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82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3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4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551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28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60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8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71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59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666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CB5C5-E828-4EE0-B327-A042D586E67C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90297-1803-4A6E-A71E-5A31AE1D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5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Trade Liberalization and Engagement in Global Value Chains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err="1" smtClean="0"/>
              <a:t>Vikas</a:t>
            </a:r>
            <a:r>
              <a:rPr lang="en-US" i="1" dirty="0" smtClean="0"/>
              <a:t> Kakkar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2289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very interesting and insightful paper, which empirically documents the consequences of China’s unilateral tariff reduction since its 2001 accession to the WTO.</a:t>
            </a:r>
          </a:p>
          <a:p>
            <a:r>
              <a:rPr lang="en-US" dirty="0" smtClean="0"/>
              <a:t>Uses very finely disaggregated firm-level imports data at the 8-digit level, which allows them to capture firm-level tariffs.</a:t>
            </a:r>
          </a:p>
          <a:p>
            <a:pPr lvl="1"/>
            <a:r>
              <a:rPr lang="en-US" dirty="0" smtClean="0"/>
              <a:t>This is important as there could be a large variation between firm-level tariffs and industry-level tariffs.</a:t>
            </a:r>
          </a:p>
        </p:txBody>
      </p:sp>
    </p:spTree>
    <p:extLst>
      <p:ext uri="{BB962C8B-B14F-4D97-AF65-F5344CB8AC3E}">
        <p14:creationId xmlns:p14="http://schemas.microsoft.com/office/powerpoint/2010/main" val="173070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Using firm level tariffs data also yields a natural instrument for the firms’ import decisions.</a:t>
            </a:r>
          </a:p>
          <a:p>
            <a:r>
              <a:rPr lang="en-US" dirty="0" smtClean="0"/>
              <a:t>Really excellent data work!</a:t>
            </a:r>
            <a:endParaRPr lang="en-US" dirty="0"/>
          </a:p>
          <a:p>
            <a:r>
              <a:rPr lang="en-US" dirty="0" smtClean="0"/>
              <a:t>Main findings are three-fold:</a:t>
            </a:r>
          </a:p>
          <a:p>
            <a:pPr lvl="1"/>
            <a:r>
              <a:rPr lang="en-US" dirty="0" smtClean="0"/>
              <a:t>1. “Ordinary” importers increase their intermediate imports significantly in response to tariff cuts.  (Not very surprising!).</a:t>
            </a:r>
          </a:p>
          <a:p>
            <a:pPr lvl="1"/>
            <a:r>
              <a:rPr lang="en-US" dirty="0" smtClean="0"/>
              <a:t>2. Firms that increase their import also increase their domestic sales.</a:t>
            </a:r>
          </a:p>
        </p:txBody>
      </p:sp>
    </p:spTree>
    <p:extLst>
      <p:ext uri="{BB962C8B-B14F-4D97-AF65-F5344CB8AC3E}">
        <p14:creationId xmlns:p14="http://schemas.microsoft.com/office/powerpoint/2010/main" val="158769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3. Higher domestic sales by importers in upstream industries significantly increase exports by firms in downstream industries.</a:t>
            </a:r>
          </a:p>
        </p:txBody>
      </p:sp>
    </p:spTree>
    <p:extLst>
      <p:ext uri="{BB962C8B-B14F-4D97-AF65-F5344CB8AC3E}">
        <p14:creationId xmlns:p14="http://schemas.microsoft.com/office/powerpoint/2010/main" val="125778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Table 2, the growth of ordinary imports is higher than that of processing imports, but the differential seems not especially large (around 15% over 7 years), given the size of the tariff cuts.  One wonders why the difference is so small.</a:t>
            </a:r>
          </a:p>
          <a:p>
            <a:r>
              <a:rPr lang="en-US" dirty="0" smtClean="0"/>
              <a:t>In Table 4, the results of the impact of RMB appreciation are counter-intuitive and hard to interpret.  While an appreciating RMB </a:t>
            </a:r>
            <a:r>
              <a:rPr lang="en-US" dirty="0" smtClean="0">
                <a:solidFill>
                  <a:srgbClr val="FF0000"/>
                </a:solidFill>
              </a:rPr>
              <a:t>reduces the total value of intermediate </a:t>
            </a:r>
            <a:r>
              <a:rPr lang="en-US" dirty="0" smtClean="0">
                <a:solidFill>
                  <a:srgbClr val="FF0000"/>
                </a:solidFill>
              </a:rPr>
              <a:t>imports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reduces the probability of </a:t>
            </a:r>
            <a:r>
              <a:rPr lang="en-US" dirty="0" smtClean="0">
                <a:solidFill>
                  <a:srgbClr val="FF0000"/>
                </a:solidFill>
              </a:rPr>
              <a:t>entry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to a new </a:t>
            </a:r>
            <a:r>
              <a:rPr lang="en-US" dirty="0" smtClean="0">
                <a:solidFill>
                  <a:srgbClr val="FF0000"/>
                </a:solidFill>
              </a:rPr>
              <a:t>import </a:t>
            </a:r>
            <a:r>
              <a:rPr lang="en-US" dirty="0" smtClean="0">
                <a:solidFill>
                  <a:srgbClr val="FF0000"/>
                </a:solidFill>
              </a:rPr>
              <a:t>market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040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050905"/>
              </p:ext>
            </p:extLst>
          </p:nvPr>
        </p:nvGraphicFramePr>
        <p:xfrm>
          <a:off x="533400" y="838200"/>
          <a:ext cx="8077200" cy="561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Views" r:id="rId3" imgW="4619498" imgH="3209780" progId="EViews.Workfile.2">
                  <p:embed/>
                </p:oleObj>
              </mc:Choice>
              <mc:Fallback>
                <p:oleObj name="EViews" r:id="rId3" imgW="4619498" imgH="3209780" progId="EViews.Workfile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838200"/>
                        <a:ext cx="8077200" cy="561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5800" y="2286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Real RMB Real Exchange Rate Vis-à-vis the U.S. dollar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02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 am not so clear on how to evaluate and interpret some of the results. </a:t>
            </a:r>
          </a:p>
          <a:p>
            <a:r>
              <a:rPr lang="en-US" dirty="0" smtClean="0"/>
              <a:t>For example, domestic sales by ordinary importers benefit firms in downstream industries in terms of increased export activities.  </a:t>
            </a:r>
          </a:p>
          <a:p>
            <a:r>
              <a:rPr lang="en-US" dirty="0" smtClean="0"/>
              <a:t>But what are the welfare and policy implications of this and what does this tell us about China’s economic structure and </a:t>
            </a:r>
            <a:r>
              <a:rPr lang="en-US" dirty="0" smtClean="0"/>
              <a:t>development process?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60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“What’s So Special About China’s </a:t>
            </a:r>
            <a:r>
              <a:rPr lang="en-US" dirty="0"/>
              <a:t>E</a:t>
            </a:r>
            <a:r>
              <a:rPr lang="en-US" dirty="0" smtClean="0"/>
              <a:t>xports”, Dani </a:t>
            </a:r>
            <a:r>
              <a:rPr lang="en-US" dirty="0" err="1" smtClean="0"/>
              <a:t>Rodrik</a:t>
            </a:r>
            <a:r>
              <a:rPr lang="en-US" dirty="0" smtClean="0"/>
              <a:t> (2006) argues that China’s export </a:t>
            </a:r>
            <a:r>
              <a:rPr lang="en-US" dirty="0"/>
              <a:t>basket </a:t>
            </a:r>
            <a:r>
              <a:rPr lang="en-US" dirty="0" smtClean="0"/>
              <a:t>is </a:t>
            </a:r>
            <a:r>
              <a:rPr lang="en-US" dirty="0"/>
              <a:t>significantly more sophisticated than what would be normally expected for a country at its income level. </a:t>
            </a:r>
            <a:endParaRPr lang="en-US" dirty="0" smtClean="0"/>
          </a:p>
          <a:p>
            <a:r>
              <a:rPr lang="en-US" dirty="0" smtClean="0"/>
              <a:t>Other papers also show that China’s exports are climbing the “quality ladder”.</a:t>
            </a:r>
          </a:p>
          <a:p>
            <a:r>
              <a:rPr lang="en-US" dirty="0" smtClean="0"/>
              <a:t>Did China’s accession to WTO and the concomitant reduction of import tariffs play a role in in enhancing the quality ladder?  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9409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/>
              <a:t>With the wonderful dataset the authors have compiled, they may be able to answer such questions, and </a:t>
            </a:r>
            <a:r>
              <a:rPr lang="en-US" dirty="0" smtClean="0"/>
              <a:t>hence provide </a:t>
            </a:r>
            <a:r>
              <a:rPr lang="en-US" dirty="0" smtClean="0"/>
              <a:t>the empirical “</a:t>
            </a:r>
            <a:r>
              <a:rPr lang="en-US" dirty="0" err="1" smtClean="0"/>
              <a:t>microfoundations</a:t>
            </a:r>
            <a:r>
              <a:rPr lang="en-US" dirty="0" smtClean="0"/>
              <a:t>” for this literature.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4441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388</Words>
  <Application>Microsoft Office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EViews</vt:lpstr>
      <vt:lpstr>Trade Liberalization and Engagement in Global Value Chains</vt:lpstr>
      <vt:lpstr>Overview</vt:lpstr>
      <vt:lpstr>Overview</vt:lpstr>
      <vt:lpstr>Overview</vt:lpstr>
      <vt:lpstr>Comments</vt:lpstr>
      <vt:lpstr>PowerPoint Presentation</vt:lpstr>
      <vt:lpstr>Comments</vt:lpstr>
      <vt:lpstr>Comments</vt:lpstr>
      <vt:lpstr>Comments</vt:lpstr>
    </vt:vector>
  </TitlesOfParts>
  <Company>City University of Hong Kong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Liberalization and Engagement in Global Value Chains</dc:title>
  <dc:creator>efvikas</dc:creator>
  <cp:lastModifiedBy>efvikas</cp:lastModifiedBy>
  <cp:revision>14</cp:revision>
  <dcterms:created xsi:type="dcterms:W3CDTF">2015-08-17T14:07:10Z</dcterms:created>
  <dcterms:modified xsi:type="dcterms:W3CDTF">2015-08-18T00:32:36Z</dcterms:modified>
</cp:coreProperties>
</file>