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92" r:id="rId5"/>
    <p:sldId id="293" r:id="rId6"/>
    <p:sldId id="294" r:id="rId7"/>
    <p:sldId id="295" r:id="rId8"/>
    <p:sldId id="326" r:id="rId9"/>
    <p:sldId id="296" r:id="rId10"/>
    <p:sldId id="299" r:id="rId11"/>
    <p:sldId id="327" r:id="rId12"/>
    <p:sldId id="300" r:id="rId13"/>
    <p:sldId id="301" r:id="rId14"/>
    <p:sldId id="302" r:id="rId15"/>
    <p:sldId id="303" r:id="rId16"/>
    <p:sldId id="304" r:id="rId17"/>
    <p:sldId id="324" r:id="rId18"/>
    <p:sldId id="305" r:id="rId19"/>
    <p:sldId id="336" r:id="rId20"/>
    <p:sldId id="306" r:id="rId21"/>
    <p:sldId id="307" r:id="rId22"/>
    <p:sldId id="308" r:id="rId23"/>
    <p:sldId id="309" r:id="rId24"/>
    <p:sldId id="322" r:id="rId25"/>
    <p:sldId id="323" r:id="rId26"/>
    <p:sldId id="312" r:id="rId27"/>
    <p:sldId id="313" r:id="rId28"/>
    <p:sldId id="314" r:id="rId29"/>
    <p:sldId id="315" r:id="rId30"/>
    <p:sldId id="317" r:id="rId31"/>
    <p:sldId id="328" r:id="rId32"/>
    <p:sldId id="329" r:id="rId33"/>
    <p:sldId id="318" r:id="rId34"/>
    <p:sldId id="319" r:id="rId35"/>
    <p:sldId id="337" r:id="rId36"/>
    <p:sldId id="320" r:id="rId37"/>
    <p:sldId id="321" r:id="rId38"/>
  </p:sldIdLst>
  <p:sldSz cx="9144000" cy="6858000" type="screen4x3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84" autoAdjust="0"/>
    <p:restoredTop sz="94660"/>
  </p:normalViewPr>
  <p:slideViewPr>
    <p:cSldViewPr>
      <p:cViewPr>
        <p:scale>
          <a:sx n="50" d="100"/>
          <a:sy n="50" d="100"/>
        </p:scale>
        <p:origin x="-741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22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92A295-589E-4318-A70E-E1F8926D361F}" type="datetimeFigureOut">
              <a:rPr lang="en-GB"/>
              <a:pPr>
                <a:defRPr/>
              </a:pPr>
              <a:t>22/05/2015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9F336A-600A-4BA0-8854-0D9AED4DD3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631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12A900-8011-42F2-B201-375D3A300942}" type="datetimeFigureOut">
              <a:rPr lang="en-GB"/>
              <a:pPr>
                <a:defRPr/>
              </a:pPr>
              <a:t>22/05/2015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wrap="square" lIns="90836" tIns="45418" rIns="90836" bIns="454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E82AF9-1107-42AE-A42A-434F1EB66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733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091331F-FC0F-4D57-AC29-9B30250E7EC6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E82AF9-1107-42AE-A42A-434F1EB66E8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2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E401-289D-491D-8199-C494A56153D5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BA514-A5FE-4E54-9500-6A57721350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84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EF86-2235-4085-888D-90E8440722C3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3D0D-A2E8-4ACD-8E06-CDAF5D92D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BBE8-4038-41C8-8977-DBE9D1EAE8C0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B602-50DF-4DE1-8EA0-A54D399C33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7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65" y="779115"/>
            <a:ext cx="8618276" cy="6385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65" y="1600201"/>
            <a:ext cx="8618276" cy="42272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7E841-8C7D-4864-BA00-A06A112B2D09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5EF0-55BD-40F2-9FAE-6F61458F7F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85A5-89E8-40B8-98A7-9B822EBB7590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7978-2F87-433E-93F0-BE1FB98BDC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8FD2-2D82-452F-9A2D-D64D6826DC00}" type="datetime1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88828-B712-4035-8FB0-7BD1055CAD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8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3C3BD-E129-4D58-A2FB-7C93298CA391}" type="datetime1">
              <a:rPr lang="en-GB" smtClean="0"/>
              <a:t>22/05/2015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522A-B950-45C1-98A4-6DFC16956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22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7AC3-7EF6-48FE-A35A-E54E06FA4134}" type="datetime1">
              <a:rPr lang="en-GB" smtClean="0"/>
              <a:t>22/05/2015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D534-1DBC-4BC2-A4F0-79AEEF954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3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BBF0-318E-4DE0-B95E-C2C95447F30A}" type="datetime1">
              <a:rPr lang="en-GB" smtClean="0"/>
              <a:t>22/05/2015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5520-39F1-4B64-B1DF-3D47CE7FC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1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AB07-6E52-4A72-80D5-30F142E0022C}" type="datetime1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9F50-EEC5-47DE-8DC7-9DCC519B18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59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F202-E05F-41B6-989A-C184A7A38F0D}" type="datetime1">
              <a:rPr lang="en-GB" smtClean="0"/>
              <a:t>22/05/2015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E86E-5003-4CA9-B23E-29B1ACA3C2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84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ztpsa\Desktop\BIZ, Depts and RCs\NUS Biz Sch RGB Logo_LATEST 10-07-2012\NUS Biz Sch RGB Logo_LATEST\NUS logo w tagline n bar_orange RG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18422"/>
            <a:ext cx="9144000" cy="8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836712"/>
            <a:ext cx="9144000" cy="528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2278" y="5949280"/>
            <a:ext cx="2133600" cy="234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9252D-FB78-4318-9041-052B3267B2E5}" type="datetime1">
              <a:rPr lang="en-GB" smtClean="0"/>
              <a:t>22/05/2015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5949280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4368" y="5949280"/>
            <a:ext cx="125963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BE2415-CC05-45A7-AB6E-47E90C1525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3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4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5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6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thSIGNATURE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45" y="2431856"/>
            <a:ext cx="7131881" cy="1929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962" r="2" b="66013"/>
          <a:stretch>
            <a:fillRect/>
          </a:stretch>
        </p:blipFill>
        <p:spPr bwMode="auto">
          <a:xfrm>
            <a:off x="271" y="34122"/>
            <a:ext cx="9143730" cy="224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Corruption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063080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33339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Bernard Yeung</a:t>
            </a:r>
          </a:p>
          <a:p>
            <a:pPr>
              <a:spcBef>
                <a:spcPct val="0"/>
              </a:spcBef>
            </a:pPr>
            <a:r>
              <a:rPr lang="en-US" altLang="zh-CN" sz="2400" b="1" smtClean="0">
                <a:solidFill>
                  <a:srgbClr val="333399"/>
                </a:solidFill>
                <a:cs typeface="Arial" panose="020B0604020202020204" pitchFamily="34" charset="0"/>
              </a:rPr>
              <a:t>NUS </a:t>
            </a:r>
            <a:r>
              <a:rPr lang="en-US" altLang="zh-CN" sz="2400" b="1">
                <a:solidFill>
                  <a:srgbClr val="333399"/>
                </a:solidFill>
                <a:cs typeface="Arial" panose="020B0604020202020204" pitchFamily="34" charset="0"/>
              </a:rPr>
              <a:t>Business </a:t>
            </a:r>
            <a:r>
              <a:rPr lang="en-US" altLang="zh-CN" sz="2400" b="1" smtClean="0">
                <a:solidFill>
                  <a:srgbClr val="333399"/>
                </a:solidFill>
                <a:cs typeface="Arial" panose="020B0604020202020204" pitchFamily="34" charset="0"/>
              </a:rPr>
              <a:t>School, ABFER, CEPR</a:t>
            </a:r>
            <a:endParaRPr lang="en-US" altLang="zh-CN" sz="2400" b="1" dirty="0" smtClean="0">
              <a:solidFill>
                <a:srgbClr val="333399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(</a:t>
            </a:r>
            <a:r>
              <a:rPr lang="en-US" sz="1600" dirty="0"/>
              <a:t>Chen Lin, Randall </a:t>
            </a:r>
            <a:r>
              <a:rPr lang="en-US" sz="1600" dirty="0" err="1"/>
              <a:t>Morck</a:t>
            </a:r>
            <a:r>
              <a:rPr lang="en-US" sz="1600" dirty="0"/>
              <a:t>, Bernard Yeung, </a:t>
            </a:r>
            <a:r>
              <a:rPr lang="en-US" sz="1600" dirty="0" err="1"/>
              <a:t>Xiaofeng</a:t>
            </a:r>
            <a:r>
              <a:rPr lang="en-US" sz="1600" dirty="0"/>
              <a:t> Zhao</a:t>
            </a:r>
            <a:r>
              <a:rPr lang="en-US" altLang="zh-CN" sz="2400" b="1" dirty="0" smtClean="0">
                <a:solidFill>
                  <a:srgbClr val="333399"/>
                </a:solidFill>
                <a:cs typeface="Arial" panose="020B0604020202020204" pitchFamily="34" charset="0"/>
              </a:rPr>
              <a:t>)</a:t>
            </a:r>
            <a:endParaRPr lang="en-US" altLang="zh-CN" sz="2400" b="1" dirty="0">
              <a:solidFill>
                <a:srgbClr val="333399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8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97004"/>
              </p:ext>
            </p:extLst>
          </p:nvPr>
        </p:nvGraphicFramePr>
        <p:xfrm>
          <a:off x="148431" y="1296489"/>
          <a:ext cx="8847138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Document" r:id="rId4" imgW="6821229" imgH="4103907" progId="Word.Document.8">
                  <p:embed/>
                </p:oleObj>
              </mc:Choice>
              <mc:Fallback>
                <p:oleObj name="Document" r:id="rId4" imgW="6821229" imgH="41039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" y="1296489"/>
                        <a:ext cx="8847138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firms groups with dominant control is correlated with high bureaucracy 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regulatory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burdens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256" y="5791201"/>
            <a:ext cx="2057279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/>
          <a:p>
            <a:fld id="{0DC4A00A-E76A-4014-BBE5-333E6624F0B9}" type="slidenum">
              <a:rPr lang="en-SG" smtClean="0"/>
              <a:pPr/>
              <a:t>10</a:t>
            </a:fld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22202"/>
              </p:ext>
            </p:extLst>
          </p:nvPr>
        </p:nvGraphicFramePr>
        <p:xfrm>
          <a:off x="-164414" y="1196752"/>
          <a:ext cx="9321801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Document" r:id="rId4" imgW="6920505" imgH="4727098" progId="Word.Document.8">
                  <p:embed/>
                </p:oleObj>
              </mc:Choice>
              <mc:Fallback>
                <p:oleObj name="Document" r:id="rId4" imgW="6920505" imgH="472709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4414" y="1196752"/>
                        <a:ext cx="9321801" cy="5760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"/>
            <a:ext cx="9143999" cy="11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firms groups with dominant control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correlated with corrupt &amp; non-credible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government, little respect for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 &amp;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level of rent-seeking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256" y="5791201"/>
            <a:ext cx="2057279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/>
          <a:p>
            <a:fld id="{0DC4A00A-E76A-4014-BBE5-333E6624F0B9}" type="slidenum">
              <a:rPr lang="en-SG" smtClean="0"/>
              <a:pPr/>
              <a:t>11</a:t>
            </a:fld>
            <a:endParaRPr lang="en-SG"/>
          </a:p>
        </p:txBody>
      </p:sp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04306"/>
          </a:xfrm>
        </p:spPr>
        <p:txBody>
          <a:bodyPr>
            <a:noAutofit/>
          </a:bodyPr>
          <a:lstStyle/>
          <a:p>
            <a:pPr lvl="0"/>
            <a:r>
              <a:rPr lang="en-US" sz="3400" b="1" dirty="0">
                <a:solidFill>
                  <a:srgbClr val="FF0000"/>
                </a:solidFill>
              </a:rPr>
              <a:t>Getting rid of corruption in China? </a:t>
            </a:r>
            <a:endParaRPr lang="en-US" sz="34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4896544"/>
          </a:xfrm>
        </p:spPr>
        <p:txBody>
          <a:bodyPr>
            <a:normAutofit/>
          </a:bodyPr>
          <a:lstStyle/>
          <a:p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Dec 4</a:t>
            </a:r>
            <a:r>
              <a:rPr lang="en-US" sz="3000" baseline="30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2012, 8 regulations</a:t>
            </a:r>
          </a:p>
          <a:p>
            <a:pPr lvl="1"/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Just another power struggle? </a:t>
            </a:r>
          </a:p>
          <a:p>
            <a:pPr lvl="1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Necessary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 CCP’s legitimacy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?</a:t>
            </a:r>
            <a:endParaRPr lang="en-SG" sz="3200" dirty="0"/>
          </a:p>
          <a:p>
            <a:endParaRPr lang="en-SG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25"/>
            <a:ext cx="9144000" cy="767329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 in China-2013 Survey</a:t>
            </a:r>
            <a:endParaRPr lang="en-SG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http://www.pewresearch.org/files/2013/11/FT_China_Question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036496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04306"/>
          </a:xfrm>
        </p:spPr>
        <p:txBody>
          <a:bodyPr>
            <a:noAutofit/>
          </a:bodyPr>
          <a:lstStyle/>
          <a:p>
            <a:pPr lvl="0"/>
            <a:r>
              <a:rPr lang="en-US" sz="3400" b="1" dirty="0">
                <a:solidFill>
                  <a:srgbClr val="FF0000"/>
                </a:solidFill>
              </a:rPr>
              <a:t>Getting rid of corruption in China? </a:t>
            </a:r>
            <a:endParaRPr lang="en-US" sz="34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08504" cy="5400600"/>
          </a:xfrm>
        </p:spPr>
        <p:txBody>
          <a:bodyPr>
            <a:normAutofit/>
          </a:bodyPr>
          <a:lstStyle/>
          <a:p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Dec 4</a:t>
            </a:r>
            <a:r>
              <a:rPr lang="en-US" sz="3000" baseline="30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2012, 8 regulations</a:t>
            </a:r>
          </a:p>
          <a:p>
            <a:pPr lvl="1"/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Just another power struggle? </a:t>
            </a:r>
          </a:p>
          <a:p>
            <a:pPr lvl="1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Necessary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 CCP’s legitimacy?</a:t>
            </a:r>
          </a:p>
          <a:p>
            <a:pPr lvl="1"/>
            <a:r>
              <a:rPr lang="en-US" sz="26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If real, will China succeed?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</a:t>
            </a:r>
          </a:p>
          <a:p>
            <a:pPr lvl="2"/>
            <a:r>
              <a:rPr lang="en-SG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Negative?</a:t>
            </a:r>
          </a:p>
          <a:p>
            <a:pPr lvl="3"/>
            <a:r>
              <a:rPr lang="en-SG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Bureaucrats and firms stand still </a:t>
            </a:r>
          </a:p>
          <a:p>
            <a:pPr lvl="3"/>
            <a:r>
              <a:rPr lang="en-SG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More distortions – private </a:t>
            </a:r>
            <a:r>
              <a:rPr lang="en-SG" sz="2200" dirty="0">
                <a:ea typeface="Verdana" panose="020B0604030504040204" pitchFamily="34" charset="0"/>
                <a:cs typeface="Verdana" panose="020B0604030504040204" pitchFamily="34" charset="0"/>
              </a:rPr>
              <a:t>firms left with no air passage against strong bureaucratic bottlenecks</a:t>
            </a:r>
          </a:p>
          <a:p>
            <a:pPr lvl="3"/>
            <a:r>
              <a:rPr lang="en-SG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Fleeing of capital </a:t>
            </a:r>
          </a:p>
          <a:p>
            <a:pPr lvl="1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Seek democratic economic opinion! </a:t>
            </a:r>
          </a:p>
          <a:p>
            <a:pPr lvl="2"/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Lin, Chen, Randall </a:t>
            </a: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Morck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, Bernard Yeung, and </a:t>
            </a:r>
            <a:r>
              <a:rPr lang="en-US" sz="2400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Xiaofeng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Zhao</a:t>
            </a:r>
            <a:r>
              <a:rPr lang="en-US" sz="24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2015</a:t>
            </a:r>
          </a:p>
          <a:p>
            <a:pPr marL="0" indent="0">
              <a:buNone/>
            </a:pPr>
            <a:endParaRPr lang="en-US" sz="1050" dirty="0"/>
          </a:p>
          <a:p>
            <a:endParaRPr lang="en-SG" sz="1050" dirty="0"/>
          </a:p>
          <a:p>
            <a:pPr lvl="0"/>
            <a:endParaRPr lang="en-SG" sz="3200" dirty="0"/>
          </a:p>
          <a:p>
            <a:endParaRPr lang="en-SG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85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Positive Market Responses 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128940"/>
              </p:ext>
            </p:extLst>
          </p:nvPr>
        </p:nvGraphicFramePr>
        <p:xfrm>
          <a:off x="17463" y="762000"/>
          <a:ext cx="9018587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Document" r:id="rId4" imgW="6794373" imgH="4044270" progId="Word.Document.12">
                  <p:embed/>
                </p:oleObj>
              </mc:Choice>
              <mc:Fallback>
                <p:oleObj name="Document" r:id="rId4" imgW="6794373" imgH="4044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3" y="762000"/>
                        <a:ext cx="9018587" cy="536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6181"/>
            <a:ext cx="8772710" cy="85454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Collaborative evidence: H shares</a:t>
            </a:r>
            <a:endParaRPr lang="en-S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1938" y="3259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7048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1938" y="8107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726917"/>
              </p:ext>
            </p:extLst>
          </p:nvPr>
        </p:nvGraphicFramePr>
        <p:xfrm>
          <a:off x="247650" y="1000125"/>
          <a:ext cx="8582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Document" r:id="rId5" imgW="8456461" imgH="1614639" progId="Word.Document.12">
                  <p:embed/>
                </p:oleObj>
              </mc:Choice>
              <mc:Fallback>
                <p:oleObj name="Document" r:id="rId5" imgW="8456461" imgH="16146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650" y="1000125"/>
                        <a:ext cx="858202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9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79" y="0"/>
            <a:ext cx="9036496" cy="638523"/>
          </a:xfrm>
        </p:spPr>
        <p:txBody>
          <a:bodyPr>
            <a:noAutofit/>
          </a:bodyPr>
          <a:lstStyle/>
          <a:p>
            <a:r>
              <a:rPr lang="en-SG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positive market responses?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4006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Xi-Li means business!</a:t>
            </a:r>
            <a:endParaRPr lang="en-SG" sz="3000" dirty="0"/>
          </a:p>
          <a:p>
            <a:pPr lvl="0"/>
            <a:r>
              <a:rPr lang="en-SG" sz="3000" dirty="0" smtClean="0"/>
              <a:t>The positive outweighs the negative</a:t>
            </a:r>
            <a:endParaRPr lang="en-SG" sz="3000" dirty="0"/>
          </a:p>
          <a:p>
            <a:pPr lvl="1"/>
            <a:r>
              <a:rPr lang="en-SG" sz="2600" dirty="0"/>
              <a:t>Anti-corruption reduces the transaction cost of doing business in the longer </a:t>
            </a:r>
            <a:r>
              <a:rPr lang="en-SG" sz="2600" dirty="0" smtClean="0"/>
              <a:t>run, reduces waste in the short term</a:t>
            </a:r>
            <a:endParaRPr lang="en-SG" sz="2600" dirty="0"/>
          </a:p>
          <a:p>
            <a:pPr lvl="1"/>
            <a:r>
              <a:rPr lang="en-SG" sz="2600" dirty="0" smtClean="0"/>
              <a:t>More </a:t>
            </a:r>
            <a:r>
              <a:rPr lang="en-SG" sz="2600" dirty="0"/>
              <a:t>merit based allocation of resources in the longer run</a:t>
            </a:r>
          </a:p>
          <a:p>
            <a:pPr lvl="1"/>
            <a:r>
              <a:rPr lang="en-SG" sz="2600" dirty="0"/>
              <a:t>More development of value creating human capital</a:t>
            </a:r>
          </a:p>
          <a:p>
            <a:pPr lvl="1"/>
            <a:r>
              <a:rPr lang="en-SG" sz="2600" dirty="0" smtClean="0"/>
              <a:t>Benefits of bribery to grease bureaucratic wheels not dominant</a:t>
            </a:r>
            <a:endParaRPr lang="en-SG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3" y="0"/>
            <a:ext cx="9144000" cy="82513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using provincial level variations? 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7" y="764704"/>
            <a:ext cx="8977119" cy="5821506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More </a:t>
            </a:r>
            <a:r>
              <a:rPr lang="en-US" sz="4200" dirty="0" err="1" smtClean="0"/>
              <a:t>marketized</a:t>
            </a:r>
            <a:r>
              <a:rPr lang="en-US" sz="4200" dirty="0" smtClean="0"/>
              <a:t> more gains?</a:t>
            </a:r>
            <a:endParaRPr lang="en-US" sz="38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r>
              <a:rPr lang="en-US" sz="4200" dirty="0" smtClean="0"/>
              <a:t>Marketization index for </a:t>
            </a:r>
            <a:r>
              <a:rPr lang="en-US" sz="4200" dirty="0"/>
              <a:t>China’s Provinces </a:t>
            </a:r>
            <a:r>
              <a:rPr lang="en-US" sz="4200" dirty="0" smtClean="0"/>
              <a:t>(National </a:t>
            </a:r>
            <a:r>
              <a:rPr lang="en-US" sz="4200" dirty="0"/>
              <a:t>Economic Research </a:t>
            </a:r>
            <a:r>
              <a:rPr lang="en-US" sz="4200" dirty="0" smtClean="0"/>
              <a:t>Institute, </a:t>
            </a:r>
            <a:r>
              <a:rPr lang="en-US" sz="4200" i="1" dirty="0" smtClean="0"/>
              <a:t>NERI</a:t>
            </a:r>
            <a:r>
              <a:rPr lang="en-US" sz="4200" dirty="0" smtClean="0"/>
              <a:t>) </a:t>
            </a:r>
          </a:p>
          <a:p>
            <a:pPr lvl="1"/>
            <a:r>
              <a:rPr lang="en-US" sz="3800" dirty="0"/>
              <a:t>S</a:t>
            </a:r>
            <a:r>
              <a:rPr lang="en-US" sz="3800" dirty="0" smtClean="0"/>
              <a:t>tatistics </a:t>
            </a:r>
            <a:r>
              <a:rPr lang="en-US" sz="3800" dirty="0"/>
              <a:t>or enterprise and household surveys. </a:t>
            </a:r>
            <a:endParaRPr lang="en-US" sz="3800" dirty="0" smtClean="0"/>
          </a:p>
          <a:p>
            <a:pPr lvl="1"/>
            <a:r>
              <a:rPr lang="en-US" sz="3800" dirty="0" smtClean="0"/>
              <a:t>0 </a:t>
            </a:r>
            <a:r>
              <a:rPr lang="en-US" sz="3800" dirty="0"/>
              <a:t>to 10 </a:t>
            </a:r>
            <a:r>
              <a:rPr lang="en-US" sz="3800" dirty="0" smtClean="0"/>
              <a:t>for 2001 (the </a:t>
            </a:r>
            <a:r>
              <a:rPr lang="en-US" sz="3800" dirty="0"/>
              <a:t>base </a:t>
            </a:r>
            <a:r>
              <a:rPr lang="en-US" sz="3800" dirty="0" smtClean="0"/>
              <a:t>year)</a:t>
            </a:r>
          </a:p>
          <a:p>
            <a:pPr lvl="2"/>
            <a:r>
              <a:rPr lang="en-US" sz="3400" dirty="0" smtClean="0"/>
              <a:t>higher </a:t>
            </a:r>
            <a:r>
              <a:rPr lang="en-US" sz="3400" dirty="0"/>
              <a:t>scores indicate high levels of </a:t>
            </a:r>
            <a:r>
              <a:rPr lang="en-US" sz="3400" dirty="0" smtClean="0"/>
              <a:t>marketization</a:t>
            </a:r>
            <a:endParaRPr lang="en-US" sz="3400" dirty="0"/>
          </a:p>
          <a:p>
            <a:pPr lvl="2"/>
            <a:r>
              <a:rPr lang="en-US" sz="3400" dirty="0" smtClean="0"/>
              <a:t>the </a:t>
            </a:r>
            <a:r>
              <a:rPr lang="en-US" sz="3400" dirty="0"/>
              <a:t>index can go above 10 or below 0 in subsequent </a:t>
            </a:r>
            <a:r>
              <a:rPr lang="en-US" sz="3400" dirty="0" smtClean="0"/>
              <a:t>years</a:t>
            </a:r>
          </a:p>
          <a:p>
            <a:pPr lvl="1"/>
            <a:r>
              <a:rPr lang="en-US" sz="3800" dirty="0" smtClean="0"/>
              <a:t>We use 2011 data </a:t>
            </a:r>
          </a:p>
          <a:p>
            <a:pPr lvl="2"/>
            <a:endParaRPr lang="en-US" sz="1020" dirty="0" smtClean="0"/>
          </a:p>
          <a:p>
            <a:pPr lvl="2"/>
            <a:endParaRPr lang="en-SG" sz="1020" dirty="0"/>
          </a:p>
          <a:p>
            <a:r>
              <a:rPr lang="en-US" sz="4200" dirty="0" smtClean="0"/>
              <a:t>Some sub-indices as examples:</a:t>
            </a:r>
          </a:p>
          <a:p>
            <a:pPr lvl="1"/>
            <a:r>
              <a:rPr lang="en-US" sz="3800" dirty="0" smtClean="0"/>
              <a:t>Government involvement in resource </a:t>
            </a:r>
            <a:r>
              <a:rPr lang="en-US" sz="3800" dirty="0"/>
              <a:t>allocation </a:t>
            </a:r>
            <a:r>
              <a:rPr lang="en-US" sz="3800" dirty="0" smtClean="0"/>
              <a:t>(government expenses/GDP)</a:t>
            </a:r>
          </a:p>
          <a:p>
            <a:pPr lvl="1"/>
            <a:endParaRPr lang="en-US" sz="1100" dirty="0" smtClean="0"/>
          </a:p>
          <a:p>
            <a:pPr lvl="1"/>
            <a:r>
              <a:rPr lang="en-US" sz="3800" dirty="0" smtClean="0"/>
              <a:t>Financial market development</a:t>
            </a:r>
          </a:p>
          <a:p>
            <a:pPr lvl="2"/>
            <a:r>
              <a:rPr lang="en-US" sz="3400" dirty="0"/>
              <a:t>the level of deposit in non-state financial institutions </a:t>
            </a:r>
            <a:endParaRPr lang="en-US" sz="3400" dirty="0" smtClean="0"/>
          </a:p>
          <a:p>
            <a:pPr lvl="2"/>
            <a:r>
              <a:rPr lang="en-US" sz="3400" dirty="0" smtClean="0"/>
              <a:t>share </a:t>
            </a:r>
            <a:r>
              <a:rPr lang="en-US" sz="3400" dirty="0"/>
              <a:t>of bank loans </a:t>
            </a:r>
            <a:r>
              <a:rPr lang="en-US" sz="3400" dirty="0" smtClean="0"/>
              <a:t>to non-SOEs</a:t>
            </a:r>
          </a:p>
          <a:p>
            <a:pPr lvl="2"/>
            <a:endParaRPr lang="en-US" sz="1100" dirty="0" smtClean="0"/>
          </a:p>
          <a:p>
            <a:pPr lvl="1"/>
            <a:r>
              <a:rPr lang="en-US" sz="3800" dirty="0" smtClean="0"/>
              <a:t>Legal </a:t>
            </a:r>
            <a:r>
              <a:rPr lang="en-US" sz="3800" dirty="0"/>
              <a:t>environment </a:t>
            </a:r>
            <a:r>
              <a:rPr lang="en-US" sz="3800" dirty="0" smtClean="0"/>
              <a:t> </a:t>
            </a:r>
          </a:p>
          <a:p>
            <a:pPr lvl="2"/>
            <a:r>
              <a:rPr lang="en-US" sz="3400" dirty="0" smtClean="0"/>
              <a:t>the </a:t>
            </a:r>
            <a:r>
              <a:rPr lang="en-US" sz="3400" dirty="0"/>
              <a:t>court's efficiency in resolving legal cases </a:t>
            </a:r>
            <a:r>
              <a:rPr lang="en-US" sz="3400" dirty="0" smtClean="0"/>
              <a:t>(producers and consumers)</a:t>
            </a:r>
          </a:p>
          <a:p>
            <a:pPr lvl="2"/>
            <a:r>
              <a:rPr lang="en-US" sz="3400" dirty="0" smtClean="0"/>
              <a:t>the </a:t>
            </a:r>
            <a:r>
              <a:rPr lang="en-US" sz="3400" dirty="0"/>
              <a:t>strength of property rights </a:t>
            </a:r>
            <a:r>
              <a:rPr lang="en-US" sz="3400" dirty="0" smtClean="0"/>
              <a:t>and intellectual property rights protection</a:t>
            </a:r>
            <a:endParaRPr lang="en-SG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SG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047248"/>
              </p:ext>
            </p:extLst>
          </p:nvPr>
        </p:nvGraphicFramePr>
        <p:xfrm>
          <a:off x="923925" y="-14288"/>
          <a:ext cx="7300913" cy="666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Document" r:id="rId4" imgW="6125222" imgH="5594579" progId="Word.Document.12">
                  <p:embed/>
                </p:oleObj>
              </mc:Choice>
              <mc:Fallback>
                <p:oleObj name="Document" r:id="rId4" imgW="6125222" imgH="5594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925" y="-14288"/>
                        <a:ext cx="7300913" cy="666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0" y="949829"/>
            <a:ext cx="8617767" cy="492744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Asian decade of reforms</a:t>
            </a:r>
          </a:p>
          <a:p>
            <a:pPr lvl="1"/>
            <a:r>
              <a:rPr lang="en-US" sz="2600" dirty="0"/>
              <a:t>China, India, Indonesia</a:t>
            </a:r>
            <a:r>
              <a:rPr lang="en-US" dirty="0" smtClean="0"/>
              <a:t>	</a:t>
            </a:r>
          </a:p>
          <a:p>
            <a:pPr lvl="2"/>
            <a:r>
              <a:rPr lang="en-US" sz="2400" dirty="0"/>
              <a:t>Anti-corruption </a:t>
            </a:r>
            <a:r>
              <a:rPr lang="en-US" sz="2400" dirty="0">
                <a:sym typeface="Wingdings" panose="05000000000000000000" pitchFamily="2" charset="2"/>
              </a:rPr>
              <a:t> the rule of law, merit based resource </a:t>
            </a:r>
            <a:r>
              <a:rPr lang="en-US" sz="2400" dirty="0" smtClean="0">
                <a:sym typeface="Wingdings" panose="05000000000000000000" pitchFamily="2" charset="2"/>
              </a:rPr>
              <a:t>allocations</a:t>
            </a:r>
          </a:p>
          <a:p>
            <a:pPr lvl="3"/>
            <a:r>
              <a:rPr lang="en-US" sz="2200" dirty="0" smtClean="0">
                <a:sym typeface="Wingdings" panose="05000000000000000000" pitchFamily="2" charset="2"/>
              </a:rPr>
              <a:t>If so, strong population dividends for </a:t>
            </a:r>
            <a:r>
              <a:rPr lang="en-US" sz="2200" dirty="0">
                <a:sym typeface="Wingdings" panose="05000000000000000000" pitchFamily="2" charset="2"/>
              </a:rPr>
              <a:t>India, </a:t>
            </a:r>
            <a:r>
              <a:rPr lang="en-US" sz="2200" dirty="0" smtClean="0">
                <a:sym typeface="Wingdings" panose="05000000000000000000" pitchFamily="2" charset="2"/>
              </a:rPr>
              <a:t>Indonesia, and great long term growth for China</a:t>
            </a:r>
            <a:endParaRPr lang="en-US" sz="2200" dirty="0">
              <a:sym typeface="Wingdings" panose="05000000000000000000" pitchFamily="2" charset="2"/>
            </a:endParaRP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Why is corruption bad?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Why is getting rid of corruption hard?</a:t>
            </a:r>
          </a:p>
          <a:p>
            <a:r>
              <a:rPr 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Really? event studies on China’s anti-corruption</a:t>
            </a:r>
            <a:endParaRPr lang="en-US" sz="3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0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arket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responses: </a:t>
            </a:r>
            <a:b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vs low marketization regions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84269051"/>
              </p:ext>
            </p:extLst>
          </p:nvPr>
        </p:nvGraphicFramePr>
        <p:xfrm>
          <a:off x="251520" y="1240295"/>
          <a:ext cx="8712968" cy="5207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Document" r:id="rId4" imgW="6550020" imgH="4791600" progId="Word.Document.12">
                  <p:embed/>
                </p:oleObj>
              </mc:Choice>
              <mc:Fallback>
                <p:oleObj name="Document" r:id="rId4" imgW="6550020" imgH="4791600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40295"/>
                        <a:ext cx="8712968" cy="5207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65" y="126181"/>
            <a:ext cx="8618276" cy="854547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of the cumulative raw returns of portfolios by provinces around the passage of the eight regulations</a:t>
            </a:r>
            <a:endParaRPr lang="en-SG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222486"/>
              </p:ext>
            </p:extLst>
          </p:nvPr>
        </p:nvGraphicFramePr>
        <p:xfrm>
          <a:off x="177800" y="1044574"/>
          <a:ext cx="8359775" cy="5480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" name="Document" r:id="rId4" imgW="10162783" imgH="4653751" progId="Word.Document.12">
                  <p:embed/>
                </p:oleObj>
              </mc:Choice>
              <mc:Fallback>
                <p:oleObj name="Document" r:id="rId4" imgW="10162783" imgH="46537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800" y="1044574"/>
                        <a:ext cx="8359775" cy="5480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9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62" y="216171"/>
            <a:ext cx="8618276" cy="90857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Significance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08504" cy="453650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smtClean="0"/>
              <a:t>Economic significance: CRR(-1, 1)</a:t>
            </a:r>
          </a:p>
          <a:p>
            <a:r>
              <a:rPr lang="en-US" sz="3000" dirty="0" smtClean="0"/>
              <a:t>1 </a:t>
            </a:r>
            <a:r>
              <a:rPr lang="en-US" sz="3000" dirty="0" smtClean="0">
                <a:latin typeface="Symbol" panose="05050102010706020507" pitchFamily="18" charset="2"/>
              </a:rPr>
              <a:t>s</a:t>
            </a:r>
            <a:r>
              <a:rPr lang="en-US" sz="3000" dirty="0" smtClean="0"/>
              <a:t> of GDP growth </a:t>
            </a:r>
            <a:r>
              <a:rPr lang="en-US" sz="3000" dirty="0" smtClean="0">
                <a:sym typeface="Wingdings" panose="05000000000000000000" pitchFamily="2" charset="2"/>
              </a:rPr>
              <a:t> 0.2% CRR</a:t>
            </a:r>
          </a:p>
          <a:p>
            <a:r>
              <a:rPr lang="en-US" sz="3000" dirty="0"/>
              <a:t>1 </a:t>
            </a:r>
            <a:r>
              <a:rPr lang="en-US" sz="3000" dirty="0">
                <a:latin typeface="Symbol" panose="05050102010706020507" pitchFamily="18" charset="2"/>
              </a:rPr>
              <a:t>s</a:t>
            </a:r>
            <a:r>
              <a:rPr lang="en-US" sz="3000" dirty="0"/>
              <a:t> </a:t>
            </a:r>
            <a:r>
              <a:rPr lang="en-US" sz="3000" dirty="0" smtClean="0"/>
              <a:t>of Edu Exp. / GDP </a:t>
            </a:r>
            <a:r>
              <a:rPr lang="en-US" sz="3000" dirty="0" smtClean="0">
                <a:sym typeface="Wingdings" panose="05000000000000000000" pitchFamily="2" charset="2"/>
              </a:rPr>
              <a:t> 0.7% CRR</a:t>
            </a:r>
          </a:p>
          <a:p>
            <a:r>
              <a:rPr lang="en-US" sz="3000" dirty="0"/>
              <a:t>1 </a:t>
            </a:r>
            <a:r>
              <a:rPr lang="en-US" sz="3000" dirty="0">
                <a:latin typeface="Symbol" panose="05050102010706020507" pitchFamily="18" charset="2"/>
              </a:rPr>
              <a:t>s</a:t>
            </a:r>
            <a:r>
              <a:rPr lang="en-US" sz="3000" dirty="0"/>
              <a:t> </a:t>
            </a:r>
            <a:r>
              <a:rPr lang="en-US" sz="3000" dirty="0" smtClean="0"/>
              <a:t>of </a:t>
            </a:r>
            <a:r>
              <a:rPr lang="en-US" sz="3000" dirty="0"/>
              <a:t>R</a:t>
            </a:r>
            <a:r>
              <a:rPr lang="en-US" sz="3000" dirty="0" smtClean="0"/>
              <a:t>es. Allocation </a:t>
            </a:r>
            <a:r>
              <a:rPr lang="en-US" sz="3000" dirty="0" smtClean="0">
                <a:sym typeface="Wingdings" panose="05000000000000000000" pitchFamily="2" charset="2"/>
              </a:rPr>
              <a:t> 0.9% </a:t>
            </a:r>
            <a:r>
              <a:rPr lang="en-US" sz="3000" dirty="0">
                <a:sym typeface="Wingdings" panose="05000000000000000000" pitchFamily="2" charset="2"/>
              </a:rPr>
              <a:t>CRR</a:t>
            </a:r>
          </a:p>
          <a:p>
            <a:r>
              <a:rPr lang="en-US" sz="3000" dirty="0"/>
              <a:t>1 </a:t>
            </a:r>
            <a:r>
              <a:rPr lang="en-US" sz="3000" dirty="0">
                <a:latin typeface="Symbol" panose="05050102010706020507" pitchFamily="18" charset="2"/>
              </a:rPr>
              <a:t>s</a:t>
            </a:r>
            <a:r>
              <a:rPr lang="en-US" sz="3000" dirty="0"/>
              <a:t> </a:t>
            </a:r>
            <a:r>
              <a:rPr lang="en-US" sz="3000" dirty="0" smtClean="0"/>
              <a:t>of Fin Sector M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 smtClean="0">
                <a:sym typeface="Wingdings" panose="05000000000000000000" pitchFamily="2" charset="2"/>
              </a:rPr>
              <a:t>0.3% </a:t>
            </a:r>
            <a:r>
              <a:rPr lang="en-US" sz="3000" dirty="0">
                <a:sym typeface="Wingdings" panose="05000000000000000000" pitchFamily="2" charset="2"/>
              </a:rPr>
              <a:t>CRR</a:t>
            </a:r>
          </a:p>
          <a:p>
            <a:r>
              <a:rPr lang="en-US" sz="3000" dirty="0" smtClean="0"/>
              <a:t>1 </a:t>
            </a:r>
            <a:r>
              <a:rPr lang="en-US" sz="3000" dirty="0">
                <a:latin typeface="Symbol" panose="05050102010706020507" pitchFamily="18" charset="2"/>
              </a:rPr>
              <a:t>s</a:t>
            </a:r>
            <a:r>
              <a:rPr lang="en-US" sz="3000" dirty="0"/>
              <a:t> </a:t>
            </a:r>
            <a:r>
              <a:rPr lang="en-US" sz="3000" dirty="0" smtClean="0"/>
              <a:t>of Legal </a:t>
            </a:r>
            <a:r>
              <a:rPr lang="en-US" sz="3000" dirty="0" smtClean="0">
                <a:sym typeface="Wingdings" panose="05000000000000000000" pitchFamily="2" charset="2"/>
              </a:rPr>
              <a:t> 0.4% </a:t>
            </a:r>
            <a:r>
              <a:rPr lang="en-US" sz="3000" dirty="0">
                <a:sym typeface="Wingdings" panose="05000000000000000000" pitchFamily="2" charset="2"/>
              </a:rPr>
              <a:t>CRR</a:t>
            </a:r>
          </a:p>
          <a:p>
            <a:endParaRPr lang="en-US" sz="3200" dirty="0" smtClean="0">
              <a:latin typeface="Symbol" panose="05050102010706020507" pitchFamily="18" charset="2"/>
            </a:endParaRPr>
          </a:p>
          <a:p>
            <a:endParaRPr lang="en-US" sz="3200" dirty="0" smtClean="0">
              <a:latin typeface="Symbol" panose="05050102010706020507" pitchFamily="18" charset="2"/>
            </a:endParaRPr>
          </a:p>
          <a:p>
            <a:endParaRPr lang="en-SG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4957" y="116632"/>
            <a:ext cx="9143461" cy="934291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higher return in 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</a:t>
            </a:r>
            <a:r>
              <a:rPr lang="en-US" sz="3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marketized</a:t>
            </a:r>
            <a:r>
              <a:rPr 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regions?</a:t>
            </a:r>
            <a:endParaRPr lang="en-SG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90578"/>
            <a:ext cx="8880641" cy="477472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000" dirty="0" smtClean="0"/>
              <a:t>High returns to firms in regions with</a:t>
            </a:r>
            <a:endParaRPr lang="en-US" sz="3000" dirty="0"/>
          </a:p>
          <a:p>
            <a:pPr lvl="1"/>
            <a:r>
              <a:rPr lang="en-US" sz="2600" dirty="0"/>
              <a:t>Greater capabilities (higher HC)</a:t>
            </a:r>
          </a:p>
          <a:p>
            <a:pPr lvl="1"/>
            <a:r>
              <a:rPr lang="en-US" sz="2600" dirty="0"/>
              <a:t>Greater growth potential</a:t>
            </a:r>
          </a:p>
          <a:p>
            <a:pPr lvl="1"/>
            <a:r>
              <a:rPr lang="en-SG" sz="2600" dirty="0"/>
              <a:t>Greater market institutions</a:t>
            </a:r>
          </a:p>
          <a:p>
            <a:pPr lvl="2"/>
            <a:r>
              <a:rPr lang="en-SG" sz="2400" dirty="0"/>
              <a:t>Less government (or </a:t>
            </a:r>
            <a:r>
              <a:rPr lang="en-SG" sz="2400" dirty="0" smtClean="0"/>
              <a:t>rely less on </a:t>
            </a:r>
            <a:r>
              <a:rPr lang="en-SG" sz="2400" dirty="0"/>
              <a:t>government expenditures)</a:t>
            </a:r>
          </a:p>
          <a:p>
            <a:pPr lvl="2"/>
            <a:r>
              <a:rPr lang="en-SG" sz="2400" dirty="0"/>
              <a:t>Wider financial market access </a:t>
            </a:r>
          </a:p>
          <a:p>
            <a:pPr lvl="2"/>
            <a:r>
              <a:rPr lang="en-SG" sz="2400" dirty="0"/>
              <a:t>Better legal institution and property rights protection</a:t>
            </a:r>
          </a:p>
          <a:p>
            <a:pPr marL="57144" indent="0">
              <a:buNone/>
            </a:pPr>
            <a:r>
              <a:rPr lang="en-SG" sz="3000" dirty="0">
                <a:sym typeface="Wingdings" panose="05000000000000000000" pitchFamily="2" charset="2"/>
              </a:rPr>
              <a:t> </a:t>
            </a:r>
            <a:r>
              <a:rPr lang="en-SG" sz="3000" dirty="0"/>
              <a:t>Winners in </a:t>
            </a:r>
            <a:r>
              <a:rPr lang="en-SG" sz="3000" dirty="0" smtClean="0"/>
              <a:t>merit </a:t>
            </a:r>
            <a:r>
              <a:rPr lang="en-SG" sz="3000" dirty="0"/>
              <a:t>based resource allocation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618276" cy="6385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level returns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4704"/>
            <a:ext cx="8880641" cy="5328591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Don’t fully trust firm level data, but</a:t>
            </a:r>
          </a:p>
          <a:p>
            <a:pPr lvl="1"/>
            <a:r>
              <a:rPr lang="en-US" sz="2600" dirty="0" smtClean="0"/>
              <a:t>latest paper by </a:t>
            </a:r>
            <a:r>
              <a:rPr lang="en-SG" dirty="0" smtClean="0"/>
              <a:t>Carpenter, Lu </a:t>
            </a:r>
            <a:r>
              <a:rPr lang="en-SG" dirty="0"/>
              <a:t>and </a:t>
            </a:r>
            <a:r>
              <a:rPr lang="en-SG" dirty="0" smtClean="0"/>
              <a:t>Whitelaw supports China’s stock prices are more informed now</a:t>
            </a:r>
            <a:endParaRPr lang="en-US" sz="2600" dirty="0" smtClean="0"/>
          </a:p>
          <a:p>
            <a:endParaRPr lang="en-US" sz="800" dirty="0" smtClean="0"/>
          </a:p>
          <a:p>
            <a:r>
              <a:rPr lang="en-US" sz="3000" dirty="0" smtClean="0"/>
              <a:t>Differentiate along domicile location – high vs low marketization</a:t>
            </a:r>
          </a:p>
          <a:p>
            <a:endParaRPr lang="en-US" sz="800" dirty="0" smtClean="0"/>
          </a:p>
          <a:p>
            <a:r>
              <a:rPr lang="en-US" sz="3000" dirty="0" smtClean="0"/>
              <a:t>Anti-corruption?</a:t>
            </a:r>
          </a:p>
          <a:p>
            <a:pPr lvl="1"/>
            <a:r>
              <a:rPr lang="en-US" sz="2600" dirty="0" smtClean="0"/>
              <a:t>Bribery intensive in the past? </a:t>
            </a:r>
            <a:endParaRPr lang="en-US" sz="2600" dirty="0"/>
          </a:p>
          <a:p>
            <a:pPr lvl="2"/>
            <a:r>
              <a:rPr lang="en-US" sz="2200" dirty="0" smtClean="0"/>
              <a:t>Use “Entertainment and </a:t>
            </a:r>
            <a:r>
              <a:rPr lang="en-US" sz="2200" dirty="0"/>
              <a:t>T</a:t>
            </a:r>
            <a:r>
              <a:rPr lang="en-US" sz="2200" dirty="0" smtClean="0"/>
              <a:t>raveling Cost/ total assets”  as a proxy</a:t>
            </a:r>
          </a:p>
          <a:p>
            <a:pPr lvl="2"/>
            <a:endParaRPr lang="en-US" sz="800" dirty="0" smtClean="0"/>
          </a:p>
          <a:p>
            <a:r>
              <a:rPr lang="en-US" sz="3000" dirty="0" smtClean="0"/>
              <a:t>Deal with bureaucratic chokes? </a:t>
            </a:r>
          </a:p>
          <a:p>
            <a:pPr lvl="1"/>
            <a:r>
              <a:rPr lang="en-US" sz="2800" dirty="0" smtClean="0"/>
              <a:t>SOES vs POEs?</a:t>
            </a:r>
            <a:endParaRPr lang="en-S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16" y="0"/>
            <a:ext cx="8617767" cy="6385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portfolio returns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622929"/>
              </p:ext>
            </p:extLst>
          </p:nvPr>
        </p:nvGraphicFramePr>
        <p:xfrm>
          <a:off x="0" y="692697"/>
          <a:ext cx="9144000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Document" r:id="rId4" imgW="6125222" imgH="5558947" progId="Word.Document.12">
                  <p:embed/>
                </p:oleObj>
              </mc:Choice>
              <mc:Fallback>
                <p:oleObj name="Document" r:id="rId4" imgW="6125222" imgH="55589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92697"/>
                        <a:ext cx="9144000" cy="568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en-US" sz="36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Returns around the Passage of the Eight Regulations</a:t>
            </a:r>
            <a:endParaRPr lang="en-SG" sz="3673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116" y="8211"/>
            <a:ext cx="8617767" cy="6385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92696"/>
            <a:ext cx="8880387" cy="54006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Bribery intensive firms gain less</a:t>
            </a:r>
          </a:p>
          <a:p>
            <a:r>
              <a:rPr lang="en-US" sz="3000" dirty="0" smtClean="0"/>
              <a:t>SOEs </a:t>
            </a:r>
            <a:r>
              <a:rPr lang="en-US" sz="3000" dirty="0"/>
              <a:t>gain more than POEs</a:t>
            </a:r>
          </a:p>
          <a:p>
            <a:pPr lvl="1"/>
            <a:r>
              <a:rPr lang="en-US" sz="2600" dirty="0" smtClean="0"/>
              <a:t>Anti-corruption is effective, make SOEs better investment prospects</a:t>
            </a:r>
          </a:p>
          <a:p>
            <a:pPr lvl="1"/>
            <a:r>
              <a:rPr lang="en-US" sz="2600" dirty="0" smtClean="0"/>
              <a:t>Yes, bureaucratic chokes matter</a:t>
            </a:r>
          </a:p>
          <a:p>
            <a:endParaRPr lang="en-US" sz="918" dirty="0"/>
          </a:p>
          <a:p>
            <a:r>
              <a:rPr lang="en-US" sz="3000" dirty="0" smtClean="0"/>
              <a:t>Institution development matters </a:t>
            </a:r>
          </a:p>
          <a:p>
            <a:pPr lvl="1"/>
            <a:r>
              <a:rPr lang="en-US" sz="2600" dirty="0" smtClean="0"/>
              <a:t>greater return in higher marketization regions</a:t>
            </a:r>
          </a:p>
          <a:p>
            <a:pPr lvl="1"/>
            <a:r>
              <a:rPr lang="en-US" sz="2600" dirty="0"/>
              <a:t>g</a:t>
            </a:r>
            <a:r>
              <a:rPr lang="en-US" sz="2600" dirty="0" smtClean="0"/>
              <a:t>reatest return in high </a:t>
            </a:r>
            <a:r>
              <a:rPr lang="en-US" sz="2600" dirty="0" err="1" smtClean="0"/>
              <a:t>marketized</a:t>
            </a:r>
            <a:r>
              <a:rPr lang="en-US" sz="2600" dirty="0" smtClean="0"/>
              <a:t> regions for low bribery intensity firms </a:t>
            </a:r>
          </a:p>
          <a:p>
            <a:endParaRPr lang="en-US" sz="918" dirty="0"/>
          </a:p>
          <a:p>
            <a:r>
              <a:rPr lang="en-US" sz="3000" dirty="0" smtClean="0"/>
              <a:t>Still, </a:t>
            </a:r>
            <a:r>
              <a:rPr lang="en-US" sz="3000" dirty="0"/>
              <a:t>e</a:t>
            </a:r>
            <a:r>
              <a:rPr lang="en-US" sz="3000" dirty="0" smtClean="0"/>
              <a:t>ven in the worst category – high bribery intensity POEs in low marketization regions</a:t>
            </a:r>
          </a:p>
          <a:p>
            <a:pPr lvl="1"/>
            <a:r>
              <a:rPr lang="en-US" sz="2600" dirty="0" smtClean="0"/>
              <a:t>average portfolio returns is about 0</a:t>
            </a:r>
          </a:p>
          <a:p>
            <a:pPr lvl="1"/>
            <a:r>
              <a:rPr lang="en-US" sz="2600" dirty="0" smtClean="0"/>
              <a:t>% of losers &lt; 50%</a:t>
            </a:r>
            <a:endParaRPr lang="en-SG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65" y="188640"/>
            <a:ext cx="8618276" cy="8640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level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CRR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Regressions</a:t>
            </a:r>
            <a:endParaRPr lang="en-S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836588"/>
              </p:ext>
            </p:extLst>
          </p:nvPr>
        </p:nvGraphicFramePr>
        <p:xfrm>
          <a:off x="251522" y="1103280"/>
          <a:ext cx="8640956" cy="49900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52141"/>
                <a:gridCol w="720378"/>
                <a:gridCol w="720378"/>
                <a:gridCol w="720378"/>
                <a:gridCol w="720378"/>
                <a:gridCol w="225791"/>
                <a:gridCol w="720378"/>
                <a:gridCol w="720378"/>
                <a:gridCol w="720378"/>
                <a:gridCol w="720378"/>
              </a:tblGrid>
              <a:tr h="0">
                <a:tc gridSpan="10">
                  <a:txBody>
                    <a:bodyPr/>
                    <a:lstStyle/>
                    <a:p>
                      <a:pPr algn="just" fontAlgn="t"/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firm level cumulative returns on initial level of productivity, external finance dependence, and growth opportunity. Total factor productivity is the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Levinsohn-Petrin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(2003) estimate of the total factor productivity. External finance dependence is the industry median of capital expenditures minus cash flow from operations divided by capital expenditures (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Rajan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Zingales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1998). Growth opportunity is measured by the industry median of Tobin's Q. In Panel A, the dependent variable is the 3-day cumulative raw returns.  In Panel B, the dependent variable is the 5-day cumulative raw returns. All variables are defined in the Appendix A. Explainable variables are observed in the year 2011. Errors are clustered by industries and by provinces.  The t statistics are reported in parentheses. Significance at the 10%, 5%, and 1% level is indicated by *, **, and ***, respectively.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A: 3-day cumulative raw returns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Dep. </a:t>
                      </a:r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CRR(-1, 1)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0.386**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0.371**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0.152*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0.170*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0.160*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-0.068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548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( 2.35)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( 1.74)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( 0.34)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( 1.91)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( 0.87)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-0.21)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-1.675***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-1.764***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-1.516**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-8.404***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-0.878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-2.63)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-2.84)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-2.49)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-3.37)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( 0.39)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( 0.48)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( 0.61)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-0.97)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Marketization*Total factor productivity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0.036**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0.030*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( 1.09)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( 1.06)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Marketization*External finance dependence (SIC)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0.040**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0.029**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( 2.42)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( 2.02)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( 1.37)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( 1.39)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Marketization*Growth (SIC)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0.279***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0.143**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0.173**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0.162**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( 2.87)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( 2.29)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( 2.22)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( 2.11)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Marketization*ETC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1.284***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0.479**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( 3.14)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 growth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8.823**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7.580*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8.704*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7.152*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7.177*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5.020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6.670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5.164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( 2.02)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( 1.95)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( 1.73)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( 1.37)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( 1.02)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Log(GDP/capital)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0.452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0.216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0.281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( 0.31)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( 0.76)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( 0.24)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( 0.90)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( 0.58)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( 0.02)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( 0.76)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( 0.23)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expenditures/GDP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17.198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29.605*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18.584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33.210*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1.149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28.653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2.378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29.636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8223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( 0.88)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( 1.79)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( 0.94)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( 0.08)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( 1.22)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( 0.16)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( 1.37)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FE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/>
                </a:tc>
              </a:tr>
              <a:tr h="1457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Adj. R-squared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18.78%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20.69%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32.65%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10.83%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12" marR="9112" marT="91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3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65" y="188641"/>
            <a:ext cx="8618276" cy="8640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 level CRR Regressions</a:t>
            </a:r>
            <a:endParaRPr lang="en-S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8714"/>
              </p:ext>
            </p:extLst>
          </p:nvPr>
        </p:nvGraphicFramePr>
        <p:xfrm>
          <a:off x="251525" y="1193224"/>
          <a:ext cx="8640954" cy="4972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52140"/>
                <a:gridCol w="720378"/>
                <a:gridCol w="720378"/>
                <a:gridCol w="720378"/>
                <a:gridCol w="720378"/>
                <a:gridCol w="225790"/>
                <a:gridCol w="720378"/>
                <a:gridCol w="720378"/>
                <a:gridCol w="720378"/>
                <a:gridCol w="720378"/>
              </a:tblGrid>
              <a:tr h="0">
                <a:tc gridSpan="10">
                  <a:txBody>
                    <a:bodyPr/>
                    <a:lstStyle/>
                    <a:p>
                      <a:pPr algn="just" fontAlgn="t"/>
                      <a:r>
                        <a:rPr lang="en-US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Regression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firm level cumulative returns on initial level of productivity, external finance dependence, and growth opportunity. Total factor productivity is the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Levinsohn-Petrin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(2003) estimate of the total factor productivity. External finance dependence is the industry median of capital expenditures minus cash flow from operations divided by capital expenditures (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Rajan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Zingales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1998). Growth opportunity is measured by the industry median of Tobin's Q. In Panel A, the dependent variable is the 3-day cumulative raw returns.  In Panel B, the dependent variable is the 5-day cumulative raw returns. All variables are defined in the Appendix A. Explainable variables are observed in the year 2011. Errors are clustered by industries and by provinces.  The t statistics are reported in parentheses. Significance at the 10%, 5%, and 1% level is indicated by *, **, and ***, respectively.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Panel B: 5-day  cumulative raw returns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Dep. variables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CRR(-2, 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Private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0.314**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0.197*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0.195**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0.179*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-0.198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( 1.73)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( 1.41)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( 0.21)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( 2.05)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( 1.93)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( 0.91)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-1.10)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-1.759***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-1.714***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-1.415**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-9.429***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-0.962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-2.84)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-2.88)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-2.39)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-3.45)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( 0.35)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( 0.39)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( 0.75)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-1.12)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Marketization*Total factor productivity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0.030*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( 1.45)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( 0.94)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( 0.83)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Marketization*External finance dependence (SIC)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0.042**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0.036**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0.013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( 2.44)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( 1.52)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Marketization*Growth (SIC)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0.294**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0.194**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0.189**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0.124**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( 2.51)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( 2.13)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( 2.27)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( 1.98)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Marketization*ETC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1.326***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0.522**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( 3.33)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( 2.37)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 growth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7.379*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7.581*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7.572*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7.279*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5.953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4.878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5.246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4.905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( 1.86)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( 1.90)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( 1.84)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( 1.69)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( 1.35)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( 1.05)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( 1.28)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Log(GDP/capital)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0.749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0.903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0.839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0.444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0.223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0.659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0.734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( 1.29)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( 1.64)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( 1.63)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( 0.97)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( 0.81)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( 1.16)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expenditures/GDP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14.777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23.140*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17.362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28.382*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2.375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3.729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25.126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( 0.78)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( 1.70)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( 0.84)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( 1.77)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( 0.18)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( 1.03)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( 0.23)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( 1.11)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FE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Cluster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Ind, Prov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Adj. R-squared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23.32%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15.17%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16.09%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29.64%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18.48%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9.36%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11.52%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24.80%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72" marR="9272" marT="927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5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corruption bad (MTIC)?</a:t>
            </a:r>
            <a:endParaRPr lang="en-S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052736"/>
            <a:ext cx="9145016" cy="5328592"/>
          </a:xfrm>
        </p:spPr>
        <p:txBody>
          <a:bodyPr>
            <a:normAutofit fontScale="62500" lnSpcReduction="20000"/>
          </a:bodyPr>
          <a:lstStyle/>
          <a:p>
            <a:r>
              <a:rPr lang="en-US" sz="4300" dirty="0"/>
              <a:t>Moral, ethics issue</a:t>
            </a:r>
          </a:p>
          <a:p>
            <a:endParaRPr lang="en-US" sz="1326" dirty="0"/>
          </a:p>
          <a:p>
            <a:r>
              <a:rPr lang="en-US" sz="4300" dirty="0"/>
              <a:t>High transaction cost (a transparent tax is more efficient than a “corruption tax</a:t>
            </a:r>
            <a:r>
              <a:rPr lang="en-US" sz="4300" dirty="0" smtClean="0"/>
              <a:t>”, </a:t>
            </a:r>
            <a:r>
              <a:rPr lang="en-US" sz="2900" dirty="0" smtClean="0"/>
              <a:t>e.g., </a:t>
            </a:r>
            <a:r>
              <a:rPr lang="en-SG" sz="2900" dirty="0" err="1"/>
              <a:t>Dilip</a:t>
            </a:r>
            <a:r>
              <a:rPr lang="en-SG" sz="2900" dirty="0"/>
              <a:t> </a:t>
            </a:r>
            <a:r>
              <a:rPr lang="en-SG" sz="2900" dirty="0" err="1"/>
              <a:t>Mookherjee</a:t>
            </a:r>
            <a:r>
              <a:rPr lang="en-SG" sz="2900" dirty="0"/>
              <a:t> and I. P. L. </a:t>
            </a:r>
            <a:r>
              <a:rPr lang="en-SG" sz="2900" dirty="0" smtClean="0"/>
              <a:t>Png 1995, EJ</a:t>
            </a:r>
            <a:r>
              <a:rPr lang="en-SG" sz="4300" dirty="0" smtClean="0"/>
              <a:t>)</a:t>
            </a:r>
            <a:endParaRPr lang="en-US" sz="4300" dirty="0"/>
          </a:p>
          <a:p>
            <a:endParaRPr lang="en-US" sz="1428" dirty="0"/>
          </a:p>
          <a:p>
            <a:r>
              <a:rPr lang="en-US" sz="4300" dirty="0"/>
              <a:t>Inefficient distribution of resources</a:t>
            </a:r>
          </a:p>
          <a:p>
            <a:pPr lvl="1"/>
            <a:r>
              <a:rPr lang="en-US" sz="3700" dirty="0"/>
              <a:t>Not merit based, favor large groups with high current wealth </a:t>
            </a:r>
            <a:r>
              <a:rPr lang="en-US" sz="3700" dirty="0" smtClean="0"/>
              <a:t> (</a:t>
            </a:r>
            <a:r>
              <a:rPr lang="en-US" sz="2900" dirty="0" smtClean="0"/>
              <a:t>Shleifer and </a:t>
            </a:r>
            <a:r>
              <a:rPr lang="en-US" sz="2900" dirty="0" err="1" smtClean="0"/>
              <a:t>Vishny</a:t>
            </a:r>
            <a:r>
              <a:rPr lang="en-US" sz="2900" dirty="0" smtClean="0"/>
              <a:t> “Corruption, QJE 1993 Aug,  </a:t>
            </a:r>
            <a:r>
              <a:rPr lang="en-US" sz="2900" dirty="0" err="1" smtClean="0"/>
              <a:t>Morck</a:t>
            </a:r>
            <a:r>
              <a:rPr lang="en-US" sz="2900" dirty="0" smtClean="0"/>
              <a:t> and Yeung, 2004</a:t>
            </a:r>
            <a:r>
              <a:rPr lang="en-US" sz="3700" dirty="0" smtClean="0"/>
              <a:t>)</a:t>
            </a:r>
            <a:endParaRPr lang="en-US" sz="3700" dirty="0"/>
          </a:p>
          <a:p>
            <a:pPr lvl="2"/>
            <a:r>
              <a:rPr lang="en-US" sz="3400" dirty="0"/>
              <a:t>lower transaction costs</a:t>
            </a:r>
          </a:p>
          <a:p>
            <a:pPr lvl="3"/>
            <a:r>
              <a:rPr lang="en-US" sz="3100" dirty="0"/>
              <a:t>Easier to conceal</a:t>
            </a:r>
          </a:p>
          <a:p>
            <a:pPr lvl="3"/>
            <a:r>
              <a:rPr lang="en-US" sz="3100" dirty="0"/>
              <a:t>More credible commitment</a:t>
            </a:r>
          </a:p>
          <a:p>
            <a:pPr lvl="3"/>
            <a:r>
              <a:rPr lang="en-US" sz="3100" dirty="0"/>
              <a:t>Lower cost to raise financing (bribery)</a:t>
            </a:r>
          </a:p>
          <a:p>
            <a:pPr lvl="3"/>
            <a:endParaRPr lang="en-US" sz="1020" dirty="0"/>
          </a:p>
          <a:p>
            <a:pPr marL="914400" lvl="1" indent="-400050">
              <a:buNone/>
            </a:pPr>
            <a:r>
              <a:rPr lang="en-US" sz="3400" dirty="0" smtClean="0">
                <a:sym typeface="Wingdings" panose="05000000000000000000" pitchFamily="2" charset="2"/>
              </a:rPr>
              <a:t> </a:t>
            </a:r>
            <a:r>
              <a:rPr lang="en-US" sz="3700" dirty="0"/>
              <a:t>“institutionalized bias”, inefficient distribution of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8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16" y="0"/>
            <a:ext cx="8617767" cy="6385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analyses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600"/>
          </a:xfrm>
        </p:spPr>
        <p:txBody>
          <a:bodyPr>
            <a:normAutofit fontScale="77500" lnSpcReduction="20000"/>
          </a:bodyPr>
          <a:lstStyle/>
          <a:p>
            <a:r>
              <a:rPr lang="en-SG" sz="3257" dirty="0"/>
              <a:t>High</a:t>
            </a:r>
            <a:r>
              <a:rPr lang="en-SG" sz="3257" dirty="0">
                <a:solidFill>
                  <a:srgbClr val="002060"/>
                </a:solidFill>
              </a:rPr>
              <a:t> </a:t>
            </a:r>
            <a:r>
              <a:rPr lang="en-SG" sz="3257" dirty="0" err="1"/>
              <a:t>tfp</a:t>
            </a:r>
            <a:r>
              <a:rPr lang="en-SG" sz="3257" dirty="0">
                <a:solidFill>
                  <a:srgbClr val="002060"/>
                </a:solidFill>
              </a:rPr>
              <a:t> </a:t>
            </a:r>
            <a:r>
              <a:rPr lang="en-SG" sz="3257" dirty="0" smtClean="0">
                <a:solidFill>
                  <a:srgbClr val="002060"/>
                </a:solidFill>
              </a:rPr>
              <a:t>POE </a:t>
            </a:r>
            <a:r>
              <a:rPr lang="en-SG" sz="3257" dirty="0" smtClean="0"/>
              <a:t>firms gain </a:t>
            </a:r>
            <a:endParaRPr lang="en-SG" sz="3257" dirty="0"/>
          </a:p>
          <a:p>
            <a:pPr lvl="1"/>
            <a:r>
              <a:rPr lang="en-SG" sz="2857" dirty="0"/>
              <a:t>more so in high marketization regions</a:t>
            </a:r>
          </a:p>
          <a:p>
            <a:pPr lvl="1"/>
            <a:endParaRPr lang="en-SG" sz="918" dirty="0"/>
          </a:p>
          <a:p>
            <a:r>
              <a:rPr lang="en-SG" sz="3257" dirty="0"/>
              <a:t>High </a:t>
            </a:r>
            <a:r>
              <a:rPr lang="en-SG" sz="3257" dirty="0" smtClean="0"/>
              <a:t>external financing-dependent POE firms </a:t>
            </a:r>
            <a:r>
              <a:rPr lang="en-SG" sz="3257" dirty="0"/>
              <a:t>gain</a:t>
            </a:r>
          </a:p>
          <a:p>
            <a:pPr lvl="1"/>
            <a:r>
              <a:rPr lang="en-SG" sz="2857" dirty="0"/>
              <a:t>more so in high marketization regions</a:t>
            </a:r>
          </a:p>
          <a:p>
            <a:pPr lvl="1"/>
            <a:endParaRPr lang="en-SG" sz="918" dirty="0"/>
          </a:p>
          <a:p>
            <a:r>
              <a:rPr lang="en-SG" sz="3257" dirty="0" smtClean="0"/>
              <a:t>Generically, high growth potential firms gain</a:t>
            </a:r>
          </a:p>
          <a:p>
            <a:pPr lvl="1"/>
            <a:r>
              <a:rPr lang="en-US" sz="2857" dirty="0" smtClean="0"/>
              <a:t>more so in high marketization regions</a:t>
            </a:r>
          </a:p>
          <a:p>
            <a:pPr lvl="1"/>
            <a:endParaRPr lang="en-SG" sz="900" dirty="0"/>
          </a:p>
          <a:p>
            <a:r>
              <a:rPr lang="en-SG" sz="3257" dirty="0" smtClean="0"/>
              <a:t>High </a:t>
            </a:r>
            <a:r>
              <a:rPr lang="en-SG" sz="3257" dirty="0"/>
              <a:t>bribery intensity firms lose</a:t>
            </a:r>
          </a:p>
          <a:p>
            <a:pPr lvl="1"/>
            <a:r>
              <a:rPr lang="en-SG" sz="2857" dirty="0"/>
              <a:t>More so in low marketization regions</a:t>
            </a:r>
          </a:p>
          <a:p>
            <a:pPr lvl="2"/>
            <a:r>
              <a:rPr lang="en-US" sz="2600" dirty="0"/>
              <a:t>Face greater bureaucratic </a:t>
            </a:r>
            <a:r>
              <a:rPr lang="en-US" sz="2600" dirty="0" smtClean="0"/>
              <a:t>chokes </a:t>
            </a:r>
            <a:endParaRPr lang="en-US" sz="2600" dirty="0"/>
          </a:p>
          <a:p>
            <a:pPr lvl="2"/>
            <a:endParaRPr lang="en-SG" sz="918" dirty="0"/>
          </a:p>
          <a:p>
            <a:r>
              <a:rPr lang="en-US" sz="3257" dirty="0"/>
              <a:t>Yet SOE firms gain more than POE </a:t>
            </a:r>
            <a:r>
              <a:rPr lang="en-US" sz="3257" dirty="0" smtClean="0"/>
              <a:t>firms because </a:t>
            </a:r>
            <a:r>
              <a:rPr lang="en-US" sz="3257" dirty="0"/>
              <a:t>they suffer less from bureaucratic chokes</a:t>
            </a:r>
          </a:p>
          <a:p>
            <a:pPr lvl="1"/>
            <a:r>
              <a:rPr lang="en-US" sz="2857" dirty="0"/>
              <a:t>Especially in </a:t>
            </a:r>
            <a:r>
              <a:rPr lang="en-US" sz="2857" dirty="0" smtClean="0"/>
              <a:t>high </a:t>
            </a:r>
            <a:r>
              <a:rPr lang="en-US" sz="2857" dirty="0"/>
              <a:t>marketization </a:t>
            </a:r>
            <a:r>
              <a:rPr lang="en-US" sz="2857" dirty="0" smtClean="0"/>
              <a:t>regions</a:t>
            </a:r>
          </a:p>
          <a:p>
            <a:pPr lvl="2"/>
            <a:r>
              <a:rPr lang="en-US" sz="2457" dirty="0" smtClean="0"/>
              <a:t>Anti-corruption mitigates self-dealing and wasteful behavior?</a:t>
            </a:r>
            <a:endParaRPr lang="en-SG" sz="2457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16" y="0"/>
            <a:ext cx="8617767" cy="63852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631903"/>
          </a:xfrm>
        </p:spPr>
        <p:txBody>
          <a:bodyPr>
            <a:normAutofit fontScale="85000" lnSpcReduction="10000"/>
          </a:bodyPr>
          <a:lstStyle/>
          <a:p>
            <a:r>
              <a:rPr lang="en-US" sz="3100" dirty="0"/>
              <a:t>Investors think anti-corruption in China </a:t>
            </a:r>
            <a:r>
              <a:rPr lang="en-US" sz="3100" dirty="0" smtClean="0"/>
              <a:t>is real and it creates value</a:t>
            </a:r>
          </a:p>
          <a:p>
            <a:endParaRPr lang="en-US" sz="1020" dirty="0"/>
          </a:p>
          <a:p>
            <a:r>
              <a:rPr lang="en-US" sz="3100" dirty="0" smtClean="0"/>
              <a:t>Make SOEs better investment prospects</a:t>
            </a:r>
          </a:p>
          <a:p>
            <a:pPr lvl="1"/>
            <a:r>
              <a:rPr lang="en-US" sz="2700" dirty="0" smtClean="0"/>
              <a:t>Mitigate self-dealing and waste?</a:t>
            </a:r>
          </a:p>
          <a:p>
            <a:pPr lvl="1"/>
            <a:endParaRPr lang="en-US" sz="1100" dirty="0" smtClean="0"/>
          </a:p>
          <a:p>
            <a:r>
              <a:rPr lang="en-US" sz="3100" dirty="0"/>
              <a:t>Bureaucratic chokes matter, but not bad </a:t>
            </a:r>
            <a:r>
              <a:rPr lang="en-US" sz="3100" dirty="0" smtClean="0"/>
              <a:t>enough </a:t>
            </a:r>
          </a:p>
          <a:p>
            <a:pPr lvl="1"/>
            <a:r>
              <a:rPr lang="en-US" sz="2300" dirty="0" smtClean="0"/>
              <a:t>Even </a:t>
            </a:r>
            <a:r>
              <a:rPr lang="en-US" sz="2300" dirty="0"/>
              <a:t>high bribery intensive firms in low marketization regions do not lose on </a:t>
            </a:r>
            <a:r>
              <a:rPr lang="en-US" sz="2300" dirty="0" smtClean="0"/>
              <a:t>average</a:t>
            </a:r>
          </a:p>
          <a:p>
            <a:pPr lvl="1"/>
            <a:endParaRPr lang="en-US" sz="1100" dirty="0" smtClean="0"/>
          </a:p>
          <a:p>
            <a:r>
              <a:rPr lang="en-US" sz="3100" dirty="0" smtClean="0"/>
              <a:t>Expecting more merit-based </a:t>
            </a:r>
            <a:r>
              <a:rPr lang="en-US" sz="3100" dirty="0"/>
              <a:t>resource </a:t>
            </a:r>
            <a:r>
              <a:rPr lang="en-US" sz="3100" dirty="0" smtClean="0"/>
              <a:t>allocations</a:t>
            </a:r>
            <a:endParaRPr lang="en-US" sz="3100" dirty="0"/>
          </a:p>
          <a:p>
            <a:pPr lvl="1"/>
            <a:r>
              <a:rPr lang="en-US" sz="2800" dirty="0"/>
              <a:t>Reward </a:t>
            </a:r>
            <a:r>
              <a:rPr lang="en-US" sz="2800" dirty="0" smtClean="0"/>
              <a:t>more productive firms with more external financing dependence in more </a:t>
            </a:r>
            <a:r>
              <a:rPr lang="en-US" sz="2800" dirty="0" err="1" smtClean="0"/>
              <a:t>marketized</a:t>
            </a:r>
            <a:r>
              <a:rPr lang="en-US" sz="2800" dirty="0" smtClean="0"/>
              <a:t> provinces </a:t>
            </a:r>
            <a:r>
              <a:rPr lang="en-US" sz="2800" dirty="0"/>
              <a:t>with growth potential and higher level of </a:t>
            </a:r>
            <a:r>
              <a:rPr lang="en-US" sz="2800" dirty="0" smtClean="0"/>
              <a:t>HC</a:t>
            </a:r>
            <a:r>
              <a:rPr lang="en-US" dirty="0" smtClean="0"/>
              <a:t> </a:t>
            </a:r>
            <a:endParaRPr lang="en-US" dirty="0"/>
          </a:p>
          <a:p>
            <a:endParaRPr lang="en-US" sz="1000" dirty="0"/>
          </a:p>
          <a:p>
            <a:r>
              <a:rPr lang="en-US" sz="3100" dirty="0" smtClean="0">
                <a:solidFill>
                  <a:srgbClr val="FF0000"/>
                </a:solidFill>
              </a:rPr>
              <a:t>Anti-corruption </a:t>
            </a:r>
            <a:r>
              <a:rPr lang="en-US" sz="3100" dirty="0">
                <a:solidFill>
                  <a:srgbClr val="FF0000"/>
                </a:solidFill>
              </a:rPr>
              <a:t>needs institutional </a:t>
            </a:r>
            <a:r>
              <a:rPr lang="en-US" sz="3100" dirty="0" smtClean="0">
                <a:solidFill>
                  <a:srgbClr val="FF0000"/>
                </a:solidFill>
              </a:rPr>
              <a:t>development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3" y="1"/>
            <a:ext cx="8229114" cy="105273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can help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405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results broadly support current policy direction</a:t>
            </a:r>
          </a:p>
          <a:p>
            <a:r>
              <a:rPr lang="en-US" sz="3000" dirty="0" smtClean="0"/>
              <a:t>But, only conjectural, clearly not definitive</a:t>
            </a:r>
          </a:p>
          <a:p>
            <a:r>
              <a:rPr lang="en-US" sz="3000" dirty="0" smtClean="0"/>
              <a:t>Short of details and insights on execution</a:t>
            </a:r>
          </a:p>
          <a:p>
            <a:r>
              <a:rPr lang="en-US" sz="3000" dirty="0" smtClean="0"/>
              <a:t>Need more penetrating investigation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43" y="1"/>
            <a:ext cx="8229114" cy="83671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can help</a:t>
            </a:r>
            <a:endParaRPr lang="en-S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328592"/>
          </a:xfrm>
        </p:spPr>
        <p:txBody>
          <a:bodyPr>
            <a:normAutofit/>
          </a:bodyPr>
          <a:lstStyle/>
          <a:p>
            <a:r>
              <a:rPr lang="en-US" sz="3000" dirty="0"/>
              <a:t>How </a:t>
            </a:r>
            <a:r>
              <a:rPr lang="en-US" sz="3000" dirty="0" smtClean="0"/>
              <a:t>can countries </a:t>
            </a:r>
            <a:r>
              <a:rPr lang="en-US" sz="3000" dirty="0"/>
              <a:t>evolve </a:t>
            </a:r>
            <a:r>
              <a:rPr lang="en-US" sz="3000" dirty="0" smtClean="0"/>
              <a:t>(or not?) away from corruption</a:t>
            </a:r>
            <a:r>
              <a:rPr lang="en-US" sz="3000" dirty="0"/>
              <a:t>? </a:t>
            </a:r>
          </a:p>
          <a:p>
            <a:r>
              <a:rPr lang="en-US" sz="3000" dirty="0"/>
              <a:t>Speculation/Observation</a:t>
            </a:r>
          </a:p>
          <a:p>
            <a:pPr lvl="1"/>
            <a:r>
              <a:rPr lang="en-US" sz="2600" dirty="0"/>
              <a:t>Powerful </a:t>
            </a:r>
            <a:r>
              <a:rPr lang="en-US" sz="2600" dirty="0" smtClean="0"/>
              <a:t>(&amp; credibly non-corrupt) leader</a:t>
            </a:r>
            <a:endParaRPr lang="en-US" sz="2600" dirty="0"/>
          </a:p>
          <a:p>
            <a:pPr lvl="1"/>
            <a:r>
              <a:rPr lang="en-US" sz="2600" dirty="0"/>
              <a:t>Separation of business </a:t>
            </a:r>
            <a:r>
              <a:rPr lang="en-US" sz="2600" dirty="0" smtClean="0"/>
              <a:t>from government &amp; Party</a:t>
            </a:r>
            <a:endParaRPr lang="en-US" sz="2600" dirty="0"/>
          </a:p>
          <a:p>
            <a:pPr lvl="1"/>
            <a:r>
              <a:rPr lang="en-US" sz="2600" dirty="0"/>
              <a:t>Judicial </a:t>
            </a:r>
            <a:r>
              <a:rPr lang="en-US" sz="2600" dirty="0" smtClean="0"/>
              <a:t>independence – from rest-of-government (executive, legislature, bureaucracy) &amp; Party</a:t>
            </a:r>
            <a:endParaRPr lang="en-US" sz="2600" dirty="0"/>
          </a:p>
          <a:p>
            <a:pPr lvl="1"/>
            <a:r>
              <a:rPr lang="en-US" sz="2600" dirty="0" smtClean="0"/>
              <a:t>Mass media independent of government &amp; Party</a:t>
            </a:r>
            <a:endParaRPr lang="en-US" sz="2600" dirty="0"/>
          </a:p>
          <a:p>
            <a:pPr lvl="1"/>
            <a:r>
              <a:rPr lang="en-US" sz="2600" dirty="0" smtClean="0"/>
              <a:t>Amnesty</a:t>
            </a:r>
          </a:p>
          <a:p>
            <a:pPr lvl="1"/>
            <a:r>
              <a:rPr lang="en-US" sz="2600" dirty="0" smtClean="0"/>
              <a:t>Education at the very early age 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an\AppData\Local\Microsoft\Windows\INetCache\IE\798RNGST\smil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55" y="1454210"/>
            <a:ext cx="3367450" cy="33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6694"/>
          </a:xfrm>
        </p:spPr>
        <p:txBody>
          <a:bodyPr>
            <a:normAutofit fontScale="90000"/>
          </a:bodyPr>
          <a:lstStyle/>
          <a:p>
            <a:r>
              <a:rPr lang="en-US" sz="367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Skew Human Capital Development</a:t>
            </a:r>
            <a:endParaRPr lang="en-SG" sz="367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" y="908720"/>
            <a:ext cx="9097134" cy="54006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</a:rPr>
              <a:t>Rent seeking hurts innovation </a:t>
            </a:r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and productivity growth  </a:t>
            </a:r>
          </a:p>
          <a:p>
            <a:pPr lvl="1"/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Ill-defined 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property rights discourages productive innovation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(e.g., Murphy and Shleifer, </a:t>
            </a:r>
            <a:r>
              <a:rPr lang="en-US" sz="2000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etc</a:t>
            </a:r>
            <a:r>
              <a:rPr lang="en-US" sz="20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Mauro QJE 1995)</a:t>
            </a:r>
            <a:endParaRPr lang="en-US" sz="200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Reward “extractive/exploitative” capabilities </a:t>
            </a:r>
          </a:p>
          <a:p>
            <a:pPr lvl="1"/>
            <a:endParaRPr lang="en-US" sz="1735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>
                <a:ea typeface="Verdana" panose="020B0604030504040204" pitchFamily="34" charset="0"/>
                <a:cs typeface="Verdana" panose="020B0604030504040204" pitchFamily="34" charset="0"/>
              </a:rPr>
              <a:t>Empirical results</a:t>
            </a:r>
          </a:p>
          <a:p>
            <a:pPr lvl="1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Ming Dynasty? – tax farming!</a:t>
            </a:r>
          </a:p>
          <a:p>
            <a:pPr lvl="1"/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Modern day </a:t>
            </a: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results?</a:t>
            </a:r>
          </a:p>
          <a:p>
            <a:pPr lvl="2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Cross country evidence (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Mauro QJE Corruption and Growth 1995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2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</a:rPr>
              <a:t>Industry result – US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steel </a:t>
            </a:r>
            <a:r>
              <a:rPr lang="en-US" dirty="0" smtClean="0"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Morck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Lenway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, Yeung EJ 1995)</a:t>
            </a:r>
            <a:endParaRPr lang="en-SG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0932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1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 and growth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35EF0-55BD-40F2-9FAE-6F61458F7F9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19811" r="23608"/>
          <a:stretch/>
        </p:blipFill>
        <p:spPr bwMode="auto">
          <a:xfrm>
            <a:off x="0" y="836712"/>
            <a:ext cx="9144000" cy="6120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1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US Steel lost its competitiveness</a:t>
            </a:r>
            <a:endParaRPr lang="en-SG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3"/>
            <a:ext cx="9143999" cy="5245718"/>
          </a:xfrm>
        </p:spPr>
        <p:txBody>
          <a:bodyPr>
            <a:normAutofit/>
          </a:bodyPr>
          <a:lstStyle/>
          <a:p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Lobbying for protection = bribery</a:t>
            </a:r>
          </a:p>
          <a:p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Lobbying leads to anti-dumping and voluntary export restrictions</a:t>
            </a:r>
          </a:p>
          <a:p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Started </a:t>
            </a:r>
            <a:r>
              <a:rPr lang="en-US" sz="3000" dirty="0" smtClean="0">
                <a:ea typeface="Verdana" panose="020B0604030504040204" pitchFamily="34" charset="0"/>
                <a:cs typeface="Verdana" panose="020B0604030504040204" pitchFamily="34" charset="0"/>
              </a:rPr>
              <a:t>anti-dumping </a:t>
            </a:r>
            <a:r>
              <a:rPr lang="en-US" sz="3000" dirty="0">
                <a:ea typeface="Verdana" panose="020B0604030504040204" pitchFamily="34" charset="0"/>
                <a:cs typeface="Verdana" panose="020B0604030504040204" pitchFamily="34" charset="0"/>
              </a:rPr>
              <a:t>in 74, finally VER1984  </a:t>
            </a:r>
          </a:p>
          <a:p>
            <a:pPr lvl="1"/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Lobbying CEOs got bonuses (because of lobbying success)</a:t>
            </a:r>
          </a:p>
          <a:p>
            <a:pPr lvl="1"/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Non-lobbying oriented firms quit</a:t>
            </a:r>
          </a:p>
          <a:p>
            <a:pPr lvl="1"/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</a:rPr>
              <a:t>R&amp;D dropped because R&amp;D intensive firms quit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945C-8439-47DF-A2CB-BBCC85ABD34D}" type="datetime1">
              <a:rPr lang="en-US" altLang="en-US"/>
              <a:pPr/>
              <a:t>5/22/2015</a:t>
            </a:fld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50A99-7FB5-4546-9630-FF017F965695}" type="slidenum">
              <a:rPr lang="en-US" altLang="en-US"/>
              <a:pPr/>
              <a:t>7</a:t>
            </a:fld>
            <a:endParaRPr lang="en-US" altLang="en-US"/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020302"/>
              </p:ext>
            </p:extLst>
          </p:nvPr>
        </p:nvGraphicFramePr>
        <p:xfrm>
          <a:off x="102315" y="1"/>
          <a:ext cx="9041416" cy="615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Photo Editor Photo" r:id="rId3" imgW="13304762" imgH="10676190" progId="MSPhotoEd.3">
                  <p:embed/>
                </p:oleObj>
              </mc:Choice>
              <mc:Fallback>
                <p:oleObj name="Photo Editor Photo" r:id="rId3" imgW="13304762" imgH="1067619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15" y="1"/>
                        <a:ext cx="9041416" cy="61563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91A14-2782-4548-9054-95992A67CAB7}" type="datetime1">
              <a:rPr lang="en-US" altLang="en-US"/>
              <a:pPr/>
              <a:t>5/22/2015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GBE Day 2 Sessions 2 &amp; 3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8234-EC0D-48B2-BB08-6783B76D5E8C}" type="slidenum">
              <a:rPr lang="en-US" altLang="en-US"/>
              <a:pPr/>
              <a:t>8</a:t>
            </a:fld>
            <a:endParaRPr lang="en-US" altLang="en-US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97915"/>
              </p:ext>
            </p:extLst>
          </p:nvPr>
        </p:nvGraphicFramePr>
        <p:xfrm>
          <a:off x="0" y="72008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Photo Editor Photo" r:id="rId3" imgW="13761905" imgH="11780952" progId="MSPhotoEd.3">
                  <p:embed/>
                </p:oleObj>
              </mc:Choice>
              <mc:Fallback>
                <p:oleObj name="Photo Editor Photo" r:id="rId3" imgW="13761905" imgH="117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2008"/>
                        <a:ext cx="9144000" cy="6741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6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Why is getting rid of corruption difficult?</a:t>
            </a:r>
            <a:endParaRPr lang="en-S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565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SG" sz="3000" dirty="0">
                <a:ea typeface="Verdana" panose="020B0604030504040204" pitchFamily="34" charset="0"/>
                <a:cs typeface="Verdana" panose="020B0604030504040204" pitchFamily="34" charset="0"/>
              </a:rPr>
              <a:t>Bureaucratic resistance</a:t>
            </a:r>
            <a:r>
              <a:rPr lang="en-SG" sz="30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SG" sz="3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SG" sz="2600" dirty="0"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SG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ose </a:t>
            </a:r>
            <a:r>
              <a:rPr lang="en-SG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decision power </a:t>
            </a:r>
            <a:r>
              <a:rPr lang="en-SG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and “opportunities” (cronyism is profitable </a:t>
            </a:r>
            <a:r>
              <a:rPr lang="en-SG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 them</a:t>
            </a:r>
            <a:r>
              <a:rPr lang="en-SG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All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have sinned 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 a large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grey 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area</a:t>
            </a:r>
            <a:endParaRPr lang="en-US" sz="260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/>
            <a:endParaRPr lang="en-US" sz="816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30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Benefits of anti-corruption depend on matching market institutions</a:t>
            </a:r>
            <a:endParaRPr lang="en-US" sz="3000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Need to 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pay bribery to get air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passage </a:t>
            </a:r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 escape from bureaucratic choke?</a:t>
            </a:r>
          </a:p>
          <a:p>
            <a:pPr lvl="1"/>
            <a:endParaRPr lang="en-US" sz="816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r>
              <a:rPr lang="en-US" sz="32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Result in economics inertia?  </a:t>
            </a:r>
          </a:p>
          <a:p>
            <a:pPr lvl="1"/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Low initial marginal benefits, high marginal cost</a:t>
            </a:r>
          </a:p>
          <a:p>
            <a:pPr lvl="2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Politicians prefer a quiet life</a:t>
            </a:r>
          </a:p>
          <a:p>
            <a:pPr lvl="2"/>
            <a:r>
              <a:rPr lang="en-US" sz="26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Cooperative </a:t>
            </a:r>
            <a:r>
              <a:rPr lang="en-US" sz="2600" dirty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equilibrium?</a:t>
            </a:r>
          </a:p>
          <a:p>
            <a:pPr lvl="1"/>
            <a:endParaRPr lang="en-US" sz="1020" dirty="0">
              <a:sym typeface="Wingdings" panose="05000000000000000000" pitchFamily="2" charset="2"/>
            </a:endParaRPr>
          </a:p>
          <a:p>
            <a:endParaRPr lang="en-US" sz="1020" dirty="0"/>
          </a:p>
          <a:p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63246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Copyrights Bernard Yeung 2015</a:t>
            </a:r>
            <a:endParaRPr lang="en-SG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ingFromAsia_po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dingFromAsia_potx" id="{2CC160C7-C90E-4D23-936B-CA290808D65F}" vid="{84F60B7D-61DA-4740-9C40-ED141CA43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C6FAB939B4F4BB02F167A00FEC93C" ma:contentTypeVersion="1" ma:contentTypeDescription="Create a new document." ma:contentTypeScope="" ma:versionID="acb99ea751777ff53d9e02c6bfbb294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896691587e7312c27f5a4cbfad9fd1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7655AF-9B40-486C-916B-237F1B6658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219623-EEB9-47F8-B45A-93CF12E52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3A421-49D5-4EAB-AAF1-E03428155453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3548</TotalTime>
  <Words>2522</Words>
  <Application>Microsoft Office PowerPoint</Application>
  <PresentationFormat>On-screen Show (4:3)</PresentationFormat>
  <Paragraphs>771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LeadingFromAsia_potx</vt:lpstr>
      <vt:lpstr>Photo Editor Photo</vt:lpstr>
      <vt:lpstr>Document</vt:lpstr>
      <vt:lpstr>Corruption</vt:lpstr>
      <vt:lpstr>PowerPoint Presentation</vt:lpstr>
      <vt:lpstr>Why is corruption bad (MTIC)?</vt:lpstr>
      <vt:lpstr>Skew Human Capital Development</vt:lpstr>
      <vt:lpstr>Corruption and growth</vt:lpstr>
      <vt:lpstr>US Steel lost its competitiveness</vt:lpstr>
      <vt:lpstr>PowerPoint Presentation</vt:lpstr>
      <vt:lpstr>PowerPoint Presentation</vt:lpstr>
      <vt:lpstr>Why is getting rid of corruption difficult?</vt:lpstr>
      <vt:lpstr>PowerPoint Presentation</vt:lpstr>
      <vt:lpstr>PowerPoint Presentation</vt:lpstr>
      <vt:lpstr>Getting rid of corruption in China? </vt:lpstr>
      <vt:lpstr>Public Concerns in China-2013 Survey</vt:lpstr>
      <vt:lpstr>Getting rid of corruption in China? </vt:lpstr>
      <vt:lpstr>Very Positive Market Responses </vt:lpstr>
      <vt:lpstr>Collaborative evidence: H shares</vt:lpstr>
      <vt:lpstr>Why positive market responses?</vt:lpstr>
      <vt:lpstr>Check using provincial level variations? </vt:lpstr>
      <vt:lpstr>PowerPoint Presentation</vt:lpstr>
      <vt:lpstr>Stock market responses:  high vs low marketization regions</vt:lpstr>
      <vt:lpstr>Regression of the cumulative raw returns of portfolios by provinces around the passage of the eight regulations</vt:lpstr>
      <vt:lpstr>Economic Significance</vt:lpstr>
      <vt:lpstr>Why higher return in more marketized regions?</vt:lpstr>
      <vt:lpstr>Firm level returns</vt:lpstr>
      <vt:lpstr>Firm portfolio returns</vt:lpstr>
      <vt:lpstr>Raw Returns around the Passage of the Eight Regulations</vt:lpstr>
      <vt:lpstr>Observations</vt:lpstr>
      <vt:lpstr>Firm level CRR Regressions</vt:lpstr>
      <vt:lpstr>Firm level CRR Regressions</vt:lpstr>
      <vt:lpstr>Regression analyses</vt:lpstr>
      <vt:lpstr>Conclusions</vt:lpstr>
      <vt:lpstr>Research can help</vt:lpstr>
      <vt:lpstr>Research can help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Corruption</dc:title>
  <dc:creator>Geraldine Teo</dc:creator>
  <cp:lastModifiedBy>Dean</cp:lastModifiedBy>
  <cp:revision>107</cp:revision>
  <cp:lastPrinted>2015-05-21T06:21:35Z</cp:lastPrinted>
  <dcterms:created xsi:type="dcterms:W3CDTF">2015-04-06T06:38:11Z</dcterms:created>
  <dcterms:modified xsi:type="dcterms:W3CDTF">2015-05-22T08:11:36Z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0x0101006E7C6FAB939B4F4BB02F167A00FEC93C</vt:lpwstr>
  </property>
</Properties>
</file>