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72" r:id="rId5"/>
    <p:sldId id="273" r:id="rId6"/>
    <p:sldId id="259" r:id="rId7"/>
    <p:sldId id="271" r:id="rId8"/>
    <p:sldId id="270" r:id="rId9"/>
    <p:sldId id="263" r:id="rId10"/>
    <p:sldId id="264" r:id="rId11"/>
    <p:sldId id="267" r:id="rId12"/>
    <p:sldId id="265" r:id="rId13"/>
    <p:sldId id="260" r:id="rId14"/>
    <p:sldId id="262" r:id="rId15"/>
    <p:sldId id="261" r:id="rId16"/>
    <p:sldId id="266" r:id="rId17"/>
    <p:sldId id="269" r:id="rId18"/>
    <p:sldId id="274" r:id="rId19"/>
    <p:sldId id="275" r:id="rId20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5FA"/>
    <a:srgbClr val="E5EEF7"/>
    <a:srgbClr val="F3F7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60"/>
  </p:normalViewPr>
  <p:slideViewPr>
    <p:cSldViewPr>
      <p:cViewPr varScale="1">
        <p:scale>
          <a:sx n="101" d="100"/>
          <a:sy n="101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n-US" sz="2200" dirty="0"/>
              <a:t>Number of payday lender </a:t>
            </a:r>
            <a:r>
              <a:rPr lang="en-US" sz="2200" dirty="0" smtClean="0"/>
              <a:t>stores:</a:t>
            </a:r>
            <a:r>
              <a:rPr lang="en-US" sz="2200" baseline="0" dirty="0" smtClean="0"/>
              <a:t> official vs. proxy da</a:t>
            </a:r>
            <a:r>
              <a:rPr lang="en-US" sz="2000" baseline="0" dirty="0" smtClean="0"/>
              <a:t>ta</a:t>
            </a:r>
            <a:endParaRPr lang="en-US" sz="2000" dirty="0"/>
          </a:p>
        </c:rich>
      </c:tx>
      <c:layout>
        <c:manualLayout>
          <c:xMode val="edge"/>
          <c:yMode val="edge"/>
          <c:x val="0.11476588421730302"/>
          <c:y val="1.3174146308403653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15354012951765E-2"/>
          <c:y val="0.16140871244412699"/>
          <c:w val="0.9217019764794594"/>
          <c:h val="0.6368665600488666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Regulatory agencies (total 16,814)</c:v>
                </c:pt>
              </c:strCache>
            </c:strRef>
          </c:tx>
          <c:invertIfNegative val="0"/>
          <c:cat>
            <c:strRef>
              <c:f>Sheet1!$F$2:$F$51</c:f>
              <c:strCache>
                <c:ptCount val="50"/>
                <c:pt idx="1">
                  <c:v>Alabama</c:v>
                </c:pt>
                <c:pt idx="2">
                  <c:v>Alaska</c:v>
                </c:pt>
                <c:pt idx="3">
                  <c:v>Arizona</c:v>
                </c:pt>
                <c:pt idx="4">
                  <c:v>Arkansas</c:v>
                </c:pt>
                <c:pt idx="5">
                  <c:v>California</c:v>
                </c:pt>
                <c:pt idx="6">
                  <c:v>Colorado</c:v>
                </c:pt>
                <c:pt idx="7">
                  <c:v>Connecticut</c:v>
                </c:pt>
                <c:pt idx="8">
                  <c:v>Delaware</c:v>
                </c:pt>
                <c:pt idx="9">
                  <c:v>District of Columbia</c:v>
                </c:pt>
                <c:pt idx="10">
                  <c:v>Florida</c:v>
                </c:pt>
                <c:pt idx="11">
                  <c:v>Georgia</c:v>
                </c:pt>
                <c:pt idx="12">
                  <c:v>Idaho</c:v>
                </c:pt>
                <c:pt idx="13">
                  <c:v>Illinois</c:v>
                </c:pt>
                <c:pt idx="14">
                  <c:v>Indiana</c:v>
                </c:pt>
                <c:pt idx="15">
                  <c:v>Iowa</c:v>
                </c:pt>
                <c:pt idx="16">
                  <c:v>Kansas</c:v>
                </c:pt>
                <c:pt idx="17">
                  <c:v>Kentucky</c:v>
                </c:pt>
                <c:pt idx="18">
                  <c:v>Louisiana</c:v>
                </c:pt>
                <c:pt idx="19">
                  <c:v>Maine</c:v>
                </c:pt>
                <c:pt idx="20">
                  <c:v>Maryland</c:v>
                </c:pt>
                <c:pt idx="21">
                  <c:v>Massachusetts</c:v>
                </c:pt>
                <c:pt idx="22">
                  <c:v>Michigan</c:v>
                </c:pt>
                <c:pt idx="23">
                  <c:v>Minnesota</c:v>
                </c:pt>
                <c:pt idx="24">
                  <c:v>Mississippi</c:v>
                </c:pt>
                <c:pt idx="25">
                  <c:v>Missouri</c:v>
                </c:pt>
                <c:pt idx="26">
                  <c:v>Montana</c:v>
                </c:pt>
                <c:pt idx="27">
                  <c:v>Nebraska</c:v>
                </c:pt>
                <c:pt idx="28">
                  <c:v>Nevada</c:v>
                </c:pt>
                <c:pt idx="29">
                  <c:v>New Hampshire</c:v>
                </c:pt>
                <c:pt idx="30">
                  <c:v>New Jersey</c:v>
                </c:pt>
                <c:pt idx="31">
                  <c:v>New Mexico</c:v>
                </c:pt>
                <c:pt idx="32">
                  <c:v>New York</c:v>
                </c:pt>
                <c:pt idx="33">
                  <c:v>North Carolina</c:v>
                </c:pt>
                <c:pt idx="34">
                  <c:v>North Dakota</c:v>
                </c:pt>
                <c:pt idx="35">
                  <c:v>Ohio</c:v>
                </c:pt>
                <c:pt idx="36">
                  <c:v>Oklahoma</c:v>
                </c:pt>
                <c:pt idx="37">
                  <c:v>Oregon</c:v>
                </c:pt>
                <c:pt idx="38">
                  <c:v>Rhode Island</c:v>
                </c:pt>
                <c:pt idx="39">
                  <c:v>South Carolina</c:v>
                </c:pt>
                <c:pt idx="40">
                  <c:v>South Dakota</c:v>
                </c:pt>
                <c:pt idx="41">
                  <c:v>Tennessee</c:v>
                </c:pt>
                <c:pt idx="42">
                  <c:v>Texas</c:v>
                </c:pt>
                <c:pt idx="43">
                  <c:v>Utah</c:v>
                </c:pt>
                <c:pt idx="44">
                  <c:v>Vermont</c:v>
                </c:pt>
                <c:pt idx="45">
                  <c:v>Virginia</c:v>
                </c:pt>
                <c:pt idx="46">
                  <c:v>Washington</c:v>
                </c:pt>
                <c:pt idx="47">
                  <c:v>West Virginia</c:v>
                </c:pt>
                <c:pt idx="48">
                  <c:v>Wisconsin</c:v>
                </c:pt>
                <c:pt idx="49">
                  <c:v>Wyoming</c:v>
                </c:pt>
              </c:strCache>
            </c:strRef>
          </c:cat>
          <c:val>
            <c:numRef>
              <c:f>Sheet1!$G$2:$G$51</c:f>
              <c:numCache>
                <c:formatCode>General</c:formatCode>
                <c:ptCount val="50"/>
                <c:pt idx="1">
                  <c:v>997</c:v>
                </c:pt>
                <c:pt idx="2">
                  <c:v>25</c:v>
                </c:pt>
                <c:pt idx="3">
                  <c:v>0</c:v>
                </c:pt>
                <c:pt idx="4">
                  <c:v>0</c:v>
                </c:pt>
                <c:pt idx="5" formatCode="#,##0">
                  <c:v>2033</c:v>
                </c:pt>
                <c:pt idx="6">
                  <c:v>256</c:v>
                </c:pt>
                <c:pt idx="7">
                  <c:v>0</c:v>
                </c:pt>
                <c:pt idx="8">
                  <c:v>347</c:v>
                </c:pt>
                <c:pt idx="9">
                  <c:v>0</c:v>
                </c:pt>
                <c:pt idx="10">
                  <c:v>149</c:v>
                </c:pt>
                <c:pt idx="11">
                  <c:v>0</c:v>
                </c:pt>
                <c:pt idx="12">
                  <c:v>51</c:v>
                </c:pt>
                <c:pt idx="13">
                  <c:v>503</c:v>
                </c:pt>
                <c:pt idx="14">
                  <c:v>41</c:v>
                </c:pt>
                <c:pt idx="15">
                  <c:v>195</c:v>
                </c:pt>
                <c:pt idx="16">
                  <c:v>335</c:v>
                </c:pt>
                <c:pt idx="17">
                  <c:v>550</c:v>
                </c:pt>
                <c:pt idx="18">
                  <c:v>403</c:v>
                </c:pt>
                <c:pt idx="19">
                  <c:v>11</c:v>
                </c:pt>
                <c:pt idx="20">
                  <c:v>0</c:v>
                </c:pt>
                <c:pt idx="21">
                  <c:v>0</c:v>
                </c:pt>
                <c:pt idx="22">
                  <c:v>617</c:v>
                </c:pt>
                <c:pt idx="23">
                  <c:v>81</c:v>
                </c:pt>
                <c:pt idx="24" formatCode="#,##0">
                  <c:v>1013</c:v>
                </c:pt>
                <c:pt idx="25">
                  <c:v>865</c:v>
                </c:pt>
                <c:pt idx="26">
                  <c:v>0</c:v>
                </c:pt>
                <c:pt idx="27">
                  <c:v>101</c:v>
                </c:pt>
                <c:pt idx="28">
                  <c:v>91</c:v>
                </c:pt>
                <c:pt idx="29">
                  <c:v>0</c:v>
                </c:pt>
                <c:pt idx="30">
                  <c:v>0</c:v>
                </c:pt>
                <c:pt idx="31">
                  <c:v>148</c:v>
                </c:pt>
                <c:pt idx="32">
                  <c:v>0</c:v>
                </c:pt>
                <c:pt idx="33">
                  <c:v>0</c:v>
                </c:pt>
                <c:pt idx="34">
                  <c:v>47</c:v>
                </c:pt>
                <c:pt idx="35">
                  <c:v>737</c:v>
                </c:pt>
                <c:pt idx="36">
                  <c:v>338</c:v>
                </c:pt>
                <c:pt idx="37">
                  <c:v>66</c:v>
                </c:pt>
                <c:pt idx="38">
                  <c:v>52</c:v>
                </c:pt>
                <c:pt idx="39">
                  <c:v>311</c:v>
                </c:pt>
                <c:pt idx="40">
                  <c:v>408</c:v>
                </c:pt>
                <c:pt idx="41" formatCode="#,##0">
                  <c:v>1283</c:v>
                </c:pt>
                <c:pt idx="42" formatCode="#,##0">
                  <c:v>3889</c:v>
                </c:pt>
                <c:pt idx="43">
                  <c:v>81</c:v>
                </c:pt>
                <c:pt idx="44">
                  <c:v>0</c:v>
                </c:pt>
                <c:pt idx="45">
                  <c:v>225</c:v>
                </c:pt>
                <c:pt idx="46">
                  <c:v>153</c:v>
                </c:pt>
                <c:pt idx="47">
                  <c:v>0</c:v>
                </c:pt>
                <c:pt idx="48">
                  <c:v>330</c:v>
                </c:pt>
                <c:pt idx="49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Sheet1!$H$1</c:f>
              <c:strCache>
                <c:ptCount val="1"/>
                <c:pt idx="0">
                  <c:v>NAICS codes (total 29,044)</c:v>
                </c:pt>
              </c:strCache>
            </c:strRef>
          </c:tx>
          <c:invertIfNegative val="0"/>
          <c:cat>
            <c:strRef>
              <c:f>Sheet1!$F$2:$F$51</c:f>
              <c:strCache>
                <c:ptCount val="50"/>
                <c:pt idx="1">
                  <c:v>Alabama</c:v>
                </c:pt>
                <c:pt idx="2">
                  <c:v>Alaska</c:v>
                </c:pt>
                <c:pt idx="3">
                  <c:v>Arizona</c:v>
                </c:pt>
                <c:pt idx="4">
                  <c:v>Arkansas</c:v>
                </c:pt>
                <c:pt idx="5">
                  <c:v>California</c:v>
                </c:pt>
                <c:pt idx="6">
                  <c:v>Colorado</c:v>
                </c:pt>
                <c:pt idx="7">
                  <c:v>Connecticut</c:v>
                </c:pt>
                <c:pt idx="8">
                  <c:v>Delaware</c:v>
                </c:pt>
                <c:pt idx="9">
                  <c:v>District of Columbia</c:v>
                </c:pt>
                <c:pt idx="10">
                  <c:v>Florida</c:v>
                </c:pt>
                <c:pt idx="11">
                  <c:v>Georgia</c:v>
                </c:pt>
                <c:pt idx="12">
                  <c:v>Idaho</c:v>
                </c:pt>
                <c:pt idx="13">
                  <c:v>Illinois</c:v>
                </c:pt>
                <c:pt idx="14">
                  <c:v>Indiana</c:v>
                </c:pt>
                <c:pt idx="15">
                  <c:v>Iowa</c:v>
                </c:pt>
                <c:pt idx="16">
                  <c:v>Kansas</c:v>
                </c:pt>
                <c:pt idx="17">
                  <c:v>Kentucky</c:v>
                </c:pt>
                <c:pt idx="18">
                  <c:v>Louisiana</c:v>
                </c:pt>
                <c:pt idx="19">
                  <c:v>Maine</c:v>
                </c:pt>
                <c:pt idx="20">
                  <c:v>Maryland</c:v>
                </c:pt>
                <c:pt idx="21">
                  <c:v>Massachusetts</c:v>
                </c:pt>
                <c:pt idx="22">
                  <c:v>Michigan</c:v>
                </c:pt>
                <c:pt idx="23">
                  <c:v>Minnesota</c:v>
                </c:pt>
                <c:pt idx="24">
                  <c:v>Mississippi</c:v>
                </c:pt>
                <c:pt idx="25">
                  <c:v>Missouri</c:v>
                </c:pt>
                <c:pt idx="26">
                  <c:v>Montana</c:v>
                </c:pt>
                <c:pt idx="27">
                  <c:v>Nebraska</c:v>
                </c:pt>
                <c:pt idx="28">
                  <c:v>Nevada</c:v>
                </c:pt>
                <c:pt idx="29">
                  <c:v>New Hampshire</c:v>
                </c:pt>
                <c:pt idx="30">
                  <c:v>New Jersey</c:v>
                </c:pt>
                <c:pt idx="31">
                  <c:v>New Mexico</c:v>
                </c:pt>
                <c:pt idx="32">
                  <c:v>New York</c:v>
                </c:pt>
                <c:pt idx="33">
                  <c:v>North Carolina</c:v>
                </c:pt>
                <c:pt idx="34">
                  <c:v>North Dakota</c:v>
                </c:pt>
                <c:pt idx="35">
                  <c:v>Ohio</c:v>
                </c:pt>
                <c:pt idx="36">
                  <c:v>Oklahoma</c:v>
                </c:pt>
                <c:pt idx="37">
                  <c:v>Oregon</c:v>
                </c:pt>
                <c:pt idx="38">
                  <c:v>Rhode Island</c:v>
                </c:pt>
                <c:pt idx="39">
                  <c:v>South Carolina</c:v>
                </c:pt>
                <c:pt idx="40">
                  <c:v>South Dakota</c:v>
                </c:pt>
                <c:pt idx="41">
                  <c:v>Tennessee</c:v>
                </c:pt>
                <c:pt idx="42">
                  <c:v>Texas</c:v>
                </c:pt>
                <c:pt idx="43">
                  <c:v>Utah</c:v>
                </c:pt>
                <c:pt idx="44">
                  <c:v>Vermont</c:v>
                </c:pt>
                <c:pt idx="45">
                  <c:v>Virginia</c:v>
                </c:pt>
                <c:pt idx="46">
                  <c:v>Washington</c:v>
                </c:pt>
                <c:pt idx="47">
                  <c:v>West Virginia</c:v>
                </c:pt>
                <c:pt idx="48">
                  <c:v>Wisconsin</c:v>
                </c:pt>
                <c:pt idx="49">
                  <c:v>Wyoming</c:v>
                </c:pt>
              </c:strCache>
            </c:strRef>
          </c:cat>
          <c:val>
            <c:numRef>
              <c:f>Sheet1!$H$2:$H$51</c:f>
              <c:numCache>
                <c:formatCode>#,##0</c:formatCode>
                <c:ptCount val="50"/>
                <c:pt idx="1">
                  <c:v>1035</c:v>
                </c:pt>
                <c:pt idx="2" formatCode="General">
                  <c:v>9</c:v>
                </c:pt>
                <c:pt idx="3" formatCode="General">
                  <c:v>436</c:v>
                </c:pt>
                <c:pt idx="4" formatCode="General">
                  <c:v>36</c:v>
                </c:pt>
                <c:pt idx="5">
                  <c:v>2427</c:v>
                </c:pt>
                <c:pt idx="6" formatCode="General">
                  <c:v>432</c:v>
                </c:pt>
                <c:pt idx="7" formatCode="General">
                  <c:v>82</c:v>
                </c:pt>
                <c:pt idx="8" formatCode="General">
                  <c:v>126</c:v>
                </c:pt>
                <c:pt idx="9" formatCode="General">
                  <c:v>29</c:v>
                </c:pt>
                <c:pt idx="10">
                  <c:v>1520</c:v>
                </c:pt>
                <c:pt idx="11">
                  <c:v>1208</c:v>
                </c:pt>
                <c:pt idx="12" formatCode="General">
                  <c:v>212</c:v>
                </c:pt>
                <c:pt idx="13">
                  <c:v>1248</c:v>
                </c:pt>
                <c:pt idx="14" formatCode="General">
                  <c:v>520</c:v>
                </c:pt>
                <c:pt idx="15" formatCode="General">
                  <c:v>212</c:v>
                </c:pt>
                <c:pt idx="16" formatCode="General">
                  <c:v>305</c:v>
                </c:pt>
                <c:pt idx="17" formatCode="General">
                  <c:v>648</c:v>
                </c:pt>
                <c:pt idx="18">
                  <c:v>1342</c:v>
                </c:pt>
                <c:pt idx="19" formatCode="General">
                  <c:v>15</c:v>
                </c:pt>
                <c:pt idx="20" formatCode="General">
                  <c:v>232</c:v>
                </c:pt>
                <c:pt idx="21" formatCode="General">
                  <c:v>126</c:v>
                </c:pt>
                <c:pt idx="22" formatCode="General">
                  <c:v>555</c:v>
                </c:pt>
                <c:pt idx="23" formatCode="General">
                  <c:v>132</c:v>
                </c:pt>
                <c:pt idx="24">
                  <c:v>1004</c:v>
                </c:pt>
                <c:pt idx="25" formatCode="General">
                  <c:v>972</c:v>
                </c:pt>
                <c:pt idx="26" formatCode="General">
                  <c:v>57</c:v>
                </c:pt>
                <c:pt idx="27" formatCode="General">
                  <c:v>147</c:v>
                </c:pt>
                <c:pt idx="28" formatCode="General">
                  <c:v>316</c:v>
                </c:pt>
                <c:pt idx="29" formatCode="General">
                  <c:v>15</c:v>
                </c:pt>
                <c:pt idx="30" formatCode="General">
                  <c:v>333</c:v>
                </c:pt>
                <c:pt idx="31" formatCode="General">
                  <c:v>435</c:v>
                </c:pt>
                <c:pt idx="32" formatCode="General">
                  <c:v>685</c:v>
                </c:pt>
                <c:pt idx="33" formatCode="General">
                  <c:v>524</c:v>
                </c:pt>
                <c:pt idx="34" formatCode="General">
                  <c:v>22</c:v>
                </c:pt>
                <c:pt idx="35" formatCode="General">
                  <c:v>950</c:v>
                </c:pt>
                <c:pt idx="36" formatCode="General">
                  <c:v>977</c:v>
                </c:pt>
                <c:pt idx="37" formatCode="General">
                  <c:v>151</c:v>
                </c:pt>
                <c:pt idx="38" formatCode="General">
                  <c:v>53</c:v>
                </c:pt>
                <c:pt idx="39">
                  <c:v>1348</c:v>
                </c:pt>
                <c:pt idx="40" formatCode="General">
                  <c:v>110</c:v>
                </c:pt>
                <c:pt idx="41">
                  <c:v>1370</c:v>
                </c:pt>
                <c:pt idx="42">
                  <c:v>4623</c:v>
                </c:pt>
                <c:pt idx="43" formatCode="General">
                  <c:v>320</c:v>
                </c:pt>
                <c:pt idx="44" formatCode="General">
                  <c:v>4</c:v>
                </c:pt>
                <c:pt idx="45" formatCode="General">
                  <c:v>577</c:v>
                </c:pt>
                <c:pt idx="46" formatCode="General">
                  <c:v>293</c:v>
                </c:pt>
                <c:pt idx="47" formatCode="General">
                  <c:v>23</c:v>
                </c:pt>
                <c:pt idx="48" formatCode="General">
                  <c:v>536</c:v>
                </c:pt>
                <c:pt idx="49" formatCode="General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651904"/>
        <c:axId val="56496896"/>
        <c:axId val="50697088"/>
      </c:bar3DChart>
      <c:catAx>
        <c:axId val="54651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56496896"/>
        <c:crosses val="autoZero"/>
        <c:auto val="1"/>
        <c:lblAlgn val="ctr"/>
        <c:lblOffset val="100"/>
        <c:tickLblSkip val="1"/>
        <c:noMultiLvlLbl val="0"/>
      </c:catAx>
      <c:valAx>
        <c:axId val="564968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54651904"/>
        <c:crosses val="autoZero"/>
        <c:crossBetween val="between"/>
      </c:valAx>
      <c:serAx>
        <c:axId val="50697088"/>
        <c:scaling>
          <c:orientation val="minMax"/>
        </c:scaling>
        <c:delete val="1"/>
        <c:axPos val="b"/>
        <c:majorTickMark val="out"/>
        <c:minorTickMark val="none"/>
        <c:tickLblPos val="nextTo"/>
        <c:crossAx val="56496896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3.966850828729282E-2"/>
          <c:y val="0.84665159916826715"/>
          <c:w val="0.2872008816577486"/>
          <c:h val="0.1007755424705329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358380019123527E-2"/>
          <c:y val="9.8773612805441571E-2"/>
          <c:w val="0.93835986883057709"/>
          <c:h val="0.636268899486155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Sheet3!$BK$1</c:f>
              <c:strCache>
                <c:ptCount val="1"/>
                <c:pt idx="0">
                  <c:v>In-state payday lenders per 10,000 people</c:v>
                </c:pt>
              </c:strCache>
            </c:strRef>
          </c:tx>
          <c:invertIfNegative val="0"/>
          <c:cat>
            <c:strRef>
              <c:f>Sheet3!$BJ$2:$BJ$39</c:f>
              <c:strCache>
                <c:ptCount val="38"/>
                <c:pt idx="0">
                  <c:v>Connecticut</c:v>
                </c:pt>
                <c:pt idx="1">
                  <c:v>Montana</c:v>
                </c:pt>
                <c:pt idx="2">
                  <c:v>New Hampshire</c:v>
                </c:pt>
                <c:pt idx="3">
                  <c:v>Oregon</c:v>
                </c:pt>
                <c:pt idx="4">
                  <c:v>Indiana</c:v>
                </c:pt>
                <c:pt idx="5">
                  <c:v>Maine</c:v>
                </c:pt>
                <c:pt idx="6">
                  <c:v>Florida</c:v>
                </c:pt>
                <c:pt idx="7">
                  <c:v>Minnesota</c:v>
                </c:pt>
                <c:pt idx="8">
                  <c:v>Idaho</c:v>
                </c:pt>
                <c:pt idx="9">
                  <c:v>Utah</c:v>
                </c:pt>
                <c:pt idx="10">
                  <c:v>Nevada</c:v>
                </c:pt>
                <c:pt idx="11">
                  <c:v>Washington</c:v>
                </c:pt>
                <c:pt idx="12">
                  <c:v>Alaska</c:v>
                </c:pt>
                <c:pt idx="13">
                  <c:v>Virginia</c:v>
                </c:pt>
                <c:pt idx="14">
                  <c:v>Illinois</c:v>
                </c:pt>
                <c:pt idx="15">
                  <c:v>Colorado</c:v>
                </c:pt>
                <c:pt idx="16">
                  <c:v>Rhode Island</c:v>
                </c:pt>
                <c:pt idx="17">
                  <c:v>California</c:v>
                </c:pt>
                <c:pt idx="18">
                  <c:v>Nebraska</c:v>
                </c:pt>
                <c:pt idx="19">
                  <c:v>Wisconsin</c:v>
                </c:pt>
                <c:pt idx="20">
                  <c:v>North Dakota</c:v>
                </c:pt>
                <c:pt idx="21">
                  <c:v>Michigan</c:v>
                </c:pt>
                <c:pt idx="22">
                  <c:v>Ohio</c:v>
                </c:pt>
                <c:pt idx="23">
                  <c:v>Wyoming</c:v>
                </c:pt>
                <c:pt idx="24">
                  <c:v>Iowa</c:v>
                </c:pt>
                <c:pt idx="25">
                  <c:v>Louisiana</c:v>
                </c:pt>
                <c:pt idx="26">
                  <c:v>South Carolina</c:v>
                </c:pt>
                <c:pt idx="27">
                  <c:v>New Mexico</c:v>
                </c:pt>
                <c:pt idx="28">
                  <c:v>Oklahoma</c:v>
                </c:pt>
                <c:pt idx="29">
                  <c:v>Kansas</c:v>
                </c:pt>
                <c:pt idx="30">
                  <c:v>Kentucky</c:v>
                </c:pt>
                <c:pt idx="31">
                  <c:v>Delaware</c:v>
                </c:pt>
                <c:pt idx="32">
                  <c:v>Missouri</c:v>
                </c:pt>
                <c:pt idx="33">
                  <c:v>Texas</c:v>
                </c:pt>
                <c:pt idx="34">
                  <c:v>Tennessee</c:v>
                </c:pt>
                <c:pt idx="35">
                  <c:v>Alabama</c:v>
                </c:pt>
                <c:pt idx="36">
                  <c:v>South Dakota</c:v>
                </c:pt>
                <c:pt idx="37">
                  <c:v>Mississippi</c:v>
                </c:pt>
              </c:strCache>
            </c:strRef>
          </c:cat>
          <c:val>
            <c:numRef>
              <c:f>Sheet3!$BK$2:$BK$39</c:f>
              <c:numCache>
                <c:formatCode>General</c:formatCode>
                <c:ptCount val="3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3.1277465524413628E-2</c:v>
                </c:pt>
                <c:pt idx="4">
                  <c:v>4.7798714985513906E-2</c:v>
                </c:pt>
                <c:pt idx="5">
                  <c:v>6.0191831366565238E-2</c:v>
                </c:pt>
                <c:pt idx="6">
                  <c:v>7.148473043796523E-2</c:v>
                </c:pt>
                <c:pt idx="7">
                  <c:v>0.13927888545271566</c:v>
                </c:pt>
                <c:pt idx="8">
                  <c:v>0.15945880955706809</c:v>
                </c:pt>
                <c:pt idx="9">
                  <c:v>0.16990615034959095</c:v>
                </c:pt>
                <c:pt idx="10">
                  <c:v>0.20338702257669911</c:v>
                </c:pt>
                <c:pt idx="11">
                  <c:v>0.2062708107214522</c:v>
                </c:pt>
                <c:pt idx="12">
                  <c:v>0.26717702165118212</c:v>
                </c:pt>
                <c:pt idx="13">
                  <c:v>0.28072521929318378</c:v>
                </c:pt>
                <c:pt idx="14">
                  <c:v>0.38054064844750329</c:v>
                </c:pt>
                <c:pt idx="15">
                  <c:v>0.46402304409825151</c:v>
                </c:pt>
                <c:pt idx="16">
                  <c:v>0.46557102285953722</c:v>
                </c:pt>
                <c:pt idx="17">
                  <c:v>0.53851207987082572</c:v>
                </c:pt>
                <c:pt idx="18">
                  <c:v>0.55272625384035301</c:v>
                </c:pt>
                <c:pt idx="19">
                  <c:v>0.5644234906375154</c:v>
                </c:pt>
                <c:pt idx="20">
                  <c:v>0.60628196843489046</c:v>
                </c:pt>
                <c:pt idx="21">
                  <c:v>0.61532156765748591</c:v>
                </c:pt>
                <c:pt idx="22">
                  <c:v>0.63727065734511656</c:v>
                </c:pt>
                <c:pt idx="23">
                  <c:v>0.6396554389368927</c:v>
                </c:pt>
                <c:pt idx="24">
                  <c:v>0.63983809143187886</c:v>
                </c:pt>
                <c:pt idx="25">
                  <c:v>0.6689325007368192</c:v>
                </c:pt>
                <c:pt idx="26">
                  <c:v>0.67165534535070881</c:v>
                </c:pt>
                <c:pt idx="27">
                  <c:v>0.68117007503088378</c:v>
                </c:pt>
                <c:pt idx="28">
                  <c:v>0.86156193443326967</c:v>
                </c:pt>
                <c:pt idx="29">
                  <c:v>1.1012972510007251</c:v>
                </c:pt>
                <c:pt idx="30">
                  <c:v>1.2672323438245581</c:v>
                </c:pt>
                <c:pt idx="31">
                  <c:v>1.3664677696913003</c:v>
                </c:pt>
                <c:pt idx="32">
                  <c:v>1.3807137688421045</c:v>
                </c:pt>
                <c:pt idx="33">
                  <c:v>1.5181148147814638</c:v>
                </c:pt>
                <c:pt idx="34">
                  <c:v>1.9816704143690151</c:v>
                </c:pt>
                <c:pt idx="35">
                  <c:v>2.0513567631767229</c:v>
                </c:pt>
                <c:pt idx="36">
                  <c:v>2.7823025944052433</c:v>
                </c:pt>
                <c:pt idx="37">
                  <c:v>3.3629642609228947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982464"/>
        <c:axId val="50679808"/>
      </c:barChart>
      <c:catAx>
        <c:axId val="25982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0679808"/>
        <c:crosses val="autoZero"/>
        <c:auto val="1"/>
        <c:lblAlgn val="ctr"/>
        <c:lblOffset val="100"/>
        <c:tickLblSkip val="1"/>
        <c:noMultiLvlLbl val="0"/>
      </c:catAx>
      <c:valAx>
        <c:axId val="50679808"/>
        <c:scaling>
          <c:orientation val="minMax"/>
          <c:max val="3.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9824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7913032875780508E-2"/>
          <c:y val="0.93766681453550704"/>
          <c:w val="0.30705029230759356"/>
          <c:h val="4.2448153487856272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BE87B-196E-4162-818F-11B9625F65E7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7201C-36B2-413B-90CA-34D6BE631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77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AE70C-D7AD-47CB-A965-E9DDD6B20CCC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1BD85-458A-4124-937E-A2265BA5FF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0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14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968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39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81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57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57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17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11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587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15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15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21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46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1BD85-458A-4124-937E-A2265BA5FF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8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2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40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04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0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7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75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8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715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3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972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4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BFC5C-46A9-4982-AE7B-01983E8475D3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7C78B-5942-4045-BE94-B2F8579106F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160304"/>
            <a:ext cx="2590800" cy="67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99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nsus.gov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990600"/>
            <a:ext cx="7772400" cy="1600200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How Do Differences in State Regulations Affect the Payday Lending Industry?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352800"/>
            <a:ext cx="6400800" cy="24384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James R. Barth, Jitka Hilliard, John S. Jahera, Jr. and Yanfei </a:t>
            </a:r>
            <a:r>
              <a:rPr lang="en-US" sz="2800" dirty="0" smtClean="0"/>
              <a:t>Sun</a:t>
            </a:r>
          </a:p>
          <a:p>
            <a:endParaRPr lang="en-US" sz="1000" dirty="0" smtClean="0"/>
          </a:p>
          <a:p>
            <a:endParaRPr lang="en-US" sz="1000" dirty="0"/>
          </a:p>
          <a:p>
            <a:endParaRPr lang="en-US" sz="1000" dirty="0" smtClean="0"/>
          </a:p>
          <a:p>
            <a:endParaRPr lang="en-US" sz="1000" dirty="0"/>
          </a:p>
          <a:p>
            <a:endParaRPr lang="en-US" sz="1000" dirty="0" smtClean="0"/>
          </a:p>
          <a:p>
            <a:endParaRPr lang="en-US" sz="1000" dirty="0" smtClean="0"/>
          </a:p>
          <a:p>
            <a:r>
              <a:rPr lang="en-US" sz="2200" dirty="0"/>
              <a:t>HKIMR-HKU International Conference on Finance, Institutions and Economic </a:t>
            </a:r>
            <a:r>
              <a:rPr lang="en-US" sz="2200" dirty="0" smtClean="0"/>
              <a:t>Growth</a:t>
            </a:r>
          </a:p>
          <a:p>
            <a:r>
              <a:rPr lang="en-US" sz="2200" dirty="0" smtClean="0"/>
              <a:t>May 22, 2015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7493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Our approach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602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We contacted (sometimes FOIA request) each state regulatory agency and collected information on</a:t>
            </a:r>
          </a:p>
          <a:p>
            <a:pPr lvl="1"/>
            <a:r>
              <a:rPr lang="en-US" sz="2000" dirty="0" smtClean="0"/>
              <a:t>Legal status</a:t>
            </a:r>
          </a:p>
          <a:p>
            <a:pPr lvl="1"/>
            <a:r>
              <a:rPr lang="en-US" sz="2000" dirty="0" smtClean="0"/>
              <a:t>Regulations governing payday lending industry</a:t>
            </a:r>
          </a:p>
          <a:p>
            <a:pPr lvl="1"/>
            <a:r>
              <a:rPr lang="en-US" sz="2000" dirty="0" smtClean="0"/>
              <a:t>Number of payday lenders</a:t>
            </a:r>
          </a:p>
          <a:p>
            <a:pPr lvl="1"/>
            <a:r>
              <a:rPr lang="en-US" sz="2000" dirty="0" smtClean="0"/>
              <a:t>Location of payday stores by county</a:t>
            </a:r>
          </a:p>
          <a:p>
            <a:pPr lvl="1"/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400" dirty="0" smtClean="0"/>
              <a:t>Demographic and socioeconomic data from </a:t>
            </a:r>
            <a:r>
              <a:rPr lang="en-US" sz="2400" dirty="0" smtClean="0">
                <a:hlinkClick r:id="rId3"/>
              </a:rPr>
              <a:t>www.census.gov</a:t>
            </a:r>
            <a:endParaRPr lang="en-US" sz="2400" dirty="0" smtClean="0"/>
          </a:p>
          <a:p>
            <a:endParaRPr lang="en-US" sz="2000" dirty="0" smtClean="0"/>
          </a:p>
          <a:p>
            <a:r>
              <a:rPr lang="en-US" sz="2400" dirty="0" smtClean="0"/>
              <a:t>We matched data on payday lenders with demographic and socioeconomic data at the county level</a:t>
            </a:r>
          </a:p>
        </p:txBody>
      </p:sp>
    </p:spTree>
    <p:extLst>
      <p:ext uri="{BB962C8B-B14F-4D97-AF65-F5344CB8AC3E}">
        <p14:creationId xmlns:p14="http://schemas.microsoft.com/office/powerpoint/2010/main" val="178296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2300715"/>
              </p:ext>
            </p:extLst>
          </p:nvPr>
        </p:nvGraphicFramePr>
        <p:xfrm>
          <a:off x="457200" y="609600"/>
          <a:ext cx="8077200" cy="5784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7248197"/>
              </p:ext>
            </p:extLst>
          </p:nvPr>
        </p:nvGraphicFramePr>
        <p:xfrm>
          <a:off x="457200" y="1066800"/>
          <a:ext cx="8153398" cy="49656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/>
                <a:gridCol w="1524000"/>
                <a:gridCol w="1752600"/>
                <a:gridCol w="1676400"/>
                <a:gridCol w="1600198"/>
              </a:tblGrid>
              <a:tr h="10596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State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Legal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status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Number of payday lenders </a:t>
                      </a:r>
                      <a:r>
                        <a:rPr lang="en-US" sz="1400" dirty="0">
                          <a:effectLst/>
                        </a:rPr>
                        <a:t>collected from regulators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Payday </a:t>
                      </a:r>
                      <a:r>
                        <a:rPr lang="en-US" sz="1400" dirty="0">
                          <a:effectLst/>
                        </a:rPr>
                        <a:t>lenders based on </a:t>
                      </a:r>
                      <a:r>
                        <a:rPr lang="en-US" sz="1400" dirty="0" smtClean="0">
                          <a:effectLst/>
                        </a:rPr>
                        <a:t>NAICS </a:t>
                      </a:r>
                      <a:r>
                        <a:rPr lang="en-US" sz="1400" dirty="0">
                          <a:effectLst/>
                        </a:rPr>
                        <a:t>codes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Difference between official and proxy data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South Dakota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298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Delaware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221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Michigan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62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Kansas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Wyoming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1251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Illinois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-745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Louisiana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1,342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-939</a:t>
                      </a:r>
                    </a:p>
                  </a:txBody>
                  <a:tcPr marL="9525" marR="9525" marT="9525" marB="0" anchor="ctr"/>
                </a:tc>
              </a:tr>
              <a:tr h="5642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South Carolina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-1,037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Georgia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Prohibit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-1,208</a:t>
                      </a:r>
                    </a:p>
                  </a:txBody>
                  <a:tcPr marL="9525" marR="9525" marT="9525" marB="0" anchor="ctr"/>
                </a:tc>
              </a:tr>
              <a:tr h="357401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Florida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1,520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-1,371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4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Number </a:t>
            </a:r>
            <a:r>
              <a:rPr lang="en-US" sz="2800" b="1" dirty="0" smtClean="0"/>
              <a:t>of payday </a:t>
            </a:r>
            <a:r>
              <a:rPr lang="en-US" sz="2800" b="1" dirty="0"/>
              <a:t>lenders by state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7260336" cy="452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48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Number of </a:t>
            </a:r>
            <a:r>
              <a:rPr lang="en-US" sz="2800" b="1" dirty="0" smtClean="0"/>
              <a:t>payday </a:t>
            </a:r>
            <a:r>
              <a:rPr lang="en-US" sz="2800" b="1" dirty="0"/>
              <a:t>lenders per 10,000 </a:t>
            </a:r>
            <a:r>
              <a:rPr lang="en-US" sz="2800" b="1" dirty="0" smtClean="0"/>
              <a:t>people</a:t>
            </a:r>
            <a:br>
              <a:rPr lang="en-US" sz="2800" b="1" dirty="0" smtClean="0"/>
            </a:br>
            <a:r>
              <a:rPr lang="en-US" sz="2400" dirty="0" smtClean="0"/>
              <a:t>(Legal states)</a:t>
            </a:r>
            <a:endParaRPr lang="en-US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930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Regression results for number of payday lenders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250409"/>
              </p:ext>
            </p:extLst>
          </p:nvPr>
        </p:nvGraphicFramePr>
        <p:xfrm>
          <a:off x="457200" y="1676400"/>
          <a:ext cx="8229600" cy="43190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9600"/>
                <a:gridCol w="1295400"/>
                <a:gridCol w="1295400"/>
                <a:gridCol w="1219200"/>
              </a:tblGrid>
              <a:tr h="2447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 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OLS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VIF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TOBIT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Constant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0.991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10.119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Black or African American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0.011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1.482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0.072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19431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Asian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-0.002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1.477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-0.580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bg1"/>
                          </a:solidFill>
                          <a:effectLst/>
                        </a:rPr>
                        <a:t>Hispanic or Latino origin</a:t>
                      </a:r>
                      <a:endParaRPr lang="en-US" sz="16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-0.011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1.427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-0.212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Age under 15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0.014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1.661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-0.125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Age 65-plus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-0.018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1.883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-0.698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High school degree or higher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-0.022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2.161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-0.499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Poverty rate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0.030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2.576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0.189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Unemployment rate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0.002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2.054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-0.218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Maximum dollar loan amount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0.001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1.137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0.048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APR for fourteen-day $100 Loan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0.038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1.924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0.582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Maximum number of outstanding loans at </a:t>
                      </a:r>
                      <a:r>
                        <a:rPr lang="en-US" sz="1600" b="0" dirty="0" smtClean="0">
                          <a:effectLst/>
                        </a:rPr>
                        <a:t>one time  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0.105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1.195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1.276</a:t>
                      </a: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effectLst/>
                        </a:rPr>
                        <a:t>Maximum number of rollovers </a:t>
                      </a:r>
                      <a:r>
                        <a:rPr lang="en-US" sz="1600" b="0" dirty="0" smtClean="0">
                          <a:effectLst/>
                        </a:rPr>
                        <a:t>or renewals</a:t>
                      </a:r>
                      <a:endParaRPr lang="en-US" sz="1600" b="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0.057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1.946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0.484</a:t>
                      </a:r>
                    </a:p>
                  </a:txBody>
                  <a:tcPr marL="62802" marR="62802" marT="0" marB="0"/>
                </a:tc>
              </a:tr>
              <a:tr h="11277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037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Adjusted R</a:t>
                      </a:r>
                      <a:r>
                        <a:rPr lang="en-US" sz="1600" b="0" baseline="30000" dirty="0">
                          <a:effectLst/>
                        </a:rPr>
                        <a:t>2</a:t>
                      </a:r>
                      <a:endParaRPr lang="en-US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</a:rPr>
                        <a:t>0.272</a:t>
                      </a:r>
                      <a:endParaRPr lang="en-US" sz="1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4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Results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664422"/>
          </a:xfrm>
        </p:spPr>
        <p:txBody>
          <a:bodyPr>
            <a:noAutofit/>
          </a:bodyPr>
          <a:lstStyle/>
          <a:p>
            <a:r>
              <a:rPr lang="en-US" sz="2200" dirty="0" smtClean="0"/>
              <a:t>Major differences between data from regulatory authorities and proxies based on NAICS codes</a:t>
            </a:r>
          </a:p>
          <a:p>
            <a:r>
              <a:rPr lang="en-US" sz="2200" dirty="0" smtClean="0"/>
              <a:t>Demographic and socioeconomic relationships</a:t>
            </a:r>
          </a:p>
          <a:p>
            <a:pPr lvl="1"/>
            <a:r>
              <a:rPr lang="en-US" sz="1800" dirty="0" smtClean="0"/>
              <a:t>Significantly </a:t>
            </a:r>
            <a:r>
              <a:rPr lang="en-US" sz="1800" dirty="0"/>
              <a:t>positive relationship </a:t>
            </a:r>
            <a:r>
              <a:rPr lang="en-US" sz="1800" dirty="0" smtClean="0"/>
              <a:t>between </a:t>
            </a:r>
            <a:r>
              <a:rPr lang="en-US" sz="1800" dirty="0"/>
              <a:t>the number of payday lending stores and </a:t>
            </a:r>
            <a:endParaRPr lang="en-US" sz="1800" dirty="0" smtClean="0"/>
          </a:p>
          <a:p>
            <a:pPr lvl="2"/>
            <a:r>
              <a:rPr lang="en-US" sz="1800" dirty="0"/>
              <a:t>P</a:t>
            </a:r>
            <a:r>
              <a:rPr lang="en-US" sz="1800" dirty="0" smtClean="0"/>
              <a:t>ercentage of population </a:t>
            </a:r>
            <a:r>
              <a:rPr lang="en-US" sz="1800" dirty="0"/>
              <a:t>African </a:t>
            </a:r>
            <a:r>
              <a:rPr lang="en-US" sz="1800" dirty="0" smtClean="0"/>
              <a:t>American </a:t>
            </a:r>
          </a:p>
          <a:p>
            <a:pPr lvl="2"/>
            <a:r>
              <a:rPr lang="en-US" sz="1800" dirty="0" smtClean="0"/>
              <a:t>Poverty rate</a:t>
            </a:r>
          </a:p>
          <a:p>
            <a:pPr lvl="1"/>
            <a:r>
              <a:rPr lang="en-US" sz="1800" dirty="0" smtClean="0"/>
              <a:t>Significantly negative </a:t>
            </a:r>
            <a:r>
              <a:rPr lang="en-US" sz="1800" dirty="0"/>
              <a:t>relationship between the number of payday lending stores and </a:t>
            </a:r>
            <a:endParaRPr lang="en-US" sz="1800" dirty="0" smtClean="0"/>
          </a:p>
          <a:p>
            <a:pPr lvl="2"/>
            <a:r>
              <a:rPr lang="en-US" sz="1800" dirty="0" smtClean="0"/>
              <a:t>Hispanic population</a:t>
            </a:r>
          </a:p>
          <a:p>
            <a:pPr lvl="2"/>
            <a:r>
              <a:rPr lang="en-US" sz="1800" dirty="0" smtClean="0"/>
              <a:t>Asian population</a:t>
            </a:r>
          </a:p>
          <a:p>
            <a:pPr lvl="2"/>
            <a:r>
              <a:rPr lang="en-US" sz="1800" dirty="0" smtClean="0"/>
              <a:t>Older population</a:t>
            </a:r>
          </a:p>
          <a:p>
            <a:pPr lvl="2"/>
            <a:r>
              <a:rPr lang="en-US" sz="1800" dirty="0" smtClean="0"/>
              <a:t>Education level</a:t>
            </a:r>
          </a:p>
          <a:p>
            <a:r>
              <a:rPr lang="en-US" sz="2200" dirty="0" smtClean="0"/>
              <a:t>Payday </a:t>
            </a:r>
            <a:r>
              <a:rPr lang="en-US" sz="2200" dirty="0"/>
              <a:t>lenders are more concentrated </a:t>
            </a:r>
            <a:r>
              <a:rPr lang="en-US" sz="2200" dirty="0" smtClean="0"/>
              <a:t>in counties </a:t>
            </a:r>
            <a:r>
              <a:rPr lang="en-US" sz="2200" dirty="0"/>
              <a:t>located in states </a:t>
            </a:r>
            <a:r>
              <a:rPr lang="en-US" sz="2200" dirty="0" smtClean="0"/>
              <a:t>with more lenient </a:t>
            </a:r>
            <a:r>
              <a:rPr lang="en-US" sz="2200" dirty="0"/>
              <a:t>regulatory </a:t>
            </a:r>
            <a:r>
              <a:rPr lang="en-US" sz="2200" dirty="0" smtClean="0"/>
              <a:t>regimes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5333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Policy 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572000"/>
          </a:xfrm>
        </p:spPr>
        <p:txBody>
          <a:bodyPr>
            <a:noAutofit/>
          </a:bodyPr>
          <a:lstStyle/>
          <a:p>
            <a:r>
              <a:rPr lang="en-US" sz="2200" dirty="0"/>
              <a:t>Stringency of </a:t>
            </a:r>
            <a:r>
              <a:rPr lang="en-US" sz="2200" dirty="0" smtClean="0"/>
              <a:t>state </a:t>
            </a:r>
            <a:r>
              <a:rPr lang="en-US" sz="2200" dirty="0"/>
              <a:t>regulations </a:t>
            </a:r>
            <a:r>
              <a:rPr lang="en-US" sz="2200" dirty="0" smtClean="0"/>
              <a:t>appear </a:t>
            </a:r>
            <a:r>
              <a:rPr lang="en-US" sz="2200" dirty="0"/>
              <a:t>to be </a:t>
            </a:r>
            <a:r>
              <a:rPr lang="en-US" sz="2200" dirty="0" smtClean="0"/>
              <a:t>positively, </a:t>
            </a:r>
            <a:r>
              <a:rPr lang="en-US" sz="2200" dirty="0"/>
              <a:t>not negatively </a:t>
            </a:r>
            <a:r>
              <a:rPr lang="en-US" sz="2200" dirty="0" smtClean="0"/>
              <a:t>correlated, so that they acts as complements, not substitutes.</a:t>
            </a:r>
            <a:endParaRPr lang="en-US" sz="2200" dirty="0"/>
          </a:p>
          <a:p>
            <a:endParaRPr lang="en-US" sz="500" dirty="0"/>
          </a:p>
          <a:p>
            <a:r>
              <a:rPr lang="en-US" sz="2200" dirty="0"/>
              <a:t>If loans are truly </a:t>
            </a:r>
            <a:r>
              <a:rPr lang="en-US" sz="2200" dirty="0" smtClean="0"/>
              <a:t>for emergency and temporary purposes, </a:t>
            </a:r>
            <a:r>
              <a:rPr lang="en-US" sz="2200" dirty="0"/>
              <a:t>regulators could allow high interest </a:t>
            </a:r>
            <a:r>
              <a:rPr lang="en-US" sz="2200" dirty="0" smtClean="0"/>
              <a:t>rates </a:t>
            </a:r>
            <a:r>
              <a:rPr lang="en-US" sz="2200" dirty="0"/>
              <a:t>but limit or prohibit </a:t>
            </a:r>
            <a:r>
              <a:rPr lang="en-US" sz="2200" dirty="0" smtClean="0"/>
              <a:t>more than one such loan at the same time and rollovers</a:t>
            </a:r>
            <a:r>
              <a:rPr lang="en-US" sz="2200" dirty="0"/>
              <a:t>.</a:t>
            </a:r>
          </a:p>
          <a:p>
            <a:endParaRPr lang="en-US" sz="500" dirty="0">
              <a:solidFill>
                <a:srgbClr val="FF0000"/>
              </a:solidFill>
            </a:endParaRPr>
          </a:p>
          <a:p>
            <a:r>
              <a:rPr lang="en-US" sz="2200" dirty="0"/>
              <a:t>Banks </a:t>
            </a:r>
            <a:r>
              <a:rPr lang="en-US" sz="2200" dirty="0" smtClean="0"/>
              <a:t>and credit unions are </a:t>
            </a:r>
            <a:r>
              <a:rPr lang="en-US" sz="2200" dirty="0"/>
              <a:t>discouraged </a:t>
            </a:r>
            <a:r>
              <a:rPr lang="en-US" sz="2200" dirty="0" smtClean="0"/>
              <a:t>from providing </a:t>
            </a:r>
            <a:r>
              <a:rPr lang="en-US" sz="2200" dirty="0"/>
              <a:t>payday lending services. </a:t>
            </a:r>
            <a:r>
              <a:rPr lang="en-US" sz="2200" dirty="0" smtClean="0"/>
              <a:t>However, their </a:t>
            </a:r>
            <a:r>
              <a:rPr lang="en-US" sz="2200" dirty="0"/>
              <a:t>entrance </a:t>
            </a:r>
            <a:r>
              <a:rPr lang="en-US" sz="2200" dirty="0" smtClean="0"/>
              <a:t>into </a:t>
            </a:r>
            <a:r>
              <a:rPr lang="en-US" sz="2200" dirty="0"/>
              <a:t>the industry could be beneficial </a:t>
            </a:r>
            <a:r>
              <a:rPr lang="en-US" sz="2200" dirty="0" smtClean="0"/>
              <a:t>to current and potential customers.</a:t>
            </a:r>
          </a:p>
          <a:p>
            <a:r>
              <a:rPr lang="en-US" sz="2200" dirty="0" smtClean="0"/>
              <a:t>Policy should address how best to meet the needs of payday borrowers while allowing firms to earn a competitive profit based on risk.</a:t>
            </a:r>
            <a:endParaRPr lang="en-US" sz="22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7311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Some additional results for crimes</a:t>
            </a:r>
            <a:endParaRPr lang="en-US" sz="2800" b="1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625785"/>
              </p:ext>
            </p:extLst>
          </p:nvPr>
        </p:nvGraphicFramePr>
        <p:xfrm>
          <a:off x="838200" y="1676400"/>
          <a:ext cx="7619999" cy="4064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0144"/>
                <a:gridCol w="1483285"/>
                <a:gridCol w="1483285"/>
                <a:gridCol w="1483285"/>
              </a:tblGrid>
              <a:tr h="4147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Property Crimes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Burglary Crimes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Larceny Crimes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Constant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-291.580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-0.111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-289.039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Black or African American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0.926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0.286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0.559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Asian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-1.441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-0.550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-0.839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</a:rPr>
                        <a:t>Hispanic or Latino origin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-0.203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-0.049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-0.124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Age 65-plus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1.519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0.791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0.652</a:t>
                      </a:r>
                    </a:p>
                  </a:txBody>
                  <a:tcPr marL="45720" marR="45720"/>
                </a:tc>
              </a:tr>
              <a:tr h="491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High school degree or higher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-1.728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-0.526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-1.054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</a:rPr>
                        <a:t>Log of per capita income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46.446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4.565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40.086</a:t>
                      </a: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Unemployment rate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2.935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1.219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1.676</a:t>
                      </a:r>
                    </a:p>
                  </a:txBody>
                  <a:tcPr marL="45720" marR="45720"/>
                </a:tc>
              </a:tr>
              <a:tr h="31523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Number of payday lending stores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-8.466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-1.605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-6.493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</a:tr>
              <a:tr h="3091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Adjusted R</a:t>
                      </a:r>
                      <a:r>
                        <a:rPr lang="en-US" sz="1400" b="0" baseline="30000" dirty="0">
                          <a:effectLst/>
                        </a:rPr>
                        <a:t>2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0.157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0.086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6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Some additional </a:t>
            </a:r>
            <a:r>
              <a:rPr lang="en-US" sz="2800" b="1" dirty="0" smtClean="0"/>
              <a:t>results for bankruptcies</a:t>
            </a:r>
            <a:endParaRPr lang="en-US" sz="28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2651026"/>
              </p:ext>
            </p:extLst>
          </p:nvPr>
        </p:nvGraphicFramePr>
        <p:xfrm>
          <a:off x="685800" y="1600200"/>
          <a:ext cx="7772399" cy="4591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3411"/>
                <a:gridCol w="1209747"/>
                <a:gridCol w="1209747"/>
                <a:gridCol w="1209747"/>
                <a:gridCol w="1209747"/>
              </a:tblGrid>
              <a:tr h="2485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 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Bankruptcies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Bankruptcies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Bankruptcies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Bankruptcies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Constant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-27.313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-28.975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-24.550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-25.877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Black or African American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-0.188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19431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Asian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-0.018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-0.027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-0.043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Hispanic or Latino origin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-0.136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 65-plus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-0.446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-0.425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-0.458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-0.430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school degree or higher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0.133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 of per capita income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3.661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3.668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3.231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3.230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Unemployment rate</a:t>
                      </a: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0.832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0.823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0.797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0.786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Payday lending legal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2.001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2.775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payday lending stores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0.703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0.670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dollar loan amount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2.129E-5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4.254E-5</a:t>
                      </a:r>
                    </a:p>
                  </a:txBody>
                  <a:tcPr marL="68580" marR="68580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 for fourteen-day $100 Loan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0.228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0.228</a:t>
                      </a:r>
                    </a:p>
                  </a:txBody>
                  <a:tcPr marL="68580" marR="68580" marT="0" marB="0"/>
                </a:tc>
              </a:tr>
              <a:tr h="497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Maximum number of outstanding loans at </a:t>
                      </a:r>
                      <a:r>
                        <a:rPr lang="en-US" sz="1400" b="0" dirty="0" smtClean="0">
                          <a:effectLst/>
                        </a:rPr>
                        <a:t>one time  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-0.696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-0.492</a:t>
                      </a:r>
                    </a:p>
                  </a:txBody>
                  <a:tcPr marL="68580" marR="68580" marT="0" marB="0"/>
                </a:tc>
              </a:tr>
              <a:tr h="4971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effectLst/>
                        </a:rPr>
                        <a:t>Maximum number of rollovers </a:t>
                      </a:r>
                      <a:r>
                        <a:rPr lang="en-US" sz="1400" b="0" dirty="0" smtClean="0">
                          <a:effectLst/>
                        </a:rPr>
                        <a:t>or renewals</a:t>
                      </a:r>
                      <a:endParaRPr lang="en-US" sz="1400" b="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-0.596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-0.626</a:t>
                      </a:r>
                    </a:p>
                  </a:txBody>
                  <a:tcPr marL="68580" marR="68580" marT="0" marB="0"/>
                </a:tc>
              </a:tr>
              <a:tr h="1172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</a:tr>
              <a:tr h="2485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Adjusted R</a:t>
                      </a:r>
                      <a:r>
                        <a:rPr lang="en-US" sz="1400" b="0" baseline="30000" dirty="0">
                          <a:effectLst/>
                        </a:rPr>
                        <a:t>2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02" marR="6280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0.183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0.179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7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States that prohibit payday </a:t>
            </a:r>
            <a:r>
              <a:rPr lang="en-US" sz="2800" b="1" dirty="0" smtClean="0"/>
              <a:t>lending (11)</a:t>
            </a:r>
            <a:endParaRPr lang="en-US" sz="2800" dirty="0"/>
          </a:p>
        </p:txBody>
      </p:sp>
      <p:pic>
        <p:nvPicPr>
          <p:cNvPr id="4" name="Content Placeholder 3" descr="C:\Users\barthjr\Dropbox\Payday Lender\Data for maps\Legal states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25" y="1600200"/>
            <a:ext cx="7256349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91" y="5410199"/>
            <a:ext cx="808990" cy="5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Distribution of maximum allowable interest </a:t>
            </a:r>
            <a:r>
              <a:rPr lang="en-US" sz="2800" b="1" dirty="0" smtClean="0"/>
              <a:t>rates</a:t>
            </a:r>
            <a:br>
              <a:rPr lang="en-US" sz="2800" b="1" dirty="0" smtClean="0"/>
            </a:br>
            <a:r>
              <a:rPr lang="en-US" sz="2400" dirty="0" smtClean="0"/>
              <a:t>(range from 30 to 1,950%)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55323" y="1828800"/>
            <a:ext cx="638575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5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Distribution </a:t>
            </a:r>
            <a:r>
              <a:rPr lang="en-US" sz="2800" b="1" dirty="0"/>
              <a:t>of maximum number of outstanding loans at one time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751" y="1828800"/>
            <a:ext cx="665449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5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Distribution of rollovers or renewals permitted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2262" y="1828800"/>
            <a:ext cx="643947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3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Empirical evidence on pros and cons</a:t>
            </a:r>
            <a:endParaRPr lang="en-US" sz="28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55000" lnSpcReduction="20000"/>
          </a:bodyPr>
          <a:lstStyle/>
          <a:p>
            <a:r>
              <a:rPr lang="en-US" sz="3600" dirty="0" smtClean="0"/>
              <a:t>Who are the customers/locations of payday lenders?</a:t>
            </a:r>
          </a:p>
          <a:p>
            <a:pPr lvl="1"/>
            <a:r>
              <a:rPr lang="en-US" sz="3300" dirty="0" err="1"/>
              <a:t>Stegman</a:t>
            </a:r>
            <a:r>
              <a:rPr lang="en-US" sz="3300" dirty="0"/>
              <a:t> and </a:t>
            </a:r>
            <a:r>
              <a:rPr lang="en-US" sz="3300" dirty="0" err="1"/>
              <a:t>Faris</a:t>
            </a:r>
            <a:r>
              <a:rPr lang="en-US" sz="3300" dirty="0"/>
              <a:t> (2003)</a:t>
            </a:r>
          </a:p>
          <a:p>
            <a:pPr lvl="1"/>
            <a:r>
              <a:rPr lang="en-US" sz="3300" dirty="0" err="1"/>
              <a:t>Gallmeyer</a:t>
            </a:r>
            <a:r>
              <a:rPr lang="en-US" sz="3300" dirty="0"/>
              <a:t> and Roberts (2009</a:t>
            </a:r>
            <a:r>
              <a:rPr lang="en-US" sz="3300" dirty="0" smtClean="0"/>
              <a:t>)</a:t>
            </a:r>
          </a:p>
          <a:p>
            <a:pPr lvl="1"/>
            <a:r>
              <a:rPr lang="en-US" sz="3300" dirty="0" err="1" smtClean="0"/>
              <a:t>Praeger</a:t>
            </a:r>
            <a:r>
              <a:rPr lang="en-US" sz="3300" dirty="0" smtClean="0"/>
              <a:t> (2009) </a:t>
            </a:r>
            <a:endParaRPr lang="en-US" sz="3300" dirty="0"/>
          </a:p>
          <a:p>
            <a:pPr lvl="1"/>
            <a:endParaRPr lang="en-US" sz="1500" dirty="0" smtClean="0"/>
          </a:p>
          <a:p>
            <a:r>
              <a:rPr lang="en-US" sz="3600" dirty="0" smtClean="0"/>
              <a:t>Are there benefits associated with payday lending? </a:t>
            </a:r>
            <a:endParaRPr lang="en-US" sz="3600" dirty="0" smtClean="0">
              <a:solidFill>
                <a:srgbClr val="FF0000"/>
              </a:solidFill>
            </a:endParaRPr>
          </a:p>
          <a:p>
            <a:pPr lvl="1"/>
            <a:r>
              <a:rPr lang="en-US" sz="3300" dirty="0" smtClean="0"/>
              <a:t>Morgan and Strain (2008) - No</a:t>
            </a:r>
          </a:p>
          <a:p>
            <a:pPr lvl="1"/>
            <a:r>
              <a:rPr lang="en-US" sz="3300" dirty="0" err="1" smtClean="0"/>
              <a:t>Melzer</a:t>
            </a:r>
            <a:r>
              <a:rPr lang="en-US" sz="3300" dirty="0" smtClean="0"/>
              <a:t> </a:t>
            </a:r>
            <a:r>
              <a:rPr lang="en-US" sz="3300" dirty="0"/>
              <a:t>(2011) - No</a:t>
            </a:r>
          </a:p>
          <a:p>
            <a:pPr lvl="1"/>
            <a:r>
              <a:rPr lang="en-US" sz="3300" dirty="0"/>
              <a:t>Morse (2011) -  Yes</a:t>
            </a:r>
          </a:p>
          <a:p>
            <a:pPr lvl="1"/>
            <a:r>
              <a:rPr lang="en-US" sz="3300" dirty="0" err="1"/>
              <a:t>Zinman</a:t>
            </a:r>
            <a:r>
              <a:rPr lang="en-US" sz="3300" dirty="0"/>
              <a:t> (2010) – Yes </a:t>
            </a:r>
          </a:p>
          <a:p>
            <a:pPr lvl="1"/>
            <a:r>
              <a:rPr lang="en-US" sz="3300" dirty="0"/>
              <a:t>Morgan, Strain and </a:t>
            </a:r>
            <a:r>
              <a:rPr lang="en-US" sz="3300" dirty="0" err="1"/>
              <a:t>Seblani</a:t>
            </a:r>
            <a:r>
              <a:rPr lang="en-US" sz="3300" dirty="0"/>
              <a:t> (2012) - Yes</a:t>
            </a:r>
          </a:p>
          <a:p>
            <a:pPr lvl="1"/>
            <a:r>
              <a:rPr lang="en-US" sz="3300" dirty="0"/>
              <a:t>Carrell and </a:t>
            </a:r>
            <a:r>
              <a:rPr lang="en-US" sz="3300" dirty="0" err="1"/>
              <a:t>Zinman</a:t>
            </a:r>
            <a:r>
              <a:rPr lang="en-US" sz="3300" dirty="0"/>
              <a:t> (2014) - </a:t>
            </a:r>
            <a:r>
              <a:rPr lang="en-US" sz="3300" dirty="0" smtClean="0"/>
              <a:t>No</a:t>
            </a:r>
            <a:endParaRPr lang="en-US" sz="3300" dirty="0"/>
          </a:p>
          <a:p>
            <a:pPr lvl="1"/>
            <a:r>
              <a:rPr lang="en-US" sz="3300" dirty="0" err="1"/>
              <a:t>Bhutta</a:t>
            </a:r>
            <a:r>
              <a:rPr lang="en-US" sz="3300" dirty="0"/>
              <a:t> (2014) - Yes</a:t>
            </a:r>
          </a:p>
          <a:p>
            <a:pPr lvl="1"/>
            <a:endParaRPr lang="en-US" sz="1500" dirty="0" smtClean="0"/>
          </a:p>
          <a:p>
            <a:r>
              <a:rPr lang="en-US" sz="3600" dirty="0" smtClean="0"/>
              <a:t>Is payday lending </a:t>
            </a:r>
            <a:r>
              <a:rPr lang="en-US" sz="3600" dirty="0"/>
              <a:t>predatory? </a:t>
            </a:r>
            <a:endParaRPr lang="en-US" sz="3600" dirty="0" smtClean="0"/>
          </a:p>
          <a:p>
            <a:pPr lvl="1"/>
            <a:r>
              <a:rPr lang="en-US" sz="3300" dirty="0" smtClean="0"/>
              <a:t>The </a:t>
            </a:r>
            <a:r>
              <a:rPr lang="en-US" sz="3300" dirty="0"/>
              <a:t>Consumer Financial Protection Bureau </a:t>
            </a:r>
            <a:r>
              <a:rPr lang="en-US" sz="3300" dirty="0" smtClean="0"/>
              <a:t>(2014)</a:t>
            </a:r>
            <a:endParaRPr lang="en-US" sz="3300" dirty="0"/>
          </a:p>
          <a:p>
            <a:pPr lvl="1"/>
            <a:r>
              <a:rPr lang="en-US" sz="3300" dirty="0"/>
              <a:t>Bertrand and Morse (2011)</a:t>
            </a:r>
          </a:p>
          <a:p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76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Additional highlights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In </a:t>
            </a:r>
            <a:r>
              <a:rPr lang="en-US" sz="2000" dirty="0"/>
              <a:t>the 2,531 counties where payday lenders legally operate, there was a national average of 6.32 lenders per county</a:t>
            </a:r>
            <a:r>
              <a:rPr lang="en-US" sz="2000" dirty="0" smtClean="0"/>
              <a:t>.</a:t>
            </a:r>
          </a:p>
          <a:p>
            <a:pPr>
              <a:buFont typeface="Arial"/>
              <a:buChar char="•"/>
            </a:pPr>
            <a:endParaRPr lang="en-US" sz="2000" dirty="0"/>
          </a:p>
          <a:p>
            <a:pPr>
              <a:buFont typeface="Arial"/>
              <a:buChar char="•"/>
            </a:pPr>
            <a:r>
              <a:rPr lang="en-US" sz="2000" dirty="0"/>
              <a:t>In states where it’s legal, 1,065 counties have no payday lenders</a:t>
            </a:r>
            <a:r>
              <a:rPr lang="en-US" sz="2000" dirty="0" smtClean="0"/>
              <a:t>.</a:t>
            </a:r>
          </a:p>
          <a:p>
            <a:pPr>
              <a:buFont typeface="Arial"/>
              <a:buChar char="•"/>
            </a:pPr>
            <a:endParaRPr lang="en-US" sz="2000" dirty="0"/>
          </a:p>
          <a:p>
            <a:pPr>
              <a:buFont typeface="Arial"/>
              <a:buChar char="•"/>
            </a:pPr>
            <a:r>
              <a:rPr lang="en-US" sz="2000" dirty="0"/>
              <a:t>Harris County, Texas, has the highest number of payday lenders at 734</a:t>
            </a:r>
            <a:r>
              <a:rPr lang="en-US" sz="2000" dirty="0" smtClean="0"/>
              <a:t>.</a:t>
            </a:r>
          </a:p>
          <a:p>
            <a:pPr>
              <a:buFont typeface="Arial"/>
              <a:buChar char="•"/>
            </a:pPr>
            <a:endParaRPr lang="en-US" sz="2000" dirty="0"/>
          </a:p>
          <a:p>
            <a:pPr>
              <a:buFont typeface="Arial"/>
              <a:buChar char="•"/>
            </a:pPr>
            <a:r>
              <a:rPr lang="en-US" sz="2000" dirty="0"/>
              <a:t>The state of Texas has the most payday lenders at 3,889. Maine has the fewest — 11</a:t>
            </a:r>
            <a:r>
              <a:rPr lang="en-US" sz="2000" dirty="0" smtClean="0"/>
              <a:t>.</a:t>
            </a:r>
          </a:p>
          <a:p>
            <a:pPr>
              <a:buFont typeface="Arial"/>
              <a:buChar char="•"/>
            </a:pPr>
            <a:endParaRPr lang="en-US" sz="2000" dirty="0"/>
          </a:p>
          <a:p>
            <a:pPr>
              <a:buFont typeface="Arial"/>
              <a:buChar char="•"/>
            </a:pPr>
            <a:r>
              <a:rPr lang="en-US" sz="2000" dirty="0"/>
              <a:t>Mississippi, South Dakota, Alabama, Tennessee, Texas, Missouri, Delaware, Kentucky and Kansas had </a:t>
            </a:r>
            <a:r>
              <a:rPr lang="en-US" sz="2000" dirty="0" smtClean="0"/>
              <a:t>more than one payday lender </a:t>
            </a:r>
            <a:r>
              <a:rPr lang="en-US" sz="2000" dirty="0"/>
              <a:t>per 10,000 people.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4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Highlights of the industry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343400"/>
          </a:xfrm>
        </p:spPr>
        <p:txBody>
          <a:bodyPr>
            <a:normAutofit lnSpcReduction="10000"/>
          </a:bodyPr>
          <a:lstStyle/>
          <a:p>
            <a:r>
              <a:rPr lang="en-US" sz="2200" dirty="0" smtClean="0"/>
              <a:t> </a:t>
            </a:r>
            <a:r>
              <a:rPr lang="en-US" sz="2200" dirty="0"/>
              <a:t>Connecticut, Montana, New Hampshire and Oregon’s finance rates “are far below the typical payday lender rates and are clearly intended to deter the operation of payday lenders within their borders</a:t>
            </a:r>
            <a:r>
              <a:rPr lang="en-US" sz="2200" dirty="0" smtClean="0"/>
              <a:t>.”</a:t>
            </a:r>
          </a:p>
          <a:p>
            <a:endParaRPr lang="en-US" sz="2000" dirty="0" smtClean="0"/>
          </a:p>
          <a:p>
            <a:r>
              <a:rPr lang="en-US" sz="2200" dirty="0" smtClean="0"/>
              <a:t>For </a:t>
            </a:r>
            <a:r>
              <a:rPr lang="en-US" sz="2200" dirty="0"/>
              <a:t>states that allow payday lending, six did not have limits to the interest rate that could be charged — Delaware, Idaho, Nevada, South Dakota, Utah and Wisconsin</a:t>
            </a:r>
            <a:r>
              <a:rPr lang="en-US" sz="2200" dirty="0" smtClean="0"/>
              <a:t>.</a:t>
            </a:r>
          </a:p>
          <a:p>
            <a:endParaRPr lang="en-US" sz="2000" dirty="0"/>
          </a:p>
          <a:p>
            <a:r>
              <a:rPr lang="en-US" sz="2200" dirty="0"/>
              <a:t>Maine, Texas, Utah and Wyoming have no limits on </a:t>
            </a:r>
            <a:r>
              <a:rPr lang="en-US" sz="2200" dirty="0" smtClean="0"/>
              <a:t>the loan amount payday </a:t>
            </a:r>
            <a:r>
              <a:rPr lang="en-US" sz="2200" dirty="0"/>
              <a:t>lenders can </a:t>
            </a:r>
            <a:r>
              <a:rPr lang="en-US" sz="2200" dirty="0" smtClean="0"/>
              <a:t>offer customers.</a:t>
            </a:r>
          </a:p>
          <a:p>
            <a:endParaRPr lang="en-US" sz="2000" dirty="0"/>
          </a:p>
          <a:p>
            <a:r>
              <a:rPr lang="en-US" sz="2200" dirty="0"/>
              <a:t>Colorado </a:t>
            </a:r>
            <a:r>
              <a:rPr lang="en-US" sz="2200" dirty="0" smtClean="0"/>
              <a:t>has </a:t>
            </a:r>
            <a:r>
              <a:rPr lang="en-US" sz="2200" dirty="0"/>
              <a:t>the longest minimum loan </a:t>
            </a:r>
            <a:r>
              <a:rPr lang="en-US" sz="2200" dirty="0" smtClean="0"/>
              <a:t>term at 180 days.</a:t>
            </a:r>
            <a:endParaRPr lang="en-US" sz="2200" dirty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49172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Problems studying the payday lending industry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49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Data availability</a:t>
            </a:r>
          </a:p>
          <a:p>
            <a:pPr lvl="1"/>
            <a:r>
              <a:rPr lang="en-US" sz="2000" dirty="0" smtClean="0"/>
              <a:t>No centralized database on number and location of payday stores</a:t>
            </a:r>
          </a:p>
          <a:p>
            <a:pPr lvl="1"/>
            <a:r>
              <a:rPr lang="en-US" sz="2000" dirty="0" smtClean="0"/>
              <a:t>Some use NAICS codes </a:t>
            </a:r>
            <a:r>
              <a:rPr lang="en-US" sz="2000" dirty="0"/>
              <a:t>522291 (consumer lending) and 522390 (other activities related to credit intermediation</a:t>
            </a:r>
            <a:r>
              <a:rPr lang="en-US" sz="2000" dirty="0" smtClean="0"/>
              <a:t>) as proxies</a:t>
            </a:r>
          </a:p>
          <a:p>
            <a:pPr lvl="1"/>
            <a:endParaRPr lang="en-US" sz="2000" dirty="0" smtClean="0"/>
          </a:p>
          <a:p>
            <a:r>
              <a:rPr lang="en-US" sz="2400" dirty="0"/>
              <a:t>No or limited availability of financial data</a:t>
            </a:r>
          </a:p>
          <a:p>
            <a:pPr lvl="1"/>
            <a:r>
              <a:rPr lang="en-US" sz="2000" dirty="0" smtClean="0"/>
              <a:t>Some data for the few publicly traded payday lenders</a:t>
            </a:r>
          </a:p>
          <a:p>
            <a:pPr lvl="1"/>
            <a:r>
              <a:rPr lang="en-US" sz="2000" dirty="0" smtClean="0"/>
              <a:t>Some limited data on borrowers for just a few states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The regulatory regimes for payday lending differ widely across states</a:t>
            </a:r>
            <a:endParaRPr lang="en-US" sz="2000" dirty="0"/>
          </a:p>
          <a:p>
            <a:pPr marL="457200" lvl="1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8516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3775</TotalTime>
  <Words>1142</Words>
  <Application>Microsoft Office PowerPoint</Application>
  <PresentationFormat>On-screen Show (4:3)</PresentationFormat>
  <Paragraphs>344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How Do Differences in State Regulations Affect the Payday Lending Industry?</vt:lpstr>
      <vt:lpstr>States that prohibit payday lending (11)</vt:lpstr>
      <vt:lpstr>Distribution of maximum allowable interest rates (range from 30 to 1,950%)</vt:lpstr>
      <vt:lpstr>Distribution of maximum number of outstanding loans at one time</vt:lpstr>
      <vt:lpstr>Distribution of rollovers or renewals permitted</vt:lpstr>
      <vt:lpstr>Empirical evidence on pros and cons</vt:lpstr>
      <vt:lpstr>Additional highlights</vt:lpstr>
      <vt:lpstr>Highlights of the industry</vt:lpstr>
      <vt:lpstr>Problems studying the payday lending industry</vt:lpstr>
      <vt:lpstr>Our approach</vt:lpstr>
      <vt:lpstr>PowerPoint Presentation</vt:lpstr>
      <vt:lpstr>PowerPoint Presentation</vt:lpstr>
      <vt:lpstr>Number of payday lenders by state</vt:lpstr>
      <vt:lpstr>Number of payday lenders per 10,000 people (Legal states)</vt:lpstr>
      <vt:lpstr>Regression results for number of payday lenders</vt:lpstr>
      <vt:lpstr>Results</vt:lpstr>
      <vt:lpstr>Policy implications</vt:lpstr>
      <vt:lpstr>Some additional results for crimes</vt:lpstr>
      <vt:lpstr>Some additional results for bankruptcies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Jitka Hilliard</dc:creator>
  <cp:lastModifiedBy>CHEUNG Pui-shan, Selina</cp:lastModifiedBy>
  <cp:revision>77</cp:revision>
  <dcterms:created xsi:type="dcterms:W3CDTF">2015-03-18T13:29:07Z</dcterms:created>
  <dcterms:modified xsi:type="dcterms:W3CDTF">2015-05-11T02:49:29Z</dcterms:modified>
</cp:coreProperties>
</file>