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charts/chart2.xml" ContentType="application/vnd.openxmlformats-officedocument.drawingml.chart+xml"/>
  <Override PartName="/ppt/notesSlides/notesSlide23.xml" ContentType="application/vnd.openxmlformats-officedocument.presentationml.notesSlide+xml"/>
  <Override PartName="/ppt/charts/chart3.xml" ContentType="application/vnd.openxmlformats-officedocument.drawingml.chart+xml"/>
  <Override PartName="/ppt/notesSlides/notesSlide24.xml" ContentType="application/vnd.openxmlformats-officedocument.presentationml.notesSlide+xml"/>
  <Override PartName="/ppt/charts/chart4.xml" ContentType="application/vnd.openxmlformats-officedocument.drawingml.chart+xml"/>
  <Override PartName="/ppt/notesSlides/notesSlide25.xml" ContentType="application/vnd.openxmlformats-officedocument.presentationml.notesSlide+xml"/>
  <Override PartName="/ppt/charts/chart5.xml" ContentType="application/vnd.openxmlformats-officedocument.drawingml.chart+xml"/>
  <Override PartName="/ppt/drawings/drawing1.xml" ContentType="application/vnd.openxmlformats-officedocument.drawingml.chartshapes+xml"/>
  <Override PartName="/ppt/notesSlides/notesSlide26.xml" ContentType="application/vnd.openxmlformats-officedocument.presentationml.notesSlide+xml"/>
  <Override PartName="/ppt/charts/chart6.xml" ContentType="application/vnd.openxmlformats-officedocument.drawingml.chart+xml"/>
  <Override PartName="/ppt/drawings/drawing2.xml" ContentType="application/vnd.openxmlformats-officedocument.drawingml.chartshape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7.xml" ContentType="application/vnd.openxmlformats-officedocument.drawingml.chart+xml"/>
  <Override PartName="/ppt/drawings/drawing3.xml" ContentType="application/vnd.openxmlformats-officedocument.drawingml.chartshapes+xml"/>
  <Override PartName="/ppt/notesSlides/notesSlide32.xml" ContentType="application/vnd.openxmlformats-officedocument.presentationml.notesSlide+xml"/>
  <Override PartName="/ppt/charts/chart8.xml" ContentType="application/vnd.openxmlformats-officedocument.drawingml.chart+xml"/>
  <Override PartName="/ppt/notesSlides/notesSlide33.xml" ContentType="application/vnd.openxmlformats-officedocument.presentationml.notesSlide+xml"/>
  <Override PartName="/ppt/charts/chart9.xml" ContentType="application/vnd.openxmlformats-officedocument.drawingml.chart+xml"/>
  <Override PartName="/ppt/notesSlides/notesSlide34.xml" ContentType="application/vnd.openxmlformats-officedocument.presentationml.notesSlide+xml"/>
  <Override PartName="/ppt/charts/chart10.xml" ContentType="application/vnd.openxmlformats-officedocument.drawingml.chart+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11.xml" ContentType="application/vnd.openxmlformats-officedocument.drawingml.chart+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2.xml" ContentType="application/vnd.openxmlformats-officedocument.drawingml.chart+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rts/chart13.xml" ContentType="application/vnd.openxmlformats-officedocument.drawingml.chart+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charts/chart14.xml" ContentType="application/vnd.openxmlformats-officedocument.drawingml.chart+xml"/>
  <Override PartName="/ppt/notesSlides/notesSlide64.xml" ContentType="application/vnd.openxmlformats-officedocument.presentationml.notesSlide+xml"/>
  <Override PartName="/ppt/charts/chart15.xml" ContentType="application/vnd.openxmlformats-officedocument.drawingml.chart+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charts/chart16.xml" ContentType="application/vnd.openxmlformats-officedocument.drawingml.chart+xml"/>
  <Override PartName="/ppt/notesSlides/notesSlide82.xml" ContentType="application/vnd.openxmlformats-officedocument.presentationml.notesSlide+xml"/>
  <Override PartName="/ppt/charts/chart17.xml" ContentType="application/vnd.openxmlformats-officedocument.drawingml.chart+xml"/>
  <Override PartName="/ppt/notesSlides/notesSlide83.xml" ContentType="application/vnd.openxmlformats-officedocument.presentationml.notesSlide+xml"/>
  <Override PartName="/ppt/charts/chart18.xml" ContentType="application/vnd.openxmlformats-officedocument.drawingml.chart+xml"/>
  <Override PartName="/ppt/notesSlides/notesSlide84.xml" ContentType="application/vnd.openxmlformats-officedocument.presentationml.notesSlide+xml"/>
  <Override PartName="/ppt/charts/chart19.xml" ContentType="application/vnd.openxmlformats-officedocument.drawingml.chart+xml"/>
  <Override PartName="/ppt/notesSlides/notesSlide85.xml" ContentType="application/vnd.openxmlformats-officedocument.presentationml.notesSlide+xml"/>
  <Override PartName="/ppt/charts/chart20.xml" ContentType="application/vnd.openxmlformats-officedocument.drawingml.chart+xml"/>
  <Override PartName="/ppt/notesSlides/notesSlide86.xml" ContentType="application/vnd.openxmlformats-officedocument.presentationml.notesSlide+xml"/>
  <Override PartName="/ppt/charts/chart21.xml" ContentType="application/vnd.openxmlformats-officedocument.drawingml.chart+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05" r:id="rId1"/>
    <p:sldMasterId id="2147483717" r:id="rId2"/>
  </p:sldMasterIdLst>
  <p:notesMasterIdLst>
    <p:notesMasterId r:id="rId113"/>
  </p:notesMasterIdLst>
  <p:handoutMasterIdLst>
    <p:handoutMasterId r:id="rId114"/>
  </p:handoutMasterIdLst>
  <p:sldIdLst>
    <p:sldId id="2065" r:id="rId3"/>
    <p:sldId id="2320" r:id="rId4"/>
    <p:sldId id="2173" r:id="rId5"/>
    <p:sldId id="2066" r:id="rId6"/>
    <p:sldId id="2363" r:id="rId7"/>
    <p:sldId id="2362" r:id="rId8"/>
    <p:sldId id="2364" r:id="rId9"/>
    <p:sldId id="2365" r:id="rId10"/>
    <p:sldId id="2367" r:id="rId11"/>
    <p:sldId id="2366" r:id="rId12"/>
    <p:sldId id="2368" r:id="rId13"/>
    <p:sldId id="2322" r:id="rId14"/>
    <p:sldId id="2321" r:id="rId15"/>
    <p:sldId id="2369" r:id="rId16"/>
    <p:sldId id="2324" r:id="rId17"/>
    <p:sldId id="2370" r:id="rId18"/>
    <p:sldId id="2323" r:id="rId19"/>
    <p:sldId id="2371" r:id="rId20"/>
    <p:sldId id="2357" r:id="rId21"/>
    <p:sldId id="2221" r:id="rId22"/>
    <p:sldId id="2339" r:id="rId23"/>
    <p:sldId id="2340" r:id="rId24"/>
    <p:sldId id="2359" r:id="rId25"/>
    <p:sldId id="2360" r:id="rId26"/>
    <p:sldId id="2342" r:id="rId27"/>
    <p:sldId id="2343" r:id="rId28"/>
    <p:sldId id="2401" r:id="rId29"/>
    <p:sldId id="2398" r:id="rId30"/>
    <p:sldId id="2399" r:id="rId31"/>
    <p:sldId id="2400" r:id="rId32"/>
    <p:sldId id="2347" r:id="rId33"/>
    <p:sldId id="2348" r:id="rId34"/>
    <p:sldId id="2349" r:id="rId35"/>
    <p:sldId id="2350" r:id="rId36"/>
    <p:sldId id="2241" r:id="rId37"/>
    <p:sldId id="2242" r:id="rId38"/>
    <p:sldId id="2312" r:id="rId39"/>
    <p:sldId id="2374" r:id="rId40"/>
    <p:sldId id="2375" r:id="rId41"/>
    <p:sldId id="2376" r:id="rId42"/>
    <p:sldId id="2388" r:id="rId43"/>
    <p:sldId id="2389" r:id="rId44"/>
    <p:sldId id="2390" r:id="rId45"/>
    <p:sldId id="2391" r:id="rId46"/>
    <p:sldId id="2392" r:id="rId47"/>
    <p:sldId id="2393" r:id="rId48"/>
    <p:sldId id="2394" r:id="rId49"/>
    <p:sldId id="2396" r:id="rId50"/>
    <p:sldId id="2397" r:id="rId51"/>
    <p:sldId id="2338" r:id="rId52"/>
    <p:sldId id="2337" r:id="rId53"/>
    <p:sldId id="2243" r:id="rId54"/>
    <p:sldId id="2296" r:id="rId55"/>
    <p:sldId id="2247" r:id="rId56"/>
    <p:sldId id="2249" r:id="rId57"/>
    <p:sldId id="2297" r:id="rId58"/>
    <p:sldId id="2314" r:id="rId59"/>
    <p:sldId id="2411" r:id="rId60"/>
    <p:sldId id="2315" r:id="rId61"/>
    <p:sldId id="2316" r:id="rId62"/>
    <p:sldId id="2317" r:id="rId63"/>
    <p:sldId id="2353" r:id="rId64"/>
    <p:sldId id="2234" r:id="rId65"/>
    <p:sldId id="2354" r:id="rId66"/>
    <p:sldId id="2235" r:id="rId67"/>
    <p:sldId id="2355" r:id="rId68"/>
    <p:sldId id="2254" r:id="rId69"/>
    <p:sldId id="2289" r:id="rId70"/>
    <p:sldId id="2298" r:id="rId71"/>
    <p:sldId id="2318" r:id="rId72"/>
    <p:sldId id="2351" r:id="rId73"/>
    <p:sldId id="2352" r:id="rId74"/>
    <p:sldId id="2301" r:id="rId75"/>
    <p:sldId id="2302" r:id="rId76"/>
    <p:sldId id="2409" r:id="rId77"/>
    <p:sldId id="2410" r:id="rId78"/>
    <p:sldId id="2225" r:id="rId79"/>
    <p:sldId id="2257" r:id="rId80"/>
    <p:sldId id="2303" r:id="rId81"/>
    <p:sldId id="2258" r:id="rId82"/>
    <p:sldId id="2256" r:id="rId83"/>
    <p:sldId id="2262" r:id="rId84"/>
    <p:sldId id="2261" r:id="rId85"/>
    <p:sldId id="2263" r:id="rId86"/>
    <p:sldId id="2264" r:id="rId87"/>
    <p:sldId id="2265" r:id="rId88"/>
    <p:sldId id="2285" r:id="rId89"/>
    <p:sldId id="2295" r:id="rId90"/>
    <p:sldId id="2402" r:id="rId91"/>
    <p:sldId id="2403" r:id="rId92"/>
    <p:sldId id="2404" r:id="rId93"/>
    <p:sldId id="2405" r:id="rId94"/>
    <p:sldId id="2406" r:id="rId95"/>
    <p:sldId id="2407" r:id="rId96"/>
    <p:sldId id="2294" r:id="rId97"/>
    <p:sldId id="2408" r:id="rId98"/>
    <p:sldId id="2270" r:id="rId99"/>
    <p:sldId id="2271" r:id="rId100"/>
    <p:sldId id="2272" r:id="rId101"/>
    <p:sldId id="2273" r:id="rId102"/>
    <p:sldId id="2274" r:id="rId103"/>
    <p:sldId id="2356" r:id="rId104"/>
    <p:sldId id="2372" r:id="rId105"/>
    <p:sldId id="2373" r:id="rId106"/>
    <p:sldId id="2358" r:id="rId107"/>
    <p:sldId id="2325" r:id="rId108"/>
    <p:sldId id="2327" r:id="rId109"/>
    <p:sldId id="2329" r:id="rId110"/>
    <p:sldId id="2334" r:id="rId111"/>
    <p:sldId id="1755" r:id="rId112"/>
  </p:sldIdLst>
  <p:sldSz cx="9144000" cy="6858000" type="screen4x3"/>
  <p:notesSz cx="9296400" cy="7010400"/>
  <p:defaultTextStyle>
    <a:defPPr>
      <a:defRPr lang="en-US"/>
    </a:defPPr>
    <a:lvl1pPr algn="l" rtl="0" fontAlgn="base">
      <a:spcBef>
        <a:spcPct val="0"/>
      </a:spcBef>
      <a:spcAft>
        <a:spcPct val="0"/>
      </a:spcAft>
      <a:defRPr sz="16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16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16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16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16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6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16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16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1600" kern="1200">
        <a:solidFill>
          <a:schemeClr val="tx1"/>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12">
          <p15:clr>
            <a:srgbClr val="A4A3A4"/>
          </p15:clr>
        </p15:guide>
        <p15:guide id="2" pos="3264">
          <p15:clr>
            <a:srgbClr val="A4A3A4"/>
          </p15:clr>
        </p15:guide>
      </p15:sldGuideLst>
    </p:ext>
    <p:ext uri="{2D200454-40CA-4A62-9FC3-DE9A4176ACB9}">
      <p15:notesGuideLst xmlns:p15="http://schemas.microsoft.com/office/powerpoint/2012/main">
        <p15:guide id="1" orient="horz" pos="2209">
          <p15:clr>
            <a:srgbClr val="A4A3A4"/>
          </p15:clr>
        </p15:guide>
        <p15:guide id="2" pos="292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2" name="Author" initials="A" lastIdx="0" clrIdx="2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3300"/>
    <a:srgbClr val="CCECFF"/>
    <a:srgbClr val="DDDDDD"/>
    <a:srgbClr val="FF0000"/>
    <a:srgbClr val="CCFFFF"/>
    <a:srgbClr val="99FFCC"/>
    <a:srgbClr val="D1D1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7664" autoAdjust="0"/>
    <p:restoredTop sz="95501" autoAdjust="0"/>
  </p:normalViewPr>
  <p:slideViewPr>
    <p:cSldViewPr>
      <p:cViewPr varScale="1">
        <p:scale>
          <a:sx n="123" d="100"/>
          <a:sy n="123" d="100"/>
        </p:scale>
        <p:origin x="1632" y="102"/>
      </p:cViewPr>
      <p:guideLst>
        <p:guide orient="horz" pos="2112"/>
        <p:guide pos="3264"/>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 r:id="rId65" collapse="1"/>
      <p:sld r:id="rId66" collapse="1"/>
      <p:sld r:id="rId67" collapse="1"/>
      <p:sld r:id="rId68" collapse="1"/>
      <p:sld r:id="rId69" collapse="1"/>
      <p:sld r:id="rId70" collapse="1"/>
      <p:sld r:id="rId71" collapse="1"/>
      <p:sld r:id="rId72" collapse="1"/>
      <p:sld r:id="rId73" collapse="1"/>
      <p:sld r:id="rId74" collapse="1"/>
    </p:sldLst>
  </p:outlineViewPr>
  <p:notesTextViewPr>
    <p:cViewPr>
      <p:scale>
        <a:sx n="3" d="2"/>
        <a:sy n="3" d="2"/>
      </p:scale>
      <p:origin x="0" y="0"/>
    </p:cViewPr>
  </p:notesTextViewPr>
  <p:sorterViewPr>
    <p:cViewPr varScale="1">
      <p:scale>
        <a:sx n="1" d="1"/>
        <a:sy n="1" d="1"/>
      </p:scale>
      <p:origin x="0" y="0"/>
    </p:cViewPr>
  </p:sorterViewPr>
  <p:notesViewPr>
    <p:cSldViewPr>
      <p:cViewPr>
        <p:scale>
          <a:sx n="100" d="100"/>
          <a:sy n="100" d="100"/>
        </p:scale>
        <p:origin x="-96" y="-60"/>
      </p:cViewPr>
      <p:guideLst>
        <p:guide orient="horz" pos="2209"/>
        <p:guide pos="2928"/>
      </p:guideLst>
    </p:cSldViewPr>
  </p:notesViewPr>
  <p:gridSpacing cx="57607" cy="57607"/>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viewProps" Target="viewProps.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notesMaster" Target="notesMasters/notesMaster1.xml"/><Relationship Id="rId118"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handoutMaster" Target="handoutMasters/handoutMaster1.xml"/><Relationship Id="rId119"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_rels/viewProps.xml.rels><?xml version="1.0" encoding="UTF-8" standalone="yes"?>
<Relationships xmlns="http://schemas.openxmlformats.org/package/2006/relationships"><Relationship Id="rId13" Type="http://schemas.openxmlformats.org/officeDocument/2006/relationships/slide" Target="slides/slide33.xml"/><Relationship Id="rId18" Type="http://schemas.openxmlformats.org/officeDocument/2006/relationships/slide" Target="slides/slide39.xml"/><Relationship Id="rId26" Type="http://schemas.openxmlformats.org/officeDocument/2006/relationships/slide" Target="slides/slide47.xml"/><Relationship Id="rId39" Type="http://schemas.openxmlformats.org/officeDocument/2006/relationships/slide" Target="slides/slide66.xml"/><Relationship Id="rId21" Type="http://schemas.openxmlformats.org/officeDocument/2006/relationships/slide" Target="slides/slide42.xml"/><Relationship Id="rId34" Type="http://schemas.openxmlformats.org/officeDocument/2006/relationships/slide" Target="slides/slide56.xml"/><Relationship Id="rId42" Type="http://schemas.openxmlformats.org/officeDocument/2006/relationships/slide" Target="slides/slide69.xml"/><Relationship Id="rId47" Type="http://schemas.openxmlformats.org/officeDocument/2006/relationships/slide" Target="slides/slide77.xml"/><Relationship Id="rId50" Type="http://schemas.openxmlformats.org/officeDocument/2006/relationships/slide" Target="slides/slide80.xml"/><Relationship Id="rId55" Type="http://schemas.openxmlformats.org/officeDocument/2006/relationships/slide" Target="slides/slide85.xml"/><Relationship Id="rId63" Type="http://schemas.openxmlformats.org/officeDocument/2006/relationships/slide" Target="slides/slide93.xml"/><Relationship Id="rId68" Type="http://schemas.openxmlformats.org/officeDocument/2006/relationships/slide" Target="slides/slide99.xml"/><Relationship Id="rId7" Type="http://schemas.openxmlformats.org/officeDocument/2006/relationships/slide" Target="slides/slide27.xml"/><Relationship Id="rId71" Type="http://schemas.openxmlformats.org/officeDocument/2006/relationships/slide" Target="slides/slide102.xml"/><Relationship Id="rId2" Type="http://schemas.openxmlformats.org/officeDocument/2006/relationships/slide" Target="slides/slide22.xml"/><Relationship Id="rId16" Type="http://schemas.openxmlformats.org/officeDocument/2006/relationships/slide" Target="slides/slide36.xml"/><Relationship Id="rId29" Type="http://schemas.openxmlformats.org/officeDocument/2006/relationships/slide" Target="slides/slide51.xml"/><Relationship Id="rId11" Type="http://schemas.openxmlformats.org/officeDocument/2006/relationships/slide" Target="slides/slide31.xml"/><Relationship Id="rId24" Type="http://schemas.openxmlformats.org/officeDocument/2006/relationships/slide" Target="slides/slide45.xml"/><Relationship Id="rId32" Type="http://schemas.openxmlformats.org/officeDocument/2006/relationships/slide" Target="slides/slide54.xml"/><Relationship Id="rId37" Type="http://schemas.openxmlformats.org/officeDocument/2006/relationships/slide" Target="slides/slide64.xml"/><Relationship Id="rId40" Type="http://schemas.openxmlformats.org/officeDocument/2006/relationships/slide" Target="slides/slide67.xml"/><Relationship Id="rId45" Type="http://schemas.openxmlformats.org/officeDocument/2006/relationships/slide" Target="slides/slide73.xml"/><Relationship Id="rId53" Type="http://schemas.openxmlformats.org/officeDocument/2006/relationships/slide" Target="slides/slide83.xml"/><Relationship Id="rId58" Type="http://schemas.openxmlformats.org/officeDocument/2006/relationships/slide" Target="slides/slide88.xml"/><Relationship Id="rId66" Type="http://schemas.openxmlformats.org/officeDocument/2006/relationships/slide" Target="slides/slide97.xml"/><Relationship Id="rId74" Type="http://schemas.openxmlformats.org/officeDocument/2006/relationships/slide" Target="slides/slide110.xml"/><Relationship Id="rId5" Type="http://schemas.openxmlformats.org/officeDocument/2006/relationships/slide" Target="slides/slide25.xml"/><Relationship Id="rId15" Type="http://schemas.openxmlformats.org/officeDocument/2006/relationships/slide" Target="slides/slide35.xml"/><Relationship Id="rId23" Type="http://schemas.openxmlformats.org/officeDocument/2006/relationships/slide" Target="slides/slide44.xml"/><Relationship Id="rId28" Type="http://schemas.openxmlformats.org/officeDocument/2006/relationships/slide" Target="slides/slide49.xml"/><Relationship Id="rId36" Type="http://schemas.openxmlformats.org/officeDocument/2006/relationships/slide" Target="slides/slide63.xml"/><Relationship Id="rId49" Type="http://schemas.openxmlformats.org/officeDocument/2006/relationships/slide" Target="slides/slide79.xml"/><Relationship Id="rId57" Type="http://schemas.openxmlformats.org/officeDocument/2006/relationships/slide" Target="slides/slide87.xml"/><Relationship Id="rId61" Type="http://schemas.openxmlformats.org/officeDocument/2006/relationships/slide" Target="slides/slide91.xml"/><Relationship Id="rId10" Type="http://schemas.openxmlformats.org/officeDocument/2006/relationships/slide" Target="slides/slide30.xml"/><Relationship Id="rId19" Type="http://schemas.openxmlformats.org/officeDocument/2006/relationships/slide" Target="slides/slide40.xml"/><Relationship Id="rId31" Type="http://schemas.openxmlformats.org/officeDocument/2006/relationships/slide" Target="slides/slide53.xml"/><Relationship Id="rId44" Type="http://schemas.openxmlformats.org/officeDocument/2006/relationships/slide" Target="slides/slide72.xml"/><Relationship Id="rId52" Type="http://schemas.openxmlformats.org/officeDocument/2006/relationships/slide" Target="slides/slide82.xml"/><Relationship Id="rId60" Type="http://schemas.openxmlformats.org/officeDocument/2006/relationships/slide" Target="slides/slide90.xml"/><Relationship Id="rId65" Type="http://schemas.openxmlformats.org/officeDocument/2006/relationships/slide" Target="slides/slide95.xml"/><Relationship Id="rId73" Type="http://schemas.openxmlformats.org/officeDocument/2006/relationships/slide" Target="slides/slide104.xml"/><Relationship Id="rId4" Type="http://schemas.openxmlformats.org/officeDocument/2006/relationships/slide" Target="slides/slide24.xml"/><Relationship Id="rId9" Type="http://schemas.openxmlformats.org/officeDocument/2006/relationships/slide" Target="slides/slide29.xml"/><Relationship Id="rId14" Type="http://schemas.openxmlformats.org/officeDocument/2006/relationships/slide" Target="slides/slide34.xml"/><Relationship Id="rId22" Type="http://schemas.openxmlformats.org/officeDocument/2006/relationships/slide" Target="slides/slide43.xml"/><Relationship Id="rId27" Type="http://schemas.openxmlformats.org/officeDocument/2006/relationships/slide" Target="slides/slide48.xml"/><Relationship Id="rId30" Type="http://schemas.openxmlformats.org/officeDocument/2006/relationships/slide" Target="slides/slide52.xml"/><Relationship Id="rId35" Type="http://schemas.openxmlformats.org/officeDocument/2006/relationships/slide" Target="slides/slide62.xml"/><Relationship Id="rId43" Type="http://schemas.openxmlformats.org/officeDocument/2006/relationships/slide" Target="slides/slide71.xml"/><Relationship Id="rId48" Type="http://schemas.openxmlformats.org/officeDocument/2006/relationships/slide" Target="slides/slide78.xml"/><Relationship Id="rId56" Type="http://schemas.openxmlformats.org/officeDocument/2006/relationships/slide" Target="slides/slide86.xml"/><Relationship Id="rId64" Type="http://schemas.openxmlformats.org/officeDocument/2006/relationships/slide" Target="slides/slide94.xml"/><Relationship Id="rId69" Type="http://schemas.openxmlformats.org/officeDocument/2006/relationships/slide" Target="slides/slide100.xml"/><Relationship Id="rId8" Type="http://schemas.openxmlformats.org/officeDocument/2006/relationships/slide" Target="slides/slide28.xml"/><Relationship Id="rId51" Type="http://schemas.openxmlformats.org/officeDocument/2006/relationships/slide" Target="slides/slide81.xml"/><Relationship Id="rId72" Type="http://schemas.openxmlformats.org/officeDocument/2006/relationships/slide" Target="slides/slide103.xml"/><Relationship Id="rId3" Type="http://schemas.openxmlformats.org/officeDocument/2006/relationships/slide" Target="slides/slide23.xml"/><Relationship Id="rId12" Type="http://schemas.openxmlformats.org/officeDocument/2006/relationships/slide" Target="slides/slide32.xml"/><Relationship Id="rId17" Type="http://schemas.openxmlformats.org/officeDocument/2006/relationships/slide" Target="slides/slide38.xml"/><Relationship Id="rId25" Type="http://schemas.openxmlformats.org/officeDocument/2006/relationships/slide" Target="slides/slide46.xml"/><Relationship Id="rId33" Type="http://schemas.openxmlformats.org/officeDocument/2006/relationships/slide" Target="slides/slide55.xml"/><Relationship Id="rId38" Type="http://schemas.openxmlformats.org/officeDocument/2006/relationships/slide" Target="slides/slide65.xml"/><Relationship Id="rId46" Type="http://schemas.openxmlformats.org/officeDocument/2006/relationships/slide" Target="slides/slide74.xml"/><Relationship Id="rId59" Type="http://schemas.openxmlformats.org/officeDocument/2006/relationships/slide" Target="slides/slide89.xml"/><Relationship Id="rId67" Type="http://schemas.openxmlformats.org/officeDocument/2006/relationships/slide" Target="slides/slide98.xml"/><Relationship Id="rId20" Type="http://schemas.openxmlformats.org/officeDocument/2006/relationships/slide" Target="slides/slide41.xml"/><Relationship Id="rId41" Type="http://schemas.openxmlformats.org/officeDocument/2006/relationships/slide" Target="slides/slide68.xml"/><Relationship Id="rId54" Type="http://schemas.openxmlformats.org/officeDocument/2006/relationships/slide" Target="slides/slide84.xml"/><Relationship Id="rId62" Type="http://schemas.openxmlformats.org/officeDocument/2006/relationships/slide" Target="slides/slide92.xml"/><Relationship Id="rId70" Type="http://schemas.openxmlformats.org/officeDocument/2006/relationships/slide" Target="slides/slide101.xml"/><Relationship Id="rId1" Type="http://schemas.openxmlformats.org/officeDocument/2006/relationships/slide" Target="slides/slide21.xml"/><Relationship Id="rId6" Type="http://schemas.openxmlformats.org/officeDocument/2006/relationships/slide" Target="slides/slide26.xml"/></Relationships>
</file>

<file path=ppt/charts/_rels/chart1.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7%202014.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21.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4%202014-TDedits.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4%202014-TDedits.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4%202014-TDedits.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4%202014-TDedits.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4%202014-TDedits.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wb454986\Desktop\Lfiles_2\1-All_countries_paper\3-Tables%20and%20Figures_clean\4-Main%20tables\DLS-Tables%20and%20Figures-Jul%2017%202014.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16.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WBNTPCIFS\wb388284\home\Flagship\Presentacion%20Castellano%20e%20Ingles\PPT_Brazil_March-21-2012\Figs_for_PPT_English.xlsb"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WBNTPCIFS\wb388284\home\Flagship\Presentacion%20Castellano%20e%20Ingles\PPT_Brazil_March-21-2012\Figs_for_PPT_English.xlsb"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wb454986\Desktop\Lfiles_2\1-All_countries_paper\3-Tables%20and%20Figures_clean\4-Main%20tables\DLS-Tables%20and%20Figures-Jul%2014%202014.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wb454986\Desktop\Lfiles_2\1-All_countries_paper\3-Tables%20and%20Figures_clean\4-Main%20tables\DLS-Tables%20and%20Figures-Jul%2014%202014.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wb454986\Desktop\Lfiles_2\1-All_countries_paper\3-Tables%20and%20Figures_clean\4-Main%20tables\DLS-Tables%20and%20Figures-Jul%2014%202014.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21.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WB.AD.WORLDBANK.ORG\und$\WB454986\L\1-All_countries_paper\3-Tables%20and%20Figures_clean\4-Main%20tables\Tables%20and%20Figures%202013%2012%202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12083625767251535"/>
          <c:y val="3.8997923646699469E-2"/>
          <c:w val="0.85606662946659229"/>
          <c:h val="0.8195002524373356"/>
        </c:manualLayout>
      </c:layout>
      <c:barChart>
        <c:barDir val="col"/>
        <c:grouping val="clustered"/>
        <c:varyColors val="0"/>
        <c:ser>
          <c:idx val="1"/>
          <c:order val="0"/>
          <c:tx>
            <c:strRef>
              <c:f>'F1 '!$R$29</c:f>
              <c:strCache>
                <c:ptCount val="1"/>
                <c:pt idx="0">
                  <c:v>1991-1995</c:v>
                </c:pt>
              </c:strCache>
            </c:strRef>
          </c:tx>
          <c:spPr>
            <a:solidFill>
              <a:schemeClr val="tx2">
                <a:lumMod val="75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'!$T$28:$V$28</c:f>
              <c:strCache>
                <c:ptCount val="3"/>
                <c:pt idx="0">
                  <c:v>Bank Claims on Private Sector</c:v>
                </c:pt>
                <c:pt idx="1">
                  <c:v>Equity Market Capitalization</c:v>
                </c:pt>
                <c:pt idx="2">
                  <c:v>Bond Market Capitalization</c:v>
                </c:pt>
              </c:strCache>
            </c:strRef>
          </c:cat>
          <c:val>
            <c:numRef>
              <c:f>'F1 '!$T$29:$V$29</c:f>
              <c:numCache>
                <c:formatCode>0%</c:formatCode>
                <c:ptCount val="3"/>
                <c:pt idx="0">
                  <c:v>0.80769999999999997</c:v>
                </c:pt>
                <c:pt idx="1">
                  <c:v>0.35359999999999997</c:v>
                </c:pt>
                <c:pt idx="2">
                  <c:v>0.2737</c:v>
                </c:pt>
              </c:numCache>
            </c:numRef>
          </c:val>
        </c:ser>
        <c:ser>
          <c:idx val="2"/>
          <c:order val="1"/>
          <c:tx>
            <c:strRef>
              <c:f>'F1 '!$R$30</c:f>
              <c:strCache>
                <c:ptCount val="1"/>
                <c:pt idx="0">
                  <c:v>1996-2000</c:v>
                </c:pt>
              </c:strCache>
            </c:strRef>
          </c:tx>
          <c:spPr>
            <a:solidFill>
              <a:schemeClr val="tx2">
                <a:lumMod val="60000"/>
                <a:lumOff val="4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'!$T$28:$V$28</c:f>
              <c:strCache>
                <c:ptCount val="3"/>
                <c:pt idx="0">
                  <c:v>Bank Claims on Private Sector</c:v>
                </c:pt>
                <c:pt idx="1">
                  <c:v>Equity Market Capitalization</c:v>
                </c:pt>
                <c:pt idx="2">
                  <c:v>Bond Market Capitalization</c:v>
                </c:pt>
              </c:strCache>
            </c:strRef>
          </c:cat>
          <c:val>
            <c:numRef>
              <c:f>'F1 '!$T$30:$V$30</c:f>
              <c:numCache>
                <c:formatCode>0%</c:formatCode>
                <c:ptCount val="3"/>
                <c:pt idx="0">
                  <c:v>0.84450000000000003</c:v>
                </c:pt>
                <c:pt idx="1">
                  <c:v>0.63880000000000003</c:v>
                </c:pt>
                <c:pt idx="2">
                  <c:v>0.30809999999999998</c:v>
                </c:pt>
              </c:numCache>
            </c:numRef>
          </c:val>
        </c:ser>
        <c:ser>
          <c:idx val="3"/>
          <c:order val="2"/>
          <c:tx>
            <c:strRef>
              <c:f>'F1 '!$R$31</c:f>
              <c:strCache>
                <c:ptCount val="1"/>
                <c:pt idx="0">
                  <c:v>2001-2005</c:v>
                </c:pt>
              </c:strCache>
            </c:strRef>
          </c:tx>
          <c:spPr>
            <a:solidFill>
              <a:schemeClr val="tx2">
                <a:lumMod val="40000"/>
                <a:lumOff val="6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'!$T$28:$V$28</c:f>
              <c:strCache>
                <c:ptCount val="3"/>
                <c:pt idx="0">
                  <c:v>Bank Claims on Private Sector</c:v>
                </c:pt>
                <c:pt idx="1">
                  <c:v>Equity Market Capitalization</c:v>
                </c:pt>
                <c:pt idx="2">
                  <c:v>Bond Market Capitalization</c:v>
                </c:pt>
              </c:strCache>
            </c:strRef>
          </c:cat>
          <c:val>
            <c:numRef>
              <c:f>'F1 '!$T$31:$V$31</c:f>
              <c:numCache>
                <c:formatCode>0%</c:formatCode>
                <c:ptCount val="3"/>
                <c:pt idx="0">
                  <c:v>1.0695999999999999</c:v>
                </c:pt>
                <c:pt idx="1">
                  <c:v>0.74809999999999999</c:v>
                </c:pt>
                <c:pt idx="2">
                  <c:v>0.37560000000000004</c:v>
                </c:pt>
              </c:numCache>
            </c:numRef>
          </c:val>
        </c:ser>
        <c:ser>
          <c:idx val="0"/>
          <c:order val="3"/>
          <c:tx>
            <c:strRef>
              <c:f>'F1 '!$R$32</c:f>
              <c:strCache>
                <c:ptCount val="1"/>
                <c:pt idx="0">
                  <c:v>2006-2011</c:v>
                </c:pt>
              </c:strCache>
            </c:strRef>
          </c:tx>
          <c:spPr>
            <a:solidFill>
              <a:schemeClr val="tx2">
                <a:lumMod val="20000"/>
                <a:lumOff val="8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'!$T$28:$V$28</c:f>
              <c:strCache>
                <c:ptCount val="3"/>
                <c:pt idx="0">
                  <c:v>Bank Claims on Private Sector</c:v>
                </c:pt>
                <c:pt idx="1">
                  <c:v>Equity Market Capitalization</c:v>
                </c:pt>
                <c:pt idx="2">
                  <c:v>Bond Market Capitalization</c:v>
                </c:pt>
              </c:strCache>
            </c:strRef>
          </c:cat>
          <c:val>
            <c:numRef>
              <c:f>'F1 '!$T$32:$V$32</c:f>
              <c:numCache>
                <c:formatCode>0%</c:formatCode>
                <c:ptCount val="3"/>
                <c:pt idx="0">
                  <c:v>1.1665000000000001</c:v>
                </c:pt>
                <c:pt idx="1">
                  <c:v>0.84060000000000001</c:v>
                </c:pt>
                <c:pt idx="2">
                  <c:v>0.41159999999999997</c:v>
                </c:pt>
              </c:numCache>
            </c:numRef>
          </c:val>
        </c:ser>
        <c:dLbls>
          <c:showLegendKey val="0"/>
          <c:showVal val="0"/>
          <c:showCatName val="0"/>
          <c:showSerName val="0"/>
          <c:showPercent val="0"/>
          <c:showBubbleSize val="0"/>
        </c:dLbls>
        <c:gapWidth val="100"/>
        <c:axId val="436016856"/>
        <c:axId val="437660520"/>
      </c:barChart>
      <c:catAx>
        <c:axId val="436016856"/>
        <c:scaling>
          <c:orientation val="minMax"/>
        </c:scaling>
        <c:delete val="0"/>
        <c:axPos val="b"/>
        <c:numFmt formatCode="General" sourceLinked="1"/>
        <c:majorTickMark val="out"/>
        <c:minorTickMark val="none"/>
        <c:tickLblPos val="nextTo"/>
        <c:txPr>
          <a:bodyPr/>
          <a:lstStyle/>
          <a:p>
            <a:pPr>
              <a:defRPr>
                <a:latin typeface="Garamond" panose="02020404030301010803" pitchFamily="18" charset="0"/>
              </a:defRPr>
            </a:pPr>
            <a:endParaRPr lang="en-US"/>
          </a:p>
        </c:txPr>
        <c:crossAx val="437660520"/>
        <c:crosses val="autoZero"/>
        <c:auto val="1"/>
        <c:lblAlgn val="ctr"/>
        <c:lblOffset val="100"/>
        <c:noMultiLvlLbl val="0"/>
      </c:catAx>
      <c:valAx>
        <c:axId val="437660520"/>
        <c:scaling>
          <c:orientation val="minMax"/>
          <c:max val="1.2"/>
        </c:scaling>
        <c:delete val="0"/>
        <c:axPos val="l"/>
        <c:majorGridlines>
          <c:spPr>
            <a:ln>
              <a:solidFill>
                <a:schemeClr val="bg1">
                  <a:lumMod val="85000"/>
                </a:schemeClr>
              </a:solidFill>
              <a:prstDash val="solid"/>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 of GDP</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6016856"/>
        <c:crosses val="autoZero"/>
        <c:crossBetween val="between"/>
      </c:valAx>
    </c:plotArea>
    <c:legend>
      <c:legendPos val="b"/>
      <c:layout>
        <c:manualLayout>
          <c:xMode val="edge"/>
          <c:yMode val="edge"/>
          <c:x val="0.22482782565565132"/>
          <c:y val="0.93589126586087712"/>
          <c:w val="0.55034434868869742"/>
          <c:h val="6.4108734139122936E-2"/>
        </c:manualLayout>
      </c:layout>
      <c:overlay val="0"/>
    </c:legend>
    <c:plotVisOnly val="1"/>
    <c:dispBlanksAs val="gap"/>
    <c:showDLblsOverMax val="0"/>
  </c:chart>
  <c:spPr>
    <a:ln>
      <a:noFill/>
    </a:ln>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35352470704941"/>
          <c:y val="3.6870121478789916E-2"/>
          <c:w val="0.8524496248992498"/>
          <c:h val="0.87993637510135869"/>
        </c:manualLayout>
      </c:layout>
      <c:barChart>
        <c:barDir val="col"/>
        <c:grouping val="stacked"/>
        <c:varyColors val="0"/>
        <c:ser>
          <c:idx val="0"/>
          <c:order val="0"/>
          <c:tx>
            <c:strRef>
              <c:f>'F3'!$Z$32</c:f>
              <c:strCache>
                <c:ptCount val="1"/>
                <c:pt idx="0">
                  <c:v>Top 5</c:v>
                </c:pt>
              </c:strCache>
            </c:strRef>
          </c:tx>
          <c:spPr>
            <a:solidFill>
              <a:schemeClr val="tx2">
                <a:lumMod val="75000"/>
              </a:schemeClr>
            </a:solidFill>
          </c:spPr>
          <c:invertIfNegative val="0"/>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'F3'!$Z$33:$Z$35</c:f>
              <c:numCache>
                <c:formatCode>0%</c:formatCode>
                <c:ptCount val="3"/>
                <c:pt idx="0">
                  <c:v>0.14668919999999999</c:v>
                </c:pt>
                <c:pt idx="1">
                  <c:v>9.2478999999999992E-2</c:v>
                </c:pt>
                <c:pt idx="2">
                  <c:v>9.6562519999999999E-2</c:v>
                </c:pt>
              </c:numCache>
            </c:numRef>
          </c:val>
        </c:ser>
        <c:ser>
          <c:idx val="1"/>
          <c:order val="1"/>
          <c:tx>
            <c:strRef>
              <c:f>'F3'!$AA$32</c:f>
              <c:strCache>
                <c:ptCount val="1"/>
                <c:pt idx="0">
                  <c:v>Top 6</c:v>
                </c:pt>
              </c:strCache>
            </c:strRef>
          </c:tx>
          <c:spPr>
            <a:solidFill>
              <a:schemeClr val="tx2">
                <a:lumMod val="60000"/>
                <a:lumOff val="40000"/>
              </a:schemeClr>
            </a:solidFill>
          </c:spPr>
          <c:invertIfNegative val="0"/>
          <c:dLbls>
            <c:dLbl>
              <c:idx val="0"/>
              <c:delete val="1"/>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'F3'!$AA$33:$AA$35</c:f>
              <c:numCache>
                <c:formatCode>0%</c:formatCode>
                <c:ptCount val="3"/>
                <c:pt idx="0">
                  <c:v>1.7056000000000005E-2</c:v>
                </c:pt>
                <c:pt idx="1">
                  <c:v>3.1790800000000008E-2</c:v>
                </c:pt>
                <c:pt idx="2">
                  <c:v>4.698117999999999E-2</c:v>
                </c:pt>
              </c:numCache>
            </c:numRef>
          </c:val>
        </c:ser>
        <c:ser>
          <c:idx val="2"/>
          <c:order val="2"/>
          <c:tx>
            <c:strRef>
              <c:f>'F3'!$AB$32</c:f>
              <c:strCache>
                <c:ptCount val="1"/>
                <c:pt idx="0">
                  <c:v>Top 20</c:v>
                </c:pt>
              </c:strCache>
            </c:strRef>
          </c:tx>
          <c:spPr>
            <a:solidFill>
              <a:schemeClr val="tx2">
                <a:lumMod val="20000"/>
                <a:lumOff val="80000"/>
              </a:schemeClr>
            </a:solidFill>
          </c:spPr>
          <c:invertIfNegative val="0"/>
          <c:dLbls>
            <c:dLbl>
              <c:idx val="0"/>
              <c:delete val="1"/>
              <c:extLst>
                <c:ext xmlns:c15="http://schemas.microsoft.com/office/drawing/2012/chart" uri="{CE6537A1-D6FC-4f65-9D91-7224C49458BB}"/>
              </c:extLst>
            </c:dLbl>
            <c:dLbl>
              <c:idx val="1"/>
              <c:delete val="1"/>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'F3'!$AB$33:$AB$35</c:f>
              <c:numCache>
                <c:formatCode>0%</c:formatCode>
                <c:ptCount val="3"/>
                <c:pt idx="0">
                  <c:v>2.3043999999999799E-3</c:v>
                </c:pt>
                <c:pt idx="1">
                  <c:v>1.0499999999999989E-2</c:v>
                </c:pt>
                <c:pt idx="2">
                  <c:v>2.9721700000000021E-2</c:v>
                </c:pt>
              </c:numCache>
            </c:numRef>
          </c:val>
        </c:ser>
        <c:dLbls>
          <c:showLegendKey val="0"/>
          <c:showVal val="0"/>
          <c:showCatName val="0"/>
          <c:showSerName val="0"/>
          <c:showPercent val="0"/>
          <c:showBubbleSize val="0"/>
        </c:dLbls>
        <c:gapWidth val="150"/>
        <c:overlap val="100"/>
        <c:axId val="438405400"/>
        <c:axId val="438405792"/>
      </c:barChart>
      <c:catAx>
        <c:axId val="438405400"/>
        <c:scaling>
          <c:orientation val="minMax"/>
        </c:scaling>
        <c:delete val="0"/>
        <c:axPos val="b"/>
        <c:numFmt formatCode="General" sourceLinked="1"/>
        <c:majorTickMark val="out"/>
        <c:minorTickMark val="none"/>
        <c:tickLblPos val="nextTo"/>
        <c:crossAx val="438405792"/>
        <c:crosses val="autoZero"/>
        <c:auto val="1"/>
        <c:lblAlgn val="ctr"/>
        <c:lblOffset val="100"/>
        <c:noMultiLvlLbl val="0"/>
      </c:catAx>
      <c:valAx>
        <c:axId val="438405792"/>
        <c:scaling>
          <c:orientation val="minMax"/>
          <c:max val="1"/>
          <c:min val="0"/>
        </c:scaling>
        <c:delete val="0"/>
        <c:axPos val="l"/>
        <c:majorGridlines>
          <c:spPr>
            <a:ln>
              <a:solidFill>
                <a:schemeClr val="bg1">
                  <a:lumMod val="85000"/>
                </a:schemeClr>
              </a:solidFill>
              <a:prstDash val="solid"/>
            </a:ln>
          </c:spPr>
        </c:majorGridlines>
        <c:title>
          <c:tx>
            <c:rich>
              <a:bodyPr rot="-5400000" vert="horz"/>
              <a:lstStyle/>
              <a:p>
                <a:pPr>
                  <a:defRPr/>
                </a:pPr>
                <a:r>
                  <a:rPr lang="en-US"/>
                  <a:t>% of Total Sales</a:t>
                </a:r>
              </a:p>
            </c:rich>
          </c:tx>
          <c:layout>
            <c:manualLayout>
              <c:xMode val="edge"/>
              <c:yMode val="edge"/>
              <c:x val="2.5196850393700787E-2"/>
              <c:y val="0.36159531876382772"/>
            </c:manualLayout>
          </c:layout>
          <c:overlay val="0"/>
        </c:title>
        <c:numFmt formatCode="0%" sourceLinked="0"/>
        <c:majorTickMark val="out"/>
        <c:minorTickMark val="none"/>
        <c:tickLblPos val="nextTo"/>
        <c:crossAx val="438405400"/>
        <c:crosses val="autoZero"/>
        <c:crossBetween val="between"/>
        <c:majorUnit val="0.1"/>
      </c:valAx>
    </c:plotArea>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1"/>
          <c:order val="3"/>
          <c:tx>
            <c:strRef>
              <c:f>'F5'!$Z$25</c:f>
              <c:strCache>
                <c:ptCount val="1"/>
                <c:pt idx="0">
                  <c:v>95% Confidence Interval: Non-issuers</c:v>
                </c:pt>
              </c:strCache>
            </c:strRef>
          </c:tx>
          <c:spPr>
            <a:ln w="12700">
              <a:solidFill>
                <a:srgbClr val="00206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'F5'!$AA$18:$AI$18</c:f>
              <c:numCache>
                <c:formatCode>0.00%</c:formatCode>
                <c:ptCount val="9"/>
                <c:pt idx="0">
                  <c:v>0.15999999999999992</c:v>
                </c:pt>
                <c:pt idx="1">
                  <c:v>0.28200000000000003</c:v>
                </c:pt>
                <c:pt idx="2">
                  <c:v>0.375</c:v>
                </c:pt>
                <c:pt idx="3">
                  <c:v>0.45700000000000007</c:v>
                </c:pt>
                <c:pt idx="4">
                  <c:v>0.46399999999999997</c:v>
                </c:pt>
                <c:pt idx="5">
                  <c:v>0.44900000000000007</c:v>
                </c:pt>
                <c:pt idx="6">
                  <c:v>0.49900000000000011</c:v>
                </c:pt>
                <c:pt idx="7">
                  <c:v>0.57099999999999995</c:v>
                </c:pt>
                <c:pt idx="8">
                  <c:v>0.67900000000000005</c:v>
                </c:pt>
              </c:numCache>
            </c:numRef>
          </c:val>
          <c:smooth val="0"/>
        </c:ser>
        <c:ser>
          <c:idx val="4"/>
          <c:order val="4"/>
          <c:tx>
            <c:strRef>
              <c:f>'F5'!$Z$15</c:f>
              <c:strCache>
                <c:ptCount val="1"/>
                <c:pt idx="0">
                  <c:v>Growth of Non-issuers</c:v>
                </c:pt>
              </c:strCache>
            </c:strRef>
          </c:tx>
          <c:spPr>
            <a:ln w="34925">
              <a:solidFill>
                <a:srgbClr val="002060"/>
              </a:solidFill>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'F5'!$AA$15:$AI$15</c:f>
              <c:numCache>
                <c:formatCode>0.00%</c:formatCode>
                <c:ptCount val="9"/>
                <c:pt idx="0">
                  <c:v>0.1180000000000001</c:v>
                </c:pt>
                <c:pt idx="1">
                  <c:v>0.20199999999999996</c:v>
                </c:pt>
                <c:pt idx="2">
                  <c:v>0.25299999999999989</c:v>
                </c:pt>
                <c:pt idx="3">
                  <c:v>0.34000000000000008</c:v>
                </c:pt>
                <c:pt idx="4">
                  <c:v>0.3620000000000001</c:v>
                </c:pt>
                <c:pt idx="5">
                  <c:v>0.34600000000000009</c:v>
                </c:pt>
                <c:pt idx="6">
                  <c:v>0.39799999999999991</c:v>
                </c:pt>
                <c:pt idx="7">
                  <c:v>0.48</c:v>
                </c:pt>
                <c:pt idx="8">
                  <c:v>0.54299999999999993</c:v>
                </c:pt>
              </c:numCache>
            </c:numRef>
          </c:val>
          <c:smooth val="0"/>
        </c:ser>
        <c:ser>
          <c:idx val="5"/>
          <c:order val="5"/>
          <c:spPr>
            <a:ln w="12700">
              <a:solidFill>
                <a:srgbClr val="002060"/>
              </a:solidFill>
              <a:prstDash val="dash"/>
            </a:ln>
            <a:effectLst>
              <a:outerShdw sx="1000" sy="1000" algn="ctr" rotWithShape="0">
                <a:srgbClr val="000000"/>
              </a:outerShdw>
            </a:effectLst>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'F5'!$AA$17:$AI$17</c:f>
              <c:numCache>
                <c:formatCode>0.00%</c:formatCode>
                <c:ptCount val="9"/>
                <c:pt idx="0">
                  <c:v>7.8000000000000069E-2</c:v>
                </c:pt>
                <c:pt idx="1">
                  <c:v>0.127</c:v>
                </c:pt>
                <c:pt idx="2">
                  <c:v>0.1419999999999999</c:v>
                </c:pt>
                <c:pt idx="3">
                  <c:v>0.23199999999999998</c:v>
                </c:pt>
                <c:pt idx="4">
                  <c:v>0.2669999999999999</c:v>
                </c:pt>
                <c:pt idx="5">
                  <c:v>0.25099999999999989</c:v>
                </c:pt>
                <c:pt idx="6">
                  <c:v>0.30400000000000005</c:v>
                </c:pt>
                <c:pt idx="7">
                  <c:v>0.39300000000000002</c:v>
                </c:pt>
                <c:pt idx="8">
                  <c:v>0.41799999999999993</c:v>
                </c:pt>
              </c:numCache>
            </c:numRef>
          </c:val>
          <c:smooth val="0"/>
        </c:ser>
        <c:ser>
          <c:idx val="3"/>
          <c:order val="0"/>
          <c:tx>
            <c:v>95% Confidence Interva: Issuers</c:v>
          </c:tx>
          <c:spPr>
            <a:ln w="12700">
              <a:solidFill>
                <a:srgbClr val="C0000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'F5'!$AA$47:$AI$47</c:f>
              <c:numCache>
                <c:formatCode>0.00%</c:formatCode>
                <c:ptCount val="9"/>
                <c:pt idx="0">
                  <c:v>1.7610000000000001</c:v>
                </c:pt>
                <c:pt idx="1">
                  <c:v>1.8220000000000001</c:v>
                </c:pt>
                <c:pt idx="2">
                  <c:v>1.754</c:v>
                </c:pt>
                <c:pt idx="3">
                  <c:v>1.645</c:v>
                </c:pt>
                <c:pt idx="4">
                  <c:v>1.4319999999999999</c:v>
                </c:pt>
                <c:pt idx="5">
                  <c:v>1.343</c:v>
                </c:pt>
                <c:pt idx="6">
                  <c:v>1.1539999999999999</c:v>
                </c:pt>
                <c:pt idx="7">
                  <c:v>1.0470000000000002</c:v>
                </c:pt>
                <c:pt idx="8">
                  <c:v>0.95199999999999996</c:v>
                </c:pt>
              </c:numCache>
            </c:numRef>
          </c:val>
          <c:smooth val="0"/>
        </c:ser>
        <c:ser>
          <c:idx val="0"/>
          <c:order val="1"/>
          <c:tx>
            <c:strRef>
              <c:f>'F5'!$Z$44</c:f>
              <c:strCache>
                <c:ptCount val="1"/>
                <c:pt idx="0">
                  <c:v>Growth of Issuers</c:v>
                </c:pt>
              </c:strCache>
            </c:strRef>
          </c:tx>
          <c:spPr>
            <a:ln w="34925">
              <a:solidFill>
                <a:srgbClr val="C00000"/>
              </a:solidFill>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'F5'!$AA$44:$AI$44</c:f>
              <c:numCache>
                <c:formatCode>0.00%</c:formatCode>
                <c:ptCount val="9"/>
                <c:pt idx="0">
                  <c:v>1.3980000000000001</c:v>
                </c:pt>
                <c:pt idx="1">
                  <c:v>1.4710000000000001</c:v>
                </c:pt>
                <c:pt idx="2">
                  <c:v>1.4260000000000002</c:v>
                </c:pt>
                <c:pt idx="3">
                  <c:v>1.3690000000000002</c:v>
                </c:pt>
                <c:pt idx="4">
                  <c:v>1.206</c:v>
                </c:pt>
                <c:pt idx="5">
                  <c:v>1.121</c:v>
                </c:pt>
                <c:pt idx="6">
                  <c:v>0.93500000000000005</c:v>
                </c:pt>
                <c:pt idx="7">
                  <c:v>0.84200000000000008</c:v>
                </c:pt>
                <c:pt idx="8">
                  <c:v>0.68300000000000005</c:v>
                </c:pt>
              </c:numCache>
            </c:numRef>
          </c:val>
          <c:smooth val="0"/>
        </c:ser>
        <c:ser>
          <c:idx val="2"/>
          <c:order val="2"/>
          <c:spPr>
            <a:ln w="12700">
              <a:solidFill>
                <a:srgbClr val="C00000"/>
              </a:solidFill>
              <a:prstDash val="dash"/>
            </a:ln>
            <a:effectLst>
              <a:outerShdw sx="1000" sy="1000" algn="ctr" rotWithShape="0">
                <a:srgbClr val="000000"/>
              </a:outerShdw>
            </a:effectLst>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'F5'!$AA$46:$AI$46</c:f>
              <c:numCache>
                <c:formatCode>0.00%</c:formatCode>
                <c:ptCount val="9"/>
                <c:pt idx="0">
                  <c:v>1.0840000000000001</c:v>
                </c:pt>
                <c:pt idx="1">
                  <c:v>1.1640000000000001</c:v>
                </c:pt>
                <c:pt idx="2">
                  <c:v>1.137</c:v>
                </c:pt>
                <c:pt idx="3">
                  <c:v>1.1230000000000002</c:v>
                </c:pt>
                <c:pt idx="4">
                  <c:v>1.0009999999999999</c:v>
                </c:pt>
                <c:pt idx="5">
                  <c:v>0.91900000000000004</c:v>
                </c:pt>
                <c:pt idx="6">
                  <c:v>0.73799999999999999</c:v>
                </c:pt>
                <c:pt idx="7">
                  <c:v>0.65599999999999992</c:v>
                </c:pt>
                <c:pt idx="8">
                  <c:v>0.45100000000000007</c:v>
                </c:pt>
              </c:numCache>
            </c:numRef>
          </c:val>
          <c:smooth val="0"/>
        </c:ser>
        <c:dLbls>
          <c:showLegendKey val="0"/>
          <c:showVal val="0"/>
          <c:showCatName val="0"/>
          <c:showSerName val="0"/>
          <c:showPercent val="0"/>
          <c:showBubbleSize val="0"/>
        </c:dLbls>
        <c:smooth val="0"/>
        <c:axId val="439008552"/>
        <c:axId val="439008944"/>
      </c:lineChart>
      <c:catAx>
        <c:axId val="439008552"/>
        <c:scaling>
          <c:orientation val="minMax"/>
        </c:scaling>
        <c:delete val="0"/>
        <c:axPos val="b"/>
        <c:title>
          <c:tx>
            <c:rich>
              <a:bodyPr/>
              <a:lstStyle/>
              <a:p>
                <a:pPr>
                  <a:defRPr b="0">
                    <a:latin typeface="Garamond" panose="02020404030301010803" pitchFamily="18" charset="0"/>
                  </a:defRPr>
                </a:pPr>
                <a:r>
                  <a:rPr lang="en-US" b="0">
                    <a:latin typeface="Garamond" panose="02020404030301010803" pitchFamily="18" charset="0"/>
                  </a:rPr>
                  <a:t>Decile</a:t>
                </a:r>
              </a:p>
            </c:rich>
          </c:tx>
          <c:layout/>
          <c:overlay val="0"/>
        </c:title>
        <c:numFmt formatCode="00000" sourceLinked="0"/>
        <c:majorTickMark val="none"/>
        <c:minorTickMark val="out"/>
        <c:tickLblPos val="nextTo"/>
        <c:txPr>
          <a:bodyPr/>
          <a:lstStyle/>
          <a:p>
            <a:pPr>
              <a:defRPr>
                <a:latin typeface="Garamond" panose="02020404030301010803" pitchFamily="18" charset="0"/>
              </a:defRPr>
            </a:pPr>
            <a:endParaRPr lang="en-US"/>
          </a:p>
        </c:txPr>
        <c:crossAx val="439008944"/>
        <c:crosses val="autoZero"/>
        <c:auto val="1"/>
        <c:lblAlgn val="ctr"/>
        <c:lblOffset val="100"/>
        <c:noMultiLvlLbl val="0"/>
      </c:catAx>
      <c:valAx>
        <c:axId val="439008944"/>
        <c:scaling>
          <c:orientation val="minMax"/>
          <c:max val="2"/>
        </c:scaling>
        <c:delete val="0"/>
        <c:axPos val="l"/>
        <c:majorGridlines>
          <c:spPr>
            <a:ln>
              <a:solidFill>
                <a:schemeClr val="bg1">
                  <a:lumMod val="85000"/>
                </a:schemeClr>
              </a:solidFill>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Cumulative Growth 2003-2010</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9008552"/>
        <c:crosses val="autoZero"/>
        <c:crossBetween val="between"/>
      </c:valAx>
    </c:plotArea>
    <c:legend>
      <c:legendPos val="b"/>
      <c:legendEntry>
        <c:idx val="0"/>
        <c:delete val="1"/>
      </c:legendEntry>
      <c:legendEntry>
        <c:idx val="2"/>
        <c:delete val="1"/>
      </c:legendEntry>
      <c:legendEntry>
        <c:idx val="3"/>
        <c:delete val="1"/>
      </c:legendEntry>
      <c:legendEntry>
        <c:idx val="5"/>
        <c:delete val="1"/>
      </c:legendEntry>
      <c:layout/>
      <c:overlay val="0"/>
    </c:legend>
    <c:plotVisOnly val="1"/>
    <c:dispBlanksAs val="gap"/>
    <c:showDLblsOverMax val="0"/>
  </c:chart>
  <c:spPr>
    <a:ln>
      <a:noFill/>
    </a:ln>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1"/>
          <c:order val="3"/>
          <c:tx>
            <c:strRef>
              <c:f>'F5'!$Z$24</c:f>
              <c:strCache>
                <c:ptCount val="1"/>
                <c:pt idx="0">
                  <c:v>95% Confidence Interval: Issuers</c:v>
                </c:pt>
              </c:strCache>
            </c:strRef>
          </c:tx>
          <c:spPr>
            <a:ln w="12700">
              <a:solidFill>
                <a:srgbClr val="C0000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'F5'!$Z$109:$AH$109</c:f>
              <c:numCache>
                <c:formatCode>0.00%</c:formatCode>
                <c:ptCount val="9"/>
                <c:pt idx="0">
                  <c:v>2.0129999999999999</c:v>
                </c:pt>
                <c:pt idx="1">
                  <c:v>1.746</c:v>
                </c:pt>
                <c:pt idx="2">
                  <c:v>1.6309999999999998</c:v>
                </c:pt>
                <c:pt idx="3">
                  <c:v>1.5870000000000002</c:v>
                </c:pt>
                <c:pt idx="4">
                  <c:v>1.419</c:v>
                </c:pt>
                <c:pt idx="5">
                  <c:v>1.202</c:v>
                </c:pt>
                <c:pt idx="6">
                  <c:v>0.94599999999999995</c:v>
                </c:pt>
                <c:pt idx="7">
                  <c:v>0.90100000000000002</c:v>
                </c:pt>
                <c:pt idx="8">
                  <c:v>0.72500000000000009</c:v>
                </c:pt>
              </c:numCache>
            </c:numRef>
          </c:val>
          <c:smooth val="0"/>
        </c:ser>
        <c:ser>
          <c:idx val="4"/>
          <c:order val="4"/>
          <c:spPr>
            <a:ln w="12700">
              <a:solidFill>
                <a:srgbClr val="C0000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'F5'!$Z$108:$AH$108</c:f>
              <c:numCache>
                <c:formatCode>0.00%</c:formatCode>
                <c:ptCount val="9"/>
                <c:pt idx="0">
                  <c:v>1.06</c:v>
                </c:pt>
                <c:pt idx="1">
                  <c:v>1.1400000000000001</c:v>
                </c:pt>
                <c:pt idx="2">
                  <c:v>1.0910000000000002</c:v>
                </c:pt>
                <c:pt idx="3">
                  <c:v>1.1099999999999999</c:v>
                </c:pt>
                <c:pt idx="4">
                  <c:v>0.94599999999999995</c:v>
                </c:pt>
                <c:pt idx="5">
                  <c:v>0.81099999999999994</c:v>
                </c:pt>
                <c:pt idx="6">
                  <c:v>0.57600000000000007</c:v>
                </c:pt>
                <c:pt idx="7">
                  <c:v>0.51400000000000001</c:v>
                </c:pt>
                <c:pt idx="8">
                  <c:v>0.31099999999999994</c:v>
                </c:pt>
              </c:numCache>
            </c:numRef>
          </c:val>
          <c:smooth val="0"/>
        </c:ser>
        <c:ser>
          <c:idx val="3"/>
          <c:order val="0"/>
          <c:tx>
            <c:strRef>
              <c:f>'F5'!$Z$25</c:f>
              <c:strCache>
                <c:ptCount val="1"/>
                <c:pt idx="0">
                  <c:v>95% Confidence Interval: Non-issuers</c:v>
                </c:pt>
              </c:strCache>
            </c:strRef>
          </c:tx>
          <c:spPr>
            <a:ln w="12700">
              <a:solidFill>
                <a:srgbClr val="00206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'F5'!$AA$80:$AI$80</c:f>
              <c:numCache>
                <c:formatCode>0.00%</c:formatCode>
                <c:ptCount val="9"/>
                <c:pt idx="0">
                  <c:v>0.504</c:v>
                </c:pt>
                <c:pt idx="1">
                  <c:v>0.48599999999999999</c:v>
                </c:pt>
                <c:pt idx="2">
                  <c:v>0.6339999999999999</c:v>
                </c:pt>
                <c:pt idx="3">
                  <c:v>0.6120000000000001</c:v>
                </c:pt>
                <c:pt idx="4">
                  <c:v>0.65999999999999992</c:v>
                </c:pt>
                <c:pt idx="5">
                  <c:v>0.64300000000000002</c:v>
                </c:pt>
                <c:pt idx="6">
                  <c:v>0.56299999999999994</c:v>
                </c:pt>
                <c:pt idx="7">
                  <c:v>0.57800000000000007</c:v>
                </c:pt>
                <c:pt idx="8">
                  <c:v>0.57499999999999996</c:v>
                </c:pt>
              </c:numCache>
            </c:numRef>
          </c:val>
          <c:smooth val="0"/>
        </c:ser>
        <c:ser>
          <c:idx val="0"/>
          <c:order val="1"/>
          <c:tx>
            <c:strRef>
              <c:f>'F5'!$Z$15</c:f>
              <c:strCache>
                <c:ptCount val="1"/>
                <c:pt idx="0">
                  <c:v>Growth of Non-issuers</c:v>
                </c:pt>
              </c:strCache>
            </c:strRef>
          </c:tx>
          <c:spPr>
            <a:ln w="34925">
              <a:solidFill>
                <a:srgbClr val="002060"/>
              </a:solidFill>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'F5'!$AA$77:$AI$77</c:f>
              <c:numCache>
                <c:formatCode>0.00%</c:formatCode>
                <c:ptCount val="9"/>
                <c:pt idx="0">
                  <c:v>0.27499999999999991</c:v>
                </c:pt>
                <c:pt idx="1">
                  <c:v>0.34200000000000008</c:v>
                </c:pt>
                <c:pt idx="2">
                  <c:v>0.49199999999999999</c:v>
                </c:pt>
                <c:pt idx="3">
                  <c:v>0.47300000000000009</c:v>
                </c:pt>
                <c:pt idx="4">
                  <c:v>0.53600000000000003</c:v>
                </c:pt>
                <c:pt idx="5">
                  <c:v>0.5149999999999999</c:v>
                </c:pt>
                <c:pt idx="6">
                  <c:v>0.46100000000000008</c:v>
                </c:pt>
                <c:pt idx="7">
                  <c:v>0.46100000000000008</c:v>
                </c:pt>
                <c:pt idx="8">
                  <c:v>0.42199999999999993</c:v>
                </c:pt>
              </c:numCache>
            </c:numRef>
          </c:val>
          <c:smooth val="0"/>
        </c:ser>
        <c:ser>
          <c:idx val="2"/>
          <c:order val="2"/>
          <c:tx>
            <c:strRef>
              <c:f>'F5'!$Z$24</c:f>
              <c:strCache>
                <c:ptCount val="1"/>
                <c:pt idx="0">
                  <c:v>95% Confidence Interval: Issuers</c:v>
                </c:pt>
              </c:strCache>
            </c:strRef>
          </c:tx>
          <c:spPr>
            <a:ln w="12700">
              <a:solidFill>
                <a:srgbClr val="002060"/>
              </a:solidFill>
              <a:prstDash val="dash"/>
            </a:ln>
            <a:effectLst>
              <a:outerShdw sx="1000" sy="1000" algn="ctr" rotWithShape="0">
                <a:srgbClr val="000000"/>
              </a:outerShdw>
            </a:effectLst>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'F5'!$AA$79:$AI$79</c:f>
              <c:numCache>
                <c:formatCode>0.00%</c:formatCode>
                <c:ptCount val="9"/>
                <c:pt idx="0">
                  <c:v>8.0999999999999961E-2</c:v>
                </c:pt>
                <c:pt idx="1">
                  <c:v>0.21199999999999997</c:v>
                </c:pt>
                <c:pt idx="2">
                  <c:v>0.36299999999999999</c:v>
                </c:pt>
                <c:pt idx="3">
                  <c:v>0.34600000000000009</c:v>
                </c:pt>
                <c:pt idx="4">
                  <c:v>0.42100000000000004</c:v>
                </c:pt>
                <c:pt idx="5">
                  <c:v>0.39599999999999991</c:v>
                </c:pt>
                <c:pt idx="6">
                  <c:v>0.3660000000000001</c:v>
                </c:pt>
                <c:pt idx="7">
                  <c:v>0.35299999999999998</c:v>
                </c:pt>
                <c:pt idx="8">
                  <c:v>0.28400000000000003</c:v>
                </c:pt>
              </c:numCache>
            </c:numRef>
          </c:val>
          <c:smooth val="0"/>
        </c:ser>
        <c:ser>
          <c:idx val="5"/>
          <c:order val="5"/>
          <c:tx>
            <c:strRef>
              <c:f>'F5'!$Z$44</c:f>
              <c:strCache>
                <c:ptCount val="1"/>
                <c:pt idx="0">
                  <c:v>Growth of Issuers</c:v>
                </c:pt>
              </c:strCache>
            </c:strRef>
          </c:tx>
          <c:spPr>
            <a:ln w="34925" cmpd="sng">
              <a:solidFill>
                <a:srgbClr val="C00000"/>
              </a:solidFill>
              <a:prstDash val="solid"/>
            </a:ln>
            <a:effectLst/>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'F5'!$Z$106:$AH$106</c:f>
              <c:numCache>
                <c:formatCode>0.00%</c:formatCode>
                <c:ptCount val="9"/>
                <c:pt idx="0">
                  <c:v>1.4910000000000001</c:v>
                </c:pt>
                <c:pt idx="1">
                  <c:v>1.4239999999999999</c:v>
                </c:pt>
                <c:pt idx="2">
                  <c:v>1.3460000000000001</c:v>
                </c:pt>
                <c:pt idx="3">
                  <c:v>1.3359999999999999</c:v>
                </c:pt>
                <c:pt idx="4">
                  <c:v>1.169</c:v>
                </c:pt>
                <c:pt idx="5">
                  <c:v>0.99700000000000011</c:v>
                </c:pt>
                <c:pt idx="6">
                  <c:v>0.75099999999999989</c:v>
                </c:pt>
                <c:pt idx="7">
                  <c:v>0.69700000000000006</c:v>
                </c:pt>
                <c:pt idx="8">
                  <c:v>0.504</c:v>
                </c:pt>
              </c:numCache>
            </c:numRef>
          </c:val>
          <c:smooth val="0"/>
        </c:ser>
        <c:dLbls>
          <c:showLegendKey val="0"/>
          <c:showVal val="0"/>
          <c:showCatName val="0"/>
          <c:showSerName val="0"/>
          <c:showPercent val="0"/>
          <c:showBubbleSize val="0"/>
        </c:dLbls>
        <c:smooth val="0"/>
        <c:axId val="439009728"/>
        <c:axId val="439010120"/>
      </c:lineChart>
      <c:catAx>
        <c:axId val="439009728"/>
        <c:scaling>
          <c:orientation val="minMax"/>
        </c:scaling>
        <c:delete val="0"/>
        <c:axPos val="b"/>
        <c:title>
          <c:tx>
            <c:rich>
              <a:bodyPr/>
              <a:lstStyle/>
              <a:p>
                <a:pPr>
                  <a:defRPr b="0">
                    <a:latin typeface="Garamond" panose="02020404030301010803" pitchFamily="18" charset="0"/>
                  </a:defRPr>
                </a:pPr>
                <a:r>
                  <a:rPr lang="en-US" b="0">
                    <a:latin typeface="Garamond" panose="02020404030301010803" pitchFamily="18" charset="0"/>
                  </a:rPr>
                  <a:t>Decile</a:t>
                </a:r>
              </a:p>
            </c:rich>
          </c:tx>
          <c:layout/>
          <c:overlay val="0"/>
        </c:title>
        <c:numFmt formatCode="General" sourceLinked="1"/>
        <c:majorTickMark val="none"/>
        <c:minorTickMark val="out"/>
        <c:tickLblPos val="nextTo"/>
        <c:txPr>
          <a:bodyPr/>
          <a:lstStyle/>
          <a:p>
            <a:pPr>
              <a:defRPr>
                <a:latin typeface="Garamond" panose="02020404030301010803" pitchFamily="18" charset="0"/>
              </a:defRPr>
            </a:pPr>
            <a:endParaRPr lang="en-US"/>
          </a:p>
        </c:txPr>
        <c:crossAx val="439010120"/>
        <c:crosses val="autoZero"/>
        <c:auto val="1"/>
        <c:lblAlgn val="ctr"/>
        <c:lblOffset val="100"/>
        <c:noMultiLvlLbl val="0"/>
      </c:catAx>
      <c:valAx>
        <c:axId val="439010120"/>
        <c:scaling>
          <c:orientation val="minMax"/>
          <c:max val="2"/>
        </c:scaling>
        <c:delete val="0"/>
        <c:axPos val="l"/>
        <c:majorGridlines>
          <c:spPr>
            <a:ln>
              <a:solidFill>
                <a:schemeClr val="bg1">
                  <a:lumMod val="85000"/>
                </a:schemeClr>
              </a:solidFill>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Cumulative Growth 2003-2010</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9009728"/>
        <c:crosses val="autoZero"/>
        <c:crossBetween val="between"/>
      </c:valAx>
    </c:plotArea>
    <c:legend>
      <c:legendPos val="b"/>
      <c:legendEntry>
        <c:idx val="0"/>
        <c:delete val="1"/>
      </c:legendEntry>
      <c:legendEntry>
        <c:idx val="1"/>
        <c:delete val="1"/>
      </c:legendEntry>
      <c:legendEntry>
        <c:idx val="2"/>
        <c:delete val="1"/>
      </c:legendEntry>
      <c:legendEntry>
        <c:idx val="4"/>
        <c:delete val="1"/>
      </c:legendEntry>
      <c:layout/>
      <c:overlay val="0"/>
    </c:legend>
    <c:plotVisOnly val="1"/>
    <c:dispBlanksAs val="gap"/>
    <c:showDLblsOverMax val="0"/>
  </c:chart>
  <c:spPr>
    <a:ln>
      <a:noFill/>
    </a:ln>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3"/>
          <c:order val="0"/>
          <c:tx>
            <c:strRef>
              <c:f>'F5'!$Z$25</c:f>
              <c:strCache>
                <c:ptCount val="1"/>
                <c:pt idx="0">
                  <c:v>95% Confidence Interval: Non-issuers</c:v>
                </c:pt>
              </c:strCache>
            </c:strRef>
          </c:tx>
          <c:spPr>
            <a:ln w="12700">
              <a:solidFill>
                <a:srgbClr val="00206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'F5'!$Z$142:$AH$142</c:f>
              <c:numCache>
                <c:formatCode>0.00%</c:formatCode>
                <c:ptCount val="9"/>
                <c:pt idx="0">
                  <c:v>9.000000000000008E-2</c:v>
                </c:pt>
                <c:pt idx="1">
                  <c:v>0.10600000000000009</c:v>
                </c:pt>
                <c:pt idx="2">
                  <c:v>8.8999999999999968E-2</c:v>
                </c:pt>
                <c:pt idx="3">
                  <c:v>0.1180000000000001</c:v>
                </c:pt>
                <c:pt idx="4">
                  <c:v>9.6999999999999975E-2</c:v>
                </c:pt>
                <c:pt idx="5">
                  <c:v>8.8000000000000078E-2</c:v>
                </c:pt>
                <c:pt idx="6">
                  <c:v>0.12999999999999989</c:v>
                </c:pt>
                <c:pt idx="7">
                  <c:v>0.15799999999999992</c:v>
                </c:pt>
                <c:pt idx="8">
                  <c:v>0.28000000000000003</c:v>
                </c:pt>
              </c:numCache>
            </c:numRef>
          </c:val>
          <c:smooth val="0"/>
        </c:ser>
        <c:ser>
          <c:idx val="2"/>
          <c:order val="1"/>
          <c:tx>
            <c:strRef>
              <c:f>'F5'!$Z$15</c:f>
              <c:strCache>
                <c:ptCount val="1"/>
                <c:pt idx="0">
                  <c:v>Growth of Non-issuers</c:v>
                </c:pt>
              </c:strCache>
            </c:strRef>
          </c:tx>
          <c:spPr>
            <a:ln w="34925">
              <a:solidFill>
                <a:srgbClr val="002060"/>
              </a:solidFill>
              <a:prstDash val="solid"/>
            </a:ln>
            <a:effectLst>
              <a:outerShdw sx="1000" sy="1000" algn="ctr" rotWithShape="0">
                <a:srgbClr val="000000"/>
              </a:outerShdw>
            </a:effectLst>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'F5'!$Z$139:$AH$139</c:f>
              <c:numCache>
                <c:formatCode>0.00%</c:formatCode>
                <c:ptCount val="9"/>
                <c:pt idx="0">
                  <c:v>-0.10699999999999998</c:v>
                </c:pt>
                <c:pt idx="1">
                  <c:v>-1.100000000000001E-2</c:v>
                </c:pt>
                <c:pt idx="2">
                  <c:v>0</c:v>
                </c:pt>
                <c:pt idx="3">
                  <c:v>4.4999999999999929E-2</c:v>
                </c:pt>
                <c:pt idx="4">
                  <c:v>1.8000000000000016E-2</c:v>
                </c:pt>
                <c:pt idx="5">
                  <c:v>1.4000000000000012E-2</c:v>
                </c:pt>
                <c:pt idx="6">
                  <c:v>5.0999999999999934E-2</c:v>
                </c:pt>
                <c:pt idx="7">
                  <c:v>7.0000000000000062E-2</c:v>
                </c:pt>
                <c:pt idx="8">
                  <c:v>0.14300000000000002</c:v>
                </c:pt>
              </c:numCache>
            </c:numRef>
          </c:val>
          <c:smooth val="0"/>
        </c:ser>
        <c:ser>
          <c:idx val="1"/>
          <c:order val="2"/>
          <c:tx>
            <c:strRef>
              <c:f>'F5'!$Z$24</c:f>
              <c:strCache>
                <c:ptCount val="1"/>
                <c:pt idx="0">
                  <c:v>95% Confidence Interval: Issuers</c:v>
                </c:pt>
              </c:strCache>
            </c:strRef>
          </c:tx>
          <c:spPr>
            <a:ln w="12700">
              <a:solidFill>
                <a:srgbClr val="C0000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'F5'!$Z$171:$AH$171</c:f>
              <c:numCache>
                <c:formatCode>0.00%</c:formatCode>
                <c:ptCount val="9"/>
                <c:pt idx="0">
                  <c:v>0.748</c:v>
                </c:pt>
                <c:pt idx="1">
                  <c:v>0.81899999999999995</c:v>
                </c:pt>
                <c:pt idx="2">
                  <c:v>0.83600000000000008</c:v>
                </c:pt>
                <c:pt idx="3">
                  <c:v>0.73199999999999998</c:v>
                </c:pt>
                <c:pt idx="4">
                  <c:v>0.71900000000000008</c:v>
                </c:pt>
                <c:pt idx="5">
                  <c:v>0.65500000000000003</c:v>
                </c:pt>
                <c:pt idx="6">
                  <c:v>0.57299999999999995</c:v>
                </c:pt>
                <c:pt idx="7">
                  <c:v>0.52400000000000002</c:v>
                </c:pt>
                <c:pt idx="8">
                  <c:v>0.46199999999999997</c:v>
                </c:pt>
              </c:numCache>
            </c:numRef>
          </c:val>
          <c:smooth val="0"/>
        </c:ser>
        <c:ser>
          <c:idx val="0"/>
          <c:order val="3"/>
          <c:spPr>
            <a:ln w="12700">
              <a:solidFill>
                <a:srgbClr val="00206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'F5'!$Z$141:$AH$141</c:f>
              <c:numCache>
                <c:formatCode>0.00%</c:formatCode>
                <c:ptCount val="9"/>
                <c:pt idx="0">
                  <c:v>-0.26900000000000002</c:v>
                </c:pt>
                <c:pt idx="1">
                  <c:v>-0.11599999999999999</c:v>
                </c:pt>
                <c:pt idx="2">
                  <c:v>-8.1999999999999962E-2</c:v>
                </c:pt>
                <c:pt idx="3">
                  <c:v>-2.300000000000002E-2</c:v>
                </c:pt>
                <c:pt idx="4">
                  <c:v>-5.600000000000005E-2</c:v>
                </c:pt>
                <c:pt idx="5">
                  <c:v>-5.5000000000000049E-2</c:v>
                </c:pt>
                <c:pt idx="6">
                  <c:v>-2.300000000000002E-2</c:v>
                </c:pt>
                <c:pt idx="7">
                  <c:v>-1.2000000000000011E-2</c:v>
                </c:pt>
                <c:pt idx="8">
                  <c:v>2.200000000000002E-2</c:v>
                </c:pt>
              </c:numCache>
            </c:numRef>
          </c:val>
          <c:smooth val="0"/>
        </c:ser>
        <c:ser>
          <c:idx val="4"/>
          <c:order val="4"/>
          <c:spPr>
            <a:ln w="12700">
              <a:solidFill>
                <a:srgbClr val="C00000"/>
              </a:solidFill>
              <a:prstDash val="dash"/>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'F5'!$Z$170:$AH$170</c:f>
              <c:numCache>
                <c:formatCode>0.00%</c:formatCode>
                <c:ptCount val="9"/>
                <c:pt idx="0">
                  <c:v>0.28699999999999992</c:v>
                </c:pt>
                <c:pt idx="1">
                  <c:v>0.39599999999999991</c:v>
                </c:pt>
                <c:pt idx="2">
                  <c:v>0.40900000000000003</c:v>
                </c:pt>
                <c:pt idx="3">
                  <c:v>0.38900000000000001</c:v>
                </c:pt>
                <c:pt idx="4">
                  <c:v>0.29899999999999993</c:v>
                </c:pt>
                <c:pt idx="5">
                  <c:v>0.30200000000000005</c:v>
                </c:pt>
                <c:pt idx="6">
                  <c:v>0.26400000000000001</c:v>
                </c:pt>
                <c:pt idx="7">
                  <c:v>0.17500000000000004</c:v>
                </c:pt>
                <c:pt idx="8">
                  <c:v>5.699999999999994E-2</c:v>
                </c:pt>
              </c:numCache>
            </c:numRef>
          </c:val>
          <c:smooth val="0"/>
        </c:ser>
        <c:ser>
          <c:idx val="5"/>
          <c:order val="5"/>
          <c:tx>
            <c:strRef>
              <c:f>'F5'!$Z$44</c:f>
              <c:strCache>
                <c:ptCount val="1"/>
                <c:pt idx="0">
                  <c:v>Growth of Issuers</c:v>
                </c:pt>
              </c:strCache>
            </c:strRef>
          </c:tx>
          <c:spPr>
            <a:ln w="34925">
              <a:solidFill>
                <a:srgbClr val="C00000"/>
              </a:solidFill>
            </a:ln>
          </c:spPr>
          <c:marker>
            <c:symbol val="none"/>
          </c:marker>
          <c:cat>
            <c:strRef>
              <c:f>'F5'!$AA$14:$AI$14</c:f>
              <c:strCache>
                <c:ptCount val="9"/>
                <c:pt idx="0">
                  <c:v>1st</c:v>
                </c:pt>
                <c:pt idx="1">
                  <c:v>2nd</c:v>
                </c:pt>
                <c:pt idx="2">
                  <c:v>3rd</c:v>
                </c:pt>
                <c:pt idx="3">
                  <c:v>4th</c:v>
                </c:pt>
                <c:pt idx="4">
                  <c:v>5th</c:v>
                </c:pt>
                <c:pt idx="5">
                  <c:v>6th</c:v>
                </c:pt>
                <c:pt idx="6">
                  <c:v>7th</c:v>
                </c:pt>
                <c:pt idx="7">
                  <c:v>8th</c:v>
                </c:pt>
                <c:pt idx="8">
                  <c:v>9th</c:v>
                </c:pt>
              </c:strCache>
            </c:strRef>
          </c:cat>
          <c:val>
            <c:numRef>
              <c:f>'F5'!$Z$168:$AH$168</c:f>
              <c:numCache>
                <c:formatCode>0.00%</c:formatCode>
                <c:ptCount val="9"/>
                <c:pt idx="0">
                  <c:v>0.5</c:v>
                </c:pt>
                <c:pt idx="1">
                  <c:v>0.59299999999999997</c:v>
                </c:pt>
                <c:pt idx="2">
                  <c:v>0.60899999999999999</c:v>
                </c:pt>
                <c:pt idx="3">
                  <c:v>0.55099999999999993</c:v>
                </c:pt>
                <c:pt idx="4">
                  <c:v>0.49500000000000011</c:v>
                </c:pt>
                <c:pt idx="5">
                  <c:v>0.46799999999999997</c:v>
                </c:pt>
                <c:pt idx="6">
                  <c:v>0.40999999999999992</c:v>
                </c:pt>
                <c:pt idx="7">
                  <c:v>0.33800000000000008</c:v>
                </c:pt>
                <c:pt idx="8">
                  <c:v>0.2430000000000001</c:v>
                </c:pt>
              </c:numCache>
            </c:numRef>
          </c:val>
          <c:smooth val="0"/>
        </c:ser>
        <c:dLbls>
          <c:showLegendKey val="0"/>
          <c:showVal val="0"/>
          <c:showCatName val="0"/>
          <c:showSerName val="0"/>
          <c:showPercent val="0"/>
          <c:showBubbleSize val="0"/>
        </c:dLbls>
        <c:smooth val="0"/>
        <c:axId val="439010904"/>
        <c:axId val="439011296"/>
      </c:lineChart>
      <c:catAx>
        <c:axId val="439010904"/>
        <c:scaling>
          <c:orientation val="minMax"/>
        </c:scaling>
        <c:delete val="0"/>
        <c:axPos val="b"/>
        <c:title>
          <c:tx>
            <c:rich>
              <a:bodyPr/>
              <a:lstStyle/>
              <a:p>
                <a:pPr>
                  <a:defRPr b="0">
                    <a:latin typeface="Garamond" panose="02020404030301010803" pitchFamily="18" charset="0"/>
                  </a:defRPr>
                </a:pPr>
                <a:r>
                  <a:rPr lang="en-US" b="0">
                    <a:latin typeface="Garamond" panose="02020404030301010803" pitchFamily="18" charset="0"/>
                  </a:rPr>
                  <a:t>Decile</a:t>
                </a:r>
              </a:p>
            </c:rich>
          </c:tx>
          <c:layout/>
          <c:overlay val="0"/>
        </c:title>
        <c:numFmt formatCode="General" sourceLinked="1"/>
        <c:majorTickMark val="none"/>
        <c:minorTickMark val="out"/>
        <c:tickLblPos val="nextTo"/>
        <c:txPr>
          <a:bodyPr/>
          <a:lstStyle/>
          <a:p>
            <a:pPr>
              <a:defRPr>
                <a:latin typeface="Garamond" panose="02020404030301010803" pitchFamily="18" charset="0"/>
              </a:defRPr>
            </a:pPr>
            <a:endParaRPr lang="en-US"/>
          </a:p>
        </c:txPr>
        <c:crossAx val="439011296"/>
        <c:crossesAt val="-0.4"/>
        <c:auto val="1"/>
        <c:lblAlgn val="ctr"/>
        <c:lblOffset val="100"/>
        <c:noMultiLvlLbl val="0"/>
      </c:catAx>
      <c:valAx>
        <c:axId val="439011296"/>
        <c:scaling>
          <c:orientation val="minMax"/>
          <c:max val="1"/>
          <c:min val="-0.4"/>
        </c:scaling>
        <c:delete val="0"/>
        <c:axPos val="l"/>
        <c:majorGridlines>
          <c:spPr>
            <a:ln>
              <a:solidFill>
                <a:schemeClr val="bg1">
                  <a:lumMod val="85000"/>
                </a:schemeClr>
              </a:solidFill>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Cumulative Growth 2003-2010</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9010904"/>
        <c:crosses val="autoZero"/>
        <c:crossBetween val="between"/>
        <c:majorUnit val="0.2"/>
      </c:valAx>
    </c:plotArea>
    <c:legend>
      <c:legendPos val="b"/>
      <c:legendEntry>
        <c:idx val="0"/>
        <c:delete val="1"/>
      </c:legendEntry>
      <c:legendEntry>
        <c:idx val="2"/>
        <c:delete val="1"/>
      </c:legendEntry>
      <c:legendEntry>
        <c:idx val="3"/>
        <c:delete val="1"/>
      </c:legendEntry>
      <c:legendEntry>
        <c:idx val="4"/>
        <c:delete val="1"/>
      </c:legendEntry>
      <c:layout/>
      <c:overlay val="0"/>
      <c:txPr>
        <a:bodyPr/>
        <a:lstStyle/>
        <a:p>
          <a:pPr>
            <a:defRPr>
              <a:latin typeface="Garamond" panose="02020404030301010803" pitchFamily="18" charset="0"/>
            </a:defRPr>
          </a:pPr>
          <a:endParaRPr lang="en-US"/>
        </a:p>
      </c:txPr>
    </c:legend>
    <c:plotVisOnly val="1"/>
    <c:dispBlanksAs val="gap"/>
    <c:showDLblsOverMax val="0"/>
  </c:chart>
  <c:spPr>
    <a:ln>
      <a:noFill/>
    </a:ln>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1"/>
          <c:tx>
            <c:strRef>
              <c:f>'F6'!$AA$31</c:f>
              <c:strCache>
                <c:ptCount val="1"/>
                <c:pt idx="0">
                  <c:v>First Issuance</c:v>
                </c:pt>
              </c:strCache>
            </c:strRef>
          </c:tx>
          <c:spPr>
            <a:solidFill>
              <a:schemeClr val="tx2">
                <a:lumMod val="20000"/>
                <a:lumOff val="80000"/>
              </a:schemeClr>
            </a:solidFill>
            <a:ln>
              <a:noFill/>
            </a:ln>
          </c:spPr>
          <c:invertIfNegative val="0"/>
          <c:cat>
            <c:numRef>
              <c:f>'F6'!$Z$32:$Z$38</c:f>
              <c:numCache>
                <c:formatCode>General</c:formatCode>
                <c:ptCount val="7"/>
                <c:pt idx="0">
                  <c:v>-3</c:v>
                </c:pt>
                <c:pt idx="1">
                  <c:v>-2</c:v>
                </c:pt>
                <c:pt idx="2">
                  <c:v>-1</c:v>
                </c:pt>
                <c:pt idx="3">
                  <c:v>0</c:v>
                </c:pt>
                <c:pt idx="4">
                  <c:v>1</c:v>
                </c:pt>
                <c:pt idx="5">
                  <c:v>2</c:v>
                </c:pt>
                <c:pt idx="6">
                  <c:v>3</c:v>
                </c:pt>
              </c:numCache>
            </c:numRef>
          </c:cat>
          <c:val>
            <c:numRef>
              <c:f>'F6'!$AA$32:$AA$38</c:f>
              <c:numCache>
                <c:formatCode>General</c:formatCode>
                <c:ptCount val="7"/>
                <c:pt idx="0">
                  <c:v>0</c:v>
                </c:pt>
                <c:pt idx="1">
                  <c:v>0</c:v>
                </c:pt>
                <c:pt idx="2">
                  <c:v>0</c:v>
                </c:pt>
                <c:pt idx="3">
                  <c:v>1</c:v>
                </c:pt>
                <c:pt idx="4">
                  <c:v>0</c:v>
                </c:pt>
                <c:pt idx="5">
                  <c:v>0</c:v>
                </c:pt>
                <c:pt idx="6">
                  <c:v>0</c:v>
                </c:pt>
              </c:numCache>
            </c:numRef>
          </c:val>
        </c:ser>
        <c:dLbls>
          <c:showLegendKey val="0"/>
          <c:showVal val="0"/>
          <c:showCatName val="0"/>
          <c:showSerName val="0"/>
          <c:showPercent val="0"/>
          <c:showBubbleSize val="0"/>
        </c:dLbls>
        <c:gapWidth val="500"/>
        <c:axId val="438795928"/>
        <c:axId val="438795536"/>
      </c:barChart>
      <c:lineChart>
        <c:grouping val="standard"/>
        <c:varyColors val="0"/>
        <c:ser>
          <c:idx val="2"/>
          <c:order val="0"/>
          <c:tx>
            <c:strRef>
              <c:f>'F6'!$AA$47</c:f>
              <c:strCache>
                <c:ptCount val="1"/>
                <c:pt idx="0">
                  <c:v>2004 Issuers</c:v>
                </c:pt>
              </c:strCache>
            </c:strRef>
          </c:tx>
          <c:spPr>
            <a:ln w="25400">
              <a:solidFill>
                <a:srgbClr val="002060"/>
              </a:solidFill>
            </a:ln>
          </c:spPr>
          <c:marker>
            <c:symbol val="none"/>
          </c:marker>
          <c:cat>
            <c:numRef>
              <c:f>'F6'!$Z$48:$Z$54</c:f>
              <c:numCache>
                <c:formatCode>General</c:formatCode>
                <c:ptCount val="7"/>
                <c:pt idx="0">
                  <c:v>-3</c:v>
                </c:pt>
                <c:pt idx="1">
                  <c:v>-2</c:v>
                </c:pt>
                <c:pt idx="2">
                  <c:v>-1</c:v>
                </c:pt>
                <c:pt idx="3">
                  <c:v>0</c:v>
                </c:pt>
                <c:pt idx="4">
                  <c:v>1</c:v>
                </c:pt>
                <c:pt idx="5">
                  <c:v>2</c:v>
                </c:pt>
                <c:pt idx="6">
                  <c:v>3</c:v>
                </c:pt>
              </c:numCache>
            </c:numRef>
          </c:cat>
          <c:val>
            <c:numRef>
              <c:f>'F6'!$AA$48:$AA$54</c:f>
              <c:numCache>
                <c:formatCode>General</c:formatCode>
                <c:ptCount val="7"/>
                <c:pt idx="3">
                  <c:v>20.923392</c:v>
                </c:pt>
                <c:pt idx="4">
                  <c:v>10.129147699999999</c:v>
                </c:pt>
                <c:pt idx="5">
                  <c:v>2.7462900000000001</c:v>
                </c:pt>
                <c:pt idx="6">
                  <c:v>5.6270499999999988</c:v>
                </c:pt>
              </c:numCache>
            </c:numRef>
          </c:val>
          <c:smooth val="0"/>
        </c:ser>
        <c:ser>
          <c:idx val="1"/>
          <c:order val="2"/>
          <c:tx>
            <c:strRef>
              <c:f>'F6'!$AB$47</c:f>
              <c:strCache>
                <c:ptCount val="1"/>
                <c:pt idx="0">
                  <c:v>2005 Issuers</c:v>
                </c:pt>
              </c:strCache>
            </c:strRef>
          </c:tx>
          <c:spPr>
            <a:ln w="25400">
              <a:solidFill>
                <a:srgbClr val="002060"/>
              </a:solidFill>
              <a:prstDash val="sysDash"/>
            </a:ln>
          </c:spPr>
          <c:marker>
            <c:symbol val="none"/>
          </c:marker>
          <c:val>
            <c:numRef>
              <c:f>'F6'!$AB$48:$AB$54</c:f>
              <c:numCache>
                <c:formatCode>General</c:formatCode>
                <c:ptCount val="7"/>
                <c:pt idx="2">
                  <c:v>10.217992000000001</c:v>
                </c:pt>
                <c:pt idx="3">
                  <c:v>26.0786777</c:v>
                </c:pt>
                <c:pt idx="4">
                  <c:v>4.5465900000000019</c:v>
                </c:pt>
                <c:pt idx="5">
                  <c:v>7.3739000000000008</c:v>
                </c:pt>
                <c:pt idx="6">
                  <c:v>6.0835910000000011</c:v>
                </c:pt>
              </c:numCache>
            </c:numRef>
          </c:val>
          <c:smooth val="0"/>
        </c:ser>
        <c:ser>
          <c:idx val="3"/>
          <c:order val="3"/>
          <c:tx>
            <c:strRef>
              <c:f>'F6'!$AC$47</c:f>
              <c:strCache>
                <c:ptCount val="1"/>
                <c:pt idx="0">
                  <c:v>2006 Issuers</c:v>
                </c:pt>
              </c:strCache>
            </c:strRef>
          </c:tx>
          <c:spPr>
            <a:ln w="25400">
              <a:solidFill>
                <a:srgbClr val="002060"/>
              </a:solidFill>
              <a:prstDash val="lgDash"/>
            </a:ln>
          </c:spPr>
          <c:marker>
            <c:symbol val="none"/>
          </c:marker>
          <c:val>
            <c:numRef>
              <c:f>'F6'!$AC$48:$AC$54</c:f>
              <c:numCache>
                <c:formatCode>General</c:formatCode>
                <c:ptCount val="7"/>
                <c:pt idx="1">
                  <c:v>5.3780920000000005</c:v>
                </c:pt>
                <c:pt idx="2">
                  <c:v>11.3259077</c:v>
                </c:pt>
                <c:pt idx="3">
                  <c:v>21.660550000000001</c:v>
                </c:pt>
                <c:pt idx="4">
                  <c:v>9.377819999999998</c:v>
                </c:pt>
                <c:pt idx="5">
                  <c:v>8.589436000000001</c:v>
                </c:pt>
                <c:pt idx="6">
                  <c:v>-2.1578419999999996</c:v>
                </c:pt>
              </c:numCache>
            </c:numRef>
          </c:val>
          <c:smooth val="0"/>
        </c:ser>
        <c:dLbls>
          <c:showLegendKey val="0"/>
          <c:showVal val="0"/>
          <c:showCatName val="0"/>
          <c:showSerName val="0"/>
          <c:showPercent val="0"/>
          <c:showBubbleSize val="0"/>
        </c:dLbls>
        <c:marker val="1"/>
        <c:smooth val="0"/>
        <c:axId val="439012080"/>
        <c:axId val="438795144"/>
      </c:lineChart>
      <c:catAx>
        <c:axId val="439012080"/>
        <c:scaling>
          <c:orientation val="minMax"/>
        </c:scaling>
        <c:delete val="0"/>
        <c:axPos val="b"/>
        <c:title>
          <c:tx>
            <c:rich>
              <a:bodyPr/>
              <a:lstStyle/>
              <a:p>
                <a:pPr>
                  <a:defRPr/>
                </a:pPr>
                <a:r>
                  <a:rPr lang="es-ES"/>
                  <a:t>Time</a:t>
                </a:r>
              </a:p>
            </c:rich>
          </c:tx>
          <c:layout/>
          <c:overlay val="0"/>
        </c:title>
        <c:numFmt formatCode="General" sourceLinked="1"/>
        <c:majorTickMark val="out"/>
        <c:minorTickMark val="none"/>
        <c:tickLblPos val="nextTo"/>
        <c:crossAx val="438795144"/>
        <c:crosses val="autoZero"/>
        <c:auto val="1"/>
        <c:lblAlgn val="ctr"/>
        <c:lblOffset val="100"/>
        <c:noMultiLvlLbl val="0"/>
      </c:catAx>
      <c:valAx>
        <c:axId val="438795144"/>
        <c:scaling>
          <c:orientation val="minMax"/>
          <c:max val="35"/>
          <c:min val="-5"/>
        </c:scaling>
        <c:delete val="0"/>
        <c:axPos val="l"/>
        <c:title>
          <c:tx>
            <c:rich>
              <a:bodyPr rot="-5400000" vert="horz"/>
              <a:lstStyle/>
              <a:p>
                <a:pPr>
                  <a:defRPr b="0"/>
                </a:pPr>
                <a:r>
                  <a:rPr lang="en-US" b="0"/>
                  <a:t>Diff. Average Growth Rate per Year (p.p.)</a:t>
                </a:r>
              </a:p>
            </c:rich>
          </c:tx>
          <c:layout/>
          <c:overlay val="0"/>
        </c:title>
        <c:numFmt formatCode="General" sourceLinked="1"/>
        <c:majorTickMark val="out"/>
        <c:minorTickMark val="none"/>
        <c:tickLblPos val="nextTo"/>
        <c:crossAx val="439012080"/>
        <c:crosses val="autoZero"/>
        <c:crossBetween val="between"/>
      </c:valAx>
      <c:valAx>
        <c:axId val="438795536"/>
        <c:scaling>
          <c:orientation val="minMax"/>
          <c:max val="1"/>
        </c:scaling>
        <c:delete val="0"/>
        <c:axPos val="r"/>
        <c:numFmt formatCode="General" sourceLinked="1"/>
        <c:majorTickMark val="none"/>
        <c:minorTickMark val="none"/>
        <c:tickLblPos val="none"/>
        <c:spPr>
          <a:noFill/>
          <a:ln>
            <a:noFill/>
          </a:ln>
        </c:spPr>
        <c:crossAx val="438795928"/>
        <c:crosses val="max"/>
        <c:crossBetween val="between"/>
      </c:valAx>
      <c:catAx>
        <c:axId val="438795928"/>
        <c:scaling>
          <c:orientation val="minMax"/>
        </c:scaling>
        <c:delete val="1"/>
        <c:axPos val="b"/>
        <c:numFmt formatCode="General" sourceLinked="1"/>
        <c:majorTickMark val="out"/>
        <c:minorTickMark val="none"/>
        <c:tickLblPos val="nextTo"/>
        <c:crossAx val="438795536"/>
        <c:crosses val="autoZero"/>
        <c:auto val="1"/>
        <c:lblAlgn val="ctr"/>
        <c:lblOffset val="100"/>
        <c:noMultiLvlLbl val="0"/>
      </c:catAx>
    </c:plotArea>
    <c:legend>
      <c:legendPos val="b"/>
      <c:layout>
        <c:manualLayout>
          <c:xMode val="edge"/>
          <c:yMode val="edge"/>
          <c:x val="7.9568767718443997E-2"/>
          <c:y val="0.87951740968219905"/>
          <c:w val="0.85408981393406291"/>
          <c:h val="6.2998350398130357E-2"/>
        </c:manualLayout>
      </c:layout>
      <c:overlay val="0"/>
    </c:legend>
    <c:plotVisOnly val="1"/>
    <c:dispBlanksAs val="gap"/>
    <c:showDLblsOverMax val="0"/>
  </c:chart>
  <c:spPr>
    <a:ln>
      <a:noFill/>
    </a:ln>
  </c:spPr>
  <c:txPr>
    <a:bodyPr/>
    <a:lstStyle/>
    <a:p>
      <a:pPr>
        <a:defRPr>
          <a:latin typeface="Garamond" panose="02020404030301010803" pitchFamily="18" charset="0"/>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1"/>
          <c:tx>
            <c:strRef>
              <c:f>'F6'!$AA$31</c:f>
              <c:strCache>
                <c:ptCount val="1"/>
                <c:pt idx="0">
                  <c:v>First Issuance</c:v>
                </c:pt>
              </c:strCache>
            </c:strRef>
          </c:tx>
          <c:spPr>
            <a:solidFill>
              <a:schemeClr val="tx2">
                <a:lumMod val="20000"/>
                <a:lumOff val="80000"/>
              </a:schemeClr>
            </a:solidFill>
            <a:ln>
              <a:noFill/>
            </a:ln>
          </c:spPr>
          <c:invertIfNegative val="0"/>
          <c:cat>
            <c:numRef>
              <c:f>'F6'!$Z$32:$Z$38</c:f>
              <c:numCache>
                <c:formatCode>General</c:formatCode>
                <c:ptCount val="7"/>
                <c:pt idx="0">
                  <c:v>-3</c:v>
                </c:pt>
                <c:pt idx="1">
                  <c:v>-2</c:v>
                </c:pt>
                <c:pt idx="2">
                  <c:v>-1</c:v>
                </c:pt>
                <c:pt idx="3">
                  <c:v>0</c:v>
                </c:pt>
                <c:pt idx="4">
                  <c:v>1</c:v>
                </c:pt>
                <c:pt idx="5">
                  <c:v>2</c:v>
                </c:pt>
                <c:pt idx="6">
                  <c:v>3</c:v>
                </c:pt>
              </c:numCache>
            </c:numRef>
          </c:cat>
          <c:val>
            <c:numRef>
              <c:f>'F6'!$AA$32:$AA$38</c:f>
              <c:numCache>
                <c:formatCode>General</c:formatCode>
                <c:ptCount val="7"/>
                <c:pt idx="0">
                  <c:v>0</c:v>
                </c:pt>
                <c:pt idx="1">
                  <c:v>0</c:v>
                </c:pt>
                <c:pt idx="2">
                  <c:v>0</c:v>
                </c:pt>
                <c:pt idx="3">
                  <c:v>1</c:v>
                </c:pt>
                <c:pt idx="4">
                  <c:v>0</c:v>
                </c:pt>
                <c:pt idx="5">
                  <c:v>0</c:v>
                </c:pt>
                <c:pt idx="6">
                  <c:v>0</c:v>
                </c:pt>
              </c:numCache>
            </c:numRef>
          </c:val>
        </c:ser>
        <c:dLbls>
          <c:showLegendKey val="0"/>
          <c:showVal val="0"/>
          <c:showCatName val="0"/>
          <c:showSerName val="0"/>
          <c:showPercent val="0"/>
          <c:showBubbleSize val="0"/>
        </c:dLbls>
        <c:gapWidth val="500"/>
        <c:axId val="438797888"/>
        <c:axId val="438797496"/>
      </c:barChart>
      <c:lineChart>
        <c:grouping val="standard"/>
        <c:varyColors val="0"/>
        <c:ser>
          <c:idx val="2"/>
          <c:order val="0"/>
          <c:tx>
            <c:strRef>
              <c:f>'F6'!$AD$47</c:f>
              <c:strCache>
                <c:ptCount val="1"/>
                <c:pt idx="0">
                  <c:v>2007 Issuers</c:v>
                </c:pt>
              </c:strCache>
            </c:strRef>
          </c:tx>
          <c:spPr>
            <a:ln w="25400">
              <a:solidFill>
                <a:srgbClr val="002060"/>
              </a:solidFill>
            </a:ln>
          </c:spPr>
          <c:marker>
            <c:symbol val="none"/>
          </c:marker>
          <c:cat>
            <c:numRef>
              <c:f>'F6'!$Z$48:$Z$54</c:f>
              <c:numCache>
                <c:formatCode>General</c:formatCode>
                <c:ptCount val="7"/>
                <c:pt idx="0">
                  <c:v>-3</c:v>
                </c:pt>
                <c:pt idx="1">
                  <c:v>-2</c:v>
                </c:pt>
                <c:pt idx="2">
                  <c:v>-1</c:v>
                </c:pt>
                <c:pt idx="3">
                  <c:v>0</c:v>
                </c:pt>
                <c:pt idx="4">
                  <c:v>1</c:v>
                </c:pt>
                <c:pt idx="5">
                  <c:v>2</c:v>
                </c:pt>
                <c:pt idx="6">
                  <c:v>3</c:v>
                </c:pt>
              </c:numCache>
            </c:numRef>
          </c:cat>
          <c:val>
            <c:numRef>
              <c:f>'F6'!$AD$48:$AD$54</c:f>
              <c:numCache>
                <c:formatCode>General</c:formatCode>
                <c:ptCount val="7"/>
                <c:pt idx="0">
                  <c:v>3.8888220000000011</c:v>
                </c:pt>
                <c:pt idx="1">
                  <c:v>13.8558577</c:v>
                </c:pt>
                <c:pt idx="2">
                  <c:v>12.457429999999999</c:v>
                </c:pt>
                <c:pt idx="3">
                  <c:v>30.62368</c:v>
                </c:pt>
                <c:pt idx="4">
                  <c:v>10.202562</c:v>
                </c:pt>
                <c:pt idx="5">
                  <c:v>-2.1035789999999994</c:v>
                </c:pt>
                <c:pt idx="6">
                  <c:v>4.8192909999999998</c:v>
                </c:pt>
              </c:numCache>
            </c:numRef>
          </c:val>
          <c:smooth val="0"/>
        </c:ser>
        <c:ser>
          <c:idx val="1"/>
          <c:order val="2"/>
          <c:tx>
            <c:strRef>
              <c:f>'F6'!$AE$47</c:f>
              <c:strCache>
                <c:ptCount val="1"/>
                <c:pt idx="0">
                  <c:v>2008 Issuers</c:v>
                </c:pt>
              </c:strCache>
            </c:strRef>
          </c:tx>
          <c:spPr>
            <a:ln w="25400">
              <a:solidFill>
                <a:srgbClr val="002060"/>
              </a:solidFill>
              <a:prstDash val="sysDash"/>
            </a:ln>
          </c:spPr>
          <c:marker>
            <c:symbol val="none"/>
          </c:marker>
          <c:val>
            <c:numRef>
              <c:f>'F6'!$AE$48:$AE$54</c:f>
              <c:numCache>
                <c:formatCode>General</c:formatCode>
                <c:ptCount val="7"/>
                <c:pt idx="0">
                  <c:v>9.7616186999999996</c:v>
                </c:pt>
                <c:pt idx="1">
                  <c:v>9.8916399999999989</c:v>
                </c:pt>
                <c:pt idx="2">
                  <c:v>12.571350000000001</c:v>
                </c:pt>
                <c:pt idx="3">
                  <c:v>23.238810000000001</c:v>
                </c:pt>
                <c:pt idx="4">
                  <c:v>0.40056000000000047</c:v>
                </c:pt>
                <c:pt idx="5">
                  <c:v>5.5891839999999995</c:v>
                </c:pt>
              </c:numCache>
            </c:numRef>
          </c:val>
          <c:smooth val="0"/>
        </c:ser>
        <c:ser>
          <c:idx val="3"/>
          <c:order val="3"/>
          <c:tx>
            <c:strRef>
              <c:f>'F6'!$AF$47</c:f>
              <c:strCache>
                <c:ptCount val="1"/>
                <c:pt idx="0">
                  <c:v>2009 Issuers</c:v>
                </c:pt>
              </c:strCache>
            </c:strRef>
          </c:tx>
          <c:spPr>
            <a:ln w="25400">
              <a:solidFill>
                <a:srgbClr val="002060"/>
              </a:solidFill>
              <a:prstDash val="lgDash"/>
            </a:ln>
          </c:spPr>
          <c:marker>
            <c:symbol val="none"/>
          </c:marker>
          <c:val>
            <c:numRef>
              <c:f>'F6'!$AF$48:$AF$54</c:f>
              <c:numCache>
                <c:formatCode>General</c:formatCode>
                <c:ptCount val="7"/>
                <c:pt idx="0">
                  <c:v>3.400030000000001</c:v>
                </c:pt>
                <c:pt idx="1">
                  <c:v>9.2071699999999996</c:v>
                </c:pt>
                <c:pt idx="2">
                  <c:v>5.4701860000000009</c:v>
                </c:pt>
                <c:pt idx="3">
                  <c:v>7.6606829999999997</c:v>
                </c:pt>
                <c:pt idx="4">
                  <c:v>8.4525609999999993</c:v>
                </c:pt>
              </c:numCache>
            </c:numRef>
          </c:val>
          <c:smooth val="0"/>
        </c:ser>
        <c:dLbls>
          <c:showLegendKey val="0"/>
          <c:showVal val="0"/>
          <c:showCatName val="0"/>
          <c:showSerName val="0"/>
          <c:showPercent val="0"/>
          <c:showBubbleSize val="0"/>
        </c:dLbls>
        <c:marker val="1"/>
        <c:smooth val="0"/>
        <c:axId val="438796712"/>
        <c:axId val="438797104"/>
      </c:lineChart>
      <c:catAx>
        <c:axId val="438796712"/>
        <c:scaling>
          <c:orientation val="minMax"/>
        </c:scaling>
        <c:delete val="0"/>
        <c:axPos val="b"/>
        <c:title>
          <c:tx>
            <c:rich>
              <a:bodyPr/>
              <a:lstStyle/>
              <a:p>
                <a:pPr>
                  <a:defRPr/>
                </a:pPr>
                <a:r>
                  <a:rPr lang="es-ES"/>
                  <a:t>Time</a:t>
                </a:r>
              </a:p>
            </c:rich>
          </c:tx>
          <c:layout/>
          <c:overlay val="0"/>
        </c:title>
        <c:numFmt formatCode="General" sourceLinked="1"/>
        <c:majorTickMark val="out"/>
        <c:minorTickMark val="none"/>
        <c:tickLblPos val="nextTo"/>
        <c:crossAx val="438797104"/>
        <c:crosses val="autoZero"/>
        <c:auto val="1"/>
        <c:lblAlgn val="ctr"/>
        <c:lblOffset val="100"/>
        <c:noMultiLvlLbl val="0"/>
      </c:catAx>
      <c:valAx>
        <c:axId val="438797104"/>
        <c:scaling>
          <c:orientation val="minMax"/>
          <c:max val="35"/>
          <c:min val="-5"/>
        </c:scaling>
        <c:delete val="0"/>
        <c:axPos val="l"/>
        <c:title>
          <c:tx>
            <c:rich>
              <a:bodyPr rot="-5400000" vert="horz"/>
              <a:lstStyle/>
              <a:p>
                <a:pPr>
                  <a:defRPr b="0"/>
                </a:pPr>
                <a:r>
                  <a:rPr lang="en-US" b="0"/>
                  <a:t>Diff. Average Growth Rate per Year (p.</a:t>
                </a:r>
                <a:r>
                  <a:rPr lang="en-US" b="0" baseline="0"/>
                  <a:t>p.</a:t>
                </a:r>
                <a:r>
                  <a:rPr lang="en-US" b="0"/>
                  <a:t>)</a:t>
                </a:r>
              </a:p>
            </c:rich>
          </c:tx>
          <c:layout/>
          <c:overlay val="0"/>
        </c:title>
        <c:numFmt formatCode="General" sourceLinked="1"/>
        <c:majorTickMark val="out"/>
        <c:minorTickMark val="none"/>
        <c:tickLblPos val="nextTo"/>
        <c:crossAx val="438796712"/>
        <c:crosses val="autoZero"/>
        <c:crossBetween val="between"/>
      </c:valAx>
      <c:valAx>
        <c:axId val="438797496"/>
        <c:scaling>
          <c:orientation val="minMax"/>
          <c:max val="1"/>
        </c:scaling>
        <c:delete val="0"/>
        <c:axPos val="r"/>
        <c:numFmt formatCode="General" sourceLinked="1"/>
        <c:majorTickMark val="none"/>
        <c:minorTickMark val="none"/>
        <c:tickLblPos val="none"/>
        <c:spPr>
          <a:noFill/>
          <a:ln>
            <a:noFill/>
          </a:ln>
        </c:spPr>
        <c:crossAx val="438797888"/>
        <c:crosses val="max"/>
        <c:crossBetween val="between"/>
      </c:valAx>
      <c:catAx>
        <c:axId val="438797888"/>
        <c:scaling>
          <c:orientation val="minMax"/>
        </c:scaling>
        <c:delete val="1"/>
        <c:axPos val="b"/>
        <c:numFmt formatCode="General" sourceLinked="1"/>
        <c:majorTickMark val="out"/>
        <c:minorTickMark val="none"/>
        <c:tickLblPos val="nextTo"/>
        <c:crossAx val="438797496"/>
        <c:crosses val="autoZero"/>
        <c:auto val="1"/>
        <c:lblAlgn val="ctr"/>
        <c:lblOffset val="100"/>
        <c:noMultiLvlLbl val="0"/>
      </c:catAx>
    </c:plotArea>
    <c:legend>
      <c:legendPos val="b"/>
      <c:layout>
        <c:manualLayout>
          <c:xMode val="edge"/>
          <c:yMode val="edge"/>
          <c:x val="7.9568767718443997E-2"/>
          <c:y val="0.87951740968219905"/>
          <c:w val="0.85741576894370475"/>
          <c:h val="6.2998350398130357E-2"/>
        </c:manualLayout>
      </c:layout>
      <c:overlay val="0"/>
    </c:legend>
    <c:plotVisOnly val="1"/>
    <c:dispBlanksAs val="gap"/>
    <c:showDLblsOverMax val="0"/>
  </c:chart>
  <c:spPr>
    <a:ln>
      <a:noFill/>
    </a:ln>
  </c:spPr>
  <c:txPr>
    <a:bodyPr/>
    <a:lstStyle/>
    <a:p>
      <a:pPr>
        <a:defRPr>
          <a:latin typeface="Garamond" panose="02020404030301010803" pitchFamily="18" charset="0"/>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4"/>
          <c:order val="1"/>
          <c:tx>
            <c:strRef>
              <c:f>'F6 '!$AO$14</c:f>
              <c:strCache>
                <c:ptCount val="1"/>
                <c:pt idx="0">
                  <c:v>Growth of Non-issuers</c:v>
                </c:pt>
              </c:strCache>
            </c:strRef>
          </c:tx>
          <c:spPr>
            <a:ln w="34925">
              <a:solidFill>
                <a:srgbClr val="0070C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'!$AP$14:$AX$14</c:f>
              <c:numCache>
                <c:formatCode>0.00%</c:formatCode>
                <c:ptCount val="9"/>
                <c:pt idx="0">
                  <c:v>7.6999999999999957E-2</c:v>
                </c:pt>
                <c:pt idx="1">
                  <c:v>0.10899999999999999</c:v>
                </c:pt>
                <c:pt idx="2">
                  <c:v>0.12799999999999989</c:v>
                </c:pt>
                <c:pt idx="3">
                  <c:v>6.2999999999999945E-2</c:v>
                </c:pt>
                <c:pt idx="4">
                  <c:v>0.129</c:v>
                </c:pt>
                <c:pt idx="5">
                  <c:v>0.16100000000000003</c:v>
                </c:pt>
                <c:pt idx="6">
                  <c:v>0.14300000000000002</c:v>
                </c:pt>
                <c:pt idx="7">
                  <c:v>0.18199999999999994</c:v>
                </c:pt>
                <c:pt idx="8">
                  <c:v>0.27699999999999991</c:v>
                </c:pt>
              </c:numCache>
            </c:numRef>
          </c:val>
          <c:smooth val="0"/>
        </c:ser>
        <c:ser>
          <c:idx val="0"/>
          <c:order val="0"/>
          <c:tx>
            <c:strRef>
              <c:f>'F6 '!$AO$43</c:f>
              <c:strCache>
                <c:ptCount val="1"/>
                <c:pt idx="0">
                  <c:v>Growth of Issuers</c:v>
                </c:pt>
              </c:strCache>
            </c:strRef>
          </c:tx>
          <c:spPr>
            <a:ln w="34925">
              <a:solidFill>
                <a:srgbClr val="CC000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'!$AP$43:$AX$43</c:f>
              <c:numCache>
                <c:formatCode>0.00%</c:formatCode>
                <c:ptCount val="9"/>
                <c:pt idx="0">
                  <c:v>0.65599999999999992</c:v>
                </c:pt>
                <c:pt idx="1">
                  <c:v>0.69300000000000006</c:v>
                </c:pt>
                <c:pt idx="2">
                  <c:v>0.59099999999999997</c:v>
                </c:pt>
                <c:pt idx="3">
                  <c:v>0.59200000000000008</c:v>
                </c:pt>
                <c:pt idx="4">
                  <c:v>0.50499999999999989</c:v>
                </c:pt>
                <c:pt idx="5">
                  <c:v>0.47399999999999998</c:v>
                </c:pt>
                <c:pt idx="6">
                  <c:v>0.49399999999999999</c:v>
                </c:pt>
                <c:pt idx="7">
                  <c:v>0.54699999999999993</c:v>
                </c:pt>
                <c:pt idx="8">
                  <c:v>0.43100000000000005</c:v>
                </c:pt>
              </c:numCache>
            </c:numRef>
          </c:val>
          <c:smooth val="0"/>
        </c:ser>
        <c:dLbls>
          <c:showLegendKey val="0"/>
          <c:showVal val="0"/>
          <c:showCatName val="0"/>
          <c:showSerName val="0"/>
          <c:showPercent val="0"/>
          <c:showBubbleSize val="0"/>
        </c:dLbls>
        <c:smooth val="0"/>
        <c:axId val="438798672"/>
        <c:axId val="439202840"/>
      </c:lineChart>
      <c:catAx>
        <c:axId val="438798672"/>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202840"/>
        <c:crosses val="autoZero"/>
        <c:auto val="1"/>
        <c:lblAlgn val="ctr"/>
        <c:lblOffset val="100"/>
        <c:noMultiLvlLbl val="0"/>
      </c:catAx>
      <c:valAx>
        <c:axId val="439202840"/>
        <c:scaling>
          <c:orientation val="minMax"/>
          <c:max val="2"/>
          <c:min val="0"/>
        </c:scaling>
        <c:delete val="0"/>
        <c:axPos val="l"/>
        <c:majorGridlines>
          <c:spPr>
            <a:ln>
              <a:solidFill>
                <a:schemeClr val="bg1">
                  <a:lumMod val="85000"/>
                </a:schemeClr>
              </a:solidFill>
            </a:ln>
          </c:spPr>
        </c:majorGridlines>
        <c:title>
          <c:tx>
            <c:rich>
              <a:bodyPr rot="-5400000" vert="horz"/>
              <a:lstStyle/>
              <a:p>
                <a:pPr>
                  <a:defRPr/>
                </a:pPr>
                <a:r>
                  <a:rPr lang="en-US"/>
                  <a:t>Cumulative Growth 2003-2010</a:t>
                </a:r>
              </a:p>
            </c:rich>
          </c:tx>
          <c:overlay val="0"/>
        </c:title>
        <c:numFmt formatCode="0%" sourceLinked="0"/>
        <c:majorTickMark val="out"/>
        <c:minorTickMark val="none"/>
        <c:tickLblPos val="nextTo"/>
        <c:crossAx val="438798672"/>
        <c:crosses val="autoZero"/>
        <c:crossBetween val="between"/>
        <c:majorUnit val="0.25"/>
      </c:valAx>
    </c:plotArea>
    <c:legend>
      <c:legendPos val="b"/>
      <c:layout>
        <c:manualLayout>
          <c:xMode val="edge"/>
          <c:yMode val="edge"/>
          <c:x val="0.28632678581937709"/>
          <c:y val="0.93305150007290771"/>
          <c:w val="0.46824933470320984"/>
          <c:h val="4.9587388815981334E-2"/>
        </c:manualLayout>
      </c:layout>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4"/>
          <c:order val="1"/>
          <c:tx>
            <c:strRef>
              <c:f>'F6 '!$AO$43</c:f>
              <c:strCache>
                <c:ptCount val="1"/>
                <c:pt idx="0">
                  <c:v>Growth of Issuers</c:v>
                </c:pt>
              </c:strCache>
            </c:strRef>
          </c:tx>
          <c:spPr>
            <a:ln w="34925">
              <a:solidFill>
                <a:srgbClr val="CC000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'!$AO$105:$AW$105</c:f>
              <c:numCache>
                <c:formatCode>0.00%</c:formatCode>
                <c:ptCount val="9"/>
                <c:pt idx="0">
                  <c:v>1.5630000000000002</c:v>
                </c:pt>
                <c:pt idx="1">
                  <c:v>1.5779999999999998</c:v>
                </c:pt>
                <c:pt idx="2">
                  <c:v>1.8119999999999998</c:v>
                </c:pt>
                <c:pt idx="3">
                  <c:v>1.8090000000000002</c:v>
                </c:pt>
                <c:pt idx="4">
                  <c:v>1.8109999999999999</c:v>
                </c:pt>
                <c:pt idx="5">
                  <c:v>1.3849999999999998</c:v>
                </c:pt>
                <c:pt idx="6">
                  <c:v>1.2850000000000001</c:v>
                </c:pt>
                <c:pt idx="7">
                  <c:v>1.0579999999999998</c:v>
                </c:pt>
                <c:pt idx="8">
                  <c:v>0.80299999999999994</c:v>
                </c:pt>
              </c:numCache>
            </c:numRef>
          </c:val>
          <c:smooth val="0"/>
        </c:ser>
        <c:ser>
          <c:idx val="0"/>
          <c:order val="0"/>
          <c:tx>
            <c:strRef>
              <c:f>'F6 '!$AO$14</c:f>
              <c:strCache>
                <c:ptCount val="1"/>
                <c:pt idx="0">
                  <c:v>Growth of Non-issuers</c:v>
                </c:pt>
              </c:strCache>
            </c:strRef>
          </c:tx>
          <c:spPr>
            <a:ln w="34925">
              <a:solidFill>
                <a:srgbClr val="0070C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'!$AP$76:$AX$76</c:f>
              <c:numCache>
                <c:formatCode>0.00%</c:formatCode>
                <c:ptCount val="9"/>
                <c:pt idx="0">
                  <c:v>0.14100000000000001</c:v>
                </c:pt>
                <c:pt idx="1">
                  <c:v>0.18999999999999995</c:v>
                </c:pt>
                <c:pt idx="2">
                  <c:v>0.21799999999999997</c:v>
                </c:pt>
                <c:pt idx="3">
                  <c:v>0.23599999999999999</c:v>
                </c:pt>
                <c:pt idx="4">
                  <c:v>0.22599999999999998</c:v>
                </c:pt>
                <c:pt idx="5">
                  <c:v>0.26400000000000001</c:v>
                </c:pt>
                <c:pt idx="6">
                  <c:v>0.3640000000000001</c:v>
                </c:pt>
                <c:pt idx="7">
                  <c:v>0.35600000000000009</c:v>
                </c:pt>
                <c:pt idx="8">
                  <c:v>0.39799999999999991</c:v>
                </c:pt>
              </c:numCache>
            </c:numRef>
          </c:val>
          <c:smooth val="0"/>
        </c:ser>
        <c:dLbls>
          <c:showLegendKey val="0"/>
          <c:showVal val="0"/>
          <c:showCatName val="0"/>
          <c:showSerName val="0"/>
          <c:showPercent val="0"/>
          <c:showBubbleSize val="0"/>
        </c:dLbls>
        <c:smooth val="0"/>
        <c:axId val="439203624"/>
        <c:axId val="439204016"/>
      </c:lineChart>
      <c:catAx>
        <c:axId val="439203624"/>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204016"/>
        <c:crosses val="autoZero"/>
        <c:auto val="1"/>
        <c:lblAlgn val="ctr"/>
        <c:lblOffset val="100"/>
        <c:noMultiLvlLbl val="0"/>
      </c:catAx>
      <c:valAx>
        <c:axId val="439204016"/>
        <c:scaling>
          <c:orientation val="minMax"/>
          <c:max val="2"/>
          <c:min val="0"/>
        </c:scaling>
        <c:delete val="0"/>
        <c:axPos val="l"/>
        <c:majorGridlines>
          <c:spPr>
            <a:ln>
              <a:solidFill>
                <a:schemeClr val="bg1">
                  <a:lumMod val="85000"/>
                </a:schemeClr>
              </a:solidFill>
            </a:ln>
          </c:spPr>
        </c:majorGridlines>
        <c:title>
          <c:tx>
            <c:rich>
              <a:bodyPr rot="-5400000" vert="horz"/>
              <a:lstStyle/>
              <a:p>
                <a:pPr>
                  <a:defRPr/>
                </a:pPr>
                <a:r>
                  <a:rPr lang="en-US"/>
                  <a:t>Cumulative Gorwth 2003-2010</a:t>
                </a:r>
              </a:p>
            </c:rich>
          </c:tx>
          <c:overlay val="0"/>
        </c:title>
        <c:numFmt formatCode="0%" sourceLinked="0"/>
        <c:majorTickMark val="out"/>
        <c:minorTickMark val="none"/>
        <c:tickLblPos val="nextTo"/>
        <c:crossAx val="439203624"/>
        <c:crosses val="autoZero"/>
        <c:crossBetween val="between"/>
        <c:majorUnit val="0.25"/>
      </c:valAx>
    </c:plotArea>
    <c:legend>
      <c:legendPos val="b"/>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11035028571219392"/>
          <c:y val="2.6276448920612334E-2"/>
          <c:w val="0.86919411224224585"/>
          <c:h val="0.8098130149691638"/>
        </c:manualLayout>
      </c:layout>
      <c:lineChart>
        <c:grouping val="standard"/>
        <c:varyColors val="0"/>
        <c:ser>
          <c:idx val="2"/>
          <c:order val="0"/>
          <c:tx>
            <c:strRef>
              <c:f>'F6 '!$AO$14</c:f>
              <c:strCache>
                <c:ptCount val="1"/>
                <c:pt idx="0">
                  <c:v>Growth of Non-issuers</c:v>
                </c:pt>
              </c:strCache>
            </c:strRef>
          </c:tx>
          <c:spPr>
            <a:ln w="34925">
              <a:solidFill>
                <a:srgbClr val="0070C0"/>
              </a:solidFill>
              <a:prstDash val="solid"/>
            </a:ln>
            <a:effectLst/>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'!$AO$138:$AW$138</c:f>
              <c:numCache>
                <c:formatCode>0.00%</c:formatCode>
                <c:ptCount val="9"/>
                <c:pt idx="0">
                  <c:v>0.35200000000000009</c:v>
                </c:pt>
                <c:pt idx="1">
                  <c:v>0.46900000000000008</c:v>
                </c:pt>
                <c:pt idx="2">
                  <c:v>0.48599999999999999</c:v>
                </c:pt>
                <c:pt idx="3">
                  <c:v>0.64799999999999991</c:v>
                </c:pt>
                <c:pt idx="4">
                  <c:v>0.69599999999999995</c:v>
                </c:pt>
                <c:pt idx="5">
                  <c:v>0.66999999999999993</c:v>
                </c:pt>
                <c:pt idx="6">
                  <c:v>0.71900000000000008</c:v>
                </c:pt>
                <c:pt idx="7">
                  <c:v>1.0230000000000001</c:v>
                </c:pt>
                <c:pt idx="8">
                  <c:v>1.254</c:v>
                </c:pt>
              </c:numCache>
            </c:numRef>
          </c:val>
          <c:smooth val="0"/>
        </c:ser>
        <c:ser>
          <c:idx val="5"/>
          <c:order val="1"/>
          <c:tx>
            <c:strRef>
              <c:f>'F6 '!$AO$43</c:f>
              <c:strCache>
                <c:ptCount val="1"/>
                <c:pt idx="0">
                  <c:v>Growth of Issuers</c:v>
                </c:pt>
              </c:strCache>
            </c:strRef>
          </c:tx>
          <c:spPr>
            <a:ln w="34925">
              <a:solidFill>
                <a:srgbClr val="C00000"/>
              </a:solidFill>
            </a:ln>
            <a:effectLst/>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'!$AO$167:$AW$167</c:f>
              <c:numCache>
                <c:formatCode>0.00%</c:formatCode>
                <c:ptCount val="9"/>
                <c:pt idx="0">
                  <c:v>1.38</c:v>
                </c:pt>
                <c:pt idx="1">
                  <c:v>1.3220000000000001</c:v>
                </c:pt>
                <c:pt idx="2">
                  <c:v>1.6400000000000001</c:v>
                </c:pt>
                <c:pt idx="3">
                  <c:v>2.117</c:v>
                </c:pt>
                <c:pt idx="4">
                  <c:v>2.286</c:v>
                </c:pt>
                <c:pt idx="5">
                  <c:v>2.7109999999999999</c:v>
                </c:pt>
                <c:pt idx="6">
                  <c:v>3.1280000000000001</c:v>
                </c:pt>
                <c:pt idx="7">
                  <c:v>2.738</c:v>
                </c:pt>
                <c:pt idx="8">
                  <c:v>2.5819999999999999</c:v>
                </c:pt>
              </c:numCache>
            </c:numRef>
          </c:val>
          <c:smooth val="0"/>
        </c:ser>
        <c:dLbls>
          <c:showLegendKey val="0"/>
          <c:showVal val="0"/>
          <c:showCatName val="0"/>
          <c:showSerName val="0"/>
          <c:showPercent val="0"/>
          <c:showBubbleSize val="0"/>
        </c:dLbls>
        <c:smooth val="0"/>
        <c:axId val="439204408"/>
        <c:axId val="439204800"/>
      </c:lineChart>
      <c:catAx>
        <c:axId val="439204408"/>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204800"/>
        <c:crossesAt val="-0.4"/>
        <c:auto val="1"/>
        <c:lblAlgn val="ctr"/>
        <c:lblOffset val="100"/>
        <c:noMultiLvlLbl val="0"/>
      </c:catAx>
      <c:valAx>
        <c:axId val="439204800"/>
        <c:scaling>
          <c:orientation val="minMax"/>
          <c:max val="4"/>
          <c:min val="0"/>
        </c:scaling>
        <c:delete val="0"/>
        <c:axPos val="l"/>
        <c:majorGridlines>
          <c:spPr>
            <a:ln>
              <a:solidFill>
                <a:schemeClr val="bg1">
                  <a:lumMod val="85000"/>
                </a:schemeClr>
              </a:solidFill>
            </a:ln>
          </c:spPr>
        </c:majorGridlines>
        <c:title>
          <c:tx>
            <c:rich>
              <a:bodyPr rot="-5400000" vert="horz"/>
              <a:lstStyle/>
              <a:p>
                <a:pPr>
                  <a:defRPr/>
                </a:pPr>
                <a:r>
                  <a:rPr lang="en-US"/>
                  <a:t> Cumulative Growth 2003-2010</a:t>
                </a:r>
              </a:p>
            </c:rich>
          </c:tx>
          <c:overlay val="0"/>
        </c:title>
        <c:numFmt formatCode="0%" sourceLinked="0"/>
        <c:majorTickMark val="out"/>
        <c:minorTickMark val="none"/>
        <c:tickLblPos val="nextTo"/>
        <c:crossAx val="439204408"/>
        <c:crosses val="autoZero"/>
        <c:crossBetween val="between"/>
        <c:majorUnit val="0.5"/>
      </c:valAx>
    </c:plotArea>
    <c:legend>
      <c:legendPos val="b"/>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4"/>
          <c:order val="1"/>
          <c:tx>
            <c:strRef>
              <c:f>'F6 '!$AO$14</c:f>
              <c:strCache>
                <c:ptCount val="1"/>
                <c:pt idx="0">
                  <c:v>Growth of Non-issuers</c:v>
                </c:pt>
              </c:strCache>
            </c:strRef>
          </c:tx>
          <c:spPr>
            <a:ln w="34925">
              <a:solidFill>
                <a:srgbClr val="0070C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'!$CF$14:$CN$14</c:f>
              <c:numCache>
                <c:formatCode>0.00%</c:formatCode>
                <c:ptCount val="9"/>
                <c:pt idx="0">
                  <c:v>7.6999999999999957E-2</c:v>
                </c:pt>
                <c:pt idx="1">
                  <c:v>0.10899999999999999</c:v>
                </c:pt>
                <c:pt idx="2">
                  <c:v>0.12799999999999989</c:v>
                </c:pt>
                <c:pt idx="3">
                  <c:v>6.2999999999999945E-2</c:v>
                </c:pt>
                <c:pt idx="4">
                  <c:v>0.129</c:v>
                </c:pt>
                <c:pt idx="5">
                  <c:v>0.16100000000000003</c:v>
                </c:pt>
                <c:pt idx="6">
                  <c:v>0.14300000000000002</c:v>
                </c:pt>
                <c:pt idx="7">
                  <c:v>0.18199999999999994</c:v>
                </c:pt>
                <c:pt idx="8">
                  <c:v>0.27699999999999991</c:v>
                </c:pt>
              </c:numCache>
            </c:numRef>
          </c:val>
          <c:smooth val="0"/>
        </c:ser>
        <c:ser>
          <c:idx val="0"/>
          <c:order val="0"/>
          <c:tx>
            <c:strRef>
              <c:f>'F6 '!$AO$43</c:f>
              <c:strCache>
                <c:ptCount val="1"/>
                <c:pt idx="0">
                  <c:v>Growth of Issuers</c:v>
                </c:pt>
              </c:strCache>
            </c:strRef>
          </c:tx>
          <c:spPr>
            <a:ln w="34925">
              <a:solidFill>
                <a:srgbClr val="CC000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'!$CF$43:$CN$43</c:f>
              <c:numCache>
                <c:formatCode>0.00%</c:formatCode>
                <c:ptCount val="9"/>
                <c:pt idx="0">
                  <c:v>0.18300000000000005</c:v>
                </c:pt>
                <c:pt idx="1">
                  <c:v>0.37599999999999989</c:v>
                </c:pt>
                <c:pt idx="2">
                  <c:v>0.23199999999999998</c:v>
                </c:pt>
                <c:pt idx="3">
                  <c:v>0.40799999999999992</c:v>
                </c:pt>
                <c:pt idx="4">
                  <c:v>0.3839999999999999</c:v>
                </c:pt>
                <c:pt idx="5">
                  <c:v>0.35099999999999998</c:v>
                </c:pt>
                <c:pt idx="6">
                  <c:v>0.49500000000000011</c:v>
                </c:pt>
                <c:pt idx="7">
                  <c:v>0.41300000000000003</c:v>
                </c:pt>
                <c:pt idx="8">
                  <c:v>0.40100000000000002</c:v>
                </c:pt>
              </c:numCache>
            </c:numRef>
          </c:val>
          <c:smooth val="0"/>
        </c:ser>
        <c:dLbls>
          <c:showLegendKey val="0"/>
          <c:showVal val="0"/>
          <c:showCatName val="0"/>
          <c:showSerName val="0"/>
          <c:showPercent val="0"/>
          <c:showBubbleSize val="0"/>
        </c:dLbls>
        <c:smooth val="0"/>
        <c:axId val="439205584"/>
        <c:axId val="439205976"/>
      </c:lineChart>
      <c:catAx>
        <c:axId val="439205584"/>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205976"/>
        <c:crosses val="autoZero"/>
        <c:auto val="1"/>
        <c:lblAlgn val="ctr"/>
        <c:lblOffset val="100"/>
        <c:noMultiLvlLbl val="0"/>
      </c:catAx>
      <c:valAx>
        <c:axId val="439205976"/>
        <c:scaling>
          <c:orientation val="minMax"/>
          <c:max val="2"/>
          <c:min val="0"/>
        </c:scaling>
        <c:delete val="0"/>
        <c:axPos val="l"/>
        <c:majorGridlines>
          <c:spPr>
            <a:ln>
              <a:solidFill>
                <a:schemeClr val="bg1">
                  <a:lumMod val="85000"/>
                </a:schemeClr>
              </a:solidFill>
            </a:ln>
          </c:spPr>
        </c:majorGridlines>
        <c:title>
          <c:tx>
            <c:rich>
              <a:bodyPr rot="-5400000" vert="horz"/>
              <a:lstStyle/>
              <a:p>
                <a:pPr>
                  <a:defRPr/>
                </a:pPr>
                <a:r>
                  <a:rPr lang="en-US"/>
                  <a:t> Cumulative Gorwth 2003-2010</a:t>
                </a:r>
              </a:p>
            </c:rich>
          </c:tx>
          <c:overlay val="0"/>
        </c:title>
        <c:numFmt formatCode="0%" sourceLinked="0"/>
        <c:majorTickMark val="out"/>
        <c:minorTickMark val="none"/>
        <c:tickLblPos val="nextTo"/>
        <c:crossAx val="439205584"/>
        <c:crosses val="autoZero"/>
        <c:crossBetween val="between"/>
        <c:majorUnit val="0.25"/>
      </c:valAx>
    </c:plotArea>
    <c:legend>
      <c:legendPos val="b"/>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barChart>
        <c:barDir val="col"/>
        <c:grouping val="clustered"/>
        <c:varyColors val="0"/>
        <c:ser>
          <c:idx val="1"/>
          <c:order val="0"/>
          <c:tx>
            <c:strRef>
              <c:f>'F1 '!$R$6</c:f>
              <c:strCache>
                <c:ptCount val="1"/>
                <c:pt idx="0">
                  <c:v>1991-1995</c:v>
                </c:pt>
              </c:strCache>
            </c:strRef>
          </c:tx>
          <c:spPr>
            <a:solidFill>
              <a:schemeClr val="tx2">
                <a:lumMod val="75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'!$T$5:$V$5</c:f>
              <c:strCache>
                <c:ptCount val="3"/>
                <c:pt idx="0">
                  <c:v>Bank Claims on Private Sector</c:v>
                </c:pt>
                <c:pt idx="1">
                  <c:v>Equity Market Capitalization</c:v>
                </c:pt>
                <c:pt idx="2">
                  <c:v>Bond Market Capitalization</c:v>
                </c:pt>
              </c:strCache>
            </c:strRef>
          </c:cat>
          <c:val>
            <c:numRef>
              <c:f>'F1 '!$T$6:$V$6</c:f>
              <c:numCache>
                <c:formatCode>0%</c:formatCode>
                <c:ptCount val="3"/>
                <c:pt idx="0">
                  <c:v>0.27539999999999998</c:v>
                </c:pt>
                <c:pt idx="1">
                  <c:v>0.16789999999999999</c:v>
                </c:pt>
                <c:pt idx="2">
                  <c:v>2.0799999999999999E-2</c:v>
                </c:pt>
              </c:numCache>
            </c:numRef>
          </c:val>
        </c:ser>
        <c:ser>
          <c:idx val="2"/>
          <c:order val="1"/>
          <c:tx>
            <c:strRef>
              <c:f>'F1 '!$R$7</c:f>
              <c:strCache>
                <c:ptCount val="1"/>
                <c:pt idx="0">
                  <c:v>1996-2000</c:v>
                </c:pt>
              </c:strCache>
            </c:strRef>
          </c:tx>
          <c:spPr>
            <a:solidFill>
              <a:schemeClr val="tx2">
                <a:lumMod val="60000"/>
                <a:lumOff val="4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'!$T$5:$V$5</c:f>
              <c:strCache>
                <c:ptCount val="3"/>
                <c:pt idx="0">
                  <c:v>Bank Claims on Private Sector</c:v>
                </c:pt>
                <c:pt idx="1">
                  <c:v>Equity Market Capitalization</c:v>
                </c:pt>
                <c:pt idx="2">
                  <c:v>Bond Market Capitalization</c:v>
                </c:pt>
              </c:strCache>
            </c:strRef>
          </c:cat>
          <c:val>
            <c:numRef>
              <c:f>'F1 '!$T$7:$V$7</c:f>
              <c:numCache>
                <c:formatCode>0%</c:formatCode>
                <c:ptCount val="3"/>
                <c:pt idx="0">
                  <c:v>0.29880000000000001</c:v>
                </c:pt>
                <c:pt idx="1">
                  <c:v>0.26869999999999999</c:v>
                </c:pt>
                <c:pt idx="2">
                  <c:v>5.2300000000000006E-2</c:v>
                </c:pt>
              </c:numCache>
            </c:numRef>
          </c:val>
        </c:ser>
        <c:ser>
          <c:idx val="3"/>
          <c:order val="2"/>
          <c:tx>
            <c:strRef>
              <c:f>'F1 '!$R$8</c:f>
              <c:strCache>
                <c:ptCount val="1"/>
                <c:pt idx="0">
                  <c:v>2001-2005</c:v>
                </c:pt>
              </c:strCache>
            </c:strRef>
          </c:tx>
          <c:spPr>
            <a:solidFill>
              <a:schemeClr val="tx2">
                <a:lumMod val="40000"/>
                <a:lumOff val="6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'!$T$5:$V$5</c:f>
              <c:strCache>
                <c:ptCount val="3"/>
                <c:pt idx="0">
                  <c:v>Bank Claims on Private Sector</c:v>
                </c:pt>
                <c:pt idx="1">
                  <c:v>Equity Market Capitalization</c:v>
                </c:pt>
                <c:pt idx="2">
                  <c:v>Bond Market Capitalization</c:v>
                </c:pt>
              </c:strCache>
            </c:strRef>
          </c:cat>
          <c:val>
            <c:numRef>
              <c:f>'F1 '!$T$8:$V$8</c:f>
              <c:numCache>
                <c:formatCode>0%</c:formatCode>
                <c:ptCount val="3"/>
                <c:pt idx="0">
                  <c:v>0.25280000000000002</c:v>
                </c:pt>
                <c:pt idx="1">
                  <c:v>0.36920000000000003</c:v>
                </c:pt>
                <c:pt idx="2">
                  <c:v>9.1999999999999998E-2</c:v>
                </c:pt>
              </c:numCache>
            </c:numRef>
          </c:val>
        </c:ser>
        <c:ser>
          <c:idx val="0"/>
          <c:order val="3"/>
          <c:tx>
            <c:strRef>
              <c:f>'F1 '!$R$9</c:f>
              <c:strCache>
                <c:ptCount val="1"/>
                <c:pt idx="0">
                  <c:v>2006-2011</c:v>
                </c:pt>
              </c:strCache>
            </c:strRef>
          </c:tx>
          <c:spPr>
            <a:solidFill>
              <a:schemeClr val="tx2">
                <a:lumMod val="20000"/>
                <a:lumOff val="80000"/>
              </a:schemeClr>
            </a:solidFill>
          </c:spPr>
          <c:invertIfNegative val="0"/>
          <c:dLbls>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'F1 '!$T$5:$V$5</c:f>
              <c:strCache>
                <c:ptCount val="3"/>
                <c:pt idx="0">
                  <c:v>Bank Claims on Private Sector</c:v>
                </c:pt>
                <c:pt idx="1">
                  <c:v>Equity Market Capitalization</c:v>
                </c:pt>
                <c:pt idx="2">
                  <c:v>Bond Market Capitalization</c:v>
                </c:pt>
              </c:strCache>
            </c:strRef>
          </c:cat>
          <c:val>
            <c:numRef>
              <c:f>'F1 '!$T$9:$V$9</c:f>
              <c:numCache>
                <c:formatCode>0%</c:formatCode>
                <c:ptCount val="3"/>
                <c:pt idx="0">
                  <c:v>0.36020000000000002</c:v>
                </c:pt>
                <c:pt idx="1">
                  <c:v>0.59189999999999998</c:v>
                </c:pt>
                <c:pt idx="2">
                  <c:v>0.13720000000000002</c:v>
                </c:pt>
              </c:numCache>
            </c:numRef>
          </c:val>
        </c:ser>
        <c:dLbls>
          <c:showLegendKey val="0"/>
          <c:showVal val="0"/>
          <c:showCatName val="0"/>
          <c:showSerName val="0"/>
          <c:showPercent val="0"/>
          <c:showBubbleSize val="0"/>
        </c:dLbls>
        <c:gapWidth val="100"/>
        <c:axId val="437661304"/>
        <c:axId val="437661696"/>
      </c:barChart>
      <c:catAx>
        <c:axId val="437661304"/>
        <c:scaling>
          <c:orientation val="minMax"/>
        </c:scaling>
        <c:delete val="0"/>
        <c:axPos val="b"/>
        <c:numFmt formatCode="General" sourceLinked="1"/>
        <c:majorTickMark val="out"/>
        <c:minorTickMark val="none"/>
        <c:tickLblPos val="nextTo"/>
        <c:txPr>
          <a:bodyPr/>
          <a:lstStyle/>
          <a:p>
            <a:pPr>
              <a:defRPr>
                <a:latin typeface="Garamond" panose="02020404030301010803" pitchFamily="18" charset="0"/>
              </a:defRPr>
            </a:pPr>
            <a:endParaRPr lang="en-US"/>
          </a:p>
        </c:txPr>
        <c:crossAx val="437661696"/>
        <c:crosses val="autoZero"/>
        <c:auto val="1"/>
        <c:lblAlgn val="ctr"/>
        <c:lblOffset val="100"/>
        <c:noMultiLvlLbl val="0"/>
      </c:catAx>
      <c:valAx>
        <c:axId val="437661696"/>
        <c:scaling>
          <c:orientation val="minMax"/>
          <c:max val="1"/>
        </c:scaling>
        <c:delete val="0"/>
        <c:axPos val="l"/>
        <c:majorGridlines>
          <c:spPr>
            <a:ln>
              <a:solidFill>
                <a:schemeClr val="bg1">
                  <a:lumMod val="85000"/>
                </a:schemeClr>
              </a:solidFill>
              <a:prstDash val="solid"/>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 of GDP</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7661304"/>
        <c:crosses val="autoZero"/>
        <c:crossBetween val="between"/>
      </c:valAx>
    </c:plotArea>
    <c:legend>
      <c:legendPos val="b"/>
      <c:layout/>
      <c:overlay val="0"/>
      <c:txPr>
        <a:bodyPr/>
        <a:lstStyle/>
        <a:p>
          <a:pPr>
            <a:defRPr>
              <a:latin typeface="Garamond" panose="02020404030301010803" pitchFamily="18" charset="0"/>
            </a:defRPr>
          </a:pPr>
          <a:endParaRPr lang="en-US"/>
        </a:p>
      </c:txPr>
    </c:legend>
    <c:plotVisOnly val="1"/>
    <c:dispBlanksAs val="gap"/>
    <c:showDLblsOverMax val="0"/>
  </c:chart>
  <c:spPr>
    <a:ln>
      <a:noFill/>
    </a:ln>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lineChart>
        <c:grouping val="standard"/>
        <c:varyColors val="0"/>
        <c:ser>
          <c:idx val="4"/>
          <c:order val="1"/>
          <c:tx>
            <c:strRef>
              <c:f>'F6 '!$AO$43</c:f>
              <c:strCache>
                <c:ptCount val="1"/>
                <c:pt idx="0">
                  <c:v>Growth of Issuers</c:v>
                </c:pt>
              </c:strCache>
            </c:strRef>
          </c:tx>
          <c:spPr>
            <a:ln w="34925">
              <a:solidFill>
                <a:srgbClr val="CC000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'!$CE$105:$CM$105</c:f>
              <c:numCache>
                <c:formatCode>0.00%</c:formatCode>
                <c:ptCount val="9"/>
                <c:pt idx="0">
                  <c:v>2.008</c:v>
                </c:pt>
                <c:pt idx="1">
                  <c:v>1.29</c:v>
                </c:pt>
                <c:pt idx="2">
                  <c:v>0.83699999999999997</c:v>
                </c:pt>
                <c:pt idx="3">
                  <c:v>0.79099999999999993</c:v>
                </c:pt>
                <c:pt idx="4">
                  <c:v>0.66599999999999993</c:v>
                </c:pt>
                <c:pt idx="5">
                  <c:v>0.66999999999999993</c:v>
                </c:pt>
                <c:pt idx="6">
                  <c:v>0.59800000000000009</c:v>
                </c:pt>
                <c:pt idx="7">
                  <c:v>0.44599999999999995</c:v>
                </c:pt>
                <c:pt idx="8">
                  <c:v>0.36499999999999999</c:v>
                </c:pt>
              </c:numCache>
            </c:numRef>
          </c:val>
          <c:smooth val="0"/>
        </c:ser>
        <c:ser>
          <c:idx val="0"/>
          <c:order val="0"/>
          <c:tx>
            <c:strRef>
              <c:f>'F6 '!$AO$14</c:f>
              <c:strCache>
                <c:ptCount val="1"/>
                <c:pt idx="0">
                  <c:v>Growth of Non-issuers</c:v>
                </c:pt>
              </c:strCache>
            </c:strRef>
          </c:tx>
          <c:spPr>
            <a:ln w="34925">
              <a:solidFill>
                <a:srgbClr val="0070C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'!$CF$76:$CN$76</c:f>
              <c:numCache>
                <c:formatCode>0.00%</c:formatCode>
                <c:ptCount val="9"/>
                <c:pt idx="0">
                  <c:v>0.14100000000000001</c:v>
                </c:pt>
                <c:pt idx="1">
                  <c:v>0.18999999999999995</c:v>
                </c:pt>
                <c:pt idx="2">
                  <c:v>0.21799999999999997</c:v>
                </c:pt>
                <c:pt idx="3">
                  <c:v>0.23599999999999999</c:v>
                </c:pt>
                <c:pt idx="4">
                  <c:v>0.22599999999999998</c:v>
                </c:pt>
                <c:pt idx="5">
                  <c:v>0.26400000000000001</c:v>
                </c:pt>
                <c:pt idx="6">
                  <c:v>0.3640000000000001</c:v>
                </c:pt>
                <c:pt idx="7">
                  <c:v>0.35600000000000009</c:v>
                </c:pt>
                <c:pt idx="8">
                  <c:v>0.39799999999999991</c:v>
                </c:pt>
              </c:numCache>
            </c:numRef>
          </c:val>
          <c:smooth val="0"/>
        </c:ser>
        <c:dLbls>
          <c:showLegendKey val="0"/>
          <c:showVal val="0"/>
          <c:showCatName val="0"/>
          <c:showSerName val="0"/>
          <c:showPercent val="0"/>
          <c:showBubbleSize val="0"/>
        </c:dLbls>
        <c:smooth val="0"/>
        <c:axId val="439353080"/>
        <c:axId val="439353472"/>
      </c:lineChart>
      <c:catAx>
        <c:axId val="439353080"/>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353472"/>
        <c:crosses val="autoZero"/>
        <c:auto val="1"/>
        <c:lblAlgn val="ctr"/>
        <c:lblOffset val="100"/>
        <c:noMultiLvlLbl val="0"/>
      </c:catAx>
      <c:valAx>
        <c:axId val="439353472"/>
        <c:scaling>
          <c:orientation val="minMax"/>
          <c:max val="2"/>
          <c:min val="0"/>
        </c:scaling>
        <c:delete val="0"/>
        <c:axPos val="l"/>
        <c:majorGridlines>
          <c:spPr>
            <a:ln>
              <a:solidFill>
                <a:schemeClr val="bg1">
                  <a:lumMod val="85000"/>
                </a:schemeClr>
              </a:solidFill>
            </a:ln>
          </c:spPr>
        </c:majorGridlines>
        <c:title>
          <c:tx>
            <c:rich>
              <a:bodyPr rot="-5400000" vert="horz"/>
              <a:lstStyle/>
              <a:p>
                <a:pPr>
                  <a:defRPr/>
                </a:pPr>
                <a:r>
                  <a:rPr lang="en-US"/>
                  <a:t> Cumulative Growth 2003-2010</a:t>
                </a:r>
              </a:p>
            </c:rich>
          </c:tx>
          <c:overlay val="0"/>
        </c:title>
        <c:numFmt formatCode="0%" sourceLinked="0"/>
        <c:majorTickMark val="out"/>
        <c:minorTickMark val="none"/>
        <c:tickLblPos val="nextTo"/>
        <c:crossAx val="439353080"/>
        <c:crosses val="autoZero"/>
        <c:crossBetween val="between"/>
        <c:majorUnit val="0.25"/>
      </c:valAx>
    </c:plotArea>
    <c:legend>
      <c:legendPos val="b"/>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0"/>
    <c:plotArea>
      <c:layout>
        <c:manualLayout>
          <c:layoutTarget val="inner"/>
          <c:xMode val="edge"/>
          <c:yMode val="edge"/>
          <c:x val="0.11035026955413237"/>
          <c:y val="2.6276448920612334E-2"/>
          <c:w val="0.86919413139552282"/>
          <c:h val="0.81691314620046074"/>
        </c:manualLayout>
      </c:layout>
      <c:lineChart>
        <c:grouping val="standard"/>
        <c:varyColors val="0"/>
        <c:ser>
          <c:idx val="2"/>
          <c:order val="0"/>
          <c:tx>
            <c:strRef>
              <c:f>'F6 '!$AO$14</c:f>
              <c:strCache>
                <c:ptCount val="1"/>
                <c:pt idx="0">
                  <c:v>Growth of Non-issuers</c:v>
                </c:pt>
              </c:strCache>
            </c:strRef>
          </c:tx>
          <c:spPr>
            <a:ln w="34925">
              <a:solidFill>
                <a:srgbClr val="0070C0"/>
              </a:solidFill>
              <a:prstDash val="solid"/>
            </a:ln>
            <a:effectLst/>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'!$CE$138:$CM$138</c:f>
              <c:numCache>
                <c:formatCode>0.00%</c:formatCode>
                <c:ptCount val="9"/>
                <c:pt idx="0">
                  <c:v>0.35200000000000009</c:v>
                </c:pt>
                <c:pt idx="1">
                  <c:v>0.46900000000000008</c:v>
                </c:pt>
                <c:pt idx="2">
                  <c:v>0.48599999999999999</c:v>
                </c:pt>
                <c:pt idx="3">
                  <c:v>0.64799999999999991</c:v>
                </c:pt>
                <c:pt idx="4">
                  <c:v>0.69599999999999995</c:v>
                </c:pt>
                <c:pt idx="5">
                  <c:v>0.66999999999999993</c:v>
                </c:pt>
                <c:pt idx="6">
                  <c:v>0.71900000000000008</c:v>
                </c:pt>
                <c:pt idx="7">
                  <c:v>1.0230000000000001</c:v>
                </c:pt>
                <c:pt idx="8">
                  <c:v>1.254</c:v>
                </c:pt>
              </c:numCache>
            </c:numRef>
          </c:val>
          <c:smooth val="0"/>
        </c:ser>
        <c:ser>
          <c:idx val="5"/>
          <c:order val="1"/>
          <c:tx>
            <c:strRef>
              <c:f>'F6 '!$AO$43</c:f>
              <c:strCache>
                <c:ptCount val="1"/>
                <c:pt idx="0">
                  <c:v>Growth of Issuers</c:v>
                </c:pt>
              </c:strCache>
            </c:strRef>
          </c:tx>
          <c:spPr>
            <a:ln w="34925">
              <a:solidFill>
                <a:srgbClr val="CC0000"/>
              </a:solidFill>
            </a:ln>
          </c:spPr>
          <c:marker>
            <c:symbol val="none"/>
          </c:marker>
          <c:cat>
            <c:numRef>
              <c:f>'F6 '!$AP$13:$AX$13</c:f>
              <c:numCache>
                <c:formatCode>0%</c:formatCode>
                <c:ptCount val="9"/>
                <c:pt idx="0">
                  <c:v>0.1</c:v>
                </c:pt>
                <c:pt idx="1">
                  <c:v>0.2</c:v>
                </c:pt>
                <c:pt idx="2">
                  <c:v>0.3</c:v>
                </c:pt>
                <c:pt idx="3">
                  <c:v>0.4</c:v>
                </c:pt>
                <c:pt idx="4">
                  <c:v>0.5</c:v>
                </c:pt>
                <c:pt idx="5">
                  <c:v>0.6</c:v>
                </c:pt>
                <c:pt idx="6">
                  <c:v>0.7</c:v>
                </c:pt>
                <c:pt idx="7">
                  <c:v>0.8</c:v>
                </c:pt>
                <c:pt idx="8">
                  <c:v>0.9</c:v>
                </c:pt>
              </c:numCache>
            </c:numRef>
          </c:cat>
          <c:val>
            <c:numRef>
              <c:f>'F6 '!$CE$167:$CM$167</c:f>
              <c:numCache>
                <c:formatCode>0.00%</c:formatCode>
                <c:ptCount val="9"/>
                <c:pt idx="0">
                  <c:v>2.335</c:v>
                </c:pt>
                <c:pt idx="1">
                  <c:v>2.2160000000000002</c:v>
                </c:pt>
                <c:pt idx="2">
                  <c:v>2.5070000000000001</c:v>
                </c:pt>
                <c:pt idx="3">
                  <c:v>2.5960000000000001</c:v>
                </c:pt>
                <c:pt idx="4">
                  <c:v>2.3650000000000002</c:v>
                </c:pt>
                <c:pt idx="5">
                  <c:v>2.3159999999999998</c:v>
                </c:pt>
                <c:pt idx="6">
                  <c:v>2.4329999999999998</c:v>
                </c:pt>
                <c:pt idx="7">
                  <c:v>2.3370000000000002</c:v>
                </c:pt>
                <c:pt idx="8">
                  <c:v>2.097</c:v>
                </c:pt>
              </c:numCache>
            </c:numRef>
          </c:val>
          <c:smooth val="0"/>
        </c:ser>
        <c:dLbls>
          <c:showLegendKey val="0"/>
          <c:showVal val="0"/>
          <c:showCatName val="0"/>
          <c:showSerName val="0"/>
          <c:showPercent val="0"/>
          <c:showBubbleSize val="0"/>
        </c:dLbls>
        <c:smooth val="0"/>
        <c:axId val="439354256"/>
        <c:axId val="439354648"/>
      </c:lineChart>
      <c:catAx>
        <c:axId val="439354256"/>
        <c:scaling>
          <c:orientation val="minMax"/>
        </c:scaling>
        <c:delete val="0"/>
        <c:axPos val="b"/>
        <c:title>
          <c:tx>
            <c:rich>
              <a:bodyPr/>
              <a:lstStyle/>
              <a:p>
                <a:pPr>
                  <a:defRPr/>
                </a:pPr>
                <a:r>
                  <a:rPr lang="en-US"/>
                  <a:t>Quantile</a:t>
                </a:r>
              </a:p>
            </c:rich>
          </c:tx>
          <c:overlay val="0"/>
        </c:title>
        <c:numFmt formatCode="0%" sourceLinked="1"/>
        <c:majorTickMark val="none"/>
        <c:minorTickMark val="out"/>
        <c:tickLblPos val="nextTo"/>
        <c:crossAx val="439354648"/>
        <c:crossesAt val="-0.4"/>
        <c:auto val="1"/>
        <c:lblAlgn val="ctr"/>
        <c:lblOffset val="100"/>
        <c:noMultiLvlLbl val="0"/>
      </c:catAx>
      <c:valAx>
        <c:axId val="439354648"/>
        <c:scaling>
          <c:orientation val="minMax"/>
          <c:max val="4"/>
          <c:min val="0"/>
        </c:scaling>
        <c:delete val="0"/>
        <c:axPos val="l"/>
        <c:majorGridlines>
          <c:spPr>
            <a:ln>
              <a:solidFill>
                <a:schemeClr val="bg1">
                  <a:lumMod val="85000"/>
                </a:schemeClr>
              </a:solidFill>
            </a:ln>
          </c:spPr>
        </c:majorGridlines>
        <c:title>
          <c:tx>
            <c:rich>
              <a:bodyPr rot="-5400000" vert="horz"/>
              <a:lstStyle/>
              <a:p>
                <a:pPr>
                  <a:defRPr/>
                </a:pPr>
                <a:r>
                  <a:rPr lang="en-US"/>
                  <a:t> Cumulative Growth 2003-2010</a:t>
                </a:r>
              </a:p>
            </c:rich>
          </c:tx>
          <c:overlay val="0"/>
        </c:title>
        <c:numFmt formatCode="0%" sourceLinked="0"/>
        <c:majorTickMark val="out"/>
        <c:minorTickMark val="none"/>
        <c:tickLblPos val="nextTo"/>
        <c:crossAx val="439354256"/>
        <c:crosses val="autoZero"/>
        <c:crossBetween val="between"/>
        <c:majorUnit val="0.5"/>
      </c:valAx>
    </c:plotArea>
    <c:legend>
      <c:legendPos val="b"/>
      <c:overlay val="0"/>
    </c:legend>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1237267216597926"/>
          <c:y val="8.9729133858267723E-2"/>
          <c:w val="0.84364266966629264"/>
          <c:h val="0.67167832020999085"/>
        </c:manualLayout>
      </c:layout>
      <c:barChart>
        <c:barDir val="col"/>
        <c:grouping val="percentStacked"/>
        <c:varyColors val="0"/>
        <c:ser>
          <c:idx val="0"/>
          <c:order val="0"/>
          <c:tx>
            <c:strRef>
              <c:f>'S 15 S16'!$Q$6</c:f>
              <c:strCache>
                <c:ptCount val="1"/>
                <c:pt idx="0">
                  <c:v>Banks</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 15 S16'!$O$33:$P$46</c:f>
              <c:multiLvlStrCache>
                <c:ptCount val="14"/>
                <c:lvl>
                  <c:pt idx="0">
                    <c:v>1990-9</c:v>
                  </c:pt>
                  <c:pt idx="1">
                    <c:v>2000-9</c:v>
                  </c:pt>
                  <c:pt idx="2">
                    <c:v>1990-9</c:v>
                  </c:pt>
                  <c:pt idx="3">
                    <c:v>2000-9</c:v>
                  </c:pt>
                  <c:pt idx="4">
                    <c:v>1990-9</c:v>
                  </c:pt>
                  <c:pt idx="5">
                    <c:v>2000-9</c:v>
                  </c:pt>
                  <c:pt idx="6">
                    <c:v>1990-9</c:v>
                  </c:pt>
                  <c:pt idx="7">
                    <c:v>2000-9</c:v>
                  </c:pt>
                  <c:pt idx="8">
                    <c:v>1990-9</c:v>
                  </c:pt>
                  <c:pt idx="9">
                    <c:v>2000-9</c:v>
                  </c:pt>
                  <c:pt idx="10">
                    <c:v>1990-9</c:v>
                  </c:pt>
                  <c:pt idx="11">
                    <c:v>2000-9</c:v>
                  </c:pt>
                  <c:pt idx="12">
                    <c:v>1990-9</c:v>
                  </c:pt>
                  <c:pt idx="13">
                    <c:v>2000-9</c:v>
                  </c:pt>
                </c:lvl>
                <c:lvl>
                  <c:pt idx="0">
                    <c:v>Asia (5)</c:v>
                  </c:pt>
                  <c:pt idx="2">
                    <c:v>China</c:v>
                  </c:pt>
                  <c:pt idx="4">
                    <c:v>Eastern Europe (2)</c:v>
                  </c:pt>
                  <c:pt idx="6">
                    <c:v>G7 (5)</c:v>
                  </c:pt>
                  <c:pt idx="8">
                    <c:v>India</c:v>
                  </c:pt>
                  <c:pt idx="10">
                    <c:v>LAC7 (6)</c:v>
                  </c:pt>
                  <c:pt idx="12">
                    <c:v>Oth. Adv. Economies (4)</c:v>
                  </c:pt>
                </c:lvl>
              </c:multiLvlStrCache>
            </c:multiLvlStrRef>
          </c:cat>
          <c:val>
            <c:numRef>
              <c:f>'S 15 S16'!$Q$33:$Q$46</c:f>
              <c:numCache>
                <c:formatCode>0%</c:formatCode>
                <c:ptCount val="14"/>
                <c:pt idx="0">
                  <c:v>0.42493033667421598</c:v>
                </c:pt>
                <c:pt idx="1">
                  <c:v>0.40850453793811392</c:v>
                </c:pt>
                <c:pt idx="2">
                  <c:v>0.82036262907072877</c:v>
                </c:pt>
                <c:pt idx="3">
                  <c:v>0.55680148450070066</c:v>
                </c:pt>
                <c:pt idx="4">
                  <c:v>0.62659123975087971</c:v>
                </c:pt>
                <c:pt idx="5">
                  <c:v>0.40470545125864804</c:v>
                </c:pt>
                <c:pt idx="6">
                  <c:v>0.37622739452958481</c:v>
                </c:pt>
                <c:pt idx="7">
                  <c:v>0.38896800054312924</c:v>
                </c:pt>
                <c:pt idx="8">
                  <c:v>0.40715002721975158</c:v>
                </c:pt>
                <c:pt idx="9">
                  <c:v>0.38169640474952998</c:v>
                </c:pt>
                <c:pt idx="10">
                  <c:v>0.44460922323401708</c:v>
                </c:pt>
                <c:pt idx="11">
                  <c:v>0.37016163674137531</c:v>
                </c:pt>
                <c:pt idx="12">
                  <c:v>0.4321785873141456</c:v>
                </c:pt>
                <c:pt idx="13">
                  <c:v>0.42212701193088337</c:v>
                </c:pt>
              </c:numCache>
            </c:numRef>
          </c:val>
        </c:ser>
        <c:ser>
          <c:idx val="1"/>
          <c:order val="1"/>
          <c:tx>
            <c:strRef>
              <c:f>'S 15 S16'!$R$6</c:f>
              <c:strCache>
                <c:ptCount val="1"/>
                <c:pt idx="0">
                  <c:v>Bonds</c:v>
                </c:pt>
              </c:strCache>
            </c:strRef>
          </c:tx>
          <c:invertIfNegative val="0"/>
          <c:dLbls>
            <c:dLbl>
              <c:idx val="5"/>
              <c:layout>
                <c:manualLayout>
                  <c:x val="1.9755629110475778E-3"/>
                  <c:y val="0"/>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 15 S16'!$O$33:$P$46</c:f>
              <c:multiLvlStrCache>
                <c:ptCount val="14"/>
                <c:lvl>
                  <c:pt idx="0">
                    <c:v>1990-9</c:v>
                  </c:pt>
                  <c:pt idx="1">
                    <c:v>2000-9</c:v>
                  </c:pt>
                  <c:pt idx="2">
                    <c:v>1990-9</c:v>
                  </c:pt>
                  <c:pt idx="3">
                    <c:v>2000-9</c:v>
                  </c:pt>
                  <c:pt idx="4">
                    <c:v>1990-9</c:v>
                  </c:pt>
                  <c:pt idx="5">
                    <c:v>2000-9</c:v>
                  </c:pt>
                  <c:pt idx="6">
                    <c:v>1990-9</c:v>
                  </c:pt>
                  <c:pt idx="7">
                    <c:v>2000-9</c:v>
                  </c:pt>
                  <c:pt idx="8">
                    <c:v>1990-9</c:v>
                  </c:pt>
                  <c:pt idx="9">
                    <c:v>2000-9</c:v>
                  </c:pt>
                  <c:pt idx="10">
                    <c:v>1990-9</c:v>
                  </c:pt>
                  <c:pt idx="11">
                    <c:v>2000-9</c:v>
                  </c:pt>
                  <c:pt idx="12">
                    <c:v>1990-9</c:v>
                  </c:pt>
                  <c:pt idx="13">
                    <c:v>2000-9</c:v>
                  </c:pt>
                </c:lvl>
                <c:lvl>
                  <c:pt idx="0">
                    <c:v>Asia (5)</c:v>
                  </c:pt>
                  <c:pt idx="2">
                    <c:v>China</c:v>
                  </c:pt>
                  <c:pt idx="4">
                    <c:v>Eastern Europe (2)</c:v>
                  </c:pt>
                  <c:pt idx="6">
                    <c:v>G7 (5)</c:v>
                  </c:pt>
                  <c:pt idx="8">
                    <c:v>India</c:v>
                  </c:pt>
                  <c:pt idx="10">
                    <c:v>LAC7 (6)</c:v>
                  </c:pt>
                  <c:pt idx="12">
                    <c:v>Oth. Adv. Economies (4)</c:v>
                  </c:pt>
                </c:lvl>
              </c:multiLvlStrCache>
            </c:multiLvlStrRef>
          </c:cat>
          <c:val>
            <c:numRef>
              <c:f>'S 15 S16'!$R$33:$R$46</c:f>
              <c:numCache>
                <c:formatCode>0%</c:formatCode>
                <c:ptCount val="14"/>
                <c:pt idx="0">
                  <c:v>0.1837727543087187</c:v>
                </c:pt>
                <c:pt idx="1">
                  <c:v>0.27207828384281957</c:v>
                </c:pt>
                <c:pt idx="2">
                  <c:v>6.8127211444825225E-2</c:v>
                </c:pt>
                <c:pt idx="3">
                  <c:v>0.1561284257980797</c:v>
                </c:pt>
                <c:pt idx="4">
                  <c:v>0.21415421686510433</c:v>
                </c:pt>
                <c:pt idx="5">
                  <c:v>0.34534780799771392</c:v>
                </c:pt>
                <c:pt idx="6">
                  <c:v>0.35496600539296091</c:v>
                </c:pt>
                <c:pt idx="7">
                  <c:v>0.32949049222472743</c:v>
                </c:pt>
                <c:pt idx="8">
                  <c:v>0.23071569196025901</c:v>
                </c:pt>
                <c:pt idx="9">
                  <c:v>0.22284885778908733</c:v>
                </c:pt>
                <c:pt idx="10">
                  <c:v>0.2306911902749505</c:v>
                </c:pt>
                <c:pt idx="11">
                  <c:v>0.27432789042422961</c:v>
                </c:pt>
                <c:pt idx="12">
                  <c:v>0.28031061296958337</c:v>
                </c:pt>
                <c:pt idx="13">
                  <c:v>0.23660225702098295</c:v>
                </c:pt>
              </c:numCache>
            </c:numRef>
          </c:val>
        </c:ser>
        <c:ser>
          <c:idx val="2"/>
          <c:order val="2"/>
          <c:tx>
            <c:strRef>
              <c:f>'S 15 S16'!$S$6</c:f>
              <c:strCache>
                <c:ptCount val="1"/>
                <c:pt idx="0">
                  <c:v>Equities</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'S 15 S16'!$O$33:$P$46</c:f>
              <c:multiLvlStrCache>
                <c:ptCount val="14"/>
                <c:lvl>
                  <c:pt idx="0">
                    <c:v>1990-9</c:v>
                  </c:pt>
                  <c:pt idx="1">
                    <c:v>2000-9</c:v>
                  </c:pt>
                  <c:pt idx="2">
                    <c:v>1990-9</c:v>
                  </c:pt>
                  <c:pt idx="3">
                    <c:v>2000-9</c:v>
                  </c:pt>
                  <c:pt idx="4">
                    <c:v>1990-9</c:v>
                  </c:pt>
                  <c:pt idx="5">
                    <c:v>2000-9</c:v>
                  </c:pt>
                  <c:pt idx="6">
                    <c:v>1990-9</c:v>
                  </c:pt>
                  <c:pt idx="7">
                    <c:v>2000-9</c:v>
                  </c:pt>
                  <c:pt idx="8">
                    <c:v>1990-9</c:v>
                  </c:pt>
                  <c:pt idx="9">
                    <c:v>2000-9</c:v>
                  </c:pt>
                  <c:pt idx="10">
                    <c:v>1990-9</c:v>
                  </c:pt>
                  <c:pt idx="11">
                    <c:v>2000-9</c:v>
                  </c:pt>
                  <c:pt idx="12">
                    <c:v>1990-9</c:v>
                  </c:pt>
                  <c:pt idx="13">
                    <c:v>2000-9</c:v>
                  </c:pt>
                </c:lvl>
                <c:lvl>
                  <c:pt idx="0">
                    <c:v>Asia (5)</c:v>
                  </c:pt>
                  <c:pt idx="2">
                    <c:v>China</c:v>
                  </c:pt>
                  <c:pt idx="4">
                    <c:v>Eastern Europe (2)</c:v>
                  </c:pt>
                  <c:pt idx="6">
                    <c:v>G7 (5)</c:v>
                  </c:pt>
                  <c:pt idx="8">
                    <c:v>India</c:v>
                  </c:pt>
                  <c:pt idx="10">
                    <c:v>LAC7 (6)</c:v>
                  </c:pt>
                  <c:pt idx="12">
                    <c:v>Oth. Adv. Economies (4)</c:v>
                  </c:pt>
                </c:lvl>
              </c:multiLvlStrCache>
            </c:multiLvlStrRef>
          </c:cat>
          <c:val>
            <c:numRef>
              <c:f>'S 15 S16'!$S$33:$S$46</c:f>
              <c:numCache>
                <c:formatCode>0%</c:formatCode>
                <c:ptCount val="14"/>
                <c:pt idx="0">
                  <c:v>0.39129690901706538</c:v>
                </c:pt>
                <c:pt idx="1">
                  <c:v>0.31941717821906679</c:v>
                </c:pt>
                <c:pt idx="2">
                  <c:v>0.11151015948444591</c:v>
                </c:pt>
                <c:pt idx="3">
                  <c:v>0.28707008970121983</c:v>
                </c:pt>
                <c:pt idx="4">
                  <c:v>0.1592545433840161</c:v>
                </c:pt>
                <c:pt idx="5">
                  <c:v>0.24994674074363823</c:v>
                </c:pt>
                <c:pt idx="6">
                  <c:v>0.26880660007745455</c:v>
                </c:pt>
                <c:pt idx="7">
                  <c:v>0.2815415072321435</c:v>
                </c:pt>
                <c:pt idx="8">
                  <c:v>0.3621342808199895</c:v>
                </c:pt>
                <c:pt idx="9">
                  <c:v>0.39545473746138282</c:v>
                </c:pt>
                <c:pt idx="10">
                  <c:v>0.32469958649103237</c:v>
                </c:pt>
                <c:pt idx="11">
                  <c:v>0.35551047283439502</c:v>
                </c:pt>
                <c:pt idx="12">
                  <c:v>0.28751079971627141</c:v>
                </c:pt>
                <c:pt idx="13">
                  <c:v>0.34127073104813377</c:v>
                </c:pt>
              </c:numCache>
            </c:numRef>
          </c:val>
        </c:ser>
        <c:dLbls>
          <c:showLegendKey val="0"/>
          <c:showVal val="0"/>
          <c:showCatName val="0"/>
          <c:showSerName val="0"/>
          <c:showPercent val="0"/>
          <c:showBubbleSize val="0"/>
        </c:dLbls>
        <c:gapWidth val="37"/>
        <c:overlap val="100"/>
        <c:axId val="437662480"/>
        <c:axId val="437662872"/>
      </c:barChart>
      <c:catAx>
        <c:axId val="437662480"/>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437662872"/>
        <c:crosses val="autoZero"/>
        <c:auto val="1"/>
        <c:lblAlgn val="ctr"/>
        <c:lblOffset val="100"/>
        <c:noMultiLvlLbl val="0"/>
      </c:catAx>
      <c:valAx>
        <c:axId val="437662872"/>
        <c:scaling>
          <c:orientation val="minMax"/>
        </c:scaling>
        <c:delete val="0"/>
        <c:axPos val="l"/>
        <c:majorGridlines/>
        <c:title>
          <c:tx>
            <c:rich>
              <a:bodyPr rot="-5400000" vert="horz"/>
              <a:lstStyle/>
              <a:p>
                <a:pPr>
                  <a:defRPr/>
                </a:pPr>
                <a:r>
                  <a:rPr lang="es-AR"/>
                  <a:t>% of Total Domestic Market</a:t>
                </a:r>
              </a:p>
            </c:rich>
          </c:tx>
          <c:overlay val="0"/>
        </c:title>
        <c:numFmt formatCode="0%" sourceLinked="1"/>
        <c:majorTickMark val="out"/>
        <c:minorTickMark val="none"/>
        <c:tickLblPos val="nextTo"/>
        <c:crossAx val="437662480"/>
        <c:crosses val="autoZero"/>
        <c:crossBetween val="between"/>
      </c:valAx>
    </c:plotArea>
    <c:legend>
      <c:legendPos val="b"/>
      <c:overlay val="0"/>
    </c:legend>
    <c:plotVisOnly val="1"/>
    <c:dispBlanksAs val="gap"/>
    <c:showDLblsOverMax val="0"/>
  </c:chart>
  <c:spPr>
    <a:ln>
      <a:noFill/>
    </a:ln>
  </c:spPr>
  <c:txPr>
    <a:bodyPr/>
    <a:lstStyle/>
    <a:p>
      <a:pPr>
        <a:defRPr>
          <a:latin typeface="Garamond" panose="02020404030301010803"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0824794269372638"/>
          <c:y val="9.1951443569554744E-2"/>
          <c:w val="0.84776740635847203"/>
          <c:h val="0.65001159230096262"/>
        </c:manualLayout>
      </c:layout>
      <c:barChart>
        <c:barDir val="col"/>
        <c:grouping val="stacked"/>
        <c:varyColors val="0"/>
        <c:ser>
          <c:idx val="0"/>
          <c:order val="0"/>
          <c:tx>
            <c:strRef>
              <c:f>'S26'!$P$5</c:f>
              <c:strCache>
                <c:ptCount val="1"/>
                <c:pt idx="0">
                  <c:v>Commercial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'S26'!$N$6:$O$20</c:f>
              <c:multiLvlStrCache>
                <c:ptCount val="15"/>
                <c:lvl>
                  <c:pt idx="0">
                    <c:v>2000-03</c:v>
                  </c:pt>
                  <c:pt idx="1">
                    <c:v>2004-07</c:v>
                  </c:pt>
                  <c:pt idx="2">
                    <c:v>2008-09</c:v>
                  </c:pt>
                  <c:pt idx="3">
                    <c:v>2000-03</c:v>
                  </c:pt>
                  <c:pt idx="4">
                    <c:v>2004-07</c:v>
                  </c:pt>
                  <c:pt idx="5">
                    <c:v>2008-09</c:v>
                  </c:pt>
                  <c:pt idx="6">
                    <c:v>2000-03</c:v>
                  </c:pt>
                  <c:pt idx="7">
                    <c:v>2004-07</c:v>
                  </c:pt>
                  <c:pt idx="8">
                    <c:v>2008-09</c:v>
                  </c:pt>
                  <c:pt idx="9">
                    <c:v>2000-03</c:v>
                  </c:pt>
                  <c:pt idx="10">
                    <c:v>2004-07</c:v>
                  </c:pt>
                  <c:pt idx="11">
                    <c:v>2008-09</c:v>
                  </c:pt>
                  <c:pt idx="12">
                    <c:v>2000-03</c:v>
                  </c:pt>
                  <c:pt idx="13">
                    <c:v>2004-07</c:v>
                  </c:pt>
                  <c:pt idx="14">
                    <c:v>2008-09</c:v>
                  </c:pt>
                </c:lvl>
                <c:lvl>
                  <c:pt idx="0">
                    <c:v>China</c:v>
                  </c:pt>
                  <c:pt idx="3">
                    <c:v>Eastern Europe (2)</c:v>
                  </c:pt>
                  <c:pt idx="6">
                    <c:v>G7 (2)</c:v>
                  </c:pt>
                  <c:pt idx="9">
                    <c:v>LAC7 (6)</c:v>
                  </c:pt>
                  <c:pt idx="12">
                    <c:v>Oth. Adv. Economies (3)</c:v>
                  </c:pt>
                </c:lvl>
              </c:multiLvlStrCache>
            </c:multiLvlStrRef>
          </c:cat>
          <c:val>
            <c:numRef>
              <c:f>'S26'!$P$6:$P$20</c:f>
              <c:numCache>
                <c:formatCode>0%</c:formatCode>
                <c:ptCount val="15"/>
                <c:pt idx="0">
                  <c:v>0.40197500000000008</c:v>
                </c:pt>
                <c:pt idx="1">
                  <c:v>0.30590000000000006</c:v>
                </c:pt>
                <c:pt idx="2">
                  <c:v>0.24735000000000001</c:v>
                </c:pt>
                <c:pt idx="3">
                  <c:v>0.4920750000000001</c:v>
                </c:pt>
                <c:pt idx="4">
                  <c:v>0.41283610000000004</c:v>
                </c:pt>
                <c:pt idx="5">
                  <c:v>0.3356667000000001</c:v>
                </c:pt>
                <c:pt idx="6">
                  <c:v>0.4534625000000001</c:v>
                </c:pt>
                <c:pt idx="7">
                  <c:v>0.42468750000000005</c:v>
                </c:pt>
                <c:pt idx="8">
                  <c:v>0.42952500000000016</c:v>
                </c:pt>
                <c:pt idx="9">
                  <c:v>0.66412090000000013</c:v>
                </c:pt>
                <c:pt idx="10">
                  <c:v>0.61955000000000005</c:v>
                </c:pt>
                <c:pt idx="11">
                  <c:v>0.59649999999999992</c:v>
                </c:pt>
                <c:pt idx="12">
                  <c:v>0.48316670000000006</c:v>
                </c:pt>
                <c:pt idx="13">
                  <c:v>0.48375830000000003</c:v>
                </c:pt>
                <c:pt idx="14">
                  <c:v>0.49840000000000007</c:v>
                </c:pt>
              </c:numCache>
            </c:numRef>
          </c:val>
        </c:ser>
        <c:ser>
          <c:idx val="1"/>
          <c:order val="1"/>
          <c:tx>
            <c:strRef>
              <c:f>'S26'!$Q$5</c:f>
              <c:strCache>
                <c:ptCount val="1"/>
                <c:pt idx="0">
                  <c:v>Mortgage</c:v>
                </c:pt>
              </c:strCache>
            </c:strRef>
          </c:tx>
          <c:invertIfNegative val="0"/>
          <c:dLbls>
            <c:dLbl>
              <c:idx val="5"/>
              <c:layout>
                <c:manualLayout>
                  <c:x val="0"/>
                  <c:y val="-2.777777777777888E-3"/>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'S26'!$N$6:$O$20</c:f>
              <c:multiLvlStrCache>
                <c:ptCount val="15"/>
                <c:lvl>
                  <c:pt idx="0">
                    <c:v>2000-03</c:v>
                  </c:pt>
                  <c:pt idx="1">
                    <c:v>2004-07</c:v>
                  </c:pt>
                  <c:pt idx="2">
                    <c:v>2008-09</c:v>
                  </c:pt>
                  <c:pt idx="3">
                    <c:v>2000-03</c:v>
                  </c:pt>
                  <c:pt idx="4">
                    <c:v>2004-07</c:v>
                  </c:pt>
                  <c:pt idx="5">
                    <c:v>2008-09</c:v>
                  </c:pt>
                  <c:pt idx="6">
                    <c:v>2000-03</c:v>
                  </c:pt>
                  <c:pt idx="7">
                    <c:v>2004-07</c:v>
                  </c:pt>
                  <c:pt idx="8">
                    <c:v>2008-09</c:v>
                  </c:pt>
                  <c:pt idx="9">
                    <c:v>2000-03</c:v>
                  </c:pt>
                  <c:pt idx="10">
                    <c:v>2004-07</c:v>
                  </c:pt>
                  <c:pt idx="11">
                    <c:v>2008-09</c:v>
                  </c:pt>
                  <c:pt idx="12">
                    <c:v>2000-03</c:v>
                  </c:pt>
                  <c:pt idx="13">
                    <c:v>2004-07</c:v>
                  </c:pt>
                  <c:pt idx="14">
                    <c:v>2008-09</c:v>
                  </c:pt>
                </c:lvl>
                <c:lvl>
                  <c:pt idx="0">
                    <c:v>China</c:v>
                  </c:pt>
                  <c:pt idx="3">
                    <c:v>Eastern Europe (2)</c:v>
                  </c:pt>
                  <c:pt idx="6">
                    <c:v>G7 (2)</c:v>
                  </c:pt>
                  <c:pt idx="9">
                    <c:v>LAC7 (6)</c:v>
                  </c:pt>
                  <c:pt idx="12">
                    <c:v>Oth. Adv. Economies (3)</c:v>
                  </c:pt>
                </c:lvl>
              </c:multiLvlStrCache>
            </c:multiLvlStrRef>
          </c:cat>
          <c:val>
            <c:numRef>
              <c:f>'S26'!$Q$6:$Q$20</c:f>
              <c:numCache>
                <c:formatCode>0%</c:formatCode>
                <c:ptCount val="15"/>
                <c:pt idx="0">
                  <c:v>0.37332500000000007</c:v>
                </c:pt>
                <c:pt idx="1">
                  <c:v>0.50580000000000003</c:v>
                </c:pt>
                <c:pt idx="2">
                  <c:v>0.57795000000000007</c:v>
                </c:pt>
                <c:pt idx="3">
                  <c:v>0.33828750000000007</c:v>
                </c:pt>
                <c:pt idx="4">
                  <c:v>0.40235560000000004</c:v>
                </c:pt>
                <c:pt idx="5">
                  <c:v>0.48605000000000004</c:v>
                </c:pt>
                <c:pt idx="6">
                  <c:v>0.42966250000000006</c:v>
                </c:pt>
                <c:pt idx="7">
                  <c:v>0.47041250000000007</c:v>
                </c:pt>
                <c:pt idx="8">
                  <c:v>0.47480000000000006</c:v>
                </c:pt>
                <c:pt idx="9">
                  <c:v>0.1923917</c:v>
                </c:pt>
                <c:pt idx="10">
                  <c:v>0.14458750000000001</c:v>
                </c:pt>
                <c:pt idx="11">
                  <c:v>0.14117499999999997</c:v>
                </c:pt>
                <c:pt idx="12">
                  <c:v>0.4258417000000001</c:v>
                </c:pt>
                <c:pt idx="13">
                  <c:v>0.42975830000000004</c:v>
                </c:pt>
                <c:pt idx="14">
                  <c:v>0.42451660000000008</c:v>
                </c:pt>
              </c:numCache>
            </c:numRef>
          </c:val>
        </c:ser>
        <c:ser>
          <c:idx val="2"/>
          <c:order val="2"/>
          <c:tx>
            <c:strRef>
              <c:f>'S26'!$R$5</c:f>
              <c:strCache>
                <c:ptCount val="1"/>
                <c:pt idx="0">
                  <c:v>Personal</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'S26'!$N$6:$O$20</c:f>
              <c:multiLvlStrCache>
                <c:ptCount val="15"/>
                <c:lvl>
                  <c:pt idx="0">
                    <c:v>2000-03</c:v>
                  </c:pt>
                  <c:pt idx="1">
                    <c:v>2004-07</c:v>
                  </c:pt>
                  <c:pt idx="2">
                    <c:v>2008-09</c:v>
                  </c:pt>
                  <c:pt idx="3">
                    <c:v>2000-03</c:v>
                  </c:pt>
                  <c:pt idx="4">
                    <c:v>2004-07</c:v>
                  </c:pt>
                  <c:pt idx="5">
                    <c:v>2008-09</c:v>
                  </c:pt>
                  <c:pt idx="6">
                    <c:v>2000-03</c:v>
                  </c:pt>
                  <c:pt idx="7">
                    <c:v>2004-07</c:v>
                  </c:pt>
                  <c:pt idx="8">
                    <c:v>2008-09</c:v>
                  </c:pt>
                  <c:pt idx="9">
                    <c:v>2000-03</c:v>
                  </c:pt>
                  <c:pt idx="10">
                    <c:v>2004-07</c:v>
                  </c:pt>
                  <c:pt idx="11">
                    <c:v>2008-09</c:v>
                  </c:pt>
                  <c:pt idx="12">
                    <c:v>2000-03</c:v>
                  </c:pt>
                  <c:pt idx="13">
                    <c:v>2004-07</c:v>
                  </c:pt>
                  <c:pt idx="14">
                    <c:v>2008-09</c:v>
                  </c:pt>
                </c:lvl>
                <c:lvl>
                  <c:pt idx="0">
                    <c:v>China</c:v>
                  </c:pt>
                  <c:pt idx="3">
                    <c:v>Eastern Europe (2)</c:v>
                  </c:pt>
                  <c:pt idx="6">
                    <c:v>G7 (2)</c:v>
                  </c:pt>
                  <c:pt idx="9">
                    <c:v>LAC7 (6)</c:v>
                  </c:pt>
                  <c:pt idx="12">
                    <c:v>Oth. Adv. Economies (3)</c:v>
                  </c:pt>
                </c:lvl>
              </c:multiLvlStrCache>
            </c:multiLvlStrRef>
          </c:cat>
          <c:val>
            <c:numRef>
              <c:f>'S26'!$R$6:$R$20</c:f>
              <c:numCache>
                <c:formatCode>0%</c:formatCode>
                <c:ptCount val="15"/>
                <c:pt idx="0">
                  <c:v>0.22470000000000001</c:v>
                </c:pt>
                <c:pt idx="1">
                  <c:v>0.18827500000000003</c:v>
                </c:pt>
                <c:pt idx="2">
                  <c:v>0.17469999999999999</c:v>
                </c:pt>
                <c:pt idx="3">
                  <c:v>0.16965</c:v>
                </c:pt>
                <c:pt idx="4">
                  <c:v>0.18479720000000002</c:v>
                </c:pt>
                <c:pt idx="5">
                  <c:v>0.17828330000000003</c:v>
                </c:pt>
                <c:pt idx="6">
                  <c:v>0.11033750000000001</c:v>
                </c:pt>
                <c:pt idx="7">
                  <c:v>0.10437500000000001</c:v>
                </c:pt>
                <c:pt idx="8">
                  <c:v>9.5250000000000015E-2</c:v>
                </c:pt>
                <c:pt idx="9">
                  <c:v>0.14349170000000003</c:v>
                </c:pt>
                <c:pt idx="10">
                  <c:v>0.23585829999999999</c:v>
                </c:pt>
                <c:pt idx="11">
                  <c:v>0.26234170000000001</c:v>
                </c:pt>
                <c:pt idx="12">
                  <c:v>9.0991700000000023E-2</c:v>
                </c:pt>
                <c:pt idx="13">
                  <c:v>8.6475000000000024E-2</c:v>
                </c:pt>
                <c:pt idx="14">
                  <c:v>7.7083300000000007E-2</c:v>
                </c:pt>
              </c:numCache>
            </c:numRef>
          </c:val>
        </c:ser>
        <c:dLbls>
          <c:showLegendKey val="0"/>
          <c:showVal val="0"/>
          <c:showCatName val="0"/>
          <c:showSerName val="0"/>
          <c:showPercent val="0"/>
          <c:showBubbleSize val="0"/>
        </c:dLbls>
        <c:gapWidth val="45"/>
        <c:overlap val="100"/>
        <c:axId val="437663656"/>
        <c:axId val="437664048"/>
      </c:barChart>
      <c:catAx>
        <c:axId val="437663656"/>
        <c:scaling>
          <c:orientation val="minMax"/>
        </c:scaling>
        <c:delete val="0"/>
        <c:axPos val="b"/>
        <c:numFmt formatCode="General" sourceLinked="0"/>
        <c:majorTickMark val="out"/>
        <c:minorTickMark val="none"/>
        <c:tickLblPos val="nextTo"/>
        <c:txPr>
          <a:bodyPr rot="-5400000" vert="horz"/>
          <a:lstStyle/>
          <a:p>
            <a:pPr>
              <a:defRPr/>
            </a:pPr>
            <a:endParaRPr lang="en-US"/>
          </a:p>
        </c:txPr>
        <c:crossAx val="437664048"/>
        <c:crosses val="autoZero"/>
        <c:auto val="1"/>
        <c:lblAlgn val="ctr"/>
        <c:lblOffset val="100"/>
        <c:noMultiLvlLbl val="0"/>
      </c:catAx>
      <c:valAx>
        <c:axId val="437664048"/>
        <c:scaling>
          <c:orientation val="minMax"/>
          <c:max val="1"/>
        </c:scaling>
        <c:delete val="0"/>
        <c:axPos val="l"/>
        <c:majorGridlines/>
        <c:title>
          <c:tx>
            <c:rich>
              <a:bodyPr rot="-5400000" vert="horz"/>
              <a:lstStyle/>
              <a:p>
                <a:pPr>
                  <a:defRPr/>
                </a:pPr>
                <a:r>
                  <a:rPr lang="en-US"/>
                  <a:t>% of Total Credit</a:t>
                </a:r>
              </a:p>
            </c:rich>
          </c:tx>
          <c:layout/>
          <c:overlay val="0"/>
        </c:title>
        <c:numFmt formatCode="0%" sourceLinked="1"/>
        <c:majorTickMark val="out"/>
        <c:minorTickMark val="none"/>
        <c:tickLblPos val="nextTo"/>
        <c:crossAx val="437663656"/>
        <c:crosses val="autoZero"/>
        <c:crossBetween val="between"/>
      </c:valAx>
    </c:plotArea>
    <c:legend>
      <c:legendPos val="b"/>
      <c:layout/>
      <c:overlay val="0"/>
    </c:legend>
    <c:plotVisOnly val="1"/>
    <c:dispBlanksAs val="gap"/>
    <c:showDLblsOverMax val="0"/>
  </c:chart>
  <c:spPr>
    <a:ln>
      <a:noFill/>
    </a:ln>
  </c:spPr>
  <c:txPr>
    <a:bodyPr/>
    <a:lstStyle/>
    <a:p>
      <a:pPr>
        <a:defRPr>
          <a:latin typeface="Garamond" panose="02020404030301010803" pitchFamily="18"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1"/>
          <c:order val="0"/>
          <c:spPr>
            <a:solidFill>
              <a:srgbClr val="002060"/>
            </a:solidFill>
          </c:spPr>
          <c:invertIfNegative val="0"/>
          <c:dPt>
            <c:idx val="0"/>
            <c:invertIfNegative val="0"/>
            <c:bubble3D val="0"/>
            <c:spPr>
              <a:solidFill>
                <a:srgbClr val="C00000"/>
              </a:solidFill>
            </c:spPr>
          </c:dPt>
          <c:dPt>
            <c:idx val="1"/>
            <c:invertIfNegative val="0"/>
            <c:bubble3D val="0"/>
            <c:spPr>
              <a:solidFill>
                <a:srgbClr val="C00000"/>
              </a:solidFill>
            </c:spPr>
          </c:dPt>
          <c:dPt>
            <c:idx val="2"/>
            <c:invertIfNegative val="0"/>
            <c:bubble3D val="0"/>
            <c:spPr>
              <a:solidFill>
                <a:srgbClr val="C00000"/>
              </a:solidFill>
            </c:spPr>
          </c:dPt>
          <c:dPt>
            <c:idx val="3"/>
            <c:invertIfNegative val="0"/>
            <c:bubble3D val="0"/>
            <c:spPr>
              <a:solidFill>
                <a:srgbClr val="C00000"/>
              </a:solidFill>
            </c:spPr>
          </c:dPt>
          <c:dLbls>
            <c:numFmt formatCode="0.0%" sourceLinked="0"/>
            <c:spPr>
              <a:noFill/>
              <a:ln>
                <a:noFill/>
              </a:ln>
              <a:effectLst/>
            </c:spPr>
            <c:txPr>
              <a:bodyPr/>
              <a:lstStyle/>
              <a:p>
                <a:pPr>
                  <a:defRPr>
                    <a:solidFill>
                      <a:schemeClr val="bg1"/>
                    </a:solidFill>
                    <a:latin typeface="Garamond" panose="02020404030301010803"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multiLvlStrRef>
              <c:f>'F2 '!$R$28:$S$36</c:f>
              <c:multiLvlStrCache>
                <c:ptCount val="9"/>
                <c:lvl>
                  <c:pt idx="0">
                    <c:v>1991-1995</c:v>
                  </c:pt>
                  <c:pt idx="1">
                    <c:v>1996-2000</c:v>
                  </c:pt>
                  <c:pt idx="2">
                    <c:v>2001-2005</c:v>
                  </c:pt>
                  <c:pt idx="3">
                    <c:v>2006-2011</c:v>
                  </c:pt>
                  <c:pt idx="5">
                    <c:v>1991-1995</c:v>
                  </c:pt>
                  <c:pt idx="6">
                    <c:v>1996-2000</c:v>
                  </c:pt>
                  <c:pt idx="7">
                    <c:v>2001-2005</c:v>
                  </c:pt>
                  <c:pt idx="8">
                    <c:v>2006-2011</c:v>
                  </c:pt>
                </c:lvl>
                <c:lvl>
                  <c:pt idx="0">
                    <c:v>Equity Markets</c:v>
                  </c:pt>
                  <c:pt idx="4">
                    <c:v>.</c:v>
                  </c:pt>
                  <c:pt idx="5">
                    <c:v>Bond Markets</c:v>
                  </c:pt>
                </c:lvl>
              </c:multiLvlStrCache>
            </c:multiLvlStrRef>
          </c:cat>
          <c:val>
            <c:numRef>
              <c:f>'F2 '!$T$28:$T$36</c:f>
              <c:numCache>
                <c:formatCode>0.000000</c:formatCode>
                <c:ptCount val="9"/>
                <c:pt idx="0">
                  <c:v>7.4234000000000001E-3</c:v>
                </c:pt>
                <c:pt idx="1">
                  <c:v>1.22098E-2</c:v>
                </c:pt>
                <c:pt idx="2">
                  <c:v>8.7089999999999997E-3</c:v>
                </c:pt>
                <c:pt idx="3">
                  <c:v>1.30508E-2</c:v>
                </c:pt>
                <c:pt idx="5" formatCode="General">
                  <c:v>1.81131E-2</c:v>
                </c:pt>
                <c:pt idx="6" formatCode="General">
                  <c:v>2.6799699999999999E-2</c:v>
                </c:pt>
                <c:pt idx="7" formatCode="General">
                  <c:v>2.6705400000000001E-2</c:v>
                </c:pt>
                <c:pt idx="8" formatCode="General">
                  <c:v>3.1216899999999999E-2</c:v>
                </c:pt>
              </c:numCache>
            </c:numRef>
          </c:val>
        </c:ser>
        <c:dLbls>
          <c:showLegendKey val="0"/>
          <c:showVal val="0"/>
          <c:showCatName val="0"/>
          <c:showSerName val="0"/>
          <c:showPercent val="0"/>
          <c:showBubbleSize val="0"/>
        </c:dLbls>
        <c:gapWidth val="70"/>
        <c:axId val="438060624"/>
        <c:axId val="438061016"/>
      </c:barChart>
      <c:catAx>
        <c:axId val="438060624"/>
        <c:scaling>
          <c:orientation val="minMax"/>
        </c:scaling>
        <c:delete val="0"/>
        <c:axPos val="b"/>
        <c:numFmt formatCode="General" sourceLinked="1"/>
        <c:majorTickMark val="out"/>
        <c:minorTickMark val="none"/>
        <c:tickLblPos val="nextTo"/>
        <c:txPr>
          <a:bodyPr rot="-5400000" vert="horz"/>
          <a:lstStyle/>
          <a:p>
            <a:pPr>
              <a:defRPr>
                <a:latin typeface="Garamond" panose="02020404030301010803" pitchFamily="18" charset="0"/>
              </a:defRPr>
            </a:pPr>
            <a:endParaRPr lang="en-US"/>
          </a:p>
        </c:txPr>
        <c:crossAx val="438061016"/>
        <c:crosses val="autoZero"/>
        <c:auto val="0"/>
        <c:lblAlgn val="ctr"/>
        <c:lblOffset val="100"/>
        <c:noMultiLvlLbl val="0"/>
      </c:catAx>
      <c:valAx>
        <c:axId val="438061016"/>
        <c:scaling>
          <c:orientation val="minMax"/>
        </c:scaling>
        <c:delete val="0"/>
        <c:axPos val="l"/>
        <c:majorGridlines>
          <c:spPr>
            <a:ln>
              <a:solidFill>
                <a:schemeClr val="bg1">
                  <a:lumMod val="85000"/>
                </a:schemeClr>
              </a:solidFill>
              <a:prstDash val="solid"/>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 of GDP</a:t>
                </a:r>
              </a:p>
            </c:rich>
          </c:tx>
          <c:overlay val="0"/>
        </c:title>
        <c:numFmt formatCode="0.0%" sourceLinked="0"/>
        <c:majorTickMark val="out"/>
        <c:minorTickMark val="none"/>
        <c:tickLblPos val="nextTo"/>
        <c:txPr>
          <a:bodyPr/>
          <a:lstStyle/>
          <a:p>
            <a:pPr>
              <a:defRPr>
                <a:latin typeface="Garamond" panose="02020404030301010803" pitchFamily="18" charset="0"/>
              </a:defRPr>
            </a:pPr>
            <a:endParaRPr lang="en-US"/>
          </a:p>
        </c:txPr>
        <c:crossAx val="438060624"/>
        <c:crosses val="autoZero"/>
        <c:crossBetween val="between"/>
      </c:valAx>
      <c:spPr>
        <a:noFill/>
      </c:spPr>
    </c:plotArea>
    <c:plotVisOnly val="1"/>
    <c:dispBlanksAs val="gap"/>
    <c:showDLblsOverMax val="0"/>
  </c:chart>
  <c:spPr>
    <a:ln>
      <a:noFill/>
    </a:ln>
  </c:sp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808010416020832"/>
          <c:y val="5.3749860431573038E-2"/>
          <c:w val="0.87035124285934851"/>
          <c:h val="0.7130030621172353"/>
        </c:manualLayout>
      </c:layout>
      <c:barChart>
        <c:barDir val="col"/>
        <c:grouping val="clustered"/>
        <c:varyColors val="0"/>
        <c:ser>
          <c:idx val="1"/>
          <c:order val="0"/>
          <c:spPr>
            <a:solidFill>
              <a:srgbClr val="002060"/>
            </a:solidFill>
          </c:spPr>
          <c:invertIfNegative val="0"/>
          <c:dPt>
            <c:idx val="0"/>
            <c:invertIfNegative val="0"/>
            <c:bubble3D val="0"/>
            <c:spPr>
              <a:solidFill>
                <a:srgbClr val="C00000"/>
              </a:solidFill>
            </c:spPr>
          </c:dPt>
          <c:dPt>
            <c:idx val="1"/>
            <c:invertIfNegative val="0"/>
            <c:bubble3D val="0"/>
            <c:spPr>
              <a:solidFill>
                <a:srgbClr val="C00000"/>
              </a:solidFill>
            </c:spPr>
          </c:dPt>
          <c:dPt>
            <c:idx val="2"/>
            <c:invertIfNegative val="0"/>
            <c:bubble3D val="0"/>
            <c:spPr>
              <a:solidFill>
                <a:srgbClr val="C00000"/>
              </a:solidFill>
            </c:spPr>
          </c:dPt>
          <c:dPt>
            <c:idx val="3"/>
            <c:invertIfNegative val="0"/>
            <c:bubble3D val="0"/>
            <c:spPr>
              <a:solidFill>
                <a:srgbClr val="C00000"/>
              </a:solidFill>
            </c:spPr>
          </c:dPt>
          <c:dLbls>
            <c:numFmt formatCode="#,##0" sourceLinked="0"/>
            <c:spPr>
              <a:noFill/>
              <a:ln>
                <a:noFill/>
              </a:ln>
              <a:effectLst/>
            </c:spPr>
            <c:txPr>
              <a:bodyPr/>
              <a:lstStyle/>
              <a:p>
                <a:pPr>
                  <a:defRPr>
                    <a:solidFill>
                      <a:schemeClr val="bg1"/>
                    </a:solidFill>
                    <a:latin typeface="Garamond" panose="02020404030301010803" pitchFamily="18" charset="0"/>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'F2 '!$V$28:$W$36</c:f>
              <c:multiLvlStrCache>
                <c:ptCount val="9"/>
                <c:lvl>
                  <c:pt idx="0">
                    <c:v>1991-1995</c:v>
                  </c:pt>
                  <c:pt idx="1">
                    <c:v>1996-2000</c:v>
                  </c:pt>
                  <c:pt idx="2">
                    <c:v>2001-2005</c:v>
                  </c:pt>
                  <c:pt idx="3">
                    <c:v>2006-2011</c:v>
                  </c:pt>
                  <c:pt idx="5">
                    <c:v>1991-1995</c:v>
                  </c:pt>
                  <c:pt idx="6">
                    <c:v>1996-2000</c:v>
                  </c:pt>
                  <c:pt idx="7">
                    <c:v>2001-2005</c:v>
                  </c:pt>
                  <c:pt idx="8">
                    <c:v>2006-2011</c:v>
                  </c:pt>
                </c:lvl>
                <c:lvl>
                  <c:pt idx="0">
                    <c:v>Equity Issuers</c:v>
                  </c:pt>
                  <c:pt idx="4">
                    <c:v>.</c:v>
                  </c:pt>
                  <c:pt idx="5">
                    <c:v>Bond Issuers</c:v>
                  </c:pt>
                </c:lvl>
              </c:multiLvlStrCache>
            </c:multiLvlStrRef>
          </c:cat>
          <c:val>
            <c:numRef>
              <c:f>'F2 '!$X$28:$X$36</c:f>
              <c:numCache>
                <c:formatCode>0.000000</c:formatCode>
                <c:ptCount val="9"/>
                <c:pt idx="0">
                  <c:v>17.5</c:v>
                </c:pt>
                <c:pt idx="1">
                  <c:v>19.100000000000001</c:v>
                </c:pt>
                <c:pt idx="2">
                  <c:v>9.8000000000000007</c:v>
                </c:pt>
                <c:pt idx="3">
                  <c:v>23.33333</c:v>
                </c:pt>
                <c:pt idx="5" formatCode="General">
                  <c:v>26.7</c:v>
                </c:pt>
                <c:pt idx="6" formatCode="General">
                  <c:v>20.8</c:v>
                </c:pt>
                <c:pt idx="7" formatCode="General">
                  <c:v>16.2</c:v>
                </c:pt>
                <c:pt idx="8" formatCode="General">
                  <c:v>22</c:v>
                </c:pt>
              </c:numCache>
            </c:numRef>
          </c:val>
        </c:ser>
        <c:dLbls>
          <c:showLegendKey val="0"/>
          <c:showVal val="0"/>
          <c:showCatName val="0"/>
          <c:showSerName val="0"/>
          <c:showPercent val="0"/>
          <c:showBubbleSize val="0"/>
        </c:dLbls>
        <c:gapWidth val="70"/>
        <c:axId val="438061800"/>
        <c:axId val="438062192"/>
      </c:barChart>
      <c:catAx>
        <c:axId val="438061800"/>
        <c:scaling>
          <c:orientation val="minMax"/>
        </c:scaling>
        <c:delete val="0"/>
        <c:axPos val="b"/>
        <c:numFmt formatCode="General" sourceLinked="1"/>
        <c:majorTickMark val="out"/>
        <c:minorTickMark val="none"/>
        <c:tickLblPos val="nextTo"/>
        <c:txPr>
          <a:bodyPr rot="-5400000" vert="horz"/>
          <a:lstStyle/>
          <a:p>
            <a:pPr>
              <a:defRPr>
                <a:latin typeface="Garamond" panose="02020404030301010803" pitchFamily="18" charset="0"/>
              </a:defRPr>
            </a:pPr>
            <a:endParaRPr lang="en-US"/>
          </a:p>
        </c:txPr>
        <c:crossAx val="438062192"/>
        <c:crosses val="autoZero"/>
        <c:auto val="1"/>
        <c:lblAlgn val="ctr"/>
        <c:lblOffset val="100"/>
        <c:noMultiLvlLbl val="0"/>
      </c:catAx>
      <c:valAx>
        <c:axId val="438062192"/>
        <c:scaling>
          <c:orientation val="minMax"/>
          <c:max val="30"/>
        </c:scaling>
        <c:delete val="0"/>
        <c:axPos val="l"/>
        <c:majorGridlines>
          <c:spPr>
            <a:ln>
              <a:solidFill>
                <a:schemeClr val="bg1">
                  <a:lumMod val="85000"/>
                </a:schemeClr>
              </a:solidFill>
              <a:prstDash val="solid"/>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Number of Issuers </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8061800"/>
        <c:crosses val="autoZero"/>
        <c:crossBetween val="between"/>
      </c:valAx>
    </c:plotArea>
    <c:plotVisOnly val="1"/>
    <c:dispBlanksAs val="gap"/>
    <c:showDLblsOverMax val="0"/>
  </c:chart>
  <c:spPr>
    <a:ln>
      <a:noFill/>
    </a:ln>
  </c:sp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65507677682022"/>
          <c:y val="2.7182830586286753E-2"/>
          <c:w val="0.8718806546240544"/>
          <c:h val="0.67319637486457651"/>
        </c:manualLayout>
      </c:layout>
      <c:barChart>
        <c:barDir val="col"/>
        <c:grouping val="stacked"/>
        <c:varyColors val="0"/>
        <c:ser>
          <c:idx val="0"/>
          <c:order val="0"/>
          <c:tx>
            <c:strRef>
              <c:f>'F2 '!$Z$54</c:f>
              <c:strCache>
                <c:ptCount val="1"/>
                <c:pt idx="0">
                  <c:v>Top-5</c:v>
                </c:pt>
              </c:strCache>
            </c:strRef>
          </c:tx>
          <c:spPr>
            <a:solidFill>
              <a:schemeClr val="tx2">
                <a:lumMod val="75000"/>
              </a:schemeClr>
            </a:solidFill>
          </c:spPr>
          <c:invertIfNegative val="0"/>
          <c:dLbls>
            <c:numFmt formatCode="0%" sourceLinked="0"/>
            <c:spPr>
              <a:noFill/>
              <a:ln>
                <a:noFill/>
              </a:ln>
              <a:effectLst/>
            </c:spPr>
            <c:txPr>
              <a:bodyPr/>
              <a:lstStyle/>
              <a:p>
                <a:pPr>
                  <a:defRPr>
                    <a:solidFill>
                      <a:schemeClr val="bg1"/>
                    </a:solidFill>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'F2 '!$X$55:$Y$63</c:f>
              <c:multiLvlStrCache>
                <c:ptCount val="9"/>
                <c:lvl>
                  <c:pt idx="0">
                    <c:v>1991-1995</c:v>
                  </c:pt>
                  <c:pt idx="1">
                    <c:v>1996-2000</c:v>
                  </c:pt>
                  <c:pt idx="2">
                    <c:v>2001-2005</c:v>
                  </c:pt>
                  <c:pt idx="3">
                    <c:v>2006-2011</c:v>
                  </c:pt>
                  <c:pt idx="5">
                    <c:v>1991-1995</c:v>
                  </c:pt>
                  <c:pt idx="6">
                    <c:v>1996-2000</c:v>
                  </c:pt>
                  <c:pt idx="7">
                    <c:v>2001-2005</c:v>
                  </c:pt>
                  <c:pt idx="8">
                    <c:v>2006-2011</c:v>
                  </c:pt>
                </c:lvl>
                <c:lvl>
                  <c:pt idx="0">
                    <c:v>Equity Markets</c:v>
                  </c:pt>
                  <c:pt idx="4">
                    <c:v>.</c:v>
                  </c:pt>
                  <c:pt idx="5">
                    <c:v>Bond Markets</c:v>
                  </c:pt>
                </c:lvl>
              </c:multiLvlStrCache>
            </c:multiLvlStrRef>
          </c:cat>
          <c:val>
            <c:numRef>
              <c:f>'F2 '!$Z$55:$Z$63</c:f>
              <c:numCache>
                <c:formatCode>0%</c:formatCode>
                <c:ptCount val="9"/>
                <c:pt idx="0">
                  <c:v>0.77284439999999999</c:v>
                </c:pt>
                <c:pt idx="1">
                  <c:v>0.78487870000000004</c:v>
                </c:pt>
                <c:pt idx="2">
                  <c:v>0.92727189999999993</c:v>
                </c:pt>
                <c:pt idx="3">
                  <c:v>0.78189940000000002</c:v>
                </c:pt>
                <c:pt idx="5">
                  <c:v>0.70095719999999995</c:v>
                </c:pt>
                <c:pt idx="6">
                  <c:v>0.66396129999999998</c:v>
                </c:pt>
                <c:pt idx="7">
                  <c:v>0.69166529999999993</c:v>
                </c:pt>
                <c:pt idx="8">
                  <c:v>0.66221019999999997</c:v>
                </c:pt>
              </c:numCache>
            </c:numRef>
          </c:val>
        </c:ser>
        <c:ser>
          <c:idx val="1"/>
          <c:order val="1"/>
          <c:tx>
            <c:strRef>
              <c:f>'F2 '!$AA$54</c:f>
              <c:strCache>
                <c:ptCount val="1"/>
                <c:pt idx="0">
                  <c:v>Top-10</c:v>
                </c:pt>
              </c:strCache>
            </c:strRef>
          </c:tx>
          <c:spPr>
            <a:solidFill>
              <a:schemeClr val="tx2">
                <a:lumMod val="60000"/>
                <a:lumOff val="40000"/>
              </a:schemeClr>
            </a:solidFill>
          </c:spPr>
          <c:invertIfNegative val="0"/>
          <c:dLbls>
            <c:numFmt formatCode="0%" sourceLinked="0"/>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'F2 '!$X$55:$Y$63</c:f>
              <c:multiLvlStrCache>
                <c:ptCount val="9"/>
                <c:lvl>
                  <c:pt idx="0">
                    <c:v>1991-1995</c:v>
                  </c:pt>
                  <c:pt idx="1">
                    <c:v>1996-2000</c:v>
                  </c:pt>
                  <c:pt idx="2">
                    <c:v>2001-2005</c:v>
                  </c:pt>
                  <c:pt idx="3">
                    <c:v>2006-2011</c:v>
                  </c:pt>
                  <c:pt idx="5">
                    <c:v>1991-1995</c:v>
                  </c:pt>
                  <c:pt idx="6">
                    <c:v>1996-2000</c:v>
                  </c:pt>
                  <c:pt idx="7">
                    <c:v>2001-2005</c:v>
                  </c:pt>
                  <c:pt idx="8">
                    <c:v>2006-2011</c:v>
                  </c:pt>
                </c:lvl>
                <c:lvl>
                  <c:pt idx="0">
                    <c:v>Equity Markets</c:v>
                  </c:pt>
                  <c:pt idx="4">
                    <c:v>.</c:v>
                  </c:pt>
                  <c:pt idx="5">
                    <c:v>Bond Markets</c:v>
                  </c:pt>
                </c:lvl>
              </c:multiLvlStrCache>
            </c:multiLvlStrRef>
          </c:cat>
          <c:val>
            <c:numRef>
              <c:f>'F2 '!$AA$55:$AA$63</c:f>
              <c:numCache>
                <c:formatCode>0%</c:formatCode>
                <c:ptCount val="9"/>
                <c:pt idx="0">
                  <c:v>0.14381709999999998</c:v>
                </c:pt>
                <c:pt idx="1">
                  <c:v>0.13000720000000002</c:v>
                </c:pt>
                <c:pt idx="2">
                  <c:v>5.9922099999999999E-2</c:v>
                </c:pt>
                <c:pt idx="3">
                  <c:v>0.13670639999999992</c:v>
                </c:pt>
                <c:pt idx="5">
                  <c:v>0.15615870000000001</c:v>
                </c:pt>
                <c:pt idx="6">
                  <c:v>0.18706559999999997</c:v>
                </c:pt>
                <c:pt idx="7">
                  <c:v>0.18010390000000001</c:v>
                </c:pt>
                <c:pt idx="8">
                  <c:v>0.20874329999999999</c:v>
                </c:pt>
              </c:numCache>
            </c:numRef>
          </c:val>
        </c:ser>
        <c:ser>
          <c:idx val="2"/>
          <c:order val="2"/>
          <c:tx>
            <c:strRef>
              <c:f>'F2 '!$AB$54</c:f>
              <c:strCache>
                <c:ptCount val="1"/>
                <c:pt idx="0">
                  <c:v>Top-20</c:v>
                </c:pt>
              </c:strCache>
            </c:strRef>
          </c:tx>
          <c:spPr>
            <a:solidFill>
              <a:schemeClr val="tx2">
                <a:lumMod val="20000"/>
                <a:lumOff val="80000"/>
              </a:schemeClr>
            </a:solidFill>
            <a:ln>
              <a:noFill/>
            </a:ln>
          </c:spPr>
          <c:invertIfNegative val="0"/>
          <c:dLbls>
            <c:numFmt formatCode="0%" sourceLinked="0"/>
            <c:spPr>
              <a:noFill/>
              <a:ln>
                <a:noFill/>
              </a:ln>
              <a:effectLst/>
            </c:spPr>
            <c:txPr>
              <a:bodyPr/>
              <a:lstStyle/>
              <a:p>
                <a:pPr>
                  <a:defRPr>
                    <a:latin typeface="Garamond" panose="02020404030301010803" pitchFamily="18"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multiLvlStrRef>
              <c:f>'F2 '!$X$55:$Y$63</c:f>
              <c:multiLvlStrCache>
                <c:ptCount val="9"/>
                <c:lvl>
                  <c:pt idx="0">
                    <c:v>1991-1995</c:v>
                  </c:pt>
                  <c:pt idx="1">
                    <c:v>1996-2000</c:v>
                  </c:pt>
                  <c:pt idx="2">
                    <c:v>2001-2005</c:v>
                  </c:pt>
                  <c:pt idx="3">
                    <c:v>2006-2011</c:v>
                  </c:pt>
                  <c:pt idx="5">
                    <c:v>1991-1995</c:v>
                  </c:pt>
                  <c:pt idx="6">
                    <c:v>1996-2000</c:v>
                  </c:pt>
                  <c:pt idx="7">
                    <c:v>2001-2005</c:v>
                  </c:pt>
                  <c:pt idx="8">
                    <c:v>2006-2011</c:v>
                  </c:pt>
                </c:lvl>
                <c:lvl>
                  <c:pt idx="0">
                    <c:v>Equity Markets</c:v>
                  </c:pt>
                  <c:pt idx="4">
                    <c:v>.</c:v>
                  </c:pt>
                  <c:pt idx="5">
                    <c:v>Bond Markets</c:v>
                  </c:pt>
                </c:lvl>
              </c:multiLvlStrCache>
            </c:multiLvlStrRef>
          </c:cat>
          <c:val>
            <c:numRef>
              <c:f>'F2 '!$AB$55:$AB$63</c:f>
              <c:numCache>
                <c:formatCode>0%</c:formatCode>
                <c:ptCount val="9"/>
                <c:pt idx="0">
                  <c:v>7.739490000000003E-2</c:v>
                </c:pt>
                <c:pt idx="1">
                  <c:v>7.2185899999999914E-2</c:v>
                </c:pt>
                <c:pt idx="2">
                  <c:v>1.2806000000000069E-2</c:v>
                </c:pt>
                <c:pt idx="3">
                  <c:v>7.038510000000002E-2</c:v>
                </c:pt>
                <c:pt idx="5">
                  <c:v>0.1029683</c:v>
                </c:pt>
                <c:pt idx="6">
                  <c:v>0.12471339999999997</c:v>
                </c:pt>
                <c:pt idx="7">
                  <c:v>0.1122375000000001</c:v>
                </c:pt>
                <c:pt idx="8">
                  <c:v>0.1121887000000001</c:v>
                </c:pt>
              </c:numCache>
            </c:numRef>
          </c:val>
        </c:ser>
        <c:dLbls>
          <c:showLegendKey val="0"/>
          <c:showVal val="0"/>
          <c:showCatName val="0"/>
          <c:showSerName val="0"/>
          <c:showPercent val="0"/>
          <c:showBubbleSize val="0"/>
        </c:dLbls>
        <c:gapWidth val="70"/>
        <c:overlap val="100"/>
        <c:axId val="438062976"/>
        <c:axId val="438063368"/>
      </c:barChart>
      <c:catAx>
        <c:axId val="438062976"/>
        <c:scaling>
          <c:orientation val="minMax"/>
        </c:scaling>
        <c:delete val="0"/>
        <c:axPos val="b"/>
        <c:numFmt formatCode="General" sourceLinked="1"/>
        <c:majorTickMark val="out"/>
        <c:minorTickMark val="none"/>
        <c:tickLblPos val="nextTo"/>
        <c:txPr>
          <a:bodyPr rot="-5400000" vert="horz"/>
          <a:lstStyle/>
          <a:p>
            <a:pPr>
              <a:defRPr>
                <a:latin typeface="Garamond" panose="02020404030301010803" pitchFamily="18" charset="0"/>
              </a:defRPr>
            </a:pPr>
            <a:endParaRPr lang="en-US"/>
          </a:p>
        </c:txPr>
        <c:crossAx val="438063368"/>
        <c:crosses val="autoZero"/>
        <c:auto val="1"/>
        <c:lblAlgn val="ctr"/>
        <c:lblOffset val="100"/>
        <c:noMultiLvlLbl val="0"/>
      </c:catAx>
      <c:valAx>
        <c:axId val="438063368"/>
        <c:scaling>
          <c:orientation val="minMax"/>
          <c:max val="1"/>
        </c:scaling>
        <c:delete val="0"/>
        <c:axPos val="l"/>
        <c:majorGridlines>
          <c:spPr>
            <a:ln>
              <a:solidFill>
                <a:schemeClr val="bg1">
                  <a:lumMod val="85000"/>
                </a:schemeClr>
              </a:solidFill>
              <a:prstDash val="solid"/>
            </a:ln>
          </c:spPr>
        </c:majorGridlines>
        <c:title>
          <c:tx>
            <c:rich>
              <a:bodyPr rot="-5400000" vert="horz"/>
              <a:lstStyle/>
              <a:p>
                <a:pPr>
                  <a:defRPr b="0">
                    <a:latin typeface="Garamond" panose="02020404030301010803" pitchFamily="18" charset="0"/>
                  </a:defRPr>
                </a:pPr>
                <a:r>
                  <a:rPr lang="en-US" b="0">
                    <a:latin typeface="Garamond" panose="02020404030301010803" pitchFamily="18" charset="0"/>
                  </a:rPr>
                  <a:t>% of Total Amount Raised</a:t>
                </a:r>
              </a:p>
            </c:rich>
          </c:tx>
          <c:layout/>
          <c:overlay val="0"/>
        </c:title>
        <c:numFmt formatCode="0%" sourceLinked="0"/>
        <c:majorTickMark val="out"/>
        <c:minorTickMark val="none"/>
        <c:tickLblPos val="nextTo"/>
        <c:txPr>
          <a:bodyPr/>
          <a:lstStyle/>
          <a:p>
            <a:pPr>
              <a:defRPr>
                <a:latin typeface="Garamond" panose="02020404030301010803" pitchFamily="18" charset="0"/>
              </a:defRPr>
            </a:pPr>
            <a:endParaRPr lang="en-US"/>
          </a:p>
        </c:txPr>
        <c:crossAx val="438062976"/>
        <c:crosses val="autoZero"/>
        <c:crossBetween val="between"/>
      </c:valAx>
    </c:plotArea>
    <c:legend>
      <c:legendPos val="b"/>
      <c:layout>
        <c:manualLayout>
          <c:xMode val="edge"/>
          <c:yMode val="edge"/>
          <c:x val="0.34674284581556708"/>
          <c:y val="0.93022809787845606"/>
          <c:w val="0.30651430836886578"/>
          <c:h val="5.9377526978996266E-2"/>
        </c:manualLayout>
      </c:layout>
      <c:overlay val="0"/>
      <c:txPr>
        <a:bodyPr/>
        <a:lstStyle/>
        <a:p>
          <a:pPr>
            <a:defRPr>
              <a:latin typeface="Garamond" panose="02020404030301010803" pitchFamily="18" charset="0"/>
            </a:defRPr>
          </a:pPr>
          <a:endParaRPr lang="en-US"/>
        </a:p>
      </c:txPr>
    </c:legend>
    <c:plotVisOnly val="1"/>
    <c:dispBlanksAs val="gap"/>
    <c:showDLblsOverMax val="0"/>
  </c:chart>
  <c:spPr>
    <a:ln>
      <a:noFill/>
    </a:ln>
  </c:sp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'F3'!$Z$5</c:f>
              <c:strCache>
                <c:ptCount val="1"/>
                <c:pt idx="0">
                  <c:v>Top 5 </c:v>
                </c:pt>
              </c:strCache>
            </c:strRef>
          </c:tx>
          <c:spPr>
            <a:solidFill>
              <a:schemeClr val="tx2">
                <a:lumMod val="75000"/>
              </a:schemeClr>
            </a:solidFill>
          </c:spPr>
          <c:invertIfNegative val="0"/>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'F3'!$Z$6:$Z$8</c:f>
              <c:numCache>
                <c:formatCode>0%</c:formatCode>
                <c:ptCount val="3"/>
                <c:pt idx="0">
                  <c:v>0.4887532</c:v>
                </c:pt>
                <c:pt idx="1">
                  <c:v>0.44586559999999997</c:v>
                </c:pt>
                <c:pt idx="2">
                  <c:v>0.4382047</c:v>
                </c:pt>
              </c:numCache>
            </c:numRef>
          </c:val>
        </c:ser>
        <c:ser>
          <c:idx val="1"/>
          <c:order val="1"/>
          <c:tx>
            <c:strRef>
              <c:f>'F3'!$AA$5</c:f>
              <c:strCache>
                <c:ptCount val="1"/>
                <c:pt idx="0">
                  <c:v>Top 10</c:v>
                </c:pt>
              </c:strCache>
            </c:strRef>
          </c:tx>
          <c:spPr>
            <a:solidFill>
              <a:schemeClr val="tx2">
                <a:lumMod val="60000"/>
                <a:lumOff val="4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'F3'!$AA$6:$AA$8</c:f>
              <c:numCache>
                <c:formatCode>0%</c:formatCode>
                <c:ptCount val="3"/>
                <c:pt idx="0">
                  <c:v>0.16501679999999994</c:v>
                </c:pt>
                <c:pt idx="1">
                  <c:v>0.16140010000000005</c:v>
                </c:pt>
                <c:pt idx="2">
                  <c:v>0.14982599999999999</c:v>
                </c:pt>
              </c:numCache>
            </c:numRef>
          </c:val>
        </c:ser>
        <c:ser>
          <c:idx val="2"/>
          <c:order val="2"/>
          <c:tx>
            <c:strRef>
              <c:f>'F3'!$AB$5</c:f>
              <c:strCache>
                <c:ptCount val="1"/>
                <c:pt idx="0">
                  <c:v>Top 20</c:v>
                </c:pt>
              </c:strCache>
            </c:strRef>
          </c:tx>
          <c:spPr>
            <a:solidFill>
              <a:schemeClr val="tx2">
                <a:lumMod val="20000"/>
                <a:lumOff val="8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'F3'!$AB$6:$AB$8</c:f>
              <c:numCache>
                <c:formatCode>0%</c:formatCode>
                <c:ptCount val="3"/>
                <c:pt idx="0">
                  <c:v>0.15430270000000007</c:v>
                </c:pt>
                <c:pt idx="1">
                  <c:v>0.14769100000000002</c:v>
                </c:pt>
                <c:pt idx="2">
                  <c:v>0.15630850000000002</c:v>
                </c:pt>
              </c:numCache>
            </c:numRef>
          </c:val>
        </c:ser>
        <c:dLbls>
          <c:showLegendKey val="0"/>
          <c:showVal val="0"/>
          <c:showCatName val="0"/>
          <c:showSerName val="0"/>
          <c:showPercent val="0"/>
          <c:showBubbleSize val="0"/>
        </c:dLbls>
        <c:gapWidth val="150"/>
        <c:overlap val="100"/>
        <c:axId val="438403048"/>
        <c:axId val="438403440"/>
      </c:barChart>
      <c:catAx>
        <c:axId val="438403048"/>
        <c:scaling>
          <c:orientation val="minMax"/>
        </c:scaling>
        <c:delete val="0"/>
        <c:axPos val="b"/>
        <c:numFmt formatCode="General" sourceLinked="1"/>
        <c:majorTickMark val="out"/>
        <c:minorTickMark val="none"/>
        <c:tickLblPos val="nextTo"/>
        <c:crossAx val="438403440"/>
        <c:crosses val="autoZero"/>
        <c:auto val="1"/>
        <c:lblAlgn val="ctr"/>
        <c:lblOffset val="100"/>
        <c:tickLblSkip val="1"/>
        <c:noMultiLvlLbl val="0"/>
      </c:catAx>
      <c:valAx>
        <c:axId val="438403440"/>
        <c:scaling>
          <c:orientation val="minMax"/>
          <c:max val="1"/>
          <c:min val="0"/>
        </c:scaling>
        <c:delete val="0"/>
        <c:axPos val="l"/>
        <c:majorGridlines>
          <c:spPr>
            <a:ln>
              <a:solidFill>
                <a:schemeClr val="bg1">
                  <a:lumMod val="85000"/>
                </a:schemeClr>
              </a:solidFill>
              <a:prstDash val="solid"/>
            </a:ln>
          </c:spPr>
        </c:majorGridlines>
        <c:title>
          <c:tx>
            <c:rich>
              <a:bodyPr rot="-5400000" vert="horz"/>
              <a:lstStyle/>
              <a:p>
                <a:pPr>
                  <a:defRPr/>
                </a:pPr>
                <a:r>
                  <a:rPr lang="en-US"/>
                  <a:t>% of Total Sales</a:t>
                </a:r>
              </a:p>
            </c:rich>
          </c:tx>
          <c:layout/>
          <c:overlay val="0"/>
        </c:title>
        <c:numFmt formatCode="0%" sourceLinked="0"/>
        <c:majorTickMark val="out"/>
        <c:minorTickMark val="none"/>
        <c:tickLblPos val="nextTo"/>
        <c:crossAx val="438403048"/>
        <c:crosses val="autoZero"/>
        <c:crossBetween val="between"/>
      </c:valAx>
    </c:plotArea>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'F3'!$AC$5</c:f>
              <c:strCache>
                <c:ptCount val="1"/>
                <c:pt idx="0">
                  <c:v>Top 5 raised</c:v>
                </c:pt>
              </c:strCache>
            </c:strRef>
          </c:tx>
          <c:spPr>
            <a:solidFill>
              <a:schemeClr val="tx2">
                <a:lumMod val="75000"/>
              </a:schemeClr>
            </a:solidFill>
          </c:spPr>
          <c:invertIfNegative val="0"/>
          <c:dLbls>
            <c:spPr>
              <a:noFill/>
              <a:ln>
                <a:noFill/>
              </a:ln>
              <a:effectLst/>
            </c:spPr>
            <c:txPr>
              <a:bodyPr/>
              <a:lstStyle/>
              <a:p>
                <a:pPr>
                  <a:defRPr>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'F3'!$AC$6:$AC$8</c:f>
              <c:numCache>
                <c:formatCode>0%</c:formatCode>
                <c:ptCount val="3"/>
                <c:pt idx="0">
                  <c:v>0.15289459999999999</c:v>
                </c:pt>
                <c:pt idx="1">
                  <c:v>8.5895329999999992E-2</c:v>
                </c:pt>
                <c:pt idx="2">
                  <c:v>6.6953949999999998E-2</c:v>
                </c:pt>
              </c:numCache>
            </c:numRef>
          </c:val>
        </c:ser>
        <c:ser>
          <c:idx val="1"/>
          <c:order val="1"/>
          <c:tx>
            <c:strRef>
              <c:f>'F3'!$AD$5</c:f>
              <c:strCache>
                <c:ptCount val="1"/>
                <c:pt idx="0">
                  <c:v>Top 10 raised</c:v>
                </c:pt>
              </c:strCache>
            </c:strRef>
          </c:tx>
          <c:spPr>
            <a:solidFill>
              <a:schemeClr val="tx2">
                <a:lumMod val="60000"/>
                <a:lumOff val="4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'F3'!$AD$6:$AD$8</c:f>
              <c:numCache>
                <c:formatCode>0%</c:formatCode>
                <c:ptCount val="3"/>
                <c:pt idx="0">
                  <c:v>0.12180300000000001</c:v>
                </c:pt>
                <c:pt idx="1">
                  <c:v>4.2780770000000017E-2</c:v>
                </c:pt>
                <c:pt idx="2">
                  <c:v>0.10396014999999999</c:v>
                </c:pt>
              </c:numCache>
            </c:numRef>
          </c:val>
        </c:ser>
        <c:ser>
          <c:idx val="2"/>
          <c:order val="2"/>
          <c:tx>
            <c:strRef>
              <c:f>'F3'!$AE$5</c:f>
              <c:strCache>
                <c:ptCount val="1"/>
                <c:pt idx="0">
                  <c:v>Top 20 raised</c:v>
                </c:pt>
              </c:strCache>
            </c:strRef>
          </c:tx>
          <c:spPr>
            <a:solidFill>
              <a:schemeClr val="tx2">
                <a:lumMod val="20000"/>
                <a:lumOff val="8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'F3'!$X$6:$X$8</c:f>
              <c:strCache>
                <c:ptCount val="3"/>
                <c:pt idx="0">
                  <c:v>2003-2005</c:v>
                </c:pt>
                <c:pt idx="1">
                  <c:v>2006-2008</c:v>
                </c:pt>
                <c:pt idx="2">
                  <c:v>2009-2011</c:v>
                </c:pt>
              </c:strCache>
            </c:strRef>
          </c:cat>
          <c:val>
            <c:numRef>
              <c:f>'F3'!$AE$6:$AE$8</c:f>
              <c:numCache>
                <c:formatCode>0%</c:formatCode>
                <c:ptCount val="3"/>
                <c:pt idx="0">
                  <c:v>5.777699999999996E-2</c:v>
                </c:pt>
                <c:pt idx="1">
                  <c:v>8.8342599999999993E-2</c:v>
                </c:pt>
                <c:pt idx="2">
                  <c:v>7.1726700000000004E-2</c:v>
                </c:pt>
              </c:numCache>
            </c:numRef>
          </c:val>
        </c:ser>
        <c:dLbls>
          <c:showLegendKey val="0"/>
          <c:showVal val="0"/>
          <c:showCatName val="0"/>
          <c:showSerName val="0"/>
          <c:showPercent val="0"/>
          <c:showBubbleSize val="0"/>
        </c:dLbls>
        <c:gapWidth val="150"/>
        <c:overlap val="100"/>
        <c:axId val="438404224"/>
        <c:axId val="438404616"/>
      </c:barChart>
      <c:catAx>
        <c:axId val="438404224"/>
        <c:scaling>
          <c:orientation val="minMax"/>
        </c:scaling>
        <c:delete val="0"/>
        <c:axPos val="b"/>
        <c:numFmt formatCode="General" sourceLinked="1"/>
        <c:majorTickMark val="out"/>
        <c:minorTickMark val="none"/>
        <c:tickLblPos val="nextTo"/>
        <c:crossAx val="438404616"/>
        <c:crosses val="autoZero"/>
        <c:auto val="1"/>
        <c:lblAlgn val="ctr"/>
        <c:lblOffset val="100"/>
        <c:tickLblSkip val="1"/>
        <c:noMultiLvlLbl val="0"/>
      </c:catAx>
      <c:valAx>
        <c:axId val="438404616"/>
        <c:scaling>
          <c:orientation val="minMax"/>
          <c:max val="1"/>
          <c:min val="0"/>
        </c:scaling>
        <c:delete val="0"/>
        <c:axPos val="l"/>
        <c:majorGridlines>
          <c:spPr>
            <a:ln>
              <a:solidFill>
                <a:schemeClr val="bg1">
                  <a:lumMod val="85000"/>
                </a:schemeClr>
              </a:solidFill>
              <a:prstDash val="solid"/>
            </a:ln>
          </c:spPr>
        </c:majorGridlines>
        <c:title>
          <c:tx>
            <c:rich>
              <a:bodyPr rot="-5400000" vert="horz"/>
              <a:lstStyle/>
              <a:p>
                <a:pPr>
                  <a:defRPr/>
                </a:pPr>
                <a:r>
                  <a:rPr lang="en-US"/>
                  <a:t>% of Total Amount Raised</a:t>
                </a:r>
              </a:p>
            </c:rich>
          </c:tx>
          <c:layout/>
          <c:overlay val="0"/>
        </c:title>
        <c:numFmt formatCode="0%" sourceLinked="0"/>
        <c:majorTickMark val="out"/>
        <c:minorTickMark val="none"/>
        <c:tickLblPos val="nextTo"/>
        <c:crossAx val="438404224"/>
        <c:crosses val="autoZero"/>
        <c:crossBetween val="between"/>
      </c:valAx>
    </c:plotArea>
    <c:plotVisOnly val="1"/>
    <c:dispBlanksAs val="gap"/>
    <c:showDLblsOverMax val="0"/>
  </c:chart>
  <c:spPr>
    <a:ln>
      <a:noFill/>
    </a:ln>
  </c:spPr>
  <c:txPr>
    <a:bodyPr/>
    <a:lstStyle/>
    <a:p>
      <a:pPr>
        <a:defRPr>
          <a:latin typeface="+mj-lt"/>
        </a:defRPr>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0.52913</cdr:x>
      <cdr:y>0.95299</cdr:y>
    </cdr:from>
    <cdr:to>
      <cdr:x>0.56063</cdr:x>
      <cdr:y>0.99111</cdr:y>
    </cdr:to>
    <cdr:sp macro="" textlink="">
      <cdr:nvSpPr>
        <cdr:cNvPr id="4" name="TextBox 3"/>
        <cdr:cNvSpPr txBox="1"/>
      </cdr:nvSpPr>
      <cdr:spPr>
        <a:xfrm xmlns:a="http://schemas.openxmlformats.org/drawingml/2006/main">
          <a:off x="3200400" y="3571875"/>
          <a:ext cx="190500" cy="142875"/>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userShapes>
</file>

<file path=ppt/drawings/drawing2.xml><?xml version="1.0" encoding="utf-8"?>
<c:userShapes xmlns:c="http://schemas.openxmlformats.org/drawingml/2006/chart">
  <cdr:relSizeAnchor xmlns:cdr="http://schemas.openxmlformats.org/drawingml/2006/chartDrawing">
    <cdr:from>
      <cdr:x>0.52913</cdr:x>
      <cdr:y>0.95663</cdr:y>
    </cdr:from>
    <cdr:to>
      <cdr:x>0.55748</cdr:x>
      <cdr:y>0.9938</cdr:y>
    </cdr:to>
    <cdr:sp macro="" textlink="">
      <cdr:nvSpPr>
        <cdr:cNvPr id="3" name="TextBox 2"/>
        <cdr:cNvSpPr txBox="1"/>
      </cdr:nvSpPr>
      <cdr:spPr>
        <a:xfrm xmlns:a="http://schemas.openxmlformats.org/drawingml/2006/main">
          <a:off x="3200400" y="3676650"/>
          <a:ext cx="171450" cy="142875"/>
        </a:xfrm>
        <a:prstGeom xmlns:a="http://schemas.openxmlformats.org/drawingml/2006/main" prst="rect">
          <a:avLst/>
        </a:prstGeom>
        <a:solidFill xmlns:a="http://schemas.openxmlformats.org/drawingml/2006/main">
          <a:schemeClr val="lt1"/>
        </a:solidFill>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userShapes>
</file>

<file path=ppt/drawings/drawing3.xml><?xml version="1.0" encoding="utf-8"?>
<c:userShapes xmlns:c="http://schemas.openxmlformats.org/drawingml/2006/chart">
  <cdr:relSizeAnchor xmlns:cdr="http://schemas.openxmlformats.org/drawingml/2006/chartDrawing">
    <cdr:from>
      <cdr:x>0.52651</cdr:x>
      <cdr:y>0.85785</cdr:y>
    </cdr:from>
    <cdr:to>
      <cdr:x>0.5588</cdr:x>
      <cdr:y>0.91021</cdr:y>
    </cdr:to>
    <cdr:sp macro="" textlink="">
      <cdr:nvSpPr>
        <cdr:cNvPr id="2" name="TextBox 4"/>
        <cdr:cNvSpPr txBox="1"/>
      </cdr:nvSpPr>
      <cdr:spPr>
        <a:xfrm xmlns:a="http://schemas.openxmlformats.org/drawingml/2006/main">
          <a:off x="2889825" y="3168913"/>
          <a:ext cx="177226" cy="193411"/>
        </a:xfrm>
        <a:prstGeom xmlns:a="http://schemas.openxmlformats.org/drawingml/2006/main" prst="rect">
          <a:avLst/>
        </a:prstGeom>
        <a:solidFill xmlns:a="http://schemas.openxmlformats.org/drawingml/2006/main">
          <a:schemeClr val="lt1"/>
        </a:solidFill>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67447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2" y="1"/>
            <a:ext cx="4027209" cy="352954"/>
          </a:xfrm>
          <a:prstGeom prst="rect">
            <a:avLst/>
          </a:prstGeom>
          <a:noFill/>
          <a:ln w="9525">
            <a:noFill/>
            <a:miter lim="800000"/>
            <a:headEnd/>
            <a:tailEnd/>
          </a:ln>
          <a:effectLst/>
        </p:spPr>
        <p:txBody>
          <a:bodyPr vert="horz" wrap="square" lIns="92486" tIns="46242" rIns="92486" bIns="46242" numCol="1" anchor="t" anchorCtr="0" compatLnSpc="1">
            <a:prstTxWarp prst="textNoShape">
              <a:avLst/>
            </a:prstTxWarp>
          </a:bodyPr>
          <a:lstStyle>
            <a:lvl1pPr algn="l" defTabSz="924677">
              <a:lnSpc>
                <a:spcPct val="100000"/>
              </a:lnSpc>
              <a:spcBef>
                <a:spcPct val="0"/>
              </a:spcBef>
              <a:buClrTx/>
              <a:buSzTx/>
              <a:buFontTx/>
              <a:buNone/>
              <a:defRPr sz="1300">
                <a:latin typeface="Tahoma" pitchFamily="34" charset="0"/>
              </a:defRPr>
            </a:lvl1pPr>
          </a:lstStyle>
          <a:p>
            <a:pPr>
              <a:defRPr/>
            </a:pPr>
            <a:endParaRPr lang="en-US"/>
          </a:p>
        </p:txBody>
      </p:sp>
      <p:sp>
        <p:nvSpPr>
          <p:cNvPr id="27651" name="Rectangle 3"/>
          <p:cNvSpPr>
            <a:spLocks noGrp="1" noChangeArrowheads="1"/>
          </p:cNvSpPr>
          <p:nvPr>
            <p:ph type="dt" idx="1"/>
          </p:nvPr>
        </p:nvSpPr>
        <p:spPr bwMode="auto">
          <a:xfrm>
            <a:off x="5269191" y="1"/>
            <a:ext cx="4027209" cy="352954"/>
          </a:xfrm>
          <a:prstGeom prst="rect">
            <a:avLst/>
          </a:prstGeom>
          <a:noFill/>
          <a:ln w="9525">
            <a:noFill/>
            <a:miter lim="800000"/>
            <a:headEnd/>
            <a:tailEnd/>
          </a:ln>
          <a:effectLst/>
        </p:spPr>
        <p:txBody>
          <a:bodyPr vert="horz" wrap="square" lIns="92486" tIns="46242" rIns="92486" bIns="46242" numCol="1" anchor="t" anchorCtr="0" compatLnSpc="1">
            <a:prstTxWarp prst="textNoShape">
              <a:avLst/>
            </a:prstTxWarp>
          </a:bodyPr>
          <a:lstStyle>
            <a:lvl1pPr algn="r" defTabSz="924677">
              <a:lnSpc>
                <a:spcPct val="100000"/>
              </a:lnSpc>
              <a:spcBef>
                <a:spcPct val="0"/>
              </a:spcBef>
              <a:buClrTx/>
              <a:buSzTx/>
              <a:buFontTx/>
              <a:buNone/>
              <a:defRPr sz="1300">
                <a:latin typeface="Tahoma" pitchFamily="34" charset="0"/>
              </a:defRPr>
            </a:lvl1pPr>
          </a:lstStyle>
          <a:p>
            <a:pPr>
              <a:defRPr/>
            </a:pPr>
            <a:endParaRPr lang="en-US"/>
          </a:p>
        </p:txBody>
      </p:sp>
      <p:sp>
        <p:nvSpPr>
          <p:cNvPr id="96260" name="Rectangle 4"/>
          <p:cNvSpPr>
            <a:spLocks noGrp="1" noRot="1" noChangeAspect="1" noChangeArrowheads="1" noTextEdit="1"/>
          </p:cNvSpPr>
          <p:nvPr>
            <p:ph type="sldImg" idx="2"/>
          </p:nvPr>
        </p:nvSpPr>
        <p:spPr bwMode="auto">
          <a:xfrm>
            <a:off x="2894013" y="523875"/>
            <a:ext cx="3511550" cy="2633663"/>
          </a:xfrm>
          <a:prstGeom prst="rect">
            <a:avLst/>
          </a:prstGeom>
          <a:noFill/>
          <a:ln w="9525">
            <a:solidFill>
              <a:srgbClr val="000000"/>
            </a:solidFill>
            <a:miter lim="800000"/>
            <a:headEnd/>
            <a:tailEnd/>
          </a:ln>
        </p:spPr>
      </p:sp>
      <p:sp>
        <p:nvSpPr>
          <p:cNvPr id="27653" name="Rectangle 5"/>
          <p:cNvSpPr>
            <a:spLocks noGrp="1" noChangeArrowheads="1"/>
          </p:cNvSpPr>
          <p:nvPr>
            <p:ph type="body" sz="quarter" idx="3"/>
          </p:nvPr>
        </p:nvSpPr>
        <p:spPr bwMode="auto">
          <a:xfrm>
            <a:off x="1237372" y="3330244"/>
            <a:ext cx="6821663" cy="3156810"/>
          </a:xfrm>
          <a:prstGeom prst="rect">
            <a:avLst/>
          </a:prstGeom>
          <a:noFill/>
          <a:ln w="9525">
            <a:noFill/>
            <a:miter lim="800000"/>
            <a:headEnd/>
            <a:tailEnd/>
          </a:ln>
          <a:effectLst/>
        </p:spPr>
        <p:txBody>
          <a:bodyPr vert="horz" wrap="square" lIns="92486" tIns="46242" rIns="92486" bIns="462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7654" name="Rectangle 6"/>
          <p:cNvSpPr>
            <a:spLocks noGrp="1" noChangeArrowheads="1"/>
          </p:cNvSpPr>
          <p:nvPr>
            <p:ph type="ftr" sz="quarter" idx="4"/>
          </p:nvPr>
        </p:nvSpPr>
        <p:spPr bwMode="auto">
          <a:xfrm>
            <a:off x="2" y="6657446"/>
            <a:ext cx="4027209" cy="352954"/>
          </a:xfrm>
          <a:prstGeom prst="rect">
            <a:avLst/>
          </a:prstGeom>
          <a:noFill/>
          <a:ln w="9525">
            <a:noFill/>
            <a:miter lim="800000"/>
            <a:headEnd/>
            <a:tailEnd/>
          </a:ln>
          <a:effectLst/>
        </p:spPr>
        <p:txBody>
          <a:bodyPr vert="horz" wrap="square" lIns="92486" tIns="46242" rIns="92486" bIns="46242" numCol="1" anchor="b" anchorCtr="0" compatLnSpc="1">
            <a:prstTxWarp prst="textNoShape">
              <a:avLst/>
            </a:prstTxWarp>
          </a:bodyPr>
          <a:lstStyle>
            <a:lvl1pPr algn="l" defTabSz="924677">
              <a:lnSpc>
                <a:spcPct val="100000"/>
              </a:lnSpc>
              <a:spcBef>
                <a:spcPct val="0"/>
              </a:spcBef>
              <a:buClrTx/>
              <a:buSzTx/>
              <a:buFontTx/>
              <a:buNone/>
              <a:defRPr sz="1300">
                <a:latin typeface="Tahoma" pitchFamily="34" charset="0"/>
              </a:defRPr>
            </a:lvl1pPr>
          </a:lstStyle>
          <a:p>
            <a:pPr>
              <a:defRPr/>
            </a:pPr>
            <a:endParaRPr lang="en-US"/>
          </a:p>
        </p:txBody>
      </p:sp>
      <p:sp>
        <p:nvSpPr>
          <p:cNvPr id="27655" name="Rectangle 7"/>
          <p:cNvSpPr>
            <a:spLocks noGrp="1" noChangeArrowheads="1"/>
          </p:cNvSpPr>
          <p:nvPr>
            <p:ph type="sldNum" sz="quarter" idx="5"/>
          </p:nvPr>
        </p:nvSpPr>
        <p:spPr bwMode="auto">
          <a:xfrm>
            <a:off x="5269191" y="6657446"/>
            <a:ext cx="4027209" cy="352954"/>
          </a:xfrm>
          <a:prstGeom prst="rect">
            <a:avLst/>
          </a:prstGeom>
          <a:noFill/>
          <a:ln w="9525">
            <a:noFill/>
            <a:miter lim="800000"/>
            <a:headEnd/>
            <a:tailEnd/>
          </a:ln>
          <a:effectLst/>
        </p:spPr>
        <p:txBody>
          <a:bodyPr vert="horz" wrap="square" lIns="92486" tIns="46242" rIns="92486" bIns="46242" numCol="1" anchor="b" anchorCtr="0" compatLnSpc="1">
            <a:prstTxWarp prst="textNoShape">
              <a:avLst/>
            </a:prstTxWarp>
          </a:bodyPr>
          <a:lstStyle>
            <a:lvl1pPr algn="r" defTabSz="924677">
              <a:lnSpc>
                <a:spcPct val="100000"/>
              </a:lnSpc>
              <a:spcBef>
                <a:spcPct val="0"/>
              </a:spcBef>
              <a:buClrTx/>
              <a:buSzTx/>
              <a:buFontTx/>
              <a:buNone/>
              <a:defRPr sz="1300">
                <a:latin typeface="Tahoma" pitchFamily="34" charset="0"/>
              </a:defRPr>
            </a:lvl1pPr>
          </a:lstStyle>
          <a:p>
            <a:pPr>
              <a:defRPr/>
            </a:pPr>
            <a:fld id="{4DE13D78-FE1E-46AD-B341-0DB95D703A63}" type="slidenum">
              <a:rPr lang="en-US"/>
              <a:pPr>
                <a:defRPr/>
              </a:pPr>
              <a:t>‹#›</a:t>
            </a:fld>
            <a:endParaRPr lang="en-US"/>
          </a:p>
        </p:txBody>
      </p:sp>
    </p:spTree>
    <p:extLst>
      <p:ext uri="{BB962C8B-B14F-4D97-AF65-F5344CB8AC3E}">
        <p14:creationId xmlns:p14="http://schemas.microsoft.com/office/powerpoint/2010/main" val="3508915825"/>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5265812" y="6658561"/>
            <a:ext cx="4028440" cy="350639"/>
          </a:xfrm>
          <a:prstGeom prst="rect">
            <a:avLst/>
          </a:prstGeom>
          <a:noFill/>
          <a:ln w="9525">
            <a:noFill/>
            <a:miter lim="800000"/>
            <a:headEnd/>
            <a:tailEnd/>
          </a:ln>
        </p:spPr>
        <p:txBody>
          <a:bodyPr lIns="91367" tIns="45687" rIns="91367" bIns="45687" anchor="b"/>
          <a:lstStyle/>
          <a:p>
            <a:pPr algn="r" defTabSz="911738"/>
            <a:fld id="{000F906B-9BB1-4F9C-9F48-09D689747550}" type="slidenum">
              <a:rPr lang="en-US" sz="1300">
                <a:solidFill>
                  <a:prstClr val="black"/>
                </a:solidFill>
              </a:rPr>
              <a:pPr algn="r" defTabSz="911738"/>
              <a:t>0</a:t>
            </a:fld>
            <a:endParaRPr lang="en-US" sz="1300" dirty="0">
              <a:solidFill>
                <a:prstClr val="black"/>
              </a:solidFill>
            </a:endParaRPr>
          </a:p>
        </p:txBody>
      </p:sp>
      <p:sp>
        <p:nvSpPr>
          <p:cNvPr id="82947" name="Rectangle 2"/>
          <p:cNvSpPr>
            <a:spLocks noGrp="1" noRot="1" noChangeAspect="1" noChangeArrowheads="1" noTextEdit="1"/>
          </p:cNvSpPr>
          <p:nvPr>
            <p:ph type="sldImg"/>
          </p:nvPr>
        </p:nvSpPr>
        <p:spPr>
          <a:xfrm>
            <a:off x="2905125" y="525463"/>
            <a:ext cx="3505200" cy="2628900"/>
          </a:xfrm>
          <a:ln/>
        </p:spPr>
      </p:sp>
      <p:sp>
        <p:nvSpPr>
          <p:cNvPr id="82948" name="Rectangle 3"/>
          <p:cNvSpPr>
            <a:spLocks noGrp="1" noChangeArrowheads="1"/>
          </p:cNvSpPr>
          <p:nvPr>
            <p:ph type="body" idx="1"/>
          </p:nvPr>
        </p:nvSpPr>
        <p:spPr>
          <a:xfrm>
            <a:off x="929640" y="3330497"/>
            <a:ext cx="7437120" cy="3154559"/>
          </a:xfrm>
          <a:noFill/>
          <a:ln/>
        </p:spPr>
        <p:txBody>
          <a:bodyPr lIns="91367" tIns="45687" rIns="91367" bIns="45687"/>
          <a:lstStyle/>
          <a:p>
            <a:pPr eaLnBrk="1" hangingPunct="1"/>
            <a:endParaRPr lang="es-ES_tradnl" dirty="0" smtClean="0"/>
          </a:p>
        </p:txBody>
      </p:sp>
    </p:spTree>
    <p:extLst>
      <p:ext uri="{BB962C8B-B14F-4D97-AF65-F5344CB8AC3E}">
        <p14:creationId xmlns:p14="http://schemas.microsoft.com/office/powerpoint/2010/main" val="2685614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9</a:t>
            </a:fld>
            <a:endParaRPr lang="en-US" dirty="0"/>
          </a:p>
        </p:txBody>
      </p:sp>
    </p:spTree>
    <p:extLst>
      <p:ext uri="{BB962C8B-B14F-4D97-AF65-F5344CB8AC3E}">
        <p14:creationId xmlns:p14="http://schemas.microsoft.com/office/powerpoint/2010/main" val="389463779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107</a:t>
            </a:fld>
            <a:endParaRPr lang="en-US" dirty="0"/>
          </a:p>
        </p:txBody>
      </p:sp>
    </p:spTree>
    <p:extLst>
      <p:ext uri="{BB962C8B-B14F-4D97-AF65-F5344CB8AC3E}">
        <p14:creationId xmlns:p14="http://schemas.microsoft.com/office/powerpoint/2010/main" val="305867564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108</a:t>
            </a:fld>
            <a:endParaRPr lang="en-US" dirty="0"/>
          </a:p>
        </p:txBody>
      </p:sp>
    </p:spTree>
    <p:extLst>
      <p:ext uri="{BB962C8B-B14F-4D97-AF65-F5344CB8AC3E}">
        <p14:creationId xmlns:p14="http://schemas.microsoft.com/office/powerpoint/2010/main" val="236983513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pPr defTabSz="924133"/>
            <a:fld id="{5306ECFF-D04D-4849-9962-B19CE4FBDC3C}" type="slidenum">
              <a:rPr lang="en-US" smtClean="0"/>
              <a:pPr defTabSz="924133"/>
              <a:t>109</a:t>
            </a:fld>
            <a:endParaRPr lang="en-US" dirty="0"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endParaRPr lang="es-ES" b="1" smtClean="0"/>
          </a:p>
        </p:txBody>
      </p:sp>
    </p:spTree>
    <p:extLst>
      <p:ext uri="{BB962C8B-B14F-4D97-AF65-F5344CB8AC3E}">
        <p14:creationId xmlns:p14="http://schemas.microsoft.com/office/powerpoint/2010/main" val="2702854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a:t>
            </a:fld>
            <a:endParaRPr lang="en-US" dirty="0"/>
          </a:p>
        </p:txBody>
      </p:sp>
    </p:spTree>
    <p:extLst>
      <p:ext uri="{BB962C8B-B14F-4D97-AF65-F5344CB8AC3E}">
        <p14:creationId xmlns:p14="http://schemas.microsoft.com/office/powerpoint/2010/main" val="243159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11</a:t>
            </a:fld>
            <a:endParaRPr lang="en-US" dirty="0"/>
          </a:p>
        </p:txBody>
      </p:sp>
    </p:spTree>
    <p:extLst>
      <p:ext uri="{BB962C8B-B14F-4D97-AF65-F5344CB8AC3E}">
        <p14:creationId xmlns:p14="http://schemas.microsoft.com/office/powerpoint/2010/main" val="3144748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12</a:t>
            </a:fld>
            <a:endParaRPr lang="en-US" dirty="0"/>
          </a:p>
        </p:txBody>
      </p:sp>
    </p:spTree>
    <p:extLst>
      <p:ext uri="{BB962C8B-B14F-4D97-AF65-F5344CB8AC3E}">
        <p14:creationId xmlns:p14="http://schemas.microsoft.com/office/powerpoint/2010/main" val="3657771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13</a:t>
            </a:fld>
            <a:endParaRPr lang="en-US" dirty="0"/>
          </a:p>
        </p:txBody>
      </p:sp>
    </p:spTree>
    <p:extLst>
      <p:ext uri="{BB962C8B-B14F-4D97-AF65-F5344CB8AC3E}">
        <p14:creationId xmlns:p14="http://schemas.microsoft.com/office/powerpoint/2010/main" val="3288744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14</a:t>
            </a:fld>
            <a:endParaRPr lang="en-US" dirty="0"/>
          </a:p>
        </p:txBody>
      </p:sp>
    </p:spTree>
    <p:extLst>
      <p:ext uri="{BB962C8B-B14F-4D97-AF65-F5344CB8AC3E}">
        <p14:creationId xmlns:p14="http://schemas.microsoft.com/office/powerpoint/2010/main" val="464493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15</a:t>
            </a:fld>
            <a:endParaRPr lang="en-US" dirty="0"/>
          </a:p>
        </p:txBody>
      </p:sp>
    </p:spTree>
    <p:extLst>
      <p:ext uri="{BB962C8B-B14F-4D97-AF65-F5344CB8AC3E}">
        <p14:creationId xmlns:p14="http://schemas.microsoft.com/office/powerpoint/2010/main" val="150809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16</a:t>
            </a:fld>
            <a:endParaRPr lang="en-US" dirty="0"/>
          </a:p>
        </p:txBody>
      </p:sp>
    </p:spTree>
    <p:extLst>
      <p:ext uri="{BB962C8B-B14F-4D97-AF65-F5344CB8AC3E}">
        <p14:creationId xmlns:p14="http://schemas.microsoft.com/office/powerpoint/2010/main" val="908278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17</a:t>
            </a:fld>
            <a:endParaRPr lang="en-US" dirty="0"/>
          </a:p>
        </p:txBody>
      </p:sp>
    </p:spTree>
    <p:extLst>
      <p:ext uri="{BB962C8B-B14F-4D97-AF65-F5344CB8AC3E}">
        <p14:creationId xmlns:p14="http://schemas.microsoft.com/office/powerpoint/2010/main" val="231698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18</a:t>
            </a:fld>
            <a:endParaRPr lang="en-US" dirty="0"/>
          </a:p>
        </p:txBody>
      </p:sp>
    </p:spTree>
    <p:extLst>
      <p:ext uri="{BB962C8B-B14F-4D97-AF65-F5344CB8AC3E}">
        <p14:creationId xmlns:p14="http://schemas.microsoft.com/office/powerpoint/2010/main" val="2497530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a:t>
            </a:fld>
            <a:endParaRPr lang="en-US" dirty="0"/>
          </a:p>
        </p:txBody>
      </p:sp>
    </p:spTree>
    <p:extLst>
      <p:ext uri="{BB962C8B-B14F-4D97-AF65-F5344CB8AC3E}">
        <p14:creationId xmlns:p14="http://schemas.microsoft.com/office/powerpoint/2010/main" val="997230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19</a:t>
            </a:fld>
            <a:endParaRPr lang="en-US" dirty="0"/>
          </a:p>
        </p:txBody>
      </p:sp>
    </p:spTree>
    <p:extLst>
      <p:ext uri="{BB962C8B-B14F-4D97-AF65-F5344CB8AC3E}">
        <p14:creationId xmlns:p14="http://schemas.microsoft.com/office/powerpoint/2010/main" val="3591977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figure shows the private sector claims of the banking system, domestic equity market capitalization, and domestic market capitalization of corporate bonds as a percentage of GDP between 1990 and 2010. The measures for each type of financial market are </a:t>
            </a:r>
            <a:r>
              <a:rPr lang="en-US" dirty="0" err="1" smtClean="0"/>
              <a:t>calculted</a:t>
            </a:r>
            <a:r>
              <a:rPr lang="en-US" dirty="0" smtClean="0"/>
              <a:t> as the median across countries of the average across years by country.</a:t>
            </a:r>
          </a:p>
        </p:txBody>
      </p:sp>
    </p:spTree>
    <p:extLst>
      <p:ext uri="{BB962C8B-B14F-4D97-AF65-F5344CB8AC3E}">
        <p14:creationId xmlns:p14="http://schemas.microsoft.com/office/powerpoint/2010/main" val="41524413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2375090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152355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9779037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M</a:t>
            </a:r>
            <a:r>
              <a:rPr lang="en-US" dirty="0" smtClean="0"/>
              <a:t>edian amount raised in equity and bonds markets as a percentage of GDP. Calculated as the median  across countries  of the average across years by country. </a:t>
            </a:r>
          </a:p>
        </p:txBody>
      </p:sp>
    </p:spTree>
    <p:extLst>
      <p:ext uri="{BB962C8B-B14F-4D97-AF65-F5344CB8AC3E}">
        <p14:creationId xmlns:p14="http://schemas.microsoft.com/office/powerpoint/2010/main" val="19120748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Median number of issuing firms in equity and bonds. Calculated as the median  across countries  of the average across years by country. </a:t>
            </a:r>
          </a:p>
        </p:txBody>
      </p:sp>
    </p:spTree>
    <p:extLst>
      <p:ext uri="{BB962C8B-B14F-4D97-AF65-F5344CB8AC3E}">
        <p14:creationId xmlns:p14="http://schemas.microsoft.com/office/powerpoint/2010/main" val="41496307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833413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996546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189998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2</a:t>
            </a:fld>
            <a:endParaRPr lang="en-US" dirty="0"/>
          </a:p>
        </p:txBody>
      </p:sp>
    </p:spTree>
    <p:extLst>
      <p:ext uri="{BB962C8B-B14F-4D97-AF65-F5344CB8AC3E}">
        <p14:creationId xmlns:p14="http://schemas.microsoft.com/office/powerpoint/2010/main" val="2542676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29</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701054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Median amount raised by the top 5, 10, and 20 issuers as a percentage of total amount raised. Median  across countries  of the average across years by country. </a:t>
            </a:r>
          </a:p>
        </p:txBody>
      </p:sp>
    </p:spTree>
    <p:extLst>
      <p:ext uri="{BB962C8B-B14F-4D97-AF65-F5344CB8AC3E}">
        <p14:creationId xmlns:p14="http://schemas.microsoft.com/office/powerpoint/2010/main" val="38144372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Median concentration in sales for the top 5, 10 and 20 firms (using sales per year to define the top firms). Calculated as the median across countries of the average across years by country. </a:t>
            </a:r>
          </a:p>
        </p:txBody>
      </p:sp>
    </p:spTree>
    <p:extLst>
      <p:ext uri="{BB962C8B-B14F-4D97-AF65-F5344CB8AC3E}">
        <p14:creationId xmlns:p14="http://schemas.microsoft.com/office/powerpoint/2010/main" val="6043284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Median amount raised by the same set of top firms from the previous slide.</a:t>
            </a:r>
          </a:p>
        </p:txBody>
      </p:sp>
    </p:spTree>
    <p:extLst>
      <p:ext uri="{BB962C8B-B14F-4D97-AF65-F5344CB8AC3E}">
        <p14:creationId xmlns:p14="http://schemas.microsoft.com/office/powerpoint/2010/main" val="27192693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Median concentration in sales for the top 5, 10, and 20 issuing firms (using amount raised per year to define top issuers). Calculated as the median across countries of the average across years by country. </a:t>
            </a:r>
          </a:p>
        </p:txBody>
      </p:sp>
    </p:spTree>
    <p:extLst>
      <p:ext uri="{BB962C8B-B14F-4D97-AF65-F5344CB8AC3E}">
        <p14:creationId xmlns:p14="http://schemas.microsoft.com/office/powerpoint/2010/main" val="36903492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table reports the median firm attributes for the 2003-2011 period. The figures are calculated as the median across countries of the median across firms per country-year of the average across time per firm. The table also reports the statistical significance of median tests for each group vs. the first group (non-issuing firms). Issuing firms are those with at least one capital raising issuance between 2003 and 2011. Non-issuing firms are those that did not issue during this period. Firms classified as domestic issuers did not have issuances abroad. Firms classified as foreign issuers may also have domestic issuances. Total assets and sales are reported in thousands of 2011 U.S. dollars. *, **, and *** denote statistical significance at the 10, 5, and 1 percent, respectively.</a:t>
            </a:r>
          </a:p>
        </p:txBody>
      </p:sp>
    </p:spTree>
    <p:extLst>
      <p:ext uri="{BB962C8B-B14F-4D97-AF65-F5344CB8AC3E}">
        <p14:creationId xmlns:p14="http://schemas.microsoft.com/office/powerpoint/2010/main" val="30033327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table shows the marginal effects of </a:t>
            </a:r>
            <a:r>
              <a:rPr lang="en-US" dirty="0" err="1" smtClean="0"/>
              <a:t>probit</a:t>
            </a:r>
            <a:r>
              <a:rPr lang="en-US" dirty="0" smtClean="0"/>
              <a:t> estimates for the probability of capital raising activity during the 2005-11 period as a function of firm attributes in 2004. The first three columns use different measures for size and growth. Issuing firms that only had issuance activity during 2003 and 2004 are dropped from the sample. All regressions include industry dummies. </a:t>
            </a:r>
          </a:p>
        </p:txBody>
      </p:sp>
    </p:spTree>
    <p:extLst>
      <p:ext uri="{BB962C8B-B14F-4D97-AF65-F5344CB8AC3E}">
        <p14:creationId xmlns:p14="http://schemas.microsoft.com/office/powerpoint/2010/main" val="40264958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19545606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a:p>
            <a:pPr eaLnBrk="1" hangingPunct="1"/>
            <a:endParaRPr lang="en-US" dirty="0" smtClean="0"/>
          </a:p>
        </p:txBody>
      </p:sp>
    </p:spTree>
    <p:extLst>
      <p:ext uri="{BB962C8B-B14F-4D97-AF65-F5344CB8AC3E}">
        <p14:creationId xmlns:p14="http://schemas.microsoft.com/office/powerpoint/2010/main" val="823786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39</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a:p>
            <a:pPr eaLnBrk="1" hangingPunct="1"/>
            <a:endParaRPr lang="en-US" dirty="0" smtClean="0"/>
          </a:p>
        </p:txBody>
      </p:sp>
    </p:spTree>
    <p:extLst>
      <p:ext uri="{BB962C8B-B14F-4D97-AF65-F5344CB8AC3E}">
        <p14:creationId xmlns:p14="http://schemas.microsoft.com/office/powerpoint/2010/main" val="3488526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3</a:t>
            </a:fld>
            <a:endParaRPr lang="en-US" dirty="0"/>
          </a:p>
        </p:txBody>
      </p:sp>
    </p:spTree>
    <p:extLst>
      <p:ext uri="{BB962C8B-B14F-4D97-AF65-F5344CB8AC3E}">
        <p14:creationId xmlns:p14="http://schemas.microsoft.com/office/powerpoint/2010/main" val="31770143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27490277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27549267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39185839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271817305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2718189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5388860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19216759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27396472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48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a:t>
            </a:r>
            <a:r>
              <a:rPr lang="en-US" baseline="0" dirty="0" smtClean="0"/>
              <a:t> Estimated kernel distribution for the log  firm size for issuing and non-issuing firms in 2003 and 2010. The kernel type used is a Gaussian with a band-width of 1.5.</a:t>
            </a:r>
            <a:endParaRPr lang="en-US" dirty="0" smtClean="0"/>
          </a:p>
        </p:txBody>
      </p:sp>
    </p:spTree>
    <p:extLst>
      <p:ext uri="{BB962C8B-B14F-4D97-AF65-F5344CB8AC3E}">
        <p14:creationId xmlns:p14="http://schemas.microsoft.com/office/powerpoint/2010/main" val="9742692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124887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4</a:t>
            </a:fld>
            <a:endParaRPr lang="en-US" dirty="0"/>
          </a:p>
        </p:txBody>
      </p:sp>
    </p:spTree>
    <p:extLst>
      <p:ext uri="{BB962C8B-B14F-4D97-AF65-F5344CB8AC3E}">
        <p14:creationId xmlns:p14="http://schemas.microsoft.com/office/powerpoint/2010/main" val="38064278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51927077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6241243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10662419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36543881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55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Total assets are in logs of thousands of 2011 U.S. dollars. </a:t>
            </a:r>
            <a:r>
              <a:rPr lang="en-US" b="1" dirty="0" smtClean="0"/>
              <a:t>All coefficients are reported in exponential form</a:t>
            </a:r>
            <a:r>
              <a:rPr lang="en-US" dirty="0" smtClean="0"/>
              <a:t>.  Standard errors are in brackets and adjusted in all the regressions for clustering at the firm level. The </a:t>
            </a:r>
            <a:r>
              <a:rPr lang="en-US" dirty="0" err="1" smtClean="0"/>
              <a:t>quantile</a:t>
            </a:r>
            <a:r>
              <a:rPr lang="en-US" dirty="0" smtClean="0"/>
              <a:t> regressions show bootstrap standard errors (400 replications).</a:t>
            </a:r>
          </a:p>
        </p:txBody>
      </p:sp>
    </p:spTree>
    <p:extLst>
      <p:ext uri="{BB962C8B-B14F-4D97-AF65-F5344CB8AC3E}">
        <p14:creationId xmlns:p14="http://schemas.microsoft.com/office/powerpoint/2010/main" val="30846496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a:t>
            </a:r>
            <a:r>
              <a:rPr lang="en-US" dirty="0" err="1" smtClean="0"/>
              <a:t>Quantile</a:t>
            </a:r>
            <a:r>
              <a:rPr lang="en-US" dirty="0" smtClean="0"/>
              <a:t> regressions coefficients for the cumulative growth  between 2003 and 2010  of issuers and non-issuers for each </a:t>
            </a:r>
            <a:r>
              <a:rPr lang="en-US" dirty="0" err="1" smtClean="0"/>
              <a:t>decile</a:t>
            </a:r>
            <a:r>
              <a:rPr lang="en-US" dirty="0" smtClean="0"/>
              <a:t> of our sample. Slashed lines show confidence intervals at the 95%.</a:t>
            </a:r>
          </a:p>
        </p:txBody>
      </p:sp>
    </p:spTree>
    <p:extLst>
      <p:ext uri="{BB962C8B-B14F-4D97-AF65-F5344CB8AC3E}">
        <p14:creationId xmlns:p14="http://schemas.microsoft.com/office/powerpoint/2010/main" val="39187975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Sales are in logs of thousands of 2011 U.S. dollars.</a:t>
            </a:r>
            <a:r>
              <a:rPr lang="en-US" baseline="0" dirty="0" smtClean="0"/>
              <a:t> </a:t>
            </a:r>
            <a:r>
              <a:rPr lang="en-US" dirty="0" smtClean="0"/>
              <a:t>All coefficients are reported in exponential form.  Standard errors are in brackets and adjusted in all the regressions for clustering at the firm level. The </a:t>
            </a:r>
            <a:r>
              <a:rPr lang="en-US" dirty="0" err="1" smtClean="0"/>
              <a:t>quantile</a:t>
            </a:r>
            <a:r>
              <a:rPr lang="en-US" dirty="0" smtClean="0"/>
              <a:t> regressions show bootstrap standard errors (400 replications).  </a:t>
            </a:r>
          </a:p>
        </p:txBody>
      </p:sp>
    </p:spTree>
    <p:extLst>
      <p:ext uri="{BB962C8B-B14F-4D97-AF65-F5344CB8AC3E}">
        <p14:creationId xmlns:p14="http://schemas.microsoft.com/office/powerpoint/2010/main" val="21104874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a:t>
            </a:r>
            <a:r>
              <a:rPr lang="en-US" dirty="0" err="1" smtClean="0"/>
              <a:t>Quantile</a:t>
            </a:r>
            <a:r>
              <a:rPr lang="en-US" dirty="0" smtClean="0"/>
              <a:t> regressions coefficients for the cumulative growth  between 2003 and 2010  of issuers and non-issuers for each </a:t>
            </a:r>
            <a:r>
              <a:rPr lang="en-US" dirty="0" err="1" smtClean="0"/>
              <a:t>decile</a:t>
            </a:r>
            <a:r>
              <a:rPr lang="en-US" dirty="0" smtClean="0"/>
              <a:t> of our sample. Slashed lines show confidence intervals at the 95%.</a:t>
            </a:r>
          </a:p>
        </p:txBody>
      </p:sp>
    </p:spTree>
    <p:extLst>
      <p:ext uri="{BB962C8B-B14F-4D97-AF65-F5344CB8AC3E}">
        <p14:creationId xmlns:p14="http://schemas.microsoft.com/office/powerpoint/2010/main" val="35735599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This table reports the </a:t>
            </a:r>
            <a:r>
              <a:rPr lang="en-US" dirty="0" err="1" smtClean="0"/>
              <a:t>quantile</a:t>
            </a:r>
            <a:r>
              <a:rPr lang="en-US" dirty="0" smtClean="0"/>
              <a:t> and mean regressions of firm size on a constant, a dummy variable for 2010, a dummy variable for issuing firms, and an interaction term with these two dummies. The dependent variable pools the data on firm size at two points in time, 2003 and 2010, for all firms with data on both years. Issuing firms are those that raised capital through equity or bonds between 2003 and 2010. Number of employees is in logs. All coefficients are reported in exponential form.  Standard errors are in brackets and adjusted in all the regressions for clustering at the firm level. The </a:t>
            </a:r>
            <a:r>
              <a:rPr lang="en-US" dirty="0" err="1" smtClean="0"/>
              <a:t>quantile</a:t>
            </a:r>
            <a:r>
              <a:rPr lang="en-US" dirty="0" smtClean="0"/>
              <a:t> regressions show bootstrap standard errors (400 replications).  *, **, and *** denote statistical significance at the 10, 5, and 1 percent, respectively.</a:t>
            </a:r>
          </a:p>
        </p:txBody>
      </p:sp>
    </p:spTree>
    <p:extLst>
      <p:ext uri="{BB962C8B-B14F-4D97-AF65-F5344CB8AC3E}">
        <p14:creationId xmlns:p14="http://schemas.microsoft.com/office/powerpoint/2010/main" val="39690365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a:t>
            </a:r>
            <a:r>
              <a:rPr lang="en-US" dirty="0" err="1" smtClean="0"/>
              <a:t>Quantile</a:t>
            </a:r>
            <a:r>
              <a:rPr lang="en-US" dirty="0" smtClean="0"/>
              <a:t> regressions coefficients for the cumulative growth  between 2003 and 2010  of issuers and non-issuers for each </a:t>
            </a:r>
            <a:r>
              <a:rPr lang="en-US" dirty="0" err="1" smtClean="0"/>
              <a:t>decile</a:t>
            </a:r>
            <a:r>
              <a:rPr lang="en-US" dirty="0" smtClean="0"/>
              <a:t> of our sample. Slashed lines show confidence intervals at the 95%.</a:t>
            </a:r>
          </a:p>
        </p:txBody>
      </p:sp>
    </p:spTree>
    <p:extLst>
      <p:ext uri="{BB962C8B-B14F-4D97-AF65-F5344CB8AC3E}">
        <p14:creationId xmlns:p14="http://schemas.microsoft.com/office/powerpoint/2010/main" val="3417701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5</a:t>
            </a:fld>
            <a:endParaRPr lang="en-US" dirty="0"/>
          </a:p>
        </p:txBody>
      </p:sp>
    </p:spTree>
    <p:extLst>
      <p:ext uri="{BB962C8B-B14F-4D97-AF65-F5344CB8AC3E}">
        <p14:creationId xmlns:p14="http://schemas.microsoft.com/office/powerpoint/2010/main" val="42584961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table reports for each size variable the cumulative growth differential between selected </a:t>
            </a:r>
            <a:r>
              <a:rPr lang="en-US" dirty="0" err="1" smtClean="0"/>
              <a:t>quantiles</a:t>
            </a:r>
            <a:r>
              <a:rPr lang="en-US" dirty="0" smtClean="0"/>
              <a:t> (in percentage points).  This is reported separately for issuing firms, non-issuing firms and the relative growth between the two.  The table also reports statistical significance for </a:t>
            </a:r>
            <a:r>
              <a:rPr lang="en-US" dirty="0" err="1" smtClean="0"/>
              <a:t>interquantile</a:t>
            </a:r>
            <a:r>
              <a:rPr lang="en-US" dirty="0" smtClean="0"/>
              <a:t> equality tests. </a:t>
            </a:r>
          </a:p>
        </p:txBody>
      </p:sp>
    </p:spTree>
    <p:extLst>
      <p:ext uri="{BB962C8B-B14F-4D97-AF65-F5344CB8AC3E}">
        <p14:creationId xmlns:p14="http://schemas.microsoft.com/office/powerpoint/2010/main" val="265210938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5898396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68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This table reports regressions of the firm growth between 2003 and 2010 using as explanatory variable a dummy that equals one for companies that issued at some point between 2003 and 2010 and zero otherwise. The regressions are run for different sets of firms according to their size in 2003. The size </a:t>
            </a:r>
            <a:r>
              <a:rPr lang="en-US" dirty="0" err="1" smtClean="0"/>
              <a:t>quantiles</a:t>
            </a:r>
            <a:r>
              <a:rPr lang="en-US" dirty="0" smtClean="0"/>
              <a:t> are calculated pooling all countries together. All regressions include country fixed effects. </a:t>
            </a:r>
          </a:p>
        </p:txBody>
      </p:sp>
    </p:spTree>
    <p:extLst>
      <p:ext uri="{BB962C8B-B14F-4D97-AF65-F5344CB8AC3E}">
        <p14:creationId xmlns:p14="http://schemas.microsoft.com/office/powerpoint/2010/main" val="28614210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69186508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8300644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a:t>
            </a:r>
            <a:r>
              <a:rPr lang="en-US" dirty="0" err="1" smtClean="0"/>
              <a:t>Quantile</a:t>
            </a:r>
            <a:r>
              <a:rPr lang="en-US" dirty="0" smtClean="0"/>
              <a:t> regressions coefficients for the cumulative growth  between 2003 and 2010  of issuers and non-issuers for each </a:t>
            </a:r>
            <a:r>
              <a:rPr lang="en-US" dirty="0" err="1" smtClean="0"/>
              <a:t>decile</a:t>
            </a:r>
            <a:r>
              <a:rPr lang="en-US" dirty="0" smtClean="0"/>
              <a:t> of our sample. Slashed lines show confidence intervals at the 95%.</a:t>
            </a:r>
          </a:p>
        </p:txBody>
      </p:sp>
    </p:spTree>
    <p:extLst>
      <p:ext uri="{BB962C8B-B14F-4D97-AF65-F5344CB8AC3E}">
        <p14:creationId xmlns:p14="http://schemas.microsoft.com/office/powerpoint/2010/main" val="79509043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Notes: </a:t>
            </a:r>
            <a:r>
              <a:rPr lang="en-US" dirty="0" err="1" smtClean="0"/>
              <a:t>Quantile</a:t>
            </a:r>
            <a:r>
              <a:rPr lang="en-US" dirty="0" smtClean="0"/>
              <a:t> regressions coefficients for the cumulative growth  between 2003 and 2010  of issuers and non-issuers for each </a:t>
            </a:r>
            <a:r>
              <a:rPr lang="en-US" dirty="0" err="1" smtClean="0"/>
              <a:t>decile</a:t>
            </a:r>
            <a:r>
              <a:rPr lang="en-US" dirty="0" smtClean="0"/>
              <a:t> of our sample. Slashed lines show confidence intervals at the 95%.</a:t>
            </a:r>
          </a:p>
        </p:txBody>
      </p:sp>
    </p:spTree>
    <p:extLst>
      <p:ext uri="{BB962C8B-B14F-4D97-AF65-F5344CB8AC3E}">
        <p14:creationId xmlns:p14="http://schemas.microsoft.com/office/powerpoint/2010/main" val="36981987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74</a:t>
            </a:fld>
            <a:endParaRPr lang="en-US" dirty="0"/>
          </a:p>
        </p:txBody>
      </p:sp>
    </p:spTree>
    <p:extLst>
      <p:ext uri="{BB962C8B-B14F-4D97-AF65-F5344CB8AC3E}">
        <p14:creationId xmlns:p14="http://schemas.microsoft.com/office/powerpoint/2010/main" val="24051022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75</a:t>
            </a:fld>
            <a:endParaRPr lang="en-US" dirty="0"/>
          </a:p>
        </p:txBody>
      </p:sp>
    </p:spTree>
    <p:extLst>
      <p:ext uri="{BB962C8B-B14F-4D97-AF65-F5344CB8AC3E}">
        <p14:creationId xmlns:p14="http://schemas.microsoft.com/office/powerpoint/2010/main" val="21263098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250872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6</a:t>
            </a:fld>
            <a:endParaRPr lang="en-US" dirty="0"/>
          </a:p>
        </p:txBody>
      </p:sp>
    </p:spTree>
    <p:extLst>
      <p:ext uri="{BB962C8B-B14F-4D97-AF65-F5344CB8AC3E}">
        <p14:creationId xmlns:p14="http://schemas.microsoft.com/office/powerpoint/2010/main" val="36694096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647196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8891818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79</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635323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0540978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3503856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r>
              <a:rPr lang="en-US" dirty="0" smtClean="0"/>
              <a:t>SIMILAR RESULTS IF WE ANALYZE BOND MARKET FINANCING (SLIDES</a:t>
            </a:r>
            <a:r>
              <a:rPr lang="en-US" baseline="0" dirty="0" smtClean="0"/>
              <a:t> ARE HIDEN)</a:t>
            </a:r>
            <a:endParaRPr lang="en-US" dirty="0" smtClean="0"/>
          </a:p>
        </p:txBody>
      </p:sp>
    </p:spTree>
    <p:extLst>
      <p:ext uri="{BB962C8B-B14F-4D97-AF65-F5344CB8AC3E}">
        <p14:creationId xmlns:p14="http://schemas.microsoft.com/office/powerpoint/2010/main" val="12884447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5095565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72676220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85</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2757784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92566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7</a:t>
            </a:fld>
            <a:endParaRPr lang="en-US" dirty="0"/>
          </a:p>
        </p:txBody>
      </p:sp>
    </p:spTree>
    <p:extLst>
      <p:ext uri="{BB962C8B-B14F-4D97-AF65-F5344CB8AC3E}">
        <p14:creationId xmlns:p14="http://schemas.microsoft.com/office/powerpoint/2010/main" val="42204186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2297768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1060117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89</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5120495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57976304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0161177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8449680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57307522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94</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10818546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95</a:t>
            </a:fld>
            <a:endParaRPr lang="en-US" dirty="0"/>
          </a:p>
        </p:txBody>
      </p:sp>
    </p:spTree>
    <p:extLst>
      <p:ext uri="{BB962C8B-B14F-4D97-AF65-F5344CB8AC3E}">
        <p14:creationId xmlns:p14="http://schemas.microsoft.com/office/powerpoint/2010/main" val="384694186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96</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239917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8</a:t>
            </a:fld>
            <a:endParaRPr lang="en-US" dirty="0"/>
          </a:p>
        </p:txBody>
      </p:sp>
    </p:spTree>
    <p:extLst>
      <p:ext uri="{BB962C8B-B14F-4D97-AF65-F5344CB8AC3E}">
        <p14:creationId xmlns:p14="http://schemas.microsoft.com/office/powerpoint/2010/main" val="398924390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97</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291074268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42708311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99</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98948819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100</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9479235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101</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342283973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102</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40337516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4133"/>
            <a:fld id="{F2DF9B61-4207-4484-BC18-C83646DA9BC4}" type="slidenum">
              <a:rPr lang="en-US" smtClean="0"/>
              <a:pPr defTabSz="924133"/>
              <a:t>103</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val="14211488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104</a:t>
            </a:fld>
            <a:endParaRPr lang="en-US" dirty="0"/>
          </a:p>
        </p:txBody>
      </p:sp>
    </p:spTree>
    <p:extLst>
      <p:ext uri="{BB962C8B-B14F-4D97-AF65-F5344CB8AC3E}">
        <p14:creationId xmlns:p14="http://schemas.microsoft.com/office/powerpoint/2010/main" val="391480961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105</a:t>
            </a:fld>
            <a:endParaRPr lang="en-US" dirty="0"/>
          </a:p>
        </p:txBody>
      </p:sp>
    </p:spTree>
    <p:extLst>
      <p:ext uri="{BB962C8B-B14F-4D97-AF65-F5344CB8AC3E}">
        <p14:creationId xmlns:p14="http://schemas.microsoft.com/office/powerpoint/2010/main" val="292485513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0298B52-7B16-4A35-B333-6AB78106CC7E}" type="slidenum">
              <a:rPr lang="en-US" smtClean="0"/>
              <a:pPr>
                <a:defRPr/>
              </a:pPr>
              <a:t>106</a:t>
            </a:fld>
            <a:endParaRPr lang="en-US" dirty="0"/>
          </a:p>
        </p:txBody>
      </p:sp>
    </p:spTree>
    <p:extLst>
      <p:ext uri="{BB962C8B-B14F-4D97-AF65-F5344CB8AC3E}">
        <p14:creationId xmlns:p14="http://schemas.microsoft.com/office/powerpoint/2010/main" val="3437692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533400" y="1600200"/>
            <a:ext cx="8077200" cy="152400"/>
          </a:xfrm>
          <a:prstGeom prst="rect">
            <a:avLst/>
          </a:prstGeom>
          <a:solidFill>
            <a:srgbClr val="4264B0"/>
          </a:solidFill>
          <a:ln w="9525">
            <a:noFill/>
            <a:miter lim="800000"/>
            <a:headEnd/>
            <a:tailEnd/>
          </a:ln>
          <a:effectLst/>
        </p:spPr>
        <p:txBody>
          <a:bodyPr wrap="none" anchor="ctr"/>
          <a:lstStyle/>
          <a:p>
            <a:pPr algn="l" rtl="0" fontAlgn="base">
              <a:spcBef>
                <a:spcPct val="0"/>
              </a:spcBef>
              <a:spcAft>
                <a:spcPct val="0"/>
              </a:spcAft>
              <a:defRPr/>
            </a:pPr>
            <a:endParaRPr lang="es-ES_tradnl" kern="1200" dirty="0">
              <a:solidFill>
                <a:srgbClr val="000000"/>
              </a:solidFill>
              <a:latin typeface="Arial" charset="0"/>
              <a:ea typeface="ＭＳ Ｐゴシック" pitchFamily="34" charset="-128"/>
              <a:cs typeface="+mn-cs"/>
            </a:endParaRPr>
          </a:p>
        </p:txBody>
      </p:sp>
      <p:sp>
        <p:nvSpPr>
          <p:cNvPr id="5" name="Rectangle 9"/>
          <p:cNvSpPr>
            <a:spLocks noChangeArrowheads="1"/>
          </p:cNvSpPr>
          <p:nvPr userDrawn="1"/>
        </p:nvSpPr>
        <p:spPr bwMode="auto">
          <a:xfrm>
            <a:off x="1247775" y="3848100"/>
            <a:ext cx="6629400" cy="76200"/>
          </a:xfrm>
          <a:prstGeom prst="rect">
            <a:avLst/>
          </a:prstGeom>
          <a:solidFill>
            <a:srgbClr val="4264B0"/>
          </a:solidFill>
          <a:ln w="9525">
            <a:noFill/>
            <a:miter lim="800000"/>
            <a:headEnd/>
            <a:tailEnd/>
          </a:ln>
          <a:effectLst/>
        </p:spPr>
        <p:txBody>
          <a:bodyPr wrap="none" anchor="ctr"/>
          <a:lstStyle/>
          <a:p>
            <a:pPr algn="l" rtl="0" fontAlgn="base">
              <a:spcBef>
                <a:spcPct val="0"/>
              </a:spcBef>
              <a:spcAft>
                <a:spcPct val="0"/>
              </a:spcAft>
              <a:defRPr/>
            </a:pPr>
            <a:endParaRPr lang="es-ES_tradnl" kern="1200" dirty="0">
              <a:solidFill>
                <a:srgbClr val="000000"/>
              </a:solidFill>
              <a:latin typeface="Arial" charset="0"/>
              <a:ea typeface="ＭＳ Ｐゴシック" pitchFamily="34" charset="-128"/>
              <a:cs typeface="+mn-cs"/>
            </a:endParaRPr>
          </a:p>
        </p:txBody>
      </p:sp>
      <p:sp>
        <p:nvSpPr>
          <p:cNvPr id="50178" name="Rectangle 2"/>
          <p:cNvSpPr>
            <a:spLocks noGrp="1" noChangeArrowheads="1"/>
          </p:cNvSpPr>
          <p:nvPr>
            <p:ph type="ctrTitle"/>
          </p:nvPr>
        </p:nvSpPr>
        <p:spPr>
          <a:xfrm>
            <a:off x="381000" y="1882775"/>
            <a:ext cx="8382000" cy="1470025"/>
          </a:xfrm>
        </p:spPr>
        <p:txBody>
          <a:bodyPr/>
          <a:lstStyle>
            <a:lvl1pPr algn="ctr">
              <a:defRPr sz="5000">
                <a:solidFill>
                  <a:schemeClr val="bg2"/>
                </a:solidFill>
              </a:defRPr>
            </a:lvl1pPr>
          </a:lstStyle>
          <a:p>
            <a:r>
              <a:rPr lang="en-US" dirty="0"/>
              <a:t>Click to edit Master title style</a:t>
            </a:r>
          </a:p>
        </p:txBody>
      </p:sp>
      <p:sp>
        <p:nvSpPr>
          <p:cNvPr id="50179" name="Rectangle 3"/>
          <p:cNvSpPr>
            <a:spLocks noGrp="1" noChangeArrowheads="1"/>
          </p:cNvSpPr>
          <p:nvPr>
            <p:ph type="subTitle" idx="1"/>
          </p:nvPr>
        </p:nvSpPr>
        <p:spPr>
          <a:xfrm>
            <a:off x="1371600" y="3962400"/>
            <a:ext cx="6400800" cy="1752600"/>
          </a:xfrm>
        </p:spPr>
        <p:txBody>
          <a:bodyPr/>
          <a:lstStyle>
            <a:lvl1pPr marL="0" indent="0" algn="ctr">
              <a:buFontTx/>
              <a:buNone/>
              <a:defRPr>
                <a:solidFill>
                  <a:srgbClr val="E34231"/>
                </a:solidFill>
              </a:defRPr>
            </a:lvl1pPr>
          </a:lstStyle>
          <a:p>
            <a:r>
              <a:rPr lang="en-US"/>
              <a:t>Click to edit Master subtitle style</a:t>
            </a:r>
          </a:p>
        </p:txBody>
      </p:sp>
      <p:sp>
        <p:nvSpPr>
          <p:cNvPr id="6" name="Rectangle 4"/>
          <p:cNvSpPr>
            <a:spLocks noGrp="1" noChangeArrowheads="1"/>
          </p:cNvSpPr>
          <p:nvPr>
            <p:ph type="dt" sz="half" idx="10"/>
          </p:nvPr>
        </p:nvSpPr>
        <p:spPr>
          <a:xfrm>
            <a:off x="457200" y="6245225"/>
            <a:ext cx="2133600" cy="476250"/>
          </a:xfrm>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Rectangle 5"/>
          <p:cNvSpPr>
            <a:spLocks noGrp="1" noChangeArrowheads="1"/>
          </p:cNvSpPr>
          <p:nvPr>
            <p:ph type="ftr" sz="quarter" idx="11"/>
          </p:nvPr>
        </p:nvSpPr>
        <p:spPr>
          <a:xfrm>
            <a:off x="3124200" y="6245225"/>
            <a:ext cx="2895600" cy="476250"/>
          </a:xfrm>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8" name="Rectangle 6"/>
          <p:cNvSpPr>
            <a:spLocks noGrp="1" noChangeArrowheads="1"/>
          </p:cNvSpPr>
          <p:nvPr>
            <p:ph type="sldNum" sz="quarter" idx="12"/>
          </p:nvPr>
        </p:nvSpPr>
        <p:spPr>
          <a:xfrm>
            <a:off x="8382000" y="6245225"/>
            <a:ext cx="381000" cy="476250"/>
          </a:xfrm>
          <a:prstGeom prst="rect">
            <a:avLst/>
          </a:prstGeom>
          <a:noFill/>
        </p:spPr>
        <p:txBody>
          <a:bodyPr/>
          <a:lstStyle>
            <a:lvl1pPr>
              <a:defRPr/>
            </a:lvl1pPr>
          </a:lstStyle>
          <a:p>
            <a:pPr algn="r" rtl="0" fontAlgn="base">
              <a:spcBef>
                <a:spcPct val="0"/>
              </a:spcBef>
              <a:spcAft>
                <a:spcPct val="0"/>
              </a:spcAft>
              <a:defRPr/>
            </a:pPr>
            <a:fld id="{01B3848E-9BFB-453D-B127-CD36AC9D0427}"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B382DFA2-6946-498A-BE23-8F5557B3731C}"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152400"/>
            <a:ext cx="2171700" cy="5973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152400"/>
            <a:ext cx="6362700" cy="5973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26F22F85-3C2D-4173-8963-4276484E7C08}"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Footer Placeholder 4"/>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Slide Number Placeholder 5"/>
          <p:cNvSpPr>
            <a:spLocks noGrp="1"/>
          </p:cNvSpPr>
          <p:nvPr>
            <p:ph type="sldNum" sz="quarter" idx="12"/>
          </p:nvPr>
        </p:nvSpPr>
        <p:spPr/>
        <p:txBody>
          <a:bodyPr/>
          <a:lstStyle/>
          <a:p>
            <a:pPr algn="r" rtl="0" fontAlgn="base">
              <a:spcBef>
                <a:spcPct val="0"/>
              </a:spcBef>
              <a:spcAft>
                <a:spcPct val="0"/>
              </a:spcAft>
              <a:defRPr/>
            </a:pPr>
            <a:fld id="{01B3848E-9BFB-453D-B127-CD36AC9D0427}"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
        <p:nvSpPr>
          <p:cNvPr id="7" name="Rectangle 7"/>
          <p:cNvSpPr>
            <a:spLocks noChangeArrowheads="1"/>
          </p:cNvSpPr>
          <p:nvPr userDrawn="1"/>
        </p:nvSpPr>
        <p:spPr bwMode="auto">
          <a:xfrm>
            <a:off x="533400" y="1600200"/>
            <a:ext cx="8077200" cy="152400"/>
          </a:xfrm>
          <a:prstGeom prst="rect">
            <a:avLst/>
          </a:prstGeom>
          <a:solidFill>
            <a:srgbClr val="4264B0"/>
          </a:solidFill>
          <a:ln w="9525">
            <a:noFill/>
            <a:miter lim="800000"/>
            <a:headEnd/>
            <a:tailEnd/>
          </a:ln>
          <a:effectLst/>
        </p:spPr>
        <p:txBody>
          <a:bodyPr wrap="none" anchor="ctr"/>
          <a:lstStyle/>
          <a:p>
            <a:pPr algn="l" rtl="0" fontAlgn="base">
              <a:spcBef>
                <a:spcPct val="0"/>
              </a:spcBef>
              <a:spcAft>
                <a:spcPct val="0"/>
              </a:spcAft>
              <a:defRPr/>
            </a:pPr>
            <a:endParaRPr lang="es-ES_tradnl" kern="1200" dirty="0">
              <a:solidFill>
                <a:srgbClr val="000000"/>
              </a:solidFill>
              <a:latin typeface="Arial" charset="0"/>
              <a:ea typeface="ＭＳ Ｐゴシック" pitchFamily="34" charset="-128"/>
              <a:cs typeface="+mn-cs"/>
            </a:endParaRPr>
          </a:p>
        </p:txBody>
      </p:sp>
      <p:sp>
        <p:nvSpPr>
          <p:cNvPr id="8" name="Rectangle 9"/>
          <p:cNvSpPr>
            <a:spLocks noChangeArrowheads="1"/>
          </p:cNvSpPr>
          <p:nvPr userDrawn="1"/>
        </p:nvSpPr>
        <p:spPr bwMode="auto">
          <a:xfrm>
            <a:off x="1247775" y="3848100"/>
            <a:ext cx="6629400" cy="76200"/>
          </a:xfrm>
          <a:prstGeom prst="rect">
            <a:avLst/>
          </a:prstGeom>
          <a:solidFill>
            <a:srgbClr val="4264B0"/>
          </a:solidFill>
          <a:ln w="9525">
            <a:noFill/>
            <a:miter lim="800000"/>
            <a:headEnd/>
            <a:tailEnd/>
          </a:ln>
          <a:effectLst/>
        </p:spPr>
        <p:txBody>
          <a:bodyPr wrap="none" anchor="ctr"/>
          <a:lstStyle/>
          <a:p>
            <a:pPr algn="l" rtl="0" fontAlgn="base">
              <a:spcBef>
                <a:spcPct val="0"/>
              </a:spcBef>
              <a:spcAft>
                <a:spcPct val="0"/>
              </a:spcAft>
              <a:defRPr/>
            </a:pPr>
            <a:endParaRPr lang="es-ES_tradnl" kern="1200" dirty="0">
              <a:solidFill>
                <a:srgbClr val="000000"/>
              </a:solidFill>
              <a:latin typeface="Arial" charset="0"/>
              <a:ea typeface="ＭＳ Ｐゴシック" pitchFamily="34" charset="-128"/>
              <a:cs typeface="+mn-cs"/>
            </a:endParaRPr>
          </a:p>
        </p:txBody>
      </p:sp>
    </p:spTree>
    <p:extLst>
      <p:ext uri="{BB962C8B-B14F-4D97-AF65-F5344CB8AC3E}">
        <p14:creationId xmlns:p14="http://schemas.microsoft.com/office/powerpoint/2010/main" val="2286308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3E9776D7-78D6-408D-9A86-725DAD5A6424}" type="slidenum">
              <a:rPr lang="en-US" noProof="0" smtClean="0">
                <a:solidFill>
                  <a:srgbClr val="000000"/>
                </a:solidFill>
              </a:rPr>
              <a:pPr>
                <a:defRPr/>
              </a:pPr>
              <a:t>‹#›</a:t>
            </a:fld>
            <a:endParaRPr lang="en-US" noProof="0">
              <a:solidFill>
                <a:srgbClr val="000000"/>
              </a:solidFill>
            </a:endParaRPr>
          </a:p>
        </p:txBody>
      </p:sp>
    </p:spTree>
    <p:extLst>
      <p:ext uri="{BB962C8B-B14F-4D97-AF65-F5344CB8AC3E}">
        <p14:creationId xmlns:p14="http://schemas.microsoft.com/office/powerpoint/2010/main" val="1060406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Footer Placeholder 4"/>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Slide Number Placeholder 5"/>
          <p:cNvSpPr>
            <a:spLocks noGrp="1"/>
          </p:cNvSpPr>
          <p:nvPr>
            <p:ph type="sldNum" sz="quarter" idx="12"/>
          </p:nvPr>
        </p:nvSpPr>
        <p:spPr/>
        <p:txBody>
          <a:bodyPr/>
          <a:lstStyle/>
          <a:p>
            <a:pPr algn="r" rtl="0" fontAlgn="base">
              <a:spcBef>
                <a:spcPct val="0"/>
              </a:spcBef>
              <a:spcAft>
                <a:spcPct val="0"/>
              </a:spcAft>
              <a:defRPr/>
            </a:pPr>
            <a:fld id="{A0CD6A7E-DD9B-42FF-8182-A1DFBE1E5962}"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2884993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Footer Placeholder 5"/>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p:cNvSpPr>
          <p:nvPr>
            <p:ph type="sldNum" sz="quarter" idx="12"/>
          </p:nvPr>
        </p:nvSpPr>
        <p:spPr/>
        <p:txBody>
          <a:bodyPr/>
          <a:lstStyle/>
          <a:p>
            <a:pPr algn="r" rtl="0" fontAlgn="base">
              <a:spcBef>
                <a:spcPct val="0"/>
              </a:spcBef>
              <a:spcAft>
                <a:spcPct val="0"/>
              </a:spcAft>
              <a:defRPr/>
            </a:pPr>
            <a:fld id="{20396C1D-DC3A-4033-9882-A4E68B52C6DB}"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39687945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8" name="Footer Placeholder 7"/>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9" name="Slide Number Placeholder 8"/>
          <p:cNvSpPr>
            <a:spLocks noGrp="1"/>
          </p:cNvSpPr>
          <p:nvPr>
            <p:ph type="sldNum" sz="quarter" idx="12"/>
          </p:nvPr>
        </p:nvSpPr>
        <p:spPr/>
        <p:txBody>
          <a:bodyPr/>
          <a:lstStyle/>
          <a:p>
            <a:pPr algn="r" rtl="0" fontAlgn="base">
              <a:spcBef>
                <a:spcPct val="0"/>
              </a:spcBef>
              <a:spcAft>
                <a:spcPct val="0"/>
              </a:spcAft>
              <a:defRPr/>
            </a:pPr>
            <a:fld id="{56249BC8-7B92-4FBE-8DBA-F7B70577E3B4}"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32183142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4" name="Footer Placeholder 3"/>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Slide Number Placeholder 4"/>
          <p:cNvSpPr>
            <a:spLocks noGrp="1"/>
          </p:cNvSpPr>
          <p:nvPr>
            <p:ph type="sldNum" sz="quarter" idx="12"/>
          </p:nvPr>
        </p:nvSpPr>
        <p:spPr/>
        <p:txBody>
          <a:bodyPr/>
          <a:lstStyle/>
          <a:p>
            <a:pPr algn="r" rtl="0" fontAlgn="base">
              <a:spcBef>
                <a:spcPct val="0"/>
              </a:spcBef>
              <a:spcAft>
                <a:spcPct val="0"/>
              </a:spcAft>
              <a:defRPr/>
            </a:pPr>
            <a:fld id="{F3F6D38D-C013-4657-890D-7CE883D4D3C8}"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21831601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3" name="Footer Placeholder 2"/>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4" name="Slide Number Placeholder 3"/>
          <p:cNvSpPr>
            <a:spLocks noGrp="1"/>
          </p:cNvSpPr>
          <p:nvPr>
            <p:ph type="sldNum" sz="quarter" idx="12"/>
          </p:nvPr>
        </p:nvSpPr>
        <p:spPr/>
        <p:txBody>
          <a:bodyPr/>
          <a:lstStyle/>
          <a:p>
            <a:pPr algn="r" rtl="0" fontAlgn="base">
              <a:spcBef>
                <a:spcPct val="0"/>
              </a:spcBef>
              <a:spcAft>
                <a:spcPct val="0"/>
              </a:spcAft>
              <a:defRPr/>
            </a:pPr>
            <a:fld id="{214A5651-F97D-45F5-99BF-7A0651B6E17E}"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876292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Footer Placeholder 5"/>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p:cNvSpPr>
          <p:nvPr>
            <p:ph type="sldNum" sz="quarter" idx="12"/>
          </p:nvPr>
        </p:nvSpPr>
        <p:spPr/>
        <p:txBody>
          <a:bodyPr/>
          <a:lstStyle/>
          <a:p>
            <a:pPr algn="r" rtl="0" fontAlgn="base">
              <a:spcBef>
                <a:spcPct val="0"/>
              </a:spcBef>
              <a:spcAft>
                <a:spcPct val="0"/>
              </a:spcAft>
              <a:defRPr/>
            </a:pPr>
            <a:fld id="{5EF60295-F562-4F2E-BD52-5D7757E7EEE5}"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2254679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effectLst>
                  <a:outerShdw blurRad="38100" dist="38100" dir="2700000" algn="tl">
                    <a:srgbClr val="000000">
                      <a:alpha val="43137"/>
                    </a:srgbClr>
                  </a:outerShdw>
                </a:effectLst>
              </a:defRPr>
            </a:lvl1pPr>
          </a:lstStyle>
          <a:p>
            <a:r>
              <a:rPr lang="en-US" noProof="0" smtClean="0"/>
              <a:t>Click to edit Master title style</a:t>
            </a:r>
            <a:endParaRPr lang="en-US" noProof="0"/>
          </a:p>
        </p:txBody>
      </p:sp>
      <p:sp>
        <p:nvSpPr>
          <p:cNvPr id="3" name="Content Placeholder 2"/>
          <p:cNvSpPr>
            <a:spLocks noGrp="1"/>
          </p:cNvSpPr>
          <p:nvPr>
            <p:ph idx="1"/>
          </p:nvPr>
        </p:nvSpPr>
        <p:spPr/>
        <p:txBody>
          <a:bodyPr/>
          <a:lstStyle>
            <a:lvl1pPr>
              <a:defRPr sz="2400"/>
            </a:lvl1pPr>
            <a:lvl2pPr>
              <a:defRPr sz="2000"/>
            </a:lvl2pPr>
            <a:lvl3pPr>
              <a:defRPr sz="1800"/>
            </a:lvl3pPr>
            <a:lvl4pPr>
              <a:defRPr sz="1600"/>
            </a:lvl4pPr>
            <a:lvl5pPr>
              <a:defRPr sz="1400"/>
            </a:lvl5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Rectangle 6"/>
          <p:cNvSpPr>
            <a:spLocks noGrp="1" noChangeArrowheads="1"/>
          </p:cNvSpPr>
          <p:nvPr>
            <p:ph type="sldNum" sz="quarter" idx="12"/>
          </p:nvPr>
        </p:nvSpPr>
        <p:spPr>
          <a:xfrm>
            <a:off x="8382000" y="6305550"/>
            <a:ext cx="381000" cy="247650"/>
          </a:xfrm>
          <a:prstGeom prst="rect">
            <a:avLst/>
          </a:prstGeom>
          <a:ln/>
        </p:spPr>
        <p:txBody>
          <a:bodyPr/>
          <a:lstStyle>
            <a:lvl1pPr>
              <a:defRPr sz="1200"/>
            </a:lvl1pPr>
          </a:lstStyle>
          <a:p>
            <a:pPr>
              <a:defRPr/>
            </a:pPr>
            <a:fld id="{3E9776D7-78D6-408D-9A86-725DAD5A6424}" type="slidenum">
              <a:rPr lang="en-US" noProof="0" smtClean="0">
                <a:solidFill>
                  <a:srgbClr val="000000"/>
                </a:solidFill>
              </a:rPr>
              <a:pPr>
                <a:defRPr/>
              </a:pPr>
              <a:t>‹#›</a:t>
            </a:fld>
            <a:endParaRPr lang="en-US" noProof="0">
              <a:solidFill>
                <a:srgbClr val="000000"/>
              </a:solidFill>
            </a:endParaRPr>
          </a:p>
        </p:txBody>
      </p:sp>
    </p:spTree>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Footer Placeholder 5"/>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p:cNvSpPr>
          <p:nvPr>
            <p:ph type="sldNum" sz="quarter" idx="12"/>
          </p:nvPr>
        </p:nvSpPr>
        <p:spPr/>
        <p:txBody>
          <a:bodyPr/>
          <a:lstStyle/>
          <a:p>
            <a:pPr algn="r" rtl="0" fontAlgn="base">
              <a:spcBef>
                <a:spcPct val="0"/>
              </a:spcBef>
              <a:spcAft>
                <a:spcPct val="0"/>
              </a:spcAft>
              <a:defRPr/>
            </a:pPr>
            <a:fld id="{4E555FEB-13E5-4259-BE85-F13237E4A579}"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3443788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Footer Placeholder 4"/>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Slide Number Placeholder 5"/>
          <p:cNvSpPr>
            <a:spLocks noGrp="1"/>
          </p:cNvSpPr>
          <p:nvPr>
            <p:ph type="sldNum" sz="quarter" idx="12"/>
          </p:nvPr>
        </p:nvSpPr>
        <p:spPr/>
        <p:txBody>
          <a:bodyPr/>
          <a:lstStyle/>
          <a:p>
            <a:pPr algn="r" rtl="0" fontAlgn="base">
              <a:spcBef>
                <a:spcPct val="0"/>
              </a:spcBef>
              <a:spcAft>
                <a:spcPct val="0"/>
              </a:spcAft>
              <a:defRPr/>
            </a:pPr>
            <a:fld id="{B382DFA2-6946-498A-BE23-8F5557B3731C}"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13449452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Footer Placeholder 4"/>
          <p:cNvSpPr>
            <a:spLocks noGrp="1"/>
          </p:cNvSpPr>
          <p:nvPr>
            <p:ph type="ftr" sz="quarter" idx="11"/>
          </p:nvPr>
        </p:nvSpPr>
        <p:spPr/>
        <p:txBody>
          <a:body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Slide Number Placeholder 5"/>
          <p:cNvSpPr>
            <a:spLocks noGrp="1"/>
          </p:cNvSpPr>
          <p:nvPr>
            <p:ph type="sldNum" sz="quarter" idx="12"/>
          </p:nvPr>
        </p:nvSpPr>
        <p:spPr/>
        <p:txBody>
          <a:bodyPr/>
          <a:lstStyle/>
          <a:p>
            <a:pPr algn="r" rtl="0" fontAlgn="base">
              <a:spcBef>
                <a:spcPct val="0"/>
              </a:spcBef>
              <a:spcAft>
                <a:spcPct val="0"/>
              </a:spcAft>
              <a:defRPr/>
            </a:pPr>
            <a:fld id="{26F22F85-3C2D-4173-8963-4276484E7C08}" type="slidenum">
              <a:rPr lang="en-US" sz="1300" kern="1200" smtClean="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extLst>
      <p:ext uri="{BB962C8B-B14F-4D97-AF65-F5344CB8AC3E}">
        <p14:creationId xmlns:p14="http://schemas.microsoft.com/office/powerpoint/2010/main" val="3560733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A0CD6A7E-DD9B-42FF-8182-A1DFBE1E5962}"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038600" cy="4754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20396C1D-DC3A-4033-9882-A4E68B52C6DB}"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9"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56249BC8-7B92-4FBE-8DBA-F7B70577E3B4}"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5"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F3F6D38D-C013-4657-890D-7CE883D4D3C8}"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4" name="Rectangle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214A5651-F97D-45F5-99BF-7A0651B6E17E}"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5EF60295-F562-4F2E-BD52-5D7757E7EEE5}"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lgn="l"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algn="ctr" rtl="0" fontAlgn="base">
              <a:spcBef>
                <a:spcPct val="0"/>
              </a:spcBef>
              <a:spcAft>
                <a:spcPct val="0"/>
              </a:spcAft>
              <a:defRPr/>
            </a:pPr>
            <a:endParaRPr lang="en-US" sz="1300" kern="1200" dirty="0">
              <a:solidFill>
                <a:srgbClr val="000000"/>
              </a:solidFill>
              <a:latin typeface="Calibri" pitchFamily="34" charset="0"/>
              <a:ea typeface="ＭＳ Ｐゴシック" pitchFamily="34" charset="-128"/>
              <a:cs typeface="+mn-cs"/>
            </a:endParaRPr>
          </a:p>
        </p:txBody>
      </p:sp>
      <p:sp>
        <p:nvSpPr>
          <p:cNvPr id="7" name="Slide Number Placeholder 6"/>
          <p:cNvSpPr>
            <a:spLocks noGrp="1" noChangeArrowheads="1"/>
          </p:cNvSpPr>
          <p:nvPr>
            <p:ph type="sldNum" sz="quarter" idx="12"/>
          </p:nvPr>
        </p:nvSpPr>
        <p:spPr>
          <a:xfrm>
            <a:off x="8382000" y="6305550"/>
            <a:ext cx="381000" cy="247650"/>
          </a:xfrm>
          <a:prstGeom prst="rect">
            <a:avLst/>
          </a:prstGeom>
          <a:ln/>
        </p:spPr>
        <p:txBody>
          <a:bodyPr/>
          <a:lstStyle>
            <a:lvl1pPr>
              <a:defRPr/>
            </a:lvl1pPr>
          </a:lstStyle>
          <a:p>
            <a:pPr algn="r" rtl="0" fontAlgn="base">
              <a:spcBef>
                <a:spcPct val="0"/>
              </a:spcBef>
              <a:spcAft>
                <a:spcPct val="0"/>
              </a:spcAft>
              <a:defRPr/>
            </a:pPr>
            <a:fld id="{4E555FEB-13E5-4259-BE85-F13237E4A579}" type="slidenum">
              <a:rPr lang="en-US" sz="1300" kern="1200">
                <a:solidFill>
                  <a:srgbClr val="000000"/>
                </a:solidFill>
                <a:latin typeface="Calibri" pitchFamily="34" charset="0"/>
                <a:ea typeface="ＭＳ Ｐゴシック" pitchFamily="34" charset="-128"/>
                <a:cs typeface="+mn-cs"/>
              </a:rPr>
              <a:pPr algn="r" rtl="0" fontAlgn="base">
                <a:spcBef>
                  <a:spcPct val="0"/>
                </a:spcBef>
                <a:spcAft>
                  <a:spcPct val="0"/>
                </a:spcAft>
                <a:defRPr/>
              </a:pPr>
              <a:t>‹#›</a:t>
            </a:fld>
            <a:endParaRPr lang="en-US" sz="1300" kern="1200" dirty="0">
              <a:solidFill>
                <a:srgbClr val="000000"/>
              </a:solidFill>
              <a:latin typeface="Calibri" pitchFamily="34" charset="0"/>
              <a:ea typeface="ＭＳ Ｐゴシック" pitchFamily="34" charset="-128"/>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152400"/>
            <a:ext cx="8686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371600"/>
            <a:ext cx="8229600" cy="4754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152400" y="55626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300" i="0">
                <a:latin typeface="Calibri" pitchFamily="34" charset="0"/>
                <a:ea typeface="ＭＳ Ｐゴシック" pitchFamily="34" charset="-128"/>
                <a:cs typeface="+mn-cs"/>
              </a:defRPr>
            </a:lvl1pPr>
          </a:lstStyle>
          <a:p>
            <a:pPr algn="l" rtl="0" fontAlgn="base">
              <a:spcBef>
                <a:spcPct val="0"/>
              </a:spcBef>
              <a:spcAft>
                <a:spcPct val="0"/>
              </a:spcAft>
              <a:defRPr/>
            </a:pPr>
            <a:endParaRPr lang="en-US" kern="1200" dirty="0">
              <a:solidFill>
                <a:srgbClr val="000000"/>
              </a:solidFill>
            </a:endParaRPr>
          </a:p>
        </p:txBody>
      </p:sp>
      <p:sp>
        <p:nvSpPr>
          <p:cNvPr id="1029" name="Rectangle 5"/>
          <p:cNvSpPr>
            <a:spLocks noGrp="1" noChangeArrowheads="1"/>
          </p:cNvSpPr>
          <p:nvPr>
            <p:ph type="ftr" sz="quarter" idx="3"/>
          </p:nvPr>
        </p:nvSpPr>
        <p:spPr bwMode="auto">
          <a:xfrm>
            <a:off x="2438400" y="556260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300" i="0">
                <a:latin typeface="Calibri" pitchFamily="34" charset="0"/>
                <a:ea typeface="ＭＳ Ｐゴシック" pitchFamily="34" charset="-128"/>
                <a:cs typeface="+mn-cs"/>
              </a:defRPr>
            </a:lvl1pPr>
          </a:lstStyle>
          <a:p>
            <a:pPr rtl="0" fontAlgn="base">
              <a:spcBef>
                <a:spcPct val="0"/>
              </a:spcBef>
              <a:spcAft>
                <a:spcPct val="0"/>
              </a:spcAft>
              <a:defRPr/>
            </a:pPr>
            <a:endParaRPr lang="en-US" kern="1200" dirty="0">
              <a:solidFill>
                <a:srgbClr val="000000"/>
              </a:solidFill>
            </a:endParaRPr>
          </a:p>
        </p:txBody>
      </p:sp>
      <p:grpSp>
        <p:nvGrpSpPr>
          <p:cNvPr id="2" name="Group 11"/>
          <p:cNvGrpSpPr>
            <a:grpSpLocks/>
          </p:cNvGrpSpPr>
          <p:nvPr/>
        </p:nvGrpSpPr>
        <p:grpSpPr bwMode="auto">
          <a:xfrm flipH="1">
            <a:off x="304800" y="152400"/>
            <a:ext cx="8001000" cy="1143000"/>
            <a:chOff x="432" y="144"/>
            <a:chExt cx="5040" cy="720"/>
          </a:xfrm>
        </p:grpSpPr>
        <p:sp>
          <p:nvSpPr>
            <p:cNvPr id="1033" name="Line 9"/>
            <p:cNvSpPr>
              <a:spLocks noChangeShapeType="1"/>
            </p:cNvSpPr>
            <p:nvPr userDrawn="1"/>
          </p:nvSpPr>
          <p:spPr bwMode="auto">
            <a:xfrm>
              <a:off x="432" y="144"/>
              <a:ext cx="5040" cy="0"/>
            </a:xfrm>
            <a:prstGeom prst="line">
              <a:avLst/>
            </a:prstGeom>
            <a:noFill/>
            <a:ln w="19050">
              <a:solidFill>
                <a:srgbClr val="4264B0"/>
              </a:solidFill>
              <a:round/>
              <a:headEnd/>
              <a:tailEnd/>
            </a:ln>
            <a:effectLst/>
          </p:spPr>
          <p:txBody>
            <a:bodyPr/>
            <a:lstStyle/>
            <a:p>
              <a:pPr algn="l" rtl="0" fontAlgn="base">
                <a:spcBef>
                  <a:spcPct val="0"/>
                </a:spcBef>
                <a:spcAft>
                  <a:spcPct val="0"/>
                </a:spcAft>
                <a:defRPr/>
              </a:pPr>
              <a:endParaRPr lang="en-US" kern="1200" dirty="0">
                <a:solidFill>
                  <a:srgbClr val="000000"/>
                </a:solidFill>
                <a:latin typeface="Arial" charset="0"/>
                <a:ea typeface="ＭＳ Ｐゴシック"/>
                <a:cs typeface="+mn-cs"/>
              </a:endParaRPr>
            </a:p>
          </p:txBody>
        </p:sp>
        <p:sp>
          <p:nvSpPr>
            <p:cNvPr id="1034" name="Line 10"/>
            <p:cNvSpPr>
              <a:spLocks noChangeShapeType="1"/>
            </p:cNvSpPr>
            <p:nvPr userDrawn="1"/>
          </p:nvSpPr>
          <p:spPr bwMode="auto">
            <a:xfrm>
              <a:off x="5472" y="144"/>
              <a:ext cx="0" cy="720"/>
            </a:xfrm>
            <a:prstGeom prst="line">
              <a:avLst/>
            </a:prstGeom>
            <a:noFill/>
            <a:ln w="19050">
              <a:solidFill>
                <a:srgbClr val="4264B0"/>
              </a:solidFill>
              <a:round/>
              <a:headEnd/>
              <a:tailEnd/>
            </a:ln>
            <a:effectLst/>
          </p:spPr>
          <p:txBody>
            <a:bodyPr/>
            <a:lstStyle/>
            <a:p>
              <a:pPr algn="l" rtl="0" fontAlgn="base">
                <a:spcBef>
                  <a:spcPct val="0"/>
                </a:spcBef>
                <a:spcAft>
                  <a:spcPct val="0"/>
                </a:spcAft>
                <a:defRPr/>
              </a:pPr>
              <a:endParaRPr lang="en-US" kern="1200" dirty="0">
                <a:solidFill>
                  <a:srgbClr val="000000"/>
                </a:solidFill>
                <a:latin typeface="Arial" charset="0"/>
                <a:ea typeface="ＭＳ Ｐゴシック"/>
                <a:cs typeface="+mn-cs"/>
              </a:endParaRPr>
            </a:p>
          </p:txBody>
        </p:sp>
      </p:grpSp>
      <p:sp>
        <p:nvSpPr>
          <p:cNvPr id="1041" name="Line 17"/>
          <p:cNvSpPr>
            <a:spLocks noChangeShapeType="1"/>
          </p:cNvSpPr>
          <p:nvPr/>
        </p:nvSpPr>
        <p:spPr bwMode="auto">
          <a:xfrm flipH="1">
            <a:off x="314325" y="6248400"/>
            <a:ext cx="8458200" cy="0"/>
          </a:xfrm>
          <a:prstGeom prst="line">
            <a:avLst/>
          </a:prstGeom>
          <a:noFill/>
          <a:ln w="19050">
            <a:solidFill>
              <a:srgbClr val="4264B0"/>
            </a:solidFill>
            <a:round/>
            <a:headEnd/>
            <a:tailEnd/>
          </a:ln>
          <a:effectLst/>
        </p:spPr>
        <p:txBody>
          <a:bodyPr/>
          <a:lstStyle/>
          <a:p>
            <a:pPr algn="l" rtl="0" fontAlgn="base">
              <a:spcBef>
                <a:spcPct val="0"/>
              </a:spcBef>
              <a:spcAft>
                <a:spcPct val="0"/>
              </a:spcAft>
              <a:defRPr/>
            </a:pPr>
            <a:endParaRPr lang="en-US" kern="1200" dirty="0">
              <a:solidFill>
                <a:srgbClr val="000000"/>
              </a:solidFill>
              <a:latin typeface="Arial" charset="0"/>
              <a:ea typeface="ＭＳ Ｐゴシック"/>
              <a:cs typeface="+mn-cs"/>
            </a:endParaRPr>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ransition/>
  <p:timing>
    <p:tnLst>
      <p:par>
        <p:cTn id="1" dur="indefinite" restart="never" nodeType="tmRoot"/>
      </p:par>
    </p:tnLst>
  </p:timing>
  <p:hf sldNum="0" hdr="0" ftr="0" dt="0"/>
  <p:txStyles>
    <p:titleStyle>
      <a:lvl1pPr algn="l" rtl="0" eaLnBrk="0" fontAlgn="base" hangingPunct="0">
        <a:spcBef>
          <a:spcPct val="0"/>
        </a:spcBef>
        <a:spcAft>
          <a:spcPct val="0"/>
        </a:spcAft>
        <a:defRPr sz="3600">
          <a:solidFill>
            <a:srgbClr val="333333"/>
          </a:solidFill>
          <a:latin typeface="Calibri" pitchFamily="-107" charset="0"/>
          <a:ea typeface="ＭＳ Ｐゴシック" pitchFamily="34" charset="-128"/>
          <a:cs typeface="ＭＳ Ｐゴシック"/>
        </a:defRPr>
      </a:lvl1pPr>
      <a:lvl2pPr algn="l" rtl="0" eaLnBrk="0" fontAlgn="base" hangingPunct="0">
        <a:spcBef>
          <a:spcPct val="0"/>
        </a:spcBef>
        <a:spcAft>
          <a:spcPct val="0"/>
        </a:spcAft>
        <a:defRPr sz="3600">
          <a:solidFill>
            <a:srgbClr val="333333"/>
          </a:solidFill>
          <a:latin typeface="Calibri" pitchFamily="-107" charset="0"/>
          <a:ea typeface="ＭＳ Ｐゴシック" pitchFamily="34" charset="-128"/>
          <a:cs typeface="ＭＳ Ｐゴシック"/>
        </a:defRPr>
      </a:lvl2pPr>
      <a:lvl3pPr algn="l" rtl="0" eaLnBrk="0" fontAlgn="base" hangingPunct="0">
        <a:spcBef>
          <a:spcPct val="0"/>
        </a:spcBef>
        <a:spcAft>
          <a:spcPct val="0"/>
        </a:spcAft>
        <a:defRPr sz="3600">
          <a:solidFill>
            <a:srgbClr val="333333"/>
          </a:solidFill>
          <a:latin typeface="Calibri" pitchFamily="-107" charset="0"/>
          <a:ea typeface="ＭＳ Ｐゴシック" pitchFamily="34" charset="-128"/>
          <a:cs typeface="ＭＳ Ｐゴシック"/>
        </a:defRPr>
      </a:lvl3pPr>
      <a:lvl4pPr algn="l" rtl="0" eaLnBrk="0" fontAlgn="base" hangingPunct="0">
        <a:spcBef>
          <a:spcPct val="0"/>
        </a:spcBef>
        <a:spcAft>
          <a:spcPct val="0"/>
        </a:spcAft>
        <a:defRPr sz="3600">
          <a:solidFill>
            <a:srgbClr val="333333"/>
          </a:solidFill>
          <a:latin typeface="Calibri" pitchFamily="-107" charset="0"/>
          <a:ea typeface="ＭＳ Ｐゴシック" pitchFamily="34" charset="-128"/>
          <a:cs typeface="ＭＳ Ｐゴシック"/>
        </a:defRPr>
      </a:lvl4pPr>
      <a:lvl5pPr algn="l" rtl="0" eaLnBrk="0" fontAlgn="base" hangingPunct="0">
        <a:spcBef>
          <a:spcPct val="0"/>
        </a:spcBef>
        <a:spcAft>
          <a:spcPct val="0"/>
        </a:spcAft>
        <a:defRPr sz="3600">
          <a:solidFill>
            <a:srgbClr val="333333"/>
          </a:solidFill>
          <a:latin typeface="Calibri" pitchFamily="-107" charset="0"/>
          <a:ea typeface="ＭＳ Ｐゴシック" pitchFamily="34" charset="-128"/>
          <a:cs typeface="ＭＳ Ｐゴシック"/>
        </a:defRPr>
      </a:lvl5pPr>
      <a:lvl6pPr marL="457200" algn="l" rtl="0" fontAlgn="base">
        <a:spcBef>
          <a:spcPct val="0"/>
        </a:spcBef>
        <a:spcAft>
          <a:spcPct val="0"/>
        </a:spcAft>
        <a:defRPr sz="4400">
          <a:solidFill>
            <a:schemeClr val="tx2"/>
          </a:solidFill>
          <a:latin typeface="Cambria" pitchFamily="18" charset="0"/>
        </a:defRPr>
      </a:lvl6pPr>
      <a:lvl7pPr marL="914400" algn="l" rtl="0" fontAlgn="base">
        <a:spcBef>
          <a:spcPct val="0"/>
        </a:spcBef>
        <a:spcAft>
          <a:spcPct val="0"/>
        </a:spcAft>
        <a:defRPr sz="4400">
          <a:solidFill>
            <a:schemeClr val="tx2"/>
          </a:solidFill>
          <a:latin typeface="Cambria" pitchFamily="18" charset="0"/>
        </a:defRPr>
      </a:lvl7pPr>
      <a:lvl8pPr marL="1371600" algn="l" rtl="0" fontAlgn="base">
        <a:spcBef>
          <a:spcPct val="0"/>
        </a:spcBef>
        <a:spcAft>
          <a:spcPct val="0"/>
        </a:spcAft>
        <a:defRPr sz="4400">
          <a:solidFill>
            <a:schemeClr val="tx2"/>
          </a:solidFill>
          <a:latin typeface="Cambria" pitchFamily="18" charset="0"/>
        </a:defRPr>
      </a:lvl8pPr>
      <a:lvl9pPr marL="1828800" algn="l" rtl="0" fontAlgn="base">
        <a:spcBef>
          <a:spcPct val="0"/>
        </a:spcBef>
        <a:spcAft>
          <a:spcPct val="0"/>
        </a:spcAft>
        <a:defRPr sz="4400">
          <a:solidFill>
            <a:schemeClr val="tx2"/>
          </a:solidFill>
          <a:latin typeface="Cambria" pitchFamily="18" charset="0"/>
        </a:defRPr>
      </a:lvl9pPr>
    </p:titleStyle>
    <p:bodyStyle>
      <a:lvl1pPr marL="342900" indent="-342900" algn="l" rtl="0" eaLnBrk="0" fontAlgn="base" hangingPunct="0">
        <a:spcBef>
          <a:spcPct val="20000"/>
        </a:spcBef>
        <a:spcAft>
          <a:spcPct val="0"/>
        </a:spcAft>
        <a:buClr>
          <a:srgbClr val="4264B0"/>
        </a:buClr>
        <a:buSzPct val="110000"/>
        <a:buFont typeface="Wingdings" pitchFamily="2" charset="2"/>
        <a:buChar char="§"/>
        <a:defRPr sz="2800">
          <a:solidFill>
            <a:srgbClr val="333333"/>
          </a:solidFill>
          <a:latin typeface="Calibri" pitchFamily="-107" charset="0"/>
          <a:ea typeface="ＭＳ Ｐゴシック" pitchFamily="34" charset="-128"/>
          <a:cs typeface="ＭＳ Ｐゴシック"/>
        </a:defRPr>
      </a:lvl1pPr>
      <a:lvl2pPr marL="742950" indent="-285750" algn="l" rtl="0" eaLnBrk="0" fontAlgn="base" hangingPunct="0">
        <a:spcBef>
          <a:spcPct val="20000"/>
        </a:spcBef>
        <a:spcAft>
          <a:spcPct val="0"/>
        </a:spcAft>
        <a:buClr>
          <a:srgbClr val="4264B0"/>
        </a:buClr>
        <a:buSzPct val="80000"/>
        <a:buFont typeface="Wingdings" pitchFamily="2" charset="2"/>
        <a:buChar char="Ø"/>
        <a:defRPr sz="2400">
          <a:solidFill>
            <a:srgbClr val="333333"/>
          </a:solidFill>
          <a:latin typeface="Calibri" pitchFamily="-107" charset="0"/>
          <a:ea typeface="ＭＳ Ｐゴシック" pitchFamily="-107" charset="-128"/>
          <a:cs typeface="ＭＳ Ｐゴシック"/>
        </a:defRPr>
      </a:lvl2pPr>
      <a:lvl3pPr marL="1143000" indent="-228600" algn="l" rtl="0" eaLnBrk="0" fontAlgn="base" hangingPunct="0">
        <a:spcBef>
          <a:spcPct val="20000"/>
        </a:spcBef>
        <a:spcAft>
          <a:spcPct val="0"/>
        </a:spcAft>
        <a:buClr>
          <a:srgbClr val="6169A7"/>
        </a:buClr>
        <a:buChar char="•"/>
        <a:defRPr sz="2000">
          <a:solidFill>
            <a:srgbClr val="333333"/>
          </a:solidFill>
          <a:latin typeface="Calibri" pitchFamily="-107" charset="0"/>
          <a:ea typeface="ＭＳ Ｐゴシック" pitchFamily="-107" charset="-128"/>
          <a:cs typeface="ＭＳ Ｐゴシック"/>
        </a:defRPr>
      </a:lvl3pPr>
      <a:lvl4pPr marL="1600200" indent="-228600" algn="l" rtl="0" eaLnBrk="0" fontAlgn="base" hangingPunct="0">
        <a:spcBef>
          <a:spcPct val="20000"/>
        </a:spcBef>
        <a:spcAft>
          <a:spcPct val="0"/>
        </a:spcAft>
        <a:buChar char="–"/>
        <a:defRPr>
          <a:solidFill>
            <a:srgbClr val="333333"/>
          </a:solidFill>
          <a:latin typeface="Calibri" pitchFamily="-107" charset="0"/>
          <a:ea typeface="ＭＳ Ｐゴシック" pitchFamily="-107" charset="-128"/>
          <a:cs typeface="ＭＳ Ｐゴシック"/>
        </a:defRPr>
      </a:lvl4pPr>
      <a:lvl5pPr marL="2057400" indent="-228600" algn="l" rtl="0" eaLnBrk="0" fontAlgn="base" hangingPunct="0">
        <a:spcBef>
          <a:spcPct val="20000"/>
        </a:spcBef>
        <a:spcAft>
          <a:spcPct val="0"/>
        </a:spcAft>
        <a:buChar char="»"/>
        <a:defRPr>
          <a:solidFill>
            <a:srgbClr val="333333"/>
          </a:solidFill>
          <a:latin typeface="Calibri" pitchFamily="-107" charset="0"/>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rtl="0" fontAlgn="base">
              <a:spcBef>
                <a:spcPct val="0"/>
              </a:spcBef>
              <a:spcAft>
                <a:spcPct val="0"/>
              </a:spcAft>
              <a:defRPr/>
            </a:pPr>
            <a:endParaRPr lang="en-US" kern="1200" dirty="0">
              <a:solidFill>
                <a:srgbClr val="000000"/>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fontAlgn="base">
              <a:spcBef>
                <a:spcPct val="0"/>
              </a:spcBef>
              <a:spcAft>
                <a:spcPct val="0"/>
              </a:spcAft>
              <a:defRPr/>
            </a:pPr>
            <a:endParaRPr lang="en-US" kern="1200" dirty="0">
              <a:solidFill>
                <a:srgbClr val="000000"/>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27F5BB-9A23-4D50-96B6-277B812D13C9}" type="slidenum">
              <a:rPr lang="en-US" smtClean="0"/>
              <a:t>‹#›</a:t>
            </a:fld>
            <a:endParaRPr lang="en-US"/>
          </a:p>
        </p:txBody>
      </p:sp>
    </p:spTree>
    <p:extLst>
      <p:ext uri="{BB962C8B-B14F-4D97-AF65-F5344CB8AC3E}">
        <p14:creationId xmlns:p14="http://schemas.microsoft.com/office/powerpoint/2010/main" val="2982096110"/>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5.xml"/><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6.xml"/><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63.xml"/><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9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85.xml"/><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5.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ctrTitle" idx="4294967295"/>
          </p:nvPr>
        </p:nvSpPr>
        <p:spPr>
          <a:xfrm>
            <a:off x="78654" y="1297541"/>
            <a:ext cx="8991600" cy="1752600"/>
          </a:xfrm>
        </p:spPr>
        <p:txBody>
          <a:bodyPr>
            <a:normAutofit/>
          </a:bodyPr>
          <a:lstStyle/>
          <a:p>
            <a:pPr>
              <a:defRPr/>
            </a:pPr>
            <a:r>
              <a:rPr lang="en-US" sz="3400" b="1" dirty="0" smtClean="0">
                <a:effectLst>
                  <a:outerShdw blurRad="38100" dist="38100" dir="2700000" algn="tl">
                    <a:srgbClr val="000000">
                      <a:alpha val="43137"/>
                    </a:srgbClr>
                  </a:outerShdw>
                </a:effectLst>
                <a:cs typeface="Times New Roman" pitchFamily="18" charset="0"/>
              </a:rPr>
              <a:t>Capital Market Financing, Firm Growth, </a:t>
            </a:r>
            <a:br>
              <a:rPr lang="en-US" sz="3400" b="1" dirty="0" smtClean="0">
                <a:effectLst>
                  <a:outerShdw blurRad="38100" dist="38100" dir="2700000" algn="tl">
                    <a:srgbClr val="000000">
                      <a:alpha val="43137"/>
                    </a:srgbClr>
                  </a:outerShdw>
                </a:effectLst>
                <a:cs typeface="Times New Roman" pitchFamily="18" charset="0"/>
              </a:rPr>
            </a:br>
            <a:r>
              <a:rPr lang="en-US" sz="3400" b="1" dirty="0" smtClean="0">
                <a:effectLst>
                  <a:outerShdw blurRad="38100" dist="38100" dir="2700000" algn="tl">
                    <a:srgbClr val="000000">
                      <a:alpha val="43137"/>
                    </a:srgbClr>
                  </a:outerShdw>
                </a:effectLst>
                <a:cs typeface="Times New Roman" pitchFamily="18" charset="0"/>
              </a:rPr>
              <a:t>and Firm Size Distribution</a:t>
            </a:r>
            <a:r>
              <a:rPr lang="en-US" sz="3400" b="1" dirty="0">
                <a:effectLst>
                  <a:outerShdw blurRad="38100" dist="38100" dir="2700000" algn="tl">
                    <a:srgbClr val="000000">
                      <a:alpha val="43137"/>
                    </a:srgbClr>
                  </a:outerShdw>
                </a:effectLst>
                <a:cs typeface="Times New Roman" pitchFamily="18" charset="0"/>
              </a:rPr>
              <a:t/>
            </a:r>
            <a:br>
              <a:rPr lang="en-US" sz="3400" b="1" dirty="0">
                <a:effectLst>
                  <a:outerShdw blurRad="38100" dist="38100" dir="2700000" algn="tl">
                    <a:srgbClr val="000000">
                      <a:alpha val="43137"/>
                    </a:srgbClr>
                  </a:outerShdw>
                </a:effectLst>
                <a:cs typeface="Times New Roman" pitchFamily="18" charset="0"/>
              </a:rPr>
            </a:br>
            <a:endParaRPr lang="en-US" sz="3400" b="1" dirty="0" smtClean="0">
              <a:effectLst>
                <a:outerShdw blurRad="38100" dist="38100" dir="2700000" algn="tl">
                  <a:srgbClr val="000000">
                    <a:alpha val="43137"/>
                  </a:srgbClr>
                </a:outerShdw>
              </a:effectLst>
              <a:cs typeface="Times New Roman" pitchFamily="18" charset="0"/>
            </a:endParaRPr>
          </a:p>
        </p:txBody>
      </p:sp>
      <p:sp>
        <p:nvSpPr>
          <p:cNvPr id="2" name="TextBox 1"/>
          <p:cNvSpPr txBox="1"/>
          <p:nvPr/>
        </p:nvSpPr>
        <p:spPr>
          <a:xfrm>
            <a:off x="914400" y="4963839"/>
            <a:ext cx="7315200" cy="1138773"/>
          </a:xfrm>
          <a:prstGeom prst="rect">
            <a:avLst/>
          </a:prstGeom>
          <a:noFill/>
        </p:spPr>
        <p:txBody>
          <a:bodyPr wrap="square" rtlCol="0">
            <a:spAutoFit/>
          </a:bodyPr>
          <a:lstStyle/>
          <a:p>
            <a:pPr algn="ctr"/>
            <a:r>
              <a:rPr lang="en-US" sz="2400" dirty="0" smtClean="0"/>
              <a:t> </a:t>
            </a:r>
            <a:r>
              <a:rPr lang="en-US" sz="2200" dirty="0">
                <a:latin typeface="+mj-lt"/>
              </a:rPr>
              <a:t>HKIMR-HKU International Conference </a:t>
            </a:r>
            <a:endParaRPr lang="en-US" sz="2200" dirty="0" smtClean="0">
              <a:latin typeface="+mj-lt"/>
            </a:endParaRPr>
          </a:p>
          <a:p>
            <a:pPr algn="ctr"/>
            <a:r>
              <a:rPr lang="en-US" sz="2200" dirty="0" smtClean="0">
                <a:latin typeface="+mj-lt"/>
              </a:rPr>
              <a:t>Finance</a:t>
            </a:r>
            <a:r>
              <a:rPr lang="en-US" sz="2200" dirty="0">
                <a:latin typeface="+mj-lt"/>
              </a:rPr>
              <a:t>, </a:t>
            </a:r>
            <a:r>
              <a:rPr lang="en-US" sz="2200" dirty="0" smtClean="0">
                <a:latin typeface="+mj-lt"/>
              </a:rPr>
              <a:t>Institutions, </a:t>
            </a:r>
            <a:r>
              <a:rPr lang="en-US" sz="2200" dirty="0">
                <a:latin typeface="+mj-lt"/>
              </a:rPr>
              <a:t>and Economic </a:t>
            </a:r>
            <a:r>
              <a:rPr lang="en-US" sz="2200" dirty="0">
                <a:latin typeface="+mj-lt"/>
              </a:rPr>
              <a:t>Growth</a:t>
            </a:r>
          </a:p>
          <a:p>
            <a:pPr algn="ctr"/>
            <a:r>
              <a:rPr lang="en-US" sz="2200" dirty="0" smtClean="0">
                <a:latin typeface="+mj-lt"/>
              </a:rPr>
              <a:t>May 22</a:t>
            </a:r>
            <a:r>
              <a:rPr lang="en-US" sz="2200" dirty="0" smtClean="0">
                <a:latin typeface="+mj-lt"/>
              </a:rPr>
              <a:t>, 2015</a:t>
            </a:r>
          </a:p>
        </p:txBody>
      </p:sp>
      <p:graphicFrame>
        <p:nvGraphicFramePr>
          <p:cNvPr id="5" name="Table 4"/>
          <p:cNvGraphicFramePr>
            <a:graphicFrameLocks noGrp="1"/>
          </p:cNvGraphicFramePr>
          <p:nvPr>
            <p:extLst>
              <p:ext uri="{D42A27DB-BD31-4B8C-83A1-F6EECF244321}">
                <p14:modId xmlns:p14="http://schemas.microsoft.com/office/powerpoint/2010/main" val="3443749402"/>
              </p:ext>
            </p:extLst>
          </p:nvPr>
        </p:nvGraphicFramePr>
        <p:xfrm>
          <a:off x="827544" y="3140965"/>
          <a:ext cx="7546518" cy="853440"/>
        </p:xfrm>
        <a:graphic>
          <a:graphicData uri="http://schemas.openxmlformats.org/drawingml/2006/table">
            <a:tbl>
              <a:tblPr firstRow="1" bandRow="1">
                <a:tableStyleId>{5C22544A-7EE6-4342-B048-85BDC9FD1C3A}</a:tableStyleId>
              </a:tblPr>
              <a:tblGrid>
                <a:gridCol w="2515506"/>
                <a:gridCol w="2515506"/>
                <a:gridCol w="2515506"/>
              </a:tblGrid>
              <a:tr h="135332">
                <a:tc>
                  <a:txBody>
                    <a:bodyPr/>
                    <a:lstStyle/>
                    <a:p>
                      <a:pPr algn="ctr"/>
                      <a:r>
                        <a:rPr lang="en-US" sz="2200" b="0" dirty="0" smtClean="0">
                          <a:solidFill>
                            <a:schemeClr val="tx1"/>
                          </a:solidFill>
                          <a:latin typeface="+mj-lt"/>
                        </a:rPr>
                        <a:t>Tatiana Didier</a:t>
                      </a:r>
                      <a:endParaRPr lang="en-US" sz="22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dirty="0" smtClean="0">
                          <a:solidFill>
                            <a:schemeClr val="tx1"/>
                          </a:solidFill>
                          <a:latin typeface="+mj-lt"/>
                        </a:rPr>
                        <a:t>Ross Levine</a:t>
                      </a:r>
                      <a:endParaRPr lang="en-US" sz="22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sz="2200" b="0" dirty="0" smtClean="0">
                          <a:solidFill>
                            <a:schemeClr val="tx1"/>
                          </a:solidFill>
                          <a:latin typeface="+mj-lt"/>
                        </a:rPr>
                        <a:t>Sergio Schmukler</a:t>
                      </a:r>
                      <a:endParaRPr lang="en-US" sz="2200" b="0" dirty="0">
                        <a:solidFill>
                          <a:schemeClr val="tx1"/>
                        </a:solidFill>
                        <a:latin typeface="+mj-lt"/>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pPr algn="ctr"/>
                      <a:r>
                        <a:rPr lang="en-US" sz="2200" i="1" dirty="0" smtClean="0">
                          <a:solidFill>
                            <a:schemeClr val="tx1"/>
                          </a:solidFill>
                          <a:latin typeface="+mj-lt"/>
                        </a:rPr>
                        <a:t>World Bank</a:t>
                      </a:r>
                      <a:endParaRPr lang="en-US" sz="2200" i="1"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i="1" dirty="0" smtClean="0">
                          <a:solidFill>
                            <a:schemeClr val="tx1"/>
                          </a:solidFill>
                          <a:latin typeface="+mj-lt"/>
                        </a:rPr>
                        <a:t>UC Berkeley,</a:t>
                      </a:r>
                      <a:r>
                        <a:rPr lang="en-US" sz="2200" i="1" baseline="0" dirty="0" smtClean="0">
                          <a:solidFill>
                            <a:schemeClr val="tx1"/>
                          </a:solidFill>
                          <a:latin typeface="+mj-lt"/>
                        </a:rPr>
                        <a:t> NBER</a:t>
                      </a:r>
                      <a:endParaRPr lang="en-US" sz="2200" i="1"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ctr"/>
                      <a:r>
                        <a:rPr lang="en-US" sz="2200" i="1" dirty="0" smtClean="0">
                          <a:solidFill>
                            <a:schemeClr val="tx1"/>
                          </a:solidFill>
                          <a:latin typeface="+mj-lt"/>
                        </a:rPr>
                        <a:t>World</a:t>
                      </a:r>
                      <a:r>
                        <a:rPr lang="en-US" sz="2200" i="1" baseline="0" dirty="0" smtClean="0">
                          <a:solidFill>
                            <a:schemeClr val="tx1"/>
                          </a:solidFill>
                          <a:latin typeface="+mj-lt"/>
                        </a:rPr>
                        <a:t> Bank</a:t>
                      </a:r>
                      <a:endParaRPr lang="en-US" sz="2200" i="1" dirty="0">
                        <a:solidFill>
                          <a:schemeClr val="tx1"/>
                        </a:solidFill>
                        <a:latin typeface="+mj-lt"/>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0" y="1182327"/>
            <a:ext cx="8686800" cy="5066073"/>
          </a:xfrm>
        </p:spPr>
        <p:txBody>
          <a:bodyPr>
            <a:noAutofit/>
          </a:bodyPr>
          <a:lstStyle/>
          <a:p>
            <a:r>
              <a:rPr lang="en-US" sz="2400" dirty="0" smtClean="0"/>
              <a:t>Results robust </a:t>
            </a:r>
            <a:r>
              <a:rPr lang="en-US" sz="2400" dirty="0"/>
              <a:t>to a number of specifications, although </a:t>
            </a:r>
            <a:r>
              <a:rPr lang="en-US" sz="2400" dirty="0" smtClean="0"/>
              <a:t>some heterogeneity </a:t>
            </a:r>
            <a:r>
              <a:rPr lang="en-US" sz="2400" dirty="0"/>
              <a:t>in firm behavior around their capital raising </a:t>
            </a:r>
            <a:r>
              <a:rPr lang="en-US" sz="2400" dirty="0" smtClean="0"/>
              <a:t>activity</a:t>
            </a:r>
          </a:p>
          <a:p>
            <a:pPr lvl="1">
              <a:buFont typeface="+mj-lt"/>
              <a:buAutoNum type="alphaLcPeriod"/>
            </a:pPr>
            <a:r>
              <a:rPr lang="en-US" sz="2200" dirty="0" smtClean="0"/>
              <a:t>Equity-issuing </a:t>
            </a:r>
            <a:r>
              <a:rPr lang="en-US" sz="2200" dirty="0"/>
              <a:t>firms grow relatively faster than </a:t>
            </a:r>
            <a:r>
              <a:rPr lang="en-US" sz="2200" dirty="0" smtClean="0"/>
              <a:t>bond-issuing ones</a:t>
            </a:r>
          </a:p>
          <a:p>
            <a:pPr lvl="2"/>
            <a:r>
              <a:rPr lang="en-US" dirty="0" smtClean="0"/>
              <a:t>Consistent </a:t>
            </a:r>
            <a:r>
              <a:rPr lang="en-US" dirty="0"/>
              <a:t>with the view that high-growth firms use relatively more equity financing to cover their funding needs</a:t>
            </a:r>
            <a:endParaRPr lang="en-US" dirty="0" smtClean="0"/>
          </a:p>
          <a:p>
            <a:pPr lvl="2"/>
            <a:r>
              <a:rPr lang="en-US" sz="2200" dirty="0" smtClean="0"/>
              <a:t>(</a:t>
            </a:r>
            <a:r>
              <a:rPr lang="en-US" sz="2200" dirty="0" err="1" smtClean="0"/>
              <a:t>Stulz</a:t>
            </a:r>
            <a:r>
              <a:rPr lang="en-US" sz="2200" dirty="0" smtClean="0"/>
              <a:t>, 1990; McConnell and </a:t>
            </a:r>
            <a:r>
              <a:rPr lang="en-US" sz="2200" dirty="0" err="1" smtClean="0"/>
              <a:t>Servaes</a:t>
            </a:r>
            <a:r>
              <a:rPr lang="en-US" sz="2200" dirty="0" smtClean="0"/>
              <a:t>, 1995; </a:t>
            </a:r>
            <a:r>
              <a:rPr lang="en-US" sz="2200" dirty="0" err="1" smtClean="0"/>
              <a:t>Hovakimian</a:t>
            </a:r>
            <a:r>
              <a:rPr lang="en-US" sz="2200" dirty="0" smtClean="0"/>
              <a:t> et al., 2001, 2004; </a:t>
            </a:r>
            <a:r>
              <a:rPr lang="en-US" sz="2200" dirty="0" err="1" smtClean="0"/>
              <a:t>Gatchev</a:t>
            </a:r>
            <a:r>
              <a:rPr lang="en-US" sz="2200" dirty="0" smtClean="0"/>
              <a:t> et al., 2009)</a:t>
            </a:r>
          </a:p>
          <a:p>
            <a:pPr lvl="1">
              <a:buFont typeface="+mj-lt"/>
              <a:buAutoNum type="alphaLcPeriod"/>
            </a:pPr>
            <a:r>
              <a:rPr lang="en-US" sz="2200" dirty="0" smtClean="0"/>
              <a:t>Smaller, foreign issuers grow faster than smaller, domestic issuers </a:t>
            </a:r>
          </a:p>
          <a:p>
            <a:pPr lvl="1">
              <a:buFont typeface="+mj-lt"/>
              <a:buAutoNum type="alphaLcPeriod"/>
            </a:pPr>
            <a:r>
              <a:rPr lang="en-US" sz="2200" dirty="0" smtClean="0"/>
              <a:t>In developed countries with market-based financial systems, both smaller and larger firms raise capital through equity offerings </a:t>
            </a:r>
          </a:p>
          <a:p>
            <a:pPr lvl="1">
              <a:buFont typeface="+mj-lt"/>
              <a:buAutoNum type="alphaLcPeriod"/>
            </a:pPr>
            <a:r>
              <a:rPr lang="en-US" sz="2200" dirty="0" smtClean="0"/>
              <a:t>Firms experience a larger boost in growth when issuing than in developed countries with bank-based systems  </a:t>
            </a:r>
          </a:p>
          <a:p>
            <a:pPr lvl="1">
              <a:buFont typeface="+mj-lt"/>
              <a:buAutoNum type="alphaLcPeriod"/>
            </a:pPr>
            <a:r>
              <a:rPr lang="en-US" sz="2200" dirty="0" smtClean="0"/>
              <a:t>In emerging economies, the differential between issuing and non-issuing firms remains fairly stable (Hsieh and </a:t>
            </a:r>
            <a:r>
              <a:rPr lang="en-US" sz="2200" dirty="0" err="1" smtClean="0"/>
              <a:t>Klenow</a:t>
            </a:r>
            <a:r>
              <a:rPr lang="en-US" sz="2200" dirty="0" smtClean="0"/>
              <a:t>, 2014)</a:t>
            </a:r>
            <a:endParaRPr lang="en-US" sz="2200" dirty="0"/>
          </a:p>
        </p:txBody>
      </p:sp>
      <p:sp>
        <p:nvSpPr>
          <p:cNvPr id="5"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Main findings</a:t>
            </a:r>
          </a:p>
        </p:txBody>
      </p:sp>
    </p:spTree>
    <p:extLst>
      <p:ext uri="{BB962C8B-B14F-4D97-AF65-F5344CB8AC3E}">
        <p14:creationId xmlns:p14="http://schemas.microsoft.com/office/powerpoint/2010/main" val="10029578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012186840"/>
              </p:ext>
            </p:extLst>
          </p:nvPr>
        </p:nvGraphicFramePr>
        <p:xfrm>
          <a:off x="424293" y="1527969"/>
          <a:ext cx="8147295" cy="4235994"/>
        </p:xfrm>
        <a:graphic>
          <a:graphicData uri="http://schemas.openxmlformats.org/drawingml/2006/table">
            <a:tbl>
              <a:tblPr/>
              <a:tblGrid>
                <a:gridCol w="2597415"/>
                <a:gridCol w="112120"/>
                <a:gridCol w="569938"/>
                <a:gridCol w="242922"/>
                <a:gridCol w="112120"/>
                <a:gridCol w="569938"/>
                <a:gridCol w="242922"/>
                <a:gridCol w="112120"/>
                <a:gridCol w="569938"/>
                <a:gridCol w="242922"/>
                <a:gridCol w="112120"/>
                <a:gridCol w="569938"/>
                <a:gridCol w="242922"/>
                <a:gridCol w="112120"/>
                <a:gridCol w="569938"/>
                <a:gridCol w="242922"/>
                <a:gridCol w="112120"/>
                <a:gridCol w="569938"/>
                <a:gridCol w="242922"/>
              </a:tblGrid>
              <a:tr h="392789">
                <a:tc gridSpan="19">
                  <a:txBody>
                    <a:bodyPr/>
                    <a:lstStyle/>
                    <a:p>
                      <a:pPr algn="ctr" fontAlgn="b"/>
                      <a:r>
                        <a:rPr lang="en-US" sz="1200" b="0" i="1" u="none" strike="noStrike" dirty="0" smtClean="0">
                          <a:solidFill>
                            <a:srgbClr val="000000"/>
                          </a:solidFill>
                          <a:effectLst/>
                          <a:latin typeface="+mj-lt"/>
                        </a:rPr>
                        <a:t>Mature Firms</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860">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smtClean="0">
                          <a:solidFill>
                            <a:srgbClr val="000000"/>
                          </a:solidFill>
                          <a:effectLst/>
                          <a:latin typeface="+mj-lt"/>
                        </a:rPr>
                        <a:t>Quantile</a:t>
                      </a:r>
                      <a:r>
                        <a:rPr lang="en-US" sz="1100" b="1" i="0" u="none" strike="noStrike" dirty="0" smtClean="0">
                          <a:solidFill>
                            <a:srgbClr val="000000"/>
                          </a:solidFill>
                          <a:effectLst/>
                          <a:latin typeface="+mj-lt"/>
                        </a:rPr>
                        <a:t> </a:t>
                      </a:r>
                      <a:r>
                        <a:rPr lang="en-US" sz="1100" b="1" i="0" u="none" strike="noStrike" kern="1200" dirty="0" smtClean="0">
                          <a:solidFill>
                            <a:srgbClr val="000000"/>
                          </a:solidFill>
                          <a:effectLst/>
                          <a:latin typeface="+mn-lt"/>
                          <a:ea typeface="+mn-ea"/>
                          <a:cs typeface="+mn-cs"/>
                        </a:rPr>
                        <a:t>Regressions</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61860">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1st</a:t>
                      </a:r>
                      <a:r>
                        <a:rPr lang="en-US" sz="1100" b="1" i="0" u="none" strike="noStrike" baseline="30000" dirty="0">
                          <a:solidFill>
                            <a:srgbClr val="000000"/>
                          </a:solidFill>
                          <a:effectLst/>
                          <a:latin typeface="Garamond"/>
                        </a:rPr>
                        <a:t>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26186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2,611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8,137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31,008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111,899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466,172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30,296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6186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[3,644]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[16,351]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[812]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41335">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[0.077]</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[0.183]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[0.340]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1.21</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[0.047]</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[0.070]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[0.070]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1.96</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2.08</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2.16</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1.93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1.30</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1.85</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[0.210]</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[0.175]</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[0.189]</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[0.178]</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[0.126]</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[0.049]</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2.7%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2.8%</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4.4%</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5.3%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8.5%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13.1%</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14.2%</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16.5%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15.6%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12.7%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14.3%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23,186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2923657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174457877"/>
              </p:ext>
            </p:extLst>
          </p:nvPr>
        </p:nvGraphicFramePr>
        <p:xfrm>
          <a:off x="424293" y="1527969"/>
          <a:ext cx="8147295" cy="4221082"/>
        </p:xfrm>
        <a:graphic>
          <a:graphicData uri="http://schemas.openxmlformats.org/drawingml/2006/table">
            <a:tbl>
              <a:tblPr/>
              <a:tblGrid>
                <a:gridCol w="2597415"/>
                <a:gridCol w="112120"/>
                <a:gridCol w="569938"/>
                <a:gridCol w="242922"/>
                <a:gridCol w="112120"/>
                <a:gridCol w="569938"/>
                <a:gridCol w="242922"/>
                <a:gridCol w="112120"/>
                <a:gridCol w="569938"/>
                <a:gridCol w="242922"/>
                <a:gridCol w="112120"/>
                <a:gridCol w="569938"/>
                <a:gridCol w="242922"/>
                <a:gridCol w="112120"/>
                <a:gridCol w="569938"/>
                <a:gridCol w="242922"/>
                <a:gridCol w="112120"/>
                <a:gridCol w="569938"/>
                <a:gridCol w="242922"/>
              </a:tblGrid>
              <a:tr h="392789">
                <a:tc gridSpan="19">
                  <a:txBody>
                    <a:bodyPr/>
                    <a:lstStyle/>
                    <a:p>
                      <a:pPr algn="ctr" fontAlgn="b"/>
                      <a:r>
                        <a:rPr lang="en-US" sz="1200" b="0" i="1" u="none" strike="noStrike" dirty="0" smtClean="0">
                          <a:solidFill>
                            <a:srgbClr val="000000"/>
                          </a:solidFill>
                          <a:effectLst/>
                          <a:latin typeface="+mj-lt"/>
                        </a:rPr>
                        <a:t>Old Firms</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860">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smtClean="0">
                          <a:solidFill>
                            <a:srgbClr val="000000"/>
                          </a:solidFill>
                          <a:effectLst/>
                          <a:latin typeface="+mj-lt"/>
                        </a:rPr>
                        <a:t>Quantile</a:t>
                      </a:r>
                      <a:r>
                        <a:rPr lang="en-US" sz="1100" b="1" i="0" u="none" strike="noStrike" dirty="0" smtClean="0">
                          <a:solidFill>
                            <a:srgbClr val="000000"/>
                          </a:solidFill>
                          <a:effectLst/>
                          <a:latin typeface="+mj-lt"/>
                        </a:rPr>
                        <a:t> </a:t>
                      </a:r>
                      <a:r>
                        <a:rPr lang="en-US" sz="1100" b="1" i="0" u="none" strike="noStrike" kern="1200" dirty="0" smtClean="0">
                          <a:solidFill>
                            <a:srgbClr val="000000"/>
                          </a:solidFill>
                          <a:effectLst/>
                          <a:latin typeface="+mn-lt"/>
                          <a:ea typeface="+mn-ea"/>
                          <a:cs typeface="+mn-cs"/>
                        </a:rPr>
                        <a:t>Regressions</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61860">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1st</a:t>
                      </a:r>
                      <a:r>
                        <a:rPr lang="en-US" sz="1100" b="1" i="0" u="none" strike="noStrike" baseline="30000" dirty="0">
                          <a:solidFill>
                            <a:srgbClr val="000000"/>
                          </a:solidFill>
                          <a:effectLst/>
                          <a:latin typeface="Garamond"/>
                        </a:rPr>
                        <a:t>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261860">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12,862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62,796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165,004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406,848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1,552,118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152,209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6186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[690]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[1,839]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[4,646]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[11,471]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[73,079]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[4,031]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2.78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3.79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11.91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5.16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41335">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[0.268]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[0.232]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[0.302]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[0.435]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[0.899]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[0.250]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1.28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[0.102]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6948">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1.32</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1.09</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1.28</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[0.170]</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[0.103]</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[0.092]</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[0.098]</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[0.118]</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[0.025]</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4.8%</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7.5%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7.0%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6.1%</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6.2%</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6.0%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7.1%</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19,208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319863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4233365617"/>
              </p:ext>
            </p:extLst>
          </p:nvPr>
        </p:nvGraphicFramePr>
        <p:xfrm>
          <a:off x="304800" y="2296597"/>
          <a:ext cx="8686800" cy="2342150"/>
        </p:xfrm>
        <a:graphic>
          <a:graphicData uri="http://schemas.openxmlformats.org/drawingml/2006/table">
            <a:tbl>
              <a:tblPr/>
              <a:tblGrid>
                <a:gridCol w="2545350"/>
                <a:gridCol w="108697"/>
                <a:gridCol w="914878"/>
                <a:gridCol w="108697"/>
                <a:gridCol w="914878"/>
                <a:gridCol w="108697"/>
                <a:gridCol w="914878"/>
                <a:gridCol w="108697"/>
                <a:gridCol w="914878"/>
                <a:gridCol w="108697"/>
                <a:gridCol w="914878"/>
                <a:gridCol w="108697"/>
                <a:gridCol w="679364"/>
                <a:gridCol w="235514"/>
              </a:tblGrid>
              <a:tr h="234215">
                <a:tc gridSpan="14">
                  <a:txBody>
                    <a:bodyPr/>
                    <a:lstStyle/>
                    <a:p>
                      <a:pPr algn="ctr" fontAlgn="b"/>
                      <a:r>
                        <a:rPr lang="en-US" sz="1400" b="0" i="1" u="none" strike="noStrike" dirty="0" smtClean="0">
                          <a:solidFill>
                            <a:srgbClr val="000000"/>
                          </a:solidFill>
                          <a:effectLst/>
                          <a:latin typeface="Garamond"/>
                        </a:rPr>
                        <a:t>Young Firms (&lt;10 years</a:t>
                      </a:r>
                      <a:r>
                        <a:rPr lang="en-US" sz="1400" b="0" i="1" u="none" strike="noStrike" baseline="0" dirty="0" smtClean="0">
                          <a:solidFill>
                            <a:srgbClr val="000000"/>
                          </a:solidFill>
                          <a:effectLst/>
                          <a:latin typeface="Garamond"/>
                        </a:rPr>
                        <a:t> old)</a:t>
                      </a:r>
                      <a:endParaRPr lang="en-US" sz="1400" b="0" i="1" u="none" strike="noStrike" dirty="0">
                        <a:solidFill>
                          <a:srgbClr val="000000"/>
                        </a:solidFill>
                        <a:effectLst/>
                        <a:latin typeface="Garamond"/>
                      </a:endParaRP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1" i="1" u="none" strike="noStrike" dirty="0" err="1" smtClean="0">
                          <a:solidFill>
                            <a:srgbClr val="000000"/>
                          </a:solidFill>
                          <a:effectLst/>
                          <a:latin typeface="+mn-lt"/>
                        </a:rPr>
                        <a:t>Quantile</a:t>
                      </a:r>
                      <a:r>
                        <a:rPr lang="en-US" sz="1400" b="0" i="1" u="none" strike="noStrike" dirty="0">
                          <a:solidFill>
                            <a:srgbClr val="000000"/>
                          </a:solidFill>
                          <a:effectLst/>
                          <a:latin typeface="+mn-lt"/>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dirty="0">
                          <a:solidFill>
                            <a:srgbClr val="000000"/>
                          </a:solidFill>
                          <a:effectLst/>
                          <a:latin typeface="Garamond"/>
                        </a:rPr>
                        <a:t>3rd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a:solidFill>
                            <a:srgbClr val="000000"/>
                          </a:solidFill>
                          <a:effectLst/>
                          <a:latin typeface="Garamond"/>
                        </a:rPr>
                        <a:t>5th 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a:solidFill>
                            <a:srgbClr val="000000"/>
                          </a:solidFill>
                          <a:effectLst/>
                          <a:latin typeface="Garamond"/>
                        </a:rPr>
                        <a:t>7th 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400" b="1" i="1" u="none" strike="noStrike" dirty="0">
                          <a:solidFill>
                            <a:srgbClr val="000000"/>
                          </a:solidFill>
                          <a:effectLst/>
                          <a:latin typeface="Garamond"/>
                        </a:rPr>
                        <a:t>Mean</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a:rPr>
                        <a:t>0.8%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a:rPr>
                        <a:t>2.1%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a:rPr>
                        <a:t>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a:rPr>
                        <a:t>4.8%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a:rPr>
                        <a:t>16.6%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a:rPr>
                        <a:t>5.2%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dirty="0">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36.4%</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21.7%</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25.1%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19.2%</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9.5%</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21.6%</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4215">
                <a:tc gridSpan="14">
                  <a:txBody>
                    <a:bodyPr/>
                    <a:lstStyle/>
                    <a:p>
                      <a:pPr algn="ctr" fontAlgn="b"/>
                      <a:r>
                        <a:rPr lang="en-US" sz="1400" b="0" i="1" u="none" strike="noStrike" dirty="0">
                          <a:solidFill>
                            <a:srgbClr val="000000"/>
                          </a:solidFill>
                          <a:effectLst/>
                          <a:latin typeface="+mn-lt"/>
                        </a:rPr>
                        <a:t> </a:t>
                      </a:r>
                      <a:r>
                        <a:rPr lang="en-US" sz="1400" b="0" i="1" u="none" strike="noStrike" dirty="0" smtClean="0">
                          <a:solidFill>
                            <a:srgbClr val="000000"/>
                          </a:solidFill>
                          <a:effectLst/>
                          <a:latin typeface="+mn-lt"/>
                        </a:rPr>
                        <a:t>Mature Firms (&gt;10,</a:t>
                      </a:r>
                      <a:r>
                        <a:rPr lang="en-US" sz="1400" b="0" i="1" u="none" strike="noStrike" baseline="0" dirty="0" smtClean="0">
                          <a:solidFill>
                            <a:srgbClr val="000000"/>
                          </a:solidFill>
                          <a:effectLst/>
                          <a:latin typeface="+mn-lt"/>
                        </a:rPr>
                        <a:t> &lt;30 years old)</a:t>
                      </a:r>
                      <a:endParaRPr lang="en-US" sz="1400" b="0" i="1" u="none" strike="noStrike" dirty="0">
                        <a:solidFill>
                          <a:srgbClr val="000000"/>
                        </a:solidFill>
                        <a:effectLst/>
                        <a:latin typeface="+mn-lt"/>
                      </a:endParaRP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Garamond"/>
                        </a:rPr>
                        <a:t>2.7%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2.8%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Garamond"/>
                        </a:rPr>
                        <a:t>4.4%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5.3%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8.5%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400" b="0" i="0" u="none" strike="noStrike">
                          <a:solidFill>
                            <a:srgbClr val="000000"/>
                          </a:solidFill>
                          <a:effectLst/>
                          <a:latin typeface="Garamond"/>
                        </a:rPr>
                        <a:t>4.7%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13.1%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14.2%</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16.5%</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15.6%</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Garamond"/>
                        </a:rPr>
                        <a:t>12.7%</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b"/>
                      <a:r>
                        <a:rPr lang="en-US" sz="1400" b="0" i="0" u="none" strike="noStrike" dirty="0">
                          <a:solidFill>
                            <a:srgbClr val="000000"/>
                          </a:solidFill>
                          <a:effectLst/>
                          <a:latin typeface="Garamond"/>
                        </a:rPr>
                        <a:t>14.3%</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4215">
                <a:tc gridSpan="14">
                  <a:txBody>
                    <a:bodyPr/>
                    <a:lstStyle/>
                    <a:p>
                      <a:pPr algn="ctr" fontAlgn="b"/>
                      <a:r>
                        <a:rPr lang="en-US" sz="1400" b="0" i="1" u="none" strike="noStrike" dirty="0" smtClean="0">
                          <a:solidFill>
                            <a:srgbClr val="000000"/>
                          </a:solidFill>
                          <a:effectLst/>
                          <a:latin typeface="+mn-lt"/>
                        </a:rPr>
                        <a:t>Old Firms (&gt;31 years old)</a:t>
                      </a:r>
                      <a:endParaRPr lang="en-US" sz="1400" b="0" i="1" u="none" strike="noStrike" dirty="0">
                        <a:solidFill>
                          <a:srgbClr val="000000"/>
                        </a:solidFill>
                        <a:effectLst/>
                        <a:latin typeface="+mn-lt"/>
                      </a:endParaRP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Garamond"/>
                        </a:rPr>
                        <a:t>3.3%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Garamond"/>
                        </a:rPr>
                        <a:t>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3.3%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3.6%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4.8%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400" b="0" i="0" u="none" strike="noStrike">
                          <a:solidFill>
                            <a:srgbClr val="000000"/>
                          </a:solidFill>
                          <a:effectLst/>
                          <a:latin typeface="Garamond"/>
                        </a:rPr>
                        <a:t>3.3%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dirty="0">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7.5%</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7.0%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6.1%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6.2%</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Garamond"/>
                        </a:rPr>
                        <a:t>6.0%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b"/>
                      <a:r>
                        <a:rPr lang="en-US" sz="1400" b="0" i="0" u="none" strike="noStrike" dirty="0">
                          <a:solidFill>
                            <a:srgbClr val="000000"/>
                          </a:solidFill>
                          <a:effectLst/>
                          <a:latin typeface="Garamond"/>
                        </a:rPr>
                        <a:t>7.1%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5"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3154437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782" t="2145" r="1071" b="2880"/>
          <a:stretch/>
        </p:blipFill>
        <p:spPr>
          <a:xfrm>
            <a:off x="1691650" y="1873610"/>
            <a:ext cx="5760699" cy="3974883"/>
          </a:xfrm>
          <a:prstGeom prst="rect">
            <a:avLst/>
          </a:prstGeom>
        </p:spPr>
      </p:pic>
      <p:sp>
        <p:nvSpPr>
          <p:cNvPr id="5"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3295381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114" t="2145" r="1738" b="2574"/>
          <a:stretch/>
        </p:blipFill>
        <p:spPr>
          <a:xfrm>
            <a:off x="1749257" y="1931218"/>
            <a:ext cx="5587879" cy="3686847"/>
          </a:xfrm>
          <a:prstGeom prst="rect">
            <a:avLst/>
          </a:prstGeom>
        </p:spPr>
      </p:pic>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121018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Conclusions</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4800" y="1182327"/>
            <a:ext cx="8686800" cy="5066073"/>
          </a:xfrm>
        </p:spPr>
        <p:txBody>
          <a:bodyPr>
            <a:normAutofit/>
          </a:bodyPr>
          <a:lstStyle/>
          <a:p>
            <a:pPr marL="339725" indent="-339725">
              <a:spcBef>
                <a:spcPts val="1200"/>
              </a:spcBef>
              <a:spcAft>
                <a:spcPts val="1200"/>
              </a:spcAft>
              <a:buFont typeface="+mj-lt"/>
              <a:buAutoNum type="arabicPeriod"/>
            </a:pPr>
            <a:r>
              <a:rPr lang="en-US" sz="2400" dirty="0" smtClean="0"/>
              <a:t>For </a:t>
            </a:r>
            <a:r>
              <a:rPr lang="en-US" sz="2400" dirty="0"/>
              <a:t>the median country only a small number of large firms issue equity or </a:t>
            </a:r>
            <a:r>
              <a:rPr lang="en-US" sz="2400" dirty="0" smtClean="0"/>
              <a:t>bonds</a:t>
            </a:r>
          </a:p>
          <a:p>
            <a:pPr marL="339725" indent="-339725">
              <a:spcBef>
                <a:spcPts val="1200"/>
              </a:spcBef>
              <a:spcAft>
                <a:spcPts val="1200"/>
              </a:spcAft>
              <a:buFont typeface="+mj-lt"/>
              <a:buAutoNum type="arabicPeriod" startAt="2"/>
            </a:pPr>
            <a:r>
              <a:rPr lang="en-US" sz="2400" dirty="0"/>
              <a:t>Issuers grow faster than non-issuers in terms of assets, sales, and </a:t>
            </a:r>
            <a:r>
              <a:rPr lang="en-US" sz="2400" dirty="0" smtClean="0"/>
              <a:t>employment</a:t>
            </a:r>
            <a:endParaRPr lang="en-US" sz="2400" dirty="0"/>
          </a:p>
          <a:p>
            <a:pPr marL="339725" indent="-339725">
              <a:spcBef>
                <a:spcPts val="1200"/>
              </a:spcBef>
              <a:spcAft>
                <a:spcPts val="1200"/>
              </a:spcAft>
              <a:buFont typeface="+mj-lt"/>
              <a:buAutoNum type="arabicPeriod" startAt="2"/>
            </a:pPr>
            <a:r>
              <a:rPr lang="en-US" sz="2400" dirty="0"/>
              <a:t>The additional growth of issuers (relative to non-issuers) is particularly pronounced among smaller </a:t>
            </a:r>
            <a:r>
              <a:rPr lang="en-US" sz="2400" dirty="0" smtClean="0"/>
              <a:t>firms</a:t>
            </a:r>
          </a:p>
          <a:p>
            <a:pPr marL="339725" indent="-339725">
              <a:spcBef>
                <a:spcPts val="1200"/>
              </a:spcBef>
              <a:spcAft>
                <a:spcPts val="1200"/>
              </a:spcAft>
              <a:buFont typeface="+mj-lt"/>
              <a:buAutoNum type="arabicPeriod" startAt="4"/>
            </a:pPr>
            <a:r>
              <a:rPr lang="en-US" sz="2400" dirty="0"/>
              <a:t>The FSD of issuers and non-issuers behave </a:t>
            </a:r>
            <a:r>
              <a:rPr lang="en-US" sz="2400" dirty="0" smtClean="0"/>
              <a:t>differently</a:t>
            </a:r>
            <a:endParaRPr lang="en-US" sz="2400" dirty="0"/>
          </a:p>
          <a:p>
            <a:pPr marL="339725" indent="-339725">
              <a:spcBef>
                <a:spcPts val="1200"/>
              </a:spcBef>
              <a:spcAft>
                <a:spcPts val="1200"/>
              </a:spcAft>
              <a:buFont typeface="+mj-lt"/>
              <a:buAutoNum type="arabicPeriod" startAt="4"/>
            </a:pPr>
            <a:r>
              <a:rPr lang="en-US" sz="2400" dirty="0" smtClean="0"/>
              <a:t>Differences </a:t>
            </a:r>
            <a:r>
              <a:rPr lang="en-US" sz="2400" dirty="0"/>
              <a:t>across </a:t>
            </a:r>
            <a:r>
              <a:rPr lang="en-US" sz="2400" dirty="0" smtClean="0"/>
              <a:t>countries and across old and new firms, but overall conclusions remain</a:t>
            </a:r>
          </a:p>
        </p:txBody>
      </p:sp>
    </p:spTree>
    <p:extLst>
      <p:ext uri="{BB962C8B-B14F-4D97-AF65-F5344CB8AC3E}">
        <p14:creationId xmlns:p14="http://schemas.microsoft.com/office/powerpoint/2010/main" val="11810635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Conclusions and policy discussion</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124720"/>
            <a:ext cx="8472511" cy="5184630"/>
          </a:xfrm>
        </p:spPr>
        <p:txBody>
          <a:bodyPr anchor="t">
            <a:noAutofit/>
          </a:bodyPr>
          <a:lstStyle/>
          <a:p>
            <a:r>
              <a:rPr lang="en-US" sz="2400" dirty="0" smtClean="0"/>
              <a:t>Bonds versus equity</a:t>
            </a:r>
          </a:p>
          <a:p>
            <a:pPr lvl="1">
              <a:spcBef>
                <a:spcPts val="600"/>
              </a:spcBef>
            </a:pPr>
            <a:r>
              <a:rPr lang="en-US" sz="2200" dirty="0" smtClean="0">
                <a:cs typeface="Calibri" pitchFamily="34" charset="0"/>
              </a:rPr>
              <a:t>Bond </a:t>
            </a:r>
            <a:r>
              <a:rPr lang="en-US" sz="2200" dirty="0">
                <a:cs typeface="Calibri" pitchFamily="34" charset="0"/>
              </a:rPr>
              <a:t>issuers tend to be larger than equity </a:t>
            </a:r>
            <a:r>
              <a:rPr lang="en-US" sz="2200" dirty="0" smtClean="0">
                <a:cs typeface="Calibri" pitchFamily="34" charset="0"/>
              </a:rPr>
              <a:t>issuers</a:t>
            </a:r>
          </a:p>
          <a:p>
            <a:pPr lvl="1">
              <a:spcBef>
                <a:spcPts val="600"/>
              </a:spcBef>
            </a:pPr>
            <a:r>
              <a:rPr lang="en-US" sz="2200" dirty="0" smtClean="0">
                <a:cs typeface="Calibri" pitchFamily="34" charset="0"/>
              </a:rPr>
              <a:t>Conflicts </a:t>
            </a:r>
            <a:r>
              <a:rPr lang="en-US" sz="2200" dirty="0">
                <a:cs typeface="Calibri" pitchFamily="34" charset="0"/>
              </a:rPr>
              <a:t>with the view that </a:t>
            </a:r>
            <a:r>
              <a:rPr lang="en-US" sz="2200" dirty="0" smtClean="0">
                <a:cs typeface="Calibri" pitchFamily="34" charset="0"/>
              </a:rPr>
              <a:t>smaller and more opaque firms </a:t>
            </a:r>
            <a:r>
              <a:rPr lang="en-US" sz="2200" dirty="0">
                <a:cs typeface="Calibri" pitchFamily="34" charset="0"/>
              </a:rPr>
              <a:t>tap bond markets before raising </a:t>
            </a:r>
            <a:r>
              <a:rPr lang="en-US" sz="2200" dirty="0" smtClean="0">
                <a:cs typeface="Calibri" pitchFamily="34" charset="0"/>
              </a:rPr>
              <a:t>funds </a:t>
            </a:r>
            <a:r>
              <a:rPr lang="en-US" sz="2200" dirty="0">
                <a:cs typeface="Calibri" pitchFamily="34" charset="0"/>
              </a:rPr>
              <a:t>through equity </a:t>
            </a:r>
            <a:r>
              <a:rPr lang="en-US" sz="2200" dirty="0" smtClean="0">
                <a:cs typeface="Calibri" pitchFamily="34" charset="0"/>
              </a:rPr>
              <a:t>issuances</a:t>
            </a:r>
          </a:p>
          <a:p>
            <a:pPr lvl="1">
              <a:spcBef>
                <a:spcPts val="600"/>
              </a:spcBef>
            </a:pPr>
            <a:r>
              <a:rPr lang="en-US" sz="2200" dirty="0" smtClean="0">
                <a:cs typeface="Calibri" pitchFamily="34" charset="0"/>
              </a:rPr>
              <a:t>Don’t focus just on bond markets (also dominated mostly by public sector)</a:t>
            </a:r>
            <a:endParaRPr lang="en-US" sz="1200" dirty="0">
              <a:cs typeface="Calibri" pitchFamily="34" charset="0"/>
            </a:endParaRPr>
          </a:p>
          <a:p>
            <a:r>
              <a:rPr lang="en-US" sz="2400" dirty="0" smtClean="0"/>
              <a:t>Capital structure </a:t>
            </a:r>
          </a:p>
          <a:p>
            <a:pPr lvl="1">
              <a:spcBef>
                <a:spcPts val="600"/>
              </a:spcBef>
            </a:pPr>
            <a:r>
              <a:rPr lang="en-US" sz="2200" dirty="0" smtClean="0">
                <a:cs typeface="Calibri" pitchFamily="34" charset="0"/>
              </a:rPr>
              <a:t>Not </a:t>
            </a:r>
            <a:r>
              <a:rPr lang="en-US" sz="2200" dirty="0">
                <a:cs typeface="Calibri" pitchFamily="34" charset="0"/>
              </a:rPr>
              <a:t>the only factor that changes when firms issue</a:t>
            </a:r>
          </a:p>
          <a:p>
            <a:pPr lvl="1">
              <a:spcBef>
                <a:spcPts val="600"/>
              </a:spcBef>
            </a:pPr>
            <a:r>
              <a:rPr lang="en-US" sz="2200" dirty="0" smtClean="0">
                <a:cs typeface="Calibri" pitchFamily="34" charset="0"/>
              </a:rPr>
              <a:t>Issuances associated </a:t>
            </a:r>
            <a:r>
              <a:rPr lang="en-US" sz="2200" dirty="0">
                <a:cs typeface="Calibri" pitchFamily="34" charset="0"/>
              </a:rPr>
              <a:t>with an </a:t>
            </a:r>
            <a:r>
              <a:rPr lang="en-US" sz="2200" dirty="0" smtClean="0">
                <a:cs typeface="Calibri" pitchFamily="34" charset="0"/>
              </a:rPr>
              <a:t>immediate, </a:t>
            </a:r>
            <a:r>
              <a:rPr lang="en-US" sz="2200" dirty="0">
                <a:cs typeface="Calibri" pitchFamily="34" charset="0"/>
              </a:rPr>
              <a:t>enduring boost in firm </a:t>
            </a:r>
            <a:r>
              <a:rPr lang="en-US" sz="2200" dirty="0" smtClean="0">
                <a:cs typeface="Calibri" pitchFamily="34" charset="0"/>
              </a:rPr>
              <a:t>size</a:t>
            </a:r>
          </a:p>
          <a:p>
            <a:pPr lvl="1">
              <a:spcBef>
                <a:spcPts val="600"/>
              </a:spcBef>
            </a:pPr>
            <a:r>
              <a:rPr lang="en-US" sz="2200" dirty="0" smtClean="0">
                <a:cs typeface="Calibri" pitchFamily="34" charset="0"/>
              </a:rPr>
              <a:t>Issuers </a:t>
            </a:r>
            <a:r>
              <a:rPr lang="en-US" sz="2200" dirty="0">
                <a:cs typeface="Calibri" pitchFamily="34" charset="0"/>
              </a:rPr>
              <a:t>grow comparatively rapidly in the year they issue securities </a:t>
            </a:r>
            <a:endParaRPr lang="en-US" sz="2200" dirty="0" smtClean="0">
              <a:cs typeface="Calibri" pitchFamily="34" charset="0"/>
            </a:endParaRPr>
          </a:p>
          <a:p>
            <a:pPr lvl="1">
              <a:spcBef>
                <a:spcPts val="600"/>
              </a:spcBef>
            </a:pPr>
            <a:r>
              <a:rPr lang="en-US" sz="2200" dirty="0" smtClean="0">
                <a:cs typeface="Calibri" pitchFamily="34" charset="0"/>
              </a:rPr>
              <a:t>This </a:t>
            </a:r>
            <a:r>
              <a:rPr lang="en-US" sz="2200" dirty="0">
                <a:cs typeface="Calibri" pitchFamily="34" charset="0"/>
              </a:rPr>
              <a:t>growth does not simply represent an increase in corporate </a:t>
            </a:r>
            <a:r>
              <a:rPr lang="en-US" sz="2200" dirty="0" smtClean="0">
                <a:cs typeface="Calibri" pitchFamily="34" charset="0"/>
              </a:rPr>
              <a:t>assets: sales </a:t>
            </a:r>
            <a:r>
              <a:rPr lang="en-US" sz="2200" dirty="0">
                <a:cs typeface="Calibri" pitchFamily="34" charset="0"/>
              </a:rPr>
              <a:t>and the number of employees grow, </a:t>
            </a:r>
            <a:r>
              <a:rPr lang="en-US" sz="2200" dirty="0" smtClean="0">
                <a:cs typeface="Calibri" pitchFamily="34" charset="0"/>
              </a:rPr>
              <a:t>too</a:t>
            </a:r>
          </a:p>
          <a:p>
            <a:pPr lvl="1">
              <a:spcBef>
                <a:spcPts val="600"/>
              </a:spcBef>
            </a:pPr>
            <a:r>
              <a:rPr lang="en-US" sz="2200" dirty="0" smtClean="0">
                <a:cs typeface="Calibri" pitchFamily="34" charset="0"/>
              </a:rPr>
              <a:t>Issuance related </a:t>
            </a:r>
            <a:r>
              <a:rPr lang="en-US" sz="2200" dirty="0">
                <a:cs typeface="Calibri" pitchFamily="34" charset="0"/>
              </a:rPr>
              <a:t>to changes in the real side of </a:t>
            </a:r>
            <a:r>
              <a:rPr lang="en-US" sz="2200" dirty="0" smtClean="0">
                <a:cs typeface="Calibri" pitchFamily="34" charset="0"/>
              </a:rPr>
              <a:t>firms</a:t>
            </a:r>
            <a:endParaRPr lang="en-US" sz="2200" dirty="0">
              <a:cs typeface="Calibri" pitchFamily="34" charset="0"/>
            </a:endParaRPr>
          </a:p>
        </p:txBody>
      </p:sp>
    </p:spTree>
    <p:extLst>
      <p:ext uri="{BB962C8B-B14F-4D97-AF65-F5344CB8AC3E}">
        <p14:creationId xmlns:p14="http://schemas.microsoft.com/office/powerpoint/2010/main" val="4027994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Conclusions and policy discussion</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124720"/>
            <a:ext cx="8472511" cy="5184630"/>
          </a:xfrm>
        </p:spPr>
        <p:txBody>
          <a:bodyPr anchor="t">
            <a:noAutofit/>
          </a:bodyPr>
          <a:lstStyle/>
          <a:p>
            <a:r>
              <a:rPr lang="en-US" sz="2400" dirty="0" smtClean="0"/>
              <a:t>Capital markets and growth</a:t>
            </a:r>
          </a:p>
          <a:p>
            <a:pPr lvl="1">
              <a:spcBef>
                <a:spcPts val="600"/>
              </a:spcBef>
            </a:pPr>
            <a:r>
              <a:rPr lang="en-US" sz="2200" dirty="0" smtClean="0">
                <a:cs typeface="Calibri" pitchFamily="34" charset="0"/>
              </a:rPr>
              <a:t>Direct</a:t>
            </a:r>
            <a:r>
              <a:rPr lang="en-US" sz="2200" dirty="0">
                <a:cs typeface="Calibri" pitchFamily="34" charset="0"/>
              </a:rPr>
              <a:t>, positive connection between </a:t>
            </a:r>
            <a:r>
              <a:rPr lang="en-US" sz="2200" dirty="0" smtClean="0">
                <a:cs typeface="Calibri" pitchFamily="34" charset="0"/>
              </a:rPr>
              <a:t>issuance and </a:t>
            </a:r>
            <a:r>
              <a:rPr lang="en-US" sz="2200" dirty="0">
                <a:cs typeface="Calibri" pitchFamily="34" charset="0"/>
              </a:rPr>
              <a:t>growth </a:t>
            </a:r>
            <a:r>
              <a:rPr lang="en-US" sz="2200" dirty="0" smtClean="0">
                <a:cs typeface="Calibri" pitchFamily="34" charset="0"/>
              </a:rPr>
              <a:t>at </a:t>
            </a:r>
            <a:r>
              <a:rPr lang="en-US" sz="2200" dirty="0">
                <a:cs typeface="Calibri" pitchFamily="34" charset="0"/>
              </a:rPr>
              <a:t>firm </a:t>
            </a:r>
            <a:r>
              <a:rPr lang="en-US" sz="2200" dirty="0" smtClean="0">
                <a:cs typeface="Calibri" pitchFamily="34" charset="0"/>
              </a:rPr>
              <a:t>level</a:t>
            </a:r>
          </a:p>
          <a:p>
            <a:pPr lvl="1">
              <a:spcBef>
                <a:spcPts val="600"/>
              </a:spcBef>
            </a:pPr>
            <a:r>
              <a:rPr lang="en-US" sz="2200" dirty="0" smtClean="0">
                <a:cs typeface="Calibri" pitchFamily="34" charset="0"/>
              </a:rPr>
              <a:t>It </a:t>
            </a:r>
            <a:r>
              <a:rPr lang="en-US" sz="2200" dirty="0">
                <a:cs typeface="Calibri" pitchFamily="34" charset="0"/>
              </a:rPr>
              <a:t>is not just the availability of well-functioning securities markets that fosters the growth of listed </a:t>
            </a:r>
            <a:r>
              <a:rPr lang="en-US" sz="2200" dirty="0" smtClean="0">
                <a:cs typeface="Calibri" pitchFamily="34" charset="0"/>
              </a:rPr>
              <a:t>firms</a:t>
            </a:r>
          </a:p>
          <a:p>
            <a:pPr lvl="5">
              <a:spcBef>
                <a:spcPts val="600"/>
              </a:spcBef>
            </a:pPr>
            <a:endParaRPr lang="en-US" sz="1400" dirty="0" smtClean="0">
              <a:cs typeface="Calibri" pitchFamily="34" charset="0"/>
            </a:endParaRPr>
          </a:p>
          <a:p>
            <a:pPr>
              <a:spcBef>
                <a:spcPts val="600"/>
              </a:spcBef>
            </a:pPr>
            <a:r>
              <a:rPr lang="en-US" sz="2400" dirty="0" smtClean="0"/>
              <a:t>Firm size distribution (FSD) and financial constraints</a:t>
            </a:r>
            <a:endParaRPr lang="en-US" sz="2400" dirty="0"/>
          </a:p>
          <a:p>
            <a:pPr lvl="1">
              <a:spcBef>
                <a:spcPts val="600"/>
              </a:spcBef>
            </a:pPr>
            <a:r>
              <a:rPr lang="en-US" sz="2200" dirty="0" smtClean="0">
                <a:cs typeface="Calibri" pitchFamily="34" charset="0"/>
              </a:rPr>
              <a:t>Growth </a:t>
            </a:r>
            <a:r>
              <a:rPr lang="en-US" sz="2200" dirty="0">
                <a:cs typeface="Calibri" pitchFamily="34" charset="0"/>
              </a:rPr>
              <a:t>depends on whether the firms are issuers or non-issuers</a:t>
            </a:r>
          </a:p>
          <a:p>
            <a:pPr lvl="1">
              <a:spcBef>
                <a:spcPts val="600"/>
              </a:spcBef>
            </a:pPr>
            <a:r>
              <a:rPr lang="en-US" sz="2200" dirty="0">
                <a:cs typeface="Calibri" pitchFamily="34" charset="0"/>
              </a:rPr>
              <a:t>Among issuers, smaller firms grow faster; among non-issuers, larger firms grow faster than smaller firms</a:t>
            </a:r>
          </a:p>
          <a:p>
            <a:pPr lvl="1">
              <a:spcBef>
                <a:spcPts val="600"/>
              </a:spcBef>
            </a:pPr>
            <a:r>
              <a:rPr lang="en-US" sz="2200" dirty="0" smtClean="0">
                <a:cs typeface="Calibri" pitchFamily="34" charset="0"/>
              </a:rPr>
              <a:t>The </a:t>
            </a:r>
            <a:r>
              <a:rPr lang="en-US" sz="2200" dirty="0">
                <a:cs typeface="Calibri" pitchFamily="34" charset="0"/>
              </a:rPr>
              <a:t>boost in growth when issuing </a:t>
            </a:r>
            <a:r>
              <a:rPr lang="en-US" sz="2200" dirty="0" smtClean="0">
                <a:cs typeface="Calibri" pitchFamily="34" charset="0"/>
              </a:rPr>
              <a:t>is consistent </a:t>
            </a:r>
            <a:r>
              <a:rPr lang="en-US" sz="2200" dirty="0">
                <a:cs typeface="Calibri" pitchFamily="34" charset="0"/>
              </a:rPr>
              <a:t>with the view that financial </a:t>
            </a:r>
            <a:r>
              <a:rPr lang="en-US" sz="2200" dirty="0" smtClean="0">
                <a:cs typeface="Calibri" pitchFamily="34" charset="0"/>
              </a:rPr>
              <a:t>constraints (internal funds) might affect </a:t>
            </a:r>
            <a:r>
              <a:rPr lang="en-US" sz="2200" dirty="0">
                <a:cs typeface="Calibri" pitchFamily="34" charset="0"/>
              </a:rPr>
              <a:t>growth of </a:t>
            </a:r>
            <a:r>
              <a:rPr lang="en-US" sz="2200" dirty="0" smtClean="0">
                <a:cs typeface="Calibri" pitchFamily="34" charset="0"/>
              </a:rPr>
              <a:t>firms, even large ones</a:t>
            </a:r>
            <a:endParaRPr lang="en-US" sz="2200" dirty="0">
              <a:cs typeface="Calibri" pitchFamily="34" charset="0"/>
            </a:endParaRPr>
          </a:p>
          <a:p>
            <a:pPr lvl="1">
              <a:spcBef>
                <a:spcPts val="600"/>
              </a:spcBef>
            </a:pPr>
            <a:r>
              <a:rPr lang="en-US" sz="2200" dirty="0" smtClean="0">
                <a:cs typeface="Calibri" pitchFamily="34" charset="0"/>
              </a:rPr>
              <a:t>Financial </a:t>
            </a:r>
            <a:r>
              <a:rPr lang="en-US" sz="2200" dirty="0">
                <a:cs typeface="Calibri" pitchFamily="34" charset="0"/>
              </a:rPr>
              <a:t>constraints </a:t>
            </a:r>
            <a:r>
              <a:rPr lang="en-US" sz="2200" dirty="0" smtClean="0">
                <a:cs typeface="Calibri" pitchFamily="34" charset="0"/>
              </a:rPr>
              <a:t>seem </a:t>
            </a:r>
            <a:r>
              <a:rPr lang="en-US" sz="2200" dirty="0">
                <a:cs typeface="Calibri" pitchFamily="34" charset="0"/>
              </a:rPr>
              <a:t>especially binding </a:t>
            </a:r>
            <a:r>
              <a:rPr lang="en-US" sz="2200" dirty="0" smtClean="0">
                <a:cs typeface="Calibri" pitchFamily="34" charset="0"/>
              </a:rPr>
              <a:t>for </a:t>
            </a:r>
            <a:r>
              <a:rPr lang="en-US" sz="2200" dirty="0">
                <a:cs typeface="Calibri" pitchFamily="34" charset="0"/>
              </a:rPr>
              <a:t>smaller </a:t>
            </a:r>
            <a:r>
              <a:rPr lang="en-US" sz="2200" dirty="0" smtClean="0">
                <a:cs typeface="Calibri" pitchFamily="34" charset="0"/>
              </a:rPr>
              <a:t>firms</a:t>
            </a:r>
            <a:endParaRPr lang="en-US" sz="2200" dirty="0">
              <a:cs typeface="Calibri" pitchFamily="34" charset="0"/>
            </a:endParaRPr>
          </a:p>
        </p:txBody>
      </p:sp>
    </p:spTree>
    <p:extLst>
      <p:ext uri="{BB962C8B-B14F-4D97-AF65-F5344CB8AC3E}">
        <p14:creationId xmlns:p14="http://schemas.microsoft.com/office/powerpoint/2010/main" val="3792023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Conclusions and policy discussion</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124720"/>
            <a:ext cx="8682518" cy="5184630"/>
          </a:xfrm>
        </p:spPr>
        <p:txBody>
          <a:bodyPr anchor="t">
            <a:noAutofit/>
          </a:bodyPr>
          <a:lstStyle/>
          <a:p>
            <a:r>
              <a:rPr lang="en-US" sz="2400" dirty="0" smtClean="0"/>
              <a:t>Effects of capital market development</a:t>
            </a:r>
          </a:p>
          <a:p>
            <a:pPr lvl="1">
              <a:spcBef>
                <a:spcPts val="600"/>
              </a:spcBef>
            </a:pPr>
            <a:r>
              <a:rPr lang="en-US" sz="2200" dirty="0" smtClean="0">
                <a:cs typeface="Calibri" pitchFamily="34" charset="0"/>
              </a:rPr>
              <a:t>For </a:t>
            </a:r>
            <a:r>
              <a:rPr lang="en-US" sz="2200" dirty="0">
                <a:cs typeface="Calibri" pitchFamily="34" charset="0"/>
              </a:rPr>
              <a:t>most countries, only a few large firms issue securities and </a:t>
            </a:r>
            <a:r>
              <a:rPr lang="en-US" sz="2200" dirty="0" smtClean="0">
                <a:cs typeface="Calibri" pitchFamily="34" charset="0"/>
              </a:rPr>
              <a:t>grow fast</a:t>
            </a:r>
          </a:p>
          <a:p>
            <a:pPr lvl="1">
              <a:spcBef>
                <a:spcPts val="600"/>
              </a:spcBef>
            </a:pPr>
            <a:r>
              <a:rPr lang="en-US" sz="2200" dirty="0" smtClean="0">
                <a:cs typeface="Calibri" pitchFamily="34" charset="0"/>
              </a:rPr>
              <a:t>Capital </a:t>
            </a:r>
            <a:r>
              <a:rPr lang="en-US" sz="2200" dirty="0">
                <a:cs typeface="Calibri" pitchFamily="34" charset="0"/>
              </a:rPr>
              <a:t>market development around the world has not, in general, involved smaller firms issuing securities to fuel </a:t>
            </a:r>
            <a:r>
              <a:rPr lang="en-US" sz="2200" dirty="0" smtClean="0">
                <a:cs typeface="Calibri" pitchFamily="34" charset="0"/>
              </a:rPr>
              <a:t>growth</a:t>
            </a:r>
          </a:p>
          <a:p>
            <a:pPr lvl="1">
              <a:spcBef>
                <a:spcPts val="600"/>
              </a:spcBef>
            </a:pPr>
            <a:r>
              <a:rPr lang="en-US" sz="2200" dirty="0" smtClean="0">
                <a:cs typeface="Calibri" pitchFamily="34" charset="0"/>
              </a:rPr>
              <a:t>Among large firms, need to understand which ones use capital markets</a:t>
            </a:r>
          </a:p>
          <a:p>
            <a:pPr lvl="1">
              <a:spcBef>
                <a:spcPts val="600"/>
              </a:spcBef>
            </a:pPr>
            <a:r>
              <a:rPr lang="en-US" sz="2200" dirty="0" smtClean="0">
                <a:cs typeface="Calibri" pitchFamily="34" charset="0"/>
              </a:rPr>
              <a:t>As </a:t>
            </a:r>
            <a:r>
              <a:rPr lang="en-US" sz="2200" dirty="0">
                <a:cs typeface="Calibri" pitchFamily="34" charset="0"/>
              </a:rPr>
              <a:t>securities markets </a:t>
            </a:r>
            <a:r>
              <a:rPr lang="en-US" sz="2200" dirty="0" smtClean="0">
                <a:cs typeface="Calibri" pitchFamily="34" charset="0"/>
              </a:rPr>
              <a:t>develop</a:t>
            </a:r>
            <a:r>
              <a:rPr lang="en-US" sz="2200" dirty="0">
                <a:cs typeface="Calibri" pitchFamily="34" charset="0"/>
              </a:rPr>
              <a:t>, the extensive margin among listed firms might expand, so that </a:t>
            </a:r>
            <a:r>
              <a:rPr lang="en-US" sz="2200" dirty="0" smtClean="0">
                <a:cs typeface="Calibri" pitchFamily="34" charset="0"/>
              </a:rPr>
              <a:t>smaller listed </a:t>
            </a:r>
            <a:r>
              <a:rPr lang="en-US" sz="2200" dirty="0">
                <a:cs typeface="Calibri" pitchFamily="34" charset="0"/>
              </a:rPr>
              <a:t>firms could participate </a:t>
            </a:r>
            <a:r>
              <a:rPr lang="en-US" sz="2200" dirty="0" smtClean="0">
                <a:cs typeface="Calibri" pitchFamily="34" charset="0"/>
              </a:rPr>
              <a:t>more</a:t>
            </a:r>
          </a:p>
          <a:p>
            <a:pPr lvl="5">
              <a:spcBef>
                <a:spcPts val="600"/>
              </a:spcBef>
            </a:pPr>
            <a:endParaRPr lang="en-US" sz="400" dirty="0" smtClean="0">
              <a:cs typeface="Calibri" pitchFamily="34" charset="0"/>
            </a:endParaRPr>
          </a:p>
          <a:p>
            <a:pPr>
              <a:spcBef>
                <a:spcPts val="600"/>
              </a:spcBef>
            </a:pPr>
            <a:r>
              <a:rPr lang="en-US" sz="2400" dirty="0">
                <a:cs typeface="Calibri" pitchFamily="34" charset="0"/>
              </a:rPr>
              <a:t>What drives the changes in firm dynamics at issuance?</a:t>
            </a:r>
          </a:p>
          <a:p>
            <a:pPr lvl="1">
              <a:spcBef>
                <a:spcPts val="600"/>
              </a:spcBef>
            </a:pPr>
            <a:r>
              <a:rPr lang="en-US" sz="2200" dirty="0">
                <a:cs typeface="Calibri" pitchFamily="34" charset="0"/>
              </a:rPr>
              <a:t>Supply side? Shocks to capital markets?</a:t>
            </a:r>
          </a:p>
          <a:p>
            <a:pPr lvl="1">
              <a:spcBef>
                <a:spcPts val="600"/>
              </a:spcBef>
            </a:pPr>
            <a:r>
              <a:rPr lang="en-US" sz="2200" dirty="0">
                <a:cs typeface="Calibri" pitchFamily="34" charset="0"/>
              </a:rPr>
              <a:t>Demand side? </a:t>
            </a:r>
          </a:p>
          <a:p>
            <a:pPr lvl="1">
              <a:spcBef>
                <a:spcPts val="600"/>
              </a:spcBef>
            </a:pPr>
            <a:r>
              <a:rPr lang="en-US" sz="2200" dirty="0">
                <a:cs typeface="Calibri" pitchFamily="34" charset="0"/>
              </a:rPr>
              <a:t>That firms grow more rapidly before issuing suggests that more business opportunities might propel them to raise capital, </a:t>
            </a:r>
            <a:r>
              <a:rPr lang="en-US" sz="2200" dirty="0" smtClean="0">
                <a:cs typeface="Calibri" pitchFamily="34" charset="0"/>
              </a:rPr>
              <a:t>and grow</a:t>
            </a:r>
            <a:endParaRPr lang="en-US" sz="2200" dirty="0">
              <a:cs typeface="Calibri" pitchFamily="34" charset="0"/>
            </a:endParaRPr>
          </a:p>
        </p:txBody>
      </p:sp>
    </p:spTree>
    <p:extLst>
      <p:ext uri="{BB962C8B-B14F-4D97-AF65-F5344CB8AC3E}">
        <p14:creationId xmlns:p14="http://schemas.microsoft.com/office/powerpoint/2010/main" val="1276062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Conclusions and policy discussion</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124720"/>
            <a:ext cx="8472511" cy="5184630"/>
          </a:xfrm>
        </p:spPr>
        <p:txBody>
          <a:bodyPr anchor="t">
            <a:noAutofit/>
          </a:bodyPr>
          <a:lstStyle/>
          <a:p>
            <a:pPr>
              <a:spcBef>
                <a:spcPts val="600"/>
              </a:spcBef>
            </a:pPr>
            <a:r>
              <a:rPr lang="en-US" sz="2400" dirty="0" smtClean="0">
                <a:cs typeface="Calibri" pitchFamily="34" charset="0"/>
              </a:rPr>
              <a:t>Fostering </a:t>
            </a:r>
            <a:r>
              <a:rPr lang="en-US" sz="2400" dirty="0">
                <a:cs typeface="Calibri" pitchFamily="34" charset="0"/>
              </a:rPr>
              <a:t>capital </a:t>
            </a:r>
            <a:r>
              <a:rPr lang="en-US" sz="2400" dirty="0" smtClean="0">
                <a:cs typeface="Calibri" pitchFamily="34" charset="0"/>
              </a:rPr>
              <a:t>markets directly benefits </a:t>
            </a:r>
            <a:r>
              <a:rPr lang="en-US" sz="2400" dirty="0">
                <a:cs typeface="Calibri" pitchFamily="34" charset="0"/>
              </a:rPr>
              <a:t>few, large firms</a:t>
            </a:r>
          </a:p>
          <a:p>
            <a:pPr lvl="1">
              <a:spcBef>
                <a:spcPts val="600"/>
              </a:spcBef>
            </a:pPr>
            <a:r>
              <a:rPr lang="en-US" sz="2200" dirty="0" smtClean="0">
                <a:cs typeface="Calibri" pitchFamily="34" charset="0"/>
              </a:rPr>
              <a:t>Effects </a:t>
            </a:r>
            <a:r>
              <a:rPr lang="en-US" sz="2200" dirty="0">
                <a:cs typeface="Calibri" pitchFamily="34" charset="0"/>
              </a:rPr>
              <a:t>on smaller </a:t>
            </a:r>
            <a:r>
              <a:rPr lang="en-US" sz="2200" dirty="0" smtClean="0">
                <a:cs typeface="Calibri" pitchFamily="34" charset="0"/>
              </a:rPr>
              <a:t>firms, if any, </a:t>
            </a:r>
            <a:r>
              <a:rPr lang="en-US" sz="2200" dirty="0">
                <a:cs typeface="Calibri" pitchFamily="34" charset="0"/>
              </a:rPr>
              <a:t>still </a:t>
            </a:r>
            <a:r>
              <a:rPr lang="en-US" sz="2200" dirty="0" smtClean="0">
                <a:cs typeface="Calibri" pitchFamily="34" charset="0"/>
              </a:rPr>
              <a:t>need </a:t>
            </a:r>
            <a:r>
              <a:rPr lang="en-US" sz="2200" dirty="0">
                <a:cs typeface="Calibri" pitchFamily="34" charset="0"/>
              </a:rPr>
              <a:t>to be understood and </a:t>
            </a:r>
            <a:r>
              <a:rPr lang="en-US" sz="2200" dirty="0" smtClean="0">
                <a:cs typeface="Calibri" pitchFamily="34" charset="0"/>
              </a:rPr>
              <a:t>quantified</a:t>
            </a:r>
          </a:p>
          <a:p>
            <a:r>
              <a:rPr lang="en-US" sz="2400" dirty="0" smtClean="0">
                <a:cs typeface="Calibri" pitchFamily="34" charset="0"/>
              </a:rPr>
              <a:t>But don’t rely just on banks</a:t>
            </a:r>
            <a:endParaRPr lang="en-US" sz="2400" dirty="0">
              <a:cs typeface="Calibri" pitchFamily="34" charset="0"/>
            </a:endParaRPr>
          </a:p>
          <a:p>
            <a:pPr lvl="1"/>
            <a:r>
              <a:rPr lang="en-US" sz="2200" dirty="0" smtClean="0">
                <a:cs typeface="Calibri" pitchFamily="34" charset="0"/>
              </a:rPr>
              <a:t>That’s not where the growth in financing has taken place</a:t>
            </a:r>
          </a:p>
          <a:p>
            <a:pPr lvl="1"/>
            <a:r>
              <a:rPr lang="en-US" sz="2200" dirty="0" smtClean="0">
                <a:cs typeface="Calibri" pitchFamily="34" charset="0"/>
              </a:rPr>
              <a:t>They have moved away from corporate financing</a:t>
            </a:r>
          </a:p>
          <a:p>
            <a:pPr lvl="1"/>
            <a:r>
              <a:rPr lang="en-US" sz="2200" dirty="0" smtClean="0">
                <a:cs typeface="Calibri" pitchFamily="34" charset="0"/>
              </a:rPr>
              <a:t>Switch in the type of companies they serve?</a:t>
            </a:r>
          </a:p>
          <a:p>
            <a:r>
              <a:rPr lang="en-US" sz="2400" dirty="0" smtClean="0">
                <a:cs typeface="Calibri" pitchFamily="34" charset="0"/>
              </a:rPr>
              <a:t>If goal is to serve smaller firms, don’t rely just on the typical institutional investors</a:t>
            </a:r>
            <a:endParaRPr lang="en-US" sz="2400" dirty="0">
              <a:cs typeface="Calibri" pitchFamily="34" charset="0"/>
            </a:endParaRPr>
          </a:p>
          <a:p>
            <a:pPr lvl="1"/>
            <a:r>
              <a:rPr lang="en-US" sz="2200" dirty="0" smtClean="0">
                <a:cs typeface="Calibri" pitchFamily="34" charset="0"/>
              </a:rPr>
              <a:t>DC pension funds and mutual funds invest in large, liquid firms</a:t>
            </a:r>
          </a:p>
          <a:p>
            <a:pPr lvl="1"/>
            <a:r>
              <a:rPr lang="en-US" sz="2200" dirty="0" smtClean="0">
                <a:cs typeface="Calibri" pitchFamily="34" charset="0"/>
              </a:rPr>
              <a:t>Constant monitoring pushes them to safer assets</a:t>
            </a:r>
          </a:p>
          <a:p>
            <a:pPr lvl="1"/>
            <a:r>
              <a:rPr lang="en-US" sz="2200" dirty="0" smtClean="0">
                <a:cs typeface="Calibri" pitchFamily="34" charset="0"/>
              </a:rPr>
              <a:t>Insurance companies or investors with longer horizons might help</a:t>
            </a:r>
          </a:p>
          <a:p>
            <a:pPr lvl="1"/>
            <a:r>
              <a:rPr lang="en-US" sz="2200" dirty="0" smtClean="0">
                <a:cs typeface="Calibri" pitchFamily="34" charset="0"/>
              </a:rPr>
              <a:t>But those investors also rely on capital markets as exit strategy</a:t>
            </a:r>
            <a:endParaRPr lang="en-US" sz="2200" dirty="0">
              <a:cs typeface="Calibri" pitchFamily="34" charset="0"/>
            </a:endParaRPr>
          </a:p>
          <a:p>
            <a:pPr lvl="1"/>
            <a:endParaRPr lang="en-US" sz="2000" dirty="0">
              <a:cs typeface="Calibri" pitchFamily="34" charset="0"/>
            </a:endParaRPr>
          </a:p>
        </p:txBody>
      </p:sp>
    </p:spTree>
    <p:extLst>
      <p:ext uri="{BB962C8B-B14F-4D97-AF65-F5344CB8AC3E}">
        <p14:creationId xmlns:p14="http://schemas.microsoft.com/office/powerpoint/2010/main" val="38298636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0" y="1182327"/>
            <a:ext cx="8686800" cy="5066073"/>
          </a:xfrm>
        </p:spPr>
        <p:txBody>
          <a:bodyPr>
            <a:noAutofit/>
          </a:bodyPr>
          <a:lstStyle/>
          <a:p>
            <a:r>
              <a:rPr lang="en-US" sz="2400" dirty="0" smtClean="0"/>
              <a:t>Results robust </a:t>
            </a:r>
            <a:r>
              <a:rPr lang="en-US" sz="2400" dirty="0"/>
              <a:t>to a number of specifications, although </a:t>
            </a:r>
            <a:r>
              <a:rPr lang="en-US" sz="2400" dirty="0" smtClean="0"/>
              <a:t>some heterogeneity </a:t>
            </a:r>
            <a:r>
              <a:rPr lang="en-US" sz="2400" dirty="0"/>
              <a:t>in firm behavior around their capital raising </a:t>
            </a:r>
            <a:r>
              <a:rPr lang="en-US" sz="2400" dirty="0" smtClean="0"/>
              <a:t>activity</a:t>
            </a:r>
          </a:p>
          <a:p>
            <a:pPr marL="914400" lvl="1" indent="-457200">
              <a:buFont typeface="+mj-lt"/>
              <a:buAutoNum type="alphaLcPeriod" startAt="6"/>
            </a:pPr>
            <a:r>
              <a:rPr lang="en-US" sz="2200" dirty="0" smtClean="0"/>
              <a:t>Firm age does not fully explain the results, </a:t>
            </a:r>
          </a:p>
          <a:p>
            <a:pPr lvl="2"/>
            <a:r>
              <a:rPr lang="en-US" sz="2200" dirty="0" smtClean="0"/>
              <a:t>Smaller</a:t>
            </a:r>
            <a:r>
              <a:rPr lang="en-US" sz="2200" dirty="0"/>
              <a:t>, issuing firms grow faster than larger, issuing ones across the different age groups</a:t>
            </a:r>
          </a:p>
          <a:p>
            <a:pPr lvl="2"/>
            <a:r>
              <a:rPr lang="en-US" sz="2200" dirty="0"/>
              <a:t>Even when firm age and firm size are correlated and younger firms tend to grow faster than older ones </a:t>
            </a:r>
            <a:endParaRPr lang="en-US" sz="2200" dirty="0" smtClean="0"/>
          </a:p>
          <a:p>
            <a:pPr lvl="2"/>
            <a:r>
              <a:rPr lang="en-US" sz="2200" dirty="0" smtClean="0"/>
              <a:t>(</a:t>
            </a:r>
            <a:r>
              <a:rPr lang="en-US" sz="2200" dirty="0"/>
              <a:t>Cooley and </a:t>
            </a:r>
            <a:r>
              <a:rPr lang="en-US" sz="2200" dirty="0" err="1"/>
              <a:t>Quadrini</a:t>
            </a:r>
            <a:r>
              <a:rPr lang="en-US" sz="2200" dirty="0"/>
              <a:t>, 2001; Albuquerque and </a:t>
            </a:r>
            <a:r>
              <a:rPr lang="en-US" sz="2200" dirty="0" err="1"/>
              <a:t>Hopenhayn</a:t>
            </a:r>
            <a:r>
              <a:rPr lang="en-US" sz="2200" dirty="0"/>
              <a:t>, 2004; Clementi and </a:t>
            </a:r>
            <a:r>
              <a:rPr lang="en-US" sz="2200" dirty="0" err="1"/>
              <a:t>Hopenhayn</a:t>
            </a:r>
            <a:r>
              <a:rPr lang="en-US" sz="2200" dirty="0"/>
              <a:t>, 2006; </a:t>
            </a:r>
            <a:r>
              <a:rPr lang="en-US" sz="2200" dirty="0" err="1"/>
              <a:t>Haltiwanger</a:t>
            </a:r>
            <a:r>
              <a:rPr lang="en-US" sz="2200" dirty="0"/>
              <a:t> et al., 2013</a:t>
            </a:r>
            <a:r>
              <a:rPr lang="en-US" sz="2200" dirty="0" smtClean="0"/>
              <a:t>)</a:t>
            </a:r>
            <a:endParaRPr lang="en-US" sz="2200" dirty="0" smtClean="0">
              <a:cs typeface="Calibri" pitchFamily="34" charset="0"/>
            </a:endParaRPr>
          </a:p>
          <a:p>
            <a:pPr lvl="1">
              <a:lnSpc>
                <a:spcPct val="90000"/>
              </a:lnSpc>
            </a:pPr>
            <a:endParaRPr lang="en-US" sz="1800" dirty="0" smtClean="0">
              <a:cs typeface="Calibri" pitchFamily="34" charset="0"/>
            </a:endParaRPr>
          </a:p>
        </p:txBody>
      </p:sp>
      <p:sp>
        <p:nvSpPr>
          <p:cNvPr id="5"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Main findings</a:t>
            </a:r>
          </a:p>
        </p:txBody>
      </p:sp>
    </p:spTree>
    <p:extLst>
      <p:ext uri="{BB962C8B-B14F-4D97-AF65-F5344CB8AC3E}">
        <p14:creationId xmlns:p14="http://schemas.microsoft.com/office/powerpoint/2010/main" val="16458882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2738" name="Rectangle 2"/>
          <p:cNvSpPr>
            <a:spLocks noGrp="1" noChangeArrowheads="1"/>
          </p:cNvSpPr>
          <p:nvPr>
            <p:ph idx="1"/>
          </p:nvPr>
        </p:nvSpPr>
        <p:spPr>
          <a:xfrm>
            <a:off x="373063" y="1676400"/>
            <a:ext cx="8466137" cy="4343400"/>
          </a:xfrm>
        </p:spPr>
        <p:txBody>
          <a:bodyPr/>
          <a:lstStyle/>
          <a:p>
            <a:pPr algn="ctr" eaLnBrk="1" hangingPunct="1">
              <a:buFont typeface="Wingdings" pitchFamily="2" charset="2"/>
              <a:buNone/>
              <a:defRPr/>
            </a:pPr>
            <a:endParaRPr lang="en-US" sz="6600" dirty="0">
              <a:latin typeface="+mj-lt"/>
            </a:endParaRPr>
          </a:p>
          <a:p>
            <a:pPr algn="ctr" eaLnBrk="1" hangingPunct="1">
              <a:buFont typeface="Wingdings" pitchFamily="2" charset="2"/>
              <a:buNone/>
              <a:defRPr/>
            </a:pPr>
            <a:r>
              <a:rPr lang="en-US" sz="3000" b="1" dirty="0">
                <a:effectLst>
                  <a:outerShdw blurRad="38100" dist="38100" dir="2700000" algn="tl">
                    <a:srgbClr val="000000">
                      <a:alpha val="43137"/>
                    </a:srgbClr>
                  </a:outerShdw>
                </a:effectLst>
                <a:latin typeface="+mj-lt"/>
              </a:rPr>
              <a:t>Thank you!</a:t>
            </a:r>
          </a:p>
          <a:p>
            <a:pPr algn="ctr" eaLnBrk="1" hangingPunct="1">
              <a:buFont typeface="Wingdings" pitchFamily="2" charset="2"/>
              <a:buNone/>
              <a:defRPr/>
            </a:pPr>
            <a:endParaRPr lang="en-US" sz="3000" b="1" dirty="0">
              <a:solidFill>
                <a:schemeClr val="tx2"/>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Literature</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9082" y="1009506"/>
            <a:ext cx="8472511" cy="4876800"/>
          </a:xfrm>
        </p:spPr>
        <p:txBody>
          <a:bodyPr anchor="t" anchorCtr="0">
            <a:noAutofit/>
          </a:bodyPr>
          <a:lstStyle/>
          <a:p>
            <a:pPr marL="457200" indent="-457200" algn="just">
              <a:lnSpc>
                <a:spcPct val="110000"/>
              </a:lnSpc>
              <a:spcBef>
                <a:spcPts val="0"/>
              </a:spcBef>
              <a:spcAft>
                <a:spcPts val="600"/>
              </a:spcAft>
              <a:buFont typeface="+mj-lt"/>
              <a:buAutoNum type="arabicPeriod"/>
            </a:pPr>
            <a:r>
              <a:rPr lang="en-US" sz="2400" dirty="0" smtClean="0"/>
              <a:t>Corporate finance theory on </a:t>
            </a:r>
            <a:r>
              <a:rPr lang="en-US" sz="2400" dirty="0" smtClean="0">
                <a:cs typeface="Calibri" pitchFamily="34" charset="0"/>
              </a:rPr>
              <a:t>which </a:t>
            </a:r>
            <a:r>
              <a:rPr lang="en-US" sz="2400" dirty="0">
                <a:cs typeface="Calibri" pitchFamily="34" charset="0"/>
              </a:rPr>
              <a:t>firms issue equity and </a:t>
            </a:r>
            <a:r>
              <a:rPr lang="en-US" sz="2400" dirty="0" smtClean="0">
                <a:cs typeface="Calibri" pitchFamily="34" charset="0"/>
              </a:rPr>
              <a:t>debt</a:t>
            </a:r>
          </a:p>
          <a:p>
            <a:pPr lvl="1" algn="just">
              <a:lnSpc>
                <a:spcPct val="110000"/>
              </a:lnSpc>
              <a:spcBef>
                <a:spcPts val="0"/>
              </a:spcBef>
              <a:spcAft>
                <a:spcPts val="600"/>
              </a:spcAft>
            </a:pPr>
            <a:r>
              <a:rPr lang="en-US" sz="2200" dirty="0" smtClean="0">
                <a:cs typeface="Calibri" pitchFamily="34" charset="0"/>
              </a:rPr>
              <a:t>Issuance activity and transparency</a:t>
            </a:r>
          </a:p>
          <a:p>
            <a:pPr lvl="2" algn="just">
              <a:lnSpc>
                <a:spcPct val="110000"/>
              </a:lnSpc>
              <a:spcBef>
                <a:spcPts val="0"/>
              </a:spcBef>
              <a:spcAft>
                <a:spcPts val="600"/>
              </a:spcAft>
            </a:pPr>
            <a:r>
              <a:rPr lang="en-US" sz="2200" dirty="0" smtClean="0">
                <a:cs typeface="Calibri" pitchFamily="34" charset="0"/>
              </a:rPr>
              <a:t>Firms use </a:t>
            </a:r>
            <a:r>
              <a:rPr lang="en-US" sz="2200" dirty="0">
                <a:cs typeface="Calibri" pitchFamily="34" charset="0"/>
              </a:rPr>
              <a:t>banks less and securities markets more </a:t>
            </a:r>
            <a:r>
              <a:rPr lang="en-US" sz="2200" dirty="0" smtClean="0">
                <a:cs typeface="Calibri" pitchFamily="34" charset="0"/>
              </a:rPr>
              <a:t>under </a:t>
            </a:r>
            <a:r>
              <a:rPr lang="en-US" sz="2200" dirty="0">
                <a:cs typeface="Calibri" pitchFamily="34" charset="0"/>
              </a:rPr>
              <a:t>smaller information </a:t>
            </a:r>
            <a:r>
              <a:rPr lang="en-US" sz="2200" dirty="0" smtClean="0">
                <a:cs typeface="Calibri" pitchFamily="34" charset="0"/>
              </a:rPr>
              <a:t>asymmetries (Dang </a:t>
            </a:r>
            <a:r>
              <a:rPr lang="en-US" sz="2200" dirty="0">
                <a:cs typeface="Calibri" pitchFamily="34" charset="0"/>
              </a:rPr>
              <a:t>et al</a:t>
            </a:r>
            <a:r>
              <a:rPr lang="en-US" sz="2200" dirty="0" smtClean="0">
                <a:cs typeface="Calibri" pitchFamily="34" charset="0"/>
              </a:rPr>
              <a:t>., 2014</a:t>
            </a:r>
            <a:r>
              <a:rPr lang="en-US" sz="2200" dirty="0">
                <a:cs typeface="Calibri" pitchFamily="34" charset="0"/>
              </a:rPr>
              <a:t>)</a:t>
            </a:r>
            <a:endParaRPr lang="en-US" sz="2200" dirty="0" smtClean="0">
              <a:cs typeface="Calibri" pitchFamily="34" charset="0"/>
            </a:endParaRPr>
          </a:p>
          <a:p>
            <a:pPr lvl="2" algn="just">
              <a:lnSpc>
                <a:spcPct val="110000"/>
              </a:lnSpc>
              <a:spcBef>
                <a:spcPts val="0"/>
              </a:spcBef>
              <a:spcAft>
                <a:spcPts val="600"/>
              </a:spcAft>
            </a:pPr>
            <a:r>
              <a:rPr lang="en-US" sz="2200" dirty="0" smtClean="0">
                <a:cs typeface="Calibri" pitchFamily="34" charset="0"/>
              </a:rPr>
              <a:t>More </a:t>
            </a:r>
            <a:r>
              <a:rPr lang="en-US" sz="2200" dirty="0">
                <a:cs typeface="Calibri" pitchFamily="34" charset="0"/>
              </a:rPr>
              <a:t>opaque firms </a:t>
            </a:r>
            <a:r>
              <a:rPr lang="en-US" sz="2200" dirty="0" smtClean="0">
                <a:cs typeface="Calibri" pitchFamily="34" charset="0"/>
              </a:rPr>
              <a:t>more </a:t>
            </a:r>
            <a:r>
              <a:rPr lang="en-US" sz="2200" dirty="0">
                <a:cs typeface="Calibri" pitchFamily="34" charset="0"/>
              </a:rPr>
              <a:t>constrained in issuing equity than debt </a:t>
            </a:r>
            <a:endParaRPr lang="en-US" sz="2200" dirty="0" smtClean="0">
              <a:cs typeface="Calibri" pitchFamily="34" charset="0"/>
            </a:endParaRPr>
          </a:p>
          <a:p>
            <a:pPr lvl="2" algn="just">
              <a:lnSpc>
                <a:spcPct val="110000"/>
              </a:lnSpc>
              <a:spcBef>
                <a:spcPts val="0"/>
              </a:spcBef>
              <a:spcAft>
                <a:spcPts val="600"/>
              </a:spcAft>
            </a:pPr>
            <a:r>
              <a:rPr lang="en-US" sz="2200" dirty="0" smtClean="0">
                <a:cs typeface="Calibri" pitchFamily="34" charset="0"/>
              </a:rPr>
              <a:t>Comparatively </a:t>
            </a:r>
            <a:r>
              <a:rPr lang="en-US" sz="2200" dirty="0">
                <a:cs typeface="Calibri" pitchFamily="34" charset="0"/>
              </a:rPr>
              <a:t>intensive information asymmetries and transactions costs </a:t>
            </a:r>
            <a:r>
              <a:rPr lang="en-US" sz="2200" dirty="0" smtClean="0">
                <a:cs typeface="Calibri" pitchFamily="34" charset="0"/>
              </a:rPr>
              <a:t>in </a:t>
            </a:r>
            <a:r>
              <a:rPr lang="en-US" sz="2200" dirty="0">
                <a:cs typeface="Calibri" pitchFamily="34" charset="0"/>
              </a:rPr>
              <a:t>equity </a:t>
            </a:r>
            <a:r>
              <a:rPr lang="en-US" sz="2200" dirty="0" smtClean="0">
                <a:cs typeface="Calibri" pitchFamily="34" charset="0"/>
              </a:rPr>
              <a:t>issuances (Jensen </a:t>
            </a:r>
            <a:r>
              <a:rPr lang="en-US" sz="2200" dirty="0">
                <a:cs typeface="Calibri" pitchFamily="34" charset="0"/>
              </a:rPr>
              <a:t>and </a:t>
            </a:r>
            <a:r>
              <a:rPr lang="en-US" sz="2200" dirty="0" err="1" smtClean="0">
                <a:cs typeface="Calibri" pitchFamily="34" charset="0"/>
              </a:rPr>
              <a:t>Meckling</a:t>
            </a:r>
            <a:r>
              <a:rPr lang="en-US" sz="2200" dirty="0" smtClean="0">
                <a:cs typeface="Calibri" pitchFamily="34" charset="0"/>
              </a:rPr>
              <a:t>, 1976, Myers, 1984, </a:t>
            </a:r>
            <a:r>
              <a:rPr lang="en-US" sz="2200" dirty="0">
                <a:cs typeface="Calibri" pitchFamily="34" charset="0"/>
              </a:rPr>
              <a:t>Myers and </a:t>
            </a:r>
            <a:r>
              <a:rPr lang="en-US" sz="2200" dirty="0" err="1" smtClean="0">
                <a:cs typeface="Calibri" pitchFamily="34" charset="0"/>
              </a:rPr>
              <a:t>Majluf</a:t>
            </a:r>
            <a:r>
              <a:rPr lang="en-US" sz="2200" dirty="0" smtClean="0">
                <a:cs typeface="Calibri" pitchFamily="34" charset="0"/>
              </a:rPr>
              <a:t>, 1984, Jensen, 1986) </a:t>
            </a:r>
            <a:endParaRPr lang="en-US" sz="2200" dirty="0">
              <a:cs typeface="Calibri" pitchFamily="34" charset="0"/>
            </a:endParaRPr>
          </a:p>
          <a:p>
            <a:pPr lvl="2" algn="just">
              <a:lnSpc>
                <a:spcPct val="110000"/>
              </a:lnSpc>
              <a:spcBef>
                <a:spcPts val="0"/>
              </a:spcBef>
              <a:spcAft>
                <a:spcPts val="600"/>
              </a:spcAft>
            </a:pPr>
            <a:r>
              <a:rPr lang="en-US" sz="2200" dirty="0" smtClean="0">
                <a:cs typeface="Calibri" pitchFamily="34" charset="0"/>
              </a:rPr>
              <a:t>Pecking </a:t>
            </a:r>
            <a:r>
              <a:rPr lang="en-US" sz="2200" dirty="0">
                <a:cs typeface="Calibri" pitchFamily="34" charset="0"/>
              </a:rPr>
              <a:t>order </a:t>
            </a:r>
            <a:r>
              <a:rPr lang="en-US" sz="2200" dirty="0" smtClean="0">
                <a:cs typeface="Calibri" pitchFamily="34" charset="0"/>
              </a:rPr>
              <a:t>view: </a:t>
            </a:r>
            <a:r>
              <a:rPr lang="en-US" sz="2200" dirty="0">
                <a:cs typeface="Calibri" pitchFamily="34" charset="0"/>
              </a:rPr>
              <a:t>more opaque firms </a:t>
            </a:r>
            <a:r>
              <a:rPr lang="en-US" sz="2200" dirty="0" smtClean="0">
                <a:cs typeface="Calibri" pitchFamily="34" charset="0"/>
              </a:rPr>
              <a:t>a </a:t>
            </a:r>
            <a:r>
              <a:rPr lang="en-US" sz="2200" dirty="0">
                <a:cs typeface="Calibri" pitchFamily="34" charset="0"/>
              </a:rPr>
              <a:t>greater tendency to tap bond markets before issuing equity (Myers and </a:t>
            </a:r>
            <a:r>
              <a:rPr lang="en-US" sz="2200" dirty="0" err="1">
                <a:cs typeface="Calibri" pitchFamily="34" charset="0"/>
              </a:rPr>
              <a:t>Majluf</a:t>
            </a:r>
            <a:r>
              <a:rPr lang="en-US" sz="2200" dirty="0">
                <a:cs typeface="Calibri" pitchFamily="34" charset="0"/>
              </a:rPr>
              <a:t>, 1984; </a:t>
            </a:r>
            <a:r>
              <a:rPr lang="en-US" sz="2200" dirty="0" err="1">
                <a:cs typeface="Calibri" pitchFamily="34" charset="0"/>
              </a:rPr>
              <a:t>Fama</a:t>
            </a:r>
            <a:r>
              <a:rPr lang="en-US" sz="2200" dirty="0">
                <a:cs typeface="Calibri" pitchFamily="34" charset="0"/>
              </a:rPr>
              <a:t> and French, 2002; Frank and </a:t>
            </a:r>
            <a:r>
              <a:rPr lang="en-US" sz="2200" dirty="0" err="1">
                <a:cs typeface="Calibri" pitchFamily="34" charset="0"/>
              </a:rPr>
              <a:t>Goyal</a:t>
            </a:r>
            <a:r>
              <a:rPr lang="en-US" sz="2200" dirty="0">
                <a:cs typeface="Calibri" pitchFamily="34" charset="0"/>
              </a:rPr>
              <a:t>, 2003, 2008</a:t>
            </a:r>
            <a:r>
              <a:rPr lang="en-US" sz="2200" dirty="0" smtClean="0">
                <a:cs typeface="Calibri" pitchFamily="34" charset="0"/>
              </a:rPr>
              <a:t>)</a:t>
            </a:r>
          </a:p>
          <a:p>
            <a:pPr lvl="2" algn="just">
              <a:lnSpc>
                <a:spcPct val="110000"/>
              </a:lnSpc>
              <a:spcBef>
                <a:spcPts val="0"/>
              </a:spcBef>
              <a:spcAft>
                <a:spcPts val="600"/>
              </a:spcAft>
            </a:pPr>
            <a:r>
              <a:rPr lang="en-US" sz="2200" dirty="0" smtClean="0">
                <a:cs typeface="Calibri" pitchFamily="34" charset="0"/>
              </a:rPr>
              <a:t>Firm </a:t>
            </a:r>
            <a:r>
              <a:rPr lang="en-US" sz="2200" dirty="0">
                <a:cs typeface="Calibri" pitchFamily="34" charset="0"/>
              </a:rPr>
              <a:t>size </a:t>
            </a:r>
            <a:r>
              <a:rPr lang="en-US" sz="2200" dirty="0" smtClean="0">
                <a:cs typeface="Calibri" pitchFamily="34" charset="0"/>
              </a:rPr>
              <a:t>proxies </a:t>
            </a:r>
            <a:r>
              <a:rPr lang="en-US" sz="2200" dirty="0">
                <a:cs typeface="Calibri" pitchFamily="34" charset="0"/>
              </a:rPr>
              <a:t>for transparency as larger firms tend to be older and more thoroughly researched than smaller </a:t>
            </a:r>
            <a:r>
              <a:rPr lang="en-US" sz="2200" dirty="0" smtClean="0">
                <a:cs typeface="Calibri" pitchFamily="34" charset="0"/>
              </a:rPr>
              <a:t>firms</a:t>
            </a:r>
            <a:endParaRPr lang="en-US" sz="2200" dirty="0">
              <a:cs typeface="Calibri" pitchFamily="34" charset="0"/>
            </a:endParaRPr>
          </a:p>
        </p:txBody>
      </p:sp>
    </p:spTree>
    <p:extLst>
      <p:ext uri="{BB962C8B-B14F-4D97-AF65-F5344CB8AC3E}">
        <p14:creationId xmlns:p14="http://schemas.microsoft.com/office/powerpoint/2010/main" val="1503490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pPr marL="457200" indent="-457200" algn="just">
              <a:lnSpc>
                <a:spcPct val="110000"/>
              </a:lnSpc>
              <a:spcBef>
                <a:spcPts val="0"/>
              </a:spcBef>
              <a:spcAft>
                <a:spcPts val="600"/>
              </a:spcAft>
              <a:buFont typeface="+mj-lt"/>
              <a:buAutoNum type="arabicPeriod"/>
            </a:pPr>
            <a:r>
              <a:rPr lang="en-US" sz="2400" dirty="0" smtClean="0"/>
              <a:t>Corporate </a:t>
            </a:r>
            <a:r>
              <a:rPr lang="en-US" sz="2400" dirty="0"/>
              <a:t>finance </a:t>
            </a:r>
            <a:r>
              <a:rPr lang="en-US" sz="2400" dirty="0" smtClean="0"/>
              <a:t>on </a:t>
            </a:r>
            <a:r>
              <a:rPr lang="en-US" sz="2400" dirty="0"/>
              <a:t>why firms issue </a:t>
            </a:r>
            <a:r>
              <a:rPr lang="en-US" sz="2400" dirty="0" smtClean="0"/>
              <a:t>securities</a:t>
            </a:r>
          </a:p>
          <a:p>
            <a:pPr lvl="1" algn="just">
              <a:lnSpc>
                <a:spcPct val="110000"/>
              </a:lnSpc>
              <a:spcBef>
                <a:spcPts val="0"/>
              </a:spcBef>
              <a:spcAft>
                <a:spcPts val="600"/>
              </a:spcAft>
            </a:pPr>
            <a:r>
              <a:rPr lang="en-US" sz="2200" dirty="0" smtClean="0">
                <a:cs typeface="Calibri" pitchFamily="34" charset="0"/>
              </a:rPr>
              <a:t>Use of capital raising activity</a:t>
            </a:r>
          </a:p>
          <a:p>
            <a:pPr lvl="2" algn="just">
              <a:lnSpc>
                <a:spcPct val="110000"/>
              </a:lnSpc>
              <a:spcBef>
                <a:spcPts val="0"/>
              </a:spcBef>
              <a:spcAft>
                <a:spcPts val="600"/>
              </a:spcAft>
            </a:pPr>
            <a:r>
              <a:rPr lang="en-US" sz="2200" dirty="0" smtClean="0">
                <a:cs typeface="Calibri" pitchFamily="34" charset="0"/>
              </a:rPr>
              <a:t>Firms </a:t>
            </a:r>
            <a:r>
              <a:rPr lang="en-US" sz="2200" dirty="0">
                <a:cs typeface="Calibri" pitchFamily="34" charset="0"/>
              </a:rPr>
              <a:t>issue securities to fund positive net present value </a:t>
            </a:r>
            <a:r>
              <a:rPr lang="en-US" sz="2200" dirty="0" smtClean="0">
                <a:cs typeface="Calibri" pitchFamily="34" charset="0"/>
              </a:rPr>
              <a:t>projects</a:t>
            </a:r>
          </a:p>
          <a:p>
            <a:pPr lvl="2" algn="just">
              <a:lnSpc>
                <a:spcPct val="110000"/>
              </a:lnSpc>
              <a:spcBef>
                <a:spcPts val="0"/>
              </a:spcBef>
              <a:spcAft>
                <a:spcPts val="600"/>
              </a:spcAft>
            </a:pPr>
            <a:r>
              <a:rPr lang="en-US" sz="2200" dirty="0" smtClean="0">
                <a:cs typeface="Calibri" pitchFamily="34" charset="0"/>
              </a:rPr>
              <a:t>Firms </a:t>
            </a:r>
            <a:r>
              <a:rPr lang="en-US" sz="2200" dirty="0">
                <a:cs typeface="Calibri" pitchFamily="34" charset="0"/>
              </a:rPr>
              <a:t>issue securities to change their capital </a:t>
            </a:r>
            <a:r>
              <a:rPr lang="en-US" sz="2200" dirty="0" smtClean="0">
                <a:cs typeface="Calibri" pitchFamily="34" charset="0"/>
              </a:rPr>
              <a:t>structure</a:t>
            </a:r>
          </a:p>
          <a:p>
            <a:pPr lvl="2" algn="just">
              <a:lnSpc>
                <a:spcPct val="110000"/>
              </a:lnSpc>
              <a:spcBef>
                <a:spcPts val="0"/>
              </a:spcBef>
              <a:spcAft>
                <a:spcPts val="600"/>
              </a:spcAft>
            </a:pPr>
            <a:r>
              <a:rPr lang="en-US" sz="2200" dirty="0" smtClean="0">
                <a:cs typeface="Calibri" pitchFamily="34" charset="0"/>
              </a:rPr>
              <a:t>Firms alter </a:t>
            </a:r>
            <a:r>
              <a:rPr lang="en-US" sz="2200" dirty="0">
                <a:cs typeface="Calibri" pitchFamily="34" charset="0"/>
              </a:rPr>
              <a:t>debt-equity ratios, replace expensive financing with cheaper funding, reduce free cash flows, minimize taxes, or change </a:t>
            </a:r>
            <a:r>
              <a:rPr lang="en-US" sz="2200" dirty="0" smtClean="0">
                <a:cs typeface="Calibri" pitchFamily="34" charset="0"/>
              </a:rPr>
              <a:t>debt duration</a:t>
            </a:r>
          </a:p>
          <a:p>
            <a:pPr lvl="2" algn="just">
              <a:lnSpc>
                <a:spcPct val="110000"/>
              </a:lnSpc>
              <a:spcBef>
                <a:spcPts val="0"/>
              </a:spcBef>
              <a:spcAft>
                <a:spcPts val="600"/>
              </a:spcAft>
            </a:pPr>
            <a:r>
              <a:rPr lang="en-US" sz="2200" dirty="0" smtClean="0">
                <a:cs typeface="Calibri" pitchFamily="34" charset="0"/>
              </a:rPr>
              <a:t>Because changes in capital structure might be related to corporate investment decisions, difficult </a:t>
            </a:r>
            <a:r>
              <a:rPr lang="en-US" sz="2200" dirty="0">
                <a:cs typeface="Calibri" pitchFamily="34" charset="0"/>
              </a:rPr>
              <a:t>to distinguish between these two </a:t>
            </a:r>
            <a:r>
              <a:rPr lang="en-US" sz="2200" dirty="0" smtClean="0">
                <a:cs typeface="Calibri" pitchFamily="34" charset="0"/>
              </a:rPr>
              <a:t>motives</a:t>
            </a:r>
          </a:p>
          <a:p>
            <a:pPr lvl="2" algn="just">
              <a:lnSpc>
                <a:spcPct val="110000"/>
              </a:lnSpc>
              <a:spcBef>
                <a:spcPts val="0"/>
              </a:spcBef>
              <a:spcAft>
                <a:spcPts val="600"/>
              </a:spcAft>
            </a:pPr>
            <a:r>
              <a:rPr lang="en-US" sz="2200" dirty="0">
                <a:cs typeface="Calibri" pitchFamily="34" charset="0"/>
              </a:rPr>
              <a:t>(</a:t>
            </a:r>
            <a:r>
              <a:rPr lang="en-US" sz="2200" dirty="0" smtClean="0">
                <a:cs typeface="Calibri" pitchFamily="34" charset="0"/>
              </a:rPr>
              <a:t>Jensen, 1986; Hart, 1995; </a:t>
            </a:r>
            <a:r>
              <a:rPr lang="en-US" sz="2200" dirty="0">
                <a:cs typeface="Calibri" pitchFamily="34" charset="0"/>
              </a:rPr>
              <a:t>Graham and </a:t>
            </a:r>
            <a:r>
              <a:rPr lang="en-US" sz="2200" dirty="0" smtClean="0">
                <a:cs typeface="Calibri" pitchFamily="34" charset="0"/>
              </a:rPr>
              <a:t>Harvey, 2001; </a:t>
            </a:r>
            <a:r>
              <a:rPr lang="en-US" sz="2200" dirty="0" err="1">
                <a:cs typeface="Calibri" pitchFamily="34" charset="0"/>
              </a:rPr>
              <a:t>Brealey</a:t>
            </a:r>
            <a:r>
              <a:rPr lang="en-US" sz="2200" dirty="0">
                <a:cs typeface="Calibri" pitchFamily="34" charset="0"/>
              </a:rPr>
              <a:t> et al</a:t>
            </a:r>
            <a:r>
              <a:rPr lang="en-US" sz="2200" dirty="0" smtClean="0">
                <a:cs typeface="Calibri" pitchFamily="34" charset="0"/>
              </a:rPr>
              <a:t>., 2011; </a:t>
            </a:r>
            <a:r>
              <a:rPr lang="en-US" sz="2200" dirty="0">
                <a:cs typeface="Calibri" pitchFamily="34" charset="0"/>
              </a:rPr>
              <a:t>Shin and </a:t>
            </a:r>
            <a:r>
              <a:rPr lang="en-US" sz="2200" dirty="0" smtClean="0">
                <a:cs typeface="Calibri" pitchFamily="34" charset="0"/>
              </a:rPr>
              <a:t>Zhao, 2013; Shin, 2014</a:t>
            </a:r>
            <a:r>
              <a:rPr lang="en-US" sz="2200" dirty="0">
                <a:cs typeface="Calibri" pitchFamily="34" charset="0"/>
              </a:rPr>
              <a:t>)</a:t>
            </a:r>
          </a:p>
          <a:p>
            <a:pPr marL="0" indent="0" algn="just">
              <a:lnSpc>
                <a:spcPct val="110000"/>
              </a:lnSpc>
              <a:spcBef>
                <a:spcPts val="0"/>
              </a:spcBef>
              <a:spcAft>
                <a:spcPts val="600"/>
              </a:spcAft>
              <a:buNone/>
            </a:pPr>
            <a:endParaRPr lang="en-US" sz="2400" dirty="0" smtClean="0"/>
          </a:p>
        </p:txBody>
      </p:sp>
    </p:spTree>
    <p:extLst>
      <p:ext uri="{BB962C8B-B14F-4D97-AF65-F5344CB8AC3E}">
        <p14:creationId xmlns:p14="http://schemas.microsoft.com/office/powerpoint/2010/main" val="16073513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r>
              <a:rPr lang="en-US" sz="2400" dirty="0" smtClean="0"/>
              <a:t>Our findings consistent </a:t>
            </a:r>
            <a:r>
              <a:rPr lang="en-US" sz="2400" dirty="0"/>
              <a:t>with the view that firm transparency is positively related to the issuance of </a:t>
            </a:r>
            <a:r>
              <a:rPr lang="en-US" sz="2400" dirty="0" smtClean="0"/>
              <a:t>securities</a:t>
            </a:r>
          </a:p>
          <a:p>
            <a:r>
              <a:rPr lang="en-US" sz="2400" dirty="0" smtClean="0"/>
              <a:t>… and </a:t>
            </a:r>
            <a:r>
              <a:rPr lang="en-US" sz="2400" dirty="0"/>
              <a:t>with the high fixed costs typically associated with the issuance </a:t>
            </a:r>
            <a:r>
              <a:rPr lang="en-US" sz="2400" dirty="0" smtClean="0"/>
              <a:t>process (</a:t>
            </a:r>
            <a:r>
              <a:rPr lang="en-US" sz="2400" dirty="0" err="1" smtClean="0"/>
              <a:t>Zervos</a:t>
            </a:r>
            <a:r>
              <a:rPr lang="en-US" sz="2400" dirty="0"/>
              <a:t>, 2004)</a:t>
            </a:r>
            <a:endParaRPr lang="en-US" sz="2400" dirty="0" smtClean="0"/>
          </a:p>
          <a:p>
            <a:r>
              <a:rPr lang="en-US" sz="2400" dirty="0" smtClean="0"/>
              <a:t>They conflict </a:t>
            </a:r>
            <a:r>
              <a:rPr lang="en-US" sz="2400" dirty="0"/>
              <a:t>with the view that opaque listed firms </a:t>
            </a:r>
            <a:r>
              <a:rPr lang="en-US" sz="2400" dirty="0" smtClean="0"/>
              <a:t>tap </a:t>
            </a:r>
            <a:r>
              <a:rPr lang="en-US" sz="2400" dirty="0"/>
              <a:t>bond markets before raising additional funds through equity </a:t>
            </a:r>
            <a:r>
              <a:rPr lang="en-US" sz="2400" dirty="0" smtClean="0"/>
              <a:t>issuances</a:t>
            </a:r>
          </a:p>
          <a:p>
            <a:pPr lvl="1"/>
            <a:r>
              <a:rPr lang="en-US" sz="2200" dirty="0" smtClean="0"/>
              <a:t>(</a:t>
            </a:r>
            <a:r>
              <a:rPr lang="en-US" sz="2200" dirty="0" err="1"/>
              <a:t>Fama</a:t>
            </a:r>
            <a:r>
              <a:rPr lang="en-US" sz="2200" dirty="0"/>
              <a:t> and French, 2002; Frank and </a:t>
            </a:r>
            <a:r>
              <a:rPr lang="en-US" sz="2200" dirty="0" err="1"/>
              <a:t>Goyal</a:t>
            </a:r>
            <a:r>
              <a:rPr lang="en-US" sz="2200" dirty="0"/>
              <a:t>, 2003, 2008</a:t>
            </a:r>
            <a:r>
              <a:rPr lang="en-US" sz="2200" dirty="0" smtClean="0"/>
              <a:t>)</a:t>
            </a:r>
          </a:p>
          <a:p>
            <a:r>
              <a:rPr lang="en-US" sz="2400" dirty="0" smtClean="0"/>
              <a:t>Changes in the </a:t>
            </a:r>
            <a:r>
              <a:rPr lang="en-US" sz="2400" dirty="0"/>
              <a:t>capital structure </a:t>
            </a:r>
            <a:r>
              <a:rPr lang="en-US" sz="2400" dirty="0" smtClean="0"/>
              <a:t>not </a:t>
            </a:r>
            <a:r>
              <a:rPr lang="en-US" sz="2400" dirty="0"/>
              <a:t>the only force behind issuances and that firms finance their expansion with the </a:t>
            </a:r>
            <a:r>
              <a:rPr lang="en-US" sz="2400" dirty="0" smtClean="0"/>
              <a:t>raised</a:t>
            </a:r>
          </a:p>
          <a:p>
            <a:pPr lvl="1"/>
            <a:r>
              <a:rPr lang="en-US" sz="2200" dirty="0" smtClean="0"/>
              <a:t>(</a:t>
            </a:r>
            <a:r>
              <a:rPr lang="en-US" sz="2200" dirty="0"/>
              <a:t>Kim and </a:t>
            </a:r>
            <a:r>
              <a:rPr lang="en-US" sz="2200" dirty="0" err="1"/>
              <a:t>Weisbach</a:t>
            </a:r>
            <a:r>
              <a:rPr lang="en-US" sz="2200" dirty="0"/>
              <a:t>, 2008; De Angelo et al. 2009; </a:t>
            </a:r>
            <a:r>
              <a:rPr lang="en-US" sz="2200" dirty="0" err="1"/>
              <a:t>Hertzel</a:t>
            </a:r>
            <a:r>
              <a:rPr lang="en-US" sz="2200" dirty="0"/>
              <a:t> and Li, 2010</a:t>
            </a:r>
            <a:r>
              <a:rPr lang="en-US" sz="2200" dirty="0" smtClean="0"/>
              <a:t>)</a:t>
            </a:r>
          </a:p>
          <a:p>
            <a:r>
              <a:rPr lang="en-US" sz="2400" dirty="0" smtClean="0"/>
              <a:t>Value </a:t>
            </a:r>
            <a:r>
              <a:rPr lang="en-US" sz="2400" dirty="0"/>
              <a:t>of differentiating by firm size when examining corporate financing decisions, among other attributes along which financial frictions are likely to vary (Graham and Leary, 2011</a:t>
            </a:r>
            <a:r>
              <a:rPr lang="en-US" sz="2400" dirty="0" smtClean="0"/>
              <a:t>)</a:t>
            </a:r>
            <a:endParaRPr lang="en-US" sz="2400" dirty="0"/>
          </a:p>
        </p:txBody>
      </p:sp>
    </p:spTree>
    <p:extLst>
      <p:ext uri="{BB962C8B-B14F-4D97-AF65-F5344CB8AC3E}">
        <p14:creationId xmlns:p14="http://schemas.microsoft.com/office/powerpoint/2010/main" val="22433128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pPr marL="457200" indent="-457200">
              <a:buFont typeface="+mj-lt"/>
              <a:buAutoNum type="arabicPeriod" startAt="2"/>
            </a:pPr>
            <a:r>
              <a:rPr lang="en-US" sz="2400" dirty="0" smtClean="0"/>
              <a:t>Evolution </a:t>
            </a:r>
            <a:r>
              <a:rPr lang="en-US" sz="2400" dirty="0"/>
              <a:t>of the FSD </a:t>
            </a:r>
            <a:endParaRPr lang="en-US" sz="2400" dirty="0" smtClean="0"/>
          </a:p>
          <a:p>
            <a:pPr lvl="1" algn="just">
              <a:lnSpc>
                <a:spcPct val="110000"/>
              </a:lnSpc>
              <a:spcBef>
                <a:spcPts val="0"/>
              </a:spcBef>
              <a:spcAft>
                <a:spcPts val="600"/>
              </a:spcAft>
            </a:pPr>
            <a:r>
              <a:rPr lang="en-US" sz="2200" dirty="0" smtClean="0">
                <a:cs typeface="Calibri" pitchFamily="34" charset="0"/>
              </a:rPr>
              <a:t>Understand </a:t>
            </a:r>
            <a:r>
              <a:rPr lang="en-US" sz="2200" dirty="0">
                <a:cs typeface="Calibri" pitchFamily="34" charset="0"/>
              </a:rPr>
              <a:t>firm dynamics under the presence of financial (and other) </a:t>
            </a:r>
            <a:r>
              <a:rPr lang="en-US" sz="2200" dirty="0" smtClean="0">
                <a:cs typeface="Calibri" pitchFamily="34" charset="0"/>
              </a:rPr>
              <a:t>frictions</a:t>
            </a:r>
          </a:p>
          <a:p>
            <a:pPr lvl="1" algn="just">
              <a:lnSpc>
                <a:spcPct val="110000"/>
              </a:lnSpc>
              <a:spcBef>
                <a:spcPts val="0"/>
              </a:spcBef>
              <a:spcAft>
                <a:spcPts val="600"/>
              </a:spcAft>
            </a:pPr>
            <a:r>
              <a:rPr lang="en-US" sz="2200" dirty="0" err="1" smtClean="0">
                <a:cs typeface="Calibri" pitchFamily="34" charset="0"/>
              </a:rPr>
              <a:t>Gibrat’s</a:t>
            </a:r>
            <a:r>
              <a:rPr lang="en-US" sz="2200" dirty="0" smtClean="0">
                <a:cs typeface="Calibri" pitchFamily="34" charset="0"/>
              </a:rPr>
              <a:t> law: </a:t>
            </a:r>
            <a:r>
              <a:rPr lang="en-US" sz="2200" dirty="0">
                <a:cs typeface="Calibri" pitchFamily="34" charset="0"/>
              </a:rPr>
              <a:t>firm growth is independent of firm size (Simon and </a:t>
            </a:r>
            <a:r>
              <a:rPr lang="en-US" sz="2200" dirty="0" err="1">
                <a:cs typeface="Calibri" pitchFamily="34" charset="0"/>
              </a:rPr>
              <a:t>Bonnini</a:t>
            </a:r>
            <a:r>
              <a:rPr lang="en-US" sz="2200" dirty="0">
                <a:cs typeface="Calibri" pitchFamily="34" charset="0"/>
              </a:rPr>
              <a:t>, 1958; Mansfield, 1962; </a:t>
            </a:r>
            <a:r>
              <a:rPr lang="en-US" sz="2200" dirty="0" err="1">
                <a:cs typeface="Calibri" pitchFamily="34" charset="0"/>
              </a:rPr>
              <a:t>Ijiri</a:t>
            </a:r>
            <a:r>
              <a:rPr lang="en-US" sz="2200" dirty="0">
                <a:cs typeface="Calibri" pitchFamily="34" charset="0"/>
              </a:rPr>
              <a:t> and Simon, 1964</a:t>
            </a:r>
            <a:r>
              <a:rPr lang="en-US" sz="2200" dirty="0" smtClean="0">
                <a:cs typeface="Calibri" pitchFamily="34" charset="0"/>
              </a:rPr>
              <a:t>)</a:t>
            </a:r>
          </a:p>
          <a:p>
            <a:pPr lvl="1" algn="just">
              <a:lnSpc>
                <a:spcPct val="110000"/>
              </a:lnSpc>
              <a:spcBef>
                <a:spcPts val="0"/>
              </a:spcBef>
              <a:spcAft>
                <a:spcPts val="600"/>
              </a:spcAft>
            </a:pPr>
            <a:r>
              <a:rPr lang="en-US" sz="2200" dirty="0" smtClean="0">
                <a:cs typeface="Calibri" pitchFamily="34" charset="0"/>
              </a:rPr>
              <a:t>Smaller </a:t>
            </a:r>
            <a:r>
              <a:rPr lang="en-US" sz="2200" dirty="0">
                <a:cs typeface="Calibri" pitchFamily="34" charset="0"/>
              </a:rPr>
              <a:t>firms grow faster than larger ones (Evans, 1987</a:t>
            </a:r>
            <a:r>
              <a:rPr lang="en-US" sz="2200" dirty="0" smtClean="0">
                <a:cs typeface="Calibri" pitchFamily="34" charset="0"/>
              </a:rPr>
              <a:t>)</a:t>
            </a:r>
          </a:p>
          <a:p>
            <a:pPr lvl="1" algn="just">
              <a:lnSpc>
                <a:spcPct val="110000"/>
              </a:lnSpc>
              <a:spcBef>
                <a:spcPts val="0"/>
              </a:spcBef>
              <a:spcAft>
                <a:spcPts val="600"/>
              </a:spcAft>
            </a:pPr>
            <a:r>
              <a:rPr lang="en-US" sz="2200" dirty="0" smtClean="0">
                <a:cs typeface="Calibri" pitchFamily="34" charset="0"/>
              </a:rPr>
              <a:t>Growing literature </a:t>
            </a:r>
            <a:r>
              <a:rPr lang="en-US" sz="2200" dirty="0">
                <a:cs typeface="Calibri" pitchFamily="34" charset="0"/>
              </a:rPr>
              <a:t>for individual </a:t>
            </a:r>
            <a:r>
              <a:rPr lang="en-US" sz="2200" dirty="0" smtClean="0">
                <a:cs typeface="Calibri" pitchFamily="34" charset="0"/>
              </a:rPr>
              <a:t>countries: </a:t>
            </a:r>
          </a:p>
          <a:p>
            <a:pPr lvl="2" algn="just">
              <a:lnSpc>
                <a:spcPct val="110000"/>
              </a:lnSpc>
              <a:spcBef>
                <a:spcPts val="0"/>
              </a:spcBef>
              <a:spcAft>
                <a:spcPts val="600"/>
              </a:spcAft>
            </a:pPr>
            <a:r>
              <a:rPr lang="en-US" sz="2200" dirty="0">
                <a:cs typeface="Calibri" pitchFamily="34" charset="0"/>
              </a:rPr>
              <a:t>S</a:t>
            </a:r>
            <a:r>
              <a:rPr lang="en-US" sz="2200" dirty="0" smtClean="0">
                <a:cs typeface="Calibri" pitchFamily="34" charset="0"/>
              </a:rPr>
              <a:t>maller </a:t>
            </a:r>
            <a:r>
              <a:rPr lang="en-US" sz="2200" dirty="0">
                <a:cs typeface="Calibri" pitchFamily="34" charset="0"/>
              </a:rPr>
              <a:t>and younger firms are more financially </a:t>
            </a:r>
            <a:r>
              <a:rPr lang="en-US" sz="2200" dirty="0" smtClean="0">
                <a:cs typeface="Calibri" pitchFamily="34" charset="0"/>
              </a:rPr>
              <a:t>constrained</a:t>
            </a:r>
          </a:p>
          <a:p>
            <a:pPr lvl="2" algn="just">
              <a:lnSpc>
                <a:spcPct val="110000"/>
              </a:lnSpc>
              <a:spcBef>
                <a:spcPts val="0"/>
              </a:spcBef>
              <a:spcAft>
                <a:spcPts val="600"/>
              </a:spcAft>
            </a:pPr>
            <a:r>
              <a:rPr lang="en-US" sz="2200" dirty="0" smtClean="0">
                <a:cs typeface="Calibri" pitchFamily="34" charset="0"/>
              </a:rPr>
              <a:t>A </a:t>
            </a:r>
            <a:r>
              <a:rPr lang="en-US" sz="2200" dirty="0">
                <a:cs typeface="Calibri" pitchFamily="34" charset="0"/>
              </a:rPr>
              <a:t>relaxation of financial constraints has a larger impact on those </a:t>
            </a:r>
            <a:r>
              <a:rPr lang="en-US" sz="2200" dirty="0" smtClean="0">
                <a:cs typeface="Calibri" pitchFamily="34" charset="0"/>
              </a:rPr>
              <a:t>firms</a:t>
            </a:r>
          </a:p>
          <a:p>
            <a:pPr lvl="2" algn="just">
              <a:lnSpc>
                <a:spcPct val="110000"/>
              </a:lnSpc>
              <a:spcBef>
                <a:spcPts val="0"/>
              </a:spcBef>
              <a:spcAft>
                <a:spcPts val="600"/>
              </a:spcAft>
            </a:pPr>
            <a:r>
              <a:rPr lang="en-US" sz="2200" dirty="0" smtClean="0">
                <a:cs typeface="Calibri" pitchFamily="34" charset="0"/>
              </a:rPr>
              <a:t>The </a:t>
            </a:r>
            <a:r>
              <a:rPr lang="en-US" sz="2200" dirty="0">
                <a:cs typeface="Calibri" pitchFamily="34" charset="0"/>
              </a:rPr>
              <a:t>development of financial systems is related to the extent of financial constraints, the evolution of the FSD, and firm dynamics </a:t>
            </a:r>
            <a:endParaRPr lang="en-US" sz="2200" dirty="0" smtClean="0">
              <a:cs typeface="Calibri" pitchFamily="34" charset="0"/>
            </a:endParaRPr>
          </a:p>
        </p:txBody>
      </p:sp>
    </p:spTree>
    <p:extLst>
      <p:ext uri="{BB962C8B-B14F-4D97-AF65-F5344CB8AC3E}">
        <p14:creationId xmlns:p14="http://schemas.microsoft.com/office/powerpoint/2010/main" val="1503490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r>
              <a:rPr lang="en-US" sz="2400" dirty="0"/>
              <a:t>W</a:t>
            </a:r>
            <a:r>
              <a:rPr lang="en-US" sz="2400" dirty="0" smtClean="0"/>
              <a:t>ider </a:t>
            </a:r>
            <a:r>
              <a:rPr lang="en-US" sz="2400" dirty="0"/>
              <a:t>array of countries </a:t>
            </a:r>
            <a:r>
              <a:rPr lang="en-US" sz="2400" dirty="0" smtClean="0"/>
              <a:t>and </a:t>
            </a:r>
            <a:r>
              <a:rPr lang="en-US" sz="2400" dirty="0"/>
              <a:t>focus only on listed firms, less financially constrained </a:t>
            </a:r>
            <a:r>
              <a:rPr lang="en-US" sz="2400" dirty="0" smtClean="0"/>
              <a:t>and </a:t>
            </a:r>
            <a:r>
              <a:rPr lang="en-US" sz="2400" dirty="0"/>
              <a:t>more homogeneous </a:t>
            </a:r>
            <a:r>
              <a:rPr lang="en-US" sz="2400" dirty="0" smtClean="0"/>
              <a:t>than </a:t>
            </a:r>
            <a:r>
              <a:rPr lang="en-US" sz="2400" dirty="0"/>
              <a:t>all firms</a:t>
            </a:r>
          </a:p>
          <a:p>
            <a:r>
              <a:rPr lang="en-US" sz="2400" dirty="0"/>
              <a:t>Still, notable heterogeneity even among listed firms</a:t>
            </a:r>
          </a:p>
          <a:p>
            <a:r>
              <a:rPr lang="en-US" sz="2400" dirty="0"/>
              <a:t>Growth across the FSD depends on whether the firms are issuers or non-issuers</a:t>
            </a:r>
          </a:p>
          <a:p>
            <a:pPr lvl="1"/>
            <a:r>
              <a:rPr lang="en-US" sz="2200" dirty="0"/>
              <a:t>Among issuers, smaller firms grow faster, but among non-issuers larger firms grow faster </a:t>
            </a:r>
          </a:p>
          <a:p>
            <a:r>
              <a:rPr lang="en-US" sz="2400" dirty="0" smtClean="0"/>
              <a:t>Consistent </a:t>
            </a:r>
            <a:r>
              <a:rPr lang="en-US" sz="2400" dirty="0"/>
              <a:t>with the view that by issuing securities firms experience a relaxation in their financial </a:t>
            </a:r>
            <a:r>
              <a:rPr lang="en-US" sz="2400" dirty="0" smtClean="0"/>
              <a:t>constraints, firms use the </a:t>
            </a:r>
            <a:r>
              <a:rPr lang="en-US" sz="2400" dirty="0"/>
              <a:t>additional capital </a:t>
            </a:r>
            <a:r>
              <a:rPr lang="en-US" sz="2400" dirty="0" smtClean="0"/>
              <a:t>to grow</a:t>
            </a:r>
          </a:p>
          <a:p>
            <a:pPr lvl="1"/>
            <a:r>
              <a:rPr lang="en-US" sz="2200" dirty="0" smtClean="0"/>
              <a:t>Firms experience an immediate and enduring boost</a:t>
            </a:r>
            <a:endParaRPr lang="en-US" sz="2200" dirty="0"/>
          </a:p>
          <a:p>
            <a:r>
              <a:rPr lang="en-US" sz="2400" dirty="0" smtClean="0"/>
              <a:t>Constraints might be </a:t>
            </a:r>
            <a:r>
              <a:rPr lang="en-US" sz="2400" dirty="0"/>
              <a:t>especially binding for smaller </a:t>
            </a:r>
            <a:r>
              <a:rPr lang="en-US" sz="2400" dirty="0" smtClean="0"/>
              <a:t>firms, which grow more in assets, sales, and employment </a:t>
            </a:r>
          </a:p>
          <a:p>
            <a:pPr lvl="1"/>
            <a:r>
              <a:rPr lang="en-US" sz="2200" dirty="0" smtClean="0"/>
              <a:t>Sales and employment dynamics informative</a:t>
            </a:r>
            <a:endParaRPr lang="en-US" sz="2200" dirty="0" smtClean="0">
              <a:cs typeface="Calibri" pitchFamily="34" charset="0"/>
            </a:endParaRPr>
          </a:p>
        </p:txBody>
      </p:sp>
    </p:spTree>
    <p:extLst>
      <p:ext uri="{BB962C8B-B14F-4D97-AF65-F5344CB8AC3E}">
        <p14:creationId xmlns:p14="http://schemas.microsoft.com/office/powerpoint/2010/main" val="42223890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pPr marL="457200" indent="-457200">
              <a:buFont typeface="+mj-lt"/>
              <a:buAutoNum type="arabicPeriod" startAt="3"/>
            </a:pPr>
            <a:r>
              <a:rPr lang="en-US" sz="2400" dirty="0" smtClean="0"/>
              <a:t>Whether </a:t>
            </a:r>
            <a:r>
              <a:rPr lang="en-US" sz="2400" dirty="0"/>
              <a:t>and how capital markets influence </a:t>
            </a:r>
            <a:r>
              <a:rPr lang="en-US" sz="2400" dirty="0" smtClean="0"/>
              <a:t>growth </a:t>
            </a:r>
            <a:r>
              <a:rPr lang="en-US" sz="2400" dirty="0"/>
              <a:t>(</a:t>
            </a:r>
            <a:r>
              <a:rPr lang="en-US" sz="2400" dirty="0" smtClean="0"/>
              <a:t>Levine, 2005) </a:t>
            </a:r>
          </a:p>
          <a:p>
            <a:pPr lvl="1" algn="just">
              <a:lnSpc>
                <a:spcPct val="110000"/>
              </a:lnSpc>
              <a:spcBef>
                <a:spcPts val="0"/>
              </a:spcBef>
              <a:spcAft>
                <a:spcPts val="600"/>
              </a:spcAft>
            </a:pPr>
            <a:r>
              <a:rPr lang="en-US" sz="2200" dirty="0" smtClean="0">
                <a:cs typeface="Calibri" pitchFamily="34" charset="0"/>
              </a:rPr>
              <a:t>Size </a:t>
            </a:r>
            <a:r>
              <a:rPr lang="en-US" sz="2200" dirty="0">
                <a:cs typeface="Calibri" pitchFamily="34" charset="0"/>
              </a:rPr>
              <a:t>of capital markets and the liquidity of secondary stock markets are positively associated with aggregate </a:t>
            </a:r>
            <a:r>
              <a:rPr lang="en-US" sz="2200" dirty="0" smtClean="0">
                <a:cs typeface="Calibri" pitchFamily="34" charset="0"/>
              </a:rPr>
              <a:t>growth</a:t>
            </a:r>
          </a:p>
          <a:p>
            <a:pPr lvl="1" algn="just">
              <a:lnSpc>
                <a:spcPct val="110000"/>
              </a:lnSpc>
              <a:spcBef>
                <a:spcPts val="0"/>
              </a:spcBef>
              <a:spcAft>
                <a:spcPts val="600"/>
              </a:spcAft>
            </a:pPr>
            <a:r>
              <a:rPr lang="en-US" sz="2200" dirty="0" smtClean="0">
                <a:cs typeface="Calibri" pitchFamily="34" charset="0"/>
              </a:rPr>
              <a:t>But is </a:t>
            </a:r>
            <a:r>
              <a:rPr lang="en-US" sz="2200" dirty="0">
                <a:cs typeface="Calibri" pitchFamily="34" charset="0"/>
              </a:rPr>
              <a:t>the </a:t>
            </a:r>
            <a:r>
              <a:rPr lang="en-US" sz="2200" dirty="0" smtClean="0">
                <a:cs typeface="Calibri" pitchFamily="34" charset="0"/>
              </a:rPr>
              <a:t>issuance activity </a:t>
            </a:r>
            <a:r>
              <a:rPr lang="en-US" sz="2200" dirty="0">
                <a:cs typeface="Calibri" pitchFamily="34" charset="0"/>
              </a:rPr>
              <a:t>in primary markets </a:t>
            </a:r>
            <a:r>
              <a:rPr lang="en-US" sz="2200" dirty="0" smtClean="0">
                <a:cs typeface="Calibri" pitchFamily="34" charset="0"/>
              </a:rPr>
              <a:t>associated </a:t>
            </a:r>
            <a:r>
              <a:rPr lang="en-US" sz="2200" dirty="0">
                <a:cs typeface="Calibri" pitchFamily="34" charset="0"/>
              </a:rPr>
              <a:t>with growth across a broad cross-section of </a:t>
            </a:r>
            <a:r>
              <a:rPr lang="en-US" sz="2200" dirty="0" smtClean="0">
                <a:cs typeface="Calibri" pitchFamily="34" charset="0"/>
              </a:rPr>
              <a:t>countries?</a:t>
            </a:r>
          </a:p>
          <a:p>
            <a:pPr lvl="1" algn="just">
              <a:lnSpc>
                <a:spcPct val="110000"/>
              </a:lnSpc>
              <a:spcBef>
                <a:spcPts val="0"/>
              </a:spcBef>
              <a:spcAft>
                <a:spcPts val="600"/>
              </a:spcAft>
            </a:pPr>
            <a:r>
              <a:rPr lang="en-US" sz="2200" dirty="0" smtClean="0">
                <a:cs typeface="Calibri" pitchFamily="34" charset="0"/>
              </a:rPr>
              <a:t>Is </a:t>
            </a:r>
            <a:r>
              <a:rPr lang="en-US" sz="2200" dirty="0">
                <a:cs typeface="Calibri" pitchFamily="34" charset="0"/>
              </a:rPr>
              <a:t>there a direct connection between a firm issuing securities and the growth of its assets, sales, and employment? </a:t>
            </a:r>
            <a:endParaRPr lang="en-US" sz="2200" dirty="0" smtClean="0">
              <a:cs typeface="Calibri" pitchFamily="34" charset="0"/>
            </a:endParaRPr>
          </a:p>
          <a:p>
            <a:pPr lvl="1" algn="just">
              <a:lnSpc>
                <a:spcPct val="110000"/>
              </a:lnSpc>
              <a:spcBef>
                <a:spcPts val="0"/>
              </a:spcBef>
              <a:spcAft>
                <a:spcPts val="600"/>
              </a:spcAft>
            </a:pPr>
            <a:r>
              <a:rPr lang="en-US" sz="2200" dirty="0" smtClean="0">
                <a:cs typeface="Calibri" pitchFamily="34" charset="0"/>
              </a:rPr>
              <a:t>Capital </a:t>
            </a:r>
            <a:r>
              <a:rPr lang="en-US" sz="2200" dirty="0">
                <a:cs typeface="Calibri" pitchFamily="34" charset="0"/>
              </a:rPr>
              <a:t>markets </a:t>
            </a:r>
            <a:r>
              <a:rPr lang="en-US" sz="2200" dirty="0" smtClean="0">
                <a:cs typeface="Calibri" pitchFamily="34" charset="0"/>
              </a:rPr>
              <a:t>can foster </a:t>
            </a:r>
            <a:r>
              <a:rPr lang="en-US" sz="2200" dirty="0">
                <a:cs typeface="Calibri" pitchFamily="34" charset="0"/>
              </a:rPr>
              <a:t>economic growth by lowering the cost of diversifying and pooling </a:t>
            </a:r>
            <a:r>
              <a:rPr lang="en-US" sz="2200" dirty="0" smtClean="0">
                <a:cs typeface="Calibri" pitchFamily="34" charset="0"/>
              </a:rPr>
              <a:t>risks</a:t>
            </a:r>
          </a:p>
          <a:p>
            <a:pPr lvl="1" algn="just">
              <a:lnSpc>
                <a:spcPct val="110000"/>
              </a:lnSpc>
              <a:spcBef>
                <a:spcPts val="0"/>
              </a:spcBef>
              <a:spcAft>
                <a:spcPts val="600"/>
              </a:spcAft>
            </a:pPr>
            <a:r>
              <a:rPr lang="en-US" sz="2200" dirty="0" smtClean="0">
                <a:cs typeface="Calibri" pitchFamily="34" charset="0"/>
              </a:rPr>
              <a:t>Large</a:t>
            </a:r>
            <a:r>
              <a:rPr lang="en-US" sz="2200" dirty="0">
                <a:cs typeface="Calibri" pitchFamily="34" charset="0"/>
              </a:rPr>
              <a:t>, liquid markets </a:t>
            </a:r>
            <a:r>
              <a:rPr lang="en-US" sz="2200" dirty="0" smtClean="0">
                <a:cs typeface="Calibri" pitchFamily="34" charset="0"/>
              </a:rPr>
              <a:t>may increase expected </a:t>
            </a:r>
            <a:r>
              <a:rPr lang="en-US" sz="2200" dirty="0">
                <a:cs typeface="Calibri" pitchFamily="34" charset="0"/>
              </a:rPr>
              <a:t>benefits from researching firms, with positive </a:t>
            </a:r>
            <a:r>
              <a:rPr lang="en-US" sz="2200" dirty="0" smtClean="0">
                <a:cs typeface="Calibri" pitchFamily="34" charset="0"/>
              </a:rPr>
              <a:t>effects </a:t>
            </a:r>
            <a:r>
              <a:rPr lang="en-US" sz="2200" dirty="0">
                <a:cs typeface="Calibri" pitchFamily="34" charset="0"/>
              </a:rPr>
              <a:t>on the creation and dissemination of </a:t>
            </a:r>
            <a:r>
              <a:rPr lang="en-US" sz="2200" dirty="0" smtClean="0">
                <a:cs typeface="Calibri" pitchFamily="34" charset="0"/>
              </a:rPr>
              <a:t>information</a:t>
            </a:r>
          </a:p>
          <a:p>
            <a:pPr lvl="1" algn="just">
              <a:lnSpc>
                <a:spcPct val="110000"/>
              </a:lnSpc>
              <a:spcBef>
                <a:spcPts val="0"/>
              </a:spcBef>
              <a:spcAft>
                <a:spcPts val="600"/>
              </a:spcAft>
            </a:pPr>
            <a:r>
              <a:rPr lang="en-US" sz="2200" dirty="0" smtClean="0">
                <a:cs typeface="Calibri" pitchFamily="34" charset="0"/>
              </a:rPr>
              <a:t>Well-functioning </a:t>
            </a:r>
            <a:r>
              <a:rPr lang="en-US" sz="2200" dirty="0">
                <a:cs typeface="Calibri" pitchFamily="34" charset="0"/>
              </a:rPr>
              <a:t>capital markets </a:t>
            </a:r>
            <a:r>
              <a:rPr lang="en-US" sz="2200" dirty="0" smtClean="0">
                <a:cs typeface="Calibri" pitchFamily="34" charset="0"/>
              </a:rPr>
              <a:t>can help </a:t>
            </a:r>
            <a:r>
              <a:rPr lang="en-US" sz="2200" dirty="0">
                <a:cs typeface="Calibri" pitchFamily="34" charset="0"/>
              </a:rPr>
              <a:t>listed firms through different channels, not necessarily through new security </a:t>
            </a:r>
            <a:r>
              <a:rPr lang="en-US" sz="2200" dirty="0" smtClean="0">
                <a:cs typeface="Calibri" pitchFamily="34" charset="0"/>
              </a:rPr>
              <a:t>issuances </a:t>
            </a:r>
            <a:endParaRPr lang="en-US" sz="2200" dirty="0">
              <a:cs typeface="Calibri" pitchFamily="34" charset="0"/>
            </a:endParaRPr>
          </a:p>
        </p:txBody>
      </p:sp>
    </p:spTree>
    <p:extLst>
      <p:ext uri="{BB962C8B-B14F-4D97-AF65-F5344CB8AC3E}">
        <p14:creationId xmlns:p14="http://schemas.microsoft.com/office/powerpoint/2010/main" val="15034903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Literature</a:t>
            </a:r>
          </a:p>
        </p:txBody>
      </p:sp>
      <p:sp>
        <p:nvSpPr>
          <p:cNvPr id="7" name="Content Placeholder 6"/>
          <p:cNvSpPr>
            <a:spLocks noGrp="1"/>
          </p:cNvSpPr>
          <p:nvPr>
            <p:ph idx="1"/>
          </p:nvPr>
        </p:nvSpPr>
        <p:spPr>
          <a:xfrm>
            <a:off x="309082" y="1009506"/>
            <a:ext cx="8472511" cy="4876800"/>
          </a:xfrm>
        </p:spPr>
        <p:txBody>
          <a:bodyPr anchor="t" anchorCtr="0">
            <a:noAutofit/>
          </a:bodyPr>
          <a:lstStyle/>
          <a:p>
            <a:pPr>
              <a:spcBef>
                <a:spcPts val="600"/>
              </a:spcBef>
              <a:spcAft>
                <a:spcPts val="600"/>
              </a:spcAft>
            </a:pPr>
            <a:r>
              <a:rPr lang="en-US" sz="2400" dirty="0" smtClean="0"/>
              <a:t>Direct</a:t>
            </a:r>
            <a:r>
              <a:rPr lang="en-US" sz="2400" dirty="0"/>
              <a:t>, positive connection between capital raising activity and growth at the firm </a:t>
            </a:r>
            <a:r>
              <a:rPr lang="en-US" sz="2400" dirty="0" smtClean="0"/>
              <a:t>level</a:t>
            </a:r>
          </a:p>
          <a:p>
            <a:pPr>
              <a:spcBef>
                <a:spcPts val="600"/>
              </a:spcBef>
              <a:spcAft>
                <a:spcPts val="600"/>
              </a:spcAft>
            </a:pPr>
            <a:r>
              <a:rPr lang="en-US" sz="2400" dirty="0" smtClean="0"/>
              <a:t>We </a:t>
            </a:r>
            <a:r>
              <a:rPr lang="en-US" sz="2400" dirty="0"/>
              <a:t>do not evaluate the causal impact of a firm issuing equity or bonds on its </a:t>
            </a:r>
            <a:r>
              <a:rPr lang="en-US" sz="2400" dirty="0" smtClean="0"/>
              <a:t>performance</a:t>
            </a:r>
          </a:p>
          <a:p>
            <a:pPr>
              <a:spcBef>
                <a:spcPts val="600"/>
              </a:spcBef>
              <a:spcAft>
                <a:spcPts val="600"/>
              </a:spcAft>
            </a:pPr>
            <a:r>
              <a:rPr lang="en-US" sz="2400" dirty="0"/>
              <a:t>I</a:t>
            </a:r>
            <a:r>
              <a:rPr lang="en-US" sz="2400" dirty="0" smtClean="0"/>
              <a:t>ssuing </a:t>
            </a:r>
            <a:r>
              <a:rPr lang="en-US" sz="2400" dirty="0"/>
              <a:t>securities is anything but </a:t>
            </a:r>
            <a:r>
              <a:rPr lang="en-US" sz="2400" dirty="0" smtClean="0"/>
              <a:t>random</a:t>
            </a:r>
          </a:p>
          <a:p>
            <a:pPr>
              <a:spcBef>
                <a:spcPts val="600"/>
              </a:spcBef>
              <a:spcAft>
                <a:spcPts val="600"/>
              </a:spcAft>
            </a:pPr>
            <a:r>
              <a:rPr lang="en-US" sz="2400" dirty="0" smtClean="0"/>
              <a:t>Firms </a:t>
            </a:r>
            <a:r>
              <a:rPr lang="en-US" sz="2400" dirty="0"/>
              <a:t>grow faster when they issue, possibly realizing their growth </a:t>
            </a:r>
            <a:r>
              <a:rPr lang="en-US" sz="2400" dirty="0" smtClean="0"/>
              <a:t>opportunities</a:t>
            </a:r>
          </a:p>
          <a:p>
            <a:pPr>
              <a:spcBef>
                <a:spcPts val="600"/>
              </a:spcBef>
              <a:spcAft>
                <a:spcPts val="600"/>
              </a:spcAft>
            </a:pPr>
            <a:r>
              <a:rPr lang="en-US" sz="2400" dirty="0" smtClean="0"/>
              <a:t>Thus</a:t>
            </a:r>
            <a:r>
              <a:rPr lang="en-US" sz="2400" dirty="0"/>
              <a:t>, it is not just the availability of well-functioning securities markets that fosters the growth of listed </a:t>
            </a:r>
            <a:r>
              <a:rPr lang="en-US" sz="2400" dirty="0" smtClean="0"/>
              <a:t>firms</a:t>
            </a:r>
            <a:endParaRPr lang="en-US" sz="2400" dirty="0"/>
          </a:p>
        </p:txBody>
      </p:sp>
    </p:spTree>
    <p:extLst>
      <p:ext uri="{BB962C8B-B14F-4D97-AF65-F5344CB8AC3E}">
        <p14:creationId xmlns:p14="http://schemas.microsoft.com/office/powerpoint/2010/main" val="2360293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Organizatio</a:t>
            </a:r>
            <a:r>
              <a:rPr lang="en-US" sz="3000" b="1" dirty="0" smtClean="0">
                <a:effectLst>
                  <a:outerShdw blurRad="38100" dist="38100" dir="2700000" algn="tl">
                    <a:srgbClr val="000000">
                      <a:alpha val="43137"/>
                    </a:srgbClr>
                  </a:outerShdw>
                </a:effectLst>
              </a:rPr>
              <a:t>n of the rest of the presentation</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4800" y="1317336"/>
            <a:ext cx="8472511" cy="4876800"/>
          </a:xfrm>
        </p:spPr>
        <p:txBody>
          <a:bodyPr anchor="t">
            <a:noAutofit/>
          </a:bodyPr>
          <a:lstStyle/>
          <a:p>
            <a:pPr marL="457200" indent="-457200">
              <a:spcBef>
                <a:spcPts val="0"/>
              </a:spcBef>
              <a:buFont typeface="+mj-lt"/>
              <a:buAutoNum type="arabicPeriod"/>
            </a:pPr>
            <a:r>
              <a:rPr lang="en-US" sz="2400" dirty="0" smtClean="0">
                <a:latin typeface="+mj-lt"/>
                <a:cs typeface="Calibri" pitchFamily="34" charset="0"/>
              </a:rPr>
              <a:t>Data</a:t>
            </a:r>
          </a:p>
          <a:p>
            <a:pPr>
              <a:spcBef>
                <a:spcPts val="0"/>
              </a:spcBef>
              <a:buFont typeface="+mj-lt"/>
              <a:buAutoNum type="arabicPeriod"/>
            </a:pPr>
            <a:endParaRPr lang="en-US" sz="1000" dirty="0" smtClean="0">
              <a:latin typeface="+mj-lt"/>
              <a:cs typeface="Calibri" pitchFamily="34" charset="0"/>
            </a:endParaRPr>
          </a:p>
          <a:p>
            <a:pPr marL="457200" indent="-457200">
              <a:spcBef>
                <a:spcPts val="0"/>
              </a:spcBef>
              <a:buFont typeface="+mj-lt"/>
              <a:buAutoNum type="arabicPeriod"/>
            </a:pPr>
            <a:r>
              <a:rPr lang="en-US" sz="2400" dirty="0" smtClean="0">
                <a:latin typeface="+mj-lt"/>
                <a:cs typeface="Calibri" pitchFamily="34" charset="0"/>
              </a:rPr>
              <a:t>Capital </a:t>
            </a:r>
            <a:r>
              <a:rPr lang="en-US" sz="2400" dirty="0">
                <a:latin typeface="+mj-lt"/>
                <a:cs typeface="Calibri" pitchFamily="34" charset="0"/>
              </a:rPr>
              <a:t>Market Growth: The Intensive and Extensive Margins</a:t>
            </a:r>
          </a:p>
          <a:p>
            <a:pPr>
              <a:spcBef>
                <a:spcPts val="0"/>
              </a:spcBef>
              <a:buFont typeface="+mj-lt"/>
              <a:buAutoNum type="arabicPeriod"/>
            </a:pPr>
            <a:endParaRPr lang="en-US" sz="1000" dirty="0">
              <a:cs typeface="Calibri" pitchFamily="34" charset="0"/>
            </a:endParaRPr>
          </a:p>
          <a:p>
            <a:pPr marL="457200" indent="-457200">
              <a:spcBef>
                <a:spcPts val="0"/>
              </a:spcBef>
              <a:buFont typeface="+mj-lt"/>
              <a:buAutoNum type="arabicPeriod"/>
            </a:pPr>
            <a:r>
              <a:rPr lang="en-US" sz="2400" dirty="0" smtClean="0">
                <a:latin typeface="+mj-lt"/>
                <a:cs typeface="Calibri" pitchFamily="34" charset="0"/>
              </a:rPr>
              <a:t>Which </a:t>
            </a:r>
            <a:r>
              <a:rPr lang="en-US" sz="2400" dirty="0">
                <a:latin typeface="+mj-lt"/>
                <a:cs typeface="Calibri" pitchFamily="34" charset="0"/>
              </a:rPr>
              <a:t>Firms Use Capital Markets</a:t>
            </a:r>
            <a:r>
              <a:rPr lang="en-US" sz="2400" dirty="0" smtClean="0">
                <a:latin typeface="+mj-lt"/>
                <a:cs typeface="Calibri" pitchFamily="34" charset="0"/>
              </a:rPr>
              <a:t>?</a:t>
            </a:r>
          </a:p>
          <a:p>
            <a:pPr>
              <a:spcBef>
                <a:spcPts val="0"/>
              </a:spcBef>
              <a:buFont typeface="+mj-lt"/>
              <a:buAutoNum type="arabicPeriod"/>
            </a:pPr>
            <a:endParaRPr lang="en-US" sz="1000" dirty="0">
              <a:cs typeface="Calibri" pitchFamily="34" charset="0"/>
            </a:endParaRPr>
          </a:p>
          <a:p>
            <a:pPr marL="457200" indent="-457200">
              <a:spcBef>
                <a:spcPts val="0"/>
              </a:spcBef>
              <a:buFont typeface="+mj-lt"/>
              <a:buAutoNum type="arabicPeriod"/>
            </a:pPr>
            <a:r>
              <a:rPr lang="en-US" sz="2400" dirty="0"/>
              <a:t>How Do Assets, Sales, and Employment Evolve for Issuing and Non-issuing Firms</a:t>
            </a:r>
            <a:r>
              <a:rPr lang="en-US" sz="2400" dirty="0" smtClean="0"/>
              <a:t>?</a:t>
            </a:r>
          </a:p>
          <a:p>
            <a:pPr>
              <a:spcBef>
                <a:spcPts val="0"/>
              </a:spcBef>
              <a:buFont typeface="+mj-lt"/>
              <a:buAutoNum type="arabicPeriod"/>
            </a:pPr>
            <a:endParaRPr lang="en-US" sz="1000" dirty="0">
              <a:cs typeface="Calibri" pitchFamily="34" charset="0"/>
            </a:endParaRPr>
          </a:p>
          <a:p>
            <a:pPr marL="457200" indent="-457200">
              <a:spcBef>
                <a:spcPts val="0"/>
              </a:spcBef>
              <a:buFont typeface="+mj-lt"/>
              <a:buAutoNum type="arabicPeriod"/>
            </a:pPr>
            <a:r>
              <a:rPr lang="en-US" sz="2400" dirty="0" smtClean="0">
                <a:latin typeface="+mj-lt"/>
                <a:cs typeface="Calibri" pitchFamily="34" charset="0"/>
              </a:rPr>
              <a:t>Heterogeneity </a:t>
            </a:r>
            <a:r>
              <a:rPr lang="en-US" sz="2400" dirty="0">
                <a:latin typeface="+mj-lt"/>
                <a:cs typeface="Calibri" pitchFamily="34" charset="0"/>
              </a:rPr>
              <a:t>in Firm </a:t>
            </a:r>
            <a:r>
              <a:rPr lang="en-US" sz="2400" dirty="0" smtClean="0">
                <a:latin typeface="+mj-lt"/>
                <a:cs typeface="Calibri" pitchFamily="34" charset="0"/>
              </a:rPr>
              <a:t>Behavior</a:t>
            </a:r>
          </a:p>
          <a:p>
            <a:pPr lvl="0">
              <a:spcBef>
                <a:spcPts val="0"/>
              </a:spcBef>
              <a:buFont typeface="+mj-lt"/>
              <a:buAutoNum type="arabicPeriod"/>
            </a:pPr>
            <a:endParaRPr lang="en-US" sz="1000" dirty="0">
              <a:cs typeface="Calibri" pitchFamily="34" charset="0"/>
            </a:endParaRPr>
          </a:p>
          <a:p>
            <a:pPr marL="457200" lvl="0" indent="-457200">
              <a:spcBef>
                <a:spcPts val="0"/>
              </a:spcBef>
              <a:buFont typeface="+mj-lt"/>
              <a:buAutoNum type="arabicPeriod"/>
            </a:pPr>
            <a:r>
              <a:rPr lang="en-US" sz="2400" dirty="0"/>
              <a:t>The Role of Firm </a:t>
            </a:r>
            <a:r>
              <a:rPr lang="en-US" sz="2400" dirty="0" smtClean="0"/>
              <a:t>Age</a:t>
            </a:r>
          </a:p>
          <a:p>
            <a:pPr lvl="0">
              <a:spcBef>
                <a:spcPts val="0"/>
              </a:spcBef>
              <a:buFont typeface="+mj-lt"/>
              <a:buAutoNum type="arabicPeriod"/>
            </a:pPr>
            <a:endParaRPr lang="en-US" sz="1000" dirty="0">
              <a:cs typeface="Calibri" pitchFamily="34" charset="0"/>
            </a:endParaRPr>
          </a:p>
          <a:p>
            <a:pPr marL="457200" lvl="0" indent="-457200">
              <a:spcBef>
                <a:spcPts val="0"/>
              </a:spcBef>
              <a:buFont typeface="+mj-lt"/>
              <a:buAutoNum type="arabicPeriod"/>
            </a:pPr>
            <a:r>
              <a:rPr lang="en-US" sz="2400" dirty="0" smtClean="0"/>
              <a:t>Conclusions</a:t>
            </a:r>
            <a:endParaRPr lang="en-US" sz="2400" dirty="0"/>
          </a:p>
          <a:p>
            <a:pPr>
              <a:spcBef>
                <a:spcPts val="0"/>
              </a:spcBef>
            </a:pPr>
            <a:endParaRPr lang="en-US" sz="2400" dirty="0">
              <a:latin typeface="+mj-lt"/>
              <a:cs typeface="Calibri" pitchFamily="34" charset="0"/>
            </a:endParaRPr>
          </a:p>
          <a:p>
            <a:pPr lvl="1">
              <a:spcBef>
                <a:spcPts val="0"/>
              </a:spcBef>
            </a:pPr>
            <a:endParaRPr lang="en-US" dirty="0">
              <a:latin typeface="+mj-lt"/>
              <a:cs typeface="Calibri" pitchFamily="34" charset="0"/>
            </a:endParaRPr>
          </a:p>
          <a:p>
            <a:pPr>
              <a:spcBef>
                <a:spcPts val="0"/>
              </a:spcBef>
            </a:pPr>
            <a:endParaRPr lang="en-US" sz="1800" dirty="0" smtClean="0">
              <a:latin typeface="+mj-lt"/>
              <a:cs typeface="Calibri" pitchFamily="34" charset="0"/>
            </a:endParaRPr>
          </a:p>
        </p:txBody>
      </p:sp>
    </p:spTree>
    <p:extLst>
      <p:ext uri="{BB962C8B-B14F-4D97-AF65-F5344CB8AC3E}">
        <p14:creationId xmlns:p14="http://schemas.microsoft.com/office/powerpoint/2010/main" val="2384522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Motivation</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9082" y="1144515"/>
            <a:ext cx="8472511" cy="4876800"/>
          </a:xfrm>
        </p:spPr>
        <p:txBody>
          <a:bodyPr anchor="t" anchorCtr="0">
            <a:noAutofit/>
          </a:bodyPr>
          <a:lstStyle/>
          <a:p>
            <a:pPr algn="just">
              <a:lnSpc>
                <a:spcPct val="110000"/>
              </a:lnSpc>
              <a:spcBef>
                <a:spcPts val="0"/>
              </a:spcBef>
              <a:spcAft>
                <a:spcPts val="600"/>
              </a:spcAft>
            </a:pPr>
            <a:r>
              <a:rPr lang="en-US" sz="2400" dirty="0" smtClean="0">
                <a:solidFill>
                  <a:schemeClr val="tx1"/>
                </a:solidFill>
                <a:cs typeface="Calibri" pitchFamily="34" charset="0"/>
              </a:rPr>
              <a:t>Capital markets developed substantially sinc</a:t>
            </a:r>
            <a:r>
              <a:rPr lang="en-US" sz="2400" dirty="0" smtClean="0">
                <a:cs typeface="Calibri" pitchFamily="34" charset="0"/>
              </a:rPr>
              <a:t>e early 1990s</a:t>
            </a:r>
            <a:endParaRPr lang="en-US" sz="2400" dirty="0" smtClean="0">
              <a:solidFill>
                <a:schemeClr val="tx1"/>
              </a:solidFill>
              <a:cs typeface="Calibri" pitchFamily="34" charset="0"/>
            </a:endParaRPr>
          </a:p>
          <a:p>
            <a:pPr lvl="1" algn="just">
              <a:lnSpc>
                <a:spcPct val="110000"/>
              </a:lnSpc>
              <a:spcBef>
                <a:spcPts val="0"/>
              </a:spcBef>
              <a:spcAft>
                <a:spcPts val="600"/>
              </a:spcAft>
            </a:pPr>
            <a:endParaRPr lang="en-US" sz="1200" dirty="0">
              <a:cs typeface="Calibri" pitchFamily="34" charset="0"/>
            </a:endParaRPr>
          </a:p>
          <a:p>
            <a:pPr algn="just">
              <a:lnSpc>
                <a:spcPct val="110000"/>
              </a:lnSpc>
              <a:spcBef>
                <a:spcPts val="0"/>
              </a:spcBef>
              <a:spcAft>
                <a:spcPts val="600"/>
              </a:spcAft>
            </a:pPr>
            <a:r>
              <a:rPr lang="en-US" sz="2400" dirty="0" smtClean="0">
                <a:solidFill>
                  <a:schemeClr val="tx1"/>
                </a:solidFill>
                <a:cs typeface="Calibri" pitchFamily="34" charset="0"/>
              </a:rPr>
              <a:t>Equity </a:t>
            </a:r>
            <a:r>
              <a:rPr lang="en-US" sz="2400" dirty="0">
                <a:solidFill>
                  <a:schemeClr val="tx1"/>
                </a:solidFill>
                <a:cs typeface="Calibri" pitchFamily="34" charset="0"/>
              </a:rPr>
              <a:t>market capitalization </a:t>
            </a:r>
            <a:r>
              <a:rPr lang="en-US" sz="2400" dirty="0" smtClean="0">
                <a:solidFill>
                  <a:schemeClr val="tx1"/>
                </a:solidFill>
                <a:cs typeface="Calibri" pitchFamily="34" charset="0"/>
              </a:rPr>
              <a:t>(%GDP</a:t>
            </a:r>
            <a:r>
              <a:rPr lang="en-US" sz="2400" dirty="0">
                <a:solidFill>
                  <a:schemeClr val="tx1"/>
                </a:solidFill>
                <a:cs typeface="Calibri" pitchFamily="34" charset="0"/>
              </a:rPr>
              <a:t>) </a:t>
            </a:r>
            <a:r>
              <a:rPr lang="en-US" sz="2400" dirty="0" smtClean="0">
                <a:cs typeface="Calibri" pitchFamily="34" charset="0"/>
              </a:rPr>
              <a:t>rose </a:t>
            </a:r>
            <a:r>
              <a:rPr lang="en-US" sz="2400" dirty="0">
                <a:cs typeface="Calibri" pitchFamily="34" charset="0"/>
              </a:rPr>
              <a:t>from 35% to 84% </a:t>
            </a:r>
            <a:r>
              <a:rPr lang="en-US" sz="2400" dirty="0" smtClean="0">
                <a:cs typeface="Calibri" pitchFamily="34" charset="0"/>
              </a:rPr>
              <a:t>for median </a:t>
            </a:r>
            <a:r>
              <a:rPr lang="en-US" sz="2400" dirty="0">
                <a:cs typeface="Calibri" pitchFamily="34" charset="0"/>
              </a:rPr>
              <a:t>developed </a:t>
            </a:r>
            <a:r>
              <a:rPr lang="en-US" sz="2400" dirty="0" smtClean="0">
                <a:cs typeface="Calibri" pitchFamily="34" charset="0"/>
              </a:rPr>
              <a:t>country</a:t>
            </a:r>
          </a:p>
          <a:p>
            <a:pPr lvl="1" algn="just">
              <a:lnSpc>
                <a:spcPct val="110000"/>
              </a:lnSpc>
              <a:spcBef>
                <a:spcPts val="0"/>
              </a:spcBef>
              <a:spcAft>
                <a:spcPts val="600"/>
              </a:spcAft>
            </a:pPr>
            <a:endParaRPr lang="en-US" sz="800" dirty="0">
              <a:cs typeface="Calibri" pitchFamily="34" charset="0"/>
            </a:endParaRPr>
          </a:p>
          <a:p>
            <a:pPr algn="just">
              <a:lnSpc>
                <a:spcPct val="110000"/>
              </a:lnSpc>
              <a:spcBef>
                <a:spcPts val="0"/>
              </a:spcBef>
              <a:spcAft>
                <a:spcPts val="600"/>
              </a:spcAft>
            </a:pPr>
            <a:r>
              <a:rPr lang="en-US" sz="2400" dirty="0" smtClean="0">
                <a:cs typeface="Calibri" pitchFamily="34" charset="0"/>
              </a:rPr>
              <a:t>From </a:t>
            </a:r>
            <a:r>
              <a:rPr lang="en-US" sz="2400" dirty="0">
                <a:cs typeface="Calibri" pitchFamily="34" charset="0"/>
              </a:rPr>
              <a:t>17% to 59% for </a:t>
            </a:r>
            <a:r>
              <a:rPr lang="en-US" sz="2400" dirty="0" smtClean="0">
                <a:cs typeface="Calibri" pitchFamily="34" charset="0"/>
              </a:rPr>
              <a:t>median </a:t>
            </a:r>
            <a:r>
              <a:rPr lang="en-US" sz="2400" dirty="0">
                <a:cs typeface="Calibri" pitchFamily="34" charset="0"/>
              </a:rPr>
              <a:t>emerging country</a:t>
            </a:r>
          </a:p>
          <a:p>
            <a:pPr lvl="1" algn="just">
              <a:lnSpc>
                <a:spcPct val="110000"/>
              </a:lnSpc>
              <a:spcBef>
                <a:spcPts val="0"/>
              </a:spcBef>
              <a:spcAft>
                <a:spcPts val="600"/>
              </a:spcAft>
            </a:pPr>
            <a:endParaRPr lang="en-US" sz="800" dirty="0">
              <a:cs typeface="Calibri" pitchFamily="34" charset="0"/>
            </a:endParaRPr>
          </a:p>
          <a:p>
            <a:pPr algn="just">
              <a:lnSpc>
                <a:spcPct val="110000"/>
              </a:lnSpc>
              <a:spcBef>
                <a:spcPts val="0"/>
              </a:spcBef>
              <a:spcAft>
                <a:spcPts val="600"/>
              </a:spcAft>
            </a:pPr>
            <a:r>
              <a:rPr lang="en-US" sz="2400" dirty="0" smtClean="0">
                <a:solidFill>
                  <a:schemeClr val="tx1"/>
                </a:solidFill>
                <a:cs typeface="Calibri" pitchFamily="34" charset="0"/>
              </a:rPr>
              <a:t>Annual </a:t>
            </a:r>
            <a:r>
              <a:rPr lang="en-US" sz="2400" dirty="0">
                <a:solidFill>
                  <a:schemeClr val="tx1"/>
                </a:solidFill>
                <a:cs typeface="Calibri" pitchFamily="34" charset="0"/>
              </a:rPr>
              <a:t>amount raised </a:t>
            </a:r>
            <a:r>
              <a:rPr lang="en-US" sz="2400" dirty="0" smtClean="0">
                <a:cs typeface="Calibri" pitchFamily="34" charset="0"/>
              </a:rPr>
              <a:t>through </a:t>
            </a:r>
            <a:r>
              <a:rPr lang="en-US" sz="2400" dirty="0" smtClean="0">
                <a:solidFill>
                  <a:schemeClr val="tx1"/>
                </a:solidFill>
                <a:cs typeface="Calibri" pitchFamily="34" charset="0"/>
              </a:rPr>
              <a:t>equity or corporate bond </a:t>
            </a:r>
            <a:r>
              <a:rPr lang="en-US" sz="2400" dirty="0">
                <a:solidFill>
                  <a:schemeClr val="tx1"/>
                </a:solidFill>
                <a:cs typeface="Calibri" pitchFamily="34" charset="0"/>
              </a:rPr>
              <a:t>offerings </a:t>
            </a:r>
            <a:r>
              <a:rPr lang="en-US" sz="2400" dirty="0" smtClean="0">
                <a:solidFill>
                  <a:schemeClr val="tx1"/>
                </a:solidFill>
                <a:cs typeface="Calibri" pitchFamily="34" charset="0"/>
              </a:rPr>
              <a:t>(%GDP) </a:t>
            </a:r>
            <a:r>
              <a:rPr lang="en-US" sz="2400" dirty="0" smtClean="0">
                <a:cs typeface="Calibri" pitchFamily="34" charset="0"/>
              </a:rPr>
              <a:t>doubled for median country, early 1990s and late 2000s</a:t>
            </a:r>
          </a:p>
          <a:p>
            <a:pPr lvl="1" algn="just">
              <a:lnSpc>
                <a:spcPct val="110000"/>
              </a:lnSpc>
              <a:spcBef>
                <a:spcPts val="0"/>
              </a:spcBef>
              <a:spcAft>
                <a:spcPts val="600"/>
              </a:spcAft>
            </a:pPr>
            <a:endParaRPr lang="en-US" sz="800" dirty="0">
              <a:cs typeface="Calibri" pitchFamily="34" charset="0"/>
            </a:endParaRPr>
          </a:p>
          <a:p>
            <a:pPr algn="just">
              <a:lnSpc>
                <a:spcPct val="110000"/>
              </a:lnSpc>
              <a:spcBef>
                <a:spcPts val="0"/>
              </a:spcBef>
              <a:spcAft>
                <a:spcPts val="600"/>
              </a:spcAft>
            </a:pPr>
            <a:r>
              <a:rPr lang="en-US" sz="2400" dirty="0" smtClean="0">
                <a:solidFill>
                  <a:schemeClr val="tx1"/>
                </a:solidFill>
                <a:cs typeface="Calibri" pitchFamily="34" charset="0"/>
              </a:rPr>
              <a:t>Yet</a:t>
            </a:r>
            <a:r>
              <a:rPr lang="en-US" sz="2400" dirty="0">
                <a:solidFill>
                  <a:schemeClr val="tx1"/>
                </a:solidFill>
                <a:cs typeface="Calibri" pitchFamily="34" charset="0"/>
              </a:rPr>
              <a:t>, basic questions </a:t>
            </a:r>
            <a:r>
              <a:rPr lang="en-US" sz="2400" dirty="0" smtClean="0">
                <a:solidFill>
                  <a:schemeClr val="tx1"/>
                </a:solidFill>
                <a:cs typeface="Calibri" pitchFamily="34" charset="0"/>
              </a:rPr>
              <a:t>linger </a:t>
            </a:r>
            <a:r>
              <a:rPr lang="en-US" sz="2400" dirty="0">
                <a:solidFill>
                  <a:schemeClr val="tx1"/>
                </a:solidFill>
                <a:cs typeface="Calibri" pitchFamily="34" charset="0"/>
              </a:rPr>
              <a:t>about </a:t>
            </a:r>
            <a:r>
              <a:rPr lang="en-US" sz="2400" dirty="0" smtClean="0">
                <a:solidFill>
                  <a:schemeClr val="tx1"/>
                </a:solidFill>
                <a:cs typeface="Calibri" pitchFamily="34" charset="0"/>
              </a:rPr>
              <a:t>firm dynamics around this activity</a:t>
            </a:r>
          </a:p>
          <a:p>
            <a:pPr lvl="4" algn="just">
              <a:lnSpc>
                <a:spcPct val="110000"/>
              </a:lnSpc>
              <a:spcBef>
                <a:spcPts val="0"/>
              </a:spcBef>
              <a:spcAft>
                <a:spcPts val="600"/>
              </a:spcAft>
            </a:pPr>
            <a:endParaRPr lang="en-US" sz="600" dirty="0">
              <a:cs typeface="Calibri" pitchFamily="34" charset="0"/>
            </a:endParaRPr>
          </a:p>
        </p:txBody>
      </p:sp>
    </p:spTree>
    <p:extLst>
      <p:ext uri="{BB962C8B-B14F-4D97-AF65-F5344CB8AC3E}">
        <p14:creationId xmlns:p14="http://schemas.microsoft.com/office/powerpoint/2010/main" val="3832337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Data</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4800" y="1124720"/>
            <a:ext cx="8472511" cy="4876800"/>
          </a:xfrm>
        </p:spPr>
        <p:txBody>
          <a:bodyPr anchor="t">
            <a:noAutofit/>
          </a:bodyPr>
          <a:lstStyle/>
          <a:p>
            <a:pPr>
              <a:spcBef>
                <a:spcPts val="0"/>
              </a:spcBef>
            </a:pPr>
            <a:r>
              <a:rPr lang="en-US" sz="2400" dirty="0" smtClean="0">
                <a:latin typeface="+mj-lt"/>
                <a:cs typeface="Calibri" pitchFamily="34" charset="0"/>
              </a:rPr>
              <a:t>Data coverage for capital raising activity from SDC Platinum</a:t>
            </a:r>
          </a:p>
          <a:p>
            <a:pPr lvl="1">
              <a:spcBef>
                <a:spcPts val="0"/>
              </a:spcBef>
            </a:pPr>
            <a:r>
              <a:rPr lang="en-US" sz="2200" dirty="0" smtClean="0">
                <a:latin typeface="+mj-lt"/>
                <a:cs typeface="Calibri" pitchFamily="34" charset="0"/>
              </a:rPr>
              <a:t>Data coverage from 1990 to 2011</a:t>
            </a:r>
          </a:p>
          <a:p>
            <a:pPr lvl="1">
              <a:spcBef>
                <a:spcPts val="0"/>
              </a:spcBef>
            </a:pPr>
            <a:r>
              <a:rPr lang="en-US" sz="2200" dirty="0">
                <a:cs typeface="Calibri" pitchFamily="34" charset="0"/>
              </a:rPr>
              <a:t>31 </a:t>
            </a:r>
            <a:r>
              <a:rPr lang="en-US" sz="2200" dirty="0" smtClean="0">
                <a:cs typeface="Calibri" pitchFamily="34" charset="0"/>
              </a:rPr>
              <a:t>developed</a:t>
            </a:r>
            <a:endParaRPr lang="en-US" sz="2200" dirty="0" smtClean="0">
              <a:latin typeface="+mj-lt"/>
              <a:cs typeface="Calibri" pitchFamily="34" charset="0"/>
            </a:endParaRPr>
          </a:p>
          <a:p>
            <a:pPr lvl="1">
              <a:spcBef>
                <a:spcPts val="0"/>
              </a:spcBef>
            </a:pPr>
            <a:r>
              <a:rPr lang="en-US" sz="2200" dirty="0" smtClean="0">
                <a:latin typeface="+mj-lt"/>
                <a:cs typeface="Calibri" pitchFamily="34" charset="0"/>
              </a:rPr>
              <a:t>20 emerging economies</a:t>
            </a:r>
          </a:p>
          <a:p>
            <a:pPr lvl="1">
              <a:spcBef>
                <a:spcPts val="0"/>
              </a:spcBef>
            </a:pPr>
            <a:r>
              <a:rPr lang="en-US" sz="2200" dirty="0" smtClean="0">
                <a:latin typeface="+mj-lt"/>
                <a:cs typeface="Calibri" pitchFamily="34" charset="0"/>
              </a:rPr>
              <a:t>532,423 security </a:t>
            </a:r>
            <a:r>
              <a:rPr lang="en-US" sz="2200" dirty="0">
                <a:latin typeface="+mj-lt"/>
                <a:cs typeface="Calibri" pitchFamily="34" charset="0"/>
              </a:rPr>
              <a:t>issuances</a:t>
            </a:r>
            <a:endParaRPr lang="en-US" sz="2200" dirty="0" smtClean="0">
              <a:latin typeface="+mj-lt"/>
              <a:cs typeface="Calibri" pitchFamily="34" charset="0"/>
            </a:endParaRPr>
          </a:p>
          <a:p>
            <a:pPr lvl="1">
              <a:spcBef>
                <a:spcPts val="0"/>
              </a:spcBef>
            </a:pPr>
            <a:endParaRPr lang="en-US" sz="1800" dirty="0" smtClean="0">
              <a:latin typeface="+mj-lt"/>
              <a:cs typeface="Calibri" pitchFamily="34" charset="0"/>
            </a:endParaRPr>
          </a:p>
          <a:p>
            <a:pPr>
              <a:spcBef>
                <a:spcPts val="0"/>
              </a:spcBef>
            </a:pPr>
            <a:r>
              <a:rPr lang="en-US" sz="2400" dirty="0" smtClean="0">
                <a:latin typeface="+mj-lt"/>
                <a:cs typeface="Calibri" pitchFamily="34" charset="0"/>
              </a:rPr>
              <a:t>Balance sheet data for publicly listed firms from Bureau van </a:t>
            </a:r>
            <a:r>
              <a:rPr lang="en-US" sz="2400" dirty="0" err="1" smtClean="0">
                <a:latin typeface="+mj-lt"/>
                <a:cs typeface="Calibri" pitchFamily="34" charset="0"/>
              </a:rPr>
              <a:t>Dijk’s</a:t>
            </a:r>
            <a:r>
              <a:rPr lang="en-US" sz="2400" dirty="0" smtClean="0">
                <a:latin typeface="+mj-lt"/>
                <a:cs typeface="Calibri" pitchFamily="34" charset="0"/>
              </a:rPr>
              <a:t> Orbis</a:t>
            </a:r>
          </a:p>
          <a:p>
            <a:pPr lvl="1">
              <a:spcBef>
                <a:spcPts val="0"/>
              </a:spcBef>
            </a:pPr>
            <a:r>
              <a:rPr lang="en-US" sz="2200" dirty="0">
                <a:cs typeface="Calibri" pitchFamily="34" charset="0"/>
              </a:rPr>
              <a:t>Data coverage from 2003 to </a:t>
            </a:r>
            <a:r>
              <a:rPr lang="en-US" sz="2200" dirty="0" smtClean="0">
                <a:cs typeface="Calibri" pitchFamily="34" charset="0"/>
              </a:rPr>
              <a:t>2011</a:t>
            </a:r>
            <a:endParaRPr lang="en-US" sz="2200" dirty="0">
              <a:cs typeface="Calibri" pitchFamily="34" charset="0"/>
            </a:endParaRPr>
          </a:p>
          <a:p>
            <a:pPr lvl="1">
              <a:spcBef>
                <a:spcPts val="0"/>
              </a:spcBef>
            </a:pPr>
            <a:r>
              <a:rPr lang="en-US" sz="2200" dirty="0" smtClean="0">
                <a:cs typeface="Calibri" pitchFamily="34" charset="0"/>
              </a:rPr>
              <a:t>45,527 </a:t>
            </a:r>
            <a:r>
              <a:rPr lang="en-US" sz="2200" dirty="0">
                <a:cs typeface="Calibri" pitchFamily="34" charset="0"/>
              </a:rPr>
              <a:t>firms from 51 </a:t>
            </a:r>
            <a:r>
              <a:rPr lang="en-US" sz="2200" dirty="0" smtClean="0">
                <a:cs typeface="Calibri" pitchFamily="34" charset="0"/>
              </a:rPr>
              <a:t>countries</a:t>
            </a:r>
          </a:p>
          <a:p>
            <a:pPr lvl="1">
              <a:spcBef>
                <a:spcPts val="0"/>
              </a:spcBef>
            </a:pPr>
            <a:r>
              <a:rPr lang="en-US" sz="2200" dirty="0" smtClean="0">
                <a:cs typeface="Calibri" pitchFamily="34" charset="0"/>
              </a:rPr>
              <a:t>27,185 </a:t>
            </a:r>
            <a:r>
              <a:rPr lang="en-US" sz="2200" dirty="0">
                <a:cs typeface="Calibri" pitchFamily="34" charset="0"/>
              </a:rPr>
              <a:t>firms did not raise any capital through equities or bonds in domestic </a:t>
            </a:r>
            <a:r>
              <a:rPr lang="en-US" sz="2200" dirty="0" smtClean="0">
                <a:cs typeface="Calibri" pitchFamily="34" charset="0"/>
              </a:rPr>
              <a:t>or </a:t>
            </a:r>
            <a:r>
              <a:rPr lang="en-US" sz="2200" dirty="0">
                <a:cs typeface="Calibri" pitchFamily="34" charset="0"/>
              </a:rPr>
              <a:t>foreign markets between 2003 and 2011</a:t>
            </a:r>
          </a:p>
          <a:p>
            <a:pPr lvl="1">
              <a:spcBef>
                <a:spcPts val="0"/>
              </a:spcBef>
            </a:pPr>
            <a:endParaRPr lang="en-US" dirty="0">
              <a:latin typeface="+mj-lt"/>
              <a:cs typeface="Calibri" pitchFamily="34" charset="0"/>
            </a:endParaRPr>
          </a:p>
          <a:p>
            <a:pPr>
              <a:spcBef>
                <a:spcPts val="0"/>
              </a:spcBef>
            </a:pPr>
            <a:endParaRPr lang="en-US" sz="1800" dirty="0" smtClean="0">
              <a:latin typeface="+mj-lt"/>
              <a:cs typeface="Calibri" pitchFamily="34" charset="0"/>
            </a:endParaRPr>
          </a:p>
        </p:txBody>
      </p:sp>
    </p:spTree>
    <p:extLst>
      <p:ext uri="{BB962C8B-B14F-4D97-AF65-F5344CB8AC3E}">
        <p14:creationId xmlns:p14="http://schemas.microsoft.com/office/powerpoint/2010/main" val="135901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Size of Financial System: Developed Countries</a:t>
            </a:r>
          </a:p>
          <a:p>
            <a:pPr algn="ctr"/>
            <a:r>
              <a:rPr lang="en-US" sz="1400" i="1" dirty="0" smtClean="0">
                <a:solidFill>
                  <a:srgbClr val="000000"/>
                </a:solidFill>
                <a:latin typeface="+mj-lt"/>
              </a:rPr>
              <a:t>Financial Systems as a % of GDP – Median Country</a:t>
            </a:r>
            <a:endParaRPr lang="en-US" sz="1100" i="1" dirty="0">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Financial markets </a:t>
            </a: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size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6" name="Chart 5"/>
          <p:cNvGraphicFramePr>
            <a:graphicFrameLocks/>
          </p:cNvGraphicFramePr>
          <p:nvPr>
            <p:extLst>
              <p:ext uri="{D42A27DB-BD31-4B8C-83A1-F6EECF244321}">
                <p14:modId xmlns:p14="http://schemas.microsoft.com/office/powerpoint/2010/main" val="275787109"/>
              </p:ext>
            </p:extLst>
          </p:nvPr>
        </p:nvGraphicFramePr>
        <p:xfrm>
          <a:off x="1057973" y="1900502"/>
          <a:ext cx="7085661" cy="42360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88077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100" y="1280160"/>
            <a:ext cx="6466320" cy="615553"/>
          </a:xfrm>
          <a:prstGeom prst="rect">
            <a:avLst/>
          </a:prstGeom>
        </p:spPr>
        <p:txBody>
          <a:bodyPr wrap="square">
            <a:spAutoFit/>
          </a:bodyPr>
          <a:lstStyle/>
          <a:p>
            <a:pPr algn="ctr"/>
            <a:r>
              <a:rPr lang="en-US" sz="2000" dirty="0" smtClean="0">
                <a:solidFill>
                  <a:srgbClr val="000000"/>
                </a:solidFill>
                <a:latin typeface="+mj-lt"/>
              </a:rPr>
              <a:t>Size of Financial System: Emerging Countries</a:t>
            </a:r>
          </a:p>
          <a:p>
            <a:pPr algn="ctr"/>
            <a:r>
              <a:rPr lang="en-US" sz="1400" i="1" dirty="0" smtClean="0">
                <a:solidFill>
                  <a:srgbClr val="000000"/>
                </a:solidFill>
                <a:latin typeface="+mj-lt"/>
              </a:rPr>
              <a:t>Financial Systems as a % of GDP – Median Country</a:t>
            </a:r>
            <a:endParaRPr lang="en-US" sz="1100" i="1" dirty="0">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Financial markets </a:t>
            </a: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size</a:t>
            </a:r>
            <a:endPar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endParaRPr>
          </a:p>
        </p:txBody>
      </p:sp>
      <p:graphicFrame>
        <p:nvGraphicFramePr>
          <p:cNvPr id="5" name="Chart 4"/>
          <p:cNvGraphicFramePr>
            <a:graphicFrameLocks/>
          </p:cNvGraphicFramePr>
          <p:nvPr>
            <p:extLst>
              <p:ext uri="{D42A27DB-BD31-4B8C-83A1-F6EECF244321}">
                <p14:modId xmlns:p14="http://schemas.microsoft.com/office/powerpoint/2010/main" val="4231133147"/>
              </p:ext>
            </p:extLst>
          </p:nvPr>
        </p:nvGraphicFramePr>
        <p:xfrm>
          <a:off x="1000366" y="2046431"/>
          <a:ext cx="7028054" cy="42053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30605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p:cNvSpPr/>
          <p:nvPr/>
        </p:nvSpPr>
        <p:spPr>
          <a:xfrm>
            <a:off x="1562100" y="1280160"/>
            <a:ext cx="6466320" cy="400110"/>
          </a:xfrm>
          <a:prstGeom prst="rect">
            <a:avLst/>
          </a:prstGeom>
        </p:spPr>
        <p:txBody>
          <a:bodyPr wrap="square">
            <a:spAutoFit/>
          </a:bodyPr>
          <a:lstStyle/>
          <a:p>
            <a:pPr algn="ctr"/>
            <a:r>
              <a:rPr lang="en-US" sz="2000" dirty="0" smtClean="0">
                <a:solidFill>
                  <a:srgbClr val="000000"/>
                </a:solidFill>
                <a:latin typeface="+mj-lt"/>
              </a:rPr>
              <a:t>Size of Financial System</a:t>
            </a:r>
            <a:endParaRPr lang="en-US" sz="1100" i="1" dirty="0">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Relative size of capital markets</a:t>
            </a:r>
            <a:endPar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endParaRPr>
          </a:p>
        </p:txBody>
      </p:sp>
      <p:graphicFrame>
        <p:nvGraphicFramePr>
          <p:cNvPr id="6" name="Chart 5"/>
          <p:cNvGraphicFramePr>
            <a:graphicFrameLocks/>
          </p:cNvGraphicFramePr>
          <p:nvPr>
            <p:extLst>
              <p:ext uri="{D42A27DB-BD31-4B8C-83A1-F6EECF244321}">
                <p14:modId xmlns:p14="http://schemas.microsoft.com/office/powerpoint/2010/main" val="1823648324"/>
              </p:ext>
            </p:extLst>
          </p:nvPr>
        </p:nvGraphicFramePr>
        <p:xfrm>
          <a:off x="1470212" y="1483263"/>
          <a:ext cx="6355976"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3374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100" y="1280160"/>
            <a:ext cx="6466320" cy="400110"/>
          </a:xfrm>
          <a:prstGeom prst="rect">
            <a:avLst/>
          </a:prstGeom>
        </p:spPr>
        <p:txBody>
          <a:bodyPr wrap="square">
            <a:spAutoFit/>
          </a:bodyPr>
          <a:lstStyle/>
          <a:p>
            <a:pPr algn="ctr"/>
            <a:r>
              <a:rPr lang="en-US" sz="2000" dirty="0" smtClean="0">
                <a:solidFill>
                  <a:srgbClr val="000000"/>
                </a:solidFill>
                <a:latin typeface="+mj-lt"/>
              </a:rPr>
              <a:t>Credit Composition</a:t>
            </a: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hangingPunct="0">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Bank financing to firms</a:t>
            </a:r>
            <a:endPar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endParaRPr>
          </a:p>
        </p:txBody>
      </p:sp>
      <p:graphicFrame>
        <p:nvGraphicFramePr>
          <p:cNvPr id="6" name="Chart 5"/>
          <p:cNvGraphicFramePr>
            <a:graphicFrameLocks/>
          </p:cNvGraphicFramePr>
          <p:nvPr>
            <p:extLst>
              <p:ext uri="{D42A27DB-BD31-4B8C-83A1-F6EECF244321}">
                <p14:modId xmlns:p14="http://schemas.microsoft.com/office/powerpoint/2010/main" val="3970268758"/>
              </p:ext>
            </p:extLst>
          </p:nvPr>
        </p:nvGraphicFramePr>
        <p:xfrm>
          <a:off x="1371612" y="1599585"/>
          <a:ext cx="6400800" cy="4572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03374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ectangle 8"/>
          <p:cNvSpPr/>
          <p:nvPr/>
        </p:nvSpPr>
        <p:spPr>
          <a:xfrm>
            <a:off x="1562100" y="1280160"/>
            <a:ext cx="6019800" cy="615553"/>
          </a:xfrm>
          <a:prstGeom prst="rect">
            <a:avLst/>
          </a:prstGeom>
        </p:spPr>
        <p:txBody>
          <a:bodyPr wrap="square">
            <a:spAutoFit/>
          </a:bodyPr>
          <a:lstStyle/>
          <a:p>
            <a:pPr algn="ctr"/>
            <a:r>
              <a:rPr lang="en-US" sz="2000" dirty="0" smtClean="0">
                <a:solidFill>
                  <a:srgbClr val="000000"/>
                </a:solidFill>
                <a:latin typeface="+mj-lt"/>
              </a:rPr>
              <a:t>Issuance Activity</a:t>
            </a:r>
          </a:p>
          <a:p>
            <a:pPr algn="ctr"/>
            <a:r>
              <a:rPr lang="en-US" sz="1400" i="1" dirty="0" smtClean="0">
                <a:solidFill>
                  <a:srgbClr val="000000"/>
                </a:solidFill>
                <a:latin typeface="+mj-lt"/>
              </a:rPr>
              <a:t>Amount Raised as % of GDP – Median Country</a:t>
            </a:r>
            <a:endParaRPr lang="en-US" sz="1800" i="1" dirty="0" smtClean="0">
              <a:solidFill>
                <a:srgbClr val="000000"/>
              </a:solidFill>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I</a:t>
            </a: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ssuance activity</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3" name="TextBox 2"/>
          <p:cNvSpPr txBox="1"/>
          <p:nvPr/>
        </p:nvSpPr>
        <p:spPr>
          <a:xfrm>
            <a:off x="4744821" y="5868602"/>
            <a:ext cx="288035" cy="338554"/>
          </a:xfrm>
          <a:prstGeom prst="rect">
            <a:avLst/>
          </a:prstGeom>
          <a:solidFill>
            <a:schemeClr val="bg1"/>
          </a:solidFill>
        </p:spPr>
        <p:txBody>
          <a:bodyPr wrap="square" rtlCol="0">
            <a:spAutoFit/>
          </a:bodyPr>
          <a:lstStyle/>
          <a:p>
            <a:endParaRPr lang="en-US" dirty="0"/>
          </a:p>
        </p:txBody>
      </p:sp>
      <p:graphicFrame>
        <p:nvGraphicFramePr>
          <p:cNvPr id="7" name="Chart 6"/>
          <p:cNvGraphicFramePr>
            <a:graphicFrameLocks/>
          </p:cNvGraphicFramePr>
          <p:nvPr>
            <p:extLst>
              <p:ext uri="{D42A27DB-BD31-4B8C-83A1-F6EECF244321}">
                <p14:modId xmlns:p14="http://schemas.microsoft.com/office/powerpoint/2010/main" val="3817403972"/>
              </p:ext>
            </p:extLst>
          </p:nvPr>
        </p:nvGraphicFramePr>
        <p:xfrm>
          <a:off x="1105369" y="1936249"/>
          <a:ext cx="7085661" cy="43911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56897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100" y="1280160"/>
            <a:ext cx="6019800" cy="615553"/>
          </a:xfrm>
          <a:prstGeom prst="rect">
            <a:avLst/>
          </a:prstGeom>
        </p:spPr>
        <p:txBody>
          <a:bodyPr wrap="square">
            <a:spAutoFit/>
          </a:bodyPr>
          <a:lstStyle/>
          <a:p>
            <a:pPr algn="ctr"/>
            <a:r>
              <a:rPr lang="en-US" sz="2000" dirty="0" smtClean="0">
                <a:solidFill>
                  <a:srgbClr val="000000"/>
                </a:solidFill>
                <a:latin typeface="+mj-lt"/>
              </a:rPr>
              <a:t>Issuance Activity </a:t>
            </a:r>
          </a:p>
          <a:p>
            <a:pPr algn="ctr"/>
            <a:r>
              <a:rPr lang="en-US" sz="1400" i="1" dirty="0" smtClean="0">
                <a:solidFill>
                  <a:srgbClr val="000000"/>
                </a:solidFill>
                <a:latin typeface="+mj-lt"/>
              </a:rPr>
              <a:t>Number </a:t>
            </a:r>
            <a:r>
              <a:rPr lang="en-US" sz="1400" i="1" dirty="0">
                <a:solidFill>
                  <a:srgbClr val="000000"/>
                </a:solidFill>
                <a:latin typeface="+mj-lt"/>
              </a:rPr>
              <a:t>of </a:t>
            </a:r>
            <a:r>
              <a:rPr lang="en-US" sz="1400" i="1" dirty="0" smtClean="0">
                <a:solidFill>
                  <a:srgbClr val="000000"/>
                </a:solidFill>
                <a:latin typeface="+mj-lt"/>
              </a:rPr>
              <a:t> Issuing Firms – Median Country</a:t>
            </a:r>
            <a:endParaRPr lang="en-US" sz="1800" i="1" dirty="0" smtClean="0">
              <a:solidFill>
                <a:srgbClr val="000000"/>
              </a:solidFill>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Number of issuing firms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Chart 4"/>
          <p:cNvGraphicFramePr>
            <a:graphicFrameLocks/>
          </p:cNvGraphicFramePr>
          <p:nvPr>
            <p:extLst>
              <p:ext uri="{D42A27DB-BD31-4B8C-83A1-F6EECF244321}">
                <p14:modId xmlns:p14="http://schemas.microsoft.com/office/powerpoint/2010/main" val="1554074474"/>
              </p:ext>
            </p:extLst>
          </p:nvPr>
        </p:nvGraphicFramePr>
        <p:xfrm>
          <a:off x="942758" y="1895713"/>
          <a:ext cx="6970447" cy="43560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44985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Percentage of issuing firms over 2003-2011</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stretch>
            <a:fillRect/>
          </a:stretch>
        </p:blipFill>
        <p:spPr>
          <a:xfrm>
            <a:off x="136261" y="1457658"/>
            <a:ext cx="8756264" cy="5141455"/>
          </a:xfrm>
          <a:prstGeom prst="rect">
            <a:avLst/>
          </a:prstGeom>
        </p:spPr>
      </p:pic>
    </p:spTree>
    <p:extLst>
      <p:ext uri="{BB962C8B-B14F-4D97-AF65-F5344CB8AC3E}">
        <p14:creationId xmlns:p14="http://schemas.microsoft.com/office/powerpoint/2010/main" val="24212569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929730974"/>
              </p:ext>
            </p:extLst>
          </p:nvPr>
        </p:nvGraphicFramePr>
        <p:xfrm>
          <a:off x="1115580" y="1355147"/>
          <a:ext cx="7085663" cy="4922380"/>
        </p:xfrm>
        <a:graphic>
          <a:graphicData uri="http://schemas.openxmlformats.org/drawingml/2006/table">
            <a:tbl>
              <a:tblPr/>
              <a:tblGrid>
                <a:gridCol w="2109693"/>
                <a:gridCol w="378292"/>
                <a:gridCol w="2109693"/>
                <a:gridCol w="378292"/>
                <a:gridCol w="2109693"/>
              </a:tblGrid>
              <a:tr h="347416">
                <a:tc gridSpan="5">
                  <a:txBody>
                    <a:bodyPr/>
                    <a:lstStyle/>
                    <a:p>
                      <a:pPr algn="ctr" fontAlgn="b"/>
                      <a:r>
                        <a:rPr lang="en-US" sz="1600" b="0" i="1" u="none" strike="noStrike" dirty="0">
                          <a:solidFill>
                            <a:srgbClr val="000000"/>
                          </a:solidFill>
                          <a:effectLst/>
                          <a:latin typeface="Garamond" panose="02020404030301010803" pitchFamily="18" charset="0"/>
                        </a:rPr>
                        <a:t> </a:t>
                      </a:r>
                      <a:r>
                        <a:rPr lang="en-US" sz="1600" b="0" i="1" u="none" strike="noStrike" dirty="0" smtClean="0">
                          <a:solidFill>
                            <a:srgbClr val="000000"/>
                          </a:solidFill>
                          <a:effectLst/>
                          <a:latin typeface="Garamond" panose="02020404030301010803" pitchFamily="18" charset="0"/>
                        </a:rPr>
                        <a:t>Developed </a:t>
                      </a:r>
                      <a:r>
                        <a:rPr lang="en-US" sz="1600" b="0" i="1" u="none" strike="noStrike" dirty="0">
                          <a:solidFill>
                            <a:srgbClr val="000000"/>
                          </a:solidFill>
                          <a:effectLst/>
                          <a:latin typeface="Garamond" panose="02020404030301010803" pitchFamily="18" charset="0"/>
                        </a:rPr>
                        <a:t>Bank-based Economies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0562">
                <a:tc rowSpan="2">
                  <a:txBody>
                    <a:bodyPr/>
                    <a:lstStyle/>
                    <a:p>
                      <a:pPr algn="ctr" fontAlgn="b"/>
                      <a:r>
                        <a:rPr lang="en-US" sz="1600" b="1" i="0" u="none" strike="noStrike">
                          <a:solidFill>
                            <a:srgbClr val="000000"/>
                          </a:solidFill>
                          <a:effectLst/>
                          <a:latin typeface="Garamond" panose="02020404030301010803" pitchFamily="18" charset="0"/>
                        </a:rPr>
                        <a:t>Country</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3">
                  <a:txBody>
                    <a:bodyPr/>
                    <a:lstStyle/>
                    <a:p>
                      <a:pPr algn="ctr" fontAlgn="b"/>
                      <a:r>
                        <a:rPr lang="en-US" sz="1600" b="1" i="0" u="none" strike="noStrike">
                          <a:solidFill>
                            <a:srgbClr val="000000"/>
                          </a:solidFill>
                          <a:effectLst/>
                          <a:latin typeface="Garamond" panose="02020404030301010803" pitchFamily="18" charset="0"/>
                        </a:rPr>
                        <a:t>Number of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r>
              <a:tr h="260562">
                <a:tc vMerge="1">
                  <a:txBody>
                    <a:bodyPr/>
                    <a:lstStyle/>
                    <a:p>
                      <a:endParaRPr lang="en-US"/>
                    </a:p>
                  </a:txBody>
                  <a:tcPr/>
                </a:tc>
                <a:tc>
                  <a:txBody>
                    <a:bodyPr/>
                    <a:lstStyle/>
                    <a:p>
                      <a:pPr algn="l"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Non-issuing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Austria</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87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Belgium</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133</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98</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Cyprus</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129</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23</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Denmark</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146</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85</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Germany</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723</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410</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Ireland</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46</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55</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Israel</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535</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93</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Italy</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156</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183</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Japan</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1,978</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2,125</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Netherlands</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147</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109</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New Zealand</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55</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105</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Norway</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239</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148</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Poland</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504</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335</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Portugal</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67</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34</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Spain</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3,028</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91</a:t>
                      </a:r>
                    </a:p>
                  </a:txBody>
                  <a:tcPr marL="9525" marR="9525" marT="9525" marB="0" anchor="b">
                    <a:lnL>
                      <a:noFill/>
                    </a:lnL>
                    <a:lnR>
                      <a:noFill/>
                    </a:lnR>
                    <a:lnT>
                      <a:noFill/>
                    </a:lnT>
                    <a:lnB>
                      <a:noFill/>
                    </a:lnB>
                    <a:solidFill>
                      <a:srgbClr val="FFFFFF"/>
                    </a:solidFill>
                  </a:tcPr>
                </a:tc>
              </a:tr>
              <a:tr h="248153">
                <a:tc>
                  <a:txBody>
                    <a:bodyPr/>
                    <a:lstStyle/>
                    <a:p>
                      <a:pPr algn="l" fontAlgn="b"/>
                      <a:r>
                        <a:rPr lang="en-US" sz="1600" b="0" i="0" u="none" strike="noStrike">
                          <a:solidFill>
                            <a:srgbClr val="000000"/>
                          </a:solidFill>
                          <a:effectLst/>
                          <a:latin typeface="Garamond" panose="02020404030301010803" pitchFamily="18" charset="0"/>
                        </a:rPr>
                        <a:t>United Arab Emirates</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73</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37</a:t>
                      </a:r>
                    </a:p>
                  </a:txBody>
                  <a:tcPr marL="9525" marR="9525" marT="9525" marB="0" anchor="b">
                    <a:lnL>
                      <a:noFill/>
                    </a:lnL>
                    <a:lnR>
                      <a:noFill/>
                    </a:lnR>
                    <a:lnT>
                      <a:noFill/>
                    </a:lnT>
                    <a:lnB>
                      <a:noFill/>
                    </a:lnB>
                    <a:solidFill>
                      <a:srgbClr val="FFFFFF"/>
                    </a:solidFill>
                  </a:tcPr>
                </a:tc>
              </a:tr>
            </a:tbl>
          </a:graphicData>
        </a:graphic>
      </p:graphicFrame>
      <p:sp>
        <p:nvSpPr>
          <p:cNvPr id="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Number of issuing firms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21603082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93768829"/>
              </p:ext>
            </p:extLst>
          </p:nvPr>
        </p:nvGraphicFramePr>
        <p:xfrm>
          <a:off x="942759" y="1219195"/>
          <a:ext cx="7085661" cy="5032541"/>
        </p:xfrm>
        <a:graphic>
          <a:graphicData uri="http://schemas.openxmlformats.org/drawingml/2006/table">
            <a:tbl>
              <a:tblPr/>
              <a:tblGrid>
                <a:gridCol w="2109693"/>
                <a:gridCol w="378291"/>
                <a:gridCol w="2109693"/>
                <a:gridCol w="378291"/>
                <a:gridCol w="2109693"/>
              </a:tblGrid>
              <a:tr h="361311">
                <a:tc gridSpan="5">
                  <a:txBody>
                    <a:bodyPr/>
                    <a:lstStyle/>
                    <a:p>
                      <a:pPr algn="ctr" fontAlgn="b"/>
                      <a:r>
                        <a:rPr lang="en-US" sz="1600" b="0" i="1" u="none" strike="noStrike" dirty="0">
                          <a:solidFill>
                            <a:srgbClr val="000000"/>
                          </a:solidFill>
                          <a:effectLst/>
                          <a:latin typeface="Garamond" panose="02020404030301010803" pitchFamily="18" charset="0"/>
                        </a:rPr>
                        <a:t> </a:t>
                      </a:r>
                      <a:r>
                        <a:rPr lang="en-US" sz="1600" b="0" i="1" u="none" strike="noStrike" dirty="0" smtClean="0">
                          <a:solidFill>
                            <a:srgbClr val="000000"/>
                          </a:solidFill>
                          <a:effectLst/>
                          <a:latin typeface="Garamond" panose="02020404030301010803" pitchFamily="18" charset="0"/>
                        </a:rPr>
                        <a:t>Developed Market-based </a:t>
                      </a:r>
                      <a:r>
                        <a:rPr lang="en-US" sz="1600" b="0" i="1" u="none" strike="noStrike" dirty="0">
                          <a:solidFill>
                            <a:srgbClr val="000000"/>
                          </a:solidFill>
                          <a:effectLst/>
                          <a:latin typeface="Garamond" panose="02020404030301010803" pitchFamily="18" charset="0"/>
                        </a:rPr>
                        <a:t>Economies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0983">
                <a:tc rowSpan="2">
                  <a:txBody>
                    <a:bodyPr/>
                    <a:lstStyle/>
                    <a:p>
                      <a:pPr algn="ctr" fontAlgn="b"/>
                      <a:r>
                        <a:rPr lang="en-US" sz="1600" b="1" i="0" u="none" strike="noStrike" dirty="0">
                          <a:solidFill>
                            <a:srgbClr val="000000"/>
                          </a:solidFill>
                          <a:effectLst/>
                          <a:latin typeface="Garamond" panose="02020404030301010803" pitchFamily="18" charset="0"/>
                        </a:rPr>
                        <a:t>Country</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3">
                  <a:txBody>
                    <a:bodyPr/>
                    <a:lstStyle/>
                    <a:p>
                      <a:pPr algn="ctr" fontAlgn="b"/>
                      <a:r>
                        <a:rPr lang="en-US" sz="1600" b="1" i="0" u="none" strike="noStrike" dirty="0">
                          <a:solidFill>
                            <a:srgbClr val="000000"/>
                          </a:solidFill>
                          <a:effectLst/>
                          <a:latin typeface="Garamond" panose="02020404030301010803" pitchFamily="18" charset="0"/>
                        </a:rPr>
                        <a:t>Number of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r>
              <a:tr h="270983">
                <a:tc vMerge="1">
                  <a:txBody>
                    <a:bodyPr/>
                    <a:lstStyle/>
                    <a:p>
                      <a:endParaRPr lang="en-US"/>
                    </a:p>
                  </a:txBody>
                  <a:tcPr/>
                </a:tc>
                <a:tc>
                  <a:txBody>
                    <a:bodyPr/>
                    <a:lstStyle/>
                    <a:p>
                      <a:pPr algn="l"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1" i="0" u="none" strike="noStrike" dirty="0">
                          <a:solidFill>
                            <a:srgbClr val="000000"/>
                          </a:solidFill>
                          <a:effectLst/>
                          <a:latin typeface="Garamond" panose="02020404030301010803" pitchFamily="18" charset="0"/>
                        </a:rPr>
                        <a:t>Non-issuing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600" b="1" i="0" u="none" strike="noStrike">
                          <a:solidFill>
                            <a:srgbClr val="000000"/>
                          </a:solidFill>
                          <a:effectLst/>
                          <a:latin typeface="Garamond" panose="02020404030301010803" pitchFamily="18" charset="0"/>
                        </a:rPr>
                        <a:t>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Australia</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296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1,636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Greece</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243</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56</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Finland</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83</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71</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France</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680</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461</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Hong Kong SAR, China</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78</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160</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Kuwait</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181</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32</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Luxembourg</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44</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32</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Oman</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110</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24</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Qatar</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27</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18</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Saudi Arabia</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73</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71</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Singapore</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225</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491</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Sweden</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423</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281</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Switzerland</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186</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142</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United Kingdom</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1,540</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1,452</a:t>
                      </a:r>
                    </a:p>
                  </a:txBody>
                  <a:tcPr marL="9525" marR="9525" marT="9525" marB="0" anchor="b">
                    <a:lnL>
                      <a:noFill/>
                    </a:lnL>
                    <a:lnR>
                      <a:noFill/>
                    </a:lnR>
                    <a:lnT>
                      <a:noFill/>
                    </a:lnT>
                    <a:lnB>
                      <a:noFill/>
                    </a:lnB>
                    <a:solidFill>
                      <a:srgbClr val="FFFFFF"/>
                    </a:solidFill>
                  </a:tcPr>
                </a:tc>
              </a:tr>
              <a:tr h="258079">
                <a:tc>
                  <a:txBody>
                    <a:bodyPr/>
                    <a:lstStyle/>
                    <a:p>
                      <a:pPr algn="l" fontAlgn="b"/>
                      <a:r>
                        <a:rPr lang="en-US" sz="1600" b="0" i="0" u="none" strike="noStrike">
                          <a:solidFill>
                            <a:srgbClr val="000000"/>
                          </a:solidFill>
                          <a:effectLst/>
                          <a:latin typeface="Garamond" panose="02020404030301010803" pitchFamily="18" charset="0"/>
                        </a:rPr>
                        <a:t>United States</a:t>
                      </a: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a:solidFill>
                            <a:srgbClr val="000000"/>
                          </a:solidFill>
                          <a:effectLst/>
                          <a:latin typeface="Garamond" panose="02020404030301010803" pitchFamily="18" charset="0"/>
                        </a:rPr>
                        <a:t>4,622</a:t>
                      </a:r>
                    </a:p>
                  </a:txBody>
                  <a:tcPr marL="9525" marR="9525" marT="9525" marB="0" anchor="b">
                    <a:lnL>
                      <a:noFill/>
                    </a:lnL>
                    <a:lnR>
                      <a:noFill/>
                    </a:lnR>
                    <a:lnT>
                      <a:noFill/>
                    </a:lnT>
                    <a:lnB>
                      <a:noFill/>
                    </a:lnB>
                    <a:solidFill>
                      <a:srgbClr val="FFFFFF"/>
                    </a:solidFill>
                  </a:tcPr>
                </a:tc>
                <a:tc>
                  <a:txBody>
                    <a:bodyPr/>
                    <a:lstStyle/>
                    <a:p>
                      <a:pPr algn="r"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600" b="0" i="0" u="none" strike="noStrike" dirty="0">
                          <a:solidFill>
                            <a:srgbClr val="000000"/>
                          </a:solidFill>
                          <a:effectLst/>
                          <a:latin typeface="Garamond" panose="02020404030301010803" pitchFamily="18" charset="0"/>
                        </a:rPr>
                        <a:t>4,191</a:t>
                      </a:r>
                    </a:p>
                  </a:txBody>
                  <a:tcPr marL="9525" marR="9525" marT="9525" marB="0" anchor="b">
                    <a:lnL>
                      <a:noFill/>
                    </a:lnL>
                    <a:lnR>
                      <a:noFill/>
                    </a:lnR>
                    <a:lnT>
                      <a:noFill/>
                    </a:lnT>
                    <a:lnB>
                      <a:noFill/>
                    </a:lnB>
                    <a:solidFill>
                      <a:srgbClr val="FFFFFF"/>
                    </a:solidFill>
                  </a:tcPr>
                </a:tc>
              </a:tr>
              <a:tr h="258079">
                <a:tc>
                  <a:txBody>
                    <a:bodyPr/>
                    <a:lstStyle/>
                    <a:p>
                      <a:pPr algn="l" fontAlgn="b"/>
                      <a:endParaRPr lang="en-US" sz="1600" b="0" i="0" u="none" strike="noStrike" dirty="0">
                        <a:solidFill>
                          <a:srgbClr val="000000"/>
                        </a:solidFill>
                        <a:effectLst/>
                        <a:latin typeface="Garamond" panose="02020404030301010803" pitchFamily="18" charset="0"/>
                      </a:endParaRP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endParaRPr lang="en-US" sz="1600" b="0" i="0" u="none" strike="noStrike" dirty="0">
                        <a:solidFill>
                          <a:srgbClr val="000000"/>
                        </a:solidFill>
                        <a:effectLst/>
                        <a:latin typeface="Garamond" panose="02020404030301010803" pitchFamily="18" charset="0"/>
                      </a:endParaRPr>
                    </a:p>
                  </a:txBody>
                  <a:tcPr marL="9525" marR="9525" marT="9525" marB="0" anchor="b">
                    <a:lnL>
                      <a:noFill/>
                    </a:lnL>
                    <a:lnR>
                      <a:noFill/>
                    </a:lnR>
                    <a:lnT>
                      <a:noFill/>
                    </a:lnT>
                    <a:lnB>
                      <a:noFill/>
                    </a:lnB>
                    <a:solidFill>
                      <a:srgbClr val="FFFFFF"/>
                    </a:solidFill>
                  </a:tcPr>
                </a:tc>
                <a:tc>
                  <a:txBody>
                    <a:bodyPr/>
                    <a:lstStyle/>
                    <a:p>
                      <a:pPr algn="l" fontAlgn="b"/>
                      <a:r>
                        <a:rPr lang="en-US" sz="16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endParaRPr lang="en-US" sz="1600" b="0" i="0" u="none" strike="noStrike" dirty="0">
                        <a:solidFill>
                          <a:srgbClr val="000000"/>
                        </a:solidFill>
                        <a:effectLst/>
                        <a:latin typeface="Garamond" panose="02020404030301010803" pitchFamily="18" charset="0"/>
                      </a:endParaRPr>
                    </a:p>
                  </a:txBody>
                  <a:tcPr marL="9525" marR="9525" marT="9525" marB="0" anchor="b">
                    <a:lnL>
                      <a:noFill/>
                    </a:lnL>
                    <a:lnR>
                      <a:noFill/>
                    </a:lnR>
                    <a:lnT>
                      <a:noFill/>
                    </a:lnT>
                    <a:lnB>
                      <a:noFill/>
                    </a:lnB>
                    <a:solidFill>
                      <a:srgbClr val="FFFFFF"/>
                    </a:solidFill>
                  </a:tcPr>
                </a:tc>
              </a:tr>
            </a:tbl>
          </a:graphicData>
        </a:graphic>
      </p:graphicFrame>
      <p:sp>
        <p:nvSpPr>
          <p:cNvPr id="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Number of issuing firms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4978058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Motivation</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4800" y="1124720"/>
            <a:ext cx="8530118" cy="5299844"/>
          </a:xfrm>
        </p:spPr>
        <p:txBody>
          <a:bodyPr anchor="t">
            <a:normAutofit/>
          </a:bodyPr>
          <a:lstStyle/>
          <a:p>
            <a:pPr algn="just">
              <a:lnSpc>
                <a:spcPct val="110000"/>
              </a:lnSpc>
              <a:spcBef>
                <a:spcPts val="0"/>
              </a:spcBef>
              <a:spcAft>
                <a:spcPts val="600"/>
              </a:spcAft>
            </a:pPr>
            <a:r>
              <a:rPr lang="en-US" sz="2400" dirty="0">
                <a:cs typeface="Calibri" pitchFamily="34" charset="0"/>
              </a:rPr>
              <a:t>How many firms (and which firms) from around the world obtain capital market financing? </a:t>
            </a:r>
          </a:p>
          <a:p>
            <a:pPr lvl="4" algn="just">
              <a:lnSpc>
                <a:spcPct val="110000"/>
              </a:lnSpc>
              <a:spcBef>
                <a:spcPts val="0"/>
              </a:spcBef>
              <a:spcAft>
                <a:spcPts val="600"/>
              </a:spcAft>
            </a:pPr>
            <a:endParaRPr lang="en-US" sz="600" dirty="0">
              <a:cs typeface="Calibri" pitchFamily="34" charset="0"/>
            </a:endParaRPr>
          </a:p>
          <a:p>
            <a:pPr algn="just">
              <a:lnSpc>
                <a:spcPct val="110000"/>
              </a:lnSpc>
              <a:spcBef>
                <a:spcPts val="0"/>
              </a:spcBef>
              <a:spcAft>
                <a:spcPts val="600"/>
              </a:spcAft>
            </a:pPr>
            <a:r>
              <a:rPr lang="en-US" sz="2400" dirty="0">
                <a:cs typeface="Calibri" pitchFamily="34" charset="0"/>
              </a:rPr>
              <a:t>How do those firms perform when they issue securities while differentiating firms by size</a:t>
            </a:r>
            <a:r>
              <a:rPr lang="en-US" sz="2400" dirty="0" smtClean="0">
                <a:cs typeface="Calibri" pitchFamily="34" charset="0"/>
              </a:rPr>
              <a:t>?</a:t>
            </a:r>
          </a:p>
          <a:p>
            <a:pPr lvl="4" algn="just">
              <a:lnSpc>
                <a:spcPct val="110000"/>
              </a:lnSpc>
              <a:spcBef>
                <a:spcPts val="0"/>
              </a:spcBef>
              <a:spcAft>
                <a:spcPts val="600"/>
              </a:spcAft>
            </a:pPr>
            <a:endParaRPr lang="en-US" sz="600" dirty="0">
              <a:cs typeface="Calibri" pitchFamily="34" charset="0"/>
            </a:endParaRPr>
          </a:p>
          <a:p>
            <a:pPr>
              <a:lnSpc>
                <a:spcPct val="120000"/>
              </a:lnSpc>
              <a:spcBef>
                <a:spcPts val="0"/>
              </a:spcBef>
              <a:spcAft>
                <a:spcPts val="600"/>
              </a:spcAft>
            </a:pPr>
            <a:r>
              <a:rPr lang="en-US" sz="2400" dirty="0" smtClean="0">
                <a:solidFill>
                  <a:schemeClr val="tx1"/>
                </a:solidFill>
                <a:cs typeface="Calibri" pitchFamily="34" charset="0"/>
              </a:rPr>
              <a:t>In particular …</a:t>
            </a:r>
          </a:p>
          <a:p>
            <a:pPr lvl="1">
              <a:lnSpc>
                <a:spcPct val="120000"/>
              </a:lnSpc>
              <a:spcBef>
                <a:spcPts val="0"/>
              </a:spcBef>
              <a:spcAft>
                <a:spcPts val="600"/>
              </a:spcAft>
            </a:pPr>
            <a:r>
              <a:rPr lang="en-US" sz="2200" dirty="0" smtClean="0">
                <a:cs typeface="Calibri" pitchFamily="34" charset="0"/>
              </a:rPr>
              <a:t>What happens to firms that issue debt and equity in domestic and international capital markets relative to non-issuers?</a:t>
            </a:r>
          </a:p>
          <a:p>
            <a:pPr lvl="1">
              <a:lnSpc>
                <a:spcPct val="120000"/>
              </a:lnSpc>
              <a:spcBef>
                <a:spcPts val="0"/>
              </a:spcBef>
              <a:spcAft>
                <a:spcPts val="600"/>
              </a:spcAft>
            </a:pPr>
            <a:r>
              <a:rPr lang="en-US" sz="2200" dirty="0" smtClean="0">
                <a:cs typeface="Calibri" pitchFamily="34" charset="0"/>
              </a:rPr>
              <a:t>We analyze firms along the firm size distribution (FSD)</a:t>
            </a:r>
          </a:p>
          <a:p>
            <a:pPr lvl="1">
              <a:lnSpc>
                <a:spcPct val="120000"/>
              </a:lnSpc>
              <a:spcBef>
                <a:spcPts val="0"/>
              </a:spcBef>
              <a:spcAft>
                <a:spcPts val="600"/>
              </a:spcAft>
            </a:pPr>
            <a:r>
              <a:rPr lang="en-US" sz="2200" dirty="0" smtClean="0">
                <a:cs typeface="Calibri" pitchFamily="34" charset="0"/>
              </a:rPr>
              <a:t>We analyze assets, sales, and employment</a:t>
            </a:r>
            <a:r>
              <a:rPr lang="en-US" sz="1800" dirty="0" smtClean="0">
                <a:cs typeface="Calibri" pitchFamily="34" charset="0"/>
              </a:rPr>
              <a:t>	</a:t>
            </a:r>
            <a:endParaRPr lang="en-US" sz="800" dirty="0" smtClean="0">
              <a:cs typeface="Calibri" pitchFamily="34" charset="0"/>
            </a:endParaRPr>
          </a:p>
          <a:p>
            <a:pPr lvl="4" algn="just">
              <a:lnSpc>
                <a:spcPct val="120000"/>
              </a:lnSpc>
              <a:spcBef>
                <a:spcPts val="0"/>
              </a:spcBef>
              <a:spcAft>
                <a:spcPts val="600"/>
              </a:spcAft>
            </a:pPr>
            <a:endParaRPr lang="en-US" sz="600" dirty="0">
              <a:cs typeface="Calibri" pitchFamily="34" charset="0"/>
            </a:endParaRPr>
          </a:p>
        </p:txBody>
      </p:sp>
    </p:spTree>
    <p:extLst>
      <p:ext uri="{BB962C8B-B14F-4D97-AF65-F5344CB8AC3E}">
        <p14:creationId xmlns:p14="http://schemas.microsoft.com/office/powerpoint/2010/main" val="3448640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777842059"/>
              </p:ext>
            </p:extLst>
          </p:nvPr>
        </p:nvGraphicFramePr>
        <p:xfrm>
          <a:off x="1403615" y="1124721"/>
          <a:ext cx="6451986" cy="5299848"/>
        </p:xfrm>
        <a:graphic>
          <a:graphicData uri="http://schemas.openxmlformats.org/drawingml/2006/table">
            <a:tbl>
              <a:tblPr/>
              <a:tblGrid>
                <a:gridCol w="1921022"/>
                <a:gridCol w="344460"/>
                <a:gridCol w="1921022"/>
                <a:gridCol w="344460"/>
                <a:gridCol w="1921022"/>
              </a:tblGrid>
              <a:tr h="268514">
                <a:tc gridSpan="5">
                  <a:txBody>
                    <a:bodyPr/>
                    <a:lstStyle/>
                    <a:p>
                      <a:pPr algn="ctr" fontAlgn="b"/>
                      <a:r>
                        <a:rPr lang="en-US" sz="1400" b="0" i="1" u="none" strike="noStrike" dirty="0" smtClean="0">
                          <a:solidFill>
                            <a:srgbClr val="000000"/>
                          </a:solidFill>
                          <a:effectLst/>
                          <a:latin typeface="Garamond" panose="02020404030301010803" pitchFamily="18" charset="0"/>
                        </a:rPr>
                        <a:t>Emerging Economies</a:t>
                      </a:r>
                      <a:endParaRPr lang="en-US" sz="1400" b="0" i="1" u="none" strike="noStrike" dirty="0">
                        <a:solidFill>
                          <a:srgbClr val="000000"/>
                        </a:solidFill>
                        <a:effectLst/>
                        <a:latin typeface="Garamond" panose="02020404030301010803" pitchFamily="18"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8697">
                <a:tc rowSpan="2">
                  <a:txBody>
                    <a:bodyPr/>
                    <a:lstStyle/>
                    <a:p>
                      <a:pPr algn="ctr" fontAlgn="b"/>
                      <a:r>
                        <a:rPr lang="en-US" sz="1400" b="1" i="0" u="none" strike="noStrike" dirty="0">
                          <a:solidFill>
                            <a:srgbClr val="000000"/>
                          </a:solidFill>
                          <a:effectLst/>
                          <a:latin typeface="Garamond" panose="02020404030301010803" pitchFamily="18" charset="0"/>
                        </a:rPr>
                        <a:t>Country</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3">
                  <a:txBody>
                    <a:bodyPr/>
                    <a:lstStyle/>
                    <a:p>
                      <a:pPr algn="ctr" fontAlgn="b"/>
                      <a:r>
                        <a:rPr lang="en-US" sz="1400" b="1" i="0" u="none" strike="noStrike">
                          <a:solidFill>
                            <a:srgbClr val="000000"/>
                          </a:solidFill>
                          <a:effectLst/>
                          <a:latin typeface="Garamond" panose="02020404030301010803" pitchFamily="18" charset="0"/>
                        </a:rPr>
                        <a:t>Number of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r>
              <a:tr h="228697">
                <a:tc vMerge="1">
                  <a:txBody>
                    <a:bodyPr/>
                    <a:lstStyle/>
                    <a:p>
                      <a:endParaRPr lang="en-US"/>
                    </a:p>
                  </a:txBody>
                  <a:tcPr/>
                </a:tc>
                <a:tc>
                  <a:txBody>
                    <a:bodyPr/>
                    <a:lstStyle/>
                    <a:p>
                      <a:pPr algn="l" fontAlgn="b"/>
                      <a:r>
                        <a:rPr lang="en-US" sz="1400" b="1"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1" i="0" u="none" strike="noStrike">
                          <a:solidFill>
                            <a:srgbClr val="000000"/>
                          </a:solidFill>
                          <a:effectLst/>
                          <a:latin typeface="Garamond" panose="02020404030301010803" pitchFamily="18" charset="0"/>
                        </a:rPr>
                        <a:t>Non-issuing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1" i="0" u="none" strike="noStrike">
                          <a:solidFill>
                            <a:srgbClr val="000000"/>
                          </a:solidFill>
                          <a:effectLst/>
                          <a:latin typeface="Garamond" panose="02020404030301010803" pitchFamily="18" charset="0"/>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1" i="0" u="none" strike="noStrike">
                          <a:solidFill>
                            <a:srgbClr val="000000"/>
                          </a:solidFill>
                          <a:effectLst/>
                          <a:latin typeface="Garamond" panose="02020404030301010803" pitchFamily="18" charset="0"/>
                        </a:rPr>
                        <a:t>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228697">
                <a:tc>
                  <a:txBody>
                    <a:bodyPr/>
                    <a:lstStyle/>
                    <a:p>
                      <a:pPr algn="l" fontAlgn="b"/>
                      <a:r>
                        <a:rPr lang="en-US" sz="1400" b="0" i="0" u="none" strike="noStrike" dirty="0">
                          <a:solidFill>
                            <a:srgbClr val="000000"/>
                          </a:solidFill>
                          <a:effectLst/>
                          <a:latin typeface="Garamond" panose="02020404030301010803" pitchFamily="18" charset="0"/>
                        </a:rPr>
                        <a:t>Argentina</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71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28697">
                <a:tc>
                  <a:txBody>
                    <a:bodyPr/>
                    <a:lstStyle/>
                    <a:p>
                      <a:pPr algn="l" fontAlgn="b"/>
                      <a:r>
                        <a:rPr lang="en-US" sz="1400" b="0" i="0" u="none" strike="noStrike" dirty="0">
                          <a:solidFill>
                            <a:srgbClr val="000000"/>
                          </a:solidFill>
                          <a:effectLst/>
                          <a:latin typeface="Garamond" panose="02020404030301010803" pitchFamily="18" charset="0"/>
                        </a:rPr>
                        <a:t>Brazil</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297</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250</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r>
              <a:tr h="228697">
                <a:tc>
                  <a:txBody>
                    <a:bodyPr/>
                    <a:lstStyle/>
                    <a:p>
                      <a:pPr algn="l" fontAlgn="b"/>
                      <a:r>
                        <a:rPr lang="en-US" sz="1400" b="0" i="0" u="none" strike="noStrike" dirty="0">
                          <a:solidFill>
                            <a:srgbClr val="000000"/>
                          </a:solidFill>
                          <a:effectLst/>
                          <a:latin typeface="Garamond" panose="02020404030301010803" pitchFamily="18" charset="0"/>
                        </a:rPr>
                        <a:t>Bulgaria</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402</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26</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r>
              <a:tr h="228697">
                <a:tc>
                  <a:txBody>
                    <a:bodyPr/>
                    <a:lstStyle/>
                    <a:p>
                      <a:pPr algn="l" fontAlgn="b"/>
                      <a:r>
                        <a:rPr lang="en-US" sz="1400" b="0" i="0" u="none" strike="noStrike" dirty="0">
                          <a:solidFill>
                            <a:srgbClr val="000000"/>
                          </a:solidFill>
                          <a:effectLst/>
                          <a:latin typeface="Garamond" panose="02020404030301010803" pitchFamily="18" charset="0"/>
                        </a:rPr>
                        <a:t>Chile</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172</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82</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China</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1,268</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1,471</a:t>
                      </a:r>
                    </a:p>
                  </a:txBody>
                  <a:tcPr marL="9525" marR="9525" marT="9525" marB="0" anchor="b">
                    <a:lnL>
                      <a:noFill/>
                    </a:lnL>
                    <a:lnR>
                      <a:noFill/>
                    </a:lnR>
                    <a:lnT w="6350" cap="flat" cmpd="sng" algn="ctr">
                      <a:noFill/>
                      <a:prstDash val="solid"/>
                      <a:round/>
                      <a:headEnd type="none" w="med" len="med"/>
                      <a:tailEnd type="none" w="med" len="med"/>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Colombia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94</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26</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India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3,501</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1,233</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Indonesia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230</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222</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Jordan</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202</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57</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Malaysia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472</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596</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Mexico</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81</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75</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Pakistan</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525</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42</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Peru</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142</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47</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Philippines</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145</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111</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Russian Federation</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1,161</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117</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South Africa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285</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96</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Sri Lanka</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187</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64</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Thailand</a:t>
                      </a:r>
                    </a:p>
                  </a:txBody>
                  <a:tcPr marL="9525" marR="9525" marT="9525" marB="0" anchor="b">
                    <a:lnL>
                      <a:noFill/>
                    </a:lnL>
                    <a:lnR>
                      <a:noFill/>
                    </a:lnR>
                    <a:lnT>
                      <a:noFill/>
                    </a:lnT>
                    <a:lnB>
                      <a:noFill/>
                    </a:lnB>
                    <a:solidFill>
                      <a:srgbClr val="FFFFFF"/>
                    </a:solidFill>
                  </a:tcPr>
                </a:tc>
                <a:tc>
                  <a:txBody>
                    <a:bodyPr/>
                    <a:lstStyle/>
                    <a:p>
                      <a:pPr algn="just" fontAlgn="t"/>
                      <a:r>
                        <a:rPr lang="en-US" sz="1400" b="0" i="1" u="none" strike="noStrike">
                          <a:solidFill>
                            <a:srgbClr val="000000"/>
                          </a:solidFill>
                          <a:effectLst/>
                          <a:latin typeface="Garamond" panose="02020404030301010803" pitchFamily="18" charset="0"/>
                        </a:rPr>
                        <a:t> </a:t>
                      </a:r>
                    </a:p>
                  </a:txBody>
                  <a:tcPr marL="9525" marR="9525" marT="9525" marB="0">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260</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320</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Turkey</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268</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120</a:t>
                      </a:r>
                    </a:p>
                  </a:txBody>
                  <a:tcPr marL="9525" marR="9525" marT="9525" marB="0" anchor="b">
                    <a:lnL>
                      <a:noFill/>
                    </a:lnL>
                    <a:lnR>
                      <a:noFill/>
                    </a:lnR>
                    <a:lnT>
                      <a:noFill/>
                    </a:lnT>
                    <a:lnB>
                      <a:noFill/>
                    </a:lnB>
                    <a:solidFill>
                      <a:srgbClr val="FFFFFF"/>
                    </a:solidFill>
                  </a:tcPr>
                </a:tc>
              </a:tr>
              <a:tr h="228697">
                <a:tc>
                  <a:txBody>
                    <a:bodyPr/>
                    <a:lstStyle/>
                    <a:p>
                      <a:pPr algn="l" fontAlgn="b"/>
                      <a:r>
                        <a:rPr lang="en-US" sz="1400" b="0" i="0" u="none" strike="noStrike">
                          <a:solidFill>
                            <a:srgbClr val="000000"/>
                          </a:solidFill>
                          <a:effectLst/>
                          <a:latin typeface="Garamond" panose="02020404030301010803" pitchFamily="18" charset="0"/>
                        </a:rPr>
                        <a:t>Vietnam</a:t>
                      </a:r>
                    </a:p>
                  </a:txBody>
                  <a:tcPr marL="9525" marR="9525" marT="9525"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a:solidFill>
                            <a:srgbClr val="000000"/>
                          </a:solidFill>
                          <a:effectLst/>
                          <a:latin typeface="Garamond" panose="02020404030301010803" pitchFamily="18" charset="0"/>
                        </a:rPr>
                        <a:t>565</a:t>
                      </a:r>
                    </a:p>
                  </a:txBody>
                  <a:tcPr marL="9525" marR="9525" marT="9525"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panose="02020404030301010803" pitchFamily="18" charset="0"/>
                        </a:rPr>
                        <a:t> </a:t>
                      </a:r>
                    </a:p>
                  </a:txBody>
                  <a:tcPr marL="9525" marR="9525" marT="9525"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Garamond" panose="02020404030301010803" pitchFamily="18" charset="0"/>
                        </a:rPr>
                        <a:t>247</a:t>
                      </a:r>
                    </a:p>
                  </a:txBody>
                  <a:tcPr marL="9525" marR="9525" marT="9525" marB="0" anchor="b">
                    <a:lnL>
                      <a:noFill/>
                    </a:lnL>
                    <a:lnR>
                      <a:noFill/>
                    </a:lnR>
                    <a:lnT>
                      <a:noFill/>
                    </a:lnT>
                    <a:lnB>
                      <a:noFill/>
                    </a:lnB>
                    <a:solidFill>
                      <a:srgbClr val="FFFFFF"/>
                    </a:solidFill>
                  </a:tcPr>
                </a:tc>
              </a:tr>
            </a:tbl>
          </a:graphicData>
        </a:graphic>
      </p:graphicFrame>
      <p:sp>
        <p:nvSpPr>
          <p:cNvPr id="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Number of issuing firms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4723349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100" y="1280160"/>
            <a:ext cx="6019800" cy="615553"/>
          </a:xfrm>
          <a:prstGeom prst="rect">
            <a:avLst/>
          </a:prstGeom>
        </p:spPr>
        <p:txBody>
          <a:bodyPr wrap="square">
            <a:spAutoFit/>
          </a:bodyPr>
          <a:lstStyle/>
          <a:p>
            <a:pPr algn="ctr"/>
            <a:r>
              <a:rPr lang="en-US" sz="2000" dirty="0" smtClean="0">
                <a:solidFill>
                  <a:srgbClr val="000000"/>
                </a:solidFill>
                <a:latin typeface="+mj-lt"/>
              </a:rPr>
              <a:t>Concentration </a:t>
            </a:r>
            <a:r>
              <a:rPr lang="en-US" sz="2000" dirty="0">
                <a:solidFill>
                  <a:srgbClr val="000000"/>
                </a:solidFill>
                <a:latin typeface="+mj-lt"/>
              </a:rPr>
              <a:t>in Equity and Bond </a:t>
            </a:r>
            <a:r>
              <a:rPr lang="en-US" sz="2000" dirty="0" smtClean="0">
                <a:solidFill>
                  <a:srgbClr val="000000"/>
                </a:solidFill>
                <a:latin typeface="+mj-lt"/>
              </a:rPr>
              <a:t>Markets</a:t>
            </a:r>
          </a:p>
          <a:p>
            <a:pPr algn="ctr"/>
            <a:r>
              <a:rPr lang="en-US" sz="1400" i="1" dirty="0">
                <a:solidFill>
                  <a:srgbClr val="000000"/>
                </a:solidFill>
                <a:latin typeface="+mj-lt"/>
              </a:rPr>
              <a:t>Amount Raised by the Top-5, 10, and 20 </a:t>
            </a:r>
            <a:r>
              <a:rPr lang="en-US" sz="1400" i="1" dirty="0" smtClean="0">
                <a:solidFill>
                  <a:srgbClr val="000000"/>
                </a:solidFill>
                <a:latin typeface="+mj-lt"/>
              </a:rPr>
              <a:t>Firms – Median Country</a:t>
            </a: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Share captured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by t</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op issuing firms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Chart 4"/>
          <p:cNvGraphicFramePr>
            <a:graphicFrameLocks/>
          </p:cNvGraphicFramePr>
          <p:nvPr>
            <p:extLst>
              <p:ext uri="{D42A27DB-BD31-4B8C-83A1-F6EECF244321}">
                <p14:modId xmlns:p14="http://schemas.microsoft.com/office/powerpoint/2010/main" val="623332381"/>
              </p:ext>
            </p:extLst>
          </p:nvPr>
        </p:nvGraphicFramePr>
        <p:xfrm>
          <a:off x="1057973" y="1895713"/>
          <a:ext cx="7200875" cy="45864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50895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03615" y="1280160"/>
            <a:ext cx="6394377" cy="615553"/>
          </a:xfrm>
          <a:prstGeom prst="rect">
            <a:avLst/>
          </a:prstGeom>
        </p:spPr>
        <p:txBody>
          <a:bodyPr wrap="square">
            <a:spAutoFit/>
          </a:bodyPr>
          <a:lstStyle/>
          <a:p>
            <a:pPr algn="ctr"/>
            <a:r>
              <a:rPr lang="en-US" sz="2000" dirty="0" smtClean="0">
                <a:solidFill>
                  <a:srgbClr val="000000"/>
                </a:solidFill>
                <a:latin typeface="+mj-lt"/>
              </a:rPr>
              <a:t>Top Firms Concentration in Sales</a:t>
            </a:r>
          </a:p>
          <a:p>
            <a:pPr algn="ctr"/>
            <a:r>
              <a:rPr lang="en-US" sz="1400" i="1" dirty="0">
                <a:solidFill>
                  <a:srgbClr val="000000"/>
                </a:solidFill>
                <a:latin typeface="+mj-lt"/>
              </a:rPr>
              <a:t>Amount Sold by the Top 5, 10, and 20 Firms as a Percentage of Total </a:t>
            </a:r>
            <a:r>
              <a:rPr lang="en-US" sz="1400" i="1" dirty="0" smtClean="0">
                <a:solidFill>
                  <a:srgbClr val="000000"/>
                </a:solidFill>
                <a:latin typeface="+mj-lt"/>
              </a:rPr>
              <a:t>Sales </a:t>
            </a:r>
            <a:r>
              <a:rPr lang="en-US" sz="1400" i="1" dirty="0">
                <a:solidFill>
                  <a:srgbClr val="000000"/>
                </a:solidFill>
              </a:rPr>
              <a:t> – Median Country</a:t>
            </a:r>
            <a:endParaRPr lang="en-US" sz="1400" i="1" dirty="0" smtClean="0">
              <a:solidFill>
                <a:srgbClr val="000000"/>
              </a:solidFill>
              <a:latin typeface="+mj-lt"/>
            </a:endParaRPr>
          </a:p>
        </p:txBody>
      </p:sp>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Concentration in sales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7" name="Chart 6"/>
          <p:cNvGraphicFramePr>
            <a:graphicFrameLocks/>
          </p:cNvGraphicFramePr>
          <p:nvPr>
            <p:extLst>
              <p:ext uri="{D42A27DB-BD31-4B8C-83A1-F6EECF244321}">
                <p14:modId xmlns:p14="http://schemas.microsoft.com/office/powerpoint/2010/main" val="4072216127"/>
              </p:ext>
            </p:extLst>
          </p:nvPr>
        </p:nvGraphicFramePr>
        <p:xfrm>
          <a:off x="713232" y="1895713"/>
          <a:ext cx="7717536" cy="420624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9281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099" y="1280160"/>
            <a:ext cx="6639141" cy="615553"/>
          </a:xfrm>
          <a:prstGeom prst="rect">
            <a:avLst/>
          </a:prstGeom>
        </p:spPr>
        <p:txBody>
          <a:bodyPr wrap="square">
            <a:spAutoFit/>
          </a:bodyPr>
          <a:lstStyle/>
          <a:p>
            <a:pPr algn="ctr"/>
            <a:r>
              <a:rPr lang="en-US" sz="2000" dirty="0" smtClean="0">
                <a:solidFill>
                  <a:srgbClr val="000000"/>
                </a:solidFill>
                <a:latin typeface="+mj-lt"/>
              </a:rPr>
              <a:t>Top Firms in Sales - Amount Raised Concentration</a:t>
            </a:r>
          </a:p>
          <a:p>
            <a:pPr algn="ctr"/>
            <a:r>
              <a:rPr lang="en-US" sz="1400" i="1" dirty="0">
                <a:solidFill>
                  <a:srgbClr val="000000"/>
                </a:solidFill>
                <a:latin typeface="+mj-lt"/>
              </a:rPr>
              <a:t>Amount Raised by the Top 5, 10, and 20 Firms as a Percentage of Total Amount Raised</a:t>
            </a:r>
            <a:endParaRPr lang="en-US" sz="1400" i="1" dirty="0" smtClean="0">
              <a:solidFill>
                <a:srgbClr val="000000"/>
              </a:solidFill>
              <a:latin typeface="+mj-lt"/>
            </a:endParaRPr>
          </a:p>
        </p:txBody>
      </p:sp>
      <p:graphicFrame>
        <p:nvGraphicFramePr>
          <p:cNvPr id="6" name="Chart 5"/>
          <p:cNvGraphicFramePr>
            <a:graphicFrameLocks/>
          </p:cNvGraphicFramePr>
          <p:nvPr>
            <p:extLst>
              <p:ext uri="{D42A27DB-BD31-4B8C-83A1-F6EECF244321}">
                <p14:modId xmlns:p14="http://schemas.microsoft.com/office/powerpoint/2010/main" val="1220086143"/>
              </p:ext>
            </p:extLst>
          </p:nvPr>
        </p:nvGraphicFramePr>
        <p:xfrm>
          <a:off x="713232" y="1895713"/>
          <a:ext cx="7717536" cy="420624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noProof="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Concentration in raisings by top firms in sales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4059676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562099" y="1280160"/>
            <a:ext cx="6293499" cy="615553"/>
          </a:xfrm>
          <a:prstGeom prst="rect">
            <a:avLst/>
          </a:prstGeom>
        </p:spPr>
        <p:txBody>
          <a:bodyPr wrap="square">
            <a:spAutoFit/>
          </a:bodyPr>
          <a:lstStyle/>
          <a:p>
            <a:pPr algn="ctr"/>
            <a:r>
              <a:rPr lang="en-US" sz="2000" dirty="0" smtClean="0">
                <a:solidFill>
                  <a:srgbClr val="000000"/>
                </a:solidFill>
                <a:latin typeface="+mj-lt"/>
              </a:rPr>
              <a:t>Top Issuers Concentration in Sales</a:t>
            </a:r>
          </a:p>
          <a:p>
            <a:pPr algn="ctr"/>
            <a:r>
              <a:rPr lang="en-US" sz="1400" i="1" dirty="0">
                <a:solidFill>
                  <a:srgbClr val="000000"/>
                </a:solidFill>
                <a:latin typeface="+mj-lt"/>
              </a:rPr>
              <a:t>Amount Sold by the Top 5, 10, and 20 Issuing Firms as a Percentage of Total Sales</a:t>
            </a:r>
            <a:endParaRPr lang="en-US" sz="1400" i="1" dirty="0" smtClean="0">
              <a:solidFill>
                <a:srgbClr val="000000"/>
              </a:solidFill>
              <a:latin typeface="+mj-lt"/>
            </a:endParaRPr>
          </a:p>
        </p:txBody>
      </p:sp>
      <p:graphicFrame>
        <p:nvGraphicFramePr>
          <p:cNvPr id="6" name="Chart 5"/>
          <p:cNvGraphicFramePr>
            <a:graphicFrameLocks/>
          </p:cNvGraphicFramePr>
          <p:nvPr>
            <p:extLst>
              <p:ext uri="{D42A27DB-BD31-4B8C-83A1-F6EECF244321}">
                <p14:modId xmlns:p14="http://schemas.microsoft.com/office/powerpoint/2010/main" val="82058911"/>
              </p:ext>
            </p:extLst>
          </p:nvPr>
        </p:nvGraphicFramePr>
        <p:xfrm>
          <a:off x="539510" y="1899077"/>
          <a:ext cx="7863840" cy="4059936"/>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Concentration in sales by top security issuers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510334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effectLst>
                  <a:outerShdw blurRad="38100" dist="38100" dir="2700000" algn="tl">
                    <a:srgbClr val="000000">
                      <a:alpha val="43137"/>
                    </a:srgbClr>
                  </a:outerShdw>
                </a:effectLst>
                <a:uLnTx/>
                <a:uFillTx/>
                <a:latin typeface="+mj-lt"/>
                <a:ea typeface="ＭＳ Ｐゴシック" pitchFamily="34" charset="-128"/>
                <a:cs typeface="ＭＳ Ｐゴシック"/>
              </a:rPr>
              <a:t>Attributes</a:t>
            </a:r>
            <a:r>
              <a:rPr kumimoji="0" lang="en-US" sz="3000" b="1" i="0" u="none" strike="noStrike" kern="0" cap="none" spc="0" normalizeH="0" noProof="0" dirty="0" smtClean="0">
                <a:ln>
                  <a:noFill/>
                </a:ln>
                <a:effectLst>
                  <a:outerShdw blurRad="38100" dist="38100" dir="2700000" algn="tl">
                    <a:srgbClr val="000000">
                      <a:alpha val="43137"/>
                    </a:srgbClr>
                  </a:outerShdw>
                </a:effectLst>
                <a:uLnTx/>
                <a:uFillTx/>
                <a:latin typeface="+mj-lt"/>
                <a:ea typeface="ＭＳ Ｐゴシック" pitchFamily="34" charset="-128"/>
                <a:cs typeface="ＭＳ Ｐゴシック"/>
              </a:rPr>
              <a:t> of </a:t>
            </a:r>
            <a:r>
              <a:rPr kumimoji="0" lang="en-US" sz="3000" b="1" i="0" u="none" strike="noStrike" kern="0" cap="none" spc="0" normalizeH="0" baseline="0" noProof="0" dirty="0" smtClean="0">
                <a:ln>
                  <a:noFill/>
                </a:ln>
                <a:effectLst>
                  <a:outerShdw blurRad="38100" dist="38100" dir="2700000" algn="tl">
                    <a:srgbClr val="000000">
                      <a:alpha val="43137"/>
                    </a:srgbClr>
                  </a:outerShdw>
                </a:effectLst>
                <a:uLnTx/>
                <a:uFillTx/>
                <a:latin typeface="+mj-lt"/>
                <a:ea typeface="ＭＳ Ｐゴシック" pitchFamily="34" charset="-128"/>
                <a:cs typeface="ＭＳ Ｐゴシック"/>
              </a:rPr>
              <a:t>non-</a:t>
            </a:r>
            <a:r>
              <a:rPr lang="en-US" sz="3000" b="1" kern="0" noProof="0" dirty="0" smtClean="0">
                <a:effectLst>
                  <a:outerShdw blurRad="38100" dist="38100" dir="2700000" algn="tl">
                    <a:srgbClr val="000000">
                      <a:alpha val="43137"/>
                    </a:srgbClr>
                  </a:outerShdw>
                </a:effectLst>
                <a:latin typeface="+mj-lt"/>
                <a:ea typeface="ＭＳ Ｐゴシック" pitchFamily="34" charset="-128"/>
                <a:cs typeface="ＭＳ Ｐゴシック"/>
              </a:rPr>
              <a:t>issuers vs. issuers</a:t>
            </a:r>
            <a:endParaRPr kumimoji="0" lang="en-US" sz="3000" b="1" i="0" u="none" strike="noStrike" kern="0" cap="none" spc="0" normalizeH="0" baseline="0" noProof="0" dirty="0">
              <a:ln>
                <a:noFill/>
              </a:ln>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7" name="Table 6"/>
          <p:cNvGraphicFramePr>
            <a:graphicFrameLocks noGrp="1"/>
          </p:cNvGraphicFramePr>
          <p:nvPr>
            <p:extLst>
              <p:ext uri="{D42A27DB-BD31-4B8C-83A1-F6EECF244321}">
                <p14:modId xmlns:p14="http://schemas.microsoft.com/office/powerpoint/2010/main" val="2525210576"/>
              </p:ext>
            </p:extLst>
          </p:nvPr>
        </p:nvGraphicFramePr>
        <p:xfrm>
          <a:off x="597119" y="1585570"/>
          <a:ext cx="7892159" cy="4447159"/>
        </p:xfrm>
        <a:graphic>
          <a:graphicData uri="http://schemas.openxmlformats.org/drawingml/2006/table">
            <a:tbl>
              <a:tblPr/>
              <a:tblGrid>
                <a:gridCol w="2672745"/>
                <a:gridCol w="151287"/>
                <a:gridCol w="907724"/>
                <a:gridCol w="151287"/>
                <a:gridCol w="907724"/>
                <a:gridCol w="327790"/>
                <a:gridCol w="151287"/>
                <a:gridCol w="907724"/>
                <a:gridCol w="327790"/>
                <a:gridCol w="151287"/>
                <a:gridCol w="907724"/>
                <a:gridCol w="327790"/>
              </a:tblGrid>
              <a:tr h="272435">
                <a:tc gridSpan="12">
                  <a:txBody>
                    <a:bodyPr/>
                    <a:lstStyle/>
                    <a:p>
                      <a:pPr algn="ctr" fontAlgn="b">
                        <a:lnSpc>
                          <a:spcPct val="150000"/>
                        </a:lnSpc>
                      </a:pPr>
                      <a:r>
                        <a:rPr lang="en-US" sz="1200" b="0" i="1" u="none" strike="noStrike" dirty="0" smtClean="0">
                          <a:solidFill>
                            <a:srgbClr val="000000"/>
                          </a:solidFill>
                          <a:effectLst/>
                          <a:latin typeface="+mj-lt"/>
                        </a:rPr>
                        <a:t>Firm Characteristics</a:t>
                      </a:r>
                      <a:endParaRPr lang="en-US" sz="1200" b="0" i="1" u="none" strike="noStrike" dirty="0">
                        <a:solidFill>
                          <a:srgbClr val="000000"/>
                        </a:solidFill>
                        <a:effectLst/>
                        <a:latin typeface="+mj-lt"/>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48279">
                <a:tc>
                  <a:txBody>
                    <a:bodyPr/>
                    <a:lstStyle/>
                    <a:p>
                      <a:pPr algn="l"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1" i="0" u="none" strike="noStrike">
                          <a:solidFill>
                            <a:srgbClr val="000000"/>
                          </a:solidFill>
                          <a:effectLst/>
                          <a:latin typeface="+mj-lt"/>
                        </a:rPr>
                        <a:t>Non-issuers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mj-lt"/>
                        </a:rPr>
                        <a:t>Issuing Firms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mj-lt"/>
                        </a:rPr>
                        <a:t>Equity Issuers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mj-lt"/>
                        </a:rPr>
                        <a:t>Bond Issuers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47669">
                <a:tc>
                  <a:txBody>
                    <a:bodyPr/>
                    <a:lstStyle/>
                    <a:p>
                      <a:pPr algn="l" fontAlgn="b"/>
                      <a:r>
                        <a:rPr lang="en-US" sz="1100" b="1" i="0" u="none" strike="noStrike">
                          <a:solidFill>
                            <a:srgbClr val="000000"/>
                          </a:solidFill>
                          <a:effectLst/>
                          <a:latin typeface="+mj-lt"/>
                        </a:rPr>
                        <a:t>Total Assets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99,823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316,528</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255,701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3,685,394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47669">
                <a:tc>
                  <a:txBody>
                    <a:bodyPr/>
                    <a:lstStyle/>
                    <a:p>
                      <a:pPr algn="l" fontAlgn="b"/>
                      <a:r>
                        <a:rPr lang="en-US" sz="1100" b="1" i="0" u="none" strike="noStrike">
                          <a:solidFill>
                            <a:srgbClr val="000000"/>
                          </a:solidFill>
                          <a:effectLst/>
                          <a:latin typeface="+mj-lt"/>
                        </a:rPr>
                        <a:t>Sales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73,700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mj-lt"/>
                        </a:rPr>
                        <a:t>132,457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114,015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1,011,641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Number of Employees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327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705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470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3,080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Asset Growth</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4.31%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9.29%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10.48%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9.43%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Sales Growth</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5.48%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9.37%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9.48%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8.68%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Employee Growth</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0.87%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Leverage</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49.36%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55.33%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54.18%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60.55%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Long Term Debt/Total Liabilities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14.75%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22.48%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21.50%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36.29%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Retained Earnings/Total Assets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5.56%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6.05%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4.42%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8.64%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ROA</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3.66%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3.59%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3.06%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dirty="0">
                          <a:solidFill>
                            <a:srgbClr val="000000"/>
                          </a:solidFill>
                          <a:effectLst/>
                          <a:latin typeface="+mj-lt"/>
                        </a:rPr>
                        <a:t>Firm </a:t>
                      </a:r>
                      <a:r>
                        <a:rPr lang="en-US" sz="1100" b="1" i="0" u="none" strike="noStrike" dirty="0" smtClean="0">
                          <a:solidFill>
                            <a:srgbClr val="000000"/>
                          </a:solidFill>
                          <a:effectLst/>
                          <a:latin typeface="+mj-lt"/>
                        </a:rPr>
                        <a:t>Age </a:t>
                      </a:r>
                      <a:r>
                        <a:rPr lang="en-US" sz="1100" b="1" i="0" u="none" strike="noStrike" dirty="0">
                          <a:solidFill>
                            <a:srgbClr val="000000"/>
                          </a:solidFill>
                          <a:effectLst/>
                          <a:latin typeface="+mj-lt"/>
                        </a:rPr>
                        <a:t>(2011)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Number of Firms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27,185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18,342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16,198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4,877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r>
              <a:tr h="247669">
                <a:tc>
                  <a:txBody>
                    <a:bodyPr/>
                    <a:lstStyle/>
                    <a:p>
                      <a:pPr algn="l" fontAlgn="b"/>
                      <a:r>
                        <a:rPr lang="en-US" sz="1100" b="1" i="0" u="none" strike="noStrike">
                          <a:solidFill>
                            <a:srgbClr val="000000"/>
                          </a:solidFill>
                          <a:effectLst/>
                          <a:latin typeface="+mj-lt"/>
                        </a:rPr>
                        <a:t>Percentage of Total Firms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59.71%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40.29%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35.58%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10.71%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r>
              <a:tr h="247669">
                <a:tc gridSpan="2">
                  <a:txBody>
                    <a:bodyPr/>
                    <a:lstStyle/>
                    <a:p>
                      <a:pPr algn="l" fontAlgn="b"/>
                      <a:r>
                        <a:rPr lang="en-US" sz="1100" b="1" i="0" u="none" strike="noStrike" dirty="0">
                          <a:solidFill>
                            <a:srgbClr val="000000"/>
                          </a:solidFill>
                          <a:effectLst/>
                          <a:latin typeface="+mj-lt"/>
                        </a:rPr>
                        <a:t>No. of Observations for Total Assets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1100" b="0" i="0" u="none" strike="noStrike" dirty="0">
                          <a:solidFill>
                            <a:srgbClr val="000000"/>
                          </a:solidFill>
                          <a:effectLst/>
                          <a:latin typeface="+mj-lt"/>
                        </a:rPr>
                        <a:t>191,616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133,869</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116,268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40,059</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9062818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Marginal effects on the probability of issuing</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7" name="Table 6"/>
          <p:cNvGraphicFramePr>
            <a:graphicFrameLocks noGrp="1"/>
          </p:cNvGraphicFramePr>
          <p:nvPr>
            <p:extLst>
              <p:ext uri="{D42A27DB-BD31-4B8C-83A1-F6EECF244321}">
                <p14:modId xmlns:p14="http://schemas.microsoft.com/office/powerpoint/2010/main" val="4061160154"/>
              </p:ext>
            </p:extLst>
          </p:nvPr>
        </p:nvGraphicFramePr>
        <p:xfrm>
          <a:off x="942760" y="1585576"/>
          <a:ext cx="7143267" cy="4435740"/>
        </p:xfrm>
        <a:graphic>
          <a:graphicData uri="http://schemas.openxmlformats.org/drawingml/2006/table">
            <a:tbl>
              <a:tblPr/>
              <a:tblGrid>
                <a:gridCol w="2637000"/>
                <a:gridCol w="150208"/>
                <a:gridCol w="1026428"/>
                <a:gridCol w="325453"/>
                <a:gridCol w="150208"/>
                <a:gridCol w="1026428"/>
                <a:gridCol w="325453"/>
                <a:gridCol w="150208"/>
                <a:gridCol w="1026428"/>
                <a:gridCol w="325453"/>
              </a:tblGrid>
              <a:tr h="238236">
                <a:tc gridSpan="10">
                  <a:txBody>
                    <a:bodyPr/>
                    <a:lstStyle/>
                    <a:p>
                      <a:pPr algn="ctr" fontAlgn="b"/>
                      <a:r>
                        <a:rPr lang="en-US" sz="1200" b="0" i="1" u="none" strike="noStrike" dirty="0" smtClean="0">
                          <a:solidFill>
                            <a:srgbClr val="000000"/>
                          </a:solidFill>
                          <a:effectLst/>
                          <a:latin typeface="+mj-lt"/>
                        </a:rPr>
                        <a:t>Probability of Capital </a:t>
                      </a:r>
                      <a:r>
                        <a:rPr lang="en-US" sz="1200" b="0" i="1" u="none" strike="noStrike" kern="1200" dirty="0" smtClean="0">
                          <a:solidFill>
                            <a:srgbClr val="000000"/>
                          </a:solidFill>
                          <a:effectLst/>
                          <a:latin typeface="+mn-lt"/>
                          <a:ea typeface="+mn-ea"/>
                          <a:cs typeface="+mn-cs"/>
                        </a:rPr>
                        <a:t>Raising </a:t>
                      </a:r>
                      <a:r>
                        <a:rPr lang="en-US" sz="1200" b="0" i="1" u="none" strike="noStrike" dirty="0" smtClean="0">
                          <a:solidFill>
                            <a:srgbClr val="000000"/>
                          </a:solidFill>
                          <a:effectLst/>
                          <a:latin typeface="+mj-lt"/>
                        </a:rPr>
                        <a:t>Activity</a:t>
                      </a:r>
                      <a:endParaRPr lang="en-US" sz="1200" b="0" i="1" u="none" strike="noStrike" dirty="0">
                        <a:solidFill>
                          <a:srgbClr val="000000"/>
                        </a:solidFill>
                        <a:effectLst/>
                        <a:latin typeface="+mj-lt"/>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40339">
                <a:tc>
                  <a:txBody>
                    <a:bodyPr/>
                    <a:lstStyle/>
                    <a:p>
                      <a:pPr algn="l" fontAlgn="b"/>
                      <a:r>
                        <a:rPr lang="en-US" sz="1100" b="1"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8">
                  <a:txBody>
                    <a:bodyPr/>
                    <a:lstStyle/>
                    <a:p>
                      <a:pPr algn="ctr" fontAlgn="b"/>
                      <a:r>
                        <a:rPr lang="en-US" sz="1100" b="1" i="0" u="none" strike="noStrike" dirty="0">
                          <a:solidFill>
                            <a:srgbClr val="000000"/>
                          </a:solidFill>
                          <a:effectLst/>
                          <a:latin typeface="+mj-lt"/>
                        </a:rPr>
                        <a:t>All Issuers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53785">
                <a:tc>
                  <a:txBody>
                    <a:bodyPr/>
                    <a:lstStyle/>
                    <a:p>
                      <a:pPr algn="l" fontAlgn="ctr"/>
                      <a:r>
                        <a:rPr lang="en-US" sz="1100" b="1" i="0" u="none" strike="noStrike">
                          <a:solidFill>
                            <a:srgbClr val="000000"/>
                          </a:solidFill>
                          <a:effectLst/>
                          <a:latin typeface="+mj-lt"/>
                        </a:rPr>
                        <a:t>Proxy for Firm Size and Growth</a:t>
                      </a:r>
                    </a:p>
                  </a:txBody>
                  <a:tcPr marL="9525" marR="9525" marT="9525" marB="0" anchor="ctr">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gridSpan="2">
                  <a:txBody>
                    <a:bodyPr/>
                    <a:lstStyle/>
                    <a:p>
                      <a:pPr algn="ctr" fontAlgn="ctr"/>
                      <a:r>
                        <a:rPr lang="en-US" sz="1100" b="0" i="1" u="none" strike="noStrike">
                          <a:solidFill>
                            <a:srgbClr val="000000"/>
                          </a:solidFill>
                          <a:effectLst/>
                          <a:latin typeface="+mj-lt"/>
                        </a:rPr>
                        <a:t>Total Assets</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l" fontAlgn="ctr"/>
                      <a:r>
                        <a:rPr lang="en-US" sz="1100" b="1" i="0" u="none" strike="noStrike">
                          <a:solidFill>
                            <a:srgbClr val="000000"/>
                          </a:solidFill>
                          <a:effectLst/>
                          <a:latin typeface="+mj-lt"/>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ctr"/>
                      <a:r>
                        <a:rPr lang="en-US" sz="1100" b="0" i="1" u="none" strike="noStrike">
                          <a:solidFill>
                            <a:srgbClr val="000000"/>
                          </a:solidFill>
                          <a:effectLst/>
                          <a:latin typeface="+mj-lt"/>
                        </a:rPr>
                        <a:t>Sales</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1100" b="0" i="1" u="none" strike="noStrike">
                          <a:solidFill>
                            <a:srgbClr val="000000"/>
                          </a:solidFill>
                          <a:effectLst/>
                          <a:latin typeface="+mj-lt"/>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ctr"/>
                      <a:r>
                        <a:rPr lang="en-US" sz="1100" b="0" i="1" u="none" strike="noStrike">
                          <a:solidFill>
                            <a:srgbClr val="000000"/>
                          </a:solidFill>
                          <a:effectLst/>
                          <a:latin typeface="+mj-lt"/>
                        </a:rPr>
                        <a:t>Number of Employees</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r>
              <a:tr h="226892">
                <a:tc>
                  <a:txBody>
                    <a:bodyPr/>
                    <a:lstStyle/>
                    <a:p>
                      <a:pPr algn="l" fontAlgn="b"/>
                      <a:r>
                        <a:rPr lang="en-US" sz="1100" b="1" i="0" u="none" strike="noStrike">
                          <a:solidFill>
                            <a:srgbClr val="000000"/>
                          </a:solidFill>
                          <a:effectLst/>
                          <a:latin typeface="+mj-lt"/>
                        </a:rPr>
                        <a:t>Independent Variables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a:noFill/>
                    </a:lnB>
                    <a:solidFill>
                      <a:srgbClr val="FFFFFF"/>
                    </a:solidFill>
                  </a:tcPr>
                </a:tc>
                <a:tc gridSpan="2">
                  <a:txBody>
                    <a:bodyPr/>
                    <a:lstStyle/>
                    <a:p>
                      <a:pPr algn="ctr" fontAlgn="ctr"/>
                      <a:r>
                        <a:rPr lang="en-US" sz="1100" b="1" i="0" u="none" strike="noStrike">
                          <a:solidFill>
                            <a:srgbClr val="000000"/>
                          </a:solidFill>
                          <a:effectLst/>
                          <a:latin typeface="+mj-lt"/>
                        </a:rPr>
                        <a:t> </a:t>
                      </a:r>
                    </a:p>
                  </a:txBody>
                  <a:tcPr marL="9525" marR="9525" marT="9525" marB="0" anchor="ctr">
                    <a:lnL>
                      <a:noFill/>
                    </a:lnL>
                    <a:lnR>
                      <a:noFill/>
                    </a:lnR>
                    <a:lnT>
                      <a:noFill/>
                    </a:lnT>
                    <a:lnB>
                      <a:noFill/>
                    </a:lnB>
                    <a:solidFill>
                      <a:srgbClr val="FFFFFF"/>
                    </a:solidFill>
                  </a:tcPr>
                </a:tc>
                <a:tc hMerge="1">
                  <a:txBody>
                    <a:bodyPr/>
                    <a:lstStyle/>
                    <a:p>
                      <a:endParaRPr lang="en-US"/>
                    </a:p>
                  </a:txBody>
                  <a:tcPr/>
                </a:tc>
                <a:tc>
                  <a:txBody>
                    <a:bodyPr/>
                    <a:lstStyle/>
                    <a:p>
                      <a:pPr algn="l" fontAlgn="ctr"/>
                      <a:r>
                        <a:rPr lang="en-US" sz="1100" b="1" i="0" u="none" strike="noStrike">
                          <a:solidFill>
                            <a:srgbClr val="000000"/>
                          </a:solidFill>
                          <a:effectLst/>
                          <a:latin typeface="+mj-lt"/>
                        </a:rPr>
                        <a:t> </a:t>
                      </a:r>
                    </a:p>
                  </a:txBody>
                  <a:tcPr marL="9525" marR="9525" marT="9525" marB="0" anchor="ctr">
                    <a:lnL>
                      <a:noFill/>
                    </a:lnL>
                    <a:lnR>
                      <a:noFill/>
                    </a:lnR>
                    <a:lnT>
                      <a:noFill/>
                    </a:lnT>
                    <a:lnB>
                      <a:noFill/>
                    </a:lnB>
                    <a:solidFill>
                      <a:srgbClr val="FFFFFF"/>
                    </a:solidFill>
                  </a:tcPr>
                </a:tc>
                <a:tc gridSpan="2">
                  <a:txBody>
                    <a:bodyPr/>
                    <a:lstStyle/>
                    <a:p>
                      <a:pPr algn="ctr" fontAlgn="ctr"/>
                      <a:r>
                        <a:rPr lang="en-US" sz="1100" b="1" i="0" u="none" strike="noStrike">
                          <a:solidFill>
                            <a:srgbClr val="000000"/>
                          </a:solidFill>
                          <a:effectLst/>
                          <a:latin typeface="+mj-lt"/>
                        </a:rPr>
                        <a:t> </a:t>
                      </a:r>
                    </a:p>
                  </a:txBody>
                  <a:tcPr marL="9525" marR="9525" marT="9525" marB="0" anchor="ctr">
                    <a:lnL>
                      <a:noFill/>
                    </a:lnL>
                    <a:lnR>
                      <a:noFill/>
                    </a:lnR>
                    <a:lnT>
                      <a:noFill/>
                    </a:lnT>
                    <a:lnB>
                      <a:noFill/>
                    </a:lnB>
                    <a:solidFill>
                      <a:srgbClr val="FFFFFF"/>
                    </a:solidFill>
                  </a:tcPr>
                </a:tc>
                <a:tc hMerge="1">
                  <a:txBody>
                    <a:bodyPr/>
                    <a:lstStyle/>
                    <a:p>
                      <a:endParaRPr lang="en-US"/>
                    </a:p>
                  </a:txBody>
                  <a:tcPr/>
                </a:tc>
                <a:tc>
                  <a:txBody>
                    <a:bodyPr/>
                    <a:lstStyle/>
                    <a:p>
                      <a:pPr algn="l" fontAlgn="ctr"/>
                      <a:r>
                        <a:rPr lang="en-US" sz="1100" b="1" i="0" u="none" strike="noStrike">
                          <a:solidFill>
                            <a:srgbClr val="000000"/>
                          </a:solidFill>
                          <a:effectLst/>
                          <a:latin typeface="+mj-lt"/>
                        </a:rPr>
                        <a:t> </a:t>
                      </a:r>
                    </a:p>
                  </a:txBody>
                  <a:tcPr marL="9525" marR="9525" marT="9525" marB="0" anchor="ctr">
                    <a:lnL>
                      <a:noFill/>
                    </a:lnL>
                    <a:lnR>
                      <a:noFill/>
                    </a:lnR>
                    <a:lnT>
                      <a:noFill/>
                    </a:lnT>
                    <a:lnB>
                      <a:noFill/>
                    </a:lnB>
                    <a:solidFill>
                      <a:srgbClr val="FFFFFF"/>
                    </a:solidFill>
                  </a:tcPr>
                </a:tc>
                <a:tc gridSpan="2">
                  <a:txBody>
                    <a:bodyPr/>
                    <a:lstStyle/>
                    <a:p>
                      <a:pPr algn="ctr" fontAlgn="ctr"/>
                      <a:r>
                        <a:rPr lang="en-US" sz="1100" b="1" i="0" u="none" strike="noStrike">
                          <a:solidFill>
                            <a:srgbClr val="000000"/>
                          </a:solidFill>
                          <a:effectLst/>
                          <a:latin typeface="+mj-lt"/>
                        </a:rPr>
                        <a:t> </a:t>
                      </a:r>
                    </a:p>
                  </a:txBody>
                  <a:tcPr marL="9525" marR="9525" marT="9525" marB="0" anchor="ctr">
                    <a:lnL>
                      <a:noFill/>
                    </a:lnL>
                    <a:lnR>
                      <a:noFill/>
                    </a:lnR>
                    <a:lnT>
                      <a:noFill/>
                    </a:lnT>
                    <a:lnB>
                      <a:noFill/>
                    </a:lnB>
                    <a:solidFill>
                      <a:srgbClr val="FFFFFF"/>
                    </a:solidFill>
                  </a:tcPr>
                </a:tc>
                <a:tc hMerge="1">
                  <a:txBody>
                    <a:bodyPr/>
                    <a:lstStyle/>
                    <a:p>
                      <a:endParaRPr lang="en-US"/>
                    </a:p>
                  </a:txBody>
                  <a:tcPr/>
                </a:tc>
              </a:tr>
              <a:tr h="226892">
                <a:tc rowSpan="2">
                  <a:txBody>
                    <a:bodyPr/>
                    <a:lstStyle/>
                    <a:p>
                      <a:pPr algn="l" fontAlgn="t"/>
                      <a:r>
                        <a:rPr lang="en-US" sz="1100" b="0" i="0" u="none" strike="noStrike">
                          <a:solidFill>
                            <a:srgbClr val="000000"/>
                          </a:solidFill>
                          <a:effectLst/>
                          <a:latin typeface="Garamond"/>
                        </a:rPr>
                        <a:t>  Size</a:t>
                      </a:r>
                    </a:p>
                  </a:txBody>
                  <a:tcPr marL="9525" marR="9525" marT="9525" marB="0">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0.0660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0.0502</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0.0461</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r>
              <a:tr h="226892">
                <a:tc vMerge="1">
                  <a:txBody>
                    <a:bodyPr/>
                    <a:lstStyle/>
                    <a:p>
                      <a:endParaRPr lang="en-US"/>
                    </a:p>
                  </a:txBody>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[0.002]</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[0.002]</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[0.003]</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r>
              <a:tr h="226892">
                <a:tc rowSpan="2">
                  <a:txBody>
                    <a:bodyPr/>
                    <a:lstStyle/>
                    <a:p>
                      <a:pPr algn="l" fontAlgn="t"/>
                      <a:r>
                        <a:rPr lang="en-US" sz="1100" b="0" i="0" u="none" strike="noStrike">
                          <a:solidFill>
                            <a:srgbClr val="000000"/>
                          </a:solidFill>
                          <a:effectLst/>
                          <a:latin typeface="Garamond"/>
                        </a:rPr>
                        <a:t>  Growth</a:t>
                      </a:r>
                    </a:p>
                  </a:txBody>
                  <a:tcPr marL="9525" marR="9525" marT="9525" marB="0">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0.0010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0.0005</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0.0009</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r>
              <a:tr h="226892">
                <a:tc vMerge="1">
                  <a:txBody>
                    <a:bodyPr/>
                    <a:lstStyle/>
                    <a:p>
                      <a:endParaRPr lang="en-US"/>
                    </a:p>
                  </a:txBody>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r>
              <a:tr h="226892">
                <a:tc rowSpan="2">
                  <a:txBody>
                    <a:bodyPr/>
                    <a:lstStyle/>
                    <a:p>
                      <a:pPr algn="l" fontAlgn="t"/>
                      <a:r>
                        <a:rPr lang="en-US" sz="1100" b="0" i="0" u="none" strike="noStrike">
                          <a:solidFill>
                            <a:srgbClr val="000000"/>
                          </a:solidFill>
                          <a:effectLst/>
                          <a:latin typeface="Garamond"/>
                        </a:rPr>
                        <a:t>  Leverage</a:t>
                      </a:r>
                    </a:p>
                  </a:txBody>
                  <a:tcPr marL="9525" marR="9525" marT="9525" marB="0">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vMerge="1">
                  <a:txBody>
                    <a:bodyPr/>
                    <a:lstStyle/>
                    <a:p>
                      <a:endParaRPr lang="en-US"/>
                    </a:p>
                  </a:txBody>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rowSpan="2">
                  <a:txBody>
                    <a:bodyPr/>
                    <a:lstStyle/>
                    <a:p>
                      <a:pPr algn="l" fontAlgn="t"/>
                      <a:r>
                        <a:rPr lang="en-US" sz="1100" b="0" i="0" u="none" strike="noStrike">
                          <a:solidFill>
                            <a:srgbClr val="000000"/>
                          </a:solidFill>
                          <a:effectLst/>
                          <a:latin typeface="Garamond"/>
                        </a:rPr>
                        <a:t>  Long Term Debt/Total Liabilities</a:t>
                      </a:r>
                    </a:p>
                  </a:txBody>
                  <a:tcPr marL="9525" marR="9525" marT="9525" marB="0">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0.0025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0.0037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226892">
                <a:tc vMerge="1">
                  <a:txBody>
                    <a:bodyPr/>
                    <a:lstStyle/>
                    <a:p>
                      <a:endParaRPr lang="en-US"/>
                    </a:p>
                  </a:txBody>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rowSpan="2">
                  <a:txBody>
                    <a:bodyPr/>
                    <a:lstStyle/>
                    <a:p>
                      <a:pPr algn="l" fontAlgn="t"/>
                      <a:r>
                        <a:rPr lang="en-US" sz="1100" b="0" i="0" u="none" strike="noStrike">
                          <a:solidFill>
                            <a:srgbClr val="000000"/>
                          </a:solidFill>
                          <a:effectLst/>
                          <a:latin typeface="Garamond"/>
                        </a:rPr>
                        <a:t>  ROA</a:t>
                      </a:r>
                    </a:p>
                  </a:txBody>
                  <a:tcPr marL="9525" marR="9525" marT="9525" marB="0">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-0.0040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-0.0037</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-0.0039</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noFill/>
                  </a:tcPr>
                </a:tc>
              </a:tr>
              <a:tr h="226892">
                <a:tc vMerge="1">
                  <a:txBody>
                    <a:bodyPr/>
                    <a:lstStyle/>
                    <a:p>
                      <a:endParaRPr lang="en-US"/>
                    </a:p>
                  </a:txBody>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[0.000]</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r>
              <a:tr h="226892">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a:txBody>
                    <a:bodyPr/>
                    <a:lstStyle/>
                    <a:p>
                      <a:pPr algn="l" fontAlgn="b"/>
                      <a:r>
                        <a:rPr lang="en-US" sz="1100" b="1" i="0" u="none" strike="noStrike">
                          <a:solidFill>
                            <a:srgbClr val="000000"/>
                          </a:solidFill>
                          <a:effectLst/>
                          <a:latin typeface="Garamond"/>
                        </a:rPr>
                        <a:t>Country Dummies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a:txBody>
                    <a:bodyPr/>
                    <a:lstStyle/>
                    <a:p>
                      <a:pPr algn="l" fontAlgn="t"/>
                      <a:r>
                        <a:rPr lang="en-US" sz="1100" b="1"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6892">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16,177</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15,290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10,840</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8441503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81903" y="1297541"/>
            <a:ext cx="8377718" cy="5116657"/>
          </a:xfrm>
        </p:spPr>
        <p:txBody>
          <a:bodyPr>
            <a:normAutofit/>
          </a:bodyPr>
          <a:lstStyle/>
          <a:p>
            <a:r>
              <a:rPr lang="en-US" sz="2400" dirty="0" smtClean="0"/>
              <a:t>The regressions report marginal effects of a unit increase</a:t>
            </a:r>
          </a:p>
          <a:p>
            <a:r>
              <a:rPr lang="en-US" sz="2400" dirty="0" smtClean="0"/>
              <a:t>0.01 increase in log of total assets (1% increase in total assets) is associated with 0.07 p.p. increase in the probability of issuance</a:t>
            </a:r>
          </a:p>
          <a:p>
            <a:r>
              <a:rPr lang="en-US" sz="2400" dirty="0" smtClean="0"/>
              <a:t>1 p.p. decrease in ROA is associated with an increase of about 0.4 percentage points  in the probability of issuing</a:t>
            </a:r>
          </a:p>
          <a:p>
            <a:r>
              <a:rPr lang="en-US" sz="2400" dirty="0" smtClean="0"/>
              <a:t>Marginal effect of 1 std. dev. change because different variables are in different units</a:t>
            </a:r>
          </a:p>
          <a:p>
            <a:pPr lvl="1"/>
            <a:r>
              <a:rPr lang="en-US" sz="2000" dirty="0" smtClean="0"/>
              <a:t>1 std. dev. </a:t>
            </a:r>
            <a:r>
              <a:rPr lang="en-US" sz="2000" dirty="0"/>
              <a:t>increase in log of total assets for the average firm raises the likelihood of issuing by around </a:t>
            </a:r>
            <a:r>
              <a:rPr lang="en-US" sz="2000" dirty="0" smtClean="0"/>
              <a:t>18 </a:t>
            </a:r>
            <a:r>
              <a:rPr lang="en-US" sz="2000" dirty="0"/>
              <a:t>p.p.</a:t>
            </a:r>
          </a:p>
          <a:p>
            <a:pPr lvl="1"/>
            <a:r>
              <a:rPr lang="en-US" sz="2000" dirty="0" smtClean="0"/>
              <a:t>1 std. dev. </a:t>
            </a:r>
            <a:r>
              <a:rPr lang="en-US" sz="2000" dirty="0"/>
              <a:t>increase in asset growth is associated with an increase of about 6 p.p.</a:t>
            </a:r>
          </a:p>
          <a:p>
            <a:pPr lvl="1"/>
            <a:r>
              <a:rPr lang="en-US" sz="2000" dirty="0" smtClean="0"/>
              <a:t>1 std. dev. </a:t>
            </a:r>
            <a:r>
              <a:rPr lang="en-US" sz="2000" dirty="0"/>
              <a:t>increase in ROA lowers the probability of issuing by about </a:t>
            </a:r>
            <a:r>
              <a:rPr lang="en-US" sz="2000" dirty="0" smtClean="0"/>
              <a:t>6 </a:t>
            </a:r>
            <a:r>
              <a:rPr lang="en-US" sz="2000" dirty="0"/>
              <a:t>p.p.</a:t>
            </a:r>
          </a:p>
          <a:p>
            <a:endParaRPr lang="en-US" sz="2000" dirty="0"/>
          </a:p>
        </p:txBody>
      </p:sp>
      <p:sp>
        <p:nvSpPr>
          <p:cNvPr id="5" name="Title 1"/>
          <p:cNvSpPr txBox="1">
            <a:spLocks/>
          </p:cNvSpPr>
          <p:nvPr/>
        </p:nvSpPr>
        <p:spPr bwMode="auto">
          <a:xfrm>
            <a:off x="304800" y="17313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Marginal effects on the probability of issuing</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7950103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985" t="2698" r="1191" b="1949"/>
          <a:stretch/>
        </p:blipFill>
        <p:spPr>
          <a:xfrm>
            <a:off x="1194099" y="1816005"/>
            <a:ext cx="6637468" cy="4294340"/>
          </a:xfrm>
          <a:prstGeom prst="rect">
            <a:avLst/>
          </a:prstGeom>
        </p:spPr>
      </p:pic>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(FSD)</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0217105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Sales</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091" t="2338" r="1453" b="2646"/>
          <a:stretch/>
        </p:blipFill>
        <p:spPr>
          <a:xfrm>
            <a:off x="1230794" y="1698868"/>
            <a:ext cx="6638544" cy="4437661"/>
          </a:xfrm>
          <a:prstGeom prst="rect">
            <a:avLst/>
          </a:prstGeom>
        </p:spPr>
      </p:pic>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36319709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Contribution</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9082" y="1029301"/>
            <a:ext cx="8472511" cy="4876800"/>
          </a:xfrm>
        </p:spPr>
        <p:txBody>
          <a:bodyPr anchor="t" anchorCtr="0">
            <a:noAutofit/>
          </a:bodyPr>
          <a:lstStyle/>
          <a:p>
            <a:pPr algn="just">
              <a:lnSpc>
                <a:spcPct val="110000"/>
              </a:lnSpc>
              <a:spcBef>
                <a:spcPts val="300"/>
              </a:spcBef>
              <a:spcAft>
                <a:spcPts val="200"/>
              </a:spcAft>
            </a:pPr>
            <a:r>
              <a:rPr lang="en-US" sz="2400" dirty="0" smtClean="0">
                <a:cs typeface="Calibri" pitchFamily="34" charset="0"/>
              </a:rPr>
              <a:t>Large </a:t>
            </a:r>
            <a:r>
              <a:rPr lang="en-US" sz="2400" dirty="0">
                <a:cs typeface="Calibri" pitchFamily="34" charset="0"/>
              </a:rPr>
              <a:t>firms are the ones that access capital markets </a:t>
            </a:r>
            <a:endParaRPr lang="en-US" sz="2400" dirty="0" smtClean="0">
              <a:cs typeface="Calibri" pitchFamily="34" charset="0"/>
            </a:endParaRPr>
          </a:p>
          <a:p>
            <a:pPr lvl="1" algn="just">
              <a:lnSpc>
                <a:spcPct val="110000"/>
              </a:lnSpc>
              <a:spcBef>
                <a:spcPts val="300"/>
              </a:spcBef>
              <a:spcAft>
                <a:spcPts val="200"/>
              </a:spcAft>
            </a:pPr>
            <a:r>
              <a:rPr lang="en-US" sz="2200" dirty="0" smtClean="0">
                <a:cs typeface="Calibri" pitchFamily="34" charset="0"/>
              </a:rPr>
              <a:t>But no </a:t>
            </a:r>
            <a:r>
              <a:rPr lang="en-US" sz="2200" dirty="0">
                <a:cs typeface="Calibri" pitchFamily="34" charset="0"/>
              </a:rPr>
              <a:t>systematic documentation of how many firms do so across countries </a:t>
            </a:r>
            <a:endParaRPr lang="en-US" sz="2200" dirty="0" smtClean="0">
              <a:cs typeface="Calibri" pitchFamily="34" charset="0"/>
            </a:endParaRPr>
          </a:p>
          <a:p>
            <a:pPr lvl="1" algn="just">
              <a:lnSpc>
                <a:spcPct val="110000"/>
              </a:lnSpc>
              <a:spcBef>
                <a:spcPts val="300"/>
              </a:spcBef>
              <a:spcAft>
                <a:spcPts val="200"/>
              </a:spcAft>
            </a:pPr>
            <a:r>
              <a:rPr lang="en-US" sz="2200" dirty="0" smtClean="0">
                <a:cs typeface="Calibri" pitchFamily="34" charset="0"/>
              </a:rPr>
              <a:t>And whether </a:t>
            </a:r>
            <a:r>
              <a:rPr lang="en-US" sz="2200" dirty="0">
                <a:cs typeface="Calibri" pitchFamily="34" charset="0"/>
              </a:rPr>
              <a:t>more firms have accessed those markets as the capital market activity has expanded </a:t>
            </a:r>
            <a:r>
              <a:rPr lang="en-US" sz="2200" dirty="0" smtClean="0">
                <a:cs typeface="Calibri" pitchFamily="34" charset="0"/>
              </a:rPr>
              <a:t>worldwide</a:t>
            </a:r>
          </a:p>
          <a:p>
            <a:pPr lvl="1" algn="just">
              <a:lnSpc>
                <a:spcPct val="110000"/>
              </a:lnSpc>
              <a:spcBef>
                <a:spcPts val="300"/>
              </a:spcBef>
              <a:spcAft>
                <a:spcPts val="200"/>
              </a:spcAft>
            </a:pPr>
            <a:r>
              <a:rPr lang="en-US" sz="2000" dirty="0" smtClean="0">
                <a:cs typeface="Calibri" pitchFamily="34" charset="0"/>
              </a:rPr>
              <a:t>(Harris and </a:t>
            </a:r>
            <a:r>
              <a:rPr lang="en-US" sz="2000" dirty="0" err="1" smtClean="0">
                <a:cs typeface="Calibri" pitchFamily="34" charset="0"/>
              </a:rPr>
              <a:t>Raviv</a:t>
            </a:r>
            <a:r>
              <a:rPr lang="en-US" sz="2000" dirty="0" smtClean="0">
                <a:cs typeface="Calibri" pitchFamily="34" charset="0"/>
              </a:rPr>
              <a:t>, 1991; Myers, 2003) </a:t>
            </a:r>
          </a:p>
          <a:p>
            <a:pPr algn="just">
              <a:lnSpc>
                <a:spcPct val="110000"/>
              </a:lnSpc>
              <a:spcBef>
                <a:spcPts val="300"/>
              </a:spcBef>
              <a:spcAft>
                <a:spcPts val="200"/>
              </a:spcAft>
            </a:pPr>
            <a:r>
              <a:rPr lang="en-US" sz="2400" dirty="0" smtClean="0">
                <a:cs typeface="Calibri" pitchFamily="34" charset="0"/>
              </a:rPr>
              <a:t>Why firms issue new securities and how they perform when they raise new funds </a:t>
            </a:r>
          </a:p>
          <a:p>
            <a:pPr lvl="1" algn="just">
              <a:lnSpc>
                <a:spcPct val="110000"/>
              </a:lnSpc>
              <a:spcBef>
                <a:spcPts val="300"/>
              </a:spcBef>
              <a:spcAft>
                <a:spcPts val="200"/>
              </a:spcAft>
            </a:pPr>
            <a:r>
              <a:rPr lang="en-US" sz="2200" dirty="0" smtClean="0">
                <a:cs typeface="Calibri" pitchFamily="34" charset="0"/>
              </a:rPr>
              <a:t>But </a:t>
            </a:r>
            <a:r>
              <a:rPr lang="en-US" sz="2200" dirty="0" smtClean="0">
                <a:cs typeface="Calibri" pitchFamily="34" charset="0"/>
              </a:rPr>
              <a:t>has not </a:t>
            </a:r>
            <a:r>
              <a:rPr lang="en-US" sz="2200" dirty="0">
                <a:cs typeface="Calibri" pitchFamily="34" charset="0"/>
              </a:rPr>
              <a:t>studied whether that performance varies with firm size across </a:t>
            </a:r>
            <a:r>
              <a:rPr lang="en-US" sz="2200" dirty="0" smtClean="0">
                <a:cs typeface="Calibri" pitchFamily="34" charset="0"/>
              </a:rPr>
              <a:t>countries</a:t>
            </a:r>
          </a:p>
          <a:p>
            <a:pPr lvl="1" algn="just">
              <a:lnSpc>
                <a:spcPct val="110000"/>
              </a:lnSpc>
              <a:spcBef>
                <a:spcPts val="300"/>
              </a:spcBef>
              <a:spcAft>
                <a:spcPts val="200"/>
              </a:spcAft>
            </a:pPr>
            <a:r>
              <a:rPr lang="en-US" sz="2000" dirty="0" smtClean="0">
                <a:cs typeface="Calibri" pitchFamily="34" charset="0"/>
              </a:rPr>
              <a:t>(Jensen, 1986; Hart, 1995; Welch, 2004; Henderson et al., 2006; Kim and </a:t>
            </a:r>
            <a:r>
              <a:rPr lang="en-US" sz="2000" dirty="0" err="1" smtClean="0">
                <a:cs typeface="Calibri" pitchFamily="34" charset="0"/>
              </a:rPr>
              <a:t>Weisbach</a:t>
            </a:r>
            <a:r>
              <a:rPr lang="en-US" sz="2000" dirty="0" smtClean="0">
                <a:cs typeface="Calibri" pitchFamily="34" charset="0"/>
              </a:rPr>
              <a:t>, 2008; De Angelo et al., 2009; </a:t>
            </a:r>
            <a:r>
              <a:rPr lang="en-US" sz="2000" dirty="0" err="1" smtClean="0">
                <a:cs typeface="Calibri" pitchFamily="34" charset="0"/>
              </a:rPr>
              <a:t>Hertzel</a:t>
            </a:r>
            <a:r>
              <a:rPr lang="en-US" sz="2000" dirty="0" smtClean="0">
                <a:cs typeface="Calibri" pitchFamily="34" charset="0"/>
              </a:rPr>
              <a:t> and Li, 2010; </a:t>
            </a:r>
            <a:r>
              <a:rPr lang="en-US" sz="2000" dirty="0" err="1" smtClean="0">
                <a:cs typeface="Calibri" pitchFamily="34" charset="0"/>
              </a:rPr>
              <a:t>Brealey</a:t>
            </a:r>
            <a:r>
              <a:rPr lang="en-US" sz="2000" dirty="0" smtClean="0">
                <a:cs typeface="Calibri" pitchFamily="34" charset="0"/>
              </a:rPr>
              <a:t> et al., 2011; Graham and Harvey, 2011; Shin and Zhao, 2013; Shin, 2014)</a:t>
            </a:r>
            <a:endParaRPr lang="en-US" sz="2000" dirty="0" smtClean="0">
              <a:cs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Number of Employees</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2697" t="3307" r="1855" b="3108"/>
          <a:stretch/>
        </p:blipFill>
        <p:spPr>
          <a:xfrm>
            <a:off x="1173187" y="1680270"/>
            <a:ext cx="6638544" cy="4513866"/>
          </a:xfrm>
          <a:prstGeom prst="rect">
            <a:avLst/>
          </a:prstGeom>
        </p:spPr>
      </p:pic>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2535436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United States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6008" y="1816004"/>
            <a:ext cx="6221556" cy="4440976"/>
          </a:xfrm>
          <a:prstGeom prst="rect">
            <a:avLst/>
          </a:prstGeom>
        </p:spPr>
      </p:pic>
    </p:spTree>
    <p:extLst>
      <p:ext uri="{BB962C8B-B14F-4D97-AF65-F5344CB8AC3E}">
        <p14:creationId xmlns:p14="http://schemas.microsoft.com/office/powerpoint/2010/main" val="10706527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United Kingdom</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566" y="1714499"/>
            <a:ext cx="6675212" cy="4854699"/>
          </a:xfrm>
          <a:prstGeom prst="rect">
            <a:avLst/>
          </a:prstGeom>
        </p:spPr>
      </p:pic>
    </p:spTree>
    <p:extLst>
      <p:ext uri="{BB962C8B-B14F-4D97-AF65-F5344CB8AC3E}">
        <p14:creationId xmlns:p14="http://schemas.microsoft.com/office/powerpoint/2010/main" val="992397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Spain</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357" y="1714500"/>
            <a:ext cx="6927241" cy="4882885"/>
          </a:xfrm>
          <a:prstGeom prst="rect">
            <a:avLst/>
          </a:prstGeom>
        </p:spPr>
      </p:pic>
    </p:spTree>
    <p:extLst>
      <p:ext uri="{BB962C8B-B14F-4D97-AF65-F5344CB8AC3E}">
        <p14:creationId xmlns:p14="http://schemas.microsoft.com/office/powerpoint/2010/main" val="1679629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Spain</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357" y="1714500"/>
            <a:ext cx="6927241" cy="4882885"/>
          </a:xfrm>
          <a:prstGeom prst="rect">
            <a:avLst/>
          </a:prstGeom>
        </p:spPr>
      </p:pic>
    </p:spTree>
    <p:extLst>
      <p:ext uri="{BB962C8B-B14F-4D97-AF65-F5344CB8AC3E}">
        <p14:creationId xmlns:p14="http://schemas.microsoft.com/office/powerpoint/2010/main" val="2654767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Germany</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776" y="1714500"/>
            <a:ext cx="6768823" cy="4922780"/>
          </a:xfrm>
          <a:prstGeom prst="rect">
            <a:avLst/>
          </a:prstGeom>
        </p:spPr>
      </p:pic>
    </p:spTree>
    <p:extLst>
      <p:ext uri="{BB962C8B-B14F-4D97-AF65-F5344CB8AC3E}">
        <p14:creationId xmlns:p14="http://schemas.microsoft.com/office/powerpoint/2010/main" val="25534366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France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566" y="1714499"/>
            <a:ext cx="6732819" cy="4896595"/>
          </a:xfrm>
          <a:prstGeom prst="rect">
            <a:avLst/>
          </a:prstGeom>
        </p:spPr>
      </p:pic>
    </p:spTree>
    <p:extLst>
      <p:ext uri="{BB962C8B-B14F-4D97-AF65-F5344CB8AC3E}">
        <p14:creationId xmlns:p14="http://schemas.microsoft.com/office/powerpoint/2010/main" val="11677437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China</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9909" y="1680270"/>
            <a:ext cx="6833631" cy="4969914"/>
          </a:xfrm>
          <a:prstGeom prst="rect">
            <a:avLst/>
          </a:prstGeom>
        </p:spPr>
      </p:pic>
    </p:spTree>
    <p:extLst>
      <p:ext uri="{BB962C8B-B14F-4D97-AF65-F5344CB8AC3E}">
        <p14:creationId xmlns:p14="http://schemas.microsoft.com/office/powerpoint/2010/main" val="30202870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India</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210" y="1680270"/>
            <a:ext cx="6415979" cy="4666167"/>
          </a:xfrm>
          <a:prstGeom prst="rect">
            <a:avLst/>
          </a:prstGeom>
        </p:spPr>
      </p:pic>
    </p:spTree>
    <p:extLst>
      <p:ext uri="{BB962C8B-B14F-4D97-AF65-F5344CB8AC3E}">
        <p14:creationId xmlns:p14="http://schemas.microsoft.com/office/powerpoint/2010/main" val="113464966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7"/>
          <p:cNvSpPr/>
          <p:nvPr/>
        </p:nvSpPr>
        <p:spPr>
          <a:xfrm>
            <a:off x="1057973" y="1280160"/>
            <a:ext cx="7200875" cy="400110"/>
          </a:xfrm>
          <a:prstGeom prst="rect">
            <a:avLst/>
          </a:prstGeom>
        </p:spPr>
        <p:txBody>
          <a:bodyPr wrap="square">
            <a:spAutoFit/>
          </a:bodyPr>
          <a:lstStyle/>
          <a:p>
            <a:pPr algn="ctr"/>
            <a:r>
              <a:rPr lang="en-US" sz="2000" dirty="0" smtClean="0">
                <a:solidFill>
                  <a:srgbClr val="000000"/>
                </a:solidFill>
                <a:latin typeface="+mj-lt"/>
              </a:rPr>
              <a:t>Total Assets</a:t>
            </a:r>
          </a:p>
        </p:txBody>
      </p:sp>
      <p:sp>
        <p:nvSpPr>
          <p:cNvPr id="10"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size distribution: Brazil</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0594" y="1680270"/>
            <a:ext cx="6675212" cy="4854699"/>
          </a:xfrm>
          <a:prstGeom prst="rect">
            <a:avLst/>
          </a:prstGeom>
        </p:spPr>
      </p:pic>
    </p:spTree>
    <p:extLst>
      <p:ext uri="{BB962C8B-B14F-4D97-AF65-F5344CB8AC3E}">
        <p14:creationId xmlns:p14="http://schemas.microsoft.com/office/powerpoint/2010/main" val="32988283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Contribution</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9082" y="1029301"/>
            <a:ext cx="8472511" cy="4876800"/>
          </a:xfrm>
        </p:spPr>
        <p:txBody>
          <a:bodyPr anchor="t" anchorCtr="0">
            <a:noAutofit/>
          </a:bodyPr>
          <a:lstStyle/>
          <a:p>
            <a:pPr algn="just">
              <a:lnSpc>
                <a:spcPct val="110000"/>
              </a:lnSpc>
              <a:spcBef>
                <a:spcPts val="0"/>
              </a:spcBef>
              <a:spcAft>
                <a:spcPts val="600"/>
              </a:spcAft>
            </a:pPr>
            <a:r>
              <a:rPr lang="en-US" sz="2400" dirty="0" smtClean="0">
                <a:cs typeface="Calibri" pitchFamily="34" charset="0"/>
              </a:rPr>
              <a:t>Whether </a:t>
            </a:r>
            <a:r>
              <a:rPr lang="en-US" sz="2400" dirty="0">
                <a:cs typeface="Calibri" pitchFamily="34" charset="0"/>
              </a:rPr>
              <a:t>firm growth varies along the FSD, linking the different firm behavior to financial constraints </a:t>
            </a:r>
            <a:endParaRPr lang="en-US" sz="2400" dirty="0" smtClean="0">
              <a:cs typeface="Calibri" pitchFamily="34" charset="0"/>
            </a:endParaRPr>
          </a:p>
          <a:p>
            <a:pPr lvl="1" algn="just">
              <a:lnSpc>
                <a:spcPct val="110000"/>
              </a:lnSpc>
              <a:spcBef>
                <a:spcPts val="0"/>
              </a:spcBef>
              <a:spcAft>
                <a:spcPts val="600"/>
              </a:spcAft>
            </a:pPr>
            <a:r>
              <a:rPr lang="en-US" sz="2000" dirty="0" smtClean="0">
                <a:cs typeface="Calibri" pitchFamily="34" charset="0"/>
              </a:rPr>
              <a:t>(</a:t>
            </a:r>
            <a:r>
              <a:rPr lang="en-US" sz="2000" dirty="0">
                <a:cs typeface="Calibri" pitchFamily="34" charset="0"/>
              </a:rPr>
              <a:t>Cabral and Mata, 2003; </a:t>
            </a:r>
            <a:r>
              <a:rPr lang="en-US" sz="2000" dirty="0" err="1">
                <a:cs typeface="Calibri" pitchFamily="34" charset="0"/>
              </a:rPr>
              <a:t>Angelini</a:t>
            </a:r>
            <a:r>
              <a:rPr lang="en-US" sz="2000" dirty="0">
                <a:cs typeface="Calibri" pitchFamily="34" charset="0"/>
              </a:rPr>
              <a:t> and </a:t>
            </a:r>
            <a:r>
              <a:rPr lang="en-US" sz="2000" dirty="0" err="1">
                <a:cs typeface="Calibri" pitchFamily="34" charset="0"/>
              </a:rPr>
              <a:t>Generale</a:t>
            </a:r>
            <a:r>
              <a:rPr lang="en-US" sz="2000" dirty="0">
                <a:cs typeface="Calibri" pitchFamily="34" charset="0"/>
              </a:rPr>
              <a:t>, 2008; </a:t>
            </a:r>
            <a:r>
              <a:rPr lang="en-US" sz="2000" dirty="0" err="1">
                <a:cs typeface="Calibri" pitchFamily="34" charset="0"/>
              </a:rPr>
              <a:t>Luttmer</a:t>
            </a:r>
            <a:r>
              <a:rPr lang="en-US" sz="2000" dirty="0">
                <a:cs typeface="Calibri" pitchFamily="34" charset="0"/>
              </a:rPr>
              <a:t>, 2011; Arellano et al., 2012; </a:t>
            </a:r>
            <a:r>
              <a:rPr lang="en-US" sz="2000" dirty="0" err="1">
                <a:cs typeface="Calibri" pitchFamily="34" charset="0"/>
              </a:rPr>
              <a:t>Buera</a:t>
            </a:r>
            <a:r>
              <a:rPr lang="en-US" sz="2000" dirty="0">
                <a:cs typeface="Calibri" pitchFamily="34" charset="0"/>
              </a:rPr>
              <a:t> et al., 2014; </a:t>
            </a:r>
            <a:r>
              <a:rPr lang="en-US" sz="2000" dirty="0" err="1">
                <a:cs typeface="Calibri" pitchFamily="34" charset="0"/>
              </a:rPr>
              <a:t>Midrigan</a:t>
            </a:r>
            <a:r>
              <a:rPr lang="en-US" sz="2000" dirty="0">
                <a:cs typeface="Calibri" pitchFamily="34" charset="0"/>
              </a:rPr>
              <a:t> and Xu, 2014</a:t>
            </a:r>
            <a:r>
              <a:rPr lang="en-US" sz="2000" dirty="0" smtClean="0">
                <a:cs typeface="Calibri" pitchFamily="34" charset="0"/>
              </a:rPr>
              <a:t>)</a:t>
            </a:r>
          </a:p>
          <a:p>
            <a:pPr lvl="1" algn="just">
              <a:lnSpc>
                <a:spcPct val="110000"/>
              </a:lnSpc>
              <a:spcBef>
                <a:spcPts val="0"/>
              </a:spcBef>
              <a:spcAft>
                <a:spcPts val="600"/>
              </a:spcAft>
            </a:pPr>
            <a:r>
              <a:rPr lang="en-US" sz="2200" dirty="0" smtClean="0">
                <a:cs typeface="Calibri" pitchFamily="34" charset="0"/>
              </a:rPr>
              <a:t>But has </a:t>
            </a:r>
            <a:r>
              <a:rPr lang="en-US" sz="2200" dirty="0">
                <a:cs typeface="Calibri" pitchFamily="34" charset="0"/>
              </a:rPr>
              <a:t>not studied the performance of firms around their financial activity, in particular around debt and equity </a:t>
            </a:r>
            <a:r>
              <a:rPr lang="en-US" sz="2200" dirty="0" smtClean="0">
                <a:cs typeface="Calibri" pitchFamily="34" charset="0"/>
              </a:rPr>
              <a:t>issuances</a:t>
            </a:r>
            <a:endParaRPr lang="en-US" sz="1200" dirty="0">
              <a:solidFill>
                <a:schemeClr val="tx1"/>
              </a:solidFill>
              <a:cs typeface="Calibri" pitchFamily="34" charset="0"/>
            </a:endParaRPr>
          </a:p>
          <a:p>
            <a:pPr algn="just">
              <a:lnSpc>
                <a:spcPct val="110000"/>
              </a:lnSpc>
              <a:spcBef>
                <a:spcPts val="0"/>
              </a:spcBef>
              <a:spcAft>
                <a:spcPts val="600"/>
              </a:spcAft>
            </a:pPr>
            <a:r>
              <a:rPr lang="en-US" sz="2400" dirty="0">
                <a:cs typeface="Calibri" pitchFamily="34" charset="0"/>
              </a:rPr>
              <a:t>Whether and how capital markets influence growth (Levine, 2005) </a:t>
            </a:r>
          </a:p>
          <a:p>
            <a:pPr lvl="1" algn="just">
              <a:lnSpc>
                <a:spcPct val="110000"/>
              </a:lnSpc>
              <a:spcBef>
                <a:spcPts val="0"/>
              </a:spcBef>
              <a:spcAft>
                <a:spcPts val="600"/>
              </a:spcAft>
            </a:pPr>
            <a:r>
              <a:rPr lang="en-US" sz="2200" dirty="0">
                <a:cs typeface="Calibri" pitchFamily="34" charset="0"/>
              </a:rPr>
              <a:t>Size of capital markets and the liquidity of secondary stock markets are positively associated with aggregate growth</a:t>
            </a:r>
          </a:p>
          <a:p>
            <a:pPr lvl="1" algn="just">
              <a:lnSpc>
                <a:spcPct val="110000"/>
              </a:lnSpc>
              <a:spcBef>
                <a:spcPts val="0"/>
              </a:spcBef>
              <a:spcAft>
                <a:spcPts val="600"/>
              </a:spcAft>
            </a:pPr>
            <a:r>
              <a:rPr lang="en-US" sz="2200" dirty="0">
                <a:cs typeface="Calibri" pitchFamily="34" charset="0"/>
              </a:rPr>
              <a:t>But is the issuance activity in primary markets associated with growth across a broad cross-section of countries</a:t>
            </a:r>
            <a:r>
              <a:rPr lang="en-US" sz="2200" dirty="0" smtClean="0">
                <a:cs typeface="Calibri" pitchFamily="34" charset="0"/>
              </a:rPr>
              <a:t>?</a:t>
            </a:r>
            <a:endParaRPr lang="en-US" sz="2400" dirty="0">
              <a:cs typeface="Calibri" pitchFamily="34" charset="0"/>
            </a:endParaRPr>
          </a:p>
          <a:p>
            <a:pPr algn="just">
              <a:lnSpc>
                <a:spcPct val="110000"/>
              </a:lnSpc>
              <a:spcBef>
                <a:spcPts val="0"/>
              </a:spcBef>
              <a:spcAft>
                <a:spcPts val="600"/>
              </a:spcAft>
            </a:pPr>
            <a:r>
              <a:rPr lang="en-US" sz="2400" dirty="0" smtClean="0">
                <a:cs typeface="Calibri" pitchFamily="34" charset="0"/>
              </a:rPr>
              <a:t>At </a:t>
            </a:r>
            <a:r>
              <a:rPr lang="en-US" sz="2400" dirty="0" smtClean="0">
                <a:cs typeface="Calibri" pitchFamily="34" charset="0"/>
              </a:rPr>
              <a:t>any rate, a simple documentation of some basic stylized facts can help in several of the academic and policy discussions</a:t>
            </a:r>
            <a:endParaRPr lang="en-US" sz="2400" dirty="0">
              <a:cs typeface="Calibri" pitchFamily="34" charset="0"/>
            </a:endParaRPr>
          </a:p>
          <a:p>
            <a:pPr lvl="1" algn="just">
              <a:lnSpc>
                <a:spcPct val="110000"/>
              </a:lnSpc>
              <a:spcBef>
                <a:spcPts val="0"/>
              </a:spcBef>
              <a:spcAft>
                <a:spcPts val="600"/>
              </a:spcAft>
            </a:pPr>
            <a:endParaRPr lang="en-US" sz="2000" dirty="0" smtClean="0">
              <a:solidFill>
                <a:schemeClr val="tx1"/>
              </a:solidFill>
              <a:cs typeface="Calibri" pitchFamily="34" charset="0"/>
            </a:endParaRPr>
          </a:p>
        </p:txBody>
      </p:sp>
    </p:spTree>
    <p:extLst>
      <p:ext uri="{BB962C8B-B14F-4D97-AF65-F5344CB8AC3E}">
        <p14:creationId xmlns:p14="http://schemas.microsoft.com/office/powerpoint/2010/main" val="1953783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199" y="1600200"/>
                <a:ext cx="8320111" cy="4881971"/>
              </a:xfrm>
            </p:spPr>
            <p:txBody>
              <a:bodyPr>
                <a:normAutofit/>
              </a:bodyPr>
              <a:lstStyle/>
              <a:p>
                <a:endParaRPr lang="en-US" sz="2000" dirty="0" smtClean="0"/>
              </a:p>
              <a:p>
                <a:pPr marL="0" indent="0">
                  <a:buNone/>
                </a:pPr>
                <a:endParaRPr lang="en-US" sz="20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rPr>
                            <m:t>𝑌</m:t>
                          </m:r>
                        </m:e>
                        <m:sub>
                          <m:r>
                            <a:rPr lang="en-US" sz="2000" i="1">
                              <a:latin typeface="Cambria Math"/>
                            </a:rPr>
                            <m:t>𝑖</m:t>
                          </m:r>
                        </m:sub>
                      </m:sSub>
                      <m:r>
                        <a:rPr lang="en-US" sz="2000" i="1">
                          <a:latin typeface="Cambria Math"/>
                        </a:rPr>
                        <m:t>=</m:t>
                      </m:r>
                      <m:func>
                        <m:funcPr>
                          <m:ctrlPr>
                            <a:rPr lang="en-US" sz="2000" i="1">
                              <a:latin typeface="Cambria Math" panose="02040503050406030204" pitchFamily="18" charset="0"/>
                            </a:rPr>
                          </m:ctrlPr>
                        </m:funcPr>
                        <m:fName>
                          <m:r>
                            <m:rPr>
                              <m:sty m:val="p"/>
                            </m:rPr>
                            <a:rPr lang="en-US" sz="2000">
                              <a:latin typeface="Cambria Math"/>
                            </a:rPr>
                            <m:t>exp</m:t>
                          </m:r>
                        </m:fName>
                        <m:e>
                          <m:r>
                            <a:rPr lang="en-US" sz="2000" i="1">
                              <a:latin typeface="Cambria Math"/>
                            </a:rPr>
                            <m:t>(</m:t>
                          </m:r>
                        </m:e>
                      </m:func>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ea typeface="Cambria Math"/>
                            </a:rPr>
                            <m:t>0</m:t>
                          </m:r>
                        </m:sub>
                      </m:sSub>
                      <m:r>
                        <a:rPr lang="en-US" sz="2000">
                          <a:latin typeface="Cambria Math"/>
                        </a:rPr>
                        <m:t>+ </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1</m:t>
                          </m:r>
                        </m:sub>
                      </m:sSub>
                      <m:d>
                        <m:dPr>
                          <m:ctrlPr>
                            <a:rPr lang="en-US" sz="2000" i="1">
                              <a:latin typeface="Cambria Math" panose="02040503050406030204" pitchFamily="18" charset="0"/>
                            </a:rPr>
                          </m:ctrlPr>
                        </m:dPr>
                        <m:e>
                          <m:r>
                            <a:rPr lang="en-US" sz="2000" i="1">
                              <a:latin typeface="Cambria Math"/>
                            </a:rPr>
                            <m:t>𝐼𝑠𝑠𝑢𝑒𝑟</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2</m:t>
                          </m:r>
                        </m:sub>
                      </m:sSub>
                      <m:d>
                        <m:dPr>
                          <m:ctrlPr>
                            <a:rPr lang="en-US" sz="2000" i="1">
                              <a:latin typeface="Cambria Math" panose="02040503050406030204" pitchFamily="18" charset="0"/>
                            </a:rPr>
                          </m:ctrlPr>
                        </m:dPr>
                        <m:e>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3</m:t>
                          </m:r>
                        </m:sub>
                      </m:sSub>
                      <m:d>
                        <m:dPr>
                          <m:ctrlPr>
                            <a:rPr lang="en-US" sz="2000" i="1">
                              <a:latin typeface="Cambria Math" panose="02040503050406030204" pitchFamily="18" charset="0"/>
                            </a:rPr>
                          </m:ctrlPr>
                        </m:dPr>
                        <m:e>
                          <m:r>
                            <a:rPr lang="en-US" sz="2000" i="1">
                              <a:latin typeface="Cambria Math"/>
                            </a:rPr>
                            <m:t>𝐼𝑠𝑠𝑢𝑒𝑟𝑥</m:t>
                          </m:r>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𝑒</m:t>
                          </m:r>
                        </m:e>
                        <m:sub>
                          <m:r>
                            <a:rPr lang="en-US" sz="2000" i="1">
                              <a:latin typeface="Cambria Math"/>
                            </a:rPr>
                            <m:t>𝑖</m:t>
                          </m:r>
                        </m:sub>
                      </m:sSub>
                      <m:r>
                        <a:rPr lang="en-US" sz="2000" i="1">
                          <a:latin typeface="Cambria Math"/>
                        </a:rPr>
                        <m:t>)</m:t>
                      </m:r>
                    </m:oMath>
                  </m:oMathPara>
                </a14:m>
                <a:endParaRPr lang="en-US" sz="2000" dirty="0"/>
              </a:p>
              <a:p>
                <a:pPr marL="0" indent="0">
                  <a:buNone/>
                </a:pPr>
                <a:endParaRPr lang="en-US" sz="2000" i="1" dirty="0" smtClean="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unc>
                        <m:funcPr>
                          <m:ctrlPr>
                            <a:rPr lang="en-US" sz="2000" i="1">
                              <a:latin typeface="Cambria Math" panose="02040503050406030204" pitchFamily="18" charset="0"/>
                            </a:rPr>
                          </m:ctrlPr>
                        </m:funcPr>
                        <m:fName>
                          <m:r>
                            <m:rPr>
                              <m:sty m:val="p"/>
                            </m:rPr>
                            <a:rPr lang="en-US" sz="2000">
                              <a:latin typeface="Cambria Math"/>
                            </a:rPr>
                            <m:t>log</m:t>
                          </m:r>
                        </m:fName>
                        <m:e>
                          <m:sSub>
                            <m:sSubPr>
                              <m:ctrlPr>
                                <a:rPr lang="en-US" sz="2000" i="1">
                                  <a:latin typeface="Cambria Math" panose="02040503050406030204" pitchFamily="18" charset="0"/>
                                </a:rPr>
                              </m:ctrlPr>
                            </m:sSubPr>
                            <m:e>
                              <m:r>
                                <a:rPr lang="en-US" sz="2000" i="1">
                                  <a:latin typeface="Cambria Math"/>
                                </a:rPr>
                                <m:t>𝑌</m:t>
                              </m:r>
                            </m:e>
                            <m:sub>
                              <m:r>
                                <a:rPr lang="en-US" sz="2000" i="1">
                                  <a:latin typeface="Cambria Math"/>
                                </a:rPr>
                                <m:t>𝑖</m:t>
                              </m:r>
                            </m:sub>
                          </m:sSub>
                        </m:e>
                      </m:func>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ea typeface="Cambria Math"/>
                            </a:rPr>
                            <m:t>0</m:t>
                          </m:r>
                        </m:sub>
                      </m:sSub>
                      <m:r>
                        <a:rPr lang="en-US" sz="2000">
                          <a:latin typeface="Cambria Math"/>
                        </a:rPr>
                        <m:t>+ </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1</m:t>
                          </m:r>
                        </m:sub>
                      </m:sSub>
                      <m:d>
                        <m:dPr>
                          <m:ctrlPr>
                            <a:rPr lang="en-US" sz="2000" i="1">
                              <a:latin typeface="Cambria Math" panose="02040503050406030204" pitchFamily="18" charset="0"/>
                            </a:rPr>
                          </m:ctrlPr>
                        </m:dPr>
                        <m:e>
                          <m:r>
                            <a:rPr lang="en-US" sz="2000" i="1">
                              <a:latin typeface="Cambria Math"/>
                            </a:rPr>
                            <m:t>𝐼𝑠𝑠𝑢𝑒𝑟</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2</m:t>
                          </m:r>
                        </m:sub>
                      </m:sSub>
                      <m:d>
                        <m:dPr>
                          <m:ctrlPr>
                            <a:rPr lang="en-US" sz="2000" i="1">
                              <a:latin typeface="Cambria Math" panose="02040503050406030204" pitchFamily="18" charset="0"/>
                            </a:rPr>
                          </m:ctrlPr>
                        </m:dPr>
                        <m:e>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3</m:t>
                          </m:r>
                        </m:sub>
                      </m:sSub>
                      <m:d>
                        <m:dPr>
                          <m:ctrlPr>
                            <a:rPr lang="en-US" sz="2000" i="1">
                              <a:latin typeface="Cambria Math" panose="02040503050406030204" pitchFamily="18" charset="0"/>
                            </a:rPr>
                          </m:ctrlPr>
                        </m:dPr>
                        <m:e>
                          <m:r>
                            <a:rPr lang="en-US" sz="2000" i="1">
                              <a:latin typeface="Cambria Math"/>
                            </a:rPr>
                            <m:t>𝐼𝑠𝑠𝑢𝑒𝑟𝑥</m:t>
                          </m:r>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𝑒</m:t>
                          </m:r>
                        </m:e>
                        <m:sub>
                          <m:r>
                            <a:rPr lang="en-US" sz="2000" i="1">
                              <a:latin typeface="Cambria Math"/>
                            </a:rPr>
                            <m:t>𝑖</m:t>
                          </m:r>
                        </m:sub>
                      </m:sSub>
                    </m:oMath>
                  </m:oMathPara>
                </a14:m>
                <a:endParaRPr lang="en-US" sz="2000" i="1" dirty="0" smtClean="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endParaRPr lang="en-US" sz="2000" i="1" dirty="0" smtClean="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buNone/>
                </a:pPr>
                <a:endParaRPr lang="en-US" sz="2000" dirty="0" smtClean="0"/>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smtClean="0"/>
              </a:p>
              <a:p>
                <a:pPr marL="0" indent="0">
                  <a:buNone/>
                </a:pPr>
                <a:endParaRPr lang="en-US" sz="2000" i="1" dirty="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buNone/>
                </a:pPr>
                <a:endParaRPr lang="en-US" sz="2000" i="1" dirty="0">
                  <a:latin typeface="Cambria Math" panose="02040503050406030204" pitchFamily="18" charset="0"/>
                </a:endParaRPr>
              </a:p>
              <a:p>
                <a:pPr marL="0" indent="0" algn="ctr">
                  <a:buNone/>
                </a:pPr>
                <a:endParaRPr lang="en-US" sz="2000" dirty="0"/>
              </a:p>
              <a:p>
                <a:pPr marL="0" indent="0">
                  <a:buNone/>
                </a:pPr>
                <a:endParaRPr lang="en-US" sz="2000" dirty="0"/>
              </a:p>
              <a:p>
                <a:pPr marL="0" indent="0">
                  <a:buNone/>
                </a:pPr>
                <a:endParaRPr lang="en-US" sz="2000" dirty="0" smtClean="0"/>
              </a:p>
              <a:p>
                <a:endParaRPr lang="en-US" sz="2000" dirty="0"/>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199" y="1600200"/>
                <a:ext cx="8320111" cy="4881971"/>
              </a:xfrm>
              <a:blipFill rotWithShape="0">
                <a:blip r:embed="rId2"/>
                <a:stretch>
                  <a:fillRect/>
                </a:stretch>
              </a:blipFill>
            </p:spPr>
            <p:txBody>
              <a:bodyPr/>
              <a:lstStyle/>
              <a:p>
                <a:r>
                  <a:rPr lang="en-US">
                    <a:noFill/>
                  </a:rPr>
                  <a:t> </a:t>
                </a:r>
              </a:p>
            </p:txBody>
          </p:sp>
        </mc:Fallback>
      </mc:AlternateContent>
      <p:sp>
        <p:nvSpPr>
          <p:cNvPr id="4"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861789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182388210"/>
              </p:ext>
            </p:extLst>
          </p:nvPr>
        </p:nvGraphicFramePr>
        <p:xfrm>
          <a:off x="304802" y="1527971"/>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no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no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no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no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noFill/>
                  </a:tcPr>
                </a:tc>
              </a:tr>
              <a:tr h="344345">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344345">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1.253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1.362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2.145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1.936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4.5%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9.9%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241165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2952734079"/>
              </p:ext>
            </p:extLst>
          </p:nvPr>
        </p:nvGraphicFramePr>
        <p:xfrm>
          <a:off x="304802" y="1527971"/>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r>
              <a:tr h="344345">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344345">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1.253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1.362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2.145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1.936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4.5%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9.9%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2267603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4" name="Table 3"/>
          <p:cNvGraphicFramePr>
            <a:graphicFrameLocks noGrp="1"/>
          </p:cNvGraphicFramePr>
          <p:nvPr>
            <p:extLst>
              <p:ext uri="{D42A27DB-BD31-4B8C-83A1-F6EECF244321}">
                <p14:modId xmlns:p14="http://schemas.microsoft.com/office/powerpoint/2010/main" val="1766734097"/>
              </p:ext>
            </p:extLst>
          </p:nvPr>
        </p:nvGraphicFramePr>
        <p:xfrm>
          <a:off x="304802" y="1527971"/>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1.253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1.362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2.145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1.936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9.9%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5" name="Rounded Rectangular Callout 4"/>
          <p:cNvSpPr/>
          <p:nvPr/>
        </p:nvSpPr>
        <p:spPr>
          <a:xfrm>
            <a:off x="4039219" y="3791944"/>
            <a:ext cx="2765136" cy="850856"/>
          </a:xfrm>
          <a:prstGeom prst="wedgeRoundRectCallout">
            <a:avLst>
              <a:gd name="adj1" fmla="val -63044"/>
              <a:gd name="adj2" fmla="val -102305"/>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dirty="0" smtClean="0">
                <a:solidFill>
                  <a:schemeClr val="tx1"/>
                </a:solidFill>
                <a:latin typeface="+mj-lt"/>
              </a:rPr>
              <a:t>Issuing firms 63% larger than non-issuing firms in 2003</a:t>
            </a:r>
            <a:endParaRPr lang="en-US" dirty="0">
              <a:solidFill>
                <a:schemeClr val="tx1"/>
              </a:solidFill>
              <a:latin typeface="+mj-lt"/>
            </a:endParaRPr>
          </a:p>
        </p:txBody>
      </p:sp>
    </p:spTree>
    <p:extLst>
      <p:ext uri="{BB962C8B-B14F-4D97-AF65-F5344CB8AC3E}">
        <p14:creationId xmlns:p14="http://schemas.microsoft.com/office/powerpoint/2010/main" val="32511702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4" name="Table 3"/>
          <p:cNvGraphicFramePr>
            <a:graphicFrameLocks noGrp="1"/>
          </p:cNvGraphicFramePr>
          <p:nvPr>
            <p:extLst>
              <p:ext uri="{D42A27DB-BD31-4B8C-83A1-F6EECF244321}">
                <p14:modId xmlns:p14="http://schemas.microsoft.com/office/powerpoint/2010/main" val="1417022163"/>
              </p:ext>
            </p:extLst>
          </p:nvPr>
        </p:nvGraphicFramePr>
        <p:xfrm>
          <a:off x="304802" y="1526128"/>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1.253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1.362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2.145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1.936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chemeClr val="accent2">
                        <a:lumMod val="20000"/>
                        <a:lumOff val="80000"/>
                      </a:schemeClr>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9.9%</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899733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45401"/>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9" name="Table 8"/>
          <p:cNvGraphicFramePr>
            <a:graphicFrameLocks noGrp="1"/>
          </p:cNvGraphicFramePr>
          <p:nvPr>
            <p:extLst>
              <p:ext uri="{D42A27DB-BD31-4B8C-83A1-F6EECF244321}">
                <p14:modId xmlns:p14="http://schemas.microsoft.com/office/powerpoint/2010/main" val="3483534275"/>
              </p:ext>
            </p:extLst>
          </p:nvPr>
        </p:nvGraphicFramePr>
        <p:xfrm>
          <a:off x="304802" y="1526128"/>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dirty="0">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1.253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1.362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2.145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1.936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1.620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1.384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1.091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1.621 </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accent2">
                        <a:lumMod val="20000"/>
                        <a:lumOff val="80000"/>
                      </a:schemeClr>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[0.153]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[0.083]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a:solidFill>
                            <a:srgbClr val="000000"/>
                          </a:solidFill>
                          <a:effectLst/>
                          <a:latin typeface="Garamond"/>
                        </a:rPr>
                        <a:t> [0.027] </a:t>
                      </a:r>
                    </a:p>
                  </a:txBody>
                  <a:tcPr marL="9525" marR="9525" marT="9525" marB="0" anchor="b">
                    <a:lnL>
                      <a:noFill/>
                    </a:lnL>
                    <a:lnR>
                      <a:noFill/>
                    </a:lnR>
                    <a:lnT>
                      <a:noFill/>
                    </a:lnT>
                    <a:lnB>
                      <a:noFill/>
                    </a:lnB>
                    <a:solidFill>
                      <a:schemeClr val="accent2">
                        <a:lumMod val="20000"/>
                        <a:lumOff val="80000"/>
                      </a:schemeClr>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4.3%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chemeClr val="accent2">
                        <a:lumMod val="20000"/>
                        <a:lumOff val="80000"/>
                      </a:schemeClr>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9.9%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11.7%</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556077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04800" y="145401"/>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err="1"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Quantile</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regressions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9" name="Table 8"/>
          <p:cNvGraphicFramePr>
            <a:graphicFrameLocks noGrp="1"/>
          </p:cNvGraphicFramePr>
          <p:nvPr>
            <p:extLst>
              <p:ext uri="{D42A27DB-BD31-4B8C-83A1-F6EECF244321}">
                <p14:modId xmlns:p14="http://schemas.microsoft.com/office/powerpoint/2010/main" val="2287192261"/>
              </p:ext>
            </p:extLst>
          </p:nvPr>
        </p:nvGraphicFramePr>
        <p:xfrm>
          <a:off x="304802" y="1526128"/>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Total Assets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3,517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15,067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64,710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207,537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893,746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55,443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[4,370]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[24,998]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1.631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3.154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3.532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4.915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9.468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3.806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[0.085]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[0.172]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[0.146]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[0.195]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[0.573]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dirty="0">
                          <a:solidFill>
                            <a:srgbClr val="000000"/>
                          </a:solidFill>
                          <a:effectLst/>
                          <a:latin typeface="Garamond"/>
                        </a:rPr>
                        <a:t>        1.118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1.253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1.362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1.543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1.340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[0.021]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[0.059]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[0.013]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2.145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1.936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1.620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1.384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1.621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[0.153]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[0.083]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[0.091]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[0.027]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1.6%</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3.3%</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4.5%</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4.9%</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6.4%</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4.3%</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chemeClr val="accent2">
                        <a:lumMod val="20000"/>
                        <a:lumOff val="80000"/>
                      </a:schemeClr>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chemeClr val="accent2">
                        <a:lumMod val="20000"/>
                        <a:lumOff val="80000"/>
                      </a:schemeClr>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13.3%</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13.5%</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9.9%</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7.7%</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accent2">
                        <a:lumMod val="20000"/>
                        <a:lumOff val="80000"/>
                      </a:schemeClr>
                    </a:solidFill>
                  </a:tcPr>
                </a:tc>
                <a:tc gridSpan="2">
                  <a:txBody>
                    <a:bodyPr/>
                    <a:lstStyle/>
                    <a:p>
                      <a:pPr algn="ctr" fontAlgn="b"/>
                      <a:r>
                        <a:rPr lang="en-US" sz="1100" b="0" i="0" u="none" strike="noStrike" dirty="0">
                          <a:solidFill>
                            <a:srgbClr val="000000"/>
                          </a:solidFill>
                          <a:effectLst/>
                          <a:latin typeface="Garamond"/>
                        </a:rPr>
                        <a:t>11.7%</a:t>
                      </a:r>
                    </a:p>
                  </a:txBody>
                  <a:tcPr marL="9525" marR="9525" marT="9525" marB="0" anchor="b">
                    <a:lnL>
                      <a:noFill/>
                    </a:lnL>
                    <a:lnR>
                      <a:noFill/>
                    </a:lnR>
                    <a:lnT>
                      <a:noFill/>
                    </a:lnT>
                    <a:lnB>
                      <a:noFill/>
                    </a:lnB>
                    <a:solidFill>
                      <a:schemeClr val="accent2">
                        <a:lumMod val="20000"/>
                        <a:lumOff val="80000"/>
                      </a:schemeClr>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47,596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dirty="0"/>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04686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b="1" dirty="0" smtClean="0">
                <a:effectLst>
                  <a:outerShdw blurRad="38100" dist="38100" dir="2700000" algn="tl">
                    <a:srgbClr val="000000">
                      <a:alpha val="43137"/>
                    </a:srgbClr>
                  </a:outerShdw>
                </a:effectLst>
              </a:rPr>
              <a:t>Why coefficients in exponential form?</a:t>
            </a:r>
            <a:endParaRPr lang="en-US" sz="3000" b="1" dirty="0">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199" y="1600200"/>
                <a:ext cx="8320111" cy="4881971"/>
              </a:xfrm>
            </p:spPr>
            <p:txBody>
              <a:bodyPr>
                <a:normAutofit/>
              </a:bodyPr>
              <a:lstStyle/>
              <a:p>
                <a:r>
                  <a:rPr lang="en-US" sz="2000" dirty="0" smtClean="0"/>
                  <a:t>If we did not have exponential form: We would interpret the regressions as the expected change in </a:t>
                </a:r>
                <a:r>
                  <a:rPr lang="en-US" sz="2000" b="1" dirty="0" smtClean="0"/>
                  <a:t>log of </a:t>
                </a:r>
                <a:r>
                  <a:rPr lang="en-US" sz="2000" dirty="0" smtClean="0"/>
                  <a:t>Y with respect to a one unit increase in X, holding all other variables constant. This is because our outcome variables are in logs but not the explanatory (dummies). </a:t>
                </a:r>
              </a:p>
              <a:p>
                <a:r>
                  <a:rPr lang="en-US" sz="2000" dirty="0" smtClean="0"/>
                  <a:t>But what if we want to know what happens to the outcome variable itself for one-unit increase in X? Since exponentiation is the inverse of logarithm function, that is the natural way to proceed. This specification is specially useful when we have discrete changes.</a:t>
                </a:r>
              </a:p>
              <a:p>
                <a:r>
                  <a:rPr lang="en-US" sz="2000" b="1" dirty="0" smtClean="0"/>
                  <a:t>How our regressions look like</a:t>
                </a:r>
                <a:r>
                  <a:rPr lang="en-US" sz="2000" dirty="0" smtClean="0"/>
                  <a:t>:</a:t>
                </a:r>
              </a:p>
              <a:p>
                <a:pPr marL="0" indent="0">
                  <a:buNone/>
                </a:pPr>
                <a:endParaRPr lang="en-US" sz="2000" dirty="0"/>
              </a:p>
              <a:p>
                <a14:m>
                  <m:oMath xmlns:m="http://schemas.openxmlformats.org/officeDocument/2006/math">
                    <m:func>
                      <m:funcPr>
                        <m:ctrlPr>
                          <a:rPr lang="en-US" sz="2000" i="1" smtClean="0">
                            <a:latin typeface="Cambria Math" panose="02040503050406030204" pitchFamily="18" charset="0"/>
                          </a:rPr>
                        </m:ctrlPr>
                      </m:funcPr>
                      <m:fName>
                        <m:r>
                          <m:rPr>
                            <m:sty m:val="p"/>
                          </m:rPr>
                          <a:rPr lang="en-US" sz="2000" i="0" smtClean="0">
                            <a:latin typeface="Cambria Math"/>
                          </a:rPr>
                          <m:t>log</m:t>
                        </m:r>
                      </m:fName>
                      <m:e>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e>
                    </m:func>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b="0" i="1" smtClean="0">
                            <a:latin typeface="Cambria Math"/>
                            <a:ea typeface="Cambria Math"/>
                          </a:rPr>
                          <m:t>0</m:t>
                        </m:r>
                      </m:sub>
                    </m:sSub>
                    <m:r>
                      <a:rPr lang="en-US" sz="2000" b="0" i="0" smtClean="0">
                        <a:latin typeface="Cambria Math"/>
                      </a:rPr>
                      <m:t>+ </m:t>
                    </m:r>
                    <m:sSub>
                      <m:sSubPr>
                        <m:ctrlPr>
                          <a:rPr lang="en-US" sz="2000" b="0" i="1" smtClean="0">
                            <a:latin typeface="Cambria Math" panose="02040503050406030204" pitchFamily="18" charset="0"/>
                          </a:rPr>
                        </m:ctrlPr>
                      </m:sSubPr>
                      <m:e>
                        <m:r>
                          <a:rPr lang="en-US" sz="2000" b="0" i="1" smtClean="0">
                            <a:latin typeface="Cambria Math"/>
                            <a:ea typeface="Cambria Math"/>
                          </a:rPr>
                          <m:t>𝛽</m:t>
                        </m:r>
                      </m:e>
                      <m:sub>
                        <m:r>
                          <a:rPr lang="en-US" sz="2000" b="0" i="1" smtClean="0">
                            <a:latin typeface="Cambria Math"/>
                          </a:rPr>
                          <m:t>1</m:t>
                        </m:r>
                      </m:sub>
                    </m:sSub>
                    <m:d>
                      <m:dPr>
                        <m:ctrlPr>
                          <a:rPr lang="en-US" sz="2000" b="0" i="1" smtClean="0">
                            <a:latin typeface="Cambria Math" panose="02040503050406030204" pitchFamily="18" charset="0"/>
                          </a:rPr>
                        </m:ctrlPr>
                      </m:dPr>
                      <m:e>
                        <m:r>
                          <a:rPr lang="en-US" sz="2000" b="0" i="1" smtClean="0">
                            <a:latin typeface="Cambria Math"/>
                          </a:rPr>
                          <m:t>𝐼𝑠𝑠𝑢𝑒𝑟</m:t>
                        </m:r>
                      </m:e>
                    </m:d>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b="0" i="1" smtClean="0">
                            <a:latin typeface="Cambria Math"/>
                          </a:rPr>
                          <m:t>2</m:t>
                        </m:r>
                      </m:sub>
                    </m:sSub>
                    <m:d>
                      <m:dPr>
                        <m:ctrlPr>
                          <a:rPr lang="en-US" sz="2000" b="0" i="1" smtClean="0">
                            <a:latin typeface="Cambria Math" panose="02040503050406030204" pitchFamily="18" charset="0"/>
                          </a:rPr>
                        </m:ctrlPr>
                      </m:dPr>
                      <m:e>
                        <m:r>
                          <a:rPr lang="en-US" sz="2000" b="0" i="1" smtClean="0">
                            <a:latin typeface="Cambria Math"/>
                          </a:rPr>
                          <m:t>2010</m:t>
                        </m:r>
                      </m:e>
                    </m:d>
                    <m:r>
                      <a:rPr lang="en-US" sz="2000" b="0" i="1" smtClean="0">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b="0" i="1" smtClean="0">
                            <a:latin typeface="Cambria Math"/>
                          </a:rPr>
                          <m:t>3</m:t>
                        </m:r>
                      </m:sub>
                    </m:sSub>
                    <m:d>
                      <m:dPr>
                        <m:ctrlPr>
                          <a:rPr lang="en-US" sz="2000" b="0" i="1" smtClean="0">
                            <a:latin typeface="Cambria Math" panose="02040503050406030204" pitchFamily="18" charset="0"/>
                          </a:rPr>
                        </m:ctrlPr>
                      </m:dPr>
                      <m:e>
                        <m:r>
                          <a:rPr lang="en-US" sz="2000" b="0" i="1" smtClean="0">
                            <a:latin typeface="Cambria Math"/>
                          </a:rPr>
                          <m:t>𝐼𝑠𝑠𝑢𝑒𝑟𝑥</m:t>
                        </m:r>
                        <m:r>
                          <a:rPr lang="en-US" sz="2000" b="0" i="1" smtClean="0">
                            <a:latin typeface="Cambria Math"/>
                          </a:rPr>
                          <m:t>2010</m:t>
                        </m:r>
                      </m:e>
                    </m:d>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𝑒</m:t>
                        </m:r>
                      </m:e>
                      <m:sub>
                        <m:r>
                          <a:rPr lang="en-US" sz="2000" b="0" i="1" smtClean="0">
                            <a:latin typeface="Cambria Math"/>
                          </a:rPr>
                          <m:t>𝑖</m:t>
                        </m:r>
                      </m:sub>
                    </m:sSub>
                  </m:oMath>
                </a14:m>
                <a:endParaRPr lang="en-US" sz="2000" dirty="0" smtClean="0"/>
              </a:p>
              <a:p>
                <a:endParaRPr lang="en-US" sz="2000" dirty="0" smtClean="0"/>
              </a:p>
              <a:p>
                <a:endParaRPr lang="en-US" sz="2000" dirty="0" smtClean="0"/>
              </a:p>
              <a:p>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r>
                      <a:rPr lang="en-US" sz="2000" i="1">
                        <a:latin typeface="Cambria Math"/>
                      </a:rPr>
                      <m:t>=</m:t>
                    </m:r>
                    <m:func>
                      <m:funcPr>
                        <m:ctrlPr>
                          <a:rPr lang="en-US" sz="2000" b="0" i="1" smtClean="0">
                            <a:latin typeface="Cambria Math" panose="02040503050406030204" pitchFamily="18" charset="0"/>
                          </a:rPr>
                        </m:ctrlPr>
                      </m:funcPr>
                      <m:fName>
                        <m:r>
                          <m:rPr>
                            <m:sty m:val="p"/>
                          </m:rPr>
                          <a:rPr lang="en-US" sz="2000" b="0" i="0" smtClean="0">
                            <a:latin typeface="Cambria Math"/>
                          </a:rPr>
                          <m:t>exp</m:t>
                        </m:r>
                      </m:fName>
                      <m:e>
                        <m:r>
                          <a:rPr lang="en-US" sz="2000" b="0" i="1" smtClean="0">
                            <a:latin typeface="Cambria Math"/>
                          </a:rPr>
                          <m:t>(</m:t>
                        </m:r>
                      </m:e>
                    </m:func>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ea typeface="Cambria Math"/>
                          </a:rPr>
                          <m:t>0</m:t>
                        </m:r>
                      </m:sub>
                    </m:sSub>
                    <m:r>
                      <a:rPr lang="en-US" sz="2000">
                        <a:latin typeface="Cambria Math"/>
                      </a:rPr>
                      <m:t>+ </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1</m:t>
                        </m:r>
                      </m:sub>
                    </m:sSub>
                    <m:d>
                      <m:dPr>
                        <m:ctrlPr>
                          <a:rPr lang="en-US" sz="2000" i="1">
                            <a:latin typeface="Cambria Math" panose="02040503050406030204" pitchFamily="18" charset="0"/>
                          </a:rPr>
                        </m:ctrlPr>
                      </m:dPr>
                      <m:e>
                        <m:r>
                          <a:rPr lang="en-US" sz="2000" i="1">
                            <a:latin typeface="Cambria Math"/>
                          </a:rPr>
                          <m:t>𝐼𝑠𝑠𝑢𝑒𝑟</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2</m:t>
                        </m:r>
                      </m:sub>
                    </m:sSub>
                    <m:d>
                      <m:dPr>
                        <m:ctrlPr>
                          <a:rPr lang="en-US" sz="2000" i="1">
                            <a:latin typeface="Cambria Math" panose="02040503050406030204" pitchFamily="18" charset="0"/>
                          </a:rPr>
                        </m:ctrlPr>
                      </m:dPr>
                      <m:e>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ea typeface="Cambria Math"/>
                          </a:rPr>
                          <m:t>𝛽</m:t>
                        </m:r>
                      </m:e>
                      <m:sub>
                        <m:r>
                          <a:rPr lang="en-US" sz="2000" i="1">
                            <a:latin typeface="Cambria Math"/>
                          </a:rPr>
                          <m:t>3</m:t>
                        </m:r>
                      </m:sub>
                    </m:sSub>
                    <m:d>
                      <m:dPr>
                        <m:ctrlPr>
                          <a:rPr lang="en-US" sz="2000" i="1">
                            <a:latin typeface="Cambria Math" panose="02040503050406030204" pitchFamily="18" charset="0"/>
                          </a:rPr>
                        </m:ctrlPr>
                      </m:dPr>
                      <m:e>
                        <m:r>
                          <a:rPr lang="en-US" sz="2000" i="1">
                            <a:latin typeface="Cambria Math"/>
                          </a:rPr>
                          <m:t>𝐼𝑠𝑠𝑢𝑒𝑟𝑥</m:t>
                        </m:r>
                        <m:r>
                          <a:rPr lang="en-US" sz="2000" i="1">
                            <a:latin typeface="Cambria Math"/>
                          </a:rPr>
                          <m:t>2010</m:t>
                        </m:r>
                      </m:e>
                    </m:d>
                    <m:r>
                      <a:rPr lang="en-US" sz="2000" i="1">
                        <a:latin typeface="Cambria Math"/>
                      </a:rPr>
                      <m:t>+</m:t>
                    </m:r>
                    <m:sSub>
                      <m:sSubPr>
                        <m:ctrlPr>
                          <a:rPr lang="en-US" sz="2000" i="1">
                            <a:latin typeface="Cambria Math" panose="02040503050406030204" pitchFamily="18" charset="0"/>
                          </a:rPr>
                        </m:ctrlPr>
                      </m:sSubPr>
                      <m:e>
                        <m:r>
                          <a:rPr lang="en-US" sz="2000" i="1">
                            <a:latin typeface="Cambria Math"/>
                          </a:rPr>
                          <m:t>𝑒</m:t>
                        </m:r>
                      </m:e>
                      <m:sub>
                        <m:r>
                          <a:rPr lang="en-US" sz="2000" i="1">
                            <a:latin typeface="Cambria Math"/>
                          </a:rPr>
                          <m:t>𝑖</m:t>
                        </m:r>
                      </m:sub>
                    </m:sSub>
                    <m:r>
                      <a:rPr lang="en-US" sz="2000" b="0" i="1" smtClean="0">
                        <a:latin typeface="Cambria Math"/>
                      </a:rPr>
                      <m:t>)</m:t>
                    </m:r>
                  </m:oMath>
                </a14:m>
                <a:endParaRPr lang="en-US" sz="2000" dirty="0"/>
              </a:p>
              <a:p>
                <a:endParaRPr lang="en-US" sz="2000" dirty="0"/>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199" y="1600200"/>
                <a:ext cx="8320111" cy="4881971"/>
              </a:xfrm>
              <a:blipFill rotWithShape="1">
                <a:blip r:embed="rId2"/>
                <a:stretch>
                  <a:fillRect l="-586" t="-625" r="-1392"/>
                </a:stretch>
              </a:blipFill>
            </p:spPr>
            <p:txBody>
              <a:bodyPr/>
              <a:lstStyle/>
              <a:p>
                <a:r>
                  <a:rPr lang="en-US">
                    <a:noFill/>
                  </a:rPr>
                  <a:t> </a:t>
                </a:r>
              </a:p>
            </p:txBody>
          </p:sp>
        </mc:Fallback>
      </mc:AlternateContent>
      <p:sp>
        <p:nvSpPr>
          <p:cNvPr id="5" name="Down Arrow 4"/>
          <p:cNvSpPr/>
          <p:nvPr/>
        </p:nvSpPr>
        <p:spPr>
          <a:xfrm>
            <a:off x="3569081" y="5443977"/>
            <a:ext cx="1094533" cy="4608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a:t>
            </a:r>
            <a:endParaRPr lang="en-US" dirty="0"/>
          </a:p>
        </p:txBody>
      </p:sp>
    </p:spTree>
    <p:extLst>
      <p:ext uri="{BB962C8B-B14F-4D97-AF65-F5344CB8AC3E}">
        <p14:creationId xmlns:p14="http://schemas.microsoft.com/office/powerpoint/2010/main" val="3378494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b="1" dirty="0">
                <a:effectLst>
                  <a:outerShdw blurRad="38100" dist="38100" dir="2700000" algn="tl">
                    <a:srgbClr val="000000">
                      <a:alpha val="43137"/>
                    </a:srgbClr>
                  </a:outerShdw>
                </a:effectLst>
              </a:rPr>
              <a:t>Estimated coefficients for mean regression</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199" y="1600200"/>
                <a:ext cx="8320111" cy="5054792"/>
              </a:xfrm>
            </p:spPr>
            <p:txBody>
              <a:bodyPr>
                <a:normAutofit/>
              </a:bodyPr>
              <a:lstStyle/>
              <a:p>
                <a:r>
                  <a:rPr lang="en-US" sz="2000" dirty="0" smtClean="0"/>
                  <a:t>What is the estimated size of non-issuers in 2010?</a:t>
                </a:r>
              </a:p>
              <a:p>
                <a:pPr marL="0" indent="0">
                  <a:buNone/>
                </a:pPr>
                <a:endParaRPr lang="en-US" sz="2000" i="1" dirty="0" smtClean="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r>
                        <a:rPr lang="en-US" sz="2000" i="1">
                          <a:latin typeface="Cambria Math"/>
                        </a:rPr>
                        <m:t>=55,443</m:t>
                      </m:r>
                      <m:r>
                        <a:rPr lang="en-US" sz="2000">
                          <a:latin typeface="Cambria Math"/>
                        </a:rPr>
                        <m:t>∗</m:t>
                      </m:r>
                      <m:r>
                        <a:rPr lang="en-US" sz="2000" i="1">
                          <a:latin typeface="Cambria Math"/>
                        </a:rPr>
                        <m:t>1.34</m:t>
                      </m:r>
                      <m:r>
                        <a:rPr lang="en-US" sz="2000" b="0" i="1" smtClean="0">
                          <a:latin typeface="Cambria Math"/>
                          <a:ea typeface="Cambria Math"/>
                        </a:rPr>
                        <m:t>≈</m:t>
                      </m:r>
                      <m:r>
                        <a:rPr lang="en-US" sz="2000" b="0" i="0" smtClean="0">
                          <a:latin typeface="Cambria Math"/>
                        </a:rPr>
                        <m:t>74,300</m:t>
                      </m:r>
                    </m:oMath>
                  </m:oMathPara>
                </a14:m>
                <a:endParaRPr lang="en-US" sz="2000" dirty="0" smtClean="0"/>
              </a:p>
              <a:p>
                <a:endParaRPr lang="en-US" sz="2000" dirty="0" smtClean="0"/>
              </a:p>
              <a:p>
                <a:endParaRPr lang="en-US" sz="2000" dirty="0"/>
              </a:p>
              <a:p>
                <a:r>
                  <a:rPr lang="en-US" sz="2000" dirty="0"/>
                  <a:t>What is </a:t>
                </a:r>
                <a:r>
                  <a:rPr lang="en-US" sz="2000" dirty="0" smtClean="0"/>
                  <a:t>the estimated </a:t>
                </a:r>
                <a:r>
                  <a:rPr lang="en-US" sz="2000" dirty="0"/>
                  <a:t>size of </a:t>
                </a:r>
                <a:r>
                  <a:rPr lang="en-US" sz="2000" dirty="0" smtClean="0"/>
                  <a:t>issuers </a:t>
                </a:r>
                <a:r>
                  <a:rPr lang="en-US" sz="2000" dirty="0"/>
                  <a:t>in 2010</a:t>
                </a:r>
                <a:r>
                  <a:rPr lang="en-US" sz="2000" dirty="0" smtClean="0"/>
                  <a:t>?</a:t>
                </a:r>
              </a:p>
              <a:p>
                <a:endParaRPr lang="en-US" sz="2000" dirty="0"/>
              </a:p>
              <a:p>
                <a:pPr marL="0"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a:rPr lang="en-US" sz="2000" i="1">
                              <a:latin typeface="Cambria Math"/>
                            </a:rPr>
                            <m:t>𝑌</m:t>
                          </m:r>
                        </m:e>
                        <m:sub>
                          <m:r>
                            <a:rPr lang="en-US" sz="2000" i="1">
                              <a:latin typeface="Cambria Math"/>
                            </a:rPr>
                            <m:t>𝑖</m:t>
                          </m:r>
                        </m:sub>
                      </m:sSub>
                      <m:r>
                        <a:rPr lang="en-US" sz="2000" i="1">
                          <a:latin typeface="Cambria Math"/>
                        </a:rPr>
                        <m:t>=(55,443</m:t>
                      </m:r>
                      <m:r>
                        <a:rPr lang="en-US" sz="2000">
                          <a:latin typeface="Cambria Math"/>
                          <a:ea typeface="Cambria Math"/>
                        </a:rPr>
                        <m:t>)</m:t>
                      </m:r>
                      <m:r>
                        <a:rPr lang="en-US" sz="2000">
                          <a:latin typeface="Cambria Math"/>
                        </a:rPr>
                        <m:t>∗</m:t>
                      </m:r>
                      <m:d>
                        <m:dPr>
                          <m:ctrlPr>
                            <a:rPr lang="en-US" sz="2000" i="1">
                              <a:latin typeface="Cambria Math" panose="02040503050406030204" pitchFamily="18" charset="0"/>
                            </a:rPr>
                          </m:ctrlPr>
                        </m:dPr>
                        <m:e>
                          <m:r>
                            <a:rPr lang="en-US" sz="2000">
                              <a:latin typeface="Cambria Math"/>
                            </a:rPr>
                            <m:t> </m:t>
                          </m:r>
                          <m:r>
                            <a:rPr lang="en-US" sz="2000" i="1">
                              <a:latin typeface="Cambria Math"/>
                            </a:rPr>
                            <m:t>3.8</m:t>
                          </m:r>
                        </m:e>
                      </m:d>
                      <m:r>
                        <a:rPr lang="en-US" sz="2000" i="1">
                          <a:latin typeface="Cambria Math"/>
                        </a:rPr>
                        <m:t>∗</m:t>
                      </m:r>
                      <m:r>
                        <a:rPr lang="en-US" sz="2000" b="0" i="1" smtClean="0">
                          <a:latin typeface="Cambria Math"/>
                        </a:rPr>
                        <m:t>(1.34)</m:t>
                      </m:r>
                      <m:r>
                        <a:rPr lang="en-US" sz="2000" i="1">
                          <a:latin typeface="Cambria Math"/>
                        </a:rPr>
                        <m:t>∗⁡(1.61)</m:t>
                      </m:r>
                      <m:r>
                        <a:rPr lang="en-US" sz="2000" i="1" smtClean="0">
                          <a:latin typeface="Cambria Math"/>
                          <a:ea typeface="Cambria Math"/>
                        </a:rPr>
                        <m:t>≈</m:t>
                      </m:r>
                      <m:r>
                        <a:rPr lang="en-US" sz="2000" b="0" i="1" smtClean="0">
                          <a:latin typeface="Cambria Math"/>
                          <a:ea typeface="Cambria Math"/>
                        </a:rPr>
                        <m:t>458,400</m:t>
                      </m:r>
                    </m:oMath>
                  </m:oMathPara>
                </a14:m>
                <a:endParaRPr lang="en-US" sz="2000" i="1" dirty="0">
                  <a:latin typeface="Cambria Math"/>
                </a:endParaRPr>
              </a:p>
              <a:p>
                <a:endParaRPr lang="en-US" sz="2000" dirty="0"/>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199" y="1600200"/>
                <a:ext cx="8320111" cy="5054792"/>
              </a:xfrm>
              <a:blipFill rotWithShape="0">
                <a:blip r:embed="rId2"/>
                <a:stretch>
                  <a:fillRect l="-659" t="-724"/>
                </a:stretch>
              </a:blipFill>
            </p:spPr>
            <p:txBody>
              <a:bodyPr/>
              <a:lstStyle/>
              <a:p>
                <a:r>
                  <a:rPr lang="en-US">
                    <a:noFill/>
                  </a:rPr>
                  <a:t> </a:t>
                </a:r>
              </a:p>
            </p:txBody>
          </p:sp>
        </mc:Fallback>
      </mc:AlternateContent>
    </p:spTree>
    <p:extLst>
      <p:ext uri="{BB962C8B-B14F-4D97-AF65-F5344CB8AC3E}">
        <p14:creationId xmlns:p14="http://schemas.microsoft.com/office/powerpoint/2010/main" val="5501433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b="1" dirty="0" smtClean="0">
                <a:effectLst>
                  <a:outerShdw blurRad="38100" dist="38100" dir="2700000" algn="tl">
                    <a:srgbClr val="000000">
                      <a:alpha val="43137"/>
                    </a:srgbClr>
                  </a:outerShdw>
                </a:effectLst>
              </a:rPr>
              <a:t>Estimated coefficients for mean regression</a:t>
            </a:r>
            <a:endParaRPr lang="en-US" sz="3000" b="1" dirty="0">
              <a:effectLst>
                <a:outerShdw blurRad="38100" dist="38100" dir="2700000" algn="tl">
                  <a:srgbClr val="000000">
                    <a:alpha val="43137"/>
                  </a:srgbClr>
                </a:outerShdw>
              </a:effectLst>
            </a:endParaRP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199" y="1600201"/>
                <a:ext cx="8320111" cy="4421114"/>
              </a:xfrm>
            </p:spPr>
            <p:txBody>
              <a:bodyPr>
                <a:normAutofit/>
              </a:bodyPr>
              <a:lstStyle/>
              <a:p>
                <a:pPr marL="0" indent="0">
                  <a:buNone/>
                </a:pPr>
                <a14:m>
                  <m:oMathPara xmlns:m="http://schemas.openxmlformats.org/officeDocument/2006/math">
                    <m:oMathParaPr>
                      <m:jc m:val="centerGroup"/>
                    </m:oMathParaPr>
                    <m:oMath xmlns:m="http://schemas.openxmlformats.org/officeDocument/2006/math">
                      <m:func>
                        <m:funcPr>
                          <m:ctrlPr>
                            <a:rPr lang="en-US" sz="2000" b="1" i="1" smtClean="0">
                              <a:latin typeface="Cambria Math" panose="02040503050406030204" pitchFamily="18" charset="0"/>
                            </a:rPr>
                          </m:ctrlPr>
                        </m:funcPr>
                        <m:fName>
                          <m:r>
                            <a:rPr lang="en-US" sz="2000" b="1" i="1">
                              <a:latin typeface="Cambria Math"/>
                            </a:rPr>
                            <m:t>𝒍𝒐𝒈</m:t>
                          </m:r>
                        </m:fName>
                        <m:e>
                          <m:sSub>
                            <m:sSubPr>
                              <m:ctrlPr>
                                <a:rPr lang="en-US" sz="2000" b="1" i="1">
                                  <a:latin typeface="Cambria Math" panose="02040503050406030204" pitchFamily="18" charset="0"/>
                                </a:rPr>
                              </m:ctrlPr>
                            </m:sSubPr>
                            <m:e>
                              <m:r>
                                <a:rPr lang="en-US" sz="2000" b="1" i="1">
                                  <a:latin typeface="Cambria Math"/>
                                </a:rPr>
                                <m:t>𝒀</m:t>
                              </m:r>
                            </m:e>
                            <m:sub>
                              <m:r>
                                <a:rPr lang="en-US" sz="2000" b="1" i="1">
                                  <a:latin typeface="Cambria Math"/>
                                </a:rPr>
                                <m:t>𝒊</m:t>
                              </m:r>
                            </m:sub>
                          </m:sSub>
                        </m:e>
                      </m:func>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ea typeface="Cambria Math"/>
                            </a:rPr>
                            <m:t>𝟎</m:t>
                          </m:r>
                        </m:sub>
                      </m:sSub>
                      <m:r>
                        <a:rPr lang="en-US" sz="2000" b="1">
                          <a:latin typeface="Cambria Math"/>
                        </a:rPr>
                        <m:t>+ </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𝟏</m:t>
                          </m:r>
                        </m:sub>
                      </m:sSub>
                      <m:d>
                        <m:dPr>
                          <m:ctrlPr>
                            <a:rPr lang="en-US" sz="2000" b="1" i="1">
                              <a:latin typeface="Cambria Math" panose="02040503050406030204" pitchFamily="18" charset="0"/>
                            </a:rPr>
                          </m:ctrlPr>
                        </m:dPr>
                        <m:e>
                          <m:r>
                            <a:rPr lang="en-US" sz="2000" b="1" i="1">
                              <a:latin typeface="Cambria Math"/>
                            </a:rPr>
                            <m:t>𝑰𝒔𝒔𝒖𝒆𝒓</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𝟐</m:t>
                          </m:r>
                        </m:sub>
                      </m:sSub>
                      <m:d>
                        <m:dPr>
                          <m:ctrlPr>
                            <a:rPr lang="en-US" sz="2000" b="1" i="1">
                              <a:latin typeface="Cambria Math" panose="02040503050406030204" pitchFamily="18" charset="0"/>
                            </a:rPr>
                          </m:ctrlPr>
                        </m:dPr>
                        <m:e>
                          <m:r>
                            <a:rPr lang="en-US" sz="2000" b="1" i="1">
                              <a:latin typeface="Cambria Math"/>
                            </a:rPr>
                            <m:t>𝟐𝟎𝟏𝟎</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𝟑</m:t>
                          </m:r>
                        </m:sub>
                      </m:sSub>
                      <m:d>
                        <m:dPr>
                          <m:ctrlPr>
                            <a:rPr lang="en-US" sz="2000" b="1" i="1">
                              <a:latin typeface="Cambria Math" panose="02040503050406030204" pitchFamily="18" charset="0"/>
                            </a:rPr>
                          </m:ctrlPr>
                        </m:dPr>
                        <m:e>
                          <m:r>
                            <a:rPr lang="en-US" sz="2000" b="1" i="1">
                              <a:latin typeface="Cambria Math"/>
                            </a:rPr>
                            <m:t>𝑰𝒔𝒔𝒖𝒆𝒓𝒙</m:t>
                          </m:r>
                          <m:r>
                            <a:rPr lang="en-US" sz="2000" b="1" i="1">
                              <a:latin typeface="Cambria Math"/>
                            </a:rPr>
                            <m:t>𝟐𝟎𝟏𝟎</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rPr>
                            <m:t>𝒆</m:t>
                          </m:r>
                        </m:e>
                        <m:sub>
                          <m:r>
                            <a:rPr lang="en-US" sz="2000" b="1" i="1">
                              <a:latin typeface="Cambria Math"/>
                            </a:rPr>
                            <m:t>𝒊</m:t>
                          </m:r>
                        </m:sub>
                      </m:sSub>
                    </m:oMath>
                  </m:oMathPara>
                </a14:m>
                <a:endParaRPr lang="en-US" sz="2000" b="1" dirty="0" smtClean="0"/>
              </a:p>
              <a:p>
                <a:endParaRPr lang="en-US" sz="2000" b="1" dirty="0"/>
              </a:p>
              <a:p>
                <a:r>
                  <a:rPr lang="en-US" sz="2200" dirty="0" smtClean="0">
                    <a:latin typeface="+mj-lt"/>
                  </a:rPr>
                  <a:t>Coefficients without exponential form:</a:t>
                </a:r>
              </a:p>
              <a:p>
                <a:pPr lvl="8"/>
                <a:endParaRPr lang="en-US" sz="1200" i="1" dirty="0" smtClean="0">
                  <a:latin typeface="Cambria Math"/>
                </a:endParaRPr>
              </a:p>
              <a:p>
                <a:pPr marL="0" indent="0">
                  <a:buNone/>
                </a:pPr>
                <a14:m>
                  <m:oMathPara xmlns:m="http://schemas.openxmlformats.org/officeDocument/2006/math">
                    <m:oMathParaPr>
                      <m:jc m:val="centerGroup"/>
                    </m:oMathParaPr>
                    <m:oMath xmlns:m="http://schemas.openxmlformats.org/officeDocument/2006/math">
                      <m:func>
                        <m:funcPr>
                          <m:ctrlPr>
                            <a:rPr lang="en-US" sz="2000" i="1" smtClean="0">
                              <a:latin typeface="Cambria Math" panose="02040503050406030204" pitchFamily="18" charset="0"/>
                            </a:rPr>
                          </m:ctrlPr>
                        </m:funcPr>
                        <m:fName>
                          <m:r>
                            <m:rPr>
                              <m:sty m:val="p"/>
                            </m:rPr>
                            <a:rPr lang="en-US" sz="2000" i="0" smtClean="0">
                              <a:latin typeface="Cambria Math"/>
                            </a:rPr>
                            <m:t>log</m:t>
                          </m:r>
                        </m:fName>
                        <m:e>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e>
                      </m:func>
                      <m:r>
                        <a:rPr lang="en-US" sz="2000" b="0" i="1" smtClean="0">
                          <a:latin typeface="Cambria Math"/>
                        </a:rPr>
                        <m:t>=</m:t>
                      </m:r>
                      <m:r>
                        <a:rPr lang="en-US" sz="2000" b="1" i="1" smtClean="0">
                          <a:latin typeface="Cambria Math"/>
                        </a:rPr>
                        <m:t>𝟏𝟎</m:t>
                      </m:r>
                      <m:r>
                        <a:rPr lang="en-US" sz="2000" b="1" i="1" smtClean="0">
                          <a:latin typeface="Cambria Math"/>
                        </a:rPr>
                        <m:t>.</m:t>
                      </m:r>
                      <m:r>
                        <a:rPr lang="en-US" sz="2000" b="1" i="1" smtClean="0">
                          <a:latin typeface="Cambria Math"/>
                        </a:rPr>
                        <m:t>𝟗</m:t>
                      </m:r>
                      <m:r>
                        <a:rPr lang="en-US" sz="2000" b="0" i="0" smtClean="0">
                          <a:latin typeface="Cambria Math"/>
                        </a:rPr>
                        <m:t>+</m:t>
                      </m:r>
                      <m:r>
                        <a:rPr lang="en-US" sz="2000" b="1" i="1" smtClean="0">
                          <a:latin typeface="Cambria Math"/>
                        </a:rPr>
                        <m:t>𝟏</m:t>
                      </m:r>
                      <m:r>
                        <a:rPr lang="en-US" sz="2000" b="1" i="1" smtClean="0">
                          <a:latin typeface="Cambria Math"/>
                        </a:rPr>
                        <m:t>.</m:t>
                      </m:r>
                      <m:r>
                        <a:rPr lang="en-US" sz="2000" b="1" i="1" smtClean="0">
                          <a:latin typeface="Cambria Math"/>
                        </a:rPr>
                        <m:t>𝟒</m:t>
                      </m:r>
                      <m:d>
                        <m:dPr>
                          <m:ctrlPr>
                            <a:rPr lang="en-US" sz="2000" b="0" i="1" smtClean="0">
                              <a:latin typeface="Cambria Math" panose="02040503050406030204" pitchFamily="18" charset="0"/>
                            </a:rPr>
                          </m:ctrlPr>
                        </m:dPr>
                        <m:e>
                          <m:r>
                            <a:rPr lang="en-US" sz="2000" b="0" i="1" smtClean="0">
                              <a:latin typeface="Cambria Math"/>
                            </a:rPr>
                            <m:t>𝐼𝑠𝑠𝑢𝑒𝑟</m:t>
                          </m:r>
                        </m:e>
                      </m:d>
                      <m:r>
                        <a:rPr lang="en-US" sz="2000" b="0" i="1" smtClean="0">
                          <a:latin typeface="Cambria Math"/>
                        </a:rPr>
                        <m:t>+</m:t>
                      </m:r>
                      <m:r>
                        <a:rPr lang="en-US" sz="2000" b="1" i="1" smtClean="0">
                          <a:latin typeface="Cambria Math"/>
                        </a:rPr>
                        <m:t>𝟎</m:t>
                      </m:r>
                      <m:r>
                        <a:rPr lang="en-US" sz="2000" b="1" i="1" smtClean="0">
                          <a:latin typeface="Cambria Math"/>
                        </a:rPr>
                        <m:t>.</m:t>
                      </m:r>
                      <m:r>
                        <a:rPr lang="en-US" sz="2000" b="1" i="1" smtClean="0">
                          <a:latin typeface="Cambria Math"/>
                        </a:rPr>
                        <m:t>𝟐𝟗</m:t>
                      </m:r>
                      <m:d>
                        <m:dPr>
                          <m:ctrlPr>
                            <a:rPr lang="en-US" sz="2000" b="0" i="1" smtClean="0">
                              <a:latin typeface="Cambria Math" panose="02040503050406030204" pitchFamily="18" charset="0"/>
                            </a:rPr>
                          </m:ctrlPr>
                        </m:dPr>
                        <m:e>
                          <m:r>
                            <a:rPr lang="en-US" sz="2000" b="0" i="1" smtClean="0">
                              <a:latin typeface="Cambria Math"/>
                            </a:rPr>
                            <m:t>2010</m:t>
                          </m:r>
                        </m:e>
                      </m:d>
                      <m:r>
                        <a:rPr lang="en-US" sz="2000" b="0" i="1" smtClean="0">
                          <a:latin typeface="Cambria Math"/>
                        </a:rPr>
                        <m:t>+</m:t>
                      </m:r>
                      <m:r>
                        <a:rPr lang="en-US" sz="2000" b="1" i="1" smtClean="0">
                          <a:latin typeface="Cambria Math"/>
                        </a:rPr>
                        <m:t>𝟎</m:t>
                      </m:r>
                      <m:r>
                        <a:rPr lang="en-US" sz="2000" b="1" i="1" smtClean="0">
                          <a:latin typeface="Cambria Math"/>
                        </a:rPr>
                        <m:t>.</m:t>
                      </m:r>
                      <m:r>
                        <a:rPr lang="en-US" sz="2000" b="1" i="1" smtClean="0">
                          <a:latin typeface="Cambria Math"/>
                        </a:rPr>
                        <m:t>𝟒𝟖</m:t>
                      </m:r>
                      <m:d>
                        <m:dPr>
                          <m:ctrlPr>
                            <a:rPr lang="en-US" sz="2000" b="0" i="1" smtClean="0">
                              <a:latin typeface="Cambria Math" panose="02040503050406030204" pitchFamily="18" charset="0"/>
                            </a:rPr>
                          </m:ctrlPr>
                        </m:dPr>
                        <m:e>
                          <m:r>
                            <a:rPr lang="en-US" sz="2000" b="0" i="1" smtClean="0">
                              <a:latin typeface="Cambria Math"/>
                            </a:rPr>
                            <m:t>𝐼𝑠𝑠𝑢𝑒𝑟𝑥</m:t>
                          </m:r>
                          <m:r>
                            <a:rPr lang="en-US" sz="2000" b="0" i="1" smtClean="0">
                              <a:latin typeface="Cambria Math"/>
                            </a:rPr>
                            <m:t>2010</m:t>
                          </m:r>
                        </m:e>
                      </m:d>
                      <m:r>
                        <a:rPr lang="en-US" sz="2000" b="0" i="1" smtClean="0">
                          <a:latin typeface="Cambria Math"/>
                        </a:rPr>
                        <m:t>+</m:t>
                      </m:r>
                      <m:sSub>
                        <m:sSubPr>
                          <m:ctrlPr>
                            <a:rPr lang="en-US" sz="2000" b="0" i="1" smtClean="0">
                              <a:latin typeface="Cambria Math" panose="02040503050406030204" pitchFamily="18" charset="0"/>
                            </a:rPr>
                          </m:ctrlPr>
                        </m:sSubPr>
                        <m:e>
                          <m:r>
                            <a:rPr lang="en-US" sz="2000" b="0" i="1" smtClean="0">
                              <a:latin typeface="Cambria Math"/>
                            </a:rPr>
                            <m:t>𝑒</m:t>
                          </m:r>
                        </m:e>
                        <m:sub>
                          <m:r>
                            <a:rPr lang="en-US" sz="2000" b="0" i="1" smtClean="0">
                              <a:latin typeface="Cambria Math"/>
                            </a:rPr>
                            <m:t>𝑖</m:t>
                          </m:r>
                        </m:sub>
                      </m:sSub>
                    </m:oMath>
                  </m:oMathPara>
                </a14:m>
                <a:endParaRPr lang="en-US" sz="2000" dirty="0" smtClean="0"/>
              </a:p>
              <a:p>
                <a:pPr marL="0" indent="0">
                  <a:buNone/>
                </a:pPr>
                <a:endParaRPr lang="en-US" sz="2000" dirty="0" smtClean="0"/>
              </a:p>
              <a:p>
                <a:r>
                  <a:rPr lang="en-US" sz="2200" dirty="0" smtClean="0"/>
                  <a:t>Estimated size of non-issuers in 2010:</a:t>
                </a:r>
              </a:p>
              <a:p>
                <a:pPr lvl="8"/>
                <a:endParaRPr lang="en-US" sz="1200" dirty="0" smtClean="0"/>
              </a:p>
              <a:p>
                <a:pPr marL="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r>
                        <a:rPr lang="en-US" sz="2000" i="1">
                          <a:latin typeface="Cambria Math"/>
                        </a:rPr>
                        <m:t>=</m:t>
                      </m:r>
                      <m:func>
                        <m:funcPr>
                          <m:ctrlPr>
                            <a:rPr lang="en-US" sz="2000" b="0" i="1" smtClean="0">
                              <a:latin typeface="Cambria Math" panose="02040503050406030204" pitchFamily="18" charset="0"/>
                            </a:rPr>
                          </m:ctrlPr>
                        </m:funcPr>
                        <m:fName>
                          <m:r>
                            <m:rPr>
                              <m:sty m:val="p"/>
                            </m:rPr>
                            <a:rPr lang="en-US" sz="2000" b="0" i="0" smtClean="0">
                              <a:latin typeface="Cambria Math"/>
                            </a:rPr>
                            <m:t>exp</m:t>
                          </m:r>
                        </m:fName>
                        <m:e>
                          <m:r>
                            <a:rPr lang="en-US" sz="2000" b="0" i="1" smtClean="0">
                              <a:latin typeface="Cambria Math"/>
                            </a:rPr>
                            <m:t>(</m:t>
                          </m:r>
                        </m:e>
                      </m:func>
                      <m:r>
                        <a:rPr lang="en-US" sz="2000" b="0" i="1" smtClean="0">
                          <a:latin typeface="Cambria Math"/>
                        </a:rPr>
                        <m:t>10.9</m:t>
                      </m:r>
                      <m:r>
                        <a:rPr lang="en-US" sz="2000" i="1">
                          <a:latin typeface="Cambria Math"/>
                        </a:rPr>
                        <m:t>+</m:t>
                      </m:r>
                      <m:r>
                        <a:rPr lang="en-US" sz="2000" b="0" i="1" smtClean="0">
                          <a:latin typeface="Cambria Math"/>
                        </a:rPr>
                        <m:t>0.29∗</m:t>
                      </m:r>
                      <m:d>
                        <m:dPr>
                          <m:ctrlPr>
                            <a:rPr lang="en-US" sz="2000" i="1">
                              <a:latin typeface="Cambria Math" panose="02040503050406030204" pitchFamily="18" charset="0"/>
                            </a:rPr>
                          </m:ctrlPr>
                        </m:dPr>
                        <m:e>
                          <m:r>
                            <a:rPr lang="en-US" sz="2000" b="0" i="1" smtClean="0">
                              <a:latin typeface="Cambria Math"/>
                            </a:rPr>
                            <m:t>1</m:t>
                          </m:r>
                        </m:e>
                      </m:d>
                      <m:r>
                        <a:rPr lang="en-US" sz="2000" b="0" i="1" smtClean="0">
                          <a:latin typeface="Cambria Math"/>
                        </a:rPr>
                        <m:t>)</m:t>
                      </m:r>
                      <m:r>
                        <a:rPr lang="en-US" sz="2000" i="1">
                          <a:latin typeface="Cambria Math"/>
                          <a:ea typeface="Cambria Math"/>
                        </a:rPr>
                        <m:t>≈</m:t>
                      </m:r>
                      <m:r>
                        <a:rPr lang="en-US" sz="2000" b="0" i="0" smtClean="0">
                          <a:latin typeface="Cambria Math"/>
                        </a:rPr>
                        <m:t>74,300</m:t>
                      </m:r>
                    </m:oMath>
                  </m:oMathPara>
                </a14:m>
                <a:endParaRPr lang="en-US" sz="2000" dirty="0" smtClean="0"/>
              </a:p>
              <a:p>
                <a:endParaRPr lang="en-US" sz="2000" dirty="0"/>
              </a:p>
              <a:p>
                <a:r>
                  <a:rPr lang="en-US" sz="2200" dirty="0" smtClean="0"/>
                  <a:t>Estimated size </a:t>
                </a:r>
                <a:r>
                  <a:rPr lang="en-US" sz="2200" dirty="0"/>
                  <a:t>of </a:t>
                </a:r>
                <a:r>
                  <a:rPr lang="en-US" sz="2200" dirty="0" smtClean="0"/>
                  <a:t>issuers </a:t>
                </a:r>
                <a:r>
                  <a:rPr lang="en-US" sz="2200" dirty="0"/>
                  <a:t>in </a:t>
                </a:r>
                <a:r>
                  <a:rPr lang="en-US" sz="2200" dirty="0" smtClean="0"/>
                  <a:t>2010:</a:t>
                </a:r>
              </a:p>
              <a:p>
                <a:pPr lvl="6"/>
                <a:endParaRPr lang="en-US" sz="1200" dirty="0"/>
              </a:p>
              <a:p>
                <a:pPr marL="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r>
                        <a:rPr lang="en-US" sz="2000" i="1">
                          <a:latin typeface="Cambria Math"/>
                        </a:rPr>
                        <m:t>=</m:t>
                      </m:r>
                      <m:r>
                        <m:rPr>
                          <m:sty m:val="p"/>
                        </m:rPr>
                        <a:rPr lang="en-US" sz="2000" b="0" i="0" smtClean="0">
                          <a:latin typeface="Cambria Math"/>
                        </a:rPr>
                        <m:t>exp</m:t>
                      </m:r>
                      <m:r>
                        <a:rPr lang="en-US" sz="2000" b="0" i="1" smtClean="0">
                          <a:latin typeface="Cambria Math"/>
                        </a:rPr>
                        <m:t>⁡(</m:t>
                      </m:r>
                      <m:r>
                        <a:rPr lang="en-US" sz="2000" i="1">
                          <a:latin typeface="Cambria Math"/>
                        </a:rPr>
                        <m:t>10.9</m:t>
                      </m:r>
                      <m:r>
                        <a:rPr lang="en-US" sz="2000">
                          <a:latin typeface="Cambria Math"/>
                        </a:rPr>
                        <m:t>+</m:t>
                      </m:r>
                      <m:r>
                        <a:rPr lang="en-US" sz="2000" i="1">
                          <a:latin typeface="Cambria Math"/>
                        </a:rPr>
                        <m:t>1.4</m:t>
                      </m:r>
                      <m:r>
                        <a:rPr lang="en-US" sz="2000" b="0" i="1" smtClean="0">
                          <a:latin typeface="Cambria Math"/>
                        </a:rPr>
                        <m:t>∗</m:t>
                      </m:r>
                      <m:d>
                        <m:dPr>
                          <m:ctrlPr>
                            <a:rPr lang="en-US" sz="2000" i="1">
                              <a:latin typeface="Cambria Math" panose="02040503050406030204" pitchFamily="18" charset="0"/>
                            </a:rPr>
                          </m:ctrlPr>
                        </m:dPr>
                        <m:e>
                          <m:r>
                            <a:rPr lang="en-US" sz="2000" b="0" i="1" smtClean="0">
                              <a:latin typeface="Cambria Math"/>
                            </a:rPr>
                            <m:t>1</m:t>
                          </m:r>
                        </m:e>
                      </m:d>
                      <m:r>
                        <a:rPr lang="en-US" sz="2000" i="1">
                          <a:latin typeface="Cambria Math"/>
                        </a:rPr>
                        <m:t>+0.29</m:t>
                      </m:r>
                      <m:r>
                        <a:rPr lang="en-US" sz="2000" b="0" i="1" smtClean="0">
                          <a:latin typeface="Cambria Math"/>
                        </a:rPr>
                        <m:t>∗</m:t>
                      </m:r>
                      <m:d>
                        <m:dPr>
                          <m:ctrlPr>
                            <a:rPr lang="en-US" sz="2000" i="1">
                              <a:latin typeface="Cambria Math" panose="02040503050406030204" pitchFamily="18" charset="0"/>
                            </a:rPr>
                          </m:ctrlPr>
                        </m:dPr>
                        <m:e>
                          <m:r>
                            <a:rPr lang="en-US" sz="2000" b="0" i="1" smtClean="0">
                              <a:latin typeface="Cambria Math"/>
                            </a:rPr>
                            <m:t>1</m:t>
                          </m:r>
                        </m:e>
                      </m:d>
                      <m:r>
                        <a:rPr lang="en-US" sz="2000" i="1">
                          <a:latin typeface="Cambria Math"/>
                        </a:rPr>
                        <m:t>+0.48</m:t>
                      </m:r>
                      <m:r>
                        <a:rPr lang="en-US" sz="2000" b="0" i="1" smtClean="0">
                          <a:latin typeface="Cambria Math"/>
                        </a:rPr>
                        <m:t>∗</m:t>
                      </m:r>
                      <m:d>
                        <m:dPr>
                          <m:ctrlPr>
                            <a:rPr lang="en-US" sz="2000" i="1">
                              <a:latin typeface="Cambria Math" panose="02040503050406030204" pitchFamily="18" charset="0"/>
                            </a:rPr>
                          </m:ctrlPr>
                        </m:dPr>
                        <m:e>
                          <m:r>
                            <a:rPr lang="en-US" sz="2000" b="0" i="1" smtClean="0">
                              <a:latin typeface="Cambria Math"/>
                            </a:rPr>
                            <m:t>1</m:t>
                          </m:r>
                        </m:e>
                      </m:d>
                      <m:r>
                        <a:rPr lang="en-US" sz="2000" b="0" i="1" smtClean="0">
                          <a:latin typeface="Cambria Math"/>
                        </a:rPr>
                        <m:t>)</m:t>
                      </m:r>
                      <m:r>
                        <a:rPr lang="en-US" sz="2000" i="1">
                          <a:latin typeface="Cambria Math"/>
                          <a:ea typeface="Cambria Math"/>
                        </a:rPr>
                        <m:t>≈</m:t>
                      </m:r>
                      <m:r>
                        <a:rPr lang="en-US" sz="2000" b="0" i="1" smtClean="0">
                          <a:latin typeface="Cambria Math"/>
                        </a:rPr>
                        <m:t>458,400</m:t>
                      </m:r>
                    </m:oMath>
                  </m:oMathPara>
                </a14:m>
                <a:endParaRPr lang="en-US" sz="2000" dirty="0"/>
              </a:p>
              <a:p>
                <a:endParaRPr lang="en-US" sz="2000" dirty="0"/>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199" y="1600201"/>
                <a:ext cx="8320111" cy="4421114"/>
              </a:xfrm>
              <a:blipFill rotWithShape="0">
                <a:blip r:embed="rId2"/>
                <a:stretch>
                  <a:fillRect l="-806"/>
                </a:stretch>
              </a:blipFill>
            </p:spPr>
            <p:txBody>
              <a:bodyPr/>
              <a:lstStyle/>
              <a:p>
                <a:r>
                  <a:rPr lang="en-US">
                    <a:noFill/>
                  </a:rPr>
                  <a:t> </a:t>
                </a:r>
              </a:p>
            </p:txBody>
          </p:sp>
        </mc:Fallback>
      </mc:AlternateContent>
    </p:spTree>
    <p:extLst>
      <p:ext uri="{BB962C8B-B14F-4D97-AF65-F5344CB8AC3E}">
        <p14:creationId xmlns:p14="http://schemas.microsoft.com/office/powerpoint/2010/main" val="3500383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Contribution</a:t>
            </a:r>
            <a:endParaRPr lang="en-US" sz="3000" b="1" dirty="0">
              <a:effectLst>
                <a:outerShdw blurRad="38100" dist="38100" dir="2700000" algn="tl">
                  <a:srgbClr val="000000">
                    <a:alpha val="43137"/>
                  </a:srgbClr>
                </a:outerShdw>
              </a:effectLst>
            </a:endParaRPr>
          </a:p>
        </p:txBody>
      </p:sp>
      <p:sp>
        <p:nvSpPr>
          <p:cNvPr id="7" name="Content Placeholder 6"/>
          <p:cNvSpPr>
            <a:spLocks noGrp="1"/>
          </p:cNvSpPr>
          <p:nvPr>
            <p:ph idx="1"/>
          </p:nvPr>
        </p:nvSpPr>
        <p:spPr>
          <a:xfrm>
            <a:off x="309082" y="1029301"/>
            <a:ext cx="8472511" cy="4876800"/>
          </a:xfrm>
        </p:spPr>
        <p:txBody>
          <a:bodyPr anchor="t" anchorCtr="0">
            <a:noAutofit/>
          </a:bodyPr>
          <a:lstStyle/>
          <a:p>
            <a:pPr algn="just">
              <a:lnSpc>
                <a:spcPct val="110000"/>
              </a:lnSpc>
              <a:spcBef>
                <a:spcPts val="0"/>
              </a:spcBef>
              <a:spcAft>
                <a:spcPts val="600"/>
              </a:spcAft>
            </a:pPr>
            <a:r>
              <a:rPr lang="en-US" sz="2400" dirty="0" smtClean="0"/>
              <a:t>New</a:t>
            </a:r>
            <a:r>
              <a:rPr lang="en-US" sz="2400" dirty="0"/>
              <a:t>, large international dataset on firm-level domestic and international issuances of equities and </a:t>
            </a:r>
            <a:r>
              <a:rPr lang="en-US" sz="2400" dirty="0" smtClean="0"/>
              <a:t>bonds, 1991-2011</a:t>
            </a:r>
          </a:p>
          <a:p>
            <a:pPr lvl="4" algn="just">
              <a:lnSpc>
                <a:spcPct val="110000"/>
              </a:lnSpc>
              <a:spcBef>
                <a:spcPts val="0"/>
              </a:spcBef>
              <a:spcAft>
                <a:spcPts val="600"/>
              </a:spcAft>
            </a:pPr>
            <a:endParaRPr lang="en-US" sz="1200" dirty="0" smtClean="0"/>
          </a:p>
          <a:p>
            <a:pPr algn="just">
              <a:lnSpc>
                <a:spcPct val="110000"/>
              </a:lnSpc>
              <a:spcBef>
                <a:spcPts val="0"/>
              </a:spcBef>
              <a:spcAft>
                <a:spcPts val="600"/>
              </a:spcAft>
            </a:pPr>
            <a:r>
              <a:rPr lang="en-US" sz="2400" dirty="0" smtClean="0"/>
              <a:t>Match </a:t>
            </a:r>
            <a:r>
              <a:rPr lang="en-US" sz="2400" dirty="0"/>
              <a:t>this information with different attributes for 45,527 listed firms from 51 countries during </a:t>
            </a:r>
            <a:r>
              <a:rPr lang="en-US" sz="2400" dirty="0" smtClean="0"/>
              <a:t>2003-2011</a:t>
            </a:r>
          </a:p>
          <a:p>
            <a:pPr lvl="3" algn="just">
              <a:lnSpc>
                <a:spcPct val="110000"/>
              </a:lnSpc>
              <a:spcBef>
                <a:spcPts val="0"/>
              </a:spcBef>
              <a:spcAft>
                <a:spcPts val="600"/>
              </a:spcAft>
            </a:pPr>
            <a:endParaRPr lang="en-US" sz="1200" dirty="0" smtClean="0"/>
          </a:p>
          <a:p>
            <a:pPr algn="just">
              <a:lnSpc>
                <a:spcPct val="110000"/>
              </a:lnSpc>
              <a:spcBef>
                <a:spcPts val="0"/>
              </a:spcBef>
              <a:spcAft>
                <a:spcPts val="600"/>
              </a:spcAft>
            </a:pPr>
            <a:r>
              <a:rPr lang="en-US" sz="2400" dirty="0" smtClean="0"/>
              <a:t>Behavior </a:t>
            </a:r>
            <a:r>
              <a:rPr lang="en-US" sz="2400" dirty="0"/>
              <a:t>of assets, sales, and employment when firms of different sizes issue </a:t>
            </a:r>
            <a:r>
              <a:rPr lang="en-US" sz="2400" dirty="0" smtClean="0"/>
              <a:t>securities</a:t>
            </a:r>
          </a:p>
          <a:p>
            <a:pPr lvl="4" algn="just">
              <a:lnSpc>
                <a:spcPct val="110000"/>
              </a:lnSpc>
              <a:spcBef>
                <a:spcPts val="0"/>
              </a:spcBef>
              <a:spcAft>
                <a:spcPts val="600"/>
              </a:spcAft>
            </a:pPr>
            <a:endParaRPr lang="en-US" sz="1200" dirty="0" smtClean="0"/>
          </a:p>
          <a:p>
            <a:pPr algn="just">
              <a:lnSpc>
                <a:spcPct val="110000"/>
              </a:lnSpc>
              <a:spcBef>
                <a:spcPts val="0"/>
              </a:spcBef>
              <a:spcAft>
                <a:spcPts val="600"/>
              </a:spcAft>
            </a:pPr>
            <a:r>
              <a:rPr lang="en-US" sz="2400" dirty="0" smtClean="0"/>
              <a:t>During </a:t>
            </a:r>
            <a:r>
              <a:rPr lang="en-US" sz="2400" dirty="0"/>
              <a:t>a period of rapid development and intense activity in capital markets around the </a:t>
            </a:r>
            <a:r>
              <a:rPr lang="en-US" sz="2400" dirty="0" smtClean="0"/>
              <a:t>world</a:t>
            </a:r>
            <a:endParaRPr lang="en-US" sz="2400" dirty="0" smtClean="0">
              <a:solidFill>
                <a:schemeClr val="tx1"/>
              </a:solidFill>
              <a:cs typeface="Calibri" pitchFamily="34" charset="0"/>
            </a:endParaRPr>
          </a:p>
        </p:txBody>
      </p:sp>
    </p:spTree>
    <p:extLst>
      <p:ext uri="{BB962C8B-B14F-4D97-AF65-F5344CB8AC3E}">
        <p14:creationId xmlns:p14="http://schemas.microsoft.com/office/powerpoint/2010/main" val="69227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b="1" dirty="0">
                <a:effectLst>
                  <a:outerShdw blurRad="38100" dist="38100" dir="2700000" algn="tl">
                    <a:srgbClr val="000000">
                      <a:alpha val="43137"/>
                    </a:srgbClr>
                  </a:outerShdw>
                </a:effectLst>
              </a:rPr>
              <a:t>Estimated coefficients for mean regression</a:t>
            </a:r>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199" y="1600200"/>
                <a:ext cx="8320111" cy="5054792"/>
              </a:xfrm>
            </p:spPr>
            <p:txBody>
              <a:bodyPr>
                <a:normAutofit/>
              </a:bodyPr>
              <a:lstStyle/>
              <a:p>
                <a:pPr marL="0" indent="0">
                  <a:buNone/>
                </a:pPr>
                <a14:m>
                  <m:oMathPara xmlns:m="http://schemas.openxmlformats.org/officeDocument/2006/math">
                    <m:oMathParaPr>
                      <m:jc m:val="centerGroup"/>
                    </m:oMathParaPr>
                    <m:oMath xmlns:m="http://schemas.openxmlformats.org/officeDocument/2006/math">
                      <m:sSub>
                        <m:sSubPr>
                          <m:ctrlPr>
                            <a:rPr lang="en-US" sz="2000" b="1" i="1" smtClean="0">
                              <a:latin typeface="Cambria Math" panose="02040503050406030204" pitchFamily="18" charset="0"/>
                            </a:rPr>
                          </m:ctrlPr>
                        </m:sSubPr>
                        <m:e>
                          <m:r>
                            <a:rPr lang="en-US" sz="2000" b="1" i="1">
                              <a:latin typeface="Cambria Math"/>
                            </a:rPr>
                            <m:t>𝒀</m:t>
                          </m:r>
                        </m:e>
                        <m:sub>
                          <m:r>
                            <a:rPr lang="en-US" sz="2000" b="1" i="1">
                              <a:latin typeface="Cambria Math"/>
                            </a:rPr>
                            <m:t>𝒊</m:t>
                          </m:r>
                        </m:sub>
                      </m:sSub>
                      <m:r>
                        <a:rPr lang="en-US" sz="2000" b="1" i="1">
                          <a:latin typeface="Cambria Math"/>
                        </a:rPr>
                        <m:t>=</m:t>
                      </m:r>
                      <m:func>
                        <m:funcPr>
                          <m:ctrlPr>
                            <a:rPr lang="en-US" sz="2000" b="1" i="1">
                              <a:latin typeface="Cambria Math" panose="02040503050406030204" pitchFamily="18" charset="0"/>
                            </a:rPr>
                          </m:ctrlPr>
                        </m:funcPr>
                        <m:fName>
                          <m:r>
                            <a:rPr lang="en-US" sz="2000" b="1" i="1">
                              <a:latin typeface="Cambria Math"/>
                            </a:rPr>
                            <m:t>𝒆𝒙𝒑</m:t>
                          </m:r>
                        </m:fName>
                        <m:e>
                          <m:r>
                            <a:rPr lang="en-US" sz="2000" b="1" i="1">
                              <a:latin typeface="Cambria Math"/>
                            </a:rPr>
                            <m:t>(</m:t>
                          </m:r>
                        </m:e>
                      </m:func>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ea typeface="Cambria Math"/>
                            </a:rPr>
                            <m:t>𝟎</m:t>
                          </m:r>
                        </m:sub>
                      </m:sSub>
                      <m:r>
                        <a:rPr lang="en-US" sz="2000" b="1">
                          <a:latin typeface="Cambria Math"/>
                        </a:rPr>
                        <m:t>+ </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𝟏</m:t>
                          </m:r>
                        </m:sub>
                      </m:sSub>
                      <m:d>
                        <m:dPr>
                          <m:ctrlPr>
                            <a:rPr lang="en-US" sz="2000" b="1" i="1">
                              <a:latin typeface="Cambria Math" panose="02040503050406030204" pitchFamily="18" charset="0"/>
                            </a:rPr>
                          </m:ctrlPr>
                        </m:dPr>
                        <m:e>
                          <m:r>
                            <a:rPr lang="en-US" sz="2000" b="1" i="1">
                              <a:latin typeface="Cambria Math"/>
                            </a:rPr>
                            <m:t>𝑰𝒔𝒔𝒖𝒆𝒓</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𝟐</m:t>
                          </m:r>
                        </m:sub>
                      </m:sSub>
                      <m:d>
                        <m:dPr>
                          <m:ctrlPr>
                            <a:rPr lang="en-US" sz="2000" b="1" i="1">
                              <a:latin typeface="Cambria Math" panose="02040503050406030204" pitchFamily="18" charset="0"/>
                            </a:rPr>
                          </m:ctrlPr>
                        </m:dPr>
                        <m:e>
                          <m:r>
                            <a:rPr lang="en-US" sz="2000" b="1" i="1">
                              <a:latin typeface="Cambria Math"/>
                            </a:rPr>
                            <m:t>𝟐𝟎𝟏𝟎</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ea typeface="Cambria Math"/>
                            </a:rPr>
                            <m:t>𝜷</m:t>
                          </m:r>
                        </m:e>
                        <m:sub>
                          <m:r>
                            <a:rPr lang="en-US" sz="2000" b="1" i="1">
                              <a:latin typeface="Cambria Math"/>
                            </a:rPr>
                            <m:t>𝟑</m:t>
                          </m:r>
                        </m:sub>
                      </m:sSub>
                      <m:d>
                        <m:dPr>
                          <m:ctrlPr>
                            <a:rPr lang="en-US" sz="2000" b="1" i="1">
                              <a:latin typeface="Cambria Math" panose="02040503050406030204" pitchFamily="18" charset="0"/>
                            </a:rPr>
                          </m:ctrlPr>
                        </m:dPr>
                        <m:e>
                          <m:r>
                            <a:rPr lang="en-US" sz="2000" b="1" i="1">
                              <a:latin typeface="Cambria Math"/>
                            </a:rPr>
                            <m:t>𝑰𝒔𝒔𝒖𝒆𝒓𝒙</m:t>
                          </m:r>
                          <m:r>
                            <a:rPr lang="en-US" sz="2000" b="1" i="1">
                              <a:latin typeface="Cambria Math"/>
                            </a:rPr>
                            <m:t>𝟐𝟎𝟏𝟎</m:t>
                          </m:r>
                        </m:e>
                      </m:d>
                      <m:r>
                        <a:rPr lang="en-US" sz="2000" b="1" i="1">
                          <a:latin typeface="Cambria Math"/>
                        </a:rPr>
                        <m:t>+</m:t>
                      </m:r>
                      <m:sSub>
                        <m:sSubPr>
                          <m:ctrlPr>
                            <a:rPr lang="en-US" sz="2000" b="1" i="1">
                              <a:latin typeface="Cambria Math" panose="02040503050406030204" pitchFamily="18" charset="0"/>
                            </a:rPr>
                          </m:ctrlPr>
                        </m:sSubPr>
                        <m:e>
                          <m:r>
                            <a:rPr lang="en-US" sz="2000" b="1" i="1">
                              <a:latin typeface="Cambria Math"/>
                            </a:rPr>
                            <m:t>𝒆</m:t>
                          </m:r>
                        </m:e>
                        <m:sub>
                          <m:r>
                            <a:rPr lang="en-US" sz="2000" b="1" i="1">
                              <a:latin typeface="Cambria Math"/>
                            </a:rPr>
                            <m:t>𝒊</m:t>
                          </m:r>
                        </m:sub>
                      </m:sSub>
                      <m:r>
                        <a:rPr lang="en-US" sz="2000" b="1" i="1">
                          <a:latin typeface="Cambria Math"/>
                        </a:rPr>
                        <m:t>)</m:t>
                      </m:r>
                    </m:oMath>
                  </m:oMathPara>
                </a14:m>
                <a:endParaRPr lang="en-US" sz="2000" b="1" dirty="0" smtClean="0"/>
              </a:p>
              <a:p>
                <a:endParaRPr lang="en-US" sz="2000" dirty="0" smtClean="0"/>
              </a:p>
              <a:p>
                <a:r>
                  <a:rPr lang="en-US" sz="2000" dirty="0" smtClean="0"/>
                  <a:t>Which is the same to (exponential properties): </a:t>
                </a:r>
                <a:endParaRPr lang="en-US" sz="2000" dirty="0"/>
              </a:p>
              <a:p>
                <a:pPr marL="0" indent="0">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a:rPr>
                            <m:t>𝑌</m:t>
                          </m:r>
                        </m:e>
                        <m:sub>
                          <m:r>
                            <a:rPr lang="en-US" sz="1600" i="1">
                              <a:latin typeface="Cambria Math"/>
                            </a:rPr>
                            <m:t>𝑖</m:t>
                          </m:r>
                        </m:sub>
                      </m:sSub>
                      <m:r>
                        <a:rPr lang="en-US" sz="1600" i="1">
                          <a:latin typeface="Cambria Math"/>
                        </a:rPr>
                        <m:t>=</m:t>
                      </m:r>
                      <m:func>
                        <m:funcPr>
                          <m:ctrlPr>
                            <a:rPr lang="en-US" sz="1600" i="1">
                              <a:latin typeface="Cambria Math" panose="02040503050406030204" pitchFamily="18" charset="0"/>
                            </a:rPr>
                          </m:ctrlPr>
                        </m:funcPr>
                        <m:fName>
                          <m:r>
                            <m:rPr>
                              <m:sty m:val="p"/>
                            </m:rPr>
                            <a:rPr lang="en-US" sz="1600">
                              <a:latin typeface="Cambria Math"/>
                            </a:rPr>
                            <m:t>exp</m:t>
                          </m:r>
                        </m:fName>
                        <m:e>
                          <m:r>
                            <a:rPr lang="en-US" sz="1600" i="1">
                              <a:latin typeface="Cambria Math"/>
                            </a:rPr>
                            <m:t>(</m:t>
                          </m:r>
                        </m:e>
                      </m:func>
                      <m:sSub>
                        <m:sSubPr>
                          <m:ctrlPr>
                            <a:rPr lang="en-US" sz="1600" i="1">
                              <a:latin typeface="Cambria Math" panose="02040503050406030204" pitchFamily="18" charset="0"/>
                            </a:rPr>
                          </m:ctrlPr>
                        </m:sSubPr>
                        <m:e>
                          <m:r>
                            <a:rPr lang="en-US" sz="1600" i="1">
                              <a:latin typeface="Cambria Math"/>
                              <a:ea typeface="Cambria Math"/>
                            </a:rPr>
                            <m:t>𝛽</m:t>
                          </m:r>
                        </m:e>
                        <m:sub>
                          <m:r>
                            <a:rPr lang="en-US" sz="1600" i="1">
                              <a:latin typeface="Cambria Math"/>
                              <a:ea typeface="Cambria Math"/>
                            </a:rPr>
                            <m:t>0</m:t>
                          </m:r>
                        </m:sub>
                      </m:sSub>
                      <m:r>
                        <a:rPr lang="en-US" sz="1600" b="0" i="0" smtClean="0">
                          <a:latin typeface="Cambria Math"/>
                          <a:ea typeface="Cambria Math"/>
                        </a:rPr>
                        <m:t>)</m:t>
                      </m:r>
                      <m:r>
                        <a:rPr lang="en-US" sz="1600" b="0" i="0" smtClean="0">
                          <a:latin typeface="Cambria Math"/>
                        </a:rPr>
                        <m:t>∗</m:t>
                      </m:r>
                      <m:r>
                        <m:rPr>
                          <m:sty m:val="p"/>
                        </m:rPr>
                        <a:rPr lang="en-US" sz="1600" b="0" i="0" smtClean="0">
                          <a:latin typeface="Cambria Math"/>
                        </a:rPr>
                        <m:t>exp</m:t>
                      </m:r>
                      <m:d>
                        <m:dPr>
                          <m:ctrlPr>
                            <a:rPr lang="en-US" sz="1600" b="0" i="1" smtClean="0">
                              <a:latin typeface="Cambria Math" panose="02040503050406030204" pitchFamily="18" charset="0"/>
                            </a:rPr>
                          </m:ctrlPr>
                        </m:dPr>
                        <m:e>
                          <m:r>
                            <a:rPr lang="en-US" sz="1600">
                              <a:latin typeface="Cambria Math"/>
                            </a:rPr>
                            <m:t> </m:t>
                          </m:r>
                          <m:sSub>
                            <m:sSubPr>
                              <m:ctrlPr>
                                <a:rPr lang="en-US" sz="1600" i="1">
                                  <a:latin typeface="Cambria Math" panose="02040503050406030204" pitchFamily="18" charset="0"/>
                                </a:rPr>
                              </m:ctrlPr>
                            </m:sSubPr>
                            <m:e>
                              <m:r>
                                <a:rPr lang="en-US" sz="1600" i="1">
                                  <a:latin typeface="Cambria Math"/>
                                  <a:ea typeface="Cambria Math"/>
                                </a:rPr>
                                <m:t>𝛽</m:t>
                              </m:r>
                            </m:e>
                            <m:sub>
                              <m:r>
                                <a:rPr lang="en-US" sz="1600" i="1">
                                  <a:latin typeface="Cambria Math"/>
                                </a:rPr>
                                <m:t>1</m:t>
                              </m:r>
                            </m:sub>
                          </m:sSub>
                          <m:d>
                            <m:dPr>
                              <m:ctrlPr>
                                <a:rPr lang="en-US" sz="1600" i="1">
                                  <a:latin typeface="Cambria Math" panose="02040503050406030204" pitchFamily="18" charset="0"/>
                                </a:rPr>
                              </m:ctrlPr>
                            </m:dPr>
                            <m:e>
                              <m:r>
                                <a:rPr lang="en-US" sz="1600" i="1">
                                  <a:latin typeface="Cambria Math"/>
                                </a:rPr>
                                <m:t>𝐼𝑠𝑠𝑢𝑒𝑟</m:t>
                              </m:r>
                            </m:e>
                          </m:d>
                        </m:e>
                      </m:d>
                      <m:r>
                        <a:rPr lang="en-US" sz="1600" b="0" i="1" smtClean="0">
                          <a:latin typeface="Cambria Math"/>
                        </a:rPr>
                        <m:t>∗</m:t>
                      </m:r>
                      <m:func>
                        <m:funcPr>
                          <m:ctrlPr>
                            <a:rPr lang="en-US" sz="1600" b="0" i="1" smtClean="0">
                              <a:latin typeface="Cambria Math" panose="02040503050406030204" pitchFamily="18" charset="0"/>
                            </a:rPr>
                          </m:ctrlPr>
                        </m:funcPr>
                        <m:fName>
                          <m:r>
                            <m:rPr>
                              <m:sty m:val="p"/>
                            </m:rPr>
                            <a:rPr lang="en-US" sz="1600" b="0" i="0" smtClean="0">
                              <a:latin typeface="Cambria Math"/>
                            </a:rPr>
                            <m:t>exp</m:t>
                          </m:r>
                        </m:fName>
                        <m:e>
                          <m:d>
                            <m:dPr>
                              <m:ctrlPr>
                                <a:rPr lang="en-US" sz="1600" b="0" i="1" smtClean="0">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a:ea typeface="Cambria Math"/>
                                    </a:rPr>
                                    <m:t>𝛽</m:t>
                                  </m:r>
                                </m:e>
                                <m:sub>
                                  <m:r>
                                    <a:rPr lang="en-US" sz="1600" i="1">
                                      <a:latin typeface="Cambria Math"/>
                                    </a:rPr>
                                    <m:t>2</m:t>
                                  </m:r>
                                </m:sub>
                              </m:sSub>
                              <m:d>
                                <m:dPr>
                                  <m:ctrlPr>
                                    <a:rPr lang="en-US" sz="1600" i="1">
                                      <a:latin typeface="Cambria Math" panose="02040503050406030204" pitchFamily="18" charset="0"/>
                                    </a:rPr>
                                  </m:ctrlPr>
                                </m:dPr>
                                <m:e>
                                  <m:r>
                                    <a:rPr lang="en-US" sz="1600" i="1">
                                      <a:latin typeface="Cambria Math"/>
                                    </a:rPr>
                                    <m:t>2010</m:t>
                                  </m:r>
                                </m:e>
                              </m:d>
                            </m:e>
                          </m:d>
                        </m:e>
                      </m:func>
                      <m:r>
                        <a:rPr lang="en-US" sz="1600" b="0" i="1" smtClean="0">
                          <a:latin typeface="Cambria Math"/>
                        </a:rPr>
                        <m:t>∗</m:t>
                      </m:r>
                      <m:r>
                        <m:rPr>
                          <m:sty m:val="p"/>
                        </m:rPr>
                        <a:rPr lang="en-US" sz="1600" b="0" i="0" smtClean="0">
                          <a:latin typeface="Cambria Math"/>
                        </a:rPr>
                        <m:t>exp</m:t>
                      </m:r>
                      <m:r>
                        <a:rPr lang="en-US" sz="1600" b="0" i="1" smtClean="0">
                          <a:latin typeface="Cambria Math"/>
                        </a:rPr>
                        <m:t>⁡(</m:t>
                      </m:r>
                      <m:sSub>
                        <m:sSubPr>
                          <m:ctrlPr>
                            <a:rPr lang="en-US" sz="1600" i="1">
                              <a:latin typeface="Cambria Math" panose="02040503050406030204" pitchFamily="18" charset="0"/>
                            </a:rPr>
                          </m:ctrlPr>
                        </m:sSubPr>
                        <m:e>
                          <m:r>
                            <a:rPr lang="en-US" sz="1600" i="1">
                              <a:latin typeface="Cambria Math"/>
                              <a:ea typeface="Cambria Math"/>
                            </a:rPr>
                            <m:t>𝛽</m:t>
                          </m:r>
                        </m:e>
                        <m:sub>
                          <m:r>
                            <a:rPr lang="en-US" sz="1600" i="1">
                              <a:latin typeface="Cambria Math"/>
                            </a:rPr>
                            <m:t>3</m:t>
                          </m:r>
                        </m:sub>
                      </m:sSub>
                      <m:d>
                        <m:dPr>
                          <m:ctrlPr>
                            <a:rPr lang="en-US" sz="1600" i="1">
                              <a:latin typeface="Cambria Math" panose="02040503050406030204" pitchFamily="18" charset="0"/>
                            </a:rPr>
                          </m:ctrlPr>
                        </m:dPr>
                        <m:e>
                          <m:r>
                            <a:rPr lang="en-US" sz="1600" i="1">
                              <a:latin typeface="Cambria Math"/>
                            </a:rPr>
                            <m:t>𝐼𝑠𝑠𝑢𝑒𝑟𝑥</m:t>
                          </m:r>
                          <m:r>
                            <a:rPr lang="en-US" sz="1600" i="1">
                              <a:latin typeface="Cambria Math"/>
                            </a:rPr>
                            <m:t>2010</m:t>
                          </m:r>
                        </m:e>
                      </m:d>
                      <m:r>
                        <a:rPr lang="en-US" sz="1600" b="0" i="1" smtClean="0">
                          <a:latin typeface="Cambria Math"/>
                        </a:rPr>
                        <m:t>)</m:t>
                      </m:r>
                      <m:r>
                        <a:rPr lang="en-US" sz="1600" i="1">
                          <a:latin typeface="Cambria Math"/>
                        </a:rPr>
                        <m:t>+</m:t>
                      </m:r>
                      <m:sSub>
                        <m:sSubPr>
                          <m:ctrlPr>
                            <a:rPr lang="en-US" sz="1600" i="1">
                              <a:latin typeface="Cambria Math" panose="02040503050406030204" pitchFamily="18" charset="0"/>
                            </a:rPr>
                          </m:ctrlPr>
                        </m:sSubPr>
                        <m:e>
                          <m:r>
                            <a:rPr lang="en-US" sz="1600" i="1">
                              <a:latin typeface="Cambria Math"/>
                            </a:rPr>
                            <m:t>𝑒</m:t>
                          </m:r>
                        </m:e>
                        <m:sub>
                          <m:r>
                            <a:rPr lang="en-US" sz="1600" i="1">
                              <a:latin typeface="Cambria Math"/>
                            </a:rPr>
                            <m:t>𝑖</m:t>
                          </m:r>
                        </m:sub>
                      </m:sSub>
                      <m:r>
                        <a:rPr lang="en-US" sz="1600" i="1">
                          <a:latin typeface="Cambria Math"/>
                        </a:rPr>
                        <m:t>)</m:t>
                      </m:r>
                    </m:oMath>
                  </m:oMathPara>
                </a14:m>
                <a:endParaRPr lang="en-US" sz="1600" dirty="0" smtClean="0"/>
              </a:p>
              <a:p>
                <a:endParaRPr lang="en-US" sz="1800" dirty="0" smtClean="0"/>
              </a:p>
              <a:p>
                <a:r>
                  <a:rPr lang="en-US" sz="1800" dirty="0" smtClean="0"/>
                  <a:t>Exponential form:</a:t>
                </a:r>
              </a:p>
              <a:p>
                <a:pPr marL="0" indent="0">
                  <a:buNone/>
                </a:pPr>
                <a14:m>
                  <m:oMathPara xmlns:m="http://schemas.openxmlformats.org/officeDocument/2006/math">
                    <m:oMathParaPr>
                      <m:jc m:val="centerGroup"/>
                    </m:oMathParaPr>
                    <m:oMath xmlns:m="http://schemas.openxmlformats.org/officeDocument/2006/math">
                      <m:sSub>
                        <m:sSubPr>
                          <m:ctrlPr>
                            <a:rPr lang="en-US" sz="1600" i="1">
                              <a:latin typeface="Cambria Math" panose="02040503050406030204" pitchFamily="18" charset="0"/>
                            </a:rPr>
                          </m:ctrlPr>
                        </m:sSubPr>
                        <m:e>
                          <m:r>
                            <a:rPr lang="en-US" sz="1600" i="1">
                              <a:latin typeface="Cambria Math"/>
                            </a:rPr>
                            <m:t>𝑌</m:t>
                          </m:r>
                        </m:e>
                        <m:sub>
                          <m:r>
                            <a:rPr lang="en-US" sz="1600" i="1">
                              <a:latin typeface="Cambria Math"/>
                            </a:rPr>
                            <m:t>𝑖</m:t>
                          </m:r>
                        </m:sub>
                      </m:sSub>
                      <m:r>
                        <a:rPr lang="en-US" sz="1600" i="1">
                          <a:latin typeface="Cambria Math"/>
                        </a:rPr>
                        <m:t>=</m:t>
                      </m:r>
                      <m:r>
                        <a:rPr lang="en-US" sz="1600" b="0" i="1" smtClean="0">
                          <a:latin typeface="Cambria Math"/>
                        </a:rPr>
                        <m:t>𝑒𝑥𝑝</m:t>
                      </m:r>
                      <m:r>
                        <a:rPr lang="en-US" sz="1600" b="0" i="1" smtClean="0">
                          <a:latin typeface="Cambria Math"/>
                        </a:rPr>
                        <m:t>(10.9</m:t>
                      </m:r>
                      <m:r>
                        <a:rPr lang="en-US" sz="1600">
                          <a:latin typeface="Cambria Math"/>
                          <a:ea typeface="Cambria Math"/>
                        </a:rPr>
                        <m:t>)</m:t>
                      </m:r>
                      <m:r>
                        <a:rPr lang="en-US" sz="1600">
                          <a:latin typeface="Cambria Math"/>
                        </a:rPr>
                        <m:t>∗</m:t>
                      </m:r>
                      <m:r>
                        <m:rPr>
                          <m:sty m:val="p"/>
                        </m:rPr>
                        <a:rPr lang="en-US" sz="1600">
                          <a:latin typeface="Cambria Math"/>
                        </a:rPr>
                        <m:t>exp</m:t>
                      </m:r>
                      <m:d>
                        <m:dPr>
                          <m:ctrlPr>
                            <a:rPr lang="en-US" sz="1600" i="1">
                              <a:latin typeface="Cambria Math" panose="02040503050406030204" pitchFamily="18" charset="0"/>
                            </a:rPr>
                          </m:ctrlPr>
                        </m:dPr>
                        <m:e>
                          <m:r>
                            <a:rPr lang="en-US" sz="1600">
                              <a:latin typeface="Cambria Math"/>
                            </a:rPr>
                            <m:t> </m:t>
                          </m:r>
                          <m:r>
                            <a:rPr lang="en-US" sz="1600" b="0" i="1" smtClean="0">
                              <a:latin typeface="Cambria Math"/>
                            </a:rPr>
                            <m:t>1.4</m:t>
                          </m:r>
                          <m:d>
                            <m:dPr>
                              <m:ctrlPr>
                                <a:rPr lang="en-US" sz="1600" i="1">
                                  <a:latin typeface="Cambria Math" panose="02040503050406030204" pitchFamily="18" charset="0"/>
                                </a:rPr>
                              </m:ctrlPr>
                            </m:dPr>
                            <m:e>
                              <m:r>
                                <a:rPr lang="en-US" sz="1600" i="1">
                                  <a:latin typeface="Cambria Math"/>
                                </a:rPr>
                                <m:t>𝐼𝑠𝑠𝑢𝑒𝑟</m:t>
                              </m:r>
                            </m:e>
                          </m:d>
                        </m:e>
                      </m:d>
                      <m:r>
                        <a:rPr lang="en-US" sz="1600" i="1">
                          <a:latin typeface="Cambria Math"/>
                        </a:rPr>
                        <m:t>∗</m:t>
                      </m:r>
                      <m:func>
                        <m:funcPr>
                          <m:ctrlPr>
                            <a:rPr lang="en-US" sz="1600" i="1">
                              <a:latin typeface="Cambria Math" panose="02040503050406030204" pitchFamily="18" charset="0"/>
                            </a:rPr>
                          </m:ctrlPr>
                        </m:funcPr>
                        <m:fName>
                          <m:r>
                            <m:rPr>
                              <m:sty m:val="p"/>
                            </m:rPr>
                            <a:rPr lang="en-US" sz="1600">
                              <a:latin typeface="Cambria Math"/>
                            </a:rPr>
                            <m:t>exp</m:t>
                          </m:r>
                        </m:fName>
                        <m:e>
                          <m:d>
                            <m:dPr>
                              <m:ctrlPr>
                                <a:rPr lang="en-US" sz="1600" i="1">
                                  <a:latin typeface="Cambria Math" panose="02040503050406030204" pitchFamily="18" charset="0"/>
                                </a:rPr>
                              </m:ctrlPr>
                            </m:dPr>
                            <m:e>
                              <m:r>
                                <a:rPr lang="en-US" sz="1600" b="0" i="1" smtClean="0">
                                  <a:latin typeface="Cambria Math"/>
                                </a:rPr>
                                <m:t>0.29</m:t>
                              </m:r>
                              <m:d>
                                <m:dPr>
                                  <m:ctrlPr>
                                    <a:rPr lang="en-US" sz="1600" i="1">
                                      <a:latin typeface="Cambria Math" panose="02040503050406030204" pitchFamily="18" charset="0"/>
                                    </a:rPr>
                                  </m:ctrlPr>
                                </m:dPr>
                                <m:e>
                                  <m:r>
                                    <a:rPr lang="en-US" sz="1600" i="1">
                                      <a:latin typeface="Cambria Math"/>
                                    </a:rPr>
                                    <m:t>2010</m:t>
                                  </m:r>
                                </m:e>
                              </m:d>
                            </m:e>
                          </m:d>
                        </m:e>
                      </m:func>
                      <m:r>
                        <a:rPr lang="en-US" sz="1600" i="1">
                          <a:latin typeface="Cambria Math"/>
                        </a:rPr>
                        <m:t>∗</m:t>
                      </m:r>
                      <m:r>
                        <m:rPr>
                          <m:sty m:val="p"/>
                        </m:rPr>
                        <a:rPr lang="en-US" sz="1600">
                          <a:latin typeface="Cambria Math"/>
                        </a:rPr>
                        <m:t>exp</m:t>
                      </m:r>
                      <m:r>
                        <a:rPr lang="en-US" sz="1600" i="1">
                          <a:latin typeface="Cambria Math"/>
                        </a:rPr>
                        <m:t>⁡(</m:t>
                      </m:r>
                      <m:r>
                        <a:rPr lang="en-US" sz="1600" b="0" i="1" smtClean="0">
                          <a:latin typeface="Cambria Math"/>
                        </a:rPr>
                        <m:t>0.48</m:t>
                      </m:r>
                      <m:d>
                        <m:dPr>
                          <m:ctrlPr>
                            <a:rPr lang="en-US" sz="1600" i="1">
                              <a:latin typeface="Cambria Math" panose="02040503050406030204" pitchFamily="18" charset="0"/>
                            </a:rPr>
                          </m:ctrlPr>
                        </m:dPr>
                        <m:e>
                          <m:r>
                            <a:rPr lang="en-US" sz="1600" i="1">
                              <a:latin typeface="Cambria Math"/>
                            </a:rPr>
                            <m:t>𝐼𝑠𝑠𝑢𝑒𝑟𝑥</m:t>
                          </m:r>
                          <m:r>
                            <a:rPr lang="en-US" sz="1600" i="1">
                              <a:latin typeface="Cambria Math"/>
                            </a:rPr>
                            <m:t>2010</m:t>
                          </m:r>
                        </m:e>
                      </m:d>
                      <m:r>
                        <a:rPr lang="en-US" sz="1600" i="1">
                          <a:latin typeface="Cambria Math"/>
                        </a:rPr>
                        <m:t>)+</m:t>
                      </m:r>
                      <m:sSub>
                        <m:sSubPr>
                          <m:ctrlPr>
                            <a:rPr lang="en-US" sz="1600" i="1">
                              <a:latin typeface="Cambria Math" panose="02040503050406030204" pitchFamily="18" charset="0"/>
                            </a:rPr>
                          </m:ctrlPr>
                        </m:sSubPr>
                        <m:e>
                          <m:r>
                            <a:rPr lang="en-US" sz="1600" i="1">
                              <a:latin typeface="Cambria Math"/>
                            </a:rPr>
                            <m:t>𝑒</m:t>
                          </m:r>
                        </m:e>
                        <m:sub>
                          <m:r>
                            <a:rPr lang="en-US" sz="1600" i="1">
                              <a:latin typeface="Cambria Math"/>
                            </a:rPr>
                            <m:t>𝑖</m:t>
                          </m:r>
                        </m:sub>
                      </m:sSub>
                      <m:r>
                        <a:rPr lang="en-US" sz="1600" i="1">
                          <a:latin typeface="Cambria Math"/>
                        </a:rPr>
                        <m:t>)</m:t>
                      </m:r>
                    </m:oMath>
                  </m:oMathPara>
                </a14:m>
                <a:endParaRPr lang="en-US" sz="1600" i="1" dirty="0" smtClean="0">
                  <a:latin typeface="Cambria Math"/>
                </a:endParaRPr>
              </a:p>
              <a:p>
                <a:endParaRPr lang="en-US" sz="1600" i="1" dirty="0" smtClean="0">
                  <a:latin typeface="Cambria Math"/>
                </a:endParaRPr>
              </a:p>
              <a:p>
                <a:r>
                  <a:rPr lang="en-US" sz="2000" dirty="0" smtClean="0"/>
                  <a:t>What is the estimated size of non-issuers in 2010?</a:t>
                </a:r>
              </a:p>
              <a:p>
                <a:pPr marL="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a:rPr>
                            <m:t>𝑌</m:t>
                          </m:r>
                        </m:e>
                        <m:sub>
                          <m:r>
                            <a:rPr lang="en-US" sz="2000" b="0" i="1" smtClean="0">
                              <a:latin typeface="Cambria Math"/>
                            </a:rPr>
                            <m:t>𝑖</m:t>
                          </m:r>
                        </m:sub>
                      </m:sSub>
                      <m:r>
                        <a:rPr lang="en-US" sz="2000" i="1">
                          <a:latin typeface="Cambria Math"/>
                        </a:rPr>
                        <m:t>=55,443</m:t>
                      </m:r>
                      <m:r>
                        <a:rPr lang="en-US" sz="2000">
                          <a:latin typeface="Cambria Math"/>
                        </a:rPr>
                        <m:t>∗</m:t>
                      </m:r>
                      <m:r>
                        <a:rPr lang="en-US" sz="2000" i="1">
                          <a:latin typeface="Cambria Math"/>
                        </a:rPr>
                        <m:t>1.34</m:t>
                      </m:r>
                      <m:r>
                        <a:rPr lang="en-US" sz="2000" b="0" i="1" smtClean="0">
                          <a:latin typeface="Cambria Math"/>
                          <a:ea typeface="Cambria Math"/>
                        </a:rPr>
                        <m:t>≈</m:t>
                      </m:r>
                      <m:r>
                        <a:rPr lang="en-US" sz="2000" b="0" i="0" smtClean="0">
                          <a:latin typeface="Cambria Math"/>
                        </a:rPr>
                        <m:t>74,300</m:t>
                      </m:r>
                    </m:oMath>
                  </m:oMathPara>
                </a14:m>
                <a:endParaRPr lang="en-US" sz="2000" dirty="0" smtClean="0"/>
              </a:p>
              <a:p>
                <a:endParaRPr lang="en-US" sz="2000" dirty="0"/>
              </a:p>
              <a:p>
                <a:r>
                  <a:rPr lang="en-US" sz="2000" dirty="0"/>
                  <a:t>What is </a:t>
                </a:r>
                <a:r>
                  <a:rPr lang="en-US" sz="2000" dirty="0" smtClean="0"/>
                  <a:t>the estimated </a:t>
                </a:r>
                <a:r>
                  <a:rPr lang="en-US" sz="2000" dirty="0"/>
                  <a:t>size of </a:t>
                </a:r>
                <a:r>
                  <a:rPr lang="en-US" sz="2000" dirty="0" smtClean="0"/>
                  <a:t>issuers </a:t>
                </a:r>
                <a:r>
                  <a:rPr lang="en-US" sz="2000" dirty="0"/>
                  <a:t>in 2010?</a:t>
                </a:r>
              </a:p>
              <a:p>
                <a:pPr marL="0" indent="0">
                  <a:buNone/>
                </a:pPr>
                <a14:m>
                  <m:oMathPara xmlns:m="http://schemas.openxmlformats.org/officeDocument/2006/math">
                    <m:oMathParaPr>
                      <m:jc m:val="centerGroup"/>
                    </m:oMathParaPr>
                    <m:oMath xmlns:m="http://schemas.openxmlformats.org/officeDocument/2006/math">
                      <m:sSub>
                        <m:sSubPr>
                          <m:ctrlPr>
                            <a:rPr lang="en-US" sz="1800" i="1">
                              <a:latin typeface="Cambria Math" panose="02040503050406030204" pitchFamily="18" charset="0"/>
                            </a:rPr>
                          </m:ctrlPr>
                        </m:sSubPr>
                        <m:e>
                          <m:r>
                            <a:rPr lang="en-US" sz="1800" i="1">
                              <a:latin typeface="Cambria Math"/>
                            </a:rPr>
                            <m:t>𝑌</m:t>
                          </m:r>
                        </m:e>
                        <m:sub>
                          <m:r>
                            <a:rPr lang="en-US" sz="1800" i="1">
                              <a:latin typeface="Cambria Math"/>
                            </a:rPr>
                            <m:t>𝑖</m:t>
                          </m:r>
                        </m:sub>
                      </m:sSub>
                      <m:r>
                        <a:rPr lang="en-US" sz="1800" i="1">
                          <a:latin typeface="Cambria Math"/>
                        </a:rPr>
                        <m:t>=(55,443</m:t>
                      </m:r>
                      <m:r>
                        <a:rPr lang="en-US" sz="1800">
                          <a:latin typeface="Cambria Math"/>
                          <a:ea typeface="Cambria Math"/>
                        </a:rPr>
                        <m:t>)</m:t>
                      </m:r>
                      <m:r>
                        <a:rPr lang="en-US" sz="1800">
                          <a:latin typeface="Cambria Math"/>
                        </a:rPr>
                        <m:t>∗</m:t>
                      </m:r>
                      <m:d>
                        <m:dPr>
                          <m:ctrlPr>
                            <a:rPr lang="en-US" sz="1800" i="1">
                              <a:latin typeface="Cambria Math" panose="02040503050406030204" pitchFamily="18" charset="0"/>
                            </a:rPr>
                          </m:ctrlPr>
                        </m:dPr>
                        <m:e>
                          <m:r>
                            <a:rPr lang="en-US" sz="1800">
                              <a:latin typeface="Cambria Math"/>
                            </a:rPr>
                            <m:t> </m:t>
                          </m:r>
                          <m:r>
                            <a:rPr lang="en-US" sz="1800" i="1">
                              <a:latin typeface="Cambria Math"/>
                            </a:rPr>
                            <m:t>3.8</m:t>
                          </m:r>
                        </m:e>
                      </m:d>
                      <m:r>
                        <a:rPr lang="en-US" sz="1800" i="1">
                          <a:latin typeface="Cambria Math"/>
                        </a:rPr>
                        <m:t>∗</m:t>
                      </m:r>
                      <m:r>
                        <a:rPr lang="en-US" sz="1800" b="0" i="1" smtClean="0">
                          <a:latin typeface="Cambria Math"/>
                        </a:rPr>
                        <m:t>(1.34)</m:t>
                      </m:r>
                      <m:r>
                        <a:rPr lang="en-US" sz="1800" i="1">
                          <a:latin typeface="Cambria Math"/>
                        </a:rPr>
                        <m:t>∗⁡(1.61)</m:t>
                      </m:r>
                      <m:r>
                        <a:rPr lang="en-US" sz="1800" i="1" smtClean="0">
                          <a:latin typeface="Cambria Math"/>
                          <a:ea typeface="Cambria Math"/>
                        </a:rPr>
                        <m:t>≈</m:t>
                      </m:r>
                      <m:r>
                        <a:rPr lang="en-US" sz="1800" b="0" i="1" smtClean="0">
                          <a:latin typeface="Cambria Math"/>
                          <a:ea typeface="Cambria Math"/>
                        </a:rPr>
                        <m:t>458,400</m:t>
                      </m:r>
                    </m:oMath>
                  </m:oMathPara>
                </a14:m>
                <a:endParaRPr lang="en-US" sz="1800" i="1" dirty="0">
                  <a:latin typeface="Cambria Math"/>
                </a:endParaRPr>
              </a:p>
              <a:p>
                <a:endParaRPr lang="en-US" sz="2000" dirty="0"/>
              </a:p>
              <a:p>
                <a:endParaRPr lang="en-US" sz="2000"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199" y="1600200"/>
                <a:ext cx="8320111" cy="5054792"/>
              </a:xfrm>
              <a:blipFill rotWithShape="0">
                <a:blip r:embed="rId2"/>
                <a:stretch>
                  <a:fillRect l="-659"/>
                </a:stretch>
              </a:blipFill>
            </p:spPr>
            <p:txBody>
              <a:bodyPr/>
              <a:lstStyle/>
              <a:p>
                <a:r>
                  <a:rPr lang="en-US">
                    <a:noFill/>
                  </a:rPr>
                  <a:t> </a:t>
                </a:r>
              </a:p>
            </p:txBody>
          </p:sp>
        </mc:Fallback>
      </mc:AlternateContent>
    </p:spTree>
    <p:extLst>
      <p:ext uri="{BB962C8B-B14F-4D97-AF65-F5344CB8AC3E}">
        <p14:creationId xmlns:p14="http://schemas.microsoft.com/office/powerpoint/2010/main" val="1923476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000" b="1" dirty="0" smtClean="0">
                <a:effectLst>
                  <a:outerShdw blurRad="38100" dist="38100" dir="2700000" algn="tl">
                    <a:srgbClr val="000000">
                      <a:alpha val="43137"/>
                    </a:srgbClr>
                  </a:outerShdw>
                </a:effectLst>
              </a:rPr>
              <a:t>Why </a:t>
            </a:r>
            <a:r>
              <a:rPr lang="en-US" sz="3000" b="1" dirty="0" err="1" smtClean="0">
                <a:effectLst>
                  <a:outerShdw blurRad="38100" dist="38100" dir="2700000" algn="tl">
                    <a:srgbClr val="000000">
                      <a:alpha val="43137"/>
                    </a:srgbClr>
                  </a:outerShdw>
                </a:effectLst>
              </a:rPr>
              <a:t>quantile</a:t>
            </a:r>
            <a:r>
              <a:rPr lang="en-US" sz="3000" b="1" dirty="0" smtClean="0">
                <a:effectLst>
                  <a:outerShdw blurRad="38100" dist="38100" dir="2700000" algn="tl">
                    <a:srgbClr val="000000">
                      <a:alpha val="43137"/>
                    </a:srgbClr>
                  </a:outerShdw>
                </a:effectLst>
              </a:rPr>
              <a:t> regressions? Why bootstrapping?</a:t>
            </a:r>
            <a:endParaRPr lang="en-US" sz="3000"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424296" y="1297541"/>
            <a:ext cx="8320111" cy="5054792"/>
          </a:xfrm>
        </p:spPr>
        <p:txBody>
          <a:bodyPr>
            <a:normAutofit lnSpcReduction="10000"/>
          </a:bodyPr>
          <a:lstStyle/>
          <a:p>
            <a:r>
              <a:rPr lang="en-US" sz="2200" dirty="0" smtClean="0"/>
              <a:t>They allow us to examine features of the distribution besides the mean.</a:t>
            </a:r>
          </a:p>
          <a:p>
            <a:r>
              <a:rPr lang="en-US" sz="2200" dirty="0" smtClean="0"/>
              <a:t>They enable us to estimate partial effects of issuance across different segments of the population. The </a:t>
            </a:r>
            <a:r>
              <a:rPr lang="en-US" sz="2200" dirty="0" err="1" smtClean="0"/>
              <a:t>quantile</a:t>
            </a:r>
            <a:r>
              <a:rPr lang="en-US" sz="2200" dirty="0" smtClean="0"/>
              <a:t> regression estimates the change in a specified </a:t>
            </a:r>
            <a:r>
              <a:rPr lang="en-US" sz="2200" dirty="0" err="1" smtClean="0"/>
              <a:t>quantile</a:t>
            </a:r>
            <a:r>
              <a:rPr lang="en-US" sz="2200" dirty="0" smtClean="0"/>
              <a:t> of the outcome variable produced by a unit change in the predictor variable (issuance dummy in our case).</a:t>
            </a:r>
            <a:endParaRPr lang="en-US" sz="2200" dirty="0"/>
          </a:p>
          <a:p>
            <a:r>
              <a:rPr lang="en-US" sz="2200" dirty="0" smtClean="0"/>
              <a:t>The plot of the coefficients shows how variable these effects are. They also highlight that linear regression are not the optimal solution to assess this study.</a:t>
            </a:r>
          </a:p>
          <a:p>
            <a:endParaRPr lang="en-US" sz="2000" dirty="0"/>
          </a:p>
          <a:p>
            <a:r>
              <a:rPr lang="en-US" sz="2200" b="1" dirty="0" smtClean="0"/>
              <a:t>Standard errors</a:t>
            </a:r>
            <a:r>
              <a:rPr lang="en-US" sz="2200" dirty="0" smtClean="0"/>
              <a:t>:</a:t>
            </a:r>
          </a:p>
          <a:p>
            <a:pPr lvl="1"/>
            <a:r>
              <a:rPr lang="en-US" sz="2200" dirty="0" smtClean="0"/>
              <a:t>SE for the QR can be obtained with asymptotic and bootstrapping methods. </a:t>
            </a:r>
          </a:p>
          <a:p>
            <a:pPr lvl="1"/>
            <a:r>
              <a:rPr lang="en-US" sz="2200" dirty="0" smtClean="0"/>
              <a:t>The second is preferred, among other things, because it allows us to perform hypothesis tests concerning coefficients both within and across equations.</a:t>
            </a:r>
            <a:endParaRPr lang="en-US" sz="2200" dirty="0"/>
          </a:p>
          <a:p>
            <a:endParaRPr lang="en-US" sz="2000" dirty="0"/>
          </a:p>
        </p:txBody>
      </p:sp>
    </p:spTree>
    <p:extLst>
      <p:ext uri="{BB962C8B-B14F-4D97-AF65-F5344CB8AC3E}">
        <p14:creationId xmlns:p14="http://schemas.microsoft.com/office/powerpoint/2010/main" val="507681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Cumulative growth: assets</a:t>
            </a:r>
          </a:p>
        </p:txBody>
      </p:sp>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smtClean="0">
                <a:solidFill>
                  <a:srgbClr val="000000"/>
                </a:solidFill>
                <a:latin typeface="+mj-lt"/>
              </a:rPr>
              <a:t>Total Assets as a Proxy for Size</a:t>
            </a:r>
            <a:endParaRPr lang="en-US" sz="1100" i="1" dirty="0">
              <a:latin typeface="+mj-lt"/>
            </a:endParaRPr>
          </a:p>
        </p:txBody>
      </p:sp>
      <p:graphicFrame>
        <p:nvGraphicFramePr>
          <p:cNvPr id="6" name="Chart 5"/>
          <p:cNvGraphicFramePr>
            <a:graphicFrameLocks/>
          </p:cNvGraphicFramePr>
          <p:nvPr>
            <p:extLst>
              <p:ext uri="{D42A27DB-BD31-4B8C-83A1-F6EECF244321}">
                <p14:modId xmlns:p14="http://schemas.microsoft.com/office/powerpoint/2010/main" val="1744079356"/>
              </p:ext>
            </p:extLst>
          </p:nvPr>
        </p:nvGraphicFramePr>
        <p:xfrm>
          <a:off x="1278190" y="1892288"/>
          <a:ext cx="6740019" cy="427066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66167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The </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results are robust if we use sales as a proxy for firm size…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Table 4"/>
          <p:cNvGraphicFramePr>
            <a:graphicFrameLocks noGrp="1"/>
          </p:cNvGraphicFramePr>
          <p:nvPr>
            <p:extLst>
              <p:ext uri="{D42A27DB-BD31-4B8C-83A1-F6EECF244321}">
                <p14:modId xmlns:p14="http://schemas.microsoft.com/office/powerpoint/2010/main" val="2343433250"/>
              </p:ext>
            </p:extLst>
          </p:nvPr>
        </p:nvGraphicFramePr>
        <p:xfrm>
          <a:off x="304802" y="1526128"/>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Sales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4,087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27,785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82,380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226,677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905,572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66,412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[251]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[962]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[2,279]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[5,843]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[30,594]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[1,694]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1.240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1.523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2.099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3.136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4.903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2.247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[0.119]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[0.108]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[0.149]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[0.301]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1.275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1.492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1.536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1.461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1.422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1.425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[0.108]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[0.061]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[0.050]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[0.074]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1.954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1.572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1.413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1.198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1.057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1.465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[0.248]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[0.116]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[0.075]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[0.032]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3.5%</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5.9%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6.3%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5.6%</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5.2%</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5.2%</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chemeClr val="accent2">
                        <a:lumMod val="20000"/>
                        <a:lumOff val="80000"/>
                      </a:schemeClr>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13.9%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13.0%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8.3%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6.0%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dirty="0">
                          <a:solidFill>
                            <a:srgbClr val="000000"/>
                          </a:solidFill>
                          <a:effectLst/>
                          <a:latin typeface="Garamond"/>
                        </a:rPr>
                        <a:t>11.1%</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31,404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0305596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smtClean="0">
                <a:solidFill>
                  <a:srgbClr val="000000"/>
                </a:solidFill>
                <a:latin typeface="+mj-lt"/>
              </a:rPr>
              <a:t>Sales as a Proxy for Size</a:t>
            </a:r>
            <a:endParaRPr lang="en-US" sz="1100" i="1" dirty="0">
              <a:latin typeface="+mj-lt"/>
            </a:endParaRPr>
          </a:p>
        </p:txBody>
      </p:sp>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Cumulative </a:t>
            </a: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growth: sales</a:t>
            </a:r>
            <a:endParaRPr lang="en-US" sz="3000" b="1" kern="0" dirty="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endParaRPr>
          </a:p>
        </p:txBody>
      </p:sp>
      <p:graphicFrame>
        <p:nvGraphicFramePr>
          <p:cNvPr id="5" name="Chart 4"/>
          <p:cNvGraphicFramePr>
            <a:graphicFrameLocks/>
          </p:cNvGraphicFramePr>
          <p:nvPr>
            <p:extLst>
              <p:ext uri="{D42A27DB-BD31-4B8C-83A1-F6EECF244321}">
                <p14:modId xmlns:p14="http://schemas.microsoft.com/office/powerpoint/2010/main" val="4222273926"/>
              </p:ext>
            </p:extLst>
          </p:nvPr>
        </p:nvGraphicFramePr>
        <p:xfrm>
          <a:off x="1346008" y="1895713"/>
          <a:ext cx="6797626" cy="429842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087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and the number of employees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Table 4"/>
          <p:cNvGraphicFramePr>
            <a:graphicFrameLocks noGrp="1"/>
          </p:cNvGraphicFramePr>
          <p:nvPr>
            <p:extLst>
              <p:ext uri="{D42A27DB-BD31-4B8C-83A1-F6EECF244321}">
                <p14:modId xmlns:p14="http://schemas.microsoft.com/office/powerpoint/2010/main" val="3080903951"/>
              </p:ext>
            </p:extLst>
          </p:nvPr>
        </p:nvGraphicFramePr>
        <p:xfrm>
          <a:off x="304802" y="1526128"/>
          <a:ext cx="8299691" cy="4437580"/>
        </p:xfrm>
        <a:graphic>
          <a:graphicData uri="http://schemas.openxmlformats.org/drawingml/2006/table">
            <a:tbl>
              <a:tblPr/>
              <a:tblGrid>
                <a:gridCol w="2645999"/>
                <a:gridCol w="114217"/>
                <a:gridCol w="580599"/>
                <a:gridCol w="247466"/>
                <a:gridCol w="114217"/>
                <a:gridCol w="580599"/>
                <a:gridCol w="247466"/>
                <a:gridCol w="114217"/>
                <a:gridCol w="580599"/>
                <a:gridCol w="247466"/>
                <a:gridCol w="114217"/>
                <a:gridCol w="580599"/>
                <a:gridCol w="247466"/>
                <a:gridCol w="114217"/>
                <a:gridCol w="580599"/>
                <a:gridCol w="247466"/>
                <a:gridCol w="114217"/>
                <a:gridCol w="580599"/>
                <a:gridCol w="247466"/>
              </a:tblGrid>
              <a:tr h="374195">
                <a:tc gridSpan="19">
                  <a:txBody>
                    <a:bodyPr/>
                    <a:lstStyle/>
                    <a:p>
                      <a:pPr algn="ctr" fontAlgn="b"/>
                      <a:r>
                        <a:rPr lang="en-US" sz="1200" b="0" i="1" u="none" strike="noStrike" dirty="0" smtClean="0">
                          <a:solidFill>
                            <a:srgbClr val="000000"/>
                          </a:solidFill>
                          <a:effectLst/>
                          <a:latin typeface="+mj-lt"/>
                        </a:rPr>
                        <a:t>Using Number of Employees as a Proxy</a:t>
                      </a:r>
                      <a:r>
                        <a:rPr lang="en-US" sz="1200" b="0" i="1" u="none" strike="noStrike" baseline="0" dirty="0" smtClean="0">
                          <a:solidFill>
                            <a:srgbClr val="000000"/>
                          </a:solidFill>
                          <a:effectLst/>
                          <a:latin typeface="+mj-lt"/>
                        </a:rPr>
                        <a:t> for Size</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9464">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a:solidFill>
                            <a:srgbClr val="000000"/>
                          </a:solidFill>
                          <a:effectLst/>
                          <a:latin typeface="+mj-lt"/>
                        </a:rPr>
                        <a:t>Quantile</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mj-lt"/>
                        </a:rPr>
                        <a:t>Mean</a:t>
                      </a:r>
                    </a:p>
                  </a:txBody>
                  <a:tcPr marL="6436" marR="6436" marT="6436"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344345">
                <a:tc>
                  <a:txBody>
                    <a:bodyPr/>
                    <a:lstStyle/>
                    <a:p>
                      <a:pPr algn="l" fontAlgn="b"/>
                      <a:r>
                        <a:rPr lang="en-US" sz="1100" b="1" i="0" u="none" strike="noStrike" dirty="0">
                          <a:solidFill>
                            <a:srgbClr val="000000"/>
                          </a:solidFill>
                          <a:effectLst/>
                          <a:latin typeface="Garamond"/>
                        </a:rPr>
                        <a:t>Constant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28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175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456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1,121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4,057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390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chemeClr val="bg1"/>
                    </a:solidFill>
                  </a:tcPr>
                </a:tc>
              </a:tr>
              <a:tr h="249464">
                <a:tc>
                  <a:txBody>
                    <a:bodyPr/>
                    <a:lstStyle/>
                    <a:p>
                      <a:pPr algn="l" fontAlgn="b"/>
                      <a:r>
                        <a:rPr lang="en-US" sz="1100" b="0" i="1" u="none" strike="noStrike" dirty="0">
                          <a:solidFill>
                            <a:srgbClr val="000000"/>
                          </a:solidFill>
                          <a:effectLst/>
                          <a:latin typeface="Garamond"/>
                        </a:rPr>
                        <a:t>(Size of Non-issuers in 2003)</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[1.812]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[4.527]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[12.360]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[31.407]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[158.317]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[9.298]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1.071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1.183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1.871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2.927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4.962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2.037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189525">
                <a:tc>
                  <a:txBody>
                    <a:bodyPr/>
                    <a:lstStyle/>
                    <a:p>
                      <a:pPr algn="l" fontAlgn="b"/>
                      <a:r>
                        <a:rPr lang="en-US" sz="110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[0.087]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[0.112]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[0.142]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[0.382]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[0.084]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2010 Dummy</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0.893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1.000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1.018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1.051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1.143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1.021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[0.091] </a:t>
                      </a:r>
                    </a:p>
                  </a:txBody>
                  <a:tcPr marL="9525" marR="9525" marT="9525" marB="0" anchor="b">
                    <a:lnL>
                      <a:noFill/>
                    </a:lnL>
                    <a:lnR>
                      <a:noFill/>
                    </a:lnR>
                    <a:lnT>
                      <a:noFill/>
                    </a:lnT>
                    <a:lnB>
                      <a:noFill/>
                    </a:lnB>
                    <a:lnTlToBr w="12700" cmpd="sng">
                      <a:noFill/>
                      <a:prstDash val="solid"/>
                    </a:lnTlToBr>
                    <a:lnBlToTr w="12700" cmpd="sng">
                      <a:noFill/>
                      <a:prstDash val="solid"/>
                    </a:lnBlToTr>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[0.043]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[0.039]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[0.039]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[0.066]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[0.012]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344345">
                <a:tc>
                  <a:txBody>
                    <a:bodyPr/>
                    <a:lstStyle/>
                    <a:p>
                      <a:pPr algn="l" fontAlgn="b"/>
                      <a:r>
                        <a:rPr lang="en-US" sz="1100" b="1" i="0" u="none" strike="noStrike" dirty="0">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1.680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1.609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1.469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1.342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1.087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1.417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[0.225]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[0.138]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[0.122]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[0.095]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[0.117]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[0.026]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49464">
                <a:tc>
                  <a:txBody>
                    <a:bodyPr/>
                    <a:lstStyle/>
                    <a:p>
                      <a:pPr algn="l" fontAlgn="b"/>
                      <a:r>
                        <a:rPr lang="en-US" sz="1100" b="1" i="0" u="none" strike="noStrike" dirty="0">
                          <a:solidFill>
                            <a:srgbClr val="000000"/>
                          </a:solidFill>
                          <a:effectLst/>
                          <a:latin typeface="Garamond"/>
                        </a:rPr>
                        <a:t>Average Growth of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0.0%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0.3%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0.7%</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1.9%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0.3%</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chemeClr val="accent2">
                        <a:lumMod val="20000"/>
                        <a:lumOff val="80000"/>
                      </a:schemeClr>
                    </a:solidFill>
                  </a:tcPr>
                </a:tc>
              </a:tr>
              <a:tr h="249464">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6.0%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7.0%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5.9%</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5.0%</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3.1%</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gridSpan="2">
                  <a:txBody>
                    <a:bodyPr/>
                    <a:lstStyle/>
                    <a:p>
                      <a:pPr algn="ctr" fontAlgn="b"/>
                      <a:r>
                        <a:rPr lang="en-US" sz="1100" b="0" i="0" u="none" strike="noStrike">
                          <a:solidFill>
                            <a:srgbClr val="000000"/>
                          </a:solidFill>
                          <a:effectLst/>
                          <a:latin typeface="Garamond"/>
                        </a:rPr>
                        <a:t>5.4%</a:t>
                      </a:r>
                    </a:p>
                  </a:txBody>
                  <a:tcPr marL="9525" marR="9525" marT="9525" marB="0" anchor="b">
                    <a:lnL>
                      <a:noFill/>
                    </a:lnL>
                    <a:lnR>
                      <a:noFill/>
                    </a:lnR>
                    <a:lnT>
                      <a:noFill/>
                    </a:lnT>
                    <a:lnB>
                      <a:noFill/>
                    </a:lnB>
                    <a:solidFill>
                      <a:schemeClr val="bg1"/>
                    </a:solidFill>
                  </a:tcPr>
                </a:tc>
                <a:tc hMerge="1">
                  <a:txBody>
                    <a:bodyPr/>
                    <a:lstStyle/>
                    <a:p>
                      <a:endParaRPr lang="en-US"/>
                    </a:p>
                  </a:txBody>
                  <a:tcPr>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49464">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24,996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415440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smtClean="0">
                <a:solidFill>
                  <a:srgbClr val="000000"/>
                </a:solidFill>
                <a:latin typeface="+mj-lt"/>
              </a:rPr>
              <a:t>Number of Employees as a Proxy for Size</a:t>
            </a:r>
            <a:endParaRPr lang="en-US" sz="1100" i="1" dirty="0">
              <a:latin typeface="+mj-lt"/>
            </a:endParaRPr>
          </a:p>
        </p:txBody>
      </p:sp>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Cumulative</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growth:</a:t>
            </a: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number of employees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Chart 4"/>
          <p:cNvGraphicFramePr>
            <a:graphicFrameLocks/>
          </p:cNvGraphicFramePr>
          <p:nvPr>
            <p:extLst>
              <p:ext uri="{D42A27DB-BD31-4B8C-83A1-F6EECF244321}">
                <p14:modId xmlns:p14="http://schemas.microsoft.com/office/powerpoint/2010/main" val="2483847065"/>
              </p:ext>
            </p:extLst>
          </p:nvPr>
        </p:nvGraphicFramePr>
        <p:xfrm>
          <a:off x="1415040" y="1816004"/>
          <a:ext cx="6728594" cy="44933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068665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Monotonicity</a:t>
            </a:r>
          </a:p>
        </p:txBody>
      </p:sp>
      <p:graphicFrame>
        <p:nvGraphicFramePr>
          <p:cNvPr id="4" name="Table 3"/>
          <p:cNvGraphicFramePr>
            <a:graphicFrameLocks noGrp="1"/>
          </p:cNvGraphicFramePr>
          <p:nvPr>
            <p:extLst>
              <p:ext uri="{D42A27DB-BD31-4B8C-83A1-F6EECF244321}">
                <p14:modId xmlns:p14="http://schemas.microsoft.com/office/powerpoint/2010/main" val="1908919627"/>
              </p:ext>
            </p:extLst>
          </p:nvPr>
        </p:nvGraphicFramePr>
        <p:xfrm>
          <a:off x="1000365" y="1470357"/>
          <a:ext cx="7028056" cy="4922607"/>
        </p:xfrm>
        <a:graphic>
          <a:graphicData uri="http://schemas.openxmlformats.org/drawingml/2006/table">
            <a:tbl>
              <a:tblPr/>
              <a:tblGrid>
                <a:gridCol w="1675921"/>
                <a:gridCol w="659555"/>
                <a:gridCol w="281122"/>
                <a:gridCol w="129750"/>
                <a:gridCol w="659555"/>
                <a:gridCol w="281122"/>
                <a:gridCol w="129750"/>
                <a:gridCol w="659555"/>
                <a:gridCol w="281122"/>
                <a:gridCol w="129750"/>
                <a:gridCol w="659555"/>
                <a:gridCol w="281122"/>
                <a:gridCol w="129750"/>
                <a:gridCol w="659555"/>
                <a:gridCol w="281122"/>
                <a:gridCol w="129750"/>
              </a:tblGrid>
              <a:tr h="243012">
                <a:tc gridSpan="16">
                  <a:txBody>
                    <a:bodyPr/>
                    <a:lstStyle/>
                    <a:p>
                      <a:pPr algn="ctr" fontAlgn="b"/>
                      <a:r>
                        <a:rPr lang="en-US" sz="1200" b="0" i="1" u="none" strike="noStrike" dirty="0" smtClean="0">
                          <a:solidFill>
                            <a:srgbClr val="000000"/>
                          </a:solidFill>
                          <a:effectLst/>
                          <a:latin typeface="+mj-lt"/>
                        </a:rPr>
                        <a:t>Cumulative</a:t>
                      </a:r>
                      <a:r>
                        <a:rPr lang="en-US" sz="1200" b="0" i="1" u="none" strike="noStrike" baseline="0" dirty="0" smtClean="0">
                          <a:solidFill>
                            <a:srgbClr val="000000"/>
                          </a:solidFill>
                          <a:effectLst/>
                          <a:latin typeface="+mj-lt"/>
                        </a:rPr>
                        <a:t> Growth Differential and </a:t>
                      </a:r>
                      <a:r>
                        <a:rPr lang="en-US" sz="1200" b="0" i="1" u="none" strike="noStrike" baseline="0" dirty="0" err="1" smtClean="0">
                          <a:solidFill>
                            <a:srgbClr val="000000"/>
                          </a:solidFill>
                          <a:effectLst/>
                          <a:latin typeface="+mj-lt"/>
                        </a:rPr>
                        <a:t>Interquantile</a:t>
                      </a:r>
                      <a:r>
                        <a:rPr lang="en-US" sz="1200" b="0" i="1" u="none" strike="noStrike" baseline="0" dirty="0" smtClean="0">
                          <a:solidFill>
                            <a:srgbClr val="000000"/>
                          </a:solidFill>
                          <a:effectLst/>
                          <a:latin typeface="+mj-lt"/>
                        </a:rPr>
                        <a:t> Equality Tests</a:t>
                      </a:r>
                      <a:endParaRPr lang="en-US" sz="1200" b="0" i="1" u="none" strike="noStrike" dirty="0">
                        <a:solidFill>
                          <a:srgbClr val="000000"/>
                        </a:solidFill>
                        <a:effectLst/>
                        <a:latin typeface="+mj-lt"/>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1380">
                <a:tc gridSpan="16">
                  <a:txBody>
                    <a:bodyPr/>
                    <a:lstStyle/>
                    <a:p>
                      <a:pPr algn="ctr" fontAlgn="b"/>
                      <a:r>
                        <a:rPr lang="en-US" sz="1100" b="1" i="0" u="none" strike="noStrike" dirty="0">
                          <a:solidFill>
                            <a:srgbClr val="000000"/>
                          </a:solidFill>
                          <a:effectLst/>
                          <a:latin typeface="+mj-lt"/>
                        </a:rPr>
                        <a:t>Panel A. Total </a:t>
                      </a:r>
                      <a:r>
                        <a:rPr lang="en-US" sz="1100" b="1" i="0" u="none" strike="noStrike" dirty="0" smtClean="0">
                          <a:solidFill>
                            <a:srgbClr val="000000"/>
                          </a:solidFill>
                          <a:effectLst/>
                          <a:latin typeface="+mj-lt"/>
                        </a:rPr>
                        <a:t>Assets (Percentage Points)</a:t>
                      </a:r>
                      <a:endParaRPr lang="en-US" sz="1100" b="1" i="0" u="none" strike="noStrike" dirty="0">
                        <a:solidFill>
                          <a:srgbClr val="000000"/>
                        </a:solidFill>
                        <a:effectLst/>
                        <a:latin typeface="+mj-lt"/>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092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D5-D1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D6-D2</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D7-D3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D8-D4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D9-D5</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Non-issuers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ctr"/>
                      <a:r>
                        <a:rPr lang="en-US" sz="1100" b="1" i="0" u="none" strike="noStrike">
                          <a:solidFill>
                            <a:srgbClr val="000000"/>
                          </a:solidFill>
                          <a:effectLst/>
                          <a:latin typeface="Garamond"/>
                        </a:rPr>
                        <a:t>Growth of Issuers Minus Growth of Non-issuers</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-52.5</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-48.1</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-55.2</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-52.3</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-52.9</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r>
              <a:tr h="22092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331380">
                <a:tc gridSpan="16">
                  <a:txBody>
                    <a:bodyPr/>
                    <a:lstStyle/>
                    <a:p>
                      <a:pPr algn="ctr" fontAlgn="b"/>
                      <a:r>
                        <a:rPr lang="en-US" sz="1100" b="1" i="0" u="none" strike="noStrike">
                          <a:solidFill>
                            <a:srgbClr val="000000"/>
                          </a:solidFill>
                          <a:effectLst/>
                          <a:latin typeface="Garamond"/>
                        </a:rPr>
                        <a:t> B. Sales (Percentage Points)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092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D5-D1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D6-D2</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D7-D3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D8-D4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D9-D5</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Non-issuers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-66.5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ctr"/>
                      <a:r>
                        <a:rPr lang="en-US" sz="1100" b="1" i="0" u="none" strike="noStrike">
                          <a:solidFill>
                            <a:srgbClr val="000000"/>
                          </a:solidFill>
                          <a:effectLst/>
                          <a:latin typeface="Garamond"/>
                        </a:rPr>
                        <a:t>Growth of Issuers Minus Growth of Non-issuers</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-54.1</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-48.7</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-37.4</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-42.5</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-35.6</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r>
              <a:tr h="22092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331380">
                <a:tc gridSpan="16">
                  <a:txBody>
                    <a:bodyPr/>
                    <a:lstStyle/>
                    <a:p>
                      <a:pPr algn="ctr" fontAlgn="b"/>
                      <a:r>
                        <a:rPr lang="en-US" sz="1100" b="1" i="0" u="none" strike="noStrike">
                          <a:solidFill>
                            <a:srgbClr val="000000"/>
                          </a:solidFill>
                          <a:effectLst/>
                          <a:latin typeface="Garamond"/>
                        </a:rPr>
                        <a:t> C. Number of Employees (Percentage Points)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2092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D5-D1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D6-D2</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D7-D3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D8-D4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D9-D5</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Non-issuers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20920">
                <a:tc>
                  <a:txBody>
                    <a:bodyPr/>
                    <a:lstStyle/>
                    <a:p>
                      <a:pPr algn="l" fontAlgn="ctr"/>
                      <a:r>
                        <a:rPr lang="en-US" sz="1100" b="1" i="0" u="none" strike="noStrike">
                          <a:solidFill>
                            <a:srgbClr val="000000"/>
                          </a:solidFill>
                          <a:effectLst/>
                          <a:latin typeface="Garamond"/>
                        </a:rPr>
                        <a:t>Growth of Issuers Minus Growth of Non-issuers</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-21.1</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-16.3</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-26.7</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-23.4</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a:solidFill>
                            <a:srgbClr val="000000"/>
                          </a:solidFill>
                          <a:effectLst/>
                          <a:latin typeface="Garamond"/>
                        </a:rPr>
                        <a:t>-38.2</a:t>
                      </a:r>
                    </a:p>
                  </a:txBody>
                  <a:tcPr marL="9525" marR="9525" marT="9525" marB="0" anchor="ctr">
                    <a:lnL>
                      <a:noFill/>
                    </a:lnL>
                    <a:lnR>
                      <a:noFill/>
                    </a:lnR>
                    <a:lnT>
                      <a:noFill/>
                    </a:lnT>
                    <a:lnB>
                      <a:noFill/>
                    </a:lnB>
                    <a:solidFill>
                      <a:srgbClr val="FFFFFF"/>
                    </a:solidFill>
                  </a:tcPr>
                </a:tc>
                <a:tc>
                  <a:txBody>
                    <a:bodyPr/>
                    <a:lstStyle/>
                    <a:p>
                      <a:pPr algn="l" fontAlgn="ctr"/>
                      <a:r>
                        <a:rPr lang="en-US" sz="1100" b="0" i="0" u="none" strike="noStrike">
                          <a:solidFill>
                            <a:srgbClr val="000000"/>
                          </a:solidFill>
                          <a:effectLst/>
                          <a:latin typeface="Garamond"/>
                        </a:rPr>
                        <a:t>***</a:t>
                      </a:r>
                    </a:p>
                  </a:txBody>
                  <a:tcPr marL="9525" marR="9525" marT="9525" marB="0" anchor="ctr">
                    <a:lnL>
                      <a:noFill/>
                    </a:lnL>
                    <a:lnR>
                      <a:noFill/>
                    </a:lnR>
                    <a:lnT>
                      <a:noFill/>
                    </a:lnT>
                    <a:lnB>
                      <a:noFill/>
                    </a:lnB>
                    <a:solidFill>
                      <a:srgbClr val="FFFFFF"/>
                    </a:solidFill>
                  </a:tcPr>
                </a:tc>
                <a:tc>
                  <a:txBody>
                    <a:bodyPr/>
                    <a:lstStyle/>
                    <a:p>
                      <a:pPr algn="r" fontAlgn="ctr"/>
                      <a:r>
                        <a:rPr lang="en-US" sz="1100" b="0" i="0" u="none" strike="noStrike" dirty="0">
                          <a:solidFill>
                            <a:srgbClr val="000000"/>
                          </a:solidFill>
                          <a:effectLst/>
                          <a:latin typeface="Garamond"/>
                        </a:rPr>
                        <a:t> </a:t>
                      </a:r>
                    </a:p>
                  </a:txBody>
                  <a:tcPr marL="9525" marR="9525" marT="9525" marB="0" anchor="ctr">
                    <a:lnL>
                      <a:noFill/>
                    </a:lnL>
                    <a:lnR>
                      <a:noFill/>
                    </a:lnR>
                    <a:lnT>
                      <a:noFill/>
                    </a:lnT>
                    <a:lnB>
                      <a:noFill/>
                    </a:lnB>
                    <a:solidFill>
                      <a:srgbClr val="FFFFFF"/>
                    </a:solidFill>
                  </a:tcPr>
                </a:tc>
              </a:tr>
              <a:tr h="220920">
                <a:tc>
                  <a:txBody>
                    <a:bodyPr/>
                    <a:lstStyle/>
                    <a:p>
                      <a:pPr algn="l" fontAlgn="b"/>
                      <a:r>
                        <a:rPr lang="en-US" sz="1100" b="1" i="0" u="none" strike="noStrike">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mj-lt"/>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869137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Within-firm variation, controlling for country effects</a:t>
            </a:r>
          </a:p>
        </p:txBody>
      </p:sp>
      <p:graphicFrame>
        <p:nvGraphicFramePr>
          <p:cNvPr id="5" name="Table 4"/>
          <p:cNvGraphicFramePr>
            <a:graphicFrameLocks noGrp="1"/>
          </p:cNvGraphicFramePr>
          <p:nvPr>
            <p:extLst>
              <p:ext uri="{D42A27DB-BD31-4B8C-83A1-F6EECF244321}">
                <p14:modId xmlns:p14="http://schemas.microsoft.com/office/powerpoint/2010/main" val="1025530858"/>
              </p:ext>
            </p:extLst>
          </p:nvPr>
        </p:nvGraphicFramePr>
        <p:xfrm>
          <a:off x="115211" y="1845842"/>
          <a:ext cx="8907174" cy="2807823"/>
        </p:xfrm>
        <a:graphic>
          <a:graphicData uri="http://schemas.openxmlformats.org/drawingml/2006/table">
            <a:tbl>
              <a:tblPr/>
              <a:tblGrid>
                <a:gridCol w="1262603"/>
                <a:gridCol w="63780"/>
                <a:gridCol w="445448"/>
                <a:gridCol w="226784"/>
                <a:gridCol w="44450"/>
                <a:gridCol w="425519"/>
                <a:gridCol w="226784"/>
                <a:gridCol w="44450"/>
                <a:gridCol w="425519"/>
                <a:gridCol w="226784"/>
                <a:gridCol w="44450"/>
                <a:gridCol w="425519"/>
                <a:gridCol w="226784"/>
                <a:gridCol w="44450"/>
                <a:gridCol w="425519"/>
                <a:gridCol w="226784"/>
                <a:gridCol w="44450"/>
                <a:gridCol w="425519"/>
                <a:gridCol w="226784"/>
                <a:gridCol w="38292"/>
                <a:gridCol w="425519"/>
                <a:gridCol w="265076"/>
                <a:gridCol w="425519"/>
                <a:gridCol w="265076"/>
                <a:gridCol w="425519"/>
                <a:gridCol w="265076"/>
                <a:gridCol w="425519"/>
                <a:gridCol w="181368"/>
                <a:gridCol w="31862"/>
                <a:gridCol w="62106"/>
                <a:gridCol w="427844"/>
                <a:gridCol w="186018"/>
              </a:tblGrid>
              <a:tr h="292838">
                <a:tc gridSpan="28">
                  <a:txBody>
                    <a:bodyPr/>
                    <a:lstStyle/>
                    <a:p>
                      <a:pPr algn="ctr" fontAlgn="b"/>
                      <a:r>
                        <a:rPr lang="en-US" sz="1200" b="0" i="1" u="none" strike="noStrike" dirty="0" smtClean="0">
                          <a:solidFill>
                            <a:srgbClr val="000000"/>
                          </a:solidFill>
                          <a:effectLst/>
                          <a:latin typeface="+mj-lt"/>
                        </a:rPr>
                        <a:t>2003-2010 </a:t>
                      </a:r>
                      <a:r>
                        <a:rPr lang="en-US" sz="1200" b="0" i="1" u="none" strike="noStrike" dirty="0">
                          <a:solidFill>
                            <a:srgbClr val="000000"/>
                          </a:solidFill>
                          <a:effectLst/>
                          <a:latin typeface="+mj-lt"/>
                        </a:rPr>
                        <a:t>GROWTH BASED ON INITIAL SIZE QUANTILES</a:t>
                      </a:r>
                    </a:p>
                  </a:txBody>
                  <a:tcPr marL="6423" marR="6423" marT="642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algn="ctr" fontAlgn="b"/>
                      <a:r>
                        <a:rPr lang="en-US" sz="800" b="1" i="0" u="none" strike="noStrike" dirty="0">
                          <a:solidFill>
                            <a:srgbClr val="000000"/>
                          </a:solidFill>
                          <a:effectLst/>
                          <a:latin typeface="+mj-lt"/>
                        </a:rPr>
                        <a:t> </a:t>
                      </a:r>
                    </a:p>
                  </a:txBody>
                  <a:tcPr marL="6423" marR="6423" marT="642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800" b="1" i="0" u="none" strike="noStrike" dirty="0">
                          <a:solidFill>
                            <a:srgbClr val="000000"/>
                          </a:solidFill>
                          <a:effectLst/>
                          <a:latin typeface="+mj-lt"/>
                        </a:rPr>
                        <a:t> </a:t>
                      </a:r>
                    </a:p>
                  </a:txBody>
                  <a:tcPr marL="6423" marR="6423" marT="642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1" i="0" u="none" strike="noStrike" dirty="0">
                          <a:solidFill>
                            <a:srgbClr val="000000"/>
                          </a:solidFill>
                          <a:effectLst/>
                          <a:latin typeface="+mj-lt"/>
                        </a:rPr>
                        <a:t> </a:t>
                      </a:r>
                    </a:p>
                  </a:txBody>
                  <a:tcPr marL="6423" marR="6423" marT="6423"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321421">
                <a:tc gridSpan="32">
                  <a:txBody>
                    <a:bodyPr/>
                    <a:lstStyle/>
                    <a:p>
                      <a:pPr algn="ctr" fontAlgn="b"/>
                      <a:r>
                        <a:rPr lang="en-US" sz="1200" b="0" i="1" u="none" strike="noStrike" dirty="0" smtClean="0">
                          <a:solidFill>
                            <a:srgbClr val="000000"/>
                          </a:solidFill>
                          <a:effectLst/>
                          <a:latin typeface="+mj-lt"/>
                        </a:rPr>
                        <a:t> </a:t>
                      </a:r>
                      <a:r>
                        <a:rPr lang="en-US" sz="1200" b="0" i="1" u="none" strike="noStrike" dirty="0">
                          <a:solidFill>
                            <a:srgbClr val="000000"/>
                          </a:solidFill>
                          <a:effectLst/>
                          <a:latin typeface="+mj-lt"/>
                        </a:rPr>
                        <a:t>Total Assets</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4280">
                <a:tc>
                  <a:txBody>
                    <a:bodyPr/>
                    <a:lstStyle/>
                    <a:p>
                      <a:pPr algn="l" fontAlgn="b"/>
                      <a:r>
                        <a:rPr lang="en-US" sz="1200" b="1" i="0" u="none" strike="noStrike">
                          <a:solidFill>
                            <a:srgbClr val="000000"/>
                          </a:solidFill>
                          <a:effectLst/>
                          <a:latin typeface="+mj-lt"/>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dirty="0">
                          <a:solidFill>
                            <a:srgbClr val="000000"/>
                          </a:solidFill>
                          <a:effectLst/>
                          <a:latin typeface="+mj-lt"/>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7">
                  <a:txBody>
                    <a:bodyPr/>
                    <a:lstStyle/>
                    <a:p>
                      <a:pPr algn="ctr" fontAlgn="b"/>
                      <a:r>
                        <a:rPr lang="en-US" sz="1200" b="1" i="0" u="none" strike="noStrike" dirty="0" smtClean="0">
                          <a:solidFill>
                            <a:srgbClr val="000000"/>
                          </a:solidFill>
                          <a:effectLst/>
                          <a:latin typeface="+mj-lt"/>
                        </a:rPr>
                        <a:t>Inter-</a:t>
                      </a:r>
                      <a:r>
                        <a:rPr lang="en-US" sz="1200" b="1" i="0" u="none" strike="noStrike" dirty="0" err="1" smtClean="0">
                          <a:solidFill>
                            <a:srgbClr val="000000"/>
                          </a:solidFill>
                          <a:effectLst/>
                          <a:latin typeface="+mj-lt"/>
                        </a:rPr>
                        <a:t>decile</a:t>
                      </a:r>
                      <a:r>
                        <a:rPr lang="en-US" sz="1200" b="1" i="0" u="none" strike="noStrike" dirty="0" smtClean="0">
                          <a:solidFill>
                            <a:srgbClr val="000000"/>
                          </a:solidFill>
                          <a:effectLst/>
                          <a:latin typeface="+mj-lt"/>
                        </a:rPr>
                        <a:t> </a:t>
                      </a:r>
                      <a:r>
                        <a:rPr lang="en-US" sz="1200" b="1" i="0" u="none" strike="noStrike" dirty="0">
                          <a:solidFill>
                            <a:srgbClr val="000000"/>
                          </a:solidFill>
                          <a:effectLst/>
                          <a:latin typeface="+mj-lt"/>
                        </a:rPr>
                        <a:t>Range</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US" sz="1200" b="1" i="0" u="none" strike="noStrike">
                        <a:solidFill>
                          <a:srgbClr val="000000"/>
                        </a:solidFill>
                        <a:effectLst/>
                        <a:latin typeface="+mj-lt"/>
                      </a:endParaRP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1" i="0" u="none" strike="noStrike" dirty="0">
                          <a:solidFill>
                            <a:srgbClr val="000000"/>
                          </a:solidFill>
                          <a:effectLst/>
                          <a:latin typeface="+mj-lt"/>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200" b="1" i="0" u="none" strike="noStrike" dirty="0" smtClean="0">
                          <a:solidFill>
                            <a:srgbClr val="000000"/>
                          </a:solidFill>
                          <a:effectLst/>
                          <a:latin typeface="+mj-lt"/>
                        </a:rPr>
                        <a:t>All Firms</a:t>
                      </a:r>
                      <a:endParaRPr lang="en-US" sz="1200" b="1" i="0" u="none" strike="noStrike" dirty="0">
                        <a:solidFill>
                          <a:srgbClr val="000000"/>
                        </a:solidFill>
                        <a:effectLst/>
                        <a:latin typeface="+mj-lt"/>
                      </a:endParaRPr>
                    </a:p>
                  </a:txBody>
                  <a:tcPr marL="6423" marR="6423" marT="6423"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14280">
                <a:tc>
                  <a:txBody>
                    <a:bodyPr/>
                    <a:lstStyle/>
                    <a:p>
                      <a:pPr algn="l" fontAlgn="b"/>
                      <a:r>
                        <a:rPr lang="en-US" sz="1200" b="1"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&lt;1st</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1st-2nd</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2nd-3rd</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3rd-4th</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4th-5th</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5th-6th</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200" b="1" i="0" u="none" strike="noStrike" dirty="0">
                          <a:solidFill>
                            <a:srgbClr val="000000"/>
                          </a:solidFill>
                          <a:effectLst/>
                          <a:latin typeface="+mj-lt"/>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200" b="1" i="0" u="none" strike="noStrike" dirty="0" smtClean="0">
                          <a:solidFill>
                            <a:srgbClr val="000000"/>
                          </a:solidFill>
                          <a:effectLst/>
                          <a:latin typeface="+mj-lt"/>
                        </a:rPr>
                        <a:t>6th-7th</a:t>
                      </a:r>
                      <a:endParaRPr lang="en-US" sz="1200" b="1" i="0" u="none" strike="noStrike" dirty="0">
                        <a:solidFill>
                          <a:srgbClr val="000000"/>
                        </a:solidFill>
                        <a:effectLst/>
                        <a:latin typeface="+mj-lt"/>
                      </a:endParaRP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algn="ctr" fontAlgn="b"/>
                      <a:r>
                        <a:rPr lang="en-US" sz="1200" b="1" i="0" u="none" strike="noStrike" dirty="0" smtClean="0">
                          <a:solidFill>
                            <a:srgbClr val="000000"/>
                          </a:solidFill>
                          <a:effectLst/>
                          <a:latin typeface="+mj-lt"/>
                        </a:rPr>
                        <a:t>7th-8th</a:t>
                      </a:r>
                      <a:endParaRPr lang="en-US" sz="1200" b="1" i="0" u="none" strike="noStrike" dirty="0">
                        <a:solidFill>
                          <a:srgbClr val="000000"/>
                        </a:solidFill>
                        <a:effectLst/>
                        <a:latin typeface="+mj-lt"/>
                      </a:endParaRP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algn="ctr" fontAlgn="b"/>
                      <a:r>
                        <a:rPr lang="en-US" sz="1200" b="1" i="0" u="none" strike="noStrike" dirty="0" smtClean="0">
                          <a:solidFill>
                            <a:srgbClr val="000000"/>
                          </a:solidFill>
                          <a:effectLst/>
                          <a:latin typeface="+mj-lt"/>
                        </a:rPr>
                        <a:t>8th-9th</a:t>
                      </a:r>
                      <a:endParaRPr lang="en-US" sz="1200" b="1" i="0" u="none" strike="noStrike" dirty="0">
                        <a:solidFill>
                          <a:srgbClr val="000000"/>
                        </a:solidFill>
                        <a:effectLst/>
                        <a:latin typeface="+mj-lt"/>
                      </a:endParaRP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3">
                  <a:txBody>
                    <a:bodyPr/>
                    <a:lstStyle/>
                    <a:p>
                      <a:pPr algn="ctr" fontAlgn="b"/>
                      <a:r>
                        <a:rPr lang="en-US" sz="1200" b="1" i="0" u="none" strike="noStrike" dirty="0" smtClean="0">
                          <a:solidFill>
                            <a:srgbClr val="000000"/>
                          </a:solidFill>
                          <a:effectLst/>
                          <a:latin typeface="+mj-lt"/>
                        </a:rPr>
                        <a:t>&gt;9th</a:t>
                      </a:r>
                      <a:endParaRPr lang="en-US" sz="1200" b="1" i="0" u="none" strike="noStrike" dirty="0">
                        <a:solidFill>
                          <a:srgbClr val="000000"/>
                        </a:solidFill>
                        <a:effectLst/>
                        <a:latin typeface="+mj-lt"/>
                      </a:endParaRP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pPr algn="ctr" fontAlgn="b"/>
                      <a:endParaRPr lang="en-US" sz="1200" b="1"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ctr" fontAlgn="b"/>
                      <a:r>
                        <a:rPr lang="en-US" sz="1200" b="1"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dirty="0"/>
                    </a:p>
                  </a:txBody>
                  <a:tcPr/>
                </a:tc>
              </a:tr>
              <a:tr h="214280">
                <a:tc>
                  <a:txBody>
                    <a:bodyPr/>
                    <a:lstStyle/>
                    <a:p>
                      <a:pPr algn="l" fontAlgn="b"/>
                      <a:r>
                        <a:rPr lang="en-US" sz="1200" b="1" i="0" u="none" strike="noStrike" dirty="0">
                          <a:solidFill>
                            <a:srgbClr val="000000"/>
                          </a:solidFill>
                          <a:effectLst/>
                          <a:latin typeface="+mj-lt"/>
                        </a:rPr>
                        <a:t>Issuer Dummy</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1.233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0.820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0.695</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0.495</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0.453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0.550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0.460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dirty="0">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dirty="0">
                          <a:solidFill>
                            <a:srgbClr val="000000"/>
                          </a:solidFill>
                          <a:effectLst/>
                          <a:latin typeface="+mj-lt"/>
                        </a:rPr>
                        <a:t>0.401</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a:solidFill>
                            <a:srgbClr val="000000"/>
                          </a:solidFill>
                          <a:effectLst/>
                          <a:latin typeface="+mj-lt"/>
                        </a:rPr>
                        <a:t>0.300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200" b="0" i="0" u="none" strike="noStrike" dirty="0">
                          <a:solidFill>
                            <a:srgbClr val="000000"/>
                          </a:solidFill>
                          <a:effectLst/>
                          <a:latin typeface="+mj-lt"/>
                        </a:rPr>
                        <a:t>0.168</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200" b="0" i="0" u="none" strike="noStrike">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pPr algn="ctr"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0.483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000" b="0" i="0" u="none" strike="noStrike" dirty="0">
                          <a:solidFill>
                            <a:srgbClr val="000000"/>
                          </a:solidFill>
                          <a:effectLst/>
                          <a:latin typeface="+mj-lt"/>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14280">
                <a:tc>
                  <a:txBody>
                    <a:bodyPr/>
                    <a:lstStyle/>
                    <a:p>
                      <a:pPr algn="l" fontAlgn="b"/>
                      <a:r>
                        <a:rPr lang="en-US" sz="1200" b="0" i="1"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[0.160]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[0.105]</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[0.081]</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[0.058]</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[0.047]</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[0.041]</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[0.037]</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[0.032]</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[0.030]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[0.034]</a:t>
                      </a:r>
                    </a:p>
                  </a:txBody>
                  <a:tcPr marL="6423" marR="6423" marT="6423" marB="0" anchor="b">
                    <a:lnL>
                      <a:noFill/>
                    </a:lnL>
                    <a:lnR>
                      <a:noFill/>
                    </a:lnR>
                    <a:lnT>
                      <a:noFill/>
                    </a:lnT>
                    <a:lnB>
                      <a:noFill/>
                    </a:lnB>
                    <a:solidFill>
                      <a:srgbClr val="FFFFFF"/>
                    </a:solidFill>
                  </a:tcPr>
                </a:tc>
                <a:tc gridSpan="2">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hMerge="1">
                  <a:txBody>
                    <a:bodyPr/>
                    <a:lstStyle/>
                    <a:p>
                      <a:pPr algn="ctr"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[0.017]</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r>
              <a:tr h="214280">
                <a:tc>
                  <a:txBody>
                    <a:bodyPr/>
                    <a:lstStyle/>
                    <a:p>
                      <a:pPr algn="l" fontAlgn="b"/>
                      <a:r>
                        <a:rPr lang="en-US" sz="1200" b="0" i="1"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gridSpan="2">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hMerge="1">
                  <a:txBody>
                    <a:bodyPr/>
                    <a:lstStyle/>
                    <a:p>
                      <a:pPr algn="ctr"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r>
              <a:tr h="214280">
                <a:tc>
                  <a:txBody>
                    <a:bodyPr/>
                    <a:lstStyle/>
                    <a:p>
                      <a:pPr algn="l" fontAlgn="b"/>
                      <a:r>
                        <a:rPr lang="en-US" sz="1200" b="1" i="0" u="none" strike="noStrike" dirty="0" smtClean="0">
                          <a:solidFill>
                            <a:srgbClr val="000000"/>
                          </a:solidFill>
                          <a:effectLst/>
                          <a:latin typeface="+mj-lt"/>
                        </a:rPr>
                        <a:t>Country Dummies</a:t>
                      </a:r>
                      <a:endParaRPr lang="en-US" sz="1200" b="1" i="0" u="none" strike="noStrike" dirty="0">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gridSpan="2">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hMerge="1">
                  <a:txBody>
                    <a:bodyPr/>
                    <a:lstStyle/>
                    <a:p>
                      <a:pPr algn="ctr"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Yes</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r>
              <a:tr h="214280">
                <a:tc>
                  <a:txBody>
                    <a:bodyPr/>
                    <a:lstStyle/>
                    <a:p>
                      <a:pPr algn="l"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ct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gridSpan="2">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hMerge="1">
                  <a:txBody>
                    <a:bodyPr/>
                    <a:lstStyle/>
                    <a:p>
                      <a:pPr algn="l"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r>
              <a:tr h="214280">
                <a:tc>
                  <a:txBody>
                    <a:bodyPr/>
                    <a:lstStyle/>
                    <a:p>
                      <a:pPr algn="l" fontAlgn="b"/>
                      <a:r>
                        <a:rPr lang="en-US" sz="1200" b="1" i="0" u="none" strike="noStrike" dirty="0">
                          <a:solidFill>
                            <a:srgbClr val="000000"/>
                          </a:solidFill>
                          <a:effectLst/>
                          <a:latin typeface="+mj-lt"/>
                        </a:rPr>
                        <a:t>No. of Observations</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2,379</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dirty="0">
                          <a:solidFill>
                            <a:srgbClr val="000000"/>
                          </a:solidFill>
                          <a:effectLst/>
                          <a:latin typeface="+mj-lt"/>
                        </a:rPr>
                        <a:t>2,380</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2,379</a:t>
                      </a:r>
                    </a:p>
                  </a:txBody>
                  <a:tcPr marL="6423" marR="6423" marT="6423" marB="0" anchor="b">
                    <a:lnL>
                      <a:noFill/>
                    </a:lnL>
                    <a:lnR>
                      <a:noFill/>
                    </a:lnR>
                    <a:lnT>
                      <a:noFill/>
                    </a:lnT>
                    <a:lnB>
                      <a:noFill/>
                    </a:lnB>
                    <a:solidFill>
                      <a:srgbClr val="FFFFFF"/>
                    </a:solidFill>
                  </a:tcPr>
                </a:tc>
                <a:tc gridSpan="2">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hMerge="1">
                  <a:txBody>
                    <a:bodyPr/>
                    <a:lstStyle/>
                    <a:p>
                      <a:pPr algn="l" fontAlgn="b"/>
                      <a:endParaRPr lang="en-US" sz="1200" b="0" i="0" u="none" strike="noStrike">
                        <a:solidFill>
                          <a:srgbClr val="000000"/>
                        </a:solidFill>
                        <a:effectLst/>
                        <a:latin typeface="+mj-lt"/>
                      </a:endParaRP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c>
                  <a:txBody>
                    <a:bodyPr/>
                    <a:lstStyle/>
                    <a:p>
                      <a:pPr algn="r" fontAlgn="b"/>
                      <a:r>
                        <a:rPr lang="en-US" sz="1200" b="0" i="0" u="none" strike="noStrike">
                          <a:solidFill>
                            <a:srgbClr val="000000"/>
                          </a:solidFill>
                          <a:effectLst/>
                          <a:latin typeface="+mj-lt"/>
                        </a:rPr>
                        <a:t>23,798</a:t>
                      </a:r>
                    </a:p>
                  </a:txBody>
                  <a:tcPr marL="6423" marR="6423" marT="6423" marB="0" anchor="b">
                    <a:lnL>
                      <a:noFill/>
                    </a:lnL>
                    <a:lnR>
                      <a:noFill/>
                    </a:lnR>
                    <a:lnT>
                      <a:noFill/>
                    </a:lnT>
                    <a:lnB>
                      <a:noFill/>
                    </a:lnB>
                    <a:solidFill>
                      <a:srgbClr val="FFFFFF"/>
                    </a:solidFill>
                  </a:tcPr>
                </a:tc>
                <a:tc>
                  <a:txBody>
                    <a:bodyPr/>
                    <a:lstStyle/>
                    <a:p>
                      <a:pPr algn="l" fontAlgn="b"/>
                      <a:r>
                        <a:rPr lang="en-US" sz="1200" b="0" i="0" u="none" strike="noStrike">
                          <a:solidFill>
                            <a:srgbClr val="000000"/>
                          </a:solidFill>
                          <a:effectLst/>
                          <a:latin typeface="+mj-lt"/>
                        </a:rPr>
                        <a:t> </a:t>
                      </a:r>
                    </a:p>
                  </a:txBody>
                  <a:tcPr marL="6423" marR="6423" marT="6423" marB="0" anchor="b">
                    <a:lnL>
                      <a:noFill/>
                    </a:lnL>
                    <a:lnR>
                      <a:noFill/>
                    </a:lnR>
                    <a:lnT>
                      <a:noFill/>
                    </a:lnT>
                    <a:lnB>
                      <a:noFill/>
                    </a:lnB>
                    <a:solidFill>
                      <a:srgbClr val="FFFFFF"/>
                    </a:solidFill>
                  </a:tcPr>
                </a:tc>
              </a:tr>
              <a:tr h="321421">
                <a:tc>
                  <a:txBody>
                    <a:bodyPr/>
                    <a:lstStyle/>
                    <a:p>
                      <a:pPr algn="l" fontAlgn="t"/>
                      <a:r>
                        <a:rPr lang="en-US" sz="1200" b="1" i="0" u="none" strike="noStrike" dirty="0">
                          <a:solidFill>
                            <a:srgbClr val="000000"/>
                          </a:solidFill>
                          <a:effectLst/>
                          <a:latin typeface="+mj-lt"/>
                        </a:rPr>
                        <a:t>R-squared</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1200" b="0" i="0" u="none" strike="noStrike">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0.20</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0.13</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0.12</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0.14</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0.18</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0.21</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0.21</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t"/>
                      <a:endParaRPr lang="en-US" sz="1200" b="0" i="0" u="none" strike="noStrike" dirty="0">
                        <a:solidFill>
                          <a:srgbClr val="000000"/>
                        </a:solidFill>
                        <a:effectLst/>
                        <a:latin typeface="+mj-lt"/>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1200" b="0" i="0" u="none" strike="noStrike" dirty="0">
                          <a:solidFill>
                            <a:srgbClr val="000000"/>
                          </a:solidFill>
                          <a:effectLst/>
                          <a:latin typeface="+mj-lt"/>
                        </a:rPr>
                        <a:t>0.09</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200" b="0" i="0" u="none" strike="noStrike" dirty="0">
                          <a:solidFill>
                            <a:srgbClr val="000000"/>
                          </a:solidFill>
                          <a:effectLst/>
                          <a:latin typeface="+mj-lt"/>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528242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lang="en-US" sz="30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Within-firm variation, controlling for country effects</a:t>
            </a:r>
          </a:p>
        </p:txBody>
      </p:sp>
      <p:graphicFrame>
        <p:nvGraphicFramePr>
          <p:cNvPr id="6" name="Table 5"/>
          <p:cNvGraphicFramePr>
            <a:graphicFrameLocks noGrp="1"/>
          </p:cNvGraphicFramePr>
          <p:nvPr>
            <p:extLst>
              <p:ext uri="{D42A27DB-BD31-4B8C-83A1-F6EECF244321}">
                <p14:modId xmlns:p14="http://schemas.microsoft.com/office/powerpoint/2010/main" val="1923386709"/>
              </p:ext>
            </p:extLst>
          </p:nvPr>
        </p:nvGraphicFramePr>
        <p:xfrm>
          <a:off x="193868" y="1988825"/>
          <a:ext cx="8641064" cy="3540313"/>
        </p:xfrm>
        <a:graphic>
          <a:graphicData uri="http://schemas.openxmlformats.org/drawingml/2006/table">
            <a:tbl>
              <a:tblPr/>
              <a:tblGrid>
                <a:gridCol w="1222873"/>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gridCol w="80925"/>
                <a:gridCol w="413620"/>
                <a:gridCol w="179836"/>
              </a:tblGrid>
              <a:tr h="154492">
                <a:tc gridSpan="34">
                  <a:txBody>
                    <a:bodyPr/>
                    <a:lstStyle/>
                    <a:p>
                      <a:pPr marL="0" marR="0" indent="0" algn="ctr" defTabSz="914400" rtl="0" eaLnBrk="1" fontAlgn="t" latinLnBrk="0" hangingPunct="1">
                        <a:lnSpc>
                          <a:spcPct val="100000"/>
                        </a:lnSpc>
                        <a:spcBef>
                          <a:spcPts val="0"/>
                        </a:spcBef>
                        <a:spcAft>
                          <a:spcPts val="0"/>
                        </a:spcAft>
                        <a:buClrTx/>
                        <a:buSzTx/>
                        <a:buFontTx/>
                        <a:buNone/>
                        <a:tabLst/>
                        <a:defRPr/>
                      </a:pPr>
                      <a:r>
                        <a:rPr lang="en-US" sz="1200" b="0" i="1" u="none" strike="noStrike" kern="1200" dirty="0" smtClean="0">
                          <a:solidFill>
                            <a:srgbClr val="000000"/>
                          </a:solidFill>
                          <a:effectLst/>
                          <a:latin typeface="+mn-lt"/>
                          <a:ea typeface="+mn-ea"/>
                          <a:cs typeface="+mn-cs"/>
                        </a:rPr>
                        <a:t>2003-2010 GROWTH BASED ON INITIAL SIZE QUANTILES</a:t>
                      </a:r>
                    </a:p>
                    <a:p>
                      <a:pPr algn="l" fontAlgn="t"/>
                      <a:endParaRPr lang="en-US" sz="700" b="1"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t"/>
                      <a:endParaRPr lang="en-US" sz="700" b="0" i="0" u="none" strike="noStrike">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t"/>
                      <a:endParaRPr lang="en-US" sz="700" b="0" i="0" u="none" strike="noStrike" dirty="0">
                        <a:solidFill>
                          <a:srgbClr val="000000"/>
                        </a:solidFill>
                        <a:effectLst/>
                        <a:latin typeface="Garamond"/>
                      </a:endParaRP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1737">
                <a:tc gridSpan="34">
                  <a:txBody>
                    <a:bodyPr/>
                    <a:lstStyle/>
                    <a:p>
                      <a:pPr algn="ctr" fontAlgn="b"/>
                      <a:r>
                        <a:rPr lang="en-US" sz="1200" b="0" i="1" u="none" strike="noStrike" dirty="0" smtClean="0">
                          <a:solidFill>
                            <a:srgbClr val="000000"/>
                          </a:solidFill>
                          <a:effectLst/>
                          <a:latin typeface="Garamond"/>
                        </a:rPr>
                        <a:t>Sales</a:t>
                      </a:r>
                      <a:endParaRPr lang="en-US" sz="1200" b="0" i="1" u="none" strike="noStrike" dirty="0">
                        <a:solidFill>
                          <a:srgbClr val="000000"/>
                        </a:solidFill>
                        <a:effectLst/>
                        <a:latin typeface="Garamond"/>
                      </a:endParaRP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4492">
                <a:tc>
                  <a:txBody>
                    <a:bodyPr/>
                    <a:lstStyle/>
                    <a:p>
                      <a:pPr algn="l" fontAlgn="b"/>
                      <a:r>
                        <a:rPr lang="en-US" sz="800" b="1" i="0" u="none" strike="noStrike" dirty="0">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9">
                  <a:txBody>
                    <a:bodyPr/>
                    <a:lstStyle/>
                    <a:p>
                      <a:pPr algn="ctr" fontAlgn="b"/>
                      <a:r>
                        <a:rPr lang="en-US" sz="800" b="1" i="0" u="none" strike="noStrike">
                          <a:solidFill>
                            <a:srgbClr val="000000"/>
                          </a:solidFill>
                          <a:effectLst/>
                          <a:latin typeface="Garamond"/>
                        </a:rPr>
                        <a:t>Inter-decile Range</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b"/>
                      <a:r>
                        <a:rPr lang="en-US" sz="800" b="1" i="0" u="none" strike="noStrike">
                          <a:solidFill>
                            <a:srgbClr val="000000"/>
                          </a:solidFill>
                          <a:effectLst/>
                          <a:latin typeface="Garamond"/>
                        </a:rPr>
                        <a:t>All Firms</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54492">
                <a:tc>
                  <a:txBody>
                    <a:bodyPr/>
                    <a:lstStyle/>
                    <a:p>
                      <a:pPr algn="l" fontAlgn="b"/>
                      <a:r>
                        <a:rPr lang="en-US" sz="800" b="1"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gridSpan="2">
                  <a:txBody>
                    <a:bodyPr/>
                    <a:lstStyle/>
                    <a:p>
                      <a:pPr algn="ctr" fontAlgn="b"/>
                      <a:r>
                        <a:rPr lang="en-US" sz="800" b="1" i="0" u="none" strike="noStrike" dirty="0">
                          <a:solidFill>
                            <a:srgbClr val="000000"/>
                          </a:solidFill>
                          <a:effectLst/>
                          <a:latin typeface="Garamond"/>
                        </a:rPr>
                        <a:t>&lt;1st</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1st-2nd</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2nd-3rd</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3rd-4th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4th-5th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5th-6th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6th-7th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7th-8th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8th-9th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&gt;9th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800" b="1"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54492">
                <a:tc>
                  <a:txBody>
                    <a:bodyPr/>
                    <a:lstStyle/>
                    <a:p>
                      <a:pPr algn="l" fontAlgn="b"/>
                      <a:r>
                        <a:rPr lang="en-US" sz="800" b="1" i="0" u="none" strike="noStrike" dirty="0">
                          <a:solidFill>
                            <a:srgbClr val="000000"/>
                          </a:solidFill>
                          <a:effectLst/>
                          <a:latin typeface="Garamond"/>
                        </a:rPr>
                        <a:t>Issuer Dummy</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1.429</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0.652</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0.463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0.560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0.435</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0.429</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0.392</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0.303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0.229</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0.041</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0.436</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54492">
                <a:tc>
                  <a:txBody>
                    <a:bodyPr/>
                    <a:lstStyle/>
                    <a:p>
                      <a:pPr algn="l" fontAlgn="b"/>
                      <a:r>
                        <a:rPr lang="en-US" sz="800" b="0" i="1"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[0.157]</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[0.080]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[0.069]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[0.058]</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[0.056]</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[0.043]</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[0.042]</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[0.035]</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[0.021]</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0" i="1"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1" i="0" u="none" strike="noStrike">
                          <a:solidFill>
                            <a:srgbClr val="000000"/>
                          </a:solidFill>
                          <a:effectLst/>
                          <a:latin typeface="Garamond"/>
                        </a:rPr>
                        <a:t>Country Fixed Effects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0" i="1"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1" i="0" u="none" strike="noStrike">
                          <a:solidFill>
                            <a:srgbClr val="000000"/>
                          </a:solidFill>
                          <a:effectLst/>
                          <a:latin typeface="Garamond"/>
                        </a:rPr>
                        <a:t>No. of Observations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1,569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1,571</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1,571</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1,571</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1,570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15,702</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t"/>
                      <a:r>
                        <a:rPr lang="en-US" sz="800" b="1" i="0" u="none" strike="noStrike">
                          <a:solidFill>
                            <a:srgbClr val="000000"/>
                          </a:solidFill>
                          <a:effectLst/>
                          <a:latin typeface="Garamond"/>
                        </a:rPr>
                        <a:t>R-squared</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0.13</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0.08</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0.07</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0.14</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0.11</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0.13</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0.15</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0.17</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0.17</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0.06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1737">
                <a:tc gridSpan="34">
                  <a:txBody>
                    <a:bodyPr/>
                    <a:lstStyle/>
                    <a:p>
                      <a:pPr algn="ctr" fontAlgn="b"/>
                      <a:r>
                        <a:rPr lang="en-US" sz="1200" b="0" i="1" u="none" strike="noStrike" dirty="0">
                          <a:solidFill>
                            <a:srgbClr val="000000"/>
                          </a:solidFill>
                          <a:effectLst/>
                          <a:latin typeface="Garamond"/>
                        </a:rPr>
                        <a:t> </a:t>
                      </a:r>
                      <a:r>
                        <a:rPr lang="en-US" sz="1200" b="0" i="1" u="none" strike="noStrike" dirty="0" smtClean="0">
                          <a:solidFill>
                            <a:srgbClr val="000000"/>
                          </a:solidFill>
                          <a:effectLst/>
                          <a:latin typeface="Garamond"/>
                        </a:rPr>
                        <a:t>Number </a:t>
                      </a:r>
                      <a:r>
                        <a:rPr lang="en-US" sz="1200" b="0" i="1" u="none" strike="noStrike" dirty="0">
                          <a:solidFill>
                            <a:srgbClr val="000000"/>
                          </a:solidFill>
                          <a:effectLst/>
                          <a:latin typeface="Garamond"/>
                        </a:rPr>
                        <a:t>of Employees</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4492">
                <a:tc>
                  <a:txBody>
                    <a:bodyPr/>
                    <a:lstStyle/>
                    <a:p>
                      <a:pPr algn="l" fontAlgn="b"/>
                      <a:r>
                        <a:rPr lang="en-US" sz="800" b="1" i="0" u="none" strike="noStrike" dirty="0">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9">
                  <a:txBody>
                    <a:bodyPr/>
                    <a:lstStyle/>
                    <a:p>
                      <a:pPr algn="ctr" fontAlgn="b"/>
                      <a:r>
                        <a:rPr lang="en-US" sz="800" b="1" i="0" u="none" strike="noStrike">
                          <a:solidFill>
                            <a:srgbClr val="000000"/>
                          </a:solidFill>
                          <a:effectLst/>
                          <a:latin typeface="Garamond"/>
                        </a:rPr>
                        <a:t>Inter-decile Range</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b"/>
                      <a:r>
                        <a:rPr lang="en-US" sz="800" b="1" i="0" u="none" strike="noStrike">
                          <a:solidFill>
                            <a:srgbClr val="000000"/>
                          </a:solidFill>
                          <a:effectLst/>
                          <a:latin typeface="Garamond"/>
                        </a:rPr>
                        <a:t>All Firms</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54492">
                <a:tc>
                  <a:txBody>
                    <a:bodyPr/>
                    <a:lstStyle/>
                    <a:p>
                      <a:pPr algn="l" fontAlgn="b"/>
                      <a:r>
                        <a:rPr lang="en-US" sz="800" b="1"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gridSpan="2">
                  <a:txBody>
                    <a:bodyPr/>
                    <a:lstStyle/>
                    <a:p>
                      <a:pPr algn="ctr" fontAlgn="b"/>
                      <a:r>
                        <a:rPr lang="en-US" sz="800" b="1" i="0" u="none" strike="noStrike">
                          <a:solidFill>
                            <a:srgbClr val="000000"/>
                          </a:solidFill>
                          <a:effectLst/>
                          <a:latin typeface="Garamond"/>
                        </a:rPr>
                        <a:t>&lt;1st</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1st-2nd</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2nd-3rd</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3rd-4th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4th-5th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5th-6th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6th-7th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7th-8th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8th-9th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800" b="1" i="0" u="none" strike="noStrike">
                          <a:solidFill>
                            <a:srgbClr val="000000"/>
                          </a:solidFill>
                          <a:effectLst/>
                          <a:latin typeface="Garamond"/>
                        </a:rPr>
                        <a:t> </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800" b="1" i="0" u="none" strike="noStrike">
                          <a:solidFill>
                            <a:srgbClr val="000000"/>
                          </a:solidFill>
                          <a:effectLst/>
                          <a:latin typeface="Garamond"/>
                        </a:rPr>
                        <a:t>&gt;9th</a:t>
                      </a:r>
                    </a:p>
                  </a:txBody>
                  <a:tcPr marL="6423" marR="6423" marT="6423"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800" b="1"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54492">
                <a:tc>
                  <a:txBody>
                    <a:bodyPr/>
                    <a:lstStyle/>
                    <a:p>
                      <a:pPr algn="l" fontAlgn="b"/>
                      <a:r>
                        <a:rPr lang="en-US" sz="800" b="1" i="0" u="none" strike="noStrike">
                          <a:solidFill>
                            <a:srgbClr val="000000"/>
                          </a:solidFill>
                          <a:effectLst/>
                          <a:latin typeface="Garamond"/>
                        </a:rPr>
                        <a:t>Issuer Dummy</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0.518</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dirty="0">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0.398</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0.282</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0.292</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0.263</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0.335</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0.317</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0.370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0.208</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0.190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0.290</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800" b="0" i="0" u="none" strike="noStrike">
                          <a:solidFill>
                            <a:srgbClr val="000000"/>
                          </a:solidFill>
                          <a:effectLst/>
                          <a:latin typeface="Garamond"/>
                        </a:rPr>
                        <a:t>***</a:t>
                      </a:r>
                    </a:p>
                  </a:txBody>
                  <a:tcPr marL="6423" marR="6423" marT="6423"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54492">
                <a:tc>
                  <a:txBody>
                    <a:bodyPr/>
                    <a:lstStyle/>
                    <a:p>
                      <a:pPr algn="l" fontAlgn="b"/>
                      <a:r>
                        <a:rPr lang="en-US" sz="800" b="0" i="1"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[0.097]</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[0.067]</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[0.059]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[0.060]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[0.055]</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[0.056]</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[0.047]</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[0.047]</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[0.046]</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[0.065]</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[0.019]</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0" i="1"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1" i="0" u="none" strike="noStrike">
                          <a:solidFill>
                            <a:srgbClr val="000000"/>
                          </a:solidFill>
                          <a:effectLst/>
                          <a:latin typeface="Garamond"/>
                        </a:rPr>
                        <a:t>Country Fixed Effects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Yes</a:t>
                      </a:r>
                    </a:p>
                  </a:txBody>
                  <a:tcPr marL="6423" marR="6423" marT="6423" marB="0" anchor="b">
                    <a:lnL>
                      <a:noFill/>
                    </a:lnL>
                    <a:lnR>
                      <a:noFill/>
                    </a:lnR>
                    <a:lnT>
                      <a:noFill/>
                    </a:lnT>
                    <a:lnB>
                      <a:noFill/>
                    </a:lnB>
                    <a:solidFill>
                      <a:srgbClr val="FFFFFF"/>
                    </a:solidFill>
                  </a:tcPr>
                </a:tc>
                <a:tc>
                  <a:txBody>
                    <a:bodyPr/>
                    <a:lstStyle/>
                    <a:p>
                      <a:pPr algn="ct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dirty="0">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b"/>
                      <a:r>
                        <a:rPr lang="en-US" sz="800" b="1" i="0" u="none" strike="noStrike">
                          <a:solidFill>
                            <a:srgbClr val="000000"/>
                          </a:solidFill>
                          <a:effectLst/>
                          <a:latin typeface="Garamond"/>
                        </a:rPr>
                        <a:t>No. of Observations</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1,233</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1,251</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1,263</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1,251</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1,249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1,252</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1,250</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1,249</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c>
                  <a:txBody>
                    <a:bodyPr/>
                    <a:lstStyle/>
                    <a:p>
                      <a:pPr algn="r" fontAlgn="b"/>
                      <a:r>
                        <a:rPr lang="en-US" sz="800" b="0" i="0" u="none" strike="noStrike">
                          <a:solidFill>
                            <a:srgbClr val="000000"/>
                          </a:solidFill>
                          <a:effectLst/>
                          <a:latin typeface="Garamond"/>
                        </a:rPr>
                        <a:t>12,498</a:t>
                      </a:r>
                    </a:p>
                  </a:txBody>
                  <a:tcPr marL="6423" marR="6423" marT="6423" marB="0" anchor="b">
                    <a:lnL>
                      <a:noFill/>
                    </a:lnL>
                    <a:lnR>
                      <a:noFill/>
                    </a:lnR>
                    <a:lnT>
                      <a:noFill/>
                    </a:lnT>
                    <a:lnB>
                      <a:noFill/>
                    </a:lnB>
                    <a:solidFill>
                      <a:srgbClr val="FFFFFF"/>
                    </a:solidFill>
                  </a:tcPr>
                </a:tc>
                <a:tc>
                  <a:txBody>
                    <a:bodyPr/>
                    <a:lstStyle/>
                    <a:p>
                      <a:pPr algn="l" fontAlgn="b"/>
                      <a:r>
                        <a:rPr lang="en-US" sz="800" b="0" i="0" u="none" strike="noStrike">
                          <a:solidFill>
                            <a:srgbClr val="000000"/>
                          </a:solidFill>
                          <a:effectLst/>
                          <a:latin typeface="Garamond"/>
                        </a:rPr>
                        <a:t> </a:t>
                      </a:r>
                    </a:p>
                  </a:txBody>
                  <a:tcPr marL="6423" marR="6423" marT="6423" marB="0" anchor="b">
                    <a:lnL>
                      <a:noFill/>
                    </a:lnL>
                    <a:lnR>
                      <a:noFill/>
                    </a:lnR>
                    <a:lnT>
                      <a:noFill/>
                    </a:lnT>
                    <a:lnB>
                      <a:noFill/>
                    </a:lnB>
                    <a:solidFill>
                      <a:srgbClr val="FFFFFF"/>
                    </a:solidFill>
                  </a:tcPr>
                </a:tc>
              </a:tr>
              <a:tr h="154492">
                <a:tc>
                  <a:txBody>
                    <a:bodyPr/>
                    <a:lstStyle/>
                    <a:p>
                      <a:pPr algn="l" fontAlgn="t"/>
                      <a:r>
                        <a:rPr lang="en-US" sz="800" b="1" i="0" u="none" strike="noStrike">
                          <a:solidFill>
                            <a:srgbClr val="000000"/>
                          </a:solidFill>
                          <a:effectLst/>
                          <a:latin typeface="Garamond"/>
                        </a:rPr>
                        <a:t>R-squared</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0.08</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0.14</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0.11</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0.16</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0.09</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0.13</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0.14</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0.14</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0.11</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0.09</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t"/>
                      <a:r>
                        <a:rPr lang="en-US" sz="800" b="0" i="0" u="none" strike="noStrike">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t"/>
                      <a:r>
                        <a:rPr lang="en-US" sz="800" b="0" i="0" u="none" strike="noStrike" dirty="0">
                          <a:solidFill>
                            <a:srgbClr val="000000"/>
                          </a:solidFill>
                          <a:effectLst/>
                          <a:latin typeface="Garamond"/>
                        </a:rPr>
                        <a:t>0.05</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800" b="0" i="0" u="none" strike="noStrike" dirty="0">
                          <a:solidFill>
                            <a:srgbClr val="000000"/>
                          </a:solidFill>
                          <a:effectLst/>
                          <a:latin typeface="Garamond"/>
                        </a:rPr>
                        <a:t> </a:t>
                      </a:r>
                    </a:p>
                  </a:txBody>
                  <a:tcPr marL="6423" marR="6423" marT="6423" marB="0">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8212413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0" y="1182327"/>
            <a:ext cx="8686800" cy="5066073"/>
          </a:xfrm>
        </p:spPr>
        <p:txBody>
          <a:bodyPr>
            <a:noAutofit/>
          </a:bodyPr>
          <a:lstStyle/>
          <a:p>
            <a:pPr marL="339725" indent="-339725">
              <a:spcAft>
                <a:spcPts val="300"/>
              </a:spcAft>
              <a:buFont typeface="+mj-lt"/>
              <a:buAutoNum type="arabicPeriod"/>
            </a:pPr>
            <a:r>
              <a:rPr lang="en-US" sz="2400" dirty="0" smtClean="0"/>
              <a:t>Growth </a:t>
            </a:r>
            <a:r>
              <a:rPr lang="en-US" sz="2400" dirty="0"/>
              <a:t>in capital markets during the 1990s and 2000s has been associated mainly with a growth in the intensive margin</a:t>
            </a:r>
            <a:endParaRPr lang="en-US" sz="2400" dirty="0" smtClean="0"/>
          </a:p>
          <a:p>
            <a:pPr lvl="1">
              <a:spcAft>
                <a:spcPts val="300"/>
              </a:spcAft>
            </a:pPr>
            <a:r>
              <a:rPr lang="en-US" sz="2200" dirty="0" smtClean="0"/>
              <a:t>Only </a:t>
            </a:r>
            <a:r>
              <a:rPr lang="en-US" sz="2200" dirty="0"/>
              <a:t>a small number of large firms issue equity or </a:t>
            </a:r>
            <a:r>
              <a:rPr lang="en-US" sz="2200" dirty="0" smtClean="0"/>
              <a:t>bonds, and this number has not increased over time</a:t>
            </a:r>
            <a:endParaRPr lang="en-US" sz="2200" dirty="0"/>
          </a:p>
          <a:p>
            <a:pPr lvl="1">
              <a:spcAft>
                <a:spcPts val="300"/>
              </a:spcAft>
            </a:pPr>
            <a:r>
              <a:rPr lang="en-US" sz="2200" dirty="0" smtClean="0"/>
              <a:t>About </a:t>
            </a:r>
            <a:r>
              <a:rPr lang="en-US" sz="2200" dirty="0"/>
              <a:t>only 20 listed firms per </a:t>
            </a:r>
            <a:r>
              <a:rPr lang="en-US" sz="2200" dirty="0" smtClean="0"/>
              <a:t>country, per year </a:t>
            </a:r>
            <a:r>
              <a:rPr lang="en-US" sz="2200" dirty="0"/>
              <a:t>issue securities in either </a:t>
            </a:r>
            <a:r>
              <a:rPr lang="en-US" sz="2200" dirty="0" smtClean="0"/>
              <a:t>domestic or international markets</a:t>
            </a:r>
          </a:p>
          <a:p>
            <a:pPr lvl="1">
              <a:spcAft>
                <a:spcPts val="300"/>
              </a:spcAft>
            </a:pPr>
            <a:r>
              <a:rPr lang="en-US" sz="2200" dirty="0"/>
              <a:t>Among these issuing firms a small subset receives the majority of funds raised through security issuances </a:t>
            </a:r>
          </a:p>
          <a:p>
            <a:pPr lvl="1">
              <a:spcAft>
                <a:spcPts val="300"/>
              </a:spcAft>
            </a:pPr>
            <a:r>
              <a:rPr lang="en-US" sz="2200" dirty="0" smtClean="0"/>
              <a:t>The </a:t>
            </a:r>
            <a:r>
              <a:rPr lang="en-US" sz="2200" dirty="0"/>
              <a:t>median listed firm that conducts an equity offering is more than twice as large </a:t>
            </a:r>
            <a:r>
              <a:rPr lang="en-US" sz="2200" dirty="0" smtClean="0"/>
              <a:t>(by </a:t>
            </a:r>
            <a:r>
              <a:rPr lang="en-US" sz="2200" dirty="0"/>
              <a:t>total assets) as the median non-issuing </a:t>
            </a:r>
            <a:r>
              <a:rPr lang="en-US" sz="2200" dirty="0" smtClean="0"/>
              <a:t>firm</a:t>
            </a:r>
          </a:p>
          <a:p>
            <a:pPr lvl="1">
              <a:spcAft>
                <a:spcPts val="300"/>
              </a:spcAft>
            </a:pPr>
            <a:r>
              <a:rPr lang="en-US" sz="2200" dirty="0" smtClean="0"/>
              <a:t>The </a:t>
            </a:r>
            <a:r>
              <a:rPr lang="en-US" sz="2200" dirty="0"/>
              <a:t>median bond-issuing firm is more than </a:t>
            </a:r>
            <a:r>
              <a:rPr lang="en-US" sz="2200" dirty="0" smtClean="0"/>
              <a:t>36 </a:t>
            </a:r>
            <a:r>
              <a:rPr lang="en-US" sz="2200" dirty="0"/>
              <a:t>times as large as the median non-issuing </a:t>
            </a:r>
            <a:r>
              <a:rPr lang="en-US" sz="2200" dirty="0" smtClean="0"/>
              <a:t>firm</a:t>
            </a:r>
          </a:p>
          <a:p>
            <a:pPr lvl="1">
              <a:spcAft>
                <a:spcPts val="300"/>
              </a:spcAft>
            </a:pPr>
            <a:r>
              <a:rPr lang="en-US" sz="2200" dirty="0" smtClean="0"/>
              <a:t>Issuers are </a:t>
            </a:r>
            <a:r>
              <a:rPr lang="en-US" sz="2200" dirty="0"/>
              <a:t>larger than non-issuers </a:t>
            </a:r>
            <a:r>
              <a:rPr lang="en-US" sz="2200" dirty="0" smtClean="0"/>
              <a:t>throughout </a:t>
            </a:r>
            <a:r>
              <a:rPr lang="en-US" sz="2200" dirty="0"/>
              <a:t>the </a:t>
            </a:r>
            <a:r>
              <a:rPr lang="en-US" sz="2200" dirty="0" smtClean="0"/>
              <a:t>FSD</a:t>
            </a:r>
            <a:endParaRPr lang="en-US" sz="2200" dirty="0"/>
          </a:p>
        </p:txBody>
      </p:sp>
      <p:sp>
        <p:nvSpPr>
          <p:cNvPr id="5"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rPr>
              <a:t>Main findings</a:t>
            </a:r>
            <a:endParaRPr lang="en-US" sz="30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80491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3008"/>
            <a:ext cx="8229600" cy="1143000"/>
          </a:xfrm>
        </p:spPr>
        <p:txBody>
          <a:bodyPr>
            <a:normAutofit/>
          </a:bodyPr>
          <a:lstStyle/>
          <a:p>
            <a:pPr algn="l"/>
            <a:r>
              <a:rPr lang="en-US" sz="3000" b="1" dirty="0" smtClean="0">
                <a:effectLst>
                  <a:outerShdw blurRad="38100" dist="38100" dir="2700000" algn="tl">
                    <a:srgbClr val="000000">
                      <a:alpha val="43137"/>
                    </a:srgbClr>
                  </a:outerShdw>
                </a:effectLst>
              </a:rPr>
              <a:t>Why the last regressions? </a:t>
            </a:r>
            <a:endParaRPr lang="en-US" sz="3000" b="1" dirty="0">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424296" y="1297541"/>
            <a:ext cx="8320111" cy="5054792"/>
          </a:xfrm>
        </p:spPr>
        <p:txBody>
          <a:bodyPr>
            <a:normAutofit/>
          </a:bodyPr>
          <a:lstStyle/>
          <a:p>
            <a:r>
              <a:rPr lang="en-US" sz="2400" dirty="0" smtClean="0"/>
              <a:t>They allow us to control for countries growing at different rates. The QR specification did not control for that.</a:t>
            </a:r>
          </a:p>
          <a:p>
            <a:r>
              <a:rPr lang="en-US" sz="2400" dirty="0" smtClean="0"/>
              <a:t>We split firms into </a:t>
            </a:r>
            <a:r>
              <a:rPr lang="en-US" sz="2400" dirty="0" err="1" smtClean="0"/>
              <a:t>deciles</a:t>
            </a:r>
            <a:r>
              <a:rPr lang="en-US" sz="2400" dirty="0" smtClean="0"/>
              <a:t> according to their size in 2003. </a:t>
            </a:r>
          </a:p>
          <a:p>
            <a:r>
              <a:rPr lang="en-US" sz="2400" dirty="0" smtClean="0"/>
              <a:t>We perform OLS regressions within each </a:t>
            </a:r>
            <a:r>
              <a:rPr lang="en-US" sz="2400" dirty="0" err="1" smtClean="0"/>
              <a:t>decile</a:t>
            </a:r>
            <a:r>
              <a:rPr lang="en-US" sz="2400" dirty="0" smtClean="0"/>
              <a:t>. Cross-section (One observation per firm). </a:t>
            </a:r>
          </a:p>
          <a:p>
            <a:r>
              <a:rPr lang="en-US" sz="2400" dirty="0" smtClean="0"/>
              <a:t>The outcome variable is firm growth between 2003 and 2010.</a:t>
            </a:r>
          </a:p>
          <a:p>
            <a:r>
              <a:rPr lang="en-US" sz="2400" dirty="0" smtClean="0"/>
              <a:t>The explanatory variables are country dummies and the issuer dummy.</a:t>
            </a:r>
          </a:p>
          <a:p>
            <a:r>
              <a:rPr lang="en-US" sz="2400" dirty="0" smtClean="0"/>
              <a:t>No exponential form. None of the variables are in logs.</a:t>
            </a:r>
          </a:p>
          <a:p>
            <a:r>
              <a:rPr lang="en-US" sz="2400" dirty="0" smtClean="0"/>
              <a:t>The results are consistent.</a:t>
            </a:r>
          </a:p>
          <a:p>
            <a:endParaRPr lang="en-US" sz="2000" dirty="0"/>
          </a:p>
        </p:txBody>
      </p:sp>
    </p:spTree>
    <p:extLst>
      <p:ext uri="{BB962C8B-B14F-4D97-AF65-F5344CB8AC3E}">
        <p14:creationId xmlns:p14="http://schemas.microsoft.com/office/powerpoint/2010/main" val="2162678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2004-2006 Issuers vs. Non-issuers</a:t>
            </a:r>
          </a:p>
          <a:p>
            <a:pPr algn="ctr"/>
            <a:r>
              <a:rPr lang="en-US" sz="1400" i="1" dirty="0" smtClean="0">
                <a:solidFill>
                  <a:srgbClr val="000000"/>
                </a:solidFill>
                <a:latin typeface="+mj-lt"/>
              </a:rPr>
              <a:t>Total Assets as a Proxy for Size</a:t>
            </a:r>
            <a:endParaRPr lang="en-US" sz="1100" i="1" dirty="0">
              <a:latin typeface="+mj-lt"/>
            </a:endParaRPr>
          </a:p>
        </p:txBody>
      </p:sp>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Event studies: firm dynamics around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issuance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6" name="Chart 5"/>
          <p:cNvGraphicFramePr>
            <a:graphicFrameLocks/>
          </p:cNvGraphicFramePr>
          <p:nvPr>
            <p:extLst>
              <p:ext uri="{D42A27DB-BD31-4B8C-83A1-F6EECF244321}">
                <p14:modId xmlns:p14="http://schemas.microsoft.com/office/powerpoint/2010/main" val="3338855044"/>
              </p:ext>
            </p:extLst>
          </p:nvPr>
        </p:nvGraphicFramePr>
        <p:xfrm>
          <a:off x="1115579" y="1945041"/>
          <a:ext cx="6855233" cy="42490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50383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2007-2009 Issuers vs. Non-issuers</a:t>
            </a:r>
          </a:p>
          <a:p>
            <a:pPr algn="ctr"/>
            <a:r>
              <a:rPr lang="en-US" sz="1400" i="1" dirty="0" smtClean="0">
                <a:solidFill>
                  <a:srgbClr val="000000"/>
                </a:solidFill>
                <a:latin typeface="+mj-lt"/>
              </a:rPr>
              <a:t>Total Assets as a Proxy for Size</a:t>
            </a:r>
            <a:endParaRPr lang="en-US" sz="1100" i="1" dirty="0">
              <a:latin typeface="+mj-lt"/>
            </a:endParaRPr>
          </a:p>
        </p:txBody>
      </p:sp>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Event studies: firm dynamics around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issuance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8" name="Chart 7"/>
          <p:cNvGraphicFramePr>
            <a:graphicFrameLocks/>
          </p:cNvGraphicFramePr>
          <p:nvPr>
            <p:extLst>
              <p:ext uri="{D42A27DB-BD31-4B8C-83A1-F6EECF244321}">
                <p14:modId xmlns:p14="http://schemas.microsoft.com/office/powerpoint/2010/main" val="1244255540"/>
              </p:ext>
            </p:extLst>
          </p:nvPr>
        </p:nvGraphicFramePr>
        <p:xfrm>
          <a:off x="1230794" y="1918086"/>
          <a:ext cx="6740019" cy="42184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722695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288401" y="1219199"/>
            <a:ext cx="6581534" cy="615553"/>
          </a:xfrm>
          <a:prstGeom prst="rect">
            <a:avLst/>
          </a:prstGeom>
        </p:spPr>
        <p:txBody>
          <a:bodyPr wrap="square">
            <a:spAutoFit/>
          </a:bodyPr>
          <a:lstStyle/>
          <a:p>
            <a:pPr algn="ctr"/>
            <a:r>
              <a:rPr lang="en-US" sz="2000" dirty="0" smtClean="0">
                <a:solidFill>
                  <a:srgbClr val="000000"/>
                </a:solidFill>
                <a:latin typeface="+mj-lt"/>
              </a:rPr>
              <a:t>Regressions in Levels</a:t>
            </a:r>
          </a:p>
          <a:p>
            <a:pPr algn="ctr"/>
            <a:r>
              <a:rPr lang="en-US" sz="1400" i="1" dirty="0" smtClean="0">
                <a:solidFill>
                  <a:srgbClr val="000000"/>
                </a:solidFill>
                <a:latin typeface="+mj-lt"/>
              </a:rPr>
              <a:t>Total Assets as a Proxy for Size</a:t>
            </a:r>
            <a:endParaRPr lang="en-US" sz="1100" i="1" dirty="0">
              <a:latin typeface="+mj-lt"/>
            </a:endParaRPr>
          </a:p>
        </p:txBody>
      </p:sp>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Event studies: firm dynamics around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issuance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3" name="Table 2"/>
          <p:cNvGraphicFramePr>
            <a:graphicFrameLocks noGrp="1"/>
          </p:cNvGraphicFramePr>
          <p:nvPr>
            <p:extLst>
              <p:ext uri="{D42A27DB-BD31-4B8C-83A1-F6EECF244321}">
                <p14:modId xmlns:p14="http://schemas.microsoft.com/office/powerpoint/2010/main" val="3190420169"/>
              </p:ext>
            </p:extLst>
          </p:nvPr>
        </p:nvGraphicFramePr>
        <p:xfrm>
          <a:off x="1630124" y="1600198"/>
          <a:ext cx="5883752" cy="4525968"/>
        </p:xfrm>
        <a:graphic>
          <a:graphicData uri="http://schemas.openxmlformats.org/drawingml/2006/table">
            <a:tbl>
              <a:tblPr/>
              <a:tblGrid>
                <a:gridCol w="2125742"/>
                <a:gridCol w="113879"/>
                <a:gridCol w="113879"/>
                <a:gridCol w="778174"/>
                <a:gridCol w="246738"/>
                <a:gridCol w="113879"/>
                <a:gridCol w="113879"/>
                <a:gridCol w="778174"/>
                <a:gridCol w="246738"/>
                <a:gridCol w="113879"/>
                <a:gridCol w="113879"/>
                <a:gridCol w="778174"/>
                <a:gridCol w="246738"/>
              </a:tblGrid>
              <a:tr h="377164">
                <a:tc>
                  <a:txBody>
                    <a:bodyPr/>
                    <a:lstStyle/>
                    <a:p>
                      <a:pPr algn="l" fontAlgn="ctr"/>
                      <a:r>
                        <a:rPr lang="en-US" sz="1100" b="1" i="0" u="none" strike="noStrike" dirty="0">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ctr"/>
                      <a:r>
                        <a:rPr lang="en-US" sz="1100" b="0" i="0" u="none" strike="noStrike">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ctr"/>
                      <a:r>
                        <a:rPr lang="en-US" sz="1100" b="0" i="0" u="none" strike="noStrike">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a:solidFill>
                            <a:srgbClr val="000000"/>
                          </a:solidFill>
                          <a:effectLst/>
                          <a:latin typeface="Garamond"/>
                        </a:rPr>
                        <a:t>Total Assets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0"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a:solidFill>
                            <a:srgbClr val="000000"/>
                          </a:solidFill>
                          <a:effectLst/>
                          <a:latin typeface="Garamond"/>
                        </a:rPr>
                        <a:t>Sales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dirty="0">
                          <a:solidFill>
                            <a:srgbClr val="000000"/>
                          </a:solidFill>
                          <a:effectLst/>
                          <a:latin typeface="Garamond"/>
                        </a:rPr>
                        <a:t>Number of Employees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88582">
                <a:tc>
                  <a:txBody>
                    <a:bodyPr/>
                    <a:lstStyle/>
                    <a:p>
                      <a:pPr algn="l" fontAlgn="b"/>
                      <a:r>
                        <a:rPr lang="en-US" sz="1100" b="1" i="0" u="none" strike="noStrike">
                          <a:solidFill>
                            <a:srgbClr val="000000"/>
                          </a:solidFill>
                          <a:effectLst/>
                          <a:latin typeface="Garamond"/>
                        </a:rPr>
                        <a:t>Issue year - 3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0.371</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0.229</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0.220</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0.454</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0.343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[0.163]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[0.084]</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0.519</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0.378</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0.322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[0.124]</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[0.077]</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0.939</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0.627</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0.622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0.999</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0.705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0.683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[0.144]</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[0.099]</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1.072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0.756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[0.165]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[0.113]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1.116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0.867</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0.79</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[0.187]</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[0.130]</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[0.144]</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Constant</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12.048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11.915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6.175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[0.044]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[0.036]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[0.033]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Country Fixed Effects</a:t>
                      </a:r>
                    </a:p>
                  </a:txBody>
                  <a:tcPr marL="9429" marR="9429" marT="9429" marB="0" anchor="b">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429" marR="9429" marT="9429"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429" marR="9429" marT="9429"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429" marR="9429" marT="9429"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r>
              <a:tr h="188582">
                <a:tc gridSpan="3">
                  <a:txBody>
                    <a:bodyPr/>
                    <a:lstStyle/>
                    <a:p>
                      <a:pPr algn="l" fontAlgn="b"/>
                      <a:r>
                        <a:rPr lang="en-US" sz="1100" b="1" i="0" u="none" strike="noStrike">
                          <a:solidFill>
                            <a:srgbClr val="000000"/>
                          </a:solidFill>
                          <a:effectLst/>
                          <a:latin typeface="Garamond"/>
                        </a:rPr>
                        <a:t>Country Fixed Effects x Time Trend</a:t>
                      </a:r>
                    </a:p>
                  </a:txBody>
                  <a:tcPr marL="9429" marR="9429" marT="9429" marB="0" anchor="b">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a:txBody>
                    <a:bodyPr/>
                    <a:lstStyle/>
                    <a:p>
                      <a:pPr algn="r" fontAlgn="b"/>
                      <a:r>
                        <a:rPr lang="en-US" sz="1100" b="0" i="0" u="none" strike="noStrike">
                          <a:solidFill>
                            <a:srgbClr val="000000"/>
                          </a:solidFill>
                          <a:effectLst/>
                          <a:latin typeface="Garamond"/>
                        </a:rPr>
                        <a:t>Yes</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No. of Observations</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208,676</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138,365</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107,247</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R-squared</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0.25</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0.18</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0.08</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1" u="none" strike="noStrike" dirty="0">
                          <a:solidFill>
                            <a:srgbClr val="000000"/>
                          </a:solidFill>
                          <a:effectLst/>
                          <a:latin typeface="Garamond"/>
                        </a:rPr>
                        <a:t> </a:t>
                      </a:r>
                    </a:p>
                  </a:txBody>
                  <a:tcPr marL="9429" marR="9429" marT="9429"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077417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288401" y="1219199"/>
            <a:ext cx="6581534" cy="615553"/>
          </a:xfrm>
          <a:prstGeom prst="rect">
            <a:avLst/>
          </a:prstGeom>
        </p:spPr>
        <p:txBody>
          <a:bodyPr wrap="square">
            <a:spAutoFit/>
          </a:bodyPr>
          <a:lstStyle/>
          <a:p>
            <a:pPr algn="ctr"/>
            <a:r>
              <a:rPr lang="en-US" sz="2000" dirty="0" smtClean="0">
                <a:solidFill>
                  <a:srgbClr val="000000"/>
                </a:solidFill>
                <a:latin typeface="+mj-lt"/>
              </a:rPr>
              <a:t>Growth Regressions</a:t>
            </a:r>
          </a:p>
          <a:p>
            <a:pPr algn="ctr"/>
            <a:r>
              <a:rPr lang="en-US" sz="1400" i="1" dirty="0" smtClean="0">
                <a:solidFill>
                  <a:srgbClr val="000000"/>
                </a:solidFill>
                <a:latin typeface="+mj-lt"/>
              </a:rPr>
              <a:t>Total Assets as a Proxy for Size</a:t>
            </a:r>
            <a:endParaRPr lang="en-US" sz="1100" i="1" dirty="0">
              <a:latin typeface="+mj-lt"/>
            </a:endParaRPr>
          </a:p>
        </p:txBody>
      </p:sp>
      <p:sp>
        <p:nvSpPr>
          <p:cNvPr id="9"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Event studies: firm dynamics around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issuance</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3" name="Table 2"/>
          <p:cNvGraphicFramePr>
            <a:graphicFrameLocks noGrp="1"/>
          </p:cNvGraphicFramePr>
          <p:nvPr>
            <p:extLst>
              <p:ext uri="{D42A27DB-BD31-4B8C-83A1-F6EECF244321}">
                <p14:modId xmlns:p14="http://schemas.microsoft.com/office/powerpoint/2010/main" val="1947806676"/>
              </p:ext>
            </p:extLst>
          </p:nvPr>
        </p:nvGraphicFramePr>
        <p:xfrm>
          <a:off x="1630124" y="1600198"/>
          <a:ext cx="5883752" cy="4525968"/>
        </p:xfrm>
        <a:graphic>
          <a:graphicData uri="http://schemas.openxmlformats.org/drawingml/2006/table">
            <a:tbl>
              <a:tblPr/>
              <a:tblGrid>
                <a:gridCol w="2125742"/>
                <a:gridCol w="113879"/>
                <a:gridCol w="113879"/>
                <a:gridCol w="778174"/>
                <a:gridCol w="246738"/>
                <a:gridCol w="113879"/>
                <a:gridCol w="113879"/>
                <a:gridCol w="778174"/>
                <a:gridCol w="246738"/>
                <a:gridCol w="113879"/>
                <a:gridCol w="113879"/>
                <a:gridCol w="778174"/>
                <a:gridCol w="246738"/>
              </a:tblGrid>
              <a:tr h="377164">
                <a:tc>
                  <a:txBody>
                    <a:bodyPr/>
                    <a:lstStyle/>
                    <a:p>
                      <a:pPr algn="l" fontAlgn="ctr"/>
                      <a:r>
                        <a:rPr lang="en-US" sz="1100" b="1" i="0" u="none" strike="noStrike" dirty="0">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ctr"/>
                      <a:r>
                        <a:rPr lang="en-US" sz="1100" b="0" i="0" u="none" strike="noStrike" dirty="0">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ctr" fontAlgn="ctr"/>
                      <a:r>
                        <a:rPr lang="en-US" sz="1100" b="0" i="0" u="none" strike="noStrike" dirty="0">
                          <a:solidFill>
                            <a:srgbClr val="000000"/>
                          </a:solidFill>
                          <a:effectLst/>
                          <a:latin typeface="Garamond"/>
                        </a:rPr>
                        <a:t> </a:t>
                      </a:r>
                    </a:p>
                  </a:txBody>
                  <a:tcPr marL="9429" marR="9429" marT="9429" marB="0" anchor="ctr">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dirty="0">
                          <a:solidFill>
                            <a:srgbClr val="000000"/>
                          </a:solidFill>
                          <a:effectLst/>
                          <a:latin typeface="Garamond"/>
                        </a:rPr>
                        <a:t>Total Assets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0"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a:solidFill>
                            <a:srgbClr val="000000"/>
                          </a:solidFill>
                          <a:effectLst/>
                          <a:latin typeface="Garamond"/>
                        </a:rPr>
                        <a:t>Sales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2">
                  <a:txBody>
                    <a:bodyPr/>
                    <a:lstStyle/>
                    <a:p>
                      <a:pPr algn="ctr" fontAlgn="b"/>
                      <a:r>
                        <a:rPr lang="en-US" sz="1100" b="0" i="1" u="none" strike="noStrike" dirty="0">
                          <a:solidFill>
                            <a:srgbClr val="000000"/>
                          </a:solidFill>
                          <a:effectLst/>
                          <a:latin typeface="Garamond"/>
                        </a:rPr>
                        <a:t>Number of Employees</a:t>
                      </a:r>
                    </a:p>
                  </a:txBody>
                  <a:tcPr marL="9429" marR="9429" marT="9429"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88582">
                <a:tc>
                  <a:txBody>
                    <a:bodyPr/>
                    <a:lstStyle/>
                    <a:p>
                      <a:pPr algn="l" fontAlgn="b"/>
                      <a:r>
                        <a:rPr lang="en-US" sz="1100" b="1" i="0" u="none" strike="noStrike">
                          <a:solidFill>
                            <a:srgbClr val="000000"/>
                          </a:solidFill>
                          <a:effectLst/>
                          <a:latin typeface="Garamond"/>
                        </a:rPr>
                        <a:t>Issue year - 3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8.433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7.351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6.971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dirty="0">
                          <a:solidFill>
                            <a:srgbClr val="000000"/>
                          </a:solidFill>
                          <a:effectLst/>
                          <a:latin typeface="Garamond"/>
                        </a:rPr>
                        <a:t>Issue year - 2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8.002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8.894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5.021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[2.388]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8.649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7.473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5.748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[2.282]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[1.073]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22.677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8.172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[0.868]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+ 1</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8.193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8.762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[1.617]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[1.015]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+ 2</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4.315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4.582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[0.716]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Issue year + 3</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4.244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5.743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3.446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[1.175]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Constant</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3.375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5.278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Country Fixed Effects</a:t>
                      </a:r>
                    </a:p>
                  </a:txBody>
                  <a:tcPr marL="9429" marR="9429" marT="9429" marB="0" anchor="b">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429" marR="9429" marT="9429"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Yes</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r>
              <a:tr h="188582">
                <a:tc gridSpan="3">
                  <a:txBody>
                    <a:bodyPr/>
                    <a:lstStyle/>
                    <a:p>
                      <a:pPr algn="l" fontAlgn="b"/>
                      <a:r>
                        <a:rPr lang="en-US" sz="1100" b="1" i="0" u="none" strike="noStrike">
                          <a:solidFill>
                            <a:srgbClr val="000000"/>
                          </a:solidFill>
                          <a:effectLst/>
                          <a:latin typeface="Garamond"/>
                        </a:rPr>
                        <a:t>Country Fixed Effects x Time Trend</a:t>
                      </a:r>
                    </a:p>
                  </a:txBody>
                  <a:tcPr marL="9429" marR="9429" marT="9429" marB="0" anchor="b">
                    <a:lnL>
                      <a:noFill/>
                    </a:lnL>
                    <a:lnR>
                      <a:noFill/>
                    </a:lnR>
                    <a:lnT>
                      <a:noFill/>
                    </a:lnT>
                    <a:lnB>
                      <a:noFill/>
                    </a:lnB>
                    <a:solidFill>
                      <a:srgbClr val="FFFFFF"/>
                    </a:solidFill>
                  </a:tcPr>
                </a:tc>
                <a:tc hMerge="1">
                  <a:txBody>
                    <a:bodyPr/>
                    <a:lstStyle/>
                    <a:p>
                      <a:endParaRPr lang="en-US"/>
                    </a:p>
                  </a:txBody>
                  <a:tcPr/>
                </a:tc>
                <a:tc hMerge="1">
                  <a:txBody>
                    <a:bodyPr/>
                    <a:lstStyle/>
                    <a:p>
                      <a:endParaRPr lang="en-US"/>
                    </a:p>
                  </a:txBody>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Yes</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No. of Observations</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183,463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121,803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92,721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8582">
                <a:tc>
                  <a:txBody>
                    <a:bodyPr/>
                    <a:lstStyle/>
                    <a:p>
                      <a:pPr algn="l" fontAlgn="b"/>
                      <a:r>
                        <a:rPr lang="en-US" sz="1100" b="1" i="0" u="none" strike="noStrike">
                          <a:solidFill>
                            <a:srgbClr val="000000"/>
                          </a:solidFill>
                          <a:effectLst/>
                          <a:latin typeface="Garamond"/>
                        </a:rPr>
                        <a:t>R-squared</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429" marR="9429" marT="9429"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0.03</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0.01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0.01</a:t>
                      </a: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1" u="none" strike="noStrike" dirty="0">
                          <a:solidFill>
                            <a:srgbClr val="000000"/>
                          </a:solidFill>
                          <a:effectLst/>
                          <a:latin typeface="Garamond"/>
                        </a:rPr>
                        <a:t>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4264258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Robustness</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297541"/>
            <a:ext cx="8686800" cy="4876800"/>
          </a:xfrm>
        </p:spPr>
        <p:txBody>
          <a:bodyPr anchor="t">
            <a:noAutofit/>
          </a:bodyPr>
          <a:lstStyle/>
          <a:p>
            <a:pPr>
              <a:spcBef>
                <a:spcPts val="0"/>
              </a:spcBef>
              <a:spcAft>
                <a:spcPts val="600"/>
              </a:spcAft>
            </a:pPr>
            <a:r>
              <a:rPr lang="en-US" sz="2400" dirty="0" smtClean="0">
                <a:latin typeface="+mj-lt"/>
                <a:cs typeface="Calibri" pitchFamily="34" charset="0"/>
              </a:rPr>
              <a:t>Specific type of issuers and markets</a:t>
            </a:r>
          </a:p>
          <a:p>
            <a:pPr lvl="1">
              <a:spcBef>
                <a:spcPts val="0"/>
              </a:spcBef>
              <a:spcAft>
                <a:spcPts val="600"/>
              </a:spcAft>
            </a:pPr>
            <a:r>
              <a:rPr lang="en-US" sz="2200" dirty="0" smtClean="0">
                <a:latin typeface="+mj-lt"/>
                <a:cs typeface="Calibri" pitchFamily="34" charset="0"/>
              </a:rPr>
              <a:t>Equity issuers, bond issuers, domestic issuers, foreign issuers</a:t>
            </a:r>
          </a:p>
          <a:p>
            <a:pPr>
              <a:spcBef>
                <a:spcPts val="0"/>
              </a:spcBef>
              <a:spcAft>
                <a:spcPts val="600"/>
              </a:spcAft>
            </a:pPr>
            <a:r>
              <a:rPr lang="en-US" sz="2400" dirty="0" smtClean="0">
                <a:latin typeface="+mj-lt"/>
                <a:cs typeface="Calibri" pitchFamily="34" charset="0"/>
              </a:rPr>
              <a:t>Excluding and just with financial and utility firms </a:t>
            </a:r>
          </a:p>
          <a:p>
            <a:pPr>
              <a:spcBef>
                <a:spcPts val="0"/>
              </a:spcBef>
              <a:spcAft>
                <a:spcPts val="600"/>
              </a:spcAft>
            </a:pPr>
            <a:r>
              <a:rPr lang="en-US" sz="2400" dirty="0" smtClean="0">
                <a:latin typeface="+mj-lt"/>
                <a:cs typeface="Calibri" pitchFamily="34" charset="0"/>
              </a:rPr>
              <a:t>Excluding IPOs</a:t>
            </a:r>
          </a:p>
          <a:p>
            <a:pPr>
              <a:spcBef>
                <a:spcPts val="0"/>
              </a:spcBef>
              <a:spcAft>
                <a:spcPts val="600"/>
              </a:spcAft>
            </a:pPr>
            <a:r>
              <a:rPr lang="en-US" sz="2400" dirty="0" smtClean="0">
                <a:latin typeface="+mj-lt"/>
                <a:cs typeface="Calibri" pitchFamily="34" charset="0"/>
              </a:rPr>
              <a:t>Excluding China and India</a:t>
            </a:r>
          </a:p>
          <a:p>
            <a:pPr>
              <a:spcBef>
                <a:spcPts val="0"/>
              </a:spcBef>
              <a:spcAft>
                <a:spcPts val="600"/>
              </a:spcAft>
            </a:pPr>
            <a:r>
              <a:rPr lang="en-US" sz="2400" dirty="0" smtClean="0">
                <a:latin typeface="+mj-lt"/>
                <a:cs typeface="Calibri" pitchFamily="34" charset="0"/>
              </a:rPr>
              <a:t>M&amp;A activity</a:t>
            </a:r>
          </a:p>
          <a:p>
            <a:pPr lvl="1">
              <a:spcBef>
                <a:spcPts val="0"/>
              </a:spcBef>
              <a:spcAft>
                <a:spcPts val="600"/>
              </a:spcAft>
            </a:pPr>
            <a:r>
              <a:rPr lang="en-US" sz="2200" dirty="0" smtClean="0">
                <a:latin typeface="+mj-lt"/>
                <a:cs typeface="Calibri" pitchFamily="34" charset="0"/>
              </a:rPr>
              <a:t>Firms engaging </a:t>
            </a:r>
            <a:r>
              <a:rPr lang="en-US" sz="2200" dirty="0">
                <a:latin typeface="+mj-lt"/>
                <a:cs typeface="Calibri" pitchFamily="34" charset="0"/>
              </a:rPr>
              <a:t>in M&amp;A are usually not larger and do not grow faster </a:t>
            </a:r>
            <a:r>
              <a:rPr lang="en-US" sz="2200" dirty="0" smtClean="0">
                <a:latin typeface="+mj-lt"/>
                <a:cs typeface="Calibri" pitchFamily="34" charset="0"/>
              </a:rPr>
              <a:t>ex ante </a:t>
            </a:r>
            <a:r>
              <a:rPr lang="en-US" sz="2200" dirty="0">
                <a:latin typeface="+mj-lt"/>
                <a:cs typeface="Calibri" pitchFamily="34" charset="0"/>
              </a:rPr>
              <a:t>or </a:t>
            </a:r>
            <a:r>
              <a:rPr lang="en-US" sz="2200" dirty="0" smtClean="0">
                <a:latin typeface="+mj-lt"/>
                <a:cs typeface="Calibri" pitchFamily="34" charset="0"/>
              </a:rPr>
              <a:t>ex post </a:t>
            </a:r>
            <a:r>
              <a:rPr lang="en-US" sz="2200" dirty="0">
                <a:latin typeface="+mj-lt"/>
                <a:cs typeface="Calibri" pitchFamily="34" charset="0"/>
              </a:rPr>
              <a:t>than other firms raising equity or </a:t>
            </a:r>
            <a:r>
              <a:rPr lang="en-US" sz="2200" dirty="0" smtClean="0">
                <a:latin typeface="+mj-lt"/>
                <a:cs typeface="Calibri" pitchFamily="34" charset="0"/>
              </a:rPr>
              <a:t>bonds</a:t>
            </a:r>
          </a:p>
          <a:p>
            <a:pPr>
              <a:spcBef>
                <a:spcPts val="0"/>
              </a:spcBef>
              <a:spcAft>
                <a:spcPts val="600"/>
              </a:spcAft>
            </a:pPr>
            <a:r>
              <a:rPr lang="en-US" sz="2400" dirty="0" smtClean="0">
                <a:latin typeface="+mj-lt"/>
                <a:cs typeface="Calibri" pitchFamily="34" charset="0"/>
              </a:rPr>
              <a:t>Different estimates of the standard errors </a:t>
            </a:r>
          </a:p>
          <a:p>
            <a:pPr lvl="1">
              <a:spcBef>
                <a:spcPts val="0"/>
              </a:spcBef>
              <a:spcAft>
                <a:spcPts val="600"/>
              </a:spcAft>
            </a:pPr>
            <a:r>
              <a:rPr lang="en-US" sz="2200" dirty="0" smtClean="0">
                <a:latin typeface="+mj-lt"/>
                <a:cs typeface="Calibri" pitchFamily="34" charset="0"/>
              </a:rPr>
              <a:t>Clustering at country-, sector-, and country-sector level</a:t>
            </a:r>
          </a:p>
        </p:txBody>
      </p:sp>
    </p:spTree>
    <p:extLst>
      <p:ext uri="{BB962C8B-B14F-4D97-AF65-F5344CB8AC3E}">
        <p14:creationId xmlns:p14="http://schemas.microsoft.com/office/powerpoint/2010/main" val="1405402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Robustness</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297541"/>
            <a:ext cx="8686800" cy="4876800"/>
          </a:xfrm>
        </p:spPr>
        <p:txBody>
          <a:bodyPr anchor="t">
            <a:noAutofit/>
          </a:bodyPr>
          <a:lstStyle/>
          <a:p>
            <a:pPr>
              <a:spcBef>
                <a:spcPts val="0"/>
              </a:spcBef>
              <a:spcAft>
                <a:spcPts val="600"/>
              </a:spcAft>
            </a:pPr>
            <a:r>
              <a:rPr lang="en-US" sz="2400" dirty="0" smtClean="0">
                <a:cs typeface="Calibri" pitchFamily="34" charset="0"/>
              </a:rPr>
              <a:t>Split </a:t>
            </a:r>
            <a:r>
              <a:rPr lang="en-US" sz="2400" dirty="0">
                <a:cs typeface="Calibri" pitchFamily="34" charset="0"/>
              </a:rPr>
              <a:t>the sample before/after </a:t>
            </a:r>
            <a:r>
              <a:rPr lang="en-US" sz="2400" dirty="0" smtClean="0">
                <a:cs typeface="Calibri" pitchFamily="34" charset="0"/>
              </a:rPr>
              <a:t>the global financial </a:t>
            </a:r>
            <a:r>
              <a:rPr lang="en-US" sz="2400" dirty="0">
                <a:cs typeface="Calibri" pitchFamily="34" charset="0"/>
              </a:rPr>
              <a:t>crisis </a:t>
            </a:r>
          </a:p>
          <a:p>
            <a:pPr>
              <a:spcBef>
                <a:spcPts val="0"/>
              </a:spcBef>
              <a:spcAft>
                <a:spcPts val="600"/>
              </a:spcAft>
            </a:pPr>
            <a:r>
              <a:rPr lang="en-US" sz="2400" dirty="0">
                <a:cs typeface="Calibri" pitchFamily="34" charset="0"/>
              </a:rPr>
              <a:t>Use 2011 as end year</a:t>
            </a:r>
          </a:p>
          <a:p>
            <a:pPr>
              <a:spcBef>
                <a:spcPts val="0"/>
              </a:spcBef>
              <a:spcAft>
                <a:spcPts val="600"/>
              </a:spcAft>
            </a:pPr>
            <a:r>
              <a:rPr lang="en-US" sz="2400" dirty="0">
                <a:cs typeface="Calibri" pitchFamily="34" charset="0"/>
              </a:rPr>
              <a:t>Use of </a:t>
            </a:r>
            <a:r>
              <a:rPr lang="en-US" sz="2400" dirty="0" err="1">
                <a:cs typeface="Calibri" pitchFamily="34" charset="0"/>
              </a:rPr>
              <a:t>Worldscope</a:t>
            </a:r>
            <a:r>
              <a:rPr lang="en-US" sz="2400" dirty="0">
                <a:cs typeface="Calibri" pitchFamily="34" charset="0"/>
              </a:rPr>
              <a:t> data for a longer sample (1995-2011</a:t>
            </a:r>
            <a:r>
              <a:rPr lang="en-US" sz="2400" dirty="0" smtClean="0">
                <a:cs typeface="Calibri" pitchFamily="34" charset="0"/>
              </a:rPr>
              <a:t>)</a:t>
            </a:r>
          </a:p>
          <a:p>
            <a:pPr>
              <a:spcBef>
                <a:spcPts val="0"/>
              </a:spcBef>
              <a:spcAft>
                <a:spcPts val="600"/>
              </a:spcAft>
            </a:pPr>
            <a:r>
              <a:rPr lang="en-US" sz="2400" dirty="0" smtClean="0">
                <a:cs typeface="Calibri" pitchFamily="34" charset="0"/>
              </a:rPr>
              <a:t>Split developed and developing countries, with developed countries divided by type of financial system</a:t>
            </a:r>
            <a:endParaRPr lang="en-US" sz="2400" dirty="0">
              <a:cs typeface="Calibri" pitchFamily="34" charset="0"/>
            </a:endParaRPr>
          </a:p>
          <a:p>
            <a:pPr lvl="5">
              <a:spcBef>
                <a:spcPts val="0"/>
              </a:spcBef>
              <a:spcAft>
                <a:spcPts val="600"/>
              </a:spcAft>
            </a:pPr>
            <a:endParaRPr lang="en-US" sz="1200" dirty="0" smtClean="0">
              <a:latin typeface="+mj-lt"/>
              <a:cs typeface="Calibri" pitchFamily="34" charset="0"/>
            </a:endParaRPr>
          </a:p>
        </p:txBody>
      </p:sp>
    </p:spTree>
    <p:extLst>
      <p:ext uri="{BB962C8B-B14F-4D97-AF65-F5344CB8AC3E}">
        <p14:creationId xmlns:p14="http://schemas.microsoft.com/office/powerpoint/2010/main" val="2655270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Looking at specific</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type of issuers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8" name="Table 7"/>
          <p:cNvGraphicFramePr>
            <a:graphicFrameLocks noGrp="1"/>
          </p:cNvGraphicFramePr>
          <p:nvPr>
            <p:extLst>
              <p:ext uri="{D42A27DB-BD31-4B8C-83A1-F6EECF244321}">
                <p14:modId xmlns:p14="http://schemas.microsoft.com/office/powerpoint/2010/main" val="2738185244"/>
              </p:ext>
            </p:extLst>
          </p:nvPr>
        </p:nvGraphicFramePr>
        <p:xfrm>
          <a:off x="366693" y="2163548"/>
          <a:ext cx="8320108" cy="3008610"/>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Equity </a:t>
                      </a:r>
                      <a:r>
                        <a:rPr lang="en-US" sz="1200" b="0" i="1" u="none" strike="noStrike" dirty="0">
                          <a:solidFill>
                            <a:srgbClr val="000000"/>
                          </a:solidFill>
                          <a:effectLst/>
                          <a:latin typeface="+mj-lt"/>
                        </a:rPr>
                        <a:t>Markets</a:t>
                      </a:r>
                    </a:p>
                  </a:txBody>
                  <a:tcPr marL="9117" marR="9117" marT="9117"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3,517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64,710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207,537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893,746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55,443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[51.629]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[23,565]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1.169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5.597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2.390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1.118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1.974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[0.182]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[0.033]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13.8%</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13.0%</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12.1%</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9.7%</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44,302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609215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Looking at specific</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type of issuers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4" name="Table 3"/>
          <p:cNvGraphicFramePr>
            <a:graphicFrameLocks noGrp="1"/>
          </p:cNvGraphicFramePr>
          <p:nvPr>
            <p:extLst>
              <p:ext uri="{D42A27DB-BD31-4B8C-83A1-F6EECF244321}">
                <p14:modId xmlns:p14="http://schemas.microsoft.com/office/powerpoint/2010/main" val="1116916189"/>
              </p:ext>
            </p:extLst>
          </p:nvPr>
        </p:nvGraphicFramePr>
        <p:xfrm>
          <a:off x="366693" y="2163548"/>
          <a:ext cx="8320108" cy="3008610"/>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Bond </a:t>
                      </a:r>
                      <a:r>
                        <a:rPr lang="en-US" sz="1200" b="0" i="1" u="none" strike="noStrike" dirty="0">
                          <a:solidFill>
                            <a:srgbClr val="000000"/>
                          </a:solidFill>
                          <a:effectLst/>
                          <a:latin typeface="+mj-lt"/>
                        </a:rPr>
                        <a:t>Markets</a:t>
                      </a:r>
                    </a:p>
                  </a:txBody>
                  <a:tcPr marL="9117" marR="9117" marT="9117"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3,517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64,710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207,537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893,746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55,443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[4,355]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[26,179]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14.914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31.903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22.931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22.989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28.498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22.941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[1.874]</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[1.107]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[1.206]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1.118</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[0.023]</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2.432</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1.410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1.006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1.457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11.7%</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9.8%</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8.1%</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10.0%</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36,666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4045837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Looking at specific</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type of issuers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10" name="Table 9"/>
          <p:cNvGraphicFramePr>
            <a:graphicFrameLocks noGrp="1"/>
          </p:cNvGraphicFramePr>
          <p:nvPr>
            <p:extLst>
              <p:ext uri="{D42A27DB-BD31-4B8C-83A1-F6EECF244321}">
                <p14:modId xmlns:p14="http://schemas.microsoft.com/office/powerpoint/2010/main" val="3892170371"/>
              </p:ext>
            </p:extLst>
          </p:nvPr>
        </p:nvGraphicFramePr>
        <p:xfrm>
          <a:off x="366693" y="2161781"/>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Domestic </a:t>
                      </a:r>
                      <a:r>
                        <a:rPr lang="en-US" sz="1200" b="0" i="1" u="none" strike="noStrike" dirty="0">
                          <a:solidFill>
                            <a:srgbClr val="000000"/>
                          </a:solidFill>
                          <a:effectLst/>
                          <a:latin typeface="+mj-lt"/>
                        </a:rPr>
                        <a:t>Issuers</a:t>
                      </a: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3,517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64,710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207,537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893,746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55,443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[1,581]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[4,702]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[23,770]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2.355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2.278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2.862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[0.288]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1.118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[0.024]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2.124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1.624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1.175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1.585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[0.169]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13.2%</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12.0%</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10.1%</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43,820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6978081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0" y="1182327"/>
            <a:ext cx="8686800" cy="5299844"/>
          </a:xfrm>
        </p:spPr>
        <p:txBody>
          <a:bodyPr>
            <a:normAutofit/>
          </a:bodyPr>
          <a:lstStyle/>
          <a:p>
            <a:pPr marL="339725" indent="-339725">
              <a:spcAft>
                <a:spcPts val="600"/>
              </a:spcAft>
              <a:buFont typeface="+mj-lt"/>
              <a:buAutoNum type="arabicPeriod" startAt="2"/>
            </a:pPr>
            <a:r>
              <a:rPr lang="en-US" sz="2400" dirty="0" smtClean="0"/>
              <a:t>Despite being larger, issuers </a:t>
            </a:r>
            <a:r>
              <a:rPr lang="en-US" sz="2400" dirty="0"/>
              <a:t>grow faster than non-issuers in terms of assets, sales, and </a:t>
            </a:r>
            <a:r>
              <a:rPr lang="en-US" sz="2400" dirty="0" smtClean="0"/>
              <a:t>employment</a:t>
            </a:r>
          </a:p>
          <a:p>
            <a:pPr lvl="1">
              <a:spcAft>
                <a:spcPts val="600"/>
              </a:spcAft>
            </a:pPr>
            <a:r>
              <a:rPr lang="en-US" sz="2200" dirty="0"/>
              <a:t>Issuers experience a significant boost in </a:t>
            </a:r>
            <a:r>
              <a:rPr lang="en-US" sz="2200" dirty="0" smtClean="0"/>
              <a:t>these attributes </a:t>
            </a:r>
            <a:r>
              <a:rPr lang="en-US" sz="2200" dirty="0"/>
              <a:t>in the year they sell </a:t>
            </a:r>
            <a:r>
              <a:rPr lang="en-US" sz="2200" dirty="0" smtClean="0"/>
              <a:t>securities</a:t>
            </a:r>
          </a:p>
          <a:p>
            <a:pPr lvl="1">
              <a:spcAft>
                <a:spcPts val="600"/>
              </a:spcAft>
            </a:pPr>
            <a:r>
              <a:rPr lang="en-US" sz="2200" dirty="0"/>
              <a:t>The boost in performance occurs across the FSD</a:t>
            </a:r>
          </a:p>
          <a:p>
            <a:pPr lvl="1">
              <a:spcAft>
                <a:spcPts val="600"/>
              </a:spcAft>
            </a:pPr>
            <a:r>
              <a:rPr lang="en-US" sz="2200" dirty="0" smtClean="0"/>
              <a:t>The </a:t>
            </a:r>
            <a:r>
              <a:rPr lang="en-US" sz="2200" dirty="0"/>
              <a:t>median issuer by size experiences asset growth of 12% per </a:t>
            </a:r>
            <a:r>
              <a:rPr lang="en-US" sz="2200" dirty="0" smtClean="0"/>
              <a:t>annum</a:t>
            </a:r>
          </a:p>
          <a:p>
            <a:pPr lvl="1">
              <a:spcAft>
                <a:spcPts val="600"/>
              </a:spcAft>
            </a:pPr>
            <a:r>
              <a:rPr lang="en-US" sz="2200" dirty="0" smtClean="0"/>
              <a:t>The </a:t>
            </a:r>
            <a:r>
              <a:rPr lang="en-US" sz="2200" dirty="0"/>
              <a:t>median non-issuer grows at 4.5</a:t>
            </a:r>
            <a:r>
              <a:rPr lang="en-US" sz="2200" dirty="0" smtClean="0"/>
              <a:t>%</a:t>
            </a:r>
          </a:p>
          <a:p>
            <a:pPr lvl="1">
              <a:spcAft>
                <a:spcPts val="600"/>
              </a:spcAft>
            </a:pPr>
            <a:r>
              <a:rPr lang="en-US" sz="2200" dirty="0" smtClean="0"/>
              <a:t>Similar </a:t>
            </a:r>
            <a:r>
              <a:rPr lang="en-US" sz="2200" dirty="0"/>
              <a:t>patterns are observed for the average sized issuers and non-issuers and for other </a:t>
            </a:r>
            <a:r>
              <a:rPr lang="en-US" sz="2200" dirty="0" err="1"/>
              <a:t>deciles</a:t>
            </a:r>
            <a:r>
              <a:rPr lang="en-US" sz="2200" dirty="0"/>
              <a:t> of the </a:t>
            </a:r>
            <a:r>
              <a:rPr lang="en-US" sz="2200" dirty="0" smtClean="0"/>
              <a:t>FSD</a:t>
            </a:r>
          </a:p>
          <a:p>
            <a:pPr lvl="1">
              <a:spcAft>
                <a:spcPts val="600"/>
              </a:spcAft>
            </a:pPr>
            <a:r>
              <a:rPr lang="en-US" sz="2200" dirty="0" smtClean="0"/>
              <a:t>The </a:t>
            </a:r>
            <a:r>
              <a:rPr lang="en-US" sz="2200" dirty="0"/>
              <a:t>FSD of issuing firms moves more to the right over time than that of non-issuing </a:t>
            </a:r>
            <a:r>
              <a:rPr lang="en-US" sz="2200" dirty="0" smtClean="0"/>
              <a:t>firms</a:t>
            </a:r>
          </a:p>
        </p:txBody>
      </p:sp>
      <p:sp>
        <p:nvSpPr>
          <p:cNvPr id="5"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Main findings</a:t>
            </a:r>
          </a:p>
        </p:txBody>
      </p:sp>
    </p:spTree>
    <p:extLst>
      <p:ext uri="{BB962C8B-B14F-4D97-AF65-F5344CB8AC3E}">
        <p14:creationId xmlns:p14="http://schemas.microsoft.com/office/powerpoint/2010/main" val="2585305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Looking at specific</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type of issuers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6" name="Table 5"/>
          <p:cNvGraphicFramePr>
            <a:graphicFrameLocks noGrp="1"/>
          </p:cNvGraphicFramePr>
          <p:nvPr>
            <p:extLst>
              <p:ext uri="{D42A27DB-BD31-4B8C-83A1-F6EECF244321}">
                <p14:modId xmlns:p14="http://schemas.microsoft.com/office/powerpoint/2010/main" val="1512737680"/>
              </p:ext>
            </p:extLst>
          </p:nvPr>
        </p:nvGraphicFramePr>
        <p:xfrm>
          <a:off x="366693" y="2136197"/>
          <a:ext cx="8320108" cy="3081546"/>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Foreign </a:t>
                      </a:r>
                      <a:r>
                        <a:rPr lang="en-US" sz="1200" b="0" i="1" u="none" strike="noStrike" dirty="0">
                          <a:solidFill>
                            <a:srgbClr val="000000"/>
                          </a:solidFill>
                          <a:effectLst/>
                          <a:latin typeface="+mj-lt"/>
                        </a:rPr>
                        <a:t>Issuers</a:t>
                      </a:r>
                    </a:p>
                  </a:txBody>
                  <a:tcPr marL="9117" marR="9117" marT="9117"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3,517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64,710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207,537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893,746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55,443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[416]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[4,491]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[24,076]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37042">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5.095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26.234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26.871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29.454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47.104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21.326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200574">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[0.832]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[2.822]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[2.379]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1.118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3.808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2.199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[0.162]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23.0%</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10.2%</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9.5%</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7.7%</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32,678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9565463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45401"/>
            <a:ext cx="8686800" cy="8571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Bank-based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9" name="Rectangle 8"/>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Equity Market Financing</a:t>
            </a:r>
            <a:endParaRPr lang="en-US" sz="1100" i="1" dirty="0">
              <a:latin typeface="+mj-lt"/>
            </a:endParaRPr>
          </a:p>
        </p:txBody>
      </p:sp>
      <p:graphicFrame>
        <p:nvGraphicFramePr>
          <p:cNvPr id="11" name="Table 10"/>
          <p:cNvGraphicFramePr>
            <a:graphicFrameLocks noGrp="1"/>
          </p:cNvGraphicFramePr>
          <p:nvPr>
            <p:extLst>
              <p:ext uri="{D42A27DB-BD31-4B8C-83A1-F6EECF244321}">
                <p14:modId xmlns:p14="http://schemas.microsoft.com/office/powerpoint/2010/main" val="221822893"/>
              </p:ext>
            </p:extLst>
          </p:nvPr>
        </p:nvGraphicFramePr>
        <p:xfrm>
          <a:off x="366693" y="2161781"/>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Bank-Based Developed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3,619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7,282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40,357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203,765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1,004,107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48,504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[2,717]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[8,393]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[44,838]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5.047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14.100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8.054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5.754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13.335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7.976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[0.428]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[1.091]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[0.751]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[0.533]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[1.719]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[0.540]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1.077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1.537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1.307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1.372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[0.224]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14,378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058279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1216"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Market-based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8" name="Rectangle 7"/>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Equity Market Financing</a:t>
            </a:r>
            <a:endParaRPr lang="en-US" sz="1100" i="1" dirty="0">
              <a:latin typeface="+mj-lt"/>
            </a:endParaRPr>
          </a:p>
        </p:txBody>
      </p:sp>
      <p:graphicFrame>
        <p:nvGraphicFramePr>
          <p:cNvPr id="9" name="Table 8"/>
          <p:cNvGraphicFramePr>
            <a:graphicFrameLocks noGrp="1"/>
          </p:cNvGraphicFramePr>
          <p:nvPr>
            <p:extLst>
              <p:ext uri="{D42A27DB-BD31-4B8C-83A1-F6EECF244321}">
                <p14:modId xmlns:p14="http://schemas.microsoft.com/office/powerpoint/2010/main" val="2869158951"/>
              </p:ext>
            </p:extLst>
          </p:nvPr>
        </p:nvGraphicFramePr>
        <p:xfrm>
          <a:off x="366693" y="2161781"/>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Market-Based Developed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4,412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37,321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122,467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348,494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1,349,377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91,047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[14,300]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[62,560]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0.446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0.661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3.183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0.962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[0.068]</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[0.048]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[0.287]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1.141</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[0.172]</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[0.110]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2.309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1.675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1.289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[0.438]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[0.230]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[0.164]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16,890</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465964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9442" y="145401"/>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Emerging</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8" name="Rectangle 7"/>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Equity Market Financing</a:t>
            </a:r>
            <a:endParaRPr lang="en-US" sz="1100" i="1" dirty="0">
              <a:latin typeface="+mj-lt"/>
            </a:endParaRPr>
          </a:p>
        </p:txBody>
      </p:sp>
      <p:graphicFrame>
        <p:nvGraphicFramePr>
          <p:cNvPr id="10" name="Table 9"/>
          <p:cNvGraphicFramePr>
            <a:graphicFrameLocks noGrp="1"/>
          </p:cNvGraphicFramePr>
          <p:nvPr>
            <p:extLst>
              <p:ext uri="{D42A27DB-BD31-4B8C-83A1-F6EECF244321}">
                <p14:modId xmlns:p14="http://schemas.microsoft.com/office/powerpoint/2010/main" val="2643485119"/>
              </p:ext>
            </p:extLst>
          </p:nvPr>
        </p:nvGraphicFramePr>
        <p:xfrm>
          <a:off x="366693" y="2161781"/>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Emerging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2,627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16,560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47,911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136,635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464,069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41,041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[587]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[2,049]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[20,727]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2.195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2.175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2.201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5.259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[0.293]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[0.159]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[0.181]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1.352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1.486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1.719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[0.140]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[0.079]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1.761</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1.776</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1.937</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2.402</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1.589</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 </a:t>
                      </a:r>
                    </a:p>
                  </a:txBody>
                  <a:tcPr marL="9525" marR="9525" marT="9525" marB="0">
                    <a:lnL>
                      <a:noFill/>
                    </a:lnL>
                    <a:lnR>
                      <a:noFill/>
                    </a:lnR>
                    <a:lnT>
                      <a:noFill/>
                    </a:lnT>
                    <a:lnB>
                      <a:noFill/>
                    </a:lnB>
                    <a:solidFill>
                      <a:srgbClr val="FFFFFF"/>
                    </a:solidFill>
                  </a:tcPr>
                </a:tc>
                <a:tc>
                  <a:txBody>
                    <a:bodyPr/>
                    <a:lstStyle/>
                    <a:p>
                      <a:pPr algn="r" fontAlgn="t"/>
                      <a:r>
                        <a:rPr lang="en-US" sz="1100" b="0" i="0" u="none" strike="noStrike">
                          <a:solidFill>
                            <a:srgbClr val="000000"/>
                          </a:solidFill>
                          <a:effectLst/>
                          <a:latin typeface="Garamond"/>
                        </a:rPr>
                        <a:t>1.89</a:t>
                      </a:r>
                    </a:p>
                  </a:txBody>
                  <a:tcPr marL="9525" marR="9525" marT="9525" marB="0">
                    <a:lnL>
                      <a:noFill/>
                    </a:lnL>
                    <a:lnR>
                      <a:noFill/>
                    </a:lnR>
                    <a:lnT>
                      <a:noFill/>
                    </a:lnT>
                    <a:lnB>
                      <a:noFill/>
                    </a:lnB>
                    <a:solidFill>
                      <a:srgbClr val="FFFFFF"/>
                    </a:solidFill>
                  </a:tcPr>
                </a:tc>
                <a:tc>
                  <a:txBody>
                    <a:bodyPr/>
                    <a:lstStyle/>
                    <a:p>
                      <a:pPr algn="l" fontAlgn="t"/>
                      <a:r>
                        <a:rPr lang="en-US" sz="1100" b="0" i="0" u="none" strike="noStrike">
                          <a:solidFill>
                            <a:srgbClr val="000000"/>
                          </a:solidFill>
                          <a:effectLst/>
                          <a:latin typeface="Garamond"/>
                        </a:rPr>
                        <a:t>***</a:t>
                      </a:r>
                    </a:p>
                  </a:txBody>
                  <a:tcPr marL="9525" marR="9525" marT="9525" marB="0">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[0.199]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13,034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4053510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Bank-based</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8" name="Rectangle 7"/>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Bond Market Financing</a:t>
            </a:r>
            <a:endParaRPr lang="en-US" sz="1100" i="1" dirty="0">
              <a:latin typeface="+mj-lt"/>
            </a:endParaRPr>
          </a:p>
        </p:txBody>
      </p:sp>
      <p:graphicFrame>
        <p:nvGraphicFramePr>
          <p:cNvPr id="9" name="Table 8"/>
          <p:cNvGraphicFramePr>
            <a:graphicFrameLocks noGrp="1"/>
          </p:cNvGraphicFramePr>
          <p:nvPr>
            <p:extLst>
              <p:ext uri="{D42A27DB-BD31-4B8C-83A1-F6EECF244321}">
                <p14:modId xmlns:p14="http://schemas.microsoft.com/office/powerpoint/2010/main" val="3747261344"/>
              </p:ext>
            </p:extLst>
          </p:nvPr>
        </p:nvGraphicFramePr>
        <p:xfrm>
          <a:off x="366693" y="2161781"/>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Bank-Based Developed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3,619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7,282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40,357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203,765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1,004,107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48,504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[2,686]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[8,397]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[43,122]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[1,542]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43.598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138.941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74.131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47.308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46.558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59.753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[5.424]</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[13.091]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[7.770]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[5.944]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[5.784]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[4.810]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1.077</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1.277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[0.018]</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1.308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12,686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69911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47625"/>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Market-based</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8" name="Rectangle 7"/>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Bond Market Financing</a:t>
            </a:r>
            <a:endParaRPr lang="en-US" sz="1100" i="1" dirty="0">
              <a:latin typeface="+mj-lt"/>
            </a:endParaRPr>
          </a:p>
        </p:txBody>
      </p:sp>
      <p:graphicFrame>
        <p:nvGraphicFramePr>
          <p:cNvPr id="9" name="Table 8"/>
          <p:cNvGraphicFramePr>
            <a:graphicFrameLocks noGrp="1"/>
          </p:cNvGraphicFramePr>
          <p:nvPr>
            <p:extLst>
              <p:ext uri="{D42A27DB-BD31-4B8C-83A1-F6EECF244321}">
                <p14:modId xmlns:p14="http://schemas.microsoft.com/office/powerpoint/2010/main" val="3638196265"/>
              </p:ext>
            </p:extLst>
          </p:nvPr>
        </p:nvGraphicFramePr>
        <p:xfrm>
          <a:off x="366693" y="2144658"/>
          <a:ext cx="8320108" cy="3012552"/>
        </p:xfrm>
        <a:graphic>
          <a:graphicData uri="http://schemas.openxmlformats.org/drawingml/2006/table">
            <a:tbl>
              <a:tblPr/>
              <a:tblGrid>
                <a:gridCol w="2581462"/>
                <a:gridCol w="111429"/>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Market-Based Developed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4,412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37,321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122,467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348,494</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1,349,377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91,047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[485]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[14,027]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[58,020]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4.016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14.460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13.498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13.645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18.814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12.010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[0.896]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[1.485]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[1.022]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[0.900]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1.141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1.226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[0.166]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[0.069]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1.509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1.171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0.976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1.470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[0.844]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[0.202]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12,764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3302645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Emerging</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8" name="Rectangle 7"/>
          <p:cNvSpPr/>
          <p:nvPr/>
        </p:nvSpPr>
        <p:spPr>
          <a:xfrm>
            <a:off x="1562100" y="1280160"/>
            <a:ext cx="6581534" cy="615553"/>
          </a:xfrm>
          <a:prstGeom prst="rect">
            <a:avLst/>
          </a:prstGeom>
        </p:spPr>
        <p:txBody>
          <a:bodyPr wrap="square">
            <a:spAutoFit/>
          </a:bodyPr>
          <a:lstStyle/>
          <a:p>
            <a:pPr algn="ctr"/>
            <a:r>
              <a:rPr lang="en-US" sz="2000" dirty="0" smtClean="0">
                <a:solidFill>
                  <a:srgbClr val="000000"/>
                </a:solidFill>
                <a:latin typeface="+mj-lt"/>
              </a:rPr>
              <a:t>Firm Size Distribution by Group of Countries</a:t>
            </a:r>
          </a:p>
          <a:p>
            <a:pPr algn="ctr"/>
            <a:r>
              <a:rPr lang="en-US" sz="1400" i="1" dirty="0" smtClean="0">
                <a:solidFill>
                  <a:srgbClr val="000000"/>
                </a:solidFill>
                <a:latin typeface="+mj-lt"/>
              </a:rPr>
              <a:t>Bond Market Financing</a:t>
            </a:r>
            <a:endParaRPr lang="en-US" sz="1100" i="1" dirty="0">
              <a:latin typeface="+mj-lt"/>
            </a:endParaRPr>
          </a:p>
        </p:txBody>
      </p:sp>
      <p:graphicFrame>
        <p:nvGraphicFramePr>
          <p:cNvPr id="10" name="Table 9"/>
          <p:cNvGraphicFramePr>
            <a:graphicFrameLocks noGrp="1"/>
          </p:cNvGraphicFramePr>
          <p:nvPr>
            <p:extLst>
              <p:ext uri="{D42A27DB-BD31-4B8C-83A1-F6EECF244321}">
                <p14:modId xmlns:p14="http://schemas.microsoft.com/office/powerpoint/2010/main" val="1238953040"/>
              </p:ext>
            </p:extLst>
          </p:nvPr>
        </p:nvGraphicFramePr>
        <p:xfrm>
          <a:off x="366693" y="2144658"/>
          <a:ext cx="8320108" cy="3012552"/>
        </p:xfrm>
        <a:graphic>
          <a:graphicData uri="http://schemas.openxmlformats.org/drawingml/2006/table">
            <a:tbl>
              <a:tblPr/>
              <a:tblGrid>
                <a:gridCol w="2592311"/>
                <a:gridCol w="100580"/>
                <a:gridCol w="603580"/>
                <a:gridCol w="241432"/>
                <a:gridCol w="111429"/>
                <a:gridCol w="603580"/>
                <a:gridCol w="241432"/>
                <a:gridCol w="111429"/>
                <a:gridCol w="603580"/>
                <a:gridCol w="241432"/>
                <a:gridCol w="111429"/>
                <a:gridCol w="603580"/>
                <a:gridCol w="241432"/>
                <a:gridCol w="111429"/>
                <a:gridCol w="603580"/>
                <a:gridCol w="241432"/>
                <a:gridCol w="111429"/>
                <a:gridCol w="603580"/>
                <a:gridCol w="241432"/>
              </a:tblGrid>
              <a:tr h="273510">
                <a:tc gridSpan="19">
                  <a:txBody>
                    <a:bodyPr/>
                    <a:lstStyle/>
                    <a:p>
                      <a:pPr algn="ctr" fontAlgn="b"/>
                      <a:r>
                        <a:rPr lang="en-US" sz="1200" b="0" i="1" u="none" strike="noStrike" dirty="0" smtClean="0">
                          <a:solidFill>
                            <a:srgbClr val="000000"/>
                          </a:solidFill>
                          <a:effectLst/>
                          <a:latin typeface="+mj-lt"/>
                        </a:rPr>
                        <a:t>Emerging Economies</a:t>
                      </a:r>
                      <a:endParaRPr lang="en-US" sz="1200" b="0" i="1" u="none" strike="noStrike" dirty="0">
                        <a:solidFill>
                          <a:srgbClr val="000000"/>
                        </a:solidFill>
                        <a:effectLst/>
                        <a:latin typeface="+mj-lt"/>
                      </a:endParaRPr>
                    </a:p>
                  </a:txBody>
                  <a:tcPr marL="9117" marR="9117" marT="9117"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a:solidFill>
                            <a:srgbClr val="000000"/>
                          </a:solidFill>
                          <a:effectLst/>
                          <a:latin typeface="Garamond"/>
                        </a:rPr>
                        <a:t>Quantile Regressions</a:t>
                      </a:r>
                    </a:p>
                  </a:txBody>
                  <a:tcPr marL="9525" marR="9525" marT="9525"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a:solidFill>
                            <a:srgbClr val="000000"/>
                          </a:solidFill>
                          <a:effectLst/>
                          <a:latin typeface="Garamond"/>
                        </a:rPr>
                        <a:t>Mean Regression</a:t>
                      </a:r>
                    </a:p>
                  </a:txBody>
                  <a:tcPr marL="9525" marR="9525" marT="9525" marB="0" anchor="ctr">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9th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18234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2,627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16,560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47,911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136,635</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464,069</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41,041</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8234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[618]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[2,035]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[4,660]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[20,065]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29.856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16.023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13.952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12.442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17.063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17.430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[3.836]</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[1.198]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[1.458]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[1.311]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[2.234]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91457">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1.352</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1.486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1.719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2.254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1.673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69576">
                <a:tc>
                  <a:txBody>
                    <a:bodyPr/>
                    <a:lstStyle/>
                    <a:p>
                      <a:pPr algn="l" fontAlgn="b"/>
                      <a:r>
                        <a:rPr lang="en-US" sz="110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[0.135]</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[0.081]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[0.136]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2.467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2.359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1.984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1.374</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[0.540]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[0.276]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[0.297]</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[0.261]</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[0.072]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Average 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17.5%</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18234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11,216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315339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73187" y="1853869"/>
            <a:ext cx="6581534" cy="307777"/>
          </a:xfrm>
          <a:prstGeom prst="rect">
            <a:avLst/>
          </a:prstGeom>
        </p:spPr>
        <p:txBody>
          <a:bodyPr wrap="square">
            <a:spAutoFit/>
          </a:bodyPr>
          <a:lstStyle/>
          <a:p>
            <a:pPr algn="ctr"/>
            <a:r>
              <a:rPr lang="en-US" sz="1400" i="1" dirty="0" smtClean="0">
                <a:solidFill>
                  <a:srgbClr val="000000"/>
                </a:solidFill>
                <a:latin typeface="+mj-lt"/>
              </a:rPr>
              <a:t>Equity Market Financing</a:t>
            </a:r>
            <a:endParaRPr lang="en-US" sz="1100" i="1" dirty="0">
              <a:latin typeface="+mj-lt"/>
            </a:endParaRPr>
          </a:p>
        </p:txBody>
      </p:sp>
      <p:sp>
        <p:nvSpPr>
          <p:cNvPr id="10" name="Title 1"/>
          <p:cNvSpPr txBox="1">
            <a:spLocks/>
          </p:cNvSpPr>
          <p:nvPr/>
        </p:nvSpPr>
        <p:spPr bwMode="auto">
          <a:xfrm>
            <a:off x="304800"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Annual</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growth rate by country groups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13" name="Table 12"/>
          <p:cNvGraphicFramePr>
            <a:graphicFrameLocks noGrp="1"/>
          </p:cNvGraphicFramePr>
          <p:nvPr>
            <p:extLst>
              <p:ext uri="{D42A27DB-BD31-4B8C-83A1-F6EECF244321}">
                <p14:modId xmlns:p14="http://schemas.microsoft.com/office/powerpoint/2010/main" val="521646529"/>
              </p:ext>
            </p:extLst>
          </p:nvPr>
        </p:nvGraphicFramePr>
        <p:xfrm>
          <a:off x="316842" y="2276860"/>
          <a:ext cx="8686799" cy="2477100"/>
        </p:xfrm>
        <a:graphic>
          <a:graphicData uri="http://schemas.openxmlformats.org/drawingml/2006/table">
            <a:tbl>
              <a:tblPr/>
              <a:tblGrid>
                <a:gridCol w="2543581"/>
                <a:gridCol w="108623"/>
                <a:gridCol w="678892"/>
                <a:gridCol w="235349"/>
                <a:gridCol w="108623"/>
                <a:gridCol w="678892"/>
                <a:gridCol w="235349"/>
                <a:gridCol w="108623"/>
                <a:gridCol w="678892"/>
                <a:gridCol w="235349"/>
                <a:gridCol w="108623"/>
                <a:gridCol w="678892"/>
                <a:gridCol w="235349"/>
                <a:gridCol w="108623"/>
                <a:gridCol w="678892"/>
                <a:gridCol w="235349"/>
                <a:gridCol w="108623"/>
                <a:gridCol w="678892"/>
                <a:gridCol w="241383"/>
              </a:tblGrid>
              <a:tr h="270849">
                <a:tc gridSpan="19">
                  <a:txBody>
                    <a:bodyPr/>
                    <a:lstStyle/>
                    <a:p>
                      <a:pPr algn="ctr" fontAlgn="b"/>
                      <a:r>
                        <a:rPr lang="en-US" sz="1400" b="0" i="1" u="none" strike="noStrike" dirty="0">
                          <a:solidFill>
                            <a:srgbClr val="000000"/>
                          </a:solidFill>
                          <a:effectLst/>
                          <a:latin typeface="Garamond"/>
                        </a:rPr>
                        <a:t>Bank-Based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0849">
                <a:tc>
                  <a:txBody>
                    <a:bodyPr/>
                    <a:lstStyle/>
                    <a:p>
                      <a:pPr algn="l" fontAlgn="b"/>
                      <a:r>
                        <a:rPr lang="en-US" sz="1400" b="1" i="1" u="none" strike="noStrike" dirty="0" err="1" smtClean="0">
                          <a:solidFill>
                            <a:srgbClr val="000000"/>
                          </a:solidFill>
                          <a:effectLst/>
                          <a:latin typeface="Garamond"/>
                        </a:rPr>
                        <a:t>Quantile</a:t>
                      </a:r>
                      <a:r>
                        <a:rPr lang="en-US" sz="1400" b="0" i="1"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1"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1st</a:t>
                      </a:r>
                      <a:r>
                        <a:rPr lang="en-US" sz="1100" b="1" i="0" u="none" strike="noStrike" baseline="30000" dirty="0">
                          <a:solidFill>
                            <a:srgbClr val="000000"/>
                          </a:solidFill>
                          <a:effectLst/>
                          <a:latin typeface="Garamond"/>
                        </a:rPr>
                        <a:t>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3rd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dirty="0">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5th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dirty="0">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7th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0" u="none" strike="noStrike" dirty="0">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400" b="1"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400" b="1" i="1" u="none" strike="noStrike" dirty="0">
                          <a:solidFill>
                            <a:srgbClr val="000000"/>
                          </a:solidFill>
                          <a:effectLst/>
                          <a:latin typeface="Garamond"/>
                        </a:rPr>
                        <a:t>Mean</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32284">
                <a:tc>
                  <a:txBody>
                    <a:bodyPr/>
                    <a:lstStyle/>
                    <a:p>
                      <a:pPr algn="l" fontAlgn="b"/>
                      <a:r>
                        <a:rPr lang="en-US" sz="1400" b="0" i="0" u="none" strike="noStrike" dirty="0">
                          <a:solidFill>
                            <a:srgbClr val="000000"/>
                          </a:solidFill>
                          <a:effectLst/>
                          <a:latin typeface="Garamond"/>
                        </a:rPr>
                        <a:t>Average Growth of Non-issuers</a:t>
                      </a:r>
                    </a:p>
                  </a:txBody>
                  <a:tcPr marL="8561" marR="8561" marT="8561"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Garamond"/>
                        </a:rPr>
                        <a:t>1.1%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Garamond"/>
                        </a:rPr>
                        <a:t>3.6%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2.1%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sz="1400" b="0" i="0" u="none" strike="noStrike">
                          <a:solidFill>
                            <a:srgbClr val="000000"/>
                          </a:solidFill>
                          <a:effectLst/>
                          <a:latin typeface="Garamond"/>
                        </a:rPr>
                        <a:t> </a:t>
                      </a:r>
                    </a:p>
                  </a:txBody>
                  <a:tcPr marL="8561" marR="8561" marT="8561" marB="0">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2284">
                <a:tc>
                  <a:txBody>
                    <a:bodyPr/>
                    <a:lstStyle/>
                    <a:p>
                      <a:pPr algn="l" fontAlgn="b"/>
                      <a:r>
                        <a:rPr lang="en-US" sz="1400" b="0" i="0" u="none" strike="noStrike" dirty="0">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7.5%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6.9%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6.0%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5.3%</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6.8%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70849">
                <a:tc gridSpan="19">
                  <a:txBody>
                    <a:bodyPr/>
                    <a:lstStyle/>
                    <a:p>
                      <a:pPr algn="ctr" fontAlgn="b"/>
                      <a:r>
                        <a:rPr lang="en-US" sz="1400" b="0" i="1" u="none" strike="noStrike" dirty="0">
                          <a:solidFill>
                            <a:srgbClr val="000000"/>
                          </a:solidFill>
                          <a:effectLst/>
                          <a:latin typeface="Garamond"/>
                        </a:rPr>
                        <a:t> Market-Based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2284">
                <a:tc>
                  <a:txBody>
                    <a:bodyPr/>
                    <a:lstStyle/>
                    <a:p>
                      <a:pPr algn="l" fontAlgn="b"/>
                      <a:r>
                        <a:rPr lang="en-US" sz="1400" b="0" i="0" u="none" strike="noStrike" dirty="0">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2.9%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3.0%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4.5%</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3.4%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2284">
                <a:tc>
                  <a:txBody>
                    <a:bodyPr/>
                    <a:lstStyle/>
                    <a:p>
                      <a:pPr algn="l" fontAlgn="b"/>
                      <a:r>
                        <a:rPr lang="en-US" sz="1400" b="0" i="0" u="none" strike="noStrike" dirty="0">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14.4%</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12.5%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13.6%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70849">
                <a:tc gridSpan="19">
                  <a:txBody>
                    <a:bodyPr/>
                    <a:lstStyle/>
                    <a:p>
                      <a:pPr algn="ctr" fontAlgn="b"/>
                      <a:r>
                        <a:rPr lang="en-US" sz="1400" b="0" i="1" u="none" strike="noStrike" dirty="0">
                          <a:solidFill>
                            <a:srgbClr val="000000"/>
                          </a:solidFill>
                          <a:effectLst/>
                          <a:latin typeface="Garamond"/>
                        </a:rPr>
                        <a:t>Emerging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2284">
                <a:tc>
                  <a:txBody>
                    <a:bodyPr/>
                    <a:lstStyle/>
                    <a:p>
                      <a:pPr algn="l" fontAlgn="b"/>
                      <a:r>
                        <a:rPr lang="en-US" sz="1400" b="0" i="0" u="none" strike="noStrike" dirty="0">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5.8%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7.8%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8.0%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12.3%</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7.6%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2284">
                <a:tc>
                  <a:txBody>
                    <a:bodyPr/>
                    <a:lstStyle/>
                    <a:p>
                      <a:pPr algn="l" fontAlgn="b"/>
                      <a:r>
                        <a:rPr lang="en-US" sz="1400" b="0" i="0" u="none" strike="noStrike" dirty="0">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13.2%</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14.9%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18.5%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22.5%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20.0%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17.8%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11245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itle 1"/>
          <p:cNvSpPr txBox="1">
            <a:spLocks/>
          </p:cNvSpPr>
          <p:nvPr/>
        </p:nvSpPr>
        <p:spPr bwMode="auto">
          <a:xfrm>
            <a:off x="304800"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Annual</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growth rate by country groups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11" name="Rectangle 10"/>
          <p:cNvSpPr/>
          <p:nvPr/>
        </p:nvSpPr>
        <p:spPr>
          <a:xfrm>
            <a:off x="1199477" y="1873611"/>
            <a:ext cx="6581534" cy="307777"/>
          </a:xfrm>
          <a:prstGeom prst="rect">
            <a:avLst/>
          </a:prstGeom>
        </p:spPr>
        <p:txBody>
          <a:bodyPr wrap="square">
            <a:spAutoFit/>
          </a:bodyPr>
          <a:lstStyle/>
          <a:p>
            <a:pPr algn="ctr"/>
            <a:r>
              <a:rPr lang="en-US" sz="1400" i="1" dirty="0" smtClean="0">
                <a:solidFill>
                  <a:srgbClr val="000000"/>
                </a:solidFill>
                <a:latin typeface="+mj-lt"/>
              </a:rPr>
              <a:t>Bond </a:t>
            </a:r>
            <a:r>
              <a:rPr lang="en-US" sz="1400" i="1" dirty="0">
                <a:solidFill>
                  <a:srgbClr val="000000"/>
                </a:solidFill>
                <a:latin typeface="+mj-lt"/>
              </a:rPr>
              <a:t>Market Financing</a:t>
            </a:r>
            <a:endParaRPr lang="en-US" sz="1100" i="1" dirty="0">
              <a:latin typeface="+mj-lt"/>
            </a:endParaRPr>
          </a:p>
        </p:txBody>
      </p:sp>
      <p:graphicFrame>
        <p:nvGraphicFramePr>
          <p:cNvPr id="15" name="Table 14"/>
          <p:cNvGraphicFramePr>
            <a:graphicFrameLocks noGrp="1"/>
          </p:cNvGraphicFramePr>
          <p:nvPr>
            <p:extLst>
              <p:ext uri="{D42A27DB-BD31-4B8C-83A1-F6EECF244321}">
                <p14:modId xmlns:p14="http://schemas.microsoft.com/office/powerpoint/2010/main" val="4118194758"/>
              </p:ext>
            </p:extLst>
          </p:nvPr>
        </p:nvGraphicFramePr>
        <p:xfrm>
          <a:off x="304800" y="2296597"/>
          <a:ext cx="8686800" cy="2342150"/>
        </p:xfrm>
        <a:graphic>
          <a:graphicData uri="http://schemas.openxmlformats.org/drawingml/2006/table">
            <a:tbl>
              <a:tblPr/>
              <a:tblGrid>
                <a:gridCol w="2545350"/>
                <a:gridCol w="108697"/>
                <a:gridCol w="679364"/>
                <a:gridCol w="235514"/>
                <a:gridCol w="108697"/>
                <a:gridCol w="679364"/>
                <a:gridCol w="235514"/>
                <a:gridCol w="108697"/>
                <a:gridCol w="679364"/>
                <a:gridCol w="235514"/>
                <a:gridCol w="108697"/>
                <a:gridCol w="679364"/>
                <a:gridCol w="235514"/>
                <a:gridCol w="108697"/>
                <a:gridCol w="679364"/>
                <a:gridCol w="235514"/>
                <a:gridCol w="108697"/>
                <a:gridCol w="679364"/>
                <a:gridCol w="235514"/>
              </a:tblGrid>
              <a:tr h="234215">
                <a:tc gridSpan="19">
                  <a:txBody>
                    <a:bodyPr/>
                    <a:lstStyle/>
                    <a:p>
                      <a:pPr algn="ctr" fontAlgn="b"/>
                      <a:r>
                        <a:rPr lang="en-US" sz="1400" b="0" i="1" u="none" strike="noStrike" dirty="0">
                          <a:solidFill>
                            <a:srgbClr val="000000"/>
                          </a:solidFill>
                          <a:effectLst/>
                          <a:latin typeface="Garamond"/>
                        </a:rPr>
                        <a:t>Bank-Based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1" i="1" u="none" strike="noStrike" dirty="0" err="1" smtClean="0">
                          <a:solidFill>
                            <a:srgbClr val="000000"/>
                          </a:solidFill>
                          <a:effectLst/>
                          <a:latin typeface="+mn-lt"/>
                        </a:rPr>
                        <a:t>Quantile</a:t>
                      </a:r>
                      <a:r>
                        <a:rPr lang="en-US" sz="1400" b="0" i="1" u="none" strike="noStrike" dirty="0">
                          <a:solidFill>
                            <a:srgbClr val="000000"/>
                          </a:solidFill>
                          <a:effectLst/>
                          <a:latin typeface="+mn-lt"/>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3rd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4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400" b="1" i="1" u="none" strike="noStrike" dirty="0">
                          <a:solidFill>
                            <a:srgbClr val="000000"/>
                          </a:solidFill>
                          <a:effectLst/>
                          <a:latin typeface="Garamond"/>
                        </a:rPr>
                        <a:t>Mean</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Garamond"/>
                        </a:rPr>
                        <a:t>1.1%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3.6%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Garamond"/>
                        </a:rPr>
                        <a:t>2.1%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2.4%</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3.0%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4.8%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4.9%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4.6%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4215">
                <a:tc gridSpan="19">
                  <a:txBody>
                    <a:bodyPr/>
                    <a:lstStyle/>
                    <a:p>
                      <a:pPr algn="ctr" fontAlgn="b"/>
                      <a:r>
                        <a:rPr lang="en-US" sz="1400" b="0" i="1" u="none" strike="noStrike" dirty="0">
                          <a:solidFill>
                            <a:srgbClr val="000000"/>
                          </a:solidFill>
                          <a:effectLst/>
                          <a:latin typeface="+mn-lt"/>
                        </a:rPr>
                        <a:t> Market-Based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2.9%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3.0%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4.5%</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3.4%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17.0%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9.1%</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7.6%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6.9%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4.5%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9.2%</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34215">
                <a:tc gridSpan="19">
                  <a:txBody>
                    <a:bodyPr/>
                    <a:lstStyle/>
                    <a:p>
                      <a:pPr algn="ctr" fontAlgn="b"/>
                      <a:r>
                        <a:rPr lang="en-US" sz="1400" b="0" i="1" u="none" strike="noStrike" dirty="0">
                          <a:solidFill>
                            <a:srgbClr val="000000"/>
                          </a:solidFill>
                          <a:effectLst/>
                          <a:latin typeface="+mn-lt"/>
                        </a:rPr>
                        <a:t>Emerging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4215">
                <a:tc>
                  <a:txBody>
                    <a:bodyPr/>
                    <a:lstStyle/>
                    <a:p>
                      <a:pPr algn="l" fontAlgn="b"/>
                      <a:r>
                        <a:rPr lang="en-US" sz="1400" b="0" i="0" u="none" strike="noStrike">
                          <a:solidFill>
                            <a:srgbClr val="000000"/>
                          </a:solidFill>
                          <a:effectLst/>
                          <a:latin typeface="+mn-lt"/>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4.4%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Garamond"/>
                        </a:rPr>
                        <a:t>5.8%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7.8%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8.0%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12.3%</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a:solidFill>
                            <a:srgbClr val="000000"/>
                          </a:solidFill>
                          <a:effectLst/>
                          <a:latin typeface="Garamond"/>
                        </a:rPr>
                        <a:t>7.6%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34215">
                <a:tc>
                  <a:txBody>
                    <a:bodyPr/>
                    <a:lstStyle/>
                    <a:p>
                      <a:pPr algn="l" fontAlgn="b"/>
                      <a:r>
                        <a:rPr lang="en-US" sz="1400" b="0" i="0" u="none" strike="noStrike" dirty="0">
                          <a:solidFill>
                            <a:srgbClr val="000000"/>
                          </a:solidFill>
                          <a:effectLst/>
                          <a:latin typeface="+mn-lt"/>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a:solidFill>
                            <a:srgbClr val="000000"/>
                          </a:solidFill>
                          <a:effectLst/>
                          <a:latin typeface="Garamond"/>
                        </a:rPr>
                        <a:t>18.8%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19.6%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18.9%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19.3%</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17.5%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400" b="0" i="0" u="none" strike="noStrike" dirty="0">
                          <a:solidFill>
                            <a:srgbClr val="000000"/>
                          </a:solidFill>
                          <a:effectLst/>
                          <a:latin typeface="Garamond"/>
                        </a:rPr>
                        <a:t>18.8%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4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816984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Equity Market Financing</a:t>
            </a:r>
            <a:endParaRPr lang="en-US" sz="1100" i="1" dirty="0"/>
          </a:p>
        </p:txBody>
      </p:sp>
      <p:graphicFrame>
        <p:nvGraphicFramePr>
          <p:cNvPr id="10" name="Chart 9"/>
          <p:cNvGraphicFramePr>
            <a:graphicFrameLocks/>
          </p:cNvGraphicFramePr>
          <p:nvPr>
            <p:extLst/>
          </p:nvPr>
        </p:nvGraphicFramePr>
        <p:xfrm>
          <a:off x="1173187" y="1816004"/>
          <a:ext cx="6830786"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4800" y="145401"/>
            <a:ext cx="8686800" cy="8571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Bank-based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22280113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04800" y="1182327"/>
            <a:ext cx="8686800" cy="5299844"/>
          </a:xfrm>
        </p:spPr>
        <p:txBody>
          <a:bodyPr>
            <a:normAutofit fontScale="92500"/>
          </a:bodyPr>
          <a:lstStyle/>
          <a:p>
            <a:pPr marL="344488" indent="-344488">
              <a:spcAft>
                <a:spcPts val="600"/>
              </a:spcAft>
              <a:buFont typeface="+mj-lt"/>
              <a:buAutoNum type="arabicPeriod" startAt="3"/>
            </a:pPr>
            <a:r>
              <a:rPr lang="en-US" sz="2600" dirty="0"/>
              <a:t>The additional growth of issuers </a:t>
            </a:r>
            <a:r>
              <a:rPr lang="en-US" sz="2600" dirty="0" smtClean="0"/>
              <a:t>(vis-à-vis non-issuers</a:t>
            </a:r>
            <a:r>
              <a:rPr lang="en-US" sz="2600" dirty="0"/>
              <a:t>) </a:t>
            </a:r>
            <a:r>
              <a:rPr lang="en-US" sz="2600" dirty="0" smtClean="0"/>
              <a:t>pronounced </a:t>
            </a:r>
            <a:r>
              <a:rPr lang="en-US" sz="2600" dirty="0"/>
              <a:t>among smaller </a:t>
            </a:r>
            <a:r>
              <a:rPr lang="en-US" sz="2600" dirty="0" smtClean="0"/>
              <a:t>firms, </a:t>
            </a:r>
            <a:r>
              <a:rPr lang="en-US" sz="2600" dirty="0"/>
              <a:t>and declines </a:t>
            </a:r>
            <a:r>
              <a:rPr lang="en-US" sz="2600" dirty="0" smtClean="0"/>
              <a:t>monotonically </a:t>
            </a:r>
            <a:r>
              <a:rPr lang="en-US" sz="2600" dirty="0"/>
              <a:t>with firm size</a:t>
            </a:r>
          </a:p>
          <a:p>
            <a:pPr lvl="1"/>
            <a:r>
              <a:rPr lang="en-US" sz="2400" dirty="0" smtClean="0"/>
              <a:t>The </a:t>
            </a:r>
            <a:r>
              <a:rPr lang="en-US" sz="2400" dirty="0"/>
              <a:t>assets of issuing firms in the 1st </a:t>
            </a:r>
            <a:r>
              <a:rPr lang="en-US" sz="2400" dirty="0" err="1"/>
              <a:t>decile</a:t>
            </a:r>
            <a:r>
              <a:rPr lang="en-US" sz="2400" dirty="0"/>
              <a:t> grow at 13.3%, while those of non-issuing firms grow at </a:t>
            </a:r>
            <a:r>
              <a:rPr lang="en-US" sz="2400" dirty="0" smtClean="0"/>
              <a:t>1.6%</a:t>
            </a:r>
          </a:p>
          <a:p>
            <a:pPr lvl="1"/>
            <a:r>
              <a:rPr lang="en-US" sz="2400" dirty="0" smtClean="0"/>
              <a:t>The </a:t>
            </a:r>
            <a:r>
              <a:rPr lang="en-US" sz="2400" dirty="0"/>
              <a:t>assets of issuing firms in the 9st </a:t>
            </a:r>
            <a:r>
              <a:rPr lang="en-US" sz="2400" dirty="0" err="1"/>
              <a:t>decile</a:t>
            </a:r>
            <a:r>
              <a:rPr lang="en-US" sz="2400" dirty="0"/>
              <a:t> grow at 7.7% while those of non-issuing firms grow at 6.4</a:t>
            </a:r>
            <a:r>
              <a:rPr lang="en-US" sz="2400" dirty="0" smtClean="0"/>
              <a:t>%</a:t>
            </a:r>
          </a:p>
          <a:p>
            <a:pPr lvl="1"/>
            <a:r>
              <a:rPr lang="en-US" sz="2400" dirty="0" smtClean="0"/>
              <a:t>The </a:t>
            </a:r>
            <a:r>
              <a:rPr lang="en-US" sz="2400" dirty="0"/>
              <a:t>FSD of issuers and non-issuers present very different </a:t>
            </a:r>
            <a:r>
              <a:rPr lang="en-US" sz="2400" dirty="0" smtClean="0"/>
              <a:t>dynamics</a:t>
            </a:r>
          </a:p>
          <a:p>
            <a:pPr lvl="1"/>
            <a:r>
              <a:rPr lang="en-US" sz="2400" dirty="0" smtClean="0"/>
              <a:t>Because </a:t>
            </a:r>
            <a:r>
              <a:rPr lang="en-US" sz="2400" dirty="0"/>
              <a:t>smaller, issuing firms grow faster than larger, issuing ones, their FSD </a:t>
            </a:r>
            <a:r>
              <a:rPr lang="en-US" sz="2400" dirty="0" smtClean="0"/>
              <a:t>tightens</a:t>
            </a:r>
          </a:p>
          <a:p>
            <a:pPr lvl="1"/>
            <a:r>
              <a:rPr lang="en-US" sz="2400" dirty="0" smtClean="0"/>
              <a:t>Among </a:t>
            </a:r>
            <a:r>
              <a:rPr lang="en-US" sz="2400" dirty="0"/>
              <a:t>non-issuing firms, larger firms grow faster than smaller ones; so they experience a widening of their </a:t>
            </a:r>
            <a:r>
              <a:rPr lang="en-US" sz="2400" dirty="0" smtClean="0"/>
              <a:t>FSD</a:t>
            </a:r>
          </a:p>
          <a:p>
            <a:pPr lvl="1"/>
            <a:r>
              <a:rPr lang="en-US" sz="2400" dirty="0" smtClean="0"/>
              <a:t>The </a:t>
            </a:r>
            <a:r>
              <a:rPr lang="en-US" sz="2400" dirty="0"/>
              <a:t>relation between growth and size is downward sloping for issuing firms and upward sloping for non-issuing </a:t>
            </a:r>
            <a:r>
              <a:rPr lang="en-US" sz="2400" dirty="0" smtClean="0"/>
              <a:t>firms</a:t>
            </a:r>
            <a:endParaRPr lang="en-US" sz="2400" dirty="0"/>
          </a:p>
          <a:p>
            <a:pPr marL="457200" lvl="1" indent="0">
              <a:buNone/>
            </a:pPr>
            <a:endParaRPr lang="en-US" sz="1800" dirty="0"/>
          </a:p>
        </p:txBody>
      </p:sp>
      <p:sp>
        <p:nvSpPr>
          <p:cNvPr id="5" name="Title 1"/>
          <p:cNvSpPr>
            <a:spLocks noGrp="1"/>
          </p:cNvSpPr>
          <p:nvPr>
            <p:ph type="title"/>
          </p:nvPr>
        </p:nvSpPr>
        <p:spPr>
          <a:xfrm>
            <a:off x="304800" y="152400"/>
            <a:ext cx="8686800" cy="1066800"/>
          </a:xfrm>
        </p:spPr>
        <p:txBody>
          <a:bodyPr>
            <a:normAutofit/>
          </a:bodyPr>
          <a:lstStyle/>
          <a:p>
            <a:pPr algn="l"/>
            <a:r>
              <a:rPr lang="en-US" sz="3000" b="1" dirty="0">
                <a:effectLst>
                  <a:outerShdw blurRad="38100" dist="38100" dir="2700000" algn="tl">
                    <a:srgbClr val="000000">
                      <a:alpha val="43137"/>
                    </a:srgbClr>
                  </a:outerShdw>
                </a:effectLst>
              </a:rPr>
              <a:t>Main findings</a:t>
            </a:r>
          </a:p>
        </p:txBody>
      </p:sp>
    </p:spTree>
    <p:extLst>
      <p:ext uri="{BB962C8B-B14F-4D97-AF65-F5344CB8AC3E}">
        <p14:creationId xmlns:p14="http://schemas.microsoft.com/office/powerpoint/2010/main" val="1559950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Equity Market Financing</a:t>
            </a:r>
            <a:endParaRPr lang="en-US" sz="1100" i="1" dirty="0"/>
          </a:p>
        </p:txBody>
      </p:sp>
      <p:graphicFrame>
        <p:nvGraphicFramePr>
          <p:cNvPr id="6" name="Chart 5"/>
          <p:cNvGraphicFramePr>
            <a:graphicFrameLocks/>
          </p:cNvGraphicFramePr>
          <p:nvPr>
            <p:extLst/>
          </p:nvPr>
        </p:nvGraphicFramePr>
        <p:xfrm>
          <a:off x="1115580" y="1758397"/>
          <a:ext cx="6832428"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1216"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Market-based</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6529331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Equity Market Financing</a:t>
            </a:r>
            <a:endParaRPr lang="en-US" sz="1100" i="1" dirty="0"/>
          </a:p>
        </p:txBody>
      </p:sp>
      <p:graphicFrame>
        <p:nvGraphicFramePr>
          <p:cNvPr id="9" name="Chart 8"/>
          <p:cNvGraphicFramePr>
            <a:graphicFrameLocks/>
          </p:cNvGraphicFramePr>
          <p:nvPr>
            <p:extLst/>
          </p:nvPr>
        </p:nvGraphicFramePr>
        <p:xfrm>
          <a:off x="1115580" y="1816004"/>
          <a:ext cx="6830786"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9442" y="145401"/>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eaLnBrk="0" hangingPunct="0">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Emerging</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economies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681364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Bond Market Financing</a:t>
            </a:r>
            <a:endParaRPr lang="en-US" sz="1100" i="1" dirty="0"/>
          </a:p>
        </p:txBody>
      </p:sp>
      <p:graphicFrame>
        <p:nvGraphicFramePr>
          <p:cNvPr id="6" name="Chart 5"/>
          <p:cNvGraphicFramePr>
            <a:graphicFrameLocks/>
          </p:cNvGraphicFramePr>
          <p:nvPr>
            <p:extLst/>
          </p:nvPr>
        </p:nvGraphicFramePr>
        <p:xfrm>
          <a:off x="1173187" y="1816004"/>
          <a:ext cx="6824673"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4800" y="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Bank-based</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219654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Bond Market Financing</a:t>
            </a:r>
            <a:endParaRPr lang="en-US" sz="1100" i="1" dirty="0"/>
          </a:p>
        </p:txBody>
      </p:sp>
      <p:graphicFrame>
        <p:nvGraphicFramePr>
          <p:cNvPr id="9" name="Chart 8"/>
          <p:cNvGraphicFramePr>
            <a:graphicFrameLocks/>
          </p:cNvGraphicFramePr>
          <p:nvPr>
            <p:extLst/>
          </p:nvPr>
        </p:nvGraphicFramePr>
        <p:xfrm>
          <a:off x="1173187" y="1758397"/>
          <a:ext cx="6838613"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4800" y="47625"/>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Market-based</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developed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37456148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562100" y="1280160"/>
            <a:ext cx="6581534" cy="615553"/>
          </a:xfrm>
          <a:prstGeom prst="rect">
            <a:avLst/>
          </a:prstGeom>
        </p:spPr>
        <p:txBody>
          <a:bodyPr wrap="square">
            <a:spAutoFit/>
          </a:bodyPr>
          <a:lstStyle/>
          <a:p>
            <a:pPr algn="ctr"/>
            <a:r>
              <a:rPr lang="en-US" sz="2000" dirty="0" err="1" smtClean="0">
                <a:solidFill>
                  <a:srgbClr val="000000"/>
                </a:solidFill>
                <a:latin typeface="+mj-lt"/>
              </a:rPr>
              <a:t>Quantile</a:t>
            </a:r>
            <a:r>
              <a:rPr lang="en-US" sz="2000" dirty="0" smtClean="0">
                <a:solidFill>
                  <a:srgbClr val="000000"/>
                </a:solidFill>
                <a:latin typeface="+mj-lt"/>
              </a:rPr>
              <a:t> Regression Estimates Representation</a:t>
            </a:r>
          </a:p>
          <a:p>
            <a:pPr algn="ctr"/>
            <a:r>
              <a:rPr lang="en-US" sz="1400" i="1" dirty="0">
                <a:solidFill>
                  <a:srgbClr val="000000"/>
                </a:solidFill>
              </a:rPr>
              <a:t>Bond Market Financing</a:t>
            </a:r>
            <a:endParaRPr lang="en-US" sz="1100" i="1" dirty="0"/>
          </a:p>
        </p:txBody>
      </p:sp>
      <p:graphicFrame>
        <p:nvGraphicFramePr>
          <p:cNvPr id="6" name="Chart 5"/>
          <p:cNvGraphicFramePr>
            <a:graphicFrameLocks/>
          </p:cNvGraphicFramePr>
          <p:nvPr>
            <p:extLst/>
          </p:nvPr>
        </p:nvGraphicFramePr>
        <p:xfrm>
          <a:off x="1115580" y="1816004"/>
          <a:ext cx="6830786" cy="438912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txBox="1">
            <a:spLocks/>
          </p:cNvSpPr>
          <p:nvPr/>
        </p:nvSpPr>
        <p:spPr bwMode="auto">
          <a:xfrm>
            <a:off x="304800"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Emerging</a:t>
            </a:r>
            <a:r>
              <a:rPr kumimoji="0" lang="en-US" sz="32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economies</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11981514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p:cNvSpPr/>
          <p:nvPr/>
        </p:nvSpPr>
        <p:spPr>
          <a:xfrm>
            <a:off x="1173187" y="1280160"/>
            <a:ext cx="6581534" cy="307777"/>
          </a:xfrm>
          <a:prstGeom prst="rect">
            <a:avLst/>
          </a:prstGeom>
        </p:spPr>
        <p:txBody>
          <a:bodyPr wrap="square">
            <a:spAutoFit/>
          </a:bodyPr>
          <a:lstStyle/>
          <a:p>
            <a:pPr algn="ctr"/>
            <a:r>
              <a:rPr lang="en-US" sz="1400" i="1" dirty="0" smtClean="0">
                <a:solidFill>
                  <a:srgbClr val="000000"/>
                </a:solidFill>
                <a:latin typeface="+mj-lt"/>
              </a:rPr>
              <a:t>Equity Market </a:t>
            </a:r>
            <a:r>
              <a:rPr lang="en-US" sz="1400" i="1" dirty="0">
                <a:solidFill>
                  <a:srgbClr val="000000"/>
                </a:solidFill>
                <a:latin typeface="+mj-lt"/>
              </a:rPr>
              <a:t>Financing</a:t>
            </a:r>
            <a:endParaRPr lang="en-US" sz="1100" i="1" dirty="0">
              <a:latin typeface="+mj-lt"/>
            </a:endParaRPr>
          </a:p>
        </p:txBody>
      </p:sp>
      <p:sp>
        <p:nvSpPr>
          <p:cNvPr id="10" name="Title 1"/>
          <p:cNvSpPr txBox="1">
            <a:spLocks/>
          </p:cNvSpPr>
          <p:nvPr/>
        </p:nvSpPr>
        <p:spPr bwMode="auto">
          <a:xfrm>
            <a:off x="304800" y="87794"/>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3000" b="1" i="0" u="none" strike="noStrike" kern="0" cap="none" spc="0" normalizeH="0" baseline="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Annual</a:t>
            </a:r>
            <a:r>
              <a:rPr kumimoji="0" lang="en-US" sz="3000" b="1" i="0" u="none" strike="noStrike" kern="0" cap="none" spc="0" normalizeH="0" noProof="0" dirty="0" smtClean="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rPr>
              <a:t> growth rate by country groups</a:t>
            </a:r>
            <a:endParaRPr kumimoji="0" lang="en-US" sz="30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
        <p:nvSpPr>
          <p:cNvPr id="11" name="Rectangle 10"/>
          <p:cNvSpPr/>
          <p:nvPr/>
        </p:nvSpPr>
        <p:spPr>
          <a:xfrm>
            <a:off x="1199477" y="3774642"/>
            <a:ext cx="6581534" cy="307777"/>
          </a:xfrm>
          <a:prstGeom prst="rect">
            <a:avLst/>
          </a:prstGeom>
        </p:spPr>
        <p:txBody>
          <a:bodyPr wrap="square">
            <a:spAutoFit/>
          </a:bodyPr>
          <a:lstStyle/>
          <a:p>
            <a:pPr algn="ctr"/>
            <a:r>
              <a:rPr lang="en-US" sz="1400" i="1" dirty="0" smtClean="0">
                <a:solidFill>
                  <a:srgbClr val="000000"/>
                </a:solidFill>
                <a:latin typeface="+mj-lt"/>
              </a:rPr>
              <a:t>Bond </a:t>
            </a:r>
            <a:r>
              <a:rPr lang="en-US" sz="1400" i="1" dirty="0">
                <a:solidFill>
                  <a:srgbClr val="000000"/>
                </a:solidFill>
                <a:latin typeface="+mj-lt"/>
              </a:rPr>
              <a:t>Market Financing</a:t>
            </a:r>
            <a:endParaRPr lang="en-US" sz="1100" i="1" dirty="0">
              <a:latin typeface="+mj-lt"/>
            </a:endParaRPr>
          </a:p>
        </p:txBody>
      </p:sp>
      <p:graphicFrame>
        <p:nvGraphicFramePr>
          <p:cNvPr id="13" name="Table 12"/>
          <p:cNvGraphicFramePr>
            <a:graphicFrameLocks noGrp="1"/>
          </p:cNvGraphicFramePr>
          <p:nvPr>
            <p:extLst>
              <p:ext uri="{D42A27DB-BD31-4B8C-83A1-F6EECF244321}">
                <p14:modId xmlns:p14="http://schemas.microsoft.com/office/powerpoint/2010/main" val="749811218"/>
              </p:ext>
            </p:extLst>
          </p:nvPr>
        </p:nvGraphicFramePr>
        <p:xfrm>
          <a:off x="481903" y="1700790"/>
          <a:ext cx="8229599" cy="1879026"/>
        </p:xfrm>
        <a:graphic>
          <a:graphicData uri="http://schemas.openxmlformats.org/drawingml/2006/table">
            <a:tbl>
              <a:tblPr/>
              <a:tblGrid>
                <a:gridCol w="2409708"/>
                <a:gridCol w="102906"/>
                <a:gridCol w="643161"/>
                <a:gridCol w="222962"/>
                <a:gridCol w="102906"/>
                <a:gridCol w="643161"/>
                <a:gridCol w="222962"/>
                <a:gridCol w="102906"/>
                <a:gridCol w="643161"/>
                <a:gridCol w="222962"/>
                <a:gridCol w="102906"/>
                <a:gridCol w="643161"/>
                <a:gridCol w="222962"/>
                <a:gridCol w="102906"/>
                <a:gridCol w="643161"/>
                <a:gridCol w="222962"/>
                <a:gridCol w="102906"/>
                <a:gridCol w="643161"/>
                <a:gridCol w="228679"/>
              </a:tblGrid>
              <a:tr h="205455">
                <a:tc gridSpan="19">
                  <a:txBody>
                    <a:bodyPr/>
                    <a:lstStyle/>
                    <a:p>
                      <a:pPr algn="ctr" fontAlgn="b"/>
                      <a:r>
                        <a:rPr lang="en-US" sz="1100" b="0" i="1" u="none" strike="noStrike" dirty="0">
                          <a:solidFill>
                            <a:srgbClr val="000000"/>
                          </a:solidFill>
                          <a:effectLst/>
                          <a:latin typeface="Garamond"/>
                        </a:rPr>
                        <a:t>Bank-Based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5455">
                <a:tc>
                  <a:txBody>
                    <a:bodyPr/>
                    <a:lstStyle/>
                    <a:p>
                      <a:pPr algn="l" fontAlgn="b"/>
                      <a:r>
                        <a:rPr lang="en-US" sz="1100" b="1" i="1" u="none" strike="noStrike" dirty="0" err="1" smtClean="0">
                          <a:solidFill>
                            <a:srgbClr val="000000"/>
                          </a:solidFill>
                          <a:effectLst/>
                          <a:latin typeface="Garamond"/>
                        </a:rPr>
                        <a:t>Quantile</a:t>
                      </a:r>
                      <a:r>
                        <a:rPr lang="en-US" sz="1100" b="0" i="1"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1"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1"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1" u="none" strike="noStrike" dirty="0">
                          <a:solidFill>
                            <a:srgbClr val="000000"/>
                          </a:solidFill>
                          <a:effectLst/>
                          <a:latin typeface="Garamond"/>
                        </a:rPr>
                        <a:t>Mean</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62652">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1.1%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3.6%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t"/>
                      <a:r>
                        <a:rPr lang="en-US" sz="1100" b="0" i="0" u="none" strike="noStrike">
                          <a:solidFill>
                            <a:srgbClr val="000000"/>
                          </a:solidFill>
                          <a:effectLst/>
                          <a:latin typeface="Garamond"/>
                        </a:rPr>
                        <a:t> </a:t>
                      </a:r>
                    </a:p>
                  </a:txBody>
                  <a:tcPr marL="8561" marR="8561" marT="8561" marB="0">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7.5%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6.9%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6.0%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5.3%</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dirty="0">
                          <a:solidFill>
                            <a:srgbClr val="000000"/>
                          </a:solidFill>
                          <a:effectLst/>
                          <a:latin typeface="Garamond"/>
                        </a:rPr>
                        <a:t>6.8%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05455">
                <a:tc gridSpan="19">
                  <a:txBody>
                    <a:bodyPr/>
                    <a:lstStyle/>
                    <a:p>
                      <a:pPr algn="ctr" fontAlgn="b"/>
                      <a:r>
                        <a:rPr lang="en-US" sz="1100" b="0" i="1" u="none" strike="noStrike">
                          <a:solidFill>
                            <a:srgbClr val="000000"/>
                          </a:solidFill>
                          <a:effectLst/>
                          <a:latin typeface="Garamond"/>
                        </a:rPr>
                        <a:t> Market-Based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212">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2.9%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3.0%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3.4%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14.4%</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12.5%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205455">
                <a:tc gridSpan="19">
                  <a:txBody>
                    <a:bodyPr/>
                    <a:lstStyle/>
                    <a:p>
                      <a:pPr algn="ctr" fontAlgn="b"/>
                      <a:r>
                        <a:rPr lang="en-US" sz="1100" b="0" i="1" u="none" strike="noStrike">
                          <a:solidFill>
                            <a:srgbClr val="000000"/>
                          </a:solidFill>
                          <a:effectLst/>
                          <a:latin typeface="Garamond"/>
                        </a:rPr>
                        <a:t>Emerging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212">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5.8%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7.8%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8.0%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12.3%</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7.6%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13.2%</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14.9%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18.5%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22.5%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20.0%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17.8%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883155443"/>
              </p:ext>
            </p:extLst>
          </p:nvPr>
        </p:nvGraphicFramePr>
        <p:xfrm>
          <a:off x="481903" y="4177891"/>
          <a:ext cx="8229602" cy="1762974"/>
        </p:xfrm>
        <a:graphic>
          <a:graphicData uri="http://schemas.openxmlformats.org/drawingml/2006/table">
            <a:tbl>
              <a:tblPr/>
              <a:tblGrid>
                <a:gridCol w="2411384"/>
                <a:gridCol w="102977"/>
                <a:gridCol w="643608"/>
                <a:gridCol w="223118"/>
                <a:gridCol w="102977"/>
                <a:gridCol w="643608"/>
                <a:gridCol w="223118"/>
                <a:gridCol w="102977"/>
                <a:gridCol w="643608"/>
                <a:gridCol w="223118"/>
                <a:gridCol w="102977"/>
                <a:gridCol w="643608"/>
                <a:gridCol w="223118"/>
                <a:gridCol w="102977"/>
                <a:gridCol w="643608"/>
                <a:gridCol w="223118"/>
                <a:gridCol w="102977"/>
                <a:gridCol w="643608"/>
                <a:gridCol w="223118"/>
              </a:tblGrid>
              <a:tr h="171212">
                <a:tc gridSpan="19">
                  <a:txBody>
                    <a:bodyPr/>
                    <a:lstStyle/>
                    <a:p>
                      <a:pPr algn="ctr" fontAlgn="b"/>
                      <a:r>
                        <a:rPr lang="en-US" sz="1100" b="0" i="1" u="none" strike="noStrike" dirty="0">
                          <a:solidFill>
                            <a:srgbClr val="000000"/>
                          </a:solidFill>
                          <a:effectLst/>
                          <a:latin typeface="Garamond"/>
                        </a:rPr>
                        <a:t>Bank-Based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212">
                <a:tc>
                  <a:txBody>
                    <a:bodyPr/>
                    <a:lstStyle/>
                    <a:p>
                      <a:pPr algn="l" fontAlgn="b"/>
                      <a:r>
                        <a:rPr lang="en-US" sz="1100" b="1" i="1" u="none" strike="noStrike" dirty="0" err="1" smtClean="0">
                          <a:solidFill>
                            <a:srgbClr val="000000"/>
                          </a:solidFill>
                          <a:effectLst/>
                          <a:latin typeface="+mn-lt"/>
                        </a:rPr>
                        <a:t>Quantile</a:t>
                      </a:r>
                      <a:r>
                        <a:rPr lang="en-US" sz="1100" b="0" i="1" u="none" strike="noStrike" dirty="0">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1100" b="0" i="1"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1" u="none" strike="noStrike">
                          <a:solidFill>
                            <a:srgbClr val="000000"/>
                          </a:solidFill>
                          <a:effectLst/>
                          <a:latin typeface="Garamond"/>
                        </a:rPr>
                        <a:t>Mean</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71212">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1.7%</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2.1%</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2.4%</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3.0%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5.9%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159227">
                <a:tc gridSpan="19">
                  <a:txBody>
                    <a:bodyPr/>
                    <a:lstStyle/>
                    <a:p>
                      <a:pPr algn="ctr" fontAlgn="b"/>
                      <a:r>
                        <a:rPr lang="en-US" sz="1100" b="0" i="1" u="none" strike="noStrike">
                          <a:solidFill>
                            <a:srgbClr val="000000"/>
                          </a:solidFill>
                          <a:effectLst/>
                          <a:latin typeface="Garamond"/>
                        </a:rPr>
                        <a:t> Market-Based Developed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9227">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1.9%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2.9%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3.0%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4.5%</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4.9%</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3.4%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17.0%</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9.1%</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7.6%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6.9%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4.5%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9.2%</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r h="171212">
                <a:tc gridSpan="19">
                  <a:txBody>
                    <a:bodyPr/>
                    <a:lstStyle/>
                    <a:p>
                      <a:pPr algn="ctr" fontAlgn="b"/>
                      <a:r>
                        <a:rPr lang="en-US" sz="1100" b="0" i="1" u="none" strike="noStrike">
                          <a:solidFill>
                            <a:srgbClr val="000000"/>
                          </a:solidFill>
                          <a:effectLst/>
                          <a:latin typeface="Garamond"/>
                        </a:rPr>
                        <a:t>Emerging Economies</a:t>
                      </a:r>
                    </a:p>
                  </a:txBody>
                  <a:tcPr marL="8561" marR="8561" marT="856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1212">
                <a:tc>
                  <a:txBody>
                    <a:bodyPr/>
                    <a:lstStyle/>
                    <a:p>
                      <a:pPr algn="l" fontAlgn="b"/>
                      <a:r>
                        <a:rPr lang="en-US" sz="1100" b="0" i="0" u="none" strike="noStrike">
                          <a:solidFill>
                            <a:srgbClr val="000000"/>
                          </a:solidFill>
                          <a:effectLst/>
                          <a:latin typeface="Garamond"/>
                        </a:rPr>
                        <a:t>Average Growth of Non-issuers</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4.4%</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5.8%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7.8%</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8.0%</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12.3%</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100" b="0" i="0" u="none" strike="noStrike">
                          <a:solidFill>
                            <a:srgbClr val="000000"/>
                          </a:solidFill>
                          <a:effectLst/>
                          <a:latin typeface="Garamond"/>
                        </a:rPr>
                        <a:t>7.6%</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1212">
                <a:tc>
                  <a:txBody>
                    <a:bodyPr/>
                    <a:lstStyle/>
                    <a:p>
                      <a:pPr algn="l" fontAlgn="b"/>
                      <a:r>
                        <a:rPr lang="en-US" sz="1100" b="0" i="0" u="none" strike="noStrike">
                          <a:solidFill>
                            <a:srgbClr val="000000"/>
                          </a:solidFill>
                          <a:effectLst/>
                          <a:latin typeface="Garamond"/>
                        </a:rPr>
                        <a:t>Average Growth of Issuers</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19.6%</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18.9%</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19.3%</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17.5%</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100" b="0" i="0" u="none" strike="noStrike">
                          <a:solidFill>
                            <a:srgbClr val="000000"/>
                          </a:solidFill>
                          <a:effectLst/>
                          <a:latin typeface="Garamond"/>
                        </a:rPr>
                        <a:t>18.8%</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8561" marR="8561" marT="856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581698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1066800"/>
          </a:xfrm>
        </p:spPr>
        <p:txBody>
          <a:bodyPr>
            <a:normAutofit/>
          </a:bodyPr>
          <a:lstStyle/>
          <a:p>
            <a:pPr algn="l"/>
            <a:r>
              <a:rPr lang="en-US" sz="3000" b="1" dirty="0" smtClean="0">
                <a:effectLst>
                  <a:outerShdw blurRad="38100" dist="38100" dir="2700000" algn="tl">
                    <a:srgbClr val="000000">
                      <a:alpha val="43137"/>
                    </a:srgbClr>
                  </a:outerShdw>
                </a:effectLst>
                <a:latin typeface="+mj-lt"/>
              </a:rPr>
              <a:t>Robustness</a:t>
            </a:r>
            <a:endParaRPr lang="en-US" sz="3000" b="1" dirty="0">
              <a:effectLst>
                <a:outerShdw blurRad="38100" dist="38100" dir="2700000" algn="tl">
                  <a:srgbClr val="000000">
                    <a:alpha val="43137"/>
                  </a:srgbClr>
                </a:outerShdw>
              </a:effectLst>
              <a:latin typeface="+mj-lt"/>
            </a:endParaRPr>
          </a:p>
        </p:txBody>
      </p:sp>
      <p:sp>
        <p:nvSpPr>
          <p:cNvPr id="7" name="Content Placeholder 6"/>
          <p:cNvSpPr>
            <a:spLocks noGrp="1"/>
          </p:cNvSpPr>
          <p:nvPr>
            <p:ph idx="1"/>
          </p:nvPr>
        </p:nvSpPr>
        <p:spPr>
          <a:xfrm>
            <a:off x="309082" y="1297541"/>
            <a:ext cx="8686800" cy="4876800"/>
          </a:xfrm>
        </p:spPr>
        <p:txBody>
          <a:bodyPr anchor="t">
            <a:noAutofit/>
          </a:bodyPr>
          <a:lstStyle/>
          <a:p>
            <a:pPr>
              <a:spcBef>
                <a:spcPts val="0"/>
              </a:spcBef>
              <a:spcAft>
                <a:spcPts val="600"/>
              </a:spcAft>
            </a:pPr>
            <a:r>
              <a:rPr lang="en-US" sz="2400" dirty="0" smtClean="0">
                <a:latin typeface="+mj-lt"/>
                <a:cs typeface="Calibri" pitchFamily="34" charset="0"/>
              </a:rPr>
              <a:t>Firm age</a:t>
            </a:r>
          </a:p>
          <a:p>
            <a:pPr lvl="1">
              <a:spcBef>
                <a:spcPts val="0"/>
              </a:spcBef>
              <a:spcAft>
                <a:spcPts val="600"/>
              </a:spcAft>
            </a:pPr>
            <a:r>
              <a:rPr lang="en-US" sz="2200" dirty="0" smtClean="0">
                <a:latin typeface="+mj-lt"/>
                <a:cs typeface="Calibri" pitchFamily="34" charset="0"/>
              </a:rPr>
              <a:t>Mean regressions controlling for firm age</a:t>
            </a:r>
          </a:p>
          <a:p>
            <a:pPr lvl="2">
              <a:spcBef>
                <a:spcPts val="0"/>
              </a:spcBef>
              <a:spcAft>
                <a:spcPts val="600"/>
              </a:spcAft>
            </a:pPr>
            <a:r>
              <a:rPr lang="en-US" sz="2200" dirty="0" smtClean="0">
                <a:latin typeface="+mj-lt"/>
                <a:cs typeface="Calibri" pitchFamily="34" charset="0"/>
              </a:rPr>
              <a:t>For pooled data and across different sub-groups of issuers and economies</a:t>
            </a:r>
          </a:p>
          <a:p>
            <a:pPr lvl="1">
              <a:spcBef>
                <a:spcPts val="0"/>
              </a:spcBef>
              <a:spcAft>
                <a:spcPts val="600"/>
              </a:spcAft>
            </a:pPr>
            <a:r>
              <a:rPr lang="en-US" sz="2200" dirty="0" smtClean="0">
                <a:latin typeface="+mj-lt"/>
                <a:cs typeface="Calibri" pitchFamily="34" charset="0"/>
              </a:rPr>
              <a:t>Growth regressions controlling for firm age</a:t>
            </a:r>
          </a:p>
          <a:p>
            <a:pPr lvl="2">
              <a:spcBef>
                <a:spcPts val="0"/>
              </a:spcBef>
              <a:spcAft>
                <a:spcPts val="600"/>
              </a:spcAft>
            </a:pPr>
            <a:r>
              <a:rPr lang="en-US" sz="2200" dirty="0">
                <a:cs typeface="Calibri" pitchFamily="34" charset="0"/>
              </a:rPr>
              <a:t>For pooled data and across different sub-groups of issuers and economies</a:t>
            </a:r>
            <a:endParaRPr lang="en-US" sz="2200" dirty="0">
              <a:latin typeface="+mj-lt"/>
              <a:cs typeface="Calibri" pitchFamily="34" charset="0"/>
            </a:endParaRPr>
          </a:p>
          <a:p>
            <a:pPr lvl="1">
              <a:spcBef>
                <a:spcPts val="0"/>
              </a:spcBef>
              <a:spcAft>
                <a:spcPts val="600"/>
              </a:spcAft>
            </a:pPr>
            <a:r>
              <a:rPr lang="en-US" sz="2200" dirty="0" err="1" smtClean="0">
                <a:latin typeface="+mj-lt"/>
                <a:cs typeface="Calibri" pitchFamily="34" charset="0"/>
              </a:rPr>
              <a:t>Quantile</a:t>
            </a:r>
            <a:r>
              <a:rPr lang="en-US" sz="2200" dirty="0" smtClean="0">
                <a:latin typeface="+mj-lt"/>
                <a:cs typeface="Calibri" pitchFamily="34" charset="0"/>
              </a:rPr>
              <a:t> regressions for young, mature, and old firms</a:t>
            </a:r>
          </a:p>
          <a:p>
            <a:pPr>
              <a:spcBef>
                <a:spcPts val="0"/>
              </a:spcBef>
              <a:spcAft>
                <a:spcPts val="600"/>
              </a:spcAft>
            </a:pPr>
            <a:endParaRPr lang="en-US" sz="2200" dirty="0">
              <a:latin typeface="+mj-lt"/>
              <a:cs typeface="Calibri" pitchFamily="34" charset="0"/>
            </a:endParaRPr>
          </a:p>
        </p:txBody>
      </p:sp>
    </p:spTree>
    <p:extLst>
      <p:ext uri="{BB962C8B-B14F-4D97-AF65-F5344CB8AC3E}">
        <p14:creationId xmlns:p14="http://schemas.microsoft.com/office/powerpoint/2010/main" val="25486157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graphicFrame>
        <p:nvGraphicFramePr>
          <p:cNvPr id="5" name="Table 4"/>
          <p:cNvGraphicFramePr>
            <a:graphicFrameLocks noGrp="1"/>
          </p:cNvGraphicFramePr>
          <p:nvPr>
            <p:extLst>
              <p:ext uri="{D42A27DB-BD31-4B8C-83A1-F6EECF244321}">
                <p14:modId xmlns:p14="http://schemas.microsoft.com/office/powerpoint/2010/main" val="74971751"/>
              </p:ext>
            </p:extLst>
          </p:nvPr>
        </p:nvGraphicFramePr>
        <p:xfrm>
          <a:off x="136266" y="1816002"/>
          <a:ext cx="8929086" cy="3237773"/>
        </p:xfrm>
        <a:graphic>
          <a:graphicData uri="http://schemas.openxmlformats.org/drawingml/2006/table">
            <a:tbl>
              <a:tblPr/>
              <a:tblGrid>
                <a:gridCol w="1690546"/>
                <a:gridCol w="72973"/>
                <a:gridCol w="498651"/>
                <a:gridCol w="158109"/>
                <a:gridCol w="72973"/>
                <a:gridCol w="498651"/>
                <a:gridCol w="158109"/>
                <a:gridCol w="72973"/>
                <a:gridCol w="502705"/>
                <a:gridCol w="162163"/>
                <a:gridCol w="72973"/>
                <a:gridCol w="498651"/>
                <a:gridCol w="188512"/>
                <a:gridCol w="79054"/>
                <a:gridCol w="498651"/>
                <a:gridCol w="237163"/>
                <a:gridCol w="66892"/>
                <a:gridCol w="498651"/>
                <a:gridCol w="249325"/>
                <a:gridCol w="109459"/>
                <a:gridCol w="498651"/>
                <a:gridCol w="249325"/>
                <a:gridCol w="54729"/>
                <a:gridCol w="498651"/>
                <a:gridCol w="358786"/>
                <a:gridCol w="79054"/>
                <a:gridCol w="498651"/>
                <a:gridCol w="225001"/>
                <a:gridCol w="79054"/>
              </a:tblGrid>
              <a:tr h="267248">
                <a:tc gridSpan="29">
                  <a:txBody>
                    <a:bodyPr/>
                    <a:lstStyle/>
                    <a:p>
                      <a:pPr algn="ctr" fontAlgn="b"/>
                      <a:r>
                        <a:rPr lang="en-US" sz="1200" b="0" i="1" u="none" strike="noStrike" dirty="0" smtClean="0">
                          <a:solidFill>
                            <a:srgbClr val="000000"/>
                          </a:solidFill>
                          <a:effectLst/>
                          <a:latin typeface="+mj-lt"/>
                        </a:rPr>
                        <a:t>Regressions in Levels</a:t>
                      </a:r>
                      <a:endParaRPr lang="en-US" sz="1200" b="0" i="1" u="none" strike="noStrike" dirty="0">
                        <a:solidFill>
                          <a:srgbClr val="000000"/>
                        </a:solidFill>
                        <a:effectLst/>
                        <a:latin typeface="+mj-lt"/>
                      </a:endParaRPr>
                    </a:p>
                  </a:txBody>
                  <a:tcPr marL="5571" marR="5571" marT="5571"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78166">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8">
                  <a:txBody>
                    <a:bodyPr/>
                    <a:lstStyle/>
                    <a:p>
                      <a:pPr algn="ctr" fontAlgn="b"/>
                      <a:r>
                        <a:rPr lang="en-US" sz="750" b="1" i="0" u="none" strike="noStrike">
                          <a:solidFill>
                            <a:srgbClr val="000000"/>
                          </a:solidFill>
                          <a:effectLst/>
                          <a:latin typeface="+mj-lt"/>
                        </a:rPr>
                        <a:t>Whole Sample</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Bank-Based Developed Economies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Market-Based Developed Economies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Emerging Economies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178166">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356330">
                <a:tc>
                  <a:txBody>
                    <a:bodyPr/>
                    <a:lstStyle/>
                    <a:p>
                      <a:pPr algn="l" fontAlgn="ctr"/>
                      <a:r>
                        <a:rPr lang="en-US" sz="750" b="1" i="0" u="none" strike="noStrike" dirty="0">
                          <a:solidFill>
                            <a:srgbClr val="000000"/>
                          </a:solidFill>
                          <a:effectLst/>
                          <a:latin typeface="+mj-lt"/>
                        </a:rPr>
                        <a:t>Proxy for Firm Size</a:t>
                      </a:r>
                    </a:p>
                  </a:txBody>
                  <a:tcPr marL="5571" marR="5571" marT="5571" marB="0" anchor="ctr">
                    <a:lnL>
                      <a:noFill/>
                    </a:lnL>
                    <a:lnR>
                      <a:noFill/>
                    </a:lnR>
                    <a:lnT>
                      <a:noFill/>
                    </a:lnT>
                    <a:lnB>
                      <a:noFill/>
                    </a:lnB>
                    <a:solidFill>
                      <a:srgbClr val="FFFFFF"/>
                    </a:solidFill>
                  </a:tcPr>
                </a:tc>
                <a:tc>
                  <a:txBody>
                    <a:bodyPr/>
                    <a:lstStyle/>
                    <a:p>
                      <a:pPr algn="l"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dirty="0">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dirty="0">
                          <a:solidFill>
                            <a:srgbClr val="000000"/>
                          </a:solidFill>
                          <a:effectLst/>
                          <a:latin typeface="+mj-lt"/>
                        </a:rPr>
                        <a:t>Sales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dirty="0">
                          <a:solidFill>
                            <a:srgbClr val="000000"/>
                          </a:solidFill>
                          <a:effectLst/>
                          <a:latin typeface="+mj-lt"/>
                        </a:rPr>
                        <a:t>Number of Employees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r>
              <a:tr h="57018">
                <a:tc>
                  <a:txBody>
                    <a:bodyPr/>
                    <a:lstStyle/>
                    <a:p>
                      <a:pPr algn="l" fontAlgn="ctr"/>
                      <a:r>
                        <a:rPr lang="en-US" sz="750" b="1"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l"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dirty="0">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dirty="0">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18,650</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24,736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207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13,062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13,732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27,150</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33,395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31,309</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34,955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[556]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[1,037]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[740]</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[838]</a:t>
                      </a:r>
                    </a:p>
                  </a:txBody>
                  <a:tcPr marL="9525" marR="9525" marT="9525" marB="0" anchor="b">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Garamond"/>
                        </a:rPr>
                        <a:t> </a:t>
                      </a:r>
                    </a:p>
                  </a:txBody>
                  <a:tcPr marL="9525" marR="9525" marT="9525" marB="0" anchor="ctr">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[1,609]</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[1,951]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[1,568]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[1,681]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3.642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2.396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2.027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5.165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23.018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1.267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11.964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2.792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15.905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dirty="0">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750" b="0" i="0" u="none" strike="noStrike" dirty="0">
                          <a:solidFill>
                            <a:srgbClr val="000000"/>
                          </a:solidFill>
                          <a:effectLst/>
                          <a:latin typeface="Garamond"/>
                        </a:rPr>
                        <a:t>[0.124]</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[0.093]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[0.081]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[0.340]</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[2.192]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[0.078]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[0.883]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[0.177]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[1.146]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750" b="0" i="0" u="none" strike="noStrike" dirty="0">
                          <a:solidFill>
                            <a:srgbClr val="000000"/>
                          </a:solidFill>
                          <a:effectLst/>
                          <a:latin typeface="Garamond"/>
                        </a:rPr>
                        <a:t>1.328</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1.424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1.024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1.151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1.151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1.231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1.231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1.668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1.668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a:solidFill>
                            <a:srgbClr val="000000"/>
                          </a:solidFill>
                          <a:effectLst/>
                          <a:latin typeface="Garamond"/>
                        </a:rPr>
                        <a:t>(Relative Size of Non-issuers in 2010 vs. 2003)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750" b="0" i="0" u="none" strike="noStrike" dirty="0">
                          <a:solidFill>
                            <a:srgbClr val="000000"/>
                          </a:solidFill>
                          <a:effectLst/>
                          <a:latin typeface="Garamond"/>
                        </a:rPr>
                        <a:t>[0.013]</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[0.013]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[0.011]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[0.011]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1.638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1.467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1.413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1.376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1.185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1.497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1.887</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2.023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[0.032]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[0.033]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[0.026]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[0.070]</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[0.054]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[0.061]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[0.072]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Firm Age (in 2011)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1.029</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1.024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1.015</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1.034</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1.033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1.028</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1.023</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1.009</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1.006</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[0.002]</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[0.001]</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0" i="1"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8166">
                <a:tc>
                  <a:txBody>
                    <a:bodyPr/>
                    <a:lstStyle/>
                    <a:p>
                      <a:pPr algn="l" fontAlgn="b"/>
                      <a:r>
                        <a:rPr lang="en-US" sz="75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46,048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30,634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23,944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14,156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12,508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15,892</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11,938</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12,794</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Garamond"/>
                        </a:rPr>
                        <a:t>10,976</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a:noFill/>
                    </a:lnB>
                    <a:solidFill>
                      <a:srgbClr val="FFFFFF"/>
                    </a:solidFill>
                  </a:tcPr>
                </a:tc>
              </a:tr>
            </a:tbl>
          </a:graphicData>
        </a:graphic>
      </p:graphicFrame>
    </p:spTree>
    <p:extLst>
      <p:ext uri="{BB962C8B-B14F-4D97-AF65-F5344CB8AC3E}">
        <p14:creationId xmlns:p14="http://schemas.microsoft.com/office/powerpoint/2010/main" val="2755858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561259654"/>
              </p:ext>
            </p:extLst>
          </p:nvPr>
        </p:nvGraphicFramePr>
        <p:xfrm>
          <a:off x="119040" y="1873611"/>
          <a:ext cx="8946301" cy="3225997"/>
        </p:xfrm>
        <a:graphic>
          <a:graphicData uri="http://schemas.openxmlformats.org/drawingml/2006/table">
            <a:tbl>
              <a:tblPr/>
              <a:tblGrid>
                <a:gridCol w="1693808"/>
                <a:gridCol w="73114"/>
                <a:gridCol w="499612"/>
                <a:gridCol w="158414"/>
                <a:gridCol w="73114"/>
                <a:gridCol w="499612"/>
                <a:gridCol w="158414"/>
                <a:gridCol w="73114"/>
                <a:gridCol w="503674"/>
                <a:gridCol w="162475"/>
                <a:gridCol w="73114"/>
                <a:gridCol w="499612"/>
                <a:gridCol w="188877"/>
                <a:gridCol w="79206"/>
                <a:gridCol w="499612"/>
                <a:gridCol w="237620"/>
                <a:gridCol w="67020"/>
                <a:gridCol w="499612"/>
                <a:gridCol w="249806"/>
                <a:gridCol w="109670"/>
                <a:gridCol w="499612"/>
                <a:gridCol w="249806"/>
                <a:gridCol w="54835"/>
                <a:gridCol w="499612"/>
                <a:gridCol w="359477"/>
                <a:gridCol w="79206"/>
                <a:gridCol w="499612"/>
                <a:gridCol w="225435"/>
                <a:gridCol w="79206"/>
              </a:tblGrid>
              <a:tr h="233428">
                <a:tc gridSpan="29">
                  <a:txBody>
                    <a:bodyPr/>
                    <a:lstStyle/>
                    <a:p>
                      <a:pPr algn="ctr" fontAlgn="b"/>
                      <a:r>
                        <a:rPr lang="en-US" sz="1200" b="0" i="1" u="none" strike="noStrike" dirty="0" smtClean="0">
                          <a:solidFill>
                            <a:srgbClr val="000000"/>
                          </a:solidFill>
                          <a:effectLst/>
                          <a:latin typeface="+mj-lt"/>
                        </a:rPr>
                        <a:t>Growth </a:t>
                      </a:r>
                      <a:r>
                        <a:rPr lang="en-US" sz="1200" b="0" i="1" u="none" strike="noStrike" dirty="0">
                          <a:solidFill>
                            <a:srgbClr val="000000"/>
                          </a:solidFill>
                          <a:effectLst/>
                          <a:latin typeface="+mj-lt"/>
                        </a:rPr>
                        <a:t>Regressions</a:t>
                      </a:r>
                    </a:p>
                  </a:txBody>
                  <a:tcPr marL="5571" marR="5571" marT="5571" marB="0" anchor="b">
                    <a:lnL>
                      <a:noFill/>
                    </a:lnL>
                    <a:lnR>
                      <a:noFill/>
                    </a:lnR>
                    <a:lnT w="635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8">
                  <a:txBody>
                    <a:bodyPr/>
                    <a:lstStyle/>
                    <a:p>
                      <a:pPr algn="ctr" fontAlgn="b"/>
                      <a:r>
                        <a:rPr lang="en-US" sz="750" b="1" i="0" u="none" strike="noStrike">
                          <a:solidFill>
                            <a:srgbClr val="000000"/>
                          </a:solidFill>
                          <a:effectLst/>
                          <a:latin typeface="+mj-lt"/>
                        </a:rPr>
                        <a:t>Whole Sample</a:t>
                      </a:r>
                    </a:p>
                  </a:txBody>
                  <a:tcPr marL="5571" marR="5571" marT="5571"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Bank-Based Developed Economies</a:t>
                      </a:r>
                    </a:p>
                  </a:txBody>
                  <a:tcPr marL="5571" marR="5571" marT="5571"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Market-Based Developed Economies</a:t>
                      </a:r>
                    </a:p>
                  </a:txBody>
                  <a:tcPr marL="5571" marR="5571" marT="5571"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c gridSpan="5">
                  <a:txBody>
                    <a:bodyPr/>
                    <a:lstStyle/>
                    <a:p>
                      <a:pPr algn="ctr" fontAlgn="b"/>
                      <a:r>
                        <a:rPr lang="en-US" sz="750" b="1" i="0" u="none" strike="noStrike">
                          <a:solidFill>
                            <a:srgbClr val="000000"/>
                          </a:solidFill>
                          <a:effectLst/>
                          <a:latin typeface="+mj-lt"/>
                        </a:rPr>
                        <a:t>Emerging Economies</a:t>
                      </a:r>
                    </a:p>
                  </a:txBody>
                  <a:tcPr marL="5571" marR="5571" marT="5571" marB="0"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12700" cap="flat" cmpd="sng" algn="ctr">
                      <a:solidFill>
                        <a:schemeClr val="tx1"/>
                      </a:solidFill>
                      <a:prstDash val="solid"/>
                      <a:round/>
                      <a:headEnd type="none" w="med" len="med"/>
                      <a:tailEnd type="none" w="med" len="med"/>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dirty="0">
                          <a:solidFill>
                            <a:srgbClr val="000000"/>
                          </a:solidFill>
                          <a:effectLst/>
                          <a:latin typeface="+mj-lt"/>
                        </a:rPr>
                        <a:t>All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gridSpan="2">
                  <a:txBody>
                    <a:bodyPr/>
                    <a:lstStyle/>
                    <a:p>
                      <a:pPr algn="ctr" fontAlgn="b"/>
                      <a:r>
                        <a:rPr lang="en-US" sz="750" b="1" i="0" u="none" strike="noStrike">
                          <a:solidFill>
                            <a:srgbClr val="000000"/>
                          </a:solidFill>
                          <a:effectLst/>
                          <a:latin typeface="+mj-lt"/>
                        </a:rPr>
                        <a:t>Equity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750" b="1" i="0" u="none" strike="noStrike">
                          <a:solidFill>
                            <a:srgbClr val="000000"/>
                          </a:solidFill>
                          <a:effectLst/>
                          <a:latin typeface="+mj-lt"/>
                        </a:rPr>
                        <a:t>Bond Issuers</a:t>
                      </a:r>
                    </a:p>
                  </a:txBody>
                  <a:tcPr marL="5571" marR="5571" marT="557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311238">
                <a:tc>
                  <a:txBody>
                    <a:bodyPr/>
                    <a:lstStyle/>
                    <a:p>
                      <a:pPr algn="l" fontAlgn="ctr"/>
                      <a:r>
                        <a:rPr lang="en-US" sz="750" b="1" i="0" u="none" strike="noStrike">
                          <a:solidFill>
                            <a:srgbClr val="000000"/>
                          </a:solidFill>
                          <a:effectLst/>
                          <a:latin typeface="+mj-lt"/>
                        </a:rPr>
                        <a:t>Proxy for Firm Growth</a:t>
                      </a:r>
                    </a:p>
                  </a:txBody>
                  <a:tcPr marL="5571" marR="5571" marT="5571" marB="0" anchor="ctr">
                    <a:lnL>
                      <a:noFill/>
                    </a:lnL>
                    <a:lnR>
                      <a:noFill/>
                    </a:lnR>
                    <a:lnT>
                      <a:noFill/>
                    </a:lnT>
                    <a:lnB>
                      <a:noFill/>
                    </a:lnB>
                    <a:solidFill>
                      <a:srgbClr val="FFFFFF"/>
                    </a:solidFill>
                  </a:tcPr>
                </a:tc>
                <a:tc>
                  <a:txBody>
                    <a:bodyPr/>
                    <a:lstStyle/>
                    <a:p>
                      <a:pPr algn="l"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Sales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Number of Employees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gridSpan="2">
                  <a:txBody>
                    <a:bodyPr/>
                    <a:lstStyle/>
                    <a:p>
                      <a:pPr algn="ctr" fontAlgn="ctr"/>
                      <a:r>
                        <a:rPr lang="en-US" sz="750" b="0" i="1" u="none" strike="noStrike">
                          <a:solidFill>
                            <a:srgbClr val="000000"/>
                          </a:solidFill>
                          <a:effectLst/>
                          <a:latin typeface="+mj-lt"/>
                        </a:rPr>
                        <a:t>Total Assets</a:t>
                      </a:r>
                    </a:p>
                  </a:txBody>
                  <a:tcPr marL="5571" marR="5571" marT="5571"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hMerge="1">
                  <a:txBody>
                    <a:bodyPr/>
                    <a:lstStyle/>
                    <a:p>
                      <a:endParaRPr lang="en-US"/>
                    </a:p>
                  </a:txBody>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r>
              <a:tr h="144726">
                <a:tc>
                  <a:txBody>
                    <a:bodyPr/>
                    <a:lstStyle/>
                    <a:p>
                      <a:pPr algn="l" fontAlgn="ctr"/>
                      <a:r>
                        <a:rPr lang="en-US" sz="750" b="1"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l"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1"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c>
                  <a:txBody>
                    <a:bodyPr/>
                    <a:lstStyle/>
                    <a:p>
                      <a:pPr algn="ctr" fontAlgn="ctr"/>
                      <a:r>
                        <a:rPr lang="en-US" sz="750" b="0" i="0" u="none" strike="noStrike">
                          <a:solidFill>
                            <a:srgbClr val="000000"/>
                          </a:solidFill>
                          <a:effectLst/>
                          <a:latin typeface="+mj-lt"/>
                        </a:rPr>
                        <a:t> </a:t>
                      </a:r>
                    </a:p>
                  </a:txBody>
                  <a:tcPr marL="5571" marR="5571" marT="5571" marB="0" anchor="ctr">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Issuer Dummy</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0.637</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0.569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0.368</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0.350</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0.319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0.712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0.772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0.786</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1.021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[0.019]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[0.022]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[0.019]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[0.026]</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[0.031]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[0.035]</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[0.047]</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[0.034]</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[0.063]</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Firm age (2011)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dirty="0">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[0.000]</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Total Assets 2003</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-0.135</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-0.064</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-0.051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-0.179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-0.142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-0.105</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-0.109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[0.007]</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[0.008]</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[0.009]</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[0.011]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[0.013]</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[0.018]</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[0.022]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Total Sales 2003</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-0.171</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86743">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[0.009]</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Total Employees 2003</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-0.102</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[0.006]</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71182">
                <a:tc>
                  <a:txBody>
                    <a:bodyPr/>
                    <a:lstStyle/>
                    <a:p>
                      <a:pPr algn="l" fontAlgn="b"/>
                      <a:r>
                        <a:rPr lang="en-US" sz="750" b="1" i="0" u="none" strike="noStrike">
                          <a:solidFill>
                            <a:srgbClr val="000000"/>
                          </a:solidFill>
                          <a:effectLst/>
                          <a:latin typeface="+mj-lt"/>
                        </a:rPr>
                        <a:t>Country Dummies</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Yes</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a:noFill/>
                    </a:lnB>
                    <a:solidFill>
                      <a:srgbClr val="FFFFFF"/>
                    </a:solidFill>
                  </a:tcPr>
                </a:tc>
              </a:tr>
              <a:tr h="155620">
                <a:tc>
                  <a:txBody>
                    <a:bodyPr/>
                    <a:lstStyle/>
                    <a:p>
                      <a:pPr algn="l" fontAlgn="b"/>
                      <a:r>
                        <a:rPr lang="en-US" sz="750" b="1" i="0" u="none" strike="noStrike" dirty="0">
                          <a:solidFill>
                            <a:srgbClr val="000000"/>
                          </a:solidFill>
                          <a:effectLst/>
                          <a:latin typeface="+mj-lt"/>
                        </a:rPr>
                        <a:t>No. of Observations</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23,024</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15,317</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11,972</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7,078</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6,254</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7,946</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5,969</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6,397</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5,488</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b"/>
                      <a:r>
                        <a:rPr lang="en-US" sz="750" b="0" i="0" u="none" strike="noStrike" dirty="0">
                          <a:solidFill>
                            <a:srgbClr val="000000"/>
                          </a:solidFill>
                          <a:effectLst/>
                          <a:latin typeface="+mj-lt"/>
                        </a:rPr>
                        <a:t> </a:t>
                      </a:r>
                    </a:p>
                  </a:txBody>
                  <a:tcPr marL="5571" marR="5571" marT="5571"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5"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4773727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341638898"/>
              </p:ext>
            </p:extLst>
          </p:nvPr>
        </p:nvGraphicFramePr>
        <p:xfrm>
          <a:off x="424293" y="1527969"/>
          <a:ext cx="8147295" cy="4257771"/>
        </p:xfrm>
        <a:graphic>
          <a:graphicData uri="http://schemas.openxmlformats.org/drawingml/2006/table">
            <a:tbl>
              <a:tblPr/>
              <a:tblGrid>
                <a:gridCol w="2597415"/>
                <a:gridCol w="112120"/>
                <a:gridCol w="569938"/>
                <a:gridCol w="242922"/>
                <a:gridCol w="112120"/>
                <a:gridCol w="569938"/>
                <a:gridCol w="242922"/>
                <a:gridCol w="112120"/>
                <a:gridCol w="569938"/>
                <a:gridCol w="242922"/>
                <a:gridCol w="112120"/>
                <a:gridCol w="569938"/>
                <a:gridCol w="242922"/>
                <a:gridCol w="112120"/>
                <a:gridCol w="569938"/>
                <a:gridCol w="242922"/>
                <a:gridCol w="112120"/>
                <a:gridCol w="569938"/>
                <a:gridCol w="242922"/>
              </a:tblGrid>
              <a:tr h="392789">
                <a:tc gridSpan="19">
                  <a:txBody>
                    <a:bodyPr/>
                    <a:lstStyle/>
                    <a:p>
                      <a:pPr algn="ctr" fontAlgn="b"/>
                      <a:r>
                        <a:rPr lang="en-US" sz="1200" b="0" i="1" u="none" strike="noStrike" dirty="0" smtClean="0">
                          <a:solidFill>
                            <a:srgbClr val="000000"/>
                          </a:solidFill>
                          <a:effectLst/>
                          <a:latin typeface="+mj-lt"/>
                        </a:rPr>
                        <a:t>Young Firms</a:t>
                      </a:r>
                      <a:endParaRPr lang="en-US" sz="1200" b="0" i="1" u="none" strike="noStrike" dirty="0">
                        <a:solidFill>
                          <a:srgbClr val="000000"/>
                        </a:solidFill>
                        <a:effectLst/>
                        <a:latin typeface="+mj-lt"/>
                      </a:endParaRPr>
                    </a:p>
                  </a:txBody>
                  <a:tcPr marL="6436" marR="6436" marT="6436" marB="0" anchor="b">
                    <a:lnL>
                      <a:noFill/>
                    </a:lnL>
                    <a:lnR>
                      <a:noFill/>
                    </a:lnR>
                    <a:lnT>
                      <a:noFill/>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860">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dirty="0">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14">
                  <a:txBody>
                    <a:bodyPr/>
                    <a:lstStyle/>
                    <a:p>
                      <a:pPr algn="ctr" fontAlgn="b"/>
                      <a:r>
                        <a:rPr lang="en-US" sz="1100" b="1" i="0" u="none" strike="noStrike" dirty="0" err="1" smtClean="0">
                          <a:solidFill>
                            <a:srgbClr val="000000"/>
                          </a:solidFill>
                          <a:effectLst/>
                          <a:latin typeface="+mj-lt"/>
                        </a:rPr>
                        <a:t>Quantile</a:t>
                      </a:r>
                      <a:r>
                        <a:rPr lang="en-US" sz="1100" b="1" i="0" u="none" strike="noStrike" dirty="0" smtClean="0">
                          <a:solidFill>
                            <a:srgbClr val="000000"/>
                          </a:solidFill>
                          <a:effectLst/>
                          <a:latin typeface="+mj-lt"/>
                        </a:rPr>
                        <a:t> Regressions</a:t>
                      </a:r>
                      <a:endParaRPr lang="en-US" sz="1100" b="1" i="0" u="none" strike="noStrike" dirty="0">
                        <a:solidFill>
                          <a:srgbClr val="000000"/>
                        </a:solidFill>
                        <a:effectLst/>
                        <a:latin typeface="+mj-lt"/>
                      </a:endParaRPr>
                    </a:p>
                  </a:txBody>
                  <a:tcPr marL="6436" marR="6436" marT="643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rowSpan="2" gridSpan="2">
                  <a:txBody>
                    <a:bodyPr/>
                    <a:lstStyle/>
                    <a:p>
                      <a:pPr algn="ctr" fontAlgn="ctr"/>
                      <a:r>
                        <a:rPr lang="en-US" sz="1100" b="1" i="0" u="none" strike="noStrike" dirty="0">
                          <a:solidFill>
                            <a:srgbClr val="000000"/>
                          </a:solidFill>
                          <a:effectLst/>
                          <a:latin typeface="Garamond"/>
                        </a:rPr>
                        <a:t>Mean Regression</a:t>
                      </a:r>
                    </a:p>
                  </a:txBody>
                  <a:tcPr marL="9525" marR="9525" marT="952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en-US"/>
                    </a:p>
                  </a:txBody>
                  <a:tcPr/>
                </a:tc>
              </a:tr>
              <a:tr h="261860">
                <a:tc>
                  <a:txBody>
                    <a:bodyPr/>
                    <a:lstStyle/>
                    <a:p>
                      <a:pPr algn="l" fontAlgn="b"/>
                      <a:r>
                        <a:rPr lang="en-US" sz="1100" b="1" i="0" u="none" strike="noStrike" dirty="0">
                          <a:solidFill>
                            <a:srgbClr val="000000"/>
                          </a:solidFill>
                          <a:effectLst/>
                          <a:latin typeface="+mj-lt"/>
                        </a:rPr>
                        <a:t> </a:t>
                      </a:r>
                    </a:p>
                  </a:txBody>
                  <a:tcPr marL="6436" marR="6436" marT="6436"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a:txBody>
                    <a:bodyPr/>
                    <a:lstStyle/>
                    <a:p>
                      <a:pPr algn="ctr" fontAlgn="b"/>
                      <a:r>
                        <a:rPr lang="en-US" sz="1100" b="1" i="0" u="none" strike="noStrike">
                          <a:solidFill>
                            <a:srgbClr val="000000"/>
                          </a:solidFill>
                          <a:effectLst/>
                          <a:latin typeface="Garamond"/>
                        </a:rPr>
                        <a:t>1st</a:t>
                      </a:r>
                      <a:r>
                        <a:rPr lang="en-US" sz="1100" b="1" i="0" u="none" strike="noStrike" baseline="30000">
                          <a:solidFill>
                            <a:srgbClr val="000000"/>
                          </a:solidFill>
                          <a:effectLst/>
                          <a:latin typeface="Garamond"/>
                        </a:rPr>
                        <a:t> </a:t>
                      </a:r>
                      <a:r>
                        <a:rPr lang="en-US" sz="1100" b="1" i="0" u="none" strike="noStrike">
                          <a:solidFill>
                            <a:srgbClr val="000000"/>
                          </a:solidFill>
                          <a:effectLst/>
                          <a:latin typeface="Garamond"/>
                        </a:rPr>
                        <a:t>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3rd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5th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a:solidFill>
                            <a:srgbClr val="000000"/>
                          </a:solidFill>
                          <a:effectLst/>
                          <a:latin typeface="Garamond"/>
                        </a:rPr>
                        <a:t>7th Decile</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gridSpan="2">
                  <a:txBody>
                    <a:bodyPr/>
                    <a:lstStyle/>
                    <a:p>
                      <a:pPr algn="ctr" fontAlgn="b"/>
                      <a:r>
                        <a:rPr lang="en-US" sz="1100" b="1" i="0" u="none" strike="noStrike" dirty="0">
                          <a:solidFill>
                            <a:srgbClr val="000000"/>
                          </a:solidFill>
                          <a:effectLst/>
                          <a:latin typeface="Garamond"/>
                        </a:rPr>
                        <a:t>9th </a:t>
                      </a:r>
                      <a:r>
                        <a:rPr lang="en-US" sz="1100" b="1" i="0" u="none" strike="noStrike" dirty="0" err="1">
                          <a:solidFill>
                            <a:srgbClr val="000000"/>
                          </a:solidFill>
                          <a:effectLst/>
                          <a:latin typeface="Garamond"/>
                        </a:rPr>
                        <a:t>Decile</a:t>
                      </a:r>
                      <a:endParaRPr lang="en-US" sz="1100" b="1" i="0" u="none" strike="noStrike" dirty="0">
                        <a:solidFill>
                          <a:srgbClr val="000000"/>
                        </a:solidFill>
                        <a:effectLst/>
                        <a:latin typeface="Garamond"/>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1100" b="1" i="0" u="none" strike="noStrike">
                          <a:solidFill>
                            <a:srgbClr val="000000"/>
                          </a:solidFill>
                          <a:effectLst/>
                          <a:latin typeface="+mj-lt"/>
                        </a:rPr>
                        <a:t> </a:t>
                      </a:r>
                    </a:p>
                  </a:txBody>
                  <a:tcPr marL="6436" marR="6436" marT="6436" marB="0" anchor="b">
                    <a:lnL>
                      <a:noFill/>
                    </a:lnL>
                    <a:lnR>
                      <a:noFill/>
                    </a:lnR>
                    <a:lnT>
                      <a:noFill/>
                    </a:lnT>
                    <a:lnB>
                      <a:noFill/>
                    </a:lnB>
                    <a:solidFill>
                      <a:srgbClr val="FFFFFF"/>
                    </a:solidFill>
                  </a:tcPr>
                </a:tc>
                <a:tc gridSpan="2" vMerge="1">
                  <a:txBody>
                    <a:bodyPr/>
                    <a:lstStyle/>
                    <a:p>
                      <a:endParaRPr lang="en-US"/>
                    </a:p>
                  </a:txBody>
                  <a:tcPr/>
                </a:tc>
                <a:tc hMerge="1" vMerge="1">
                  <a:txBody>
                    <a:bodyPr/>
                    <a:lstStyle/>
                    <a:p>
                      <a:endParaRPr lang="en-US"/>
                    </a:p>
                  </a:txBody>
                  <a:tcPr/>
                </a:tc>
              </a:tr>
              <a:tr h="261860">
                <a:tc>
                  <a:txBody>
                    <a:bodyPr/>
                    <a:lstStyle/>
                    <a:p>
                      <a:pPr algn="l" fontAlgn="b"/>
                      <a:r>
                        <a:rPr lang="en-US" sz="1100" b="1" i="0" u="none" strike="noStrike">
                          <a:solidFill>
                            <a:srgbClr val="000000"/>
                          </a:solidFill>
                          <a:effectLst/>
                          <a:latin typeface="Garamond"/>
                        </a:rPr>
                        <a:t>Constant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3,236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3,900</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5,166</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9,633</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72,192</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8,267</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261860">
                <a:tc>
                  <a:txBody>
                    <a:bodyPr/>
                    <a:lstStyle/>
                    <a:p>
                      <a:pPr algn="l" fontAlgn="b"/>
                      <a:r>
                        <a:rPr lang="en-US" sz="1100" b="0" i="1" u="none" strike="noStrike">
                          <a:solidFill>
                            <a:srgbClr val="000000"/>
                          </a:solidFill>
                          <a:effectLst/>
                          <a:latin typeface="Garamond"/>
                        </a:rPr>
                        <a:t>(Size of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[97]</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[449]</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[18,793]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[498]</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Issuer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0.30</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3.56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10.96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42.92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83.32</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8.86</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198942">
                <a:tc>
                  <a:txBody>
                    <a:bodyPr/>
                    <a:lstStyle/>
                    <a:p>
                      <a:pPr algn="l" fontAlgn="b"/>
                      <a:r>
                        <a:rPr lang="en-US" sz="1100" b="0" i="1" u="none" strike="noStrike">
                          <a:solidFill>
                            <a:srgbClr val="000000"/>
                          </a:solidFill>
                          <a:effectLst/>
                          <a:latin typeface="Garamond"/>
                        </a:rPr>
                        <a:t>(Relative Size of Issuers vs. Non-issuers in 2003)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a:solidFill>
                            <a:srgbClr val="000000"/>
                          </a:solidFill>
                          <a:effectLst/>
                          <a:latin typeface="Garamond"/>
                        </a:rPr>
                        <a:t>[0.090]</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[0.532]</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[1.590]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[11.663]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[27.500]</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[1.296]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2010 Dummy</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dirty="0">
                          <a:solidFill>
                            <a:srgbClr val="000000"/>
                          </a:solidFill>
                          <a:effectLst/>
                          <a:latin typeface="Garamond"/>
                        </a:rPr>
                        <a:t>1.06</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1.15</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1.29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1.39</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2.93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1.43</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0" i="1" u="none" strike="noStrike">
                          <a:solidFill>
                            <a:srgbClr val="000000"/>
                          </a:solidFill>
                          <a:effectLst/>
                          <a:latin typeface="Garamond"/>
                        </a:rPr>
                        <a:t>(Relative Size in 2010 vs. 2003 for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r" fontAlgn="b"/>
                      <a:r>
                        <a:rPr lang="en-US" sz="1100" b="0" i="0" u="none" strike="noStrike" dirty="0">
                          <a:solidFill>
                            <a:srgbClr val="000000"/>
                          </a:solidFill>
                          <a:effectLst/>
                          <a:latin typeface="Garamond"/>
                        </a:rPr>
                        <a:t>[0.034]</a:t>
                      </a:r>
                    </a:p>
                  </a:txBody>
                  <a:tcPr marL="9525" marR="9525" marT="9525" marB="0" anchor="b">
                    <a:lnL>
                      <a:noFill/>
                    </a:lnL>
                    <a:lnR>
                      <a:noFill/>
                    </a:lnR>
                    <a:lnT>
                      <a:noFill/>
                    </a:lnT>
                    <a:lnB>
                      <a:noFill/>
                    </a:lnB>
                    <a:lnTlToBr w="12700" cmpd="sng">
                      <a:noFill/>
                      <a:prstDash val="solid"/>
                    </a:lnTlToBr>
                    <a:lnBlToTr w="12700" cmpd="sng">
                      <a:noFill/>
                      <a:prstDash val="solid"/>
                    </a:lnBlToTr>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[0.021]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[0.071]</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[0.124]</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[1.083]</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[0.056]</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Issuer Dummy x 2010 Dummy</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8.28</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3.44</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3.72</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2.46</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0.64</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2.75</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1" u="none" strike="noStrike">
                          <a:solidFill>
                            <a:srgbClr val="000000"/>
                          </a:solidFill>
                          <a:effectLst/>
                          <a:latin typeface="Garamond"/>
                        </a:rPr>
                        <a:t>(Relative Growth of Issuers vs. Non-issuers)</a:t>
                      </a:r>
                    </a:p>
                  </a:txBody>
                  <a:tcPr marL="9525" marR="9525" marT="9525" marB="0" anchor="b">
                    <a:lnL>
                      <a:noFill/>
                    </a:lnL>
                    <a:lnR>
                      <a:noFill/>
                    </a:lnR>
                    <a:lnT>
                      <a:noFill/>
                    </a:lnT>
                    <a:lnB>
                      <a:noFill/>
                    </a:lnB>
                    <a:solidFill>
                      <a:schemeClr val="bg1"/>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[3.029]</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[0.761]</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[0.837]</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[0.790]</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[0.300]</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[0.226]</a:t>
                      </a:r>
                    </a:p>
                  </a:txBody>
                  <a:tcPr marL="9525" marR="9525" marT="9525" marB="0" anchor="b">
                    <a:lnL>
                      <a:noFill/>
                    </a:lnL>
                    <a:lnR>
                      <a:noFill/>
                    </a:lnR>
                    <a:lnT>
                      <a:noFill/>
                    </a:lnT>
                    <a:lnB>
                      <a:noFill/>
                    </a:lnB>
                    <a:solidFill>
                      <a:schemeClr val="bg1"/>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chemeClr val="bg1"/>
                    </a:solidFill>
                  </a:tcPr>
                </a:tc>
              </a:tr>
              <a:tr h="261860">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Non-issuers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0.8%</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2.1%</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3.7%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a:solidFill>
                            <a:srgbClr val="000000"/>
                          </a:solidFill>
                          <a:effectLst/>
                          <a:latin typeface="Garamond"/>
                        </a:rPr>
                        <a:t>4.8%</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16.6%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5.2%</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Growth of Issuers</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36.4%</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21.7%</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25.1%</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19.2%</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9.5%</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gridSpan="2">
                  <a:txBody>
                    <a:bodyPr/>
                    <a:lstStyle/>
                    <a:p>
                      <a:pPr algn="ctr" fontAlgn="b"/>
                      <a:r>
                        <a:rPr lang="en-US" sz="1100" b="0" i="0" u="none" strike="noStrike" dirty="0">
                          <a:solidFill>
                            <a:srgbClr val="000000"/>
                          </a:solidFill>
                          <a:effectLst/>
                          <a:latin typeface="Garamond"/>
                        </a:rPr>
                        <a:t>21.6%</a:t>
                      </a:r>
                    </a:p>
                  </a:txBody>
                  <a:tcPr marL="9525" marR="9525" marT="9525" marB="0" anchor="b">
                    <a:lnL>
                      <a:noFill/>
                    </a:lnL>
                    <a:lnR>
                      <a:noFill/>
                    </a:lnR>
                    <a:lnT>
                      <a:noFill/>
                    </a:lnT>
                    <a:lnB>
                      <a:noFill/>
                    </a:lnB>
                    <a:solidFill>
                      <a:srgbClr val="FFFFFF"/>
                    </a:solidFill>
                  </a:tcPr>
                </a:tc>
                <a:tc hMerge="1">
                  <a:txBody>
                    <a:bodyPr/>
                    <a:lstStyle/>
                    <a:p>
                      <a:endParaRPr lang="en-US"/>
                    </a:p>
                  </a:txBody>
                  <a:tcPr>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dirty="0">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c>
                  <a:txBody>
                    <a:bodyPr/>
                    <a:lstStyle/>
                    <a:p>
                      <a:pPr algn="ctr" fontAlgn="b"/>
                      <a:r>
                        <a:rPr lang="en-US" sz="1100" b="0" i="0" u="none" strike="noStrike">
                          <a:solidFill>
                            <a:srgbClr val="000000"/>
                          </a:solidFill>
                          <a:effectLst/>
                          <a:latin typeface="Garamond"/>
                        </a:rPr>
                        <a:t> </a:t>
                      </a:r>
                    </a:p>
                  </a:txBody>
                  <a:tcPr marL="9525" marR="9525" marT="9525" marB="0" anchor="b">
                    <a:lnL>
                      <a:noFill/>
                    </a:lnL>
                    <a:lnR>
                      <a:noFill/>
                    </a:lnR>
                    <a:lnT>
                      <a:noFill/>
                    </a:lnT>
                    <a:lnB>
                      <a:noFill/>
                    </a:lnB>
                    <a:solidFill>
                      <a:srgbClr val="FFFFFF"/>
                    </a:solidFill>
                  </a:tcPr>
                </a:tc>
              </a:tr>
              <a:tr h="261860">
                <a:tc>
                  <a:txBody>
                    <a:bodyPr/>
                    <a:lstStyle/>
                    <a:p>
                      <a:pPr algn="l" fontAlgn="b"/>
                      <a:r>
                        <a:rPr lang="en-US" sz="1100" b="1" i="0" u="none" strike="noStrike">
                          <a:solidFill>
                            <a:srgbClr val="000000"/>
                          </a:solidFill>
                          <a:effectLst/>
                          <a:latin typeface="Garamond"/>
                        </a:rPr>
                        <a:t>No. of Observations</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l" fontAlgn="b"/>
                      <a:r>
                        <a:rPr lang="en-US" sz="1100" b="0" i="0" u="none" strike="noStrike">
                          <a:solidFill>
                            <a:srgbClr val="000000"/>
                          </a:solidFill>
                          <a:effectLst/>
                          <a:latin typeface="Garamond"/>
                        </a:rPr>
                        <a:t>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gridSpan="2">
                  <a:txBody>
                    <a:bodyPr/>
                    <a:lstStyle/>
                    <a:p>
                      <a:pPr algn="ctr" fontAlgn="b"/>
                      <a:r>
                        <a:rPr lang="en-US" sz="1100" b="0" i="0" u="none" strike="noStrike" dirty="0">
                          <a:solidFill>
                            <a:srgbClr val="000000"/>
                          </a:solidFill>
                          <a:effectLst/>
                          <a:latin typeface="Garamond"/>
                        </a:rPr>
                        <a:t>  3,654 </a:t>
                      </a:r>
                    </a:p>
                  </a:txBody>
                  <a:tcPr marL="9525" marR="9525" marT="9525" marB="0" anchor="b">
                    <a:lnL>
                      <a:noFill/>
                    </a:lnL>
                    <a:lnR>
                      <a:noFill/>
                    </a:lnR>
                    <a:lnT>
                      <a:noFill/>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lnL>
                      <a:noFill/>
                    </a:lnL>
                    <a:lnR>
                      <a:noFill/>
                    </a:lnR>
                    <a:lnT>
                      <a:noFill/>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6" name="Title 1"/>
          <p:cNvSpPr txBox="1">
            <a:spLocks/>
          </p:cNvSpPr>
          <p:nvPr/>
        </p:nvSpPr>
        <p:spPr bwMode="auto">
          <a:xfrm>
            <a:off x="304800" y="152400"/>
            <a:ext cx="86868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3200" b="1" kern="0" dirty="0" smtClean="0">
                <a:solidFill>
                  <a:srgbClr val="333333"/>
                </a:solidFill>
                <a:effectLst>
                  <a:outerShdw blurRad="38100" dist="38100" dir="2700000" algn="tl">
                    <a:srgbClr val="000000">
                      <a:alpha val="43137"/>
                    </a:srgbClr>
                  </a:outerShdw>
                </a:effectLst>
                <a:latin typeface="+mj-lt"/>
                <a:ea typeface="ＭＳ Ｐゴシック" pitchFamily="34" charset="-128"/>
                <a:cs typeface="ＭＳ Ｐゴシック"/>
              </a:rPr>
              <a:t>Firm age</a:t>
            </a:r>
            <a:endParaRPr kumimoji="0" lang="en-US" sz="32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mj-lt"/>
              <a:ea typeface="ＭＳ Ｐゴシック" pitchFamily="34" charset="-128"/>
              <a:cs typeface="ＭＳ Ｐゴシック"/>
            </a:endParaRPr>
          </a:p>
        </p:txBody>
      </p:sp>
    </p:spTree>
    <p:extLst>
      <p:ext uri="{BB962C8B-B14F-4D97-AF65-F5344CB8AC3E}">
        <p14:creationId xmlns:p14="http://schemas.microsoft.com/office/powerpoint/2010/main" val="29482995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Default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Cambria"/>
        <a:ea typeface=""/>
        <a:cs typeface=""/>
      </a:majorFont>
      <a:minorFont>
        <a:latin typeface="Cambr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14226</Words>
  <Application>Microsoft Office PowerPoint</Application>
  <PresentationFormat>On-screen Show (4:3)</PresentationFormat>
  <Paragraphs>9780</Paragraphs>
  <Slides>110</Slides>
  <Notes>102</Notes>
  <HiddenSlides>65</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110</vt:i4>
      </vt:variant>
    </vt:vector>
  </HeadingPairs>
  <TitlesOfParts>
    <vt:vector size="121" baseType="lpstr">
      <vt:lpstr>ＭＳ Ｐゴシック</vt:lpstr>
      <vt:lpstr>Arial</vt:lpstr>
      <vt:lpstr>Calibri</vt:lpstr>
      <vt:lpstr>Cambria</vt:lpstr>
      <vt:lpstr>Cambria Math</vt:lpstr>
      <vt:lpstr>Garamond</vt:lpstr>
      <vt:lpstr>Tahoma</vt:lpstr>
      <vt:lpstr>Times New Roman</vt:lpstr>
      <vt:lpstr>Wingdings</vt:lpstr>
      <vt:lpstr>1_Default Design</vt:lpstr>
      <vt:lpstr>Office Theme</vt:lpstr>
      <vt:lpstr>Capital Market Financing, Firm Growth,  and Firm Size Distribution </vt:lpstr>
      <vt:lpstr>Motivation</vt:lpstr>
      <vt:lpstr>Motivation</vt:lpstr>
      <vt:lpstr>Contribution</vt:lpstr>
      <vt:lpstr>Contribution</vt:lpstr>
      <vt:lpstr>Contribution</vt:lpstr>
      <vt:lpstr>Main findings</vt:lpstr>
      <vt:lpstr>Main findings</vt:lpstr>
      <vt:lpstr>Main findings</vt:lpstr>
      <vt:lpstr>Main findings</vt:lpstr>
      <vt:lpstr>Main findings</vt:lpstr>
      <vt:lpstr>Literature</vt:lpstr>
      <vt:lpstr>Literature</vt:lpstr>
      <vt:lpstr>Literature</vt:lpstr>
      <vt:lpstr>Literature</vt:lpstr>
      <vt:lpstr>Literature</vt:lpstr>
      <vt:lpstr>Literature</vt:lpstr>
      <vt:lpstr>Literature</vt:lpstr>
      <vt:lpstr>Organization of the rest of the presentation</vt:lpstr>
      <vt:lpstr>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coefficients in exponential form?</vt:lpstr>
      <vt:lpstr>Estimated coefficients for mean regression</vt:lpstr>
      <vt:lpstr>Estimated coefficients for mean regression</vt:lpstr>
      <vt:lpstr>Estimated coefficients for mean regression</vt:lpstr>
      <vt:lpstr>Why quantile regressions? Why bootstrapping?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the last regressions? </vt:lpstr>
      <vt:lpstr>PowerPoint Presentation</vt:lpstr>
      <vt:lpstr>PowerPoint Presentation</vt:lpstr>
      <vt:lpstr>PowerPoint Presentation</vt:lpstr>
      <vt:lpstr>PowerPoint Presentation</vt:lpstr>
      <vt:lpstr>Robustness</vt:lpstr>
      <vt:lpstr>Robustness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Robustness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Conclusions and policy discussion</vt:lpstr>
      <vt:lpstr>Conclusions and policy discussion</vt:lpstr>
      <vt:lpstr>Conclusions and policy discussion</vt:lpstr>
      <vt:lpstr>Conclusions and policy discussion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2011-03-12T20:30:47Z</dcterms:created>
  <dcterms:modified xsi:type="dcterms:W3CDTF">2015-05-14T14:59:45Z</dcterms:modified>
</cp:coreProperties>
</file>