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256" r:id="rId2"/>
    <p:sldId id="306" r:id="rId3"/>
    <p:sldId id="307" r:id="rId4"/>
    <p:sldId id="308" r:id="rId5"/>
    <p:sldId id="259" r:id="rId6"/>
    <p:sldId id="263" r:id="rId7"/>
    <p:sldId id="336" r:id="rId8"/>
    <p:sldId id="369" r:id="rId9"/>
    <p:sldId id="370" r:id="rId10"/>
    <p:sldId id="333" r:id="rId11"/>
    <p:sldId id="371" r:id="rId12"/>
    <p:sldId id="372" r:id="rId13"/>
    <p:sldId id="315" r:id="rId14"/>
    <p:sldId id="266" r:id="rId15"/>
    <p:sldId id="354" r:id="rId16"/>
    <p:sldId id="267" r:id="rId17"/>
    <p:sldId id="274" r:id="rId18"/>
    <p:sldId id="316" r:id="rId19"/>
    <p:sldId id="317" r:id="rId20"/>
    <p:sldId id="373" r:id="rId21"/>
    <p:sldId id="318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5" r:id="rId30"/>
    <p:sldId id="346" r:id="rId31"/>
    <p:sldId id="355" r:id="rId32"/>
    <p:sldId id="347" r:id="rId33"/>
    <p:sldId id="356" r:id="rId34"/>
    <p:sldId id="350" r:id="rId35"/>
    <p:sldId id="351" r:id="rId36"/>
    <p:sldId id="352" r:id="rId37"/>
    <p:sldId id="357" r:id="rId38"/>
    <p:sldId id="358" r:id="rId39"/>
    <p:sldId id="368" r:id="rId40"/>
    <p:sldId id="326" r:id="rId41"/>
    <p:sldId id="362" r:id="rId42"/>
    <p:sldId id="365" r:id="rId43"/>
    <p:sldId id="366" r:id="rId44"/>
    <p:sldId id="367" r:id="rId45"/>
    <p:sldId id="283" r:id="rId46"/>
    <p:sldId id="287" r:id="rId47"/>
    <p:sldId id="374" r:id="rId48"/>
    <p:sldId id="327" r:id="rId49"/>
    <p:sldId id="300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1BD4AF0-1E47-4744-9D6A-5AE0D4079042}">
          <p14:sldIdLst>
            <p14:sldId id="256"/>
          </p14:sldIdLst>
        </p14:section>
        <p14:section name="question, motivations, contributions" id="{3B27693F-D72B-458E-86F4-C17C36AF7456}">
          <p14:sldIdLst>
            <p14:sldId id="306"/>
            <p14:sldId id="307"/>
            <p14:sldId id="308"/>
            <p14:sldId id="259"/>
          </p14:sldIdLst>
        </p14:section>
        <p14:section name="empirical strategy and data" id="{F22661B7-DCE8-4847-8964-373337F6F4D7}">
          <p14:sldIdLst>
            <p14:sldId id="263"/>
            <p14:sldId id="336"/>
            <p14:sldId id="369"/>
            <p14:sldId id="370"/>
            <p14:sldId id="333"/>
            <p14:sldId id="371"/>
            <p14:sldId id="372"/>
            <p14:sldId id="315"/>
            <p14:sldId id="266"/>
            <p14:sldId id="354"/>
            <p14:sldId id="267"/>
          </p14:sldIdLst>
        </p14:section>
        <p14:section name="core results" id="{44410848-0363-4150-A027-0CAE4018C7B3}">
          <p14:sldIdLst>
            <p14:sldId id="274"/>
            <p14:sldId id="316"/>
            <p14:sldId id="317"/>
            <p14:sldId id="373"/>
            <p14:sldId id="318"/>
            <p14:sldId id="337"/>
            <p14:sldId id="338"/>
            <p14:sldId id="339"/>
            <p14:sldId id="340"/>
            <p14:sldId id="341"/>
            <p14:sldId id="342"/>
            <p14:sldId id="343"/>
            <p14:sldId id="345"/>
            <p14:sldId id="346"/>
            <p14:sldId id="355"/>
            <p14:sldId id="347"/>
            <p14:sldId id="356"/>
            <p14:sldId id="350"/>
            <p14:sldId id="351"/>
            <p14:sldId id="352"/>
            <p14:sldId id="357"/>
            <p14:sldId id="358"/>
            <p14:sldId id="368"/>
            <p14:sldId id="326"/>
            <p14:sldId id="362"/>
            <p14:sldId id="365"/>
            <p14:sldId id="366"/>
          </p14:sldIdLst>
        </p14:section>
        <p14:section name="extensions" id="{5B8719E9-920E-4C16-BB39-9CA1C0F72616}">
          <p14:sldIdLst>
            <p14:sldId id="367"/>
            <p14:sldId id="283"/>
            <p14:sldId id="287"/>
            <p14:sldId id="374"/>
            <p14:sldId id="327"/>
          </p14:sldIdLst>
        </p14:section>
        <p14:section name="conclusion" id="{D88376D1-031B-4578-B023-FDA57B604A3D}">
          <p14:sldIdLst>
            <p14:sldId id="30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813" autoAdjust="0"/>
  </p:normalViewPr>
  <p:slideViewPr>
    <p:cSldViewPr snapToGrid="0" snapToObjects="1">
      <p:cViewPr>
        <p:scale>
          <a:sx n="99" d="100"/>
          <a:sy n="99" d="100"/>
        </p:scale>
        <p:origin x="-1176" y="-1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notesMaster" Target="notesMasters/notesMaster1.xml"/><Relationship Id="rId52" Type="http://schemas.openxmlformats.org/officeDocument/2006/relationships/printerSettings" Target="printerSettings/printerSettings1.bin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7FB50B-0070-4448-93FF-8CA886039E83}" type="datetimeFigureOut">
              <a:rPr lang="en-US" smtClean="0"/>
              <a:t>5/20/15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5CB15C-C1E2-45F7-80B8-AC7C99A902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387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1697-D480-4724-84F1-E1F8011BDA94}" type="datetime1">
              <a:rPr lang="en-US" smtClean="0"/>
              <a:t>5/20/15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AEF2-B864-49CF-98E1-02C2B66BF252}" type="datetime1">
              <a:rPr lang="en-US" smtClean="0"/>
              <a:t>5/20/15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606D-E5C4-4C2F-8241-EC2663EF1CD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11BF-6EE7-40BE-B90C-CB71C061B39B}" type="datetime1">
              <a:rPr lang="en-US" smtClean="0"/>
              <a:t>5/20/15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F983F-DC44-4D0C-8A93-CE1D3E7DC3F0}" type="datetime1">
              <a:rPr lang="en-US" smtClean="0"/>
              <a:t>5/20/15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09129" y="855956"/>
            <a:ext cx="2246489" cy="301227"/>
          </a:xfrm>
        </p:spPr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3447C-3BE7-4207-A430-260E5FADF22E}" type="datetime1">
              <a:rPr lang="en-US" smtClean="0"/>
              <a:t>5/20/15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624C5-8F48-45B9-A223-B0D598A3E0D7}" type="datetime1">
              <a:rPr lang="en-US" smtClean="0"/>
              <a:t>5/20/15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E5F8-B203-4A0B-A080-CB9D52213960}" type="datetime1">
              <a:rPr lang="en-US" smtClean="0"/>
              <a:t>5/20/15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09AAE-2D40-4E9E-B8B7-92B4DC0F9E7B}" type="datetime1">
              <a:rPr lang="en-US" smtClean="0"/>
              <a:t>5/20/15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71CE-4527-4545-A278-88218069AC44}" type="datetime1">
              <a:rPr lang="en-US" smtClean="0"/>
              <a:t>5/20/15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4DD89-5ACF-4CBD-A0B2-A1E7AE646BAE}" type="datetime1">
              <a:rPr lang="en-US" smtClean="0"/>
              <a:t>5/20/15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E5ED-CA4E-4C38-972C-EE54329F43CA}" type="datetime1">
              <a:rPr lang="en-US" smtClean="0"/>
              <a:t>5/20/15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A46FE110-A039-482A-9705-B3C50DFF1C60}" type="datetime1">
              <a:rPr lang="en-US" smtClean="0"/>
              <a:t>5/20/15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E8079A4-7AA8-4A4F-87E2-7781EC5097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Research question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2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9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4" Type="http://schemas.openxmlformats.org/officeDocument/2006/relationships/image" Target="../media/image10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516624"/>
            <a:ext cx="7655895" cy="2595025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Competition and Bank Opacity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537070" cy="114463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Liangliang Jiang</a:t>
            </a:r>
          </a:p>
          <a:p>
            <a:r>
              <a:rPr lang="en-US" dirty="0" smtClean="0"/>
              <a:t>Ross Levine</a:t>
            </a:r>
          </a:p>
          <a:p>
            <a:r>
              <a:rPr lang="en-US" dirty="0" smtClean="0"/>
              <a:t>Chen Lin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211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second proxy for </a:t>
            </a:r>
            <a:r>
              <a:rPr lang="en-US" b="1" i="1" dirty="0" smtClean="0"/>
              <a:t>O</a:t>
            </a:r>
            <a:endParaRPr lang="en-US" b="1" i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Constructing measures of discretionary LLPs</a:t>
            </a:r>
            <a:endParaRPr lang="en-US" sz="2800" b="1" i="1" dirty="0"/>
          </a:p>
        </p:txBody>
      </p:sp>
    </p:spTree>
    <p:extLst>
      <p:ext uri="{BB962C8B-B14F-4D97-AF65-F5344CB8AC3E}">
        <p14:creationId xmlns:p14="http://schemas.microsoft.com/office/powerpoint/2010/main" val="316051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103" y="448969"/>
            <a:ext cx="7593497" cy="756834"/>
          </a:xfrm>
        </p:spPr>
        <p:txBody>
          <a:bodyPr>
            <a:normAutofit/>
          </a:bodyPr>
          <a:lstStyle/>
          <a:p>
            <a:r>
              <a:rPr lang="en-US" dirty="0" smtClean="0"/>
              <a:t>Step 1: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249" y="1398217"/>
            <a:ext cx="8583983" cy="513020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LLP </a:t>
            </a:r>
            <a:r>
              <a:rPr lang="en-US" sz="2400" dirty="0" smtClean="0"/>
              <a:t>used by banks to </a:t>
            </a:r>
            <a:r>
              <a:rPr lang="en-US" sz="2400" dirty="0" smtClean="0"/>
              <a:t>manipulate earnings and capital.</a:t>
            </a:r>
          </a:p>
          <a:p>
            <a:r>
              <a:rPr lang="en-US" sz="2400" dirty="0" smtClean="0"/>
              <a:t>We use Beatty and Liao’s (2014) </a:t>
            </a:r>
            <a:r>
              <a:rPr lang="en-US" sz="2400" dirty="0" smtClean="0"/>
              <a:t>best </a:t>
            </a:r>
            <a:r>
              <a:rPr lang="en-US" sz="2400" dirty="0" smtClean="0"/>
              <a:t>LLP model.</a:t>
            </a:r>
          </a:p>
          <a:p>
            <a:pPr marL="45720" indent="0">
              <a:buNone/>
            </a:pPr>
            <a:endParaRPr lang="en-US" dirty="0" smtClean="0"/>
          </a:p>
          <a:p>
            <a:pPr marL="45720" lvl="0" indent="0">
              <a:buClr>
                <a:srgbClr val="FF8600"/>
              </a:buClr>
              <a:buNone/>
            </a:pPr>
            <a:r>
              <a:rPr lang="en-US" sz="2800" dirty="0" smtClean="0">
                <a:solidFill>
                  <a:prstClr val="white"/>
                </a:solidFill>
              </a:rPr>
              <a:t>LLP</a:t>
            </a:r>
            <a:r>
              <a:rPr lang="en-US" sz="2800" i="1" baseline="-25000" dirty="0" smtClean="0">
                <a:solidFill>
                  <a:prstClr val="white"/>
                </a:solidFill>
              </a:rPr>
              <a:t>b</a:t>
            </a:r>
            <a:r>
              <a:rPr lang="en-US" sz="2800" i="1" baseline="-25000" dirty="0" smtClean="0">
                <a:solidFill>
                  <a:prstClr val="white"/>
                </a:solidFill>
              </a:rPr>
              <a:t>,j,</a:t>
            </a:r>
            <a:r>
              <a:rPr lang="en-US" sz="2800" i="1" baseline="-25000" dirty="0">
                <a:solidFill>
                  <a:prstClr val="white"/>
                </a:solidFill>
              </a:rPr>
              <a:t>t</a:t>
            </a:r>
            <a:r>
              <a:rPr lang="en-US" sz="2800" i="1" dirty="0">
                <a:solidFill>
                  <a:prstClr val="white"/>
                </a:solidFill>
              </a:rPr>
              <a:t> </a:t>
            </a:r>
            <a:r>
              <a:rPr lang="en-US" sz="2800" dirty="0">
                <a:solidFill>
                  <a:prstClr val="white"/>
                </a:solidFill>
              </a:rPr>
              <a:t>= </a:t>
            </a:r>
            <a:r>
              <a:rPr lang="en-US" sz="2800" dirty="0" smtClean="0">
                <a:solidFill>
                  <a:prstClr val="white"/>
                </a:solidFill>
              </a:rPr>
              <a:t>β’</a:t>
            </a:r>
            <a:r>
              <a:rPr lang="en-US" sz="2800" b="1" dirty="0" smtClean="0">
                <a:solidFill>
                  <a:prstClr val="white"/>
                </a:solidFill>
              </a:rPr>
              <a:t>M</a:t>
            </a:r>
            <a:r>
              <a:rPr lang="en-US" sz="2800" i="1" baseline="-25000" dirty="0" smtClean="0">
                <a:solidFill>
                  <a:prstClr val="white"/>
                </a:solidFill>
              </a:rPr>
              <a:t>b</a:t>
            </a:r>
            <a:r>
              <a:rPr lang="en-US" sz="2800" i="1" baseline="-25000" dirty="0" smtClean="0">
                <a:solidFill>
                  <a:prstClr val="white"/>
                </a:solidFill>
              </a:rPr>
              <a:t>,j,</a:t>
            </a:r>
            <a:r>
              <a:rPr lang="en-US" sz="2800" i="1" baseline="-25000" dirty="0">
                <a:solidFill>
                  <a:prstClr val="white"/>
                </a:solidFill>
              </a:rPr>
              <a:t>t</a:t>
            </a:r>
            <a:r>
              <a:rPr lang="en-US" sz="2800" i="1" dirty="0">
                <a:solidFill>
                  <a:prstClr val="white"/>
                </a:solidFill>
              </a:rPr>
              <a:t> </a:t>
            </a:r>
            <a:r>
              <a:rPr lang="en-US" sz="2800" i="1" dirty="0" smtClean="0">
                <a:solidFill>
                  <a:prstClr val="white"/>
                </a:solidFill>
              </a:rPr>
              <a:t>+ </a:t>
            </a:r>
            <a:r>
              <a:rPr lang="el-GR" sz="2800" dirty="0">
                <a:solidFill>
                  <a:prstClr val="white"/>
                </a:solidFill>
              </a:rPr>
              <a:t>γ</a:t>
            </a:r>
            <a:r>
              <a:rPr lang="en-US" sz="2800" dirty="0">
                <a:solidFill>
                  <a:prstClr val="white"/>
                </a:solidFill>
              </a:rPr>
              <a:t>’</a:t>
            </a:r>
            <a:r>
              <a:rPr lang="en-US" sz="2800" b="1" dirty="0">
                <a:solidFill>
                  <a:prstClr val="white"/>
                </a:solidFill>
              </a:rPr>
              <a:t>X</a:t>
            </a:r>
            <a:r>
              <a:rPr lang="en-US" sz="2800" i="1" baseline="-25000" dirty="0">
                <a:solidFill>
                  <a:prstClr val="white"/>
                </a:solidFill>
              </a:rPr>
              <a:t>b</a:t>
            </a:r>
            <a:r>
              <a:rPr lang="en-US" sz="2800" i="1" baseline="-25000" dirty="0" smtClean="0">
                <a:solidFill>
                  <a:prstClr val="white"/>
                </a:solidFill>
              </a:rPr>
              <a:t>,j,</a:t>
            </a:r>
            <a:r>
              <a:rPr lang="en-US" sz="2800" i="1" baseline="-25000" dirty="0">
                <a:solidFill>
                  <a:prstClr val="white"/>
                </a:solidFill>
              </a:rPr>
              <a:t>t</a:t>
            </a:r>
            <a:r>
              <a:rPr lang="en-US" sz="2800" i="1" dirty="0">
                <a:solidFill>
                  <a:prstClr val="white"/>
                </a:solidFill>
              </a:rPr>
              <a:t> </a:t>
            </a:r>
            <a:r>
              <a:rPr lang="en-US" sz="2800" dirty="0">
                <a:solidFill>
                  <a:prstClr val="white"/>
                </a:solidFill>
              </a:rPr>
              <a:t>+</a:t>
            </a:r>
            <a:r>
              <a:rPr lang="el-GR" sz="2800" dirty="0" smtClean="0">
                <a:solidFill>
                  <a:prstClr val="white"/>
                </a:solidFill>
              </a:rPr>
              <a:t>α</a:t>
            </a:r>
            <a:r>
              <a:rPr lang="en-US" sz="2800" i="1" baseline="-25000" dirty="0" smtClean="0">
                <a:solidFill>
                  <a:prstClr val="white"/>
                </a:solidFill>
              </a:rPr>
              <a:t>j</a:t>
            </a:r>
            <a:r>
              <a:rPr lang="en-US" sz="2800" dirty="0" smtClean="0">
                <a:solidFill>
                  <a:prstClr val="white"/>
                </a:solidFill>
              </a:rPr>
              <a:t> </a:t>
            </a:r>
            <a:r>
              <a:rPr lang="en-US" sz="2800" dirty="0">
                <a:solidFill>
                  <a:prstClr val="white"/>
                </a:solidFill>
              </a:rPr>
              <a:t>+ </a:t>
            </a:r>
            <a:r>
              <a:rPr lang="en-US" sz="2800" dirty="0" smtClean="0">
                <a:solidFill>
                  <a:prstClr val="white"/>
                </a:solidFill>
              </a:rPr>
              <a:t>ε</a:t>
            </a:r>
            <a:r>
              <a:rPr lang="en-US" sz="2800" i="1" baseline="-25000" dirty="0" smtClean="0">
                <a:solidFill>
                  <a:prstClr val="white"/>
                </a:solidFill>
              </a:rPr>
              <a:t>b</a:t>
            </a:r>
            <a:r>
              <a:rPr lang="en-US" sz="2800" i="1" baseline="-25000" dirty="0" smtClean="0">
                <a:solidFill>
                  <a:prstClr val="white"/>
                </a:solidFill>
              </a:rPr>
              <a:t>,j,</a:t>
            </a:r>
            <a:r>
              <a:rPr lang="en-US" sz="2800" i="1" baseline="-25000" dirty="0">
                <a:solidFill>
                  <a:prstClr val="white"/>
                </a:solidFill>
              </a:rPr>
              <a:t>t</a:t>
            </a:r>
            <a:endParaRPr lang="en-US" sz="2800" i="1" dirty="0">
              <a:solidFill>
                <a:prstClr val="white"/>
              </a:solidFill>
            </a:endParaRPr>
          </a:p>
          <a:p>
            <a:pPr marL="45720" indent="0">
              <a:buNone/>
            </a:pPr>
            <a:endParaRPr lang="en-US" dirty="0"/>
          </a:p>
          <a:p>
            <a:pPr lvl="1"/>
            <a:r>
              <a:rPr lang="en-US" sz="2200" b="1" dirty="0" smtClean="0">
                <a:solidFill>
                  <a:prstClr val="white"/>
                </a:solidFill>
              </a:rPr>
              <a:t>M</a:t>
            </a:r>
            <a:r>
              <a:rPr lang="en-US" sz="2200" i="1" baseline="-25000" dirty="0" smtClean="0">
                <a:solidFill>
                  <a:prstClr val="white"/>
                </a:solidFill>
              </a:rPr>
              <a:t>b</a:t>
            </a:r>
            <a:r>
              <a:rPr lang="en-US" sz="2200" i="1" baseline="-25000" dirty="0" smtClean="0">
                <a:solidFill>
                  <a:prstClr val="white"/>
                </a:solidFill>
              </a:rPr>
              <a:t>,j,</a:t>
            </a:r>
            <a:r>
              <a:rPr lang="en-US" sz="2200" i="1" baseline="-25000" dirty="0" smtClean="0">
                <a:solidFill>
                  <a:prstClr val="white"/>
                </a:solidFill>
              </a:rPr>
              <a:t>t</a:t>
            </a:r>
            <a:r>
              <a:rPr lang="en-US" sz="2200" dirty="0" smtClean="0">
                <a:solidFill>
                  <a:prstClr val="white"/>
                </a:solidFill>
              </a:rPr>
              <a:t>: </a:t>
            </a:r>
            <a:r>
              <a:rPr lang="en-US" sz="2200" dirty="0" smtClean="0">
                <a:solidFill>
                  <a:prstClr val="white"/>
                </a:solidFill>
              </a:rPr>
              <a:t>dNPA</a:t>
            </a:r>
            <a:r>
              <a:rPr lang="en-US" sz="2200" dirty="0" smtClean="0">
                <a:solidFill>
                  <a:prstClr val="white"/>
                </a:solidFill>
              </a:rPr>
              <a:t>(t-1, t, t+1); Size; </a:t>
            </a:r>
            <a:r>
              <a:rPr lang="en-US" sz="2200" dirty="0" smtClean="0">
                <a:solidFill>
                  <a:prstClr val="white"/>
                </a:solidFill>
              </a:rPr>
              <a:t>dLoan; dReal </a:t>
            </a:r>
            <a:r>
              <a:rPr lang="en-US" sz="2200" dirty="0" smtClean="0">
                <a:solidFill>
                  <a:prstClr val="white"/>
                </a:solidFill>
              </a:rPr>
              <a:t>estate </a:t>
            </a:r>
            <a:r>
              <a:rPr lang="en-US" sz="2200" dirty="0" smtClean="0">
                <a:solidFill>
                  <a:prstClr val="white"/>
                </a:solidFill>
              </a:rPr>
              <a:t>prices; dGSP; dUnemployment.</a:t>
            </a:r>
            <a:endParaRPr lang="en-US" sz="2200" dirty="0"/>
          </a:p>
          <a:p>
            <a:pPr lvl="1"/>
            <a:r>
              <a:rPr lang="en-US" sz="2200" b="1" dirty="0">
                <a:solidFill>
                  <a:prstClr val="white"/>
                </a:solidFill>
              </a:rPr>
              <a:t>X</a:t>
            </a:r>
            <a:r>
              <a:rPr lang="en-US" sz="2200" i="1" baseline="-25000" dirty="0">
                <a:solidFill>
                  <a:prstClr val="white"/>
                </a:solidFill>
              </a:rPr>
              <a:t>b</a:t>
            </a:r>
            <a:r>
              <a:rPr lang="en-US" sz="2200" i="1" baseline="-25000" dirty="0" smtClean="0">
                <a:solidFill>
                  <a:prstClr val="white"/>
                </a:solidFill>
              </a:rPr>
              <a:t>,j,</a:t>
            </a:r>
            <a:r>
              <a:rPr lang="en-US" sz="2200" i="1" baseline="-25000" dirty="0" smtClean="0">
                <a:solidFill>
                  <a:prstClr val="white"/>
                </a:solidFill>
              </a:rPr>
              <a:t>t</a:t>
            </a:r>
            <a:r>
              <a:rPr lang="en-US" sz="2200" i="1" dirty="0" smtClean="0">
                <a:solidFill>
                  <a:prstClr val="white"/>
                </a:solidFill>
              </a:rPr>
              <a:t>: </a:t>
            </a:r>
            <a:r>
              <a:rPr lang="en-US" sz="2200" dirty="0" smtClean="0">
                <a:solidFill>
                  <a:prstClr val="white"/>
                </a:solidFill>
              </a:rPr>
              <a:t>Regressors in the  opacity regression, plus deregulation fully interacted with </a:t>
            </a:r>
            <a:r>
              <a:rPr lang="en-US" sz="2200" b="1" dirty="0" smtClean="0">
                <a:solidFill>
                  <a:prstClr val="white"/>
                </a:solidFill>
              </a:rPr>
              <a:t>M</a:t>
            </a:r>
            <a:r>
              <a:rPr lang="en-US" sz="2200" dirty="0" smtClean="0">
                <a:solidFill>
                  <a:prstClr val="white"/>
                </a:solidFill>
              </a:rPr>
              <a:t>. </a:t>
            </a:r>
            <a:endParaRPr lang="en-US" sz="2200" dirty="0" smtClean="0">
              <a:solidFill>
                <a:prstClr val="white"/>
              </a:solidFill>
            </a:endParaRPr>
          </a:p>
          <a:p>
            <a:pPr marL="320040" lvl="1" indent="0">
              <a:buNone/>
            </a:pPr>
            <a:endParaRPr lang="en-US" sz="2200" dirty="0" smtClean="0">
              <a:solidFill>
                <a:prstClr val="white"/>
              </a:solidFill>
            </a:endParaRPr>
          </a:p>
          <a:p>
            <a:pPr>
              <a:buFont typeface="Wingdings" charset="2"/>
              <a:buChar char="Ø"/>
            </a:pPr>
            <a:r>
              <a:rPr lang="en-US" sz="2400" dirty="0" smtClean="0">
                <a:solidFill>
                  <a:prstClr val="white"/>
                </a:solidFill>
              </a:rPr>
              <a:t>We are the first to incorporate </a:t>
            </a:r>
            <a:r>
              <a:rPr lang="en-US" sz="2400" b="1" dirty="0">
                <a:solidFill>
                  <a:prstClr val="white"/>
                </a:solidFill>
              </a:rPr>
              <a:t>X</a:t>
            </a:r>
            <a:r>
              <a:rPr lang="en-US" sz="2400" i="1" baseline="-25000" dirty="0">
                <a:solidFill>
                  <a:prstClr val="white"/>
                </a:solidFill>
              </a:rPr>
              <a:t>b</a:t>
            </a:r>
            <a:r>
              <a:rPr lang="en-US" sz="2400" i="1" baseline="-25000" dirty="0" smtClean="0">
                <a:solidFill>
                  <a:prstClr val="white"/>
                </a:solidFill>
              </a:rPr>
              <a:t>,j,</a:t>
            </a:r>
            <a:r>
              <a:rPr lang="en-US" sz="2400" i="1" baseline="-25000" dirty="0" smtClean="0">
                <a:solidFill>
                  <a:prstClr val="white"/>
                </a:solidFill>
              </a:rPr>
              <a:t>t</a:t>
            </a:r>
            <a:r>
              <a:rPr lang="en-US" sz="2400" i="1" dirty="0" smtClean="0">
                <a:solidFill>
                  <a:prstClr val="white"/>
                </a:solidFill>
              </a:rPr>
              <a:t> </a:t>
            </a:r>
            <a:r>
              <a:rPr lang="en-US" sz="2400" dirty="0" smtClean="0">
                <a:solidFill>
                  <a:prstClr val="white"/>
                </a:solidFill>
              </a:rPr>
              <a:t>into this step</a:t>
            </a:r>
            <a:r>
              <a:rPr lang="en-US" sz="2400" dirty="0" smtClean="0">
                <a:solidFill>
                  <a:prstClr val="white"/>
                </a:solidFill>
              </a:rPr>
              <a:t>.</a:t>
            </a:r>
          </a:p>
          <a:p>
            <a:pPr lvl="1">
              <a:buFont typeface="Wingdings" charset="2"/>
              <a:buChar char="Ø"/>
            </a:pPr>
            <a:r>
              <a:rPr lang="en-US" sz="2200" dirty="0" smtClean="0">
                <a:solidFill>
                  <a:prstClr val="white"/>
                </a:solidFill>
              </a:rPr>
              <a:t>All bank deregulation to change the entire LLP model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558627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103" y="428266"/>
            <a:ext cx="7593497" cy="1154097"/>
          </a:xfrm>
        </p:spPr>
        <p:txBody>
          <a:bodyPr/>
          <a:lstStyle/>
          <a:p>
            <a:r>
              <a:rPr lang="en-US" dirty="0" smtClean="0"/>
              <a:t>Step 2: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103" y="1845733"/>
            <a:ext cx="8110331" cy="446362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Calculate discretionary LLP for each BHC in each period</a:t>
            </a:r>
          </a:p>
          <a:p>
            <a:r>
              <a:rPr lang="en-US" sz="2400" dirty="0" smtClean="0"/>
              <a:t>D-LLP</a:t>
            </a:r>
            <a:r>
              <a:rPr lang="en-US" sz="2400" i="1" baseline="-25000" dirty="0" smtClean="0"/>
              <a:t>b,k,t</a:t>
            </a:r>
            <a:r>
              <a:rPr lang="en-US" sz="2400" dirty="0" smtClean="0"/>
              <a:t> = Ln (|</a:t>
            </a:r>
            <a:r>
              <a:rPr lang="el-GR" sz="2400" dirty="0" smtClean="0"/>
              <a:t>ε</a:t>
            </a:r>
            <a:r>
              <a:rPr lang="en-US" sz="2400" i="1" baseline="-25000" dirty="0" smtClean="0"/>
              <a:t>b,k,t</a:t>
            </a:r>
            <a:r>
              <a:rPr lang="en-US" sz="2400" dirty="0" smtClean="0"/>
              <a:t>|)</a:t>
            </a:r>
          </a:p>
          <a:p>
            <a:pPr lvl="1"/>
            <a:r>
              <a:rPr lang="en-US" sz="2400" dirty="0"/>
              <a:t>The errors represent the “abnormal” accrual of LLPs—the component of LLPs unexplained by the regression’s fundamental determinants. </a:t>
            </a:r>
            <a:endParaRPr lang="en-US" sz="2400" dirty="0" smtClean="0"/>
          </a:p>
          <a:p>
            <a:pPr lvl="1"/>
            <a:r>
              <a:rPr lang="en-US" sz="2400" dirty="0" smtClean="0"/>
              <a:t>See: Dechow et al., 1995, 2006, 2010; Yu, 2008; Jiang et al., 2010)</a:t>
            </a:r>
          </a:p>
        </p:txBody>
      </p:sp>
    </p:spTree>
    <p:extLst>
      <p:ext uri="{BB962C8B-B14F-4D97-AF65-F5344CB8AC3E}">
        <p14:creationId xmlns:p14="http://schemas.microsoft.com/office/powerpoint/2010/main" val="576457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Deregulation: </a:t>
            </a:r>
            <a:r>
              <a:rPr lang="en-US" i="1" dirty="0"/>
              <a:t>D</a:t>
            </a:r>
            <a:r>
              <a:rPr lang="en-US" i="1" baseline="-25000" dirty="0"/>
              <a:t>k,t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914400" y="3527475"/>
            <a:ext cx="7315200" cy="1436061"/>
          </a:xfrm>
        </p:spPr>
        <p:txBody>
          <a:bodyPr>
            <a:noAutofit/>
          </a:bodyPr>
          <a:lstStyle/>
          <a:p>
            <a:pPr marL="320040" lvl="1"/>
            <a:r>
              <a:rPr lang="en-US" sz="2400" dirty="0" smtClean="0"/>
              <a:t>Regulatory reform</a:t>
            </a:r>
          </a:p>
        </p:txBody>
      </p:sp>
    </p:spTree>
    <p:extLst>
      <p:ext uri="{BB962C8B-B14F-4D97-AF65-F5344CB8AC3E}">
        <p14:creationId xmlns:p14="http://schemas.microsoft.com/office/powerpoint/2010/main" val="2409768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444" y="1544715"/>
            <a:ext cx="7792157" cy="115409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Interstate bank deregulation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3569" y="2769833"/>
            <a:ext cx="7887694" cy="3539527"/>
          </a:xfrm>
        </p:spPr>
        <p:txBody>
          <a:bodyPr>
            <a:noAutofit/>
          </a:bodyPr>
          <a:lstStyle/>
          <a:p>
            <a:r>
              <a:rPr lang="en-US" sz="2400" dirty="0" smtClean="0"/>
              <a:t>States eased restrictions on BHCs in one state establishing capitalized subsidiaries in other states.</a:t>
            </a:r>
          </a:p>
          <a:p>
            <a:r>
              <a:rPr lang="en-US" sz="2400" dirty="0" smtClean="0"/>
              <a:t>States: </a:t>
            </a:r>
          </a:p>
          <a:p>
            <a:pPr lvl="2"/>
            <a:r>
              <a:rPr lang="en-US" sz="2400" dirty="0" smtClean="0"/>
              <a:t>Started in different years.</a:t>
            </a:r>
          </a:p>
          <a:p>
            <a:pPr lvl="2"/>
            <a:r>
              <a:rPr lang="en-US" sz="2400" dirty="0" smtClean="0"/>
              <a:t>State-specific process of bilateral and multilateral reciprocal arrangements.</a:t>
            </a:r>
          </a:p>
          <a:p>
            <a:r>
              <a:rPr lang="en-US" sz="2400" dirty="0" smtClean="0"/>
              <a:t>Ended with the Riegle-Neal Act in 1994.</a:t>
            </a:r>
          </a:p>
        </p:txBody>
      </p:sp>
    </p:spTree>
    <p:extLst>
      <p:ext uri="{BB962C8B-B14F-4D97-AF65-F5344CB8AC3E}">
        <p14:creationId xmlns:p14="http://schemas.microsoft.com/office/powerpoint/2010/main" val="582815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66694" y="558599"/>
            <a:ext cx="7315200" cy="1069989"/>
          </a:xfrm>
        </p:spPr>
        <p:txBody>
          <a:bodyPr>
            <a:noAutofit/>
          </a:bodyPr>
          <a:lstStyle/>
          <a:p>
            <a:r>
              <a:rPr lang="en-US" sz="2800" b="1" dirty="0"/>
              <a:t>Pattern of interstate banking deregulation: The case of </a:t>
            </a:r>
            <a:r>
              <a:rPr lang="en-US" sz="2800" b="1" dirty="0" smtClean="0"/>
              <a:t>Massachusetts</a:t>
            </a:r>
            <a:endParaRPr lang="en-US" sz="2800" dirty="0"/>
          </a:p>
        </p:txBody>
      </p:sp>
      <p:pic>
        <p:nvPicPr>
          <p:cNvPr id="5" name="Picture 4" descr="ma_agreements.tif"/>
          <p:cNvPicPr>
            <a:picLocks noChangeAspect="1"/>
          </p:cNvPicPr>
          <p:nvPr/>
        </p:nvPicPr>
        <p:blipFill>
          <a:blip r:embed="rId2" cstate="print"/>
          <a:srcRect l="4103" t="20582" r="4103" b="20582"/>
          <a:stretch>
            <a:fillRect/>
          </a:stretch>
        </p:blipFill>
        <p:spPr>
          <a:xfrm>
            <a:off x="367083" y="2348648"/>
            <a:ext cx="8592992" cy="439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165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333" y="1544715"/>
            <a:ext cx="7679267" cy="1154097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The most common measure of Interstate </a:t>
            </a:r>
            <a:r>
              <a:rPr lang="en-US" sz="3600" dirty="0"/>
              <a:t>bank </a:t>
            </a:r>
            <a:r>
              <a:rPr lang="en-US" sz="3600" dirty="0" smtClean="0"/>
              <a:t>deregulation</a:t>
            </a:r>
            <a:r>
              <a:rPr lang="en-US" sz="3600" dirty="0" smtClean="0"/>
              <a:t>: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156" y="2769833"/>
            <a:ext cx="8228671" cy="3539527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en-US" sz="2400" dirty="0" smtClean="0"/>
              <a:t>INTER</a:t>
            </a:r>
            <a:r>
              <a:rPr lang="en-US" sz="2400" i="1" baseline="-25000" dirty="0"/>
              <a:t>k,t </a:t>
            </a:r>
            <a:r>
              <a:rPr lang="en-US" sz="2400" dirty="0" smtClean="0"/>
              <a:t> equal one for all BHCs headquartered in state </a:t>
            </a:r>
            <a:r>
              <a:rPr lang="en-US" sz="2400" i="1" dirty="0" smtClean="0"/>
              <a:t>k</a:t>
            </a:r>
            <a:r>
              <a:rPr lang="en-US" sz="2400" dirty="0" smtClean="0"/>
              <a:t> in the years after that state first allows interstate banking with at least one other state. </a:t>
            </a:r>
          </a:p>
        </p:txBody>
      </p:sp>
    </p:spTree>
    <p:extLst>
      <p:ext uri="{BB962C8B-B14F-4D97-AF65-F5344CB8AC3E}">
        <p14:creationId xmlns:p14="http://schemas.microsoft.com/office/powerpoint/2010/main" val="3673316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Illustrations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impact of deregulation on disclosure quality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63496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65" y="1544715"/>
            <a:ext cx="8083176" cy="115409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Illustrations and assessment of validity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2400" dirty="0" smtClean="0"/>
              <a:t>How did disclosure quality evolve before and after deregulation?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2653" r="12652"/>
          <a:stretch/>
        </p:blipFill>
        <p:spPr>
          <a:xfrm>
            <a:off x="293169" y="4002095"/>
            <a:ext cx="8349520" cy="41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198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50802"/>
            <a:ext cx="7315200" cy="638987"/>
          </a:xfrm>
        </p:spPr>
        <p:txBody>
          <a:bodyPr>
            <a:normAutofit fontScale="90000"/>
          </a:bodyPr>
          <a:lstStyle/>
          <a:p>
            <a:r>
              <a:rPr lang="en-US" dirty="0"/>
              <a:t>O</a:t>
            </a:r>
            <a:r>
              <a:rPr lang="en-US" dirty="0" smtClean="0"/>
              <a:t>pacity &amp; </a:t>
            </a:r>
            <a:r>
              <a:rPr lang="en-US" dirty="0"/>
              <a:t>D</a:t>
            </a:r>
            <a:r>
              <a:rPr lang="en-US" dirty="0" smtClean="0"/>
              <a:t>eregulation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334" y="1189789"/>
            <a:ext cx="7669530" cy="5612130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607359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Broad 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769833"/>
            <a:ext cx="7624482" cy="3539527"/>
          </a:xfrm>
        </p:spPr>
        <p:txBody>
          <a:bodyPr/>
          <a:lstStyle/>
          <a:p>
            <a:pPr>
              <a:buFont typeface="Wingdings" charset="2"/>
              <a:buChar char="Ø"/>
            </a:pPr>
            <a:r>
              <a:rPr lang="en-US" sz="2400" dirty="0" smtClean="0"/>
              <a:t> Banks matter for economic stability and prosperity.</a:t>
            </a:r>
            <a:endParaRPr lang="en-US" sz="2400" dirty="0"/>
          </a:p>
          <a:p>
            <a:pPr marL="320040" lvl="1" indent="0">
              <a:buNone/>
            </a:pPr>
            <a:endParaRPr lang="en-US" sz="2000" dirty="0" smtClean="0"/>
          </a:p>
          <a:p>
            <a:pPr>
              <a:buFont typeface="Wingdings" charset="2"/>
              <a:buChar char="Ø"/>
            </a:pPr>
            <a:r>
              <a:rPr lang="en-US" sz="2200" dirty="0" smtClean="0"/>
              <a:t>Thus, f</a:t>
            </a:r>
            <a:r>
              <a:rPr lang="en-US" sz="2400" dirty="0" smtClean="0"/>
              <a:t>actors that shape the private governance and official supervision of banks matter.</a:t>
            </a:r>
          </a:p>
        </p:txBody>
      </p:sp>
    </p:spTree>
    <p:extLst>
      <p:ext uri="{BB962C8B-B14F-4D97-AF65-F5344CB8AC3E}">
        <p14:creationId xmlns:p14="http://schemas.microsoft.com/office/powerpoint/2010/main" val="1400921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get a sense of size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We plot the median of O/EBTP for each </a:t>
            </a:r>
            <a:r>
              <a:rPr lang="en-US" sz="2400" i="1" dirty="0" smtClean="0"/>
              <a:t>t </a:t>
            </a:r>
            <a:r>
              <a:rPr lang="en-US" sz="2400" dirty="0" smtClean="0"/>
              <a:t>in event time</a:t>
            </a:r>
          </a:p>
          <a:p>
            <a:pPr lvl="1"/>
            <a:r>
              <a:rPr lang="en-US" sz="2200" dirty="0" smtClean="0"/>
              <a:t>where O is the absolute value of discretionary loan loss provisions and</a:t>
            </a:r>
          </a:p>
          <a:p>
            <a:pPr lvl="1"/>
            <a:r>
              <a:rPr lang="en-US" sz="2200" dirty="0" smtClean="0"/>
              <a:t>EBTP is earnings before taxes and provisions in millions of USD.</a:t>
            </a:r>
          </a:p>
          <a:p>
            <a:r>
              <a:rPr lang="en-US" sz="2400" dirty="0" smtClean="0"/>
              <a:t>Sample Median of EBTP is $3million</a:t>
            </a:r>
          </a:p>
          <a:p>
            <a:r>
              <a:rPr lang="en-US" sz="2400" dirty="0" smtClean="0"/>
              <a:t>Note: EBTP does not </a:t>
            </a:r>
            <a:r>
              <a:rPr lang="en-US" sz="2400" i="1" dirty="0" smtClean="0"/>
              <a:t>increase</a:t>
            </a:r>
            <a:r>
              <a:rPr lang="en-US" sz="2400" dirty="0" smtClean="0"/>
              <a:t> after deregulation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5570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67895"/>
            <a:ext cx="7315200" cy="748631"/>
          </a:xfrm>
        </p:spPr>
        <p:txBody>
          <a:bodyPr>
            <a:normAutofit/>
          </a:bodyPr>
          <a:lstStyle/>
          <a:p>
            <a:r>
              <a:rPr lang="en-US" dirty="0" smtClean="0"/>
              <a:t>The evolution of D-LLP / profits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940" y="1431757"/>
            <a:ext cx="7246620" cy="5303520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693877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812" y="1116142"/>
            <a:ext cx="7545788" cy="1154097"/>
          </a:xfrm>
        </p:spPr>
        <p:txBody>
          <a:bodyPr>
            <a:normAutofit/>
          </a:bodyPr>
          <a:lstStyle/>
          <a:p>
            <a:r>
              <a:rPr lang="en-US" dirty="0" smtClean="0"/>
              <a:t>How to focus on competition?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sz="27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471" y="2328333"/>
            <a:ext cx="7832035" cy="3981027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sz="2600" dirty="0" smtClean="0"/>
              <a:t>Deregulation could influence disclosure quality through some channel other than competition.</a:t>
            </a:r>
          </a:p>
          <a:p>
            <a:pPr marL="45720" indent="0">
              <a:buNone/>
            </a:pPr>
            <a:endParaRPr lang="en-US" sz="2400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62286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812" y="1116142"/>
            <a:ext cx="7545788" cy="1154097"/>
          </a:xfrm>
        </p:spPr>
        <p:txBody>
          <a:bodyPr>
            <a:normAutofit/>
          </a:bodyPr>
          <a:lstStyle/>
          <a:p>
            <a:r>
              <a:rPr lang="en-US" dirty="0" smtClean="0"/>
              <a:t>We offer a new approach</a:t>
            </a:r>
            <a:endParaRPr lang="en-US" sz="27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471" y="2328333"/>
            <a:ext cx="7832035" cy="3981027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sz="2400" dirty="0" smtClean="0"/>
              <a:t>Integrate the gravity model of competition into the interstate bank deregulation measure.</a:t>
            </a:r>
          </a:p>
          <a:p>
            <a:pPr marL="45720" indent="0">
              <a:buNone/>
            </a:pPr>
            <a:endParaRPr lang="en-US" sz="2400" dirty="0" smtClean="0"/>
          </a:p>
          <a:p>
            <a:pPr>
              <a:buFont typeface="Wingdings" charset="2"/>
              <a:buChar char="Ø"/>
            </a:pPr>
            <a:r>
              <a:rPr lang="en-US" sz="2400" dirty="0" smtClean="0"/>
              <a:t>Construct a measure of deregulation-induced competition facing each bank in each time period: </a:t>
            </a:r>
            <a:r>
              <a:rPr lang="en-US" sz="2400" i="1" dirty="0" smtClean="0"/>
              <a:t>D</a:t>
            </a:r>
            <a:r>
              <a:rPr lang="en-US" sz="2400" i="1" baseline="-25000" dirty="0" smtClean="0"/>
              <a:t>b,k,</a:t>
            </a:r>
            <a:r>
              <a:rPr lang="en-US" sz="2400" i="1" baseline="-25000" dirty="0"/>
              <a:t>t </a:t>
            </a:r>
            <a:endParaRPr lang="en-US" sz="2400" i="1" baseline="-25000" dirty="0" smtClean="0"/>
          </a:p>
          <a:p>
            <a:pPr marL="45720" indent="0">
              <a:buNone/>
            </a:pPr>
            <a:endParaRPr lang="en-US" sz="2400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8097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intuition</a:t>
            </a:r>
            <a:endParaRPr lang="en-US" cap="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Consider the simplest example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82208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170127"/>
            <a:ext cx="4038600" cy="1154097"/>
          </a:xfrm>
        </p:spPr>
        <p:txBody>
          <a:bodyPr/>
          <a:lstStyle/>
          <a:p>
            <a:r>
              <a:rPr lang="en-US" dirty="0" smtClean="0"/>
              <a:t>2 BHCs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half" idx="4294967295"/>
          </p:nvPr>
        </p:nvSpPr>
        <p:spPr>
          <a:xfrm>
            <a:off x="4648200" y="903941"/>
            <a:ext cx="4038600" cy="522222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4"/>
                </a:solidFill>
              </a:rPr>
              <a:t>BHCs from these other states can enter:</a:t>
            </a: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1416034" y="1708113"/>
            <a:ext cx="914400" cy="914400"/>
          </a:xfrm>
          <a:prstGeom prst="ellipse">
            <a:avLst/>
          </a:prstGeom>
          <a:solidFill>
            <a:srgbClr val="FF0000">
              <a:alpha val="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016553" y="5036743"/>
            <a:ext cx="914400" cy="914400"/>
          </a:xfrm>
          <a:prstGeom prst="ellipse">
            <a:avLst/>
          </a:prstGeom>
          <a:solidFill>
            <a:srgbClr val="FF0000">
              <a:alpha val="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910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125303"/>
            <a:ext cx="4038600" cy="1154097"/>
          </a:xfrm>
        </p:spPr>
        <p:txBody>
          <a:bodyPr/>
          <a:lstStyle/>
          <a:p>
            <a:r>
              <a:rPr lang="en-US" dirty="0" smtClean="0"/>
              <a:t>2 </a:t>
            </a:r>
            <a:r>
              <a:rPr lang="en-US" dirty="0"/>
              <a:t>BHCs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416034" y="1708113"/>
            <a:ext cx="914400" cy="914400"/>
          </a:xfrm>
          <a:prstGeom prst="ellipse">
            <a:avLst/>
          </a:prstGeom>
          <a:solidFill>
            <a:srgbClr val="FF0000">
              <a:alpha val="5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016553" y="5036743"/>
            <a:ext cx="914400" cy="914400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ontent Placeholder 15"/>
          <p:cNvSpPr>
            <a:spLocks noGrp="1"/>
          </p:cNvSpPr>
          <p:nvPr/>
        </p:nvSpPr>
        <p:spPr>
          <a:xfrm>
            <a:off x="4572000" y="821484"/>
            <a:ext cx="4038600" cy="530467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BHCs from these other states can enter:</a:t>
            </a: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Arizona</a:t>
            </a:r>
          </a:p>
          <a:p>
            <a:pPr marL="0" indent="0">
              <a:buNone/>
            </a:pPr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222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155186"/>
            <a:ext cx="4038600" cy="1154097"/>
          </a:xfrm>
        </p:spPr>
        <p:txBody>
          <a:bodyPr/>
          <a:lstStyle/>
          <a:p>
            <a:r>
              <a:rPr lang="en-US" dirty="0" smtClean="0"/>
              <a:t>2 </a:t>
            </a:r>
            <a:r>
              <a:rPr lang="en-US" dirty="0"/>
              <a:t>BHCs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416034" y="1708113"/>
            <a:ext cx="914400" cy="914400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016553" y="5036743"/>
            <a:ext cx="914400" cy="914400"/>
          </a:xfrm>
          <a:prstGeom prst="ellipse">
            <a:avLst/>
          </a:prstGeom>
          <a:solidFill>
            <a:srgbClr val="FF0000">
              <a:alpha val="60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ontent Placeholder 15"/>
          <p:cNvSpPr>
            <a:spLocks noGrp="1"/>
          </p:cNvSpPr>
          <p:nvPr/>
        </p:nvSpPr>
        <p:spPr>
          <a:xfrm>
            <a:off x="4572000" y="821484"/>
            <a:ext cx="4038600" cy="530467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BHCs from these other states can enter:</a:t>
            </a: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Arizona, Texas</a:t>
            </a:r>
          </a:p>
          <a:p>
            <a:pPr marL="0" indent="0">
              <a:buNone/>
            </a:pPr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237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200010"/>
            <a:ext cx="4038600" cy="1154097"/>
          </a:xfrm>
        </p:spPr>
        <p:txBody>
          <a:bodyPr/>
          <a:lstStyle/>
          <a:p>
            <a:r>
              <a:rPr lang="en-US" dirty="0" smtClean="0"/>
              <a:t>2 </a:t>
            </a:r>
            <a:r>
              <a:rPr lang="en-US" dirty="0"/>
              <a:t>BHCs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416034" y="1708113"/>
            <a:ext cx="914400" cy="914400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016553" y="5036743"/>
            <a:ext cx="914400" cy="914400"/>
          </a:xfrm>
          <a:prstGeom prst="ellipse">
            <a:avLst/>
          </a:prstGeom>
          <a:solidFill>
            <a:srgbClr val="FF0000">
              <a:alpha val="70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ontent Placeholder 15"/>
          <p:cNvSpPr>
            <a:spLocks noGrp="1"/>
          </p:cNvSpPr>
          <p:nvPr/>
        </p:nvSpPr>
        <p:spPr>
          <a:xfrm>
            <a:off x="4572000" y="821484"/>
            <a:ext cx="4038600" cy="530467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BHCs from these other states can enter: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Oregon</a:t>
            </a: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Arizona, Texas</a:t>
            </a:r>
          </a:p>
          <a:p>
            <a:pPr marL="0" indent="0">
              <a:buNone/>
            </a:pPr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608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intuition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Now: 3 BHCs, 1 has a “domestic” subsidiary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03274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14" y="1544715"/>
            <a:ext cx="7910190" cy="1154097"/>
          </a:xfrm>
        </p:spPr>
        <p:txBody>
          <a:bodyPr>
            <a:normAutofit/>
          </a:bodyPr>
          <a:lstStyle/>
          <a:p>
            <a:r>
              <a:rPr lang="en-US" dirty="0" smtClean="0"/>
              <a:t>Narrower 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413" y="2769833"/>
            <a:ext cx="8319940" cy="3539527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sz="2400" dirty="0" smtClean="0"/>
              <a:t>Banks manipulate their financial statements to lower taxes, circumvent capital regulations, &amp; smooth earnings</a:t>
            </a:r>
          </a:p>
          <a:p>
            <a:pPr marL="45720" indent="0">
              <a:buNone/>
            </a:pPr>
            <a:endParaRPr lang="en-US" sz="2400" dirty="0" smtClean="0"/>
          </a:p>
          <a:p>
            <a:pPr>
              <a:buFont typeface="Wingdings" charset="2"/>
              <a:buChar char="Ø"/>
            </a:pPr>
            <a:r>
              <a:rPr lang="en-US" sz="2400" dirty="0"/>
              <a:t>T</a:t>
            </a:r>
            <a:r>
              <a:rPr lang="en-US" sz="2400" dirty="0" smtClean="0"/>
              <a:t>his harms governance, loan quality and bank stability</a:t>
            </a:r>
          </a:p>
          <a:p>
            <a:pPr lvl="1"/>
            <a:r>
              <a:rPr lang="en-US" sz="2000" dirty="0" smtClean="0"/>
              <a:t>Barth </a:t>
            </a:r>
            <a:r>
              <a:rPr lang="en-US" sz="2000" dirty="0"/>
              <a:t>et al </a:t>
            </a:r>
            <a:r>
              <a:rPr lang="en-US" sz="2000" dirty="0" smtClean="0"/>
              <a:t>2006, </a:t>
            </a:r>
            <a:r>
              <a:rPr lang="en-US" sz="2000" dirty="0"/>
              <a:t>2009; Beatty &amp; Liao 2011; Beck et </a:t>
            </a:r>
            <a:r>
              <a:rPr lang="en-US" sz="2000" dirty="0" smtClean="0"/>
              <a:t>al 2006</a:t>
            </a:r>
            <a:endParaRPr lang="en-US" sz="2000" dirty="0"/>
          </a:p>
          <a:p>
            <a:pPr lvl="1"/>
            <a:r>
              <a:rPr lang="en-US" sz="2000" dirty="0" smtClean="0"/>
              <a:t>Bushman </a:t>
            </a:r>
            <a:r>
              <a:rPr lang="en-US" sz="2000" dirty="0"/>
              <a:t>&amp; Williams 2012; Huizinga &amp; Laeven </a:t>
            </a:r>
            <a:r>
              <a:rPr lang="en-US" sz="2000" dirty="0" smtClean="0"/>
              <a:t>2012</a:t>
            </a:r>
          </a:p>
          <a:p>
            <a:pPr marL="320040" lvl="1" indent="0">
              <a:buNone/>
            </a:pPr>
            <a:endParaRPr lang="en-US" sz="2000" dirty="0" smtClean="0"/>
          </a:p>
          <a:p>
            <a:r>
              <a:rPr lang="en-US" sz="2400" dirty="0" smtClean="0"/>
              <a:t>What shapes bank opacity?</a:t>
            </a:r>
          </a:p>
        </p:txBody>
      </p:sp>
    </p:spTree>
    <p:extLst>
      <p:ext uri="{BB962C8B-B14F-4D97-AF65-F5344CB8AC3E}">
        <p14:creationId xmlns:p14="http://schemas.microsoft.com/office/powerpoint/2010/main" val="1540384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244833"/>
            <a:ext cx="4038600" cy="1154097"/>
          </a:xfrm>
        </p:spPr>
        <p:txBody>
          <a:bodyPr/>
          <a:lstStyle/>
          <a:p>
            <a:r>
              <a:rPr lang="en-US" dirty="0" smtClean="0"/>
              <a:t>3 BHCs, 1 Sub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416034" y="1708113"/>
            <a:ext cx="914400" cy="914400"/>
          </a:xfrm>
          <a:prstGeom prst="ellipse">
            <a:avLst/>
          </a:prstGeom>
          <a:solidFill>
            <a:srgbClr val="FF0000">
              <a:alpha val="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016553" y="5036743"/>
            <a:ext cx="914400" cy="914400"/>
          </a:xfrm>
          <a:prstGeom prst="ellipse">
            <a:avLst/>
          </a:prstGeom>
          <a:solidFill>
            <a:srgbClr val="FF0000">
              <a:alpha val="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odecagon 1"/>
          <p:cNvSpPr/>
          <p:nvPr/>
        </p:nvSpPr>
        <p:spPr>
          <a:xfrm>
            <a:off x="720608" y="5036743"/>
            <a:ext cx="914400" cy="914400"/>
          </a:xfrm>
          <a:prstGeom prst="dodecagon">
            <a:avLst/>
          </a:prstGeom>
          <a:solidFill>
            <a:srgbClr val="FF0000">
              <a:alpha val="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Donut 2"/>
          <p:cNvSpPr>
            <a:spLocks noChangeAspect="1"/>
          </p:cNvSpPr>
          <p:nvPr/>
        </p:nvSpPr>
        <p:spPr>
          <a:xfrm>
            <a:off x="3206969" y="1834883"/>
            <a:ext cx="457200" cy="457200"/>
          </a:xfrm>
          <a:prstGeom prst="donu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/>
          <p:cNvCxnSpPr>
            <a:stCxn id="2" idx="11"/>
            <a:endCxn id="3" idx="3"/>
          </p:cNvCxnSpPr>
          <p:nvPr/>
        </p:nvCxnSpPr>
        <p:spPr>
          <a:xfrm flipV="1">
            <a:off x="1300321" y="2225128"/>
            <a:ext cx="1973603" cy="2811615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15"/>
          <p:cNvSpPr>
            <a:spLocks noGrp="1"/>
          </p:cNvSpPr>
          <p:nvPr/>
        </p:nvSpPr>
        <p:spPr>
          <a:xfrm>
            <a:off x="4572000" y="821484"/>
            <a:ext cx="4038600" cy="530467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BHCs from these other states can enter: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 </a:t>
            </a: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 </a:t>
            </a:r>
          </a:p>
          <a:p>
            <a:pPr marL="0" indent="0">
              <a:buNone/>
            </a:pPr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037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416034" y="1708113"/>
            <a:ext cx="914400" cy="914400"/>
          </a:xfrm>
          <a:prstGeom prst="ellipse">
            <a:avLst/>
          </a:prstGeom>
          <a:solidFill>
            <a:srgbClr val="FF0000">
              <a:alpha val="5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016553" y="5036743"/>
            <a:ext cx="914400" cy="914400"/>
          </a:xfrm>
          <a:prstGeom prst="ellipse">
            <a:avLst/>
          </a:prstGeom>
          <a:solidFill>
            <a:srgbClr val="FF0000">
              <a:alpha val="60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odecagon 1"/>
          <p:cNvSpPr/>
          <p:nvPr/>
        </p:nvSpPr>
        <p:spPr>
          <a:xfrm>
            <a:off x="720608" y="5036743"/>
            <a:ext cx="914400" cy="914400"/>
          </a:xfrm>
          <a:prstGeom prst="dodecagon">
            <a:avLst/>
          </a:prstGeom>
          <a:solidFill>
            <a:srgbClr val="FF0000">
              <a:alpha val="30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Donut 2"/>
          <p:cNvSpPr>
            <a:spLocks noChangeAspect="1"/>
          </p:cNvSpPr>
          <p:nvPr/>
        </p:nvSpPr>
        <p:spPr>
          <a:xfrm>
            <a:off x="3206969" y="1834883"/>
            <a:ext cx="457200" cy="457200"/>
          </a:xfrm>
          <a:prstGeom prst="donu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/>
          <p:cNvCxnSpPr>
            <a:stCxn id="2" idx="11"/>
            <a:endCxn id="3" idx="3"/>
          </p:cNvCxnSpPr>
          <p:nvPr/>
        </p:nvCxnSpPr>
        <p:spPr>
          <a:xfrm flipV="1">
            <a:off x="1300321" y="2225128"/>
            <a:ext cx="1973603" cy="2811615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3"/>
          <p:cNvSpPr>
            <a:spLocks noGrp="1"/>
          </p:cNvSpPr>
          <p:nvPr>
            <p:ph type="title"/>
          </p:nvPr>
        </p:nvSpPr>
        <p:spPr>
          <a:xfrm>
            <a:off x="457200" y="244833"/>
            <a:ext cx="4038600" cy="1154097"/>
          </a:xfrm>
        </p:spPr>
        <p:txBody>
          <a:bodyPr/>
          <a:lstStyle/>
          <a:p>
            <a:r>
              <a:rPr lang="en-US" dirty="0" smtClean="0"/>
              <a:t>3 BHCs, 1 Sub</a:t>
            </a:r>
            <a:endParaRPr lang="en-US" dirty="0"/>
          </a:p>
        </p:txBody>
      </p:sp>
      <p:sp>
        <p:nvSpPr>
          <p:cNvPr id="12" name="Content Placeholder 15"/>
          <p:cNvSpPr>
            <a:spLocks noGrp="1"/>
          </p:cNvSpPr>
          <p:nvPr/>
        </p:nvSpPr>
        <p:spPr>
          <a:xfrm>
            <a:off x="4572000" y="821484"/>
            <a:ext cx="4038600" cy="530467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BHCs from these other states can enter: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 </a:t>
            </a: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 Arizona</a:t>
            </a:r>
          </a:p>
          <a:p>
            <a:pPr marL="0" indent="0">
              <a:buNone/>
            </a:pPr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57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416034" y="1708113"/>
            <a:ext cx="914400" cy="914400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016553" y="5036743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odecagon 1"/>
          <p:cNvSpPr/>
          <p:nvPr/>
        </p:nvSpPr>
        <p:spPr>
          <a:xfrm>
            <a:off x="720608" y="5036743"/>
            <a:ext cx="914400" cy="914400"/>
          </a:xfrm>
          <a:prstGeom prst="dodecagon">
            <a:avLst/>
          </a:prstGeom>
          <a:solidFill>
            <a:srgbClr val="FF0000">
              <a:alpha val="50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Donut 2"/>
          <p:cNvSpPr>
            <a:spLocks noChangeAspect="1"/>
          </p:cNvSpPr>
          <p:nvPr/>
        </p:nvSpPr>
        <p:spPr>
          <a:xfrm>
            <a:off x="3206969" y="1834883"/>
            <a:ext cx="457200" cy="457200"/>
          </a:xfrm>
          <a:prstGeom prst="donu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/>
          <p:cNvCxnSpPr>
            <a:stCxn id="2" idx="11"/>
            <a:endCxn id="3" idx="3"/>
          </p:cNvCxnSpPr>
          <p:nvPr/>
        </p:nvCxnSpPr>
        <p:spPr>
          <a:xfrm flipV="1">
            <a:off x="1300321" y="2225128"/>
            <a:ext cx="1973603" cy="2811615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3"/>
          <p:cNvSpPr>
            <a:spLocks noGrp="1"/>
          </p:cNvSpPr>
          <p:nvPr>
            <p:ph type="title"/>
          </p:nvPr>
        </p:nvSpPr>
        <p:spPr>
          <a:xfrm>
            <a:off x="457200" y="244833"/>
            <a:ext cx="4038600" cy="1154097"/>
          </a:xfrm>
        </p:spPr>
        <p:txBody>
          <a:bodyPr/>
          <a:lstStyle/>
          <a:p>
            <a:r>
              <a:rPr lang="en-US" dirty="0" smtClean="0"/>
              <a:t>3 BHCs, 1 Sub</a:t>
            </a:r>
            <a:endParaRPr lang="en-US" dirty="0"/>
          </a:p>
        </p:txBody>
      </p:sp>
      <p:sp>
        <p:nvSpPr>
          <p:cNvPr id="12" name="Content Placeholder 15"/>
          <p:cNvSpPr>
            <a:spLocks noGrp="1"/>
          </p:cNvSpPr>
          <p:nvPr/>
        </p:nvSpPr>
        <p:spPr>
          <a:xfrm>
            <a:off x="4572000" y="821484"/>
            <a:ext cx="4038600" cy="530467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BHCs from these other states can enter: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 </a:t>
            </a: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 Arizona, Texas</a:t>
            </a:r>
          </a:p>
          <a:p>
            <a:pPr marL="0" indent="0">
              <a:buNone/>
            </a:pPr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991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intuition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Now: 3 BHCs, 1 opens a “foreign” subsidiary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99640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274715"/>
            <a:ext cx="4038600" cy="1154097"/>
          </a:xfrm>
        </p:spPr>
        <p:txBody>
          <a:bodyPr/>
          <a:lstStyle/>
          <a:p>
            <a:r>
              <a:rPr lang="en-US" dirty="0" smtClean="0"/>
              <a:t>3 BHCs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416034" y="1708113"/>
            <a:ext cx="914400" cy="914400"/>
          </a:xfrm>
          <a:prstGeom prst="ellipse">
            <a:avLst/>
          </a:prstGeom>
          <a:solidFill>
            <a:srgbClr val="FF0000">
              <a:alpha val="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016553" y="5036743"/>
            <a:ext cx="914400" cy="914400"/>
          </a:xfrm>
          <a:prstGeom prst="ellipse">
            <a:avLst/>
          </a:prstGeom>
          <a:solidFill>
            <a:srgbClr val="FF0000">
              <a:alpha val="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58834" y="5036743"/>
            <a:ext cx="914400" cy="914400"/>
          </a:xfrm>
          <a:prstGeom prst="ellipse">
            <a:avLst/>
          </a:prstGeom>
          <a:solidFill>
            <a:srgbClr val="FF0000">
              <a:alpha val="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ontent Placeholder 15"/>
          <p:cNvSpPr>
            <a:spLocks noGrp="1"/>
          </p:cNvSpPr>
          <p:nvPr/>
        </p:nvSpPr>
        <p:spPr>
          <a:xfrm>
            <a:off x="4572000" y="821484"/>
            <a:ext cx="4038600" cy="530467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BHCs from these other states can enter: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 </a:t>
            </a: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      </a:t>
            </a:r>
          </a:p>
          <a:p>
            <a:pPr marL="0" indent="0">
              <a:buNone/>
            </a:pPr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801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244833"/>
            <a:ext cx="4038600" cy="1154097"/>
          </a:xfrm>
        </p:spPr>
        <p:txBody>
          <a:bodyPr/>
          <a:lstStyle/>
          <a:p>
            <a:r>
              <a:rPr lang="en-US" dirty="0" smtClean="0"/>
              <a:t>3 BHCs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416034" y="1708113"/>
            <a:ext cx="914400" cy="914400"/>
          </a:xfrm>
          <a:prstGeom prst="ellipse">
            <a:avLst/>
          </a:prstGeom>
          <a:solidFill>
            <a:srgbClr val="FF0000">
              <a:alpha val="5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016553" y="5036743"/>
            <a:ext cx="914400" cy="914400"/>
          </a:xfrm>
          <a:prstGeom prst="ellipse">
            <a:avLst/>
          </a:prstGeom>
          <a:solidFill>
            <a:srgbClr val="FF0000">
              <a:alpha val="25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958834" y="5036743"/>
            <a:ext cx="914400" cy="914400"/>
          </a:xfrm>
          <a:prstGeom prst="ellipse">
            <a:avLst/>
          </a:prstGeom>
          <a:solidFill>
            <a:srgbClr val="FF0000">
              <a:alpha val="25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15"/>
          <p:cNvSpPr>
            <a:spLocks noGrp="1"/>
          </p:cNvSpPr>
          <p:nvPr/>
        </p:nvSpPr>
        <p:spPr>
          <a:xfrm>
            <a:off x="4572000" y="821484"/>
            <a:ext cx="4038600" cy="530467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BHCs from these other states can enter: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 </a:t>
            </a: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Arizona      </a:t>
            </a:r>
          </a:p>
          <a:p>
            <a:pPr marL="0" indent="0">
              <a:buNone/>
            </a:pPr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232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267245"/>
            <a:ext cx="4038600" cy="115409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3 BHCs, 1 opens a “foreign” subsidiary</a:t>
            </a:r>
            <a:endParaRPr lang="en-US" sz="2800" dirty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416034" y="1708113"/>
            <a:ext cx="914400" cy="914400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016553" y="5036743"/>
            <a:ext cx="914400" cy="914400"/>
          </a:xfrm>
          <a:prstGeom prst="ellipse">
            <a:avLst/>
          </a:prstGeom>
          <a:solidFill>
            <a:srgbClr val="FF0000">
              <a:alpha val="25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628851" y="5036743"/>
            <a:ext cx="914400" cy="914400"/>
          </a:xfrm>
          <a:prstGeom prst="ellipse">
            <a:avLst/>
          </a:prstGeom>
          <a:solidFill>
            <a:srgbClr val="FF0000">
              <a:alpha val="60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onut 1"/>
          <p:cNvSpPr>
            <a:spLocks noChangeAspect="1"/>
          </p:cNvSpPr>
          <p:nvPr/>
        </p:nvSpPr>
        <p:spPr>
          <a:xfrm>
            <a:off x="5688107" y="5559498"/>
            <a:ext cx="457200" cy="457200"/>
          </a:xfrm>
          <a:prstGeom prst="donut">
            <a:avLst/>
          </a:prstGeom>
          <a:solidFill>
            <a:srgbClr val="33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urved Up Arrow 2"/>
          <p:cNvSpPr/>
          <p:nvPr/>
        </p:nvSpPr>
        <p:spPr>
          <a:xfrm>
            <a:off x="935175" y="5951143"/>
            <a:ext cx="4981532" cy="731520"/>
          </a:xfrm>
          <a:prstGeom prst="curvedUpArrow">
            <a:avLst/>
          </a:prstGeom>
          <a:solidFill>
            <a:srgbClr val="3366FF"/>
          </a:solidFill>
          <a:ln w="3175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Content Placeholder 15"/>
          <p:cNvSpPr>
            <a:spLocks noGrp="1"/>
          </p:cNvSpPr>
          <p:nvPr/>
        </p:nvSpPr>
        <p:spPr>
          <a:xfrm>
            <a:off x="4564531" y="843615"/>
            <a:ext cx="4038600" cy="530467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BHCs from these other states can enter: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 </a:t>
            </a: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Note: Arizona allows BHCs from Texas, New Mexico, and Colorado</a:t>
            </a: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Arizona      </a:t>
            </a:r>
          </a:p>
          <a:p>
            <a:pPr marL="0" indent="0">
              <a:buNone/>
            </a:pPr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695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267245"/>
            <a:ext cx="4038600" cy="115409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3 BHCs, 1 opens a “foreign” subsidiary</a:t>
            </a:r>
            <a:endParaRPr lang="en-US" sz="2800" dirty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416034" y="1708113"/>
            <a:ext cx="914400" cy="914400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016553" y="5036743"/>
            <a:ext cx="914400" cy="914400"/>
          </a:xfrm>
          <a:prstGeom prst="ellipse">
            <a:avLst/>
          </a:prstGeom>
          <a:solidFill>
            <a:srgbClr val="FF0000">
              <a:alpha val="25000"/>
            </a:srgb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628851" y="5036743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onut 1"/>
          <p:cNvSpPr>
            <a:spLocks noChangeAspect="1"/>
          </p:cNvSpPr>
          <p:nvPr/>
        </p:nvSpPr>
        <p:spPr>
          <a:xfrm>
            <a:off x="5688107" y="5559498"/>
            <a:ext cx="457200" cy="457200"/>
          </a:xfrm>
          <a:prstGeom prst="donut">
            <a:avLst/>
          </a:prstGeom>
          <a:solidFill>
            <a:srgbClr val="33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urved Up Arrow 2"/>
          <p:cNvSpPr/>
          <p:nvPr/>
        </p:nvSpPr>
        <p:spPr>
          <a:xfrm>
            <a:off x="935175" y="5951143"/>
            <a:ext cx="4981532" cy="731520"/>
          </a:xfrm>
          <a:prstGeom prst="curvedUpArrow">
            <a:avLst/>
          </a:prstGeom>
          <a:solidFill>
            <a:srgbClr val="3366FF"/>
          </a:solidFill>
          <a:ln w="3175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Content Placeholder 15"/>
          <p:cNvSpPr>
            <a:spLocks noGrp="1"/>
          </p:cNvSpPr>
          <p:nvPr/>
        </p:nvSpPr>
        <p:spPr>
          <a:xfrm>
            <a:off x="4564531" y="843615"/>
            <a:ext cx="4038600" cy="530467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BHCs from these other states can enter: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 </a:t>
            </a: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Arizona further deregulates with New York, Illinois, etc.</a:t>
            </a:r>
          </a:p>
          <a:p>
            <a:pPr marL="0" indent="0">
              <a:buNone/>
            </a:pPr>
            <a:endParaRPr lang="en-US" sz="24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/>
                </a:solidFill>
              </a:rPr>
              <a:t>Arizona      </a:t>
            </a:r>
          </a:p>
          <a:p>
            <a:pPr marL="0" indent="0">
              <a:buNone/>
            </a:pPr>
            <a:endParaRPr lang="en-US" dirty="0" smtClean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  <a:p>
            <a:endParaRPr lang="en-US" dirty="0" smtClean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840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440766"/>
            <a:ext cx="7315200" cy="709706"/>
          </a:xfrm>
        </p:spPr>
        <p:txBody>
          <a:bodyPr>
            <a:normAutofit/>
          </a:bodyPr>
          <a:lstStyle/>
          <a:p>
            <a:r>
              <a:rPr lang="en-US" dirty="0" smtClean="0"/>
              <a:t>Formally: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337235"/>
            <a:ext cx="7467600" cy="513229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Interstate bank competitive pressures facing subsidiary, </a:t>
            </a:r>
            <a:r>
              <a:rPr lang="en-US" sz="2400" i="1" dirty="0" smtClean="0"/>
              <a:t>s</a:t>
            </a:r>
            <a:r>
              <a:rPr lang="en-US" sz="2400" dirty="0" smtClean="0"/>
              <a:t>, in state </a:t>
            </a:r>
            <a:r>
              <a:rPr lang="en-US" sz="2400" i="1" dirty="0" smtClean="0"/>
              <a:t>j</a:t>
            </a:r>
            <a:r>
              <a:rPr lang="en-US" sz="2400" dirty="0" smtClean="0"/>
              <a:t>, in period </a:t>
            </a:r>
            <a:r>
              <a:rPr lang="en-US" sz="2400" i="1" dirty="0" smtClean="0"/>
              <a:t>t</a:t>
            </a:r>
            <a:r>
              <a:rPr lang="en-US" sz="2400" dirty="0" smtClean="0"/>
              <a:t>:</a:t>
            </a:r>
          </a:p>
          <a:p>
            <a:pPr marL="45720" indent="0">
              <a:buNone/>
            </a:pPr>
            <a:endParaRPr lang="en-US" sz="2400" dirty="0" smtClean="0"/>
          </a:p>
          <a:p>
            <a:pPr marL="45720" indent="0">
              <a:buNone/>
            </a:pPr>
            <a:endParaRPr lang="en-US" sz="2400" dirty="0" smtClean="0"/>
          </a:p>
          <a:p>
            <a:pPr marL="4572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Where </a:t>
            </a:r>
            <a:r>
              <a:rPr lang="en-US" sz="2400" b="1" i="1" dirty="0"/>
              <a:t>I</a:t>
            </a:r>
            <a:r>
              <a:rPr lang="en-US" sz="2400" i="1" baseline="-25000" dirty="0"/>
              <a:t>j,i,t</a:t>
            </a:r>
            <a:r>
              <a:rPr lang="en-US" sz="2400" dirty="0"/>
              <a:t> </a:t>
            </a:r>
            <a:r>
              <a:rPr lang="en-US" sz="2400" dirty="0" smtClean="0"/>
              <a:t>equals one if BHCs from </a:t>
            </a:r>
            <a:r>
              <a:rPr lang="en-US" sz="2400" i="1" dirty="0" smtClean="0"/>
              <a:t>i</a:t>
            </a:r>
            <a:r>
              <a:rPr lang="en-US" sz="2400" dirty="0" smtClean="0"/>
              <a:t> can enter </a:t>
            </a:r>
            <a:r>
              <a:rPr lang="en-US" sz="2400" i="1" dirty="0" smtClean="0"/>
              <a:t>j</a:t>
            </a:r>
            <a:r>
              <a:rPr lang="en-US" sz="2400" dirty="0" smtClean="0"/>
              <a:t> in time </a:t>
            </a:r>
            <a:r>
              <a:rPr lang="en-US" sz="2400" i="1" dirty="0" smtClean="0"/>
              <a:t>t </a:t>
            </a:r>
            <a:r>
              <a:rPr lang="en-US" sz="2400" dirty="0" smtClean="0"/>
              <a:t>and zero otherwise.</a:t>
            </a:r>
          </a:p>
          <a:p>
            <a:r>
              <a:rPr lang="en-US" sz="2400" b="1" i="1" dirty="0"/>
              <a:t>DIS</a:t>
            </a:r>
            <a:r>
              <a:rPr lang="en-US" sz="2400" i="1" baseline="-25000" dirty="0"/>
              <a:t>s,i </a:t>
            </a:r>
            <a:r>
              <a:rPr lang="en-US" sz="2400" dirty="0" smtClean="0"/>
              <a:t>= distance </a:t>
            </a:r>
            <a:r>
              <a:rPr lang="en-US" sz="2400" dirty="0"/>
              <a:t>between subsidiary </a:t>
            </a:r>
            <a:r>
              <a:rPr lang="en-US" sz="2400" i="1" dirty="0"/>
              <a:t>s</a:t>
            </a:r>
            <a:r>
              <a:rPr lang="en-US" sz="2400" dirty="0"/>
              <a:t> and state </a:t>
            </a:r>
            <a:r>
              <a:rPr lang="en-US" sz="2400" i="1" dirty="0"/>
              <a:t>i</a:t>
            </a:r>
            <a:r>
              <a:rPr lang="en-US" sz="2400" dirty="0"/>
              <a:t>. </a:t>
            </a:r>
            <a:endParaRPr lang="en-US" sz="2400" dirty="0" smtClean="0"/>
          </a:p>
          <a:p>
            <a:pPr>
              <a:buFont typeface="Wingdings" charset="2"/>
              <a:buChar char="Ø"/>
            </a:pPr>
            <a:r>
              <a:rPr lang="en-US" sz="2400" dirty="0" smtClean="0"/>
              <a:t>Time-varying competitive pressures facing each subsidiary.</a:t>
            </a:r>
            <a:endParaRPr lang="en-US" sz="24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4163" y="2543506"/>
            <a:ext cx="3048000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34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440766"/>
            <a:ext cx="7315200" cy="709706"/>
          </a:xfrm>
        </p:spPr>
        <p:txBody>
          <a:bodyPr>
            <a:normAutofit/>
          </a:bodyPr>
          <a:lstStyle/>
          <a:p>
            <a:r>
              <a:rPr lang="en-US" dirty="0" smtClean="0"/>
              <a:t>Formally: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337234"/>
            <a:ext cx="7681152" cy="530750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en-US" sz="2400" dirty="0" smtClean="0"/>
          </a:p>
          <a:p>
            <a:r>
              <a:rPr lang="en-US" sz="2400" dirty="0"/>
              <a:t>I</a:t>
            </a:r>
            <a:r>
              <a:rPr lang="en-US" sz="2400" dirty="0" smtClean="0"/>
              <a:t>nterstate </a:t>
            </a:r>
            <a:r>
              <a:rPr lang="en-US" sz="2400" dirty="0"/>
              <a:t>bank competitive pressures facing BHC, </a:t>
            </a:r>
            <a:r>
              <a:rPr lang="en-US" sz="2400" i="1" dirty="0"/>
              <a:t>b</a:t>
            </a:r>
            <a:r>
              <a:rPr lang="en-US" sz="2400" dirty="0"/>
              <a:t>, </a:t>
            </a:r>
            <a:r>
              <a:rPr lang="en-US" sz="2400" dirty="0" smtClean="0"/>
              <a:t>in </a:t>
            </a:r>
            <a:r>
              <a:rPr lang="en-US" sz="2400" dirty="0"/>
              <a:t>state </a:t>
            </a:r>
            <a:r>
              <a:rPr lang="en-US" sz="2400" i="1" dirty="0" smtClean="0"/>
              <a:t>k,</a:t>
            </a:r>
            <a:r>
              <a:rPr lang="en-US" sz="2400" dirty="0" smtClean="0"/>
              <a:t> </a:t>
            </a:r>
            <a:r>
              <a:rPr lang="en-US" sz="2400" dirty="0"/>
              <a:t>in </a:t>
            </a:r>
            <a:r>
              <a:rPr lang="en-US" sz="2400" dirty="0" smtClean="0"/>
              <a:t>each period </a:t>
            </a:r>
            <a:r>
              <a:rPr lang="en-US" sz="2400" i="1" dirty="0" smtClean="0"/>
              <a:t>t</a:t>
            </a:r>
            <a:r>
              <a:rPr lang="en-US" sz="2400" dirty="0"/>
              <a:t> </a:t>
            </a:r>
            <a:r>
              <a:rPr lang="en-US" sz="2400" dirty="0" smtClean="0"/>
              <a:t>:</a:t>
            </a:r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b="1" i="1" dirty="0"/>
              <a:t>P</a:t>
            </a:r>
            <a:r>
              <a:rPr lang="en-US" sz="2400" i="1" baseline="-25000" dirty="0"/>
              <a:t>s,b,t</a:t>
            </a:r>
            <a:r>
              <a:rPr lang="en-US" sz="2400" dirty="0"/>
              <a:t> is the proportion of assets of each subsidiary, </a:t>
            </a:r>
            <a:r>
              <a:rPr lang="en-US" sz="2400" i="1" dirty="0"/>
              <a:t>s</a:t>
            </a:r>
            <a:r>
              <a:rPr lang="en-US" sz="2400" dirty="0"/>
              <a:t>, within BHC, </a:t>
            </a:r>
            <a:r>
              <a:rPr lang="en-US" sz="2400" i="1" dirty="0"/>
              <a:t>b</a:t>
            </a:r>
            <a:r>
              <a:rPr lang="en-US" sz="2400" dirty="0"/>
              <a:t>, in period </a:t>
            </a:r>
            <a:r>
              <a:rPr lang="en-US" sz="2400" i="1" dirty="0"/>
              <a:t>t</a:t>
            </a:r>
            <a:r>
              <a:rPr lang="en-US" sz="2400" dirty="0"/>
              <a:t> </a:t>
            </a:r>
          </a:p>
          <a:p>
            <a:r>
              <a:rPr lang="en-US" sz="2400" dirty="0" smtClean="0"/>
              <a:t>Note, for each BHC in each period:</a:t>
            </a:r>
          </a:p>
          <a:p>
            <a:endParaRPr lang="en-US" sz="2400" dirty="0"/>
          </a:p>
          <a:p>
            <a:endParaRPr lang="en-US" sz="2400" dirty="0" smtClean="0"/>
          </a:p>
          <a:p>
            <a:pPr marL="45720" indent="0">
              <a:buNone/>
            </a:pPr>
            <a:endParaRPr lang="en-US" sz="2400" dirty="0"/>
          </a:p>
          <a:p>
            <a:pPr marL="45720" indent="0">
              <a:buNone/>
            </a:pPr>
            <a:endParaRPr lang="en-US" sz="24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740" y="2978718"/>
            <a:ext cx="6324600" cy="838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2062" y="5480550"/>
            <a:ext cx="14478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21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608" y="1544715"/>
            <a:ext cx="7635992" cy="1154097"/>
          </a:xfrm>
        </p:spPr>
        <p:txBody>
          <a:bodyPr>
            <a:normAutofit/>
          </a:bodyPr>
          <a:lstStyle/>
          <a:p>
            <a:r>
              <a:rPr lang="en-US" dirty="0" smtClean="0"/>
              <a:t>We ask: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607" y="2769833"/>
            <a:ext cx="8311333" cy="353952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Did </a:t>
            </a:r>
            <a:r>
              <a:rPr lang="en-US" sz="2800" dirty="0"/>
              <a:t>regulatory reforms that lowered barriers to competition among U.S. banks </a:t>
            </a:r>
            <a:r>
              <a:rPr lang="en-US" sz="2800" dirty="0" smtClean="0"/>
              <a:t>affect the quality of information that banks disclose?</a:t>
            </a:r>
          </a:p>
          <a:p>
            <a:pPr marL="320040" lvl="1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249485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1588" y="141668"/>
            <a:ext cx="8307294" cy="830537"/>
          </a:xfrm>
        </p:spPr>
        <p:txBody>
          <a:bodyPr>
            <a:normAutofit/>
          </a:bodyPr>
          <a:lstStyle/>
          <a:p>
            <a:pPr marL="45720" indent="0"/>
            <a:r>
              <a:rPr lang="en-US" sz="3200" dirty="0" smtClean="0"/>
              <a:t>O</a:t>
            </a:r>
            <a:r>
              <a:rPr lang="en-US" sz="3200" i="1" baseline="-25000" dirty="0" smtClean="0"/>
              <a:t>b</a:t>
            </a:r>
            <a:r>
              <a:rPr lang="en-US" sz="3200" i="1" baseline="-25000" dirty="0"/>
              <a:t>,k,t</a:t>
            </a:r>
            <a:r>
              <a:rPr lang="en-US" sz="3200" i="1" dirty="0"/>
              <a:t> </a:t>
            </a:r>
            <a:r>
              <a:rPr lang="en-US" sz="3200" dirty="0"/>
              <a:t>= </a:t>
            </a:r>
            <a:r>
              <a:rPr lang="el-GR" sz="3200" dirty="0" smtClean="0"/>
              <a:t>β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D</a:t>
            </a:r>
            <a:r>
              <a:rPr lang="en-US" sz="3200" i="1" baseline="-25000" dirty="0" smtClean="0"/>
              <a:t>b</a:t>
            </a:r>
            <a:r>
              <a:rPr lang="en-US" sz="3200" i="1" baseline="-25000" dirty="0"/>
              <a:t>,k,t</a:t>
            </a:r>
            <a:r>
              <a:rPr lang="en-US" sz="3200" i="1" dirty="0"/>
              <a:t> </a:t>
            </a:r>
            <a:r>
              <a:rPr lang="en-US" sz="3200" dirty="0"/>
              <a:t>+ </a:t>
            </a:r>
            <a:r>
              <a:rPr lang="el-GR" sz="3200" dirty="0"/>
              <a:t>γ</a:t>
            </a:r>
            <a:r>
              <a:rPr lang="en-US" sz="3200" dirty="0"/>
              <a:t>’</a:t>
            </a:r>
            <a:r>
              <a:rPr lang="en-US" sz="3200" b="1" dirty="0"/>
              <a:t>X</a:t>
            </a:r>
            <a:r>
              <a:rPr lang="en-US" sz="3200" i="1" baseline="-25000" dirty="0"/>
              <a:t>b,k,t</a:t>
            </a:r>
            <a:r>
              <a:rPr lang="en-US" sz="3200" i="1" dirty="0"/>
              <a:t> </a:t>
            </a:r>
            <a:r>
              <a:rPr lang="en-US" sz="3200" dirty="0"/>
              <a:t>+ </a:t>
            </a:r>
            <a:r>
              <a:rPr lang="el-GR" sz="3200" dirty="0"/>
              <a:t>α</a:t>
            </a:r>
            <a:r>
              <a:rPr lang="en-US" sz="3200" i="1" baseline="-25000" dirty="0"/>
              <a:t>b</a:t>
            </a:r>
            <a:r>
              <a:rPr lang="en-US" sz="3200" dirty="0"/>
              <a:t> + </a:t>
            </a:r>
            <a:r>
              <a:rPr lang="el-GR" sz="3200" dirty="0" smtClean="0"/>
              <a:t>α</a:t>
            </a:r>
            <a:r>
              <a:rPr lang="en-US" sz="3200" baseline="-25000" dirty="0" smtClean="0"/>
              <a:t>k,</a:t>
            </a:r>
            <a:r>
              <a:rPr lang="en-US" sz="3200" i="1" baseline="-25000" dirty="0" smtClean="0"/>
              <a:t>t</a:t>
            </a:r>
            <a:r>
              <a:rPr lang="en-US" sz="3200" dirty="0" smtClean="0"/>
              <a:t> </a:t>
            </a:r>
            <a:r>
              <a:rPr lang="en-US" sz="3200" dirty="0"/>
              <a:t>+u</a:t>
            </a:r>
            <a:r>
              <a:rPr lang="en-US" sz="3200" i="1" baseline="-25000" dirty="0" smtClean="0"/>
              <a:t>b</a:t>
            </a:r>
            <a:r>
              <a:rPr lang="en-US" sz="3200" i="1" baseline="-25000" dirty="0"/>
              <a:t>,k,t</a:t>
            </a:r>
            <a:endParaRPr lang="en-US" sz="3200" i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221420"/>
              </p:ext>
            </p:extLst>
          </p:nvPr>
        </p:nvGraphicFramePr>
        <p:xfrm>
          <a:off x="231588" y="1387474"/>
          <a:ext cx="8729980" cy="5227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Document" r:id="rId3" imgW="6235700" imgH="3733800" progId="Word.Document.12">
                  <p:embed/>
                </p:oleObj>
              </mc:Choice>
              <mc:Fallback>
                <p:oleObj name="Document" r:id="rId3" imgW="6235700" imgH="3733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1588" y="1387474"/>
                        <a:ext cx="8729980" cy="5227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909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 magnitudes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BHC_Distance: 1s.d. increase (1.8) reduces D-LLP by about 9% (1.8*0.05).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359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6486" y="239549"/>
            <a:ext cx="7963114" cy="995067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Opacity and Competition: Subsidiaries</a:t>
            </a: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506703"/>
              </p:ext>
            </p:extLst>
          </p:nvPr>
        </p:nvGraphicFramePr>
        <p:xfrm>
          <a:off x="266486" y="1381760"/>
          <a:ext cx="8729980" cy="547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Document" r:id="rId3" imgW="6235700" imgH="3911600" progId="Word.Document.12">
                  <p:embed/>
                </p:oleObj>
              </mc:Choice>
              <mc:Fallback>
                <p:oleObj name="Document" r:id="rId3" imgW="6235700" imgH="3911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486" y="1381760"/>
                        <a:ext cx="8729980" cy="547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7322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 magnitudes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BHC_Distance: 1s.d. increase (1.8) reduces D-LLP by about 10% (1.8*0.057).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66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These results hold when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Limiting the sample to non-expanding BHCs.</a:t>
            </a:r>
          </a:p>
          <a:p>
            <a:r>
              <a:rPr lang="en-US" sz="2400" dirty="0" smtClean="0"/>
              <a:t>Limiting the sample to BHCs that remain in the sample for the entire period.</a:t>
            </a:r>
          </a:p>
          <a:p>
            <a:r>
              <a:rPr lang="en-US" sz="2400" dirty="0" smtClean="0"/>
              <a:t>Controlling for loan types.</a:t>
            </a:r>
          </a:p>
          <a:p>
            <a:r>
              <a:rPr lang="en-US" sz="2400" dirty="0" smtClean="0"/>
              <a:t>Controlling for BHC profitability.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85902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Bank restatements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Regulatory reforms and the manipulation of information disclosed to the public and regulators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23418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967666"/>
            <a:ext cx="7315200" cy="1154097"/>
          </a:xfrm>
        </p:spPr>
        <p:txBody>
          <a:bodyPr/>
          <a:lstStyle/>
          <a:p>
            <a:r>
              <a:rPr lang="en-US" dirty="0" smtClean="0"/>
              <a:t>Bank restatements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321811"/>
            <a:ext cx="7315200" cy="3987549"/>
          </a:xfrm>
        </p:spPr>
        <p:txBody>
          <a:bodyPr>
            <a:noAutofit/>
          </a:bodyPr>
          <a:lstStyle/>
          <a:p>
            <a:r>
              <a:rPr lang="en-US" sz="2400" dirty="0" smtClean="0"/>
              <a:t>When a bank restates </a:t>
            </a:r>
            <a:r>
              <a:rPr lang="en-US" sz="2400" dirty="0" smtClean="0"/>
              <a:t>earnings the </a:t>
            </a:r>
            <a:r>
              <a:rPr lang="en-US" sz="2400" dirty="0" smtClean="0"/>
              <a:t>bank either intentionally or unintentionally misstated earnings.</a:t>
            </a:r>
          </a:p>
          <a:p>
            <a:pPr marL="45720" indent="0">
              <a:buNone/>
            </a:pPr>
            <a:endParaRPr lang="en-US" sz="2400" dirty="0" smtClean="0"/>
          </a:p>
          <a:p>
            <a:r>
              <a:rPr lang="en-US" sz="2400" dirty="0" smtClean="0"/>
              <a:t>Process and limitations.</a:t>
            </a:r>
          </a:p>
          <a:p>
            <a:pPr lvl="1"/>
            <a:r>
              <a:rPr lang="en-US" sz="2400" dirty="0" smtClean="0"/>
              <a:t>Following Beatty and Liao (2014), we manually assemble data. </a:t>
            </a:r>
          </a:p>
          <a:p>
            <a:pPr lvl="1"/>
            <a:r>
              <a:rPr lang="en-US" sz="2400" dirty="0" smtClean="0"/>
              <a:t>Data are only comprehensive and of high quality since 1993.</a:t>
            </a:r>
          </a:p>
          <a:p>
            <a:pPr lvl="1"/>
            <a:r>
              <a:rPr lang="en-US" sz="2400" dirty="0" smtClean="0"/>
              <a:t>Thus, we only do this for INTER_BRANCH</a:t>
            </a:r>
          </a:p>
        </p:txBody>
      </p:sp>
    </p:spTree>
    <p:extLst>
      <p:ext uri="{BB962C8B-B14F-4D97-AF65-F5344CB8AC3E}">
        <p14:creationId xmlns:p14="http://schemas.microsoft.com/office/powerpoint/2010/main" val="3076803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Interstate </a:t>
            </a:r>
            <a:r>
              <a:rPr lang="en-US" dirty="0" smtClean="0"/>
              <a:t>branch deregulation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3569" y="2769833"/>
            <a:ext cx="7887694" cy="353952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After Riegle Neal, states had leeway in the timing of interstate branch deregulation between 1994 and 1997.</a:t>
            </a:r>
          </a:p>
          <a:p>
            <a:r>
              <a:rPr lang="en-US" sz="2400" dirty="0" smtClean="0"/>
              <a:t>INTER-BRANCH equals 1 if a BHC is headquartered in a state that allows BHCs from other states to establish branch networks. (</a:t>
            </a:r>
            <a:r>
              <a:rPr lang="en-US" sz="2400" i="1" dirty="0" smtClean="0"/>
              <a:t>D</a:t>
            </a:r>
            <a:r>
              <a:rPr lang="en-US" sz="2400" i="1" baseline="-25000" dirty="0" smtClean="0"/>
              <a:t>k</a:t>
            </a:r>
            <a:r>
              <a:rPr lang="en-US" sz="2400" i="1" baseline="-25000" dirty="0"/>
              <a:t>,t </a:t>
            </a:r>
            <a:r>
              <a:rPr lang="en-US" sz="24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40699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20439"/>
            <a:ext cx="7315200" cy="86800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Financial restatements after interstate branch deregulation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77340"/>
            <a:ext cx="7378700" cy="528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299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Competition reduces bank opacity.</a:t>
            </a:r>
          </a:p>
          <a:p>
            <a:pPr marL="45720" indent="0">
              <a:buNone/>
            </a:pPr>
            <a:endParaRPr lang="en-US" sz="2400" dirty="0"/>
          </a:p>
          <a:p>
            <a:r>
              <a:rPr lang="en-US" sz="2400" dirty="0" smtClean="0"/>
              <a:t>Consistent with the view that policies </a:t>
            </a:r>
            <a:r>
              <a:rPr lang="en-US" sz="2400" dirty="0"/>
              <a:t>that interfere with bank competition </a:t>
            </a:r>
            <a:r>
              <a:rPr lang="en-US" sz="2400" dirty="0" smtClean="0"/>
              <a:t>hinder </a:t>
            </a:r>
            <a:r>
              <a:rPr lang="en-US" sz="2400" dirty="0"/>
              <a:t>the </a:t>
            </a:r>
            <a:r>
              <a:rPr lang="en-US" sz="2400" dirty="0" smtClean="0"/>
              <a:t>private governance </a:t>
            </a:r>
            <a:r>
              <a:rPr lang="en-US" sz="2400" dirty="0"/>
              <a:t>and </a:t>
            </a:r>
            <a:r>
              <a:rPr lang="en-US" sz="2400" dirty="0" smtClean="0"/>
              <a:t>official regulation </a:t>
            </a:r>
            <a:r>
              <a:rPr lang="en-US" sz="2400" dirty="0"/>
              <a:t>of banks.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980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71848" y="2082456"/>
            <a:ext cx="3909492" cy="621792"/>
          </a:xfrm>
        </p:spPr>
        <p:txBody>
          <a:bodyPr/>
          <a:lstStyle/>
          <a:p>
            <a:r>
              <a:rPr lang="en-US" sz="2400" u="heavy" dirty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</a:rPr>
              <a:t>Competition</a:t>
            </a:r>
            <a:r>
              <a:rPr lang="en-US" sz="2400" u="heavy" dirty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sym typeface="Wingdings"/>
              </a:rPr>
              <a:t></a:t>
            </a:r>
            <a:r>
              <a:rPr lang="en-US" sz="2400" u="heavy" dirty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</a:rPr>
              <a:t> opacity</a:t>
            </a:r>
            <a:r>
              <a:rPr lang="en-US" sz="2400" u="heavy" dirty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sym typeface="Symbol"/>
              </a:rPr>
              <a:t></a:t>
            </a:r>
            <a:endParaRPr lang="en-US" sz="2400" u="heavy" dirty="0">
              <a:solidFill>
                <a:schemeClr val="tx1"/>
              </a:solidFill>
              <a:uFill>
                <a:solidFill>
                  <a:schemeClr val="tx2"/>
                </a:solidFill>
              </a:u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082456"/>
            <a:ext cx="3670298" cy="621792"/>
          </a:xfrm>
        </p:spPr>
        <p:txBody>
          <a:bodyPr/>
          <a:lstStyle/>
          <a:p>
            <a:r>
              <a:rPr lang="en-US" sz="2400" u="heavy" dirty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</a:rPr>
              <a:t>Competition</a:t>
            </a:r>
            <a:r>
              <a:rPr lang="en-US" sz="2400" u="heavy" dirty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sym typeface="Wingdings"/>
              </a:rPr>
              <a:t></a:t>
            </a:r>
            <a:r>
              <a:rPr lang="en-US" sz="2400" u="heavy" dirty="0" smtClean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</a:rPr>
              <a:t> opacity</a:t>
            </a:r>
            <a:r>
              <a:rPr lang="en-US" sz="2400" u="heavy" dirty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sym typeface="Symbol"/>
              </a:rPr>
              <a:t></a:t>
            </a:r>
            <a:endParaRPr lang="en-US" sz="2400" u="heavy" dirty="0">
              <a:solidFill>
                <a:schemeClr val="tx1"/>
              </a:solidFill>
              <a:uFill>
                <a:solidFill>
                  <a:schemeClr val="tx2"/>
                </a:solidFill>
              </a:u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424" y="1156330"/>
            <a:ext cx="7648688" cy="906106"/>
          </a:xfrm>
        </p:spPr>
        <p:txBody>
          <a:bodyPr>
            <a:noAutofit/>
          </a:bodyPr>
          <a:lstStyle/>
          <a:p>
            <a:r>
              <a:rPr lang="en-US" sz="3600" dirty="0" smtClean="0"/>
              <a:t>Theory offers conflicting predictions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71848" y="2927806"/>
            <a:ext cx="3908712" cy="33511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Spurs incumbents to manipulate information to hinder entry (</a:t>
            </a:r>
            <a:r>
              <a:rPr lang="en-US" sz="2400" dirty="0"/>
              <a:t>Scharfstein 1988</a:t>
            </a:r>
            <a:r>
              <a:rPr lang="en-US" sz="2400" dirty="0" smtClean="0"/>
              <a:t>)</a:t>
            </a:r>
            <a:endParaRPr lang="en-US" sz="2400" dirty="0"/>
          </a:p>
          <a:p>
            <a:r>
              <a:rPr lang="en-US" sz="2400" dirty="0" smtClean="0"/>
              <a:t>Reduces probability of survival, encouraging myopia, rent-</a:t>
            </a:r>
            <a:r>
              <a:rPr lang="en-US" sz="2400" dirty="0"/>
              <a:t>seeking (Shleifer 2004)</a:t>
            </a:r>
          </a:p>
          <a:p>
            <a:pPr marL="45720" indent="0">
              <a:buNone/>
            </a:pPr>
            <a:endParaRPr lang="en-US" sz="2400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681727" y="2927806"/>
            <a:ext cx="4073802" cy="3041197"/>
          </a:xfrm>
        </p:spPr>
        <p:txBody>
          <a:bodyPr/>
          <a:lstStyle/>
          <a:p>
            <a:r>
              <a:rPr lang="en-US" sz="2400" dirty="0" smtClean="0"/>
              <a:t>Spurs investors to constrain rent extraction by executives (</a:t>
            </a:r>
            <a:r>
              <a:rPr lang="en-US" sz="2400" dirty="0"/>
              <a:t>Hart 1983)</a:t>
            </a:r>
          </a:p>
          <a:p>
            <a:r>
              <a:rPr lang="en-US" sz="2400" dirty="0"/>
              <a:t>Enhances X-firm comparisons / detection (Dichev et al 2013)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017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3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Empirical strategy and data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Assessing the impact of regulation on opacity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18424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55711"/>
            <a:ext cx="7315200" cy="610088"/>
          </a:xfrm>
        </p:spPr>
        <p:txBody>
          <a:bodyPr>
            <a:normAutofit fontScale="90000"/>
          </a:bodyPr>
          <a:lstStyle/>
          <a:p>
            <a:r>
              <a:rPr lang="en-US" dirty="0"/>
              <a:t>D</a:t>
            </a:r>
            <a:r>
              <a:rPr lang="en-US" dirty="0" smtClean="0"/>
              <a:t>ata: 1986-2006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5849"/>
            <a:ext cx="7315200" cy="410351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55,015 Subsidiary-quarter obs.</a:t>
            </a:r>
          </a:p>
          <a:p>
            <a:r>
              <a:rPr lang="en-US" sz="2400" dirty="0" smtClean="0"/>
              <a:t>27,137 </a:t>
            </a:r>
            <a:r>
              <a:rPr lang="en-US" sz="2400" dirty="0"/>
              <a:t>BHC-quarter </a:t>
            </a:r>
            <a:r>
              <a:rPr lang="en-US" sz="2400" dirty="0" smtClean="0"/>
              <a:t>obs.</a:t>
            </a:r>
          </a:p>
          <a:p>
            <a:r>
              <a:rPr lang="en-US" sz="2400" dirty="0" smtClean="0"/>
              <a:t>911 </a:t>
            </a:r>
            <a:r>
              <a:rPr lang="en-US" sz="2400" dirty="0"/>
              <a:t>BHCs.</a:t>
            </a:r>
          </a:p>
          <a:p>
            <a:r>
              <a:rPr lang="en-US" sz="2400" dirty="0" smtClean="0"/>
              <a:t>Fed provides consolidated balance and income statements starting in June 1986.</a:t>
            </a:r>
          </a:p>
          <a:p>
            <a:r>
              <a:rPr lang="en-US" sz="2400" dirty="0" smtClean="0"/>
              <a:t> CRSP: financial and accounting data</a:t>
            </a:r>
          </a:p>
          <a:p>
            <a:r>
              <a:rPr lang="en-US" sz="2600" dirty="0" smtClean="0"/>
              <a:t>We construct financial restatement data manually from 10-K, 10Q, and 8-K files.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261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75861" y="1021192"/>
            <a:ext cx="7689206" cy="5931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Basic regression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75860" y="1825981"/>
            <a:ext cx="8108024" cy="465807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2800" dirty="0" smtClean="0"/>
              <a:t>O</a:t>
            </a:r>
            <a:r>
              <a:rPr lang="en-US" sz="2800" i="1" baseline="-25000" dirty="0" smtClean="0"/>
              <a:t>b</a:t>
            </a:r>
            <a:r>
              <a:rPr lang="en-US" sz="2800" i="1" baseline="-25000" dirty="0" smtClean="0"/>
              <a:t>,j,</a:t>
            </a:r>
            <a:r>
              <a:rPr lang="en-US" sz="2800" i="1" baseline="-25000" dirty="0" smtClean="0"/>
              <a:t>t</a:t>
            </a:r>
            <a:r>
              <a:rPr lang="en-US" sz="2800" i="1" dirty="0" smtClean="0"/>
              <a:t> </a:t>
            </a:r>
            <a:r>
              <a:rPr lang="en-US" sz="2800" dirty="0" smtClean="0"/>
              <a:t>= </a:t>
            </a:r>
            <a:r>
              <a:rPr lang="el-GR" sz="2800" dirty="0" smtClean="0"/>
              <a:t>β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D</a:t>
            </a:r>
            <a:r>
              <a:rPr lang="en-US" sz="2800" i="1" baseline="-25000" dirty="0" smtClean="0"/>
              <a:t>b,j,</a:t>
            </a:r>
            <a:r>
              <a:rPr lang="en-US" sz="2800" i="1" baseline="-25000" dirty="0"/>
              <a:t>t</a:t>
            </a:r>
            <a:r>
              <a:rPr lang="en-US" sz="2800" i="1" dirty="0"/>
              <a:t> </a:t>
            </a:r>
            <a:r>
              <a:rPr lang="en-US" sz="2800" dirty="0" smtClean="0"/>
              <a:t>+ </a:t>
            </a:r>
            <a:r>
              <a:rPr lang="el-GR" sz="2800" dirty="0" smtClean="0"/>
              <a:t>γ</a:t>
            </a:r>
            <a:r>
              <a:rPr lang="en-US" sz="2800" dirty="0" smtClean="0"/>
              <a:t>’</a:t>
            </a:r>
            <a:r>
              <a:rPr lang="en-US" sz="2800" b="1" dirty="0" smtClean="0"/>
              <a:t>X</a:t>
            </a:r>
            <a:r>
              <a:rPr lang="en-US" sz="2800" i="1" baseline="-25000" dirty="0" smtClean="0"/>
              <a:t>b</a:t>
            </a:r>
            <a:r>
              <a:rPr lang="en-US" sz="2800" i="1" baseline="-25000" dirty="0" smtClean="0"/>
              <a:t>,j,</a:t>
            </a:r>
            <a:r>
              <a:rPr lang="en-US" sz="2800" i="1" baseline="-25000" dirty="0" smtClean="0"/>
              <a:t>t</a:t>
            </a:r>
            <a:r>
              <a:rPr lang="en-US" sz="2800" i="1" dirty="0" smtClean="0"/>
              <a:t> </a:t>
            </a:r>
            <a:r>
              <a:rPr lang="en-US" sz="2800" dirty="0" smtClean="0"/>
              <a:t>+ </a:t>
            </a:r>
            <a:r>
              <a:rPr lang="el-GR" sz="2800" dirty="0" smtClean="0"/>
              <a:t>α</a:t>
            </a:r>
            <a:r>
              <a:rPr lang="en-US" sz="2800" i="1" baseline="-25000" dirty="0" smtClean="0"/>
              <a:t>b</a:t>
            </a:r>
            <a:r>
              <a:rPr lang="en-US" sz="2800" dirty="0" smtClean="0"/>
              <a:t> </a:t>
            </a:r>
            <a:r>
              <a:rPr lang="en-US" sz="2800" dirty="0"/>
              <a:t>+ </a:t>
            </a:r>
            <a:r>
              <a:rPr lang="el-GR" sz="2800" dirty="0" smtClean="0"/>
              <a:t>α</a:t>
            </a:r>
            <a:r>
              <a:rPr lang="en-US" sz="2800" i="1" baseline="-25000" dirty="0" smtClean="0"/>
              <a:t>j,</a:t>
            </a:r>
            <a:r>
              <a:rPr lang="en-US" sz="2800" i="1" baseline="-25000" dirty="0" smtClean="0"/>
              <a:t>t</a:t>
            </a:r>
            <a:r>
              <a:rPr lang="en-US" sz="2800" dirty="0" smtClean="0"/>
              <a:t> </a:t>
            </a:r>
            <a:r>
              <a:rPr lang="en-US" sz="2800" dirty="0"/>
              <a:t>+u</a:t>
            </a:r>
            <a:r>
              <a:rPr lang="en-US" sz="2800" i="1" baseline="-25000" dirty="0" smtClean="0"/>
              <a:t>b</a:t>
            </a:r>
            <a:r>
              <a:rPr lang="en-US" sz="2800" i="1" baseline="-25000" dirty="0" smtClean="0"/>
              <a:t>,j,</a:t>
            </a:r>
            <a:r>
              <a:rPr lang="en-US" sz="2800" i="1" baseline="-25000" dirty="0" smtClean="0"/>
              <a:t>t</a:t>
            </a:r>
            <a:endParaRPr lang="en-US" sz="2800" i="1" dirty="0" smtClean="0"/>
          </a:p>
          <a:p>
            <a:pPr marL="45720" indent="0">
              <a:buNone/>
            </a:pPr>
            <a:endParaRPr lang="en-US" sz="2200" dirty="0" smtClean="0"/>
          </a:p>
          <a:p>
            <a:r>
              <a:rPr lang="en-US" sz="2400" dirty="0"/>
              <a:t>O</a:t>
            </a:r>
            <a:r>
              <a:rPr lang="en-US" sz="2400" i="1" baseline="-25000" dirty="0"/>
              <a:t>b</a:t>
            </a:r>
            <a:r>
              <a:rPr lang="en-US" sz="2400" i="1" baseline="-25000" dirty="0" smtClean="0"/>
              <a:t>,j,</a:t>
            </a:r>
            <a:r>
              <a:rPr lang="en-US" sz="2400" i="1" baseline="-25000" dirty="0" smtClean="0"/>
              <a:t>t</a:t>
            </a:r>
            <a:r>
              <a:rPr lang="en-US" sz="2400" dirty="0" smtClean="0"/>
              <a:t>: Opacity / disclosure quality / financial restatements by BHC </a:t>
            </a:r>
            <a:r>
              <a:rPr lang="en-US" sz="2400" i="1" dirty="0"/>
              <a:t>b, </a:t>
            </a:r>
            <a:r>
              <a:rPr lang="en-US" sz="2400" dirty="0"/>
              <a:t>in state </a:t>
            </a:r>
            <a:r>
              <a:rPr lang="en-US" sz="2400" i="1" dirty="0" smtClean="0"/>
              <a:t>j, </a:t>
            </a:r>
            <a:r>
              <a:rPr lang="en-US" sz="2400" dirty="0"/>
              <a:t>in period </a:t>
            </a:r>
            <a:r>
              <a:rPr lang="en-US" sz="2400" i="1" dirty="0"/>
              <a:t>t.</a:t>
            </a:r>
          </a:p>
          <a:p>
            <a:pPr marL="320040" lvl="1" indent="0">
              <a:buNone/>
            </a:pPr>
            <a:endParaRPr lang="en-US" sz="2400" dirty="0" smtClean="0"/>
          </a:p>
          <a:p>
            <a:r>
              <a:rPr lang="en-US" sz="2400" dirty="0" smtClean="0"/>
              <a:t>D</a:t>
            </a:r>
            <a:r>
              <a:rPr lang="en-US" sz="2400" i="1" baseline="-25000" dirty="0" smtClean="0"/>
              <a:t>b,j,</a:t>
            </a:r>
            <a:r>
              <a:rPr lang="en-US" sz="2400" i="1" baseline="-25000" dirty="0"/>
              <a:t>t</a:t>
            </a:r>
            <a:r>
              <a:rPr lang="en-US" sz="2400" i="1" dirty="0"/>
              <a:t> </a:t>
            </a:r>
            <a:r>
              <a:rPr lang="en-US" sz="2400" i="1" dirty="0" smtClean="0"/>
              <a:t>= </a:t>
            </a:r>
            <a:r>
              <a:rPr lang="en-US" sz="2400" dirty="0" smtClean="0"/>
              <a:t>Deregulation environment facing BHC </a:t>
            </a:r>
            <a:r>
              <a:rPr lang="en-US" sz="2400" i="1" dirty="0" smtClean="0"/>
              <a:t>b, </a:t>
            </a:r>
            <a:r>
              <a:rPr lang="en-US" sz="2400" dirty="0" smtClean="0"/>
              <a:t>in state </a:t>
            </a:r>
            <a:r>
              <a:rPr lang="en-US" sz="2400" i="1" dirty="0" smtClean="0"/>
              <a:t>j, </a:t>
            </a:r>
            <a:r>
              <a:rPr lang="en-US" sz="2400" dirty="0" smtClean="0"/>
              <a:t>in period </a:t>
            </a:r>
            <a:r>
              <a:rPr lang="en-US" sz="2400" i="1" dirty="0" smtClean="0"/>
              <a:t>t.</a:t>
            </a:r>
          </a:p>
          <a:p>
            <a:endParaRPr lang="en-US" sz="2400" dirty="0" smtClean="0"/>
          </a:p>
          <a:p>
            <a:r>
              <a:rPr lang="en-US" sz="2400" dirty="0" smtClean="0"/>
              <a:t>X</a:t>
            </a:r>
            <a:r>
              <a:rPr lang="en-US" sz="2400" i="1" baseline="-25000" dirty="0" smtClean="0"/>
              <a:t>b</a:t>
            </a:r>
            <a:r>
              <a:rPr lang="en-US" sz="2400" i="1" baseline="-25000" dirty="0" smtClean="0"/>
              <a:t>,j,</a:t>
            </a:r>
            <a:r>
              <a:rPr lang="en-US" sz="2400" i="1" baseline="-25000" dirty="0" smtClean="0"/>
              <a:t>t</a:t>
            </a:r>
            <a:r>
              <a:rPr lang="en-US" sz="2400" i="1" dirty="0" smtClean="0"/>
              <a:t> </a:t>
            </a:r>
            <a:r>
              <a:rPr lang="en-US" sz="2400" dirty="0" smtClean="0"/>
              <a:t>=Time-varying BHC traits</a:t>
            </a:r>
          </a:p>
          <a:p>
            <a:r>
              <a:rPr lang="el-GR" sz="2400" dirty="0" smtClean="0"/>
              <a:t>α</a:t>
            </a:r>
            <a:r>
              <a:rPr lang="en-US" sz="2400" i="1" baseline="-25000" dirty="0" smtClean="0"/>
              <a:t>b</a:t>
            </a:r>
            <a:r>
              <a:rPr lang="en-US" sz="2400" dirty="0" smtClean="0"/>
              <a:t> and </a:t>
            </a:r>
            <a:r>
              <a:rPr lang="el-GR" sz="2400" dirty="0" smtClean="0"/>
              <a:t>α</a:t>
            </a:r>
            <a:r>
              <a:rPr lang="en-US" sz="2400" baseline="-25000" dirty="0" smtClean="0"/>
              <a:t>j</a:t>
            </a:r>
            <a:r>
              <a:rPr lang="en-US" sz="2400" i="1" baseline="-25000" dirty="0" smtClean="0"/>
              <a:t>t</a:t>
            </a:r>
            <a:r>
              <a:rPr lang="en-US" sz="2400" dirty="0" smtClean="0"/>
              <a:t> </a:t>
            </a:r>
            <a:r>
              <a:rPr lang="en-US" sz="2400" dirty="0" smtClean="0"/>
              <a:t>= BHC and </a:t>
            </a:r>
            <a:r>
              <a:rPr lang="en-US" sz="2400" dirty="0" smtClean="0"/>
              <a:t>state-time </a:t>
            </a:r>
            <a:r>
              <a:rPr lang="en-US" sz="2400" dirty="0" smtClean="0"/>
              <a:t>fixed effects</a:t>
            </a:r>
          </a:p>
        </p:txBody>
      </p:sp>
    </p:spTree>
    <p:extLst>
      <p:ext uri="{BB962C8B-B14F-4D97-AF65-F5344CB8AC3E}">
        <p14:creationId xmlns:p14="http://schemas.microsoft.com/office/powerpoint/2010/main" val="3340043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599030" cy="115409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One proxy for </a:t>
            </a:r>
            <a:r>
              <a:rPr lang="en-US" b="1" i="1" dirty="0" smtClean="0"/>
              <a:t>O</a:t>
            </a:r>
            <a:r>
              <a:rPr lang="en-US" dirty="0" smtClean="0"/>
              <a:t>: Bank restatements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769833"/>
            <a:ext cx="7599030" cy="3539527"/>
          </a:xfrm>
        </p:spPr>
        <p:txBody>
          <a:bodyPr>
            <a:noAutofit/>
          </a:bodyPr>
          <a:lstStyle/>
          <a:p>
            <a:r>
              <a:rPr lang="en-US" sz="2400" dirty="0" smtClean="0"/>
              <a:t>When a bank restates accounts, the bank either intentionally or unintentionally misstated information.</a:t>
            </a:r>
          </a:p>
          <a:p>
            <a:r>
              <a:rPr lang="en-US" sz="2400" dirty="0" smtClean="0"/>
              <a:t>More frequent restatements are a proxy for financial statement management/manipulation</a:t>
            </a:r>
          </a:p>
        </p:txBody>
      </p:sp>
    </p:spTree>
    <p:extLst>
      <p:ext uri="{BB962C8B-B14F-4D97-AF65-F5344CB8AC3E}">
        <p14:creationId xmlns:p14="http://schemas.microsoft.com/office/powerpoint/2010/main" val="3448704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3777</TotalTime>
  <Words>1449</Words>
  <Application>Microsoft Macintosh PowerPoint</Application>
  <PresentationFormat>On-screen Show (4:3)</PresentationFormat>
  <Paragraphs>303</Paragraphs>
  <Slides>49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Perspective</vt:lpstr>
      <vt:lpstr>Document</vt:lpstr>
      <vt:lpstr>Competition and Bank Opacity</vt:lpstr>
      <vt:lpstr>Broad motivation</vt:lpstr>
      <vt:lpstr>Narrower motivation</vt:lpstr>
      <vt:lpstr>We ask:</vt:lpstr>
      <vt:lpstr>Theory offers conflicting predictions</vt:lpstr>
      <vt:lpstr>Empirical strategy and data</vt:lpstr>
      <vt:lpstr>Data: 1986-2006</vt:lpstr>
      <vt:lpstr>Basic regression</vt:lpstr>
      <vt:lpstr>One proxy for O: Bank restatements</vt:lpstr>
      <vt:lpstr>A second proxy for O</vt:lpstr>
      <vt:lpstr>Step 1:</vt:lpstr>
      <vt:lpstr>Step 2:</vt:lpstr>
      <vt:lpstr>Deregulation: Dk,t </vt:lpstr>
      <vt:lpstr>Interstate bank deregulation</vt:lpstr>
      <vt:lpstr>Pattern of interstate banking deregulation: The case of Massachusetts</vt:lpstr>
      <vt:lpstr>The most common measure of Interstate bank deregulation:</vt:lpstr>
      <vt:lpstr>Illustrations</vt:lpstr>
      <vt:lpstr>Illustrations and assessment of validity</vt:lpstr>
      <vt:lpstr>Opacity &amp; Deregulation</vt:lpstr>
      <vt:lpstr>To get a sense of size …</vt:lpstr>
      <vt:lpstr>The evolution of D-LLP / profits</vt:lpstr>
      <vt:lpstr>How to focus on competition? </vt:lpstr>
      <vt:lpstr>We offer a new approach</vt:lpstr>
      <vt:lpstr>The intuition</vt:lpstr>
      <vt:lpstr>2 BHCs</vt:lpstr>
      <vt:lpstr>2 BHCs</vt:lpstr>
      <vt:lpstr>2 BHCs</vt:lpstr>
      <vt:lpstr>2 BHCs</vt:lpstr>
      <vt:lpstr>The intuition</vt:lpstr>
      <vt:lpstr>3 BHCs, 1 Sub</vt:lpstr>
      <vt:lpstr>3 BHCs, 1 Sub</vt:lpstr>
      <vt:lpstr>3 BHCs, 1 Sub</vt:lpstr>
      <vt:lpstr>The intuition</vt:lpstr>
      <vt:lpstr>3 BHCs</vt:lpstr>
      <vt:lpstr>3 BHCs</vt:lpstr>
      <vt:lpstr>3 BHCs, 1 opens a “foreign” subsidiary</vt:lpstr>
      <vt:lpstr>3 BHCs, 1 opens a “foreign” subsidiary</vt:lpstr>
      <vt:lpstr>Formally:</vt:lpstr>
      <vt:lpstr>Formally:</vt:lpstr>
      <vt:lpstr>Ob,k,t = β1Db,k,t + γ’Xb,k,t + αb + αk,t +ub,k,t</vt:lpstr>
      <vt:lpstr>Economic magnitudes</vt:lpstr>
      <vt:lpstr>Opacity and Competition: Subsidiaries</vt:lpstr>
      <vt:lpstr>Economic magnitudes</vt:lpstr>
      <vt:lpstr>These results hold when</vt:lpstr>
      <vt:lpstr>Bank restatements</vt:lpstr>
      <vt:lpstr>Bank restatements</vt:lpstr>
      <vt:lpstr>Interstate branch deregulation </vt:lpstr>
      <vt:lpstr>Financial restatements after interstate branch deregulation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Competition and Bank Opacity</dc:title>
  <dc:creator>Ross Levine</dc:creator>
  <cp:lastModifiedBy>Ross Levine</cp:lastModifiedBy>
  <cp:revision>197</cp:revision>
  <dcterms:created xsi:type="dcterms:W3CDTF">2014-09-11T15:28:15Z</dcterms:created>
  <dcterms:modified xsi:type="dcterms:W3CDTF">2015-05-20T13:08:51Z</dcterms:modified>
</cp:coreProperties>
</file>