
<file path=[Content_Types].xml><?xml version="1.0" encoding="utf-8"?>
<Types xmlns="http://schemas.openxmlformats.org/package/2006/content-types">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Lst>
  <p:sldSz cx="9144000" cy="6858000" type="screen4x3"/>
  <p:notesSz cx="6797675" cy="987266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5" d="100"/>
          <a:sy n="105" d="100"/>
        </p:scale>
        <p:origin x="-150"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45764C8-11AE-43C1-AA9E-F811FA430F9E}" type="datetimeFigureOut">
              <a:rPr lang="en-US" smtClean="0"/>
              <a:t>1/13/2015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52341F-38B4-418D-9209-4E045AE5D44D}" type="slidenum">
              <a:rPr lang="en-US" smtClean="0"/>
              <a:t>‹#›</a:t>
            </a:fld>
            <a:endParaRPr lang="en-US"/>
          </a:p>
        </p:txBody>
      </p:sp>
    </p:spTree>
    <p:extLst>
      <p:ext uri="{BB962C8B-B14F-4D97-AF65-F5344CB8AC3E}">
        <p14:creationId xmlns:p14="http://schemas.microsoft.com/office/powerpoint/2010/main" val="37177193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45764C8-11AE-43C1-AA9E-F811FA430F9E}" type="datetimeFigureOut">
              <a:rPr lang="en-US" smtClean="0"/>
              <a:t>1/13/2015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52341F-38B4-418D-9209-4E045AE5D44D}" type="slidenum">
              <a:rPr lang="en-US" smtClean="0"/>
              <a:t>‹#›</a:t>
            </a:fld>
            <a:endParaRPr lang="en-US"/>
          </a:p>
        </p:txBody>
      </p:sp>
    </p:spTree>
    <p:extLst>
      <p:ext uri="{BB962C8B-B14F-4D97-AF65-F5344CB8AC3E}">
        <p14:creationId xmlns:p14="http://schemas.microsoft.com/office/powerpoint/2010/main" val="28744056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45764C8-11AE-43C1-AA9E-F811FA430F9E}" type="datetimeFigureOut">
              <a:rPr lang="en-US" smtClean="0"/>
              <a:t>1/13/2015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52341F-38B4-418D-9209-4E045AE5D44D}" type="slidenum">
              <a:rPr lang="en-US" smtClean="0"/>
              <a:t>‹#›</a:t>
            </a:fld>
            <a:endParaRPr lang="en-US"/>
          </a:p>
        </p:txBody>
      </p:sp>
    </p:spTree>
    <p:extLst>
      <p:ext uri="{BB962C8B-B14F-4D97-AF65-F5344CB8AC3E}">
        <p14:creationId xmlns:p14="http://schemas.microsoft.com/office/powerpoint/2010/main" val="2748409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45764C8-11AE-43C1-AA9E-F811FA430F9E}" type="datetimeFigureOut">
              <a:rPr lang="en-US" smtClean="0"/>
              <a:t>1/13/2015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52341F-38B4-418D-9209-4E045AE5D44D}" type="slidenum">
              <a:rPr lang="en-US" smtClean="0"/>
              <a:t>‹#›</a:t>
            </a:fld>
            <a:endParaRPr lang="en-US"/>
          </a:p>
        </p:txBody>
      </p:sp>
    </p:spTree>
    <p:extLst>
      <p:ext uri="{BB962C8B-B14F-4D97-AF65-F5344CB8AC3E}">
        <p14:creationId xmlns:p14="http://schemas.microsoft.com/office/powerpoint/2010/main" val="6909913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45764C8-11AE-43C1-AA9E-F811FA430F9E}" type="datetimeFigureOut">
              <a:rPr lang="en-US" smtClean="0"/>
              <a:t>1/13/2015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52341F-38B4-418D-9209-4E045AE5D44D}" type="slidenum">
              <a:rPr lang="en-US" smtClean="0"/>
              <a:t>‹#›</a:t>
            </a:fld>
            <a:endParaRPr lang="en-US"/>
          </a:p>
        </p:txBody>
      </p:sp>
    </p:spTree>
    <p:extLst>
      <p:ext uri="{BB962C8B-B14F-4D97-AF65-F5344CB8AC3E}">
        <p14:creationId xmlns:p14="http://schemas.microsoft.com/office/powerpoint/2010/main" val="9911036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45764C8-11AE-43C1-AA9E-F811FA430F9E}" type="datetimeFigureOut">
              <a:rPr lang="en-US" smtClean="0"/>
              <a:t>1/13/2015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652341F-38B4-418D-9209-4E045AE5D44D}" type="slidenum">
              <a:rPr lang="en-US" smtClean="0"/>
              <a:t>‹#›</a:t>
            </a:fld>
            <a:endParaRPr lang="en-US"/>
          </a:p>
        </p:txBody>
      </p:sp>
    </p:spTree>
    <p:extLst>
      <p:ext uri="{BB962C8B-B14F-4D97-AF65-F5344CB8AC3E}">
        <p14:creationId xmlns:p14="http://schemas.microsoft.com/office/powerpoint/2010/main" val="11410576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45764C8-11AE-43C1-AA9E-F811FA430F9E}" type="datetimeFigureOut">
              <a:rPr lang="en-US" smtClean="0"/>
              <a:t>1/13/2015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652341F-38B4-418D-9209-4E045AE5D44D}" type="slidenum">
              <a:rPr lang="en-US" smtClean="0"/>
              <a:t>‹#›</a:t>
            </a:fld>
            <a:endParaRPr lang="en-US"/>
          </a:p>
        </p:txBody>
      </p:sp>
    </p:spTree>
    <p:extLst>
      <p:ext uri="{BB962C8B-B14F-4D97-AF65-F5344CB8AC3E}">
        <p14:creationId xmlns:p14="http://schemas.microsoft.com/office/powerpoint/2010/main" val="13362597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45764C8-11AE-43C1-AA9E-F811FA430F9E}" type="datetimeFigureOut">
              <a:rPr lang="en-US" smtClean="0"/>
              <a:t>1/13/2015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652341F-38B4-418D-9209-4E045AE5D44D}" type="slidenum">
              <a:rPr lang="en-US" smtClean="0"/>
              <a:t>‹#›</a:t>
            </a:fld>
            <a:endParaRPr lang="en-US"/>
          </a:p>
        </p:txBody>
      </p:sp>
    </p:spTree>
    <p:extLst>
      <p:ext uri="{BB962C8B-B14F-4D97-AF65-F5344CB8AC3E}">
        <p14:creationId xmlns:p14="http://schemas.microsoft.com/office/powerpoint/2010/main" val="26499729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45764C8-11AE-43C1-AA9E-F811FA430F9E}" type="datetimeFigureOut">
              <a:rPr lang="en-US" smtClean="0"/>
              <a:t>1/13/2015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652341F-38B4-418D-9209-4E045AE5D44D}" type="slidenum">
              <a:rPr lang="en-US" smtClean="0"/>
              <a:t>‹#›</a:t>
            </a:fld>
            <a:endParaRPr lang="en-US"/>
          </a:p>
        </p:txBody>
      </p:sp>
    </p:spTree>
    <p:extLst>
      <p:ext uri="{BB962C8B-B14F-4D97-AF65-F5344CB8AC3E}">
        <p14:creationId xmlns:p14="http://schemas.microsoft.com/office/powerpoint/2010/main" val="25660914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45764C8-11AE-43C1-AA9E-F811FA430F9E}" type="datetimeFigureOut">
              <a:rPr lang="en-US" smtClean="0"/>
              <a:t>1/13/2015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652341F-38B4-418D-9209-4E045AE5D44D}" type="slidenum">
              <a:rPr lang="en-US" smtClean="0"/>
              <a:t>‹#›</a:t>
            </a:fld>
            <a:endParaRPr lang="en-US"/>
          </a:p>
        </p:txBody>
      </p:sp>
    </p:spTree>
    <p:extLst>
      <p:ext uri="{BB962C8B-B14F-4D97-AF65-F5344CB8AC3E}">
        <p14:creationId xmlns:p14="http://schemas.microsoft.com/office/powerpoint/2010/main" val="31287228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45764C8-11AE-43C1-AA9E-F811FA430F9E}" type="datetimeFigureOut">
              <a:rPr lang="en-US" smtClean="0"/>
              <a:t>1/13/2015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652341F-38B4-418D-9209-4E045AE5D44D}" type="slidenum">
              <a:rPr lang="en-US" smtClean="0"/>
              <a:t>‹#›</a:t>
            </a:fld>
            <a:endParaRPr lang="en-US"/>
          </a:p>
        </p:txBody>
      </p:sp>
    </p:spTree>
    <p:extLst>
      <p:ext uri="{BB962C8B-B14F-4D97-AF65-F5344CB8AC3E}">
        <p14:creationId xmlns:p14="http://schemas.microsoft.com/office/powerpoint/2010/main" val="1971147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5764C8-11AE-43C1-AA9E-F811FA430F9E}" type="datetimeFigureOut">
              <a:rPr lang="en-US" smtClean="0"/>
              <a:t>1/13/2015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52341F-38B4-418D-9209-4E045AE5D44D}" type="slidenum">
              <a:rPr lang="en-US" smtClean="0"/>
              <a:t>‹#›</a:t>
            </a:fld>
            <a:endParaRPr lang="en-US"/>
          </a:p>
        </p:txBody>
      </p:sp>
    </p:spTree>
    <p:extLst>
      <p:ext uri="{BB962C8B-B14F-4D97-AF65-F5344CB8AC3E}">
        <p14:creationId xmlns:p14="http://schemas.microsoft.com/office/powerpoint/2010/main" val="27692298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w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Comments on “Banking Competition and Stability: The Role of Leverage</a:t>
            </a:r>
            <a:endParaRPr lang="en-US" dirty="0"/>
          </a:p>
        </p:txBody>
      </p:sp>
      <p:sp>
        <p:nvSpPr>
          <p:cNvPr id="3" name="Subtitle 2"/>
          <p:cNvSpPr>
            <a:spLocks noGrp="1"/>
          </p:cNvSpPr>
          <p:nvPr>
            <p:ph type="subTitle" idx="1"/>
          </p:nvPr>
        </p:nvSpPr>
        <p:spPr/>
        <p:txBody>
          <a:bodyPr/>
          <a:lstStyle/>
          <a:p>
            <a:r>
              <a:rPr lang="en-US" dirty="0" smtClean="0"/>
              <a:t>Frank Song</a:t>
            </a:r>
          </a:p>
          <a:p>
            <a:r>
              <a:rPr lang="en-US" dirty="0" smtClean="0"/>
              <a:t>University of Hong Kong</a:t>
            </a:r>
            <a:endParaRPr lang="en-US" dirty="0"/>
          </a:p>
        </p:txBody>
      </p:sp>
    </p:spTree>
    <p:extLst>
      <p:ext uri="{BB962C8B-B14F-4D97-AF65-F5344CB8AC3E}">
        <p14:creationId xmlns:p14="http://schemas.microsoft.com/office/powerpoint/2010/main" val="40431397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Motivations</a:t>
            </a:r>
            <a:endParaRPr lang="en-US" dirty="0"/>
          </a:p>
        </p:txBody>
      </p:sp>
      <p:sp>
        <p:nvSpPr>
          <p:cNvPr id="3" name="Content Placeholder 2"/>
          <p:cNvSpPr>
            <a:spLocks noGrp="1"/>
          </p:cNvSpPr>
          <p:nvPr>
            <p:ph idx="1"/>
          </p:nvPr>
        </p:nvSpPr>
        <p:spPr/>
        <p:txBody>
          <a:bodyPr/>
          <a:lstStyle/>
          <a:p>
            <a:r>
              <a:rPr lang="en-US" dirty="0" smtClean="0"/>
              <a:t>Reexamine the classical issue of banking competition and stability</a:t>
            </a:r>
          </a:p>
          <a:p>
            <a:pPr lvl="1"/>
            <a:r>
              <a:rPr lang="en-US" dirty="0" smtClean="0"/>
              <a:t>Competition generally enhances efficiencies but could lead to higher risk, it is particularly important for banking as banks play important role in corporate financing </a:t>
            </a:r>
          </a:p>
          <a:p>
            <a:pPr lvl="1"/>
            <a:r>
              <a:rPr lang="en-US" dirty="0" smtClean="0"/>
              <a:t>Bank systemic risk is more of concern as it concerns the stability of financial sector</a:t>
            </a:r>
            <a:endParaRPr lang="en-US" dirty="0"/>
          </a:p>
        </p:txBody>
      </p:sp>
    </p:spTree>
    <p:extLst>
      <p:ext uri="{BB962C8B-B14F-4D97-AF65-F5344CB8AC3E}">
        <p14:creationId xmlns:p14="http://schemas.microsoft.com/office/powerpoint/2010/main" val="25374288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p:txBody>
          <a:bodyPr>
            <a:normAutofit fontScale="92500"/>
          </a:bodyPr>
          <a:lstStyle/>
          <a:p>
            <a:r>
              <a:rPr lang="en-US" dirty="0" smtClean="0"/>
              <a:t>Three major theories</a:t>
            </a:r>
          </a:p>
          <a:p>
            <a:pPr lvl="1"/>
            <a:r>
              <a:rPr lang="en-US" dirty="0" smtClean="0"/>
              <a:t>Keeley’s (1990) Charter value hypothesis that bank charter value discourages banks to take higher risk as bank failures have higher opportunity cost</a:t>
            </a:r>
          </a:p>
          <a:p>
            <a:pPr lvl="1"/>
            <a:r>
              <a:rPr lang="en-US" dirty="0" smtClean="0"/>
              <a:t>Boyd and De </a:t>
            </a:r>
            <a:r>
              <a:rPr lang="en-US" dirty="0" err="1" smtClean="0"/>
              <a:t>Nicolo</a:t>
            </a:r>
            <a:r>
              <a:rPr lang="en-US" dirty="0" smtClean="0"/>
              <a:t> (2005)’s risk shifting hypothesis that competition reduces loan rate which reduces firms risks, which means lower risk shifting to banks</a:t>
            </a:r>
          </a:p>
          <a:p>
            <a:pPr lvl="1"/>
            <a:r>
              <a:rPr lang="en-US" dirty="0" smtClean="0"/>
              <a:t>Martinez-</a:t>
            </a:r>
            <a:r>
              <a:rPr lang="en-US" dirty="0" err="1" smtClean="0"/>
              <a:t>Miera</a:t>
            </a:r>
            <a:r>
              <a:rPr lang="en-US" dirty="0" smtClean="0"/>
              <a:t> and </a:t>
            </a:r>
            <a:r>
              <a:rPr lang="en-US" dirty="0" err="1" smtClean="0"/>
              <a:t>Repullo</a:t>
            </a:r>
            <a:r>
              <a:rPr lang="en-US" dirty="0" smtClean="0"/>
              <a:t> (2010)’s argument that monopolistic profit of banks is a capital buffer which helps to reduce bank risks</a:t>
            </a:r>
          </a:p>
          <a:p>
            <a:pPr lvl="1"/>
            <a:endParaRPr lang="en-US" dirty="0"/>
          </a:p>
        </p:txBody>
      </p:sp>
    </p:spTree>
    <p:extLst>
      <p:ext uri="{BB962C8B-B14F-4D97-AF65-F5344CB8AC3E}">
        <p14:creationId xmlns:p14="http://schemas.microsoft.com/office/powerpoint/2010/main" val="29187196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Model  building</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The paper builds on Boyd and De </a:t>
            </a:r>
            <a:r>
              <a:rPr lang="en-US" dirty="0" err="1" smtClean="0"/>
              <a:t>Nicolo</a:t>
            </a:r>
            <a:r>
              <a:rPr lang="en-US" dirty="0" smtClean="0"/>
              <a:t> (2005, as a prior hypothesis) by explicitly modeling loan rate and considering the effect of leverage (exogenous and endogenous) in the relationship of competition and risk taking</a:t>
            </a:r>
          </a:p>
          <a:p>
            <a:r>
              <a:rPr lang="en-US" dirty="0" smtClean="0"/>
              <a:t>However, the motivation and theoretical background are based on contrasting arguments of the charter value hypothesis and risk-shifting hypothesis</a:t>
            </a:r>
          </a:p>
          <a:p>
            <a:r>
              <a:rPr lang="en-US" dirty="0" smtClean="0"/>
              <a:t>A more logic approach seems to be construction of a model based on integration of the two hypotheses. But I admit it is rather difficult to do</a:t>
            </a:r>
          </a:p>
          <a:p>
            <a:r>
              <a:rPr lang="en-US" dirty="0" smtClean="0"/>
              <a:t>So what are new in the paper are 1. to incorporate different risk measures into a risk-shifting model and shows that competition affects different risks differently. 2. to examine the effect of leverage in the above relationship</a:t>
            </a:r>
          </a:p>
        </p:txBody>
      </p:sp>
    </p:spTree>
    <p:extLst>
      <p:ext uri="{BB962C8B-B14F-4D97-AF65-F5344CB8AC3E}">
        <p14:creationId xmlns:p14="http://schemas.microsoft.com/office/powerpoint/2010/main" val="24030359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Model building</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Does the risk-shifting hypothesis make sense?</a:t>
            </a:r>
          </a:p>
          <a:p>
            <a:pPr lvl="1"/>
            <a:r>
              <a:rPr lang="en-US" dirty="0" smtClean="0"/>
              <a:t>Banking competition may also lead to competition for deposits and other sources of funding, which increases funding cost and erodes bank profits and capital buffer. This leads to increase bank risks</a:t>
            </a:r>
          </a:p>
          <a:p>
            <a:pPr lvl="1"/>
            <a:r>
              <a:rPr lang="en-US" dirty="0" smtClean="0"/>
              <a:t>Banking competition may also lead banks to lend to more risky firms and the risk-shifting may increase bank risks (</a:t>
            </a:r>
            <a:r>
              <a:rPr lang="en-US" dirty="0" err="1" smtClean="0"/>
              <a:t>Broceker</a:t>
            </a:r>
            <a:r>
              <a:rPr lang="en-US" dirty="0" smtClean="0"/>
              <a:t> 1990)</a:t>
            </a:r>
          </a:p>
          <a:p>
            <a:pPr lvl="1"/>
            <a:r>
              <a:rPr lang="en-US" dirty="0" smtClean="0"/>
              <a:t>Lower loan rate may induce some borrowers to engage in more risky activities, with risk-shifting, leads to more bank risks</a:t>
            </a:r>
          </a:p>
          <a:p>
            <a:pPr lvl="1"/>
            <a:r>
              <a:rPr lang="en-US" dirty="0" smtClean="0"/>
              <a:t>Empirical evidence seems to be mixed</a:t>
            </a:r>
            <a:endParaRPr lang="en-US" dirty="0"/>
          </a:p>
        </p:txBody>
      </p:sp>
    </p:spTree>
    <p:extLst>
      <p:ext uri="{BB962C8B-B14F-4D97-AF65-F5344CB8AC3E}">
        <p14:creationId xmlns:p14="http://schemas.microsoft.com/office/powerpoint/2010/main" val="41417752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Major findings</a:t>
            </a:r>
            <a:endParaRPr lang="en-US" dirty="0"/>
          </a:p>
        </p:txBody>
      </p:sp>
      <p:sp>
        <p:nvSpPr>
          <p:cNvPr id="3" name="Content Placeholder 2"/>
          <p:cNvSpPr>
            <a:spLocks noGrp="1"/>
          </p:cNvSpPr>
          <p:nvPr>
            <p:ph idx="1"/>
          </p:nvPr>
        </p:nvSpPr>
        <p:spPr/>
        <p:txBody>
          <a:bodyPr>
            <a:normAutofit fontScale="55000" lnSpcReduction="20000"/>
          </a:bodyPr>
          <a:lstStyle/>
          <a:p>
            <a:r>
              <a:rPr lang="en-US" dirty="0" smtClean="0"/>
              <a:t>The mixed effect of bank competition on bank stability. On one hand, lower loan rates reduce entrepreneurs risk-taking so that loan losses decrease (</a:t>
            </a:r>
            <a:r>
              <a:rPr lang="en-US" b="1" dirty="0" smtClean="0"/>
              <a:t>risk-shifting reduction effect</a:t>
            </a:r>
            <a:r>
              <a:rPr lang="en-US" dirty="0" smtClean="0"/>
              <a:t>). On the other hand, competition also makes banks’ interest margin thinner and banks less profitable, reducing the buffer available to absorb loan losses (</a:t>
            </a:r>
            <a:r>
              <a:rPr lang="en-US" b="1" dirty="0" smtClean="0"/>
              <a:t>buffer reduction effect</a:t>
            </a:r>
            <a:r>
              <a:rPr lang="en-US" dirty="0" smtClean="0"/>
              <a:t>)</a:t>
            </a:r>
          </a:p>
          <a:p>
            <a:r>
              <a:rPr lang="en-US" dirty="0" smtClean="0"/>
              <a:t>Depends on whether the leverage is exogenous (capital requirement is binding) or endogenous</a:t>
            </a:r>
          </a:p>
          <a:p>
            <a:r>
              <a:rPr lang="en-US" dirty="0" smtClean="0"/>
              <a:t>Depends on what kind of risks we are using? The literature generally considers insolvency risks but it is important to consider other dimensions of risks such as liquidity risks, loan portfolio risks and their interactions with leverage</a:t>
            </a:r>
          </a:p>
          <a:p>
            <a:r>
              <a:rPr lang="en-US" dirty="0" smtClean="0"/>
              <a:t>Depends on liability structure (short-term vs. long-term funding, debt vs equity) and productivity of borrowing firms</a:t>
            </a:r>
          </a:p>
          <a:p>
            <a:r>
              <a:rPr lang="en-US" dirty="0" smtClean="0"/>
              <a:t>Depends on the current state of banking competition</a:t>
            </a:r>
          </a:p>
          <a:p>
            <a:r>
              <a:rPr lang="en-US" dirty="0" smtClean="0"/>
              <a:t>Bank competition enhances stability only if a different version of the  following critical condition is satisfied, </a:t>
            </a:r>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1718214537"/>
              </p:ext>
            </p:extLst>
          </p:nvPr>
        </p:nvGraphicFramePr>
        <p:xfrm>
          <a:off x="3581400" y="5410200"/>
          <a:ext cx="1219200" cy="381000"/>
        </p:xfrm>
        <a:graphic>
          <a:graphicData uri="http://schemas.openxmlformats.org/presentationml/2006/ole">
            <mc:AlternateContent xmlns:mc="http://schemas.openxmlformats.org/markup-compatibility/2006">
              <mc:Choice xmlns:v="urn:schemas-microsoft-com:vml" Requires="v">
                <p:oleObj spid="_x0000_s1032" name="公式" r:id="rId3" imgW="888840" imgH="228600" progId="Equation.3">
                  <p:embed/>
                </p:oleObj>
              </mc:Choice>
              <mc:Fallback>
                <p:oleObj name="公式" r:id="rId3" imgW="888840" imgH="228600" progId="Equation.3">
                  <p:embed/>
                  <p:pic>
                    <p:nvPicPr>
                      <p:cNvPr id="0" name=""/>
                      <p:cNvPicPr/>
                      <p:nvPr/>
                    </p:nvPicPr>
                    <p:blipFill>
                      <a:blip r:embed="rId4"/>
                      <a:stretch>
                        <a:fillRect/>
                      </a:stretch>
                    </p:blipFill>
                    <p:spPr>
                      <a:xfrm>
                        <a:off x="3581400" y="5410200"/>
                        <a:ext cx="1219200" cy="381000"/>
                      </a:xfrm>
                      <a:prstGeom prst="rect">
                        <a:avLst/>
                      </a:prstGeom>
                    </p:spPr>
                  </p:pic>
                </p:oleObj>
              </mc:Fallback>
            </mc:AlternateContent>
          </a:graphicData>
        </a:graphic>
      </p:graphicFrame>
    </p:spTree>
    <p:extLst>
      <p:ext uri="{BB962C8B-B14F-4D97-AF65-F5344CB8AC3E}">
        <p14:creationId xmlns:p14="http://schemas.microsoft.com/office/powerpoint/2010/main" val="37528183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Implications and further studies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Explain the mixed empirical findings</a:t>
            </a:r>
          </a:p>
          <a:p>
            <a:r>
              <a:rPr lang="en-US" dirty="0" smtClean="0"/>
              <a:t>Point out new directions of empirical research; e.g., examine the impact of competition on liquidity risks of banks</a:t>
            </a:r>
          </a:p>
          <a:p>
            <a:r>
              <a:rPr lang="en-US" dirty="0" smtClean="0"/>
              <a:t>Regulations needs to consider the structures of banking industry as well as the state of the economy</a:t>
            </a:r>
          </a:p>
          <a:p>
            <a:r>
              <a:rPr lang="en-US" dirty="0" smtClean="0"/>
              <a:t>Further examine the role of capital requirement and other regulations on stability of banking, in particular on contagion and systemic risks; and pro-cyclical capital requirement </a:t>
            </a:r>
            <a:endParaRPr lang="en-US" dirty="0"/>
          </a:p>
        </p:txBody>
      </p:sp>
    </p:spTree>
    <p:extLst>
      <p:ext uri="{BB962C8B-B14F-4D97-AF65-F5344CB8AC3E}">
        <p14:creationId xmlns:p14="http://schemas.microsoft.com/office/powerpoint/2010/main" val="4771640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7237</TotalTime>
  <Words>605</Words>
  <Application>Microsoft Office PowerPoint</Application>
  <PresentationFormat>On-screen Show (4:3)</PresentationFormat>
  <Paragraphs>35</Paragraphs>
  <Slides>7</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7</vt:i4>
      </vt:variant>
    </vt:vector>
  </HeadingPairs>
  <TitlesOfParts>
    <vt:vector size="9" baseType="lpstr">
      <vt:lpstr>Office Theme</vt:lpstr>
      <vt:lpstr>公式</vt:lpstr>
      <vt:lpstr>Comments on “Banking Competition and Stability: The Role of Leverage</vt:lpstr>
      <vt:lpstr>Motivations</vt:lpstr>
      <vt:lpstr>Background</vt:lpstr>
      <vt:lpstr>Model  building</vt:lpstr>
      <vt:lpstr>Model building</vt:lpstr>
      <vt:lpstr>Major findings</vt:lpstr>
      <vt:lpstr>Implications and further studies</vt:lpstr>
    </vt:vector>
  </TitlesOfParts>
  <Company>The University of Hong Kong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Comments on “Banking Competition and Stability: The Role of Leverage</dc:title>
  <dc:creator>School of Economics and Finance</dc:creator>
  <cp:lastModifiedBy>CHEUNG Pui-shan, Selina</cp:lastModifiedBy>
  <cp:revision>10</cp:revision>
  <cp:lastPrinted>2015-01-13T04:46:26Z</cp:lastPrinted>
  <dcterms:created xsi:type="dcterms:W3CDTF">2015-01-08T03:45:36Z</dcterms:created>
  <dcterms:modified xsi:type="dcterms:W3CDTF">2015-01-13T04:46:56Z</dcterms:modified>
</cp:coreProperties>
</file>