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9"/>
  </p:notesMasterIdLst>
  <p:handoutMasterIdLst>
    <p:handoutMasterId r:id="rId40"/>
  </p:handoutMasterIdLst>
  <p:sldIdLst>
    <p:sldId id="333" r:id="rId2"/>
    <p:sldId id="334" r:id="rId3"/>
    <p:sldId id="336" r:id="rId4"/>
    <p:sldId id="375" r:id="rId5"/>
    <p:sldId id="376" r:id="rId6"/>
    <p:sldId id="380" r:id="rId7"/>
    <p:sldId id="382" r:id="rId8"/>
    <p:sldId id="383" r:id="rId9"/>
    <p:sldId id="415" r:id="rId10"/>
    <p:sldId id="416" r:id="rId11"/>
    <p:sldId id="417" r:id="rId12"/>
    <p:sldId id="384" r:id="rId13"/>
    <p:sldId id="385" r:id="rId14"/>
    <p:sldId id="386" r:id="rId15"/>
    <p:sldId id="387" r:id="rId16"/>
    <p:sldId id="390" r:id="rId17"/>
    <p:sldId id="391" r:id="rId18"/>
    <p:sldId id="394" r:id="rId19"/>
    <p:sldId id="392" r:id="rId20"/>
    <p:sldId id="395" r:id="rId21"/>
    <p:sldId id="396" r:id="rId22"/>
    <p:sldId id="397" r:id="rId23"/>
    <p:sldId id="398" r:id="rId24"/>
    <p:sldId id="399" r:id="rId25"/>
    <p:sldId id="400" r:id="rId26"/>
    <p:sldId id="401" r:id="rId27"/>
    <p:sldId id="402" r:id="rId28"/>
    <p:sldId id="418" r:id="rId29"/>
    <p:sldId id="419" r:id="rId30"/>
    <p:sldId id="403" r:id="rId31"/>
    <p:sldId id="409" r:id="rId32"/>
    <p:sldId id="404" r:id="rId33"/>
    <p:sldId id="410" r:id="rId34"/>
    <p:sldId id="411" r:id="rId35"/>
    <p:sldId id="412" r:id="rId36"/>
    <p:sldId id="414" r:id="rId37"/>
    <p:sldId id="374" r:id="rId38"/>
  </p:sldIdLst>
  <p:sldSz cx="9144000" cy="6858000" type="screen4x3"/>
  <p:notesSz cx="6797675" cy="9928225"/>
  <p:defaultTextStyle>
    <a:defPPr>
      <a:defRPr lang="en-US"/>
    </a:defPPr>
    <a:lvl1pPr algn="ctr" rtl="0" eaLnBrk="0" fontAlgn="base" hangingPunct="0">
      <a:spcBef>
        <a:spcPct val="0"/>
      </a:spcBef>
      <a:spcAft>
        <a:spcPct val="0"/>
      </a:spcAft>
      <a:defRPr sz="1900" kern="1200">
        <a:solidFill>
          <a:schemeClr val="tx1"/>
        </a:solidFill>
        <a:latin typeface="Times New Roman" pitchFamily="18" charset="0"/>
        <a:ea typeface="新細明體" charset="-120"/>
        <a:cs typeface="+mn-cs"/>
      </a:defRPr>
    </a:lvl1pPr>
    <a:lvl2pPr marL="457200" algn="ctr" rtl="0" eaLnBrk="0" fontAlgn="base" hangingPunct="0">
      <a:spcBef>
        <a:spcPct val="0"/>
      </a:spcBef>
      <a:spcAft>
        <a:spcPct val="0"/>
      </a:spcAft>
      <a:defRPr sz="1900" kern="1200">
        <a:solidFill>
          <a:schemeClr val="tx1"/>
        </a:solidFill>
        <a:latin typeface="Times New Roman" pitchFamily="18" charset="0"/>
        <a:ea typeface="新細明體" charset="-120"/>
        <a:cs typeface="+mn-cs"/>
      </a:defRPr>
    </a:lvl2pPr>
    <a:lvl3pPr marL="914400" algn="ctr" rtl="0" eaLnBrk="0" fontAlgn="base" hangingPunct="0">
      <a:spcBef>
        <a:spcPct val="0"/>
      </a:spcBef>
      <a:spcAft>
        <a:spcPct val="0"/>
      </a:spcAft>
      <a:defRPr sz="1900" kern="1200">
        <a:solidFill>
          <a:schemeClr val="tx1"/>
        </a:solidFill>
        <a:latin typeface="Times New Roman" pitchFamily="18" charset="0"/>
        <a:ea typeface="新細明體" charset="-120"/>
        <a:cs typeface="+mn-cs"/>
      </a:defRPr>
    </a:lvl3pPr>
    <a:lvl4pPr marL="1371600" algn="ctr" rtl="0" eaLnBrk="0" fontAlgn="base" hangingPunct="0">
      <a:spcBef>
        <a:spcPct val="0"/>
      </a:spcBef>
      <a:spcAft>
        <a:spcPct val="0"/>
      </a:spcAft>
      <a:defRPr sz="1900" kern="1200">
        <a:solidFill>
          <a:schemeClr val="tx1"/>
        </a:solidFill>
        <a:latin typeface="Times New Roman" pitchFamily="18" charset="0"/>
        <a:ea typeface="新細明體" charset="-120"/>
        <a:cs typeface="+mn-cs"/>
      </a:defRPr>
    </a:lvl4pPr>
    <a:lvl5pPr marL="1828800" algn="ctr" rtl="0" eaLnBrk="0" fontAlgn="base" hangingPunct="0">
      <a:spcBef>
        <a:spcPct val="0"/>
      </a:spcBef>
      <a:spcAft>
        <a:spcPct val="0"/>
      </a:spcAft>
      <a:defRPr sz="1900" kern="1200">
        <a:solidFill>
          <a:schemeClr val="tx1"/>
        </a:solidFill>
        <a:latin typeface="Times New Roman" pitchFamily="18" charset="0"/>
        <a:ea typeface="新細明體" charset="-120"/>
        <a:cs typeface="+mn-cs"/>
      </a:defRPr>
    </a:lvl5pPr>
    <a:lvl6pPr marL="2286000" algn="l" defTabSz="914400" rtl="0" eaLnBrk="1" latinLnBrk="0" hangingPunct="1">
      <a:defRPr sz="1900" kern="1200">
        <a:solidFill>
          <a:schemeClr val="tx1"/>
        </a:solidFill>
        <a:latin typeface="Times New Roman" pitchFamily="18" charset="0"/>
        <a:ea typeface="新細明體" charset="-120"/>
        <a:cs typeface="+mn-cs"/>
      </a:defRPr>
    </a:lvl6pPr>
    <a:lvl7pPr marL="2743200" algn="l" defTabSz="914400" rtl="0" eaLnBrk="1" latinLnBrk="0" hangingPunct="1">
      <a:defRPr sz="1900" kern="1200">
        <a:solidFill>
          <a:schemeClr val="tx1"/>
        </a:solidFill>
        <a:latin typeface="Times New Roman" pitchFamily="18" charset="0"/>
        <a:ea typeface="新細明體" charset="-120"/>
        <a:cs typeface="+mn-cs"/>
      </a:defRPr>
    </a:lvl7pPr>
    <a:lvl8pPr marL="3200400" algn="l" defTabSz="914400" rtl="0" eaLnBrk="1" latinLnBrk="0" hangingPunct="1">
      <a:defRPr sz="1900" kern="1200">
        <a:solidFill>
          <a:schemeClr val="tx1"/>
        </a:solidFill>
        <a:latin typeface="Times New Roman" pitchFamily="18" charset="0"/>
        <a:ea typeface="新細明體" charset="-120"/>
        <a:cs typeface="+mn-cs"/>
      </a:defRPr>
    </a:lvl8pPr>
    <a:lvl9pPr marL="3657600" algn="l" defTabSz="914400" rtl="0" eaLnBrk="1" latinLnBrk="0" hangingPunct="1">
      <a:defRPr sz="1900" kern="1200">
        <a:solidFill>
          <a:schemeClr val="tx1"/>
        </a:solidFill>
        <a:latin typeface="Times New Roman" pitchFamily="18" charset="0"/>
        <a:ea typeface="新細明體" charset="-120"/>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n Rixtel, Adrian" initials="VR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FF3300"/>
    <a:srgbClr val="000066"/>
    <a:srgbClr val="000099"/>
    <a:srgbClr val="99FF33"/>
    <a:srgbClr val="660066"/>
    <a:srgbClr val="360036"/>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99881" autoAdjust="0"/>
  </p:normalViewPr>
  <p:slideViewPr>
    <p:cSldViewPr>
      <p:cViewPr>
        <p:scale>
          <a:sx n="85" d="100"/>
          <a:sy n="85" d="100"/>
        </p:scale>
        <p:origin x="-384" y="-62"/>
      </p:cViewPr>
      <p:guideLst>
        <p:guide orient="horz" pos="3566"/>
        <p:guide pos="52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85" d="100"/>
          <a:sy n="85" d="100"/>
        </p:scale>
        <p:origin x="-1110" y="136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1" y="0"/>
            <a:ext cx="2944600" cy="495142"/>
          </a:xfrm>
          <a:prstGeom prst="rect">
            <a:avLst/>
          </a:prstGeom>
          <a:noFill/>
          <a:ln>
            <a:noFill/>
          </a:ln>
          <a:effectLst/>
          <a:extLst/>
        </p:spPr>
        <p:txBody>
          <a:bodyPr vert="horz" wrap="square" lIns="91441" tIns="45721" rIns="91441" bIns="45721" numCol="1" anchor="t" anchorCtr="0" compatLnSpc="1">
            <a:prstTxWarp prst="textNoShape">
              <a:avLst/>
            </a:prstTxWarp>
          </a:bodyPr>
          <a:lstStyle>
            <a:lvl1pPr algn="l">
              <a:defRPr sz="1200"/>
            </a:lvl1pPr>
          </a:lstStyle>
          <a:p>
            <a:endParaRPr lang="en-GB" altLang="en-US"/>
          </a:p>
        </p:txBody>
      </p:sp>
      <p:sp>
        <p:nvSpPr>
          <p:cNvPr id="21507" name="Rectangle 3"/>
          <p:cNvSpPr>
            <a:spLocks noGrp="1" noChangeArrowheads="1"/>
          </p:cNvSpPr>
          <p:nvPr>
            <p:ph type="dt" sz="quarter" idx="1"/>
          </p:nvPr>
        </p:nvSpPr>
        <p:spPr bwMode="auto">
          <a:xfrm>
            <a:off x="3853075" y="0"/>
            <a:ext cx="2944600" cy="495142"/>
          </a:xfrm>
          <a:prstGeom prst="rect">
            <a:avLst/>
          </a:prstGeom>
          <a:noFill/>
          <a:ln>
            <a:noFill/>
          </a:ln>
          <a:effectLst/>
          <a:extLst/>
        </p:spPr>
        <p:txBody>
          <a:bodyPr vert="horz" wrap="square" lIns="91441" tIns="45721" rIns="91441" bIns="45721" numCol="1" anchor="t" anchorCtr="0" compatLnSpc="1">
            <a:prstTxWarp prst="textNoShape">
              <a:avLst/>
            </a:prstTxWarp>
          </a:bodyPr>
          <a:lstStyle>
            <a:lvl1pPr algn="r">
              <a:defRPr sz="1200"/>
            </a:lvl1pPr>
          </a:lstStyle>
          <a:p>
            <a:endParaRPr lang="en-GB" altLang="en-US"/>
          </a:p>
        </p:txBody>
      </p:sp>
      <p:sp>
        <p:nvSpPr>
          <p:cNvPr id="21508" name="Rectangle 4"/>
          <p:cNvSpPr>
            <a:spLocks noGrp="1" noChangeArrowheads="1"/>
          </p:cNvSpPr>
          <p:nvPr>
            <p:ph type="ftr" sz="quarter" idx="2"/>
          </p:nvPr>
        </p:nvSpPr>
        <p:spPr bwMode="auto">
          <a:xfrm>
            <a:off x="1" y="9433083"/>
            <a:ext cx="2944600" cy="495142"/>
          </a:xfrm>
          <a:prstGeom prst="rect">
            <a:avLst/>
          </a:prstGeom>
          <a:noFill/>
          <a:ln>
            <a:noFill/>
          </a:ln>
          <a:effectLst/>
          <a:extLst/>
        </p:spPr>
        <p:txBody>
          <a:bodyPr vert="horz" wrap="square" lIns="91441" tIns="45721" rIns="91441" bIns="45721" numCol="1" anchor="b" anchorCtr="0" compatLnSpc="1">
            <a:prstTxWarp prst="textNoShape">
              <a:avLst/>
            </a:prstTxWarp>
          </a:bodyPr>
          <a:lstStyle>
            <a:lvl1pPr algn="l">
              <a:defRPr sz="1200"/>
            </a:lvl1pPr>
          </a:lstStyle>
          <a:p>
            <a:endParaRPr lang="en-GB" altLang="en-US"/>
          </a:p>
        </p:txBody>
      </p:sp>
      <p:sp>
        <p:nvSpPr>
          <p:cNvPr id="21509" name="Rectangle 5"/>
          <p:cNvSpPr>
            <a:spLocks noGrp="1" noChangeArrowheads="1"/>
          </p:cNvSpPr>
          <p:nvPr>
            <p:ph type="sldNum" sz="quarter" idx="3"/>
          </p:nvPr>
        </p:nvSpPr>
        <p:spPr bwMode="auto">
          <a:xfrm>
            <a:off x="3853075" y="9433083"/>
            <a:ext cx="2944600" cy="495142"/>
          </a:xfrm>
          <a:prstGeom prst="rect">
            <a:avLst/>
          </a:prstGeom>
          <a:noFill/>
          <a:ln>
            <a:noFill/>
          </a:ln>
          <a:effectLst/>
          <a:extLst/>
        </p:spPr>
        <p:txBody>
          <a:bodyPr vert="horz" wrap="square" lIns="91441" tIns="45721" rIns="91441" bIns="45721" numCol="1" anchor="b" anchorCtr="0" compatLnSpc="1">
            <a:prstTxWarp prst="textNoShape">
              <a:avLst/>
            </a:prstTxWarp>
          </a:bodyPr>
          <a:lstStyle>
            <a:lvl1pPr algn="r">
              <a:defRPr sz="1200"/>
            </a:lvl1pPr>
          </a:lstStyle>
          <a:p>
            <a:fld id="{5E800EBB-84F1-4AE6-8570-AC460E2A8121}" type="slidenum">
              <a:rPr lang="en-GB" altLang="en-US"/>
              <a:pPr/>
              <a:t>‹#›</a:t>
            </a:fld>
            <a:endParaRPr lang="en-GB" altLang="en-US"/>
          </a:p>
        </p:txBody>
      </p:sp>
    </p:spTree>
    <p:extLst>
      <p:ext uri="{BB962C8B-B14F-4D97-AF65-F5344CB8AC3E}">
        <p14:creationId xmlns:p14="http://schemas.microsoft.com/office/powerpoint/2010/main" val="3295000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1026"/>
          <p:cNvSpPr>
            <a:spLocks noGrp="1" noChangeArrowheads="1"/>
          </p:cNvSpPr>
          <p:nvPr>
            <p:ph type="hdr" sz="quarter"/>
          </p:nvPr>
        </p:nvSpPr>
        <p:spPr bwMode="auto">
          <a:xfrm>
            <a:off x="1" y="0"/>
            <a:ext cx="2944600" cy="495142"/>
          </a:xfrm>
          <a:prstGeom prst="rect">
            <a:avLst/>
          </a:prstGeom>
          <a:noFill/>
          <a:ln>
            <a:noFill/>
          </a:ln>
          <a:effectLst/>
          <a:extLst/>
        </p:spPr>
        <p:txBody>
          <a:bodyPr vert="horz" wrap="square" lIns="91441" tIns="45721" rIns="91441" bIns="45721" numCol="1" anchor="t" anchorCtr="0" compatLnSpc="1">
            <a:prstTxWarp prst="textNoShape">
              <a:avLst/>
            </a:prstTxWarp>
          </a:bodyPr>
          <a:lstStyle>
            <a:lvl1pPr algn="l">
              <a:defRPr sz="1200"/>
            </a:lvl1pPr>
          </a:lstStyle>
          <a:p>
            <a:endParaRPr lang="en-GB" altLang="en-US"/>
          </a:p>
        </p:txBody>
      </p:sp>
      <p:sp>
        <p:nvSpPr>
          <p:cNvPr id="7171" name="Rectangle 1027"/>
          <p:cNvSpPr>
            <a:spLocks noGrp="1" noChangeArrowheads="1"/>
          </p:cNvSpPr>
          <p:nvPr>
            <p:ph type="dt" idx="1"/>
          </p:nvPr>
        </p:nvSpPr>
        <p:spPr bwMode="auto">
          <a:xfrm>
            <a:off x="3853075" y="0"/>
            <a:ext cx="2944600" cy="495142"/>
          </a:xfrm>
          <a:prstGeom prst="rect">
            <a:avLst/>
          </a:prstGeom>
          <a:noFill/>
          <a:ln>
            <a:noFill/>
          </a:ln>
          <a:effectLst/>
          <a:extLst/>
        </p:spPr>
        <p:txBody>
          <a:bodyPr vert="horz" wrap="square" lIns="91441" tIns="45721" rIns="91441" bIns="45721" numCol="1" anchor="t" anchorCtr="0" compatLnSpc="1">
            <a:prstTxWarp prst="textNoShape">
              <a:avLst/>
            </a:prstTxWarp>
          </a:bodyPr>
          <a:lstStyle>
            <a:lvl1pPr algn="r">
              <a:defRPr sz="1200"/>
            </a:lvl1pPr>
          </a:lstStyle>
          <a:p>
            <a:endParaRPr lang="en-GB" altLang="en-US"/>
          </a:p>
        </p:txBody>
      </p:sp>
      <p:sp>
        <p:nvSpPr>
          <p:cNvPr id="39940" name="Rectangle 1028"/>
          <p:cNvSpPr>
            <a:spLocks noChangeArrowheads="1" noTextEdit="1"/>
          </p:cNvSpPr>
          <p:nvPr>
            <p:ph type="sldImg" idx="2"/>
          </p:nvPr>
        </p:nvSpPr>
        <p:spPr bwMode="auto">
          <a:xfrm>
            <a:off x="919163" y="746125"/>
            <a:ext cx="4960937"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1029"/>
          <p:cNvSpPr>
            <a:spLocks noGrp="1" noChangeArrowheads="1"/>
          </p:cNvSpPr>
          <p:nvPr>
            <p:ph type="body" sz="quarter" idx="3"/>
          </p:nvPr>
        </p:nvSpPr>
        <p:spPr bwMode="auto">
          <a:xfrm>
            <a:off x="906887" y="4714955"/>
            <a:ext cx="4983903" cy="4467383"/>
          </a:xfrm>
          <a:prstGeom prst="rect">
            <a:avLst/>
          </a:prstGeom>
          <a:noFill/>
          <a:ln>
            <a:noFill/>
          </a:ln>
          <a:effectLst/>
          <a:extLst/>
        </p:spPr>
        <p:txBody>
          <a:bodyPr vert="horz" wrap="square" lIns="91441" tIns="45721" rIns="91441" bIns="45721" numCol="1" anchor="t" anchorCtr="0" compatLnSpc="1">
            <a:prstTxWarp prst="textNoShape">
              <a:avLst/>
            </a:prstTxWarp>
          </a:bodyPr>
          <a:lstStyle/>
          <a:p>
            <a:pPr lvl="0"/>
            <a:r>
              <a:rPr lang="en-GB" altLang="zh-TW" noProof="0" smtClean="0"/>
              <a:t>Click to edit Master text styles</a:t>
            </a:r>
          </a:p>
          <a:p>
            <a:pPr lvl="1"/>
            <a:r>
              <a:rPr lang="en-GB" altLang="zh-TW" noProof="0" smtClean="0"/>
              <a:t>Second level</a:t>
            </a:r>
          </a:p>
          <a:p>
            <a:pPr lvl="2"/>
            <a:r>
              <a:rPr lang="en-GB" altLang="zh-TW" noProof="0" smtClean="0"/>
              <a:t>Third level</a:t>
            </a:r>
          </a:p>
          <a:p>
            <a:pPr lvl="3"/>
            <a:r>
              <a:rPr lang="en-GB" altLang="zh-TW" noProof="0" smtClean="0"/>
              <a:t>Fourth level</a:t>
            </a:r>
          </a:p>
          <a:p>
            <a:pPr lvl="4"/>
            <a:r>
              <a:rPr lang="en-GB" altLang="zh-TW" noProof="0" smtClean="0"/>
              <a:t>Fifth level</a:t>
            </a:r>
          </a:p>
        </p:txBody>
      </p:sp>
      <p:sp>
        <p:nvSpPr>
          <p:cNvPr id="7174" name="Rectangle 1030"/>
          <p:cNvSpPr>
            <a:spLocks noGrp="1" noChangeArrowheads="1"/>
          </p:cNvSpPr>
          <p:nvPr>
            <p:ph type="ftr" sz="quarter" idx="4"/>
          </p:nvPr>
        </p:nvSpPr>
        <p:spPr bwMode="auto">
          <a:xfrm>
            <a:off x="1" y="9433083"/>
            <a:ext cx="2944600" cy="495142"/>
          </a:xfrm>
          <a:prstGeom prst="rect">
            <a:avLst/>
          </a:prstGeom>
          <a:noFill/>
          <a:ln>
            <a:noFill/>
          </a:ln>
          <a:effectLst/>
          <a:extLst/>
        </p:spPr>
        <p:txBody>
          <a:bodyPr vert="horz" wrap="square" lIns="91441" tIns="45721" rIns="91441" bIns="45721" numCol="1" anchor="b" anchorCtr="0" compatLnSpc="1">
            <a:prstTxWarp prst="textNoShape">
              <a:avLst/>
            </a:prstTxWarp>
          </a:bodyPr>
          <a:lstStyle>
            <a:lvl1pPr algn="l">
              <a:defRPr sz="1200"/>
            </a:lvl1pPr>
          </a:lstStyle>
          <a:p>
            <a:endParaRPr lang="en-GB" altLang="en-US"/>
          </a:p>
        </p:txBody>
      </p:sp>
      <p:sp>
        <p:nvSpPr>
          <p:cNvPr id="7175" name="Rectangle 1031"/>
          <p:cNvSpPr>
            <a:spLocks noGrp="1" noChangeArrowheads="1"/>
          </p:cNvSpPr>
          <p:nvPr>
            <p:ph type="sldNum" sz="quarter" idx="5"/>
          </p:nvPr>
        </p:nvSpPr>
        <p:spPr bwMode="auto">
          <a:xfrm>
            <a:off x="3853075" y="9433083"/>
            <a:ext cx="2944600" cy="495142"/>
          </a:xfrm>
          <a:prstGeom prst="rect">
            <a:avLst/>
          </a:prstGeom>
          <a:noFill/>
          <a:ln>
            <a:noFill/>
          </a:ln>
          <a:effectLst/>
          <a:extLst/>
        </p:spPr>
        <p:txBody>
          <a:bodyPr vert="horz" wrap="square" lIns="91441" tIns="45721" rIns="91441" bIns="45721" numCol="1" anchor="b" anchorCtr="0" compatLnSpc="1">
            <a:prstTxWarp prst="textNoShape">
              <a:avLst/>
            </a:prstTxWarp>
          </a:bodyPr>
          <a:lstStyle>
            <a:lvl1pPr algn="r">
              <a:defRPr sz="1200"/>
            </a:lvl1pPr>
          </a:lstStyle>
          <a:p>
            <a:fld id="{0D4E3326-3D44-43F2-8793-178423EB7E1E}" type="slidenum">
              <a:rPr lang="en-GB" altLang="en-US"/>
              <a:pPr/>
              <a:t>‹#›</a:t>
            </a:fld>
            <a:endParaRPr lang="en-GB" altLang="en-US"/>
          </a:p>
        </p:txBody>
      </p:sp>
    </p:spTree>
    <p:extLst>
      <p:ext uri="{BB962C8B-B14F-4D97-AF65-F5344CB8AC3E}">
        <p14:creationId xmlns:p14="http://schemas.microsoft.com/office/powerpoint/2010/main" val="29481689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新細明體" charset="-120"/>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新細明體" charset="-12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新細明體" charset="-12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新細明體" charset="-12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新細明體"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3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Times New Roman" pitchFamily="18" charset="0"/>
                <a:ea typeface="新細明體" charset="-120"/>
              </a:defRPr>
            </a:lvl1pPr>
            <a:lvl2pPr marL="742950" indent="-285750">
              <a:defRPr sz="1900">
                <a:solidFill>
                  <a:schemeClr val="tx1"/>
                </a:solidFill>
                <a:latin typeface="Times New Roman" pitchFamily="18" charset="0"/>
                <a:ea typeface="新細明體" charset="-120"/>
              </a:defRPr>
            </a:lvl2pPr>
            <a:lvl3pPr marL="1143000" indent="-228600">
              <a:defRPr sz="1900">
                <a:solidFill>
                  <a:schemeClr val="tx1"/>
                </a:solidFill>
                <a:latin typeface="Times New Roman" pitchFamily="18" charset="0"/>
                <a:ea typeface="新細明體" charset="-120"/>
              </a:defRPr>
            </a:lvl3pPr>
            <a:lvl4pPr marL="1600200" indent="-228600">
              <a:defRPr sz="1900">
                <a:solidFill>
                  <a:schemeClr val="tx1"/>
                </a:solidFill>
                <a:latin typeface="Times New Roman" pitchFamily="18" charset="0"/>
                <a:ea typeface="新細明體" charset="-120"/>
              </a:defRPr>
            </a:lvl4pPr>
            <a:lvl5pPr marL="2057400" indent="-228600">
              <a:defRPr sz="1900">
                <a:solidFill>
                  <a:schemeClr val="tx1"/>
                </a:solidFill>
                <a:latin typeface="Times New Roman" pitchFamily="18" charset="0"/>
                <a:ea typeface="新細明體" charset="-120"/>
              </a:defRPr>
            </a:lvl5pPr>
            <a:lvl6pPr marL="2514600" indent="-228600" algn="ctr" eaLnBrk="0" fontAlgn="base" hangingPunct="0">
              <a:spcBef>
                <a:spcPct val="0"/>
              </a:spcBef>
              <a:spcAft>
                <a:spcPct val="0"/>
              </a:spcAft>
              <a:defRPr sz="1900">
                <a:solidFill>
                  <a:schemeClr val="tx1"/>
                </a:solidFill>
                <a:latin typeface="Times New Roman" pitchFamily="18" charset="0"/>
                <a:ea typeface="新細明體" charset="-120"/>
              </a:defRPr>
            </a:lvl6pPr>
            <a:lvl7pPr marL="2971800" indent="-228600" algn="ctr" eaLnBrk="0" fontAlgn="base" hangingPunct="0">
              <a:spcBef>
                <a:spcPct val="0"/>
              </a:spcBef>
              <a:spcAft>
                <a:spcPct val="0"/>
              </a:spcAft>
              <a:defRPr sz="1900">
                <a:solidFill>
                  <a:schemeClr val="tx1"/>
                </a:solidFill>
                <a:latin typeface="Times New Roman" pitchFamily="18" charset="0"/>
                <a:ea typeface="新細明體" charset="-120"/>
              </a:defRPr>
            </a:lvl7pPr>
            <a:lvl8pPr marL="3429000" indent="-228600" algn="ctr" eaLnBrk="0" fontAlgn="base" hangingPunct="0">
              <a:spcBef>
                <a:spcPct val="0"/>
              </a:spcBef>
              <a:spcAft>
                <a:spcPct val="0"/>
              </a:spcAft>
              <a:defRPr sz="1900">
                <a:solidFill>
                  <a:schemeClr val="tx1"/>
                </a:solidFill>
                <a:latin typeface="Times New Roman" pitchFamily="18" charset="0"/>
                <a:ea typeface="新細明體" charset="-120"/>
              </a:defRPr>
            </a:lvl8pPr>
            <a:lvl9pPr marL="3886200" indent="-228600" algn="ctr" eaLnBrk="0" fontAlgn="base" hangingPunct="0">
              <a:spcBef>
                <a:spcPct val="0"/>
              </a:spcBef>
              <a:spcAft>
                <a:spcPct val="0"/>
              </a:spcAft>
              <a:defRPr sz="1900">
                <a:solidFill>
                  <a:schemeClr val="tx1"/>
                </a:solidFill>
                <a:latin typeface="Times New Roman" pitchFamily="18" charset="0"/>
                <a:ea typeface="新細明體" charset="-120"/>
              </a:defRPr>
            </a:lvl9pPr>
          </a:lstStyle>
          <a:p>
            <a:fld id="{568B9C07-6039-4BA9-B4FE-145D8F202D64}" type="slidenum">
              <a:rPr lang="en-GB" altLang="en-US" sz="1200"/>
              <a:pPr/>
              <a:t>1</a:t>
            </a:fld>
            <a:endParaRPr lang="en-GB" altLang="en-US" sz="1200"/>
          </a:p>
        </p:txBody>
      </p:sp>
      <p:sp>
        <p:nvSpPr>
          <p:cNvPr id="40963" name="Rectangle 2"/>
          <p:cNvSpPr>
            <a:spLocks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a:p>
        </p:txBody>
      </p:sp>
      <p:sp>
        <p:nvSpPr>
          <p:cNvPr id="4" name="Slide Number Placeholder 3"/>
          <p:cNvSpPr>
            <a:spLocks noGrp="1"/>
          </p:cNvSpPr>
          <p:nvPr>
            <p:ph type="sldNum" sz="quarter" idx="10"/>
          </p:nvPr>
        </p:nvSpPr>
        <p:spPr/>
        <p:txBody>
          <a:bodyPr/>
          <a:lstStyle/>
          <a:p>
            <a:fld id="{0D4E3326-3D44-43F2-8793-178423EB7E1E}" type="slidenum">
              <a:rPr lang="en-GB" altLang="en-US" smtClean="0"/>
              <a:pPr/>
              <a:t>23</a:t>
            </a:fld>
            <a:endParaRPr lang="en-GB" altLang="en-US"/>
          </a:p>
        </p:txBody>
      </p:sp>
    </p:spTree>
    <p:extLst>
      <p:ext uri="{BB962C8B-B14F-4D97-AF65-F5344CB8AC3E}">
        <p14:creationId xmlns:p14="http://schemas.microsoft.com/office/powerpoint/2010/main" val="979762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TW" smtClean="0"/>
              <a:t>Click to edit Master title style</a:t>
            </a:r>
            <a:endParaRPr lang="zh-TW"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TW" smtClean="0"/>
              <a:t>Click to edit Master subtitle style</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en-US" altLang="zh-TW"/>
          </a:p>
        </p:txBody>
      </p:sp>
      <p:sp>
        <p:nvSpPr>
          <p:cNvPr id="5" name="Rectangle 5"/>
          <p:cNvSpPr>
            <a:spLocks noGrp="1" noChangeArrowheads="1"/>
          </p:cNvSpPr>
          <p:nvPr>
            <p:ph type="ftr" sz="quarter" idx="11"/>
          </p:nvPr>
        </p:nvSpPr>
        <p:spPr>
          <a:ln/>
        </p:spPr>
        <p:txBody>
          <a:bodyPr/>
          <a:lstStyle>
            <a:lvl1pPr>
              <a:defRPr/>
            </a:lvl1pPr>
          </a:lstStyle>
          <a:p>
            <a:endParaRPr lang="en-US" altLang="zh-TW"/>
          </a:p>
        </p:txBody>
      </p:sp>
      <p:sp>
        <p:nvSpPr>
          <p:cNvPr id="6" name="Rectangle 6"/>
          <p:cNvSpPr>
            <a:spLocks noGrp="1" noChangeArrowheads="1"/>
          </p:cNvSpPr>
          <p:nvPr>
            <p:ph type="sldNum" sz="quarter" idx="12"/>
          </p:nvPr>
        </p:nvSpPr>
        <p:spPr>
          <a:ln/>
        </p:spPr>
        <p:txBody>
          <a:bodyPr/>
          <a:lstStyle>
            <a:lvl1pPr>
              <a:defRPr/>
            </a:lvl1pPr>
          </a:lstStyle>
          <a:p>
            <a:fld id="{1FC2EFAB-C183-49FC-8A6B-EAE33FAFF2CE}"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8023976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en-US" altLang="zh-TW"/>
          </a:p>
        </p:txBody>
      </p:sp>
      <p:sp>
        <p:nvSpPr>
          <p:cNvPr id="5" name="Rectangle 5"/>
          <p:cNvSpPr>
            <a:spLocks noGrp="1" noChangeArrowheads="1"/>
          </p:cNvSpPr>
          <p:nvPr>
            <p:ph type="ftr" sz="quarter" idx="11"/>
          </p:nvPr>
        </p:nvSpPr>
        <p:spPr>
          <a:ln/>
        </p:spPr>
        <p:txBody>
          <a:bodyPr/>
          <a:lstStyle>
            <a:lvl1pPr>
              <a:defRPr/>
            </a:lvl1pPr>
          </a:lstStyle>
          <a:p>
            <a:endParaRPr lang="en-US" altLang="zh-TW"/>
          </a:p>
        </p:txBody>
      </p:sp>
      <p:sp>
        <p:nvSpPr>
          <p:cNvPr id="6" name="Rectangle 6"/>
          <p:cNvSpPr>
            <a:spLocks noGrp="1" noChangeArrowheads="1"/>
          </p:cNvSpPr>
          <p:nvPr>
            <p:ph type="sldNum" sz="quarter" idx="12"/>
          </p:nvPr>
        </p:nvSpPr>
        <p:spPr>
          <a:ln/>
        </p:spPr>
        <p:txBody>
          <a:bodyPr/>
          <a:lstStyle>
            <a:lvl1pPr>
              <a:defRPr/>
            </a:lvl1pPr>
          </a:lstStyle>
          <a:p>
            <a:fld id="{578D4689-BACB-43FF-85A7-268D196AB10F}"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196883171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381000"/>
            <a:ext cx="1962150" cy="5715000"/>
          </a:xfrm>
        </p:spPr>
        <p:txBody>
          <a:bodyPr vert="eaVert"/>
          <a:lstStyle/>
          <a:p>
            <a:r>
              <a:rPr lang="en-US" altLang="zh-TW" smtClean="0"/>
              <a:t>Click to edit Master title style</a:t>
            </a:r>
            <a:endParaRPr lang="zh-TW" altLang="en-US"/>
          </a:p>
        </p:txBody>
      </p:sp>
      <p:sp>
        <p:nvSpPr>
          <p:cNvPr id="3" name="Vertical Text Placeholder 2"/>
          <p:cNvSpPr>
            <a:spLocks noGrp="1"/>
          </p:cNvSpPr>
          <p:nvPr>
            <p:ph type="body" orient="vert" idx="1"/>
          </p:nvPr>
        </p:nvSpPr>
        <p:spPr>
          <a:xfrm>
            <a:off x="685800" y="381000"/>
            <a:ext cx="5734050" cy="5715000"/>
          </a:xfrm>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en-US" altLang="zh-TW"/>
          </a:p>
        </p:txBody>
      </p:sp>
      <p:sp>
        <p:nvSpPr>
          <p:cNvPr id="5" name="Rectangle 5"/>
          <p:cNvSpPr>
            <a:spLocks noGrp="1" noChangeArrowheads="1"/>
          </p:cNvSpPr>
          <p:nvPr>
            <p:ph type="ftr" sz="quarter" idx="11"/>
          </p:nvPr>
        </p:nvSpPr>
        <p:spPr>
          <a:ln/>
        </p:spPr>
        <p:txBody>
          <a:bodyPr/>
          <a:lstStyle>
            <a:lvl1pPr>
              <a:defRPr/>
            </a:lvl1pPr>
          </a:lstStyle>
          <a:p>
            <a:endParaRPr lang="en-US" altLang="zh-TW"/>
          </a:p>
        </p:txBody>
      </p:sp>
      <p:sp>
        <p:nvSpPr>
          <p:cNvPr id="6" name="Rectangle 6"/>
          <p:cNvSpPr>
            <a:spLocks noGrp="1" noChangeArrowheads="1"/>
          </p:cNvSpPr>
          <p:nvPr>
            <p:ph type="sldNum" sz="quarter" idx="12"/>
          </p:nvPr>
        </p:nvSpPr>
        <p:spPr>
          <a:ln/>
        </p:spPr>
        <p:txBody>
          <a:bodyPr/>
          <a:lstStyle>
            <a:lvl1pPr>
              <a:defRPr/>
            </a:lvl1pPr>
          </a:lstStyle>
          <a:p>
            <a:fld id="{5773F05E-A4F8-4A49-ADAC-9385C10B1847}"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95965577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239000" cy="838200"/>
          </a:xfrm>
        </p:spPr>
        <p:txBody>
          <a:bodyPr/>
          <a:lstStyle/>
          <a:p>
            <a:r>
              <a:rPr lang="en-US" altLang="zh-TW" smtClean="0"/>
              <a:t>Click to edit Master title style</a:t>
            </a:r>
            <a:endParaRPr lang="zh-TW" altLang="en-US"/>
          </a:p>
        </p:txBody>
      </p:sp>
      <p:sp>
        <p:nvSpPr>
          <p:cNvPr id="3" name="Text Placeholder 2"/>
          <p:cNvSpPr>
            <a:spLocks noGrp="1"/>
          </p:cNvSpPr>
          <p:nvPr>
            <p:ph type="body" sz="half" idx="1"/>
          </p:nvPr>
        </p:nvSpPr>
        <p:spPr>
          <a:xfrm>
            <a:off x="685800" y="1752600"/>
            <a:ext cx="3810000" cy="43434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half" idx="2"/>
          </p:nvPr>
        </p:nvSpPr>
        <p:spPr>
          <a:xfrm>
            <a:off x="4648200" y="1752600"/>
            <a:ext cx="3810000" cy="43434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Rectangle 4"/>
          <p:cNvSpPr>
            <a:spLocks noGrp="1" noChangeArrowheads="1"/>
          </p:cNvSpPr>
          <p:nvPr>
            <p:ph type="dt" sz="half" idx="10"/>
          </p:nvPr>
        </p:nvSpPr>
        <p:spPr>
          <a:ln/>
        </p:spPr>
        <p:txBody>
          <a:bodyPr/>
          <a:lstStyle>
            <a:lvl1pPr>
              <a:defRPr/>
            </a:lvl1pPr>
          </a:lstStyle>
          <a:p>
            <a:endParaRPr lang="en-US" altLang="zh-TW"/>
          </a:p>
        </p:txBody>
      </p:sp>
      <p:sp>
        <p:nvSpPr>
          <p:cNvPr id="6" name="Rectangle 5"/>
          <p:cNvSpPr>
            <a:spLocks noGrp="1" noChangeArrowheads="1"/>
          </p:cNvSpPr>
          <p:nvPr>
            <p:ph type="ftr" sz="quarter" idx="11"/>
          </p:nvPr>
        </p:nvSpPr>
        <p:spPr>
          <a:ln/>
        </p:spPr>
        <p:txBody>
          <a:bodyPr/>
          <a:lstStyle>
            <a:lvl1pPr>
              <a:defRPr/>
            </a:lvl1pPr>
          </a:lstStyle>
          <a:p>
            <a:endParaRPr lang="en-US" altLang="zh-TW"/>
          </a:p>
        </p:txBody>
      </p:sp>
      <p:sp>
        <p:nvSpPr>
          <p:cNvPr id="7" name="Rectangle 6"/>
          <p:cNvSpPr>
            <a:spLocks noGrp="1" noChangeArrowheads="1"/>
          </p:cNvSpPr>
          <p:nvPr>
            <p:ph type="sldNum" sz="quarter" idx="12"/>
          </p:nvPr>
        </p:nvSpPr>
        <p:spPr>
          <a:ln/>
        </p:spPr>
        <p:txBody>
          <a:bodyPr/>
          <a:lstStyle>
            <a:lvl1pPr>
              <a:defRPr/>
            </a:lvl1pPr>
          </a:lstStyle>
          <a:p>
            <a:fld id="{A1DF07C3-02D7-4A93-844D-9F19F398DFA1}"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200062380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239000" cy="838200"/>
          </a:xfrm>
        </p:spPr>
        <p:txBody>
          <a:bodyPr/>
          <a:lstStyle/>
          <a:p>
            <a:r>
              <a:rPr lang="en-US" altLang="zh-TW" smtClean="0"/>
              <a:t>Click to edit Master title style</a:t>
            </a:r>
            <a:endParaRPr lang="zh-TW" altLang="en-US"/>
          </a:p>
        </p:txBody>
      </p:sp>
      <p:sp>
        <p:nvSpPr>
          <p:cNvPr id="3" name="Text Placeholder 2"/>
          <p:cNvSpPr>
            <a:spLocks noGrp="1"/>
          </p:cNvSpPr>
          <p:nvPr>
            <p:ph type="body" sz="half" idx="1"/>
          </p:nvPr>
        </p:nvSpPr>
        <p:spPr>
          <a:xfrm>
            <a:off x="685800" y="1752600"/>
            <a:ext cx="3810000" cy="43434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quarter" idx="2"/>
          </p:nvPr>
        </p:nvSpPr>
        <p:spPr>
          <a:xfrm>
            <a:off x="4648200" y="1752600"/>
            <a:ext cx="3810000" cy="20955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Content Placeholder 4"/>
          <p:cNvSpPr>
            <a:spLocks noGrp="1"/>
          </p:cNvSpPr>
          <p:nvPr>
            <p:ph sz="quarter" idx="3"/>
          </p:nvPr>
        </p:nvSpPr>
        <p:spPr>
          <a:xfrm>
            <a:off x="4648200" y="4000500"/>
            <a:ext cx="3810000" cy="20955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6" name="Rectangle 4"/>
          <p:cNvSpPr>
            <a:spLocks noGrp="1" noChangeArrowheads="1"/>
          </p:cNvSpPr>
          <p:nvPr>
            <p:ph type="dt" sz="half" idx="10"/>
          </p:nvPr>
        </p:nvSpPr>
        <p:spPr>
          <a:ln/>
        </p:spPr>
        <p:txBody>
          <a:bodyPr/>
          <a:lstStyle>
            <a:lvl1pPr>
              <a:defRPr/>
            </a:lvl1pPr>
          </a:lstStyle>
          <a:p>
            <a:endParaRPr lang="en-US" altLang="zh-TW"/>
          </a:p>
        </p:txBody>
      </p:sp>
      <p:sp>
        <p:nvSpPr>
          <p:cNvPr id="7" name="Rectangle 5"/>
          <p:cNvSpPr>
            <a:spLocks noGrp="1" noChangeArrowheads="1"/>
          </p:cNvSpPr>
          <p:nvPr>
            <p:ph type="ftr" sz="quarter" idx="11"/>
          </p:nvPr>
        </p:nvSpPr>
        <p:spPr>
          <a:ln/>
        </p:spPr>
        <p:txBody>
          <a:bodyPr/>
          <a:lstStyle>
            <a:lvl1pPr>
              <a:defRPr/>
            </a:lvl1pPr>
          </a:lstStyle>
          <a:p>
            <a:endParaRPr lang="en-US" altLang="zh-TW"/>
          </a:p>
        </p:txBody>
      </p:sp>
      <p:sp>
        <p:nvSpPr>
          <p:cNvPr id="8" name="Rectangle 6"/>
          <p:cNvSpPr>
            <a:spLocks noGrp="1" noChangeArrowheads="1"/>
          </p:cNvSpPr>
          <p:nvPr>
            <p:ph type="sldNum" sz="quarter" idx="12"/>
          </p:nvPr>
        </p:nvSpPr>
        <p:spPr>
          <a:ln/>
        </p:spPr>
        <p:txBody>
          <a:bodyPr/>
          <a:lstStyle>
            <a:lvl1pPr>
              <a:defRPr/>
            </a:lvl1pPr>
          </a:lstStyle>
          <a:p>
            <a:fld id="{562D64FE-A9D2-492B-AC1C-0F91D41482AB}"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136580368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239000" cy="838200"/>
          </a:xfrm>
        </p:spPr>
        <p:txBody>
          <a:bodyPr/>
          <a:lstStyle/>
          <a:p>
            <a:r>
              <a:rPr lang="en-US" altLang="zh-TW" smtClean="0"/>
              <a:t>Click to edit Master title style</a:t>
            </a:r>
            <a:endParaRPr lang="zh-TW" altLang="en-US"/>
          </a:p>
        </p:txBody>
      </p:sp>
      <p:sp>
        <p:nvSpPr>
          <p:cNvPr id="3" name="Content Placeholder 2"/>
          <p:cNvSpPr>
            <a:spLocks noGrp="1"/>
          </p:cNvSpPr>
          <p:nvPr>
            <p:ph sz="half" idx="1"/>
          </p:nvPr>
        </p:nvSpPr>
        <p:spPr>
          <a:xfrm>
            <a:off x="685800" y="1752600"/>
            <a:ext cx="3810000" cy="43434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quarter" idx="2"/>
          </p:nvPr>
        </p:nvSpPr>
        <p:spPr>
          <a:xfrm>
            <a:off x="4648200" y="1752600"/>
            <a:ext cx="3810000" cy="20955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Content Placeholder 4"/>
          <p:cNvSpPr>
            <a:spLocks noGrp="1"/>
          </p:cNvSpPr>
          <p:nvPr>
            <p:ph sz="quarter" idx="3"/>
          </p:nvPr>
        </p:nvSpPr>
        <p:spPr>
          <a:xfrm>
            <a:off x="4648200" y="4000500"/>
            <a:ext cx="3810000" cy="2095500"/>
          </a:xfrm>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6" name="Rectangle 4"/>
          <p:cNvSpPr>
            <a:spLocks noGrp="1" noChangeArrowheads="1"/>
          </p:cNvSpPr>
          <p:nvPr>
            <p:ph type="dt" sz="half" idx="10"/>
          </p:nvPr>
        </p:nvSpPr>
        <p:spPr>
          <a:ln/>
        </p:spPr>
        <p:txBody>
          <a:bodyPr/>
          <a:lstStyle>
            <a:lvl1pPr>
              <a:defRPr/>
            </a:lvl1pPr>
          </a:lstStyle>
          <a:p>
            <a:endParaRPr lang="en-US" altLang="zh-TW"/>
          </a:p>
        </p:txBody>
      </p:sp>
      <p:sp>
        <p:nvSpPr>
          <p:cNvPr id="7" name="Rectangle 5"/>
          <p:cNvSpPr>
            <a:spLocks noGrp="1" noChangeArrowheads="1"/>
          </p:cNvSpPr>
          <p:nvPr>
            <p:ph type="ftr" sz="quarter" idx="11"/>
          </p:nvPr>
        </p:nvSpPr>
        <p:spPr>
          <a:ln/>
        </p:spPr>
        <p:txBody>
          <a:bodyPr/>
          <a:lstStyle>
            <a:lvl1pPr>
              <a:defRPr/>
            </a:lvl1pPr>
          </a:lstStyle>
          <a:p>
            <a:endParaRPr lang="en-US" altLang="zh-TW"/>
          </a:p>
        </p:txBody>
      </p:sp>
      <p:sp>
        <p:nvSpPr>
          <p:cNvPr id="8" name="Rectangle 6"/>
          <p:cNvSpPr>
            <a:spLocks noGrp="1" noChangeArrowheads="1"/>
          </p:cNvSpPr>
          <p:nvPr>
            <p:ph type="sldNum" sz="quarter" idx="12"/>
          </p:nvPr>
        </p:nvSpPr>
        <p:spPr>
          <a:ln/>
        </p:spPr>
        <p:txBody>
          <a:bodyPr/>
          <a:lstStyle>
            <a:lvl1pPr>
              <a:defRPr/>
            </a:lvl1pPr>
          </a:lstStyle>
          <a:p>
            <a:fld id="{9376D774-163F-446E-80F6-50AF4168EF0C}"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333787794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idx="1"/>
          </p:nvPr>
        </p:nvSpPr>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en-US" altLang="zh-TW"/>
          </a:p>
        </p:txBody>
      </p:sp>
      <p:sp>
        <p:nvSpPr>
          <p:cNvPr id="5" name="Rectangle 5"/>
          <p:cNvSpPr>
            <a:spLocks noGrp="1" noChangeArrowheads="1"/>
          </p:cNvSpPr>
          <p:nvPr>
            <p:ph type="ftr" sz="quarter" idx="11"/>
          </p:nvPr>
        </p:nvSpPr>
        <p:spPr>
          <a:ln/>
        </p:spPr>
        <p:txBody>
          <a:bodyPr/>
          <a:lstStyle>
            <a:lvl1pPr>
              <a:defRPr/>
            </a:lvl1pPr>
          </a:lstStyle>
          <a:p>
            <a:endParaRPr lang="en-US" altLang="zh-TW"/>
          </a:p>
        </p:txBody>
      </p:sp>
      <p:sp>
        <p:nvSpPr>
          <p:cNvPr id="6" name="Rectangle 6"/>
          <p:cNvSpPr>
            <a:spLocks noGrp="1" noChangeArrowheads="1"/>
          </p:cNvSpPr>
          <p:nvPr>
            <p:ph type="sldNum" sz="quarter" idx="12"/>
          </p:nvPr>
        </p:nvSpPr>
        <p:spPr>
          <a:ln/>
        </p:spPr>
        <p:txBody>
          <a:bodyPr/>
          <a:lstStyle>
            <a:lvl1pPr>
              <a:defRPr/>
            </a:lvl1pPr>
          </a:lstStyle>
          <a:p>
            <a:fld id="{D5CB70A5-1600-4467-9D50-6C38BEACE209}"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12596935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TW"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ltLang="zh-TW"/>
          </a:p>
        </p:txBody>
      </p:sp>
      <p:sp>
        <p:nvSpPr>
          <p:cNvPr id="5" name="Rectangle 5"/>
          <p:cNvSpPr>
            <a:spLocks noGrp="1" noChangeArrowheads="1"/>
          </p:cNvSpPr>
          <p:nvPr>
            <p:ph type="ftr" sz="quarter" idx="11"/>
          </p:nvPr>
        </p:nvSpPr>
        <p:spPr>
          <a:ln/>
        </p:spPr>
        <p:txBody>
          <a:bodyPr/>
          <a:lstStyle>
            <a:lvl1pPr>
              <a:defRPr/>
            </a:lvl1pPr>
          </a:lstStyle>
          <a:p>
            <a:endParaRPr lang="en-US" altLang="zh-TW"/>
          </a:p>
        </p:txBody>
      </p:sp>
      <p:sp>
        <p:nvSpPr>
          <p:cNvPr id="6" name="Rectangle 6"/>
          <p:cNvSpPr>
            <a:spLocks noGrp="1" noChangeArrowheads="1"/>
          </p:cNvSpPr>
          <p:nvPr>
            <p:ph type="sldNum" sz="quarter" idx="12"/>
          </p:nvPr>
        </p:nvSpPr>
        <p:spPr>
          <a:ln/>
        </p:spPr>
        <p:txBody>
          <a:bodyPr/>
          <a:lstStyle>
            <a:lvl1pPr>
              <a:defRPr/>
            </a:lvl1pPr>
          </a:lstStyle>
          <a:p>
            <a:fld id="{23B6E629-896F-4373-998B-CC4565F3985C}"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204035607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sz="half" idx="1"/>
          </p:nvPr>
        </p:nvSpPr>
        <p:spPr>
          <a:xfrm>
            <a:off x="685800" y="17526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half" idx="2"/>
          </p:nvPr>
        </p:nvSpPr>
        <p:spPr>
          <a:xfrm>
            <a:off x="4648200" y="17526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Rectangle 4"/>
          <p:cNvSpPr>
            <a:spLocks noGrp="1" noChangeArrowheads="1"/>
          </p:cNvSpPr>
          <p:nvPr>
            <p:ph type="dt" sz="half" idx="10"/>
          </p:nvPr>
        </p:nvSpPr>
        <p:spPr>
          <a:ln/>
        </p:spPr>
        <p:txBody>
          <a:bodyPr/>
          <a:lstStyle>
            <a:lvl1pPr>
              <a:defRPr/>
            </a:lvl1pPr>
          </a:lstStyle>
          <a:p>
            <a:endParaRPr lang="en-US" altLang="zh-TW"/>
          </a:p>
        </p:txBody>
      </p:sp>
      <p:sp>
        <p:nvSpPr>
          <p:cNvPr id="6" name="Rectangle 5"/>
          <p:cNvSpPr>
            <a:spLocks noGrp="1" noChangeArrowheads="1"/>
          </p:cNvSpPr>
          <p:nvPr>
            <p:ph type="ftr" sz="quarter" idx="11"/>
          </p:nvPr>
        </p:nvSpPr>
        <p:spPr>
          <a:ln/>
        </p:spPr>
        <p:txBody>
          <a:bodyPr/>
          <a:lstStyle>
            <a:lvl1pPr>
              <a:defRPr/>
            </a:lvl1pPr>
          </a:lstStyle>
          <a:p>
            <a:endParaRPr lang="en-US" altLang="zh-TW"/>
          </a:p>
        </p:txBody>
      </p:sp>
      <p:sp>
        <p:nvSpPr>
          <p:cNvPr id="7" name="Rectangle 6"/>
          <p:cNvSpPr>
            <a:spLocks noGrp="1" noChangeArrowheads="1"/>
          </p:cNvSpPr>
          <p:nvPr>
            <p:ph type="sldNum" sz="quarter" idx="12"/>
          </p:nvPr>
        </p:nvSpPr>
        <p:spPr>
          <a:ln/>
        </p:spPr>
        <p:txBody>
          <a:bodyPr/>
          <a:lstStyle>
            <a:lvl1pPr>
              <a:defRPr/>
            </a:lvl1pPr>
          </a:lstStyle>
          <a:p>
            <a:fld id="{A3DFF80E-6D32-48F6-9BEE-CF3F91E9C6D7}"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4232316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smtClean="0"/>
              <a:t>Click to edit Master title style</a:t>
            </a:r>
            <a:endParaRPr lang="zh-TW"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7" name="Rectangle 4"/>
          <p:cNvSpPr>
            <a:spLocks noGrp="1" noChangeArrowheads="1"/>
          </p:cNvSpPr>
          <p:nvPr>
            <p:ph type="dt" sz="half" idx="10"/>
          </p:nvPr>
        </p:nvSpPr>
        <p:spPr>
          <a:ln/>
        </p:spPr>
        <p:txBody>
          <a:bodyPr/>
          <a:lstStyle>
            <a:lvl1pPr>
              <a:defRPr/>
            </a:lvl1pPr>
          </a:lstStyle>
          <a:p>
            <a:endParaRPr lang="en-US" altLang="zh-TW"/>
          </a:p>
        </p:txBody>
      </p:sp>
      <p:sp>
        <p:nvSpPr>
          <p:cNvPr id="8" name="Rectangle 5"/>
          <p:cNvSpPr>
            <a:spLocks noGrp="1" noChangeArrowheads="1"/>
          </p:cNvSpPr>
          <p:nvPr>
            <p:ph type="ftr" sz="quarter" idx="11"/>
          </p:nvPr>
        </p:nvSpPr>
        <p:spPr>
          <a:ln/>
        </p:spPr>
        <p:txBody>
          <a:bodyPr/>
          <a:lstStyle>
            <a:lvl1pPr>
              <a:defRPr/>
            </a:lvl1pPr>
          </a:lstStyle>
          <a:p>
            <a:endParaRPr lang="en-US" altLang="zh-TW"/>
          </a:p>
        </p:txBody>
      </p:sp>
      <p:sp>
        <p:nvSpPr>
          <p:cNvPr id="9" name="Rectangle 6"/>
          <p:cNvSpPr>
            <a:spLocks noGrp="1" noChangeArrowheads="1"/>
          </p:cNvSpPr>
          <p:nvPr>
            <p:ph type="sldNum" sz="quarter" idx="12"/>
          </p:nvPr>
        </p:nvSpPr>
        <p:spPr>
          <a:ln/>
        </p:spPr>
        <p:txBody>
          <a:bodyPr/>
          <a:lstStyle>
            <a:lvl1pPr>
              <a:defRPr/>
            </a:lvl1pPr>
          </a:lstStyle>
          <a:p>
            <a:fld id="{A7913156-6A6B-44DA-BDAB-B85E4657C58E}"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14422734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Rectangle 4"/>
          <p:cNvSpPr>
            <a:spLocks noGrp="1" noChangeArrowheads="1"/>
          </p:cNvSpPr>
          <p:nvPr>
            <p:ph type="dt" sz="half" idx="10"/>
          </p:nvPr>
        </p:nvSpPr>
        <p:spPr>
          <a:ln/>
        </p:spPr>
        <p:txBody>
          <a:bodyPr/>
          <a:lstStyle>
            <a:lvl1pPr>
              <a:defRPr/>
            </a:lvl1pPr>
          </a:lstStyle>
          <a:p>
            <a:endParaRPr lang="en-US" altLang="zh-TW"/>
          </a:p>
        </p:txBody>
      </p:sp>
      <p:sp>
        <p:nvSpPr>
          <p:cNvPr id="4" name="Rectangle 5"/>
          <p:cNvSpPr>
            <a:spLocks noGrp="1" noChangeArrowheads="1"/>
          </p:cNvSpPr>
          <p:nvPr>
            <p:ph type="ftr" sz="quarter" idx="11"/>
          </p:nvPr>
        </p:nvSpPr>
        <p:spPr>
          <a:ln/>
        </p:spPr>
        <p:txBody>
          <a:bodyPr/>
          <a:lstStyle>
            <a:lvl1pPr>
              <a:defRPr/>
            </a:lvl1pPr>
          </a:lstStyle>
          <a:p>
            <a:endParaRPr lang="en-US" altLang="zh-TW"/>
          </a:p>
        </p:txBody>
      </p:sp>
      <p:sp>
        <p:nvSpPr>
          <p:cNvPr id="5" name="Rectangle 6"/>
          <p:cNvSpPr>
            <a:spLocks noGrp="1" noChangeArrowheads="1"/>
          </p:cNvSpPr>
          <p:nvPr>
            <p:ph type="sldNum" sz="quarter" idx="12"/>
          </p:nvPr>
        </p:nvSpPr>
        <p:spPr>
          <a:ln/>
        </p:spPr>
        <p:txBody>
          <a:bodyPr/>
          <a:lstStyle>
            <a:lvl1pPr>
              <a:defRPr/>
            </a:lvl1pPr>
          </a:lstStyle>
          <a:p>
            <a:fld id="{67B05A6E-35BD-4390-B844-2D44C0485D51}"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267427111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ltLang="zh-TW"/>
          </a:p>
        </p:txBody>
      </p:sp>
      <p:sp>
        <p:nvSpPr>
          <p:cNvPr id="3" name="Rectangle 5"/>
          <p:cNvSpPr>
            <a:spLocks noGrp="1" noChangeArrowheads="1"/>
          </p:cNvSpPr>
          <p:nvPr>
            <p:ph type="ftr" sz="quarter" idx="11"/>
          </p:nvPr>
        </p:nvSpPr>
        <p:spPr>
          <a:ln/>
        </p:spPr>
        <p:txBody>
          <a:bodyPr/>
          <a:lstStyle>
            <a:lvl1pPr>
              <a:defRPr/>
            </a:lvl1pPr>
          </a:lstStyle>
          <a:p>
            <a:endParaRPr lang="en-US" altLang="zh-TW"/>
          </a:p>
        </p:txBody>
      </p:sp>
      <p:sp>
        <p:nvSpPr>
          <p:cNvPr id="4" name="Rectangle 6"/>
          <p:cNvSpPr>
            <a:spLocks noGrp="1" noChangeArrowheads="1"/>
          </p:cNvSpPr>
          <p:nvPr>
            <p:ph type="sldNum" sz="quarter" idx="12"/>
          </p:nvPr>
        </p:nvSpPr>
        <p:spPr>
          <a:ln/>
        </p:spPr>
        <p:txBody>
          <a:bodyPr/>
          <a:lstStyle>
            <a:lvl1pPr>
              <a:defRPr/>
            </a:lvl1pPr>
          </a:lstStyle>
          <a:p>
            <a:fld id="{FBBC5BAB-A72A-4E9C-A66C-A270B5239015}"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118931890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TW" smtClean="0"/>
              <a:t>Click to edit Master title style</a:t>
            </a:r>
            <a:endParaRPr lang="zh-TW"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zh-TW"/>
          </a:p>
        </p:txBody>
      </p:sp>
      <p:sp>
        <p:nvSpPr>
          <p:cNvPr id="6" name="Rectangle 5"/>
          <p:cNvSpPr>
            <a:spLocks noGrp="1" noChangeArrowheads="1"/>
          </p:cNvSpPr>
          <p:nvPr>
            <p:ph type="ftr" sz="quarter" idx="11"/>
          </p:nvPr>
        </p:nvSpPr>
        <p:spPr>
          <a:ln/>
        </p:spPr>
        <p:txBody>
          <a:bodyPr/>
          <a:lstStyle>
            <a:lvl1pPr>
              <a:defRPr/>
            </a:lvl1pPr>
          </a:lstStyle>
          <a:p>
            <a:endParaRPr lang="en-US" altLang="zh-TW"/>
          </a:p>
        </p:txBody>
      </p:sp>
      <p:sp>
        <p:nvSpPr>
          <p:cNvPr id="7" name="Rectangle 6"/>
          <p:cNvSpPr>
            <a:spLocks noGrp="1" noChangeArrowheads="1"/>
          </p:cNvSpPr>
          <p:nvPr>
            <p:ph type="sldNum" sz="quarter" idx="12"/>
          </p:nvPr>
        </p:nvSpPr>
        <p:spPr>
          <a:ln/>
        </p:spPr>
        <p:txBody>
          <a:bodyPr/>
          <a:lstStyle>
            <a:lvl1pPr>
              <a:defRPr/>
            </a:lvl1pPr>
          </a:lstStyle>
          <a:p>
            <a:fld id="{23899669-5501-4281-8FF3-C2325C1112B0}"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35094730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TW" smtClean="0"/>
              <a:t>Click to edit Master title style</a:t>
            </a:r>
            <a:endParaRPr lang="zh-TW"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ltLang="zh-TW"/>
          </a:p>
        </p:txBody>
      </p:sp>
      <p:sp>
        <p:nvSpPr>
          <p:cNvPr id="6" name="Rectangle 5"/>
          <p:cNvSpPr>
            <a:spLocks noGrp="1" noChangeArrowheads="1"/>
          </p:cNvSpPr>
          <p:nvPr>
            <p:ph type="ftr" sz="quarter" idx="11"/>
          </p:nvPr>
        </p:nvSpPr>
        <p:spPr>
          <a:ln/>
        </p:spPr>
        <p:txBody>
          <a:bodyPr/>
          <a:lstStyle>
            <a:lvl1pPr>
              <a:defRPr/>
            </a:lvl1pPr>
          </a:lstStyle>
          <a:p>
            <a:endParaRPr lang="en-US" altLang="zh-TW"/>
          </a:p>
        </p:txBody>
      </p:sp>
      <p:sp>
        <p:nvSpPr>
          <p:cNvPr id="7" name="Rectangle 6"/>
          <p:cNvSpPr>
            <a:spLocks noGrp="1" noChangeArrowheads="1"/>
          </p:cNvSpPr>
          <p:nvPr>
            <p:ph type="sldNum" sz="quarter" idx="12"/>
          </p:nvPr>
        </p:nvSpPr>
        <p:spPr>
          <a:ln/>
        </p:spPr>
        <p:txBody>
          <a:bodyPr/>
          <a:lstStyle>
            <a:lvl1pPr>
              <a:defRPr/>
            </a:lvl1pPr>
          </a:lstStyle>
          <a:p>
            <a:fld id="{D49A1431-4FE0-49FA-AD99-43E33FAFD557}" type="slidenum">
              <a:rPr lang="zh-TW" altLang="en-US"/>
              <a:pPr/>
              <a:t>‹#›</a:t>
            </a:fld>
            <a:endParaRPr lang="en-US" altLang="zh-TW" sz="1400">
              <a:latin typeface="Times New Roman" pitchFamily="18" charset="0"/>
            </a:endParaRPr>
          </a:p>
        </p:txBody>
      </p:sp>
    </p:spTree>
    <p:extLst>
      <p:ext uri="{BB962C8B-B14F-4D97-AF65-F5344CB8AC3E}">
        <p14:creationId xmlns:p14="http://schemas.microsoft.com/office/powerpoint/2010/main" val="281571476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5400" y="381000"/>
            <a:ext cx="7239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TW" smtClean="0"/>
              <a:t>Click to edit Master title style</a:t>
            </a:r>
          </a:p>
        </p:txBody>
      </p:sp>
      <p:sp>
        <p:nvSpPr>
          <p:cNvPr id="1027" name="Rectangle 3"/>
          <p:cNvSpPr>
            <a:spLocks noGrp="1" noChangeArrowheads="1"/>
          </p:cNvSpPr>
          <p:nvPr>
            <p:ph type="body" idx="1"/>
          </p:nvPr>
        </p:nvSpPr>
        <p:spPr bwMode="auto">
          <a:xfrm>
            <a:off x="685800" y="1752600"/>
            <a:ext cx="7772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400"/>
            </a:lvl1pPr>
          </a:lstStyle>
          <a:p>
            <a:endParaRPr lang="en-US" altLang="zh-TW"/>
          </a:p>
        </p:txBody>
      </p:sp>
      <p:sp>
        <p:nvSpPr>
          <p:cNvPr id="1029" name="Rectangle 5"/>
          <p:cNvSpPr>
            <a:spLocks noGrp="1" noChangeArrowheads="1"/>
          </p:cNvSpPr>
          <p:nvPr>
            <p:ph type="ftr" sz="quarter" idx="3"/>
          </p:nvPr>
        </p:nvSpPr>
        <p:spPr bwMode="auto">
          <a:xfrm>
            <a:off x="3419475" y="64008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endParaRPr lang="en-US" altLang="zh-TW"/>
          </a:p>
        </p:txBody>
      </p:sp>
      <p:sp>
        <p:nvSpPr>
          <p:cNvPr id="1030" name="Rectangle 6"/>
          <p:cNvSpPr>
            <a:spLocks noGrp="1" noChangeArrowheads="1"/>
          </p:cNvSpPr>
          <p:nvPr>
            <p:ph type="sldNum" sz="quarter" idx="4"/>
          </p:nvPr>
        </p:nvSpPr>
        <p:spPr bwMode="auto">
          <a:xfrm>
            <a:off x="7239000" y="6524625"/>
            <a:ext cx="1905000" cy="3333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fld id="{E9ED52E3-BF82-429F-8ED0-AE4D61078AFD}" type="slidenum">
              <a:rPr lang="zh-TW" altLang="en-US"/>
              <a:pPr/>
              <a:t>‹#›</a:t>
            </a:fld>
            <a:endParaRPr lang="en-US" altLang="zh-TW" sz="1400">
              <a:latin typeface="Times New Roman" pitchFamily="18" charset="0"/>
            </a:endParaRPr>
          </a:p>
        </p:txBody>
      </p:sp>
      <p:pic>
        <p:nvPicPr>
          <p:cNvPr id="1031" name="Picture 9"/>
          <p:cNvPicPr>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800" y="304800"/>
            <a:ext cx="838200"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hf hdr="0" ftr="0" dt="0"/>
  <p:txStyles>
    <p:titleStyle>
      <a:lvl1pPr algn="l" rtl="0" eaLnBrk="0" fontAlgn="base" hangingPunct="0">
        <a:spcBef>
          <a:spcPct val="0"/>
        </a:spcBef>
        <a:spcAft>
          <a:spcPct val="0"/>
        </a:spcAft>
        <a:defRPr sz="2400" b="1">
          <a:solidFill>
            <a:srgbClr val="360036"/>
          </a:solidFill>
          <a:latin typeface="+mj-lt"/>
          <a:ea typeface="+mj-ea"/>
          <a:cs typeface="+mj-cs"/>
        </a:defRPr>
      </a:lvl1pPr>
      <a:lvl2pPr algn="l" rtl="0" eaLnBrk="0" fontAlgn="base" hangingPunct="0">
        <a:spcBef>
          <a:spcPct val="0"/>
        </a:spcBef>
        <a:spcAft>
          <a:spcPct val="0"/>
        </a:spcAft>
        <a:defRPr sz="2400" b="1">
          <a:solidFill>
            <a:srgbClr val="360036"/>
          </a:solidFill>
          <a:latin typeface="Times New Roman" pitchFamily="18" charset="0"/>
          <a:ea typeface="新細明體" charset="-120"/>
        </a:defRPr>
      </a:lvl2pPr>
      <a:lvl3pPr algn="l" rtl="0" eaLnBrk="0" fontAlgn="base" hangingPunct="0">
        <a:spcBef>
          <a:spcPct val="0"/>
        </a:spcBef>
        <a:spcAft>
          <a:spcPct val="0"/>
        </a:spcAft>
        <a:defRPr sz="2400" b="1">
          <a:solidFill>
            <a:srgbClr val="360036"/>
          </a:solidFill>
          <a:latin typeface="Times New Roman" pitchFamily="18" charset="0"/>
          <a:ea typeface="新細明體" charset="-120"/>
        </a:defRPr>
      </a:lvl3pPr>
      <a:lvl4pPr algn="l" rtl="0" eaLnBrk="0" fontAlgn="base" hangingPunct="0">
        <a:spcBef>
          <a:spcPct val="0"/>
        </a:spcBef>
        <a:spcAft>
          <a:spcPct val="0"/>
        </a:spcAft>
        <a:defRPr sz="2400" b="1">
          <a:solidFill>
            <a:srgbClr val="360036"/>
          </a:solidFill>
          <a:latin typeface="Times New Roman" pitchFamily="18" charset="0"/>
          <a:ea typeface="新細明體" charset="-120"/>
        </a:defRPr>
      </a:lvl4pPr>
      <a:lvl5pPr algn="l" rtl="0" eaLnBrk="0" fontAlgn="base" hangingPunct="0">
        <a:spcBef>
          <a:spcPct val="0"/>
        </a:spcBef>
        <a:spcAft>
          <a:spcPct val="0"/>
        </a:spcAft>
        <a:defRPr sz="2400" b="1">
          <a:solidFill>
            <a:srgbClr val="360036"/>
          </a:solidFill>
          <a:latin typeface="Times New Roman" pitchFamily="18" charset="0"/>
          <a:ea typeface="新細明體" charset="-120"/>
        </a:defRPr>
      </a:lvl5pPr>
      <a:lvl6pPr marL="457200" algn="l" rtl="0" eaLnBrk="0" fontAlgn="base" hangingPunct="0">
        <a:spcBef>
          <a:spcPct val="0"/>
        </a:spcBef>
        <a:spcAft>
          <a:spcPct val="0"/>
        </a:spcAft>
        <a:defRPr sz="2400" b="1">
          <a:solidFill>
            <a:srgbClr val="360036"/>
          </a:solidFill>
          <a:latin typeface="Times New Roman" pitchFamily="18" charset="0"/>
          <a:ea typeface="新細明體" charset="-120"/>
        </a:defRPr>
      </a:lvl6pPr>
      <a:lvl7pPr marL="914400" algn="l" rtl="0" eaLnBrk="0" fontAlgn="base" hangingPunct="0">
        <a:spcBef>
          <a:spcPct val="0"/>
        </a:spcBef>
        <a:spcAft>
          <a:spcPct val="0"/>
        </a:spcAft>
        <a:defRPr sz="2400" b="1">
          <a:solidFill>
            <a:srgbClr val="360036"/>
          </a:solidFill>
          <a:latin typeface="Times New Roman" pitchFamily="18" charset="0"/>
          <a:ea typeface="新細明體" charset="-120"/>
        </a:defRPr>
      </a:lvl7pPr>
      <a:lvl8pPr marL="1371600" algn="l" rtl="0" eaLnBrk="0" fontAlgn="base" hangingPunct="0">
        <a:spcBef>
          <a:spcPct val="0"/>
        </a:spcBef>
        <a:spcAft>
          <a:spcPct val="0"/>
        </a:spcAft>
        <a:defRPr sz="2400" b="1">
          <a:solidFill>
            <a:srgbClr val="360036"/>
          </a:solidFill>
          <a:latin typeface="Times New Roman" pitchFamily="18" charset="0"/>
          <a:ea typeface="新細明體" charset="-120"/>
        </a:defRPr>
      </a:lvl8pPr>
      <a:lvl9pPr marL="1828800" algn="l" rtl="0" eaLnBrk="0" fontAlgn="base" hangingPunct="0">
        <a:spcBef>
          <a:spcPct val="0"/>
        </a:spcBef>
        <a:spcAft>
          <a:spcPct val="0"/>
        </a:spcAft>
        <a:defRPr sz="2400" b="1">
          <a:solidFill>
            <a:srgbClr val="360036"/>
          </a:solidFill>
          <a:latin typeface="Times New Roman" pitchFamily="18" charset="0"/>
          <a:ea typeface="新細明體" charset="-120"/>
        </a:defRPr>
      </a:lvl9pPr>
    </p:titleStyle>
    <p:bodyStyle>
      <a:lvl1pPr marL="342900" indent="-342900" algn="l" rtl="0" eaLnBrk="0" fontAlgn="base" hangingPunct="0">
        <a:spcBef>
          <a:spcPct val="20000"/>
        </a:spcBef>
        <a:spcAft>
          <a:spcPct val="0"/>
        </a:spcAft>
        <a:buSzPct val="75000"/>
        <a:buFont typeface="Wingdings" pitchFamily="2" charset="2"/>
        <a:buChar char="u"/>
        <a:defRPr sz="3000">
          <a:solidFill>
            <a:srgbClr val="360036"/>
          </a:solidFill>
          <a:latin typeface="+mn-lt"/>
          <a:ea typeface="+mn-ea"/>
          <a:cs typeface="+mn-cs"/>
        </a:defRPr>
      </a:lvl1pPr>
      <a:lvl2pPr marL="742950" indent="-285750" algn="l" rtl="0" eaLnBrk="0" fontAlgn="base" hangingPunct="0">
        <a:spcBef>
          <a:spcPct val="20000"/>
        </a:spcBef>
        <a:spcAft>
          <a:spcPct val="0"/>
        </a:spcAft>
        <a:buChar char="–"/>
        <a:defRPr sz="2800">
          <a:solidFill>
            <a:srgbClr val="360036"/>
          </a:solidFill>
          <a:latin typeface="+mn-lt"/>
          <a:ea typeface="+mn-ea"/>
        </a:defRPr>
      </a:lvl2pPr>
      <a:lvl3pPr marL="1143000" indent="-228600" algn="l" rtl="0" eaLnBrk="0" fontAlgn="base" hangingPunct="0">
        <a:spcBef>
          <a:spcPct val="20000"/>
        </a:spcBef>
        <a:spcAft>
          <a:spcPct val="0"/>
        </a:spcAft>
        <a:buChar char="•"/>
        <a:defRPr sz="2400">
          <a:solidFill>
            <a:srgbClr val="360036"/>
          </a:solidFill>
          <a:latin typeface="+mn-lt"/>
          <a:ea typeface="+mn-ea"/>
        </a:defRPr>
      </a:lvl3pPr>
      <a:lvl4pPr marL="1600200" indent="-228600" algn="l" rtl="0" eaLnBrk="0" fontAlgn="base" hangingPunct="0">
        <a:spcBef>
          <a:spcPct val="20000"/>
        </a:spcBef>
        <a:spcAft>
          <a:spcPct val="0"/>
        </a:spcAft>
        <a:buChar char="–"/>
        <a:defRPr sz="2000">
          <a:solidFill>
            <a:srgbClr val="360036"/>
          </a:solidFill>
          <a:latin typeface="+mn-lt"/>
          <a:ea typeface="+mn-ea"/>
        </a:defRPr>
      </a:lvl4pPr>
      <a:lvl5pPr marL="2057400" indent="-228600" algn="l" rtl="0" eaLnBrk="0" fontAlgn="base" hangingPunct="0">
        <a:spcBef>
          <a:spcPct val="20000"/>
        </a:spcBef>
        <a:spcAft>
          <a:spcPct val="0"/>
        </a:spcAft>
        <a:buChar char="»"/>
        <a:defRPr sz="2000">
          <a:solidFill>
            <a:srgbClr val="360036"/>
          </a:solidFill>
          <a:latin typeface="+mn-lt"/>
          <a:ea typeface="+mn-ea"/>
        </a:defRPr>
      </a:lvl5pPr>
      <a:lvl6pPr marL="2514600" indent="-228600" algn="l" rtl="0" eaLnBrk="0" fontAlgn="base" hangingPunct="0">
        <a:spcBef>
          <a:spcPct val="20000"/>
        </a:spcBef>
        <a:spcAft>
          <a:spcPct val="0"/>
        </a:spcAft>
        <a:buChar char="»"/>
        <a:defRPr sz="2000">
          <a:solidFill>
            <a:srgbClr val="360036"/>
          </a:solidFill>
          <a:latin typeface="+mn-lt"/>
          <a:ea typeface="+mn-ea"/>
        </a:defRPr>
      </a:lvl6pPr>
      <a:lvl7pPr marL="2971800" indent="-228600" algn="l" rtl="0" eaLnBrk="0" fontAlgn="base" hangingPunct="0">
        <a:spcBef>
          <a:spcPct val="20000"/>
        </a:spcBef>
        <a:spcAft>
          <a:spcPct val="0"/>
        </a:spcAft>
        <a:buChar char="»"/>
        <a:defRPr sz="2000">
          <a:solidFill>
            <a:srgbClr val="360036"/>
          </a:solidFill>
          <a:latin typeface="+mn-lt"/>
          <a:ea typeface="+mn-ea"/>
        </a:defRPr>
      </a:lvl7pPr>
      <a:lvl8pPr marL="3429000" indent="-228600" algn="l" rtl="0" eaLnBrk="0" fontAlgn="base" hangingPunct="0">
        <a:spcBef>
          <a:spcPct val="20000"/>
        </a:spcBef>
        <a:spcAft>
          <a:spcPct val="0"/>
        </a:spcAft>
        <a:buChar char="»"/>
        <a:defRPr sz="2000">
          <a:solidFill>
            <a:srgbClr val="360036"/>
          </a:solidFill>
          <a:latin typeface="+mn-lt"/>
          <a:ea typeface="+mn-ea"/>
        </a:defRPr>
      </a:lvl8pPr>
      <a:lvl9pPr marL="3886200" indent="-228600" algn="l" rtl="0" eaLnBrk="0" fontAlgn="base" hangingPunct="0">
        <a:spcBef>
          <a:spcPct val="20000"/>
        </a:spcBef>
        <a:spcAft>
          <a:spcPct val="0"/>
        </a:spcAft>
        <a:buChar char="»"/>
        <a:defRPr sz="2000">
          <a:solidFill>
            <a:srgbClr val="360036"/>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25475" y="2420938"/>
            <a:ext cx="7773988" cy="3960812"/>
          </a:xfrm>
        </p:spPr>
        <p:txBody>
          <a:bodyPr/>
          <a:lstStyle/>
          <a:p>
            <a:pPr algn="ctr"/>
            <a:r>
              <a:rPr lang="zh-CN" altLang="en-GB" sz="2800" dirty="0" smtClean="0">
                <a:latin typeface="SimHei" pitchFamily="49" charset="-122"/>
                <a:ea typeface="SimHei" pitchFamily="49" charset="-122"/>
              </a:rPr>
              <a:t/>
            </a:r>
            <a:br>
              <a:rPr lang="zh-CN" altLang="en-GB" sz="2800" dirty="0" smtClean="0">
                <a:latin typeface="SimHei" pitchFamily="49" charset="-122"/>
                <a:ea typeface="SimHei" pitchFamily="49" charset="-122"/>
              </a:rPr>
            </a:br>
            <a:r>
              <a:rPr lang="es-ES" altLang="zh-TW" sz="2000" dirty="0" smtClean="0">
                <a:cs typeface="Times New Roman" pitchFamily="18" charset="0"/>
              </a:rPr>
              <a:t>Bing </a:t>
            </a:r>
            <a:r>
              <a:rPr lang="es-ES" altLang="zh-TW" sz="2000" dirty="0" err="1" smtClean="0">
                <a:cs typeface="Times New Roman" pitchFamily="18" charset="0"/>
              </a:rPr>
              <a:t>Xu</a:t>
            </a:r>
            <a:r>
              <a:rPr lang="es-ES" altLang="zh-TW" sz="2000" dirty="0" smtClean="0">
                <a:cs typeface="Times New Roman" pitchFamily="18" charset="0"/>
              </a:rPr>
              <a:t> </a:t>
            </a:r>
            <a:r>
              <a:rPr lang="es-ES" altLang="zh-TW" sz="2800" dirty="0" smtClean="0">
                <a:cs typeface="Times New Roman" pitchFamily="18" charset="0"/>
              </a:rPr>
              <a:t/>
            </a:r>
            <a:br>
              <a:rPr lang="es-ES" altLang="zh-TW" sz="2800" dirty="0" smtClean="0">
                <a:cs typeface="Times New Roman" pitchFamily="18" charset="0"/>
              </a:rPr>
            </a:br>
            <a:r>
              <a:rPr lang="es-ES" altLang="zh-TW" sz="1600" dirty="0" smtClean="0">
                <a:cs typeface="Times New Roman" pitchFamily="18" charset="0"/>
              </a:rPr>
              <a:t>(</a:t>
            </a:r>
            <a:r>
              <a:rPr lang="es-ES" altLang="zh-TW" sz="1600" dirty="0" err="1">
                <a:cs typeface="Times New Roman" pitchFamily="18" charset="0"/>
              </a:rPr>
              <a:t>University</a:t>
            </a:r>
            <a:r>
              <a:rPr lang="es-ES" altLang="zh-TW" sz="1600" dirty="0">
                <a:cs typeface="Times New Roman" pitchFamily="18" charset="0"/>
              </a:rPr>
              <a:t> Carlos III </a:t>
            </a:r>
            <a:r>
              <a:rPr lang="es-ES" altLang="zh-TW" sz="1600" dirty="0" smtClean="0">
                <a:cs typeface="Times New Roman" pitchFamily="18" charset="0"/>
              </a:rPr>
              <a:t>of Madrid)</a:t>
            </a:r>
            <a:br>
              <a:rPr lang="es-ES" altLang="zh-TW" sz="1600" dirty="0" smtClean="0">
                <a:cs typeface="Times New Roman" pitchFamily="18" charset="0"/>
              </a:rPr>
            </a:br>
            <a:r>
              <a:rPr lang="es-ES" altLang="zh-TW" sz="1600" dirty="0" smtClean="0">
                <a:cs typeface="Times New Roman" pitchFamily="18" charset="0"/>
              </a:rPr>
              <a:t> </a:t>
            </a:r>
            <a:br>
              <a:rPr lang="es-ES" altLang="zh-TW" sz="1600" dirty="0" smtClean="0">
                <a:cs typeface="Times New Roman" pitchFamily="18" charset="0"/>
              </a:rPr>
            </a:br>
            <a:r>
              <a:rPr lang="es-ES" altLang="zh-TW" sz="2000" dirty="0" err="1" smtClean="0">
                <a:cs typeface="Times New Roman" pitchFamily="18" charset="0"/>
              </a:rPr>
              <a:t>Honglin</a:t>
            </a:r>
            <a:r>
              <a:rPr lang="es-ES" altLang="zh-TW" sz="2000" dirty="0" smtClean="0">
                <a:cs typeface="Times New Roman" pitchFamily="18" charset="0"/>
              </a:rPr>
              <a:t> Wang*</a:t>
            </a:r>
            <a:r>
              <a:rPr lang="es-ES" altLang="zh-TW" sz="2800" dirty="0" smtClean="0">
                <a:cs typeface="Times New Roman" pitchFamily="18" charset="0"/>
              </a:rPr>
              <a:t/>
            </a:r>
            <a:br>
              <a:rPr lang="es-ES" altLang="zh-TW" sz="2800" dirty="0" smtClean="0">
                <a:cs typeface="Times New Roman" pitchFamily="18" charset="0"/>
              </a:rPr>
            </a:br>
            <a:r>
              <a:rPr lang="es-ES" altLang="zh-TW" sz="1600" dirty="0" smtClean="0">
                <a:cs typeface="Times New Roman" pitchFamily="18" charset="0"/>
              </a:rPr>
              <a:t>(HKIMR) </a:t>
            </a:r>
            <a:br>
              <a:rPr lang="es-ES" altLang="zh-TW" sz="1600" dirty="0" smtClean="0">
                <a:cs typeface="Times New Roman" pitchFamily="18" charset="0"/>
              </a:rPr>
            </a:br>
            <a:r>
              <a:rPr lang="es-ES" altLang="zh-TW" sz="1200" dirty="0" smtClean="0">
                <a:cs typeface="Times New Roman" pitchFamily="18" charset="0"/>
              </a:rPr>
              <a:t/>
            </a:r>
            <a:br>
              <a:rPr lang="es-ES" altLang="zh-TW" sz="1200" dirty="0" smtClean="0">
                <a:cs typeface="Times New Roman" pitchFamily="18" charset="0"/>
              </a:rPr>
            </a:br>
            <a:r>
              <a:rPr lang="es-ES" altLang="zh-TW" dirty="0" err="1" smtClean="0">
                <a:cs typeface="Times New Roman" pitchFamily="18" charset="0"/>
              </a:rPr>
              <a:t>Adrian</a:t>
            </a:r>
            <a:r>
              <a:rPr lang="es-ES" altLang="zh-TW" dirty="0" smtClean="0">
                <a:cs typeface="Times New Roman" pitchFamily="18" charset="0"/>
              </a:rPr>
              <a:t> Van </a:t>
            </a:r>
            <a:r>
              <a:rPr lang="es-ES" altLang="zh-TW" dirty="0" err="1" smtClean="0">
                <a:cs typeface="Times New Roman" pitchFamily="18" charset="0"/>
              </a:rPr>
              <a:t>Rixtel</a:t>
            </a:r>
            <a:r>
              <a:rPr lang="es-ES" altLang="zh-TW" sz="2800" dirty="0" smtClean="0">
                <a:cs typeface="Times New Roman" pitchFamily="18" charset="0"/>
              </a:rPr>
              <a:t/>
            </a:r>
            <a:br>
              <a:rPr lang="es-ES" altLang="zh-TW" sz="2800" dirty="0" smtClean="0">
                <a:cs typeface="Times New Roman" pitchFamily="18" charset="0"/>
              </a:rPr>
            </a:br>
            <a:r>
              <a:rPr lang="es-ES" altLang="zh-TW" sz="1600" dirty="0" smtClean="0">
                <a:cs typeface="Times New Roman" pitchFamily="18" charset="0"/>
              </a:rPr>
              <a:t>(BIS)</a:t>
            </a:r>
            <a:r>
              <a:rPr lang="es-ES" altLang="zh-TW" sz="1200" dirty="0" smtClean="0">
                <a:cs typeface="Times New Roman" pitchFamily="18" charset="0"/>
              </a:rPr>
              <a:t/>
            </a:r>
            <a:br>
              <a:rPr lang="es-ES" altLang="zh-TW" sz="1200" dirty="0" smtClean="0">
                <a:cs typeface="Times New Roman" pitchFamily="18" charset="0"/>
              </a:rPr>
            </a:br>
            <a:r>
              <a:rPr lang="es-ES" altLang="zh-TW" sz="1200" dirty="0" smtClean="0">
                <a:cs typeface="Times New Roman" pitchFamily="18" charset="0"/>
              </a:rPr>
              <a:t/>
            </a:r>
            <a:br>
              <a:rPr lang="es-ES" altLang="zh-TW" sz="1200" dirty="0" smtClean="0">
                <a:cs typeface="Times New Roman" pitchFamily="18" charset="0"/>
              </a:rPr>
            </a:br>
            <a:r>
              <a:rPr lang="es-ES" altLang="zh-TW" sz="1200" dirty="0" smtClean="0">
                <a:cs typeface="Times New Roman" pitchFamily="18" charset="0"/>
              </a:rPr>
              <a:t/>
            </a:r>
            <a:br>
              <a:rPr lang="es-ES" altLang="zh-TW" sz="1200" dirty="0" smtClean="0">
                <a:cs typeface="Times New Roman" pitchFamily="18" charset="0"/>
              </a:rPr>
            </a:br>
            <a:r>
              <a:rPr lang="es-ES" altLang="zh-TW" sz="1200" dirty="0" smtClean="0">
                <a:cs typeface="Times New Roman" pitchFamily="18" charset="0"/>
              </a:rPr>
              <a:t/>
            </a:r>
            <a:br>
              <a:rPr lang="es-ES" altLang="zh-TW" sz="1200" dirty="0" smtClean="0">
                <a:cs typeface="Times New Roman" pitchFamily="18" charset="0"/>
              </a:rPr>
            </a:br>
            <a:r>
              <a:rPr lang="es-ES" altLang="zh-TW" sz="1200" dirty="0" smtClean="0">
                <a:cs typeface="Times New Roman" pitchFamily="18" charset="0"/>
              </a:rPr>
              <a:t/>
            </a:r>
            <a:br>
              <a:rPr lang="es-ES" altLang="zh-TW" sz="1200" dirty="0" smtClean="0">
                <a:cs typeface="Times New Roman" pitchFamily="18" charset="0"/>
              </a:rPr>
            </a:br>
            <a:r>
              <a:rPr lang="es-ES" altLang="zh-TW" sz="2000" dirty="0" smtClean="0">
                <a:cs typeface="Times New Roman" pitchFamily="18" charset="0"/>
              </a:rPr>
              <a:t>2015-01-16</a:t>
            </a:r>
            <a:br>
              <a:rPr lang="es-ES" altLang="zh-TW" sz="2000" dirty="0" smtClean="0">
                <a:cs typeface="Times New Roman" pitchFamily="18" charset="0"/>
              </a:rPr>
            </a:br>
            <a:r>
              <a:rPr lang="es-ES" altLang="zh-TW" sz="2000" dirty="0" smtClean="0">
                <a:cs typeface="Times New Roman" pitchFamily="18" charset="0"/>
              </a:rPr>
              <a:t>Hong Kong</a:t>
            </a:r>
            <a:r>
              <a:rPr lang="es-ES" altLang="zh-TW" sz="2800" dirty="0" smtClean="0">
                <a:cs typeface="Times New Roman" pitchFamily="18" charset="0"/>
              </a:rPr>
              <a:t/>
            </a:r>
            <a:br>
              <a:rPr lang="es-ES" altLang="zh-TW" sz="2800" dirty="0" smtClean="0">
                <a:cs typeface="Times New Roman" pitchFamily="18" charset="0"/>
              </a:rPr>
            </a:br>
            <a:endParaRPr lang="en-GB" altLang="zh-TW" sz="2800" dirty="0" smtClean="0">
              <a:cs typeface="Times New Roman" pitchFamily="18" charset="0"/>
            </a:endParaRPr>
          </a:p>
        </p:txBody>
      </p:sp>
      <p:sp>
        <p:nvSpPr>
          <p:cNvPr id="2051" name="TextBox 1"/>
          <p:cNvSpPr txBox="1">
            <a:spLocks noChangeArrowheads="1"/>
          </p:cNvSpPr>
          <p:nvPr/>
        </p:nvSpPr>
        <p:spPr bwMode="auto">
          <a:xfrm>
            <a:off x="611188" y="404813"/>
            <a:ext cx="770413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buFont typeface="Wingdings" pitchFamily="2" charset="2"/>
              <a:buNone/>
            </a:pPr>
            <a:r>
              <a:rPr lang="en-US" altLang="zh-TW" sz="2000" dirty="0"/>
              <a:t> </a:t>
            </a:r>
            <a:r>
              <a:rPr lang="en-US" altLang="zh-TW" sz="2000" b="1" dirty="0"/>
              <a:t>HKIMR 6th China Conference</a:t>
            </a:r>
          </a:p>
          <a:p>
            <a:pPr algn="ctr">
              <a:buFont typeface="Wingdings" pitchFamily="2" charset="2"/>
              <a:buNone/>
            </a:pPr>
            <a:endParaRPr lang="en-US" altLang="zh-TW" sz="2000" b="1" dirty="0"/>
          </a:p>
          <a:p>
            <a:pPr algn="ctr">
              <a:buFont typeface="Wingdings" pitchFamily="2" charset="2"/>
              <a:buNone/>
            </a:pPr>
            <a:r>
              <a:rPr lang="en-US" altLang="zh-TW" sz="2400" b="1" dirty="0">
                <a:cs typeface="Times New Roman" pitchFamily="18" charset="0"/>
              </a:rPr>
              <a:t>Collateral, Market Structure and Relationship Lending</a:t>
            </a:r>
          </a:p>
          <a:p>
            <a:pPr algn="ctr">
              <a:buFont typeface="Wingdings" pitchFamily="2" charset="2"/>
              <a:buNone/>
            </a:pPr>
            <a:r>
              <a:rPr lang="en-US" altLang="zh-TW" sz="2400" b="1" dirty="0">
                <a:cs typeface="Times New Roman" pitchFamily="18" charset="0"/>
              </a:rPr>
              <a:t>—Identification through </a:t>
            </a:r>
            <a:r>
              <a:rPr lang="en-US" altLang="zh-TW" sz="2400" b="1" dirty="0">
                <a:cs typeface="Times New Roman" pitchFamily="18" charset="0"/>
              </a:rPr>
              <a:t>IPOs</a:t>
            </a:r>
            <a:endParaRPr lang="zh-CN" altLang="en-US" sz="2400" b="1" dirty="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zh-TW" smtClean="0"/>
              <a:t>Literature review: market structure and collateral</a:t>
            </a:r>
            <a:endParaRPr lang="zh-TW" altLang="en-US" smtClean="0"/>
          </a:p>
        </p:txBody>
      </p:sp>
      <p:sp>
        <p:nvSpPr>
          <p:cNvPr id="11267" name="Content Placeholder 2"/>
          <p:cNvSpPr>
            <a:spLocks noGrp="1"/>
          </p:cNvSpPr>
          <p:nvPr>
            <p:ph idx="1"/>
          </p:nvPr>
        </p:nvSpPr>
        <p:spPr>
          <a:xfrm>
            <a:off x="684213" y="1412875"/>
            <a:ext cx="7772400" cy="4895850"/>
          </a:xfrm>
        </p:spPr>
        <p:txBody>
          <a:bodyPr/>
          <a:lstStyle/>
          <a:p>
            <a:pPr algn="just"/>
            <a:r>
              <a:rPr lang="en-GB" altLang="zh-TW" sz="2000" dirty="0" smtClean="0"/>
              <a:t>Informational channel: </a:t>
            </a:r>
          </a:p>
          <a:p>
            <a:pPr lvl="1" algn="just"/>
            <a:r>
              <a:rPr lang="en-US" altLang="zh-TW" sz="1800" dirty="0" smtClean="0"/>
              <a:t>Market structure affects the incentive of banks to accumulate proprietary information: more </a:t>
            </a:r>
            <a:r>
              <a:rPr lang="en-US" altLang="zh-TW" sz="1800" dirty="0"/>
              <a:t>concentrated market structure </a:t>
            </a:r>
            <a:r>
              <a:rPr lang="en-US" altLang="zh-TW" sz="1800" dirty="0">
                <a:sym typeface="Wingdings" pitchFamily="2" charset="2"/>
              </a:rPr>
              <a:t> more rent extraction opportunities  more incentives to accumulate proprietary information (</a:t>
            </a:r>
            <a:r>
              <a:rPr lang="en-US" altLang="zh-TW" sz="1800" dirty="0" err="1"/>
              <a:t>Hauswald</a:t>
            </a:r>
            <a:r>
              <a:rPr lang="en-US" altLang="zh-TW" sz="1800" dirty="0"/>
              <a:t> and Marquez, 2006).</a:t>
            </a:r>
            <a:endParaRPr lang="en-US" altLang="zh-TW" sz="1800" dirty="0">
              <a:sym typeface="Wingdings" pitchFamily="2" charset="2"/>
            </a:endParaRPr>
          </a:p>
          <a:p>
            <a:pPr lvl="1" algn="just"/>
            <a:r>
              <a:rPr lang="en-US" altLang="zh-TW" sz="1800" dirty="0"/>
              <a:t>More concentrated market structure </a:t>
            </a:r>
            <a:r>
              <a:rPr lang="en-US" altLang="zh-TW" sz="1800" dirty="0">
                <a:sym typeface="Wingdings" pitchFamily="2" charset="2"/>
              </a:rPr>
              <a:t> more effective i</a:t>
            </a:r>
            <a:r>
              <a:rPr lang="en-US" altLang="zh-TW" sz="1800" dirty="0"/>
              <a:t>nformation extraction (Marquez, 2002).</a:t>
            </a:r>
          </a:p>
          <a:p>
            <a:pPr lvl="1" algn="just"/>
            <a:r>
              <a:rPr lang="en-US" altLang="zh-TW" sz="1800" dirty="0"/>
              <a:t>In concentrated markets, firms borrow more often from the same lender </a:t>
            </a:r>
            <a:r>
              <a:rPr lang="en-US" altLang="zh-TW" sz="1800" dirty="0">
                <a:sym typeface="Wingdings" pitchFamily="2" charset="2"/>
              </a:rPr>
              <a:t> asymmetric information distribution among banks.</a:t>
            </a:r>
            <a:endParaRPr lang="en-US" altLang="zh-TW" sz="1800" dirty="0"/>
          </a:p>
          <a:p>
            <a:pPr lvl="1" algn="just"/>
            <a:r>
              <a:rPr lang="en-US" altLang="zh-TW" sz="1800" dirty="0"/>
              <a:t>In a more concentrated market, firms face higher switching costs </a:t>
            </a:r>
            <a:r>
              <a:rPr lang="en-US" altLang="zh-TW" sz="1800" dirty="0">
                <a:sym typeface="Wingdings" pitchFamily="2" charset="2"/>
              </a:rPr>
              <a:t></a:t>
            </a:r>
            <a:r>
              <a:rPr lang="en-US" altLang="zh-TW" sz="1800" dirty="0"/>
              <a:t> deter entry.</a:t>
            </a:r>
          </a:p>
          <a:p>
            <a:pPr lvl="1" algn="just"/>
            <a:r>
              <a:rPr lang="en-US" altLang="zh-TW" sz="1800" dirty="0"/>
              <a:t>In concentrated markets, banks have higher incentive and capacity to protect their proprietary information from spilling over to competitors.</a:t>
            </a:r>
          </a:p>
          <a:p>
            <a:pPr lvl="1" algn="just"/>
            <a:r>
              <a:rPr lang="en-US" altLang="zh-TW" sz="1800" dirty="0"/>
              <a:t>Therefore, concentrated markets </a:t>
            </a:r>
            <a:r>
              <a:rPr lang="en-US" altLang="zh-TW" sz="1800" dirty="0">
                <a:sym typeface="Wingdings" pitchFamily="2" charset="2"/>
              </a:rPr>
              <a:t></a:t>
            </a:r>
            <a:r>
              <a:rPr lang="en-US" altLang="zh-TW" sz="1800" dirty="0"/>
              <a:t> banks accumulate proprietary information easier and are able to better protect proprietary information</a:t>
            </a:r>
            <a:r>
              <a:rPr lang="en-US" altLang="zh-TW" sz="1800" dirty="0">
                <a:sym typeface="Wingdings" pitchFamily="2" charset="2"/>
              </a:rPr>
              <a:t></a:t>
            </a:r>
            <a:r>
              <a:rPr lang="en-US" altLang="zh-TW" sz="1800" dirty="0"/>
              <a:t> banks charge informational rents through collateral.</a:t>
            </a:r>
            <a:endParaRPr lang="zh-TW" altLang="en-US" sz="1800" dirty="0"/>
          </a:p>
          <a:p>
            <a:endParaRPr lang="zh-TW" altLang="en-US" sz="1800" dirty="0"/>
          </a:p>
        </p:txBody>
      </p:sp>
      <p:sp>
        <p:nvSpPr>
          <p:cNvPr id="11268"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776300FF-5441-479B-BCD5-D1A532EC04BE}" type="slidenum">
              <a:rPr lang="zh-TW" altLang="en-US" sz="1200">
                <a:solidFill>
                  <a:schemeClr val="tx1"/>
                </a:solidFill>
                <a:latin typeface="Arial" charset="0"/>
              </a:rPr>
              <a:pPr algn="r">
                <a:spcBef>
                  <a:spcPct val="0"/>
                </a:spcBef>
                <a:buSzTx/>
                <a:buFontTx/>
                <a:buNone/>
              </a:pPr>
              <a:t>10</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zh-TW" smtClean="0"/>
              <a:t>Testable hypotheses</a:t>
            </a:r>
            <a:endParaRPr lang="zh-TW" altLang="en-US" smtClean="0"/>
          </a:p>
        </p:txBody>
      </p:sp>
      <p:sp>
        <p:nvSpPr>
          <p:cNvPr id="12291" name="Content Placeholder 2"/>
          <p:cNvSpPr>
            <a:spLocks noGrp="1"/>
          </p:cNvSpPr>
          <p:nvPr>
            <p:ph idx="1"/>
          </p:nvPr>
        </p:nvSpPr>
        <p:spPr>
          <a:xfrm>
            <a:off x="685800" y="1484313"/>
            <a:ext cx="7772400" cy="4611687"/>
          </a:xfrm>
        </p:spPr>
        <p:txBody>
          <a:bodyPr/>
          <a:lstStyle/>
          <a:p>
            <a:pPr algn="just"/>
            <a:r>
              <a:rPr lang="en-US" altLang="zh-TW" sz="2000" dirty="0" smtClean="0"/>
              <a:t>If an exogenous shock levels the information asymmetry among banks, market structure should have less impact on collateral:</a:t>
            </a:r>
          </a:p>
          <a:p>
            <a:pPr algn="just"/>
            <a:endParaRPr lang="en-GB" altLang="zh-TW" sz="2000" dirty="0" smtClean="0"/>
          </a:p>
          <a:p>
            <a:pPr algn="just"/>
            <a:r>
              <a:rPr lang="en-US" altLang="zh-TW" sz="2000" i="1" dirty="0" smtClean="0"/>
              <a:t>H.3: Concentrated bank </a:t>
            </a:r>
            <a:r>
              <a:rPr lang="en-US" altLang="zh-TW" sz="2000" i="1" dirty="0"/>
              <a:t>markets are associated with a higher probability of collateral incidence, either because of more market power or information monopolies existing in such markets.</a:t>
            </a:r>
            <a:endParaRPr lang="zh-TW" altLang="zh-TW" sz="2000" i="1" dirty="0"/>
          </a:p>
          <a:p>
            <a:pPr algn="just"/>
            <a:endParaRPr lang="en-US" altLang="zh-TW" sz="2000" i="1" dirty="0"/>
          </a:p>
          <a:p>
            <a:pPr algn="just"/>
            <a:r>
              <a:rPr lang="en-US" altLang="zh-TW" sz="2000" i="1" dirty="0"/>
              <a:t>H.4: The positive impact of concentrated market structure is moderated in an environment where information distribution among lenders is relatively symmetric; the higher </a:t>
            </a:r>
            <a:r>
              <a:rPr lang="en-US" altLang="zh-TW" sz="2000" i="1" dirty="0" smtClean="0"/>
              <a:t>the market concentration, the stronger the moderation effect of informational equalization.    </a:t>
            </a:r>
            <a:endParaRPr lang="zh-TW" altLang="zh-TW" sz="2000" dirty="0" smtClean="0"/>
          </a:p>
          <a:p>
            <a:endParaRPr lang="zh-TW" altLang="en-US" sz="2000" dirty="0" smtClean="0"/>
          </a:p>
        </p:txBody>
      </p:sp>
      <p:sp>
        <p:nvSpPr>
          <p:cNvPr id="1229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37092AF1-E1A2-4FD8-BA46-19C805E4B150}" type="slidenum">
              <a:rPr lang="zh-TW" altLang="en-US" sz="1200">
                <a:solidFill>
                  <a:schemeClr val="tx1"/>
                </a:solidFill>
                <a:latin typeface="Arial" charset="0"/>
              </a:rPr>
              <a:pPr algn="r">
                <a:spcBef>
                  <a:spcPct val="0"/>
                </a:spcBef>
                <a:buSzTx/>
                <a:buFontTx/>
                <a:buNone/>
              </a:pPr>
              <a:t>11</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GB" altLang="zh-TW" dirty="0" smtClean="0"/>
              <a:t>3. Identification </a:t>
            </a:r>
            <a:r>
              <a:rPr lang="en-GB" altLang="zh-TW" dirty="0" smtClean="0"/>
              <a:t>strategy</a:t>
            </a:r>
            <a:endParaRPr lang="zh-TW" altLang="en-US" dirty="0" smtClean="0"/>
          </a:p>
        </p:txBody>
      </p:sp>
      <p:sp>
        <p:nvSpPr>
          <p:cNvPr id="13315" name="Content Placeholder 2"/>
          <p:cNvSpPr>
            <a:spLocks noGrp="1"/>
          </p:cNvSpPr>
          <p:nvPr>
            <p:ph idx="1"/>
          </p:nvPr>
        </p:nvSpPr>
        <p:spPr>
          <a:xfrm>
            <a:off x="790575" y="1166813"/>
            <a:ext cx="7772400" cy="4754562"/>
          </a:xfrm>
        </p:spPr>
        <p:txBody>
          <a:bodyPr/>
          <a:lstStyle/>
          <a:p>
            <a:pPr marL="0" indent="0" algn="just">
              <a:buFont typeface="Wingdings" pitchFamily="2" charset="2"/>
              <a:buNone/>
            </a:pPr>
            <a:r>
              <a:rPr lang="en-GB" altLang="zh-TW" sz="2000" dirty="0" smtClean="0"/>
              <a:t>We want to know how informational rents affect collateral. If we just run a regression as follows: </a:t>
            </a:r>
          </a:p>
          <a:p>
            <a:pPr marL="0" indent="0" algn="just">
              <a:buFont typeface="Wingdings" pitchFamily="2" charset="2"/>
              <a:buNone/>
            </a:pPr>
            <a:r>
              <a:rPr lang="en-GB" altLang="zh-TW" sz="2000" dirty="0" smtClean="0"/>
              <a:t>Collateral = f (market structure + relationship lending + other controls) + error </a:t>
            </a:r>
            <a:r>
              <a:rPr lang="en-GB" altLang="zh-TW" sz="2000" dirty="0"/>
              <a:t>term</a:t>
            </a:r>
          </a:p>
          <a:p>
            <a:pPr marL="0" indent="0" algn="just">
              <a:buFont typeface="Wingdings" pitchFamily="2" charset="2"/>
              <a:buNone/>
            </a:pPr>
            <a:r>
              <a:rPr lang="en-GB" altLang="zh-TW" sz="2000" dirty="0"/>
              <a:t>Then we would not be able to identify how informational rents affect collateral.</a:t>
            </a:r>
          </a:p>
          <a:p>
            <a:pPr marL="0" indent="0" algn="just">
              <a:buFont typeface="Wingdings" pitchFamily="2" charset="2"/>
              <a:buNone/>
            </a:pPr>
            <a:r>
              <a:rPr lang="en-GB" altLang="zh-TW" sz="2000" dirty="0"/>
              <a:t>We need an exogenous shock to information distribution </a:t>
            </a:r>
            <a:r>
              <a:rPr lang="en-GB" altLang="zh-TW" sz="2000" dirty="0" smtClean="0"/>
              <a:t>among banks. </a:t>
            </a:r>
          </a:p>
        </p:txBody>
      </p:sp>
      <p:sp>
        <p:nvSpPr>
          <p:cNvPr id="1331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FCB7EB3A-C8F8-4EB0-AC8E-625D5B3AC713}" type="slidenum">
              <a:rPr lang="zh-TW" altLang="en-US" sz="1200">
                <a:solidFill>
                  <a:schemeClr val="tx1"/>
                </a:solidFill>
                <a:latin typeface="Arial" charset="0"/>
              </a:rPr>
              <a:pPr algn="r">
                <a:spcBef>
                  <a:spcPct val="0"/>
                </a:spcBef>
                <a:buSzTx/>
                <a:buFontTx/>
                <a:buNone/>
              </a:pPr>
              <a:t>12</a:t>
            </a:fld>
            <a:endParaRPr lang="en-US" altLang="zh-TW" sz="1400">
              <a:solidFill>
                <a:schemeClr val="tx1"/>
              </a:solidFill>
            </a:endParaRPr>
          </a:p>
        </p:txBody>
      </p:sp>
      <p:sp>
        <p:nvSpPr>
          <p:cNvPr id="5" name="TextBox 4"/>
          <p:cNvSpPr txBox="1"/>
          <p:nvPr/>
        </p:nvSpPr>
        <p:spPr>
          <a:xfrm>
            <a:off x="765175" y="3846513"/>
            <a:ext cx="1474788" cy="1008062"/>
          </a:xfrm>
          <a:prstGeom prst="rect">
            <a:avLst/>
          </a:prstGeom>
          <a:ln/>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Bank Market Structure</a:t>
            </a:r>
            <a:endParaRPr lang="zh-TW" altLang="zh-TW" sz="1900">
              <a:solidFill>
                <a:srgbClr val="000000"/>
              </a:solidFill>
            </a:endParaRPr>
          </a:p>
          <a:p>
            <a:pPr algn="ctr">
              <a:spcBef>
                <a:spcPct val="0"/>
              </a:spcBef>
              <a:buSzTx/>
              <a:buFontTx/>
              <a:buNone/>
            </a:pPr>
            <a:endParaRPr lang="zh-TW" altLang="en-US" sz="1900">
              <a:solidFill>
                <a:srgbClr val="000000"/>
              </a:solidFill>
            </a:endParaRPr>
          </a:p>
        </p:txBody>
      </p:sp>
      <p:sp>
        <p:nvSpPr>
          <p:cNvPr id="6" name="TextBox 5"/>
          <p:cNvSpPr txBox="1"/>
          <p:nvPr/>
        </p:nvSpPr>
        <p:spPr>
          <a:xfrm>
            <a:off x="790575" y="5589588"/>
            <a:ext cx="1439863" cy="968375"/>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Relationship </a:t>
            </a:r>
            <a:endParaRPr lang="zh-TW" altLang="zh-TW" sz="1900">
              <a:solidFill>
                <a:srgbClr val="000000"/>
              </a:solidFill>
            </a:endParaRPr>
          </a:p>
          <a:p>
            <a:pPr algn="ctr">
              <a:spcBef>
                <a:spcPct val="0"/>
              </a:spcBef>
              <a:buSzTx/>
              <a:buFontTx/>
              <a:buNone/>
            </a:pPr>
            <a:r>
              <a:rPr lang="en-GB" altLang="zh-TW" sz="1900">
                <a:solidFill>
                  <a:srgbClr val="000000"/>
                </a:solidFill>
              </a:rPr>
              <a:t>Lending</a:t>
            </a:r>
            <a:endParaRPr lang="zh-TW" altLang="zh-TW" sz="1900">
              <a:solidFill>
                <a:srgbClr val="000000"/>
              </a:solidFill>
            </a:endParaRPr>
          </a:p>
          <a:p>
            <a:pPr algn="ctr">
              <a:spcBef>
                <a:spcPct val="0"/>
              </a:spcBef>
              <a:buSzTx/>
              <a:buFontTx/>
              <a:buNone/>
            </a:pPr>
            <a:endParaRPr lang="zh-TW" altLang="en-US" sz="1900">
              <a:solidFill>
                <a:srgbClr val="000000"/>
              </a:solidFill>
            </a:endParaRPr>
          </a:p>
        </p:txBody>
      </p:sp>
      <p:sp>
        <p:nvSpPr>
          <p:cNvPr id="7" name="TextBox 6"/>
          <p:cNvSpPr txBox="1"/>
          <p:nvPr/>
        </p:nvSpPr>
        <p:spPr>
          <a:xfrm>
            <a:off x="3249613" y="4770438"/>
            <a:ext cx="2305050" cy="677862"/>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Informational Rent</a:t>
            </a:r>
          </a:p>
          <a:p>
            <a:pPr algn="ctr">
              <a:spcBef>
                <a:spcPct val="0"/>
              </a:spcBef>
              <a:buSzTx/>
              <a:buFontTx/>
              <a:buNone/>
            </a:pPr>
            <a:r>
              <a:rPr lang="en-GB" altLang="zh-TW" sz="1900">
                <a:solidFill>
                  <a:srgbClr val="000000"/>
                </a:solidFill>
              </a:rPr>
              <a:t>(IPO)</a:t>
            </a:r>
            <a:endParaRPr lang="zh-TW" altLang="en-US" sz="1900">
              <a:solidFill>
                <a:srgbClr val="000000"/>
              </a:solidFill>
            </a:endParaRPr>
          </a:p>
        </p:txBody>
      </p:sp>
      <p:sp>
        <p:nvSpPr>
          <p:cNvPr id="8" name="TextBox 7"/>
          <p:cNvSpPr txBox="1"/>
          <p:nvPr/>
        </p:nvSpPr>
        <p:spPr>
          <a:xfrm>
            <a:off x="6696075" y="4562475"/>
            <a:ext cx="1368425" cy="968375"/>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en-GB" altLang="zh-TW" sz="1900">
              <a:solidFill>
                <a:srgbClr val="000000"/>
              </a:solidFill>
            </a:endParaRPr>
          </a:p>
          <a:p>
            <a:pPr algn="ctr">
              <a:spcBef>
                <a:spcPct val="0"/>
              </a:spcBef>
              <a:buSzTx/>
              <a:buFontTx/>
              <a:buNone/>
            </a:pPr>
            <a:r>
              <a:rPr lang="en-GB" altLang="zh-TW" sz="1900">
                <a:solidFill>
                  <a:srgbClr val="000000"/>
                </a:solidFill>
              </a:rPr>
              <a:t>Collateral</a:t>
            </a:r>
          </a:p>
          <a:p>
            <a:pPr algn="ctr">
              <a:spcBef>
                <a:spcPct val="0"/>
              </a:spcBef>
              <a:buSzTx/>
              <a:buFontTx/>
              <a:buNone/>
            </a:pPr>
            <a:endParaRPr lang="zh-TW" altLang="en-US" sz="1900">
              <a:solidFill>
                <a:srgbClr val="000000"/>
              </a:solidFill>
            </a:endParaRPr>
          </a:p>
        </p:txBody>
      </p:sp>
      <p:cxnSp>
        <p:nvCxnSpPr>
          <p:cNvPr id="13321" name="Straight Arrow Connector 8"/>
          <p:cNvCxnSpPr>
            <a:cxnSpLocks noChangeShapeType="1"/>
            <a:endCxn id="7" idx="1"/>
          </p:cNvCxnSpPr>
          <p:nvPr/>
        </p:nvCxnSpPr>
        <p:spPr bwMode="auto">
          <a:xfrm>
            <a:off x="2314575" y="4483100"/>
            <a:ext cx="935038" cy="987425"/>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3322" name="Straight Arrow Connector 9"/>
          <p:cNvCxnSpPr>
            <a:cxnSpLocks noChangeShapeType="1"/>
          </p:cNvCxnSpPr>
          <p:nvPr/>
        </p:nvCxnSpPr>
        <p:spPr bwMode="auto">
          <a:xfrm>
            <a:off x="2124075" y="2852738"/>
            <a:ext cx="935038" cy="538162"/>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11" name="Straight Arrow Connector 10"/>
          <p:cNvCxnSpPr/>
          <p:nvPr/>
        </p:nvCxnSpPr>
        <p:spPr bwMode="auto">
          <a:xfrm>
            <a:off x="2278063" y="4529138"/>
            <a:ext cx="935037" cy="484187"/>
          </a:xfrm>
          <a:prstGeom prst="straightConnector1">
            <a:avLst/>
          </a:prstGeom>
          <a:ln>
            <a:tailEnd type="arrow"/>
          </a:ln>
          <a:extLst/>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p:nvPr/>
        </p:nvCxnSpPr>
        <p:spPr bwMode="auto">
          <a:xfrm flipV="1">
            <a:off x="2314575" y="5181600"/>
            <a:ext cx="863600" cy="700088"/>
          </a:xfrm>
          <a:prstGeom prst="straightConnector1">
            <a:avLst/>
          </a:prstGeom>
          <a:ln>
            <a:tailEnd type="arrow"/>
          </a:ln>
          <a:ex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bwMode="auto">
          <a:xfrm>
            <a:off x="5554663" y="5060950"/>
            <a:ext cx="1117600"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14" name="Straight Connector 13"/>
          <p:cNvCxnSpPr/>
          <p:nvPr/>
        </p:nvCxnSpPr>
        <p:spPr bwMode="auto">
          <a:xfrm>
            <a:off x="2303463" y="4076700"/>
            <a:ext cx="5076825" cy="0"/>
          </a:xfrm>
          <a:prstGeom prst="line">
            <a:avLst/>
          </a:prstGeom>
          <a:ln/>
          <a:extLst/>
        </p:spPr>
        <p:style>
          <a:lnRef idx="2">
            <a:schemeClr val="dk1"/>
          </a:lnRef>
          <a:fillRef idx="0">
            <a:schemeClr val="dk1"/>
          </a:fillRef>
          <a:effectRef idx="1">
            <a:schemeClr val="dk1"/>
          </a:effectRef>
          <a:fontRef idx="minor">
            <a:schemeClr val="tx1"/>
          </a:fontRef>
        </p:style>
      </p:cxnSp>
      <p:cxnSp>
        <p:nvCxnSpPr>
          <p:cNvPr id="15" name="Straight Arrow Connector 14"/>
          <p:cNvCxnSpPr/>
          <p:nvPr/>
        </p:nvCxnSpPr>
        <p:spPr bwMode="auto">
          <a:xfrm>
            <a:off x="7370763" y="4086225"/>
            <a:ext cx="0" cy="414338"/>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16" name="Straight Connector 15"/>
          <p:cNvCxnSpPr/>
          <p:nvPr/>
        </p:nvCxnSpPr>
        <p:spPr bwMode="auto">
          <a:xfrm>
            <a:off x="2333625" y="6173788"/>
            <a:ext cx="5075238" cy="0"/>
          </a:xfrm>
          <a:prstGeom prst="line">
            <a:avLst/>
          </a:prstGeom>
          <a:ln/>
          <a:extLst/>
        </p:spPr>
        <p:style>
          <a:lnRef idx="2">
            <a:schemeClr val="dk1"/>
          </a:lnRef>
          <a:fillRef idx="0">
            <a:schemeClr val="dk1"/>
          </a:fillRef>
          <a:effectRef idx="1">
            <a:schemeClr val="dk1"/>
          </a:effectRef>
          <a:fontRef idx="minor">
            <a:schemeClr val="tx1"/>
          </a:fontRef>
        </p:style>
      </p:cxnSp>
      <p:cxnSp>
        <p:nvCxnSpPr>
          <p:cNvPr id="17" name="Straight Arrow Connector 16"/>
          <p:cNvCxnSpPr/>
          <p:nvPr/>
        </p:nvCxnSpPr>
        <p:spPr bwMode="auto">
          <a:xfrm flipV="1">
            <a:off x="7399338" y="5632450"/>
            <a:ext cx="0" cy="541338"/>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sp>
        <p:nvSpPr>
          <p:cNvPr id="13330" name="TextBox 17"/>
          <p:cNvSpPr txBox="1">
            <a:spLocks noChangeArrowheads="1"/>
          </p:cNvSpPr>
          <p:nvPr/>
        </p:nvSpPr>
        <p:spPr bwMode="auto">
          <a:xfrm>
            <a:off x="2376488" y="3654425"/>
            <a:ext cx="40322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chemeClr val="tx1"/>
                </a:solidFill>
              </a:rPr>
              <a:t>Market competition( power) channel</a:t>
            </a:r>
            <a:endParaRPr lang="zh-TW" altLang="en-US" sz="1900">
              <a:solidFill>
                <a:schemeClr val="tx1"/>
              </a:solidFill>
            </a:endParaRPr>
          </a:p>
        </p:txBody>
      </p:sp>
      <p:sp>
        <p:nvSpPr>
          <p:cNvPr id="13331" name="TextBox 18"/>
          <p:cNvSpPr txBox="1">
            <a:spLocks noChangeArrowheads="1"/>
          </p:cNvSpPr>
          <p:nvPr/>
        </p:nvSpPr>
        <p:spPr bwMode="auto">
          <a:xfrm>
            <a:off x="2754313" y="6173788"/>
            <a:ext cx="331311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chemeClr val="tx1"/>
                </a:solidFill>
              </a:rPr>
              <a:t>Firm value channel</a:t>
            </a:r>
            <a:endParaRPr lang="zh-TW" altLang="en-US" sz="1900">
              <a:solidFill>
                <a:schemeClr val="tx1"/>
              </a:solidFill>
            </a:endParaRPr>
          </a:p>
        </p:txBody>
      </p:sp>
      <p:cxnSp>
        <p:nvCxnSpPr>
          <p:cNvPr id="20" name="24 Conector recto de flecha"/>
          <p:cNvCxnSpPr/>
          <p:nvPr/>
        </p:nvCxnSpPr>
        <p:spPr bwMode="auto">
          <a:xfrm flipV="1">
            <a:off x="1408113" y="4894263"/>
            <a:ext cx="0" cy="576262"/>
          </a:xfrm>
          <a:prstGeom prst="straightConnector1">
            <a:avLst/>
          </a:prstGeom>
          <a:ln>
            <a:solidFill>
              <a:srgbClr val="00B0F0"/>
            </a:solidFill>
            <a:headEnd type="arrow"/>
            <a:tailEnd type="arrow"/>
          </a:ln>
          <a:ex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withEffect">
                                  <p:stCondLst>
                                    <p:cond delay="750"/>
                                  </p:stCondLst>
                                  <p:childTnLst>
                                    <p:animRot by="21600000">
                                      <p:cBhvr>
                                        <p:cTn id="6" dur="2000" fill="hold"/>
                                        <p:tgtEl>
                                          <p:spTgt spid="7">
                                            <p:txEl>
                                              <p:pRg st="0" end="0"/>
                                            </p:txEl>
                                          </p:spTgt>
                                        </p:tgtEl>
                                        <p:attrNameLst>
                                          <p:attrName>r</p:attrName>
                                        </p:attrNameLst>
                                      </p:cBhvr>
                                    </p:animRot>
                                  </p:childTnLst>
                                </p:cTn>
                              </p:par>
                              <p:par>
                                <p:cTn id="7" presetID="8" presetClass="emph" presetSubtype="0" fill="hold" nodeType="withEffect">
                                  <p:stCondLst>
                                    <p:cond delay="750"/>
                                  </p:stCondLst>
                                  <p:childTnLst>
                                    <p:animRot by="21600000">
                                      <p:cBhvr>
                                        <p:cTn id="8" dur="2000" fill="hold"/>
                                        <p:tgtEl>
                                          <p:spTgt spid="7">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altLang="zh-TW" smtClean="0"/>
              <a:t>Identification strategy</a:t>
            </a:r>
            <a:endParaRPr lang="zh-TW" altLang="en-US" smtClean="0"/>
          </a:p>
        </p:txBody>
      </p:sp>
      <p:sp>
        <p:nvSpPr>
          <p:cNvPr id="14339" name="Content Placeholder 2"/>
          <p:cNvSpPr>
            <a:spLocks noGrp="1"/>
          </p:cNvSpPr>
          <p:nvPr>
            <p:ph idx="1"/>
          </p:nvPr>
        </p:nvSpPr>
        <p:spPr>
          <a:xfrm>
            <a:off x="685800" y="1268413"/>
            <a:ext cx="7772400" cy="4827587"/>
          </a:xfrm>
        </p:spPr>
        <p:txBody>
          <a:bodyPr/>
          <a:lstStyle/>
          <a:p>
            <a:pPr algn="just"/>
            <a:r>
              <a:rPr lang="en-GB" altLang="zh-TW" sz="2000" dirty="0" smtClean="0"/>
              <a:t>Previous </a:t>
            </a:r>
            <a:r>
              <a:rPr lang="en-GB" altLang="zh-TW" sz="2000" dirty="0"/>
              <a:t>literature adopts two strategies to solve this problem:</a:t>
            </a:r>
          </a:p>
          <a:p>
            <a:pPr algn="just"/>
            <a:endParaRPr lang="en-US" altLang="zh-TW" sz="2000" dirty="0"/>
          </a:p>
          <a:p>
            <a:pPr algn="just"/>
            <a:r>
              <a:rPr lang="en-US" altLang="zh-TW" sz="2000" dirty="0"/>
              <a:t>Marquez (2002) suggests that in a market with a high turn-over of borrowers, the information advantage of any “inside” bank is eroded, because all banks are equally uninformed. </a:t>
            </a:r>
          </a:p>
          <a:p>
            <a:pPr algn="just"/>
            <a:endParaRPr lang="en-US" altLang="zh-TW" sz="2000" dirty="0"/>
          </a:p>
          <a:p>
            <a:pPr algn="just"/>
            <a:r>
              <a:rPr lang="en-US" altLang="zh-TW" sz="2000" dirty="0"/>
              <a:t>Padilla and Pagano (1999) propose the establishment of a credit registry that facilitates the information sharing among banks, which could be an informational equalization event.</a:t>
            </a:r>
            <a:r>
              <a:rPr lang="en-GB" altLang="zh-TW" sz="2000" dirty="0"/>
              <a:t> China introduced a credit registry in 2005; unfortunately, our sample starts in 2007. </a:t>
            </a:r>
          </a:p>
          <a:p>
            <a:pPr algn="just"/>
            <a:endParaRPr lang="en-GB" altLang="zh-TW" sz="2000" dirty="0"/>
          </a:p>
          <a:p>
            <a:pPr algn="just"/>
            <a:r>
              <a:rPr lang="en-GB" altLang="zh-TW" sz="2000" dirty="0"/>
              <a:t>Therefore, we propose to use IPOs as an exogenous information distribution shock.</a:t>
            </a:r>
          </a:p>
          <a:p>
            <a:pPr>
              <a:buFont typeface="Wingdings" pitchFamily="2" charset="2"/>
              <a:buNone/>
            </a:pPr>
            <a:endParaRPr lang="en-GB" altLang="zh-TW" sz="2000" dirty="0" smtClean="0"/>
          </a:p>
          <a:p>
            <a:endParaRPr lang="en-GB" altLang="zh-TW" sz="2000" dirty="0" smtClean="0"/>
          </a:p>
          <a:p>
            <a:endParaRPr lang="zh-TW" altLang="en-US" sz="2000" dirty="0" smtClean="0"/>
          </a:p>
        </p:txBody>
      </p:sp>
      <p:sp>
        <p:nvSpPr>
          <p:cNvPr id="14340"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D67247F7-5240-4020-AD03-1401BC665FD9}" type="slidenum">
              <a:rPr lang="zh-TW" altLang="en-US" sz="1200">
                <a:solidFill>
                  <a:schemeClr val="tx1"/>
                </a:solidFill>
                <a:latin typeface="Arial" charset="0"/>
              </a:rPr>
              <a:pPr algn="r">
                <a:spcBef>
                  <a:spcPct val="0"/>
                </a:spcBef>
                <a:buSzTx/>
                <a:buFontTx/>
                <a:buNone/>
              </a:pPr>
              <a:t>13</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zh-TW" smtClean="0"/>
              <a:t>Identification strategy</a:t>
            </a:r>
            <a:endParaRPr lang="zh-TW" altLang="en-US" smtClean="0"/>
          </a:p>
        </p:txBody>
      </p:sp>
      <p:sp>
        <p:nvSpPr>
          <p:cNvPr id="15363" name="Content Placeholder 2"/>
          <p:cNvSpPr>
            <a:spLocks noGrp="1"/>
          </p:cNvSpPr>
          <p:nvPr>
            <p:ph idx="1"/>
          </p:nvPr>
        </p:nvSpPr>
        <p:spPr>
          <a:xfrm>
            <a:off x="685800" y="1341438"/>
            <a:ext cx="7772400" cy="4754562"/>
          </a:xfrm>
        </p:spPr>
        <p:txBody>
          <a:bodyPr/>
          <a:lstStyle/>
          <a:p>
            <a:pPr algn="just"/>
            <a:r>
              <a:rPr lang="en-US" altLang="zh-TW" sz="2000" dirty="0" err="1" smtClean="0"/>
              <a:t>Schenone</a:t>
            </a:r>
            <a:r>
              <a:rPr lang="en-US" altLang="zh-TW" sz="2000" dirty="0" smtClean="0"/>
              <a:t> (2010) is the first to apply this identification strategy: The </a:t>
            </a:r>
            <a:r>
              <a:rPr lang="en-US" altLang="zh-TW" sz="2000" dirty="0"/>
              <a:t>IPO of a borrowing firm is such an information-releasing event.</a:t>
            </a:r>
          </a:p>
          <a:p>
            <a:pPr algn="just"/>
            <a:endParaRPr lang="en-US" altLang="zh-TW" sz="2000" dirty="0"/>
          </a:p>
          <a:p>
            <a:pPr algn="just"/>
            <a:r>
              <a:rPr lang="en-US" altLang="zh-TW" sz="2000" dirty="0"/>
              <a:t>Prior to going public, firms are not required to systematically disclose information, and do not face a regulatory threat for misleading disclosure.</a:t>
            </a:r>
          </a:p>
          <a:p>
            <a:pPr algn="just"/>
            <a:endParaRPr lang="en-US" altLang="zh-TW" sz="2000" dirty="0"/>
          </a:p>
          <a:p>
            <a:pPr algn="just"/>
            <a:r>
              <a:rPr lang="en-US" altLang="zh-TW" sz="2000" dirty="0"/>
              <a:t>In the process of an IPO, considerable information about the firm is revealed and it is held accountable by the authorities for its reporting. </a:t>
            </a:r>
          </a:p>
          <a:p>
            <a:pPr algn="just"/>
            <a:endParaRPr lang="en-US" altLang="zh-TW" sz="2000" dirty="0"/>
          </a:p>
          <a:p>
            <a:pPr algn="just"/>
            <a:r>
              <a:rPr lang="en-US" altLang="zh-TW" sz="2000" dirty="0"/>
              <a:t>After the IPO, the firm must comply with ongoing disclosure requirements mandated by the authorities. </a:t>
            </a:r>
          </a:p>
          <a:p>
            <a:pPr algn="just"/>
            <a:endParaRPr lang="en-US" altLang="zh-TW" sz="2000" dirty="0"/>
          </a:p>
          <a:p>
            <a:pPr algn="just"/>
            <a:r>
              <a:rPr lang="en-US" altLang="zh-TW" sz="2000" dirty="0"/>
              <a:t>The firm's public share price is another source of information for the public and banks. </a:t>
            </a:r>
            <a:endParaRPr lang="zh-TW" altLang="en-US" sz="2000" dirty="0"/>
          </a:p>
        </p:txBody>
      </p:sp>
      <p:sp>
        <p:nvSpPr>
          <p:cNvPr id="15364"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06C571AE-C1E6-4338-9105-134606CE7691}" type="slidenum">
              <a:rPr lang="zh-TW" altLang="en-US" sz="1200">
                <a:solidFill>
                  <a:schemeClr val="tx1"/>
                </a:solidFill>
                <a:latin typeface="Arial" charset="0"/>
              </a:rPr>
              <a:pPr algn="r">
                <a:spcBef>
                  <a:spcPct val="0"/>
                </a:spcBef>
                <a:buSzTx/>
                <a:buFontTx/>
                <a:buNone/>
              </a:pPr>
              <a:t>14</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altLang="zh-TW" smtClean="0"/>
              <a:t>Identification strategy</a:t>
            </a:r>
            <a:endParaRPr lang="zh-TW" altLang="en-US" smtClean="0"/>
          </a:p>
        </p:txBody>
      </p:sp>
      <p:sp>
        <p:nvSpPr>
          <p:cNvPr id="3" name="Content Placeholder 2"/>
          <p:cNvSpPr>
            <a:spLocks noGrp="1"/>
          </p:cNvSpPr>
          <p:nvPr>
            <p:ph idx="1"/>
          </p:nvPr>
        </p:nvSpPr>
        <p:spPr>
          <a:xfrm>
            <a:off x="685800" y="1125538"/>
            <a:ext cx="7772400" cy="5472112"/>
          </a:xfrm>
        </p:spPr>
        <p:txBody>
          <a:bodyPr/>
          <a:lstStyle/>
          <a:p>
            <a:pPr marL="0" indent="0" algn="just">
              <a:buFont typeface="Wingdings" pitchFamily="2" charset="2"/>
              <a:buNone/>
            </a:pPr>
            <a:r>
              <a:rPr lang="en-GB" altLang="zh-TW" sz="2000" dirty="0" smtClean="0"/>
              <a:t>In China, </a:t>
            </a:r>
            <a:r>
              <a:rPr lang="en-GB" altLang="zh-TW" sz="2000" dirty="0"/>
              <a:t>IPOs may be considered an exogenous shock to bank loans, because: </a:t>
            </a:r>
          </a:p>
          <a:p>
            <a:pPr marL="0" indent="0" algn="just"/>
            <a:r>
              <a:rPr lang="en-GB" altLang="zh-TW" sz="2000" dirty="0"/>
              <a:t>Pledging collateral or not would not affect a firm’s IPO directly. </a:t>
            </a:r>
            <a:endParaRPr lang="en-GB" altLang="zh-TW" sz="2000" dirty="0" smtClean="0"/>
          </a:p>
          <a:p>
            <a:pPr marL="0" indent="0" algn="just"/>
            <a:endParaRPr lang="en-GB" altLang="zh-TW" sz="2000" dirty="0"/>
          </a:p>
          <a:p>
            <a:pPr marL="0" indent="0" algn="just"/>
            <a:r>
              <a:rPr lang="en-GB" altLang="zh-TW" sz="2000" dirty="0"/>
              <a:t>The exact timing of an IPO depends on the approval of the China Securities Regulatory Commission (CSRC), which is unpredictable and exogenous to both banks and firms. </a:t>
            </a:r>
            <a:r>
              <a:rPr lang="en-GB" altLang="zh-TW" sz="2000" dirty="0"/>
              <a:t>In other words, it is unlikely that banks/firms change the timing of lending/borrowing due to an IPO. </a:t>
            </a:r>
            <a:endParaRPr lang="en-GB" altLang="zh-TW" sz="2000" dirty="0" smtClean="0"/>
          </a:p>
          <a:p>
            <a:pPr marL="0" indent="0" algn="just"/>
            <a:endParaRPr lang="en-GB" altLang="zh-TW" sz="2000" dirty="0"/>
          </a:p>
          <a:p>
            <a:pPr marL="0" indent="0" algn="just"/>
            <a:r>
              <a:rPr lang="en-GB" altLang="zh-TW" sz="2000" dirty="0"/>
              <a:t>IPOs are a very selective and non-transparent process in China, and </a:t>
            </a:r>
            <a:r>
              <a:rPr lang="en-GB" altLang="zh-TW" sz="2000" dirty="0" smtClean="0"/>
              <a:t>whether or not IPOs depends </a:t>
            </a:r>
            <a:r>
              <a:rPr lang="en-GB" altLang="zh-TW" sz="2000" dirty="0"/>
              <a:t>on the CSRC’s approval</a:t>
            </a:r>
            <a:r>
              <a:rPr lang="en-GB" altLang="zh-TW" sz="2000" dirty="0" smtClean="0"/>
              <a:t>.</a:t>
            </a:r>
          </a:p>
          <a:p>
            <a:pPr marL="0" indent="0" algn="just"/>
            <a:endParaRPr lang="en-GB" altLang="zh-TW" sz="2000" dirty="0"/>
          </a:p>
          <a:p>
            <a:pPr marL="0" indent="0" algn="just"/>
            <a:r>
              <a:rPr lang="en-GB" altLang="zh-TW" sz="2000" dirty="0"/>
              <a:t>Preparing and waiting for an IPO usually takes years</a:t>
            </a:r>
            <a:r>
              <a:rPr lang="en-GB" altLang="zh-TW" sz="2000" dirty="0" smtClean="0"/>
              <a:t>.</a:t>
            </a:r>
          </a:p>
          <a:p>
            <a:pPr marL="0" indent="0" algn="just"/>
            <a:endParaRPr lang="en-GB" altLang="zh-TW" sz="2000" dirty="0"/>
          </a:p>
          <a:p>
            <a:pPr marL="0" indent="0" algn="just"/>
            <a:r>
              <a:rPr lang="en-GB" altLang="zh-TW" sz="2000" dirty="0"/>
              <a:t>CSRC often suspends all IPOs and no one can predict when IPOs will be allowed again.</a:t>
            </a:r>
          </a:p>
          <a:p>
            <a:pPr marL="0" indent="0">
              <a:buFont typeface="Wingdings" pitchFamily="2" charset="2"/>
              <a:buNone/>
            </a:pPr>
            <a:endParaRPr lang="zh-TW" altLang="en-US" sz="2000" dirty="0" smtClean="0"/>
          </a:p>
        </p:txBody>
      </p:sp>
      <p:sp>
        <p:nvSpPr>
          <p:cNvPr id="16388"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C4379C79-B23B-4940-92CF-2B76EA7E5074}" type="slidenum">
              <a:rPr lang="zh-TW" altLang="en-US" sz="1200">
                <a:solidFill>
                  <a:schemeClr val="tx1"/>
                </a:solidFill>
                <a:latin typeface="Arial" charset="0"/>
              </a:rPr>
              <a:pPr algn="r">
                <a:spcBef>
                  <a:spcPct val="0"/>
                </a:spcBef>
                <a:buSzTx/>
                <a:buFontTx/>
                <a:buNone/>
              </a:pPr>
              <a:t>15</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95400" y="381000"/>
            <a:ext cx="7239000" cy="744538"/>
          </a:xfrm>
        </p:spPr>
        <p:txBody>
          <a:bodyPr/>
          <a:lstStyle/>
          <a:p>
            <a:r>
              <a:rPr lang="en-GB" altLang="zh-TW" smtClean="0"/>
              <a:t>Closing periods of IPOs in recent years</a:t>
            </a:r>
            <a:br>
              <a:rPr lang="en-GB" altLang="zh-TW" smtClean="0"/>
            </a:br>
            <a:endParaRPr lang="zh-TW" altLang="en-US" smtClean="0"/>
          </a:p>
        </p:txBody>
      </p:sp>
      <p:sp>
        <p:nvSpPr>
          <p:cNvPr id="17411" name="Content Placeholder 2"/>
          <p:cNvSpPr>
            <a:spLocks noGrp="1"/>
          </p:cNvSpPr>
          <p:nvPr>
            <p:ph idx="1"/>
          </p:nvPr>
        </p:nvSpPr>
        <p:spPr>
          <a:xfrm>
            <a:off x="685800" y="1125538"/>
            <a:ext cx="7772400" cy="4970462"/>
          </a:xfrm>
        </p:spPr>
        <p:txBody>
          <a:bodyPr/>
          <a:lstStyle/>
          <a:p>
            <a:pPr marL="0" indent="0" algn="ctr">
              <a:buFont typeface="Wingdings" pitchFamily="2" charset="2"/>
              <a:buNone/>
            </a:pPr>
            <a:r>
              <a:rPr lang="en-GB" altLang="zh-TW" sz="2000" dirty="0" smtClean="0"/>
              <a:t>Sept 2004-Feb 2005 (5 months)</a:t>
            </a:r>
            <a:br>
              <a:rPr lang="en-GB" altLang="zh-TW" sz="2000" dirty="0" smtClean="0"/>
            </a:br>
            <a:r>
              <a:rPr lang="en-GB" altLang="zh-TW" sz="2000" dirty="0" smtClean="0"/>
              <a:t/>
            </a:r>
            <a:br>
              <a:rPr lang="en-GB" altLang="zh-TW" sz="2000" dirty="0" smtClean="0"/>
            </a:br>
            <a:r>
              <a:rPr lang="en-GB" altLang="zh-TW" sz="2000" dirty="0" smtClean="0"/>
              <a:t>June 2005-June 2006 (12 months)</a:t>
            </a:r>
            <a:br>
              <a:rPr lang="en-GB" altLang="zh-TW" sz="2000" dirty="0" smtClean="0"/>
            </a:br>
            <a:r>
              <a:rPr lang="en-GB" altLang="zh-TW" sz="2000" dirty="0" smtClean="0"/>
              <a:t/>
            </a:r>
            <a:br>
              <a:rPr lang="en-GB" altLang="zh-TW" sz="2000" dirty="0" smtClean="0"/>
            </a:br>
            <a:r>
              <a:rPr lang="en-GB" altLang="zh-TW" sz="2000" dirty="0" smtClean="0"/>
              <a:t>Sept 2008-June 2009 (9 months)</a:t>
            </a:r>
            <a:br>
              <a:rPr lang="en-GB" altLang="zh-TW" sz="2000" dirty="0" smtClean="0"/>
            </a:br>
            <a:r>
              <a:rPr lang="en-GB" altLang="zh-TW" sz="2000" dirty="0" smtClean="0"/>
              <a:t/>
            </a:r>
            <a:br>
              <a:rPr lang="en-GB" altLang="zh-TW" sz="2000" dirty="0" smtClean="0"/>
            </a:br>
            <a:r>
              <a:rPr lang="en-GB" altLang="zh-TW" sz="2000" dirty="0" smtClean="0"/>
              <a:t>Oct 2012-Jan 2014 </a:t>
            </a:r>
            <a:r>
              <a:rPr lang="en-GB" altLang="zh-TW" sz="2000" dirty="0" smtClean="0">
                <a:solidFill>
                  <a:schemeClr val="bg1">
                    <a:lumMod val="50000"/>
                  </a:schemeClr>
                </a:solidFill>
              </a:rPr>
              <a:t>(15 months)</a:t>
            </a:r>
            <a:r>
              <a:rPr lang="en-GB" altLang="zh-TW" sz="2000" dirty="0" smtClean="0"/>
              <a:t/>
            </a:r>
            <a:br>
              <a:rPr lang="en-GB" altLang="zh-TW" sz="2000" dirty="0" smtClean="0"/>
            </a:br>
            <a:r>
              <a:rPr lang="en-GB" altLang="zh-TW" sz="2000" dirty="0" smtClean="0"/>
              <a:t/>
            </a:r>
            <a:br>
              <a:rPr lang="en-GB" altLang="zh-TW" sz="2000" dirty="0" smtClean="0"/>
            </a:br>
            <a:r>
              <a:rPr lang="en-GB" altLang="zh-TW" sz="2000" dirty="0" smtClean="0"/>
              <a:t>Feb 2014-June 2014 </a:t>
            </a:r>
            <a:r>
              <a:rPr lang="en-GB" altLang="zh-TW" sz="2000" dirty="0" smtClean="0">
                <a:solidFill>
                  <a:srgbClr val="33CC33"/>
                </a:solidFill>
              </a:rPr>
              <a:t>(4 months)</a:t>
            </a:r>
            <a:r>
              <a:rPr lang="en-GB" altLang="zh-TW" sz="2000" dirty="0" smtClean="0"/>
              <a:t/>
            </a:r>
            <a:br>
              <a:rPr lang="en-GB" altLang="zh-TW" sz="2000" dirty="0" smtClean="0"/>
            </a:br>
            <a:endParaRPr lang="en-GB" altLang="zh-TW" sz="2000" dirty="0" smtClean="0"/>
          </a:p>
          <a:p>
            <a:pPr marL="0" indent="0" algn="just">
              <a:buFont typeface="Wingdings" pitchFamily="2" charset="2"/>
              <a:buNone/>
            </a:pPr>
            <a:r>
              <a:rPr lang="en-GB" altLang="zh-TW" sz="2000" dirty="0" smtClean="0"/>
              <a:t>Therefore, an </a:t>
            </a:r>
            <a:r>
              <a:rPr lang="en-GB" altLang="zh-TW" sz="2000" dirty="0"/>
              <a:t>IPO may be considered an exogenous shock to bank loans and collateral pledging. We can identify how informational rents affect collateral pledging by using IPOs as an identification strategy. </a:t>
            </a:r>
            <a:endParaRPr lang="zh-TW" altLang="en-US" sz="2000" dirty="0"/>
          </a:p>
        </p:txBody>
      </p:sp>
      <p:sp>
        <p:nvSpPr>
          <p:cNvPr id="1741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C54E3DF2-0289-4B8E-B53F-3898E99C53E3}" type="slidenum">
              <a:rPr lang="zh-TW" altLang="en-US" sz="1200">
                <a:solidFill>
                  <a:schemeClr val="tx1"/>
                </a:solidFill>
                <a:latin typeface="Arial" charset="0"/>
              </a:rPr>
              <a:pPr algn="r">
                <a:spcBef>
                  <a:spcPct val="0"/>
                </a:spcBef>
                <a:buSzTx/>
                <a:buFontTx/>
                <a:buNone/>
              </a:pPr>
              <a:t>16</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295400" y="381000"/>
            <a:ext cx="7239000" cy="744538"/>
          </a:xfrm>
        </p:spPr>
        <p:txBody>
          <a:bodyPr/>
          <a:lstStyle/>
          <a:p>
            <a:r>
              <a:rPr lang="en-GB" altLang="zh-TW" dirty="0" smtClean="0"/>
              <a:t>4. Data </a:t>
            </a:r>
            <a:r>
              <a:rPr lang="en-GB" altLang="zh-TW" dirty="0"/>
              <a:t>and variables </a:t>
            </a:r>
            <a:endParaRPr lang="zh-TW" altLang="en-US" dirty="0"/>
          </a:p>
        </p:txBody>
      </p:sp>
      <p:sp>
        <p:nvSpPr>
          <p:cNvPr id="18435" name="Content Placeholder 2"/>
          <p:cNvSpPr>
            <a:spLocks noGrp="1"/>
          </p:cNvSpPr>
          <p:nvPr>
            <p:ph idx="1"/>
          </p:nvPr>
        </p:nvSpPr>
        <p:spPr>
          <a:xfrm>
            <a:off x="685800" y="1268413"/>
            <a:ext cx="7772400" cy="5400675"/>
          </a:xfrm>
        </p:spPr>
        <p:txBody>
          <a:bodyPr/>
          <a:lstStyle/>
          <a:p>
            <a:pPr algn="just"/>
            <a:r>
              <a:rPr lang="en-US" altLang="zh-TW" sz="2000" dirty="0" smtClean="0"/>
              <a:t>Previous studies on </a:t>
            </a:r>
            <a:r>
              <a:rPr lang="en-US" altLang="zh-TW" sz="2000" dirty="0"/>
              <a:t>Chinese banking </a:t>
            </a:r>
            <a:r>
              <a:rPr lang="en-US" altLang="zh-TW" sz="2000" dirty="0" smtClean="0"/>
              <a:t>industry: </a:t>
            </a:r>
          </a:p>
          <a:p>
            <a:pPr lvl="1" algn="just"/>
            <a:r>
              <a:rPr lang="en-US" altLang="zh-TW" sz="1800" dirty="0" smtClean="0"/>
              <a:t>either using </a:t>
            </a:r>
            <a:r>
              <a:rPr lang="en-US" altLang="zh-TW" sz="1800" b="1" dirty="0" smtClean="0"/>
              <a:t>firm-level</a:t>
            </a:r>
            <a:r>
              <a:rPr lang="en-US" altLang="zh-TW" sz="1800" dirty="0" smtClean="0"/>
              <a:t> data (Pan and </a:t>
            </a:r>
            <a:r>
              <a:rPr lang="en-US" altLang="zh-TW" sz="1800" dirty="0" err="1" smtClean="0"/>
              <a:t>Tian</a:t>
            </a:r>
            <a:r>
              <a:rPr lang="en-US" altLang="zh-TW" sz="1800" dirty="0" smtClean="0"/>
              <a:t>, 2013; Firth et al., 2012; Chen et al., 2013), </a:t>
            </a:r>
          </a:p>
          <a:p>
            <a:pPr lvl="1" algn="just"/>
            <a:r>
              <a:rPr lang="en-US" altLang="zh-TW" sz="1800" dirty="0" smtClean="0"/>
              <a:t>or rely on loan-level data provided by </a:t>
            </a:r>
            <a:r>
              <a:rPr lang="en-US" altLang="zh-TW" sz="1800" b="1" dirty="0" smtClean="0"/>
              <a:t>one particular state-owned bank</a:t>
            </a:r>
            <a:r>
              <a:rPr lang="en-US" altLang="zh-TW" sz="1800" dirty="0" smtClean="0"/>
              <a:t> (Chang et al., 2014; Qian et al., 2014).</a:t>
            </a:r>
          </a:p>
          <a:p>
            <a:pPr algn="just"/>
            <a:r>
              <a:rPr lang="en-US" altLang="zh-TW" sz="2000" dirty="0"/>
              <a:t>Our unique dataset: hand-collected from Wind loan-level database: </a:t>
            </a:r>
          </a:p>
          <a:p>
            <a:pPr lvl="1" algn="just"/>
            <a:r>
              <a:rPr lang="en-US" altLang="zh-TW" sz="2000" dirty="0">
                <a:cs typeface="+mn-cs"/>
              </a:rPr>
              <a:t>multiple borrowings of each firm (on average, </a:t>
            </a:r>
            <a:r>
              <a:rPr lang="en-US" altLang="zh-TW" sz="1800" dirty="0" smtClean="0"/>
              <a:t>each firm has 20 loans in our sample). </a:t>
            </a:r>
          </a:p>
          <a:p>
            <a:pPr lvl="1" algn="just"/>
            <a:r>
              <a:rPr lang="en-US" altLang="zh-TW" sz="1800" dirty="0" smtClean="0"/>
              <a:t>from </a:t>
            </a:r>
            <a:r>
              <a:rPr lang="en-US" altLang="zh-TW" sz="1800" b="1" dirty="0" smtClean="0"/>
              <a:t>multiple banks</a:t>
            </a:r>
            <a:r>
              <a:rPr lang="en-US" altLang="zh-TW" sz="1800" dirty="0" smtClean="0"/>
              <a:t> (on average 4 banks per firm) including almost all types of Chinese banks. </a:t>
            </a:r>
          </a:p>
          <a:p>
            <a:pPr lvl="1" algn="just"/>
            <a:r>
              <a:rPr lang="en-US" altLang="zh-TW" sz="1800" dirty="0"/>
              <a:t>10,654 loans made to 676 listed firms of SZSE between 2007 and 2013.</a:t>
            </a:r>
          </a:p>
          <a:p>
            <a:pPr lvl="1" algn="just"/>
            <a:r>
              <a:rPr lang="en-US" altLang="zh-TW" sz="1800" dirty="0"/>
              <a:t>We remove some recording errors, incomplete loan contract information, and questionable financial data (for example, loans issued at lower than lending rate floor). </a:t>
            </a:r>
          </a:p>
          <a:p>
            <a:pPr lvl="1" algn="just"/>
            <a:r>
              <a:rPr lang="en-US" altLang="zh-TW" sz="1800" dirty="0"/>
              <a:t>Further, we remove loans to financial institutions.</a:t>
            </a:r>
          </a:p>
          <a:p>
            <a:pPr lvl="1" algn="just"/>
            <a:r>
              <a:rPr lang="en-US" altLang="zh-TW" sz="1800" dirty="0"/>
              <a:t>Final dataset: 9,288 loans made to 649 listed firms.</a:t>
            </a:r>
            <a:endParaRPr lang="zh-TW" altLang="zh-TW" sz="1800" dirty="0"/>
          </a:p>
          <a:p>
            <a:endParaRPr lang="zh-TW" altLang="en-US" sz="1800" dirty="0"/>
          </a:p>
        </p:txBody>
      </p:sp>
      <p:sp>
        <p:nvSpPr>
          <p:cNvPr id="1843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CDBB1F88-EC89-41B0-AC84-4CB4BDE8AD91}" type="slidenum">
              <a:rPr lang="zh-TW" altLang="en-US" sz="1200">
                <a:solidFill>
                  <a:schemeClr val="tx1"/>
                </a:solidFill>
                <a:latin typeface="Arial" charset="0"/>
              </a:rPr>
              <a:pPr algn="r">
                <a:spcBef>
                  <a:spcPct val="0"/>
                </a:spcBef>
                <a:buSzTx/>
                <a:buFontTx/>
                <a:buNone/>
              </a:pPr>
              <a:t>17</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685800" y="1268413"/>
            <a:ext cx="7772400" cy="4827587"/>
          </a:xfrm>
        </p:spPr>
        <p:txBody>
          <a:bodyPr/>
          <a:lstStyle/>
          <a:p>
            <a:pPr marL="0" indent="0" algn="just">
              <a:lnSpc>
                <a:spcPct val="80000"/>
              </a:lnSpc>
              <a:buFont typeface="Wingdings" pitchFamily="2" charset="2"/>
              <a:buNone/>
            </a:pPr>
            <a:r>
              <a:rPr lang="en-US" altLang="zh-TW" sz="1800" b="1" dirty="0" smtClean="0"/>
              <a:t>Six groups of variables:</a:t>
            </a:r>
          </a:p>
          <a:p>
            <a:pPr marL="0" indent="0" algn="just">
              <a:lnSpc>
                <a:spcPct val="80000"/>
              </a:lnSpc>
              <a:buFont typeface="Wingdings" pitchFamily="2" charset="2"/>
              <a:buNone/>
            </a:pPr>
            <a:endParaRPr lang="en-US" altLang="zh-TW" sz="1800" b="1" dirty="0" smtClean="0"/>
          </a:p>
          <a:p>
            <a:pPr marL="0" indent="0" algn="just">
              <a:lnSpc>
                <a:spcPct val="80000"/>
              </a:lnSpc>
              <a:buFont typeface="Wingdings" pitchFamily="2" charset="2"/>
              <a:buAutoNum type="arabicPeriod"/>
            </a:pPr>
            <a:r>
              <a:rPr lang="en-US" altLang="zh-TW" sz="1800" dirty="0" smtClean="0"/>
              <a:t>Loan contract terms: </a:t>
            </a:r>
            <a:r>
              <a:rPr lang="en-US" altLang="zh-TW" sz="1800" i="1" dirty="0" smtClean="0"/>
              <a:t>collateral, loan maturity, spread, loan size.</a:t>
            </a:r>
          </a:p>
          <a:p>
            <a:pPr marL="0" indent="0" algn="just">
              <a:lnSpc>
                <a:spcPct val="80000"/>
              </a:lnSpc>
              <a:buFont typeface="Wingdings" pitchFamily="2" charset="2"/>
              <a:buAutoNum type="arabicPeriod"/>
            </a:pPr>
            <a:endParaRPr lang="en-US" altLang="zh-TW" sz="1800" i="1" dirty="0" smtClean="0"/>
          </a:p>
          <a:p>
            <a:pPr marL="0" indent="0" algn="just">
              <a:lnSpc>
                <a:spcPct val="80000"/>
              </a:lnSpc>
              <a:buFont typeface="Wingdings" pitchFamily="2" charset="2"/>
              <a:buAutoNum type="arabicPeriod"/>
            </a:pPr>
            <a:r>
              <a:rPr lang="en-US" altLang="zh-TW" sz="1800" dirty="0" smtClean="0"/>
              <a:t>Borrower characteristics: </a:t>
            </a:r>
            <a:r>
              <a:rPr lang="en-US" altLang="zh-TW" sz="1800" i="1" dirty="0" smtClean="0"/>
              <a:t>firm size, leverage, ROA, age, tangibility, firm ownership, liquidity, Z-score, loan concentration ratio, IPO.</a:t>
            </a:r>
          </a:p>
          <a:p>
            <a:pPr marL="0" indent="0" algn="just">
              <a:lnSpc>
                <a:spcPct val="80000"/>
              </a:lnSpc>
              <a:buFont typeface="Wingdings" pitchFamily="2" charset="2"/>
              <a:buAutoNum type="arabicPeriod"/>
            </a:pPr>
            <a:endParaRPr lang="en-US" altLang="zh-TW" sz="1800" i="1" dirty="0" smtClean="0"/>
          </a:p>
          <a:p>
            <a:pPr marL="0" indent="0" algn="just">
              <a:lnSpc>
                <a:spcPct val="80000"/>
              </a:lnSpc>
              <a:buFont typeface="Wingdings" pitchFamily="2" charset="2"/>
              <a:buAutoNum type="arabicPeriod"/>
            </a:pPr>
            <a:r>
              <a:rPr lang="en-US" altLang="zh-TW" sz="1800" dirty="0" smtClean="0"/>
              <a:t>Bank market </a:t>
            </a:r>
            <a:r>
              <a:rPr lang="en-US" altLang="zh-TW" sz="1800" dirty="0"/>
              <a:t>structure: regional concentration ratio ACR4.</a:t>
            </a:r>
          </a:p>
          <a:p>
            <a:pPr marL="0" indent="0" algn="just">
              <a:lnSpc>
                <a:spcPct val="80000"/>
              </a:lnSpc>
              <a:buFont typeface="Wingdings" pitchFamily="2" charset="2"/>
              <a:buAutoNum type="arabicPeriod"/>
            </a:pPr>
            <a:endParaRPr lang="en-US" altLang="zh-TW" sz="1800" i="1" dirty="0" smtClean="0"/>
          </a:p>
          <a:p>
            <a:pPr marL="0" indent="0" algn="just">
              <a:lnSpc>
                <a:spcPct val="80000"/>
              </a:lnSpc>
              <a:buFont typeface="Wingdings" pitchFamily="2" charset="2"/>
              <a:buAutoNum type="arabicPeriod"/>
            </a:pPr>
            <a:r>
              <a:rPr lang="en-US" altLang="zh-TW" sz="1800" dirty="0" smtClean="0"/>
              <a:t>Relationship variables: </a:t>
            </a:r>
            <a:r>
              <a:rPr lang="en-US" altLang="zh-TW" sz="1800" i="1" dirty="0"/>
              <a:t>numbe</a:t>
            </a:r>
            <a:r>
              <a:rPr lang="en-US" altLang="zh-TW" sz="1800" i="1" dirty="0" smtClean="0"/>
              <a:t>r of different lenders, size concentration, loan concentration, scope, “switch”.</a:t>
            </a:r>
          </a:p>
          <a:p>
            <a:pPr marL="0" indent="0" algn="just">
              <a:lnSpc>
                <a:spcPct val="80000"/>
              </a:lnSpc>
              <a:buFont typeface="Wingdings" pitchFamily="2" charset="2"/>
              <a:buAutoNum type="arabicPeriod"/>
            </a:pPr>
            <a:endParaRPr lang="en-US" altLang="zh-TW" sz="1800" i="1" dirty="0" smtClean="0"/>
          </a:p>
          <a:p>
            <a:pPr marL="0" indent="0" algn="just">
              <a:lnSpc>
                <a:spcPct val="80000"/>
              </a:lnSpc>
              <a:buFont typeface="Wingdings" pitchFamily="2" charset="2"/>
              <a:buAutoNum type="arabicPeriod"/>
            </a:pPr>
            <a:r>
              <a:rPr lang="en-US" altLang="zh-TW" sz="1800" dirty="0" smtClean="0"/>
              <a:t>Regional law and </a:t>
            </a:r>
            <a:r>
              <a:rPr lang="en-US" altLang="zh-TW" sz="1800" dirty="0"/>
              <a:t>institutional variab</a:t>
            </a:r>
            <a:r>
              <a:rPr lang="en-US" altLang="zh-TW" sz="1800" dirty="0" smtClean="0"/>
              <a:t>les: </a:t>
            </a:r>
            <a:r>
              <a:rPr lang="en-US" altLang="zh-TW" sz="1800" i="1" dirty="0" smtClean="0"/>
              <a:t>legal environment index, marketization index. </a:t>
            </a:r>
          </a:p>
          <a:p>
            <a:pPr marL="0" indent="0" algn="just">
              <a:lnSpc>
                <a:spcPct val="80000"/>
              </a:lnSpc>
              <a:buFont typeface="Wingdings" pitchFamily="2" charset="2"/>
              <a:buAutoNum type="arabicPeriod"/>
            </a:pPr>
            <a:endParaRPr lang="en-US" altLang="zh-TW" sz="1800" i="1" dirty="0" smtClean="0"/>
          </a:p>
          <a:p>
            <a:pPr marL="0" indent="0" algn="just">
              <a:lnSpc>
                <a:spcPct val="80000"/>
              </a:lnSpc>
              <a:buFont typeface="Wingdings" pitchFamily="2" charset="2"/>
              <a:buAutoNum type="arabicPeriod"/>
            </a:pPr>
            <a:r>
              <a:rPr lang="en-US" altLang="zh-TW" sz="1800" dirty="0" smtClean="0"/>
              <a:t>Monetary variables and regional macroeconomic variables: </a:t>
            </a:r>
            <a:r>
              <a:rPr lang="en-US" altLang="zh-TW" sz="1800" i="1" dirty="0" smtClean="0"/>
              <a:t>private development index, </a:t>
            </a:r>
            <a:r>
              <a:rPr lang="en-US" altLang="zh-TW" sz="1800" i="1" dirty="0"/>
              <a:t>reserve requirements ratio, </a:t>
            </a:r>
            <a:r>
              <a:rPr lang="en-US" altLang="zh-TW" sz="1800" i="1" dirty="0" smtClean="0"/>
              <a:t>7-day repo rate, real GDP, CPI and NPL ratio at provincial level.</a:t>
            </a:r>
            <a:endParaRPr lang="en-US" altLang="zh-TW" sz="1800" dirty="0" smtClean="0"/>
          </a:p>
        </p:txBody>
      </p:sp>
      <p:sp>
        <p:nvSpPr>
          <p:cNvPr id="19459" name="Title 1"/>
          <p:cNvSpPr>
            <a:spLocks noGrp="1"/>
          </p:cNvSpPr>
          <p:nvPr>
            <p:ph type="title"/>
          </p:nvPr>
        </p:nvSpPr>
        <p:spPr/>
        <p:txBody>
          <a:bodyPr/>
          <a:lstStyle/>
          <a:p>
            <a:r>
              <a:rPr lang="en-GB" altLang="zh-TW" smtClean="0"/>
              <a:t>Data and variables</a:t>
            </a:r>
            <a:endParaRPr lang="zh-TW" altLang="en-US"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18</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217051A1-41B5-429B-AE0C-37BCE3D3479C}" type="slidenum">
              <a:rPr lang="zh-TW" altLang="en-US" sz="1200">
                <a:solidFill>
                  <a:schemeClr val="tx1"/>
                </a:solidFill>
                <a:latin typeface="Arial" charset="0"/>
              </a:rPr>
              <a:pPr algn="r">
                <a:spcBef>
                  <a:spcPct val="0"/>
                </a:spcBef>
                <a:buSzTx/>
                <a:buFontTx/>
                <a:buNone/>
              </a:pPr>
              <a:t>19</a:t>
            </a:fld>
            <a:endParaRPr lang="en-US" altLang="zh-TW" sz="1400">
              <a:solidFill>
                <a:schemeClr val="tx1"/>
              </a:solidFill>
            </a:endParaRPr>
          </a:p>
        </p:txBody>
      </p:sp>
      <p:pic>
        <p:nvPicPr>
          <p:cNvPr id="2048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5888"/>
            <a:ext cx="8569325"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048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4813300"/>
            <a:ext cx="84963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TW" sz="4000" smtClean="0">
                <a:cs typeface="Times New Roman" pitchFamily="18" charset="0"/>
              </a:rPr>
              <a:t>Outline</a:t>
            </a:r>
            <a:endParaRPr lang="en-GB" altLang="zh-TW" sz="4000" smtClean="0"/>
          </a:p>
        </p:txBody>
      </p:sp>
      <p:sp>
        <p:nvSpPr>
          <p:cNvPr id="3075" name="Content Placeholder 2"/>
          <p:cNvSpPr>
            <a:spLocks noGrp="1"/>
          </p:cNvSpPr>
          <p:nvPr>
            <p:ph idx="1"/>
          </p:nvPr>
        </p:nvSpPr>
        <p:spPr>
          <a:xfrm>
            <a:off x="1403350" y="1484313"/>
            <a:ext cx="6624638" cy="4343400"/>
          </a:xfrm>
        </p:spPr>
        <p:txBody>
          <a:bodyPr/>
          <a:lstStyle/>
          <a:p>
            <a:pPr marL="514350" indent="-514350">
              <a:buFont typeface="Times New Roman" pitchFamily="18" charset="0"/>
              <a:buAutoNum type="arabicPeriod"/>
            </a:pPr>
            <a:r>
              <a:rPr lang="en-GB" altLang="zh-TW" dirty="0" smtClean="0">
                <a:cs typeface="Times New Roman" pitchFamily="18" charset="0"/>
              </a:rPr>
              <a:t>Introduction</a:t>
            </a:r>
          </a:p>
          <a:p>
            <a:pPr marL="514350" indent="-514350">
              <a:buFont typeface="Times New Roman" pitchFamily="18" charset="0"/>
              <a:buAutoNum type="arabicPeriod"/>
            </a:pPr>
            <a:r>
              <a:rPr lang="en-GB" altLang="zh-TW" dirty="0">
                <a:cs typeface="Times New Roman" pitchFamily="18" charset="0"/>
              </a:rPr>
              <a:t>Literature review</a:t>
            </a:r>
          </a:p>
          <a:p>
            <a:pPr marL="514350" indent="-514350">
              <a:buFont typeface="Times New Roman" pitchFamily="18" charset="0"/>
              <a:buAutoNum type="arabicPeriod"/>
            </a:pPr>
            <a:r>
              <a:rPr lang="en-GB" altLang="zh-TW" dirty="0">
                <a:cs typeface="Times New Roman" pitchFamily="18" charset="0"/>
              </a:rPr>
              <a:t>Identification strategy</a:t>
            </a:r>
          </a:p>
          <a:p>
            <a:pPr marL="514350" indent="-514350">
              <a:buFont typeface="Times New Roman" pitchFamily="18" charset="0"/>
              <a:buAutoNum type="arabicPeriod"/>
            </a:pPr>
            <a:r>
              <a:rPr lang="en-GB" altLang="zh-TW" dirty="0">
                <a:cs typeface="Times New Roman" pitchFamily="18" charset="0"/>
              </a:rPr>
              <a:t>Data and variables</a:t>
            </a:r>
          </a:p>
          <a:p>
            <a:pPr marL="514350" indent="-514350">
              <a:buFont typeface="Times New Roman" pitchFamily="18" charset="0"/>
              <a:buAutoNum type="arabicPeriod"/>
            </a:pPr>
            <a:r>
              <a:rPr lang="en-GB" altLang="zh-TW" dirty="0">
                <a:cs typeface="Times New Roman" pitchFamily="18" charset="0"/>
              </a:rPr>
              <a:t>Empirical analysis</a:t>
            </a:r>
          </a:p>
          <a:p>
            <a:pPr marL="514350" indent="-514350">
              <a:buFont typeface="Times New Roman" pitchFamily="18" charset="0"/>
              <a:buAutoNum type="arabicPeriod"/>
            </a:pPr>
            <a:r>
              <a:rPr lang="en-GB" altLang="zh-TW" dirty="0" smtClean="0">
                <a:cs typeface="Times New Roman" pitchFamily="18" charset="0"/>
              </a:rPr>
              <a:t>Conclusion</a:t>
            </a:r>
          </a:p>
          <a:p>
            <a:pPr marL="514350" indent="-514350"/>
            <a:endParaRPr lang="en-GB" altLang="zh-TW" dirty="0" smtClean="0"/>
          </a:p>
        </p:txBody>
      </p:sp>
      <p:sp>
        <p:nvSpPr>
          <p:cNvPr id="307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8A212E8C-2319-4F52-B344-418B8DC6EB96}" type="slidenum">
              <a:rPr lang="zh-TW" altLang="en-US" sz="1200">
                <a:solidFill>
                  <a:schemeClr val="tx1"/>
                </a:solidFill>
                <a:latin typeface="Arial" charset="0"/>
              </a:rPr>
              <a:pPr algn="r">
                <a:spcBef>
                  <a:spcPct val="0"/>
                </a:spcBef>
                <a:buSzTx/>
                <a:buFontTx/>
                <a:buNone/>
              </a:pPr>
              <a:t>2</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TW" smtClean="0"/>
              <a:t>Key variables: collateral.</a:t>
            </a:r>
          </a:p>
        </p:txBody>
      </p:sp>
      <p:sp>
        <p:nvSpPr>
          <p:cNvPr id="21507" name="Rectangle 3"/>
          <p:cNvSpPr>
            <a:spLocks noGrp="1" noChangeArrowheads="1"/>
          </p:cNvSpPr>
          <p:nvPr>
            <p:ph type="body" sz="half" idx="1"/>
          </p:nvPr>
        </p:nvSpPr>
        <p:spPr>
          <a:xfrm>
            <a:off x="685800" y="1268413"/>
            <a:ext cx="3957638" cy="5113337"/>
          </a:xfrm>
          <a:noFill/>
        </p:spPr>
        <p:txBody>
          <a:bodyPr/>
          <a:lstStyle/>
          <a:p>
            <a:pPr algn="just"/>
            <a:r>
              <a:rPr lang="en-US" altLang="zh-TW" sz="1800" dirty="0" smtClean="0"/>
              <a:t>Collateral is </a:t>
            </a:r>
            <a:r>
              <a:rPr lang="en-US" altLang="zh-TW" sz="1800" dirty="0"/>
              <a:t>a binary variable </a:t>
            </a:r>
            <a:r>
              <a:rPr lang="en-US" altLang="zh-TW" sz="1800" dirty="0" smtClean="0"/>
              <a:t>that equals to 1 if the loan facility is collateralized and zero otherwise. </a:t>
            </a:r>
          </a:p>
          <a:p>
            <a:pPr algn="just"/>
            <a:endParaRPr lang="en-US" altLang="zh-TW" sz="1800" dirty="0" smtClean="0"/>
          </a:p>
          <a:p>
            <a:pPr algn="just"/>
            <a:r>
              <a:rPr lang="en-US" altLang="zh-TW" sz="1800" dirty="0" smtClean="0"/>
              <a:t>Information on the amount of collateralization is not available; therefore, we focus on the incidence of collateral.</a:t>
            </a:r>
          </a:p>
          <a:p>
            <a:pPr algn="just"/>
            <a:endParaRPr lang="en-US" altLang="zh-TW" sz="1800" dirty="0" smtClean="0"/>
          </a:p>
          <a:p>
            <a:pPr algn="just"/>
            <a:r>
              <a:rPr lang="en-US" altLang="zh-TW" sz="1800" dirty="0" smtClean="0"/>
              <a:t>In our sample, 66% of loans are collateralized. Foreign banks demand  the most </a:t>
            </a:r>
            <a:r>
              <a:rPr lang="en-US" altLang="zh-TW" sz="1800" dirty="0"/>
              <a:t>frequently collateral, SOCBs </a:t>
            </a:r>
            <a:r>
              <a:rPr lang="en-US" altLang="zh-TW" sz="1800" dirty="0" smtClean="0"/>
              <a:t>less collateral. </a:t>
            </a:r>
            <a:endParaRPr lang="en-US" altLang="zh-TW" sz="1800" dirty="0"/>
          </a:p>
          <a:p>
            <a:endParaRPr lang="en-US" altLang="zh-TW" sz="1800" dirty="0"/>
          </a:p>
          <a:p>
            <a:pPr>
              <a:buFont typeface="Wingdings" pitchFamily="2" charset="2"/>
              <a:buNone/>
            </a:pPr>
            <a:endParaRPr lang="en-US" altLang="zh-TW" sz="1800" dirty="0"/>
          </a:p>
        </p:txBody>
      </p:sp>
      <p:pic>
        <p:nvPicPr>
          <p:cNvPr id="21508" name="Picture 7"/>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16463" y="1412875"/>
            <a:ext cx="4319587" cy="3887788"/>
          </a:xfrm>
          <a:noFill/>
        </p:spPr>
      </p:pic>
      <p:sp>
        <p:nvSpPr>
          <p:cNvPr id="2" name="Slide Number Placeholder 1"/>
          <p:cNvSpPr>
            <a:spLocks noGrp="1"/>
          </p:cNvSpPr>
          <p:nvPr>
            <p:ph type="sldNum" sz="quarter" idx="12"/>
          </p:nvPr>
        </p:nvSpPr>
        <p:spPr/>
        <p:txBody>
          <a:bodyPr/>
          <a:lstStyle/>
          <a:p>
            <a:fld id="{A1DF07C3-02D7-4A93-844D-9F19F398DFA1}" type="slidenum">
              <a:rPr lang="zh-TW" altLang="en-US" smtClean="0"/>
              <a:pPr/>
              <a:t>20</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TW" smtClean="0"/>
              <a:t>Key variables: market structure.</a:t>
            </a:r>
          </a:p>
        </p:txBody>
      </p:sp>
      <p:sp>
        <p:nvSpPr>
          <p:cNvPr id="22531" name="Rectangle 3"/>
          <p:cNvSpPr>
            <a:spLocks noGrp="1" noChangeArrowheads="1"/>
          </p:cNvSpPr>
          <p:nvPr>
            <p:ph type="body" sz="half" idx="1"/>
          </p:nvPr>
        </p:nvSpPr>
        <p:spPr>
          <a:xfrm>
            <a:off x="395288" y="1341438"/>
            <a:ext cx="4965700" cy="5111750"/>
          </a:xfrm>
        </p:spPr>
        <p:txBody>
          <a:bodyPr/>
          <a:lstStyle/>
          <a:p>
            <a:pPr algn="just">
              <a:lnSpc>
                <a:spcPct val="80000"/>
              </a:lnSpc>
              <a:spcAft>
                <a:spcPts val="600"/>
              </a:spcAft>
            </a:pPr>
            <a:r>
              <a:rPr lang="en-US" altLang="zh-TW" sz="2000" dirty="0" smtClean="0"/>
              <a:t>We treat each province as a separate banking market.</a:t>
            </a:r>
          </a:p>
          <a:p>
            <a:pPr algn="just">
              <a:lnSpc>
                <a:spcPct val="80000"/>
              </a:lnSpc>
              <a:spcAft>
                <a:spcPts val="600"/>
              </a:spcAft>
            </a:pPr>
            <a:r>
              <a:rPr lang="en-US" altLang="zh-TW" sz="2000" dirty="0" smtClean="0"/>
              <a:t>Bank market structure is measured by concentration ratio. For each year and each province, we collect for the four largest banks their asset values and total asset values of all banks. </a:t>
            </a:r>
          </a:p>
          <a:p>
            <a:pPr algn="just">
              <a:lnSpc>
                <a:spcPct val="80000"/>
              </a:lnSpc>
              <a:spcAft>
                <a:spcPts val="600"/>
              </a:spcAft>
            </a:pPr>
            <a:r>
              <a:rPr lang="en-US" altLang="zh-TW" sz="2000" dirty="0" smtClean="0"/>
              <a:t>Data is from People’s Bank of China.</a:t>
            </a:r>
          </a:p>
          <a:p>
            <a:pPr algn="just">
              <a:lnSpc>
                <a:spcPct val="80000"/>
              </a:lnSpc>
              <a:spcAft>
                <a:spcPts val="600"/>
              </a:spcAft>
            </a:pPr>
            <a:r>
              <a:rPr lang="en-GB" altLang="zh-TW" sz="2000" dirty="0" smtClean="0"/>
              <a:t>ACR4=</a:t>
            </a:r>
            <a:r>
              <a:rPr lang="en-US" altLang="zh-TW" sz="2000" dirty="0" smtClean="0"/>
              <a:t> total asset share of the four largest banks/all bank assets.</a:t>
            </a:r>
          </a:p>
          <a:p>
            <a:pPr algn="just">
              <a:lnSpc>
                <a:spcPct val="80000"/>
              </a:lnSpc>
              <a:spcAft>
                <a:spcPts val="600"/>
              </a:spcAft>
            </a:pPr>
            <a:r>
              <a:rPr lang="en-US" altLang="zh-TW" sz="2000" dirty="0" smtClean="0"/>
              <a:t>The average concentration ratio is 0.55, indicating that </a:t>
            </a:r>
            <a:r>
              <a:rPr lang="en-US" altLang="zh-TW" sz="2000" dirty="0"/>
              <a:t>the largest four banks on average represent 55% of total regional banking assets.</a:t>
            </a:r>
          </a:p>
          <a:p>
            <a:pPr algn="just">
              <a:lnSpc>
                <a:spcPct val="80000"/>
              </a:lnSpc>
              <a:spcAft>
                <a:spcPts val="600"/>
              </a:spcAft>
            </a:pPr>
            <a:r>
              <a:rPr lang="en-US" altLang="zh-TW" sz="2000" dirty="0"/>
              <a:t>On average, the most</a:t>
            </a:r>
            <a:r>
              <a:rPr lang="en-US" altLang="zh-TW" sz="2000" dirty="0" smtClean="0"/>
              <a:t> concentrated market is Tibet province, while the least concentrated market is </a:t>
            </a:r>
            <a:r>
              <a:rPr lang="en-US" altLang="zh-TW" sz="2000" dirty="0" smtClean="0"/>
              <a:t>Shanghai. </a:t>
            </a:r>
            <a:endParaRPr lang="en-US" altLang="zh-TW" sz="2000" dirty="0" smtClean="0"/>
          </a:p>
        </p:txBody>
      </p:sp>
      <p:pic>
        <p:nvPicPr>
          <p:cNvPr id="22532" name="Picture 7"/>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35600" y="1341438"/>
            <a:ext cx="3600450" cy="5111750"/>
          </a:xfrm>
          <a:noFill/>
        </p:spPr>
      </p:pic>
      <p:sp>
        <p:nvSpPr>
          <p:cNvPr id="2" name="Slide Number Placeholder 1"/>
          <p:cNvSpPr>
            <a:spLocks noGrp="1"/>
          </p:cNvSpPr>
          <p:nvPr>
            <p:ph type="sldNum" sz="quarter" idx="12"/>
          </p:nvPr>
        </p:nvSpPr>
        <p:spPr/>
        <p:txBody>
          <a:bodyPr/>
          <a:lstStyle/>
          <a:p>
            <a:fld id="{A1DF07C3-02D7-4A93-844D-9F19F398DFA1}" type="slidenum">
              <a:rPr lang="zh-TW" altLang="en-US" smtClean="0"/>
              <a:pPr/>
              <a:t>21</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TW" smtClean="0"/>
              <a:t>Key variables: relationship lending (1).</a:t>
            </a:r>
          </a:p>
        </p:txBody>
      </p:sp>
      <p:sp>
        <p:nvSpPr>
          <p:cNvPr id="23555" name="Rectangle 3"/>
          <p:cNvSpPr>
            <a:spLocks noGrp="1" noChangeArrowheads="1"/>
          </p:cNvSpPr>
          <p:nvPr>
            <p:ph type="body" idx="1"/>
          </p:nvPr>
        </p:nvSpPr>
        <p:spPr>
          <a:xfrm>
            <a:off x="685800" y="1268413"/>
            <a:ext cx="7772400" cy="5400675"/>
          </a:xfrm>
        </p:spPr>
        <p:txBody>
          <a:bodyPr/>
          <a:lstStyle/>
          <a:p>
            <a:pPr algn="just">
              <a:lnSpc>
                <a:spcPct val="90000"/>
              </a:lnSpc>
            </a:pPr>
            <a:r>
              <a:rPr lang="en-US" altLang="zh-CN" sz="2000" dirty="0" smtClean="0"/>
              <a:t>Relationship lending is </a:t>
            </a:r>
            <a:r>
              <a:rPr lang="en-US" altLang="zh-CN" sz="2000" dirty="0"/>
              <a:t>traditionally measured by duration: time difference between the first loan and the current loan; however, this variable may not fully capture the relationship lending (</a:t>
            </a:r>
            <a:r>
              <a:rPr lang="en-US" altLang="zh-CN" sz="2000" dirty="0" err="1"/>
              <a:t>Schenone</a:t>
            </a:r>
            <a:r>
              <a:rPr lang="en-US" altLang="zh-CN" sz="2000" dirty="0"/>
              <a:t>, 2010).</a:t>
            </a:r>
          </a:p>
          <a:p>
            <a:pPr algn="just">
              <a:lnSpc>
                <a:spcPct val="90000"/>
              </a:lnSpc>
            </a:pPr>
            <a:endParaRPr lang="en-US" altLang="zh-CN" sz="2000" dirty="0"/>
          </a:p>
          <a:p>
            <a:pPr algn="just">
              <a:lnSpc>
                <a:spcPct val="90000"/>
              </a:lnSpc>
            </a:pPr>
            <a:r>
              <a:rPr lang="en-US" altLang="zh-CN" sz="2000" dirty="0"/>
              <a:t>Following </a:t>
            </a:r>
            <a:r>
              <a:rPr lang="en-US" altLang="zh-CN" sz="2000" dirty="0" err="1"/>
              <a:t>Schenone</a:t>
            </a:r>
            <a:r>
              <a:rPr lang="en-US" altLang="zh-CN" sz="2000" dirty="0"/>
              <a:t> (2010), we measure relationship intensity by the frequency at which the borrower turns </a:t>
            </a:r>
            <a:r>
              <a:rPr lang="en-US" altLang="zh-CN" sz="2000" dirty="0" smtClean="0"/>
              <a:t>to the same lender: </a:t>
            </a:r>
          </a:p>
          <a:p>
            <a:pPr algn="just">
              <a:lnSpc>
                <a:spcPct val="90000"/>
              </a:lnSpc>
            </a:pPr>
            <a:endParaRPr lang="en-US" altLang="zh-CN" sz="2000" dirty="0" smtClean="0"/>
          </a:p>
          <a:p>
            <a:pPr lvl="1" algn="just">
              <a:lnSpc>
                <a:spcPct val="90000"/>
              </a:lnSpc>
            </a:pPr>
            <a:r>
              <a:rPr lang="en-US" altLang="zh-CN" sz="2000" i="1" dirty="0" err="1" smtClean="0"/>
              <a:t>Sizeconcen</a:t>
            </a:r>
            <a:r>
              <a:rPr lang="en-US" altLang="zh-CN" sz="2000" i="1" dirty="0" smtClean="0"/>
              <a:t>:</a:t>
            </a:r>
            <a:r>
              <a:rPr lang="en-US" altLang="zh-CN" sz="2000" dirty="0" smtClean="0"/>
              <a:t> the amount of loans from its current lender/ total amount of loans; average 47%.</a:t>
            </a:r>
          </a:p>
          <a:p>
            <a:pPr algn="just">
              <a:lnSpc>
                <a:spcPct val="90000"/>
              </a:lnSpc>
            </a:pPr>
            <a:endParaRPr lang="en-US" altLang="zh-CN" sz="2000" dirty="0" smtClean="0"/>
          </a:p>
          <a:p>
            <a:pPr lvl="1" algn="just">
              <a:lnSpc>
                <a:spcPct val="90000"/>
              </a:lnSpc>
            </a:pPr>
            <a:r>
              <a:rPr lang="en-US" altLang="zh-CN" sz="2000" i="1" dirty="0" err="1" smtClean="0"/>
              <a:t>Numconcen</a:t>
            </a:r>
            <a:r>
              <a:rPr lang="en-US" altLang="zh-CN" sz="2000" i="1" dirty="0" smtClean="0"/>
              <a:t>: </a:t>
            </a:r>
            <a:r>
              <a:rPr lang="en-US" altLang="zh-CN" sz="2000" dirty="0" smtClean="0"/>
              <a:t>the number of loans from its current lender/ total number of loans: average 48%. </a:t>
            </a:r>
          </a:p>
          <a:p>
            <a:pPr algn="just">
              <a:lnSpc>
                <a:spcPct val="90000"/>
              </a:lnSpc>
            </a:pPr>
            <a:endParaRPr lang="en-US" altLang="zh-CN" sz="2000" dirty="0" smtClean="0"/>
          </a:p>
          <a:p>
            <a:pPr lvl="1" algn="just">
              <a:lnSpc>
                <a:spcPct val="90000"/>
              </a:lnSpc>
            </a:pPr>
            <a:r>
              <a:rPr lang="en-US" altLang="zh-CN" sz="2000" dirty="0" smtClean="0"/>
              <a:t>We rely on </a:t>
            </a:r>
            <a:r>
              <a:rPr lang="en-US" altLang="zh-CN" sz="2000" i="1" dirty="0" err="1" smtClean="0"/>
              <a:t>Sizeconcen</a:t>
            </a:r>
            <a:r>
              <a:rPr lang="en-US" altLang="zh-CN" sz="2000" dirty="0" smtClean="0"/>
              <a:t> in our main analysis and </a:t>
            </a:r>
            <a:r>
              <a:rPr lang="en-US" altLang="zh-CN" sz="2000" i="1" dirty="0" err="1" smtClean="0"/>
              <a:t>Numconcen</a:t>
            </a:r>
            <a:r>
              <a:rPr lang="en-US" altLang="zh-CN" sz="2000" dirty="0" smtClean="0"/>
              <a:t> in </a:t>
            </a:r>
            <a:r>
              <a:rPr lang="en-US" altLang="zh-CN" sz="2000" dirty="0"/>
              <a:t>the robustness test section.</a:t>
            </a:r>
          </a:p>
          <a:p>
            <a:pPr>
              <a:lnSpc>
                <a:spcPct val="90000"/>
              </a:lnSpc>
              <a:buFont typeface="Wingdings" pitchFamily="2" charset="2"/>
              <a:buNone/>
            </a:pPr>
            <a:endParaRPr lang="en-US" altLang="zh-CN" sz="2000" dirty="0" smtClean="0"/>
          </a:p>
          <a:p>
            <a:pPr>
              <a:lnSpc>
                <a:spcPct val="90000"/>
              </a:lnSpc>
            </a:pPr>
            <a:endParaRPr lang="en-US" altLang="zh-TW" sz="2000" dirty="0"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22</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zh-TW" smtClean="0"/>
              <a:t>Key variables: relationship lending (2).</a:t>
            </a:r>
          </a:p>
        </p:txBody>
      </p:sp>
      <p:sp>
        <p:nvSpPr>
          <p:cNvPr id="24579" name="Rectangle 3"/>
          <p:cNvSpPr>
            <a:spLocks noGrp="1" noChangeArrowheads="1"/>
          </p:cNvSpPr>
          <p:nvPr>
            <p:ph type="body" idx="1"/>
          </p:nvPr>
        </p:nvSpPr>
        <p:spPr>
          <a:xfrm>
            <a:off x="685800" y="1268413"/>
            <a:ext cx="7772400" cy="4827587"/>
          </a:xfrm>
        </p:spPr>
        <p:txBody>
          <a:bodyPr/>
          <a:lstStyle/>
          <a:p>
            <a:pPr algn="just">
              <a:lnSpc>
                <a:spcPct val="80000"/>
              </a:lnSpc>
            </a:pPr>
            <a:r>
              <a:rPr lang="en-US" altLang="zh-TW" sz="2000" i="1" dirty="0" err="1" smtClean="0"/>
              <a:t>Sizeconcen</a:t>
            </a:r>
            <a:r>
              <a:rPr lang="en-US" altLang="zh-TW" sz="2000" dirty="0" smtClean="0"/>
              <a:t> is not perfect as well. For example, </a:t>
            </a:r>
            <a:r>
              <a:rPr lang="en-US" altLang="zh-TW" sz="2000" i="1" dirty="0" err="1" smtClean="0"/>
              <a:t>Sizeconcen</a:t>
            </a:r>
            <a:r>
              <a:rPr lang="en-US" altLang="zh-TW" sz="2000" i="1" dirty="0" smtClean="0"/>
              <a:t> </a:t>
            </a:r>
            <a:r>
              <a:rPr lang="en-US" altLang="zh-TW" sz="2000" dirty="0" smtClean="0"/>
              <a:t>= 0.5 may </a:t>
            </a:r>
            <a:r>
              <a:rPr lang="en-US" altLang="zh-TW" sz="2000" dirty="0"/>
              <a:t>result from two different scenarios: </a:t>
            </a:r>
          </a:p>
          <a:p>
            <a:pPr algn="just">
              <a:lnSpc>
                <a:spcPct val="80000"/>
              </a:lnSpc>
              <a:buFont typeface="Wingdings" pitchFamily="2" charset="2"/>
              <a:buNone/>
            </a:pPr>
            <a:endParaRPr lang="en-US" altLang="zh-TW" sz="2000" dirty="0" smtClean="0"/>
          </a:p>
          <a:p>
            <a:pPr algn="just">
              <a:lnSpc>
                <a:spcPct val="80000"/>
              </a:lnSpc>
              <a:buFont typeface="Wingdings" pitchFamily="2" charset="2"/>
              <a:buNone/>
            </a:pPr>
            <a:r>
              <a:rPr lang="en-US" altLang="zh-TW" sz="2000" dirty="0" smtClean="0"/>
              <a:t>     0.5=1/(1+1)  </a:t>
            </a:r>
            <a:r>
              <a:rPr lang="en-US" altLang="zh-TW" sz="2000" dirty="0" err="1" smtClean="0"/>
              <a:t>v.s</a:t>
            </a:r>
            <a:r>
              <a:rPr lang="en-US" altLang="zh-TW" sz="2000" dirty="0" smtClean="0"/>
              <a:t>  0.5=1/(1+0.25+0.25+0.25+0.25)</a:t>
            </a:r>
          </a:p>
          <a:p>
            <a:pPr algn="just">
              <a:lnSpc>
                <a:spcPct val="80000"/>
              </a:lnSpc>
              <a:buFont typeface="Wingdings" pitchFamily="2" charset="2"/>
              <a:buNone/>
            </a:pPr>
            <a:endParaRPr lang="en-US" altLang="zh-TW" sz="2000" dirty="0" smtClean="0"/>
          </a:p>
          <a:p>
            <a:pPr algn="just">
              <a:lnSpc>
                <a:spcPct val="80000"/>
              </a:lnSpc>
            </a:pPr>
            <a:r>
              <a:rPr lang="en-US" altLang="zh-TW" sz="2000" dirty="0" smtClean="0"/>
              <a:t>To control for this, we introduce the number of lenders (</a:t>
            </a:r>
            <a:r>
              <a:rPr lang="en-US" altLang="zh-TW" sz="2000" i="1" dirty="0" err="1" smtClean="0"/>
              <a:t>Numlender</a:t>
            </a:r>
            <a:r>
              <a:rPr lang="en-US" altLang="zh-TW" sz="2000" dirty="0" smtClean="0"/>
              <a:t>): how many </a:t>
            </a:r>
            <a:r>
              <a:rPr lang="en-US" altLang="zh-TW" sz="2000" dirty="0"/>
              <a:t>different lenders the firm has borrowed from up to the time the latest loan was initiated. </a:t>
            </a:r>
          </a:p>
          <a:p>
            <a:pPr algn="just">
              <a:lnSpc>
                <a:spcPct val="80000"/>
              </a:lnSpc>
            </a:pPr>
            <a:endParaRPr lang="en-US" altLang="zh-TW" sz="2000" dirty="0"/>
          </a:p>
          <a:p>
            <a:pPr algn="just">
              <a:lnSpc>
                <a:spcPct val="80000"/>
              </a:lnSpc>
            </a:pPr>
            <a:r>
              <a:rPr lang="en-US" altLang="zh-TW" sz="2000" dirty="0" err="1"/>
              <a:t>Numlender</a:t>
            </a:r>
            <a:r>
              <a:rPr lang="en-US" altLang="zh-TW" sz="2000" dirty="0"/>
              <a:t> measures how diversified the information of the firm is distributed among lenders, or if a firm gains higher bargaining power with more lenders and hence is able to reduce </a:t>
            </a:r>
            <a:r>
              <a:rPr lang="en-US" altLang="zh-TW" sz="2000" dirty="0" smtClean="0"/>
              <a:t>collateral. </a:t>
            </a:r>
          </a:p>
          <a:p>
            <a:pPr algn="just">
              <a:lnSpc>
                <a:spcPct val="80000"/>
              </a:lnSpc>
            </a:pPr>
            <a:endParaRPr lang="en-US" altLang="zh-TW" sz="2000" dirty="0" smtClean="0"/>
          </a:p>
          <a:p>
            <a:pPr algn="just">
              <a:lnSpc>
                <a:spcPct val="80000"/>
              </a:lnSpc>
            </a:pPr>
            <a:r>
              <a:rPr lang="en-US" altLang="zh-TW" sz="2000" i="1" dirty="0" err="1" smtClean="0"/>
              <a:t>Numlender</a:t>
            </a:r>
            <a:r>
              <a:rPr lang="en-US" altLang="zh-TW" sz="2000" i="1" dirty="0" smtClean="0"/>
              <a:t>: </a:t>
            </a:r>
            <a:r>
              <a:rPr lang="en-US" altLang="zh-TW" sz="2000" dirty="0" smtClean="0"/>
              <a:t>average firm borrows from 4 different lenders in our sample. </a:t>
            </a: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23</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TW" smtClean="0"/>
              <a:t>Key variables: relationship lending (3).</a:t>
            </a:r>
          </a:p>
        </p:txBody>
      </p:sp>
      <p:sp>
        <p:nvSpPr>
          <p:cNvPr id="25603" name="Rectangle 3"/>
          <p:cNvSpPr>
            <a:spLocks noGrp="1" noChangeArrowheads="1"/>
          </p:cNvSpPr>
          <p:nvPr>
            <p:ph type="body" idx="1"/>
          </p:nvPr>
        </p:nvSpPr>
        <p:spPr>
          <a:xfrm>
            <a:off x="685800" y="1341438"/>
            <a:ext cx="7772400" cy="4754562"/>
          </a:xfrm>
        </p:spPr>
        <p:txBody>
          <a:bodyPr/>
          <a:lstStyle/>
          <a:p>
            <a:pPr>
              <a:lnSpc>
                <a:spcPct val="80000"/>
              </a:lnSpc>
            </a:pPr>
            <a:r>
              <a:rPr lang="en-US" altLang="zh-TW" sz="2000" dirty="0" smtClean="0"/>
              <a:t>We also introduce other variables to measure relationship lending: </a:t>
            </a:r>
          </a:p>
          <a:p>
            <a:pPr>
              <a:lnSpc>
                <a:spcPct val="80000"/>
              </a:lnSpc>
            </a:pPr>
            <a:endParaRPr lang="en-US" altLang="zh-TW" sz="2000" dirty="0" smtClean="0"/>
          </a:p>
          <a:p>
            <a:pPr lvl="1" algn="just">
              <a:lnSpc>
                <a:spcPct val="80000"/>
              </a:lnSpc>
            </a:pPr>
            <a:r>
              <a:rPr lang="en-US" altLang="zh-TW" sz="2000" i="1" dirty="0" smtClean="0"/>
              <a:t>Scope</a:t>
            </a:r>
            <a:r>
              <a:rPr lang="en-US" altLang="zh-TW" sz="2000" dirty="0" smtClean="0"/>
              <a:t> measures the number of times the firm has borrowed from the same lender: bank in principle can obtain more private </a:t>
            </a:r>
            <a:r>
              <a:rPr lang="en-US" altLang="zh-TW" sz="2000" dirty="0"/>
              <a:t>information about firm through more frequent lending activities. In our sample, firms on average borrow 6 times from the same lender.</a:t>
            </a:r>
          </a:p>
          <a:p>
            <a:pPr algn="just">
              <a:lnSpc>
                <a:spcPct val="80000"/>
              </a:lnSpc>
              <a:buFont typeface="Wingdings" pitchFamily="2" charset="2"/>
              <a:buNone/>
            </a:pPr>
            <a:r>
              <a:rPr lang="en-US" altLang="zh-TW" sz="2000" dirty="0"/>
              <a:t> </a:t>
            </a:r>
          </a:p>
          <a:p>
            <a:pPr lvl="1" algn="just">
              <a:lnSpc>
                <a:spcPct val="80000"/>
              </a:lnSpc>
            </a:pPr>
            <a:r>
              <a:rPr lang="en-US" altLang="zh-TW" sz="2000" dirty="0"/>
              <a:t>Switch is a dummy variable equal to 1 if the current loan is borrowed from the same lender as the previous loan, and 0 otherwise. Switch does not represent the termination of lending relationships, but merely means a borrower moves to another lender at some point in time. </a:t>
            </a:r>
          </a:p>
          <a:p>
            <a:pPr algn="just">
              <a:lnSpc>
                <a:spcPct val="80000"/>
              </a:lnSpc>
            </a:pPr>
            <a:endParaRPr lang="en-US" altLang="zh-TW" sz="2000" dirty="0"/>
          </a:p>
          <a:p>
            <a:pPr lvl="1" algn="just">
              <a:lnSpc>
                <a:spcPct val="80000"/>
              </a:lnSpc>
            </a:pPr>
            <a:r>
              <a:rPr lang="en-US" altLang="zh-TW" sz="2000" dirty="0"/>
              <a:t>For all these relationship variables, loans originated by either a parent bank or a subsidiary are treated as loans from the same lender, since it is expected that information about the borrower is shared within the subsidiaries of the bank. </a:t>
            </a: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24</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zh-TW" dirty="0" smtClean="0"/>
              <a:t>Key variables</a:t>
            </a:r>
            <a:r>
              <a:rPr lang="en-US" altLang="zh-TW" dirty="0"/>
              <a:t>: IPOs.</a:t>
            </a:r>
          </a:p>
        </p:txBody>
      </p:sp>
      <p:sp>
        <p:nvSpPr>
          <p:cNvPr id="26627" name="Rectangle 3"/>
          <p:cNvSpPr>
            <a:spLocks noGrp="1" noChangeArrowheads="1"/>
          </p:cNvSpPr>
          <p:nvPr>
            <p:ph type="body" idx="1"/>
          </p:nvPr>
        </p:nvSpPr>
        <p:spPr>
          <a:xfrm>
            <a:off x="685800" y="1341438"/>
            <a:ext cx="7772400" cy="5183187"/>
          </a:xfrm>
        </p:spPr>
        <p:txBody>
          <a:bodyPr/>
          <a:lstStyle/>
          <a:p>
            <a:pPr algn="just">
              <a:lnSpc>
                <a:spcPct val="90000"/>
              </a:lnSpc>
            </a:pPr>
            <a:r>
              <a:rPr lang="en-US" altLang="zh-CN" sz="2000" dirty="0" smtClean="0"/>
              <a:t>For each firm in our sample, we record </a:t>
            </a:r>
            <a:r>
              <a:rPr lang="en-US" altLang="zh-CN" sz="2000" dirty="0"/>
              <a:t>the date of its IPO. This allows us to identify if a particular loan is issued before or after the IPO.</a:t>
            </a:r>
          </a:p>
          <a:p>
            <a:pPr algn="just">
              <a:lnSpc>
                <a:spcPct val="90000"/>
              </a:lnSpc>
            </a:pPr>
            <a:endParaRPr lang="en-US" altLang="zh-CN" sz="2000" dirty="0"/>
          </a:p>
          <a:p>
            <a:pPr algn="just">
              <a:lnSpc>
                <a:spcPct val="90000"/>
              </a:lnSpc>
            </a:pPr>
            <a:r>
              <a:rPr lang="en-US" altLang="zh-CN" sz="2000" dirty="0"/>
              <a:t>We introduce a dummy variable IPO that equals 1 if a loan is issued after the IPO, and 0 otherwise. </a:t>
            </a:r>
          </a:p>
          <a:p>
            <a:pPr algn="just">
              <a:lnSpc>
                <a:spcPct val="90000"/>
              </a:lnSpc>
            </a:pPr>
            <a:endParaRPr lang="en-US" altLang="zh-CN" sz="2000" dirty="0"/>
          </a:p>
          <a:p>
            <a:pPr algn="just">
              <a:lnSpc>
                <a:spcPct val="90000"/>
              </a:lnSpc>
            </a:pPr>
            <a:r>
              <a:rPr lang="en-US" altLang="zh-CN" sz="2000" dirty="0"/>
              <a:t>83% of the loans are issued after the IPO. Among the 649 firms in our sample, 111 firms reported at least one loan before the IPO and at least one loan after the IPO; in total these firms obtained 2,181 loans, representing 23% of all loans.</a:t>
            </a:r>
          </a:p>
          <a:p>
            <a:pPr algn="just">
              <a:lnSpc>
                <a:spcPct val="90000"/>
              </a:lnSpc>
              <a:buFont typeface="Wingdings" pitchFamily="2" charset="2"/>
              <a:buNone/>
            </a:pPr>
            <a:r>
              <a:rPr lang="en-US" altLang="zh-CN" sz="2000" dirty="0"/>
              <a:t> </a:t>
            </a:r>
          </a:p>
          <a:p>
            <a:pPr algn="just">
              <a:lnSpc>
                <a:spcPct val="90000"/>
              </a:lnSpc>
            </a:pPr>
            <a:r>
              <a:rPr lang="en-US" altLang="zh-CN" sz="2000" dirty="0"/>
              <a:t>The rest of the firms only have loans either before the IPO (142 firms with 660 loans) or after the IPO (396 firms </a:t>
            </a:r>
            <a:r>
              <a:rPr lang="en-US" altLang="zh-CN" sz="2000" dirty="0" smtClean="0"/>
              <a:t>with 6,447 loans). </a:t>
            </a:r>
            <a:endParaRPr lang="en-US" altLang="zh-TW" sz="2000" dirty="0"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25</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title"/>
          </p:nvPr>
        </p:nvSpPr>
        <p:spPr/>
        <p:txBody>
          <a:bodyPr/>
          <a:lstStyle/>
          <a:p>
            <a:r>
              <a:rPr lang="en-US" altLang="zh-TW" smtClean="0"/>
              <a:t>Univariate test</a:t>
            </a:r>
          </a:p>
        </p:txBody>
      </p:sp>
      <p:pic>
        <p:nvPicPr>
          <p:cNvPr id="27651" name="Picture 8"/>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35150" y="1196975"/>
            <a:ext cx="4672013" cy="4895850"/>
          </a:xfrm>
          <a:noFill/>
        </p:spPr>
      </p:pic>
      <p:sp>
        <p:nvSpPr>
          <p:cNvPr id="27652" name="Rectangle 11"/>
          <p:cNvSpPr>
            <a:spLocks noChangeArrowheads="1"/>
          </p:cNvSpPr>
          <p:nvPr/>
        </p:nvSpPr>
        <p:spPr bwMode="auto">
          <a:xfrm>
            <a:off x="3419475" y="2349500"/>
            <a:ext cx="2881313" cy="287338"/>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26</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149350" y="115888"/>
            <a:ext cx="7239000" cy="576262"/>
          </a:xfrm>
        </p:spPr>
        <p:txBody>
          <a:bodyPr/>
          <a:lstStyle/>
          <a:p>
            <a:r>
              <a:rPr lang="en-US" altLang="zh-TW" dirty="0" smtClean="0"/>
              <a:t>5. Empirical </a:t>
            </a:r>
            <a:r>
              <a:rPr lang="en-US" altLang="zh-TW" dirty="0" smtClean="0"/>
              <a:t>analysis  </a:t>
            </a:r>
          </a:p>
        </p:txBody>
      </p:sp>
      <p:sp>
        <p:nvSpPr>
          <p:cNvPr id="28675" name="Rectangle 3"/>
          <p:cNvSpPr>
            <a:spLocks noGrp="1" noChangeArrowheads="1"/>
          </p:cNvSpPr>
          <p:nvPr>
            <p:ph type="body" idx="1"/>
          </p:nvPr>
        </p:nvSpPr>
        <p:spPr>
          <a:xfrm>
            <a:off x="622300" y="765175"/>
            <a:ext cx="8496300" cy="5400675"/>
          </a:xfrm>
        </p:spPr>
        <p:txBody>
          <a:bodyPr/>
          <a:lstStyle/>
          <a:p>
            <a:pPr marL="571500" indent="-571500">
              <a:lnSpc>
                <a:spcPct val="90000"/>
              </a:lnSpc>
            </a:pPr>
            <a:r>
              <a:rPr lang="en-US" altLang="zh-TW" sz="2000" b="1" smtClean="0"/>
              <a:t>First step:  </a:t>
            </a:r>
            <a:r>
              <a:rPr lang="en-US" altLang="zh-TW" sz="2000" smtClean="0"/>
              <a:t>In line with the existing literature, we examine how firm characteristics, loan terms and IPOs affect the pledging of collateral. </a:t>
            </a:r>
          </a:p>
          <a:p>
            <a:pPr marL="571500" indent="-571500" algn="ctr">
              <a:lnSpc>
                <a:spcPct val="90000"/>
              </a:lnSpc>
              <a:buFont typeface="Wingdings" pitchFamily="2" charset="2"/>
              <a:buNone/>
            </a:pPr>
            <a:r>
              <a:rPr lang="en-US" altLang="zh-TW" sz="2000" i="1" smtClean="0"/>
              <a:t>Collateral = f (firm characteristics + loan terms + IPO + fixed effects)</a:t>
            </a:r>
          </a:p>
          <a:p>
            <a:pPr marL="571500" indent="-571500">
              <a:lnSpc>
                <a:spcPct val="90000"/>
              </a:lnSpc>
              <a:buFont typeface="Wingdings" pitchFamily="2" charset="2"/>
              <a:buNone/>
            </a:pPr>
            <a:endParaRPr lang="en-US" altLang="zh-TW" sz="2000" i="1" smtClean="0"/>
          </a:p>
          <a:p>
            <a:pPr marL="571500" indent="-571500">
              <a:lnSpc>
                <a:spcPct val="90000"/>
              </a:lnSpc>
              <a:buFont typeface="Wingdings" pitchFamily="2" charset="2"/>
              <a:buNone/>
            </a:pPr>
            <a:endParaRPr lang="en-US" altLang="zh-TW" sz="2000" i="1" smtClean="0"/>
          </a:p>
          <a:p>
            <a:pPr marL="571500" indent="-571500">
              <a:lnSpc>
                <a:spcPct val="90000"/>
              </a:lnSpc>
              <a:buFont typeface="Wingdings" pitchFamily="2" charset="2"/>
              <a:buAutoNum type="arabicPeriod" startAt="2"/>
            </a:pPr>
            <a:endParaRPr lang="en-US" altLang="zh-TW" sz="2000" smtClean="0"/>
          </a:p>
        </p:txBody>
      </p:sp>
      <p:pic>
        <p:nvPicPr>
          <p:cNvPr id="286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 y="1844675"/>
            <a:ext cx="5976938"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8677" name="TextBox 2"/>
          <p:cNvSpPr txBox="1">
            <a:spLocks noChangeArrowheads="1"/>
          </p:cNvSpPr>
          <p:nvPr/>
        </p:nvSpPr>
        <p:spPr bwMode="auto">
          <a:xfrm>
            <a:off x="6443663" y="1844675"/>
            <a:ext cx="2592387"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spcBef>
                <a:spcPct val="0"/>
              </a:spcBef>
              <a:buSzTx/>
              <a:buFontTx/>
              <a:buNone/>
            </a:pPr>
            <a:r>
              <a:rPr lang="en-GB" altLang="zh-TW" sz="1800">
                <a:solidFill>
                  <a:schemeClr val="tx1"/>
                </a:solidFill>
              </a:rPr>
              <a:t>Results:</a:t>
            </a:r>
          </a:p>
          <a:p>
            <a:pPr>
              <a:spcBef>
                <a:spcPct val="0"/>
              </a:spcBef>
              <a:buSzTx/>
              <a:buFont typeface="Times New Roman" pitchFamily="18" charset="0"/>
              <a:buAutoNum type="arabicPeriod"/>
            </a:pPr>
            <a:r>
              <a:rPr lang="en-GB" altLang="zh-TW" sz="1800">
                <a:solidFill>
                  <a:schemeClr val="tx1"/>
                </a:solidFill>
              </a:rPr>
              <a:t> IPO </a:t>
            </a:r>
            <a:r>
              <a:rPr lang="en-GB" altLang="zh-TW" sz="1800">
                <a:solidFill>
                  <a:schemeClr val="tx1"/>
                </a:solidFill>
                <a:sym typeface="Wingdings" pitchFamily="2" charset="2"/>
              </a:rPr>
              <a:t> less</a:t>
            </a:r>
            <a:r>
              <a:rPr lang="en-GB" altLang="zh-TW" sz="1800">
                <a:solidFill>
                  <a:schemeClr val="tx1"/>
                </a:solidFill>
              </a:rPr>
              <a:t> collateral.</a:t>
            </a:r>
          </a:p>
          <a:p>
            <a:pPr>
              <a:spcBef>
                <a:spcPct val="0"/>
              </a:spcBef>
              <a:buSzTx/>
              <a:buFont typeface="Times New Roman" pitchFamily="18" charset="0"/>
              <a:buAutoNum type="arabicPeriod"/>
            </a:pPr>
            <a:r>
              <a:rPr lang="en-GB" altLang="zh-TW" sz="1800">
                <a:solidFill>
                  <a:schemeClr val="tx1"/>
                </a:solidFill>
              </a:rPr>
              <a:t> Higher profitability,  lower leverage, higher liquidity </a:t>
            </a:r>
            <a:r>
              <a:rPr lang="en-GB" altLang="zh-TW" sz="1800">
                <a:solidFill>
                  <a:schemeClr val="tx1"/>
                </a:solidFill>
                <a:sym typeface="Wingdings" pitchFamily="2" charset="2"/>
              </a:rPr>
              <a:t>  less collateral.</a:t>
            </a:r>
          </a:p>
          <a:p>
            <a:pPr>
              <a:spcBef>
                <a:spcPct val="0"/>
              </a:spcBef>
              <a:buSzTx/>
              <a:buFont typeface="Times New Roman" pitchFamily="18" charset="0"/>
              <a:buAutoNum type="arabicPeriod"/>
            </a:pPr>
            <a:r>
              <a:rPr lang="en-GB" altLang="zh-TW" sz="1800">
                <a:solidFill>
                  <a:schemeClr val="tx1"/>
                </a:solidFill>
                <a:sym typeface="Wingdings" pitchFamily="2" charset="2"/>
              </a:rPr>
              <a:t> Older and larger firms, higher tangibility  less collateral.</a:t>
            </a:r>
          </a:p>
          <a:p>
            <a:pPr>
              <a:spcBef>
                <a:spcPct val="0"/>
              </a:spcBef>
              <a:buSzTx/>
              <a:buFont typeface="Times New Roman" pitchFamily="18" charset="0"/>
              <a:buAutoNum type="arabicPeriod"/>
            </a:pPr>
            <a:r>
              <a:rPr lang="en-GB" altLang="zh-TW" sz="1800">
                <a:solidFill>
                  <a:schemeClr val="tx1"/>
                </a:solidFill>
                <a:sym typeface="Wingdings" pitchFamily="2" charset="2"/>
              </a:rPr>
              <a:t> High loan concentration more collateral.</a:t>
            </a:r>
          </a:p>
          <a:p>
            <a:pPr>
              <a:spcBef>
                <a:spcPct val="0"/>
              </a:spcBef>
              <a:buSzTx/>
              <a:buFont typeface="Times New Roman" pitchFamily="18" charset="0"/>
              <a:buAutoNum type="arabicPeriod"/>
            </a:pPr>
            <a:r>
              <a:rPr lang="en-GB" altLang="zh-TW" sz="1800">
                <a:solidFill>
                  <a:schemeClr val="tx1"/>
                </a:solidFill>
                <a:sym typeface="Wingdings" pitchFamily="2" charset="2"/>
              </a:rPr>
              <a:t> Private firms more collateral.</a:t>
            </a:r>
          </a:p>
          <a:p>
            <a:pPr>
              <a:spcBef>
                <a:spcPct val="0"/>
              </a:spcBef>
              <a:buSzTx/>
              <a:buFont typeface="Times New Roman" pitchFamily="18" charset="0"/>
              <a:buAutoNum type="arabicPeriod"/>
            </a:pPr>
            <a:r>
              <a:rPr lang="en-GB" altLang="zh-TW" sz="1800">
                <a:solidFill>
                  <a:schemeClr val="tx1"/>
                </a:solidFill>
                <a:sym typeface="Wingdings" pitchFamily="2" charset="2"/>
              </a:rPr>
              <a:t> Longer maturity, larger loans and higher spread more collateral.</a:t>
            </a:r>
          </a:p>
          <a:p>
            <a:pPr>
              <a:spcBef>
                <a:spcPct val="0"/>
              </a:spcBef>
              <a:buSzTx/>
              <a:buFont typeface="Times New Roman" pitchFamily="18" charset="0"/>
              <a:buAutoNum type="arabicPeriod"/>
            </a:pPr>
            <a:endParaRPr lang="en-GB" altLang="zh-TW" sz="1800">
              <a:solidFill>
                <a:schemeClr val="tx1"/>
              </a:solidFill>
              <a:sym typeface="Wingdings" pitchFamily="2" charset="2"/>
            </a:endParaRPr>
          </a:p>
          <a:p>
            <a:pPr>
              <a:spcBef>
                <a:spcPct val="0"/>
              </a:spcBef>
              <a:buSzTx/>
              <a:buFont typeface="Times New Roman" pitchFamily="18" charset="0"/>
              <a:buAutoNum type="arabicPeriod"/>
            </a:pPr>
            <a:endParaRPr lang="zh-TW" altLang="en-US" sz="1800">
              <a:solidFill>
                <a:schemeClr val="tx1"/>
              </a:solidFill>
            </a:endParaRP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27</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403350" y="765175"/>
            <a:ext cx="7239000" cy="1150938"/>
          </a:xfrm>
        </p:spPr>
        <p:txBody>
          <a:bodyPr/>
          <a:lstStyle/>
          <a:p>
            <a:r>
              <a:rPr lang="en-US" altLang="zh-TW" sz="2000" dirty="0" smtClean="0"/>
              <a:t>Second step: </a:t>
            </a:r>
            <a:r>
              <a:rPr lang="en-US" altLang="zh-TW" sz="2000" b="0" dirty="0" smtClean="0"/>
              <a:t>based on the first step, we further examine how market </a:t>
            </a:r>
            <a:r>
              <a:rPr lang="en-US" altLang="zh-TW" sz="2000" b="0" dirty="0"/>
              <a:t>structure and relationship lending affect the pledging of collateral; I.e., we test hypotheses H1 and H3 respectively: </a:t>
            </a:r>
            <a:br>
              <a:rPr lang="en-US" altLang="zh-TW" sz="2000" b="0" dirty="0"/>
            </a:br>
            <a:endParaRPr lang="zh-TW" altLang="en-US" sz="2000" b="0" dirty="0"/>
          </a:p>
        </p:txBody>
      </p:sp>
      <p:sp>
        <p:nvSpPr>
          <p:cNvPr id="29699" name="Content Placeholder 2"/>
          <p:cNvSpPr>
            <a:spLocks noGrp="1"/>
          </p:cNvSpPr>
          <p:nvPr>
            <p:ph idx="1"/>
          </p:nvPr>
        </p:nvSpPr>
        <p:spPr>
          <a:xfrm>
            <a:off x="539750" y="1989138"/>
            <a:ext cx="7772400" cy="3535362"/>
          </a:xfrm>
        </p:spPr>
        <p:txBody>
          <a:bodyPr/>
          <a:lstStyle/>
          <a:p>
            <a:pPr marL="571500" indent="-571500" algn="just">
              <a:lnSpc>
                <a:spcPct val="90000"/>
              </a:lnSpc>
              <a:buFont typeface="Wingdings" pitchFamily="2" charset="2"/>
              <a:buNone/>
            </a:pPr>
            <a:r>
              <a:rPr lang="en-US" altLang="zh-TW" sz="2000" b="1" i="1" dirty="0" smtClean="0"/>
              <a:t>H.1:</a:t>
            </a:r>
            <a:r>
              <a:rPr lang="en-US" altLang="zh-TW" sz="2000" i="1" dirty="0" smtClean="0"/>
              <a:t> Intensified relationship lending </a:t>
            </a:r>
            <a:r>
              <a:rPr lang="en-US" altLang="zh-TW" sz="2000" i="1" dirty="0"/>
              <a:t>is positively related to the incidence of collateral if “hold-up” effects dominate. The Information accumulation view holds if relationship lending is negatively related to collateral. </a:t>
            </a:r>
          </a:p>
          <a:p>
            <a:pPr marL="571500" indent="-571500" algn="just">
              <a:lnSpc>
                <a:spcPct val="90000"/>
              </a:lnSpc>
              <a:buFont typeface="Wingdings" pitchFamily="2" charset="2"/>
              <a:buNone/>
            </a:pPr>
            <a:r>
              <a:rPr lang="en-US" altLang="zh-TW" sz="2000" i="1" dirty="0"/>
              <a:t>H.3  Concentrated markets are associated with a higher probability of collateral, either because of more market power or information monopolies existing in such markets.</a:t>
            </a:r>
            <a:endParaRPr lang="zh-TW" altLang="en-US" sz="2000" i="1" dirty="0"/>
          </a:p>
          <a:p>
            <a:pPr marL="571500" indent="-571500" algn="just">
              <a:lnSpc>
                <a:spcPct val="90000"/>
              </a:lnSpc>
              <a:buFont typeface="Wingdings" pitchFamily="2" charset="2"/>
              <a:buNone/>
            </a:pPr>
            <a:endParaRPr lang="en-US" altLang="zh-TW" sz="2000" i="1" dirty="0" smtClean="0"/>
          </a:p>
          <a:p>
            <a:pPr marL="571500" indent="-571500" algn="just">
              <a:lnSpc>
                <a:spcPct val="90000"/>
              </a:lnSpc>
              <a:buFont typeface="Wingdings" pitchFamily="2" charset="2"/>
              <a:buNone/>
            </a:pPr>
            <a:r>
              <a:rPr lang="en-US" altLang="zh-TW" sz="2000" i="1" dirty="0" smtClean="0"/>
              <a:t>Collateral     = 	f (market structure + relationship lending + firm</a:t>
            </a:r>
          </a:p>
          <a:p>
            <a:pPr marL="571500" indent="-571500" algn="just">
              <a:lnSpc>
                <a:spcPct val="90000"/>
              </a:lnSpc>
              <a:buFont typeface="Wingdings" pitchFamily="2" charset="2"/>
              <a:buNone/>
            </a:pPr>
            <a:r>
              <a:rPr lang="en-US" altLang="zh-TW" sz="2000" i="1" dirty="0" smtClean="0"/>
              <a:t> 			characteristics + loan terms + IPO + fixed effects)</a:t>
            </a:r>
          </a:p>
        </p:txBody>
      </p:sp>
      <p:sp>
        <p:nvSpPr>
          <p:cNvPr id="29700"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D0BA7A6C-371C-4B33-A8CD-C3597B938457}" type="slidenum">
              <a:rPr lang="zh-TW" altLang="en-US" sz="1200">
                <a:solidFill>
                  <a:schemeClr val="tx1"/>
                </a:solidFill>
                <a:latin typeface="Arial" charset="0"/>
              </a:rPr>
              <a:pPr algn="r">
                <a:spcBef>
                  <a:spcPct val="0"/>
                </a:spcBef>
                <a:buSzTx/>
                <a:buFontTx/>
                <a:buNone/>
              </a:pPr>
              <a:t>28</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0B412AFD-EEED-4E69-8C8A-16FE858644F2}" type="slidenum">
              <a:rPr lang="zh-TW" altLang="en-US" sz="1200">
                <a:solidFill>
                  <a:schemeClr val="tx1"/>
                </a:solidFill>
                <a:latin typeface="Arial" charset="0"/>
              </a:rPr>
              <a:pPr algn="r">
                <a:spcBef>
                  <a:spcPct val="0"/>
                </a:spcBef>
                <a:buSzTx/>
                <a:buFontTx/>
                <a:buNone/>
              </a:pPr>
              <a:t>29</a:t>
            </a:fld>
            <a:endParaRPr lang="en-US" altLang="zh-TW" sz="1400">
              <a:solidFill>
                <a:schemeClr val="tx1"/>
              </a:solidFill>
            </a:endParaRPr>
          </a:p>
        </p:txBody>
      </p:sp>
      <p:pic>
        <p:nvPicPr>
          <p:cNvPr id="30723" name="Content Placeholder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825" y="0"/>
            <a:ext cx="5545138" cy="6669088"/>
          </a:xfrm>
          <a:noFill/>
        </p:spPr>
      </p:pic>
      <p:sp>
        <p:nvSpPr>
          <p:cNvPr id="30724" name="TextBox 5"/>
          <p:cNvSpPr txBox="1">
            <a:spLocks noChangeArrowheads="1"/>
          </p:cNvSpPr>
          <p:nvPr/>
        </p:nvSpPr>
        <p:spPr bwMode="auto">
          <a:xfrm>
            <a:off x="6227763" y="765175"/>
            <a:ext cx="259238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spcBef>
                <a:spcPct val="0"/>
              </a:spcBef>
              <a:buSzTx/>
              <a:buFontTx/>
              <a:buNone/>
            </a:pPr>
            <a:r>
              <a:rPr lang="en-GB" altLang="zh-TW" sz="1800" dirty="0">
                <a:solidFill>
                  <a:schemeClr val="tx1"/>
                </a:solidFill>
              </a:rPr>
              <a:t>Results from second step:</a:t>
            </a:r>
          </a:p>
          <a:p>
            <a:pPr>
              <a:spcBef>
                <a:spcPct val="0"/>
              </a:spcBef>
              <a:buSzTx/>
              <a:buFontTx/>
              <a:buNone/>
            </a:pPr>
            <a:endParaRPr lang="en-GB" altLang="zh-TW" sz="1800" dirty="0">
              <a:solidFill>
                <a:schemeClr val="tx1"/>
              </a:solidFill>
            </a:endParaRPr>
          </a:p>
          <a:p>
            <a:pPr>
              <a:spcBef>
                <a:spcPct val="0"/>
              </a:spcBef>
              <a:buSzTx/>
              <a:buFont typeface="Times New Roman" pitchFamily="18" charset="0"/>
              <a:buAutoNum type="arabicPeriod"/>
            </a:pPr>
            <a:r>
              <a:rPr lang="en-GB" altLang="zh-TW" sz="1800" dirty="0">
                <a:solidFill>
                  <a:schemeClr val="tx1"/>
                </a:solidFill>
              </a:rPr>
              <a:t> Higher </a:t>
            </a:r>
            <a:r>
              <a:rPr lang="en-GB" altLang="zh-TW" sz="1800" i="1" dirty="0">
                <a:solidFill>
                  <a:schemeClr val="tx1"/>
                </a:solidFill>
              </a:rPr>
              <a:t>ACR4</a:t>
            </a:r>
            <a:r>
              <a:rPr lang="en-GB" altLang="zh-TW" sz="1800" dirty="0">
                <a:solidFill>
                  <a:schemeClr val="tx1"/>
                </a:solidFill>
              </a:rPr>
              <a:t> (more concentrated markets) </a:t>
            </a:r>
            <a:r>
              <a:rPr lang="en-GB" altLang="zh-TW" sz="1800" dirty="0">
                <a:solidFill>
                  <a:schemeClr val="tx1"/>
                </a:solidFill>
                <a:sym typeface="Wingdings" pitchFamily="2" charset="2"/>
              </a:rPr>
              <a:t> more collateral.</a:t>
            </a:r>
            <a:endParaRPr lang="en-GB" altLang="zh-TW" sz="1800" dirty="0">
              <a:solidFill>
                <a:schemeClr val="tx1"/>
              </a:solidFill>
            </a:endParaRPr>
          </a:p>
          <a:p>
            <a:pPr>
              <a:spcBef>
                <a:spcPct val="0"/>
              </a:spcBef>
              <a:buSzTx/>
              <a:buFont typeface="Times New Roman" pitchFamily="18" charset="0"/>
              <a:buAutoNum type="arabicPeriod"/>
            </a:pPr>
            <a:r>
              <a:rPr lang="en-GB" altLang="zh-TW" sz="1800" dirty="0">
                <a:solidFill>
                  <a:schemeClr val="tx1"/>
                </a:solidFill>
              </a:rPr>
              <a:t> Larger </a:t>
            </a:r>
            <a:r>
              <a:rPr lang="en-GB" altLang="zh-TW" sz="1800" i="1" dirty="0" err="1">
                <a:solidFill>
                  <a:schemeClr val="tx1"/>
                </a:solidFill>
              </a:rPr>
              <a:t>Sizeconcen</a:t>
            </a:r>
            <a:r>
              <a:rPr lang="en-GB" altLang="zh-TW" sz="1800" dirty="0">
                <a:solidFill>
                  <a:schemeClr val="tx1"/>
                </a:solidFill>
              </a:rPr>
              <a:t> (more relationship lending) </a:t>
            </a:r>
            <a:r>
              <a:rPr lang="en-GB" altLang="zh-TW" sz="1800" dirty="0">
                <a:solidFill>
                  <a:schemeClr val="tx1"/>
                </a:solidFill>
                <a:sym typeface="Wingdings" pitchFamily="2" charset="2"/>
              </a:rPr>
              <a:t> more collateral.</a:t>
            </a:r>
          </a:p>
          <a:p>
            <a:pPr>
              <a:spcBef>
                <a:spcPct val="0"/>
              </a:spcBef>
              <a:buSzTx/>
              <a:buFont typeface="Times New Roman" pitchFamily="18" charset="0"/>
              <a:buAutoNum type="arabicPeriod"/>
            </a:pPr>
            <a:r>
              <a:rPr lang="en-GB" altLang="zh-TW" sz="1800" dirty="0">
                <a:solidFill>
                  <a:schemeClr val="tx1"/>
                </a:solidFill>
              </a:rPr>
              <a:t> Higher </a:t>
            </a:r>
            <a:r>
              <a:rPr lang="en-GB" altLang="zh-TW" sz="1800" i="1" dirty="0" err="1">
                <a:solidFill>
                  <a:schemeClr val="tx1"/>
                </a:solidFill>
              </a:rPr>
              <a:t>Numlenders</a:t>
            </a:r>
            <a:r>
              <a:rPr lang="en-GB" altLang="zh-TW" sz="1800" dirty="0">
                <a:solidFill>
                  <a:schemeClr val="tx1"/>
                </a:solidFill>
              </a:rPr>
              <a:t> (</a:t>
            </a:r>
            <a:r>
              <a:rPr lang="en-GB" altLang="zh-TW" sz="1800" dirty="0" smtClean="0">
                <a:solidFill>
                  <a:schemeClr val="tx1"/>
                </a:solidFill>
              </a:rPr>
              <a:t>more </a:t>
            </a:r>
            <a:r>
              <a:rPr lang="en-GB" altLang="zh-TW" sz="1800" dirty="0">
                <a:solidFill>
                  <a:schemeClr val="tx1"/>
                </a:solidFill>
              </a:rPr>
              <a:t>lenders)  </a:t>
            </a:r>
            <a:r>
              <a:rPr lang="en-GB" altLang="zh-TW" sz="1800" dirty="0">
                <a:solidFill>
                  <a:schemeClr val="tx1"/>
                </a:solidFill>
                <a:sym typeface="Wingdings" pitchFamily="2" charset="2"/>
              </a:rPr>
              <a:t> more collateral.</a:t>
            </a:r>
          </a:p>
          <a:p>
            <a:pPr>
              <a:spcBef>
                <a:spcPct val="0"/>
              </a:spcBef>
              <a:buSzTx/>
              <a:buFont typeface="Times New Roman" pitchFamily="18" charset="0"/>
              <a:buAutoNum type="arabicPeriod"/>
            </a:pPr>
            <a:r>
              <a:rPr lang="en-GB" altLang="zh-TW" sz="1800" dirty="0">
                <a:solidFill>
                  <a:schemeClr val="tx1"/>
                </a:solidFill>
                <a:sym typeface="Wingdings" pitchFamily="2" charset="2"/>
              </a:rPr>
              <a:t> </a:t>
            </a:r>
            <a:r>
              <a:rPr lang="en-GB" altLang="zh-TW" sz="1800" i="1" dirty="0">
                <a:solidFill>
                  <a:schemeClr val="tx1"/>
                </a:solidFill>
                <a:sym typeface="Wingdings" pitchFamily="2" charset="2"/>
              </a:rPr>
              <a:t>Scope</a:t>
            </a:r>
            <a:r>
              <a:rPr lang="en-GB" altLang="zh-TW" sz="1800" dirty="0">
                <a:solidFill>
                  <a:schemeClr val="tx1"/>
                </a:solidFill>
                <a:sym typeface="Wingdings" pitchFamily="2" charset="2"/>
              </a:rPr>
              <a:t> (more repeated   borrowing ) more collateral.</a:t>
            </a:r>
            <a:endParaRPr lang="en-GB" altLang="zh-TW" sz="1800" dirty="0">
              <a:solidFill>
                <a:schemeClr val="tx1"/>
              </a:solidFill>
            </a:endParaRPr>
          </a:p>
          <a:p>
            <a:pPr>
              <a:spcBef>
                <a:spcPct val="0"/>
              </a:spcBef>
              <a:buSzTx/>
              <a:buFont typeface="Times New Roman" pitchFamily="18" charset="0"/>
              <a:buAutoNum type="arabicPeriod"/>
            </a:pPr>
            <a:endParaRPr lang="en-GB" altLang="zh-TW" sz="1800" dirty="0">
              <a:solidFill>
                <a:schemeClr val="tx1"/>
              </a:solidFill>
              <a:sym typeface="Wingdings" pitchFamily="2" charset="2"/>
            </a:endParaRPr>
          </a:p>
          <a:p>
            <a:pPr>
              <a:spcBef>
                <a:spcPct val="0"/>
              </a:spcBef>
              <a:buSzTx/>
              <a:buFont typeface="Times New Roman" pitchFamily="18" charset="0"/>
              <a:buAutoNum type="arabicPeriod"/>
            </a:pPr>
            <a:endParaRPr lang="zh-TW" alt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1258888" y="115888"/>
            <a:ext cx="7239000" cy="649287"/>
          </a:xfrm>
        </p:spPr>
        <p:txBody>
          <a:bodyPr/>
          <a:lstStyle/>
          <a:p>
            <a:r>
              <a:rPr lang="en-GB" altLang="zh-TW" sz="3200" dirty="0" smtClean="0">
                <a:cs typeface="Times New Roman" pitchFamily="18" charset="0"/>
              </a:rPr>
              <a:t>1. Introduction</a:t>
            </a:r>
            <a:endParaRPr lang="en-GB" altLang="zh-TW" sz="3200" dirty="0" smtClean="0">
              <a:cs typeface="Times New Roman" pitchFamily="18" charset="0"/>
            </a:endParaRPr>
          </a:p>
        </p:txBody>
      </p:sp>
      <p:sp>
        <p:nvSpPr>
          <p:cNvPr id="3" name="2 Marcador de contenido"/>
          <p:cNvSpPr>
            <a:spLocks noGrp="1"/>
          </p:cNvSpPr>
          <p:nvPr>
            <p:ph idx="1"/>
          </p:nvPr>
        </p:nvSpPr>
        <p:spPr>
          <a:xfrm>
            <a:off x="685800" y="908050"/>
            <a:ext cx="7772400" cy="5689600"/>
          </a:xfrm>
        </p:spPr>
        <p:txBody>
          <a:bodyPr>
            <a:normAutofit/>
          </a:bodyPr>
          <a:lstStyle/>
          <a:p>
            <a:pPr lvl="1" algn="just">
              <a:lnSpc>
                <a:spcPct val="70000"/>
              </a:lnSpc>
            </a:pPr>
            <a:r>
              <a:rPr lang="en-GB" altLang="zh-CN" sz="1700" dirty="0" smtClean="0">
                <a:cs typeface="Times New Roman" pitchFamily="18" charset="0"/>
              </a:rPr>
              <a:t>Bank lending: informational </a:t>
            </a:r>
            <a:r>
              <a:rPr lang="en-GB" altLang="zh-CN" sz="1700" dirty="0">
                <a:cs typeface="Times New Roman" pitchFamily="18" charset="0"/>
              </a:rPr>
              <a:t>rents are important. Source of informational rents: relationship lending and market structure.</a:t>
            </a:r>
          </a:p>
          <a:p>
            <a:pPr lvl="1" algn="just">
              <a:lnSpc>
                <a:spcPct val="70000"/>
              </a:lnSpc>
            </a:pPr>
            <a:endParaRPr lang="en-GB" altLang="zh-CN" sz="1700" dirty="0">
              <a:cs typeface="Times New Roman" pitchFamily="18" charset="0"/>
            </a:endParaRPr>
          </a:p>
          <a:p>
            <a:pPr lvl="1" algn="just">
              <a:lnSpc>
                <a:spcPct val="70000"/>
              </a:lnSpc>
            </a:pPr>
            <a:r>
              <a:rPr lang="en-GB" altLang="zh-CN" sz="1700" dirty="0">
                <a:cs typeface="Times New Roman" pitchFamily="18" charset="0"/>
              </a:rPr>
              <a:t>Relationship lending literature: “hold-up” theory (Sharpe, 1990): relationship lending </a:t>
            </a:r>
            <a:r>
              <a:rPr lang="en-GB" altLang="zh-CN" sz="1700" dirty="0">
                <a:cs typeface="Times New Roman" pitchFamily="18" charset="0"/>
                <a:sym typeface="Wingdings" pitchFamily="2" charset="2"/>
              </a:rPr>
              <a:t> proprietary information informational rents</a:t>
            </a:r>
            <a:r>
              <a:rPr lang="en-GB" altLang="zh-TW" sz="1700" dirty="0">
                <a:cs typeface="Times New Roman" pitchFamily="18" charset="0"/>
                <a:sym typeface="Wingdings" pitchFamily="2" charset="2"/>
              </a:rPr>
              <a:t>  higher lending rate.</a:t>
            </a:r>
          </a:p>
          <a:p>
            <a:pPr lvl="1" algn="just">
              <a:lnSpc>
                <a:spcPct val="70000"/>
              </a:lnSpc>
            </a:pPr>
            <a:endParaRPr lang="en-GB" altLang="zh-TW" sz="1700" dirty="0">
              <a:cs typeface="Times New Roman" pitchFamily="18" charset="0"/>
              <a:sym typeface="Wingdings" pitchFamily="2" charset="2"/>
            </a:endParaRPr>
          </a:p>
          <a:p>
            <a:pPr lvl="1" algn="just">
              <a:lnSpc>
                <a:spcPct val="70000"/>
              </a:lnSpc>
            </a:pPr>
            <a:r>
              <a:rPr lang="en-GB" altLang="zh-TW" sz="1700" dirty="0">
                <a:cs typeface="Times New Roman" pitchFamily="18" charset="0"/>
                <a:sym typeface="Wingdings" pitchFamily="2" charset="2"/>
              </a:rPr>
              <a:t>Market structure literature: concentrated markets  proprietary information informational rents  higher lending rate (</a:t>
            </a:r>
            <a:r>
              <a:rPr lang="en-GB" altLang="zh-TW" sz="1700" dirty="0" err="1">
                <a:cs typeface="Times New Roman" pitchFamily="18" charset="0"/>
                <a:sym typeface="Wingdings" pitchFamily="2" charset="2"/>
              </a:rPr>
              <a:t>Hauswald</a:t>
            </a:r>
            <a:r>
              <a:rPr lang="en-GB" altLang="zh-TW" sz="1700" dirty="0">
                <a:cs typeface="Times New Roman" pitchFamily="18" charset="0"/>
                <a:sym typeface="Wingdings" pitchFamily="2" charset="2"/>
              </a:rPr>
              <a:t> and Marquez, 2006).</a:t>
            </a:r>
          </a:p>
          <a:p>
            <a:pPr lvl="1" algn="just">
              <a:lnSpc>
                <a:spcPct val="70000"/>
              </a:lnSpc>
            </a:pPr>
            <a:endParaRPr lang="en-GB" altLang="zh-TW" sz="1700" dirty="0">
              <a:cs typeface="Times New Roman" pitchFamily="18" charset="0"/>
              <a:sym typeface="Wingdings" pitchFamily="2" charset="2"/>
            </a:endParaRPr>
          </a:p>
          <a:p>
            <a:pPr lvl="1" algn="just">
              <a:lnSpc>
                <a:spcPct val="70000"/>
              </a:lnSpc>
            </a:pPr>
            <a:r>
              <a:rPr lang="en-GB" altLang="zh-TW" sz="1700" dirty="0">
                <a:cs typeface="Times New Roman" pitchFamily="18" charset="0"/>
                <a:sym typeface="Wingdings" pitchFamily="2" charset="2"/>
              </a:rPr>
              <a:t>One natural question: informational rents  more collateral</a:t>
            </a:r>
            <a:r>
              <a:rPr lang="en-GB" altLang="zh-TW" sz="1700" dirty="0" smtClean="0">
                <a:cs typeface="Times New Roman" pitchFamily="18" charset="0"/>
                <a:sym typeface="Wingdings" pitchFamily="2" charset="2"/>
              </a:rPr>
              <a:t>? </a:t>
            </a:r>
          </a:p>
          <a:p>
            <a:pPr lvl="1" algn="just">
              <a:lnSpc>
                <a:spcPct val="70000"/>
              </a:lnSpc>
            </a:pPr>
            <a:endParaRPr lang="en-GB" altLang="zh-TW" sz="1700" dirty="0" smtClean="0">
              <a:cs typeface="Times New Roman" pitchFamily="18" charset="0"/>
              <a:sym typeface="Wingdings" pitchFamily="2" charset="2"/>
            </a:endParaRPr>
          </a:p>
          <a:p>
            <a:pPr lvl="1" algn="just">
              <a:lnSpc>
                <a:spcPct val="70000"/>
              </a:lnSpc>
              <a:buFontTx/>
              <a:buNone/>
            </a:pPr>
            <a:r>
              <a:rPr lang="en-GB" altLang="zh-TW" sz="1700" b="1" dirty="0" smtClean="0">
                <a:cs typeface="Times New Roman" pitchFamily="18" charset="0"/>
                <a:sym typeface="Wingdings" pitchFamily="2" charset="2"/>
              </a:rPr>
              <a:t>Why collateral?</a:t>
            </a:r>
            <a:r>
              <a:rPr lang="en-GB" altLang="zh-TW" sz="1700" dirty="0" smtClean="0">
                <a:cs typeface="Times New Roman" pitchFamily="18" charset="0"/>
                <a:sym typeface="Wingdings" pitchFamily="2" charset="2"/>
              </a:rPr>
              <a:t> </a:t>
            </a:r>
          </a:p>
          <a:p>
            <a:pPr lvl="1" algn="just">
              <a:lnSpc>
                <a:spcPct val="70000"/>
              </a:lnSpc>
            </a:pPr>
            <a:endParaRPr lang="en-GB" altLang="zh-TW" sz="1700" dirty="0" smtClean="0">
              <a:cs typeface="Times New Roman" pitchFamily="18" charset="0"/>
              <a:sym typeface="Wingdings" pitchFamily="2" charset="2"/>
            </a:endParaRPr>
          </a:p>
          <a:p>
            <a:pPr lvl="1" algn="just">
              <a:lnSpc>
                <a:spcPct val="70000"/>
              </a:lnSpc>
            </a:pPr>
            <a:r>
              <a:rPr lang="en-US" altLang="zh-TW" sz="1700" dirty="0" smtClean="0">
                <a:cs typeface="Times New Roman" pitchFamily="18" charset="0"/>
                <a:sym typeface="Wingdings" pitchFamily="2" charset="2"/>
              </a:rPr>
              <a:t>More than 50% of value of all commercial and industrial loans in the U.S. is secured by collateral (</a:t>
            </a:r>
            <a:r>
              <a:rPr lang="en-US" altLang="zh-TW" sz="1700" dirty="0" err="1" smtClean="0">
                <a:cs typeface="Times New Roman" pitchFamily="18" charset="0"/>
                <a:sym typeface="Wingdings" pitchFamily="2" charset="2"/>
              </a:rPr>
              <a:t>Leitner</a:t>
            </a:r>
            <a:r>
              <a:rPr lang="en-US" altLang="zh-TW" sz="1700" dirty="0" smtClean="0">
                <a:cs typeface="Times New Roman" pitchFamily="18" charset="0"/>
                <a:sym typeface="Wingdings" pitchFamily="2" charset="2"/>
              </a:rPr>
              <a:t>, 2006); about 80% of small business loans in the U.S. are secured by collateral (Avery et al., 1998).</a:t>
            </a:r>
          </a:p>
          <a:p>
            <a:pPr lvl="1" algn="just">
              <a:lnSpc>
                <a:spcPct val="70000"/>
              </a:lnSpc>
            </a:pPr>
            <a:endParaRPr lang="en-GB" altLang="zh-TW" sz="1700" dirty="0" smtClean="0">
              <a:cs typeface="Times New Roman" pitchFamily="18" charset="0"/>
              <a:sym typeface="Wingdings" pitchFamily="2" charset="2"/>
            </a:endParaRPr>
          </a:p>
          <a:p>
            <a:pPr lvl="1" algn="just">
              <a:lnSpc>
                <a:spcPct val="70000"/>
              </a:lnSpc>
            </a:pPr>
            <a:r>
              <a:rPr lang="en-GB" altLang="zh-TW" sz="1700" dirty="0">
                <a:cs typeface="Times New Roman" pitchFamily="18" charset="0"/>
                <a:sym typeface="Wingdings" pitchFamily="2" charset="2"/>
              </a:rPr>
              <a:t>Collateral is even more important in emerging economies and it is more stringent for to SMEs (</a:t>
            </a:r>
            <a:r>
              <a:rPr lang="en-GB" altLang="zh-TW" sz="1700" dirty="0" err="1">
                <a:cs typeface="Times New Roman" pitchFamily="18" charset="0"/>
                <a:sym typeface="Wingdings" pitchFamily="2" charset="2"/>
              </a:rPr>
              <a:t>Menkkoff</a:t>
            </a:r>
            <a:r>
              <a:rPr lang="en-GB" altLang="zh-TW" sz="1700" dirty="0">
                <a:cs typeface="Times New Roman" pitchFamily="18" charset="0"/>
                <a:sym typeface="Wingdings" pitchFamily="2" charset="2"/>
              </a:rPr>
              <a:t>, 2006);  53% in Mexico (La </a:t>
            </a:r>
            <a:r>
              <a:rPr lang="en-GB" altLang="zh-TW" sz="1700" dirty="0" err="1">
                <a:cs typeface="Times New Roman" pitchFamily="18" charset="0"/>
                <a:sym typeface="Wingdings" pitchFamily="2" charset="2"/>
              </a:rPr>
              <a:t>Porta</a:t>
            </a:r>
            <a:r>
              <a:rPr lang="en-GB" altLang="zh-TW" sz="1700" dirty="0">
                <a:cs typeface="Times New Roman" pitchFamily="18" charset="0"/>
                <a:sym typeface="Wingdings" pitchFamily="2" charset="2"/>
              </a:rPr>
              <a:t> et al., 2003) and 72% </a:t>
            </a:r>
            <a:r>
              <a:rPr lang="en-GB" altLang="zh-TW" sz="1700" dirty="0" smtClean="0">
                <a:cs typeface="Times New Roman" pitchFamily="18" charset="0"/>
                <a:sym typeface="Wingdings" pitchFamily="2" charset="2"/>
              </a:rPr>
              <a:t>for Thailand (</a:t>
            </a:r>
            <a:r>
              <a:rPr lang="en-GB" altLang="zh-TW" sz="1700" dirty="0" err="1" smtClean="0">
                <a:cs typeface="Times New Roman" pitchFamily="18" charset="0"/>
                <a:sym typeface="Wingdings" pitchFamily="2" charset="2"/>
              </a:rPr>
              <a:t>Menkhoff</a:t>
            </a:r>
            <a:r>
              <a:rPr lang="en-GB" altLang="zh-TW" sz="1700" dirty="0" smtClean="0">
                <a:cs typeface="Times New Roman" pitchFamily="18" charset="0"/>
                <a:sym typeface="Wingdings" pitchFamily="2" charset="2"/>
              </a:rPr>
              <a:t> et al., 2006), and 66% in our sample (China).</a:t>
            </a:r>
          </a:p>
          <a:p>
            <a:pPr lvl="1" algn="just">
              <a:lnSpc>
                <a:spcPct val="70000"/>
              </a:lnSpc>
            </a:pPr>
            <a:endParaRPr lang="en-GB" altLang="zh-TW" sz="1700" dirty="0" smtClean="0">
              <a:cs typeface="Times New Roman" pitchFamily="18" charset="0"/>
              <a:sym typeface="Wingdings" pitchFamily="2" charset="2"/>
            </a:endParaRPr>
          </a:p>
          <a:p>
            <a:pPr lvl="1" algn="just">
              <a:lnSpc>
                <a:spcPct val="70000"/>
              </a:lnSpc>
            </a:pPr>
            <a:r>
              <a:rPr lang="en-GB" altLang="zh-TW" sz="1700" dirty="0" smtClean="0">
                <a:cs typeface="Times New Roman" pitchFamily="18" charset="0"/>
                <a:sym typeface="Wingdings" pitchFamily="2" charset="2"/>
              </a:rPr>
              <a:t>Therefore, this paper </a:t>
            </a:r>
            <a:r>
              <a:rPr lang="en-GB" altLang="zh-TW" sz="1700" dirty="0">
                <a:cs typeface="Times New Roman" pitchFamily="18" charset="0"/>
                <a:sym typeface="Wingdings" pitchFamily="2" charset="2"/>
              </a:rPr>
              <a:t>examines how relationship lending and market structure affect collateral through informational rents. </a:t>
            </a:r>
            <a:endParaRPr lang="es-ES" altLang="zh-CN" sz="1700" dirty="0">
              <a:cs typeface="Times New Roman" pitchFamily="18" charset="0"/>
            </a:endParaRPr>
          </a:p>
        </p:txBody>
      </p:sp>
      <p:sp>
        <p:nvSpPr>
          <p:cNvPr id="4100"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238A3F27-C2F5-45AC-9482-E7DBAD1868EE}" type="slidenum">
              <a:rPr lang="es-ES" altLang="zh-TW" sz="1200">
                <a:solidFill>
                  <a:schemeClr val="tx1"/>
                </a:solidFill>
                <a:latin typeface="Arial" charset="0"/>
              </a:rPr>
              <a:pPr algn="r">
                <a:spcBef>
                  <a:spcPct val="0"/>
                </a:spcBef>
                <a:buSzTx/>
                <a:buFontTx/>
                <a:buNone/>
              </a:pPr>
              <a:t>3</a:t>
            </a:fld>
            <a:endParaRPr lang="es-ES" altLang="zh-TW" sz="120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331913" y="620713"/>
            <a:ext cx="7239000" cy="838200"/>
          </a:xfrm>
        </p:spPr>
        <p:txBody>
          <a:bodyPr/>
          <a:lstStyle/>
          <a:p>
            <a:pPr>
              <a:lnSpc>
                <a:spcPct val="90000"/>
              </a:lnSpc>
            </a:pPr>
            <a:r>
              <a:rPr lang="en-US" altLang="zh-TW" dirty="0" smtClean="0"/>
              <a:t>Third step:  </a:t>
            </a:r>
            <a:r>
              <a:rPr lang="en-US" altLang="zh-TW" sz="2000" b="0" dirty="0"/>
              <a:t>identify how informational rents from market structure and relationship lending affect the pledging of collateral by introducing IPO shocks, which test for :  </a:t>
            </a:r>
          </a:p>
        </p:txBody>
      </p:sp>
      <p:sp>
        <p:nvSpPr>
          <p:cNvPr id="29699" name="Rectangle 3"/>
          <p:cNvSpPr>
            <a:spLocks noGrp="1" noChangeArrowheads="1"/>
          </p:cNvSpPr>
          <p:nvPr>
            <p:ph type="body" idx="1"/>
          </p:nvPr>
        </p:nvSpPr>
        <p:spPr>
          <a:xfrm>
            <a:off x="685800" y="1484313"/>
            <a:ext cx="7772400" cy="4611687"/>
          </a:xfrm>
        </p:spPr>
        <p:txBody>
          <a:bodyPr/>
          <a:lstStyle/>
          <a:p>
            <a:pPr>
              <a:lnSpc>
                <a:spcPct val="90000"/>
              </a:lnSpc>
            </a:pPr>
            <a:endParaRPr lang="en-US" altLang="zh-TW" sz="2000" b="1" i="1" dirty="0" smtClean="0"/>
          </a:p>
          <a:p>
            <a:pPr algn="just">
              <a:lnSpc>
                <a:spcPct val="90000"/>
              </a:lnSpc>
            </a:pPr>
            <a:r>
              <a:rPr lang="en-US" altLang="zh-TW" sz="2000" b="1" i="1" dirty="0" smtClean="0"/>
              <a:t>H.2</a:t>
            </a:r>
            <a:r>
              <a:rPr lang="en-US" altLang="zh-TW" sz="2000" i="1" dirty="0" smtClean="0"/>
              <a:t>: If relationship </a:t>
            </a:r>
            <a:r>
              <a:rPr lang="en-US" altLang="zh-TW" sz="2000" i="1" dirty="0"/>
              <a:t>lending increases the incidence of collateral, its effect is moderated in an environment where information is more symmetrically distributed among banks; and the moderation effect is stronger for relationship borrowers. </a:t>
            </a:r>
          </a:p>
          <a:p>
            <a:pPr algn="just">
              <a:lnSpc>
                <a:spcPct val="90000"/>
              </a:lnSpc>
            </a:pPr>
            <a:r>
              <a:rPr lang="en-US" altLang="zh-TW" sz="2000" i="1" dirty="0"/>
              <a:t>H.4: The positive impact of concentrated market structure on collateral is moderated in an environment where information distribution among lenders is relatively </a:t>
            </a:r>
            <a:r>
              <a:rPr lang="en-US" altLang="zh-TW" sz="2000" i="1" dirty="0" smtClean="0"/>
              <a:t>symmetric; the higher market concentration, the stronger the moderation effect of informational equalization.    </a:t>
            </a:r>
          </a:p>
          <a:p>
            <a:pPr algn="just">
              <a:lnSpc>
                <a:spcPct val="90000"/>
              </a:lnSpc>
              <a:buFont typeface="Wingdings" pitchFamily="2" charset="2"/>
              <a:buNone/>
            </a:pPr>
            <a:endParaRPr lang="en-US" altLang="zh-TW" sz="2000" b="1" dirty="0" smtClean="0">
              <a:solidFill>
                <a:srgbClr val="00B0F0"/>
              </a:solidFill>
            </a:endParaRPr>
          </a:p>
          <a:p>
            <a:pPr algn="just">
              <a:lnSpc>
                <a:spcPct val="90000"/>
              </a:lnSpc>
              <a:buFont typeface="Wingdings" pitchFamily="2" charset="2"/>
              <a:buNone/>
            </a:pPr>
            <a:r>
              <a:rPr lang="en-US" altLang="zh-TW" sz="2000" b="1" dirty="0" smtClean="0">
                <a:solidFill>
                  <a:srgbClr val="00B0F0"/>
                </a:solidFill>
              </a:rPr>
              <a:t>=&gt; </a:t>
            </a:r>
            <a:r>
              <a:rPr lang="en-US" altLang="zh-TW" sz="2000" b="1" dirty="0">
                <a:latin typeface="+mj-lt"/>
                <a:ea typeface="+mj-ea"/>
                <a:cs typeface="+mj-cs"/>
              </a:rPr>
              <a:t>Introduction of interaction terms:</a:t>
            </a:r>
          </a:p>
          <a:p>
            <a:pPr algn="just">
              <a:lnSpc>
                <a:spcPct val="90000"/>
              </a:lnSpc>
              <a:buFont typeface="Wingdings" pitchFamily="2" charset="2"/>
              <a:buNone/>
            </a:pPr>
            <a:r>
              <a:rPr lang="en-US" altLang="zh-TW" sz="2000" i="1" dirty="0" smtClean="0"/>
              <a:t>Collateral = 	f (market structure + </a:t>
            </a:r>
            <a:r>
              <a:rPr lang="en-US" altLang="zh-TW" sz="2000" b="1" i="1" dirty="0" smtClean="0"/>
              <a:t>market structure*IPO </a:t>
            </a:r>
            <a:r>
              <a:rPr lang="en-US" altLang="zh-TW" sz="2000" i="1" dirty="0" smtClean="0"/>
              <a:t>+ 			relationship lending + </a:t>
            </a:r>
            <a:r>
              <a:rPr lang="en-US" altLang="zh-TW" sz="2000" b="1" i="1" dirty="0" smtClean="0"/>
              <a:t>relationship lending*IPO </a:t>
            </a:r>
            <a:r>
              <a:rPr lang="en-US" altLang="zh-TW" sz="2000" i="1" dirty="0" smtClean="0"/>
              <a:t>+ 			firm characteristics + loan terms + IPO +fixed effects)</a:t>
            </a:r>
          </a:p>
          <a:p>
            <a:pPr>
              <a:lnSpc>
                <a:spcPct val="90000"/>
              </a:lnSpc>
            </a:pPr>
            <a:endParaRPr lang="en-US" altLang="zh-TW" sz="2000" i="1" dirty="0"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30</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TW" sz="2000" smtClean="0"/>
              <a:t>Third step: </a:t>
            </a:r>
            <a:r>
              <a:rPr lang="en-US" altLang="zh-TW" sz="1500" i="1" smtClean="0"/>
              <a:t>Collateral = f (market structure +market structure*IPO </a:t>
            </a:r>
            <a:br>
              <a:rPr lang="en-US" altLang="zh-TW" sz="1500" i="1" smtClean="0"/>
            </a:br>
            <a:r>
              <a:rPr lang="en-US" altLang="zh-TW" sz="1500" i="1" smtClean="0"/>
              <a:t>+ relationship lending + relationship lending*IPO</a:t>
            </a:r>
            <a:br>
              <a:rPr lang="en-US" altLang="zh-TW" sz="1500" i="1" smtClean="0"/>
            </a:br>
            <a:r>
              <a:rPr lang="en-US" altLang="zh-TW" sz="1500" i="1" smtClean="0"/>
              <a:t>+ firm characteristics + loan terms + IPO +fixed effects)</a:t>
            </a:r>
            <a:br>
              <a:rPr lang="en-US" altLang="zh-TW" sz="1500" i="1" smtClean="0"/>
            </a:br>
            <a:endParaRPr lang="en-US" altLang="zh-TW" sz="1500" i="1" smtClean="0"/>
          </a:p>
        </p:txBody>
      </p:sp>
      <p:pic>
        <p:nvPicPr>
          <p:cNvPr id="32771" name="Picture 16"/>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9088" y="1412875"/>
            <a:ext cx="5688012" cy="4752975"/>
          </a:xfrm>
          <a:noFill/>
        </p:spPr>
      </p:pic>
      <p:sp>
        <p:nvSpPr>
          <p:cNvPr id="32772" name="Rectangle 18"/>
          <p:cNvSpPr>
            <a:spLocks noChangeArrowheads="1"/>
          </p:cNvSpPr>
          <p:nvPr/>
        </p:nvSpPr>
        <p:spPr bwMode="auto">
          <a:xfrm>
            <a:off x="2241550" y="1916113"/>
            <a:ext cx="576263" cy="504825"/>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2773" name="Rectangle 19"/>
          <p:cNvSpPr>
            <a:spLocks noChangeArrowheads="1"/>
          </p:cNvSpPr>
          <p:nvPr/>
        </p:nvSpPr>
        <p:spPr bwMode="auto">
          <a:xfrm>
            <a:off x="3048000" y="2924175"/>
            <a:ext cx="515938" cy="504825"/>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2774" name="Rectangle 20"/>
          <p:cNvSpPr>
            <a:spLocks noChangeArrowheads="1"/>
          </p:cNvSpPr>
          <p:nvPr/>
        </p:nvSpPr>
        <p:spPr bwMode="auto">
          <a:xfrm>
            <a:off x="5495925" y="2909888"/>
            <a:ext cx="503238" cy="504825"/>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2775" name="Rectangle 21"/>
          <p:cNvSpPr>
            <a:spLocks noChangeArrowheads="1"/>
          </p:cNvSpPr>
          <p:nvPr/>
        </p:nvSpPr>
        <p:spPr bwMode="auto">
          <a:xfrm>
            <a:off x="5508625" y="1916113"/>
            <a:ext cx="490538" cy="504825"/>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2776" name="Rectangle 22"/>
          <p:cNvSpPr>
            <a:spLocks noChangeArrowheads="1"/>
          </p:cNvSpPr>
          <p:nvPr/>
        </p:nvSpPr>
        <p:spPr bwMode="auto">
          <a:xfrm>
            <a:off x="5508625" y="3911600"/>
            <a:ext cx="503238" cy="504825"/>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2777" name="TextBox 8"/>
          <p:cNvSpPr txBox="1">
            <a:spLocks noChangeArrowheads="1"/>
          </p:cNvSpPr>
          <p:nvPr/>
        </p:nvSpPr>
        <p:spPr bwMode="auto">
          <a:xfrm>
            <a:off x="6227763" y="608013"/>
            <a:ext cx="2592387" cy="606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spcBef>
                <a:spcPct val="0"/>
              </a:spcBef>
              <a:buSzTx/>
              <a:buFontTx/>
              <a:buNone/>
            </a:pPr>
            <a:r>
              <a:rPr lang="en-GB" altLang="zh-TW" sz="1800">
                <a:solidFill>
                  <a:schemeClr val="tx1"/>
                </a:solidFill>
              </a:rPr>
              <a:t>Results for third step:</a:t>
            </a:r>
          </a:p>
          <a:p>
            <a:pPr>
              <a:spcBef>
                <a:spcPct val="0"/>
              </a:spcBef>
              <a:buSzTx/>
              <a:buFontTx/>
              <a:buNone/>
            </a:pPr>
            <a:endParaRPr lang="en-GB" altLang="zh-TW" sz="1800">
              <a:solidFill>
                <a:schemeClr val="tx1"/>
              </a:solidFill>
            </a:endParaRPr>
          </a:p>
          <a:p>
            <a:pPr>
              <a:spcBef>
                <a:spcPct val="0"/>
              </a:spcBef>
              <a:buSzTx/>
            </a:pPr>
            <a:r>
              <a:rPr lang="en-US" altLang="zh-TW" sz="1600">
                <a:solidFill>
                  <a:schemeClr val="tx1"/>
                </a:solidFill>
              </a:rPr>
              <a:t> Prior to IPO, both concentrated markets and higher relationship  intensity </a:t>
            </a:r>
            <a:r>
              <a:rPr lang="en-US" altLang="zh-TW" sz="1600">
                <a:solidFill>
                  <a:schemeClr val="tx1"/>
                </a:solidFill>
                <a:sym typeface="Wingdings" pitchFamily="2" charset="2"/>
              </a:rPr>
              <a:t> more </a:t>
            </a:r>
            <a:r>
              <a:rPr lang="en-US" altLang="zh-TW" sz="1600">
                <a:solidFill>
                  <a:schemeClr val="tx1"/>
                </a:solidFill>
              </a:rPr>
              <a:t>collateral.</a:t>
            </a:r>
          </a:p>
          <a:p>
            <a:pPr>
              <a:spcBef>
                <a:spcPct val="0"/>
              </a:spcBef>
              <a:buSzTx/>
            </a:pPr>
            <a:endParaRPr lang="en-US" altLang="zh-TW" sz="1600">
              <a:solidFill>
                <a:schemeClr val="tx1"/>
              </a:solidFill>
            </a:endParaRPr>
          </a:p>
          <a:p>
            <a:pPr>
              <a:spcBef>
                <a:spcPct val="0"/>
              </a:spcBef>
              <a:buSzTx/>
            </a:pPr>
            <a:r>
              <a:rPr lang="en-US" altLang="zh-TW" sz="1600">
                <a:solidFill>
                  <a:schemeClr val="tx1"/>
                </a:solidFill>
              </a:rPr>
              <a:t> After IPO, generally lower collateral.</a:t>
            </a:r>
          </a:p>
          <a:p>
            <a:pPr>
              <a:spcBef>
                <a:spcPct val="0"/>
              </a:spcBef>
              <a:buSzTx/>
            </a:pPr>
            <a:endParaRPr lang="en-US" altLang="zh-TW" sz="1600">
              <a:solidFill>
                <a:schemeClr val="tx1"/>
              </a:solidFill>
            </a:endParaRPr>
          </a:p>
          <a:p>
            <a:pPr>
              <a:spcBef>
                <a:spcPct val="0"/>
              </a:spcBef>
              <a:buSzTx/>
            </a:pPr>
            <a:r>
              <a:rPr lang="en-US" altLang="zh-TW" sz="1600">
                <a:solidFill>
                  <a:schemeClr val="tx1"/>
                </a:solidFill>
              </a:rPr>
              <a:t> Higher market concentration</a:t>
            </a:r>
            <a:r>
              <a:rPr lang="en-US" altLang="zh-TW" sz="1600">
                <a:solidFill>
                  <a:schemeClr val="tx1"/>
                </a:solidFill>
                <a:sym typeface="Wingdings" pitchFamily="2" charset="2"/>
              </a:rPr>
              <a:t> </a:t>
            </a:r>
            <a:r>
              <a:rPr lang="en-US" altLang="zh-TW" sz="1600">
                <a:solidFill>
                  <a:schemeClr val="tx1"/>
                </a:solidFill>
              </a:rPr>
              <a:t>larger reduction in collateral.</a:t>
            </a:r>
          </a:p>
          <a:p>
            <a:pPr>
              <a:spcBef>
                <a:spcPct val="0"/>
              </a:spcBef>
              <a:buSzTx/>
            </a:pPr>
            <a:endParaRPr lang="en-GB" altLang="zh-TW" sz="1600">
              <a:solidFill>
                <a:schemeClr val="tx1"/>
              </a:solidFill>
            </a:endParaRPr>
          </a:p>
          <a:p>
            <a:pPr>
              <a:spcBef>
                <a:spcPct val="0"/>
              </a:spcBef>
              <a:buSzTx/>
            </a:pPr>
            <a:r>
              <a:rPr lang="en-US" altLang="zh-TW" sz="1600">
                <a:solidFill>
                  <a:schemeClr val="tx1"/>
                </a:solidFill>
              </a:rPr>
              <a:t> Higher relationship intensity </a:t>
            </a:r>
            <a:r>
              <a:rPr lang="en-US" altLang="zh-TW" sz="1600">
                <a:solidFill>
                  <a:schemeClr val="tx1"/>
                </a:solidFill>
                <a:sym typeface="Wingdings" pitchFamily="2" charset="2"/>
              </a:rPr>
              <a:t></a:t>
            </a:r>
            <a:r>
              <a:rPr lang="en-US" altLang="zh-TW" sz="1600">
                <a:solidFill>
                  <a:schemeClr val="tx1"/>
                </a:solidFill>
              </a:rPr>
              <a:t>larger reduction in collateral.</a:t>
            </a:r>
          </a:p>
          <a:p>
            <a:pPr>
              <a:spcBef>
                <a:spcPct val="0"/>
              </a:spcBef>
              <a:buSzTx/>
            </a:pPr>
            <a:endParaRPr lang="en-US" altLang="zh-TW" sz="1600">
              <a:solidFill>
                <a:schemeClr val="tx1"/>
              </a:solidFill>
            </a:endParaRPr>
          </a:p>
          <a:p>
            <a:pPr>
              <a:spcBef>
                <a:spcPct val="0"/>
              </a:spcBef>
              <a:buSzTx/>
            </a:pPr>
            <a:r>
              <a:rPr lang="en-US" altLang="zh-TW" sz="1600">
                <a:solidFill>
                  <a:schemeClr val="tx1"/>
                </a:solidFill>
              </a:rPr>
              <a:t>Overall impacts of both factors remain positive, which suggests both market structure and relationship lending may affect collateral through other channels.</a:t>
            </a:r>
            <a:endParaRPr lang="zh-TW" altLang="en-US" sz="1800">
              <a:solidFill>
                <a:schemeClr val="tx1"/>
              </a:solidFill>
            </a:endParaRP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31</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95400" y="381000"/>
            <a:ext cx="7239000" cy="671513"/>
          </a:xfrm>
        </p:spPr>
        <p:txBody>
          <a:bodyPr/>
          <a:lstStyle/>
          <a:p>
            <a:r>
              <a:rPr lang="en-US" altLang="zh-TW" smtClean="0"/>
              <a:t>Fourth step: Robustness checks. </a:t>
            </a:r>
            <a:br>
              <a:rPr lang="en-US" altLang="zh-TW" smtClean="0"/>
            </a:br>
            <a:endParaRPr lang="en-US" altLang="zh-TW" smtClean="0"/>
          </a:p>
        </p:txBody>
      </p:sp>
      <p:sp>
        <p:nvSpPr>
          <p:cNvPr id="33795" name="Rectangle 3"/>
          <p:cNvSpPr>
            <a:spLocks noGrp="1" noChangeArrowheads="1"/>
          </p:cNvSpPr>
          <p:nvPr>
            <p:ph type="body" idx="1"/>
          </p:nvPr>
        </p:nvSpPr>
        <p:spPr>
          <a:xfrm>
            <a:off x="685800" y="1125538"/>
            <a:ext cx="7772400" cy="5399087"/>
          </a:xfrm>
        </p:spPr>
        <p:txBody>
          <a:bodyPr/>
          <a:lstStyle/>
          <a:p>
            <a:pPr>
              <a:lnSpc>
                <a:spcPct val="90000"/>
              </a:lnSpc>
            </a:pPr>
            <a:r>
              <a:rPr lang="en-US" altLang="zh-TW" sz="2000" b="1" dirty="0" smtClean="0"/>
              <a:t>Robustness check I</a:t>
            </a:r>
            <a:r>
              <a:rPr lang="en-US" altLang="zh-TW" sz="2000" dirty="0" smtClean="0"/>
              <a:t>: based on the previous </a:t>
            </a:r>
            <a:r>
              <a:rPr lang="en-US" altLang="zh-TW" sz="2000" dirty="0"/>
              <a:t>models, we introduce extra controls such as regional macroeconomic variables, monetary </a:t>
            </a:r>
            <a:r>
              <a:rPr lang="en-US" altLang="zh-TW" sz="2000" dirty="0" smtClean="0"/>
              <a:t>policy variables and legal and institutional variables:</a:t>
            </a:r>
          </a:p>
          <a:p>
            <a:pPr>
              <a:lnSpc>
                <a:spcPct val="90000"/>
              </a:lnSpc>
            </a:pPr>
            <a:endParaRPr lang="en-US" altLang="zh-TW" sz="2000" dirty="0" smtClean="0"/>
          </a:p>
          <a:p>
            <a:pPr algn="ctr">
              <a:lnSpc>
                <a:spcPct val="90000"/>
              </a:lnSpc>
              <a:buFont typeface="Wingdings" pitchFamily="2" charset="2"/>
              <a:buNone/>
            </a:pPr>
            <a:r>
              <a:rPr lang="en-US" altLang="zh-TW" sz="1800" i="1" dirty="0" smtClean="0"/>
              <a:t>Collateral = f (market structure + market structure*IPO + relationship lending + relationship lending*IPO + firm characteristics + loan terms + IPO +  regional macroeconomic variables + monetary policy variables +legal and institutional variables + fixed effects);</a:t>
            </a:r>
          </a:p>
          <a:p>
            <a:pPr algn="ctr">
              <a:lnSpc>
                <a:spcPct val="90000"/>
              </a:lnSpc>
              <a:buFont typeface="Wingdings" pitchFamily="2" charset="2"/>
              <a:buNone/>
            </a:pPr>
            <a:endParaRPr lang="en-US" altLang="zh-TW" sz="1800" i="1" dirty="0" smtClean="0"/>
          </a:p>
          <a:p>
            <a:pPr>
              <a:lnSpc>
                <a:spcPct val="90000"/>
              </a:lnSpc>
            </a:pPr>
            <a:r>
              <a:rPr lang="en-US" altLang="zh-TW" sz="2000" b="1" dirty="0" smtClean="0"/>
              <a:t>Robustness check II</a:t>
            </a:r>
            <a:r>
              <a:rPr lang="en-US" altLang="zh-TW" sz="2000" dirty="0" smtClean="0"/>
              <a:t>: sub-sample </a:t>
            </a:r>
            <a:r>
              <a:rPr lang="en-US" altLang="zh-TW" sz="2000" dirty="0"/>
              <a:t>estimation: only </a:t>
            </a:r>
            <a:r>
              <a:rPr lang="en-US" altLang="zh-CN" sz="2000" dirty="0"/>
              <a:t>includes firms that borrowed at least one loan before the IPO and at least one loan after the IPO. This selection procedure reduces the whole sample sharply, leaving 111 firms and 2,181 loans.  </a:t>
            </a:r>
          </a:p>
          <a:p>
            <a:pPr>
              <a:lnSpc>
                <a:spcPct val="90000"/>
              </a:lnSpc>
            </a:pPr>
            <a:endParaRPr lang="en-US" altLang="zh-TW" sz="2000" dirty="0" smtClean="0"/>
          </a:p>
          <a:p>
            <a:pPr algn="ctr">
              <a:lnSpc>
                <a:spcPct val="90000"/>
              </a:lnSpc>
              <a:buFont typeface="Wingdings" pitchFamily="2" charset="2"/>
              <a:buNone/>
            </a:pPr>
            <a:r>
              <a:rPr lang="en-US" altLang="zh-TW" sz="1800" i="1" dirty="0" smtClean="0"/>
              <a:t>Collateral = f (market structure + market structure*IPO + relationship lending + relationship lending*IPO + firm characteristics + loan terms + IPO +  regional macroeconomic variables + monetary policy variables + legal and institutional variables + fixed effects)</a:t>
            </a:r>
          </a:p>
          <a:p>
            <a:pPr>
              <a:lnSpc>
                <a:spcPct val="90000"/>
              </a:lnSpc>
            </a:pPr>
            <a:endParaRPr lang="en-US" altLang="zh-TW" sz="2000" dirty="0" smtClean="0"/>
          </a:p>
          <a:p>
            <a:pPr>
              <a:lnSpc>
                <a:spcPct val="90000"/>
              </a:lnSpc>
            </a:pPr>
            <a:endParaRPr lang="en-US" altLang="zh-TW" sz="2000" dirty="0"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32</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TW" sz="2000" dirty="0" smtClean="0"/>
              <a:t>Results from robustness check </a:t>
            </a:r>
            <a:r>
              <a:rPr lang="en-US" altLang="zh-TW" sz="2000" dirty="0"/>
              <a:t>I:</a:t>
            </a:r>
            <a:r>
              <a:rPr lang="en-US" altLang="zh-TW" sz="1500" i="1" dirty="0" smtClean="0"/>
              <a:t>Collateral = f (market structure +market structure*IPO + relationship lending + relationship lending*IPO + firm characteristics + loan terms + IPO +  regional macroeconomic variables + monetary policy variables + legal and institutional variables + fixed effects);</a:t>
            </a:r>
            <a:br>
              <a:rPr lang="en-US" altLang="zh-TW" sz="1500" i="1" dirty="0" smtClean="0"/>
            </a:br>
            <a:endParaRPr lang="en-US" altLang="zh-TW" sz="1500" i="1" dirty="0" smtClean="0"/>
          </a:p>
        </p:txBody>
      </p:sp>
      <p:pic>
        <p:nvPicPr>
          <p:cNvPr id="34819" name="Picture 4"/>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1268413"/>
            <a:ext cx="8604250" cy="5473700"/>
          </a:xfrm>
          <a:noFill/>
        </p:spPr>
      </p:pic>
      <p:sp>
        <p:nvSpPr>
          <p:cNvPr id="34820" name="Rectangle 6"/>
          <p:cNvSpPr>
            <a:spLocks noChangeArrowheads="1"/>
          </p:cNvSpPr>
          <p:nvPr/>
        </p:nvSpPr>
        <p:spPr bwMode="auto">
          <a:xfrm>
            <a:off x="4067175" y="1700213"/>
            <a:ext cx="6492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4821" name="Rectangle 7"/>
          <p:cNvSpPr>
            <a:spLocks noChangeArrowheads="1"/>
          </p:cNvSpPr>
          <p:nvPr/>
        </p:nvSpPr>
        <p:spPr bwMode="auto">
          <a:xfrm>
            <a:off x="4067175" y="1700213"/>
            <a:ext cx="649288" cy="2159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4822" name="Rectangle 8"/>
          <p:cNvSpPr>
            <a:spLocks noChangeArrowheads="1"/>
          </p:cNvSpPr>
          <p:nvPr/>
        </p:nvSpPr>
        <p:spPr bwMode="auto">
          <a:xfrm>
            <a:off x="5003800" y="1844675"/>
            <a:ext cx="649288" cy="2159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4823" name="Rectangle 9"/>
          <p:cNvSpPr>
            <a:spLocks noChangeArrowheads="1"/>
          </p:cNvSpPr>
          <p:nvPr/>
        </p:nvSpPr>
        <p:spPr bwMode="auto">
          <a:xfrm>
            <a:off x="6946900" y="1700213"/>
            <a:ext cx="649288" cy="360362"/>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4824" name="Rectangle 11"/>
          <p:cNvSpPr>
            <a:spLocks noChangeArrowheads="1"/>
          </p:cNvSpPr>
          <p:nvPr/>
        </p:nvSpPr>
        <p:spPr bwMode="auto">
          <a:xfrm>
            <a:off x="7885113" y="2205038"/>
            <a:ext cx="649287" cy="2159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33</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zh-TW" smtClean="0"/>
              <a:t>Results from robustness check II: sub-sample regressions.</a:t>
            </a:r>
            <a:endParaRPr lang="en-US" altLang="zh-TW" sz="1700" i="1" smtClean="0"/>
          </a:p>
        </p:txBody>
      </p:sp>
      <p:sp>
        <p:nvSpPr>
          <p:cNvPr id="35844" name="Rectangle 6"/>
          <p:cNvSpPr>
            <a:spLocks noChangeArrowheads="1"/>
          </p:cNvSpPr>
          <p:nvPr/>
        </p:nvSpPr>
        <p:spPr bwMode="auto">
          <a:xfrm>
            <a:off x="3203575" y="2636838"/>
            <a:ext cx="792163" cy="6477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5845" name="Rectangle 7"/>
          <p:cNvSpPr>
            <a:spLocks noChangeArrowheads="1"/>
          </p:cNvSpPr>
          <p:nvPr/>
        </p:nvSpPr>
        <p:spPr bwMode="auto">
          <a:xfrm>
            <a:off x="4356100" y="3357563"/>
            <a:ext cx="792163" cy="6477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5846" name="Rectangle 8"/>
          <p:cNvSpPr>
            <a:spLocks noChangeArrowheads="1"/>
          </p:cNvSpPr>
          <p:nvPr/>
        </p:nvSpPr>
        <p:spPr bwMode="auto">
          <a:xfrm>
            <a:off x="5508625" y="2565400"/>
            <a:ext cx="792163" cy="6477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5847" name="Rectangle 9"/>
          <p:cNvSpPr>
            <a:spLocks noChangeArrowheads="1"/>
          </p:cNvSpPr>
          <p:nvPr/>
        </p:nvSpPr>
        <p:spPr bwMode="auto">
          <a:xfrm>
            <a:off x="5508625" y="3357563"/>
            <a:ext cx="792163" cy="64770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pic>
        <p:nvPicPr>
          <p:cNvPr id="3584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650" y="1340768"/>
            <a:ext cx="7962900" cy="4910683"/>
          </a:xfrm>
          <a:prstGeom prst="rect">
            <a:avLst/>
          </a:prstGeom>
          <a:noFill/>
          <a:ln>
            <a:noFill/>
          </a:ln>
          <a:extLst>
            <a:ext uri="{909E8E84-426E-40DD-AFC4-6F175D3DCCD1}">
              <a14:hiddenFill xmlns:a14="http://schemas.microsoft.com/office/drawing/2010/main">
                <a:solidFill>
                  <a:srgbClr val="CC99FF">
                    <a:alpha val="39999"/>
                  </a:srgbClr>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11" name="Rectangle 7"/>
          <p:cNvSpPr>
            <a:spLocks noChangeArrowheads="1"/>
          </p:cNvSpPr>
          <p:nvPr/>
        </p:nvSpPr>
        <p:spPr bwMode="auto">
          <a:xfrm>
            <a:off x="3203575" y="2661304"/>
            <a:ext cx="649288" cy="407656"/>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12" name="Rectangle 7"/>
          <p:cNvSpPr>
            <a:spLocks noChangeArrowheads="1"/>
          </p:cNvSpPr>
          <p:nvPr/>
        </p:nvSpPr>
        <p:spPr bwMode="auto">
          <a:xfrm>
            <a:off x="4283968" y="3085676"/>
            <a:ext cx="649288" cy="48734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13" name="Rectangle 7"/>
          <p:cNvSpPr>
            <a:spLocks noChangeArrowheads="1"/>
          </p:cNvSpPr>
          <p:nvPr/>
        </p:nvSpPr>
        <p:spPr bwMode="auto">
          <a:xfrm>
            <a:off x="7665179" y="3113893"/>
            <a:ext cx="649288" cy="48734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14" name="Rectangle 7"/>
          <p:cNvSpPr>
            <a:spLocks noChangeArrowheads="1"/>
          </p:cNvSpPr>
          <p:nvPr/>
        </p:nvSpPr>
        <p:spPr bwMode="auto">
          <a:xfrm>
            <a:off x="7665179" y="2636838"/>
            <a:ext cx="649288" cy="487340"/>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endParaRPr lang="zh-TW" altLang="en-US" sz="1900">
              <a:solidFill>
                <a:schemeClr val="tx1"/>
              </a:solidFill>
            </a:endParaRPr>
          </a:p>
        </p:txBody>
      </p:sp>
      <p:sp>
        <p:nvSpPr>
          <p:cNvPr id="3" name="Slide Number Placeholder 2"/>
          <p:cNvSpPr>
            <a:spLocks noGrp="1"/>
          </p:cNvSpPr>
          <p:nvPr>
            <p:ph type="sldNum" sz="quarter" idx="12"/>
          </p:nvPr>
        </p:nvSpPr>
        <p:spPr/>
        <p:txBody>
          <a:bodyPr/>
          <a:lstStyle/>
          <a:p>
            <a:fld id="{D5CB70A5-1600-4467-9D50-6C38BEACE209}" type="slidenum">
              <a:rPr lang="zh-TW" altLang="en-US" smtClean="0"/>
              <a:pPr/>
              <a:t>34</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258888" y="115888"/>
            <a:ext cx="7239000" cy="649287"/>
          </a:xfrm>
        </p:spPr>
        <p:txBody>
          <a:bodyPr/>
          <a:lstStyle/>
          <a:p>
            <a:r>
              <a:rPr lang="en-US" altLang="zh-TW" smtClean="0"/>
              <a:t>More robustness checks</a:t>
            </a:r>
          </a:p>
        </p:txBody>
      </p:sp>
      <p:sp>
        <p:nvSpPr>
          <p:cNvPr id="39939" name="Rectangle 3"/>
          <p:cNvSpPr>
            <a:spLocks noGrp="1" noChangeArrowheads="1"/>
          </p:cNvSpPr>
          <p:nvPr>
            <p:ph type="body" idx="1"/>
          </p:nvPr>
        </p:nvSpPr>
        <p:spPr>
          <a:xfrm>
            <a:off x="685800" y="1412875"/>
            <a:ext cx="7772400" cy="4683125"/>
          </a:xfrm>
        </p:spPr>
        <p:txBody>
          <a:bodyPr/>
          <a:lstStyle/>
          <a:p>
            <a:pPr marL="0" indent="0" algn="just">
              <a:buFont typeface="Wingdings" pitchFamily="2" charset="2"/>
              <a:buNone/>
            </a:pPr>
            <a:r>
              <a:rPr lang="en-GB" altLang="zh-TW" sz="2000" dirty="0" smtClean="0"/>
              <a:t>We also try other robustness checks:</a:t>
            </a:r>
          </a:p>
          <a:p>
            <a:pPr marL="0" indent="0" algn="just">
              <a:buFont typeface="Times New Roman" pitchFamily="18" charset="0"/>
              <a:buAutoNum type="arabicPeriod"/>
            </a:pPr>
            <a:r>
              <a:rPr lang="en-GB" altLang="zh-TW" sz="2000" b="1" dirty="0" smtClean="0"/>
              <a:t> </a:t>
            </a:r>
            <a:r>
              <a:rPr lang="en-GB" altLang="zh-TW" sz="2000" b="1" dirty="0" err="1" smtClean="0"/>
              <a:t>Endogeneity</a:t>
            </a:r>
            <a:r>
              <a:rPr lang="en-GB" altLang="zh-TW" sz="2000" b="1" dirty="0" smtClean="0"/>
              <a:t> </a:t>
            </a:r>
            <a:r>
              <a:rPr lang="en-GB" altLang="zh-TW" sz="2000" b="1" dirty="0" smtClean="0"/>
              <a:t>of loan contract terms</a:t>
            </a:r>
            <a:r>
              <a:rPr lang="en-GB" altLang="zh-TW" sz="2000" dirty="0" smtClean="0"/>
              <a:t>: </a:t>
            </a:r>
            <a:r>
              <a:rPr lang="en-GB" altLang="zh-TW" sz="2000" dirty="0"/>
              <a:t>following Berger and </a:t>
            </a:r>
            <a:r>
              <a:rPr lang="en-GB" altLang="zh-TW" sz="2000" dirty="0" err="1"/>
              <a:t>Udell</a:t>
            </a:r>
            <a:r>
              <a:rPr lang="en-GB" altLang="zh-TW" sz="2000" dirty="0"/>
              <a:t> (1995), we exclude contract terms from the regression.</a:t>
            </a:r>
          </a:p>
          <a:p>
            <a:pPr marL="0" indent="0" algn="just">
              <a:buFont typeface="Times New Roman" pitchFamily="18" charset="0"/>
              <a:buAutoNum type="arabicPeriod"/>
            </a:pPr>
            <a:r>
              <a:rPr lang="en-GB" altLang="zh-TW" sz="2000" dirty="0" smtClean="0"/>
              <a:t> </a:t>
            </a:r>
            <a:r>
              <a:rPr lang="en-GB" altLang="zh-TW" sz="2000" b="1" dirty="0" smtClean="0"/>
              <a:t>Alternative </a:t>
            </a:r>
            <a:r>
              <a:rPr lang="en-GB" altLang="zh-TW" sz="2000" b="1" dirty="0"/>
              <a:t>relationship measures</a:t>
            </a:r>
            <a:r>
              <a:rPr lang="en-GB" altLang="zh-TW" sz="2000" dirty="0"/>
              <a:t>: using number of loans that a firm has borrowed from its current lender/total number of loans that firm has borrowed. </a:t>
            </a:r>
          </a:p>
          <a:p>
            <a:pPr marL="0" indent="0" algn="just">
              <a:buFont typeface="Times New Roman" pitchFamily="18" charset="0"/>
              <a:buAutoNum type="arabicPeriod"/>
            </a:pPr>
            <a:r>
              <a:rPr lang="en-GB" altLang="zh-TW" sz="2000" b="1" dirty="0" smtClean="0"/>
              <a:t> Firm </a:t>
            </a:r>
            <a:r>
              <a:rPr lang="en-GB" altLang="zh-TW" sz="2000" b="1" dirty="0" smtClean="0"/>
              <a:t>fixed effects</a:t>
            </a:r>
            <a:r>
              <a:rPr lang="en-GB" altLang="zh-TW" sz="2000" dirty="0" smtClean="0"/>
              <a:t>: adding firm fixed effect to control for some unobserved firm characteristics, such as entrepreneurship, firms’ corporate governance, etc. </a:t>
            </a:r>
          </a:p>
          <a:p>
            <a:pPr marL="0" indent="0" algn="just">
              <a:buFont typeface="Wingdings" pitchFamily="2" charset="2"/>
              <a:buNone/>
            </a:pPr>
            <a:endParaRPr lang="en-GB" altLang="zh-TW" sz="2000" dirty="0" smtClean="0"/>
          </a:p>
          <a:p>
            <a:pPr marL="0" indent="0" algn="just">
              <a:buFont typeface="Wingdings" pitchFamily="2" charset="2"/>
              <a:buNone/>
            </a:pPr>
            <a:r>
              <a:rPr lang="en-GB" altLang="zh-TW" sz="2000" b="1" dirty="0" smtClean="0"/>
              <a:t>Results: </a:t>
            </a:r>
          </a:p>
          <a:p>
            <a:pPr marL="0" indent="0" algn="just">
              <a:buFont typeface="Wingdings" pitchFamily="2" charset="2"/>
              <a:buNone/>
            </a:pPr>
            <a:r>
              <a:rPr lang="en-GB" altLang="zh-TW" sz="2000" dirty="0" smtClean="0"/>
              <a:t>Our </a:t>
            </a:r>
            <a:r>
              <a:rPr lang="en-GB" altLang="zh-TW" sz="2000" dirty="0" smtClean="0"/>
              <a:t>findings </a:t>
            </a:r>
            <a:r>
              <a:rPr lang="en-GB" altLang="zh-TW" sz="2000" dirty="0" smtClean="0"/>
              <a:t>still hold (see details in the paper).  </a:t>
            </a:r>
            <a:endParaRPr lang="zh-TW" altLang="zh-TW" sz="2000" dirty="0" smtClean="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35</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331640" y="332656"/>
            <a:ext cx="7239000" cy="576262"/>
          </a:xfrm>
        </p:spPr>
        <p:txBody>
          <a:bodyPr/>
          <a:lstStyle/>
          <a:p>
            <a:r>
              <a:rPr lang="en-US" altLang="zh-TW" dirty="0" smtClean="0"/>
              <a:t>6. Conclusions</a:t>
            </a:r>
            <a:endParaRPr lang="en-US" altLang="zh-TW" dirty="0" smtClean="0"/>
          </a:p>
        </p:txBody>
      </p:sp>
      <p:sp>
        <p:nvSpPr>
          <p:cNvPr id="37891" name="Rectangle 3"/>
          <p:cNvSpPr>
            <a:spLocks noGrp="1" noChangeArrowheads="1"/>
          </p:cNvSpPr>
          <p:nvPr>
            <p:ph type="body" idx="1"/>
          </p:nvPr>
        </p:nvSpPr>
        <p:spPr>
          <a:xfrm>
            <a:off x="684213" y="1196975"/>
            <a:ext cx="7772400" cy="5834063"/>
          </a:xfrm>
        </p:spPr>
        <p:txBody>
          <a:bodyPr/>
          <a:lstStyle/>
          <a:p>
            <a:pPr algn="just"/>
            <a:r>
              <a:rPr lang="en-US" altLang="zh-TW" sz="2000" dirty="0"/>
              <a:t>Instead of the lending rate, </a:t>
            </a:r>
            <a:r>
              <a:rPr lang="en-US" altLang="zh-TW" sz="2000" dirty="0" smtClean="0"/>
              <a:t>we focus on how informational </a:t>
            </a:r>
            <a:r>
              <a:rPr lang="en-US" altLang="zh-TW" sz="2000" dirty="0"/>
              <a:t>rents a</a:t>
            </a:r>
            <a:r>
              <a:rPr lang="en-US" altLang="zh-TW" sz="2000" dirty="0" smtClean="0"/>
              <a:t>ffect collateral incidence. </a:t>
            </a:r>
          </a:p>
          <a:p>
            <a:pPr algn="just"/>
            <a:r>
              <a:rPr lang="en-GB" altLang="zh-TW" sz="2000" dirty="0" smtClean="0"/>
              <a:t>By using </a:t>
            </a:r>
            <a:r>
              <a:rPr lang="en-US" altLang="zh-TW" sz="2000" dirty="0" smtClean="0"/>
              <a:t>a </a:t>
            </a:r>
            <a:r>
              <a:rPr lang="en-US" altLang="zh-TW" sz="2000" dirty="0"/>
              <a:t>unique hand-collected loan-level data set from China and using IPOs as the identification strategy, we are able to answer our research questions: </a:t>
            </a:r>
          </a:p>
          <a:p>
            <a:pPr algn="just">
              <a:buFont typeface="Times New Roman" pitchFamily="18" charset="0"/>
              <a:buAutoNum type="arabicPeriod"/>
            </a:pPr>
            <a:r>
              <a:rPr lang="en-GB" altLang="zh-TW" sz="1800" i="1" dirty="0"/>
              <a:t>Are informational monopolies associated with higher collateral incidence? </a:t>
            </a:r>
          </a:p>
          <a:p>
            <a:pPr algn="just">
              <a:buFont typeface="Wingdings" pitchFamily="2" charset="2"/>
              <a:buNone/>
            </a:pPr>
            <a:r>
              <a:rPr lang="en-GB" altLang="zh-TW" sz="1800" dirty="0" smtClean="0"/>
              <a:t>      </a:t>
            </a:r>
            <a:r>
              <a:rPr lang="en-GB" altLang="zh-TW" sz="1800" b="1" dirty="0" smtClean="0"/>
              <a:t>Answer:</a:t>
            </a:r>
            <a:r>
              <a:rPr lang="en-GB" altLang="zh-TW" sz="1800" dirty="0" smtClean="0"/>
              <a:t> Yes. </a:t>
            </a:r>
            <a:endParaRPr lang="en-US" altLang="zh-TW" sz="1800" dirty="0" smtClean="0"/>
          </a:p>
          <a:p>
            <a:pPr algn="just">
              <a:buFont typeface="Times New Roman" pitchFamily="18" charset="0"/>
              <a:buAutoNum type="arabicPeriod" startAt="2"/>
            </a:pPr>
            <a:r>
              <a:rPr lang="en-US" altLang="zh-TW" sz="1800" i="1" dirty="0" smtClean="0"/>
              <a:t>Do </a:t>
            </a:r>
            <a:r>
              <a:rPr lang="en-US" altLang="zh-TW" sz="1800" i="1" dirty="0"/>
              <a:t>intensified relationship lending and concentrated market structures promote rent extraction through collateral?</a:t>
            </a:r>
          </a:p>
          <a:p>
            <a:pPr algn="just">
              <a:buFont typeface="Wingdings" pitchFamily="2" charset="2"/>
              <a:buNone/>
            </a:pPr>
            <a:r>
              <a:rPr lang="en-GB" altLang="zh-TW" sz="1800" dirty="0" smtClean="0"/>
              <a:t>      </a:t>
            </a:r>
            <a:r>
              <a:rPr lang="en-GB" altLang="zh-TW" sz="1800" b="1" dirty="0" smtClean="0"/>
              <a:t>Answer:</a:t>
            </a:r>
            <a:r>
              <a:rPr lang="en-GB" altLang="zh-TW" sz="1800" dirty="0" smtClean="0"/>
              <a:t> Yes. </a:t>
            </a:r>
            <a:endParaRPr lang="en-US" altLang="zh-TW" sz="1800" dirty="0" smtClean="0"/>
          </a:p>
          <a:p>
            <a:pPr algn="just">
              <a:buFont typeface="Times New Roman" pitchFamily="18" charset="0"/>
              <a:buAutoNum type="arabicPeriod" startAt="3"/>
            </a:pPr>
            <a:r>
              <a:rPr lang="en-US" altLang="zh-TW" sz="1800" i="1" dirty="0"/>
              <a:t>How important are informational rents in relation to </a:t>
            </a:r>
            <a:r>
              <a:rPr lang="en-US" altLang="zh-TW" sz="1800" i="1" dirty="0" smtClean="0"/>
              <a:t>relationship lending and market structure? </a:t>
            </a:r>
          </a:p>
          <a:p>
            <a:pPr algn="just">
              <a:buFont typeface="Wingdings" pitchFamily="2" charset="2"/>
              <a:buNone/>
            </a:pPr>
            <a:r>
              <a:rPr lang="en-GB" altLang="zh-TW" sz="1800" dirty="0" smtClean="0"/>
              <a:t>      </a:t>
            </a:r>
            <a:r>
              <a:rPr lang="en-GB" altLang="zh-TW" sz="1800" b="1" dirty="0" smtClean="0"/>
              <a:t>Answer: </a:t>
            </a:r>
            <a:r>
              <a:rPr lang="en-US" altLang="zh-TW" sz="1800" dirty="0"/>
              <a:t>Higher market concentration or higher relationship lending are associated with greater importance of informational rents.</a:t>
            </a:r>
          </a:p>
          <a:p>
            <a:pPr algn="just">
              <a:buFont typeface="Times New Roman" pitchFamily="18" charset="0"/>
              <a:buAutoNum type="arabicPeriod" startAt="4"/>
            </a:pPr>
            <a:r>
              <a:rPr lang="en-GB" altLang="zh-TW" sz="1800" i="1" dirty="0" smtClean="0"/>
              <a:t>Does firm ownership </a:t>
            </a:r>
            <a:r>
              <a:rPr lang="en-GB" altLang="zh-TW" sz="1800" i="1" dirty="0"/>
              <a:t>matter for collateral incidence </a:t>
            </a:r>
            <a:r>
              <a:rPr lang="en-GB" altLang="zh-TW" sz="1800" i="1" dirty="0" smtClean="0"/>
              <a:t>in Chinese bank lending? </a:t>
            </a:r>
          </a:p>
          <a:p>
            <a:pPr algn="just">
              <a:buFont typeface="Wingdings" pitchFamily="2" charset="2"/>
              <a:buNone/>
            </a:pPr>
            <a:r>
              <a:rPr lang="en-GB" altLang="zh-TW" sz="2000" b="1" i="1" dirty="0" smtClean="0"/>
              <a:t>      </a:t>
            </a:r>
            <a:r>
              <a:rPr lang="en-GB" altLang="zh-TW" sz="1800" b="1" dirty="0" smtClean="0"/>
              <a:t>Answer:</a:t>
            </a:r>
            <a:r>
              <a:rPr lang="en-GB" altLang="zh-TW" sz="1800" dirty="0" smtClean="0"/>
              <a:t> Yes</a:t>
            </a:r>
            <a:r>
              <a:rPr lang="en-GB" altLang="zh-TW" sz="1800" dirty="0"/>
              <a:t>. It is the single most important factor in determining collateral incidence in China: marginal effect of 17%.</a:t>
            </a:r>
            <a:endParaRPr lang="zh-TW" altLang="zh-TW" sz="1800" dirty="0"/>
          </a:p>
        </p:txBody>
      </p:sp>
      <p:sp>
        <p:nvSpPr>
          <p:cNvPr id="2" name="Slide Number Placeholder 1"/>
          <p:cNvSpPr>
            <a:spLocks noGrp="1"/>
          </p:cNvSpPr>
          <p:nvPr>
            <p:ph type="sldNum" sz="quarter" idx="12"/>
          </p:nvPr>
        </p:nvSpPr>
        <p:spPr/>
        <p:txBody>
          <a:bodyPr/>
          <a:lstStyle/>
          <a:p>
            <a:fld id="{D5CB70A5-1600-4467-9D50-6C38BEACE209}" type="slidenum">
              <a:rPr lang="zh-TW" altLang="en-US" smtClean="0"/>
              <a:pPr/>
              <a:t>36</a:t>
            </a:fld>
            <a:endParaRPr lang="en-US" altLang="zh-TW" sz="1400">
              <a:latin typeface="Times New Roman" pitchFamily="18"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2 Marcador de contenido"/>
          <p:cNvSpPr>
            <a:spLocks noGrp="1"/>
          </p:cNvSpPr>
          <p:nvPr>
            <p:ph idx="1"/>
          </p:nvPr>
        </p:nvSpPr>
        <p:spPr/>
        <p:txBody>
          <a:bodyPr/>
          <a:lstStyle/>
          <a:p>
            <a:pPr algn="ctr">
              <a:buFont typeface="Wingdings" pitchFamily="2" charset="2"/>
              <a:buNone/>
            </a:pPr>
            <a:r>
              <a:rPr lang="es-ES" altLang="zh-TW" sz="4000" b="1" smtClean="0">
                <a:solidFill>
                  <a:srgbClr val="0070C0"/>
                </a:solidFill>
              </a:rPr>
              <a:t>THANK YOU FOR </a:t>
            </a:r>
          </a:p>
          <a:p>
            <a:pPr algn="ctr">
              <a:buFont typeface="Wingdings" pitchFamily="2" charset="2"/>
              <a:buNone/>
            </a:pPr>
            <a:r>
              <a:rPr lang="es-ES" altLang="zh-TW" sz="4000" b="1" smtClean="0">
                <a:solidFill>
                  <a:srgbClr val="0070C0"/>
                </a:solidFill>
              </a:rPr>
              <a:t>YOUR ATTENTION</a:t>
            </a:r>
          </a:p>
        </p:txBody>
      </p:sp>
      <p:sp>
        <p:nvSpPr>
          <p:cNvPr id="38915"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A7ACC7C6-F0B8-42BF-8B57-DF2E18F88E62}" type="slidenum">
              <a:rPr lang="es-ES" altLang="zh-TW" sz="1200">
                <a:solidFill>
                  <a:schemeClr val="tx1"/>
                </a:solidFill>
                <a:latin typeface="Arial" charset="0"/>
              </a:rPr>
              <a:pPr algn="r">
                <a:spcBef>
                  <a:spcPct val="0"/>
                </a:spcBef>
                <a:buSzTx/>
                <a:buFontTx/>
                <a:buNone/>
              </a:pPr>
              <a:t>37</a:t>
            </a:fld>
            <a:endParaRPr lang="es-ES" altLang="zh-TW" sz="120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385888" y="115888"/>
            <a:ext cx="7239000" cy="865187"/>
          </a:xfrm>
        </p:spPr>
        <p:txBody>
          <a:bodyPr/>
          <a:lstStyle/>
          <a:p>
            <a:r>
              <a:rPr lang="en-GB" altLang="zh-TW" smtClean="0"/>
              <a:t>Major research questions</a:t>
            </a:r>
            <a:endParaRPr lang="zh-TW" altLang="en-US" smtClean="0"/>
          </a:p>
        </p:txBody>
      </p:sp>
      <p:sp>
        <p:nvSpPr>
          <p:cNvPr id="5123"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F1BCFC9F-D8BB-4B8D-8A84-6CFFC3D3BE4E}" type="slidenum">
              <a:rPr lang="zh-TW" altLang="en-US" sz="1200">
                <a:solidFill>
                  <a:schemeClr val="tx1"/>
                </a:solidFill>
                <a:latin typeface="Arial" charset="0"/>
              </a:rPr>
              <a:pPr algn="r">
                <a:spcBef>
                  <a:spcPct val="0"/>
                </a:spcBef>
                <a:buSzTx/>
                <a:buFontTx/>
                <a:buNone/>
              </a:pPr>
              <a:t>4</a:t>
            </a:fld>
            <a:endParaRPr lang="en-US" altLang="zh-TW" sz="1400">
              <a:solidFill>
                <a:schemeClr val="tx1"/>
              </a:solidFill>
            </a:endParaRPr>
          </a:p>
        </p:txBody>
      </p:sp>
      <p:sp>
        <p:nvSpPr>
          <p:cNvPr id="8" name="TextBox 7"/>
          <p:cNvSpPr txBox="1"/>
          <p:nvPr/>
        </p:nvSpPr>
        <p:spPr>
          <a:xfrm>
            <a:off x="649288" y="4025900"/>
            <a:ext cx="1474787" cy="677863"/>
          </a:xfrm>
          <a:prstGeom prst="rect">
            <a:avLst/>
          </a:prstGeom>
          <a:ln/>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Relationship Lending</a:t>
            </a:r>
            <a:endParaRPr lang="zh-TW" altLang="en-US" sz="1900">
              <a:solidFill>
                <a:srgbClr val="000000"/>
              </a:solidFill>
            </a:endParaRPr>
          </a:p>
        </p:txBody>
      </p:sp>
      <p:sp>
        <p:nvSpPr>
          <p:cNvPr id="9" name="TextBox 8"/>
          <p:cNvSpPr txBox="1"/>
          <p:nvPr/>
        </p:nvSpPr>
        <p:spPr>
          <a:xfrm>
            <a:off x="649288" y="5487988"/>
            <a:ext cx="1474787" cy="677862"/>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Bank Market Structure</a:t>
            </a:r>
            <a:endParaRPr lang="zh-TW" altLang="en-US" sz="1900">
              <a:solidFill>
                <a:srgbClr val="000000"/>
              </a:solidFill>
            </a:endParaRPr>
          </a:p>
        </p:txBody>
      </p:sp>
      <p:sp>
        <p:nvSpPr>
          <p:cNvPr id="10" name="TextBox 9"/>
          <p:cNvSpPr txBox="1"/>
          <p:nvPr/>
        </p:nvSpPr>
        <p:spPr>
          <a:xfrm>
            <a:off x="3135313" y="4852988"/>
            <a:ext cx="2305050" cy="676275"/>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Informational Rent</a:t>
            </a:r>
          </a:p>
          <a:p>
            <a:pPr algn="ctr">
              <a:spcBef>
                <a:spcPct val="0"/>
              </a:spcBef>
              <a:buSzTx/>
              <a:buFontTx/>
              <a:buNone/>
            </a:pPr>
            <a:r>
              <a:rPr lang="en-GB" altLang="zh-TW" sz="1900">
                <a:solidFill>
                  <a:srgbClr val="000000"/>
                </a:solidFill>
              </a:rPr>
              <a:t>IPO</a:t>
            </a:r>
            <a:endParaRPr lang="zh-TW" altLang="en-US" sz="1900">
              <a:solidFill>
                <a:srgbClr val="000000"/>
              </a:solidFill>
            </a:endParaRPr>
          </a:p>
        </p:txBody>
      </p:sp>
      <p:sp>
        <p:nvSpPr>
          <p:cNvPr id="11" name="TextBox 10"/>
          <p:cNvSpPr txBox="1"/>
          <p:nvPr/>
        </p:nvSpPr>
        <p:spPr>
          <a:xfrm>
            <a:off x="6496050" y="4932363"/>
            <a:ext cx="1824038" cy="676275"/>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rgbClr val="000000"/>
                </a:solidFill>
              </a:rPr>
              <a:t>Lending rate</a:t>
            </a:r>
          </a:p>
          <a:p>
            <a:pPr algn="ctr">
              <a:spcBef>
                <a:spcPct val="0"/>
              </a:spcBef>
              <a:buSzTx/>
              <a:buFontTx/>
              <a:buNone/>
            </a:pPr>
            <a:r>
              <a:rPr lang="en-GB" altLang="zh-TW" sz="1900">
                <a:solidFill>
                  <a:srgbClr val="000000"/>
                </a:solidFill>
              </a:rPr>
              <a:t>Collateral?</a:t>
            </a:r>
            <a:endParaRPr lang="zh-TW" altLang="en-US" sz="1900">
              <a:solidFill>
                <a:srgbClr val="000000"/>
              </a:solidFill>
            </a:endParaRPr>
          </a:p>
        </p:txBody>
      </p:sp>
      <p:cxnSp>
        <p:nvCxnSpPr>
          <p:cNvPr id="5128" name="Straight Arrow Connector 12"/>
          <p:cNvCxnSpPr>
            <a:cxnSpLocks noChangeShapeType="1"/>
            <a:endCxn id="10" idx="1"/>
          </p:cNvCxnSpPr>
          <p:nvPr/>
        </p:nvCxnSpPr>
        <p:spPr bwMode="auto">
          <a:xfrm>
            <a:off x="2200275" y="4564063"/>
            <a:ext cx="935038" cy="627062"/>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5129" name="Straight Arrow Connector 28"/>
          <p:cNvCxnSpPr>
            <a:cxnSpLocks noChangeShapeType="1"/>
          </p:cNvCxnSpPr>
          <p:nvPr/>
        </p:nvCxnSpPr>
        <p:spPr bwMode="auto">
          <a:xfrm>
            <a:off x="2124075" y="2852738"/>
            <a:ext cx="935038" cy="538162"/>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1" name="Straight Arrow Connector 30"/>
          <p:cNvCxnSpPr/>
          <p:nvPr/>
        </p:nvCxnSpPr>
        <p:spPr bwMode="auto">
          <a:xfrm>
            <a:off x="2157413" y="4611688"/>
            <a:ext cx="936625" cy="484187"/>
          </a:xfrm>
          <a:prstGeom prst="straightConnector1">
            <a:avLst/>
          </a:prstGeom>
          <a:ln>
            <a:tailEnd type="arrow"/>
          </a:ln>
          <a:extLst/>
        </p:spPr>
        <p:style>
          <a:lnRef idx="2">
            <a:schemeClr val="accent2"/>
          </a:lnRef>
          <a:fillRef idx="0">
            <a:schemeClr val="accent2"/>
          </a:fillRef>
          <a:effectRef idx="1">
            <a:schemeClr val="accent2"/>
          </a:effectRef>
          <a:fontRef idx="minor">
            <a:schemeClr val="tx1"/>
          </a:fontRef>
        </p:style>
      </p:cxnSp>
      <p:cxnSp>
        <p:nvCxnSpPr>
          <p:cNvPr id="36865" name="Straight Arrow Connector 36864"/>
          <p:cNvCxnSpPr/>
          <p:nvPr/>
        </p:nvCxnSpPr>
        <p:spPr bwMode="auto">
          <a:xfrm flipV="1">
            <a:off x="2159000" y="5330825"/>
            <a:ext cx="900113" cy="557213"/>
          </a:xfrm>
          <a:prstGeom prst="straightConnector1">
            <a:avLst/>
          </a:prstGeom>
          <a:ln>
            <a:tailEnd type="arrow"/>
          </a:ln>
          <a:extLst/>
        </p:spPr>
        <p:style>
          <a:lnRef idx="2">
            <a:schemeClr val="accent1"/>
          </a:lnRef>
          <a:fillRef idx="0">
            <a:schemeClr val="accent1"/>
          </a:fillRef>
          <a:effectRef idx="1">
            <a:schemeClr val="accent1"/>
          </a:effectRef>
          <a:fontRef idx="minor">
            <a:schemeClr val="tx1"/>
          </a:fontRef>
        </p:style>
      </p:cxnSp>
      <p:cxnSp>
        <p:nvCxnSpPr>
          <p:cNvPr id="36870" name="Straight Arrow Connector 36869"/>
          <p:cNvCxnSpPr/>
          <p:nvPr/>
        </p:nvCxnSpPr>
        <p:spPr bwMode="auto">
          <a:xfrm>
            <a:off x="5440363" y="5191125"/>
            <a:ext cx="1055687" cy="1270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36872" name="Straight Connector 36871"/>
          <p:cNvCxnSpPr/>
          <p:nvPr/>
        </p:nvCxnSpPr>
        <p:spPr bwMode="auto">
          <a:xfrm>
            <a:off x="2124075" y="4364038"/>
            <a:ext cx="5076825" cy="0"/>
          </a:xfrm>
          <a:prstGeom prst="line">
            <a:avLst/>
          </a:prstGeom>
          <a:ln/>
          <a:extLst/>
        </p:spPr>
        <p:style>
          <a:lnRef idx="2">
            <a:schemeClr val="dk1"/>
          </a:lnRef>
          <a:fillRef idx="0">
            <a:schemeClr val="dk1"/>
          </a:fillRef>
          <a:effectRef idx="1">
            <a:schemeClr val="dk1"/>
          </a:effectRef>
          <a:fontRef idx="minor">
            <a:schemeClr val="tx1"/>
          </a:fontRef>
        </p:style>
      </p:cxnSp>
      <p:cxnSp>
        <p:nvCxnSpPr>
          <p:cNvPr id="36874" name="Straight Arrow Connector 36873"/>
          <p:cNvCxnSpPr/>
          <p:nvPr/>
        </p:nvCxnSpPr>
        <p:spPr bwMode="auto">
          <a:xfrm>
            <a:off x="7200900" y="4364038"/>
            <a:ext cx="0" cy="581025"/>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36876" name="Straight Connector 36875"/>
          <p:cNvCxnSpPr/>
          <p:nvPr/>
        </p:nvCxnSpPr>
        <p:spPr bwMode="auto">
          <a:xfrm>
            <a:off x="2173288" y="5989638"/>
            <a:ext cx="5076825" cy="0"/>
          </a:xfrm>
          <a:prstGeom prst="line">
            <a:avLst/>
          </a:prstGeom>
          <a:ln/>
          <a:extLst/>
        </p:spPr>
        <p:style>
          <a:lnRef idx="2">
            <a:schemeClr val="dk1"/>
          </a:lnRef>
          <a:fillRef idx="0">
            <a:schemeClr val="dk1"/>
          </a:fillRef>
          <a:effectRef idx="1">
            <a:schemeClr val="dk1"/>
          </a:effectRef>
          <a:fontRef idx="minor">
            <a:schemeClr val="tx1"/>
          </a:fontRef>
        </p:style>
      </p:cxnSp>
      <p:cxnSp>
        <p:nvCxnSpPr>
          <p:cNvPr id="36882" name="Straight Arrow Connector 36881"/>
          <p:cNvCxnSpPr/>
          <p:nvPr/>
        </p:nvCxnSpPr>
        <p:spPr bwMode="auto">
          <a:xfrm flipV="1">
            <a:off x="7250113" y="5670550"/>
            <a:ext cx="0" cy="31115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sp>
        <p:nvSpPr>
          <p:cNvPr id="5137" name="TextBox 36882"/>
          <p:cNvSpPr txBox="1">
            <a:spLocks noChangeArrowheads="1"/>
          </p:cNvSpPr>
          <p:nvPr/>
        </p:nvSpPr>
        <p:spPr bwMode="auto">
          <a:xfrm>
            <a:off x="2646363" y="5989638"/>
            <a:ext cx="40322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chemeClr val="tx1"/>
                </a:solidFill>
              </a:rPr>
              <a:t>Market competition( power) channel</a:t>
            </a:r>
            <a:endParaRPr lang="zh-TW" altLang="en-US" sz="1900">
              <a:solidFill>
                <a:schemeClr val="tx1"/>
              </a:solidFill>
            </a:endParaRPr>
          </a:p>
        </p:txBody>
      </p:sp>
      <p:sp>
        <p:nvSpPr>
          <p:cNvPr id="5138" name="TextBox 36883"/>
          <p:cNvSpPr txBox="1">
            <a:spLocks noChangeArrowheads="1"/>
          </p:cNvSpPr>
          <p:nvPr/>
        </p:nvSpPr>
        <p:spPr bwMode="auto">
          <a:xfrm>
            <a:off x="2968625" y="3979863"/>
            <a:ext cx="331311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ctr">
              <a:spcBef>
                <a:spcPct val="0"/>
              </a:spcBef>
              <a:buSzTx/>
              <a:buFontTx/>
              <a:buNone/>
            </a:pPr>
            <a:r>
              <a:rPr lang="en-GB" altLang="zh-TW" sz="1900">
                <a:solidFill>
                  <a:schemeClr val="tx1"/>
                </a:solidFill>
              </a:rPr>
              <a:t>Firm value channel</a:t>
            </a:r>
            <a:endParaRPr lang="zh-TW" altLang="en-US" sz="1900">
              <a:solidFill>
                <a:schemeClr val="tx1"/>
              </a:solidFill>
            </a:endParaRPr>
          </a:p>
        </p:txBody>
      </p:sp>
      <p:sp>
        <p:nvSpPr>
          <p:cNvPr id="2" name="TextBox 1"/>
          <p:cNvSpPr txBox="1"/>
          <p:nvPr/>
        </p:nvSpPr>
        <p:spPr>
          <a:xfrm>
            <a:off x="971550" y="836613"/>
            <a:ext cx="7848600" cy="3308350"/>
          </a:xfrm>
          <a:prstGeom prst="rect">
            <a:avLst/>
          </a:prstGeom>
          <a:noFill/>
        </p:spPr>
        <p:txBody>
          <a:bodyPr>
            <a:spAutoFit/>
          </a:bodyPr>
          <a:lstStyle>
            <a:lvl1pPr marL="457200" indent="-457200"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just">
              <a:spcBef>
                <a:spcPct val="0"/>
              </a:spcBef>
              <a:buSzTx/>
              <a:buFont typeface="Times New Roman" pitchFamily="18" charset="0"/>
              <a:buAutoNum type="arabicPeriod"/>
            </a:pPr>
            <a:r>
              <a:rPr lang="en-GB" altLang="zh-TW" sz="1900" dirty="0">
                <a:solidFill>
                  <a:schemeClr val="tx1"/>
                </a:solidFill>
              </a:rPr>
              <a:t>Are informational monopolies associated with high collateral pledging?</a:t>
            </a:r>
            <a:endParaRPr lang="en-US" altLang="zh-TW" sz="1900" dirty="0">
              <a:solidFill>
                <a:schemeClr val="tx1"/>
              </a:solidFill>
            </a:endParaRPr>
          </a:p>
          <a:p>
            <a:pPr algn="just">
              <a:spcBef>
                <a:spcPct val="0"/>
              </a:spcBef>
              <a:buSzTx/>
              <a:buFont typeface="Times New Roman" pitchFamily="18" charset="0"/>
              <a:buAutoNum type="arabicPeriod"/>
            </a:pPr>
            <a:r>
              <a:rPr lang="en-US" altLang="zh-TW" sz="1900" dirty="0">
                <a:solidFill>
                  <a:schemeClr val="tx1"/>
                </a:solidFill>
              </a:rPr>
              <a:t>Do relationship lending and market structure promote rent extraction through collateral?</a:t>
            </a:r>
          </a:p>
          <a:p>
            <a:pPr algn="just">
              <a:spcBef>
                <a:spcPct val="0"/>
              </a:spcBef>
              <a:buSzTx/>
              <a:buFont typeface="Times New Roman" pitchFamily="18" charset="0"/>
              <a:buAutoNum type="arabicPeriod"/>
            </a:pPr>
            <a:r>
              <a:rPr lang="en-US" altLang="zh-TW" sz="1900" dirty="0">
                <a:solidFill>
                  <a:schemeClr val="tx1"/>
                </a:solidFill>
              </a:rPr>
              <a:t>How important are informational rents in terms of relationship lending and market structure? </a:t>
            </a:r>
          </a:p>
          <a:p>
            <a:pPr algn="just">
              <a:spcBef>
                <a:spcPct val="0"/>
              </a:spcBef>
              <a:buSzTx/>
              <a:buFont typeface="Times New Roman" pitchFamily="18" charset="0"/>
              <a:buAutoNum type="arabicPeriod"/>
            </a:pPr>
            <a:r>
              <a:rPr lang="en-GB" altLang="zh-TW" sz="1900" dirty="0">
                <a:solidFill>
                  <a:schemeClr val="tx1"/>
                </a:solidFill>
              </a:rPr>
              <a:t>Does firm ownership matter for collateral incide</a:t>
            </a:r>
            <a:r>
              <a:rPr lang="en-GB" altLang="zh-TW" sz="1900" dirty="0">
                <a:solidFill>
                  <a:schemeClr val="tx1"/>
                </a:solidFill>
              </a:rPr>
              <a:t>nce in China?</a:t>
            </a:r>
          </a:p>
          <a:p>
            <a:pPr algn="just">
              <a:spcBef>
                <a:spcPct val="0"/>
              </a:spcBef>
              <a:buSzTx/>
              <a:buFontTx/>
              <a:buNone/>
            </a:pPr>
            <a:r>
              <a:rPr lang="en-GB" altLang="zh-TW" sz="1900" dirty="0">
                <a:solidFill>
                  <a:schemeClr val="tx1"/>
                </a:solidFill>
              </a:rPr>
              <a:t> </a:t>
            </a:r>
          </a:p>
          <a:p>
            <a:pPr algn="just">
              <a:spcBef>
                <a:spcPct val="0"/>
              </a:spcBef>
              <a:buSzTx/>
              <a:buFontTx/>
              <a:buNone/>
            </a:pPr>
            <a:r>
              <a:rPr lang="en-GB" altLang="zh-TW" sz="1900" dirty="0">
                <a:solidFill>
                  <a:schemeClr val="tx1"/>
                </a:solidFill>
              </a:rPr>
              <a:t>Our research strategy starts with estimating the following general specification: </a:t>
            </a:r>
          </a:p>
          <a:p>
            <a:pPr algn="just">
              <a:spcBef>
                <a:spcPct val="0"/>
              </a:spcBef>
              <a:buSzTx/>
              <a:buFontTx/>
              <a:buNone/>
            </a:pPr>
            <a:r>
              <a:rPr lang="en-GB" altLang="zh-TW" sz="1900" i="1" dirty="0">
                <a:solidFill>
                  <a:schemeClr val="tx1"/>
                </a:solidFill>
              </a:rPr>
              <a:t>collateral=f(relationship lending + market structure + other controls).</a:t>
            </a:r>
          </a:p>
          <a:p>
            <a:pPr algn="just">
              <a:spcBef>
                <a:spcPct val="0"/>
              </a:spcBef>
              <a:buSzTx/>
              <a:buFontTx/>
              <a:buNone/>
            </a:pPr>
            <a:r>
              <a:rPr lang="en-US" altLang="zh-TW" sz="1900" dirty="0">
                <a:solidFill>
                  <a:schemeClr val="tx1"/>
                </a:solidFill>
              </a:rPr>
              <a:t>But not sufficient: need for identification strategy using IPOs.</a:t>
            </a:r>
          </a:p>
          <a:p>
            <a:pPr algn="just">
              <a:spcBef>
                <a:spcPct val="0"/>
              </a:spcBef>
              <a:buSzTx/>
              <a:buFont typeface="Times New Roman" pitchFamily="18" charset="0"/>
              <a:buAutoNum type="arabicPeriod"/>
            </a:pPr>
            <a:endParaRPr lang="zh-TW" altLang="en-US" sz="1900" dirty="0">
              <a:solidFill>
                <a:schemeClr val="tx1"/>
              </a:solidFill>
            </a:endParaRPr>
          </a:p>
        </p:txBody>
      </p:sp>
      <p:cxnSp>
        <p:nvCxnSpPr>
          <p:cNvPr id="5140" name="20 Conector recto de flecha"/>
          <p:cNvCxnSpPr>
            <a:cxnSpLocks noChangeShapeType="1"/>
          </p:cNvCxnSpPr>
          <p:nvPr/>
        </p:nvCxnSpPr>
        <p:spPr bwMode="auto">
          <a:xfrm>
            <a:off x="1116013" y="4724400"/>
            <a:ext cx="0" cy="792163"/>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arrow" w="med" len="med"/>
              </a14:hiddenLine>
            </a:ext>
          </a:extLst>
        </p:spPr>
      </p:cxnSp>
      <p:cxnSp>
        <p:nvCxnSpPr>
          <p:cNvPr id="5141" name="22 Conector recto de flecha"/>
          <p:cNvCxnSpPr>
            <a:cxnSpLocks noChangeShapeType="1"/>
            <a:stCxn id="8" idx="2"/>
            <a:endCxn id="9" idx="0"/>
          </p:cNvCxnSpPr>
          <p:nvPr/>
        </p:nvCxnSpPr>
        <p:spPr bwMode="auto">
          <a:xfrm>
            <a:off x="1387475" y="4703763"/>
            <a:ext cx="0" cy="784225"/>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arrow" w="med" len="med"/>
              </a14:hiddenLine>
            </a:ext>
          </a:extLst>
        </p:spPr>
      </p:cxnSp>
      <p:cxnSp>
        <p:nvCxnSpPr>
          <p:cNvPr id="25" name="24 Conector recto de flecha"/>
          <p:cNvCxnSpPr/>
          <p:nvPr/>
        </p:nvCxnSpPr>
        <p:spPr bwMode="auto">
          <a:xfrm flipV="1">
            <a:off x="1403350" y="4797425"/>
            <a:ext cx="0" cy="576263"/>
          </a:xfrm>
          <a:prstGeom prst="straightConnector1">
            <a:avLst/>
          </a:prstGeom>
          <a:ln>
            <a:solidFill>
              <a:srgbClr val="FF3300"/>
            </a:solidFill>
            <a:headEnd type="arrow"/>
            <a:tailEnd type="arrow"/>
          </a:ln>
          <a:extLst/>
        </p:spPr>
        <p:style>
          <a:lnRef idx="2">
            <a:schemeClr val="accent1"/>
          </a:lnRef>
          <a:fillRef idx="0">
            <a:schemeClr val="accent1"/>
          </a:fillRef>
          <a:effectRef idx="1">
            <a:schemeClr val="accent1"/>
          </a:effectRef>
          <a:fontRef idx="minor">
            <a:schemeClr val="tx1"/>
          </a:fontRef>
        </p:style>
      </p:cxnSp>
      <p:cxnSp>
        <p:nvCxnSpPr>
          <p:cNvPr id="5143" name="28 Conector recto de flecha"/>
          <p:cNvCxnSpPr>
            <a:cxnSpLocks noChangeShapeType="1"/>
            <a:endCxn id="8" idx="2"/>
          </p:cNvCxnSpPr>
          <p:nvPr/>
        </p:nvCxnSpPr>
        <p:spPr bwMode="auto">
          <a:xfrm flipH="1" flipV="1">
            <a:off x="1387475" y="4703763"/>
            <a:ext cx="15875" cy="93662"/>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type="arrow" w="med" len="med"/>
                <a:tailEnd type="arrow" w="med" len="med"/>
              </a14:hiddenLine>
            </a:ext>
          </a:ex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additive="base">
                                        <p:cTn id="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750"/>
                                  </p:stCondLst>
                                  <p:childTnLst>
                                    <p:animRot by="21600000">
                                      <p:cBhvr>
                                        <p:cTn id="10" dur="2000" fill="hold"/>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TW" dirty="0" smtClean="0"/>
              <a:t>Main</a:t>
            </a:r>
            <a:r>
              <a:rPr lang="en-GB" altLang="zh-TW" dirty="0"/>
              <a:t> findings</a:t>
            </a:r>
            <a:endParaRPr lang="zh-TW" altLang="en-US" dirty="0"/>
          </a:p>
        </p:txBody>
      </p:sp>
      <p:sp>
        <p:nvSpPr>
          <p:cNvPr id="6147" name="Content Placeholder 2"/>
          <p:cNvSpPr>
            <a:spLocks noGrp="1"/>
          </p:cNvSpPr>
          <p:nvPr>
            <p:ph idx="1"/>
          </p:nvPr>
        </p:nvSpPr>
        <p:spPr>
          <a:xfrm>
            <a:off x="685800" y="1268413"/>
            <a:ext cx="7772400" cy="5256212"/>
          </a:xfrm>
        </p:spPr>
        <p:txBody>
          <a:bodyPr/>
          <a:lstStyle/>
          <a:p>
            <a:pPr marL="457200" indent="-457200" algn="just">
              <a:buSzPct val="100000"/>
              <a:buFont typeface="Times New Roman" pitchFamily="18" charset="0"/>
              <a:buAutoNum type="arabicPeriod"/>
            </a:pPr>
            <a:r>
              <a:rPr lang="en-US" altLang="zh-TW" sz="2000" dirty="0" smtClean="0"/>
              <a:t>Prior to IPOs, both concentrated market structure and higher </a:t>
            </a:r>
            <a:r>
              <a:rPr lang="en-US" altLang="zh-TW" sz="2000" dirty="0"/>
              <a:t>relationship intensity </a:t>
            </a:r>
            <a:r>
              <a:rPr lang="en-US" altLang="zh-TW" sz="2000" dirty="0">
                <a:sym typeface="Wingdings" pitchFamily="2" charset="2"/>
              </a:rPr>
              <a:t> more </a:t>
            </a:r>
            <a:r>
              <a:rPr lang="en-US" altLang="zh-TW" sz="2000" dirty="0"/>
              <a:t>collateral required.</a:t>
            </a:r>
          </a:p>
          <a:p>
            <a:pPr marL="457200" indent="-457200" algn="just">
              <a:buSzPct val="100000"/>
              <a:buFont typeface="Times New Roman" pitchFamily="18" charset="0"/>
              <a:buAutoNum type="arabicPeriod"/>
            </a:pPr>
            <a:r>
              <a:rPr lang="en-US" altLang="zh-TW" sz="2000" dirty="0" smtClean="0"/>
              <a:t>After IPOs: </a:t>
            </a:r>
          </a:p>
          <a:p>
            <a:pPr marL="457200" indent="-457200" algn="just">
              <a:buFont typeface="Wingdings" pitchFamily="2" charset="2"/>
              <a:buChar char="l"/>
            </a:pPr>
            <a:r>
              <a:rPr lang="en-US" altLang="zh-TW" sz="2000" dirty="0" smtClean="0"/>
              <a:t>Overall, </a:t>
            </a:r>
            <a:r>
              <a:rPr lang="en-US" altLang="zh-TW" sz="2000" dirty="0"/>
              <a:t>reduced incidence of collateral: </a:t>
            </a:r>
          </a:p>
          <a:p>
            <a:pPr marL="857250" lvl="1" indent="-457200" algn="just">
              <a:buFont typeface="Wingdings" pitchFamily="2" charset="2"/>
              <a:buChar char="l"/>
            </a:pPr>
            <a:r>
              <a:rPr lang="en-US" altLang="zh-TW" sz="1800" dirty="0" smtClean="0"/>
              <a:t>Higher market concentration</a:t>
            </a:r>
            <a:r>
              <a:rPr lang="en-US" altLang="zh-TW" sz="1800" dirty="0" smtClean="0">
                <a:sym typeface="Wingdings" pitchFamily="2" charset="2"/>
              </a:rPr>
              <a:t> </a:t>
            </a:r>
            <a:r>
              <a:rPr lang="en-US" altLang="zh-TW" sz="1800" dirty="0" smtClean="0"/>
              <a:t>larger reduction in collateral.</a:t>
            </a:r>
          </a:p>
          <a:p>
            <a:pPr marL="857250" lvl="1" indent="-457200" algn="just">
              <a:buFont typeface="Wingdings" pitchFamily="2" charset="2"/>
              <a:buChar char="l"/>
            </a:pPr>
            <a:r>
              <a:rPr lang="en-US" altLang="zh-TW" sz="1800" dirty="0" smtClean="0"/>
              <a:t>Higher relationship intensity </a:t>
            </a:r>
            <a:r>
              <a:rPr lang="en-US" altLang="zh-TW" sz="1800" dirty="0" smtClean="0">
                <a:sym typeface="Wingdings" pitchFamily="2" charset="2"/>
              </a:rPr>
              <a:t></a:t>
            </a:r>
            <a:r>
              <a:rPr lang="en-US" altLang="zh-TW" sz="1800" dirty="0" smtClean="0"/>
              <a:t>larger reduction in collateral.</a:t>
            </a:r>
          </a:p>
          <a:p>
            <a:pPr marL="857250" lvl="1" indent="-457200" algn="just"/>
            <a:r>
              <a:rPr lang="en-US" altLang="zh-TW" sz="1800" dirty="0" smtClean="0"/>
              <a:t>The overall impacts of both factors remain positive, which suggests both market structure and relationship lending could affect collateral through other channels.</a:t>
            </a:r>
          </a:p>
          <a:p>
            <a:pPr marL="457200" indent="-457200" algn="just">
              <a:buSzPct val="100000"/>
              <a:buFont typeface="Times New Roman" pitchFamily="18" charset="0"/>
              <a:buAutoNum type="arabicPeriod" startAt="3"/>
            </a:pPr>
            <a:r>
              <a:rPr lang="en-US" altLang="zh-TW" sz="2000" dirty="0" smtClean="0"/>
              <a:t>Other determinants of collateral:</a:t>
            </a:r>
          </a:p>
          <a:p>
            <a:pPr marL="857250" lvl="1" indent="-457200" algn="just">
              <a:buFont typeface="Wingdings" pitchFamily="2" charset="2"/>
              <a:buChar char="l"/>
            </a:pPr>
            <a:r>
              <a:rPr lang="en-US" altLang="zh-TW" sz="1800" dirty="0" smtClean="0"/>
              <a:t>Firms with higher credit risks </a:t>
            </a:r>
            <a:r>
              <a:rPr lang="en-US" altLang="zh-TW" sz="1800" dirty="0" smtClean="0">
                <a:sym typeface="Wingdings" pitchFamily="2" charset="2"/>
              </a:rPr>
              <a:t></a:t>
            </a:r>
            <a:r>
              <a:rPr lang="en-US" altLang="zh-TW" sz="1800" dirty="0" smtClean="0"/>
              <a:t> more </a:t>
            </a:r>
            <a:r>
              <a:rPr lang="en-US" altLang="zh-TW" sz="1800" dirty="0"/>
              <a:t>likely required to pledge collateral.</a:t>
            </a:r>
          </a:p>
          <a:p>
            <a:pPr marL="857250" lvl="1" indent="-457200" algn="just">
              <a:buFont typeface="Wingdings" pitchFamily="2" charset="2"/>
              <a:buChar char="l"/>
            </a:pPr>
            <a:r>
              <a:rPr lang="en-US" altLang="zh-TW" sz="1800" dirty="0"/>
              <a:t>Shorter loan maturity constitutes an alternative mechanism to collateral to reduce risks of lending.</a:t>
            </a:r>
          </a:p>
          <a:p>
            <a:pPr marL="857250" lvl="1" indent="-457200" algn="just">
              <a:buFont typeface="Wingdings" pitchFamily="2" charset="2"/>
              <a:buChar char="l"/>
            </a:pPr>
            <a:r>
              <a:rPr lang="en-US" altLang="zh-TW" sz="1800" dirty="0"/>
              <a:t>Firm ownership is important for collateral incidence i</a:t>
            </a:r>
            <a:r>
              <a:rPr lang="en-US" altLang="zh-TW" sz="1800" dirty="0" smtClean="0"/>
              <a:t>n China: private ownership </a:t>
            </a:r>
            <a:r>
              <a:rPr lang="en-US" altLang="zh-TW" sz="1800" dirty="0" smtClean="0">
                <a:sym typeface="Wingdings" pitchFamily="2" charset="2"/>
              </a:rPr>
              <a:t></a:t>
            </a:r>
            <a:r>
              <a:rPr lang="en-US" altLang="zh-TW" sz="1800" dirty="0" smtClean="0"/>
              <a:t> higher collateral.</a:t>
            </a:r>
            <a:endParaRPr lang="zh-TW" altLang="en-US" sz="1800" dirty="0" smtClean="0"/>
          </a:p>
        </p:txBody>
      </p:sp>
      <p:sp>
        <p:nvSpPr>
          <p:cNvPr id="6148"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C4EE1B6E-E3D0-40DF-BC58-9BBF9692D18E}" type="slidenum">
              <a:rPr lang="zh-TW" altLang="en-US" sz="1200">
                <a:solidFill>
                  <a:schemeClr val="tx1"/>
                </a:solidFill>
                <a:latin typeface="Arial" charset="0"/>
              </a:rPr>
              <a:pPr algn="r">
                <a:spcBef>
                  <a:spcPct val="0"/>
                </a:spcBef>
                <a:buSzTx/>
                <a:buFontTx/>
                <a:buNone/>
              </a:pPr>
              <a:t>5</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zh-TW" dirty="0" smtClean="0"/>
              <a:t>2. Literature </a:t>
            </a:r>
            <a:r>
              <a:rPr lang="en-GB" altLang="zh-TW" dirty="0"/>
              <a:t>review</a:t>
            </a:r>
            <a:r>
              <a:rPr lang="en-GB" altLang="zh-TW" dirty="0" smtClean="0"/>
              <a:t>: relationship lending and collateral</a:t>
            </a:r>
            <a:endParaRPr lang="zh-TW" altLang="en-US" dirty="0" smtClean="0"/>
          </a:p>
        </p:txBody>
      </p:sp>
      <p:sp>
        <p:nvSpPr>
          <p:cNvPr id="3" name="Content Placeholder 2"/>
          <p:cNvSpPr>
            <a:spLocks noGrp="1"/>
          </p:cNvSpPr>
          <p:nvPr>
            <p:ph idx="1"/>
          </p:nvPr>
        </p:nvSpPr>
        <p:spPr>
          <a:xfrm>
            <a:off x="685800" y="1341438"/>
            <a:ext cx="7772400" cy="4754562"/>
          </a:xfrm>
        </p:spPr>
        <p:txBody>
          <a:bodyPr/>
          <a:lstStyle/>
          <a:p>
            <a:pPr algn="just"/>
            <a:r>
              <a:rPr lang="en-GB" altLang="zh-TW" sz="2000" dirty="0" smtClean="0"/>
              <a:t>Relationship lending </a:t>
            </a:r>
            <a:r>
              <a:rPr lang="en-GB" altLang="zh-TW" sz="2000" dirty="0"/>
              <a:t>affects </a:t>
            </a:r>
            <a:r>
              <a:rPr lang="en-GB" altLang="zh-TW" sz="2000" dirty="0" smtClean="0"/>
              <a:t>collateral </a:t>
            </a:r>
            <a:r>
              <a:rPr lang="en-GB" altLang="zh-TW" sz="2000" dirty="0" smtClean="0"/>
              <a:t>through two channels: firm value channel and informational channel.</a:t>
            </a:r>
          </a:p>
          <a:p>
            <a:pPr algn="just">
              <a:buFont typeface="Wingdings" pitchFamily="2" charset="2"/>
              <a:buNone/>
            </a:pPr>
            <a:endParaRPr lang="en-GB" altLang="zh-TW" sz="2000" dirty="0" smtClean="0"/>
          </a:p>
          <a:p>
            <a:pPr algn="just"/>
            <a:r>
              <a:rPr lang="en-GB" altLang="zh-TW" sz="2000" dirty="0" smtClean="0"/>
              <a:t>Firm value channel:</a:t>
            </a:r>
          </a:p>
          <a:p>
            <a:pPr algn="just">
              <a:buFont typeface="Wingdings" pitchFamily="2" charset="2"/>
              <a:buNone/>
            </a:pPr>
            <a:r>
              <a:rPr lang="en-GB" altLang="zh-TW" sz="2000" dirty="0" smtClean="0"/>
              <a:t> </a:t>
            </a:r>
          </a:p>
          <a:p>
            <a:pPr lvl="1" algn="just">
              <a:spcAft>
                <a:spcPts val="600"/>
              </a:spcAft>
            </a:pPr>
            <a:r>
              <a:rPr lang="en-GB" altLang="zh-TW" sz="1800" dirty="0" smtClean="0"/>
              <a:t>Bank-firm relationship </a:t>
            </a:r>
            <a:r>
              <a:rPr lang="en-GB" altLang="zh-TW" sz="1800" dirty="0"/>
              <a:t>increases firm value as reflected in stock price moves (James 1987; </a:t>
            </a:r>
            <a:r>
              <a:rPr lang="en-US" altLang="zh-TW" sz="1800" dirty="0" err="1"/>
              <a:t>Lummer</a:t>
            </a:r>
            <a:r>
              <a:rPr lang="en-US" altLang="zh-TW" sz="1800" dirty="0"/>
              <a:t> and McConnell, 1989; </a:t>
            </a:r>
            <a:r>
              <a:rPr lang="en-US" altLang="zh-TW" sz="1800" dirty="0" err="1"/>
              <a:t>Chemmanur</a:t>
            </a:r>
            <a:r>
              <a:rPr lang="en-US" altLang="zh-TW" sz="1800" dirty="0"/>
              <a:t> </a:t>
            </a:r>
            <a:r>
              <a:rPr lang="en-US" altLang="zh-TW" sz="1800" dirty="0" smtClean="0"/>
              <a:t>and </a:t>
            </a:r>
            <a:r>
              <a:rPr lang="en-US" altLang="zh-TW" sz="1800" dirty="0" err="1" smtClean="0"/>
              <a:t>Fulghieri</a:t>
            </a:r>
            <a:r>
              <a:rPr lang="en-US" altLang="zh-TW" sz="1800" dirty="0" smtClean="0"/>
              <a:t> 1994).</a:t>
            </a:r>
          </a:p>
          <a:p>
            <a:pPr lvl="1" algn="just">
              <a:spcAft>
                <a:spcPts val="600"/>
              </a:spcAft>
            </a:pPr>
            <a:r>
              <a:rPr lang="en-US" altLang="zh-TW" sz="1800" dirty="0" smtClean="0"/>
              <a:t>A recent study on China however supports the opposite (Bailey et al., 2011).</a:t>
            </a:r>
            <a:endParaRPr lang="en-US" altLang="zh-CN" sz="1800" dirty="0" smtClean="0"/>
          </a:p>
          <a:p>
            <a:endParaRPr lang="en-US" altLang="zh-TW" sz="2000" dirty="0" smtClean="0"/>
          </a:p>
          <a:p>
            <a:pPr>
              <a:buFont typeface="Wingdings" pitchFamily="2" charset="2"/>
              <a:buNone/>
            </a:pPr>
            <a:endParaRPr lang="zh-TW" altLang="zh-TW" sz="1800" dirty="0" smtClean="0"/>
          </a:p>
          <a:p>
            <a:endParaRPr lang="zh-TW" altLang="en-US" sz="2000" dirty="0" smtClean="0"/>
          </a:p>
        </p:txBody>
      </p:sp>
      <p:sp>
        <p:nvSpPr>
          <p:cNvPr id="717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0B55F4D9-EA56-4311-941C-77567C7E2E5B}" type="slidenum">
              <a:rPr lang="zh-TW" altLang="en-US" sz="1200">
                <a:solidFill>
                  <a:schemeClr val="tx1"/>
                </a:solidFill>
                <a:latin typeface="Arial" charset="0"/>
              </a:rPr>
              <a:pPr algn="r">
                <a:spcBef>
                  <a:spcPct val="0"/>
                </a:spcBef>
                <a:buSzTx/>
                <a:buFontTx/>
                <a:buNone/>
              </a:pPr>
              <a:t>6</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zh-TW" dirty="0" smtClean="0"/>
              <a:t>Literature </a:t>
            </a:r>
            <a:r>
              <a:rPr lang="en-GB" altLang="zh-TW" dirty="0"/>
              <a:t>re</a:t>
            </a:r>
            <a:r>
              <a:rPr lang="en-GB" altLang="zh-TW" dirty="0" smtClean="0"/>
              <a:t>view: relationship lending and collateral</a:t>
            </a:r>
            <a:endParaRPr lang="zh-TW" altLang="en-US" dirty="0" smtClean="0"/>
          </a:p>
        </p:txBody>
      </p:sp>
      <p:sp>
        <p:nvSpPr>
          <p:cNvPr id="8195" name="Content Placeholder 2"/>
          <p:cNvSpPr>
            <a:spLocks noGrp="1"/>
          </p:cNvSpPr>
          <p:nvPr>
            <p:ph idx="1"/>
          </p:nvPr>
        </p:nvSpPr>
        <p:spPr>
          <a:xfrm>
            <a:off x="685800" y="1196975"/>
            <a:ext cx="7772400" cy="5400675"/>
          </a:xfrm>
        </p:spPr>
        <p:txBody>
          <a:bodyPr/>
          <a:lstStyle/>
          <a:p>
            <a:pPr algn="just"/>
            <a:r>
              <a:rPr lang="en-US" altLang="zh-CN" sz="2000" dirty="0" smtClean="0"/>
              <a:t>Informational</a:t>
            </a:r>
            <a:r>
              <a:rPr lang="zh-CN" altLang="en-US" sz="2000" dirty="0" smtClean="0"/>
              <a:t> </a:t>
            </a:r>
            <a:r>
              <a:rPr lang="en-GB" altLang="zh-CN" sz="2000" dirty="0" smtClean="0"/>
              <a:t>channel: </a:t>
            </a:r>
          </a:p>
          <a:p>
            <a:pPr algn="just"/>
            <a:r>
              <a:rPr lang="en-GB" altLang="zh-TW" sz="2000" dirty="0" smtClean="0"/>
              <a:t>Informational accumulation view: </a:t>
            </a:r>
            <a:r>
              <a:rPr lang="en-US" altLang="zh-TW" sz="2000" dirty="0" smtClean="0"/>
              <a:t>repeated interactions between borrower and lender </a:t>
            </a:r>
            <a:r>
              <a:rPr lang="en-US" altLang="zh-TW" sz="2000" dirty="0" smtClean="0">
                <a:sym typeface="Wingdings" pitchFamily="2" charset="2"/>
              </a:rPr>
              <a:t></a:t>
            </a:r>
            <a:r>
              <a:rPr lang="en-US" altLang="zh-TW" sz="2000" dirty="0" smtClean="0"/>
              <a:t> build trust and </a:t>
            </a:r>
            <a:r>
              <a:rPr lang="en-US" altLang="zh-TW" sz="2000" dirty="0"/>
              <a:t>reduce moral hazard problem</a:t>
            </a:r>
            <a:r>
              <a:rPr lang="en-US" altLang="zh-TW" sz="2000" dirty="0">
                <a:sym typeface="Wingdings" pitchFamily="2" charset="2"/>
              </a:rPr>
              <a:t> </a:t>
            </a:r>
            <a:r>
              <a:rPr lang="en-US" altLang="zh-TW" sz="2000" dirty="0"/>
              <a:t>banks evaluate firms better  </a:t>
            </a:r>
            <a:r>
              <a:rPr lang="en-US" altLang="zh-TW" sz="2000" dirty="0">
                <a:sym typeface="Wingdings" pitchFamily="2" charset="2"/>
              </a:rPr>
              <a:t></a:t>
            </a:r>
            <a:r>
              <a:rPr lang="en-US" altLang="zh-TW" sz="2000" dirty="0"/>
              <a:t> relationship lending reduces collateral incidence </a:t>
            </a:r>
            <a:r>
              <a:rPr lang="en-US" altLang="zh-TW" sz="1600" i="1" dirty="0"/>
              <a:t>(Boot and </a:t>
            </a:r>
            <a:r>
              <a:rPr lang="en-US" altLang="zh-TW" sz="1600" i="1" dirty="0" err="1"/>
              <a:t>Thakor</a:t>
            </a:r>
            <a:r>
              <a:rPr lang="en-US" altLang="zh-TW" sz="1600" i="1" dirty="0"/>
              <a:t>, 1994; Petersen and </a:t>
            </a:r>
            <a:r>
              <a:rPr lang="en-US" altLang="zh-TW" sz="1600" i="1" dirty="0" err="1"/>
              <a:t>Rajan</a:t>
            </a:r>
            <a:r>
              <a:rPr lang="en-US" altLang="zh-TW" sz="1600" i="1" dirty="0"/>
              <a:t>, 1994; Berger and </a:t>
            </a:r>
            <a:r>
              <a:rPr lang="en-US" altLang="zh-TW" sz="1600" i="1" dirty="0" err="1"/>
              <a:t>Udell</a:t>
            </a:r>
            <a:r>
              <a:rPr lang="en-US" altLang="zh-TW" sz="1600" i="1" dirty="0"/>
              <a:t>, 1995; </a:t>
            </a:r>
            <a:r>
              <a:rPr lang="en-US" altLang="zh-TW" sz="1600" i="1" dirty="0" err="1"/>
              <a:t>Harhoff</a:t>
            </a:r>
            <a:r>
              <a:rPr lang="en-US" altLang="zh-TW" sz="1600" i="1" dirty="0"/>
              <a:t> and </a:t>
            </a:r>
            <a:r>
              <a:rPr lang="en-US" altLang="zh-TW" sz="1600" i="1" dirty="0" err="1"/>
              <a:t>Korting</a:t>
            </a:r>
            <a:r>
              <a:rPr lang="en-US" altLang="zh-TW" sz="1600" i="1" dirty="0"/>
              <a:t>, 1998; </a:t>
            </a:r>
            <a:r>
              <a:rPr lang="en-US" altLang="zh-TW" sz="1600" i="1" dirty="0" err="1"/>
              <a:t>Jimemez</a:t>
            </a:r>
            <a:r>
              <a:rPr lang="en-US" altLang="zh-TW" sz="1600" i="1" dirty="0"/>
              <a:t> et al., 2006; Chakraborty and Hu, 2006; Brick and </a:t>
            </a:r>
            <a:r>
              <a:rPr lang="en-US" altLang="zh-TW" sz="1600" i="1" dirty="0" err="1"/>
              <a:t>Palia</a:t>
            </a:r>
            <a:r>
              <a:rPr lang="en-US" altLang="zh-TW" sz="1600" i="1" dirty="0"/>
              <a:t>, 2007). </a:t>
            </a:r>
            <a:endParaRPr lang="en-US" altLang="zh-TW" sz="1600" i="1" dirty="0" smtClean="0"/>
          </a:p>
          <a:p>
            <a:pPr algn="just"/>
            <a:endParaRPr lang="zh-TW" altLang="zh-TW" sz="1600" i="1" dirty="0"/>
          </a:p>
          <a:p>
            <a:pPr algn="just"/>
            <a:r>
              <a:rPr lang="en-GB" altLang="zh-TW" sz="2000" dirty="0"/>
              <a:t>Hold-up theory: </a:t>
            </a:r>
            <a:r>
              <a:rPr lang="en-US" altLang="zh-TW" sz="2000" dirty="0"/>
              <a:t>repeated interactions between borrower and lender </a:t>
            </a:r>
            <a:r>
              <a:rPr lang="en-US" altLang="zh-TW" sz="2000" dirty="0">
                <a:sym typeface="Wingdings" pitchFamily="2" charset="2"/>
              </a:rPr>
              <a:t> proprietary information for relationship banks </a:t>
            </a:r>
            <a:r>
              <a:rPr lang="en-US" altLang="zh-TW" sz="2000" dirty="0"/>
              <a:t> banks can lock-in borrower due to their informational advantage </a:t>
            </a:r>
            <a:r>
              <a:rPr lang="en-US" altLang="zh-TW" sz="1600" i="1" dirty="0"/>
              <a:t>(</a:t>
            </a:r>
            <a:r>
              <a:rPr lang="en-US" altLang="zh-TW" sz="1600" i="1" dirty="0" err="1"/>
              <a:t>Menkhoff</a:t>
            </a:r>
            <a:r>
              <a:rPr lang="en-US" altLang="zh-TW" sz="1600" i="1" dirty="0"/>
              <a:t> et al., 2006; Sharpe, 1990; </a:t>
            </a:r>
            <a:r>
              <a:rPr lang="en-US" altLang="zh-TW" sz="1600" i="1" dirty="0" err="1"/>
              <a:t>Rajan</a:t>
            </a:r>
            <a:r>
              <a:rPr lang="en-US" altLang="zh-TW" sz="1600" i="1" dirty="0"/>
              <a:t>, 1992; </a:t>
            </a:r>
            <a:r>
              <a:rPr lang="en-US" altLang="zh-TW" sz="1600" i="1" dirty="0" err="1"/>
              <a:t>Machauer</a:t>
            </a:r>
            <a:r>
              <a:rPr lang="en-US" altLang="zh-TW" sz="1600" i="1" dirty="0"/>
              <a:t> and Weber, 1998; </a:t>
            </a:r>
            <a:r>
              <a:rPr lang="en-US" altLang="zh-TW" sz="1600" i="1" dirty="0" err="1"/>
              <a:t>Elsas</a:t>
            </a:r>
            <a:r>
              <a:rPr lang="en-US" altLang="zh-TW" sz="1600" i="1" dirty="0"/>
              <a:t> and </a:t>
            </a:r>
            <a:r>
              <a:rPr lang="en-US" altLang="zh-TW" sz="1600" i="1" dirty="0" err="1"/>
              <a:t>Krahnen</a:t>
            </a:r>
            <a:r>
              <a:rPr lang="en-US" altLang="zh-TW" sz="1600" i="1" dirty="0"/>
              <a:t>, 2000; Lehmann and Neuberger, 2001; </a:t>
            </a:r>
            <a:r>
              <a:rPr lang="en-US" altLang="zh-TW" sz="1600" i="1" dirty="0" err="1"/>
              <a:t>Degryse</a:t>
            </a:r>
            <a:r>
              <a:rPr lang="en-US" altLang="zh-TW" sz="1600" i="1" dirty="0"/>
              <a:t> and Van </a:t>
            </a:r>
            <a:r>
              <a:rPr lang="en-US" altLang="zh-TW" sz="1600" i="1" dirty="0" err="1"/>
              <a:t>Cayseele</a:t>
            </a:r>
            <a:r>
              <a:rPr lang="en-US" altLang="zh-TW" sz="1600" i="1" dirty="0"/>
              <a:t>, 2000</a:t>
            </a:r>
            <a:r>
              <a:rPr lang="en-US" altLang="zh-TW" sz="1600" i="1" dirty="0" smtClean="0"/>
              <a:t>).</a:t>
            </a:r>
          </a:p>
          <a:p>
            <a:pPr algn="just"/>
            <a:endParaRPr lang="en-US" altLang="zh-TW" sz="1600" i="1" dirty="0"/>
          </a:p>
          <a:p>
            <a:pPr algn="just"/>
            <a:r>
              <a:rPr lang="en-US" altLang="zh-TW" sz="2000" dirty="0"/>
              <a:t>The hold-up is more prevalent in Europe than the U</a:t>
            </a:r>
            <a:r>
              <a:rPr lang="en-US" altLang="zh-TW" sz="2000" dirty="0" smtClean="0"/>
              <a:t>.S. because the banking market in Europe is more consolidated, and fewer credit alternatives exist for borrowers.</a:t>
            </a:r>
            <a:endParaRPr lang="zh-TW" altLang="zh-TW" sz="2000" dirty="0" smtClean="0"/>
          </a:p>
          <a:p>
            <a:endParaRPr lang="zh-TW" altLang="en-US" sz="2000" dirty="0" smtClean="0"/>
          </a:p>
        </p:txBody>
      </p:sp>
      <p:sp>
        <p:nvSpPr>
          <p:cNvPr id="819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E0DF3272-108F-4228-B01E-8A4C8790A6AC}" type="slidenum">
              <a:rPr lang="zh-TW" altLang="en-US" sz="1200">
                <a:solidFill>
                  <a:schemeClr val="tx1"/>
                </a:solidFill>
                <a:latin typeface="Arial" charset="0"/>
              </a:rPr>
              <a:pPr algn="r">
                <a:spcBef>
                  <a:spcPct val="0"/>
                </a:spcBef>
                <a:buSzTx/>
                <a:buFontTx/>
                <a:buNone/>
              </a:pPr>
              <a:t>7</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zh-TW" smtClean="0"/>
              <a:t>Testable hypotheses</a:t>
            </a:r>
            <a:endParaRPr lang="zh-TW" altLang="en-US" smtClean="0"/>
          </a:p>
        </p:txBody>
      </p:sp>
      <p:sp>
        <p:nvSpPr>
          <p:cNvPr id="9219" name="Content Placeholder 2"/>
          <p:cNvSpPr>
            <a:spLocks noGrp="1"/>
          </p:cNvSpPr>
          <p:nvPr>
            <p:ph idx="1"/>
          </p:nvPr>
        </p:nvSpPr>
        <p:spPr/>
        <p:txBody>
          <a:bodyPr/>
          <a:lstStyle/>
          <a:p>
            <a:pPr algn="just"/>
            <a:r>
              <a:rPr lang="en-US" altLang="zh-TW" sz="2000" dirty="0" smtClean="0"/>
              <a:t>If an exogenous shock levels </a:t>
            </a:r>
            <a:r>
              <a:rPr lang="en-US" altLang="zh-TW" sz="2000" dirty="0"/>
              <a:t>information asymmetries among banks, relationship lending should have less impact on collateral</a:t>
            </a:r>
            <a:r>
              <a:rPr lang="en-US" altLang="zh-TW" sz="2000" dirty="0" smtClean="0"/>
              <a:t>:</a:t>
            </a:r>
          </a:p>
          <a:p>
            <a:pPr algn="just"/>
            <a:endParaRPr lang="en-GB" altLang="zh-TW" sz="2000" dirty="0" smtClean="0"/>
          </a:p>
          <a:p>
            <a:pPr algn="just"/>
            <a:r>
              <a:rPr lang="en-US" altLang="zh-TW" sz="2000" i="1" dirty="0" smtClean="0"/>
              <a:t>H.1: Intensified </a:t>
            </a:r>
            <a:r>
              <a:rPr lang="en-US" altLang="zh-TW" sz="2000" i="1" dirty="0"/>
              <a:t>relationship lending is positively related to the incidence of collateral if “hold-up” effects dominate. The Information accumulation view holds if relationship lending is negatively related to collateral. </a:t>
            </a:r>
          </a:p>
          <a:p>
            <a:pPr algn="just"/>
            <a:endParaRPr lang="zh-TW" altLang="zh-TW" sz="2000" i="1" dirty="0"/>
          </a:p>
          <a:p>
            <a:pPr algn="just"/>
            <a:r>
              <a:rPr lang="en-US" altLang="zh-TW" sz="2000" i="1" dirty="0"/>
              <a:t>H.2: If relationship lending increases the incidence of collateral, its effect is moderated in an </a:t>
            </a:r>
            <a:r>
              <a:rPr lang="en-US" altLang="zh-TW" sz="2000" i="1" dirty="0" smtClean="0"/>
              <a:t>environment where information is symmetrically distributed among banks; the moderation effect is stronger for relationship borrowers. </a:t>
            </a:r>
            <a:endParaRPr lang="en-US" altLang="zh-TW" sz="2000" dirty="0" smtClean="0"/>
          </a:p>
          <a:p>
            <a:endParaRPr lang="zh-TW" altLang="en-US" dirty="0" smtClean="0"/>
          </a:p>
        </p:txBody>
      </p:sp>
      <p:sp>
        <p:nvSpPr>
          <p:cNvPr id="9220"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C554D8D6-FACE-48FB-BD6D-E1C9DF21C2CD}" type="slidenum">
              <a:rPr lang="zh-TW" altLang="en-US" sz="1200">
                <a:solidFill>
                  <a:schemeClr val="tx1"/>
                </a:solidFill>
                <a:latin typeface="Arial" charset="0"/>
              </a:rPr>
              <a:pPr algn="r">
                <a:spcBef>
                  <a:spcPct val="0"/>
                </a:spcBef>
                <a:buSzTx/>
                <a:buFontTx/>
                <a:buNone/>
              </a:pPr>
              <a:t>8</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zh-TW" smtClean="0"/>
              <a:t>Literature review: market structure and collateral</a:t>
            </a:r>
            <a:endParaRPr lang="zh-TW" altLang="en-US" smtClean="0"/>
          </a:p>
        </p:txBody>
      </p:sp>
      <p:sp>
        <p:nvSpPr>
          <p:cNvPr id="10243" name="Content Placeholder 2"/>
          <p:cNvSpPr>
            <a:spLocks noGrp="1"/>
          </p:cNvSpPr>
          <p:nvPr>
            <p:ph idx="1"/>
          </p:nvPr>
        </p:nvSpPr>
        <p:spPr>
          <a:xfrm>
            <a:off x="685800" y="1412875"/>
            <a:ext cx="7772400" cy="4683125"/>
          </a:xfrm>
        </p:spPr>
        <p:txBody>
          <a:bodyPr/>
          <a:lstStyle/>
          <a:p>
            <a:pPr algn="just"/>
            <a:r>
              <a:rPr lang="en-GB" altLang="zh-TW" sz="2000" dirty="0" smtClean="0"/>
              <a:t>Bank market structure and collateral: market structure affect</a:t>
            </a:r>
            <a:r>
              <a:rPr lang="en-GB" altLang="zh-TW" sz="2000" dirty="0" smtClean="0">
                <a:solidFill>
                  <a:srgbClr val="00B0F0"/>
                </a:solidFill>
              </a:rPr>
              <a:t>s</a:t>
            </a:r>
            <a:r>
              <a:rPr lang="en-GB" altLang="zh-TW" sz="2000" dirty="0" smtClean="0"/>
              <a:t> bank lending also through two channels: market competition (power) channel and informational channel.</a:t>
            </a:r>
          </a:p>
          <a:p>
            <a:pPr algn="just"/>
            <a:r>
              <a:rPr lang="en-GB" altLang="zh-TW" sz="2000" dirty="0" smtClean="0"/>
              <a:t>Traditional banking literature </a:t>
            </a:r>
            <a:r>
              <a:rPr lang="en-GB" altLang="zh-TW" sz="2000" dirty="0"/>
              <a:t>discusses a lot </a:t>
            </a:r>
            <a:r>
              <a:rPr lang="en-GB" altLang="zh-TW" sz="2000" dirty="0" smtClean="0"/>
              <a:t>how bank competition (market power) affects collateral: </a:t>
            </a:r>
          </a:p>
          <a:p>
            <a:pPr lvl="1" algn="just"/>
            <a:r>
              <a:rPr lang="en-GB" altLang="zh-TW" sz="1800" b="1" dirty="0" smtClean="0"/>
              <a:t>Lazy bank model</a:t>
            </a:r>
            <a:r>
              <a:rPr lang="en-GB" altLang="zh-TW" sz="1800" dirty="0" smtClean="0"/>
              <a:t>: screening versus collateral; collateral</a:t>
            </a:r>
            <a:r>
              <a:rPr lang="en-GB" altLang="zh-TW" sz="1800" dirty="0" smtClean="0">
                <a:sym typeface="Wingdings" pitchFamily="2" charset="2"/>
              </a:rPr>
              <a:t></a:t>
            </a:r>
            <a:r>
              <a:rPr lang="en-GB" altLang="zh-TW" sz="1800" dirty="0" smtClean="0"/>
              <a:t> less screening; intensified competition </a:t>
            </a:r>
            <a:r>
              <a:rPr lang="en-GB" altLang="zh-TW" sz="1800" dirty="0" smtClean="0">
                <a:sym typeface="Wingdings" pitchFamily="2" charset="2"/>
              </a:rPr>
              <a:t> more collateral, less screening (</a:t>
            </a:r>
            <a:r>
              <a:rPr lang="en-GB" altLang="zh-TW" sz="1800" dirty="0" err="1" smtClean="0">
                <a:sym typeface="Wingdings" pitchFamily="2" charset="2"/>
              </a:rPr>
              <a:t>Manove</a:t>
            </a:r>
            <a:r>
              <a:rPr lang="en-GB" altLang="zh-TW" sz="1800" dirty="0" smtClean="0">
                <a:sym typeface="Wingdings" pitchFamily="2" charset="2"/>
              </a:rPr>
              <a:t> et al., 2001).</a:t>
            </a:r>
          </a:p>
          <a:p>
            <a:pPr lvl="1" algn="just"/>
            <a:r>
              <a:rPr lang="en-GB" altLang="zh-TW" sz="1800" dirty="0" err="1" smtClean="0">
                <a:sym typeface="Wingdings" pitchFamily="2" charset="2"/>
              </a:rPr>
              <a:t>Inderst</a:t>
            </a:r>
            <a:r>
              <a:rPr lang="en-GB" altLang="zh-TW" sz="1800" dirty="0" smtClean="0">
                <a:sym typeface="Wingdings" pitchFamily="2" charset="2"/>
              </a:rPr>
              <a:t> </a:t>
            </a:r>
            <a:r>
              <a:rPr lang="en-GB" altLang="zh-TW" sz="1800" dirty="0">
                <a:sym typeface="Wingdings" pitchFamily="2" charset="2"/>
              </a:rPr>
              <a:t>and Muller (2007): </a:t>
            </a:r>
            <a:r>
              <a:rPr lang="en-GB" altLang="zh-TW" sz="1800" b="1" dirty="0">
                <a:sym typeface="Wingdings" pitchFamily="2" charset="2"/>
              </a:rPr>
              <a:t>lender based model</a:t>
            </a:r>
            <a:r>
              <a:rPr lang="en-GB" altLang="zh-TW" sz="1800" dirty="0">
                <a:sym typeface="Wingdings" pitchFamily="2" charset="2"/>
              </a:rPr>
              <a:t>: “inside” lender uses collateral to exploit the information advantage; more competition  more collateral.</a:t>
            </a:r>
          </a:p>
          <a:p>
            <a:pPr lvl="1" algn="just"/>
            <a:r>
              <a:rPr lang="en-GB" altLang="zh-TW" sz="1800" dirty="0" smtClean="0">
                <a:sym typeface="Wingdings" pitchFamily="2" charset="2"/>
              </a:rPr>
              <a:t>On the other hand, </a:t>
            </a:r>
            <a:r>
              <a:rPr lang="en-GB" altLang="zh-TW" sz="1800" dirty="0" err="1" smtClean="0">
                <a:sym typeface="Wingdings" pitchFamily="2" charset="2"/>
              </a:rPr>
              <a:t>Hainz</a:t>
            </a:r>
            <a:r>
              <a:rPr lang="en-GB" altLang="zh-TW" sz="1800" dirty="0" smtClean="0">
                <a:sym typeface="Wingdings" pitchFamily="2" charset="2"/>
              </a:rPr>
              <a:t>( 2003): bank competition  more efficient screening, less collateral.</a:t>
            </a:r>
          </a:p>
          <a:p>
            <a:pPr lvl="1" algn="just"/>
            <a:r>
              <a:rPr lang="en-GB" altLang="zh-TW" sz="1800" dirty="0" smtClean="0">
                <a:sym typeface="Wingdings" pitchFamily="2" charset="2"/>
              </a:rPr>
              <a:t>Berlin and </a:t>
            </a:r>
            <a:r>
              <a:rPr lang="en-GB" altLang="zh-TW" sz="1800" dirty="0" err="1" smtClean="0">
                <a:sym typeface="Wingdings" pitchFamily="2" charset="2"/>
              </a:rPr>
              <a:t>Bulter</a:t>
            </a:r>
            <a:r>
              <a:rPr lang="en-GB" altLang="zh-TW" sz="1800" dirty="0" smtClean="0">
                <a:sym typeface="Wingdings" pitchFamily="2" charset="2"/>
              </a:rPr>
              <a:t> (2002): more competition  </a:t>
            </a:r>
            <a:r>
              <a:rPr lang="en-GB" altLang="zh-TW" sz="1800" dirty="0">
                <a:sym typeface="Wingdings" pitchFamily="2" charset="2"/>
              </a:rPr>
              <a:t>softens contract terms less collateral.</a:t>
            </a:r>
          </a:p>
          <a:p>
            <a:pPr lvl="1"/>
            <a:endParaRPr lang="en-GB" altLang="zh-TW" sz="1800" dirty="0" smtClean="0">
              <a:sym typeface="Wingdings" pitchFamily="2" charset="2"/>
            </a:endParaRPr>
          </a:p>
          <a:p>
            <a:endParaRPr lang="en-GB" altLang="zh-TW" sz="2000" dirty="0" smtClean="0"/>
          </a:p>
          <a:p>
            <a:pPr>
              <a:buFont typeface="Times New Roman" pitchFamily="18" charset="0"/>
              <a:buAutoNum type="arabicPeriod"/>
            </a:pPr>
            <a:endParaRPr lang="zh-TW" altLang="en-US" sz="2000" dirty="0" smtClean="0"/>
          </a:p>
        </p:txBody>
      </p:sp>
      <p:sp>
        <p:nvSpPr>
          <p:cNvPr id="10244"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SzPct val="75000"/>
              <a:buFont typeface="Wingdings" pitchFamily="2" charset="2"/>
              <a:buChar char="u"/>
              <a:defRPr sz="3000">
                <a:solidFill>
                  <a:srgbClr val="360036"/>
                </a:solidFill>
                <a:latin typeface="Times New Roman" pitchFamily="18" charset="0"/>
                <a:ea typeface="新細明體" charset="-120"/>
              </a:defRPr>
            </a:lvl1pPr>
            <a:lvl2pPr marL="742950" indent="-285750" algn="l">
              <a:spcBef>
                <a:spcPct val="20000"/>
              </a:spcBef>
              <a:buChar char="–"/>
              <a:defRPr sz="2800">
                <a:solidFill>
                  <a:srgbClr val="360036"/>
                </a:solidFill>
                <a:latin typeface="Times New Roman" pitchFamily="18" charset="0"/>
                <a:ea typeface="新細明體" charset="-120"/>
              </a:defRPr>
            </a:lvl2pPr>
            <a:lvl3pPr marL="1143000" indent="-228600" algn="l">
              <a:spcBef>
                <a:spcPct val="20000"/>
              </a:spcBef>
              <a:buChar char="•"/>
              <a:defRPr sz="2400">
                <a:solidFill>
                  <a:srgbClr val="360036"/>
                </a:solidFill>
                <a:latin typeface="Times New Roman" pitchFamily="18" charset="0"/>
                <a:ea typeface="新細明體" charset="-120"/>
              </a:defRPr>
            </a:lvl3pPr>
            <a:lvl4pPr marL="1600200" indent="-228600" algn="l">
              <a:spcBef>
                <a:spcPct val="20000"/>
              </a:spcBef>
              <a:buChar char="–"/>
              <a:defRPr sz="2000">
                <a:solidFill>
                  <a:srgbClr val="360036"/>
                </a:solidFill>
                <a:latin typeface="Times New Roman" pitchFamily="18" charset="0"/>
                <a:ea typeface="新細明體" charset="-120"/>
              </a:defRPr>
            </a:lvl4pPr>
            <a:lvl5pPr marL="2057400" indent="-228600" algn="l">
              <a:spcBef>
                <a:spcPct val="20000"/>
              </a:spcBef>
              <a:buChar char="»"/>
              <a:defRPr sz="2000">
                <a:solidFill>
                  <a:srgbClr val="360036"/>
                </a:solidFill>
                <a:latin typeface="Times New Roman" pitchFamily="18" charset="0"/>
                <a:ea typeface="新細明體" charset="-120"/>
              </a:defRPr>
            </a:lvl5pPr>
            <a:lvl6pPr marL="25146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6pPr>
            <a:lvl7pPr marL="29718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7pPr>
            <a:lvl8pPr marL="34290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8pPr>
            <a:lvl9pPr marL="3886200" indent="-228600" eaLnBrk="0" fontAlgn="base" hangingPunct="0">
              <a:spcBef>
                <a:spcPct val="20000"/>
              </a:spcBef>
              <a:spcAft>
                <a:spcPct val="0"/>
              </a:spcAft>
              <a:buChar char="»"/>
              <a:defRPr sz="2000">
                <a:solidFill>
                  <a:srgbClr val="360036"/>
                </a:solidFill>
                <a:latin typeface="Times New Roman" pitchFamily="18" charset="0"/>
                <a:ea typeface="新細明體" charset="-120"/>
              </a:defRPr>
            </a:lvl9pPr>
          </a:lstStyle>
          <a:p>
            <a:pPr algn="r">
              <a:spcBef>
                <a:spcPct val="0"/>
              </a:spcBef>
              <a:buSzTx/>
              <a:buFontTx/>
              <a:buNone/>
            </a:pPr>
            <a:fld id="{3BA5292F-D372-4674-A6F9-A317B6736F90}" type="slidenum">
              <a:rPr lang="zh-TW" altLang="en-US" sz="1200">
                <a:solidFill>
                  <a:schemeClr val="tx1"/>
                </a:solidFill>
                <a:latin typeface="Arial" charset="0"/>
              </a:rPr>
              <a:pPr algn="r">
                <a:spcBef>
                  <a:spcPct val="0"/>
                </a:spcBef>
                <a:buSzTx/>
                <a:buFontTx/>
                <a:buNone/>
              </a:pPr>
              <a:t>9</a:t>
            </a:fld>
            <a:endParaRPr lang="en-US" altLang="zh-TW" sz="1400">
              <a:solidFill>
                <a:schemeClr val="tx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
      <a:dk1>
        <a:srgbClr val="000000"/>
      </a:dk1>
      <a:lt1>
        <a:srgbClr val="FFE9FF"/>
      </a:lt1>
      <a:dk2>
        <a:srgbClr val="000000"/>
      </a:dk2>
      <a:lt2>
        <a:srgbClr val="808080"/>
      </a:lt2>
      <a:accent1>
        <a:srgbClr val="00CC99"/>
      </a:accent1>
      <a:accent2>
        <a:srgbClr val="3333CC"/>
      </a:accent2>
      <a:accent3>
        <a:srgbClr val="FFF2FF"/>
      </a:accent3>
      <a:accent4>
        <a:srgbClr val="000000"/>
      </a:accent4>
      <a:accent5>
        <a:srgbClr val="AAE2CA"/>
      </a:accent5>
      <a:accent6>
        <a:srgbClr val="2D2DB9"/>
      </a:accent6>
      <a:hlink>
        <a:srgbClr val="CCCCFF"/>
      </a:hlink>
      <a:folHlink>
        <a:srgbClr val="B2B2B2"/>
      </a:folHlink>
    </a:clrScheme>
    <a:fontScheme name="Blank Presentation.pot">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99FF">
            <a:alpha val="39999"/>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zh-TW" sz="1900" b="0" i="0" u="none" strike="noStrike" cap="none" normalizeH="0" baseline="0" smtClean="0">
            <a:ln>
              <a:noFill/>
            </a:ln>
            <a:solidFill>
              <a:schemeClr val="tx1"/>
            </a:solidFill>
            <a:effectLst/>
            <a:latin typeface="Times New Roman" pitchFamily="18" charset="0"/>
            <a:ea typeface="新細明體" charset="-120"/>
          </a:defRPr>
        </a:defPPr>
      </a:lstStyle>
    </a:spDef>
    <a:lnDef>
      <a:spPr bwMode="auto">
        <a:xfrm>
          <a:off x="0" y="0"/>
          <a:ext cx="1" cy="1"/>
        </a:xfrm>
        <a:custGeom>
          <a:avLst/>
          <a:gdLst/>
          <a:ahLst/>
          <a:cxnLst/>
          <a:rect l="0" t="0" r="0" b="0"/>
          <a:pathLst/>
        </a:custGeom>
        <a:solidFill>
          <a:srgbClr val="CC99FF">
            <a:alpha val="39999"/>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zh-TW" sz="1900" b="0" i="0" u="none" strike="noStrike" cap="none" normalizeH="0" baseline="0" smtClean="0">
            <a:ln>
              <a:noFill/>
            </a:ln>
            <a:solidFill>
              <a:schemeClr val="tx1"/>
            </a:solidFill>
            <a:effectLst/>
            <a:latin typeface="Times New Roman" pitchFamily="18" charset="0"/>
            <a:ea typeface="新細明體" charset="-12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31348</TotalTime>
  <Words>3560</Words>
  <Application>Microsoft Office PowerPoint</Application>
  <PresentationFormat>On-screen Show (4:3)</PresentationFormat>
  <Paragraphs>332</Paragraphs>
  <Slides>37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Times New Roman</vt:lpstr>
      <vt:lpstr>新細明體</vt:lpstr>
      <vt:lpstr>Arial</vt:lpstr>
      <vt:lpstr>Wingdings</vt:lpstr>
      <vt:lpstr>SimHei</vt:lpstr>
      <vt:lpstr>Blank Presentation</vt:lpstr>
      <vt:lpstr> Bing Xu  (University Carlos III of Madrid)   Honglin Wang* (HKIMR)   Adrian Van Rixtel (BIS)     2015-01-16 Hong Kong </vt:lpstr>
      <vt:lpstr>Outline</vt:lpstr>
      <vt:lpstr>1. Introduction</vt:lpstr>
      <vt:lpstr>Major research questions</vt:lpstr>
      <vt:lpstr>Main findings</vt:lpstr>
      <vt:lpstr>2. Literature review: relationship lending and collateral</vt:lpstr>
      <vt:lpstr>Literature review: relationship lending and collateral</vt:lpstr>
      <vt:lpstr>Testable hypotheses</vt:lpstr>
      <vt:lpstr>Literature review: market structure and collateral</vt:lpstr>
      <vt:lpstr>Literature review: market structure and collateral</vt:lpstr>
      <vt:lpstr>Testable hypotheses</vt:lpstr>
      <vt:lpstr>3. Identification strategy</vt:lpstr>
      <vt:lpstr>Identification strategy</vt:lpstr>
      <vt:lpstr>Identification strategy</vt:lpstr>
      <vt:lpstr>Identification strategy</vt:lpstr>
      <vt:lpstr>Closing periods of IPOs in recent years </vt:lpstr>
      <vt:lpstr>4. Data and variables </vt:lpstr>
      <vt:lpstr>Data and variables</vt:lpstr>
      <vt:lpstr>PowerPoint Presentation</vt:lpstr>
      <vt:lpstr>Key variables: collateral.</vt:lpstr>
      <vt:lpstr>Key variables: market structure.</vt:lpstr>
      <vt:lpstr>Key variables: relationship lending (1).</vt:lpstr>
      <vt:lpstr>Key variables: relationship lending (2).</vt:lpstr>
      <vt:lpstr>Key variables: relationship lending (3).</vt:lpstr>
      <vt:lpstr>Key variables: IPOs.</vt:lpstr>
      <vt:lpstr>Univariate test</vt:lpstr>
      <vt:lpstr>5. Empirical analysis  </vt:lpstr>
      <vt:lpstr>Second step: based on the first step, we further examine how market structure and relationship lending affect the pledging of collateral; I.e., we test hypotheses H1 and H3 respectively:  </vt:lpstr>
      <vt:lpstr>PowerPoint Presentation</vt:lpstr>
      <vt:lpstr>Third step:  identify how informational rents from market structure and relationship lending affect the pledging of collateral by introducing IPO shocks, which test for :  </vt:lpstr>
      <vt:lpstr>Third step: Collateral = f (market structure +market structure*IPO  + relationship lending + relationship lending*IPO + firm characteristics + loan terms + IPO +fixed effects) </vt:lpstr>
      <vt:lpstr>Fourth step: Robustness checks.  </vt:lpstr>
      <vt:lpstr>Results from robustness check I:Collateral = f (market structure +market structure*IPO + relationship lending + relationship lending*IPO + firm characteristics + loan terms + IPO +  regional macroeconomic variables + monetary policy variables + legal and institutional variables + fixed effects); </vt:lpstr>
      <vt:lpstr>Results from robustness check II: sub-sample regressions.</vt:lpstr>
      <vt:lpstr>More robustness checks</vt:lpstr>
      <vt:lpstr>6. Conclusions</vt:lpstr>
      <vt:lpstr>PowerPoint Presentation</vt:lpstr>
    </vt:vector>
  </TitlesOfParts>
  <Company>Hong Kong Monetary Authority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EXCHANGE FUND ADVISORY COMMITTEE</dc:title>
  <dc:creator>Hong Kong Monetary Authority</dc:creator>
  <cp:lastModifiedBy>WANG Honglin</cp:lastModifiedBy>
  <cp:revision>1091</cp:revision>
  <cp:lastPrinted>2015-01-15T03:56:15Z</cp:lastPrinted>
  <dcterms:created xsi:type="dcterms:W3CDTF">2001-12-12T01:56:09Z</dcterms:created>
  <dcterms:modified xsi:type="dcterms:W3CDTF">2015-01-15T07:34:23Z</dcterms:modified>
</cp:coreProperties>
</file>