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256" r:id="rId2"/>
    <p:sldId id="311" r:id="rId3"/>
    <p:sldId id="322" r:id="rId4"/>
    <p:sldId id="374" r:id="rId5"/>
    <p:sldId id="312" r:id="rId6"/>
    <p:sldId id="375" r:id="rId7"/>
    <p:sldId id="376" r:id="rId8"/>
    <p:sldId id="335" r:id="rId9"/>
    <p:sldId id="339" r:id="rId10"/>
    <p:sldId id="377" r:id="rId11"/>
    <p:sldId id="329" r:id="rId12"/>
    <p:sldId id="341" r:id="rId13"/>
    <p:sldId id="346" r:id="rId14"/>
    <p:sldId id="345" r:id="rId15"/>
    <p:sldId id="344" r:id="rId16"/>
    <p:sldId id="343" r:id="rId17"/>
    <p:sldId id="342" r:id="rId18"/>
    <p:sldId id="347" r:id="rId19"/>
    <p:sldId id="350" r:id="rId20"/>
    <p:sldId id="351" r:id="rId21"/>
    <p:sldId id="370" r:id="rId22"/>
    <p:sldId id="359" r:id="rId23"/>
    <p:sldId id="360" r:id="rId24"/>
    <p:sldId id="382" r:id="rId25"/>
    <p:sldId id="383" r:id="rId26"/>
    <p:sldId id="364" r:id="rId27"/>
    <p:sldId id="372" r:id="rId28"/>
    <p:sldId id="363" r:id="rId29"/>
    <p:sldId id="362" r:id="rId30"/>
    <p:sldId id="361" r:id="rId31"/>
    <p:sldId id="366" r:id="rId32"/>
    <p:sldId id="367" r:id="rId33"/>
    <p:sldId id="368" r:id="rId34"/>
    <p:sldId id="373" r:id="rId35"/>
    <p:sldId id="385" r:id="rId36"/>
    <p:sldId id="314" r:id="rId37"/>
    <p:sldId id="378" r:id="rId38"/>
    <p:sldId id="379" r:id="rId39"/>
    <p:sldId id="380" r:id="rId40"/>
    <p:sldId id="381" r:id="rId41"/>
    <p:sldId id="384" r:id="rId42"/>
  </p:sldIdLst>
  <p:sldSz cx="9144000" cy="6858000" type="screen4x3"/>
  <p:notesSz cx="6950075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41" autoAdjust="0"/>
    <p:restoredTop sz="78493" autoAdjust="0"/>
  </p:normalViewPr>
  <p:slideViewPr>
    <p:cSldViewPr>
      <p:cViewPr varScale="1">
        <p:scale>
          <a:sx n="82" d="100"/>
          <a:sy n="82" d="100"/>
        </p:scale>
        <p:origin x="-81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804" cy="461332"/>
          </a:xfrm>
          <a:prstGeom prst="rect">
            <a:avLst/>
          </a:prstGeom>
        </p:spPr>
        <p:txBody>
          <a:bodyPr vert="horz" lIns="90582" tIns="45291" rIns="90582" bIns="4529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6701" y="0"/>
            <a:ext cx="3011804" cy="461332"/>
          </a:xfrm>
          <a:prstGeom prst="rect">
            <a:avLst/>
          </a:prstGeom>
        </p:spPr>
        <p:txBody>
          <a:bodyPr vert="horz" lIns="90582" tIns="45291" rIns="90582" bIns="45291" rtlCol="0"/>
          <a:lstStyle>
            <a:lvl1pPr algn="r">
              <a:defRPr sz="1200"/>
            </a:lvl1pPr>
          </a:lstStyle>
          <a:p>
            <a:fld id="{AA3D6858-D7F1-42A2-9E40-1B922963D1C3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3170"/>
            <a:ext cx="3011804" cy="461332"/>
          </a:xfrm>
          <a:prstGeom prst="rect">
            <a:avLst/>
          </a:prstGeom>
        </p:spPr>
        <p:txBody>
          <a:bodyPr vert="horz" lIns="90582" tIns="45291" rIns="90582" bIns="4529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6701" y="8773170"/>
            <a:ext cx="3011804" cy="461332"/>
          </a:xfrm>
          <a:prstGeom prst="rect">
            <a:avLst/>
          </a:prstGeom>
        </p:spPr>
        <p:txBody>
          <a:bodyPr vert="horz" lIns="90582" tIns="45291" rIns="90582" bIns="45291" rtlCol="0" anchor="b"/>
          <a:lstStyle>
            <a:lvl1pPr algn="r">
              <a:defRPr sz="1200"/>
            </a:lvl1pPr>
          </a:lstStyle>
          <a:p>
            <a:fld id="{0AEAC690-D0B1-48DF-A5CE-437B17C76D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7165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804" cy="461332"/>
          </a:xfrm>
          <a:prstGeom prst="rect">
            <a:avLst/>
          </a:prstGeom>
        </p:spPr>
        <p:txBody>
          <a:bodyPr vert="horz" lIns="90582" tIns="45291" rIns="90582" bIns="4529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01" y="0"/>
            <a:ext cx="3011804" cy="461332"/>
          </a:xfrm>
          <a:prstGeom prst="rect">
            <a:avLst/>
          </a:prstGeom>
        </p:spPr>
        <p:txBody>
          <a:bodyPr vert="horz" lIns="90582" tIns="45291" rIns="90582" bIns="45291" rtlCol="0"/>
          <a:lstStyle>
            <a:lvl1pPr algn="r">
              <a:defRPr sz="1200"/>
            </a:lvl1pPr>
          </a:lstStyle>
          <a:p>
            <a:fld id="{BBCC70F4-025B-44AC-B0E6-9694941DA843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692150"/>
            <a:ext cx="4616450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582" tIns="45291" rIns="90582" bIns="4529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636" y="4386586"/>
            <a:ext cx="5558804" cy="4156706"/>
          </a:xfrm>
          <a:prstGeom prst="rect">
            <a:avLst/>
          </a:prstGeom>
        </p:spPr>
        <p:txBody>
          <a:bodyPr vert="horz" lIns="90582" tIns="45291" rIns="90582" bIns="45291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3170"/>
            <a:ext cx="3011804" cy="461332"/>
          </a:xfrm>
          <a:prstGeom prst="rect">
            <a:avLst/>
          </a:prstGeom>
        </p:spPr>
        <p:txBody>
          <a:bodyPr vert="horz" lIns="90582" tIns="45291" rIns="90582" bIns="4529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01" y="8773170"/>
            <a:ext cx="3011804" cy="461332"/>
          </a:xfrm>
          <a:prstGeom prst="rect">
            <a:avLst/>
          </a:prstGeom>
        </p:spPr>
        <p:txBody>
          <a:bodyPr vert="horz" lIns="90582" tIns="45291" rIns="90582" bIns="45291" rtlCol="0" anchor="b"/>
          <a:lstStyle>
            <a:lvl1pPr algn="r">
              <a:defRPr sz="1200"/>
            </a:lvl1pPr>
          </a:lstStyle>
          <a:p>
            <a:fld id="{76B3CC43-5C98-4A35-BB76-5450A693D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890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3CC43-5C98-4A35-BB76-5450A693D6F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6864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What is the transition to this slide from the prior?</a:t>
            </a:r>
          </a:p>
          <a:p>
            <a:endParaRPr lang="en-US" smtClean="0"/>
          </a:p>
          <a:p>
            <a:r>
              <a:rPr lang="en-US" smtClean="0"/>
              <a:t>Something like “Our paper is on bank funding and the possible</a:t>
            </a:r>
            <a:r>
              <a:rPr lang="en-US" baseline="0" smtClean="0"/>
              <a:t> over-reliance of financial firms on short-term, bank-oriented deposit funding.  Such reliance could lead firms to be over-banked as suggested in literature at the country level.”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3CC43-5C98-4A35-BB76-5450A693D6F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0155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DED30-B639-40DE-B6A7-1D01C3AE364A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B9EF2-51F4-47B1-8C71-D2449D9ADA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785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DED30-B639-40DE-B6A7-1D01C3AE364A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B9EF2-51F4-47B1-8C71-D2449D9ADA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086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DED30-B639-40DE-B6A7-1D01C3AE364A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B9EF2-51F4-47B1-8C71-D2449D9ADA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067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DED30-B639-40DE-B6A7-1D01C3AE364A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B9EF2-51F4-47B1-8C71-D2449D9ADA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393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DED30-B639-40DE-B6A7-1D01C3AE364A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B9EF2-51F4-47B1-8C71-D2449D9ADA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067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DED30-B639-40DE-B6A7-1D01C3AE364A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B9EF2-51F4-47B1-8C71-D2449D9ADA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4200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DED30-B639-40DE-B6A7-1D01C3AE364A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B9EF2-51F4-47B1-8C71-D2449D9ADA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0218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DED30-B639-40DE-B6A7-1D01C3AE364A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B9EF2-51F4-47B1-8C71-D2449D9ADA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9584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DED30-B639-40DE-B6A7-1D01C3AE364A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B9EF2-51F4-47B1-8C71-D2449D9ADA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DED30-B639-40DE-B6A7-1D01C3AE364A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B9EF2-51F4-47B1-8C71-D2449D9ADA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323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DED30-B639-40DE-B6A7-1D01C3AE364A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B9EF2-51F4-47B1-8C71-D2449D9ADA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380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DED30-B639-40DE-B6A7-1D01C3AE364A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3B9EF2-51F4-47B1-8C71-D2449D9ADA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320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0" y="5867400"/>
            <a:ext cx="9144000" cy="9906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b"/>
          <a:lstStyle/>
          <a:p>
            <a:pPr eaLnBrk="0" hangingPunct="0"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 bwMode="auto">
          <a:xfrm>
            <a:off x="39110" y="2219"/>
            <a:ext cx="9144000" cy="3429000"/>
          </a:xfrm>
          <a:prstGeom prst="rect">
            <a:avLst/>
          </a:prstGeom>
          <a:solidFill>
            <a:srgbClr val="33339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b"/>
          <a:lstStyle/>
          <a:p>
            <a:pPr eaLnBrk="0" hangingPunct="0">
              <a:defRPr/>
            </a:pPr>
            <a:endParaRPr lang="en-US" dirty="0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161925"/>
            <a:ext cx="91630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Straight Connector 7"/>
          <p:cNvCxnSpPr/>
          <p:nvPr/>
        </p:nvCxnSpPr>
        <p:spPr bwMode="auto">
          <a:xfrm>
            <a:off x="0" y="1447800"/>
            <a:ext cx="9144000" cy="0"/>
          </a:xfrm>
          <a:prstGeom prst="line">
            <a:avLst/>
          </a:prstGeom>
          <a:solidFill>
            <a:schemeClr val="accent1"/>
          </a:solidFill>
          <a:ln w="15875" cap="sq" cmpd="sng" algn="ctr">
            <a:solidFill>
              <a:schemeClr val="tx1"/>
            </a:solidFill>
            <a:prstDash val="solid"/>
            <a:round/>
            <a:headEnd type="none" w="sm" len="sm"/>
            <a:tailEnd type="none" w="med" len="sm"/>
          </a:ln>
          <a:effectLst/>
        </p:spPr>
      </p:cxnSp>
      <p:cxnSp>
        <p:nvCxnSpPr>
          <p:cNvPr id="9" name="Straight Connector 8"/>
          <p:cNvCxnSpPr/>
          <p:nvPr/>
        </p:nvCxnSpPr>
        <p:spPr bwMode="auto">
          <a:xfrm>
            <a:off x="0" y="3429000"/>
            <a:ext cx="9144000" cy="0"/>
          </a:xfrm>
          <a:prstGeom prst="line">
            <a:avLst/>
          </a:prstGeom>
          <a:solidFill>
            <a:schemeClr val="accent1"/>
          </a:solidFill>
          <a:ln w="15875" cap="sq" cmpd="sng" algn="ctr">
            <a:solidFill>
              <a:schemeClr val="tx1"/>
            </a:solidFill>
            <a:prstDash val="solid"/>
            <a:round/>
            <a:headEnd type="none" w="sm" len="sm"/>
            <a:tailEnd type="none" w="med" len="sm"/>
          </a:ln>
          <a:effectLst/>
        </p:spPr>
      </p:cxn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278160" y="1635341"/>
            <a:ext cx="8621712" cy="4724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US" sz="3300" b="1" dirty="0" smtClean="0">
                <a:solidFill>
                  <a:schemeClr val="bg1"/>
                </a:solidFill>
                <a:latin typeface="Arial" charset="0"/>
              </a:rPr>
              <a:t>International </a:t>
            </a:r>
            <a:r>
              <a:rPr lang="en-US" sz="3300" b="1" dirty="0">
                <a:solidFill>
                  <a:schemeClr val="bg1"/>
                </a:solidFill>
                <a:latin typeface="Arial" charset="0"/>
              </a:rPr>
              <a:t>Evidence on Bank Funding </a:t>
            </a:r>
            <a:endParaRPr lang="en-US" sz="3300" b="1" dirty="0" smtClean="0">
              <a:solidFill>
                <a:schemeClr val="bg1"/>
              </a:solidFill>
              <a:latin typeface="Arial" charset="0"/>
            </a:endParaRPr>
          </a:p>
          <a:p>
            <a:pPr algn="l">
              <a:lnSpc>
                <a:spcPct val="80000"/>
              </a:lnSpc>
            </a:pPr>
            <a:r>
              <a:rPr lang="en-US" sz="3300" b="1" dirty="0" smtClean="0">
                <a:solidFill>
                  <a:schemeClr val="bg1"/>
                </a:solidFill>
                <a:latin typeface="Arial" charset="0"/>
              </a:rPr>
              <a:t>Profiles </a:t>
            </a:r>
            <a:r>
              <a:rPr lang="en-US" sz="3300" b="1" dirty="0">
                <a:solidFill>
                  <a:schemeClr val="bg1"/>
                </a:solidFill>
                <a:latin typeface="Arial" charset="0"/>
              </a:rPr>
              <a:t>and </a:t>
            </a:r>
            <a:r>
              <a:rPr lang="en-US" sz="3300" b="1" dirty="0" smtClean="0">
                <a:solidFill>
                  <a:schemeClr val="bg1"/>
                </a:solidFill>
                <a:latin typeface="Arial" charset="0"/>
              </a:rPr>
              <a:t>Performance: Are </a:t>
            </a:r>
            <a:r>
              <a:rPr lang="en-US" sz="3300" b="1" dirty="0">
                <a:solidFill>
                  <a:schemeClr val="bg1"/>
                </a:solidFill>
                <a:latin typeface="Arial" charset="0"/>
              </a:rPr>
              <a:t>Banks </a:t>
            </a:r>
            <a:r>
              <a:rPr lang="en-US" sz="3300" b="1" dirty="0" smtClean="0">
                <a:solidFill>
                  <a:schemeClr val="bg1"/>
                </a:solidFill>
                <a:latin typeface="Arial" charset="0"/>
              </a:rPr>
              <a:t>“</a:t>
            </a:r>
            <a:r>
              <a:rPr lang="en-US" sz="3300" b="1" dirty="0">
                <a:solidFill>
                  <a:schemeClr val="bg1"/>
                </a:solidFill>
                <a:latin typeface="Arial" charset="0"/>
              </a:rPr>
              <a:t>Overbanked”?  </a:t>
            </a:r>
            <a:endParaRPr lang="en-US" sz="3300" b="1" dirty="0" smtClean="0">
              <a:solidFill>
                <a:schemeClr val="bg1"/>
              </a:solidFill>
              <a:latin typeface="Arial" charset="0"/>
            </a:endParaRPr>
          </a:p>
          <a:p>
            <a:pPr algn="l">
              <a:lnSpc>
                <a:spcPct val="120000"/>
              </a:lnSpc>
            </a:pPr>
            <a:r>
              <a:rPr lang="en-US" sz="2800" b="1" dirty="0">
                <a:solidFill>
                  <a:schemeClr val="bg1"/>
                </a:solidFill>
                <a:latin typeface="Arial" charset="0"/>
              </a:rPr>
              <a:t/>
            </a:r>
            <a:br>
              <a:rPr lang="en-US" sz="2800" b="1" dirty="0">
                <a:solidFill>
                  <a:schemeClr val="bg1"/>
                </a:solidFill>
                <a:latin typeface="Arial" charset="0"/>
              </a:rPr>
            </a:br>
            <a:r>
              <a:rPr lang="en-US" sz="2800" b="1" dirty="0" smtClean="0">
                <a:solidFill>
                  <a:schemeClr val="bg1"/>
                </a:solidFill>
                <a:latin typeface="Arial" charset="0"/>
              </a:rPr>
              <a:t>by </a:t>
            </a:r>
            <a:r>
              <a:rPr lang="de-DE" sz="2800" b="1" dirty="0" smtClean="0">
                <a:solidFill>
                  <a:schemeClr val="bg1"/>
                </a:solidFill>
                <a:latin typeface="Arial" charset="0"/>
              </a:rPr>
              <a:t>Jose A. Lopez &amp; Mark M. Spiegel</a:t>
            </a:r>
          </a:p>
          <a:p>
            <a:pPr algn="l">
              <a:lnSpc>
                <a:spcPct val="120000"/>
              </a:lnSpc>
            </a:pPr>
            <a:r>
              <a:rPr lang="de-DE" sz="2800" b="1" dirty="0" smtClean="0">
                <a:solidFill>
                  <a:schemeClr val="bg1"/>
                </a:solidFill>
                <a:latin typeface="Arial" charset="0"/>
              </a:rPr>
              <a:t/>
            </a:r>
            <a:br>
              <a:rPr lang="de-DE" sz="2800" b="1" dirty="0" smtClean="0">
                <a:solidFill>
                  <a:schemeClr val="bg1"/>
                </a:solidFill>
                <a:latin typeface="Arial" charset="0"/>
              </a:rPr>
            </a:br>
            <a:r>
              <a:rPr lang="en-US" sz="2600" b="1" dirty="0">
                <a:solidFill>
                  <a:schemeClr val="bg1"/>
                </a:solidFill>
                <a:latin typeface="Arial" charset="0"/>
              </a:rPr>
              <a:t>Federal Reserve Bank of San </a:t>
            </a:r>
            <a:r>
              <a:rPr lang="en-US" sz="2600" b="1" dirty="0" smtClean="0">
                <a:solidFill>
                  <a:schemeClr val="bg1"/>
                </a:solidFill>
                <a:latin typeface="Arial" charset="0"/>
              </a:rPr>
              <a:t>Francisco</a:t>
            </a:r>
          </a:p>
          <a:p>
            <a:pPr algn="l">
              <a:lnSpc>
                <a:spcPct val="80000"/>
              </a:lnSpc>
            </a:pPr>
            <a:r>
              <a:rPr lang="en-US" sz="2800" b="1" dirty="0" smtClean="0">
                <a:solidFill>
                  <a:schemeClr val="tx2"/>
                </a:solidFill>
                <a:latin typeface="Arial" charset="0"/>
              </a:rPr>
              <a:t>Hong Kong Institute for Monetary Research</a:t>
            </a:r>
            <a:endParaRPr lang="en-US" sz="2400" b="1" dirty="0">
              <a:solidFill>
                <a:schemeClr val="accent1"/>
              </a:solidFill>
              <a:latin typeface="Arial" charset="0"/>
            </a:endParaRPr>
          </a:p>
          <a:p>
            <a:pPr algn="l">
              <a:lnSpc>
                <a:spcPct val="80000"/>
              </a:lnSpc>
            </a:pPr>
            <a:endParaRPr lang="en-US" sz="2800" dirty="0" smtClean="0"/>
          </a:p>
          <a:p>
            <a:pPr algn="l">
              <a:lnSpc>
                <a:spcPct val="80000"/>
              </a:lnSpc>
            </a:pPr>
            <a:r>
              <a:rPr lang="en-US" sz="3500" dirty="0" smtClean="0">
                <a:solidFill>
                  <a:schemeClr val="tx2"/>
                </a:solidFill>
              </a:rPr>
              <a:t>Sixth Annual International Conference on the Chinese Economy: “Leverage and Financial System Efficiency and Stability: Chinese and International Experiences” </a:t>
            </a:r>
          </a:p>
          <a:p>
            <a:pPr algn="l">
              <a:lnSpc>
                <a:spcPct val="80000"/>
              </a:lnSpc>
            </a:pPr>
            <a:endParaRPr lang="en-US" sz="3500" dirty="0" smtClean="0">
              <a:solidFill>
                <a:schemeClr val="tx2"/>
              </a:solidFill>
            </a:endParaRPr>
          </a:p>
          <a:p>
            <a:pPr algn="l">
              <a:lnSpc>
                <a:spcPct val="80000"/>
              </a:lnSpc>
            </a:pPr>
            <a:r>
              <a:rPr lang="en-US" sz="2000" b="1" dirty="0" smtClean="0">
                <a:solidFill>
                  <a:schemeClr val="tx1"/>
                </a:solidFill>
                <a:latin typeface="Arial" charset="0"/>
              </a:rPr>
              <a:t>January 15-16, HKIMR, Hong Kong</a:t>
            </a:r>
          </a:p>
          <a:p>
            <a:pPr algn="l">
              <a:lnSpc>
                <a:spcPct val="80000"/>
              </a:lnSpc>
            </a:pPr>
            <a:endParaRPr lang="en-US" b="1" dirty="0" smtClean="0">
              <a:solidFill>
                <a:schemeClr val="tx1"/>
              </a:solidFill>
              <a:latin typeface="Arial" charset="0"/>
            </a:endParaRPr>
          </a:p>
          <a:p>
            <a:pPr algn="l">
              <a:lnSpc>
                <a:spcPct val="80000"/>
              </a:lnSpc>
            </a:pPr>
            <a:endParaRPr lang="en-US" sz="2400" b="1" dirty="0" smtClean="0">
              <a:solidFill>
                <a:schemeClr val="tx1"/>
              </a:solidFill>
              <a:latin typeface="Arial" charset="0"/>
            </a:endParaRPr>
          </a:p>
          <a:p>
            <a:pPr algn="l">
              <a:lnSpc>
                <a:spcPct val="80000"/>
              </a:lnSpc>
            </a:pPr>
            <a:r>
              <a:rPr lang="en-US" sz="2000" b="1" dirty="0" smtClean="0">
                <a:solidFill>
                  <a:schemeClr val="tx1"/>
                </a:solidFill>
                <a:latin typeface="Arial" charset="0"/>
              </a:rPr>
              <a:t>Views expressed are our own and not those of the Federal Reserve</a:t>
            </a:r>
          </a:p>
          <a:p>
            <a:pPr algn="l">
              <a:lnSpc>
                <a:spcPct val="80000"/>
              </a:lnSpc>
            </a:pPr>
            <a:endParaRPr lang="en-US" sz="1800" b="1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en-US" sz="1800" b="1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en-US" sz="1800" b="1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0171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952500"/>
          </a:xfrm>
          <a:prstGeom prst="rect">
            <a:avLst/>
          </a:prstGeom>
          <a:solidFill>
            <a:srgbClr val="333399"/>
          </a:solidFill>
        </p:spPr>
        <p:txBody>
          <a:bodyPr vert="horz" rtlCol="0"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43" y="183862"/>
            <a:ext cx="9144000" cy="584775"/>
          </a:xfrm>
          <a:prstGeom prst="rect">
            <a:avLst/>
          </a:prstGeom>
          <a:noFill/>
        </p:spPr>
        <p:txBody>
          <a:bodyPr vert="horz" wrap="square" rtlCol="0" anchor="ctr" anchorCtr="1">
            <a:normAutofit/>
          </a:bodyPr>
          <a:lstStyle/>
          <a:p>
            <a:r>
              <a:rPr lang="en-US" sz="3200" b="1" dirty="0" smtClean="0">
                <a:solidFill>
                  <a:srgbClr val="FFFFFF"/>
                </a:solidFill>
                <a:latin typeface="Arial"/>
              </a:rPr>
              <a:t>Data (2)</a:t>
            </a:r>
            <a:endParaRPr lang="en-US" sz="3200" b="1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295400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prstClr val="black"/>
                </a:solidFill>
              </a:rPr>
              <a:t>Truncated sample</a:t>
            </a: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Disproportionate </a:t>
            </a:r>
            <a:r>
              <a:rPr lang="en-US" dirty="0">
                <a:solidFill>
                  <a:prstClr val="black"/>
                </a:solidFill>
              </a:rPr>
              <a:t>share of base sample </a:t>
            </a:r>
            <a:r>
              <a:rPr lang="en-US" dirty="0" smtClean="0">
                <a:solidFill>
                  <a:prstClr val="black"/>
                </a:solidFill>
              </a:rPr>
              <a:t>in </a:t>
            </a:r>
            <a:r>
              <a:rPr lang="en-US" dirty="0" err="1" smtClean="0">
                <a:solidFill>
                  <a:prstClr val="black"/>
                </a:solidFill>
              </a:rPr>
              <a:t>Bankscope</a:t>
            </a:r>
            <a:r>
              <a:rPr lang="en-US" dirty="0" smtClean="0">
                <a:solidFill>
                  <a:prstClr val="black"/>
                </a:solidFill>
              </a:rPr>
              <a:t> are US </a:t>
            </a:r>
            <a:r>
              <a:rPr lang="en-US" dirty="0">
                <a:solidFill>
                  <a:prstClr val="black"/>
                </a:solidFill>
              </a:rPr>
              <a:t>banks</a:t>
            </a:r>
          </a:p>
          <a:p>
            <a:r>
              <a:rPr lang="en-US" dirty="0" smtClean="0">
                <a:solidFill>
                  <a:prstClr val="black"/>
                </a:solidFill>
              </a:rPr>
              <a:t>Follow </a:t>
            </a:r>
            <a:r>
              <a:rPr lang="en-US" dirty="0" err="1">
                <a:solidFill>
                  <a:prstClr val="black"/>
                </a:solidFill>
              </a:rPr>
              <a:t>Claessens</a:t>
            </a:r>
            <a:r>
              <a:rPr lang="en-US" dirty="0">
                <a:solidFill>
                  <a:prstClr val="black"/>
                </a:solidFill>
              </a:rPr>
              <a:t> and Van </a:t>
            </a:r>
            <a:r>
              <a:rPr lang="en-US" dirty="0" err="1">
                <a:solidFill>
                  <a:prstClr val="black"/>
                </a:solidFill>
              </a:rPr>
              <a:t>Horen</a:t>
            </a:r>
            <a:r>
              <a:rPr lang="en-US" dirty="0">
                <a:solidFill>
                  <a:prstClr val="black"/>
                </a:solidFill>
              </a:rPr>
              <a:t> (2014) in limiting sample to 100 banks from countries with &gt;4 banks </a:t>
            </a: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Reduces </a:t>
            </a:r>
            <a:r>
              <a:rPr lang="en-US" dirty="0">
                <a:solidFill>
                  <a:prstClr val="black"/>
                </a:solidFill>
              </a:rPr>
              <a:t>sample to &lt;4,000 banks from 134 </a:t>
            </a:r>
            <a:r>
              <a:rPr lang="en-US" dirty="0" smtClean="0">
                <a:solidFill>
                  <a:prstClr val="black"/>
                </a:solidFill>
              </a:rPr>
              <a:t>countries</a:t>
            </a: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90% of assets in banking system</a:t>
            </a:r>
            <a:endParaRPr lang="en-US" dirty="0">
              <a:solidFill>
                <a:prstClr val="black"/>
              </a:solidFill>
            </a:endParaRPr>
          </a:p>
          <a:p>
            <a:endParaRPr lang="en-US" sz="2400" dirty="0">
              <a:solidFill>
                <a:prstClr val="black"/>
              </a:solidFill>
            </a:endParaRPr>
          </a:p>
          <a:p>
            <a:endParaRPr lang="en-US" dirty="0">
              <a:solidFill>
                <a:prstClr val="black"/>
              </a:solidFill>
            </a:endParaRPr>
          </a:p>
          <a:p>
            <a:endParaRPr lang="en-US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772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952500"/>
          </a:xfrm>
          <a:prstGeom prst="rect">
            <a:avLst/>
          </a:prstGeom>
          <a:solidFill>
            <a:srgbClr val="333399"/>
          </a:solidFill>
        </p:spPr>
        <p:txBody>
          <a:bodyPr vert="horz" rtlCol="0"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43" y="183862"/>
            <a:ext cx="9144000" cy="584775"/>
          </a:xfrm>
          <a:prstGeom prst="rect">
            <a:avLst/>
          </a:prstGeom>
          <a:noFill/>
        </p:spPr>
        <p:txBody>
          <a:bodyPr vert="horz" wrap="square" rtlCol="0" anchor="ctr" anchorCtr="1">
            <a:normAutofit/>
          </a:bodyPr>
          <a:lstStyle/>
          <a:p>
            <a:r>
              <a:rPr lang="en-US" sz="3200" b="1" dirty="0" smtClean="0">
                <a:solidFill>
                  <a:srgbClr val="FFFFFF"/>
                </a:solidFill>
                <a:latin typeface="Arial"/>
              </a:rPr>
              <a:t>Results</a:t>
            </a:r>
            <a:endParaRPr lang="en-US" sz="3200" b="1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295400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prstClr val="black"/>
                </a:solidFill>
              </a:rPr>
              <a:t>1. Results suggest increased deposit </a:t>
            </a:r>
            <a:r>
              <a:rPr lang="en-US" sz="2400" dirty="0" smtClean="0"/>
              <a:t>funding lowers ROA</a:t>
            </a:r>
            <a:endParaRPr lang="en-US" sz="2400" dirty="0"/>
          </a:p>
          <a:p>
            <a:pPr marL="0" indent="0">
              <a:buNone/>
            </a:pPr>
            <a:r>
              <a:rPr lang="en-US" sz="2400" dirty="0">
                <a:solidFill>
                  <a:prstClr val="black"/>
                </a:solidFill>
              </a:rPr>
              <a:t>	- Less profitable with more standard funding sources</a:t>
            </a:r>
          </a:p>
          <a:p>
            <a:pPr marL="0" indent="0">
              <a:buNone/>
            </a:pPr>
            <a:r>
              <a:rPr lang="en-US" sz="2400" dirty="0">
                <a:solidFill>
                  <a:prstClr val="black"/>
                </a:solidFill>
              </a:rPr>
              <a:t>	- Profits also decrease with system reliance on deposits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prstClr val="black"/>
                </a:solidFill>
              </a:rPr>
              <a:t>2</a:t>
            </a:r>
            <a:r>
              <a:rPr lang="en-US" sz="2400" dirty="0">
                <a:solidFill>
                  <a:prstClr val="black"/>
                </a:solidFill>
              </a:rPr>
              <a:t>. In contrast, we obtain </a:t>
            </a:r>
            <a:r>
              <a:rPr lang="en-US" sz="2400" dirty="0" smtClean="0">
                <a:solidFill>
                  <a:prstClr val="black"/>
                </a:solidFill>
              </a:rPr>
              <a:t>insignificant coefficient </a:t>
            </a:r>
            <a:r>
              <a:rPr lang="en-US" sz="2400" dirty="0">
                <a:solidFill>
                  <a:prstClr val="black"/>
                </a:solidFill>
              </a:rPr>
              <a:t>estimates on the share of cash in a bank asset portfolio</a:t>
            </a:r>
          </a:p>
          <a:p>
            <a:pPr marL="0" indent="0">
              <a:buNone/>
            </a:pPr>
            <a:r>
              <a:rPr lang="en-US" sz="2400" dirty="0">
                <a:solidFill>
                  <a:prstClr val="black"/>
                </a:solidFill>
              </a:rPr>
              <a:t>	- Also for share of cash in </a:t>
            </a:r>
            <a:r>
              <a:rPr lang="en-US" sz="2400" dirty="0" smtClean="0">
                <a:solidFill>
                  <a:prstClr val="black"/>
                </a:solidFill>
              </a:rPr>
              <a:t>national </a:t>
            </a:r>
            <a:r>
              <a:rPr lang="en-US" sz="2400" dirty="0">
                <a:solidFill>
                  <a:prstClr val="black"/>
                </a:solidFill>
              </a:rPr>
              <a:t>banking </a:t>
            </a:r>
            <a:r>
              <a:rPr lang="en-US" sz="2400" dirty="0" smtClean="0">
                <a:solidFill>
                  <a:prstClr val="black"/>
                </a:solidFill>
              </a:rPr>
              <a:t>system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prstClr val="black"/>
                </a:solidFill>
              </a:rPr>
              <a:t>3</a:t>
            </a:r>
            <a:r>
              <a:rPr lang="en-US" sz="2400" dirty="0">
                <a:solidFill>
                  <a:prstClr val="black"/>
                </a:solidFill>
              </a:rPr>
              <a:t>. Also obtain positive coefficient on NSFR of rest of banking system</a:t>
            </a:r>
          </a:p>
          <a:p>
            <a:pPr marL="0" indent="0">
              <a:buNone/>
            </a:pPr>
            <a:r>
              <a:rPr lang="en-US" sz="2400" dirty="0">
                <a:solidFill>
                  <a:prstClr val="black"/>
                </a:solidFill>
              </a:rPr>
              <a:t>	- </a:t>
            </a:r>
            <a:r>
              <a:rPr lang="en-US" sz="2400" dirty="0" smtClean="0">
                <a:solidFill>
                  <a:prstClr val="black"/>
                </a:solidFill>
              </a:rPr>
              <a:t>Better </a:t>
            </a:r>
            <a:r>
              <a:rPr lang="en-US" sz="2400" dirty="0">
                <a:solidFill>
                  <a:prstClr val="black"/>
                </a:solidFill>
              </a:rPr>
              <a:t>off in a more stable </a:t>
            </a:r>
            <a:r>
              <a:rPr lang="en-US" sz="2400" dirty="0" smtClean="0">
                <a:solidFill>
                  <a:prstClr val="black"/>
                </a:solidFill>
              </a:rPr>
              <a:t>system</a:t>
            </a:r>
          </a:p>
          <a:p>
            <a:pPr marL="0" indent="0">
              <a:buNone/>
            </a:pPr>
            <a:r>
              <a:rPr lang="en-US" sz="2400" dirty="0">
                <a:solidFill>
                  <a:prstClr val="black"/>
                </a:solidFill>
              </a:rPr>
              <a:t>	</a:t>
            </a:r>
            <a:r>
              <a:rPr lang="en-US" sz="2400" dirty="0" smtClean="0">
                <a:solidFill>
                  <a:prstClr val="black"/>
                </a:solidFill>
              </a:rPr>
              <a:t>- Own NSFR enters insignificantly</a:t>
            </a:r>
            <a:endParaRPr lang="en-US" sz="2400" dirty="0">
              <a:solidFill>
                <a:prstClr val="black"/>
              </a:solidFill>
            </a:endParaRPr>
          </a:p>
          <a:p>
            <a:endParaRPr 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55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952500"/>
          </a:xfrm>
          <a:prstGeom prst="rect">
            <a:avLst/>
          </a:prstGeom>
          <a:solidFill>
            <a:srgbClr val="333399"/>
          </a:solidFill>
        </p:spPr>
        <p:txBody>
          <a:bodyPr vert="horz" rtlCol="0"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200" y="140768"/>
            <a:ext cx="9144000" cy="584775"/>
          </a:xfrm>
          <a:prstGeom prst="rect">
            <a:avLst/>
          </a:prstGeom>
          <a:noFill/>
        </p:spPr>
        <p:txBody>
          <a:bodyPr vert="horz" wrap="square" rtlCol="0" anchor="ctr" anchorCtr="1">
            <a:normAutofit/>
          </a:bodyPr>
          <a:lstStyle/>
          <a:p>
            <a:r>
              <a:rPr lang="en-US" sz="3200" b="1" dirty="0" smtClean="0">
                <a:solidFill>
                  <a:srgbClr val="FFFFFF"/>
                </a:solidFill>
                <a:latin typeface="Arial"/>
              </a:rPr>
              <a:t>Robustness checks</a:t>
            </a:r>
            <a:endParaRPr lang="en-US" sz="3200" b="1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295400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prstClr val="black"/>
                </a:solidFill>
              </a:rPr>
              <a:t>Truncated sample</a:t>
            </a: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Results are qualitatively similar</a:t>
            </a:r>
            <a:endParaRPr lang="en-US" dirty="0">
              <a:solidFill>
                <a:prstClr val="black"/>
              </a:solidFill>
            </a:endParaRPr>
          </a:p>
          <a:p>
            <a:r>
              <a:rPr lang="en-US" dirty="0" smtClean="0">
                <a:solidFill>
                  <a:prstClr val="black"/>
                </a:solidFill>
              </a:rPr>
              <a:t>Domestic and foreign sub-samples</a:t>
            </a: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Most domestic variables significant with expected signs</a:t>
            </a: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Foreign banks do better in systems with low NSFRs</a:t>
            </a:r>
            <a:endParaRPr lang="en-US" dirty="0">
              <a:solidFill>
                <a:prstClr val="black"/>
              </a:solidFill>
            </a:endParaRPr>
          </a:p>
          <a:p>
            <a:r>
              <a:rPr lang="en-US" dirty="0" smtClean="0">
                <a:solidFill>
                  <a:prstClr val="black"/>
                </a:solidFill>
              </a:rPr>
              <a:t>Samples from 2004-2012</a:t>
            </a:r>
            <a:endParaRPr lang="en-US" dirty="0">
              <a:solidFill>
                <a:prstClr val="black"/>
              </a:solidFill>
            </a:endParaRP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Negative deposit results robust over time</a:t>
            </a:r>
            <a:endParaRPr lang="en-US" dirty="0">
              <a:solidFill>
                <a:prstClr val="black"/>
              </a:solidFill>
            </a:endParaRP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Others change over time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2490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952500"/>
          </a:xfrm>
          <a:prstGeom prst="rect">
            <a:avLst/>
          </a:prstGeom>
          <a:solidFill>
            <a:srgbClr val="333399"/>
          </a:solidFill>
        </p:spPr>
        <p:txBody>
          <a:bodyPr vert="horz" rtlCol="0"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200" y="140768"/>
            <a:ext cx="9144000" cy="584775"/>
          </a:xfrm>
          <a:prstGeom prst="rect">
            <a:avLst/>
          </a:prstGeom>
          <a:noFill/>
        </p:spPr>
        <p:txBody>
          <a:bodyPr vert="horz" wrap="square" rtlCol="0" anchor="ctr" anchorCtr="1">
            <a:normAutofit/>
          </a:bodyPr>
          <a:lstStyle/>
          <a:p>
            <a:r>
              <a:rPr lang="en-US" sz="3200" b="1" dirty="0">
                <a:solidFill>
                  <a:srgbClr val="FFFFFF"/>
                </a:solidFill>
                <a:latin typeface="Arial"/>
              </a:rPr>
              <a:t>Liquidity funding measures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295400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prstClr val="black"/>
                </a:solidFill>
              </a:rPr>
              <a:t>One </a:t>
            </a:r>
            <a:r>
              <a:rPr lang="en-US" dirty="0">
                <a:solidFill>
                  <a:prstClr val="black"/>
                </a:solidFill>
              </a:rPr>
              <a:t>side of the balance </a:t>
            </a:r>
            <a:r>
              <a:rPr lang="en-US" dirty="0" smtClean="0">
                <a:solidFill>
                  <a:prstClr val="black"/>
                </a:solidFill>
              </a:rPr>
              <a:t>sheet</a:t>
            </a: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Liabilities </a:t>
            </a:r>
            <a:r>
              <a:rPr lang="en-US" dirty="0">
                <a:solidFill>
                  <a:prstClr val="black"/>
                </a:solidFill>
              </a:rPr>
              <a:t>only: dependence on retail </a:t>
            </a:r>
            <a:r>
              <a:rPr lang="en-US" dirty="0" smtClean="0">
                <a:solidFill>
                  <a:prstClr val="black"/>
                </a:solidFill>
              </a:rPr>
              <a:t>deposits</a:t>
            </a: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Assets </a:t>
            </a:r>
            <a:r>
              <a:rPr lang="en-US" dirty="0">
                <a:solidFill>
                  <a:prstClr val="black"/>
                </a:solidFill>
              </a:rPr>
              <a:t>only: cash (&amp; equivalents) on </a:t>
            </a:r>
            <a:r>
              <a:rPr lang="en-US" dirty="0" smtClean="0">
                <a:solidFill>
                  <a:prstClr val="black"/>
                </a:solidFill>
              </a:rPr>
              <a:t>balance </a:t>
            </a:r>
            <a:r>
              <a:rPr lang="en-US" dirty="0">
                <a:solidFill>
                  <a:prstClr val="black"/>
                </a:solidFill>
              </a:rPr>
              <a:t>sheet</a:t>
            </a: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We </a:t>
            </a:r>
            <a:r>
              <a:rPr lang="en-US" dirty="0">
                <a:solidFill>
                  <a:prstClr val="black"/>
                </a:solidFill>
              </a:rPr>
              <a:t>examine these normalized by total assets.</a:t>
            </a:r>
          </a:p>
          <a:p>
            <a:r>
              <a:rPr lang="en-US" dirty="0" smtClean="0">
                <a:solidFill>
                  <a:prstClr val="black"/>
                </a:solidFill>
              </a:rPr>
              <a:t>Recently</a:t>
            </a:r>
            <a:r>
              <a:rPr lang="en-US" dirty="0">
                <a:solidFill>
                  <a:prstClr val="black"/>
                </a:solidFill>
              </a:rPr>
              <a:t>, measures incorporating both sides of balance sheet have been </a:t>
            </a:r>
            <a:r>
              <a:rPr lang="en-US" dirty="0" smtClean="0">
                <a:solidFill>
                  <a:prstClr val="black"/>
                </a:solidFill>
              </a:rPr>
              <a:t>proposed</a:t>
            </a: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Liquidity </a:t>
            </a:r>
            <a:r>
              <a:rPr lang="en-US" dirty="0">
                <a:solidFill>
                  <a:prstClr val="black"/>
                </a:solidFill>
              </a:rPr>
              <a:t>mismatch index [</a:t>
            </a:r>
            <a:r>
              <a:rPr lang="en-US" dirty="0" err="1">
                <a:solidFill>
                  <a:prstClr val="black"/>
                </a:solidFill>
              </a:rPr>
              <a:t>Brunnermeier</a:t>
            </a:r>
            <a:r>
              <a:rPr lang="en-US" dirty="0">
                <a:solidFill>
                  <a:prstClr val="black"/>
                </a:solidFill>
              </a:rPr>
              <a:t>, et al (2011), Bai et al. (2013)]  </a:t>
            </a:r>
          </a:p>
          <a:p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1974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952500"/>
          </a:xfrm>
          <a:prstGeom prst="rect">
            <a:avLst/>
          </a:prstGeom>
          <a:solidFill>
            <a:srgbClr val="333399"/>
          </a:solidFill>
        </p:spPr>
        <p:txBody>
          <a:bodyPr vert="horz" rtlCol="0"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200" y="140768"/>
            <a:ext cx="9144000" cy="584775"/>
          </a:xfrm>
          <a:prstGeom prst="rect">
            <a:avLst/>
          </a:prstGeom>
          <a:noFill/>
        </p:spPr>
        <p:txBody>
          <a:bodyPr vert="horz" wrap="square" rtlCol="0" anchor="ctr" anchorCtr="1">
            <a:normAutofit/>
          </a:bodyPr>
          <a:lstStyle/>
          <a:p>
            <a:r>
              <a:rPr lang="en-US" sz="3200" b="1" dirty="0">
                <a:solidFill>
                  <a:srgbClr val="FFFFFF"/>
                </a:solidFill>
                <a:latin typeface="Arial"/>
              </a:rPr>
              <a:t>Formal liquidity measures 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295400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prstClr val="black"/>
                </a:solidFill>
              </a:rPr>
              <a:t>Codified </a:t>
            </a:r>
            <a:r>
              <a:rPr lang="en-US" dirty="0">
                <a:solidFill>
                  <a:prstClr val="black"/>
                </a:solidFill>
              </a:rPr>
              <a:t>into banking regulation by the Basel Committee of Bank Supervisors (</a:t>
            </a:r>
            <a:r>
              <a:rPr lang="en-US" dirty="0" smtClean="0">
                <a:solidFill>
                  <a:prstClr val="black"/>
                </a:solidFill>
              </a:rPr>
              <a:t>BCBS)</a:t>
            </a:r>
          </a:p>
          <a:p>
            <a:r>
              <a:rPr lang="en-US" dirty="0" smtClean="0">
                <a:solidFill>
                  <a:prstClr val="black"/>
                </a:solidFill>
              </a:rPr>
              <a:t>Liquidity </a:t>
            </a:r>
            <a:r>
              <a:rPr lang="en-US" dirty="0">
                <a:solidFill>
                  <a:prstClr val="black"/>
                </a:solidFill>
              </a:rPr>
              <a:t>coverage ratio (LCR) </a:t>
            </a:r>
            <a:endParaRPr lang="en-US" dirty="0" smtClean="0">
              <a:solidFill>
                <a:prstClr val="black"/>
              </a:solidFill>
            </a:endParaRP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Amount </a:t>
            </a:r>
            <a:r>
              <a:rPr lang="en-US" dirty="0">
                <a:solidFill>
                  <a:prstClr val="black"/>
                </a:solidFill>
              </a:rPr>
              <a:t>of </a:t>
            </a:r>
            <a:r>
              <a:rPr lang="en-US" dirty="0" smtClean="0">
                <a:solidFill>
                  <a:prstClr val="black"/>
                </a:solidFill>
              </a:rPr>
              <a:t>one-month </a:t>
            </a:r>
            <a:r>
              <a:rPr lang="en-US" dirty="0">
                <a:solidFill>
                  <a:prstClr val="black"/>
                </a:solidFill>
              </a:rPr>
              <a:t>funding sources as well as </a:t>
            </a:r>
            <a:r>
              <a:rPr lang="en-US" dirty="0" smtClean="0">
                <a:solidFill>
                  <a:prstClr val="black"/>
                </a:solidFill>
              </a:rPr>
              <a:t>high-quality </a:t>
            </a:r>
            <a:r>
              <a:rPr lang="en-US" dirty="0">
                <a:solidFill>
                  <a:prstClr val="black"/>
                </a:solidFill>
              </a:rPr>
              <a:t>liquid assets available   </a:t>
            </a:r>
          </a:p>
          <a:p>
            <a:r>
              <a:rPr lang="en-US" dirty="0" smtClean="0">
                <a:solidFill>
                  <a:prstClr val="black"/>
                </a:solidFill>
              </a:rPr>
              <a:t>Net </a:t>
            </a:r>
            <a:r>
              <a:rPr lang="en-US" dirty="0">
                <a:solidFill>
                  <a:prstClr val="black"/>
                </a:solidFill>
              </a:rPr>
              <a:t>stable funding ratio (NSFR)</a:t>
            </a:r>
            <a:endParaRPr lang="en-US" dirty="0" smtClean="0">
              <a:solidFill>
                <a:prstClr val="black"/>
              </a:solidFill>
            </a:endParaRP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More </a:t>
            </a:r>
            <a:r>
              <a:rPr lang="en-US" dirty="0">
                <a:solidFill>
                  <a:prstClr val="black"/>
                </a:solidFill>
              </a:rPr>
              <a:t>useful </a:t>
            </a:r>
            <a:r>
              <a:rPr lang="en-US" dirty="0" smtClean="0">
                <a:solidFill>
                  <a:prstClr val="black"/>
                </a:solidFill>
              </a:rPr>
              <a:t>for </a:t>
            </a:r>
            <a:r>
              <a:rPr lang="en-US" dirty="0">
                <a:solidFill>
                  <a:prstClr val="black"/>
                </a:solidFill>
              </a:rPr>
              <a:t>our </a:t>
            </a:r>
            <a:r>
              <a:rPr lang="en-US" dirty="0" smtClean="0">
                <a:solidFill>
                  <a:prstClr val="black"/>
                </a:solidFill>
              </a:rPr>
              <a:t>analysis</a:t>
            </a: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One </a:t>
            </a:r>
            <a:r>
              <a:rPr lang="en-US" dirty="0">
                <a:solidFill>
                  <a:prstClr val="black"/>
                </a:solidFill>
              </a:rPr>
              <a:t>year measurement </a:t>
            </a:r>
            <a:r>
              <a:rPr lang="en-US" dirty="0" smtClean="0">
                <a:solidFill>
                  <a:prstClr val="black"/>
                </a:solidFill>
              </a:rPr>
              <a:t>horizon</a:t>
            </a: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Covers larger </a:t>
            </a:r>
            <a:r>
              <a:rPr lang="en-US" dirty="0">
                <a:solidFill>
                  <a:prstClr val="black"/>
                </a:solidFill>
              </a:rPr>
              <a:t>set of assets and </a:t>
            </a:r>
            <a:r>
              <a:rPr lang="en-US" dirty="0" smtClean="0">
                <a:solidFill>
                  <a:prstClr val="black"/>
                </a:solidFill>
              </a:rPr>
              <a:t>liabilities</a:t>
            </a:r>
            <a:endParaRPr lang="en-US" dirty="0">
              <a:solidFill>
                <a:prstClr val="black"/>
              </a:solidFill>
            </a:endParaRPr>
          </a:p>
          <a:p>
            <a:endParaRPr 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1974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952500"/>
          </a:xfrm>
          <a:prstGeom prst="rect">
            <a:avLst/>
          </a:prstGeom>
          <a:solidFill>
            <a:srgbClr val="333399"/>
          </a:solidFill>
        </p:spPr>
        <p:txBody>
          <a:bodyPr vert="horz" rtlCol="0"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200" y="140768"/>
            <a:ext cx="9144000" cy="584775"/>
          </a:xfrm>
          <a:prstGeom prst="rect">
            <a:avLst/>
          </a:prstGeom>
          <a:noFill/>
        </p:spPr>
        <p:txBody>
          <a:bodyPr vert="horz" wrap="square" rtlCol="0" anchor="ctr" anchorCtr="1">
            <a:normAutofit/>
          </a:bodyPr>
          <a:lstStyle/>
          <a:p>
            <a:r>
              <a:rPr lang="en-US" sz="3200" b="1" dirty="0">
                <a:solidFill>
                  <a:srgbClr val="FFFFFF"/>
                </a:solidFill>
                <a:latin typeface="Arial"/>
              </a:rPr>
              <a:t>Net Stable Funding Ratio (NSFR)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295400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prstClr val="black"/>
                </a:solidFill>
              </a:rPr>
              <a:t>Ratio </a:t>
            </a:r>
            <a:r>
              <a:rPr lang="en-US" dirty="0">
                <a:solidFill>
                  <a:prstClr val="black"/>
                </a:solidFill>
              </a:rPr>
              <a:t>of funds owed relative to assets </a:t>
            </a:r>
            <a:endParaRPr lang="en-US" dirty="0" smtClean="0">
              <a:solidFill>
                <a:prstClr val="black"/>
              </a:solidFill>
            </a:endParaRP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Items </a:t>
            </a:r>
            <a:r>
              <a:rPr lang="en-US" dirty="0">
                <a:solidFill>
                  <a:prstClr val="black"/>
                </a:solidFill>
              </a:rPr>
              <a:t>weighted by expected availability</a:t>
            </a:r>
          </a:p>
          <a:p>
            <a:r>
              <a:rPr lang="en-US" dirty="0" smtClean="0">
                <a:solidFill>
                  <a:prstClr val="black"/>
                </a:solidFill>
              </a:rPr>
              <a:t>Example: </a:t>
            </a:r>
            <a:r>
              <a:rPr lang="en-US" dirty="0">
                <a:solidFill>
                  <a:prstClr val="black"/>
                </a:solidFill>
              </a:rPr>
              <a:t>interbank funding more likely to </a:t>
            </a:r>
            <a:r>
              <a:rPr lang="en-US" dirty="0" smtClean="0">
                <a:solidFill>
                  <a:prstClr val="black"/>
                </a:solidFill>
              </a:rPr>
              <a:t>be lost during market </a:t>
            </a:r>
            <a:r>
              <a:rPr lang="en-US" dirty="0">
                <a:solidFill>
                  <a:prstClr val="black"/>
                </a:solidFill>
              </a:rPr>
              <a:t>disturbance than retail </a:t>
            </a:r>
            <a:r>
              <a:rPr lang="en-US" dirty="0" smtClean="0">
                <a:solidFill>
                  <a:prstClr val="black"/>
                </a:solidFill>
              </a:rPr>
              <a:t>deposits</a:t>
            </a: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Retail </a:t>
            </a:r>
            <a:r>
              <a:rPr lang="en-US" dirty="0">
                <a:solidFill>
                  <a:prstClr val="black"/>
                </a:solidFill>
              </a:rPr>
              <a:t>deposits </a:t>
            </a:r>
            <a:r>
              <a:rPr lang="en-US" dirty="0" smtClean="0">
                <a:solidFill>
                  <a:prstClr val="black"/>
                </a:solidFill>
              </a:rPr>
              <a:t>receive lower </a:t>
            </a:r>
            <a:r>
              <a:rPr lang="en-US" dirty="0">
                <a:solidFill>
                  <a:prstClr val="black"/>
                </a:solidFill>
              </a:rPr>
              <a:t>weighting in </a:t>
            </a:r>
            <a:r>
              <a:rPr lang="en-US" dirty="0" smtClean="0">
                <a:solidFill>
                  <a:prstClr val="black"/>
                </a:solidFill>
              </a:rPr>
              <a:t>numerator of NSFR than interbank funding</a:t>
            </a:r>
            <a:endParaRPr lang="en-US" dirty="0">
              <a:solidFill>
                <a:prstClr val="black"/>
              </a:solidFill>
            </a:endParaRPr>
          </a:p>
          <a:p>
            <a:r>
              <a:rPr lang="en-US" dirty="0" smtClean="0">
                <a:solidFill>
                  <a:prstClr val="black"/>
                </a:solidFill>
              </a:rPr>
              <a:t>Government </a:t>
            </a:r>
            <a:r>
              <a:rPr lang="en-US" dirty="0">
                <a:solidFill>
                  <a:prstClr val="black"/>
                </a:solidFill>
              </a:rPr>
              <a:t>securities more </a:t>
            </a:r>
            <a:r>
              <a:rPr lang="en-US" dirty="0" smtClean="0">
                <a:solidFill>
                  <a:prstClr val="black"/>
                </a:solidFill>
              </a:rPr>
              <a:t>easily </a:t>
            </a:r>
            <a:r>
              <a:rPr lang="en-US" dirty="0">
                <a:solidFill>
                  <a:prstClr val="black"/>
                </a:solidFill>
              </a:rPr>
              <a:t>liquidated </a:t>
            </a:r>
            <a:r>
              <a:rPr lang="en-US" dirty="0" smtClean="0">
                <a:solidFill>
                  <a:prstClr val="black"/>
                </a:solidFill>
              </a:rPr>
              <a:t>than commercial loans</a:t>
            </a: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Commercial </a:t>
            </a:r>
            <a:r>
              <a:rPr lang="en-US" dirty="0">
                <a:solidFill>
                  <a:prstClr val="black"/>
                </a:solidFill>
              </a:rPr>
              <a:t>loans therefore receive lower weight in </a:t>
            </a:r>
            <a:r>
              <a:rPr lang="en-US" dirty="0" smtClean="0">
                <a:solidFill>
                  <a:prstClr val="black"/>
                </a:solidFill>
              </a:rPr>
              <a:t>denominator 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1974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952500"/>
          </a:xfrm>
          <a:prstGeom prst="rect">
            <a:avLst/>
          </a:prstGeom>
          <a:solidFill>
            <a:srgbClr val="333399"/>
          </a:solidFill>
        </p:spPr>
        <p:txBody>
          <a:bodyPr vert="horz" rtlCol="0"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200" y="140768"/>
            <a:ext cx="9144000" cy="584775"/>
          </a:xfrm>
          <a:prstGeom prst="rect">
            <a:avLst/>
          </a:prstGeom>
          <a:noFill/>
        </p:spPr>
        <p:txBody>
          <a:bodyPr vert="horz" wrap="square" rtlCol="0" anchor="ctr" anchorCtr="1">
            <a:normAutofit fontScale="92500"/>
          </a:bodyPr>
          <a:lstStyle/>
          <a:p>
            <a:r>
              <a:rPr lang="en-US" sz="3200" b="1" dirty="0">
                <a:solidFill>
                  <a:srgbClr val="FFFFFF"/>
                </a:solidFill>
                <a:latin typeface="Arial"/>
              </a:rPr>
              <a:t>Calculation of Net Stable Funding Ratio (NSFR)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295400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>
                <a:solidFill>
                  <a:prstClr val="black"/>
                </a:solidFill>
              </a:rPr>
              <a:t>NSFR for bank </a:t>
            </a:r>
            <a:r>
              <a:rPr lang="en-US" sz="2400" dirty="0" err="1">
                <a:solidFill>
                  <a:prstClr val="black"/>
                </a:solidFill>
              </a:rPr>
              <a:t>i</a:t>
            </a:r>
            <a:r>
              <a:rPr lang="en-US" sz="2400" dirty="0">
                <a:solidFill>
                  <a:prstClr val="black"/>
                </a:solidFill>
              </a:rPr>
              <a:t> in country j at time t is denoted as</a:t>
            </a:r>
          </a:p>
          <a:p>
            <a:endParaRPr lang="en-US" sz="2400" dirty="0">
              <a:solidFill>
                <a:prstClr val="black"/>
              </a:solidFill>
            </a:endParaRPr>
          </a:p>
          <a:p>
            <a:endParaRPr lang="en-US" sz="2400" dirty="0">
              <a:solidFill>
                <a:prstClr val="black"/>
              </a:solidFill>
            </a:endParaRPr>
          </a:p>
          <a:p>
            <a:endParaRPr lang="en-US" sz="2400" dirty="0">
              <a:solidFill>
                <a:prstClr val="black"/>
              </a:solidFill>
            </a:endParaRPr>
          </a:p>
          <a:p>
            <a:endParaRPr lang="en-US" sz="2400" dirty="0">
              <a:solidFill>
                <a:prstClr val="black"/>
              </a:solidFill>
            </a:endParaRPr>
          </a:p>
          <a:p>
            <a:endParaRPr lang="en-US" sz="2400" dirty="0">
              <a:solidFill>
                <a:prstClr val="black"/>
              </a:solidFill>
            </a:endParaRPr>
          </a:p>
          <a:p>
            <a:endParaRPr lang="en-US" sz="2400" dirty="0">
              <a:solidFill>
                <a:prstClr val="black"/>
              </a:solidFill>
            </a:endParaRPr>
          </a:p>
          <a:p>
            <a:endParaRPr lang="en-US" sz="2400" dirty="0">
              <a:solidFill>
                <a:prstClr val="black"/>
              </a:solidFill>
            </a:endParaRPr>
          </a:p>
          <a:p>
            <a:pPr marL="0" indent="0">
              <a:buNone/>
            </a:pPr>
            <a:r>
              <a:rPr lang="en-US" sz="2400" dirty="0">
                <a:solidFill>
                  <a:prstClr val="black"/>
                </a:solidFill>
              </a:rPr>
              <a:t>where P and Q represent liabilities and assets, and the weights are based on sensitivity to roll-over risk and market </a:t>
            </a:r>
            <a:r>
              <a:rPr lang="en-US" sz="2400" dirty="0" smtClean="0">
                <a:solidFill>
                  <a:prstClr val="black"/>
                </a:solidFill>
              </a:rPr>
              <a:t>liquidity </a:t>
            </a:r>
            <a:endParaRPr lang="en-US" sz="2400" dirty="0">
              <a:solidFill>
                <a:prstClr val="black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2440" y="2286001"/>
            <a:ext cx="4592160" cy="2348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1974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952500"/>
          </a:xfrm>
          <a:prstGeom prst="rect">
            <a:avLst/>
          </a:prstGeom>
          <a:solidFill>
            <a:srgbClr val="333399"/>
          </a:solidFill>
        </p:spPr>
        <p:txBody>
          <a:bodyPr vert="horz" rtlCol="0"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200" y="140768"/>
            <a:ext cx="9144000" cy="584775"/>
          </a:xfrm>
          <a:prstGeom prst="rect">
            <a:avLst/>
          </a:prstGeom>
          <a:noFill/>
        </p:spPr>
        <p:txBody>
          <a:bodyPr vert="horz" wrap="square" rtlCol="0" anchor="ctr" anchorCtr="1">
            <a:normAutofit/>
          </a:bodyPr>
          <a:lstStyle/>
          <a:p>
            <a:r>
              <a:rPr lang="en-US" sz="3200" b="1" dirty="0">
                <a:solidFill>
                  <a:srgbClr val="FFFFFF"/>
                </a:solidFill>
                <a:latin typeface="Arial"/>
              </a:rPr>
              <a:t>Balance sheet data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295400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>
                <a:solidFill>
                  <a:prstClr val="black"/>
                </a:solidFill>
              </a:rPr>
              <a:t>For BCBS regulatory purposes, weight formulas are rich in detail, reflecting maturities and currency types</a:t>
            </a:r>
          </a:p>
          <a:p>
            <a:pPr marL="0" indent="0">
              <a:buNone/>
            </a:pPr>
            <a:r>
              <a:rPr lang="en-US" sz="2400" dirty="0">
                <a:solidFill>
                  <a:prstClr val="black"/>
                </a:solidFill>
              </a:rPr>
              <a:t>	- </a:t>
            </a:r>
            <a:r>
              <a:rPr lang="en-US" sz="2400" dirty="0" err="1">
                <a:solidFill>
                  <a:prstClr val="black"/>
                </a:solidFill>
              </a:rPr>
              <a:t>Bankscope</a:t>
            </a:r>
            <a:r>
              <a:rPr lang="en-US" sz="2400" dirty="0">
                <a:solidFill>
                  <a:prstClr val="black"/>
                </a:solidFill>
              </a:rPr>
              <a:t> data is contains much less detail</a:t>
            </a:r>
          </a:p>
          <a:p>
            <a:pPr marL="0" indent="0">
              <a:buNone/>
            </a:pPr>
            <a:r>
              <a:rPr lang="en-US" sz="2400" dirty="0">
                <a:solidFill>
                  <a:prstClr val="black"/>
                </a:solidFill>
              </a:rPr>
              <a:t>	- Use balance sheet and weights from Federico (2013)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3124200"/>
            <a:ext cx="6572250" cy="358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1974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952500"/>
          </a:xfrm>
          <a:prstGeom prst="rect">
            <a:avLst/>
          </a:prstGeom>
          <a:solidFill>
            <a:srgbClr val="333399"/>
          </a:solidFill>
        </p:spPr>
        <p:txBody>
          <a:bodyPr vert="horz" rtlCol="0"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200" y="140768"/>
            <a:ext cx="9144000" cy="584775"/>
          </a:xfrm>
          <a:prstGeom prst="rect">
            <a:avLst/>
          </a:prstGeom>
          <a:noFill/>
        </p:spPr>
        <p:txBody>
          <a:bodyPr vert="horz" wrap="square" rtlCol="0" anchor="ctr" anchorCtr="1">
            <a:normAutofit/>
          </a:bodyPr>
          <a:lstStyle/>
          <a:p>
            <a:r>
              <a:rPr lang="en-US" sz="3200" b="1" dirty="0">
                <a:solidFill>
                  <a:srgbClr val="FFFFFF"/>
                </a:solidFill>
                <a:latin typeface="Arial"/>
              </a:rPr>
              <a:t>National banking system liquidity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295400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prstClr val="black"/>
                </a:solidFill>
              </a:rPr>
              <a:t>In addition to individual </a:t>
            </a:r>
            <a:r>
              <a:rPr lang="en-US" dirty="0" smtClean="0">
                <a:solidFill>
                  <a:prstClr val="black"/>
                </a:solidFill>
              </a:rPr>
              <a:t>NSFRs</a:t>
            </a:r>
            <a:r>
              <a:rPr lang="en-US" dirty="0">
                <a:solidFill>
                  <a:prstClr val="black"/>
                </a:solidFill>
              </a:rPr>
              <a:t>, </a:t>
            </a:r>
            <a:r>
              <a:rPr lang="en-US" dirty="0" smtClean="0">
                <a:solidFill>
                  <a:prstClr val="black"/>
                </a:solidFill>
              </a:rPr>
              <a:t>interested </a:t>
            </a:r>
            <a:r>
              <a:rPr lang="en-US" dirty="0">
                <a:solidFill>
                  <a:prstClr val="black"/>
                </a:solidFill>
              </a:rPr>
              <a:t>in </a:t>
            </a:r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prstClr val="black"/>
                </a:solidFill>
              </a:rPr>
              <a:t>liquidity profiles of </a:t>
            </a:r>
            <a:r>
              <a:rPr lang="en-US" dirty="0" smtClean="0">
                <a:solidFill>
                  <a:prstClr val="black"/>
                </a:solidFill>
              </a:rPr>
              <a:t>national </a:t>
            </a:r>
            <a:r>
              <a:rPr lang="en-US" dirty="0">
                <a:solidFill>
                  <a:prstClr val="black"/>
                </a:solidFill>
              </a:rPr>
              <a:t>financial </a:t>
            </a:r>
            <a:r>
              <a:rPr lang="en-US" dirty="0" smtClean="0">
                <a:solidFill>
                  <a:prstClr val="black"/>
                </a:solidFill>
              </a:rPr>
              <a:t>systems</a:t>
            </a:r>
            <a:endParaRPr lang="en-US" dirty="0">
              <a:solidFill>
                <a:prstClr val="black"/>
              </a:solidFill>
            </a:endParaRPr>
          </a:p>
          <a:p>
            <a:pPr lvl="1"/>
            <a:r>
              <a:rPr lang="en-US" sz="2800" dirty="0" smtClean="0">
                <a:solidFill>
                  <a:prstClr val="black"/>
                </a:solidFill>
              </a:rPr>
              <a:t>National </a:t>
            </a:r>
            <a:r>
              <a:rPr lang="en-US" sz="2800" dirty="0">
                <a:solidFill>
                  <a:prstClr val="black"/>
                </a:solidFill>
              </a:rPr>
              <a:t>NSFR measure would obscure bank size and would lose </a:t>
            </a:r>
            <a:r>
              <a:rPr lang="en-US" sz="2800" dirty="0" smtClean="0">
                <a:solidFill>
                  <a:prstClr val="black"/>
                </a:solidFill>
              </a:rPr>
              <a:t>country </a:t>
            </a:r>
            <a:r>
              <a:rPr lang="en-US" sz="2800" dirty="0">
                <a:solidFill>
                  <a:prstClr val="black"/>
                </a:solidFill>
              </a:rPr>
              <a:t>fixed </a:t>
            </a:r>
            <a:r>
              <a:rPr lang="en-US" sz="2800" dirty="0" smtClean="0">
                <a:solidFill>
                  <a:prstClr val="black"/>
                </a:solidFill>
              </a:rPr>
              <a:t>effects  </a:t>
            </a:r>
            <a:endParaRPr lang="en-US" sz="2800" dirty="0">
              <a:solidFill>
                <a:prstClr val="black"/>
              </a:solidFill>
            </a:endParaRPr>
          </a:p>
          <a:p>
            <a:r>
              <a:rPr lang="en-US" dirty="0" smtClean="0">
                <a:solidFill>
                  <a:prstClr val="black"/>
                </a:solidFill>
              </a:rPr>
              <a:t>We </a:t>
            </a:r>
            <a:r>
              <a:rPr lang="en-US" dirty="0">
                <a:solidFill>
                  <a:prstClr val="black"/>
                </a:solidFill>
              </a:rPr>
              <a:t>therefore calculate NSFR </a:t>
            </a:r>
            <a:r>
              <a:rPr lang="en-US" dirty="0" smtClean="0">
                <a:solidFill>
                  <a:prstClr val="black"/>
                </a:solidFill>
              </a:rPr>
              <a:t>for </a:t>
            </a:r>
            <a:r>
              <a:rPr lang="en-US" dirty="0">
                <a:solidFill>
                  <a:prstClr val="black"/>
                </a:solidFill>
              </a:rPr>
              <a:t>all other </a:t>
            </a:r>
            <a:r>
              <a:rPr lang="en-US" dirty="0" smtClean="0">
                <a:solidFill>
                  <a:prstClr val="black"/>
                </a:solidFill>
              </a:rPr>
              <a:t>banks:</a:t>
            </a:r>
            <a:endParaRPr lang="en-US" dirty="0">
              <a:solidFill>
                <a:prstClr val="black"/>
              </a:solidFill>
            </a:endParaRPr>
          </a:p>
          <a:p>
            <a:endParaRPr lang="en-US" sz="2400" dirty="0">
              <a:solidFill>
                <a:prstClr val="black"/>
              </a:solidFill>
            </a:endParaRPr>
          </a:p>
          <a:p>
            <a:endParaRPr lang="en-US" sz="2400" dirty="0">
              <a:solidFill>
                <a:prstClr val="black"/>
              </a:solidFill>
            </a:endParaRPr>
          </a:p>
          <a:p>
            <a:endParaRPr lang="en-US" sz="2400" dirty="0">
              <a:solidFill>
                <a:prstClr val="black"/>
              </a:solidFill>
            </a:endParaRPr>
          </a:p>
          <a:p>
            <a:endParaRPr lang="en-US" sz="2400" dirty="0">
              <a:solidFill>
                <a:prstClr val="black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4495800"/>
            <a:ext cx="3971150" cy="1847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4439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952500"/>
          </a:xfrm>
          <a:prstGeom prst="rect">
            <a:avLst/>
          </a:prstGeom>
          <a:solidFill>
            <a:srgbClr val="333399"/>
          </a:solidFill>
        </p:spPr>
        <p:txBody>
          <a:bodyPr vert="horz" rtlCol="0"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200" y="140768"/>
            <a:ext cx="9144000" cy="584775"/>
          </a:xfrm>
          <a:prstGeom prst="rect">
            <a:avLst/>
          </a:prstGeom>
          <a:noFill/>
        </p:spPr>
        <p:txBody>
          <a:bodyPr vert="horz" wrap="square" rtlCol="0" anchor="ctr" anchorCtr="1">
            <a:normAutofit/>
          </a:bodyPr>
          <a:lstStyle/>
          <a:p>
            <a:r>
              <a:rPr lang="en-US" sz="3200" b="1" dirty="0">
                <a:solidFill>
                  <a:srgbClr val="FFFFFF"/>
                </a:solidFill>
                <a:latin typeface="Arial"/>
              </a:rPr>
              <a:t>Summary </a:t>
            </a:r>
            <a:r>
              <a:rPr lang="en-US" sz="3200" b="1" dirty="0" smtClean="0">
                <a:solidFill>
                  <a:srgbClr val="FFFFFF"/>
                </a:solidFill>
                <a:latin typeface="Arial"/>
              </a:rPr>
              <a:t>statistics: </a:t>
            </a:r>
            <a:r>
              <a:rPr lang="en-US" sz="3200" b="1" dirty="0">
                <a:solidFill>
                  <a:srgbClr val="FFFFFF"/>
                </a:solidFill>
                <a:latin typeface="Arial"/>
              </a:rPr>
              <a:t>liquidity measures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295400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prstClr val="black"/>
                </a:solidFill>
              </a:rPr>
              <a:t>Retail deposits/TA (RETDEP) 52% avg.</a:t>
            </a: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Japan </a:t>
            </a:r>
            <a:r>
              <a:rPr lang="en-US" dirty="0">
                <a:solidFill>
                  <a:prstClr val="black"/>
                </a:solidFill>
              </a:rPr>
              <a:t>and developing Asia </a:t>
            </a:r>
            <a:r>
              <a:rPr lang="en-US" dirty="0" smtClean="0">
                <a:solidFill>
                  <a:prstClr val="black"/>
                </a:solidFill>
              </a:rPr>
              <a:t>between 75% </a:t>
            </a:r>
            <a:r>
              <a:rPr lang="en-US" dirty="0">
                <a:solidFill>
                  <a:prstClr val="black"/>
                </a:solidFill>
              </a:rPr>
              <a:t>and </a:t>
            </a:r>
            <a:r>
              <a:rPr lang="en-US" dirty="0" smtClean="0">
                <a:solidFill>
                  <a:prstClr val="black"/>
                </a:solidFill>
              </a:rPr>
              <a:t>79% </a:t>
            </a: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US </a:t>
            </a:r>
            <a:r>
              <a:rPr lang="en-US" dirty="0">
                <a:solidFill>
                  <a:prstClr val="black"/>
                </a:solidFill>
              </a:rPr>
              <a:t>average ratio </a:t>
            </a:r>
            <a:r>
              <a:rPr lang="en-US" dirty="0" smtClean="0">
                <a:solidFill>
                  <a:prstClr val="black"/>
                </a:solidFill>
              </a:rPr>
              <a:t>61%, </a:t>
            </a:r>
            <a:r>
              <a:rPr lang="en-US" dirty="0">
                <a:solidFill>
                  <a:prstClr val="black"/>
                </a:solidFill>
              </a:rPr>
              <a:t>due to smaller US </a:t>
            </a:r>
            <a:r>
              <a:rPr lang="en-US" dirty="0" smtClean="0">
                <a:solidFill>
                  <a:prstClr val="black"/>
                </a:solidFill>
              </a:rPr>
              <a:t>banks.</a:t>
            </a: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Euro </a:t>
            </a:r>
            <a:r>
              <a:rPr lang="en-US" dirty="0">
                <a:solidFill>
                  <a:prstClr val="black"/>
                </a:solidFill>
              </a:rPr>
              <a:t>core banks have a lower average of </a:t>
            </a:r>
            <a:r>
              <a:rPr lang="en-US" dirty="0" smtClean="0">
                <a:solidFill>
                  <a:prstClr val="black"/>
                </a:solidFill>
              </a:rPr>
              <a:t>35%.</a:t>
            </a:r>
            <a:endParaRPr lang="en-US" dirty="0">
              <a:solidFill>
                <a:prstClr val="black"/>
              </a:solidFill>
            </a:endParaRPr>
          </a:p>
          <a:p>
            <a:r>
              <a:rPr lang="en-US" dirty="0" smtClean="0">
                <a:solidFill>
                  <a:prstClr val="black"/>
                </a:solidFill>
              </a:rPr>
              <a:t>Cash/TA (CASH) almost </a:t>
            </a:r>
            <a:r>
              <a:rPr lang="en-US" dirty="0">
                <a:solidFill>
                  <a:prstClr val="black"/>
                </a:solidFill>
              </a:rPr>
              <a:t>2</a:t>
            </a:r>
            <a:r>
              <a:rPr lang="en-US" dirty="0" smtClean="0">
                <a:solidFill>
                  <a:prstClr val="black"/>
                </a:solidFill>
              </a:rPr>
              <a:t>% avg.</a:t>
            </a:r>
            <a:endParaRPr lang="en-US" dirty="0">
              <a:solidFill>
                <a:prstClr val="black"/>
              </a:solidFill>
            </a:endParaRP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Banks </a:t>
            </a:r>
            <a:r>
              <a:rPr lang="en-US" dirty="0">
                <a:solidFill>
                  <a:prstClr val="black"/>
                </a:solidFill>
              </a:rPr>
              <a:t>from Eastern Europe, developing Asia, and other </a:t>
            </a:r>
            <a:r>
              <a:rPr lang="en-US" dirty="0" smtClean="0">
                <a:solidFill>
                  <a:prstClr val="black"/>
                </a:solidFill>
              </a:rPr>
              <a:t>non-OECD </a:t>
            </a:r>
            <a:r>
              <a:rPr lang="en-US" dirty="0">
                <a:solidFill>
                  <a:prstClr val="black"/>
                </a:solidFill>
              </a:rPr>
              <a:t>5% - 7</a:t>
            </a:r>
            <a:r>
              <a:rPr lang="en-US" dirty="0" smtClean="0">
                <a:solidFill>
                  <a:prstClr val="black"/>
                </a:solidFill>
              </a:rPr>
              <a:t>% avg.</a:t>
            </a: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Banks </a:t>
            </a:r>
            <a:r>
              <a:rPr lang="en-US" dirty="0">
                <a:solidFill>
                  <a:prstClr val="black"/>
                </a:solidFill>
              </a:rPr>
              <a:t>in </a:t>
            </a:r>
            <a:r>
              <a:rPr lang="en-US" dirty="0" smtClean="0">
                <a:solidFill>
                  <a:prstClr val="black"/>
                </a:solidFill>
              </a:rPr>
              <a:t>Japan and euro core below 1% (US 2.1%) </a:t>
            </a: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Variation </a:t>
            </a:r>
            <a:r>
              <a:rPr lang="en-US" dirty="0">
                <a:solidFill>
                  <a:prstClr val="black"/>
                </a:solidFill>
              </a:rPr>
              <a:t>highlights how differences </a:t>
            </a:r>
            <a:r>
              <a:rPr lang="en-US" dirty="0" smtClean="0">
                <a:solidFill>
                  <a:prstClr val="black"/>
                </a:solidFill>
              </a:rPr>
              <a:t>in accounting </a:t>
            </a:r>
            <a:r>
              <a:rPr lang="en-US" dirty="0">
                <a:solidFill>
                  <a:prstClr val="black"/>
                </a:solidFill>
              </a:rPr>
              <a:t>and regulatory </a:t>
            </a:r>
            <a:r>
              <a:rPr lang="en-US" dirty="0" smtClean="0">
                <a:solidFill>
                  <a:prstClr val="black"/>
                </a:solidFill>
              </a:rPr>
              <a:t>standards lead </a:t>
            </a:r>
            <a:r>
              <a:rPr lang="en-US" dirty="0">
                <a:solidFill>
                  <a:prstClr val="black"/>
                </a:solidFill>
              </a:rPr>
              <a:t>to challenges in measuring </a:t>
            </a:r>
            <a:r>
              <a:rPr lang="en-US" dirty="0" smtClean="0">
                <a:solidFill>
                  <a:prstClr val="black"/>
                </a:solidFill>
              </a:rPr>
              <a:t>liquidity </a:t>
            </a:r>
            <a:r>
              <a:rPr lang="en-US" dirty="0">
                <a:solidFill>
                  <a:prstClr val="black"/>
                </a:solidFill>
              </a:rPr>
              <a:t>using </a:t>
            </a:r>
            <a:r>
              <a:rPr lang="en-US" dirty="0" smtClean="0">
                <a:solidFill>
                  <a:prstClr val="black"/>
                </a:solidFill>
              </a:rPr>
              <a:t>narrow categories 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683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952500"/>
          </a:xfrm>
          <a:prstGeom prst="rect">
            <a:avLst/>
          </a:prstGeom>
          <a:solidFill>
            <a:srgbClr val="333399"/>
          </a:solidFill>
        </p:spPr>
        <p:txBody>
          <a:bodyPr vert="horz" rtlCol="0"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200" y="140768"/>
            <a:ext cx="9144000" cy="584775"/>
          </a:xfrm>
          <a:prstGeom prst="rect">
            <a:avLst/>
          </a:prstGeom>
          <a:noFill/>
        </p:spPr>
        <p:txBody>
          <a:bodyPr vert="horz" wrap="square" rtlCol="0" anchor="ctr" anchorCtr="1">
            <a:normAutofit/>
          </a:bodyPr>
          <a:lstStyle/>
          <a:p>
            <a:r>
              <a:rPr lang="en-US" sz="3200" b="1" dirty="0">
                <a:solidFill>
                  <a:srgbClr val="FFFFFF"/>
                </a:solidFill>
                <a:latin typeface="Arial"/>
              </a:rPr>
              <a:t>Bank Funding a Policy Concern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295400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2400" dirty="0" smtClean="0">
                <a:solidFill>
                  <a:prstClr val="black"/>
                </a:solidFill>
              </a:rPr>
              <a:t>April </a:t>
            </a:r>
            <a:r>
              <a:rPr lang="en-US" sz="2400" dirty="0">
                <a:solidFill>
                  <a:prstClr val="black"/>
                </a:solidFill>
              </a:rPr>
              <a:t>15 speech by Federal Reserve Chair Janet </a:t>
            </a:r>
            <a:r>
              <a:rPr lang="en-US" sz="2400" dirty="0" err="1">
                <a:solidFill>
                  <a:prstClr val="black"/>
                </a:solidFill>
              </a:rPr>
              <a:t>Yellen</a:t>
            </a:r>
            <a:r>
              <a:rPr lang="en-US" sz="2400" dirty="0" smtClean="0">
                <a:solidFill>
                  <a:prstClr val="black"/>
                </a:solidFill>
              </a:rPr>
              <a:t>:</a:t>
            </a:r>
          </a:p>
          <a:p>
            <a:pPr marL="0" lvl="0" indent="0">
              <a:buNone/>
            </a:pPr>
            <a:endParaRPr lang="en-US" sz="1800" dirty="0">
              <a:solidFill>
                <a:prstClr val="black"/>
              </a:solidFill>
            </a:endParaRPr>
          </a:p>
          <a:p>
            <a:pPr lvl="0"/>
            <a:r>
              <a:rPr lang="en-US" sz="2400" dirty="0">
                <a:solidFill>
                  <a:prstClr val="black"/>
                </a:solidFill>
              </a:rPr>
              <a:t>“…. Basel Committee's first task was to strengthen bank capital requirements …. second task was to develop new liquidity standards for global banking firms…</a:t>
            </a:r>
          </a:p>
          <a:p>
            <a:pPr lvl="0"/>
            <a:r>
              <a:rPr lang="en-US" sz="2400" dirty="0" smtClean="0">
                <a:solidFill>
                  <a:prstClr val="black"/>
                </a:solidFill>
              </a:rPr>
              <a:t>(These steps) …. do </a:t>
            </a:r>
            <a:r>
              <a:rPr lang="en-US" sz="2400" dirty="0">
                <a:solidFill>
                  <a:prstClr val="black"/>
                </a:solidFill>
              </a:rPr>
              <a:t>not fully address the financial stability concerns associated with short-term wholesale funding. These standards tend to focus on </a:t>
            </a:r>
            <a:r>
              <a:rPr lang="en-US" sz="2400" dirty="0" smtClean="0">
                <a:solidFill>
                  <a:prstClr val="black"/>
                </a:solidFill>
              </a:rPr>
              <a:t>… firms … in </a:t>
            </a:r>
            <a:r>
              <a:rPr lang="en-US" sz="2400" dirty="0">
                <a:solidFill>
                  <a:prstClr val="black"/>
                </a:solidFill>
              </a:rPr>
              <a:t>isolation, rather than on the financial system as a whole. </a:t>
            </a:r>
          </a:p>
          <a:p>
            <a:pPr lvl="0"/>
            <a:r>
              <a:rPr lang="en-US" sz="2400" dirty="0" smtClean="0">
                <a:solidFill>
                  <a:prstClr val="black"/>
                </a:solidFill>
              </a:rPr>
              <a:t>Federal </a:t>
            </a:r>
            <a:r>
              <a:rPr lang="en-US" sz="2400" dirty="0">
                <a:solidFill>
                  <a:prstClr val="black"/>
                </a:solidFill>
              </a:rPr>
              <a:t>Reserve staff are actively considering additional measures that could address these and other residual risks in the short-term wholesale funding markets.” </a:t>
            </a:r>
          </a:p>
        </p:txBody>
      </p:sp>
    </p:spTree>
    <p:extLst>
      <p:ext uri="{BB962C8B-B14F-4D97-AF65-F5344CB8AC3E}">
        <p14:creationId xmlns:p14="http://schemas.microsoft.com/office/powerpoint/2010/main" val="2366908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952500"/>
          </a:xfrm>
          <a:prstGeom prst="rect">
            <a:avLst/>
          </a:prstGeom>
          <a:solidFill>
            <a:srgbClr val="333399"/>
          </a:solidFill>
        </p:spPr>
        <p:txBody>
          <a:bodyPr vert="horz" rtlCol="0"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200" y="140768"/>
            <a:ext cx="9144000" cy="584775"/>
          </a:xfrm>
          <a:prstGeom prst="rect">
            <a:avLst/>
          </a:prstGeom>
          <a:noFill/>
        </p:spPr>
        <p:txBody>
          <a:bodyPr vert="horz" wrap="square" rtlCol="0" anchor="ctr" anchorCtr="1">
            <a:normAutofit/>
          </a:bodyPr>
          <a:lstStyle/>
          <a:p>
            <a:r>
              <a:rPr lang="en-US" sz="3200" b="1" dirty="0">
                <a:solidFill>
                  <a:srgbClr val="FFFFFF"/>
                </a:solidFill>
                <a:latin typeface="Arial"/>
              </a:rPr>
              <a:t>NSFR summary statistics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295400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prstClr val="black"/>
                </a:solidFill>
              </a:rPr>
              <a:t>NSFR </a:t>
            </a:r>
            <a:r>
              <a:rPr lang="en-US" dirty="0">
                <a:solidFill>
                  <a:prstClr val="black"/>
                </a:solidFill>
              </a:rPr>
              <a:t>has average value of </a:t>
            </a:r>
            <a:r>
              <a:rPr lang="en-US" dirty="0" smtClean="0">
                <a:solidFill>
                  <a:prstClr val="black"/>
                </a:solidFill>
              </a:rPr>
              <a:t>0.88</a:t>
            </a: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Recall </a:t>
            </a:r>
            <a:r>
              <a:rPr lang="en-US" dirty="0">
                <a:solidFill>
                  <a:prstClr val="black"/>
                </a:solidFill>
              </a:rPr>
              <a:t>NSFR &lt; 1 suggests stable </a:t>
            </a:r>
            <a:r>
              <a:rPr lang="en-US" dirty="0" smtClean="0">
                <a:solidFill>
                  <a:prstClr val="black"/>
                </a:solidFill>
              </a:rPr>
              <a:t>funding</a:t>
            </a: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Fewer </a:t>
            </a:r>
            <a:r>
              <a:rPr lang="en-US" dirty="0">
                <a:solidFill>
                  <a:prstClr val="black"/>
                </a:solidFill>
              </a:rPr>
              <a:t>liabilities to cover than available liquid assets  </a:t>
            </a:r>
          </a:p>
          <a:p>
            <a:r>
              <a:rPr lang="en-US" dirty="0" smtClean="0">
                <a:solidFill>
                  <a:prstClr val="black"/>
                </a:solidFill>
              </a:rPr>
              <a:t>Developed </a:t>
            </a:r>
            <a:r>
              <a:rPr lang="en-US" dirty="0">
                <a:solidFill>
                  <a:prstClr val="black"/>
                </a:solidFill>
              </a:rPr>
              <a:t>countries had lower </a:t>
            </a:r>
            <a:r>
              <a:rPr lang="en-US" dirty="0" smtClean="0">
                <a:solidFill>
                  <a:prstClr val="black"/>
                </a:solidFill>
              </a:rPr>
              <a:t>NSFR</a:t>
            </a: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US </a:t>
            </a:r>
            <a:r>
              <a:rPr lang="en-US" dirty="0">
                <a:solidFill>
                  <a:prstClr val="black"/>
                </a:solidFill>
              </a:rPr>
              <a:t>= </a:t>
            </a:r>
            <a:r>
              <a:rPr lang="en-US" dirty="0" smtClean="0">
                <a:solidFill>
                  <a:prstClr val="black"/>
                </a:solidFill>
              </a:rPr>
              <a:t>0.89; </a:t>
            </a:r>
            <a:r>
              <a:rPr lang="en-US" dirty="0">
                <a:solidFill>
                  <a:prstClr val="black"/>
                </a:solidFill>
              </a:rPr>
              <a:t>Euro-core = </a:t>
            </a:r>
            <a:r>
              <a:rPr lang="en-US" dirty="0" smtClean="0">
                <a:solidFill>
                  <a:prstClr val="black"/>
                </a:solidFill>
              </a:rPr>
              <a:t>0.76; </a:t>
            </a:r>
            <a:r>
              <a:rPr lang="en-US" dirty="0">
                <a:solidFill>
                  <a:prstClr val="black"/>
                </a:solidFill>
              </a:rPr>
              <a:t>Japan = </a:t>
            </a:r>
            <a:r>
              <a:rPr lang="en-US" dirty="0" smtClean="0">
                <a:solidFill>
                  <a:prstClr val="black"/>
                </a:solidFill>
              </a:rPr>
              <a:t>0.92</a:t>
            </a:r>
          </a:p>
          <a:p>
            <a:r>
              <a:rPr lang="en-US" dirty="0" smtClean="0">
                <a:solidFill>
                  <a:prstClr val="black"/>
                </a:solidFill>
              </a:rPr>
              <a:t>Developing countries had higher values</a:t>
            </a: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Latin </a:t>
            </a:r>
            <a:r>
              <a:rPr lang="en-US" dirty="0">
                <a:solidFill>
                  <a:prstClr val="black"/>
                </a:solidFill>
              </a:rPr>
              <a:t>American banks averaged </a:t>
            </a:r>
            <a:r>
              <a:rPr lang="en-US" dirty="0" smtClean="0">
                <a:solidFill>
                  <a:prstClr val="black"/>
                </a:solidFill>
              </a:rPr>
              <a:t>1.07</a:t>
            </a: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Other non-OECD </a:t>
            </a:r>
            <a:r>
              <a:rPr lang="en-US" dirty="0">
                <a:solidFill>
                  <a:prstClr val="black"/>
                </a:solidFill>
              </a:rPr>
              <a:t>country banks averaged </a:t>
            </a:r>
            <a:r>
              <a:rPr lang="en-US" dirty="0" smtClean="0">
                <a:solidFill>
                  <a:prstClr val="black"/>
                </a:solidFill>
              </a:rPr>
              <a:t>1.24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98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952500"/>
          </a:xfrm>
          <a:prstGeom prst="rect">
            <a:avLst/>
          </a:prstGeom>
          <a:solidFill>
            <a:srgbClr val="333399"/>
          </a:solidFill>
        </p:spPr>
        <p:txBody>
          <a:bodyPr vert="horz" rtlCol="0"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200" y="140768"/>
            <a:ext cx="9144000" cy="584775"/>
          </a:xfrm>
          <a:prstGeom prst="rect">
            <a:avLst/>
          </a:prstGeom>
          <a:noFill/>
        </p:spPr>
        <p:txBody>
          <a:bodyPr vert="horz" wrap="square" rtlCol="0" anchor="ctr" anchorCtr="1">
            <a:normAutofit/>
          </a:bodyPr>
          <a:lstStyle/>
          <a:p>
            <a:r>
              <a:rPr lang="en-US" sz="3200" b="1" dirty="0">
                <a:solidFill>
                  <a:srgbClr val="FFFFFF"/>
                </a:solidFill>
                <a:latin typeface="Arial"/>
              </a:rPr>
              <a:t>Model specification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295400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>
                <a:solidFill>
                  <a:prstClr val="black"/>
                </a:solidFill>
              </a:rPr>
              <a:t>Examine </a:t>
            </a:r>
            <a:r>
              <a:rPr lang="en-US" dirty="0">
                <a:solidFill>
                  <a:prstClr val="black"/>
                </a:solidFill>
              </a:rPr>
              <a:t>effect of bank funding profiles have on bank </a:t>
            </a:r>
            <a:r>
              <a:rPr lang="en-US" dirty="0" smtClean="0">
                <a:solidFill>
                  <a:prstClr val="black"/>
                </a:solidFill>
              </a:rPr>
              <a:t>performances:  </a:t>
            </a:r>
            <a:endParaRPr lang="en-US" dirty="0">
              <a:solidFill>
                <a:prstClr val="black"/>
              </a:solidFill>
            </a:endParaRPr>
          </a:p>
          <a:p>
            <a:endParaRPr lang="en-US" sz="2000" dirty="0">
              <a:solidFill>
                <a:prstClr val="black"/>
              </a:solidFill>
            </a:endParaRPr>
          </a:p>
          <a:p>
            <a:endParaRPr lang="en-US" sz="2000" dirty="0">
              <a:solidFill>
                <a:prstClr val="black"/>
              </a:solidFill>
            </a:endParaRPr>
          </a:p>
          <a:p>
            <a:endParaRPr lang="en-US" sz="2000" dirty="0">
              <a:solidFill>
                <a:prstClr val="black"/>
              </a:solidFill>
            </a:endParaRPr>
          </a:p>
          <a:p>
            <a:pPr marL="228600" lvl="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5000"/>
              <a:buNone/>
            </a:pPr>
            <a:r>
              <a:rPr lang="en-US" altLang="en-US" sz="2200" kern="0" dirty="0">
                <a:solidFill>
                  <a:srgbClr val="000000"/>
                </a:solidFill>
                <a:latin typeface="Arial"/>
              </a:rPr>
              <a:t>where </a:t>
            </a:r>
            <a:r>
              <a:rPr lang="en-US" altLang="en-US" sz="2200" kern="0" dirty="0" err="1">
                <a:solidFill>
                  <a:srgbClr val="000000"/>
                </a:solidFill>
                <a:latin typeface="Arial"/>
              </a:rPr>
              <a:t>Y</a:t>
            </a:r>
            <a:r>
              <a:rPr lang="en-US" altLang="en-US" sz="2200" kern="0" baseline="-25000" dirty="0" err="1">
                <a:solidFill>
                  <a:srgbClr val="000000"/>
                </a:solidFill>
                <a:latin typeface="Arial"/>
              </a:rPr>
              <a:t>ijt</a:t>
            </a:r>
            <a:r>
              <a:rPr lang="en-US" altLang="en-US" sz="2200" kern="0" dirty="0">
                <a:solidFill>
                  <a:srgbClr val="000000"/>
                </a:solidFill>
                <a:latin typeface="Arial"/>
              </a:rPr>
              <a:t> is ROA for firm </a:t>
            </a:r>
            <a:r>
              <a:rPr lang="en-US" altLang="en-US" sz="2200" kern="0" dirty="0" err="1">
                <a:solidFill>
                  <a:srgbClr val="000000"/>
                </a:solidFill>
                <a:latin typeface="Arial"/>
              </a:rPr>
              <a:t>i</a:t>
            </a:r>
            <a:r>
              <a:rPr lang="en-US" altLang="en-US" sz="2200" kern="0" dirty="0">
                <a:solidFill>
                  <a:srgbClr val="000000"/>
                </a:solidFill>
                <a:latin typeface="Arial"/>
              </a:rPr>
              <a:t> in country j in year t; </a:t>
            </a:r>
          </a:p>
          <a:p>
            <a:pPr marL="228600" lvl="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5000"/>
              <a:buNone/>
            </a:pPr>
            <a:r>
              <a:rPr lang="en-US" altLang="en-US" sz="2200" kern="0" dirty="0">
                <a:solidFill>
                  <a:srgbClr val="000000"/>
                </a:solidFill>
                <a:latin typeface="Arial"/>
              </a:rPr>
              <a:t>		</a:t>
            </a:r>
            <a:r>
              <a:rPr lang="en-US" altLang="en-US" sz="2200" kern="0" dirty="0" err="1">
                <a:solidFill>
                  <a:srgbClr val="000000"/>
                </a:solidFill>
                <a:latin typeface="Arial"/>
              </a:rPr>
              <a:t>L</a:t>
            </a:r>
            <a:r>
              <a:rPr lang="en-US" altLang="en-US" sz="2200" kern="0" baseline="-25000" dirty="0" err="1">
                <a:solidFill>
                  <a:srgbClr val="000000"/>
                </a:solidFill>
                <a:latin typeface="Arial"/>
              </a:rPr>
              <a:t>ijt</a:t>
            </a:r>
            <a:r>
              <a:rPr lang="en-US" altLang="en-US" sz="2200" kern="0" dirty="0">
                <a:solidFill>
                  <a:srgbClr val="000000"/>
                </a:solidFill>
                <a:latin typeface="Arial"/>
              </a:rPr>
              <a:t> is a vector of liquidity metrics; </a:t>
            </a:r>
          </a:p>
          <a:p>
            <a:pPr marL="228600" lvl="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5000"/>
              <a:buNone/>
            </a:pPr>
            <a:r>
              <a:rPr lang="en-US" altLang="en-US" sz="2200" kern="0" dirty="0">
                <a:solidFill>
                  <a:srgbClr val="000000"/>
                </a:solidFill>
                <a:latin typeface="Arial"/>
              </a:rPr>
              <a:t>		L</a:t>
            </a:r>
            <a:r>
              <a:rPr lang="en-US" altLang="en-US" sz="2200" kern="0" baseline="-25000" dirty="0">
                <a:solidFill>
                  <a:srgbClr val="000000"/>
                </a:solidFill>
                <a:latin typeface="Arial"/>
              </a:rPr>
              <a:t>-</a:t>
            </a:r>
            <a:r>
              <a:rPr lang="en-US" altLang="en-US" sz="2200" kern="0" baseline="-25000" dirty="0" err="1">
                <a:solidFill>
                  <a:srgbClr val="000000"/>
                </a:solidFill>
                <a:latin typeface="Arial"/>
              </a:rPr>
              <a:t>ijt</a:t>
            </a:r>
            <a:r>
              <a:rPr lang="en-US" altLang="en-US" sz="2200" kern="0" dirty="0">
                <a:solidFill>
                  <a:srgbClr val="000000"/>
                </a:solidFill>
                <a:latin typeface="Arial"/>
              </a:rPr>
              <a:t> is the corresponding vector of aggregate liquidity 		metrics for all the other firms in country j; </a:t>
            </a:r>
          </a:p>
          <a:p>
            <a:pPr marL="228600" lvl="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5000"/>
              <a:buNone/>
            </a:pPr>
            <a:r>
              <a:rPr lang="en-US" altLang="en-US" sz="2200" kern="0" dirty="0">
                <a:solidFill>
                  <a:srgbClr val="000000"/>
                </a:solidFill>
                <a:latin typeface="Arial"/>
              </a:rPr>
              <a:t>		</a:t>
            </a:r>
            <a:r>
              <a:rPr lang="en-US" altLang="en-US" sz="2200" kern="0" dirty="0" err="1">
                <a:solidFill>
                  <a:srgbClr val="000000"/>
                </a:solidFill>
                <a:latin typeface="Arial"/>
              </a:rPr>
              <a:t>X</a:t>
            </a:r>
            <a:r>
              <a:rPr lang="en-US" altLang="en-US" sz="2200" kern="0" baseline="-25000" dirty="0" err="1">
                <a:solidFill>
                  <a:srgbClr val="000000"/>
                </a:solidFill>
                <a:latin typeface="Arial"/>
              </a:rPr>
              <a:t>it</a:t>
            </a:r>
            <a:r>
              <a:rPr lang="en-US" altLang="en-US" sz="2200" kern="0" dirty="0">
                <a:solidFill>
                  <a:srgbClr val="000000"/>
                </a:solidFill>
                <a:latin typeface="Arial"/>
              </a:rPr>
              <a:t> is a vector of firm characteristics; </a:t>
            </a:r>
          </a:p>
          <a:p>
            <a:pPr marL="228600" lvl="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5000"/>
              <a:buNone/>
            </a:pPr>
            <a:r>
              <a:rPr lang="en-US" altLang="en-US" sz="2200" kern="0" dirty="0">
                <a:solidFill>
                  <a:srgbClr val="000000"/>
                </a:solidFill>
                <a:latin typeface="Arial"/>
              </a:rPr>
              <a:t>			- log total assets and leverage ratio</a:t>
            </a:r>
          </a:p>
          <a:p>
            <a:pPr marL="228600" lvl="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5000"/>
              <a:buNone/>
            </a:pPr>
            <a:r>
              <a:rPr lang="en-US" altLang="en-US" sz="2200" kern="0" dirty="0">
                <a:solidFill>
                  <a:srgbClr val="000000"/>
                </a:solidFill>
                <a:latin typeface="Arial"/>
              </a:rPr>
              <a:t>		</a:t>
            </a:r>
            <a:r>
              <a:rPr lang="en-US" altLang="en-US" sz="2200" kern="0" dirty="0" err="1">
                <a:solidFill>
                  <a:srgbClr val="000000"/>
                </a:solidFill>
                <a:latin typeface="Arial"/>
              </a:rPr>
              <a:t>Z</a:t>
            </a:r>
            <a:r>
              <a:rPr lang="en-US" altLang="en-US" sz="2200" kern="0" baseline="-25000" dirty="0" err="1">
                <a:solidFill>
                  <a:srgbClr val="000000"/>
                </a:solidFill>
                <a:latin typeface="Arial"/>
              </a:rPr>
              <a:t>jt</a:t>
            </a:r>
            <a:r>
              <a:rPr lang="en-US" altLang="en-US" sz="2200" kern="0" dirty="0">
                <a:solidFill>
                  <a:srgbClr val="000000"/>
                </a:solidFill>
                <a:latin typeface="Arial"/>
              </a:rPr>
              <a:t> is a vector of country-level characteristics</a:t>
            </a:r>
          </a:p>
          <a:p>
            <a:pPr marL="228600" lvl="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5000"/>
              <a:buNone/>
            </a:pPr>
            <a:r>
              <a:rPr lang="en-US" altLang="en-US" sz="2200" kern="0" dirty="0">
                <a:solidFill>
                  <a:srgbClr val="000000"/>
                </a:solidFill>
                <a:latin typeface="Arial"/>
              </a:rPr>
              <a:t>			- either fixed effects or Rose-Spiegel 			indicators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438400"/>
            <a:ext cx="6894443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9010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952500"/>
          </a:xfrm>
          <a:prstGeom prst="rect">
            <a:avLst/>
          </a:prstGeom>
          <a:solidFill>
            <a:srgbClr val="333399"/>
          </a:solidFill>
        </p:spPr>
        <p:txBody>
          <a:bodyPr vert="horz" rtlCol="0"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43" y="183862"/>
            <a:ext cx="9144000" cy="584775"/>
          </a:xfrm>
          <a:prstGeom prst="rect">
            <a:avLst/>
          </a:prstGeom>
          <a:noFill/>
        </p:spPr>
        <p:txBody>
          <a:bodyPr vert="horz" wrap="square" rtlCol="0" anchor="ctr" anchorCtr="1">
            <a:normAutofit/>
          </a:bodyPr>
          <a:lstStyle/>
          <a:p>
            <a:r>
              <a:rPr lang="en-US" sz="3200" b="1" dirty="0" smtClean="0">
                <a:solidFill>
                  <a:srgbClr val="FFFFFF"/>
                </a:solidFill>
                <a:latin typeface="Arial"/>
              </a:rPr>
              <a:t>Full sample base specification results</a:t>
            </a:r>
            <a:endParaRPr lang="en-US" sz="3200" b="1" dirty="0">
              <a:solidFill>
                <a:srgbClr val="FFFFFF"/>
              </a:solidFill>
              <a:latin typeface="Arial"/>
            </a:endParaRPr>
          </a:p>
        </p:txBody>
      </p:sp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8704350"/>
              </p:ext>
            </p:extLst>
          </p:nvPr>
        </p:nvGraphicFramePr>
        <p:xfrm>
          <a:off x="228601" y="1219201"/>
          <a:ext cx="8686798" cy="5181591"/>
        </p:xfrm>
        <a:graphic>
          <a:graphicData uri="http://schemas.openxmlformats.org/drawingml/2006/table">
            <a:tbl>
              <a:tblPr firstRow="1" firstCol="1" bandRow="1"/>
              <a:tblGrid>
                <a:gridCol w="1648550"/>
                <a:gridCol w="1759562"/>
                <a:gridCol w="1759562"/>
                <a:gridCol w="1759562"/>
                <a:gridCol w="1759562"/>
              </a:tblGrid>
              <a:tr h="2471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RETDEP</a:t>
                      </a:r>
                      <a:endParaRPr lang="en-US" sz="14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-1.307***</a:t>
                      </a:r>
                      <a:endParaRPr lang="en-US" sz="14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/>
                          <a:ea typeface="SimSun"/>
                          <a:cs typeface="Times New Roman"/>
                        </a:rPr>
                        <a:t>-1.230**</a:t>
                      </a:r>
                      <a:endParaRPr lang="en-US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400">
                        <a:effectLst/>
                        <a:latin typeface="Calibri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400">
                        <a:effectLst/>
                        <a:latin typeface="Calibri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025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400">
                        <a:effectLst/>
                        <a:latin typeface="Calibri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(0.477)</a:t>
                      </a:r>
                      <a:endParaRPr lang="en-US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(0.497)</a:t>
                      </a:r>
                      <a:endParaRPr lang="en-US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400">
                        <a:effectLst/>
                        <a:latin typeface="Calibri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400">
                        <a:effectLst/>
                        <a:latin typeface="Calibri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025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/>
                          <a:ea typeface="SimSun"/>
                          <a:cs typeface="Times New Roman"/>
                        </a:rPr>
                        <a:t>RETDEP_cn</a:t>
                      </a:r>
                      <a:endParaRPr lang="en-US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/>
                          <a:ea typeface="SimSun"/>
                          <a:cs typeface="Times New Roman"/>
                        </a:rPr>
                        <a:t>-5.553*</a:t>
                      </a:r>
                      <a:endParaRPr lang="en-US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-6.224**</a:t>
                      </a:r>
                      <a:endParaRPr lang="en-US" sz="14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400">
                        <a:effectLst/>
                        <a:latin typeface="Calibri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400">
                        <a:effectLst/>
                        <a:latin typeface="Calibri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025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400" dirty="0">
                        <a:effectLst/>
                        <a:latin typeface="Calibri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/>
                          <a:ea typeface="SimSun"/>
                          <a:cs typeface="Times New Roman"/>
                        </a:rPr>
                        <a:t>(3.165)</a:t>
                      </a:r>
                      <a:endParaRPr lang="en-US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/>
                          <a:ea typeface="SimSun"/>
                          <a:cs typeface="Times New Roman"/>
                        </a:rPr>
                        <a:t>(2.784)</a:t>
                      </a:r>
                      <a:endParaRPr lang="en-US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400">
                        <a:effectLst/>
                        <a:latin typeface="Calibri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400">
                        <a:effectLst/>
                        <a:latin typeface="Calibri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025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/>
                          <a:ea typeface="SimSun"/>
                          <a:cs typeface="Times New Roman"/>
                        </a:rPr>
                        <a:t>CASH</a:t>
                      </a:r>
                      <a:endParaRPr lang="en-US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/>
                          <a:ea typeface="SimSun"/>
                          <a:cs typeface="Times New Roman"/>
                        </a:rPr>
                        <a:t>3.353</a:t>
                      </a:r>
                      <a:endParaRPr lang="en-US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400">
                        <a:effectLst/>
                        <a:latin typeface="Calibri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/>
                          <a:ea typeface="SimSun"/>
                          <a:cs typeface="Times New Roman"/>
                        </a:rPr>
                        <a:t>2.777</a:t>
                      </a:r>
                      <a:endParaRPr lang="en-US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400">
                        <a:effectLst/>
                        <a:latin typeface="Calibri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025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400">
                        <a:effectLst/>
                        <a:latin typeface="Calibri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/>
                          <a:ea typeface="SimSun"/>
                          <a:cs typeface="Times New Roman"/>
                        </a:rPr>
                        <a:t>(2.281)</a:t>
                      </a:r>
                      <a:endParaRPr lang="en-US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400">
                        <a:effectLst/>
                        <a:latin typeface="Calibri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(1.933)</a:t>
                      </a:r>
                      <a:endParaRPr lang="en-US" sz="14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400">
                        <a:effectLst/>
                        <a:latin typeface="Calibri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025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/>
                          <a:ea typeface="SimSun"/>
                          <a:cs typeface="Times New Roman"/>
                        </a:rPr>
                        <a:t>CASH_cn</a:t>
                      </a:r>
                      <a:endParaRPr lang="en-US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/>
                          <a:ea typeface="SimSun"/>
                          <a:cs typeface="Times New Roman"/>
                        </a:rPr>
                        <a:t>11.548</a:t>
                      </a:r>
                      <a:endParaRPr lang="en-US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400">
                        <a:effectLst/>
                        <a:latin typeface="Calibri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/>
                          <a:ea typeface="SimSun"/>
                          <a:cs typeface="Times New Roman"/>
                        </a:rPr>
                        <a:t>8.725</a:t>
                      </a:r>
                      <a:endParaRPr lang="en-US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400">
                        <a:effectLst/>
                        <a:latin typeface="Calibri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025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400">
                        <a:effectLst/>
                        <a:latin typeface="Calibri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/>
                          <a:ea typeface="SimSun"/>
                          <a:cs typeface="Times New Roman"/>
                        </a:rPr>
                        <a:t>(8.795)</a:t>
                      </a:r>
                      <a:endParaRPr lang="en-US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400">
                        <a:effectLst/>
                        <a:latin typeface="Calibri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/>
                          <a:ea typeface="SimSun"/>
                          <a:cs typeface="Times New Roman"/>
                        </a:rPr>
                        <a:t>(6.315)</a:t>
                      </a:r>
                      <a:endParaRPr lang="en-US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400">
                        <a:effectLst/>
                        <a:latin typeface="Calibri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025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/>
                          <a:ea typeface="SimSun"/>
                          <a:cs typeface="Times New Roman"/>
                        </a:rPr>
                        <a:t>NSFR</a:t>
                      </a:r>
                      <a:endParaRPr lang="en-US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/>
                          <a:ea typeface="SimSun"/>
                          <a:cs typeface="Times New Roman"/>
                        </a:rPr>
                        <a:t>0.067</a:t>
                      </a:r>
                      <a:endParaRPr lang="en-US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400">
                        <a:effectLst/>
                        <a:latin typeface="Calibri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400" dirty="0">
                        <a:effectLst/>
                        <a:latin typeface="Calibri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/>
                          <a:ea typeface="SimSun"/>
                          <a:cs typeface="Times New Roman"/>
                        </a:rPr>
                        <a:t>0.054</a:t>
                      </a:r>
                      <a:endParaRPr lang="en-US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025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400">
                        <a:effectLst/>
                        <a:latin typeface="Calibri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(0.160)</a:t>
                      </a:r>
                      <a:endParaRPr lang="en-US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400">
                        <a:effectLst/>
                        <a:latin typeface="Calibri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400">
                        <a:effectLst/>
                        <a:latin typeface="Calibri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(0.136)</a:t>
                      </a:r>
                      <a:endParaRPr lang="en-US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025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/>
                          <a:ea typeface="SimSun"/>
                          <a:cs typeface="Times New Roman"/>
                        </a:rPr>
                        <a:t>NSFR_cn</a:t>
                      </a:r>
                      <a:endParaRPr lang="en-US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/>
                          <a:ea typeface="SimSun"/>
                          <a:cs typeface="Times New Roman"/>
                        </a:rPr>
                        <a:t>1.281*</a:t>
                      </a:r>
                      <a:endParaRPr lang="en-US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400">
                        <a:effectLst/>
                        <a:latin typeface="Calibri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400">
                        <a:effectLst/>
                        <a:latin typeface="Calibri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/>
                          <a:ea typeface="SimSun"/>
                          <a:cs typeface="Times New Roman"/>
                        </a:rPr>
                        <a:t>1.722**</a:t>
                      </a:r>
                      <a:endParaRPr lang="en-US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025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400">
                        <a:effectLst/>
                        <a:latin typeface="Calibri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(0.690)</a:t>
                      </a:r>
                      <a:endParaRPr lang="en-US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400">
                        <a:effectLst/>
                        <a:latin typeface="Calibri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400">
                        <a:effectLst/>
                        <a:latin typeface="Calibri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(0.700)</a:t>
                      </a:r>
                      <a:endParaRPr lang="en-US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025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/>
                          <a:ea typeface="SimSun"/>
                          <a:cs typeface="Times New Roman"/>
                        </a:rPr>
                        <a:t>LEV</a:t>
                      </a:r>
                      <a:endParaRPr lang="en-US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-0.030***</a:t>
                      </a:r>
                      <a:endParaRPr lang="en-US" sz="14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/>
                          <a:ea typeface="SimSun"/>
                          <a:cs typeface="Times New Roman"/>
                        </a:rPr>
                        <a:t>-0.031***</a:t>
                      </a:r>
                      <a:endParaRPr lang="en-US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/>
                          <a:ea typeface="SimSun"/>
                          <a:cs typeface="Times New Roman"/>
                        </a:rPr>
                        <a:t>-0.030***</a:t>
                      </a:r>
                      <a:endParaRPr lang="en-US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/>
                          <a:ea typeface="SimSun"/>
                          <a:cs typeface="Times New Roman"/>
                        </a:rPr>
                        <a:t>-0.030***</a:t>
                      </a:r>
                      <a:endParaRPr lang="en-US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025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400">
                        <a:effectLst/>
                        <a:latin typeface="Calibri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(0.005)</a:t>
                      </a:r>
                      <a:endParaRPr lang="en-US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(0.005)</a:t>
                      </a:r>
                      <a:endParaRPr lang="en-US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(0.006)</a:t>
                      </a:r>
                      <a:endParaRPr lang="en-US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(0.006)</a:t>
                      </a:r>
                      <a:endParaRPr lang="en-US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025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/>
                          <a:ea typeface="SimSun"/>
                          <a:cs typeface="Times New Roman"/>
                        </a:rPr>
                        <a:t>LNASSETS</a:t>
                      </a:r>
                      <a:endParaRPr lang="en-US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/>
                          <a:ea typeface="SimSun"/>
                          <a:cs typeface="Times New Roman"/>
                        </a:rPr>
                        <a:t>0.023*</a:t>
                      </a:r>
                      <a:endParaRPr lang="en-US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/>
                          <a:ea typeface="SimSun"/>
                          <a:cs typeface="Times New Roman"/>
                        </a:rPr>
                        <a:t>0.017</a:t>
                      </a:r>
                      <a:endParaRPr lang="en-US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/>
                          <a:ea typeface="SimSun"/>
                          <a:cs typeface="Times New Roman"/>
                        </a:rPr>
                        <a:t>0.058**</a:t>
                      </a:r>
                      <a:endParaRPr lang="en-US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/>
                          <a:ea typeface="SimSun"/>
                          <a:cs typeface="Times New Roman"/>
                        </a:rPr>
                        <a:t>0.055***</a:t>
                      </a:r>
                      <a:endParaRPr lang="en-US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025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400">
                        <a:effectLst/>
                        <a:latin typeface="Calibri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(0.013)</a:t>
                      </a:r>
                      <a:endParaRPr lang="en-US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(0.014)</a:t>
                      </a:r>
                      <a:endParaRPr lang="en-US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(0.023)</a:t>
                      </a:r>
                      <a:endParaRPr lang="en-US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(0.013)</a:t>
                      </a:r>
                      <a:endParaRPr lang="en-US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025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/>
                          <a:ea typeface="SimSun"/>
                          <a:cs typeface="Times New Roman"/>
                        </a:rPr>
                        <a:t>r2</a:t>
                      </a:r>
                      <a:endParaRPr lang="en-US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/>
                          <a:ea typeface="SimSun"/>
                          <a:cs typeface="Times New Roman"/>
                        </a:rPr>
                        <a:t>0.193</a:t>
                      </a:r>
                      <a:endParaRPr lang="en-US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/>
                          <a:ea typeface="SimSun"/>
                          <a:cs typeface="Times New Roman"/>
                        </a:rPr>
                        <a:t>0.188</a:t>
                      </a:r>
                      <a:endParaRPr lang="en-US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/>
                          <a:ea typeface="SimSun"/>
                          <a:cs typeface="Times New Roman"/>
                        </a:rPr>
                        <a:t>0.171</a:t>
                      </a:r>
                      <a:endParaRPr lang="en-US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/>
                          <a:ea typeface="SimSun"/>
                          <a:cs typeface="Times New Roman"/>
                        </a:rPr>
                        <a:t>0.169</a:t>
                      </a:r>
                      <a:endParaRPr lang="en-US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025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/>
                          <a:ea typeface="SimSun"/>
                          <a:cs typeface="Times New Roman"/>
                        </a:rPr>
                        <a:t>N</a:t>
                      </a:r>
                      <a:endParaRPr lang="en-US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/>
                          <a:ea typeface="SimSun"/>
                          <a:cs typeface="Times New Roman"/>
                        </a:rPr>
                        <a:t>15673</a:t>
                      </a:r>
                      <a:endParaRPr lang="en-US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/>
                          <a:ea typeface="SimSun"/>
                          <a:cs typeface="Times New Roman"/>
                        </a:rPr>
                        <a:t>15673</a:t>
                      </a:r>
                      <a:endParaRPr lang="en-US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/>
                          <a:ea typeface="SimSun"/>
                          <a:cs typeface="Times New Roman"/>
                        </a:rPr>
                        <a:t>15673</a:t>
                      </a:r>
                      <a:endParaRPr lang="en-US" sz="1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15673</a:t>
                      </a:r>
                      <a:endParaRPr lang="en-US" sz="14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742" marR="9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7270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952500"/>
          </a:xfrm>
          <a:prstGeom prst="rect">
            <a:avLst/>
          </a:prstGeom>
          <a:solidFill>
            <a:srgbClr val="333399"/>
          </a:solidFill>
        </p:spPr>
        <p:txBody>
          <a:bodyPr vert="horz" rtlCol="0"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43" y="183862"/>
            <a:ext cx="9144000" cy="584775"/>
          </a:xfrm>
          <a:prstGeom prst="rect">
            <a:avLst/>
          </a:prstGeom>
          <a:noFill/>
        </p:spPr>
        <p:txBody>
          <a:bodyPr vert="horz" wrap="square" rtlCol="0" anchor="ctr" anchorCtr="1">
            <a:normAutofit/>
          </a:bodyPr>
          <a:lstStyle/>
          <a:p>
            <a:r>
              <a:rPr lang="en-US" sz="3200" b="1" dirty="0" smtClean="0">
                <a:solidFill>
                  <a:srgbClr val="FFFFFF"/>
                </a:solidFill>
                <a:latin typeface="Arial"/>
              </a:rPr>
              <a:t>Truncated sample base specification results</a:t>
            </a:r>
            <a:endParaRPr lang="en-US" sz="3200" b="1" dirty="0">
              <a:solidFill>
                <a:srgbClr val="FFFFFF"/>
              </a:solidFill>
              <a:latin typeface="Arial"/>
            </a:endParaRPr>
          </a:p>
        </p:txBody>
      </p:sp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4825316"/>
              </p:ext>
            </p:extLst>
          </p:nvPr>
        </p:nvGraphicFramePr>
        <p:xfrm>
          <a:off x="152401" y="1219194"/>
          <a:ext cx="8546230" cy="5120496"/>
        </p:xfrm>
        <a:graphic>
          <a:graphicData uri="http://schemas.openxmlformats.org/drawingml/2006/table">
            <a:tbl>
              <a:tblPr firstRow="1" firstCol="1" bandRow="1"/>
              <a:tblGrid>
                <a:gridCol w="1683762"/>
                <a:gridCol w="1715617"/>
                <a:gridCol w="1715617"/>
                <a:gridCol w="1715617"/>
                <a:gridCol w="1715617"/>
              </a:tblGrid>
              <a:tr h="2844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RETDEP</a:t>
                      </a:r>
                      <a:endParaRPr lang="en-US" sz="15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-0.849***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-0.730***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4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(0.161)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(0.173)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4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RETDEP_cn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-4.546**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-4.902***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4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(1.996)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(1.444)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4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CASH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0.680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0.503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4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(0.501)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(0.504)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4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CASH_cn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11.223***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4.551*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4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(2.933)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(2.398)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4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NSFR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0.202***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0.160***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4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(0.043)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(0.040)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4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NSFR_cn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1.824*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1.888***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4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(0.912)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(0.449)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4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LEV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-0.036***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-0.035***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-0.033***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-0.034***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4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(0.009)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(0.010)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(0.011)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(0.011)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4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LNASSETS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0.029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0.016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0.019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0.027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4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(0.031)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(0.030)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(0.020)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(0.021)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4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r2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0.232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0.226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0.219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0.222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4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N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3846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3846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3846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3846</a:t>
                      </a:r>
                      <a:endParaRPr lang="en-US" sz="15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790" marR="947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7270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952500"/>
          </a:xfrm>
          <a:prstGeom prst="rect">
            <a:avLst/>
          </a:prstGeom>
          <a:solidFill>
            <a:srgbClr val="333399"/>
          </a:solidFill>
        </p:spPr>
        <p:txBody>
          <a:bodyPr vert="horz" rtlCol="0"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200" y="140768"/>
            <a:ext cx="9144000" cy="584775"/>
          </a:xfrm>
          <a:prstGeom prst="rect">
            <a:avLst/>
          </a:prstGeom>
          <a:noFill/>
        </p:spPr>
        <p:txBody>
          <a:bodyPr vert="horz" wrap="square" rtlCol="0" anchor="ctr" anchorCtr="1">
            <a:normAutofit/>
          </a:bodyPr>
          <a:lstStyle/>
          <a:p>
            <a:r>
              <a:rPr lang="en-US" sz="3200" b="1" dirty="0" smtClean="0">
                <a:solidFill>
                  <a:srgbClr val="FFFFFF"/>
                </a:solidFill>
                <a:latin typeface="Arial"/>
              </a:rPr>
              <a:t>Domestic and foreign sub-samples</a:t>
            </a:r>
            <a:endParaRPr lang="en-US" sz="3200" b="1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295400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prstClr val="black"/>
                </a:solidFill>
              </a:rPr>
              <a:t>Would think that domestic bank would differ in reliance of local financial system for funding</a:t>
            </a:r>
          </a:p>
          <a:p>
            <a:pPr lvl="1"/>
            <a:r>
              <a:rPr lang="en-US" dirty="0" err="1" smtClean="0">
                <a:solidFill>
                  <a:prstClr val="black"/>
                </a:solidFill>
              </a:rPr>
              <a:t>Claessens</a:t>
            </a:r>
            <a:r>
              <a:rPr lang="en-US" dirty="0" smtClean="0">
                <a:solidFill>
                  <a:prstClr val="black"/>
                </a:solidFill>
              </a:rPr>
              <a:t> and van </a:t>
            </a:r>
            <a:r>
              <a:rPr lang="en-US" dirty="0" err="1" smtClean="0">
                <a:solidFill>
                  <a:prstClr val="black"/>
                </a:solidFill>
              </a:rPr>
              <a:t>Horen</a:t>
            </a:r>
            <a:r>
              <a:rPr lang="en-US" dirty="0" smtClean="0">
                <a:solidFill>
                  <a:prstClr val="black"/>
                </a:solidFill>
              </a:rPr>
              <a:t> sub-sample allows for separation of domestic and foreign firms</a:t>
            </a:r>
            <a:endParaRPr lang="en-US" dirty="0">
              <a:solidFill>
                <a:prstClr val="black"/>
              </a:solidFill>
            </a:endParaRP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End up with samples of 653 global banks and 1,665 domestic banks</a:t>
            </a: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Results differ dramatically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524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952500"/>
          </a:xfrm>
          <a:prstGeom prst="rect">
            <a:avLst/>
          </a:prstGeom>
          <a:solidFill>
            <a:srgbClr val="333399"/>
          </a:solidFill>
        </p:spPr>
        <p:txBody>
          <a:bodyPr vert="horz" rtlCol="0"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43" y="183862"/>
            <a:ext cx="9144000" cy="584775"/>
          </a:xfrm>
          <a:prstGeom prst="rect">
            <a:avLst/>
          </a:prstGeom>
          <a:noFill/>
        </p:spPr>
        <p:txBody>
          <a:bodyPr vert="horz" wrap="square" rtlCol="0" anchor="ctr" anchorCtr="1">
            <a:normAutofit/>
          </a:bodyPr>
          <a:lstStyle/>
          <a:p>
            <a:r>
              <a:rPr lang="en-US" sz="3200" b="1" dirty="0" smtClean="0">
                <a:solidFill>
                  <a:srgbClr val="FFFFFF"/>
                </a:solidFill>
                <a:latin typeface="Arial"/>
              </a:rPr>
              <a:t>Domestic bank sub-sample</a:t>
            </a:r>
            <a:endParaRPr lang="en-US" sz="3200" b="1" dirty="0">
              <a:solidFill>
                <a:srgbClr val="FFFFFF"/>
              </a:solidFill>
              <a:latin typeface="Arial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5554309"/>
              </p:ext>
            </p:extLst>
          </p:nvPr>
        </p:nvGraphicFramePr>
        <p:xfrm>
          <a:off x="381000" y="1371600"/>
          <a:ext cx="8186231" cy="4707738"/>
        </p:xfrm>
        <a:graphic>
          <a:graphicData uri="http://schemas.openxmlformats.org/drawingml/2006/table">
            <a:tbl>
              <a:tblPr firstRow="1" firstCol="1" bandRow="1"/>
              <a:tblGrid>
                <a:gridCol w="1645092"/>
                <a:gridCol w="1634630"/>
                <a:gridCol w="1635503"/>
                <a:gridCol w="1635503"/>
                <a:gridCol w="1635503"/>
              </a:tblGrid>
              <a:tr h="2615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RETDEP</a:t>
                      </a:r>
                      <a:endParaRPr lang="en-US" sz="15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-0.544***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-0.342***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15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(0.121)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(0.113)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15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RETDEP_cn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-5.822*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-3.819**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15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(3.099)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(1.436)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15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CASH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1.326***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1.332***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15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(0.239)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(0.289)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15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CASH_cn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23.912***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15.991***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15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(1.341)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(1.295)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15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NSFR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0.343***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0.315***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15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(0.092)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(0.080)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15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NSFR_cn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0.593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1.253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15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(2.024)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(1.095)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15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LEV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-0.036***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-0.035***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-0.035***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-0.036***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15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(0.011)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(0.011)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(0.011)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(0.011)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15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LNASSETS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0.013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0.005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0.018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0.031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15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(0.030)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(0.026)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(0.021)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(0.022)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15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r2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0.339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0.327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0.327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0.334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15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N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1665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1665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1665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1665</a:t>
                      </a:r>
                      <a:endParaRPr lang="en-US" sz="15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4154" marR="941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7642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952500"/>
          </a:xfrm>
          <a:prstGeom prst="rect">
            <a:avLst/>
          </a:prstGeom>
          <a:solidFill>
            <a:srgbClr val="333399"/>
          </a:solidFill>
        </p:spPr>
        <p:txBody>
          <a:bodyPr vert="horz" rtlCol="0"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43" y="183862"/>
            <a:ext cx="9144000" cy="584775"/>
          </a:xfrm>
          <a:prstGeom prst="rect">
            <a:avLst/>
          </a:prstGeom>
          <a:noFill/>
        </p:spPr>
        <p:txBody>
          <a:bodyPr vert="horz" wrap="square" rtlCol="0" anchor="ctr" anchorCtr="1">
            <a:normAutofit/>
          </a:bodyPr>
          <a:lstStyle/>
          <a:p>
            <a:r>
              <a:rPr lang="en-US" sz="3200" b="1" dirty="0" smtClean="0">
                <a:solidFill>
                  <a:srgbClr val="FFFFFF"/>
                </a:solidFill>
                <a:latin typeface="Arial"/>
              </a:rPr>
              <a:t>Foreign bank sub-sample</a:t>
            </a:r>
            <a:endParaRPr lang="en-US" sz="3200" b="1" dirty="0">
              <a:solidFill>
                <a:srgbClr val="FFFFFF"/>
              </a:solidFill>
              <a:latin typeface="Arial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244183"/>
              </p:ext>
            </p:extLst>
          </p:nvPr>
        </p:nvGraphicFramePr>
        <p:xfrm>
          <a:off x="228601" y="1143000"/>
          <a:ext cx="8762997" cy="5486400"/>
        </p:xfrm>
        <a:graphic>
          <a:graphicData uri="http://schemas.openxmlformats.org/drawingml/2006/table">
            <a:tbl>
              <a:tblPr firstRow="1" firstCol="1" bandRow="1"/>
              <a:tblGrid>
                <a:gridCol w="1858054"/>
                <a:gridCol w="1725536"/>
                <a:gridCol w="1726469"/>
                <a:gridCol w="1726469"/>
                <a:gridCol w="1726469"/>
              </a:tblGrid>
              <a:tr h="304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RETDEP</a:t>
                      </a:r>
                      <a:endParaRPr lang="en-US" sz="15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-0.981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-0.648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 dirty="0">
                        <a:effectLst/>
                        <a:latin typeface="Calibri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(0.584)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(0.606)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Calibri"/>
                          <a:ea typeface="SimSun"/>
                          <a:cs typeface="Times New Roman"/>
                        </a:rPr>
                        <a:t>RETDEP_cn</a:t>
                      </a:r>
                      <a:endParaRPr lang="en-US" sz="15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-5.840*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-4.471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 dirty="0">
                        <a:effectLst/>
                        <a:latin typeface="Calibri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(3.025)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(3.388)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CASH</a:t>
                      </a:r>
                      <a:endParaRPr lang="en-US" sz="15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0.275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0.042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 dirty="0">
                        <a:effectLst/>
                        <a:latin typeface="Calibri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(1.737)</a:t>
                      </a:r>
                      <a:endParaRPr lang="en-US" sz="15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(1.776)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CASH_cn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-5.660</a:t>
                      </a:r>
                      <a:endParaRPr lang="en-US" sz="15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-8.975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(7.525)</a:t>
                      </a:r>
                      <a:endParaRPr lang="en-US" sz="15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(7.540)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NSFR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0.269***</a:t>
                      </a:r>
                      <a:endParaRPr lang="en-US" sz="15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0.181**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(0.086)</a:t>
                      </a:r>
                      <a:endParaRPr lang="en-US" sz="15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 dirty="0">
                        <a:effectLst/>
                        <a:latin typeface="Calibri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(0.081)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NSFR_cn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-5.721***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 dirty="0">
                        <a:effectLst/>
                        <a:latin typeface="Calibri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-5.654***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(0.824)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 dirty="0">
                        <a:effectLst/>
                        <a:latin typeface="Calibri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(0.881)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LEV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-0.035***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-0.036***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-0.035***</a:t>
                      </a:r>
                      <a:endParaRPr lang="en-US" sz="15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-0.034***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(0.007)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(0.008)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(0.008)</a:t>
                      </a:r>
                      <a:endParaRPr lang="en-US" sz="15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(0.008)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LNASSETS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0.279**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0.248**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0.243**</a:t>
                      </a:r>
                      <a:endParaRPr lang="en-US" sz="15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0.263**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(0.116)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(0.116)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(0.106)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(0.103)</a:t>
                      </a:r>
                      <a:endParaRPr lang="en-US" sz="15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r2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0.349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0.337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0.333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0.339</a:t>
                      </a:r>
                      <a:endParaRPr lang="en-US" sz="15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N</a:t>
                      </a:r>
                      <a:endParaRPr lang="en-US" sz="15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653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653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653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653</a:t>
                      </a:r>
                      <a:endParaRPr lang="en-US" sz="15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2630" marR="926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1344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952500"/>
          </a:xfrm>
          <a:prstGeom prst="rect">
            <a:avLst/>
          </a:prstGeom>
          <a:solidFill>
            <a:srgbClr val="333399"/>
          </a:solidFill>
        </p:spPr>
        <p:txBody>
          <a:bodyPr vert="horz" rtlCol="0"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200" y="140768"/>
            <a:ext cx="9144000" cy="584775"/>
          </a:xfrm>
          <a:prstGeom prst="rect">
            <a:avLst/>
          </a:prstGeom>
          <a:noFill/>
        </p:spPr>
        <p:txBody>
          <a:bodyPr vert="horz" wrap="square" rtlCol="0" anchor="ctr" anchorCtr="1">
            <a:normAutofit/>
          </a:bodyPr>
          <a:lstStyle/>
          <a:p>
            <a:r>
              <a:rPr lang="en-US" sz="3200" b="1" dirty="0" smtClean="0">
                <a:solidFill>
                  <a:srgbClr val="FFFFFF"/>
                </a:solidFill>
                <a:latin typeface="Arial"/>
              </a:rPr>
              <a:t>Additional robustness </a:t>
            </a:r>
            <a:r>
              <a:rPr lang="en-US" sz="3200" b="1" dirty="0">
                <a:solidFill>
                  <a:srgbClr val="FFFFFF"/>
                </a:solidFill>
                <a:latin typeface="Arial"/>
              </a:rPr>
              <a:t>tests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295400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5000"/>
              <a:buNone/>
              <a:defRPr/>
            </a:pPr>
            <a:endParaRPr lang="en-US" altLang="en-US" sz="2200" kern="0" dirty="0">
              <a:solidFill>
                <a:srgbClr val="000000"/>
              </a:solidFill>
              <a:latin typeface="Arial"/>
            </a:endParaRPr>
          </a:p>
          <a:p>
            <a:pPr marL="457200" lvl="0" indent="-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5000"/>
              <a:buFont typeface="Wingdings" pitchFamily="2" charset="2"/>
              <a:buAutoNum type="arabicPeriod"/>
              <a:defRPr/>
            </a:pPr>
            <a:r>
              <a:rPr lang="en-US" altLang="en-US" sz="2200" kern="0" dirty="0">
                <a:solidFill>
                  <a:srgbClr val="000000"/>
                </a:solidFill>
                <a:latin typeface="Arial"/>
              </a:rPr>
              <a:t>Alternative time </a:t>
            </a:r>
            <a:r>
              <a:rPr lang="en-US" altLang="en-US" sz="2200" kern="0" dirty="0" smtClean="0">
                <a:solidFill>
                  <a:srgbClr val="000000"/>
                </a:solidFill>
                <a:latin typeface="Arial"/>
              </a:rPr>
              <a:t>periods</a:t>
            </a:r>
            <a:endParaRPr lang="en-US" altLang="en-US" sz="2200" kern="0" dirty="0">
              <a:solidFill>
                <a:srgbClr val="000000"/>
              </a:solidFill>
              <a:latin typeface="Arial"/>
            </a:endParaRPr>
          </a:p>
          <a:p>
            <a:pPr marL="228600" lvl="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5000"/>
              <a:buNone/>
              <a:defRPr/>
            </a:pPr>
            <a:r>
              <a:rPr lang="en-US" altLang="en-US" sz="2200" kern="0" dirty="0">
                <a:solidFill>
                  <a:srgbClr val="000000"/>
                </a:solidFill>
                <a:latin typeface="Arial"/>
              </a:rPr>
              <a:t>	- Look at </a:t>
            </a:r>
            <a:r>
              <a:rPr lang="en-US" altLang="en-US" sz="2200" kern="0" dirty="0" smtClean="0">
                <a:solidFill>
                  <a:srgbClr val="000000"/>
                </a:solidFill>
                <a:latin typeface="Arial"/>
              </a:rPr>
              <a:t>individual annual results between 2004 </a:t>
            </a:r>
            <a:r>
              <a:rPr lang="en-US" altLang="en-US" sz="2200" kern="0" dirty="0">
                <a:solidFill>
                  <a:srgbClr val="000000"/>
                </a:solidFill>
                <a:latin typeface="Arial"/>
              </a:rPr>
              <a:t>and </a:t>
            </a:r>
            <a:r>
              <a:rPr lang="en-US" altLang="en-US" sz="2200" kern="0" dirty="0" smtClean="0">
                <a:solidFill>
                  <a:srgbClr val="000000"/>
                </a:solidFill>
                <a:latin typeface="Arial"/>
              </a:rPr>
              <a:t>2012 </a:t>
            </a:r>
            <a:endParaRPr lang="en-US" altLang="en-US" sz="2200" kern="0" dirty="0">
              <a:solidFill>
                <a:srgbClr val="000000"/>
              </a:solidFill>
              <a:latin typeface="Arial"/>
            </a:endParaRPr>
          </a:p>
          <a:p>
            <a:pPr marL="228600" lvl="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5000"/>
              <a:buNone/>
              <a:defRPr/>
            </a:pPr>
            <a:r>
              <a:rPr lang="en-US" altLang="en-US" sz="2200" kern="0" dirty="0">
                <a:solidFill>
                  <a:srgbClr val="000000"/>
                </a:solidFill>
                <a:latin typeface="Arial"/>
              </a:rPr>
              <a:t>	- Consider </a:t>
            </a:r>
            <a:r>
              <a:rPr lang="en-US" altLang="en-US" sz="2200" kern="0" dirty="0" smtClean="0">
                <a:solidFill>
                  <a:srgbClr val="000000"/>
                </a:solidFill>
                <a:latin typeface="Arial"/>
              </a:rPr>
              <a:t>2004-2006 “pre-crisis” years, 2010-2012 recovery </a:t>
            </a:r>
            <a:endParaRPr lang="en-US" altLang="en-US" sz="2200" kern="0" dirty="0">
              <a:solidFill>
                <a:srgbClr val="000000"/>
              </a:solidFill>
              <a:latin typeface="Arial"/>
            </a:endParaRPr>
          </a:p>
          <a:p>
            <a:pPr marL="228600" lvl="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5000"/>
              <a:buNone/>
              <a:defRPr/>
            </a:pPr>
            <a:endParaRPr lang="en-US" altLang="en-US" sz="2200" kern="0" dirty="0">
              <a:solidFill>
                <a:srgbClr val="000000"/>
              </a:solidFill>
              <a:latin typeface="Arial"/>
            </a:endParaRPr>
          </a:p>
          <a:p>
            <a:pPr marL="228600" lvl="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5000"/>
              <a:buNone/>
              <a:defRPr/>
            </a:pPr>
            <a:r>
              <a:rPr lang="en-US" altLang="en-US" sz="2200" kern="0" dirty="0">
                <a:solidFill>
                  <a:srgbClr val="000000"/>
                </a:solidFill>
                <a:latin typeface="Arial"/>
              </a:rPr>
              <a:t>2. Country characteristics substituted for fixed </a:t>
            </a:r>
            <a:r>
              <a:rPr lang="en-US" altLang="en-US" sz="2200" kern="0" dirty="0" smtClean="0">
                <a:solidFill>
                  <a:srgbClr val="000000"/>
                </a:solidFill>
                <a:latin typeface="Arial"/>
              </a:rPr>
              <a:t>effects</a:t>
            </a:r>
            <a:endParaRPr lang="en-US" altLang="en-US" sz="2200" kern="0" dirty="0">
              <a:solidFill>
                <a:srgbClr val="000000"/>
              </a:solidFill>
              <a:latin typeface="Arial"/>
            </a:endParaRPr>
          </a:p>
          <a:p>
            <a:pPr marL="228600" lvl="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5000"/>
              <a:buNone/>
              <a:defRPr/>
            </a:pPr>
            <a:r>
              <a:rPr lang="en-US" altLang="en-US" sz="2200" kern="0" dirty="0">
                <a:solidFill>
                  <a:srgbClr val="000000"/>
                </a:solidFill>
                <a:latin typeface="Arial"/>
              </a:rPr>
              <a:t>	- </a:t>
            </a:r>
            <a:r>
              <a:rPr lang="en-US" altLang="en-US" sz="2200" kern="0" dirty="0" smtClean="0">
                <a:solidFill>
                  <a:srgbClr val="000000"/>
                </a:solidFill>
                <a:latin typeface="Arial"/>
              </a:rPr>
              <a:t>Use variables identifies as influencing performances during crisis in Rose and Spiegel (2011)</a:t>
            </a:r>
          </a:p>
          <a:p>
            <a:pPr marL="228600" lvl="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5000"/>
              <a:buNone/>
              <a:defRPr/>
            </a:pPr>
            <a:r>
              <a:rPr lang="en-US" altLang="en-US" sz="2200" kern="0" dirty="0" smtClean="0">
                <a:solidFill>
                  <a:srgbClr val="000000"/>
                </a:solidFill>
                <a:latin typeface="Arial"/>
              </a:rPr>
              <a:t>	- Also consider overbanking </a:t>
            </a:r>
            <a:r>
              <a:rPr lang="en-US" altLang="en-US" sz="2200" kern="0" dirty="0">
                <a:solidFill>
                  <a:srgbClr val="000000"/>
                </a:solidFill>
                <a:latin typeface="Arial"/>
              </a:rPr>
              <a:t>at system </a:t>
            </a:r>
            <a:r>
              <a:rPr lang="en-US" altLang="en-US" sz="2200" kern="0" dirty="0" smtClean="0">
                <a:solidFill>
                  <a:srgbClr val="000000"/>
                </a:solidFill>
                <a:latin typeface="Arial"/>
              </a:rPr>
              <a:t>level</a:t>
            </a:r>
          </a:p>
          <a:p>
            <a:pPr marL="228600" lvl="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5000"/>
              <a:buNone/>
              <a:defRPr/>
            </a:pPr>
            <a:endParaRPr lang="en-US" altLang="en-US" sz="2200" kern="0" dirty="0">
              <a:solidFill>
                <a:srgbClr val="000000"/>
              </a:solidFill>
              <a:latin typeface="Arial"/>
            </a:endParaRPr>
          </a:p>
          <a:p>
            <a:pPr marL="228600" lvl="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5000"/>
              <a:buNone/>
              <a:defRPr/>
            </a:pPr>
            <a:r>
              <a:rPr lang="en-US" altLang="en-US" sz="2200" kern="0" dirty="0" smtClean="0">
                <a:solidFill>
                  <a:srgbClr val="000000"/>
                </a:solidFill>
                <a:latin typeface="Arial"/>
              </a:rPr>
              <a:t>3. Other bank characteristics</a:t>
            </a:r>
            <a:endParaRPr lang="en-US" altLang="en-US" sz="2200" kern="0" dirty="0">
              <a:solidFill>
                <a:srgbClr val="000000"/>
              </a:solidFill>
              <a:latin typeface="Arial"/>
            </a:endParaRPr>
          </a:p>
          <a:p>
            <a:pPr marL="228600" lvl="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5000"/>
              <a:buNone/>
              <a:defRPr/>
            </a:pPr>
            <a:r>
              <a:rPr lang="en-US" altLang="en-US" sz="2200" kern="0" dirty="0">
                <a:solidFill>
                  <a:srgbClr val="000000"/>
                </a:solidFill>
                <a:latin typeface="Arial"/>
              </a:rPr>
              <a:t>	- </a:t>
            </a:r>
            <a:r>
              <a:rPr lang="en-US" altLang="en-US" sz="2200" kern="0" dirty="0" smtClean="0">
                <a:solidFill>
                  <a:srgbClr val="000000"/>
                </a:solidFill>
                <a:latin typeface="Arial"/>
              </a:rPr>
              <a:t>Loan as % of assets</a:t>
            </a:r>
            <a:endParaRPr lang="en-US" altLang="en-US" sz="2200" kern="0" dirty="0">
              <a:solidFill>
                <a:srgbClr val="000000"/>
              </a:solidFill>
              <a:latin typeface="Arial"/>
            </a:endParaRPr>
          </a:p>
          <a:p>
            <a:pPr marL="228600" lvl="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5000"/>
              <a:buNone/>
              <a:defRPr/>
            </a:pPr>
            <a:r>
              <a:rPr lang="en-US" altLang="en-US" sz="2200" kern="0" dirty="0">
                <a:solidFill>
                  <a:srgbClr val="000000"/>
                </a:solidFill>
                <a:latin typeface="Arial"/>
              </a:rPr>
              <a:t>	- </a:t>
            </a:r>
            <a:r>
              <a:rPr lang="en-US" altLang="en-US" sz="2200" kern="0" dirty="0" smtClean="0">
                <a:solidFill>
                  <a:srgbClr val="000000"/>
                </a:solidFill>
                <a:latin typeface="Arial"/>
              </a:rPr>
              <a:t>Loan growth 2005-2007</a:t>
            </a:r>
          </a:p>
          <a:p>
            <a:pPr marL="228600" lvl="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5000"/>
              <a:buNone/>
              <a:defRPr/>
            </a:pPr>
            <a:r>
              <a:rPr lang="en-US" altLang="en-US" sz="2200" kern="0" dirty="0">
                <a:solidFill>
                  <a:srgbClr val="000000"/>
                </a:solidFill>
                <a:latin typeface="Arial"/>
              </a:rPr>
              <a:t>	</a:t>
            </a:r>
            <a:r>
              <a:rPr lang="en-US" altLang="en-US" sz="2200" kern="0" dirty="0" smtClean="0">
                <a:solidFill>
                  <a:srgbClr val="000000"/>
                </a:solidFill>
                <a:latin typeface="Arial"/>
              </a:rPr>
              <a:t>- Retail bank (depository inst.)?</a:t>
            </a:r>
            <a:endParaRPr lang="en-US" altLang="en-US" sz="2200" kern="0" dirty="0">
              <a:solidFill>
                <a:srgbClr val="000000"/>
              </a:solidFill>
              <a:latin typeface="Arial"/>
            </a:endParaRPr>
          </a:p>
          <a:p>
            <a:pPr marL="228600" lvl="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5000"/>
              <a:buNone/>
              <a:defRPr/>
            </a:pPr>
            <a:endParaRPr lang="en-US" altLang="en-US" sz="2200" kern="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14803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952500"/>
          </a:xfrm>
          <a:prstGeom prst="rect">
            <a:avLst/>
          </a:prstGeom>
          <a:solidFill>
            <a:srgbClr val="333399"/>
          </a:solidFill>
        </p:spPr>
        <p:txBody>
          <a:bodyPr vert="horz" rtlCol="0"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43" y="183862"/>
            <a:ext cx="9144000" cy="584775"/>
          </a:xfrm>
          <a:prstGeom prst="rect">
            <a:avLst/>
          </a:prstGeom>
          <a:noFill/>
        </p:spPr>
        <p:txBody>
          <a:bodyPr vert="horz" wrap="square" rtlCol="0" anchor="ctr" anchorCtr="1">
            <a:normAutofit/>
          </a:bodyPr>
          <a:lstStyle/>
          <a:p>
            <a:r>
              <a:rPr lang="en-US" sz="3200" b="1" dirty="0">
                <a:solidFill>
                  <a:srgbClr val="FFFFFF"/>
                </a:solidFill>
                <a:latin typeface="Arial"/>
              </a:rPr>
              <a:t>Other years (full sample)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219200"/>
            <a:ext cx="8043509" cy="563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1344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682" y="0"/>
            <a:ext cx="9144000" cy="952500"/>
          </a:xfrm>
          <a:prstGeom prst="rect">
            <a:avLst/>
          </a:prstGeom>
          <a:solidFill>
            <a:srgbClr val="333399"/>
          </a:solidFill>
        </p:spPr>
        <p:txBody>
          <a:bodyPr vert="horz" rtlCol="0"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86821"/>
            <a:ext cx="9144000" cy="584775"/>
          </a:xfrm>
          <a:prstGeom prst="rect">
            <a:avLst/>
          </a:prstGeom>
          <a:noFill/>
        </p:spPr>
        <p:txBody>
          <a:bodyPr vert="horz" wrap="square" rtlCol="0" anchor="ctr" anchorCtr="1">
            <a:normAutofit/>
          </a:bodyPr>
          <a:lstStyle/>
          <a:p>
            <a:r>
              <a:rPr lang="en-US" sz="3200" b="1" dirty="0">
                <a:solidFill>
                  <a:srgbClr val="FFFFFF"/>
                </a:solidFill>
                <a:latin typeface="Arial"/>
              </a:rPr>
              <a:t>Other years </a:t>
            </a:r>
            <a:r>
              <a:rPr lang="en-US" sz="3200" b="1" dirty="0" smtClean="0">
                <a:solidFill>
                  <a:srgbClr val="FFFFFF"/>
                </a:solidFill>
                <a:latin typeface="Arial"/>
              </a:rPr>
              <a:t>(truncated </a:t>
            </a:r>
            <a:r>
              <a:rPr lang="en-US" sz="3200" b="1" dirty="0">
                <a:solidFill>
                  <a:srgbClr val="FFFFFF"/>
                </a:solidFill>
                <a:latin typeface="Arial"/>
              </a:rPr>
              <a:t>sample)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776" y="1143000"/>
            <a:ext cx="7983815" cy="5596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1344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952500"/>
          </a:xfrm>
          <a:prstGeom prst="rect">
            <a:avLst/>
          </a:prstGeom>
          <a:solidFill>
            <a:srgbClr val="333399"/>
          </a:solidFill>
        </p:spPr>
        <p:txBody>
          <a:bodyPr vert="horz" rtlCol="0"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200" y="140768"/>
            <a:ext cx="9144000" cy="584775"/>
          </a:xfrm>
          <a:prstGeom prst="rect">
            <a:avLst/>
          </a:prstGeom>
          <a:noFill/>
        </p:spPr>
        <p:txBody>
          <a:bodyPr vert="horz" wrap="square" rtlCol="0" anchor="ctr" anchorCtr="1">
            <a:normAutofit fontScale="92500"/>
          </a:bodyPr>
          <a:lstStyle/>
          <a:p>
            <a:r>
              <a:rPr lang="en-US" sz="3200" b="1" dirty="0">
                <a:solidFill>
                  <a:srgbClr val="FFFFFF"/>
                </a:solidFill>
                <a:latin typeface="Arial"/>
              </a:rPr>
              <a:t>Some Countries </a:t>
            </a:r>
            <a:r>
              <a:rPr lang="en-US" sz="3200" b="1" dirty="0" smtClean="0">
                <a:solidFill>
                  <a:srgbClr val="FFFFFF"/>
                </a:solidFill>
                <a:latin typeface="Arial"/>
              </a:rPr>
              <a:t>are considered </a:t>
            </a:r>
            <a:r>
              <a:rPr lang="en-US" sz="3200" b="1" dirty="0">
                <a:solidFill>
                  <a:srgbClr val="FFFFFF"/>
                </a:solidFill>
                <a:latin typeface="Arial"/>
              </a:rPr>
              <a:t>“Overbanked”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295400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smtClean="0">
                <a:solidFill>
                  <a:prstClr val="black"/>
                </a:solidFill>
              </a:rPr>
              <a:t>Literature </a:t>
            </a:r>
            <a:r>
              <a:rPr lang="en-US" sz="2800" dirty="0">
                <a:solidFill>
                  <a:prstClr val="black"/>
                </a:solidFill>
              </a:rPr>
              <a:t>finds some nations are “overbanked” [e.g. </a:t>
            </a:r>
            <a:r>
              <a:rPr lang="en-US" sz="2800" dirty="0" err="1">
                <a:solidFill>
                  <a:prstClr val="black"/>
                </a:solidFill>
              </a:rPr>
              <a:t>Eichengreen</a:t>
            </a:r>
            <a:r>
              <a:rPr lang="en-US" sz="2800" dirty="0">
                <a:solidFill>
                  <a:prstClr val="black"/>
                </a:solidFill>
              </a:rPr>
              <a:t> and </a:t>
            </a:r>
            <a:r>
              <a:rPr lang="en-US" sz="2800" dirty="0" err="1">
                <a:solidFill>
                  <a:prstClr val="black"/>
                </a:solidFill>
              </a:rPr>
              <a:t>Luengnaruemitchai</a:t>
            </a:r>
            <a:r>
              <a:rPr lang="en-US" sz="2800" dirty="0">
                <a:solidFill>
                  <a:prstClr val="black"/>
                </a:solidFill>
              </a:rPr>
              <a:t> (2006)] </a:t>
            </a:r>
            <a:endParaRPr lang="en-US" sz="2800" dirty="0" smtClean="0">
              <a:solidFill>
                <a:prstClr val="black"/>
              </a:solidFill>
            </a:endParaRPr>
          </a:p>
          <a:p>
            <a:pPr marL="0" indent="0">
              <a:buNone/>
            </a:pPr>
            <a:r>
              <a:rPr lang="en-US" sz="2400" dirty="0">
                <a:solidFill>
                  <a:prstClr val="black"/>
                </a:solidFill>
              </a:rPr>
              <a:t>	</a:t>
            </a:r>
            <a:r>
              <a:rPr lang="en-US" sz="2600" dirty="0">
                <a:solidFill>
                  <a:prstClr val="black"/>
                </a:solidFill>
              </a:rPr>
              <a:t>- banks account for abnormal share of </a:t>
            </a:r>
            <a:r>
              <a:rPr lang="en-US" sz="2600" dirty="0" smtClean="0">
                <a:solidFill>
                  <a:prstClr val="black"/>
                </a:solidFill>
              </a:rPr>
              <a:t>		intermediation</a:t>
            </a:r>
            <a:endParaRPr lang="en-US" sz="2600" dirty="0">
              <a:solidFill>
                <a:prstClr val="black"/>
              </a:solidFill>
            </a:endParaRPr>
          </a:p>
          <a:p>
            <a:pPr marL="0" indent="0">
              <a:buNone/>
            </a:pPr>
            <a:r>
              <a:rPr lang="en-US" sz="2600" dirty="0">
                <a:solidFill>
                  <a:prstClr val="black"/>
                </a:solidFill>
              </a:rPr>
              <a:t>	- benefits of diversification of lending markets   </a:t>
            </a:r>
          </a:p>
          <a:p>
            <a:pPr marL="0" indent="0">
              <a:buNone/>
            </a:pPr>
            <a:r>
              <a:rPr lang="en-US" sz="2600" dirty="0">
                <a:solidFill>
                  <a:prstClr val="black"/>
                </a:solidFill>
              </a:rPr>
              <a:t>	- Greenspan “spare tire” </a:t>
            </a:r>
            <a:r>
              <a:rPr lang="en-US" sz="2600" dirty="0" smtClean="0">
                <a:solidFill>
                  <a:prstClr val="black"/>
                </a:solidFill>
              </a:rPr>
              <a:t>argument</a:t>
            </a:r>
          </a:p>
          <a:p>
            <a:pPr marL="0" indent="0">
              <a:buNone/>
            </a:pPr>
            <a:r>
              <a:rPr lang="en-US" sz="2600" dirty="0">
                <a:solidFill>
                  <a:prstClr val="black"/>
                </a:solidFill>
              </a:rPr>
              <a:t>	</a:t>
            </a:r>
            <a:r>
              <a:rPr lang="en-US" sz="2600" dirty="0" smtClean="0">
                <a:solidFill>
                  <a:prstClr val="black"/>
                </a:solidFill>
              </a:rPr>
              <a:t>- role in Asian financial crisis</a:t>
            </a:r>
            <a:endParaRPr lang="en-US" sz="2400" dirty="0" smtClean="0">
              <a:solidFill>
                <a:prstClr val="black"/>
              </a:solidFill>
            </a:endParaRPr>
          </a:p>
          <a:p>
            <a:r>
              <a:rPr lang="en-US" sz="2400" dirty="0" smtClean="0">
                <a:solidFill>
                  <a:prstClr val="black"/>
                </a:solidFill>
              </a:rPr>
              <a:t>Overbanking </a:t>
            </a:r>
            <a:r>
              <a:rPr lang="en-US" sz="2400" dirty="0">
                <a:solidFill>
                  <a:prstClr val="black"/>
                </a:solidFill>
              </a:rPr>
              <a:t>said to hurt development of Argentina and </a:t>
            </a:r>
            <a:endParaRPr lang="en-US" sz="2400" dirty="0" smtClean="0">
              <a:solidFill>
                <a:prstClr val="black"/>
              </a:solidFill>
            </a:endParaRPr>
          </a:p>
          <a:p>
            <a:pPr marL="0" indent="0">
              <a:buNone/>
            </a:pPr>
            <a:r>
              <a:rPr lang="en-US" sz="2400" dirty="0" smtClean="0">
                <a:solidFill>
                  <a:prstClr val="black"/>
                </a:solidFill>
              </a:rPr>
              <a:t>	others </a:t>
            </a:r>
            <a:r>
              <a:rPr lang="en-US" sz="2400" dirty="0">
                <a:solidFill>
                  <a:prstClr val="black"/>
                </a:solidFill>
              </a:rPr>
              <a:t>at turn of 20th century [Davis and </a:t>
            </a:r>
            <a:r>
              <a:rPr lang="en-US" sz="2400" dirty="0" err="1">
                <a:solidFill>
                  <a:prstClr val="black"/>
                </a:solidFill>
              </a:rPr>
              <a:t>Gallman</a:t>
            </a:r>
            <a:r>
              <a:rPr lang="en-US" sz="2400" dirty="0">
                <a:solidFill>
                  <a:prstClr val="black"/>
                </a:solidFill>
              </a:rPr>
              <a:t> (1978</a:t>
            </a:r>
            <a:r>
              <a:rPr lang="en-US" sz="2400" dirty="0" smtClean="0">
                <a:solidFill>
                  <a:prstClr val="black"/>
                </a:solidFill>
              </a:rPr>
              <a:t>)]</a:t>
            </a:r>
          </a:p>
          <a:p>
            <a:endParaRPr 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47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952500"/>
          </a:xfrm>
          <a:prstGeom prst="rect">
            <a:avLst/>
          </a:prstGeom>
          <a:solidFill>
            <a:srgbClr val="333399"/>
          </a:solidFill>
        </p:spPr>
        <p:txBody>
          <a:bodyPr vert="horz" rtlCol="0"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43" y="183862"/>
            <a:ext cx="9144000" cy="584775"/>
          </a:xfrm>
          <a:prstGeom prst="rect">
            <a:avLst/>
          </a:prstGeom>
          <a:noFill/>
        </p:spPr>
        <p:txBody>
          <a:bodyPr vert="horz" wrap="square" rtlCol="0" anchor="ctr" anchorCtr="1">
            <a:normAutofit/>
          </a:bodyPr>
          <a:lstStyle/>
          <a:p>
            <a:r>
              <a:rPr lang="en-US" sz="3200" b="1" dirty="0" smtClean="0">
                <a:solidFill>
                  <a:srgbClr val="FFFFFF"/>
                </a:solidFill>
                <a:latin typeface="Arial"/>
              </a:rPr>
              <a:t>With Country characteristics (no FE)</a:t>
            </a:r>
            <a:endParaRPr lang="en-US" sz="3200" b="1" dirty="0">
              <a:solidFill>
                <a:srgbClr val="FFFFFF"/>
              </a:solidFill>
              <a:latin typeface="Arial"/>
            </a:endParaRPr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8061276"/>
              </p:ext>
            </p:extLst>
          </p:nvPr>
        </p:nvGraphicFramePr>
        <p:xfrm>
          <a:off x="533401" y="1600200"/>
          <a:ext cx="8001001" cy="4800598"/>
        </p:xfrm>
        <a:graphic>
          <a:graphicData uri="http://schemas.openxmlformats.org/drawingml/2006/table">
            <a:tbl>
              <a:tblPr firstRow="1" firstCol="1" bandRow="1"/>
              <a:tblGrid>
                <a:gridCol w="1518401"/>
                <a:gridCol w="1620650"/>
                <a:gridCol w="1620650"/>
                <a:gridCol w="1620650"/>
                <a:gridCol w="1620650"/>
              </a:tblGrid>
              <a:tr h="2182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RETDEP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-1.491***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-1.444***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82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(0.451)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(0.477)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82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RETDEP_cn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0.569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0.602*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82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(0.384)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(0.339)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82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CASH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4.558**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4.246***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82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(1.784)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(1.413)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82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CASH_cn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-3.316*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-1.339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82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100" dirty="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(1.652)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(1.480)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82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NSFR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0.021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0.025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82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(0.188)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(0.156)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82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NSFR_cn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-0.297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-0.099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82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(0.300)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(0.274)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82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LEV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-0.032***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-0.032***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-0.031***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-0.031***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82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(0.004)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(0.004)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(0.004)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(0.005)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82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LNASSETS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0.017**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0.009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0.054*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0.046**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82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(0.007)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(0.008)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(0.028)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(0.019)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82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DCB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0.003*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0.002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-0.001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-0.001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82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(0.002)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(0.002)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(0.001)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(0.001)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82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DCB2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-0.000**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-0.000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-0.000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-0.000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82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1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(0.000)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(0.000)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(0.000)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(0.000)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82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r2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0.120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0.110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0.088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0.080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82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N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12831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12831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/>
                          <a:ea typeface="SimSun"/>
                          <a:cs typeface="Times New Roman"/>
                        </a:rPr>
                        <a:t>12831</a:t>
                      </a:r>
                      <a:endParaRPr lang="en-US" sz="11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12831</a:t>
                      </a:r>
                      <a:endParaRPr lang="en-US" sz="11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1344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952500"/>
          </a:xfrm>
          <a:prstGeom prst="rect">
            <a:avLst/>
          </a:prstGeom>
          <a:solidFill>
            <a:srgbClr val="333399"/>
          </a:solidFill>
        </p:spPr>
        <p:txBody>
          <a:bodyPr vert="horz" rtlCol="0"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280" y="183862"/>
            <a:ext cx="9144000" cy="584775"/>
          </a:xfrm>
          <a:prstGeom prst="rect">
            <a:avLst/>
          </a:prstGeom>
          <a:noFill/>
        </p:spPr>
        <p:txBody>
          <a:bodyPr vert="horz" wrap="square" rtlCol="0" anchor="ctr" anchorCtr="1">
            <a:normAutofit/>
          </a:bodyPr>
          <a:lstStyle/>
          <a:p>
            <a:r>
              <a:rPr lang="en-US" sz="3200" b="1" dirty="0" smtClean="0">
                <a:solidFill>
                  <a:srgbClr val="FFFFFF"/>
                </a:solidFill>
                <a:latin typeface="Arial"/>
              </a:rPr>
              <a:t>With other bank characteristics added</a:t>
            </a:r>
            <a:endParaRPr lang="en-US" sz="3200" b="1" dirty="0">
              <a:solidFill>
                <a:srgbClr val="FFFFFF"/>
              </a:solidFill>
              <a:latin typeface="Arial"/>
            </a:endParaRPr>
          </a:p>
        </p:txBody>
      </p:sp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85979728"/>
              </p:ext>
            </p:extLst>
          </p:nvPr>
        </p:nvGraphicFramePr>
        <p:xfrm>
          <a:off x="609599" y="1599425"/>
          <a:ext cx="8004038" cy="4572774"/>
        </p:xfrm>
        <a:graphic>
          <a:graphicData uri="http://schemas.openxmlformats.org/drawingml/2006/table">
            <a:tbl>
              <a:tblPr firstRow="1" firstCol="1" bandRow="1"/>
              <a:tblGrid>
                <a:gridCol w="1582685"/>
                <a:gridCol w="1604703"/>
                <a:gridCol w="1605550"/>
                <a:gridCol w="1605550"/>
                <a:gridCol w="1605550"/>
              </a:tblGrid>
              <a:tr h="25404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RETDEP</a:t>
                      </a:r>
                      <a:endParaRPr lang="en-US" sz="15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-1.279**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-1.156**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404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(0.525)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(0.526)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404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RETDEP_cn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-6.656*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-7.147**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404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(3.513)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(2.860)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404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CASH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2.430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2.095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404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(1.665)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(1.579)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 dirty="0">
                        <a:effectLst/>
                        <a:latin typeface="Calibri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404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CASH_cn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9.342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7.470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404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(7.375)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(4.887)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404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NSFR</a:t>
                      </a:r>
                      <a:endParaRPr lang="en-US" sz="15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0.232***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0.158*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404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(0.083)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(0.078)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404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NSFR_cn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0.368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1.360**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404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(1.190)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(0.618)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404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LEV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-0.034***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-0.035***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-0.035***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-0.034***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404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(0.007)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(0.007)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(0.007)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(0.007)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404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LNASSETS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0.013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0.007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0.043*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0.043**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404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500">
                        <a:effectLst/>
                        <a:latin typeface="Calibri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(0.013)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(0.014)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(0.024)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(0.021)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404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r2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0.229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0.223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0.208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0.208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404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N</a:t>
                      </a:r>
                      <a:endParaRPr lang="en-US" sz="15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14800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14800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SimSun"/>
                          <a:cs typeface="Times New Roman"/>
                        </a:rPr>
                        <a:t>14800</a:t>
                      </a:r>
                      <a:endParaRPr lang="en-US" sz="15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14800</a:t>
                      </a:r>
                      <a:endParaRPr lang="en-US" sz="15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91455" marR="9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7024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952500"/>
          </a:xfrm>
          <a:prstGeom prst="rect">
            <a:avLst/>
          </a:prstGeom>
          <a:solidFill>
            <a:srgbClr val="333399"/>
          </a:solidFill>
        </p:spPr>
        <p:txBody>
          <a:bodyPr vert="horz" rtlCol="0"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43" y="183862"/>
            <a:ext cx="9144000" cy="584775"/>
          </a:xfrm>
          <a:prstGeom prst="rect">
            <a:avLst/>
          </a:prstGeom>
          <a:noFill/>
        </p:spPr>
        <p:txBody>
          <a:bodyPr vert="horz" wrap="square" rtlCol="0" anchor="ctr" anchorCtr="1">
            <a:normAutofit/>
          </a:bodyPr>
          <a:lstStyle/>
          <a:p>
            <a:r>
              <a:rPr lang="en-US" sz="3200" b="1" dirty="0" smtClean="0">
                <a:solidFill>
                  <a:srgbClr val="FFFFFF"/>
                </a:solidFill>
                <a:latin typeface="Arial"/>
              </a:rPr>
              <a:t>Coefficients on other bank characteristics</a:t>
            </a:r>
            <a:endParaRPr lang="en-US" sz="3200" b="1" dirty="0">
              <a:solidFill>
                <a:srgbClr val="FFFFFF"/>
              </a:solidFill>
              <a:latin typeface="Arial"/>
            </a:endParaRPr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0745164"/>
              </p:ext>
            </p:extLst>
          </p:nvPr>
        </p:nvGraphicFramePr>
        <p:xfrm>
          <a:off x="609599" y="1904999"/>
          <a:ext cx="8041697" cy="3581400"/>
        </p:xfrm>
        <a:graphic>
          <a:graphicData uri="http://schemas.openxmlformats.org/drawingml/2006/table">
            <a:tbl>
              <a:tblPr firstRow="1" firstCol="1" bandRow="1"/>
              <a:tblGrid>
                <a:gridCol w="1590132"/>
                <a:gridCol w="1612253"/>
                <a:gridCol w="1613104"/>
                <a:gridCol w="1613104"/>
                <a:gridCol w="1613104"/>
              </a:tblGrid>
              <a:tr h="2984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LOANS</a:t>
                      </a:r>
                      <a:endParaRPr lang="en-US" sz="13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SimSun"/>
                          <a:cs typeface="Times New Roman"/>
                        </a:rPr>
                        <a:t>-0.668***</a:t>
                      </a:r>
                      <a:endParaRPr lang="en-US" sz="13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SimSun"/>
                          <a:cs typeface="Times New Roman"/>
                        </a:rPr>
                        <a:t>-0.968***</a:t>
                      </a:r>
                      <a:endParaRPr lang="en-US" sz="13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SimSun"/>
                          <a:cs typeface="Times New Roman"/>
                        </a:rPr>
                        <a:t>-1.004***</a:t>
                      </a:r>
                      <a:endParaRPr lang="en-US" sz="13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SimSun"/>
                          <a:cs typeface="Times New Roman"/>
                        </a:rPr>
                        <a:t>-0.898***</a:t>
                      </a:r>
                      <a:endParaRPr lang="en-US" sz="13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84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300">
                        <a:effectLst/>
                        <a:latin typeface="Calibri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(0.127)</a:t>
                      </a:r>
                      <a:endParaRPr lang="en-US" sz="13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(0.141)</a:t>
                      </a:r>
                      <a:endParaRPr lang="en-US" sz="13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(0.199)</a:t>
                      </a:r>
                      <a:endParaRPr lang="en-US" sz="13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(0.205)</a:t>
                      </a:r>
                      <a:endParaRPr lang="en-US" sz="13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84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SimSun"/>
                          <a:cs typeface="Times New Roman"/>
                        </a:rPr>
                        <a:t>LOANS_cn</a:t>
                      </a:r>
                      <a:endParaRPr lang="en-US" sz="13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SimSun"/>
                          <a:cs typeface="Times New Roman"/>
                        </a:rPr>
                        <a:t>-5.665***</a:t>
                      </a:r>
                      <a:endParaRPr lang="en-US" sz="13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SimSun"/>
                          <a:cs typeface="Times New Roman"/>
                        </a:rPr>
                        <a:t>-5.668***</a:t>
                      </a:r>
                      <a:endParaRPr lang="en-US" sz="13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SimSun"/>
                          <a:cs typeface="Times New Roman"/>
                        </a:rPr>
                        <a:t>-4.572***</a:t>
                      </a:r>
                      <a:endParaRPr lang="en-US" sz="13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SimSun"/>
                          <a:cs typeface="Times New Roman"/>
                        </a:rPr>
                        <a:t>-6.015***</a:t>
                      </a:r>
                      <a:endParaRPr lang="en-US" sz="13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84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300">
                        <a:effectLst/>
                        <a:latin typeface="Calibri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SimSun"/>
                          <a:cs typeface="Times New Roman"/>
                        </a:rPr>
                        <a:t>(1.036)</a:t>
                      </a:r>
                      <a:endParaRPr lang="en-US" sz="13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SimSun"/>
                          <a:cs typeface="Times New Roman"/>
                        </a:rPr>
                        <a:t>(1.489)</a:t>
                      </a:r>
                      <a:endParaRPr lang="en-US" sz="13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SimSun"/>
                          <a:cs typeface="Times New Roman"/>
                        </a:rPr>
                        <a:t>(1.562)</a:t>
                      </a:r>
                      <a:endParaRPr lang="en-US" sz="13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SimSun"/>
                          <a:cs typeface="Times New Roman"/>
                        </a:rPr>
                        <a:t>(1.409)</a:t>
                      </a:r>
                      <a:endParaRPr lang="en-US" sz="13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84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SimSun"/>
                          <a:cs typeface="Times New Roman"/>
                        </a:rPr>
                        <a:t>AssetGrth</a:t>
                      </a:r>
                      <a:endParaRPr lang="en-US" sz="13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SimSun"/>
                          <a:cs typeface="Times New Roman"/>
                        </a:rPr>
                        <a:t>-0.004</a:t>
                      </a:r>
                      <a:endParaRPr lang="en-US" sz="13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SimSun"/>
                          <a:cs typeface="Times New Roman"/>
                        </a:rPr>
                        <a:t>-0.003</a:t>
                      </a:r>
                      <a:endParaRPr lang="en-US" sz="13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SimSun"/>
                          <a:cs typeface="Times New Roman"/>
                        </a:rPr>
                        <a:t>-0.003</a:t>
                      </a:r>
                      <a:endParaRPr lang="en-US" sz="13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SimSun"/>
                          <a:cs typeface="Times New Roman"/>
                        </a:rPr>
                        <a:t>-0.003</a:t>
                      </a:r>
                      <a:endParaRPr lang="en-US" sz="13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84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300">
                        <a:effectLst/>
                        <a:latin typeface="Calibri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(0.003)</a:t>
                      </a:r>
                      <a:endParaRPr lang="en-US" sz="13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(0.003)</a:t>
                      </a:r>
                      <a:endParaRPr lang="en-US" sz="13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(0.002)</a:t>
                      </a:r>
                      <a:endParaRPr lang="en-US" sz="13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(0.003)</a:t>
                      </a:r>
                      <a:endParaRPr lang="en-US" sz="13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84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SimSun"/>
                          <a:cs typeface="Times New Roman"/>
                        </a:rPr>
                        <a:t>AssetGrth_cn</a:t>
                      </a:r>
                      <a:endParaRPr lang="en-US" sz="13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SimSun"/>
                          <a:cs typeface="Times New Roman"/>
                        </a:rPr>
                        <a:t>0.013</a:t>
                      </a:r>
                      <a:endParaRPr lang="en-US" sz="13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SimSun"/>
                          <a:cs typeface="Times New Roman"/>
                        </a:rPr>
                        <a:t>0.019</a:t>
                      </a:r>
                      <a:endParaRPr lang="en-US" sz="13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SimSun"/>
                          <a:cs typeface="Times New Roman"/>
                        </a:rPr>
                        <a:t>0.003</a:t>
                      </a:r>
                      <a:endParaRPr lang="en-US" sz="13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SimSun"/>
                          <a:cs typeface="Times New Roman"/>
                        </a:rPr>
                        <a:t>0.006</a:t>
                      </a:r>
                      <a:endParaRPr lang="en-US" sz="13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84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300">
                        <a:effectLst/>
                        <a:latin typeface="Calibri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(0.014)</a:t>
                      </a:r>
                      <a:endParaRPr lang="en-US" sz="13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(0.014)</a:t>
                      </a:r>
                      <a:endParaRPr lang="en-US" sz="13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(0.015)</a:t>
                      </a:r>
                      <a:endParaRPr lang="en-US" sz="13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(0.013)</a:t>
                      </a:r>
                      <a:endParaRPr lang="en-US" sz="13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84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SimSun"/>
                          <a:cs typeface="Times New Roman"/>
                        </a:rPr>
                        <a:t>Retail Bank</a:t>
                      </a:r>
                      <a:endParaRPr lang="en-US" sz="13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SimSun"/>
                          <a:cs typeface="Times New Roman"/>
                        </a:rPr>
                        <a:t>-0.195</a:t>
                      </a:r>
                      <a:endParaRPr lang="en-US" sz="13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SimSun"/>
                          <a:cs typeface="Times New Roman"/>
                        </a:rPr>
                        <a:t>-0.190</a:t>
                      </a:r>
                      <a:endParaRPr lang="en-US" sz="13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SimSun"/>
                          <a:cs typeface="Times New Roman"/>
                        </a:rPr>
                        <a:t>-0.532***</a:t>
                      </a:r>
                      <a:endParaRPr lang="en-US" sz="13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SimSun"/>
                          <a:cs typeface="Times New Roman"/>
                        </a:rPr>
                        <a:t>-0.525***</a:t>
                      </a:r>
                      <a:endParaRPr lang="en-US" sz="13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84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300">
                        <a:effectLst/>
                        <a:latin typeface="Calibri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(0.189)</a:t>
                      </a:r>
                      <a:endParaRPr lang="en-US" sz="13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(0.200)</a:t>
                      </a:r>
                      <a:endParaRPr lang="en-US" sz="13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(0.147)</a:t>
                      </a:r>
                      <a:endParaRPr lang="en-US" sz="13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(0.145)</a:t>
                      </a:r>
                      <a:endParaRPr lang="en-US" sz="13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84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SimSun"/>
                          <a:cs typeface="Times New Roman"/>
                        </a:rPr>
                        <a:t>RetailAssetShare_cn</a:t>
                      </a:r>
                      <a:endParaRPr lang="en-US" sz="13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SimSun"/>
                          <a:cs typeface="Times New Roman"/>
                        </a:rPr>
                        <a:t>-1.016</a:t>
                      </a:r>
                      <a:endParaRPr lang="en-US" sz="13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SimSun"/>
                          <a:cs typeface="Times New Roman"/>
                        </a:rPr>
                        <a:t>-0.894</a:t>
                      </a:r>
                      <a:endParaRPr lang="en-US" sz="13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SimSun"/>
                          <a:cs typeface="Times New Roman"/>
                        </a:rPr>
                        <a:t>-1.623*</a:t>
                      </a:r>
                      <a:endParaRPr lang="en-US" sz="13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SimSun"/>
                          <a:cs typeface="Times New Roman"/>
                        </a:rPr>
                        <a:t>-1.960**</a:t>
                      </a:r>
                      <a:endParaRPr lang="en-US" sz="13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84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300">
                        <a:effectLst/>
                        <a:latin typeface="Calibri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(0.908)</a:t>
                      </a:r>
                      <a:endParaRPr lang="en-US" sz="13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(0.934)</a:t>
                      </a:r>
                      <a:endParaRPr lang="en-US" sz="13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SimSun"/>
                          <a:cs typeface="Times New Roman"/>
                        </a:rPr>
                        <a:t>(0.906)</a:t>
                      </a:r>
                      <a:endParaRPr lang="en-US" sz="13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(0.822)</a:t>
                      </a:r>
                      <a:endParaRPr lang="en-US" sz="13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79200" marR="792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064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952500"/>
          </a:xfrm>
          <a:prstGeom prst="rect">
            <a:avLst/>
          </a:prstGeom>
          <a:solidFill>
            <a:srgbClr val="333399"/>
          </a:solidFill>
        </p:spPr>
        <p:txBody>
          <a:bodyPr vert="horz" rtlCol="0"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43" y="183862"/>
            <a:ext cx="9144000" cy="584775"/>
          </a:xfrm>
          <a:prstGeom prst="rect">
            <a:avLst/>
          </a:prstGeom>
          <a:noFill/>
        </p:spPr>
        <p:txBody>
          <a:bodyPr vert="horz" wrap="square" rtlCol="0" anchor="ctr" anchorCtr="1">
            <a:normAutofit/>
          </a:bodyPr>
          <a:lstStyle/>
          <a:p>
            <a:r>
              <a:rPr lang="en-US" sz="3200" b="1" dirty="0" smtClean="0">
                <a:solidFill>
                  <a:srgbClr val="FFFFFF"/>
                </a:solidFill>
                <a:latin typeface="Arial"/>
              </a:rPr>
              <a:t>Overbanking at the country level</a:t>
            </a:r>
            <a:endParaRPr lang="en-US" sz="3200" b="1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5" name="Content Placeholder 3" descr="S:\EricHsu\Mark\bankscope (w Jose)\output\domcred_graph [figure 1].png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378528"/>
            <a:ext cx="7010400" cy="50984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0064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952500"/>
          </a:xfrm>
          <a:prstGeom prst="rect">
            <a:avLst/>
          </a:prstGeom>
          <a:solidFill>
            <a:srgbClr val="333399"/>
          </a:solidFill>
        </p:spPr>
        <p:txBody>
          <a:bodyPr vert="horz" rtlCol="0"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200" y="140768"/>
            <a:ext cx="9144000" cy="584775"/>
          </a:xfrm>
          <a:prstGeom prst="rect">
            <a:avLst/>
          </a:prstGeom>
          <a:noFill/>
        </p:spPr>
        <p:txBody>
          <a:bodyPr vert="horz" wrap="square" rtlCol="0" anchor="ctr" anchorCtr="1">
            <a:normAutofit/>
          </a:bodyPr>
          <a:lstStyle/>
          <a:p>
            <a:r>
              <a:rPr lang="en-US" sz="3200" b="1" dirty="0" smtClean="0">
                <a:solidFill>
                  <a:srgbClr val="FFFFFF"/>
                </a:solidFill>
                <a:latin typeface="Arial"/>
              </a:rPr>
              <a:t>Conclusion (1)</a:t>
            </a:r>
            <a:endParaRPr lang="en-US" sz="3200" b="1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295400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prstClr val="black"/>
                </a:solidFill>
              </a:rPr>
              <a:t>Examine large cross-country micro data set to investigate impact of bank funding</a:t>
            </a:r>
          </a:p>
          <a:p>
            <a:r>
              <a:rPr lang="en-US" dirty="0" smtClean="0">
                <a:solidFill>
                  <a:prstClr val="black"/>
                </a:solidFill>
              </a:rPr>
              <a:t>Profitability </a:t>
            </a:r>
            <a:r>
              <a:rPr lang="en-US" dirty="0">
                <a:solidFill>
                  <a:prstClr val="black"/>
                </a:solidFill>
              </a:rPr>
              <a:t>decreasing in share of </a:t>
            </a:r>
            <a:r>
              <a:rPr lang="en-US" dirty="0" smtClean="0">
                <a:solidFill>
                  <a:prstClr val="black"/>
                </a:solidFill>
              </a:rPr>
              <a:t>deposits</a:t>
            </a:r>
          </a:p>
          <a:p>
            <a:pPr lvl="1"/>
            <a:r>
              <a:rPr lang="en-US" sz="2400" dirty="0" smtClean="0">
                <a:solidFill>
                  <a:prstClr val="black"/>
                </a:solidFill>
              </a:rPr>
              <a:t>Indicates </a:t>
            </a:r>
            <a:r>
              <a:rPr lang="en-US" sz="2400" dirty="0">
                <a:solidFill>
                  <a:prstClr val="black"/>
                </a:solidFill>
              </a:rPr>
              <a:t>could do better by relying less on </a:t>
            </a:r>
            <a:r>
              <a:rPr lang="en-US" sz="2400" dirty="0" smtClean="0">
                <a:solidFill>
                  <a:prstClr val="black"/>
                </a:solidFill>
              </a:rPr>
              <a:t>deposits</a:t>
            </a:r>
            <a:endParaRPr lang="en-US" sz="2400" dirty="0">
              <a:solidFill>
                <a:prstClr val="black"/>
              </a:solidFill>
            </a:endParaRPr>
          </a:p>
          <a:p>
            <a:r>
              <a:rPr lang="en-US" dirty="0" smtClean="0">
                <a:solidFill>
                  <a:prstClr val="black"/>
                </a:solidFill>
              </a:rPr>
              <a:t>Also find evidence of spillovers across financial system</a:t>
            </a: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Profitability also decreasing in system deposit reliance for funding</a:t>
            </a: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Positive spillovers from greater system stability</a:t>
            </a:r>
            <a:endParaRPr lang="en-US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en-US" dirty="0">
              <a:solidFill>
                <a:prstClr val="black"/>
              </a:solidFill>
            </a:endParaRPr>
          </a:p>
          <a:p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94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952500"/>
          </a:xfrm>
          <a:prstGeom prst="rect">
            <a:avLst/>
          </a:prstGeom>
          <a:solidFill>
            <a:srgbClr val="333399"/>
          </a:solidFill>
        </p:spPr>
        <p:txBody>
          <a:bodyPr vert="horz" rtlCol="0"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200" y="140768"/>
            <a:ext cx="9144000" cy="584775"/>
          </a:xfrm>
          <a:prstGeom prst="rect">
            <a:avLst/>
          </a:prstGeom>
          <a:noFill/>
        </p:spPr>
        <p:txBody>
          <a:bodyPr vert="horz" wrap="square" rtlCol="0" anchor="ctr" anchorCtr="1">
            <a:normAutofit/>
          </a:bodyPr>
          <a:lstStyle/>
          <a:p>
            <a:r>
              <a:rPr lang="en-US" sz="3200" b="1" dirty="0" smtClean="0">
                <a:solidFill>
                  <a:srgbClr val="FFFFFF"/>
                </a:solidFill>
                <a:latin typeface="Arial"/>
              </a:rPr>
              <a:t>Conclusion (2)</a:t>
            </a:r>
            <a:endParaRPr lang="en-US" sz="3200" b="1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295400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prstClr val="black"/>
                </a:solidFill>
              </a:rPr>
              <a:t>Substantive differences between domestic and foreign banks</a:t>
            </a: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Domestic largely enter with expected signs</a:t>
            </a: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Foreign profits declining in local NSFR</a:t>
            </a:r>
            <a:endParaRPr lang="en-US" dirty="0">
              <a:solidFill>
                <a:prstClr val="black"/>
              </a:solidFill>
            </a:endParaRPr>
          </a:p>
          <a:p>
            <a:r>
              <a:rPr lang="en-US" dirty="0" smtClean="0">
                <a:solidFill>
                  <a:prstClr val="black"/>
                </a:solidFill>
              </a:rPr>
              <a:t>Profitability </a:t>
            </a:r>
            <a:r>
              <a:rPr lang="en-US" dirty="0">
                <a:solidFill>
                  <a:prstClr val="black"/>
                </a:solidFill>
              </a:rPr>
              <a:t>decreasing in share of </a:t>
            </a:r>
            <a:r>
              <a:rPr lang="en-US" dirty="0" smtClean="0">
                <a:solidFill>
                  <a:prstClr val="black"/>
                </a:solidFill>
              </a:rPr>
              <a:t>deposits</a:t>
            </a: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Could </a:t>
            </a:r>
            <a:r>
              <a:rPr lang="en-US" dirty="0">
                <a:solidFill>
                  <a:prstClr val="black"/>
                </a:solidFill>
              </a:rPr>
              <a:t>do better by relying less on </a:t>
            </a:r>
            <a:r>
              <a:rPr lang="en-US" dirty="0" smtClean="0">
                <a:solidFill>
                  <a:prstClr val="black"/>
                </a:solidFill>
              </a:rPr>
              <a:t>deposits</a:t>
            </a:r>
            <a:endParaRPr lang="en-US" dirty="0">
              <a:solidFill>
                <a:prstClr val="black"/>
              </a:solidFill>
            </a:endParaRPr>
          </a:p>
          <a:p>
            <a:r>
              <a:rPr lang="en-US" dirty="0" smtClean="0">
                <a:solidFill>
                  <a:prstClr val="black"/>
                </a:solidFill>
              </a:rPr>
              <a:t>Macroeconomic implications</a:t>
            </a: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Point estimates indicate 1 SD increase in deposits associated with 25 </a:t>
            </a:r>
            <a:r>
              <a:rPr lang="en-US" dirty="0" err="1" smtClean="0">
                <a:solidFill>
                  <a:prstClr val="black"/>
                </a:solidFill>
              </a:rPr>
              <a:t>bp</a:t>
            </a:r>
            <a:r>
              <a:rPr lang="en-US" dirty="0" smtClean="0">
                <a:solidFill>
                  <a:prstClr val="black"/>
                </a:solidFill>
              </a:rPr>
              <a:t> decline in GDP growth</a:t>
            </a: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1 SD ↑ in NSFR with 7.5 </a:t>
            </a:r>
            <a:r>
              <a:rPr lang="en-US" dirty="0" err="1" smtClean="0">
                <a:solidFill>
                  <a:prstClr val="black"/>
                </a:solidFill>
              </a:rPr>
              <a:t>bp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smtClean="0">
                <a:solidFill>
                  <a:prstClr val="black"/>
                </a:solidFill>
              </a:rPr>
              <a:t>↑ in GDP growth</a:t>
            </a:r>
          </a:p>
          <a:p>
            <a:pPr lvl="1"/>
            <a:endParaRPr lang="en-US" dirty="0">
              <a:solidFill>
                <a:prstClr val="black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dirty="0">
              <a:solidFill>
                <a:prstClr val="black"/>
              </a:solidFill>
            </a:endParaRPr>
          </a:p>
          <a:p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70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952500"/>
          </a:xfrm>
          <a:prstGeom prst="rect">
            <a:avLst/>
          </a:prstGeom>
          <a:solidFill>
            <a:srgbClr val="333399"/>
          </a:solidFill>
        </p:spPr>
        <p:txBody>
          <a:bodyPr vert="horz" rtlCol="0"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200" y="140768"/>
            <a:ext cx="9144000" cy="584775"/>
          </a:xfrm>
          <a:prstGeom prst="rect">
            <a:avLst/>
          </a:prstGeom>
          <a:noFill/>
        </p:spPr>
        <p:txBody>
          <a:bodyPr vert="horz" wrap="square" rtlCol="0" anchor="ctr" anchorCtr="1">
            <a:normAutofit/>
          </a:bodyPr>
          <a:lstStyle/>
          <a:p>
            <a:r>
              <a:rPr lang="en-US" sz="3200" b="1" dirty="0">
                <a:solidFill>
                  <a:srgbClr val="FFFFFF"/>
                </a:solidFill>
                <a:latin typeface="Arial"/>
              </a:rPr>
              <a:t>Caveat: Mixed results </a:t>
            </a:r>
            <a:r>
              <a:rPr lang="en-US" sz="3200" b="1" dirty="0" smtClean="0">
                <a:solidFill>
                  <a:srgbClr val="FFFFFF"/>
                </a:solidFill>
                <a:latin typeface="Arial"/>
              </a:rPr>
              <a:t>over time</a:t>
            </a:r>
            <a:endParaRPr lang="en-US" sz="3200" b="1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295400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prstClr val="black"/>
                </a:solidFill>
              </a:rPr>
              <a:t>Pre-crisis results very </a:t>
            </a:r>
            <a:r>
              <a:rPr lang="en-US" dirty="0">
                <a:solidFill>
                  <a:prstClr val="black"/>
                </a:solidFill>
              </a:rPr>
              <a:t>different </a:t>
            </a:r>
            <a:r>
              <a:rPr lang="en-US" dirty="0" smtClean="0">
                <a:solidFill>
                  <a:prstClr val="black"/>
                </a:solidFill>
              </a:rPr>
              <a:t>than post</a:t>
            </a:r>
          </a:p>
          <a:p>
            <a:pPr lvl="1"/>
            <a:r>
              <a:rPr lang="en-US" sz="3200" dirty="0" smtClean="0">
                <a:solidFill>
                  <a:prstClr val="black"/>
                </a:solidFill>
              </a:rPr>
              <a:t>Coefficient </a:t>
            </a:r>
            <a:r>
              <a:rPr lang="en-US" sz="3200" dirty="0">
                <a:solidFill>
                  <a:prstClr val="black"/>
                </a:solidFill>
              </a:rPr>
              <a:t>on </a:t>
            </a:r>
            <a:r>
              <a:rPr lang="en-US" sz="3200" dirty="0" smtClean="0">
                <a:solidFill>
                  <a:prstClr val="black"/>
                </a:solidFill>
              </a:rPr>
              <a:t>deposits becomes insignificant over time</a:t>
            </a:r>
          </a:p>
          <a:p>
            <a:pPr lvl="1"/>
            <a:r>
              <a:rPr lang="en-US" sz="3200" dirty="0" smtClean="0">
                <a:solidFill>
                  <a:prstClr val="black"/>
                </a:solidFill>
              </a:rPr>
              <a:t>CASH becomes significant</a:t>
            </a:r>
            <a:endParaRPr lang="en-US" sz="3200" dirty="0">
              <a:solidFill>
                <a:prstClr val="black"/>
              </a:solidFill>
            </a:endParaRPr>
          </a:p>
          <a:p>
            <a:r>
              <a:rPr lang="en-US" dirty="0" smtClean="0">
                <a:solidFill>
                  <a:prstClr val="black"/>
                </a:solidFill>
              </a:rPr>
              <a:t>Lose </a:t>
            </a:r>
            <a:r>
              <a:rPr lang="en-US" dirty="0">
                <a:solidFill>
                  <a:prstClr val="black"/>
                </a:solidFill>
              </a:rPr>
              <a:t>positive </a:t>
            </a:r>
            <a:r>
              <a:rPr lang="en-US" dirty="0" smtClean="0">
                <a:solidFill>
                  <a:prstClr val="black"/>
                </a:solidFill>
              </a:rPr>
              <a:t>system NSFR </a:t>
            </a:r>
            <a:r>
              <a:rPr lang="en-US" dirty="0">
                <a:solidFill>
                  <a:prstClr val="black"/>
                </a:solidFill>
              </a:rPr>
              <a:t>spillovers</a:t>
            </a:r>
          </a:p>
          <a:p>
            <a:r>
              <a:rPr lang="en-US" dirty="0" smtClean="0">
                <a:solidFill>
                  <a:prstClr val="black"/>
                </a:solidFill>
              </a:rPr>
              <a:t>Raises </a:t>
            </a:r>
            <a:r>
              <a:rPr lang="en-US" dirty="0">
                <a:solidFill>
                  <a:prstClr val="black"/>
                </a:solidFill>
              </a:rPr>
              <a:t>question of proper policy goal</a:t>
            </a: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Policies designed to stabilize </a:t>
            </a:r>
            <a:r>
              <a:rPr lang="en-US" dirty="0">
                <a:solidFill>
                  <a:prstClr val="black"/>
                </a:solidFill>
              </a:rPr>
              <a:t>during normal times, or mitigate most severe downturns?</a:t>
            </a: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Uncertain </a:t>
            </a:r>
            <a:r>
              <a:rPr lang="en-US" dirty="0">
                <a:solidFill>
                  <a:prstClr val="black"/>
                </a:solidFill>
              </a:rPr>
              <a:t>about frequency of steep </a:t>
            </a:r>
            <a:r>
              <a:rPr lang="en-US" dirty="0" smtClean="0">
                <a:solidFill>
                  <a:prstClr val="black"/>
                </a:solidFill>
              </a:rPr>
              <a:t>downturns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751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01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952500"/>
          </a:xfrm>
          <a:prstGeom prst="rect">
            <a:avLst/>
          </a:prstGeom>
          <a:solidFill>
            <a:srgbClr val="333399"/>
          </a:solidFill>
        </p:spPr>
        <p:txBody>
          <a:bodyPr vert="horz" rtlCol="0"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43" y="183862"/>
            <a:ext cx="9144000" cy="584775"/>
          </a:xfrm>
          <a:prstGeom prst="rect">
            <a:avLst/>
          </a:prstGeom>
          <a:noFill/>
        </p:spPr>
        <p:txBody>
          <a:bodyPr vert="horz" wrap="square" rtlCol="0" anchor="ctr" anchorCtr="1">
            <a:normAutofit/>
          </a:bodyPr>
          <a:lstStyle/>
          <a:p>
            <a:r>
              <a:rPr lang="en-US" sz="3200" b="1" dirty="0" smtClean="0">
                <a:solidFill>
                  <a:srgbClr val="FFFFFF"/>
                </a:solidFill>
                <a:latin typeface="Arial"/>
              </a:rPr>
              <a:t>RETDEP</a:t>
            </a:r>
            <a:endParaRPr lang="en-US" sz="3200" b="1" dirty="0">
              <a:solidFill>
                <a:srgbClr val="FFFFFF"/>
              </a:solidFill>
              <a:latin typeface="Arial"/>
            </a:endParaRPr>
          </a:p>
        </p:txBody>
      </p:sp>
      <p:graphicFrame>
        <p:nvGraphicFramePr>
          <p:cNvPr id="6" name="Content Placeholder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72395924"/>
              </p:ext>
            </p:extLst>
          </p:nvPr>
        </p:nvGraphicFramePr>
        <p:xfrm>
          <a:off x="457200" y="1371600"/>
          <a:ext cx="7800128" cy="4587080"/>
        </p:xfrm>
        <a:graphic>
          <a:graphicData uri="http://schemas.openxmlformats.org/drawingml/2006/table">
            <a:tbl>
              <a:tblPr firstRow="1" firstCol="1" bandRow="1"/>
              <a:tblGrid>
                <a:gridCol w="3351686"/>
                <a:gridCol w="1667069"/>
                <a:gridCol w="1577866"/>
                <a:gridCol w="1203507"/>
              </a:tblGrid>
              <a:tr h="45870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RETDEP</a:t>
                      </a:r>
                      <a:endParaRPr lang="en-US" sz="24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2400">
                        <a:effectLst/>
                        <a:latin typeface="Calibri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2400">
                        <a:effectLst/>
                        <a:latin typeface="Calibri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2400">
                        <a:effectLst/>
                        <a:latin typeface="Calibri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5870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2400">
                        <a:effectLst/>
                        <a:latin typeface="Calibri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mean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sd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count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5870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EU Core</a:t>
                      </a:r>
                      <a:endParaRPr lang="en-US" sz="24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.3497126</a:t>
                      </a:r>
                      <a:endParaRPr lang="en-US" sz="24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.2290198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2611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5870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EU Periphery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.4697421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.2378624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857</a:t>
                      </a:r>
                      <a:endParaRPr lang="en-US" sz="24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5870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Eastern &amp; Other Europe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.5371743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.3028582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996</a:t>
                      </a:r>
                      <a:endParaRPr lang="en-US" sz="24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5870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Latin America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.5252667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.2419059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436</a:t>
                      </a:r>
                      <a:endParaRPr lang="en-US" sz="24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5870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Japan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.7900082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.1845817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587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5870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Developing Asia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.7478993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.2109334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500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5870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United States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.6105338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.3254791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8311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5870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Total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.5209982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.2910633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15673</a:t>
                      </a:r>
                      <a:endParaRPr lang="en-US" sz="24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133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952500"/>
          </a:xfrm>
          <a:prstGeom prst="rect">
            <a:avLst/>
          </a:prstGeom>
          <a:solidFill>
            <a:srgbClr val="333399"/>
          </a:solidFill>
        </p:spPr>
        <p:txBody>
          <a:bodyPr vert="horz" rtlCol="0"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43" y="183862"/>
            <a:ext cx="9144000" cy="584775"/>
          </a:xfrm>
          <a:prstGeom prst="rect">
            <a:avLst/>
          </a:prstGeom>
          <a:noFill/>
        </p:spPr>
        <p:txBody>
          <a:bodyPr vert="horz" wrap="square" rtlCol="0" anchor="ctr" anchorCtr="1">
            <a:normAutofit/>
          </a:bodyPr>
          <a:lstStyle/>
          <a:p>
            <a:r>
              <a:rPr lang="en-US" sz="3200" b="1" dirty="0" smtClean="0">
                <a:solidFill>
                  <a:srgbClr val="FFFFFF"/>
                </a:solidFill>
                <a:latin typeface="Arial"/>
              </a:rPr>
              <a:t>CASH</a:t>
            </a:r>
            <a:endParaRPr lang="en-US" sz="3200" b="1" dirty="0">
              <a:solidFill>
                <a:srgbClr val="FFFFFF"/>
              </a:solidFill>
              <a:latin typeface="Arial"/>
            </a:endParaRPr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5316728"/>
              </p:ext>
            </p:extLst>
          </p:nvPr>
        </p:nvGraphicFramePr>
        <p:xfrm>
          <a:off x="381000" y="1524000"/>
          <a:ext cx="7342928" cy="4129880"/>
        </p:xfrm>
        <a:graphic>
          <a:graphicData uri="http://schemas.openxmlformats.org/drawingml/2006/table">
            <a:tbl>
              <a:tblPr firstRow="1" firstCol="1" bandRow="1"/>
              <a:tblGrid>
                <a:gridCol w="3155229"/>
                <a:gridCol w="1569355"/>
                <a:gridCol w="1485380"/>
                <a:gridCol w="1132964"/>
              </a:tblGrid>
              <a:tr h="4129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CASH</a:t>
                      </a:r>
                      <a:endParaRPr lang="en-US" sz="24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2400">
                        <a:effectLst/>
                        <a:latin typeface="Calibri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2400">
                        <a:effectLst/>
                        <a:latin typeface="Calibri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2400">
                        <a:effectLst/>
                        <a:latin typeface="Calibri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129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2400">
                        <a:effectLst/>
                        <a:latin typeface="Calibri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mean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sd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count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129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EU Core</a:t>
                      </a:r>
                      <a:endParaRPr lang="en-US" sz="24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.0077556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.0149325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2611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129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EU Periphery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.0228859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.0571485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857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129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Eastern &amp; Other Europe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.0601656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.0623852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996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129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Latin America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.0354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.05407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436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129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Japan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.0103962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.0087194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587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129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Developing Asia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.0454455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.0506985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500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129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United States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.0216869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.0156935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8311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129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Total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.0195007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.0347588</a:t>
                      </a:r>
                      <a:endParaRPr lang="en-US" sz="24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15673</a:t>
                      </a:r>
                      <a:endParaRPr lang="en-US" sz="24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148676" marR="1486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8463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952500"/>
          </a:xfrm>
          <a:prstGeom prst="rect">
            <a:avLst/>
          </a:prstGeom>
          <a:solidFill>
            <a:srgbClr val="333399"/>
          </a:solidFill>
        </p:spPr>
        <p:txBody>
          <a:bodyPr vert="horz" rtlCol="0"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2400" y="183861"/>
            <a:ext cx="9144000" cy="584775"/>
          </a:xfrm>
          <a:prstGeom prst="rect">
            <a:avLst/>
          </a:prstGeom>
          <a:noFill/>
        </p:spPr>
        <p:txBody>
          <a:bodyPr vert="horz" wrap="square" rtlCol="0" anchor="ctr" anchorCtr="1">
            <a:normAutofit/>
          </a:bodyPr>
          <a:lstStyle/>
          <a:p>
            <a:r>
              <a:rPr lang="en-US" sz="3200" b="1" dirty="0" smtClean="0">
                <a:solidFill>
                  <a:srgbClr val="FFFFFF"/>
                </a:solidFill>
                <a:latin typeface="Arial"/>
              </a:rPr>
              <a:t>Research on funding liquidity</a:t>
            </a:r>
            <a:endParaRPr lang="en-US" sz="3200" b="1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295400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prstClr val="black"/>
                </a:solidFill>
              </a:rPr>
              <a:t>Funding and lending strategies impact bank vulnerability</a:t>
            </a:r>
          </a:p>
          <a:p>
            <a:r>
              <a:rPr lang="en-US" dirty="0" err="1" smtClean="0">
                <a:solidFill>
                  <a:prstClr val="black"/>
                </a:solidFill>
              </a:rPr>
              <a:t>Brunnermeier</a:t>
            </a:r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prstClr val="black"/>
                </a:solidFill>
              </a:rPr>
              <a:t>et al. (</a:t>
            </a:r>
            <a:r>
              <a:rPr lang="en-US" dirty="0" smtClean="0">
                <a:solidFill>
                  <a:prstClr val="black"/>
                </a:solidFill>
              </a:rPr>
              <a:t>2011)</a:t>
            </a: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Metrics such as “</a:t>
            </a:r>
            <a:r>
              <a:rPr lang="en-US" dirty="0" err="1" smtClean="0">
                <a:solidFill>
                  <a:prstClr val="black"/>
                </a:solidFill>
              </a:rPr>
              <a:t>CoVaR</a:t>
            </a:r>
            <a:r>
              <a:rPr lang="en-US" dirty="0" smtClean="0">
                <a:solidFill>
                  <a:prstClr val="black"/>
                </a:solidFill>
              </a:rPr>
              <a:t>” to measure contributions of banks to financial system vulnerability</a:t>
            </a:r>
          </a:p>
          <a:p>
            <a:r>
              <a:rPr lang="en-US" dirty="0" smtClean="0">
                <a:solidFill>
                  <a:prstClr val="black"/>
                </a:solidFill>
              </a:rPr>
              <a:t>Bai </a:t>
            </a:r>
            <a:r>
              <a:rPr lang="en-US" dirty="0">
                <a:solidFill>
                  <a:prstClr val="black"/>
                </a:solidFill>
              </a:rPr>
              <a:t>et al. (2013)</a:t>
            </a:r>
          </a:p>
          <a:p>
            <a:endParaRPr 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3349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952500"/>
          </a:xfrm>
          <a:prstGeom prst="rect">
            <a:avLst/>
          </a:prstGeom>
          <a:solidFill>
            <a:srgbClr val="333399"/>
          </a:solidFill>
        </p:spPr>
        <p:txBody>
          <a:bodyPr vert="horz" rtlCol="0"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810" y="183861"/>
            <a:ext cx="9144000" cy="584775"/>
          </a:xfrm>
          <a:prstGeom prst="rect">
            <a:avLst/>
          </a:prstGeom>
          <a:noFill/>
        </p:spPr>
        <p:txBody>
          <a:bodyPr vert="horz" wrap="square" rtlCol="0" anchor="ctr" anchorCtr="1">
            <a:normAutofit/>
          </a:bodyPr>
          <a:lstStyle/>
          <a:p>
            <a:r>
              <a:rPr lang="en-US" sz="3200" b="1" dirty="0" smtClean="0">
                <a:solidFill>
                  <a:srgbClr val="FFFFFF"/>
                </a:solidFill>
                <a:latin typeface="Arial"/>
              </a:rPr>
              <a:t>NSFR</a:t>
            </a:r>
            <a:endParaRPr lang="en-US" sz="3200" b="1" dirty="0">
              <a:solidFill>
                <a:srgbClr val="FFFFFF"/>
              </a:solidFill>
              <a:latin typeface="Arial"/>
            </a:endParaRPr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61403692"/>
              </p:ext>
            </p:extLst>
          </p:nvPr>
        </p:nvGraphicFramePr>
        <p:xfrm>
          <a:off x="914247" y="1752600"/>
          <a:ext cx="7315353" cy="4114800"/>
        </p:xfrm>
        <a:graphic>
          <a:graphicData uri="http://schemas.openxmlformats.org/drawingml/2006/table">
            <a:tbl>
              <a:tblPr firstRow="1" firstCol="1" bandRow="1"/>
              <a:tblGrid>
                <a:gridCol w="3143380"/>
                <a:gridCol w="1563461"/>
                <a:gridCol w="1479802"/>
                <a:gridCol w="1128710"/>
              </a:tblGrid>
              <a:tr h="4114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NSFR</a:t>
                      </a:r>
                    </a:p>
                  </a:txBody>
                  <a:tcPr marL="153620" marR="1536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2200">
                        <a:effectLst/>
                        <a:latin typeface="Calibri"/>
                      </a:endParaRPr>
                    </a:p>
                  </a:txBody>
                  <a:tcPr marL="153620" marR="1536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2200">
                        <a:effectLst/>
                        <a:latin typeface="Calibri"/>
                      </a:endParaRPr>
                    </a:p>
                  </a:txBody>
                  <a:tcPr marL="153620" marR="1536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2200" dirty="0">
                        <a:effectLst/>
                        <a:latin typeface="Calibri"/>
                      </a:endParaRPr>
                    </a:p>
                  </a:txBody>
                  <a:tcPr marL="153620" marR="1536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114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2200" dirty="0">
                        <a:effectLst/>
                        <a:latin typeface="Calibri"/>
                      </a:endParaRPr>
                    </a:p>
                  </a:txBody>
                  <a:tcPr marL="153620" marR="1536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mean</a:t>
                      </a:r>
                    </a:p>
                  </a:txBody>
                  <a:tcPr marL="153620" marR="1536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sd</a:t>
                      </a:r>
                    </a:p>
                  </a:txBody>
                  <a:tcPr marL="153620" marR="1536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count</a:t>
                      </a:r>
                    </a:p>
                  </a:txBody>
                  <a:tcPr marL="153620" marR="1536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114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EU Core</a:t>
                      </a:r>
                    </a:p>
                  </a:txBody>
                  <a:tcPr marL="153620" marR="1536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.7610826</a:t>
                      </a:r>
                    </a:p>
                  </a:txBody>
                  <a:tcPr marL="153620" marR="1536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.5583812</a:t>
                      </a:r>
                    </a:p>
                  </a:txBody>
                  <a:tcPr marL="153620" marR="1536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2611</a:t>
                      </a:r>
                    </a:p>
                  </a:txBody>
                  <a:tcPr marL="153620" marR="1536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114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EU Periphery</a:t>
                      </a:r>
                    </a:p>
                  </a:txBody>
                  <a:tcPr marL="153620" marR="1536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.8982984</a:t>
                      </a:r>
                    </a:p>
                  </a:txBody>
                  <a:tcPr marL="153620" marR="1536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.3998646</a:t>
                      </a:r>
                    </a:p>
                  </a:txBody>
                  <a:tcPr marL="153620" marR="1536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857</a:t>
                      </a:r>
                    </a:p>
                  </a:txBody>
                  <a:tcPr marL="153620" marR="1536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114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Eastern &amp; Other Europe</a:t>
                      </a:r>
                    </a:p>
                  </a:txBody>
                  <a:tcPr marL="153620" marR="1536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1.050263</a:t>
                      </a:r>
                    </a:p>
                  </a:txBody>
                  <a:tcPr marL="153620" marR="1536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.408758</a:t>
                      </a:r>
                    </a:p>
                  </a:txBody>
                  <a:tcPr marL="153620" marR="1536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996</a:t>
                      </a:r>
                    </a:p>
                  </a:txBody>
                  <a:tcPr marL="153620" marR="1536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114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Latin America</a:t>
                      </a:r>
                    </a:p>
                  </a:txBody>
                  <a:tcPr marL="153620" marR="1536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1.067772</a:t>
                      </a:r>
                    </a:p>
                  </a:txBody>
                  <a:tcPr marL="153620" marR="1536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.5466903</a:t>
                      </a:r>
                    </a:p>
                  </a:txBody>
                  <a:tcPr marL="153620" marR="1536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436</a:t>
                      </a:r>
                    </a:p>
                  </a:txBody>
                  <a:tcPr marL="153620" marR="1536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114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Japan</a:t>
                      </a:r>
                    </a:p>
                  </a:txBody>
                  <a:tcPr marL="153620" marR="1536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.9211721</a:t>
                      </a:r>
                    </a:p>
                  </a:txBody>
                  <a:tcPr marL="153620" marR="1536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.1413169</a:t>
                      </a:r>
                    </a:p>
                  </a:txBody>
                  <a:tcPr marL="153620" marR="1536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587</a:t>
                      </a:r>
                    </a:p>
                  </a:txBody>
                  <a:tcPr marL="153620" marR="1536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114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Developing Asia</a:t>
                      </a:r>
                    </a:p>
                  </a:txBody>
                  <a:tcPr marL="153620" marR="1536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.9942192</a:t>
                      </a:r>
                    </a:p>
                  </a:txBody>
                  <a:tcPr marL="153620" marR="1536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.2572209</a:t>
                      </a:r>
                    </a:p>
                  </a:txBody>
                  <a:tcPr marL="153620" marR="1536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500</a:t>
                      </a:r>
                    </a:p>
                  </a:txBody>
                  <a:tcPr marL="153620" marR="1536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114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United States</a:t>
                      </a:r>
                    </a:p>
                  </a:txBody>
                  <a:tcPr marL="153620" marR="1536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.8855665</a:t>
                      </a:r>
                    </a:p>
                  </a:txBody>
                  <a:tcPr marL="153620" marR="1536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.3097704</a:t>
                      </a:r>
                    </a:p>
                  </a:txBody>
                  <a:tcPr marL="153620" marR="1536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8311</a:t>
                      </a:r>
                    </a:p>
                  </a:txBody>
                  <a:tcPr marL="153620" marR="1536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114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Total</a:t>
                      </a:r>
                    </a:p>
                  </a:txBody>
                  <a:tcPr marL="153620" marR="1536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.8794351</a:t>
                      </a:r>
                    </a:p>
                  </a:txBody>
                  <a:tcPr marL="153620" marR="1536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effectLst/>
                          <a:latin typeface="Calibri"/>
                          <a:ea typeface="SimSun"/>
                          <a:cs typeface="Times New Roman"/>
                        </a:rPr>
                        <a:t>.4653529</a:t>
                      </a:r>
                    </a:p>
                  </a:txBody>
                  <a:tcPr marL="153620" marR="1536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  <a:latin typeface="Calibri"/>
                          <a:ea typeface="SimSun"/>
                          <a:cs typeface="Times New Roman"/>
                        </a:rPr>
                        <a:t>15673</a:t>
                      </a:r>
                    </a:p>
                  </a:txBody>
                  <a:tcPr marL="153620" marR="1536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7804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952500"/>
          </a:xfrm>
          <a:prstGeom prst="rect">
            <a:avLst/>
          </a:prstGeom>
          <a:solidFill>
            <a:srgbClr val="333399"/>
          </a:solidFill>
        </p:spPr>
        <p:txBody>
          <a:bodyPr vert="horz" rtlCol="0"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43" y="183862"/>
            <a:ext cx="9144000" cy="584775"/>
          </a:xfrm>
          <a:prstGeom prst="rect">
            <a:avLst/>
          </a:prstGeom>
          <a:noFill/>
        </p:spPr>
        <p:txBody>
          <a:bodyPr vert="horz" wrap="square" rtlCol="0" anchor="ctr" anchorCtr="1">
            <a:normAutofit/>
          </a:bodyPr>
          <a:lstStyle/>
          <a:p>
            <a:r>
              <a:rPr lang="en-US" sz="3200" b="1" dirty="0" err="1" smtClean="0">
                <a:solidFill>
                  <a:srgbClr val="FFFFFF"/>
                </a:solidFill>
                <a:latin typeface="Arial"/>
              </a:rPr>
              <a:t>Approx</a:t>
            </a:r>
            <a:r>
              <a:rPr lang="en-US" sz="3200" b="1" dirty="0" smtClean="0">
                <a:solidFill>
                  <a:srgbClr val="FFFFFF"/>
                </a:solidFill>
                <a:latin typeface="Arial"/>
              </a:rPr>
              <a:t> of NSFR</a:t>
            </a:r>
            <a:endParaRPr lang="en-US" sz="3200" b="1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5" name="Content Placeholder 3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143000"/>
            <a:ext cx="6781800" cy="58975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59318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952500"/>
          </a:xfrm>
          <a:prstGeom prst="rect">
            <a:avLst/>
          </a:prstGeom>
          <a:solidFill>
            <a:srgbClr val="333399"/>
          </a:solidFill>
        </p:spPr>
        <p:txBody>
          <a:bodyPr vert="horz" rtlCol="0"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43" y="183862"/>
            <a:ext cx="9144000" cy="584775"/>
          </a:xfrm>
          <a:prstGeom prst="rect">
            <a:avLst/>
          </a:prstGeom>
          <a:noFill/>
        </p:spPr>
        <p:txBody>
          <a:bodyPr vert="horz" wrap="square" rtlCol="0" anchor="ctr" anchorCtr="1">
            <a:normAutofit fontScale="92500"/>
          </a:bodyPr>
          <a:lstStyle/>
          <a:p>
            <a:r>
              <a:rPr lang="en-US" sz="3200" b="1" dirty="0">
                <a:solidFill>
                  <a:srgbClr val="FFFFFF"/>
                </a:solidFill>
                <a:latin typeface="Arial"/>
              </a:rPr>
              <a:t>Optimal individual bank deposit funding share?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295400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>
                <a:solidFill>
                  <a:prstClr val="black"/>
                </a:solidFill>
              </a:rPr>
              <a:t>Extend “overbanking” idea to individual bank liabilities</a:t>
            </a:r>
          </a:p>
          <a:p>
            <a:pPr marL="0" indent="0">
              <a:buNone/>
            </a:pPr>
            <a:r>
              <a:rPr lang="en-US" sz="2400" dirty="0">
                <a:solidFill>
                  <a:prstClr val="black"/>
                </a:solidFill>
              </a:rPr>
              <a:t>	- Can banks “over-rely” on </a:t>
            </a:r>
            <a:r>
              <a:rPr lang="en-US" sz="2400" dirty="0" smtClean="0">
                <a:solidFill>
                  <a:prstClr val="black"/>
                </a:solidFill>
              </a:rPr>
              <a:t>deposits?</a:t>
            </a:r>
            <a:endParaRPr lang="en-US" sz="2400" dirty="0">
              <a:solidFill>
                <a:prstClr val="black"/>
              </a:solidFill>
            </a:endParaRPr>
          </a:p>
          <a:p>
            <a:r>
              <a:rPr lang="en-US" sz="2400" dirty="0" smtClean="0">
                <a:solidFill>
                  <a:prstClr val="black"/>
                </a:solidFill>
              </a:rPr>
              <a:t>Alternative </a:t>
            </a:r>
            <a:r>
              <a:rPr lang="en-US" sz="2400" dirty="0">
                <a:solidFill>
                  <a:prstClr val="black"/>
                </a:solidFill>
              </a:rPr>
              <a:t>may be longer-term funding through securities</a:t>
            </a:r>
          </a:p>
          <a:p>
            <a:r>
              <a:rPr lang="en-US" sz="2400" dirty="0" smtClean="0">
                <a:solidFill>
                  <a:prstClr val="black"/>
                </a:solidFill>
              </a:rPr>
              <a:t>Current </a:t>
            </a:r>
            <a:r>
              <a:rPr lang="en-US" sz="2400" dirty="0">
                <a:solidFill>
                  <a:prstClr val="black"/>
                </a:solidFill>
              </a:rPr>
              <a:t>regulatory stances favor deposits</a:t>
            </a:r>
          </a:p>
          <a:p>
            <a:pPr marL="0" indent="0">
              <a:buNone/>
            </a:pPr>
            <a:r>
              <a:rPr lang="en-US" sz="2400" dirty="0">
                <a:solidFill>
                  <a:prstClr val="black"/>
                </a:solidFill>
              </a:rPr>
              <a:t>	</a:t>
            </a:r>
            <a:r>
              <a:rPr lang="en-US" sz="2400" dirty="0" smtClean="0">
                <a:solidFill>
                  <a:prstClr val="black"/>
                </a:solidFill>
              </a:rPr>
              <a:t>Considered </a:t>
            </a:r>
            <a:r>
              <a:rPr lang="en-US" sz="2400" dirty="0">
                <a:solidFill>
                  <a:prstClr val="black"/>
                </a:solidFill>
              </a:rPr>
              <a:t>stable funding sources</a:t>
            </a:r>
          </a:p>
          <a:p>
            <a:pPr marL="0" indent="0">
              <a:buNone/>
            </a:pPr>
            <a:r>
              <a:rPr lang="en-US" sz="2400" dirty="0">
                <a:solidFill>
                  <a:prstClr val="black"/>
                </a:solidFill>
              </a:rPr>
              <a:t>	</a:t>
            </a:r>
            <a:r>
              <a:rPr lang="en-US" sz="2400" dirty="0" smtClean="0">
                <a:solidFill>
                  <a:prstClr val="black"/>
                </a:solidFill>
              </a:rPr>
              <a:t>However</a:t>
            </a:r>
            <a:r>
              <a:rPr lang="en-US" sz="2400" dirty="0">
                <a:solidFill>
                  <a:prstClr val="black"/>
                </a:solidFill>
              </a:rPr>
              <a:t>, stable sources </a:t>
            </a:r>
            <a:r>
              <a:rPr lang="en-US" sz="2400" dirty="0" smtClean="0">
                <a:solidFill>
                  <a:prstClr val="black"/>
                </a:solidFill>
              </a:rPr>
              <a:t>may be </a:t>
            </a:r>
            <a:r>
              <a:rPr lang="en-US" sz="2400" dirty="0">
                <a:solidFill>
                  <a:prstClr val="black"/>
                </a:solidFill>
              </a:rPr>
              <a:t>difficult to increase</a:t>
            </a:r>
          </a:p>
          <a:p>
            <a:pPr marL="0" indent="0">
              <a:buNone/>
            </a:pPr>
            <a:r>
              <a:rPr lang="en-US" sz="2400" dirty="0">
                <a:solidFill>
                  <a:prstClr val="black"/>
                </a:solidFill>
              </a:rPr>
              <a:t>	</a:t>
            </a:r>
            <a:r>
              <a:rPr lang="en-US" sz="2400" dirty="0" smtClean="0">
                <a:solidFill>
                  <a:prstClr val="black"/>
                </a:solidFill>
              </a:rPr>
              <a:t>Raising </a:t>
            </a:r>
            <a:r>
              <a:rPr lang="en-US" sz="2400" dirty="0">
                <a:solidFill>
                  <a:prstClr val="black"/>
                </a:solidFill>
              </a:rPr>
              <a:t>funds through deposits requires interest rate </a:t>
            </a:r>
            <a:r>
              <a:rPr lang="en-US" sz="2400" dirty="0" smtClean="0">
                <a:solidFill>
                  <a:prstClr val="black"/>
                </a:solidFill>
              </a:rPr>
              <a:t>	increases </a:t>
            </a:r>
            <a:r>
              <a:rPr lang="en-US" sz="2400" dirty="0">
                <a:solidFill>
                  <a:prstClr val="black"/>
                </a:solidFill>
              </a:rPr>
              <a:t>to both old and new</a:t>
            </a:r>
          </a:p>
          <a:p>
            <a:r>
              <a:rPr lang="en-US" sz="2400" dirty="0" smtClean="0">
                <a:solidFill>
                  <a:prstClr val="black"/>
                </a:solidFill>
              </a:rPr>
              <a:t>Banks </a:t>
            </a:r>
            <a:r>
              <a:rPr lang="en-US" sz="2400" dirty="0">
                <a:solidFill>
                  <a:prstClr val="black"/>
                </a:solidFill>
              </a:rPr>
              <a:t>may benefit from securities markets </a:t>
            </a:r>
            <a:r>
              <a:rPr lang="en-US" sz="2400" dirty="0" smtClean="0">
                <a:solidFill>
                  <a:prstClr val="black"/>
                </a:solidFill>
              </a:rPr>
              <a:t>presence</a:t>
            </a:r>
          </a:p>
          <a:p>
            <a:pPr marL="457200" lvl="1" indent="0">
              <a:buNone/>
            </a:pPr>
            <a:r>
              <a:rPr lang="en-US" sz="2400" dirty="0" smtClean="0">
                <a:solidFill>
                  <a:prstClr val="black"/>
                </a:solidFill>
              </a:rPr>
              <a:t>	Difficult for “unseasoned” to raise funds in securities 	markets</a:t>
            </a:r>
            <a:endParaRPr 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751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952500"/>
          </a:xfrm>
          <a:prstGeom prst="rect">
            <a:avLst/>
          </a:prstGeom>
          <a:solidFill>
            <a:srgbClr val="333399"/>
          </a:solidFill>
        </p:spPr>
        <p:txBody>
          <a:bodyPr vert="horz" rtlCol="0"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43" y="183862"/>
            <a:ext cx="9144000" cy="584775"/>
          </a:xfrm>
          <a:prstGeom prst="rect">
            <a:avLst/>
          </a:prstGeom>
          <a:noFill/>
        </p:spPr>
        <p:txBody>
          <a:bodyPr vert="horz" wrap="square" rtlCol="0" anchor="ctr" anchorCtr="1">
            <a:normAutofit/>
          </a:bodyPr>
          <a:lstStyle/>
          <a:p>
            <a:r>
              <a:rPr lang="en-US" sz="3200" b="1" dirty="0" smtClean="0">
                <a:solidFill>
                  <a:srgbClr val="FFFFFF"/>
                </a:solidFill>
                <a:latin typeface="Arial"/>
              </a:rPr>
              <a:t>Also potential systemic concerns</a:t>
            </a:r>
            <a:endParaRPr lang="en-US" sz="3200" b="1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71443" y="1143000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prstClr val="black"/>
                </a:solidFill>
              </a:rPr>
              <a:t>Hard to raise external funds </a:t>
            </a:r>
            <a:r>
              <a:rPr lang="en-US" dirty="0" smtClean="0"/>
              <a:t>during crisis</a:t>
            </a: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Local conditions important</a:t>
            </a:r>
          </a:p>
          <a:p>
            <a:r>
              <a:rPr lang="en-US" dirty="0" smtClean="0">
                <a:solidFill>
                  <a:prstClr val="black"/>
                </a:solidFill>
              </a:rPr>
              <a:t>Only </a:t>
            </a:r>
            <a:r>
              <a:rPr lang="en-US" dirty="0">
                <a:solidFill>
                  <a:prstClr val="black"/>
                </a:solidFill>
              </a:rPr>
              <a:t>so much liquidity in </a:t>
            </a:r>
            <a:r>
              <a:rPr lang="en-US" dirty="0" smtClean="0">
                <a:solidFill>
                  <a:prstClr val="black"/>
                </a:solidFill>
              </a:rPr>
              <a:t>system</a:t>
            </a: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Easier to raise funds in stable system</a:t>
            </a:r>
            <a:endParaRPr lang="en-US" dirty="0">
              <a:solidFill>
                <a:prstClr val="black"/>
              </a:solidFill>
            </a:endParaRPr>
          </a:p>
          <a:p>
            <a:pPr lvl="1"/>
            <a:r>
              <a:rPr lang="en-US" dirty="0">
                <a:solidFill>
                  <a:prstClr val="black"/>
                </a:solidFill>
              </a:rPr>
              <a:t>Prudent funding and lending decisions at bank level depend on rest of system</a:t>
            </a:r>
          </a:p>
          <a:p>
            <a:r>
              <a:rPr lang="en-US" dirty="0" smtClean="0">
                <a:solidFill>
                  <a:prstClr val="black"/>
                </a:solidFill>
              </a:rPr>
              <a:t>We investigate spillovers in funding practices at national level</a:t>
            </a:r>
          </a:p>
        </p:txBody>
      </p:sp>
    </p:spTree>
    <p:extLst>
      <p:ext uri="{BB962C8B-B14F-4D97-AF65-F5344CB8AC3E}">
        <p14:creationId xmlns:p14="http://schemas.microsoft.com/office/powerpoint/2010/main" val="693336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952500"/>
          </a:xfrm>
          <a:prstGeom prst="rect">
            <a:avLst/>
          </a:prstGeom>
          <a:solidFill>
            <a:srgbClr val="333399"/>
          </a:solidFill>
        </p:spPr>
        <p:txBody>
          <a:bodyPr vert="horz" rtlCol="0"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200" y="140768"/>
            <a:ext cx="9144000" cy="584775"/>
          </a:xfrm>
          <a:prstGeom prst="rect">
            <a:avLst/>
          </a:prstGeom>
          <a:noFill/>
        </p:spPr>
        <p:txBody>
          <a:bodyPr vert="horz" wrap="square" rtlCol="0" anchor="ctr" anchorCtr="1">
            <a:normAutofit/>
          </a:bodyPr>
          <a:lstStyle/>
          <a:p>
            <a:r>
              <a:rPr lang="en-US" sz="3200" b="1" dirty="0" smtClean="0">
                <a:solidFill>
                  <a:srgbClr val="FFFFFF"/>
                </a:solidFill>
                <a:latin typeface="Arial"/>
              </a:rPr>
              <a:t>Plainview: “I drink your milkshake”</a:t>
            </a:r>
            <a:endParaRPr lang="en-US" sz="3200" b="1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295400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 smtClean="0">
              <a:solidFill>
                <a:prstClr val="black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1524000"/>
            <a:ext cx="3186112" cy="4484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4075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952500"/>
          </a:xfrm>
          <a:prstGeom prst="rect">
            <a:avLst/>
          </a:prstGeom>
          <a:solidFill>
            <a:srgbClr val="333399"/>
          </a:solidFill>
        </p:spPr>
        <p:txBody>
          <a:bodyPr vert="horz" rtlCol="0"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32551" y="183861"/>
            <a:ext cx="9144000" cy="584775"/>
          </a:xfrm>
          <a:prstGeom prst="rect">
            <a:avLst/>
          </a:prstGeom>
          <a:noFill/>
        </p:spPr>
        <p:txBody>
          <a:bodyPr vert="horz" wrap="square" rtlCol="0" anchor="ctr" anchorCtr="1">
            <a:normAutofit fontScale="85000" lnSpcReduction="10000"/>
          </a:bodyPr>
          <a:lstStyle/>
          <a:p>
            <a:r>
              <a:rPr lang="en-US" sz="3200" b="1" dirty="0">
                <a:solidFill>
                  <a:srgbClr val="FFFFFF"/>
                </a:solidFill>
                <a:latin typeface="Arial"/>
              </a:rPr>
              <a:t>We investigate impact of </a:t>
            </a:r>
            <a:r>
              <a:rPr lang="en-US" sz="3200" b="1" dirty="0" smtClean="0">
                <a:solidFill>
                  <a:srgbClr val="FFFFFF"/>
                </a:solidFill>
                <a:latin typeface="Arial"/>
              </a:rPr>
              <a:t>funding conditions on </a:t>
            </a:r>
            <a:r>
              <a:rPr lang="en-US" sz="3200" b="1" dirty="0">
                <a:solidFill>
                  <a:srgbClr val="FFFFFF"/>
                </a:solidFill>
                <a:latin typeface="Arial"/>
              </a:rPr>
              <a:t>ROA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295400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prstClr val="black"/>
                </a:solidFill>
              </a:rPr>
              <a:t>Use </a:t>
            </a:r>
            <a:r>
              <a:rPr lang="en-US" dirty="0" err="1">
                <a:solidFill>
                  <a:prstClr val="black"/>
                </a:solidFill>
              </a:rPr>
              <a:t>Bankscope</a:t>
            </a:r>
            <a:r>
              <a:rPr lang="en-US" dirty="0">
                <a:solidFill>
                  <a:prstClr val="black"/>
                </a:solidFill>
              </a:rPr>
              <a:t> international bank-level data </a:t>
            </a:r>
            <a:endParaRPr lang="en-US" dirty="0" smtClean="0">
              <a:solidFill>
                <a:prstClr val="black"/>
              </a:solidFill>
            </a:endParaRPr>
          </a:p>
          <a:p>
            <a:pPr marL="0" indent="0">
              <a:buNone/>
            </a:pPr>
            <a:r>
              <a:rPr lang="en-US" sz="2800" dirty="0">
                <a:solidFill>
                  <a:prstClr val="black"/>
                </a:solidFill>
              </a:rPr>
              <a:t>	- Cross-section for 2007, </a:t>
            </a:r>
            <a:r>
              <a:rPr lang="en-US" sz="2800" dirty="0" smtClean="0">
                <a:solidFill>
                  <a:prstClr val="black"/>
                </a:solidFill>
              </a:rPr>
              <a:t>also (2004-2012)</a:t>
            </a:r>
            <a:endParaRPr lang="en-US" sz="2800" dirty="0">
              <a:solidFill>
                <a:prstClr val="black"/>
              </a:solidFill>
            </a:endParaRPr>
          </a:p>
          <a:p>
            <a:pPr marL="0" indent="0">
              <a:buNone/>
            </a:pPr>
            <a:r>
              <a:rPr lang="en-US" sz="2800" dirty="0">
                <a:solidFill>
                  <a:prstClr val="black"/>
                </a:solidFill>
              </a:rPr>
              <a:t>	- 16,000 banks in nearly 200 countries</a:t>
            </a:r>
          </a:p>
          <a:p>
            <a:r>
              <a:rPr lang="en-US" dirty="0" smtClean="0">
                <a:solidFill>
                  <a:prstClr val="black"/>
                </a:solidFill>
              </a:rPr>
              <a:t>Examine </a:t>
            </a:r>
            <a:r>
              <a:rPr lang="en-US" dirty="0">
                <a:solidFill>
                  <a:prstClr val="black"/>
                </a:solidFill>
              </a:rPr>
              <a:t>several funding liquidity measures </a:t>
            </a:r>
          </a:p>
          <a:p>
            <a:pPr marL="0" indent="0">
              <a:buNone/>
            </a:pPr>
            <a:r>
              <a:rPr lang="en-US" sz="2800" dirty="0">
                <a:solidFill>
                  <a:prstClr val="black"/>
                </a:solidFill>
              </a:rPr>
              <a:t>	- assets </a:t>
            </a:r>
            <a:r>
              <a:rPr lang="en-US" sz="2800" dirty="0" smtClean="0">
                <a:solidFill>
                  <a:prstClr val="black"/>
                </a:solidFill>
              </a:rPr>
              <a:t>only</a:t>
            </a:r>
          </a:p>
          <a:p>
            <a:pPr marL="0" indent="0">
              <a:buNone/>
            </a:pPr>
            <a:r>
              <a:rPr lang="en-US" sz="2800" dirty="0" smtClean="0">
                <a:solidFill>
                  <a:prstClr val="black"/>
                </a:solidFill>
              </a:rPr>
              <a:t>	- liabilities only</a:t>
            </a:r>
          </a:p>
          <a:p>
            <a:pPr marL="0" indent="0">
              <a:buNone/>
            </a:pPr>
            <a:r>
              <a:rPr lang="en-US" sz="2800" dirty="0">
                <a:solidFill>
                  <a:prstClr val="black"/>
                </a:solidFill>
              </a:rPr>
              <a:t>	</a:t>
            </a:r>
            <a:r>
              <a:rPr lang="en-US" sz="2800" dirty="0" smtClean="0">
                <a:solidFill>
                  <a:prstClr val="black"/>
                </a:solidFill>
              </a:rPr>
              <a:t>- both </a:t>
            </a:r>
            <a:r>
              <a:rPr lang="en-US" sz="2800" dirty="0">
                <a:solidFill>
                  <a:prstClr val="black"/>
                </a:solidFill>
              </a:rPr>
              <a:t>as measured by bank net-stable-funding </a:t>
            </a:r>
            <a:r>
              <a:rPr lang="en-US" sz="2800" dirty="0" smtClean="0">
                <a:solidFill>
                  <a:prstClr val="black"/>
                </a:solidFill>
              </a:rPr>
              <a:t>	ratios </a:t>
            </a:r>
            <a:r>
              <a:rPr lang="en-US" sz="2800" dirty="0">
                <a:solidFill>
                  <a:prstClr val="black"/>
                </a:solidFill>
              </a:rPr>
              <a:t>(NSFRs), official BIS metric .</a:t>
            </a:r>
          </a:p>
          <a:p>
            <a:r>
              <a:rPr lang="en-US" sz="2800" dirty="0" smtClean="0">
                <a:solidFill>
                  <a:prstClr val="black"/>
                </a:solidFill>
              </a:rPr>
              <a:t>Also </a:t>
            </a:r>
            <a:r>
              <a:rPr lang="en-US" sz="2800" dirty="0">
                <a:solidFill>
                  <a:prstClr val="black"/>
                </a:solidFill>
              </a:rPr>
              <a:t>look at national funding environments </a:t>
            </a:r>
          </a:p>
          <a:p>
            <a:pPr marL="0" indent="0">
              <a:buNone/>
            </a:pPr>
            <a:r>
              <a:rPr lang="en-US" sz="2800" dirty="0">
                <a:solidFill>
                  <a:prstClr val="black"/>
                </a:solidFill>
              </a:rPr>
              <a:t>	- Same measures for all other banks in system</a:t>
            </a:r>
          </a:p>
          <a:p>
            <a:endParaRPr lang="en-US" sz="2400" dirty="0">
              <a:solidFill>
                <a:prstClr val="black"/>
              </a:solidFill>
            </a:endParaRPr>
          </a:p>
          <a:p>
            <a:endParaRPr lang="en-US" dirty="0">
              <a:solidFill>
                <a:prstClr val="black"/>
              </a:solidFill>
            </a:endParaRPr>
          </a:p>
          <a:p>
            <a:endParaRPr lang="en-US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453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952500"/>
          </a:xfrm>
          <a:prstGeom prst="rect">
            <a:avLst/>
          </a:prstGeom>
          <a:solidFill>
            <a:srgbClr val="333399"/>
          </a:solidFill>
        </p:spPr>
        <p:txBody>
          <a:bodyPr vert="horz" rtlCol="0"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43" y="183862"/>
            <a:ext cx="9144000" cy="584775"/>
          </a:xfrm>
          <a:prstGeom prst="rect">
            <a:avLst/>
          </a:prstGeom>
          <a:noFill/>
        </p:spPr>
        <p:txBody>
          <a:bodyPr vert="horz" wrap="square" rtlCol="0" anchor="ctr" anchorCtr="1">
            <a:normAutofit/>
          </a:bodyPr>
          <a:lstStyle/>
          <a:p>
            <a:r>
              <a:rPr lang="en-US" sz="3200" b="1" dirty="0" smtClean="0">
                <a:solidFill>
                  <a:srgbClr val="FFFFFF"/>
                </a:solidFill>
                <a:latin typeface="Arial"/>
              </a:rPr>
              <a:t>Data (1)</a:t>
            </a:r>
            <a:endParaRPr lang="en-US" sz="3200" b="1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295400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>
                <a:solidFill>
                  <a:prstClr val="black"/>
                </a:solidFill>
              </a:rPr>
              <a:t>Bankscope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smtClean="0">
                <a:solidFill>
                  <a:prstClr val="black"/>
                </a:solidFill>
              </a:rPr>
              <a:t>data </a:t>
            </a: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Publicly </a:t>
            </a:r>
            <a:r>
              <a:rPr lang="en-US" dirty="0">
                <a:solidFill>
                  <a:prstClr val="black"/>
                </a:solidFill>
              </a:rPr>
              <a:t>available data on financial institutions from nearly 200 countries in 2007</a:t>
            </a:r>
          </a:p>
          <a:p>
            <a:r>
              <a:rPr lang="en-US" dirty="0" smtClean="0">
                <a:solidFill>
                  <a:prstClr val="black"/>
                </a:solidFill>
              </a:rPr>
              <a:t>Look </a:t>
            </a:r>
            <a:r>
              <a:rPr lang="en-US" dirty="0">
                <a:solidFill>
                  <a:prstClr val="black"/>
                </a:solidFill>
              </a:rPr>
              <a:t>at wide set of firm types to characterize varied national financial </a:t>
            </a:r>
            <a:r>
              <a:rPr lang="en-US" dirty="0" smtClean="0">
                <a:solidFill>
                  <a:prstClr val="black"/>
                </a:solidFill>
              </a:rPr>
              <a:t>systems</a:t>
            </a: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standard </a:t>
            </a:r>
            <a:r>
              <a:rPr lang="en-US" dirty="0">
                <a:solidFill>
                  <a:prstClr val="black"/>
                </a:solidFill>
              </a:rPr>
              <a:t>depository institutions, specialty finance firms, investment banks, and </a:t>
            </a:r>
            <a:r>
              <a:rPr lang="en-US" dirty="0" err="1" smtClean="0">
                <a:solidFill>
                  <a:prstClr val="black"/>
                </a:solidFill>
              </a:rPr>
              <a:t>govt</a:t>
            </a:r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prstClr val="black"/>
                </a:solidFill>
              </a:rPr>
              <a:t>credit </a:t>
            </a:r>
            <a:r>
              <a:rPr lang="en-US" dirty="0" smtClean="0">
                <a:solidFill>
                  <a:prstClr val="black"/>
                </a:solidFill>
              </a:rPr>
              <a:t>inst.  </a:t>
            </a:r>
            <a:endParaRPr lang="en-US" dirty="0">
              <a:solidFill>
                <a:prstClr val="black"/>
              </a:solidFill>
            </a:endParaRPr>
          </a:p>
          <a:p>
            <a:pPr lvl="1"/>
            <a:r>
              <a:rPr lang="en-US" dirty="0" smtClean="0">
                <a:solidFill>
                  <a:prstClr val="black"/>
                </a:solidFill>
              </a:rPr>
              <a:t>Focus </a:t>
            </a:r>
            <a:r>
              <a:rPr lang="en-US" dirty="0">
                <a:solidFill>
                  <a:prstClr val="black"/>
                </a:solidFill>
              </a:rPr>
              <a:t>on unconsolidated subsidiaries to </a:t>
            </a:r>
            <a:r>
              <a:rPr lang="en-US" dirty="0" smtClean="0">
                <a:solidFill>
                  <a:prstClr val="black"/>
                </a:solidFill>
              </a:rPr>
              <a:t>identify liquidity </a:t>
            </a:r>
            <a:r>
              <a:rPr lang="en-US" dirty="0">
                <a:solidFill>
                  <a:prstClr val="black"/>
                </a:solidFill>
              </a:rPr>
              <a:t>funding profiles at national </a:t>
            </a:r>
            <a:r>
              <a:rPr lang="en-US" dirty="0" smtClean="0">
                <a:solidFill>
                  <a:prstClr val="black"/>
                </a:solidFill>
              </a:rPr>
              <a:t>level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545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9941</TotalTime>
  <Words>2317</Words>
  <Application>Microsoft Office PowerPoint</Application>
  <PresentationFormat>On-screen Show (4:3)</PresentationFormat>
  <Paragraphs>755</Paragraphs>
  <Slides>41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FRBSF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Board of Directors Briefing</dc:title>
  <dc:creator>Mark Spiegel</dc:creator>
  <cp:lastModifiedBy>CHEUNG Pui-shan, Selina</cp:lastModifiedBy>
  <cp:revision>253</cp:revision>
  <cp:lastPrinted>2014-05-28T00:04:00Z</cp:lastPrinted>
  <dcterms:created xsi:type="dcterms:W3CDTF">2013-12-18T17:38:42Z</dcterms:created>
  <dcterms:modified xsi:type="dcterms:W3CDTF">2015-01-14T02:20:01Z</dcterms:modified>
</cp:coreProperties>
</file>