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86" r:id="rId1"/>
  </p:sldMasterIdLst>
  <p:notesMasterIdLst>
    <p:notesMasterId r:id="rId11"/>
  </p:notesMasterIdLst>
  <p:handoutMasterIdLst>
    <p:handoutMasterId r:id="rId12"/>
  </p:handoutMasterIdLst>
  <p:sldIdLst>
    <p:sldId id="1164" r:id="rId2"/>
    <p:sldId id="1232" r:id="rId3"/>
    <p:sldId id="1236" r:id="rId4"/>
    <p:sldId id="1233" r:id="rId5"/>
    <p:sldId id="1234" r:id="rId6"/>
    <p:sldId id="1235" r:id="rId7"/>
    <p:sldId id="1237" r:id="rId8"/>
    <p:sldId id="1240" r:id="rId9"/>
    <p:sldId id="1241" r:id="rId10"/>
  </p:sldIdLst>
  <p:sldSz cx="10287000" cy="6858000" type="35mm"/>
  <p:notesSz cx="6797675" cy="9928225"/>
  <p:defaultTextStyle>
    <a:defPPr>
      <a:defRPr lang="en-US"/>
    </a:defPPr>
    <a:lvl1pPr algn="ctr" rtl="0" fontAlgn="base">
      <a:spcBef>
        <a:spcPct val="0"/>
      </a:spcBef>
      <a:spcAft>
        <a:spcPct val="0"/>
      </a:spcAft>
      <a:defRPr sz="1400" kern="1200">
        <a:solidFill>
          <a:srgbClr val="FFFFFF"/>
        </a:solidFill>
        <a:latin typeface="Times New Roman" pitchFamily="18" charset="0"/>
        <a:ea typeface="+mn-ea"/>
        <a:cs typeface="Arial" pitchFamily="34" charset="0"/>
      </a:defRPr>
    </a:lvl1pPr>
    <a:lvl2pPr marL="457200" algn="ctr" rtl="0" fontAlgn="base">
      <a:spcBef>
        <a:spcPct val="0"/>
      </a:spcBef>
      <a:spcAft>
        <a:spcPct val="0"/>
      </a:spcAft>
      <a:defRPr sz="1400" kern="1200">
        <a:solidFill>
          <a:srgbClr val="FFFFFF"/>
        </a:solidFill>
        <a:latin typeface="Times New Roman" pitchFamily="18" charset="0"/>
        <a:ea typeface="+mn-ea"/>
        <a:cs typeface="Arial" pitchFamily="34" charset="0"/>
      </a:defRPr>
    </a:lvl2pPr>
    <a:lvl3pPr marL="914400" algn="ctr" rtl="0" fontAlgn="base">
      <a:spcBef>
        <a:spcPct val="0"/>
      </a:spcBef>
      <a:spcAft>
        <a:spcPct val="0"/>
      </a:spcAft>
      <a:defRPr sz="1400" kern="1200">
        <a:solidFill>
          <a:srgbClr val="FFFFFF"/>
        </a:solidFill>
        <a:latin typeface="Times New Roman" pitchFamily="18" charset="0"/>
        <a:ea typeface="+mn-ea"/>
        <a:cs typeface="Arial" pitchFamily="34" charset="0"/>
      </a:defRPr>
    </a:lvl3pPr>
    <a:lvl4pPr marL="1371600" algn="ctr" rtl="0" fontAlgn="base">
      <a:spcBef>
        <a:spcPct val="0"/>
      </a:spcBef>
      <a:spcAft>
        <a:spcPct val="0"/>
      </a:spcAft>
      <a:defRPr sz="1400" kern="1200">
        <a:solidFill>
          <a:srgbClr val="FFFFFF"/>
        </a:solidFill>
        <a:latin typeface="Times New Roman" pitchFamily="18" charset="0"/>
        <a:ea typeface="+mn-ea"/>
        <a:cs typeface="Arial" pitchFamily="34" charset="0"/>
      </a:defRPr>
    </a:lvl4pPr>
    <a:lvl5pPr marL="1828800" algn="ctr" rtl="0" fontAlgn="base">
      <a:spcBef>
        <a:spcPct val="0"/>
      </a:spcBef>
      <a:spcAft>
        <a:spcPct val="0"/>
      </a:spcAft>
      <a:defRPr sz="1400" kern="1200">
        <a:solidFill>
          <a:srgbClr val="FFFFFF"/>
        </a:solidFill>
        <a:latin typeface="Times New Roman" pitchFamily="18" charset="0"/>
        <a:ea typeface="+mn-ea"/>
        <a:cs typeface="Arial" pitchFamily="34" charset="0"/>
      </a:defRPr>
    </a:lvl5pPr>
    <a:lvl6pPr marL="2286000" algn="l" defTabSz="914400" rtl="0" eaLnBrk="1" latinLnBrk="0" hangingPunct="1">
      <a:defRPr sz="1400" kern="1200">
        <a:solidFill>
          <a:srgbClr val="FFFFFF"/>
        </a:solidFill>
        <a:latin typeface="Times New Roman" pitchFamily="18" charset="0"/>
        <a:ea typeface="+mn-ea"/>
        <a:cs typeface="Arial" pitchFamily="34" charset="0"/>
      </a:defRPr>
    </a:lvl6pPr>
    <a:lvl7pPr marL="2743200" algn="l" defTabSz="914400" rtl="0" eaLnBrk="1" latinLnBrk="0" hangingPunct="1">
      <a:defRPr sz="1400" kern="1200">
        <a:solidFill>
          <a:srgbClr val="FFFFFF"/>
        </a:solidFill>
        <a:latin typeface="Times New Roman" pitchFamily="18" charset="0"/>
        <a:ea typeface="+mn-ea"/>
        <a:cs typeface="Arial" pitchFamily="34" charset="0"/>
      </a:defRPr>
    </a:lvl7pPr>
    <a:lvl8pPr marL="3200400" algn="l" defTabSz="914400" rtl="0" eaLnBrk="1" latinLnBrk="0" hangingPunct="1">
      <a:defRPr sz="1400" kern="1200">
        <a:solidFill>
          <a:srgbClr val="FFFFFF"/>
        </a:solidFill>
        <a:latin typeface="Times New Roman" pitchFamily="18" charset="0"/>
        <a:ea typeface="+mn-ea"/>
        <a:cs typeface="Arial" pitchFamily="34" charset="0"/>
      </a:defRPr>
    </a:lvl8pPr>
    <a:lvl9pPr marL="3657600" algn="l" defTabSz="914400" rtl="0" eaLnBrk="1" latinLnBrk="0" hangingPunct="1">
      <a:defRPr sz="1400" kern="1200">
        <a:solidFill>
          <a:srgbClr val="FFFFFF"/>
        </a:solidFill>
        <a:latin typeface="Times New Roman" pitchFamily="18"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48EBA"/>
    <a:srgbClr val="BFC4DB"/>
    <a:srgbClr val="FF0000"/>
    <a:srgbClr val="6404AC"/>
    <a:srgbClr val="5F5F5F"/>
    <a:srgbClr val="808080"/>
    <a:srgbClr val="0000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52" autoAdjust="0"/>
    <p:restoredTop sz="94464" autoAdjust="0"/>
  </p:normalViewPr>
  <p:slideViewPr>
    <p:cSldViewPr>
      <p:cViewPr>
        <p:scale>
          <a:sx n="70" d="100"/>
          <a:sy n="70" d="100"/>
        </p:scale>
        <p:origin x="-780" y="-846"/>
      </p:cViewPr>
      <p:guideLst>
        <p:guide orient="horz" pos="481"/>
        <p:guide orient="horz" pos="959"/>
        <p:guide orient="horz" pos="1201"/>
        <p:guide orient="horz" pos="2159"/>
        <p:guide pos="3240"/>
        <p:guide pos="143"/>
        <p:guide pos="241"/>
        <p:guide pos="6241"/>
        <p:guide pos="63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p:scale>
          <a:sx n="100" d="100"/>
          <a:sy n="100" d="100"/>
        </p:scale>
        <p:origin x="-1650" y="-72"/>
      </p:cViewPr>
      <p:guideLst>
        <p:guide orient="horz" pos="3128"/>
        <p:guide orient="horz" pos="210"/>
        <p:guide pos="2142"/>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6" name="Rectangle 6"/>
          <p:cNvSpPr>
            <a:spLocks noChangeArrowheads="1"/>
          </p:cNvSpPr>
          <p:nvPr/>
        </p:nvSpPr>
        <p:spPr bwMode="auto">
          <a:xfrm>
            <a:off x="3116263" y="9424988"/>
            <a:ext cx="8032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8268" tIns="44936" rIns="88268" bIns="44936">
            <a:spAutoFit/>
          </a:bodyPr>
          <a:lstStyle>
            <a:lvl1pPr defTabSz="879475" eaLnBrk="0" hangingPunct="0">
              <a:defRPr sz="1600">
                <a:solidFill>
                  <a:schemeClr val="tx1"/>
                </a:solidFill>
                <a:latin typeface="Century Gothic" pitchFamily="34" charset="0"/>
              </a:defRPr>
            </a:lvl1pPr>
            <a:lvl2pPr marL="742950" indent="-285750" defTabSz="879475" eaLnBrk="0" hangingPunct="0">
              <a:defRPr sz="1600">
                <a:solidFill>
                  <a:schemeClr val="tx1"/>
                </a:solidFill>
                <a:latin typeface="Century Gothic" pitchFamily="34" charset="0"/>
              </a:defRPr>
            </a:lvl2pPr>
            <a:lvl3pPr marL="1143000" indent="-228600" defTabSz="879475" eaLnBrk="0" hangingPunct="0">
              <a:defRPr sz="1600">
                <a:solidFill>
                  <a:schemeClr val="tx1"/>
                </a:solidFill>
                <a:latin typeface="Century Gothic" pitchFamily="34" charset="0"/>
              </a:defRPr>
            </a:lvl3pPr>
            <a:lvl4pPr marL="1600200" indent="-228600" defTabSz="879475" eaLnBrk="0" hangingPunct="0">
              <a:defRPr sz="1600">
                <a:solidFill>
                  <a:schemeClr val="tx1"/>
                </a:solidFill>
                <a:latin typeface="Century Gothic" pitchFamily="34" charset="0"/>
              </a:defRPr>
            </a:lvl4pPr>
            <a:lvl5pPr marL="2057400" indent="-228600" defTabSz="879475" eaLnBrk="0" hangingPunct="0">
              <a:defRPr sz="1600">
                <a:solidFill>
                  <a:schemeClr val="tx1"/>
                </a:solidFill>
                <a:latin typeface="Century Gothic" pitchFamily="34" charset="0"/>
              </a:defRPr>
            </a:lvl5pPr>
            <a:lvl6pPr marL="2514600" indent="-228600" algn="ctr" defTabSz="879475" eaLnBrk="0" fontAlgn="base" hangingPunct="0">
              <a:spcBef>
                <a:spcPct val="0"/>
              </a:spcBef>
              <a:spcAft>
                <a:spcPct val="0"/>
              </a:spcAft>
              <a:defRPr sz="1600">
                <a:solidFill>
                  <a:schemeClr val="tx1"/>
                </a:solidFill>
                <a:latin typeface="Century Gothic" pitchFamily="34" charset="0"/>
              </a:defRPr>
            </a:lvl6pPr>
            <a:lvl7pPr marL="2971800" indent="-228600" algn="ctr" defTabSz="879475" eaLnBrk="0" fontAlgn="base" hangingPunct="0">
              <a:spcBef>
                <a:spcPct val="0"/>
              </a:spcBef>
              <a:spcAft>
                <a:spcPct val="0"/>
              </a:spcAft>
              <a:defRPr sz="1600">
                <a:solidFill>
                  <a:schemeClr val="tx1"/>
                </a:solidFill>
                <a:latin typeface="Century Gothic" pitchFamily="34" charset="0"/>
              </a:defRPr>
            </a:lvl7pPr>
            <a:lvl8pPr marL="3429000" indent="-228600" algn="ctr" defTabSz="879475" eaLnBrk="0" fontAlgn="base" hangingPunct="0">
              <a:spcBef>
                <a:spcPct val="0"/>
              </a:spcBef>
              <a:spcAft>
                <a:spcPct val="0"/>
              </a:spcAft>
              <a:defRPr sz="1600">
                <a:solidFill>
                  <a:schemeClr val="tx1"/>
                </a:solidFill>
                <a:latin typeface="Century Gothic" pitchFamily="34" charset="0"/>
              </a:defRPr>
            </a:lvl8pPr>
            <a:lvl9pPr marL="3886200" indent="-228600" algn="ctr" defTabSz="879475" eaLnBrk="0" fontAlgn="base" hangingPunct="0">
              <a:spcBef>
                <a:spcPct val="0"/>
              </a:spcBef>
              <a:spcAft>
                <a:spcPct val="0"/>
              </a:spcAft>
              <a:defRPr sz="1600">
                <a:solidFill>
                  <a:schemeClr val="tx1"/>
                </a:solidFill>
                <a:latin typeface="Century Gothic" pitchFamily="34" charset="0"/>
              </a:defRPr>
            </a:lvl9pPr>
          </a:lstStyle>
          <a:p>
            <a:pPr>
              <a:lnSpc>
                <a:spcPct val="90000"/>
              </a:lnSpc>
              <a:defRPr/>
            </a:pPr>
            <a:r>
              <a:rPr lang="en-US" altLang="zh-TW" sz="1200" smtClean="0">
                <a:cs typeface="Arial" charset="0"/>
              </a:rPr>
              <a:t>Page </a:t>
            </a:r>
            <a:fld id="{036719E6-2FF9-4DB8-8D01-1BF22E03517C}" type="slidenum">
              <a:rPr lang="en-US" altLang="zh-TW" sz="1200" smtClean="0">
                <a:cs typeface="Arial" charset="0"/>
              </a:rPr>
              <a:pPr>
                <a:lnSpc>
                  <a:spcPct val="90000"/>
                </a:lnSpc>
                <a:defRPr/>
              </a:pPr>
              <a:t>‹#›</a:t>
            </a:fld>
            <a:endParaRPr lang="en-US" altLang="zh-TW" sz="1200" smtClean="0">
              <a:cs typeface="Arial" charset="0"/>
            </a:endParaRPr>
          </a:p>
        </p:txBody>
      </p:sp>
    </p:spTree>
    <p:extLst>
      <p:ext uri="{BB962C8B-B14F-4D97-AF65-F5344CB8AC3E}">
        <p14:creationId xmlns:p14="http://schemas.microsoft.com/office/powerpoint/2010/main" val="10495091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4"/>
          <p:cNvSpPr>
            <a:spLocks noGrp="1" noRot="1" noChangeAspect="1" noChangeArrowheads="1" noTextEdit="1"/>
          </p:cNvSpPr>
          <p:nvPr>
            <p:ph type="sldImg" idx="2"/>
          </p:nvPr>
        </p:nvSpPr>
        <p:spPr bwMode="auto">
          <a:xfrm>
            <a:off x="608013" y="333375"/>
            <a:ext cx="5584825"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230188" y="4243388"/>
            <a:ext cx="6408737" cy="568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441" tIns="46220" rIns="92441" bIns="46220" numCol="1" anchor="t" anchorCtr="0" compatLnSpc="1">
            <a:prstTxWarp prst="textNoShape">
              <a:avLst/>
            </a:prstTxWarp>
          </a:bodyPr>
          <a:lstStyle/>
          <a:p>
            <a:pPr lvl="0"/>
            <a:r>
              <a:rPr lang="en-GB" altLang="zh-TW" noProof="0" smtClean="0"/>
              <a:t>Click to edit Master text styles</a:t>
            </a:r>
          </a:p>
          <a:p>
            <a:pPr lvl="1"/>
            <a:r>
              <a:rPr lang="en-GB" altLang="zh-TW" noProof="0" smtClean="0"/>
              <a:t>Second level</a:t>
            </a:r>
          </a:p>
          <a:p>
            <a:pPr lvl="2"/>
            <a:r>
              <a:rPr lang="en-GB" altLang="zh-TW" noProof="0" smtClean="0"/>
              <a:t>Third level</a:t>
            </a:r>
          </a:p>
          <a:p>
            <a:pPr lvl="3"/>
            <a:r>
              <a:rPr lang="en-GB" altLang="zh-TW" noProof="0" smtClean="0"/>
              <a:t>Fourth level</a:t>
            </a:r>
          </a:p>
          <a:p>
            <a:pPr lvl="4"/>
            <a:r>
              <a:rPr lang="en-GB" altLang="zh-TW" noProof="0" smtClean="0"/>
              <a:t>Fifth level</a:t>
            </a:r>
          </a:p>
          <a:p>
            <a:pPr lvl="4"/>
            <a:endParaRPr lang="en-GB" altLang="zh-TW" noProof="0" smtClean="0"/>
          </a:p>
          <a:p>
            <a:pPr lvl="4"/>
            <a:endParaRPr lang="en-GB" altLang="zh-TW" noProof="0" smtClean="0"/>
          </a:p>
        </p:txBody>
      </p:sp>
    </p:spTree>
    <p:extLst>
      <p:ext uri="{BB962C8B-B14F-4D97-AF65-F5344CB8AC3E}">
        <p14:creationId xmlns:p14="http://schemas.microsoft.com/office/powerpoint/2010/main" val="4085188874"/>
      </p:ext>
    </p:extLst>
  </p:cSld>
  <p:clrMap bg1="lt1" tx1="dk1" bg2="lt2" tx2="dk2" accent1="accent1" accent2="accent2" accent3="accent3" accent4="accent4" accent5="accent5" accent6="accent6" hlink="hlink" folHlink="folHlink"/>
  <p:hf hdr="0" ftr="0" dt="0"/>
  <p:notesStyle>
    <a:lvl1pPr marL="182563" indent="-182563" algn="just" rtl="0" eaLnBrk="0" fontAlgn="base" hangingPunct="0">
      <a:spcBef>
        <a:spcPct val="50000"/>
      </a:spcBef>
      <a:spcAft>
        <a:spcPct val="0"/>
      </a:spcAft>
      <a:buChar char="•"/>
      <a:defRPr kumimoji="1" sz="1100" kern="1200">
        <a:solidFill>
          <a:schemeClr val="tx1"/>
        </a:solidFill>
        <a:latin typeface="Century Gothic" pitchFamily="34" charset="0"/>
        <a:ea typeface="+mn-ea"/>
        <a:cs typeface="Arial" charset="0"/>
      </a:defRPr>
    </a:lvl1pPr>
    <a:lvl2pPr marL="630238" indent="-173038" algn="just" rtl="0" eaLnBrk="0" fontAlgn="base" hangingPunct="0">
      <a:spcBef>
        <a:spcPct val="50000"/>
      </a:spcBef>
      <a:spcAft>
        <a:spcPct val="0"/>
      </a:spcAft>
      <a:buFont typeface="Century Gothic" pitchFamily="34" charset="0"/>
      <a:buChar char="–"/>
      <a:defRPr kumimoji="1" sz="1100" kern="1200">
        <a:solidFill>
          <a:schemeClr val="tx1"/>
        </a:solidFill>
        <a:latin typeface="Century Gothic" pitchFamily="34" charset="0"/>
        <a:ea typeface="+mn-ea"/>
        <a:cs typeface="Arial" charset="0"/>
      </a:defRPr>
    </a:lvl2pPr>
    <a:lvl3pPr marL="1076325" indent="-161925" algn="just" rtl="0" eaLnBrk="0" fontAlgn="base" hangingPunct="0">
      <a:spcBef>
        <a:spcPct val="50000"/>
      </a:spcBef>
      <a:spcAft>
        <a:spcPct val="0"/>
      </a:spcAft>
      <a:buFont typeface="Wingdings" pitchFamily="2" charset="2"/>
      <a:buChar char="Ø"/>
      <a:defRPr kumimoji="1" sz="1100" kern="1200">
        <a:solidFill>
          <a:schemeClr val="tx1"/>
        </a:solidFill>
        <a:latin typeface="Century Gothic" pitchFamily="34" charset="0"/>
        <a:ea typeface="+mn-ea"/>
        <a:cs typeface="Arial" charset="0"/>
      </a:defRPr>
    </a:lvl3pPr>
    <a:lvl4pPr marL="1371600" algn="just" rtl="0" eaLnBrk="0" fontAlgn="base" hangingPunct="0">
      <a:spcBef>
        <a:spcPct val="50000"/>
      </a:spcBef>
      <a:spcAft>
        <a:spcPct val="0"/>
      </a:spcAft>
      <a:defRPr kumimoji="1" sz="1100" kern="1200">
        <a:solidFill>
          <a:schemeClr val="tx1"/>
        </a:solidFill>
        <a:latin typeface="Century Gothic" pitchFamily="34" charset="0"/>
        <a:ea typeface="+mn-ea"/>
        <a:cs typeface="Arial" charset="0"/>
      </a:defRPr>
    </a:lvl4pPr>
    <a:lvl5pPr marL="1828800" algn="just" rtl="0" eaLnBrk="0" fontAlgn="base" hangingPunct="0">
      <a:spcBef>
        <a:spcPct val="50000"/>
      </a:spcBef>
      <a:spcAft>
        <a:spcPct val="0"/>
      </a:spcAft>
      <a:defRPr kumimoji="1" sz="1100" kern="1200">
        <a:solidFill>
          <a:schemeClr val="tx1"/>
        </a:solidFill>
        <a:latin typeface="Century Gothic"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xfrm>
            <a:off x="606425" y="744538"/>
            <a:ext cx="5586413" cy="3724275"/>
          </a:xfrm>
          <a:ln/>
        </p:spPr>
      </p:sp>
      <p:sp>
        <p:nvSpPr>
          <p:cNvPr id="20483" name="Notes Placeholder 2"/>
          <p:cNvSpPr>
            <a:spLocks noGrp="1"/>
          </p:cNvSpPr>
          <p:nvPr>
            <p:ph type="body" idx="1"/>
          </p:nvPr>
        </p:nvSpPr>
        <p:spPr>
          <a:xfrm>
            <a:off x="230188" y="4676775"/>
            <a:ext cx="6408737" cy="5251450"/>
          </a:xfrm>
          <a:noFill/>
        </p:spPr>
        <p:txBody>
          <a:bodyPr/>
          <a:lstStyle/>
          <a:p>
            <a:endParaRPr lang="zh-TW" altLang="en-US" sz="1200" dirty="0" smtClean="0">
              <a:latin typeface="Times New Roman" pitchFamily="18" charset="0"/>
              <a:cs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p:spPr>
        <p:txBody>
          <a:bodyPr/>
          <a:lstStyle/>
          <a:p>
            <a:endParaRPr lang="en-GB" altLang="zh-TW" sz="1200" b="1" smtClean="0">
              <a:latin typeface="Times New Roman" pitchFamily="18"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p:spPr>
        <p:txBody>
          <a:bodyPr/>
          <a:lstStyle/>
          <a:p>
            <a:endParaRPr lang="en-GB" altLang="zh-TW" sz="1200" b="1" smtClean="0">
              <a:latin typeface="Times New Roman" pitchFamily="18"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p:spPr>
        <p:txBody>
          <a:bodyPr/>
          <a:lstStyle/>
          <a:p>
            <a:endParaRPr lang="en-GB" altLang="zh-TW" sz="1200" b="1" smtClean="0">
              <a:latin typeface="Times New Roman" pitchFamily="18"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p:spPr>
        <p:txBody>
          <a:bodyPr/>
          <a:lstStyle/>
          <a:p>
            <a:endParaRPr lang="en-GB" altLang="zh-TW" sz="1200" b="1" smtClean="0">
              <a:latin typeface="Times New Roman" pitchFamily="18"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p:spPr>
        <p:txBody>
          <a:bodyPr/>
          <a:lstStyle/>
          <a:p>
            <a:endParaRPr lang="en-GB" altLang="zh-TW" sz="1200" b="1" smtClean="0">
              <a:latin typeface="Times New Roman" pitchFamily="18"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p:spPr>
        <p:txBody>
          <a:bodyPr/>
          <a:lstStyle/>
          <a:p>
            <a:endParaRPr lang="en-GB" altLang="zh-TW" sz="1200" b="1" smtClean="0">
              <a:latin typeface="Times New Roman" pitchFamily="18"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p:spPr>
        <p:txBody>
          <a:bodyPr/>
          <a:lstStyle/>
          <a:p>
            <a:endParaRPr lang="en-GB" altLang="zh-TW" sz="1200" b="1" smtClean="0">
              <a:latin typeface="Times New Roman" pitchFamily="18"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p:spPr>
        <p:txBody>
          <a:bodyPr/>
          <a:lstStyle/>
          <a:p>
            <a:endParaRPr lang="en-GB" altLang="zh-TW" sz="1200" b="1" dirty="0" smtClean="0">
              <a:latin typeface="Times New Roman" pitchFamily="18"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4"/>
          <p:cNvSpPr>
            <a:spLocks noChangeArrowheads="1"/>
          </p:cNvSpPr>
          <p:nvPr/>
        </p:nvSpPr>
        <p:spPr bwMode="auto">
          <a:xfrm>
            <a:off x="0" y="6408738"/>
            <a:ext cx="10287000" cy="476250"/>
          </a:xfrm>
          <a:prstGeom prst="rect">
            <a:avLst/>
          </a:prstGeom>
          <a:solidFill>
            <a:srgbClr val="C0C0C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400">
                <a:solidFill>
                  <a:srgbClr val="FFFFFF"/>
                </a:solidFill>
                <a:latin typeface="Times New Roman" pitchFamily="18" charset="0"/>
                <a:cs typeface="Arial" charset="0"/>
              </a:defRPr>
            </a:lvl1pPr>
            <a:lvl2pPr marL="742950" indent="-285750" eaLnBrk="0" hangingPunct="0">
              <a:defRPr sz="1400">
                <a:solidFill>
                  <a:srgbClr val="FFFFFF"/>
                </a:solidFill>
                <a:latin typeface="Times New Roman" pitchFamily="18" charset="0"/>
                <a:cs typeface="Arial" charset="0"/>
              </a:defRPr>
            </a:lvl2pPr>
            <a:lvl3pPr marL="1143000" indent="-228600" eaLnBrk="0" hangingPunct="0">
              <a:defRPr sz="1400">
                <a:solidFill>
                  <a:srgbClr val="FFFFFF"/>
                </a:solidFill>
                <a:latin typeface="Times New Roman" pitchFamily="18" charset="0"/>
                <a:cs typeface="Arial" charset="0"/>
              </a:defRPr>
            </a:lvl3pPr>
            <a:lvl4pPr marL="1600200" indent="-228600" eaLnBrk="0" hangingPunct="0">
              <a:defRPr sz="1400">
                <a:solidFill>
                  <a:srgbClr val="FFFFFF"/>
                </a:solidFill>
                <a:latin typeface="Times New Roman" pitchFamily="18" charset="0"/>
                <a:cs typeface="Arial" charset="0"/>
              </a:defRPr>
            </a:lvl4pPr>
            <a:lvl5pPr marL="2057400" indent="-228600" eaLnBrk="0" hangingPunct="0">
              <a:defRPr sz="1400">
                <a:solidFill>
                  <a:srgbClr val="FFFFFF"/>
                </a:solidFill>
                <a:latin typeface="Times New Roman" pitchFamily="18" charset="0"/>
                <a:cs typeface="Arial" charset="0"/>
              </a:defRPr>
            </a:lvl5pPr>
            <a:lvl6pPr marL="2514600" indent="-228600" algn="ctr" eaLnBrk="0" fontAlgn="base" hangingPunct="0">
              <a:spcBef>
                <a:spcPct val="0"/>
              </a:spcBef>
              <a:spcAft>
                <a:spcPct val="0"/>
              </a:spcAft>
              <a:defRPr sz="1400">
                <a:solidFill>
                  <a:srgbClr val="FFFFFF"/>
                </a:solidFill>
                <a:latin typeface="Times New Roman" pitchFamily="18" charset="0"/>
                <a:cs typeface="Arial" charset="0"/>
              </a:defRPr>
            </a:lvl6pPr>
            <a:lvl7pPr marL="2971800" indent="-228600" algn="ctr" eaLnBrk="0" fontAlgn="base" hangingPunct="0">
              <a:spcBef>
                <a:spcPct val="0"/>
              </a:spcBef>
              <a:spcAft>
                <a:spcPct val="0"/>
              </a:spcAft>
              <a:defRPr sz="1400">
                <a:solidFill>
                  <a:srgbClr val="FFFFFF"/>
                </a:solidFill>
                <a:latin typeface="Times New Roman" pitchFamily="18" charset="0"/>
                <a:cs typeface="Arial" charset="0"/>
              </a:defRPr>
            </a:lvl7pPr>
            <a:lvl8pPr marL="3429000" indent="-228600" algn="ctr" eaLnBrk="0" fontAlgn="base" hangingPunct="0">
              <a:spcBef>
                <a:spcPct val="0"/>
              </a:spcBef>
              <a:spcAft>
                <a:spcPct val="0"/>
              </a:spcAft>
              <a:defRPr sz="1400">
                <a:solidFill>
                  <a:srgbClr val="FFFFFF"/>
                </a:solidFill>
                <a:latin typeface="Times New Roman" pitchFamily="18" charset="0"/>
                <a:cs typeface="Arial" charset="0"/>
              </a:defRPr>
            </a:lvl8pPr>
            <a:lvl9pPr marL="3886200" indent="-228600" algn="ctr" eaLnBrk="0" fontAlgn="base" hangingPunct="0">
              <a:spcBef>
                <a:spcPct val="0"/>
              </a:spcBef>
              <a:spcAft>
                <a:spcPct val="0"/>
              </a:spcAft>
              <a:defRPr sz="1400">
                <a:solidFill>
                  <a:srgbClr val="FFFFFF"/>
                </a:solidFill>
                <a:latin typeface="Times New Roman" pitchFamily="18" charset="0"/>
                <a:cs typeface="Arial" charset="0"/>
              </a:defRPr>
            </a:lvl9pPr>
          </a:lstStyle>
          <a:p>
            <a:pPr eaLnBrk="1" hangingPunct="1">
              <a:defRPr/>
            </a:pPr>
            <a:endParaRPr lang="zh-TW" altLang="en-US" smtClean="0">
              <a:ea typeface="新細明體" charset="-120"/>
            </a:endParaRPr>
          </a:p>
        </p:txBody>
      </p:sp>
      <p:sp>
        <p:nvSpPr>
          <p:cNvPr id="5" name="Line 5"/>
          <p:cNvSpPr>
            <a:spLocks noChangeShapeType="1"/>
          </p:cNvSpPr>
          <p:nvPr/>
        </p:nvSpPr>
        <p:spPr bwMode="auto">
          <a:xfrm>
            <a:off x="0" y="1123950"/>
            <a:ext cx="10287000" cy="0"/>
          </a:xfrm>
          <a:prstGeom prst="line">
            <a:avLst/>
          </a:prstGeom>
          <a:noFill/>
          <a:ln w="38100">
            <a:solidFill>
              <a:srgbClr val="96969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pic>
        <p:nvPicPr>
          <p:cNvPr id="6" name="Picture 6" descr="Emblem only"/>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07550" y="392113"/>
            <a:ext cx="503238"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8"/>
          <p:cNvSpPr txBox="1">
            <a:spLocks noChangeArrowheads="1"/>
          </p:cNvSpPr>
          <p:nvPr/>
        </p:nvSpPr>
        <p:spPr bwMode="auto">
          <a:xfrm>
            <a:off x="9536113" y="6623050"/>
            <a:ext cx="750887" cy="261938"/>
          </a:xfrm>
          <a:prstGeom prst="rect">
            <a:avLst/>
          </a:prstGeom>
          <a:noFill/>
          <a:ln>
            <a:noFill/>
          </a:ln>
          <a:effectLst/>
          <a:extLst>
            <a:ext uri="{909E8E84-426E-40DD-AFC4-6F175D3DCCD1}">
              <a14:hiddenFill xmlns:a14="http://schemas.microsoft.com/office/drawing/2010/main">
                <a:solidFill>
                  <a:srgbClr val="D99694">
                    <a:alpha val="45882"/>
                  </a:srgbClr>
                </a:solidFill>
              </a14:hiddenFill>
            </a:ext>
            <a:ext uri="{91240B29-F687-4F45-9708-019B960494DF}">
              <a14:hiddenLine xmlns:a14="http://schemas.microsoft.com/office/drawing/2010/main" w="127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1400">
                <a:solidFill>
                  <a:srgbClr val="FFFFFF"/>
                </a:solidFill>
                <a:latin typeface="Times New Roman" pitchFamily="18" charset="0"/>
                <a:cs typeface="Arial" charset="0"/>
              </a:defRPr>
            </a:lvl1pPr>
            <a:lvl2pPr marL="742950" indent="-285750" eaLnBrk="0" hangingPunct="0">
              <a:defRPr sz="1400">
                <a:solidFill>
                  <a:srgbClr val="FFFFFF"/>
                </a:solidFill>
                <a:latin typeface="Times New Roman" pitchFamily="18" charset="0"/>
                <a:cs typeface="Arial" charset="0"/>
              </a:defRPr>
            </a:lvl2pPr>
            <a:lvl3pPr marL="1143000" indent="-228600" eaLnBrk="0" hangingPunct="0">
              <a:defRPr sz="1400">
                <a:solidFill>
                  <a:srgbClr val="FFFFFF"/>
                </a:solidFill>
                <a:latin typeface="Times New Roman" pitchFamily="18" charset="0"/>
                <a:cs typeface="Arial" charset="0"/>
              </a:defRPr>
            </a:lvl3pPr>
            <a:lvl4pPr marL="1600200" indent="-228600" eaLnBrk="0" hangingPunct="0">
              <a:defRPr sz="1400">
                <a:solidFill>
                  <a:srgbClr val="FFFFFF"/>
                </a:solidFill>
                <a:latin typeface="Times New Roman" pitchFamily="18" charset="0"/>
                <a:cs typeface="Arial" charset="0"/>
              </a:defRPr>
            </a:lvl4pPr>
            <a:lvl5pPr marL="2057400" indent="-228600" eaLnBrk="0" hangingPunct="0">
              <a:defRPr sz="1400">
                <a:solidFill>
                  <a:srgbClr val="FFFFFF"/>
                </a:solidFill>
                <a:latin typeface="Times New Roman" pitchFamily="18" charset="0"/>
                <a:cs typeface="Arial" charset="0"/>
              </a:defRPr>
            </a:lvl5pPr>
            <a:lvl6pPr marL="2514600" indent="-228600" algn="ctr" eaLnBrk="0" fontAlgn="base" hangingPunct="0">
              <a:spcBef>
                <a:spcPct val="0"/>
              </a:spcBef>
              <a:spcAft>
                <a:spcPct val="0"/>
              </a:spcAft>
              <a:defRPr sz="1400">
                <a:solidFill>
                  <a:srgbClr val="FFFFFF"/>
                </a:solidFill>
                <a:latin typeface="Times New Roman" pitchFamily="18" charset="0"/>
                <a:cs typeface="Arial" charset="0"/>
              </a:defRPr>
            </a:lvl6pPr>
            <a:lvl7pPr marL="2971800" indent="-228600" algn="ctr" eaLnBrk="0" fontAlgn="base" hangingPunct="0">
              <a:spcBef>
                <a:spcPct val="0"/>
              </a:spcBef>
              <a:spcAft>
                <a:spcPct val="0"/>
              </a:spcAft>
              <a:defRPr sz="1400">
                <a:solidFill>
                  <a:srgbClr val="FFFFFF"/>
                </a:solidFill>
                <a:latin typeface="Times New Roman" pitchFamily="18" charset="0"/>
                <a:cs typeface="Arial" charset="0"/>
              </a:defRPr>
            </a:lvl7pPr>
            <a:lvl8pPr marL="3429000" indent="-228600" algn="ctr" eaLnBrk="0" fontAlgn="base" hangingPunct="0">
              <a:spcBef>
                <a:spcPct val="0"/>
              </a:spcBef>
              <a:spcAft>
                <a:spcPct val="0"/>
              </a:spcAft>
              <a:defRPr sz="1400">
                <a:solidFill>
                  <a:srgbClr val="FFFFFF"/>
                </a:solidFill>
                <a:latin typeface="Times New Roman" pitchFamily="18" charset="0"/>
                <a:cs typeface="Arial" charset="0"/>
              </a:defRPr>
            </a:lvl8pPr>
            <a:lvl9pPr marL="3886200" indent="-228600" algn="ctr" eaLnBrk="0" fontAlgn="base" hangingPunct="0">
              <a:spcBef>
                <a:spcPct val="0"/>
              </a:spcBef>
              <a:spcAft>
                <a:spcPct val="0"/>
              </a:spcAft>
              <a:defRPr sz="1400">
                <a:solidFill>
                  <a:srgbClr val="FFFFFF"/>
                </a:solidFill>
                <a:latin typeface="Times New Roman" pitchFamily="18" charset="0"/>
                <a:cs typeface="Arial" charset="0"/>
              </a:defRPr>
            </a:lvl9pPr>
          </a:lstStyle>
          <a:p>
            <a:pPr eaLnBrk="1" hangingPunct="1">
              <a:spcBef>
                <a:spcPct val="50000"/>
              </a:spcBef>
              <a:defRPr/>
            </a:pPr>
            <a:fld id="{ED738709-B34B-45F5-A5F1-A82915CBEA53}" type="slidenum">
              <a:rPr lang="en-GB" altLang="zh-TW" sz="1100" smtClean="0">
                <a:solidFill>
                  <a:schemeClr val="tx1"/>
                </a:solidFill>
                <a:latin typeface="Century Gothic" pitchFamily="34" charset="0"/>
                <a:ea typeface="新細明體" charset="-120"/>
              </a:rPr>
              <a:pPr eaLnBrk="1" hangingPunct="1">
                <a:spcBef>
                  <a:spcPct val="50000"/>
                </a:spcBef>
                <a:defRPr/>
              </a:pPr>
              <a:t>‹#›</a:t>
            </a:fld>
            <a:r>
              <a:rPr lang="en-GB" altLang="zh-TW" sz="1100" dirty="0" smtClean="0">
                <a:solidFill>
                  <a:schemeClr val="tx1"/>
                </a:solidFill>
                <a:latin typeface="Century Gothic" pitchFamily="34" charset="0"/>
                <a:ea typeface="新細明體" charset="-120"/>
              </a:rPr>
              <a:t> of </a:t>
            </a:r>
          </a:p>
        </p:txBody>
      </p:sp>
      <p:sp>
        <p:nvSpPr>
          <p:cNvPr id="3082" name="Rectangle 10"/>
          <p:cNvSpPr>
            <a:spLocks noGrp="1" noChangeArrowheads="1"/>
          </p:cNvSpPr>
          <p:nvPr>
            <p:ph type="ctrTitle"/>
          </p:nvPr>
        </p:nvSpPr>
        <p:spPr>
          <a:xfrm>
            <a:off x="355600" y="1258888"/>
            <a:ext cx="8193088" cy="517525"/>
          </a:xfrm>
        </p:spPr>
        <p:txBody>
          <a:bodyPr/>
          <a:lstStyle>
            <a:lvl1pPr>
              <a:defRPr sz="5200">
                <a:solidFill>
                  <a:schemeClr val="tx2"/>
                </a:solidFill>
              </a:defRPr>
            </a:lvl1pPr>
          </a:lstStyle>
          <a:p>
            <a:r>
              <a:rPr lang="en-US" altLang="zh-TW"/>
              <a:t>Click to edit Master title style</a:t>
            </a:r>
          </a:p>
        </p:txBody>
      </p:sp>
      <p:sp>
        <p:nvSpPr>
          <p:cNvPr id="3083" name="Rectangle 11"/>
          <p:cNvSpPr>
            <a:spLocks noGrp="1" noChangeArrowheads="1"/>
          </p:cNvSpPr>
          <p:nvPr>
            <p:ph type="subTitle" idx="1"/>
          </p:nvPr>
        </p:nvSpPr>
        <p:spPr>
          <a:xfrm>
            <a:off x="363538" y="2951163"/>
            <a:ext cx="7970837" cy="334962"/>
          </a:xfrm>
        </p:spPr>
        <p:txBody>
          <a:bodyPr/>
          <a:lstStyle>
            <a:lvl1pPr marL="0" indent="0">
              <a:lnSpc>
                <a:spcPct val="120000"/>
              </a:lnSpc>
              <a:spcBef>
                <a:spcPct val="20000"/>
              </a:spcBef>
              <a:buFont typeface="ZapfDingbats" pitchFamily="82" charset="2"/>
              <a:buNone/>
              <a:defRPr sz="3200">
                <a:solidFill>
                  <a:schemeClr val="accent2"/>
                </a:solidFill>
              </a:defRPr>
            </a:lvl1pPr>
          </a:lstStyle>
          <a:p>
            <a:r>
              <a:rPr lang="en-US" altLang="zh-TW"/>
              <a:t>Click to edit Master subtitle style</a:t>
            </a:r>
          </a:p>
        </p:txBody>
      </p:sp>
    </p:spTree>
    <p:extLst>
      <p:ext uri="{BB962C8B-B14F-4D97-AF65-F5344CB8AC3E}">
        <p14:creationId xmlns:p14="http://schemas.microsoft.com/office/powerpoint/2010/main" val="3313168473"/>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0"/>
          <p:cNvSpPr>
            <a:spLocks noGrp="1" noChangeArrowheads="1"/>
          </p:cNvSpPr>
          <p:nvPr>
            <p:ph type="title"/>
          </p:nvPr>
        </p:nvSpPr>
        <p:spPr bwMode="auto">
          <a:xfrm>
            <a:off x="361950" y="342900"/>
            <a:ext cx="874395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ltLang="zh-TW" smtClean="0"/>
              <a:t>Click to edit Master title style</a:t>
            </a:r>
            <a:br>
              <a:rPr lang="en-US" altLang="zh-TW" smtClean="0"/>
            </a:br>
            <a:endParaRPr lang="en-US" altLang="zh-TW" smtClean="0"/>
          </a:p>
        </p:txBody>
      </p:sp>
      <p:sp>
        <p:nvSpPr>
          <p:cNvPr id="1027" name="Rectangle 11"/>
          <p:cNvSpPr>
            <a:spLocks noGrp="1" noChangeArrowheads="1"/>
          </p:cNvSpPr>
          <p:nvPr>
            <p:ph type="body" idx="1"/>
          </p:nvPr>
        </p:nvSpPr>
        <p:spPr bwMode="auto">
          <a:xfrm>
            <a:off x="384175" y="1639888"/>
            <a:ext cx="8743950" cy="265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en-US" altLang="zh-TW" smtClean="0"/>
          </a:p>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Forth level</a:t>
            </a:r>
          </a:p>
          <a:p>
            <a:pPr lvl="4"/>
            <a:r>
              <a:rPr lang="en-US" altLang="zh-TW" smtClean="0"/>
              <a:t>Fifth level</a:t>
            </a:r>
          </a:p>
        </p:txBody>
      </p:sp>
    </p:spTree>
  </p:cSld>
  <p:clrMap bg1="lt1" tx1="dk1" bg2="lt2" tx2="dk2" accent1="accent1" accent2="accent2" accent3="accent3" accent4="accent4" accent5="accent5" accent6="accent6" hlink="hlink" folHlink="folHlink"/>
  <p:sldLayoutIdLst>
    <p:sldLayoutId id="2147483712" r:id="rId1"/>
  </p:sldLayoutIdLst>
  <p:transition spd="med"/>
  <p:timing>
    <p:tnLst>
      <p:par>
        <p:cTn id="1" dur="indefinite" restart="never" nodeType="tmRoot"/>
      </p:par>
    </p:tnLst>
  </p:timing>
  <p:hf hdr="0" ftr="0" dt="0"/>
  <p:txStyles>
    <p:titleStyle>
      <a:lvl1pPr algn="l" rtl="0" eaLnBrk="0" fontAlgn="base" hangingPunct="0">
        <a:spcBef>
          <a:spcPct val="0"/>
        </a:spcBef>
        <a:spcAft>
          <a:spcPct val="0"/>
        </a:spcAft>
        <a:defRPr kumimoji="1" sz="2400">
          <a:solidFill>
            <a:schemeClr val="tx1"/>
          </a:solidFill>
          <a:latin typeface="+mj-lt"/>
          <a:ea typeface="+mj-ea"/>
          <a:cs typeface="+mj-cs"/>
        </a:defRPr>
      </a:lvl1pPr>
      <a:lvl2pPr algn="l" rtl="0" eaLnBrk="0" fontAlgn="base" hangingPunct="0">
        <a:spcBef>
          <a:spcPct val="0"/>
        </a:spcBef>
        <a:spcAft>
          <a:spcPct val="0"/>
        </a:spcAft>
        <a:defRPr kumimoji="1" sz="2400">
          <a:solidFill>
            <a:schemeClr val="tx1"/>
          </a:solidFill>
          <a:latin typeface="Tahoma" pitchFamily="34" charset="0"/>
        </a:defRPr>
      </a:lvl2pPr>
      <a:lvl3pPr algn="l" rtl="0" eaLnBrk="0" fontAlgn="base" hangingPunct="0">
        <a:spcBef>
          <a:spcPct val="0"/>
        </a:spcBef>
        <a:spcAft>
          <a:spcPct val="0"/>
        </a:spcAft>
        <a:defRPr kumimoji="1" sz="2400">
          <a:solidFill>
            <a:schemeClr val="tx1"/>
          </a:solidFill>
          <a:latin typeface="Tahoma" pitchFamily="34" charset="0"/>
        </a:defRPr>
      </a:lvl3pPr>
      <a:lvl4pPr algn="l" rtl="0" eaLnBrk="0" fontAlgn="base" hangingPunct="0">
        <a:spcBef>
          <a:spcPct val="0"/>
        </a:spcBef>
        <a:spcAft>
          <a:spcPct val="0"/>
        </a:spcAft>
        <a:defRPr kumimoji="1" sz="2400">
          <a:solidFill>
            <a:schemeClr val="tx1"/>
          </a:solidFill>
          <a:latin typeface="Tahoma" pitchFamily="34" charset="0"/>
        </a:defRPr>
      </a:lvl4pPr>
      <a:lvl5pPr algn="l" rtl="0" eaLnBrk="0" fontAlgn="base" hangingPunct="0">
        <a:spcBef>
          <a:spcPct val="0"/>
        </a:spcBef>
        <a:spcAft>
          <a:spcPct val="0"/>
        </a:spcAft>
        <a:defRPr kumimoji="1" sz="2400">
          <a:solidFill>
            <a:schemeClr val="tx1"/>
          </a:solidFill>
          <a:latin typeface="Tahoma" pitchFamily="34" charset="0"/>
        </a:defRPr>
      </a:lvl5pPr>
      <a:lvl6pPr marL="457200" algn="l" rtl="0" eaLnBrk="0" fontAlgn="base" hangingPunct="0">
        <a:spcBef>
          <a:spcPct val="0"/>
        </a:spcBef>
        <a:spcAft>
          <a:spcPct val="0"/>
        </a:spcAft>
        <a:defRPr kumimoji="1" sz="3400">
          <a:solidFill>
            <a:schemeClr val="tx1"/>
          </a:solidFill>
          <a:latin typeface="Century Gothic" pitchFamily="34" charset="0"/>
        </a:defRPr>
      </a:lvl6pPr>
      <a:lvl7pPr marL="914400" algn="l" rtl="0" eaLnBrk="0" fontAlgn="base" hangingPunct="0">
        <a:spcBef>
          <a:spcPct val="0"/>
        </a:spcBef>
        <a:spcAft>
          <a:spcPct val="0"/>
        </a:spcAft>
        <a:defRPr kumimoji="1" sz="3400">
          <a:solidFill>
            <a:schemeClr val="tx1"/>
          </a:solidFill>
          <a:latin typeface="Century Gothic" pitchFamily="34" charset="0"/>
        </a:defRPr>
      </a:lvl7pPr>
      <a:lvl8pPr marL="1371600" algn="l" rtl="0" eaLnBrk="0" fontAlgn="base" hangingPunct="0">
        <a:spcBef>
          <a:spcPct val="0"/>
        </a:spcBef>
        <a:spcAft>
          <a:spcPct val="0"/>
        </a:spcAft>
        <a:defRPr kumimoji="1" sz="3400">
          <a:solidFill>
            <a:schemeClr val="tx1"/>
          </a:solidFill>
          <a:latin typeface="Century Gothic" pitchFamily="34" charset="0"/>
        </a:defRPr>
      </a:lvl8pPr>
      <a:lvl9pPr marL="1828800" algn="l" rtl="0" eaLnBrk="0" fontAlgn="base" hangingPunct="0">
        <a:spcBef>
          <a:spcPct val="0"/>
        </a:spcBef>
        <a:spcAft>
          <a:spcPct val="0"/>
        </a:spcAft>
        <a:defRPr kumimoji="1" sz="3400">
          <a:solidFill>
            <a:schemeClr val="tx1"/>
          </a:solidFill>
          <a:latin typeface="Century Gothic" pitchFamily="34" charset="0"/>
        </a:defRPr>
      </a:lvl9pPr>
    </p:titleStyle>
    <p:bodyStyle>
      <a:lvl1pPr marL="282575" indent="-282575" algn="just" rtl="0" eaLnBrk="0" fontAlgn="base" hangingPunct="0">
        <a:spcBef>
          <a:spcPct val="50000"/>
        </a:spcBef>
        <a:spcAft>
          <a:spcPct val="0"/>
        </a:spcAft>
        <a:buClr>
          <a:schemeClr val="tx2"/>
        </a:buClr>
        <a:buSzPct val="70000"/>
        <a:buFont typeface="ZapfDingbats" charset="0"/>
        <a:defRPr kumimoji="1" sz="2400">
          <a:solidFill>
            <a:schemeClr val="tx1"/>
          </a:solidFill>
          <a:latin typeface="+mn-lt"/>
          <a:ea typeface="+mn-ea"/>
          <a:cs typeface="+mn-cs"/>
        </a:defRPr>
      </a:lvl1pPr>
      <a:lvl2pPr marL="762000" indent="-288925" algn="just" rtl="0" eaLnBrk="0" fontAlgn="base" hangingPunct="0">
        <a:spcBef>
          <a:spcPct val="50000"/>
        </a:spcBef>
        <a:spcAft>
          <a:spcPct val="0"/>
        </a:spcAft>
        <a:buClr>
          <a:schemeClr val="tx1"/>
        </a:buClr>
        <a:buSzPct val="90000"/>
        <a:buFont typeface="Wingdings" pitchFamily="2" charset="2"/>
        <a:buChar char="v"/>
        <a:defRPr kumimoji="1" sz="2000">
          <a:solidFill>
            <a:schemeClr val="tx1"/>
          </a:solidFill>
          <a:latin typeface="+mn-lt"/>
        </a:defRPr>
      </a:lvl2pPr>
      <a:lvl3pPr marL="1238250" indent="-285750" algn="just" rtl="0" eaLnBrk="0" fontAlgn="base" hangingPunct="0">
        <a:spcBef>
          <a:spcPct val="50000"/>
        </a:spcBef>
        <a:spcAft>
          <a:spcPct val="0"/>
        </a:spcAft>
        <a:buClr>
          <a:schemeClr val="tx1"/>
        </a:buClr>
        <a:buSzPct val="70000"/>
        <a:buFont typeface="Wingdings" pitchFamily="2" charset="2"/>
        <a:buChar char="Ø"/>
        <a:defRPr kumimoji="1" sz="2000">
          <a:solidFill>
            <a:schemeClr val="tx1"/>
          </a:solidFill>
          <a:latin typeface="+mn-lt"/>
        </a:defRPr>
      </a:lvl3pPr>
      <a:lvl4pPr marL="1619250" indent="-190500" algn="just" rtl="0" eaLnBrk="0" fontAlgn="base" hangingPunct="0">
        <a:spcBef>
          <a:spcPct val="50000"/>
        </a:spcBef>
        <a:spcAft>
          <a:spcPct val="0"/>
        </a:spcAft>
        <a:buClr>
          <a:schemeClr val="tx1"/>
        </a:buClr>
        <a:buSzPct val="90000"/>
        <a:buChar char="–"/>
        <a:defRPr kumimoji="1">
          <a:solidFill>
            <a:schemeClr val="tx1"/>
          </a:solidFill>
          <a:latin typeface="+mn-lt"/>
        </a:defRPr>
      </a:lvl4pPr>
      <a:lvl5pPr marL="2000250" indent="-190500" algn="just" rtl="0" eaLnBrk="0" fontAlgn="base" hangingPunct="0">
        <a:spcBef>
          <a:spcPct val="50000"/>
        </a:spcBef>
        <a:spcAft>
          <a:spcPct val="0"/>
        </a:spcAft>
        <a:buClr>
          <a:schemeClr val="tx1"/>
        </a:buClr>
        <a:buSzPct val="90000"/>
        <a:buChar char="»"/>
        <a:defRPr kumimoji="1">
          <a:solidFill>
            <a:schemeClr val="tx1"/>
          </a:solidFill>
          <a:latin typeface="+mn-lt"/>
        </a:defRPr>
      </a:lvl5pPr>
      <a:lvl6pPr marL="2457450" indent="-190500" algn="l" rtl="0" eaLnBrk="0" fontAlgn="base" hangingPunct="0">
        <a:spcBef>
          <a:spcPct val="0"/>
        </a:spcBef>
        <a:spcAft>
          <a:spcPct val="0"/>
        </a:spcAft>
        <a:buClr>
          <a:schemeClr val="accent2"/>
        </a:buClr>
        <a:buChar char="»"/>
        <a:defRPr kumimoji="1">
          <a:solidFill>
            <a:schemeClr val="tx1"/>
          </a:solidFill>
          <a:latin typeface="+mn-lt"/>
        </a:defRPr>
      </a:lvl6pPr>
      <a:lvl7pPr marL="2914650" indent="-190500" algn="l" rtl="0" eaLnBrk="0" fontAlgn="base" hangingPunct="0">
        <a:spcBef>
          <a:spcPct val="0"/>
        </a:spcBef>
        <a:spcAft>
          <a:spcPct val="0"/>
        </a:spcAft>
        <a:buClr>
          <a:schemeClr val="accent2"/>
        </a:buClr>
        <a:buChar char="»"/>
        <a:defRPr kumimoji="1">
          <a:solidFill>
            <a:schemeClr val="tx1"/>
          </a:solidFill>
          <a:latin typeface="+mn-lt"/>
        </a:defRPr>
      </a:lvl7pPr>
      <a:lvl8pPr marL="3371850" indent="-190500" algn="l" rtl="0" eaLnBrk="0" fontAlgn="base" hangingPunct="0">
        <a:spcBef>
          <a:spcPct val="0"/>
        </a:spcBef>
        <a:spcAft>
          <a:spcPct val="0"/>
        </a:spcAft>
        <a:buClr>
          <a:schemeClr val="accent2"/>
        </a:buClr>
        <a:buChar char="»"/>
        <a:defRPr kumimoji="1">
          <a:solidFill>
            <a:schemeClr val="tx1"/>
          </a:solidFill>
          <a:latin typeface="+mn-lt"/>
        </a:defRPr>
      </a:lvl8pPr>
      <a:lvl9pPr marL="3829050" indent="-190500" algn="l" rtl="0" eaLnBrk="0" fontAlgn="base" hangingPunct="0">
        <a:spcBef>
          <a:spcPct val="0"/>
        </a:spcBef>
        <a:spcAft>
          <a:spcPct val="0"/>
        </a:spcAft>
        <a:buClr>
          <a:schemeClr val="accent2"/>
        </a:buClr>
        <a:buChar char="»"/>
        <a:defRPr kumimoji="1">
          <a:solidFill>
            <a:schemeClr val="tx1"/>
          </a:solidFill>
          <a:latin typeface="+mn-lt"/>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idx="4294967295"/>
          </p:nvPr>
        </p:nvSpPr>
        <p:spPr>
          <a:xfrm>
            <a:off x="390840" y="3789051"/>
            <a:ext cx="9315450" cy="2462213"/>
          </a:xfrm>
          <a:solidFill>
            <a:schemeClr val="bg1"/>
          </a:solidFill>
        </p:spPr>
        <p:txBody>
          <a:bodyPr/>
          <a:lstStyle/>
          <a:p>
            <a:pPr algn="ctr"/>
            <a:r>
              <a:rPr lang="en-GB" altLang="zh-TW" sz="1600" b="1" dirty="0" smtClean="0">
                <a:solidFill>
                  <a:srgbClr val="262626"/>
                </a:solidFill>
                <a:ea typeface="Dotum" pitchFamily="34" charset="-127"/>
                <a:cs typeface="Arial" pitchFamily="34" charset="0"/>
              </a:rPr>
              <a:t/>
            </a:r>
            <a:br>
              <a:rPr lang="en-GB" altLang="zh-TW" sz="1600" b="1" dirty="0" smtClean="0">
                <a:solidFill>
                  <a:srgbClr val="262626"/>
                </a:solidFill>
                <a:ea typeface="Dotum" pitchFamily="34" charset="-127"/>
                <a:cs typeface="Arial" pitchFamily="34" charset="0"/>
              </a:rPr>
            </a:br>
            <a:r>
              <a:rPr lang="en-GB" altLang="zh-TW" sz="1600" b="1" dirty="0" smtClean="0">
                <a:solidFill>
                  <a:srgbClr val="262626"/>
                </a:solidFill>
                <a:ea typeface="Dotum" pitchFamily="34" charset="-127"/>
                <a:cs typeface="Arial" pitchFamily="34" charset="0"/>
              </a:rPr>
              <a:t>Eric Wong</a:t>
            </a:r>
            <a:br>
              <a:rPr lang="en-GB" altLang="zh-TW" sz="1600" b="1" dirty="0" smtClean="0">
                <a:solidFill>
                  <a:srgbClr val="262626"/>
                </a:solidFill>
                <a:ea typeface="Dotum" pitchFamily="34" charset="-127"/>
                <a:cs typeface="Arial" pitchFamily="34" charset="0"/>
              </a:rPr>
            </a:br>
            <a:r>
              <a:rPr lang="en-GB" altLang="zh-TW" sz="1600" b="1" dirty="0">
                <a:solidFill>
                  <a:srgbClr val="262626"/>
                </a:solidFill>
                <a:ea typeface="Dotum" pitchFamily="34" charset="-127"/>
                <a:cs typeface="Arial" pitchFamily="34" charset="0"/>
              </a:rPr>
              <a:t/>
            </a:r>
            <a:br>
              <a:rPr lang="en-GB" altLang="zh-TW" sz="1600" b="1" dirty="0">
                <a:solidFill>
                  <a:srgbClr val="262626"/>
                </a:solidFill>
                <a:ea typeface="Dotum" pitchFamily="34" charset="-127"/>
                <a:cs typeface="Arial" pitchFamily="34" charset="0"/>
              </a:rPr>
            </a:br>
            <a:r>
              <a:rPr lang="en-GB" altLang="zh-TW" sz="1600" b="1" dirty="0" smtClean="0">
                <a:solidFill>
                  <a:srgbClr val="262626"/>
                </a:solidFill>
                <a:ea typeface="Dotum" pitchFamily="34" charset="-127"/>
                <a:cs typeface="Arial" pitchFamily="34" charset="0"/>
              </a:rPr>
              <a:t>Research Department</a:t>
            </a:r>
            <a:br>
              <a:rPr lang="en-GB" altLang="zh-TW" sz="1600" b="1" dirty="0" smtClean="0">
                <a:solidFill>
                  <a:srgbClr val="262626"/>
                </a:solidFill>
                <a:ea typeface="Dotum" pitchFamily="34" charset="-127"/>
                <a:cs typeface="Arial" pitchFamily="34" charset="0"/>
              </a:rPr>
            </a:br>
            <a:r>
              <a:rPr lang="en-GB" altLang="zh-TW" sz="1600" b="1" dirty="0" smtClean="0">
                <a:solidFill>
                  <a:srgbClr val="262626"/>
                </a:solidFill>
                <a:ea typeface="Dotum" pitchFamily="34" charset="-127"/>
                <a:cs typeface="Arial" pitchFamily="34" charset="0"/>
              </a:rPr>
              <a:t>Hong Kong Monetary Authority</a:t>
            </a:r>
            <a:br>
              <a:rPr lang="en-GB" altLang="zh-TW" sz="1600" b="1" dirty="0" smtClean="0">
                <a:solidFill>
                  <a:srgbClr val="262626"/>
                </a:solidFill>
                <a:ea typeface="Dotum" pitchFamily="34" charset="-127"/>
                <a:cs typeface="Arial" pitchFamily="34" charset="0"/>
              </a:rPr>
            </a:br>
            <a:r>
              <a:rPr lang="en-GB" altLang="zh-TW" sz="1600" b="1" dirty="0" smtClean="0">
                <a:solidFill>
                  <a:srgbClr val="262626"/>
                </a:solidFill>
                <a:ea typeface="Dotum" pitchFamily="34" charset="-127"/>
                <a:cs typeface="Arial" pitchFamily="34" charset="0"/>
              </a:rPr>
              <a:t/>
            </a:r>
            <a:br>
              <a:rPr lang="en-GB" altLang="zh-TW" sz="1600" b="1" dirty="0" smtClean="0">
                <a:solidFill>
                  <a:srgbClr val="262626"/>
                </a:solidFill>
                <a:ea typeface="Dotum" pitchFamily="34" charset="-127"/>
                <a:cs typeface="Arial" pitchFamily="34" charset="0"/>
              </a:rPr>
            </a:br>
            <a:r>
              <a:rPr lang="en-GB" altLang="zh-TW" sz="1600" b="1" dirty="0" smtClean="0">
                <a:solidFill>
                  <a:srgbClr val="262626"/>
                </a:solidFill>
                <a:ea typeface="Dotum" pitchFamily="34" charset="-127"/>
                <a:cs typeface="Arial" pitchFamily="34" charset="0"/>
              </a:rPr>
              <a:t/>
            </a:r>
            <a:br>
              <a:rPr lang="en-GB" altLang="zh-TW" sz="1600" b="1" dirty="0" smtClean="0">
                <a:solidFill>
                  <a:srgbClr val="262626"/>
                </a:solidFill>
                <a:ea typeface="Dotum" pitchFamily="34" charset="-127"/>
                <a:cs typeface="Arial" pitchFamily="34" charset="0"/>
              </a:rPr>
            </a:br>
            <a:r>
              <a:rPr lang="en-GB" altLang="zh-TW" sz="1600" b="1" dirty="0" smtClean="0">
                <a:solidFill>
                  <a:srgbClr val="262626"/>
                </a:solidFill>
                <a:ea typeface="Dotum" pitchFamily="34" charset="-127"/>
                <a:cs typeface="Arial" pitchFamily="34" charset="0"/>
              </a:rPr>
              <a:t>16 January 2015</a:t>
            </a:r>
            <a:br>
              <a:rPr lang="en-GB" altLang="zh-TW" sz="1600" b="1" dirty="0" smtClean="0">
                <a:solidFill>
                  <a:srgbClr val="262626"/>
                </a:solidFill>
                <a:ea typeface="Dotum" pitchFamily="34" charset="-127"/>
                <a:cs typeface="Arial" pitchFamily="34" charset="0"/>
              </a:rPr>
            </a:br>
            <a:r>
              <a:rPr lang="en-GB" altLang="zh-TW" sz="1600" b="1" dirty="0" smtClean="0">
                <a:solidFill>
                  <a:srgbClr val="262626"/>
                </a:solidFill>
                <a:ea typeface="Dotum" pitchFamily="34" charset="-127"/>
                <a:cs typeface="Arial" pitchFamily="34" charset="0"/>
              </a:rPr>
              <a:t> </a:t>
            </a:r>
            <a:br>
              <a:rPr lang="en-GB" altLang="zh-TW" sz="1600" b="1" dirty="0" smtClean="0">
                <a:solidFill>
                  <a:srgbClr val="262626"/>
                </a:solidFill>
                <a:ea typeface="Dotum" pitchFamily="34" charset="-127"/>
                <a:cs typeface="Arial" pitchFamily="34" charset="0"/>
              </a:rPr>
            </a:br>
            <a:endParaRPr lang="en-GB" altLang="zh-TW" sz="1600" b="1" dirty="0" smtClean="0">
              <a:solidFill>
                <a:srgbClr val="262626"/>
              </a:solidFill>
              <a:ea typeface="Dotum" pitchFamily="34" charset="-127"/>
              <a:cs typeface="Arial" pitchFamily="34" charset="0"/>
            </a:endParaRPr>
          </a:p>
        </p:txBody>
      </p:sp>
      <p:sp>
        <p:nvSpPr>
          <p:cNvPr id="4099" name="Rectangle 3"/>
          <p:cNvSpPr>
            <a:spLocks noChangeArrowheads="1"/>
          </p:cNvSpPr>
          <p:nvPr/>
        </p:nvSpPr>
        <p:spPr bwMode="auto">
          <a:xfrm>
            <a:off x="0" y="1844675"/>
            <a:ext cx="10287000" cy="1296988"/>
          </a:xfrm>
          <a:prstGeom prst="rect">
            <a:avLst/>
          </a:prstGeom>
          <a:solidFill>
            <a:srgbClr val="53609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742950" indent="-285750"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143000" indent="-22860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1600200" indent="-228600" algn="just" eaLnBrk="0" hangingPunct="0">
              <a:spcBef>
                <a:spcPct val="50000"/>
              </a:spcBef>
              <a:buClr>
                <a:schemeClr val="tx1"/>
              </a:buClr>
              <a:buSzPct val="90000"/>
              <a:buChar char="–"/>
              <a:defRPr kumimoji="1">
                <a:solidFill>
                  <a:schemeClr val="tx1"/>
                </a:solidFill>
                <a:latin typeface="Tahoma" pitchFamily="34" charset="0"/>
              </a:defRPr>
            </a:lvl4pPr>
            <a:lvl5pPr marL="2057400" indent="-228600" algn="just" eaLnBrk="0" hangingPunct="0">
              <a:spcBef>
                <a:spcPct val="50000"/>
              </a:spcBef>
              <a:buClr>
                <a:schemeClr val="tx1"/>
              </a:buClr>
              <a:buSzPct val="90000"/>
              <a:buChar char="»"/>
              <a:defRPr kumimoji="1">
                <a:solidFill>
                  <a:schemeClr val="tx1"/>
                </a:solidFill>
                <a:latin typeface="Tahoma" pitchFamily="34" charset="0"/>
              </a:defRPr>
            </a:lvl5pPr>
            <a:lvl6pPr marL="2514600" indent="-228600"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2971800" indent="-228600"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3429000" indent="-228600"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3886200" indent="-228600"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algn="ctr" eaLnBrk="1" hangingPunct="1">
              <a:spcBef>
                <a:spcPct val="0"/>
              </a:spcBef>
              <a:buClrTx/>
              <a:buSzTx/>
              <a:buFontTx/>
              <a:buNone/>
            </a:pPr>
            <a:r>
              <a:rPr lang="zh-TW" altLang="en-GB" sz="2800" dirty="0">
                <a:solidFill>
                  <a:schemeClr val="bg1"/>
                </a:solidFill>
                <a:ea typeface="新細明體" pitchFamily="18" charset="-120"/>
              </a:rPr>
              <a:t/>
            </a:r>
            <a:br>
              <a:rPr lang="zh-TW" altLang="en-GB" sz="2800" dirty="0">
                <a:solidFill>
                  <a:schemeClr val="bg1"/>
                </a:solidFill>
                <a:ea typeface="新細明體" pitchFamily="18" charset="-120"/>
              </a:rPr>
            </a:br>
            <a:r>
              <a:rPr lang="zh-TW" altLang="en-GB" sz="2800" dirty="0">
                <a:solidFill>
                  <a:schemeClr val="bg1"/>
                </a:solidFill>
                <a:ea typeface="新細明體" pitchFamily="18" charset="-120"/>
              </a:rPr>
              <a:t> </a:t>
            </a:r>
            <a:r>
              <a:rPr lang="en-GB" altLang="zh-TW" sz="2800" dirty="0" smtClean="0">
                <a:solidFill>
                  <a:schemeClr val="bg1"/>
                </a:solidFill>
                <a:ea typeface="新細明體" pitchFamily="18" charset="-120"/>
              </a:rPr>
              <a:t>Discussion on International Evidence on Bank Funding Profiles and Performance: Are Banks “Overbanked”?</a:t>
            </a:r>
          </a:p>
          <a:p>
            <a:pPr algn="ctr" eaLnBrk="1" hangingPunct="1">
              <a:spcBef>
                <a:spcPct val="0"/>
              </a:spcBef>
              <a:buClrTx/>
              <a:buSzTx/>
              <a:buFontTx/>
              <a:buNone/>
            </a:pPr>
            <a:r>
              <a:rPr lang="en-GB" altLang="zh-TW" sz="2800" dirty="0" smtClean="0">
                <a:solidFill>
                  <a:schemeClr val="bg1"/>
                </a:solidFill>
                <a:ea typeface="新細明體" pitchFamily="18" charset="-120"/>
              </a:rPr>
              <a:t>By Jose A. Lopes and Mark M. Spiegel*</a:t>
            </a:r>
            <a:endParaRPr lang="en-GB" altLang="zh-TW" sz="2600" dirty="0">
              <a:solidFill>
                <a:schemeClr val="bg1"/>
              </a:solidFill>
              <a:ea typeface="新細明體" pitchFamily="18" charset="-120"/>
            </a:endParaRPr>
          </a:p>
          <a:p>
            <a:pPr algn="ctr">
              <a:spcBef>
                <a:spcPct val="0"/>
              </a:spcBef>
              <a:buClrTx/>
              <a:buSzTx/>
              <a:buFontTx/>
              <a:buNone/>
            </a:pPr>
            <a:endParaRPr lang="en-GB" altLang="zh-TW" sz="2600" dirty="0">
              <a:solidFill>
                <a:schemeClr val="bg1"/>
              </a:solidFill>
              <a:ea typeface="新細明體" pitchFamily="18" charset="-120"/>
            </a:endParaRPr>
          </a:p>
        </p:txBody>
      </p:sp>
      <p:sp>
        <p:nvSpPr>
          <p:cNvPr id="3" name="TextBox 2"/>
          <p:cNvSpPr txBox="1"/>
          <p:nvPr/>
        </p:nvSpPr>
        <p:spPr>
          <a:xfrm>
            <a:off x="1831040" y="162498"/>
            <a:ext cx="6552910" cy="954107"/>
          </a:xfrm>
          <a:prstGeom prst="rect">
            <a:avLst/>
          </a:prstGeom>
          <a:noFill/>
        </p:spPr>
        <p:txBody>
          <a:bodyPr wrap="square" rtlCol="0">
            <a:spAutoFit/>
          </a:bodyPr>
          <a:lstStyle/>
          <a:p>
            <a:r>
              <a:rPr lang="en-GB" altLang="zh-TW" sz="2800" dirty="0" smtClean="0">
                <a:solidFill>
                  <a:schemeClr val="tx1">
                    <a:lumMod val="95000"/>
                    <a:lumOff val="5000"/>
                  </a:schemeClr>
                </a:solidFill>
                <a:latin typeface="+mj-lt"/>
              </a:rPr>
              <a:t> </a:t>
            </a:r>
            <a:r>
              <a:rPr lang="en-GB" altLang="zh-TW" sz="2800" dirty="0" smtClean="0">
                <a:solidFill>
                  <a:schemeClr val="tx2">
                    <a:lumMod val="75000"/>
                  </a:schemeClr>
                </a:solidFill>
                <a:latin typeface="+mj-lt"/>
              </a:rPr>
              <a:t>Sixth Annual International Conference on the Chinese Economy</a:t>
            </a:r>
            <a:endParaRPr lang="zh-TW" altLang="en-US" sz="2800" dirty="0">
              <a:solidFill>
                <a:schemeClr val="tx2">
                  <a:lumMod val="75000"/>
                </a:schemeClr>
              </a:solidFill>
              <a:latin typeface="+mj-lt"/>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463550" y="188913"/>
            <a:ext cx="9577388" cy="369887"/>
          </a:xfrm>
        </p:spPr>
        <p:txBody>
          <a:bodyPr/>
          <a:lstStyle/>
          <a:p>
            <a:r>
              <a:rPr kumimoji="0" lang="en-GB" altLang="zh-TW" dirty="0" smtClean="0">
                <a:solidFill>
                  <a:srgbClr val="000066"/>
                </a:solidFill>
                <a:ea typeface="SimSun" pitchFamily="2" charset="-122"/>
              </a:rPr>
              <a:t>Main research questions</a:t>
            </a:r>
            <a:endParaRPr kumimoji="0" lang="en-GB" altLang="zh-TW" dirty="0">
              <a:solidFill>
                <a:srgbClr val="000066"/>
              </a:solidFill>
              <a:ea typeface="SimSun" pitchFamily="2" charset="-122"/>
            </a:endParaRPr>
          </a:p>
        </p:txBody>
      </p:sp>
      <p:sp>
        <p:nvSpPr>
          <p:cNvPr id="17411" name="Rectangle 5"/>
          <p:cNvSpPr>
            <a:spLocks noChangeArrowheads="1"/>
          </p:cNvSpPr>
          <p:nvPr/>
        </p:nvSpPr>
        <p:spPr bwMode="auto">
          <a:xfrm>
            <a:off x="300037" y="1700760"/>
            <a:ext cx="9648825" cy="45704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r>
              <a:rPr lang="en-GB" altLang="zh-TW" sz="1800" dirty="0" smtClean="0">
                <a:ea typeface="新細明體" pitchFamily="18" charset="-120"/>
              </a:rPr>
              <a:t>This paper studies the issue of “overbanking” at individual bank level and its implications for bank’s performance and financial stability</a:t>
            </a:r>
          </a:p>
          <a:p>
            <a:pPr marL="536575" lvl="1" indent="0">
              <a:buNone/>
              <a:defRPr/>
            </a:pPr>
            <a:endParaRPr lang="en-GB" altLang="zh-TW" sz="1800" dirty="0" smtClean="0">
              <a:ea typeface="新細明體" pitchFamily="18" charset="-120"/>
            </a:endParaRPr>
          </a:p>
          <a:p>
            <a:pPr marL="879475" lvl="1" indent="-342900">
              <a:buFont typeface="Wingdings" panose="05000000000000000000" pitchFamily="2" charset="2"/>
              <a:buChar char="l"/>
              <a:defRPr/>
            </a:pPr>
            <a:r>
              <a:rPr lang="en-GB" altLang="zh-TW" sz="1800" dirty="0" smtClean="0">
                <a:ea typeface="新細明體" pitchFamily="18" charset="-120"/>
              </a:rPr>
              <a:t>Specifically, using a </a:t>
            </a:r>
            <a:r>
              <a:rPr lang="en-GB" altLang="zh-TW" sz="1800" dirty="0">
                <a:ea typeface="新細明體" pitchFamily="18" charset="-120"/>
              </a:rPr>
              <a:t>large cross-country individual bank </a:t>
            </a:r>
            <a:r>
              <a:rPr lang="en-GB" altLang="zh-TW" sz="1800" dirty="0" smtClean="0">
                <a:ea typeface="新細明體" pitchFamily="18" charset="-120"/>
              </a:rPr>
              <a:t>dataset, it examines whether bank’s performance could be improved by diversifying funding sources away from deposits</a:t>
            </a:r>
          </a:p>
          <a:p>
            <a:pPr marL="536575" lvl="1" indent="0">
              <a:buNone/>
              <a:defRPr/>
            </a:pPr>
            <a:endParaRPr lang="en-GB" altLang="zh-TW" sz="1800" dirty="0" smtClean="0">
              <a:ea typeface="新細明體" pitchFamily="18" charset="-120"/>
            </a:endParaRPr>
          </a:p>
          <a:p>
            <a:pPr marL="879475" lvl="1" indent="-342900">
              <a:buFont typeface="Wingdings" panose="05000000000000000000" pitchFamily="2" charset="2"/>
              <a:buChar char="l"/>
              <a:defRPr/>
            </a:pPr>
            <a:r>
              <a:rPr lang="en-GB" altLang="zh-TW" sz="1800" dirty="0" smtClean="0">
                <a:ea typeface="新細明體" pitchFamily="18" charset="-120"/>
              </a:rPr>
              <a:t>It also examines whether the liquidity funding structure and funding stability of a banking sector has any impacts on individual bank’s performance. </a:t>
            </a:r>
          </a:p>
          <a:p>
            <a:pPr marL="879475" lvl="1" indent="-342900">
              <a:buFont typeface="Wingdings" panose="05000000000000000000" pitchFamily="2" charset="2"/>
              <a:buChar char="l"/>
              <a:defRPr/>
            </a:pPr>
            <a:endParaRPr lang="en-GB" altLang="zh-TW" sz="1800" dirty="0">
              <a:ea typeface="新細明體" pitchFamily="18" charset="-120"/>
            </a:endParaRPr>
          </a:p>
          <a:p>
            <a:pPr marL="879475" lvl="1" indent="-342900">
              <a:buFont typeface="Wingdings" panose="05000000000000000000" pitchFamily="2" charset="2"/>
              <a:buChar char="l"/>
              <a:defRPr/>
            </a:pPr>
            <a:endParaRPr lang="en-GB" altLang="zh-TW" sz="1800" dirty="0" smtClean="0">
              <a:ea typeface="新細明體" pitchFamily="18" charset="-120"/>
            </a:endParaRPr>
          </a:p>
          <a:p>
            <a:pPr marL="879475" lvl="1" indent="-342900">
              <a:buFont typeface="Wingdings" panose="05000000000000000000" pitchFamily="2" charset="2"/>
              <a:buChar char="l"/>
              <a:defRPr/>
            </a:pPr>
            <a:endParaRPr lang="en-GB" altLang="zh-TW" sz="2400" dirty="0">
              <a:ea typeface="新細明體" pitchFamily="18" charset="-120"/>
            </a:endParaRPr>
          </a:p>
        </p:txBody>
      </p:sp>
    </p:spTree>
    <p:extLst>
      <p:ext uri="{BB962C8B-B14F-4D97-AF65-F5344CB8AC3E}">
        <p14:creationId xmlns:p14="http://schemas.microsoft.com/office/powerpoint/2010/main" val="2154388033"/>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463550" y="188913"/>
            <a:ext cx="9577388" cy="369887"/>
          </a:xfrm>
        </p:spPr>
        <p:txBody>
          <a:bodyPr/>
          <a:lstStyle/>
          <a:p>
            <a:r>
              <a:rPr kumimoji="0" lang="en-GB" altLang="zh-TW" dirty="0" smtClean="0">
                <a:solidFill>
                  <a:srgbClr val="000066"/>
                </a:solidFill>
                <a:ea typeface="SimSun" pitchFamily="2" charset="-122"/>
              </a:rPr>
              <a:t>Data</a:t>
            </a:r>
            <a:endParaRPr kumimoji="0" lang="en-GB" altLang="zh-TW" dirty="0">
              <a:solidFill>
                <a:srgbClr val="000066"/>
              </a:solidFill>
              <a:ea typeface="SimSun" pitchFamily="2" charset="-122"/>
            </a:endParaRPr>
          </a:p>
        </p:txBody>
      </p:sp>
      <p:sp>
        <p:nvSpPr>
          <p:cNvPr id="17411" name="Rectangle 5"/>
          <p:cNvSpPr>
            <a:spLocks noChangeArrowheads="1"/>
          </p:cNvSpPr>
          <p:nvPr/>
        </p:nvSpPr>
        <p:spPr bwMode="auto">
          <a:xfrm>
            <a:off x="300037" y="1700760"/>
            <a:ext cx="9648825" cy="36009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r>
              <a:rPr lang="en-GB" altLang="zh-TW" sz="1800" dirty="0" smtClean="0">
                <a:ea typeface="新細明體" pitchFamily="18" charset="-120"/>
              </a:rPr>
              <a:t>Data source: </a:t>
            </a:r>
            <a:r>
              <a:rPr lang="en-GB" altLang="zh-TW" sz="1800" dirty="0" err="1" smtClean="0">
                <a:ea typeface="新細明體" pitchFamily="18" charset="-120"/>
              </a:rPr>
              <a:t>Bankscope</a:t>
            </a:r>
            <a:endParaRPr lang="en-GB" altLang="zh-TW" sz="1800" dirty="0" smtClean="0">
              <a:ea typeface="新細明體" pitchFamily="18" charset="-120"/>
            </a:endParaRPr>
          </a:p>
          <a:p>
            <a:pPr marL="879475" lvl="1" indent="-342900">
              <a:buFont typeface="Wingdings" panose="05000000000000000000" pitchFamily="2" charset="2"/>
              <a:buChar char="l"/>
              <a:defRPr/>
            </a:pPr>
            <a:r>
              <a:rPr lang="en-GB" altLang="zh-TW" sz="1800" dirty="0" smtClean="0">
                <a:ea typeface="新細明體" pitchFamily="18" charset="-120"/>
              </a:rPr>
              <a:t>Country coverage: Encompass nearly 200 countries</a:t>
            </a:r>
          </a:p>
          <a:p>
            <a:pPr marL="879475" lvl="1" indent="-342900">
              <a:buFont typeface="Wingdings" panose="05000000000000000000" pitchFamily="2" charset="2"/>
              <a:buChar char="l"/>
              <a:defRPr/>
            </a:pPr>
            <a:r>
              <a:rPr lang="en-GB" altLang="zh-TW" sz="1800" dirty="0" smtClean="0">
                <a:ea typeface="新細明體" pitchFamily="18" charset="-120"/>
              </a:rPr>
              <a:t>Bank type: Commercial banks, real estate and credit card firms, non-bank credit   		     institutions, investment banks and specialised government credit   			     institutions</a:t>
            </a:r>
          </a:p>
          <a:p>
            <a:pPr marL="879475" lvl="1" indent="-342900">
              <a:buFont typeface="Wingdings" panose="05000000000000000000" pitchFamily="2" charset="2"/>
              <a:buChar char="l"/>
              <a:defRPr/>
            </a:pPr>
            <a:r>
              <a:rPr lang="en-GB" altLang="zh-TW" sz="1800" dirty="0" smtClean="0">
                <a:ea typeface="新細明體" pitchFamily="18" charset="-120"/>
              </a:rPr>
              <a:t>Estimation period: </a:t>
            </a:r>
            <a:r>
              <a:rPr lang="en-GB" altLang="zh-TW" sz="1800" dirty="0">
                <a:ea typeface="新細明體" pitchFamily="18" charset="-120"/>
              </a:rPr>
              <a:t>mainly 2007, but </a:t>
            </a:r>
            <a:r>
              <a:rPr lang="en-GB" altLang="zh-TW" sz="1800" dirty="0" smtClean="0">
                <a:ea typeface="新細明體" pitchFamily="18" charset="-120"/>
              </a:rPr>
              <a:t>also show results for each year in 2004 </a:t>
            </a:r>
            <a:r>
              <a:rPr lang="en-GB" altLang="zh-TW" sz="1800" dirty="0">
                <a:ea typeface="新細明體" pitchFamily="18" charset="-120"/>
              </a:rPr>
              <a:t>– </a:t>
            </a:r>
            <a:r>
              <a:rPr lang="en-GB" altLang="zh-TW" sz="1800" dirty="0" smtClean="0">
                <a:ea typeface="新細明體" pitchFamily="18" charset="-120"/>
              </a:rPr>
              <a:t>2012</a:t>
            </a:r>
          </a:p>
          <a:p>
            <a:pPr marL="879475" lvl="1" indent="-342900">
              <a:buFont typeface="Wingdings" panose="05000000000000000000" pitchFamily="2" charset="2"/>
              <a:buChar char="l"/>
              <a:defRPr/>
            </a:pPr>
            <a:r>
              <a:rPr lang="en-GB" altLang="zh-TW" sz="1800" dirty="0" smtClean="0">
                <a:ea typeface="新細明體" pitchFamily="18" charset="-120"/>
              </a:rPr>
              <a:t>Truncated sample: Follow the approach by </a:t>
            </a:r>
            <a:r>
              <a:rPr lang="en-GB" altLang="zh-TW" sz="1800" dirty="0" err="1" smtClean="0">
                <a:ea typeface="新細明體" pitchFamily="18" charset="-120"/>
              </a:rPr>
              <a:t>Clasessens</a:t>
            </a:r>
            <a:r>
              <a:rPr lang="en-GB" altLang="zh-TW" sz="1800" dirty="0" smtClean="0">
                <a:ea typeface="新細明體" pitchFamily="18" charset="-120"/>
              </a:rPr>
              <a:t> and Van </a:t>
            </a:r>
            <a:r>
              <a:rPr lang="en-GB" altLang="zh-TW" sz="1800" dirty="0" err="1" smtClean="0">
                <a:ea typeface="新細明體" pitchFamily="18" charset="-120"/>
              </a:rPr>
              <a:t>Horen</a:t>
            </a:r>
            <a:r>
              <a:rPr lang="en-GB" altLang="zh-TW" sz="1800" dirty="0" smtClean="0">
                <a:ea typeface="新細明體" pitchFamily="18" charset="-120"/>
              </a:rPr>
              <a:t> (2014), sample 			  shrinks to 134 countries but still covers 90% of these banking 			  system’s assets</a:t>
            </a:r>
          </a:p>
          <a:p>
            <a:pPr marL="879475" lvl="1" indent="-342900">
              <a:buFont typeface="Wingdings" panose="05000000000000000000" pitchFamily="2" charset="2"/>
              <a:buChar char="l"/>
              <a:defRPr/>
            </a:pPr>
            <a:endParaRPr lang="en-GB" altLang="zh-TW" sz="2400" dirty="0">
              <a:ea typeface="新細明體" pitchFamily="18" charset="-120"/>
            </a:endParaRPr>
          </a:p>
        </p:txBody>
      </p:sp>
    </p:spTree>
    <p:extLst>
      <p:ext uri="{BB962C8B-B14F-4D97-AF65-F5344CB8AC3E}">
        <p14:creationId xmlns:p14="http://schemas.microsoft.com/office/powerpoint/2010/main" val="642537492"/>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463550" y="188913"/>
            <a:ext cx="9577388" cy="369887"/>
          </a:xfrm>
        </p:spPr>
        <p:txBody>
          <a:bodyPr/>
          <a:lstStyle/>
          <a:p>
            <a:r>
              <a:rPr kumimoji="0" lang="en-GB" altLang="zh-TW" dirty="0" smtClean="0">
                <a:solidFill>
                  <a:srgbClr val="000066"/>
                </a:solidFill>
                <a:ea typeface="SimSun" pitchFamily="2" charset="-122"/>
              </a:rPr>
              <a:t>Estimation method</a:t>
            </a:r>
            <a:endParaRPr kumimoji="0" lang="en-GB" altLang="zh-TW" dirty="0">
              <a:solidFill>
                <a:srgbClr val="000066"/>
              </a:solidFill>
              <a:ea typeface="SimSun" pitchFamily="2" charset="-122"/>
            </a:endParaRPr>
          </a:p>
        </p:txBody>
      </p:sp>
      <p:sp>
        <p:nvSpPr>
          <p:cNvPr id="17411" name="Rectangle 5"/>
          <p:cNvSpPr>
            <a:spLocks noChangeArrowheads="1"/>
          </p:cNvSpPr>
          <p:nvPr/>
        </p:nvSpPr>
        <p:spPr bwMode="auto">
          <a:xfrm>
            <a:off x="300037" y="1700760"/>
            <a:ext cx="9648825" cy="12464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endParaRPr lang="en-GB" altLang="zh-TW" sz="1800" dirty="0">
              <a:ea typeface="新細明體" pitchFamily="18" charset="-120"/>
            </a:endParaRPr>
          </a:p>
          <a:p>
            <a:pPr marL="879475" lvl="1" indent="-342900">
              <a:buFont typeface="Wingdings" panose="05000000000000000000" pitchFamily="2" charset="2"/>
              <a:buChar char="l"/>
              <a:defRPr/>
            </a:pPr>
            <a:endParaRPr lang="en-GB" altLang="zh-TW" sz="1800" dirty="0" smtClean="0">
              <a:ea typeface="新細明體" pitchFamily="18" charset="-120"/>
            </a:endParaRPr>
          </a:p>
          <a:p>
            <a:pPr marL="879475" lvl="1" indent="-342900">
              <a:buFont typeface="Wingdings" panose="05000000000000000000" pitchFamily="2" charset="2"/>
              <a:buChar char="l"/>
              <a:defRPr/>
            </a:pPr>
            <a:endParaRPr lang="en-GB" altLang="zh-TW" sz="2400" dirty="0">
              <a:ea typeface="新細明體" pitchFamily="18" charset="-120"/>
            </a:endParaRPr>
          </a:p>
        </p:txBody>
      </p:sp>
      <mc:AlternateContent xmlns:mc="http://schemas.openxmlformats.org/markup-compatibility/2006" xmlns:a14="http://schemas.microsoft.com/office/drawing/2010/main">
        <mc:Choice Requires="a14">
          <p:sp>
            <p:nvSpPr>
              <p:cNvPr id="4" name="Rectangle 5"/>
              <p:cNvSpPr>
                <a:spLocks noChangeArrowheads="1"/>
              </p:cNvSpPr>
              <p:nvPr/>
            </p:nvSpPr>
            <p:spPr bwMode="auto">
              <a:xfrm>
                <a:off x="280015" y="1412720"/>
                <a:ext cx="9648825" cy="2244269"/>
              </a:xfrm>
              <a:prstGeom prst="rect">
                <a:avLst/>
              </a:prstGeom>
              <a:noFill/>
              <a:ln>
                <a:noFill/>
              </a:ln>
              <a:effectLst/>
              <a:extLst>
                <a:ext uri="{909E8E84-426E-40DD-AFC4-6F175D3DCCD1}">
                  <a14:hiddenFill>
                    <a:solidFill>
                      <a:srgbClr val="FFFFFF"/>
                    </a:solidFill>
                  </a14:hiddenFill>
                </a:ext>
                <a:ext uri="{91240B29-F687-4F45-9708-019B960494DF}">
                  <a14:hiddenLine w="9525" algn="ctr">
                    <a:solidFill>
                      <a:srgbClr val="000000"/>
                    </a:solidFill>
                    <a:miter lim="800000"/>
                    <a:headEnd/>
                    <a:tailEnd/>
                  </a14:hiddenLine>
                </a:ext>
                <a:ext uri="{AF507438-7753-43E0-B8FC-AC1667EBCBE1}">
                  <a14:hiddenEffects>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r>
                  <a:rPr lang="en-GB" altLang="zh-TW" sz="1800" dirty="0" smtClean="0">
                    <a:ea typeface="新細明體" pitchFamily="18" charset="-120"/>
                  </a:rPr>
                  <a:t>The regression model is estimated using weighted least squares with the log of bank’s total assets as weights:</a:t>
                </a:r>
              </a:p>
              <a:p>
                <a:pPr marL="536575" lvl="1" indent="0">
                  <a:buNone/>
                  <a:defRPr/>
                </a:pPr>
                <a:endParaRPr lang="en-GB" altLang="zh-TW" sz="1800" i="1" dirty="0" smtClean="0"/>
              </a:p>
              <a:p>
                <a:pPr marL="536575" lvl="1" indent="0">
                  <a:buNone/>
                  <a:defRPr/>
                </a:pPr>
                <a14:m>
                  <m:oMathPara xmlns:m="http://schemas.openxmlformats.org/officeDocument/2006/math">
                    <m:oMathParaPr>
                      <m:jc m:val="centerGroup"/>
                    </m:oMathParaPr>
                    <m:oMath xmlns:m="http://schemas.openxmlformats.org/officeDocument/2006/math">
                      <m:sSub>
                        <m:sSubPr>
                          <m:ctrlPr>
                            <a:rPr lang="zh-TW" altLang="zh-TW" sz="1800" i="1">
                              <a:latin typeface="Cambria Math"/>
                            </a:rPr>
                          </m:ctrlPr>
                        </m:sSubPr>
                        <m:e>
                          <m:r>
                            <a:rPr lang="en-GB" altLang="zh-TW" sz="1800" i="1">
                              <a:latin typeface="Cambria Math"/>
                            </a:rPr>
                            <m:t>𝑌</m:t>
                          </m:r>
                        </m:e>
                        <m:sub>
                          <m:r>
                            <a:rPr lang="en-GB" altLang="zh-TW" sz="1800" i="1">
                              <a:latin typeface="Cambria Math"/>
                            </a:rPr>
                            <m:t>𝑖𝑗𝑡</m:t>
                          </m:r>
                        </m:sub>
                      </m:sSub>
                      <m:r>
                        <a:rPr lang="en-GB" altLang="zh-TW" sz="1800" i="1">
                          <a:latin typeface="Cambria Math"/>
                        </a:rPr>
                        <m:t>=</m:t>
                      </m:r>
                      <m:sSub>
                        <m:sSubPr>
                          <m:ctrlPr>
                            <a:rPr lang="zh-TW" altLang="zh-TW" sz="1800" i="1" smtClean="0">
                              <a:latin typeface="Cambria Math"/>
                            </a:rPr>
                          </m:ctrlPr>
                        </m:sSubPr>
                        <m:e>
                          <m:r>
                            <a:rPr lang="en-GB" altLang="zh-TW" sz="1800" i="1">
                              <a:latin typeface="Cambria Math"/>
                            </a:rPr>
                            <m:t>𝛽</m:t>
                          </m:r>
                        </m:e>
                        <m:sub>
                          <m:r>
                            <a:rPr lang="en-GB" altLang="zh-TW" sz="1800" i="1">
                              <a:latin typeface="Cambria Math"/>
                            </a:rPr>
                            <m:t>1</m:t>
                          </m:r>
                        </m:sub>
                      </m:sSub>
                      <m:sSub>
                        <m:sSubPr>
                          <m:ctrlPr>
                            <a:rPr lang="zh-TW" altLang="zh-TW" sz="1800" i="1">
                              <a:latin typeface="Cambria Math"/>
                            </a:rPr>
                          </m:ctrlPr>
                        </m:sSubPr>
                        <m:e>
                          <m:r>
                            <a:rPr lang="en-GB" altLang="zh-TW" sz="1800" i="1">
                              <a:latin typeface="Cambria Math"/>
                            </a:rPr>
                            <m:t>𝐿</m:t>
                          </m:r>
                        </m:e>
                        <m:sub>
                          <m:r>
                            <a:rPr lang="en-GB" altLang="zh-TW" sz="1800" i="1">
                              <a:latin typeface="Cambria Math"/>
                            </a:rPr>
                            <m:t>𝑖𝑗𝑡</m:t>
                          </m:r>
                        </m:sub>
                      </m:sSub>
                      <m:r>
                        <a:rPr lang="en-GB" altLang="zh-TW" sz="1800" i="1">
                          <a:latin typeface="Cambria Math"/>
                        </a:rPr>
                        <m:t>+</m:t>
                      </m:r>
                      <m:sSub>
                        <m:sSubPr>
                          <m:ctrlPr>
                            <a:rPr lang="zh-TW" altLang="zh-TW" sz="1800" i="1">
                              <a:latin typeface="Cambria Math"/>
                            </a:rPr>
                          </m:ctrlPr>
                        </m:sSubPr>
                        <m:e>
                          <m:r>
                            <a:rPr lang="en-GB" altLang="zh-TW" sz="1800" i="1">
                              <a:latin typeface="Cambria Math"/>
                            </a:rPr>
                            <m:t>𝛽</m:t>
                          </m:r>
                        </m:e>
                        <m:sub>
                          <m:r>
                            <a:rPr lang="en-GB" altLang="zh-TW" sz="1800" i="1">
                              <a:latin typeface="Cambria Math"/>
                            </a:rPr>
                            <m:t>2</m:t>
                          </m:r>
                        </m:sub>
                      </m:sSub>
                      <m:sSub>
                        <m:sSubPr>
                          <m:ctrlPr>
                            <a:rPr lang="zh-TW" altLang="zh-TW" sz="1800" i="1">
                              <a:latin typeface="Cambria Math"/>
                            </a:rPr>
                          </m:ctrlPr>
                        </m:sSubPr>
                        <m:e>
                          <m:r>
                            <a:rPr lang="en-GB" altLang="zh-TW" sz="1800" i="1">
                              <a:latin typeface="Cambria Math"/>
                            </a:rPr>
                            <m:t>𝐿</m:t>
                          </m:r>
                        </m:e>
                        <m:sub>
                          <m:r>
                            <a:rPr lang="en-GB" altLang="zh-TW" sz="1800" i="1">
                              <a:latin typeface="Cambria Math"/>
                            </a:rPr>
                            <m:t>−</m:t>
                          </m:r>
                          <m:r>
                            <a:rPr lang="en-GB" altLang="zh-TW" sz="1800" i="1">
                              <a:latin typeface="Cambria Math"/>
                            </a:rPr>
                            <m:t>𝑖𝑗𝑡</m:t>
                          </m:r>
                        </m:sub>
                      </m:sSub>
                      <m:r>
                        <a:rPr lang="en-GB" altLang="zh-TW" sz="1800" i="1">
                          <a:latin typeface="Cambria Math"/>
                        </a:rPr>
                        <m:t>+</m:t>
                      </m:r>
                      <m:sSub>
                        <m:sSubPr>
                          <m:ctrlPr>
                            <a:rPr lang="zh-TW" altLang="zh-TW" sz="1800" i="1">
                              <a:latin typeface="Cambria Math"/>
                            </a:rPr>
                          </m:ctrlPr>
                        </m:sSubPr>
                        <m:e>
                          <m:r>
                            <a:rPr lang="en-GB" altLang="zh-TW" sz="1800" i="1">
                              <a:latin typeface="Cambria Math"/>
                            </a:rPr>
                            <m:t>𝛽</m:t>
                          </m:r>
                        </m:e>
                        <m:sub>
                          <m:r>
                            <a:rPr lang="en-GB" altLang="zh-TW" sz="1800" i="1">
                              <a:latin typeface="Cambria Math"/>
                            </a:rPr>
                            <m:t>3</m:t>
                          </m:r>
                        </m:sub>
                      </m:sSub>
                      <m:sSub>
                        <m:sSubPr>
                          <m:ctrlPr>
                            <a:rPr lang="zh-TW" altLang="zh-TW" sz="1800" i="1">
                              <a:latin typeface="Cambria Math"/>
                            </a:rPr>
                          </m:ctrlPr>
                        </m:sSubPr>
                        <m:e>
                          <m:r>
                            <a:rPr lang="en-GB" altLang="zh-TW" sz="1800" i="1">
                              <a:latin typeface="Cambria Math"/>
                            </a:rPr>
                            <m:t>𝑋</m:t>
                          </m:r>
                        </m:e>
                        <m:sub>
                          <m:r>
                            <a:rPr lang="en-GB" altLang="zh-TW" sz="1800" i="1">
                              <a:latin typeface="Cambria Math"/>
                            </a:rPr>
                            <m:t>𝑖𝑡</m:t>
                          </m:r>
                        </m:sub>
                      </m:sSub>
                      <m:r>
                        <a:rPr lang="en-GB" altLang="zh-TW" sz="1800" i="1">
                          <a:latin typeface="Cambria Math"/>
                        </a:rPr>
                        <m:t>+</m:t>
                      </m:r>
                      <m:sSub>
                        <m:sSubPr>
                          <m:ctrlPr>
                            <a:rPr lang="zh-TW" altLang="zh-TW" sz="1800" i="1">
                              <a:latin typeface="Cambria Math"/>
                            </a:rPr>
                          </m:ctrlPr>
                        </m:sSubPr>
                        <m:e>
                          <m:r>
                            <a:rPr lang="en-GB" altLang="zh-TW" sz="1800" i="1">
                              <a:latin typeface="Cambria Math"/>
                            </a:rPr>
                            <m:t>𝛽</m:t>
                          </m:r>
                        </m:e>
                        <m:sub>
                          <m:r>
                            <a:rPr lang="en-GB" altLang="zh-TW" sz="1800" i="1">
                              <a:latin typeface="Cambria Math"/>
                            </a:rPr>
                            <m:t>1</m:t>
                          </m:r>
                        </m:sub>
                      </m:sSub>
                      <m:sSub>
                        <m:sSubPr>
                          <m:ctrlPr>
                            <a:rPr lang="zh-TW" altLang="zh-TW" sz="1800" i="1">
                              <a:latin typeface="Cambria Math"/>
                            </a:rPr>
                          </m:ctrlPr>
                        </m:sSubPr>
                        <m:e>
                          <m:r>
                            <a:rPr lang="en-GB" altLang="zh-TW" sz="1800" i="1">
                              <a:latin typeface="Cambria Math"/>
                            </a:rPr>
                            <m:t>𝑍</m:t>
                          </m:r>
                        </m:e>
                        <m:sub>
                          <m:r>
                            <a:rPr lang="en-GB" altLang="zh-TW" sz="1800" i="1">
                              <a:latin typeface="Cambria Math"/>
                            </a:rPr>
                            <m:t>𝑗𝑡</m:t>
                          </m:r>
                        </m:sub>
                      </m:sSub>
                      <m:r>
                        <a:rPr lang="en-GB" altLang="zh-TW" sz="1800" i="1">
                          <a:latin typeface="Cambria Math"/>
                        </a:rPr>
                        <m:t>+</m:t>
                      </m:r>
                      <m:sSub>
                        <m:sSubPr>
                          <m:ctrlPr>
                            <a:rPr lang="zh-TW" altLang="zh-TW" sz="1800" i="1">
                              <a:latin typeface="Cambria Math"/>
                            </a:rPr>
                          </m:ctrlPr>
                        </m:sSubPr>
                        <m:e>
                          <m:r>
                            <a:rPr lang="en-GB" altLang="zh-TW" sz="1800" i="1">
                              <a:latin typeface="Cambria Math"/>
                            </a:rPr>
                            <m:t>𝜀</m:t>
                          </m:r>
                        </m:e>
                        <m:sub>
                          <m:r>
                            <a:rPr lang="en-GB" altLang="zh-TW" sz="1800" i="1">
                              <a:latin typeface="Cambria Math"/>
                            </a:rPr>
                            <m:t>𝑖𝑗𝑡</m:t>
                          </m:r>
                        </m:sub>
                      </m:sSub>
                    </m:oMath>
                  </m:oMathPara>
                </a14:m>
                <a:endParaRPr lang="en-GB" altLang="zh-TW" sz="1800" dirty="0" smtClean="0">
                  <a:ea typeface="新細明體" pitchFamily="18" charset="-120"/>
                </a:endParaRPr>
              </a:p>
              <a:p>
                <a:pPr marL="879475" lvl="1" indent="-342900">
                  <a:buFont typeface="Wingdings" panose="05000000000000000000" pitchFamily="2" charset="2"/>
                  <a:buChar char="l"/>
                  <a:defRPr/>
                </a:pPr>
                <a:endParaRPr lang="en-GB" altLang="zh-TW" sz="1800" dirty="0" smtClean="0">
                  <a:ea typeface="新細明體" pitchFamily="18" charset="-120"/>
                </a:endParaRPr>
              </a:p>
              <a:p>
                <a:pPr marL="879475" lvl="1" indent="-342900">
                  <a:buFont typeface="Wingdings" panose="05000000000000000000" pitchFamily="2" charset="2"/>
                  <a:buChar char="l"/>
                  <a:defRPr/>
                </a:pPr>
                <a:endParaRPr lang="en-GB" altLang="zh-TW" sz="2400" dirty="0">
                  <a:ea typeface="新細明體" pitchFamily="18" charset="-120"/>
                </a:endParaRPr>
              </a:p>
            </p:txBody>
          </p:sp>
        </mc:Choice>
        <mc:Fallback xmlns="">
          <p:sp>
            <p:nvSpPr>
              <p:cNvPr id="4" name="Rectangle 5"/>
              <p:cNvSpPr>
                <a:spLocks noRot="1" noChangeAspect="1" noMove="1" noResize="1" noEditPoints="1" noAdjustHandles="1" noChangeArrowheads="1" noChangeShapeType="1" noTextEdit="1"/>
              </p:cNvSpPr>
              <p:nvPr/>
            </p:nvSpPr>
            <p:spPr bwMode="auto">
              <a:xfrm>
                <a:off x="280015" y="1412720"/>
                <a:ext cx="9648825" cy="2244269"/>
              </a:xfrm>
              <a:prstGeom prst="rect">
                <a:avLst/>
              </a:prstGeom>
              <a:blipFill rotWithShape="1">
                <a:blip r:embed="rId3"/>
                <a:stretch>
                  <a:fillRect t="-3533" r="-145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graphicFrame>
            <p:nvGraphicFramePr>
              <p:cNvPr id="2" name="Table 1"/>
              <p:cNvGraphicFramePr>
                <a:graphicFrameLocks noGrp="1"/>
              </p:cNvGraphicFramePr>
              <p:nvPr>
                <p:extLst>
                  <p:ext uri="{D42A27DB-BD31-4B8C-83A1-F6EECF244321}">
                    <p14:modId xmlns:p14="http://schemas.microsoft.com/office/powerpoint/2010/main" val="271667121"/>
                  </p:ext>
                </p:extLst>
              </p:nvPr>
            </p:nvGraphicFramePr>
            <p:xfrm>
              <a:off x="999600" y="2996940"/>
              <a:ext cx="8929240" cy="3099470"/>
            </p:xfrm>
            <a:graphic>
              <a:graphicData uri="http://schemas.openxmlformats.org/drawingml/2006/table">
                <a:tbl>
                  <a:tblPr firstRow="1" bandRow="1">
                    <a:tableStyleId>{5C22544A-7EE6-4342-B048-85BDC9FD1C3A}</a:tableStyleId>
                  </a:tblPr>
                  <a:tblGrid>
                    <a:gridCol w="3567820"/>
                    <a:gridCol w="5361420"/>
                  </a:tblGrid>
                  <a:tr h="166791">
                    <a:tc>
                      <a:txBody>
                        <a:bodyPr/>
                        <a:lstStyle/>
                        <a:p>
                          <a:endParaRPr lang="zh-TW" altLang="en-US" dirty="0"/>
                        </a:p>
                      </a:txBody>
                      <a:tcPr/>
                    </a:tc>
                    <a:tc>
                      <a:txBody>
                        <a:bodyPr/>
                        <a:lstStyle/>
                        <a:p>
                          <a:endParaRPr lang="zh-TW" altLang="en-US" dirty="0"/>
                        </a:p>
                      </a:txBody>
                      <a:tcPr/>
                    </a:tc>
                  </a:tr>
                  <a:tr h="370840">
                    <a:tc>
                      <a:txBody>
                        <a:bodyPr/>
                        <a:lstStyle/>
                        <a:p>
                          <a:r>
                            <a:rPr lang="en-GB" altLang="zh-TW" sz="1600" dirty="0" smtClean="0"/>
                            <a:t>Dependent</a:t>
                          </a:r>
                          <a:r>
                            <a:rPr lang="en-GB" altLang="zh-TW" sz="1600" baseline="0" dirty="0" smtClean="0"/>
                            <a:t> variable (</a:t>
                          </a:r>
                          <a14:m>
                            <m:oMath xmlns:m="http://schemas.openxmlformats.org/officeDocument/2006/math">
                              <m:sSub>
                                <m:sSubPr>
                                  <m:ctrlPr>
                                    <a:rPr lang="zh-TW" altLang="zh-TW" sz="1600" i="1" smtClean="0">
                                      <a:latin typeface="Cambria Math"/>
                                    </a:rPr>
                                  </m:ctrlPr>
                                </m:sSubPr>
                                <m:e>
                                  <m:r>
                                    <a:rPr lang="en-GB" altLang="zh-TW" sz="1600" i="1">
                                      <a:latin typeface="Cambria Math"/>
                                    </a:rPr>
                                    <m:t>𝑌</m:t>
                                  </m:r>
                                </m:e>
                                <m:sub>
                                  <m:r>
                                    <a:rPr lang="en-GB" altLang="zh-TW" sz="1600" i="1">
                                      <a:latin typeface="Cambria Math"/>
                                    </a:rPr>
                                    <m:t>𝑖𝑗𝑡</m:t>
                                  </m:r>
                                </m:sub>
                              </m:sSub>
                            </m:oMath>
                          </a14:m>
                          <a:r>
                            <a:rPr lang="en-GB" altLang="zh-TW" sz="1600" dirty="0" smtClean="0"/>
                            <a:t>)</a:t>
                          </a:r>
                          <a:endParaRPr lang="zh-TW" altLang="en-US" sz="1600" dirty="0"/>
                        </a:p>
                      </a:txBody>
                      <a:tcPr/>
                    </a:tc>
                    <a:tc>
                      <a:txBody>
                        <a:bodyPr/>
                        <a:lstStyle/>
                        <a:p>
                          <a:r>
                            <a:rPr lang="en-GB" altLang="zh-TW" sz="1600" dirty="0" smtClean="0"/>
                            <a:t>Return on assets (ROA)</a:t>
                          </a:r>
                          <a:endParaRPr lang="zh-TW" altLang="en-US" sz="1600" dirty="0"/>
                        </a:p>
                      </a:txBody>
                      <a:tcPr/>
                    </a:tc>
                  </a:tr>
                  <a:tr h="370840">
                    <a:tc>
                      <a:txBody>
                        <a:bodyPr/>
                        <a:lstStyle/>
                        <a:p>
                          <a:r>
                            <a:rPr lang="en-GB" altLang="zh-TW" sz="1600" i="0" u="sng" dirty="0" smtClean="0"/>
                            <a:t>Explanatory variables:</a:t>
                          </a:r>
                          <a:endParaRPr lang="zh-TW" altLang="en-US" sz="1600" i="0" u="sng" dirty="0"/>
                        </a:p>
                      </a:txBody>
                      <a:tcPr/>
                    </a:tc>
                    <a:tc>
                      <a:txBody>
                        <a:bodyPr/>
                        <a:lstStyle/>
                        <a:p>
                          <a:endParaRPr lang="zh-TW" altLang="en-US" sz="1600" dirty="0"/>
                        </a:p>
                      </a:txBody>
                      <a:tcPr/>
                    </a:tc>
                  </a:tr>
                  <a:tr h="370840">
                    <a:tc>
                      <a:txBody>
                        <a:bodyPr/>
                        <a:lstStyle/>
                        <a:p>
                          <a:r>
                            <a:rPr lang="en-GB" altLang="zh-TW" sz="1600" dirty="0" smtClean="0"/>
                            <a:t>Individual bank funding profile (</a:t>
                          </a:r>
                          <a14:m>
                            <m:oMath xmlns:m="http://schemas.openxmlformats.org/officeDocument/2006/math">
                              <m:sSub>
                                <m:sSubPr>
                                  <m:ctrlPr>
                                    <a:rPr lang="zh-TW" altLang="zh-TW" sz="1600" i="1" smtClean="0">
                                      <a:latin typeface="Cambria Math"/>
                                    </a:rPr>
                                  </m:ctrlPr>
                                </m:sSubPr>
                                <m:e>
                                  <m:r>
                                    <a:rPr lang="en-GB" altLang="zh-TW" sz="1600" i="1">
                                      <a:latin typeface="Cambria Math"/>
                                    </a:rPr>
                                    <m:t>𝐿</m:t>
                                  </m:r>
                                </m:e>
                                <m:sub>
                                  <m:r>
                                    <a:rPr lang="en-GB" altLang="zh-TW" sz="1600" i="1">
                                      <a:latin typeface="Cambria Math"/>
                                    </a:rPr>
                                    <m:t>𝑖𝑗𝑡</m:t>
                                  </m:r>
                                </m:sub>
                              </m:sSub>
                            </m:oMath>
                          </a14:m>
                          <a:r>
                            <a:rPr lang="en-GB" altLang="zh-TW" sz="1600" dirty="0" smtClean="0"/>
                            <a:t>)</a:t>
                          </a:r>
                          <a:endParaRPr lang="zh-TW" altLang="en-US" sz="1600" dirty="0"/>
                        </a:p>
                      </a:txBody>
                      <a:tcPr/>
                    </a:tc>
                    <a:tc>
                      <a:txBody>
                        <a:bodyPr/>
                        <a:lstStyle/>
                        <a:p>
                          <a:r>
                            <a:rPr lang="en-GB" altLang="zh-TW" sz="1600" dirty="0" smtClean="0"/>
                            <a:t>Deposit-to-asset, Cash-to-asset, estimated</a:t>
                          </a:r>
                          <a:r>
                            <a:rPr lang="en-GB" altLang="zh-TW" sz="1600" baseline="0" dirty="0" smtClean="0"/>
                            <a:t> </a:t>
                          </a:r>
                          <a:r>
                            <a:rPr lang="en-GB" altLang="zh-TW" sz="1600" dirty="0" smtClean="0"/>
                            <a:t>NSFR</a:t>
                          </a:r>
                          <a:endParaRPr lang="zh-TW" altLang="en-US" sz="1600" dirty="0"/>
                        </a:p>
                      </a:txBody>
                      <a:tcPr/>
                    </a:tc>
                  </a:tr>
                  <a:tr h="370840">
                    <a:tc>
                      <a:txBody>
                        <a:bodyPr/>
                        <a:lstStyle/>
                        <a:p>
                          <a:r>
                            <a:rPr lang="en-GB" altLang="zh-TW" sz="1600" dirty="0" smtClean="0"/>
                            <a:t>Banking sector funding profile (</a:t>
                          </a:r>
                          <a14:m>
                            <m:oMath xmlns:m="http://schemas.openxmlformats.org/officeDocument/2006/math">
                              <m:sSub>
                                <m:sSubPr>
                                  <m:ctrlPr>
                                    <a:rPr lang="zh-TW" altLang="zh-TW" sz="1600" i="1" smtClean="0">
                                      <a:latin typeface="Cambria Math"/>
                                    </a:rPr>
                                  </m:ctrlPr>
                                </m:sSubPr>
                                <m:e>
                                  <m:r>
                                    <a:rPr lang="en-GB" altLang="zh-TW" sz="1600" i="1">
                                      <a:latin typeface="Cambria Math"/>
                                    </a:rPr>
                                    <m:t>𝐿</m:t>
                                  </m:r>
                                </m:e>
                                <m:sub>
                                  <m:r>
                                    <a:rPr lang="en-GB" altLang="zh-TW" sz="1600" i="1">
                                      <a:latin typeface="Cambria Math"/>
                                    </a:rPr>
                                    <m:t>−</m:t>
                                  </m:r>
                                  <m:r>
                                    <a:rPr lang="en-GB" altLang="zh-TW" sz="1600" i="1">
                                      <a:latin typeface="Cambria Math"/>
                                    </a:rPr>
                                    <m:t>𝑖𝑗𝑡</m:t>
                                  </m:r>
                                </m:sub>
                              </m:sSub>
                            </m:oMath>
                          </a14:m>
                          <a:r>
                            <a:rPr lang="en-GB" altLang="zh-TW" sz="1600" dirty="0" smtClean="0"/>
                            <a:t>)</a:t>
                          </a:r>
                          <a:endParaRPr lang="zh-TW" altLang="en-US" sz="1600" dirty="0"/>
                        </a:p>
                      </a:txBody>
                      <a:tcPr/>
                    </a:tc>
                    <a:tc>
                      <a:txBody>
                        <a:bodyPr/>
                        <a:lstStyle/>
                        <a:p>
                          <a:r>
                            <a:rPr lang="en-GB" altLang="zh-TW" sz="1600" dirty="0" smtClean="0"/>
                            <a:t>Aggregate each of the funding variables within a country for all banks other than the one in question</a:t>
                          </a:r>
                          <a:endParaRPr lang="zh-TW" altLang="en-US" sz="1600" dirty="0"/>
                        </a:p>
                      </a:txBody>
                      <a:tcPr/>
                    </a:tc>
                  </a:tr>
                  <a:tr h="462950">
                    <a:tc>
                      <a:txBody>
                        <a:bodyPr/>
                        <a:lstStyle/>
                        <a:p>
                          <a:r>
                            <a:rPr lang="en-GB" altLang="zh-TW" sz="1600" dirty="0" smtClean="0"/>
                            <a:t>Bank-specific control</a:t>
                          </a:r>
                          <a:r>
                            <a:rPr lang="en-GB" altLang="zh-TW" sz="1600" baseline="0" dirty="0" smtClean="0"/>
                            <a:t> variables (</a:t>
                          </a:r>
                          <a14:m>
                            <m:oMath xmlns:m="http://schemas.openxmlformats.org/officeDocument/2006/math">
                              <m:sSub>
                                <m:sSubPr>
                                  <m:ctrlPr>
                                    <a:rPr lang="zh-TW" altLang="zh-TW" sz="1600" i="1" smtClean="0">
                                      <a:latin typeface="Cambria Math"/>
                                    </a:rPr>
                                  </m:ctrlPr>
                                </m:sSubPr>
                                <m:e>
                                  <m:r>
                                    <a:rPr lang="en-GB" altLang="zh-TW" sz="1600" i="1">
                                      <a:latin typeface="Cambria Math"/>
                                    </a:rPr>
                                    <m:t>𝑋</m:t>
                                  </m:r>
                                </m:e>
                                <m:sub>
                                  <m:r>
                                    <a:rPr lang="en-GB" altLang="zh-TW" sz="1600" i="1">
                                      <a:latin typeface="Cambria Math"/>
                                    </a:rPr>
                                    <m:t>𝑖𝑡</m:t>
                                  </m:r>
                                </m:sub>
                              </m:sSub>
                            </m:oMath>
                          </a14:m>
                          <a:r>
                            <a:rPr lang="en-GB" altLang="zh-TW" sz="1600" dirty="0" smtClean="0"/>
                            <a:t>)</a:t>
                          </a:r>
                          <a:endParaRPr lang="zh-TW" altLang="en-US" sz="1600" dirty="0"/>
                        </a:p>
                      </a:txBody>
                      <a:tcPr/>
                    </a:tc>
                    <a:tc>
                      <a:txBody>
                        <a:bodyPr/>
                        <a:lstStyle/>
                        <a:p>
                          <a:r>
                            <a:rPr lang="en-GB" altLang="zh-TW" sz="1600" dirty="0" smtClean="0"/>
                            <a:t>Bank</a:t>
                          </a:r>
                          <a:r>
                            <a:rPr lang="en-GB" altLang="zh-TW" sz="1600" baseline="0" dirty="0" smtClean="0"/>
                            <a:t>-specific variables (log of bank’s asset and leverage)</a:t>
                          </a:r>
                          <a:endParaRPr lang="zh-TW" altLang="en-US" sz="1600" dirty="0"/>
                        </a:p>
                      </a:txBody>
                      <a:tcPr/>
                    </a:tc>
                  </a:tr>
                  <a:tr h="4247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TW" sz="1600" dirty="0" smtClean="0"/>
                            <a:t>country-specific control</a:t>
                          </a:r>
                          <a:r>
                            <a:rPr lang="en-GB" altLang="zh-TW" sz="1600" baseline="0" dirty="0" smtClean="0"/>
                            <a:t> variables (</a:t>
                          </a:r>
                          <a14:m>
                            <m:oMath xmlns:m="http://schemas.openxmlformats.org/officeDocument/2006/math">
                              <m:sSub>
                                <m:sSubPr>
                                  <m:ctrlPr>
                                    <a:rPr lang="zh-TW" altLang="zh-TW" sz="1600" i="1" smtClean="0">
                                      <a:latin typeface="Cambria Math"/>
                                    </a:rPr>
                                  </m:ctrlPr>
                                </m:sSubPr>
                                <m:e>
                                  <m:r>
                                    <a:rPr lang="en-GB" altLang="zh-TW" sz="1600" i="1">
                                      <a:latin typeface="Cambria Math"/>
                                    </a:rPr>
                                    <m:t>𝑍</m:t>
                                  </m:r>
                                </m:e>
                                <m:sub>
                                  <m:r>
                                    <a:rPr lang="en-GB" altLang="zh-TW" sz="1600" i="1">
                                      <a:latin typeface="Cambria Math"/>
                                    </a:rPr>
                                    <m:t>𝑗𝑡</m:t>
                                  </m:r>
                                </m:sub>
                              </m:sSub>
                            </m:oMath>
                          </a14:m>
                          <a:r>
                            <a:rPr lang="en-GB" altLang="zh-TW" sz="1600" dirty="0" smtClean="0"/>
                            <a:t>)</a:t>
                          </a:r>
                          <a:endParaRPr lang="zh-TW" alt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TW" sz="1600" baseline="0" dirty="0" smtClean="0"/>
                            <a:t>country fixed effects or a set of national characteristics</a:t>
                          </a:r>
                          <a:endParaRPr lang="zh-TW" altLang="en-US" sz="1600" dirty="0" smtClean="0"/>
                        </a:p>
                        <a:p>
                          <a:endParaRPr lang="zh-TW" altLang="en-US" sz="1600" dirty="0"/>
                        </a:p>
                      </a:txBody>
                      <a:tcPr/>
                    </a:tc>
                  </a:tr>
                </a:tbl>
              </a:graphicData>
            </a:graphic>
          </p:graphicFrame>
        </mc:Choice>
        <mc:Fallback xmlns="">
          <p:graphicFrame>
            <p:nvGraphicFramePr>
              <p:cNvPr id="2" name="Table 1"/>
              <p:cNvGraphicFramePr>
                <a:graphicFrameLocks noGrp="1"/>
              </p:cNvGraphicFramePr>
              <p:nvPr>
                <p:extLst>
                  <p:ext uri="{D42A27DB-BD31-4B8C-83A1-F6EECF244321}">
                    <p14:modId xmlns:p14="http://schemas.microsoft.com/office/powerpoint/2010/main" val="271667121"/>
                  </p:ext>
                </p:extLst>
              </p:nvPr>
            </p:nvGraphicFramePr>
            <p:xfrm>
              <a:off x="999600" y="2996940"/>
              <a:ext cx="8929240" cy="3099470"/>
            </p:xfrm>
            <a:graphic>
              <a:graphicData uri="http://schemas.openxmlformats.org/drawingml/2006/table">
                <a:tbl>
                  <a:tblPr firstRow="1" bandRow="1">
                    <a:tableStyleId>{5C22544A-7EE6-4342-B048-85BDC9FD1C3A}</a:tableStyleId>
                  </a:tblPr>
                  <a:tblGrid>
                    <a:gridCol w="3567820"/>
                    <a:gridCol w="5361420"/>
                  </a:tblGrid>
                  <a:tr h="365760">
                    <a:tc>
                      <a:txBody>
                        <a:bodyPr/>
                        <a:lstStyle/>
                        <a:p>
                          <a:endParaRPr lang="zh-TW" altLang="en-US" dirty="0"/>
                        </a:p>
                      </a:txBody>
                      <a:tcPr/>
                    </a:tc>
                    <a:tc>
                      <a:txBody>
                        <a:bodyPr/>
                        <a:lstStyle/>
                        <a:p>
                          <a:endParaRPr lang="zh-TW" altLang="en-US" dirty="0"/>
                        </a:p>
                      </a:txBody>
                      <a:tcPr/>
                    </a:tc>
                  </a:tr>
                  <a:tr h="370840">
                    <a:tc>
                      <a:txBody>
                        <a:bodyPr/>
                        <a:lstStyle/>
                        <a:p>
                          <a:endParaRPr lang="zh-TW"/>
                        </a:p>
                      </a:txBody>
                      <a:tcPr>
                        <a:blipFill rotWithShape="1">
                          <a:blip r:embed="rId4"/>
                          <a:stretch>
                            <a:fillRect l="-171" t="-100000" r="-150427" b="-636066"/>
                          </a:stretch>
                        </a:blipFill>
                      </a:tcPr>
                    </a:tc>
                    <a:tc>
                      <a:txBody>
                        <a:bodyPr/>
                        <a:lstStyle/>
                        <a:p>
                          <a:r>
                            <a:rPr lang="en-GB" altLang="zh-TW" sz="1600" dirty="0" smtClean="0"/>
                            <a:t>Return on assets (ROA)</a:t>
                          </a:r>
                          <a:endParaRPr lang="zh-TW" altLang="en-US" sz="1600" dirty="0"/>
                        </a:p>
                      </a:txBody>
                      <a:tcPr/>
                    </a:tc>
                  </a:tr>
                  <a:tr h="370840">
                    <a:tc>
                      <a:txBody>
                        <a:bodyPr/>
                        <a:lstStyle/>
                        <a:p>
                          <a:r>
                            <a:rPr lang="en-GB" altLang="zh-TW" sz="1600" i="0" u="sng" dirty="0" smtClean="0"/>
                            <a:t>Explanatory variables:</a:t>
                          </a:r>
                          <a:endParaRPr lang="zh-TW" altLang="en-US" sz="1600" i="0" u="sng" dirty="0"/>
                        </a:p>
                      </a:txBody>
                      <a:tcPr/>
                    </a:tc>
                    <a:tc>
                      <a:txBody>
                        <a:bodyPr/>
                        <a:lstStyle/>
                        <a:p>
                          <a:endParaRPr lang="zh-TW" altLang="en-US" sz="1600" dirty="0"/>
                        </a:p>
                      </a:txBody>
                      <a:tcPr/>
                    </a:tc>
                  </a:tr>
                  <a:tr h="370840">
                    <a:tc>
                      <a:txBody>
                        <a:bodyPr/>
                        <a:lstStyle/>
                        <a:p>
                          <a:endParaRPr lang="zh-TW"/>
                        </a:p>
                      </a:txBody>
                      <a:tcPr>
                        <a:blipFill rotWithShape="1">
                          <a:blip r:embed="rId4"/>
                          <a:stretch>
                            <a:fillRect l="-171" t="-305000" r="-150427" b="-445000"/>
                          </a:stretch>
                        </a:blipFill>
                      </a:tcPr>
                    </a:tc>
                    <a:tc>
                      <a:txBody>
                        <a:bodyPr/>
                        <a:lstStyle/>
                        <a:p>
                          <a:r>
                            <a:rPr lang="en-GB" altLang="zh-TW" sz="1600" dirty="0" smtClean="0"/>
                            <a:t>Deposit-to-asset, Cash-to-asset, </a:t>
                          </a:r>
                          <a:r>
                            <a:rPr lang="en-GB" altLang="zh-TW" sz="1600" dirty="0" smtClean="0"/>
                            <a:t>estimated</a:t>
                          </a:r>
                          <a:r>
                            <a:rPr lang="en-GB" altLang="zh-TW" sz="1600" baseline="0" dirty="0" smtClean="0"/>
                            <a:t> </a:t>
                          </a:r>
                          <a:r>
                            <a:rPr lang="en-GB" altLang="zh-TW" sz="1600" dirty="0" smtClean="0"/>
                            <a:t>NSFR</a:t>
                          </a:r>
                          <a:endParaRPr lang="zh-TW" altLang="en-US" sz="1600" dirty="0"/>
                        </a:p>
                      </a:txBody>
                      <a:tcPr/>
                    </a:tc>
                  </a:tr>
                  <a:tr h="579120">
                    <a:tc>
                      <a:txBody>
                        <a:bodyPr/>
                        <a:lstStyle/>
                        <a:p>
                          <a:endParaRPr lang="zh-TW"/>
                        </a:p>
                      </a:txBody>
                      <a:tcPr>
                        <a:blipFill rotWithShape="1">
                          <a:blip r:embed="rId4"/>
                          <a:stretch>
                            <a:fillRect l="-171" t="-255789" r="-150427" b="-181053"/>
                          </a:stretch>
                        </a:blipFill>
                      </a:tcPr>
                    </a:tc>
                    <a:tc>
                      <a:txBody>
                        <a:bodyPr/>
                        <a:lstStyle/>
                        <a:p>
                          <a:r>
                            <a:rPr lang="en-GB" altLang="zh-TW" sz="1600" dirty="0" smtClean="0"/>
                            <a:t>Aggregate each of the funding variables within a country for all banks other than the one in question</a:t>
                          </a:r>
                          <a:endParaRPr lang="zh-TW" altLang="en-US" sz="1600" dirty="0"/>
                        </a:p>
                      </a:txBody>
                      <a:tcPr/>
                    </a:tc>
                  </a:tr>
                  <a:tr h="462950">
                    <a:tc>
                      <a:txBody>
                        <a:bodyPr/>
                        <a:lstStyle/>
                        <a:p>
                          <a:endParaRPr lang="zh-TW"/>
                        </a:p>
                      </a:txBody>
                      <a:tcPr>
                        <a:blipFill rotWithShape="1">
                          <a:blip r:embed="rId4"/>
                          <a:stretch>
                            <a:fillRect l="-171" t="-444737" r="-150427" b="-126316"/>
                          </a:stretch>
                        </a:blipFill>
                      </a:tcPr>
                    </a:tc>
                    <a:tc>
                      <a:txBody>
                        <a:bodyPr/>
                        <a:lstStyle/>
                        <a:p>
                          <a:r>
                            <a:rPr lang="en-GB" altLang="zh-TW" sz="1600" dirty="0" smtClean="0"/>
                            <a:t>Bank</a:t>
                          </a:r>
                          <a:r>
                            <a:rPr lang="en-GB" altLang="zh-TW" sz="1600" baseline="0" dirty="0" smtClean="0"/>
                            <a:t>-specific variables (log of bank’s asset and leverage)</a:t>
                          </a:r>
                          <a:endParaRPr lang="zh-TW" altLang="en-US" sz="1600" dirty="0"/>
                        </a:p>
                      </a:txBody>
                      <a:tcPr/>
                    </a:tc>
                  </a:tr>
                  <a:tr h="579120">
                    <a:tc>
                      <a:txBody>
                        <a:bodyPr/>
                        <a:lstStyle/>
                        <a:p>
                          <a:endParaRPr lang="zh-TW"/>
                        </a:p>
                      </a:txBody>
                      <a:tcPr>
                        <a:blipFill rotWithShape="1">
                          <a:blip r:embed="rId4"/>
                          <a:stretch>
                            <a:fillRect l="-171" t="-435789" r="-150427" b="-1053"/>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altLang="zh-TW" sz="1600" baseline="0" dirty="0" smtClean="0"/>
                            <a:t>country fixed effects or a set of national characteristics</a:t>
                          </a:r>
                          <a:endParaRPr lang="zh-TW" altLang="en-US" sz="1600" dirty="0" smtClean="0"/>
                        </a:p>
                        <a:p>
                          <a:endParaRPr lang="zh-TW" altLang="en-US" sz="1600" dirty="0"/>
                        </a:p>
                      </a:txBody>
                      <a:tcPr/>
                    </a:tc>
                  </a:tr>
                </a:tbl>
              </a:graphicData>
            </a:graphic>
          </p:graphicFrame>
        </mc:Fallback>
      </mc:AlternateContent>
    </p:spTree>
    <p:extLst>
      <p:ext uri="{BB962C8B-B14F-4D97-AF65-F5344CB8AC3E}">
        <p14:creationId xmlns:p14="http://schemas.microsoft.com/office/powerpoint/2010/main" val="43770766"/>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463550" y="188913"/>
            <a:ext cx="9577388" cy="369887"/>
          </a:xfrm>
        </p:spPr>
        <p:txBody>
          <a:bodyPr/>
          <a:lstStyle/>
          <a:p>
            <a:r>
              <a:rPr kumimoji="0" lang="en-GB" altLang="zh-TW" dirty="0" smtClean="0">
                <a:solidFill>
                  <a:srgbClr val="000066"/>
                </a:solidFill>
                <a:ea typeface="SimSun" pitchFamily="2" charset="-122"/>
              </a:rPr>
              <a:t>Baseline results</a:t>
            </a:r>
            <a:endParaRPr kumimoji="0" lang="en-GB" altLang="zh-TW" dirty="0">
              <a:solidFill>
                <a:srgbClr val="000066"/>
              </a:solidFill>
              <a:ea typeface="SimSun" pitchFamily="2" charset="-122"/>
            </a:endParaRPr>
          </a:p>
        </p:txBody>
      </p:sp>
      <p:sp>
        <p:nvSpPr>
          <p:cNvPr id="17411" name="Rectangle 5"/>
          <p:cNvSpPr>
            <a:spLocks noChangeArrowheads="1"/>
          </p:cNvSpPr>
          <p:nvPr/>
        </p:nvSpPr>
        <p:spPr bwMode="auto">
          <a:xfrm>
            <a:off x="300037" y="1700760"/>
            <a:ext cx="9648825" cy="12464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endParaRPr lang="en-GB" altLang="zh-TW" sz="1800" dirty="0">
              <a:ea typeface="新細明體" pitchFamily="18" charset="-120"/>
            </a:endParaRPr>
          </a:p>
          <a:p>
            <a:pPr marL="879475" lvl="1" indent="-342900">
              <a:buFont typeface="Wingdings" panose="05000000000000000000" pitchFamily="2" charset="2"/>
              <a:buChar char="l"/>
              <a:defRPr/>
            </a:pPr>
            <a:endParaRPr lang="en-GB" altLang="zh-TW" sz="1800" dirty="0" smtClean="0">
              <a:ea typeface="新細明體" pitchFamily="18" charset="-120"/>
            </a:endParaRPr>
          </a:p>
          <a:p>
            <a:pPr marL="879475" lvl="1" indent="-342900">
              <a:buFont typeface="Wingdings" panose="05000000000000000000" pitchFamily="2" charset="2"/>
              <a:buChar char="l"/>
              <a:defRPr/>
            </a:pPr>
            <a:endParaRPr lang="en-GB" altLang="zh-TW" sz="2400" dirty="0">
              <a:ea typeface="新細明體" pitchFamily="18" charset="-120"/>
            </a:endParaRPr>
          </a:p>
        </p:txBody>
      </p:sp>
      <p:sp>
        <p:nvSpPr>
          <p:cNvPr id="4" name="Rectangle 5"/>
          <p:cNvSpPr>
            <a:spLocks noChangeArrowheads="1"/>
          </p:cNvSpPr>
          <p:nvPr/>
        </p:nvSpPr>
        <p:spPr bwMode="auto">
          <a:xfrm>
            <a:off x="300037" y="1700760"/>
            <a:ext cx="9648825" cy="12464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endParaRPr lang="en-GB" altLang="zh-TW" sz="1800" dirty="0">
              <a:ea typeface="新細明體" pitchFamily="18" charset="-120"/>
            </a:endParaRPr>
          </a:p>
          <a:p>
            <a:pPr marL="879475" lvl="1" indent="-342900">
              <a:buFont typeface="Wingdings" panose="05000000000000000000" pitchFamily="2" charset="2"/>
              <a:buChar char="l"/>
              <a:defRPr/>
            </a:pPr>
            <a:endParaRPr lang="en-GB" altLang="zh-TW" sz="1800" dirty="0" smtClean="0">
              <a:ea typeface="新細明體" pitchFamily="18" charset="-120"/>
            </a:endParaRPr>
          </a:p>
          <a:p>
            <a:pPr marL="879475" lvl="1" indent="-342900">
              <a:buFont typeface="Wingdings" panose="05000000000000000000" pitchFamily="2" charset="2"/>
              <a:buChar char="l"/>
              <a:defRPr/>
            </a:pPr>
            <a:endParaRPr lang="en-GB" altLang="zh-TW" sz="2400" dirty="0">
              <a:ea typeface="新細明體" pitchFamily="18" charset="-120"/>
            </a:endParaRPr>
          </a:p>
        </p:txBody>
      </p:sp>
      <p:graphicFrame>
        <p:nvGraphicFramePr>
          <p:cNvPr id="2" name="Table 1"/>
          <p:cNvGraphicFramePr>
            <a:graphicFrameLocks noGrp="1"/>
          </p:cNvGraphicFramePr>
          <p:nvPr>
            <p:extLst>
              <p:ext uri="{D42A27DB-BD31-4B8C-83A1-F6EECF244321}">
                <p14:modId xmlns:p14="http://schemas.microsoft.com/office/powerpoint/2010/main" val="1012370865"/>
              </p:ext>
            </p:extLst>
          </p:nvPr>
        </p:nvGraphicFramePr>
        <p:xfrm>
          <a:off x="1470990" y="1340710"/>
          <a:ext cx="7128990" cy="2804160"/>
        </p:xfrm>
        <a:graphic>
          <a:graphicData uri="http://schemas.openxmlformats.org/drawingml/2006/table">
            <a:tbl>
              <a:tblPr firstRow="1" bandRow="1">
                <a:tableStyleId>{5C22544A-7EE6-4342-B048-85BDC9FD1C3A}</a:tableStyleId>
              </a:tblPr>
              <a:tblGrid>
                <a:gridCol w="4464620"/>
                <a:gridCol w="864120"/>
                <a:gridCol w="1800250"/>
              </a:tblGrid>
              <a:tr h="370840">
                <a:tc>
                  <a:txBody>
                    <a:bodyPr/>
                    <a:lstStyle/>
                    <a:p>
                      <a:r>
                        <a:rPr lang="en-GB" altLang="zh-TW" sz="1600" dirty="0" smtClean="0"/>
                        <a:t>Baseline</a:t>
                      </a:r>
                      <a:r>
                        <a:rPr lang="en-GB" altLang="zh-TW" sz="1600" baseline="0" dirty="0" smtClean="0"/>
                        <a:t> results (2007 as base year)</a:t>
                      </a:r>
                    </a:p>
                    <a:p>
                      <a:r>
                        <a:rPr lang="en-GB" altLang="zh-TW" sz="1600" baseline="0" dirty="0" smtClean="0"/>
                        <a:t>Impact on ROA</a:t>
                      </a:r>
                      <a:endParaRPr lang="zh-TW" altLang="en-US" sz="1600" dirty="0"/>
                    </a:p>
                  </a:txBody>
                  <a:tcPr/>
                </a:tc>
                <a:tc>
                  <a:txBody>
                    <a:bodyPr/>
                    <a:lstStyle/>
                    <a:p>
                      <a:pPr algn="ctr"/>
                      <a:r>
                        <a:rPr lang="en-GB" altLang="zh-TW" sz="1600" dirty="0" smtClean="0"/>
                        <a:t>Sign</a:t>
                      </a:r>
                      <a:endParaRPr lang="zh-TW" altLang="en-US" sz="1600" dirty="0"/>
                    </a:p>
                  </a:txBody>
                  <a:tcPr/>
                </a:tc>
                <a:tc>
                  <a:txBody>
                    <a:bodyPr/>
                    <a:lstStyle/>
                    <a:p>
                      <a:pPr algn="ctr"/>
                      <a:r>
                        <a:rPr lang="en-GB" altLang="zh-TW" sz="1600" dirty="0" smtClean="0"/>
                        <a:t>significance</a:t>
                      </a:r>
                      <a:endParaRPr lang="zh-TW" altLang="en-US" sz="1600" dirty="0"/>
                    </a:p>
                  </a:txBody>
                  <a:tcPr/>
                </a:tc>
              </a:tr>
              <a:tr h="370840">
                <a:tc>
                  <a:txBody>
                    <a:bodyPr/>
                    <a:lstStyle/>
                    <a:p>
                      <a:r>
                        <a:rPr lang="en-GB" altLang="zh-TW" sz="1600" dirty="0" smtClean="0"/>
                        <a:t>Bank’s deposit-to-asset</a:t>
                      </a:r>
                      <a:endParaRPr lang="zh-TW" altLang="en-US" sz="1600" dirty="0"/>
                    </a:p>
                  </a:txBody>
                  <a:tcPr/>
                </a:tc>
                <a:tc>
                  <a:txBody>
                    <a:bodyPr/>
                    <a:lstStyle/>
                    <a:p>
                      <a:pPr algn="ctr"/>
                      <a:r>
                        <a:rPr lang="en-GB" altLang="zh-TW" sz="1600" dirty="0" smtClean="0"/>
                        <a:t>-</a:t>
                      </a:r>
                      <a:endParaRPr lang="zh-TW" altLang="en-US" sz="1600" dirty="0"/>
                    </a:p>
                  </a:txBody>
                  <a:tcPr/>
                </a:tc>
                <a:tc>
                  <a:txBody>
                    <a:bodyPr/>
                    <a:lstStyle/>
                    <a:p>
                      <a:pPr algn="ctr"/>
                      <a:r>
                        <a:rPr lang="zh-TW" altLang="en-US" sz="1600" dirty="0" smtClean="0">
                          <a:solidFill>
                            <a:srgbClr val="00B050"/>
                          </a:solidFill>
                          <a:sym typeface="Wingdings"/>
                        </a:rPr>
                        <a:t></a:t>
                      </a:r>
                      <a:endParaRPr lang="zh-TW" altLang="en-US" sz="1600" dirty="0">
                        <a:solidFill>
                          <a:srgbClr val="00B050"/>
                        </a:solidFill>
                      </a:endParaRPr>
                    </a:p>
                  </a:txBody>
                  <a:tcPr/>
                </a:tc>
              </a:tr>
              <a:tr h="370840">
                <a:tc>
                  <a:txBody>
                    <a:bodyPr/>
                    <a:lstStyle/>
                    <a:p>
                      <a:r>
                        <a:rPr lang="en-GB" altLang="zh-TW" sz="1600" dirty="0" smtClean="0"/>
                        <a:t>Aggregate </a:t>
                      </a:r>
                      <a:r>
                        <a:rPr lang="en-GB" altLang="zh-TW" sz="1600" baseline="0" dirty="0" smtClean="0"/>
                        <a:t>deposit-to-asset</a:t>
                      </a:r>
                      <a:endParaRPr lang="zh-TW" altLang="en-US" sz="1600" dirty="0"/>
                    </a:p>
                  </a:txBody>
                  <a:tcPr/>
                </a:tc>
                <a:tc>
                  <a:txBody>
                    <a:bodyPr/>
                    <a:lstStyle/>
                    <a:p>
                      <a:pPr algn="ctr"/>
                      <a:r>
                        <a:rPr lang="en-GB" altLang="zh-TW" sz="1600" dirty="0" smtClean="0"/>
                        <a:t>-</a:t>
                      </a:r>
                      <a:endParaRPr lang="zh-TW" alt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600" kern="1200" dirty="0" smtClean="0">
                          <a:solidFill>
                            <a:srgbClr val="00B050"/>
                          </a:solidFill>
                          <a:latin typeface="+mn-lt"/>
                          <a:ea typeface="+mn-ea"/>
                          <a:cs typeface="+mn-cs"/>
                          <a:sym typeface="Wingdings"/>
                        </a:rPr>
                        <a:t></a:t>
                      </a:r>
                      <a:endParaRPr lang="zh-TW" altLang="en-US" sz="1600" kern="1200" dirty="0" smtClean="0">
                        <a:solidFill>
                          <a:srgbClr val="00B050"/>
                        </a:solidFill>
                        <a:latin typeface="+mn-lt"/>
                        <a:ea typeface="+mn-ea"/>
                        <a:cs typeface="+mn-cs"/>
                      </a:endParaRPr>
                    </a:p>
                  </a:txBody>
                  <a:tcPr/>
                </a:tc>
              </a:tr>
              <a:tr h="370840">
                <a:tc>
                  <a:txBody>
                    <a:bodyPr/>
                    <a:lstStyle/>
                    <a:p>
                      <a:r>
                        <a:rPr lang="en-GB" altLang="zh-TW" sz="1600" dirty="0" smtClean="0"/>
                        <a:t>Bank’s cash</a:t>
                      </a:r>
                      <a:r>
                        <a:rPr lang="en-GB" altLang="zh-TW" sz="1600" baseline="0" dirty="0" smtClean="0"/>
                        <a:t>-to-asset</a:t>
                      </a:r>
                      <a:endParaRPr lang="zh-TW" altLang="en-US" sz="1600" dirty="0"/>
                    </a:p>
                  </a:txBody>
                  <a:tcPr/>
                </a:tc>
                <a:tc>
                  <a:txBody>
                    <a:bodyPr/>
                    <a:lstStyle/>
                    <a:p>
                      <a:pPr algn="ctr"/>
                      <a:r>
                        <a:rPr lang="en-GB" altLang="zh-TW" sz="1600" dirty="0" smtClean="0"/>
                        <a:t>+</a:t>
                      </a:r>
                      <a:endParaRPr lang="zh-TW" altLang="en-US" sz="1600" dirty="0"/>
                    </a:p>
                  </a:txBody>
                  <a:tcPr/>
                </a:tc>
                <a:tc>
                  <a:txBody>
                    <a:bodyPr/>
                    <a:lstStyle/>
                    <a:p>
                      <a:pPr algn="ctr"/>
                      <a:r>
                        <a:rPr lang="en-GB" altLang="zh-TW" sz="1600" dirty="0" smtClean="0"/>
                        <a:t>x</a:t>
                      </a:r>
                      <a:endParaRPr lang="zh-TW" altLang="en-US" sz="1600" dirty="0"/>
                    </a:p>
                  </a:txBody>
                  <a:tcPr/>
                </a:tc>
              </a:tr>
              <a:tr h="370840">
                <a:tc>
                  <a:txBody>
                    <a:bodyPr/>
                    <a:lstStyle/>
                    <a:p>
                      <a:r>
                        <a:rPr lang="en-GB" altLang="zh-TW" sz="1600" dirty="0" smtClean="0"/>
                        <a:t>Aggregate cash-to-asset</a:t>
                      </a:r>
                      <a:endParaRPr lang="zh-TW" altLang="en-US" sz="1600" dirty="0"/>
                    </a:p>
                  </a:txBody>
                  <a:tcPr/>
                </a:tc>
                <a:tc>
                  <a:txBody>
                    <a:bodyPr/>
                    <a:lstStyle/>
                    <a:p>
                      <a:pPr algn="ctr"/>
                      <a:r>
                        <a:rPr lang="en-GB" altLang="zh-TW" sz="1600" dirty="0" smtClean="0"/>
                        <a:t>+</a:t>
                      </a:r>
                      <a:endParaRPr lang="zh-TW" altLang="en-US" sz="1600" dirty="0"/>
                    </a:p>
                  </a:txBody>
                  <a:tcPr/>
                </a:tc>
                <a:tc>
                  <a:txBody>
                    <a:bodyPr/>
                    <a:lstStyle/>
                    <a:p>
                      <a:pPr algn="ctr"/>
                      <a:r>
                        <a:rPr lang="en-GB" altLang="zh-TW" sz="1600" dirty="0" smtClean="0"/>
                        <a:t>x</a:t>
                      </a:r>
                      <a:endParaRPr lang="zh-TW" altLang="en-US" sz="1600" dirty="0"/>
                    </a:p>
                  </a:txBody>
                  <a:tcPr/>
                </a:tc>
              </a:tr>
              <a:tr h="370840">
                <a:tc>
                  <a:txBody>
                    <a:bodyPr/>
                    <a:lstStyle/>
                    <a:p>
                      <a:r>
                        <a:rPr lang="en-GB" altLang="zh-TW" sz="1600" dirty="0" smtClean="0"/>
                        <a:t>Bank’s NSFR</a:t>
                      </a:r>
                      <a:endParaRPr lang="zh-TW" altLang="en-US" sz="1600" dirty="0"/>
                    </a:p>
                  </a:txBody>
                  <a:tcPr/>
                </a:tc>
                <a:tc>
                  <a:txBody>
                    <a:bodyPr/>
                    <a:lstStyle/>
                    <a:p>
                      <a:pPr algn="ctr"/>
                      <a:r>
                        <a:rPr lang="en-GB" altLang="zh-TW" sz="1600" dirty="0" smtClean="0"/>
                        <a:t>+</a:t>
                      </a:r>
                      <a:endParaRPr lang="zh-TW" altLang="en-US" sz="1600" dirty="0"/>
                    </a:p>
                  </a:txBody>
                  <a:tcPr/>
                </a:tc>
                <a:tc>
                  <a:txBody>
                    <a:bodyPr/>
                    <a:lstStyle/>
                    <a:p>
                      <a:pPr algn="ctr"/>
                      <a:r>
                        <a:rPr lang="en-GB" altLang="zh-TW" sz="1600" dirty="0" smtClean="0"/>
                        <a:t>x</a:t>
                      </a:r>
                      <a:endParaRPr lang="zh-TW" altLang="en-US" sz="1600" dirty="0"/>
                    </a:p>
                  </a:txBody>
                  <a:tcPr/>
                </a:tc>
              </a:tr>
              <a:tr h="370840">
                <a:tc>
                  <a:txBody>
                    <a:bodyPr/>
                    <a:lstStyle/>
                    <a:p>
                      <a:r>
                        <a:rPr lang="en-GB" altLang="zh-TW" sz="1600" dirty="0" smtClean="0"/>
                        <a:t>Aggregate NSFR</a:t>
                      </a:r>
                      <a:endParaRPr lang="zh-TW" altLang="en-US" sz="1600" dirty="0"/>
                    </a:p>
                  </a:txBody>
                  <a:tcPr/>
                </a:tc>
                <a:tc>
                  <a:txBody>
                    <a:bodyPr/>
                    <a:lstStyle/>
                    <a:p>
                      <a:pPr algn="ctr"/>
                      <a:r>
                        <a:rPr lang="en-GB" altLang="zh-TW" sz="1600" dirty="0" smtClean="0"/>
                        <a:t>+</a:t>
                      </a:r>
                      <a:endParaRPr lang="zh-TW" alt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1600" kern="1200" dirty="0" smtClean="0">
                          <a:solidFill>
                            <a:srgbClr val="00B050"/>
                          </a:solidFill>
                          <a:latin typeface="+mn-lt"/>
                          <a:ea typeface="+mn-ea"/>
                          <a:cs typeface="+mn-cs"/>
                          <a:sym typeface="Wingdings"/>
                        </a:rPr>
                        <a:t></a:t>
                      </a:r>
                      <a:endParaRPr lang="zh-TW" altLang="en-US" sz="1600" kern="1200" dirty="0" smtClean="0">
                        <a:solidFill>
                          <a:srgbClr val="00B050"/>
                        </a:solidFill>
                        <a:latin typeface="+mn-lt"/>
                        <a:ea typeface="+mn-ea"/>
                        <a:cs typeface="+mn-cs"/>
                      </a:endParaRPr>
                    </a:p>
                  </a:txBody>
                  <a:tcPr/>
                </a:tc>
              </a:tr>
            </a:tbl>
          </a:graphicData>
        </a:graphic>
      </p:graphicFrame>
      <p:sp>
        <p:nvSpPr>
          <p:cNvPr id="3" name="TextBox 2"/>
          <p:cNvSpPr txBox="1"/>
          <p:nvPr/>
        </p:nvSpPr>
        <p:spPr>
          <a:xfrm>
            <a:off x="638175" y="4365130"/>
            <a:ext cx="9648825" cy="1754326"/>
          </a:xfrm>
          <a:prstGeom prst="rect">
            <a:avLst/>
          </a:prstGeom>
          <a:noFill/>
        </p:spPr>
        <p:txBody>
          <a:bodyPr wrap="square" rtlCol="0">
            <a:spAutoFit/>
          </a:bodyPr>
          <a:lstStyle/>
          <a:p>
            <a:pPr marL="285750" indent="-285750" algn="l">
              <a:buFont typeface="Wingdings" panose="05000000000000000000" pitchFamily="2" charset="2"/>
              <a:buChar char="l"/>
            </a:pPr>
            <a:r>
              <a:rPr lang="en-GB" altLang="zh-TW" sz="1800" dirty="0" smtClean="0">
                <a:solidFill>
                  <a:schemeClr val="dk1"/>
                </a:solidFill>
                <a:latin typeface="+mn-lt"/>
                <a:cs typeface="+mn-cs"/>
              </a:rPr>
              <a:t>Robustness tests </a:t>
            </a:r>
          </a:p>
          <a:p>
            <a:pPr marL="742950" lvl="1" indent="-285750" algn="l">
              <a:buFontTx/>
              <a:buChar char="-"/>
            </a:pPr>
            <a:r>
              <a:rPr lang="en-GB" altLang="zh-TW" sz="1800" dirty="0" smtClean="0">
                <a:solidFill>
                  <a:schemeClr val="dk1"/>
                </a:solidFill>
                <a:latin typeface="+mn-lt"/>
                <a:cs typeface="+mn-cs"/>
              </a:rPr>
              <a:t>Truncated sample</a:t>
            </a:r>
          </a:p>
          <a:p>
            <a:pPr marL="742950" lvl="1" indent="-285750" algn="l">
              <a:buFontTx/>
              <a:buChar char="-"/>
            </a:pPr>
            <a:r>
              <a:rPr lang="en-GB" altLang="zh-TW" sz="1800" dirty="0" smtClean="0">
                <a:solidFill>
                  <a:schemeClr val="dk1"/>
                </a:solidFill>
                <a:latin typeface="+mn-lt"/>
                <a:cs typeface="+mn-cs"/>
              </a:rPr>
              <a:t>Subsamples (domestic banks &amp; foreign banks)</a:t>
            </a:r>
          </a:p>
          <a:p>
            <a:pPr marL="742950" lvl="1" indent="-285750" algn="l">
              <a:buFontTx/>
              <a:buChar char="-"/>
            </a:pPr>
            <a:r>
              <a:rPr lang="en-GB" altLang="zh-TW" sz="1800" dirty="0" smtClean="0">
                <a:solidFill>
                  <a:schemeClr val="dk1"/>
                </a:solidFill>
                <a:latin typeface="+mn-lt"/>
                <a:cs typeface="+mn-cs"/>
              </a:rPr>
              <a:t>Alternative time periods (pre-crisis, crisis periods, recovery periods)</a:t>
            </a:r>
          </a:p>
          <a:p>
            <a:pPr marL="742950" lvl="1" indent="-285750" algn="l">
              <a:buFontTx/>
              <a:buChar char="-"/>
            </a:pPr>
            <a:r>
              <a:rPr lang="en-GB" altLang="zh-TW" sz="1800" dirty="0" smtClean="0">
                <a:solidFill>
                  <a:schemeClr val="dk1"/>
                </a:solidFill>
                <a:latin typeface="+mn-lt"/>
                <a:cs typeface="+mn-cs"/>
              </a:rPr>
              <a:t>Conditioning on country characteristic variables</a:t>
            </a:r>
          </a:p>
          <a:p>
            <a:pPr marL="742950" lvl="1" indent="-285750" algn="l">
              <a:buFontTx/>
              <a:buChar char="-"/>
            </a:pPr>
            <a:r>
              <a:rPr lang="en-GB" altLang="zh-TW" sz="1800" dirty="0" smtClean="0">
                <a:solidFill>
                  <a:schemeClr val="dk1"/>
                </a:solidFill>
                <a:latin typeface="+mn-lt"/>
                <a:cs typeface="+mn-cs"/>
              </a:rPr>
              <a:t>Additional bank characteristic control variables</a:t>
            </a:r>
            <a:endParaRPr lang="zh-TW" altLang="en-US" sz="1800" dirty="0">
              <a:solidFill>
                <a:schemeClr val="dk1"/>
              </a:solidFill>
              <a:latin typeface="+mn-lt"/>
              <a:cs typeface="+mn-cs"/>
            </a:endParaRPr>
          </a:p>
        </p:txBody>
      </p:sp>
    </p:spTree>
    <p:extLst>
      <p:ext uri="{BB962C8B-B14F-4D97-AF65-F5344CB8AC3E}">
        <p14:creationId xmlns:p14="http://schemas.microsoft.com/office/powerpoint/2010/main" val="3160562979"/>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463550" y="188913"/>
            <a:ext cx="9577388" cy="369887"/>
          </a:xfrm>
        </p:spPr>
        <p:txBody>
          <a:bodyPr/>
          <a:lstStyle/>
          <a:p>
            <a:r>
              <a:rPr kumimoji="0" lang="en-GB" altLang="zh-TW" dirty="0" smtClean="0">
                <a:solidFill>
                  <a:srgbClr val="000066"/>
                </a:solidFill>
                <a:ea typeface="SimSun" pitchFamily="2" charset="-122"/>
              </a:rPr>
              <a:t>Key findings</a:t>
            </a:r>
            <a:endParaRPr kumimoji="0" lang="en-GB" altLang="zh-TW" dirty="0">
              <a:solidFill>
                <a:srgbClr val="000066"/>
              </a:solidFill>
              <a:ea typeface="SimSun" pitchFamily="2" charset="-122"/>
            </a:endParaRPr>
          </a:p>
        </p:txBody>
      </p:sp>
      <p:sp>
        <p:nvSpPr>
          <p:cNvPr id="17411" name="Rectangle 5"/>
          <p:cNvSpPr>
            <a:spLocks noChangeArrowheads="1"/>
          </p:cNvSpPr>
          <p:nvPr/>
        </p:nvSpPr>
        <p:spPr bwMode="auto">
          <a:xfrm>
            <a:off x="300037" y="1700760"/>
            <a:ext cx="9648825" cy="12464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endParaRPr lang="en-GB" altLang="zh-TW" sz="1800" dirty="0">
              <a:ea typeface="新細明體" pitchFamily="18" charset="-120"/>
            </a:endParaRPr>
          </a:p>
          <a:p>
            <a:pPr marL="879475" lvl="1" indent="-342900">
              <a:buFont typeface="Wingdings" panose="05000000000000000000" pitchFamily="2" charset="2"/>
              <a:buChar char="l"/>
              <a:defRPr/>
            </a:pPr>
            <a:endParaRPr lang="en-GB" altLang="zh-TW" sz="1800" dirty="0" smtClean="0">
              <a:ea typeface="新細明體" pitchFamily="18" charset="-120"/>
            </a:endParaRPr>
          </a:p>
          <a:p>
            <a:pPr marL="879475" lvl="1" indent="-342900">
              <a:buFont typeface="Wingdings" panose="05000000000000000000" pitchFamily="2" charset="2"/>
              <a:buChar char="l"/>
              <a:defRPr/>
            </a:pPr>
            <a:endParaRPr lang="en-GB" altLang="zh-TW" sz="2400" dirty="0">
              <a:ea typeface="新細明體" pitchFamily="18" charset="-120"/>
            </a:endParaRPr>
          </a:p>
        </p:txBody>
      </p:sp>
      <p:sp>
        <p:nvSpPr>
          <p:cNvPr id="4" name="Rectangle 5"/>
          <p:cNvSpPr>
            <a:spLocks noChangeArrowheads="1"/>
          </p:cNvSpPr>
          <p:nvPr/>
        </p:nvSpPr>
        <p:spPr bwMode="auto">
          <a:xfrm>
            <a:off x="300037" y="1340710"/>
            <a:ext cx="9648825" cy="49859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r>
              <a:rPr lang="en-GB" altLang="zh-TW" sz="1800" dirty="0" smtClean="0">
                <a:ea typeface="新細明體" pitchFamily="18" charset="-120"/>
              </a:rPr>
              <a:t>Bank profitability is decreasing in its share of deposit, which suggests that banks could be “overbanked” by relying too heavily on deposit funding</a:t>
            </a:r>
          </a:p>
          <a:p>
            <a:pPr marL="879475" lvl="1" indent="-342900">
              <a:buFont typeface="Wingdings" panose="05000000000000000000" pitchFamily="2" charset="2"/>
              <a:buChar char="l"/>
              <a:defRPr/>
            </a:pPr>
            <a:endParaRPr lang="en-GB" altLang="zh-TW" sz="1800" dirty="0">
              <a:ea typeface="新細明體" pitchFamily="18" charset="-120"/>
            </a:endParaRPr>
          </a:p>
          <a:p>
            <a:pPr marL="879475" lvl="1" indent="-342900">
              <a:buFont typeface="Wingdings" panose="05000000000000000000" pitchFamily="2" charset="2"/>
              <a:buChar char="l"/>
              <a:defRPr/>
            </a:pPr>
            <a:r>
              <a:rPr lang="en-GB" altLang="zh-TW" sz="1800" dirty="0" smtClean="0">
                <a:ea typeface="新細明體" pitchFamily="18" charset="-120"/>
              </a:rPr>
              <a:t>Bank profits are also decreasing in the share of deposit at the banking sector level. This suggests the liability structure of the banking sector could have implications for individual bank’s performance </a:t>
            </a:r>
          </a:p>
          <a:p>
            <a:pPr marL="879475" lvl="1" indent="-342900">
              <a:buFont typeface="Wingdings" panose="05000000000000000000" pitchFamily="2" charset="2"/>
              <a:buChar char="l"/>
              <a:defRPr/>
            </a:pPr>
            <a:endParaRPr lang="en-GB" altLang="zh-TW" sz="1800" dirty="0" smtClean="0">
              <a:ea typeface="新細明體" pitchFamily="18" charset="-120"/>
            </a:endParaRPr>
          </a:p>
          <a:p>
            <a:pPr marL="879475" lvl="1" indent="-342900">
              <a:buFont typeface="Wingdings" panose="05000000000000000000" pitchFamily="2" charset="2"/>
              <a:buChar char="l"/>
              <a:defRPr/>
            </a:pPr>
            <a:r>
              <a:rPr lang="en-GB" altLang="zh-TW" sz="1800" dirty="0" smtClean="0">
                <a:ea typeface="新細明體" pitchFamily="18" charset="-120"/>
              </a:rPr>
              <a:t>There is evidence of positive impacts on bank performance when national banking systems have greater overall stability as measured by higher aggregate NSFR as well as higher aggregate cash holding share</a:t>
            </a:r>
          </a:p>
          <a:p>
            <a:pPr marL="879475" lvl="1" indent="-342900">
              <a:buFont typeface="Wingdings" panose="05000000000000000000" pitchFamily="2" charset="2"/>
              <a:buChar char="l"/>
              <a:defRPr/>
            </a:pPr>
            <a:endParaRPr lang="en-GB" altLang="zh-TW" sz="1800" dirty="0">
              <a:ea typeface="新細明體" pitchFamily="18" charset="-120"/>
            </a:endParaRPr>
          </a:p>
          <a:p>
            <a:pPr marL="879475" lvl="1" indent="-342900">
              <a:buFont typeface="Wingdings" panose="05000000000000000000" pitchFamily="2" charset="2"/>
              <a:buChar char="l"/>
              <a:defRPr/>
            </a:pPr>
            <a:r>
              <a:rPr lang="en-GB" altLang="zh-TW" sz="1800" dirty="0" smtClean="0">
                <a:ea typeface="新細明體" pitchFamily="18" charset="-120"/>
              </a:rPr>
              <a:t>On the whole, there may be benefits for banks to diversify their funding sources to other market, such as securities markets</a:t>
            </a:r>
          </a:p>
          <a:p>
            <a:pPr marL="879475" lvl="1" indent="-342900">
              <a:buFont typeface="Wingdings" panose="05000000000000000000" pitchFamily="2" charset="2"/>
              <a:buChar char="l"/>
              <a:defRPr/>
            </a:pPr>
            <a:endParaRPr lang="en-GB" altLang="zh-TW" sz="2400" dirty="0">
              <a:ea typeface="新細明體" pitchFamily="18" charset="-120"/>
            </a:endParaRPr>
          </a:p>
        </p:txBody>
      </p:sp>
    </p:spTree>
    <p:extLst>
      <p:ext uri="{BB962C8B-B14F-4D97-AF65-F5344CB8AC3E}">
        <p14:creationId xmlns:p14="http://schemas.microsoft.com/office/powerpoint/2010/main" val="3483993322"/>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463550" y="188913"/>
            <a:ext cx="9577388" cy="369887"/>
          </a:xfrm>
        </p:spPr>
        <p:txBody>
          <a:bodyPr/>
          <a:lstStyle/>
          <a:p>
            <a:r>
              <a:rPr kumimoji="0" lang="en-GB" altLang="zh-TW" dirty="0" smtClean="0">
                <a:solidFill>
                  <a:srgbClr val="000066"/>
                </a:solidFill>
                <a:ea typeface="SimSun" pitchFamily="2" charset="-122"/>
              </a:rPr>
              <a:t>Comments (1)</a:t>
            </a:r>
            <a:endParaRPr kumimoji="0" lang="en-GB" altLang="zh-TW" dirty="0">
              <a:solidFill>
                <a:srgbClr val="000066"/>
              </a:solidFill>
              <a:ea typeface="SimSun" pitchFamily="2" charset="-122"/>
            </a:endParaRPr>
          </a:p>
        </p:txBody>
      </p:sp>
      <p:sp>
        <p:nvSpPr>
          <p:cNvPr id="17411" name="Rectangle 5"/>
          <p:cNvSpPr>
            <a:spLocks noChangeArrowheads="1"/>
          </p:cNvSpPr>
          <p:nvPr/>
        </p:nvSpPr>
        <p:spPr bwMode="auto">
          <a:xfrm>
            <a:off x="300037" y="1700760"/>
            <a:ext cx="9648825" cy="12464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endParaRPr lang="en-GB" altLang="zh-TW" sz="1800" dirty="0">
              <a:ea typeface="新細明體" pitchFamily="18" charset="-120"/>
            </a:endParaRPr>
          </a:p>
          <a:p>
            <a:pPr marL="879475" lvl="1" indent="-342900">
              <a:buFont typeface="Wingdings" panose="05000000000000000000" pitchFamily="2" charset="2"/>
              <a:buChar char="l"/>
              <a:defRPr/>
            </a:pPr>
            <a:endParaRPr lang="en-GB" altLang="zh-TW" sz="1800" dirty="0" smtClean="0">
              <a:ea typeface="新細明體" pitchFamily="18" charset="-120"/>
            </a:endParaRPr>
          </a:p>
          <a:p>
            <a:pPr marL="879475" lvl="1" indent="-342900">
              <a:buFont typeface="Wingdings" panose="05000000000000000000" pitchFamily="2" charset="2"/>
              <a:buChar char="l"/>
              <a:defRPr/>
            </a:pPr>
            <a:endParaRPr lang="en-GB" altLang="zh-TW" sz="2400" dirty="0">
              <a:ea typeface="新細明體" pitchFamily="18" charset="-120"/>
            </a:endParaRPr>
          </a:p>
        </p:txBody>
      </p:sp>
      <p:sp>
        <p:nvSpPr>
          <p:cNvPr id="4" name="Rectangle 5"/>
          <p:cNvSpPr>
            <a:spLocks noChangeArrowheads="1"/>
          </p:cNvSpPr>
          <p:nvPr/>
        </p:nvSpPr>
        <p:spPr bwMode="auto">
          <a:xfrm>
            <a:off x="300037" y="1340710"/>
            <a:ext cx="96488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endParaRPr lang="en-GB" altLang="zh-TW" sz="2400" dirty="0">
              <a:ea typeface="新細明體" pitchFamily="18" charset="-120"/>
            </a:endParaRPr>
          </a:p>
        </p:txBody>
      </p:sp>
      <p:sp>
        <p:nvSpPr>
          <p:cNvPr id="5" name="Rectangle 5"/>
          <p:cNvSpPr>
            <a:spLocks noChangeArrowheads="1"/>
          </p:cNvSpPr>
          <p:nvPr/>
        </p:nvSpPr>
        <p:spPr bwMode="auto">
          <a:xfrm>
            <a:off x="300037" y="1340709"/>
            <a:ext cx="9648825" cy="49705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536575" lvl="1" indent="0">
              <a:buNone/>
              <a:defRPr/>
            </a:pPr>
            <a:r>
              <a:rPr lang="en-GB" altLang="zh-TW" sz="1800" dirty="0" smtClean="0">
                <a:ea typeface="新細明體" pitchFamily="18" charset="-120"/>
              </a:rPr>
              <a:t>Contributions:</a:t>
            </a:r>
          </a:p>
          <a:p>
            <a:pPr marL="879475" lvl="1" indent="-342900">
              <a:buFont typeface="+mj-lt"/>
              <a:buAutoNum type="arabicPeriod"/>
              <a:defRPr/>
            </a:pPr>
            <a:r>
              <a:rPr lang="en-GB" altLang="zh-TW" sz="1800" dirty="0" smtClean="0">
                <a:ea typeface="新細明體" pitchFamily="18" charset="-120"/>
              </a:rPr>
              <a:t>The paper provides a clear and fresh empirical finding of </a:t>
            </a:r>
            <a:r>
              <a:rPr lang="en-GB" altLang="zh-TW" sz="1800" dirty="0">
                <a:ea typeface="新細明體" pitchFamily="18" charset="-120"/>
              </a:rPr>
              <a:t>a negative relationship between ROA and reliance on </a:t>
            </a:r>
            <a:r>
              <a:rPr lang="en-GB" altLang="zh-TW" sz="1800" dirty="0" smtClean="0">
                <a:ea typeface="新細明體" pitchFamily="18" charset="-120"/>
              </a:rPr>
              <a:t>deposits. </a:t>
            </a:r>
          </a:p>
          <a:p>
            <a:pPr marL="879475" lvl="1" indent="-342900">
              <a:buFont typeface="+mj-lt"/>
              <a:buAutoNum type="arabicPeriod"/>
              <a:defRPr/>
            </a:pPr>
            <a:r>
              <a:rPr lang="en-GB" altLang="zh-TW" sz="1800" dirty="0" smtClean="0">
                <a:ea typeface="新細明體" pitchFamily="18" charset="-120"/>
              </a:rPr>
              <a:t>Policywise, the finding is very timely and may have implications for the effectiveness of the NSFR.  </a:t>
            </a:r>
          </a:p>
          <a:p>
            <a:pPr marL="536575" lvl="1" indent="0">
              <a:buNone/>
              <a:defRPr/>
            </a:pPr>
            <a:endParaRPr lang="en-GB" altLang="zh-TW" sz="1800" dirty="0" smtClean="0">
              <a:ea typeface="新細明體" pitchFamily="18" charset="-120"/>
            </a:endParaRPr>
          </a:p>
          <a:p>
            <a:pPr marL="536575" lvl="1" indent="0">
              <a:buNone/>
              <a:defRPr/>
            </a:pPr>
            <a:r>
              <a:rPr lang="en-GB" altLang="zh-TW" sz="1800" dirty="0" smtClean="0">
                <a:ea typeface="新細明體" pitchFamily="18" charset="-120"/>
              </a:rPr>
              <a:t>Suggestions:</a:t>
            </a:r>
          </a:p>
          <a:p>
            <a:pPr marL="879475" lvl="1" indent="-342900">
              <a:buFont typeface="+mj-lt"/>
              <a:buAutoNum type="arabicPeriod"/>
              <a:defRPr/>
            </a:pPr>
            <a:r>
              <a:rPr lang="en-GB" altLang="zh-TW" sz="1800" dirty="0" smtClean="0">
                <a:ea typeface="新細明體" pitchFamily="18" charset="-120"/>
              </a:rPr>
              <a:t>As far as “overbanking” is concerned, what is the optimal level of deposit share? Which banking systems are “overbanked”? </a:t>
            </a:r>
          </a:p>
          <a:p>
            <a:pPr marL="1728787" lvl="2" indent="-285750">
              <a:defRPr/>
            </a:pPr>
            <a:r>
              <a:rPr lang="en-GB" altLang="zh-TW" sz="1600" dirty="0" smtClean="0">
                <a:ea typeface="新細明體" pitchFamily="18" charset="-120"/>
              </a:rPr>
              <a:t>Taking </a:t>
            </a:r>
            <a:r>
              <a:rPr lang="en-GB" altLang="zh-TW" sz="1600" dirty="0">
                <a:ea typeface="新細明體" pitchFamily="18" charset="-120"/>
              </a:rPr>
              <a:t>the results to one extreme, </a:t>
            </a:r>
            <a:r>
              <a:rPr lang="en-GB" altLang="zh-TW" sz="1600" dirty="0" smtClean="0">
                <a:ea typeface="新細明體" pitchFamily="18" charset="-120"/>
              </a:rPr>
              <a:t>they </a:t>
            </a:r>
            <a:r>
              <a:rPr lang="en-GB" altLang="zh-TW" sz="1600" dirty="0">
                <a:ea typeface="新細明體" pitchFamily="18" charset="-120"/>
              </a:rPr>
              <a:t>imply that banks could have higher ROA by taking zero deposit </a:t>
            </a:r>
            <a:r>
              <a:rPr lang="en-GB" altLang="zh-TW" sz="1600" dirty="0" smtClean="0">
                <a:ea typeface="新細明體" pitchFamily="18" charset="-120"/>
              </a:rPr>
              <a:t>funding</a:t>
            </a:r>
          </a:p>
          <a:p>
            <a:pPr marL="1728787" lvl="2" indent="-285750">
              <a:defRPr/>
            </a:pPr>
            <a:r>
              <a:rPr lang="en-GB" altLang="zh-TW" sz="1600" dirty="0" smtClean="0">
                <a:ea typeface="新細明體" pitchFamily="18" charset="-120"/>
              </a:rPr>
              <a:t>Alternative specifications may help answer these questions. For example, adding a quartic term (as for the variable domestic credit from banking sector shown in Figure 1) </a:t>
            </a:r>
          </a:p>
          <a:p>
            <a:pPr marL="879475" lvl="1" indent="-342900">
              <a:buFont typeface="Wingdings" panose="05000000000000000000" pitchFamily="2" charset="2"/>
              <a:buChar char="l"/>
              <a:defRPr/>
            </a:pPr>
            <a:endParaRPr lang="en-GB" altLang="zh-TW" sz="2400" dirty="0" smtClean="0">
              <a:ea typeface="新細明體" pitchFamily="18" charset="-120"/>
            </a:endParaRPr>
          </a:p>
        </p:txBody>
      </p:sp>
    </p:spTree>
    <p:extLst>
      <p:ext uri="{BB962C8B-B14F-4D97-AF65-F5344CB8AC3E}">
        <p14:creationId xmlns:p14="http://schemas.microsoft.com/office/powerpoint/2010/main" val="1436536638"/>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463550" y="188913"/>
            <a:ext cx="9577388" cy="369887"/>
          </a:xfrm>
        </p:spPr>
        <p:txBody>
          <a:bodyPr/>
          <a:lstStyle/>
          <a:p>
            <a:r>
              <a:rPr kumimoji="0" lang="en-GB" altLang="zh-TW" dirty="0" smtClean="0">
                <a:solidFill>
                  <a:srgbClr val="000066"/>
                </a:solidFill>
                <a:ea typeface="SimSun" pitchFamily="2" charset="-122"/>
              </a:rPr>
              <a:t>Comments (2)</a:t>
            </a:r>
            <a:endParaRPr kumimoji="0" lang="en-GB" altLang="zh-TW" dirty="0">
              <a:solidFill>
                <a:srgbClr val="000066"/>
              </a:solidFill>
              <a:ea typeface="SimSun" pitchFamily="2" charset="-122"/>
            </a:endParaRPr>
          </a:p>
        </p:txBody>
      </p:sp>
      <p:sp>
        <p:nvSpPr>
          <p:cNvPr id="17411" name="Rectangle 5"/>
          <p:cNvSpPr>
            <a:spLocks noChangeArrowheads="1"/>
          </p:cNvSpPr>
          <p:nvPr/>
        </p:nvSpPr>
        <p:spPr bwMode="auto">
          <a:xfrm>
            <a:off x="300037" y="1700760"/>
            <a:ext cx="9648825" cy="12464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endParaRPr lang="en-GB" altLang="zh-TW" sz="1800" dirty="0">
              <a:ea typeface="新細明體" pitchFamily="18" charset="-120"/>
            </a:endParaRPr>
          </a:p>
          <a:p>
            <a:pPr marL="879475" lvl="1" indent="-342900">
              <a:buFont typeface="Wingdings" panose="05000000000000000000" pitchFamily="2" charset="2"/>
              <a:buChar char="l"/>
              <a:defRPr/>
            </a:pPr>
            <a:endParaRPr lang="en-GB" altLang="zh-TW" sz="1800" dirty="0" smtClean="0">
              <a:ea typeface="新細明體" pitchFamily="18" charset="-120"/>
            </a:endParaRPr>
          </a:p>
          <a:p>
            <a:pPr marL="879475" lvl="1" indent="-342900">
              <a:buFont typeface="Wingdings" panose="05000000000000000000" pitchFamily="2" charset="2"/>
              <a:buChar char="l"/>
              <a:defRPr/>
            </a:pPr>
            <a:endParaRPr lang="en-GB" altLang="zh-TW" sz="2400" dirty="0">
              <a:ea typeface="新細明體" pitchFamily="18" charset="-120"/>
            </a:endParaRPr>
          </a:p>
        </p:txBody>
      </p:sp>
      <p:sp>
        <p:nvSpPr>
          <p:cNvPr id="4" name="Rectangle 5"/>
          <p:cNvSpPr>
            <a:spLocks noChangeArrowheads="1"/>
          </p:cNvSpPr>
          <p:nvPr/>
        </p:nvSpPr>
        <p:spPr bwMode="auto">
          <a:xfrm>
            <a:off x="300037" y="1340710"/>
            <a:ext cx="96488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endParaRPr lang="en-GB" altLang="zh-TW" sz="2400" dirty="0">
              <a:ea typeface="新細明體" pitchFamily="18" charset="-120"/>
            </a:endParaRPr>
          </a:p>
        </p:txBody>
      </p:sp>
      <p:sp>
        <p:nvSpPr>
          <p:cNvPr id="5" name="Rectangle 5"/>
          <p:cNvSpPr>
            <a:spLocks noChangeArrowheads="1"/>
          </p:cNvSpPr>
          <p:nvPr/>
        </p:nvSpPr>
        <p:spPr bwMode="auto">
          <a:xfrm>
            <a:off x="300037" y="1340710"/>
            <a:ext cx="9648825" cy="47859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536575" lvl="1" indent="0">
              <a:buNone/>
              <a:defRPr/>
            </a:pPr>
            <a:r>
              <a:rPr lang="en-GB" altLang="zh-TW" sz="1800" dirty="0" smtClean="0">
                <a:ea typeface="新細明體" pitchFamily="18" charset="-120"/>
              </a:rPr>
              <a:t>Suggestions:</a:t>
            </a:r>
          </a:p>
          <a:p>
            <a:pPr marL="879475" lvl="1" indent="-342900">
              <a:buFont typeface="+mj-lt"/>
              <a:buAutoNum type="arabicPeriod" startAt="2"/>
              <a:defRPr/>
            </a:pPr>
            <a:r>
              <a:rPr lang="en-GB" altLang="zh-TW" sz="1800" dirty="0" smtClean="0">
                <a:ea typeface="新細明體" pitchFamily="18" charset="-120"/>
              </a:rPr>
              <a:t>Causality or association?</a:t>
            </a:r>
          </a:p>
          <a:p>
            <a:pPr marL="1785937" lvl="2" indent="-342900">
              <a:defRPr/>
            </a:pPr>
            <a:r>
              <a:rPr lang="en-GB" altLang="zh-TW" sz="1600" dirty="0">
                <a:ea typeface="新細明體" pitchFamily="18" charset="-120"/>
              </a:rPr>
              <a:t>Conventionally, a conservative bank would prefer more stable funding sources and less risky loans. If so, there would be naturally a strong negative association between reliance on deposits and ROA. </a:t>
            </a:r>
          </a:p>
          <a:p>
            <a:pPr marL="1785937" lvl="2" indent="-342900">
              <a:defRPr/>
            </a:pPr>
            <a:r>
              <a:rPr lang="en-GB" altLang="zh-TW" sz="1600" dirty="0">
                <a:ea typeface="新細明體" pitchFamily="18" charset="-120"/>
              </a:rPr>
              <a:t>Again, alternative specifications may help reveal a clearer picture. For example, </a:t>
            </a:r>
            <a:r>
              <a:rPr lang="en-GB" altLang="zh-TW" sz="1600" dirty="0" smtClean="0">
                <a:ea typeface="新細明體" pitchFamily="18" charset="-120"/>
              </a:rPr>
              <a:t>the </a:t>
            </a:r>
            <a:r>
              <a:rPr lang="en-GB" altLang="zh-TW" sz="1600" dirty="0">
                <a:ea typeface="新細明體" pitchFamily="18" charset="-120"/>
              </a:rPr>
              <a:t>performance </a:t>
            </a:r>
            <a:r>
              <a:rPr lang="en-GB" altLang="zh-TW" sz="1600" dirty="0" smtClean="0">
                <a:ea typeface="新細明體" pitchFamily="18" charset="-120"/>
              </a:rPr>
              <a:t>may be measured by the average </a:t>
            </a:r>
            <a:r>
              <a:rPr lang="en-GB" altLang="zh-TW" sz="1600" dirty="0">
                <a:ea typeface="新細明體" pitchFamily="18" charset="-120"/>
              </a:rPr>
              <a:t>cost of funds instead of ROA, as the former is less affected by the asset mix of banks. </a:t>
            </a:r>
            <a:endParaRPr lang="en-GB" altLang="zh-TW" sz="1600" dirty="0" smtClean="0">
              <a:ea typeface="新細明體" pitchFamily="18" charset="-120"/>
            </a:endParaRPr>
          </a:p>
          <a:p>
            <a:pPr marL="1785937" lvl="2" indent="-342900">
              <a:defRPr/>
            </a:pPr>
            <a:endParaRPr lang="en-GB" altLang="zh-TW" sz="1600" dirty="0">
              <a:ea typeface="新細明體" pitchFamily="18" charset="-120"/>
            </a:endParaRPr>
          </a:p>
          <a:p>
            <a:pPr marL="879475" lvl="1" indent="-342900">
              <a:buFont typeface="+mj-lt"/>
              <a:buAutoNum type="arabicPeriod" startAt="2"/>
              <a:defRPr/>
            </a:pPr>
            <a:r>
              <a:rPr lang="en-GB" altLang="zh-TW" sz="1800" dirty="0" smtClean="0">
                <a:ea typeface="新細明體" pitchFamily="18" charset="-120"/>
              </a:rPr>
              <a:t>Is ROA an ideal performance measure?</a:t>
            </a:r>
          </a:p>
          <a:p>
            <a:pPr marL="1785937" lvl="2" indent="-342900">
              <a:defRPr/>
            </a:pPr>
            <a:r>
              <a:rPr lang="en-GB" altLang="zh-TW" sz="1600" dirty="0">
                <a:ea typeface="新細明體" pitchFamily="18" charset="-120"/>
              </a:rPr>
              <a:t>From a perspective of financial stability, the variability of ROA, funding risk and default risk of banks would be more important. </a:t>
            </a:r>
          </a:p>
          <a:p>
            <a:pPr marL="879475" lvl="1" indent="-342900">
              <a:buFont typeface="+mj-lt"/>
              <a:buAutoNum type="arabicPeriod" startAt="2"/>
              <a:defRPr/>
            </a:pPr>
            <a:endParaRPr lang="en-GB" altLang="zh-TW" sz="1800" dirty="0" smtClean="0">
              <a:ea typeface="新細明體" pitchFamily="18" charset="-120"/>
            </a:endParaRPr>
          </a:p>
          <a:p>
            <a:pPr marL="879475" lvl="1" indent="-342900">
              <a:buFont typeface="Wingdings" panose="05000000000000000000" pitchFamily="2" charset="2"/>
              <a:buChar char="l"/>
              <a:defRPr/>
            </a:pPr>
            <a:endParaRPr lang="en-GB" altLang="zh-TW" sz="2400" dirty="0" smtClean="0">
              <a:ea typeface="新細明體" pitchFamily="18" charset="-120"/>
            </a:endParaRPr>
          </a:p>
        </p:txBody>
      </p:sp>
    </p:spTree>
    <p:extLst>
      <p:ext uri="{BB962C8B-B14F-4D97-AF65-F5344CB8AC3E}">
        <p14:creationId xmlns:p14="http://schemas.microsoft.com/office/powerpoint/2010/main" val="4081297106"/>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463550" y="188913"/>
            <a:ext cx="9577388" cy="369887"/>
          </a:xfrm>
        </p:spPr>
        <p:txBody>
          <a:bodyPr/>
          <a:lstStyle/>
          <a:p>
            <a:r>
              <a:rPr kumimoji="0" lang="en-GB" altLang="zh-TW" dirty="0" smtClean="0">
                <a:solidFill>
                  <a:srgbClr val="000066"/>
                </a:solidFill>
                <a:ea typeface="SimSun" pitchFamily="2" charset="-122"/>
              </a:rPr>
              <a:t>Comments (3)</a:t>
            </a:r>
            <a:endParaRPr kumimoji="0" lang="en-GB" altLang="zh-TW" dirty="0">
              <a:solidFill>
                <a:srgbClr val="000066"/>
              </a:solidFill>
              <a:ea typeface="SimSun" pitchFamily="2" charset="-122"/>
            </a:endParaRPr>
          </a:p>
        </p:txBody>
      </p:sp>
      <p:sp>
        <p:nvSpPr>
          <p:cNvPr id="17411" name="Rectangle 5"/>
          <p:cNvSpPr>
            <a:spLocks noChangeArrowheads="1"/>
          </p:cNvSpPr>
          <p:nvPr/>
        </p:nvSpPr>
        <p:spPr bwMode="auto">
          <a:xfrm>
            <a:off x="300037" y="1700760"/>
            <a:ext cx="9648825" cy="12464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endParaRPr lang="en-GB" altLang="zh-TW" sz="1800" dirty="0">
              <a:ea typeface="新細明體" pitchFamily="18" charset="-120"/>
            </a:endParaRPr>
          </a:p>
          <a:p>
            <a:pPr marL="879475" lvl="1" indent="-342900">
              <a:buFont typeface="Wingdings" panose="05000000000000000000" pitchFamily="2" charset="2"/>
              <a:buChar char="l"/>
              <a:defRPr/>
            </a:pPr>
            <a:endParaRPr lang="en-GB" altLang="zh-TW" sz="1800" dirty="0" smtClean="0">
              <a:ea typeface="新細明體" pitchFamily="18" charset="-120"/>
            </a:endParaRPr>
          </a:p>
          <a:p>
            <a:pPr marL="879475" lvl="1" indent="-342900">
              <a:buFont typeface="Wingdings" panose="05000000000000000000" pitchFamily="2" charset="2"/>
              <a:buChar char="l"/>
              <a:defRPr/>
            </a:pPr>
            <a:endParaRPr lang="en-GB" altLang="zh-TW" sz="2400" dirty="0">
              <a:ea typeface="新細明體" pitchFamily="18" charset="-120"/>
            </a:endParaRPr>
          </a:p>
        </p:txBody>
      </p:sp>
      <p:sp>
        <p:nvSpPr>
          <p:cNvPr id="4" name="Rectangle 5"/>
          <p:cNvSpPr>
            <a:spLocks noChangeArrowheads="1"/>
          </p:cNvSpPr>
          <p:nvPr/>
        </p:nvSpPr>
        <p:spPr bwMode="auto">
          <a:xfrm>
            <a:off x="300037" y="1340710"/>
            <a:ext cx="96488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879475" lvl="1" indent="-342900">
              <a:buFont typeface="Wingdings" panose="05000000000000000000" pitchFamily="2" charset="2"/>
              <a:buChar char="l"/>
              <a:defRPr/>
            </a:pPr>
            <a:endParaRPr lang="en-GB" altLang="zh-TW" sz="2400" dirty="0">
              <a:ea typeface="新細明體" pitchFamily="18" charset="-120"/>
            </a:endParaRPr>
          </a:p>
        </p:txBody>
      </p:sp>
      <p:sp>
        <p:nvSpPr>
          <p:cNvPr id="5" name="Rectangle 5"/>
          <p:cNvSpPr>
            <a:spLocks noChangeArrowheads="1"/>
          </p:cNvSpPr>
          <p:nvPr/>
        </p:nvSpPr>
        <p:spPr bwMode="auto">
          <a:xfrm>
            <a:off x="300037" y="1340710"/>
            <a:ext cx="9648825" cy="5455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marL="363538" indent="-363538" algn="just" eaLnBrk="0" hangingPunct="0">
              <a:spcBef>
                <a:spcPct val="50000"/>
              </a:spcBef>
              <a:buClr>
                <a:schemeClr val="tx2"/>
              </a:buClr>
              <a:buSzPct val="70000"/>
              <a:buFont typeface="ZapfDingbats" charset="0"/>
              <a:defRPr kumimoji="1" sz="2400">
                <a:solidFill>
                  <a:schemeClr val="tx1"/>
                </a:solidFill>
                <a:latin typeface="Tahoma" pitchFamily="34" charset="0"/>
              </a:defRPr>
            </a:lvl1pPr>
            <a:lvl2pPr marL="900113" indent="-357188" algn="just" eaLnBrk="0" hangingPunct="0">
              <a:spcBef>
                <a:spcPct val="50000"/>
              </a:spcBef>
              <a:buClr>
                <a:schemeClr val="tx1"/>
              </a:buClr>
              <a:buSzPct val="90000"/>
              <a:buFont typeface="Wingdings" pitchFamily="2" charset="2"/>
              <a:buChar char="v"/>
              <a:defRPr kumimoji="1" sz="2000">
                <a:solidFill>
                  <a:schemeClr val="tx1"/>
                </a:solidFill>
                <a:latin typeface="Tahoma" pitchFamily="34" charset="0"/>
              </a:defRPr>
            </a:lvl2pPr>
            <a:lvl3pPr marL="1806575" indent="-412750" algn="just" eaLnBrk="0" hangingPunct="0">
              <a:spcBef>
                <a:spcPct val="50000"/>
              </a:spcBef>
              <a:buClr>
                <a:schemeClr val="tx1"/>
              </a:buClr>
              <a:buSzPct val="70000"/>
              <a:buFont typeface="Wingdings" pitchFamily="2" charset="2"/>
              <a:buChar char="Ø"/>
              <a:defRPr kumimoji="1" sz="2000">
                <a:solidFill>
                  <a:schemeClr val="tx1"/>
                </a:solidFill>
                <a:latin typeface="Tahoma" pitchFamily="34" charset="0"/>
              </a:defRPr>
            </a:lvl3pPr>
            <a:lvl4pPr marL="2357438" indent="-371475" algn="just" eaLnBrk="0" hangingPunct="0">
              <a:spcBef>
                <a:spcPct val="50000"/>
              </a:spcBef>
              <a:buClr>
                <a:schemeClr val="tx1"/>
              </a:buClr>
              <a:buSzPct val="90000"/>
              <a:buChar char="–"/>
              <a:defRPr kumimoji="1">
                <a:solidFill>
                  <a:schemeClr val="tx1"/>
                </a:solidFill>
                <a:latin typeface="Tahoma" pitchFamily="34" charset="0"/>
              </a:defRPr>
            </a:lvl4pPr>
            <a:lvl5pPr marL="2908300" indent="-371475" algn="just" eaLnBrk="0" hangingPunct="0">
              <a:spcBef>
                <a:spcPct val="50000"/>
              </a:spcBef>
              <a:buClr>
                <a:schemeClr val="tx1"/>
              </a:buClr>
              <a:buSzPct val="90000"/>
              <a:buChar char="»"/>
              <a:defRPr kumimoji="1">
                <a:solidFill>
                  <a:schemeClr val="tx1"/>
                </a:solidFill>
                <a:latin typeface="Tahoma" pitchFamily="34" charset="0"/>
              </a:defRPr>
            </a:lvl5pPr>
            <a:lvl6pPr marL="33655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6pPr>
            <a:lvl7pPr marL="38227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7pPr>
            <a:lvl8pPr marL="42799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8pPr>
            <a:lvl9pPr marL="4737100" indent="-371475" algn="just" eaLnBrk="0" fontAlgn="base" hangingPunct="0">
              <a:spcBef>
                <a:spcPct val="50000"/>
              </a:spcBef>
              <a:spcAft>
                <a:spcPct val="0"/>
              </a:spcAft>
              <a:buClr>
                <a:schemeClr val="tx1"/>
              </a:buClr>
              <a:buSzPct val="90000"/>
              <a:buChar char="»"/>
              <a:defRPr kumimoji="1">
                <a:solidFill>
                  <a:schemeClr val="tx1"/>
                </a:solidFill>
                <a:latin typeface="Tahoma" pitchFamily="34" charset="0"/>
              </a:defRPr>
            </a:lvl9pPr>
          </a:lstStyle>
          <a:p>
            <a:pPr marL="536575" lvl="1" indent="0">
              <a:buNone/>
              <a:defRPr/>
            </a:pPr>
            <a:r>
              <a:rPr lang="en-GB" altLang="zh-TW" sz="1800" dirty="0" smtClean="0">
                <a:ea typeface="新細明體" pitchFamily="18" charset="-120"/>
              </a:rPr>
              <a:t>Suggestions:</a:t>
            </a:r>
          </a:p>
          <a:p>
            <a:pPr marL="879475" lvl="1" indent="-342900">
              <a:buFont typeface="+mj-lt"/>
              <a:buAutoNum type="arabicPeriod" startAt="4"/>
              <a:defRPr/>
            </a:pPr>
            <a:r>
              <a:rPr lang="en-GB" altLang="zh-TW" sz="1800" dirty="0" smtClean="0">
                <a:ea typeface="新細明體" pitchFamily="18" charset="-120"/>
              </a:rPr>
              <a:t>Should more robustness tests be conducted?</a:t>
            </a:r>
          </a:p>
          <a:p>
            <a:pPr marL="1785937" lvl="2" indent="-342900">
              <a:defRPr/>
            </a:pPr>
            <a:r>
              <a:rPr lang="en-GB" altLang="zh-TW" sz="1600" dirty="0">
                <a:ea typeface="新細明體" pitchFamily="18" charset="-120"/>
              </a:rPr>
              <a:t>Concerns on whether country fixed effects and bank specific </a:t>
            </a:r>
            <a:r>
              <a:rPr lang="en-GB" altLang="zh-TW" sz="1600" dirty="0" smtClean="0">
                <a:ea typeface="新細明體" pitchFamily="18" charset="-120"/>
              </a:rPr>
              <a:t>variables </a:t>
            </a:r>
            <a:r>
              <a:rPr lang="en-GB" altLang="zh-TW" sz="1600" dirty="0">
                <a:ea typeface="新細明體" pitchFamily="18" charset="-120"/>
              </a:rPr>
              <a:t>are sufficient to control for such a large heterogeneity in the data</a:t>
            </a:r>
          </a:p>
          <a:p>
            <a:pPr marL="2336800" lvl="3" indent="-342900">
              <a:buFontTx/>
              <a:buChar char="-"/>
              <a:defRPr/>
            </a:pPr>
            <a:r>
              <a:rPr lang="en-GB" altLang="zh-TW" sz="1500" dirty="0" smtClean="0">
                <a:ea typeface="新細明體" pitchFamily="18" charset="-120"/>
              </a:rPr>
              <a:t>Subgroup </a:t>
            </a:r>
            <a:r>
              <a:rPr lang="en-GB" altLang="zh-TW" sz="1500" dirty="0">
                <a:ea typeface="新細明體" pitchFamily="18" charset="-120"/>
              </a:rPr>
              <a:t>of bank type (depository institutions &amp; specialty finance firms)</a:t>
            </a:r>
          </a:p>
          <a:p>
            <a:pPr marL="2336800" lvl="3" indent="-342900">
              <a:buFontTx/>
              <a:buChar char="-"/>
              <a:defRPr/>
            </a:pPr>
            <a:r>
              <a:rPr lang="en-GB" altLang="zh-TW" sz="1500" dirty="0">
                <a:ea typeface="新細明體" pitchFamily="18" charset="-120"/>
              </a:rPr>
              <a:t>Subgroup of economies (developed &amp; emerging market economies)</a:t>
            </a:r>
          </a:p>
          <a:p>
            <a:pPr marL="1785937" lvl="2" indent="-342900">
              <a:defRPr/>
            </a:pPr>
            <a:r>
              <a:rPr lang="en-GB" altLang="zh-TW" sz="1600" dirty="0">
                <a:ea typeface="新細明體" pitchFamily="18" charset="-120"/>
              </a:rPr>
              <a:t>Concerns on </a:t>
            </a:r>
            <a:r>
              <a:rPr lang="en-GB" altLang="zh-TW" sz="1600" dirty="0" smtClean="0">
                <a:ea typeface="新細明體" pitchFamily="18" charset="-120"/>
              </a:rPr>
              <a:t>reverse causality</a:t>
            </a:r>
            <a:endParaRPr lang="en-GB" altLang="zh-TW" sz="1600" dirty="0">
              <a:ea typeface="新細明體" pitchFamily="18" charset="-120"/>
            </a:endParaRPr>
          </a:p>
          <a:p>
            <a:pPr marL="2279650" lvl="3" indent="-285750">
              <a:buFontTx/>
              <a:buChar char="-"/>
              <a:defRPr/>
            </a:pPr>
            <a:r>
              <a:rPr lang="en-GB" altLang="zh-TW" sz="1500" dirty="0">
                <a:ea typeface="新細明體" pitchFamily="18" charset="-120"/>
              </a:rPr>
              <a:t>The model assumes a contemporaneous relationship between bank’s ROA and its own balance sheet </a:t>
            </a:r>
            <a:r>
              <a:rPr lang="en-GB" altLang="zh-TW" sz="1500" dirty="0" smtClean="0">
                <a:ea typeface="新細明體" pitchFamily="18" charset="-120"/>
              </a:rPr>
              <a:t>variables. Would the findings remain if using lagged bank explanatory variables?</a:t>
            </a:r>
            <a:endParaRPr lang="en-GB" altLang="zh-TW" sz="1500" dirty="0">
              <a:ea typeface="新細明體" pitchFamily="18" charset="-120"/>
            </a:endParaRPr>
          </a:p>
          <a:p>
            <a:pPr marL="879475" lvl="1" indent="-342900">
              <a:buFont typeface="+mj-lt"/>
              <a:buAutoNum type="arabicPeriod" startAt="4"/>
              <a:defRPr/>
            </a:pPr>
            <a:r>
              <a:rPr lang="en-GB" altLang="zh-TW" sz="1800" dirty="0" smtClean="0">
                <a:ea typeface="新細明體" pitchFamily="18" charset="-120"/>
              </a:rPr>
              <a:t>Is there any way to directly identify the benefit </a:t>
            </a:r>
            <a:r>
              <a:rPr lang="en-GB" altLang="zh-TW" sz="1800" dirty="0">
                <a:ea typeface="新細明體" pitchFamily="18" charset="-120"/>
              </a:rPr>
              <a:t>of shifting deposit funding to other </a:t>
            </a:r>
            <a:r>
              <a:rPr lang="en-GB" altLang="zh-TW" sz="1800" dirty="0" smtClean="0">
                <a:ea typeface="新細明體" pitchFamily="18" charset="-120"/>
              </a:rPr>
              <a:t>sources? </a:t>
            </a:r>
            <a:endParaRPr lang="en-GB" altLang="zh-TW" sz="1800" dirty="0">
              <a:ea typeface="新細明體" pitchFamily="18" charset="-120"/>
            </a:endParaRPr>
          </a:p>
          <a:p>
            <a:pPr marL="1728787" lvl="2" indent="-285750">
              <a:defRPr/>
            </a:pPr>
            <a:r>
              <a:rPr lang="en-GB" altLang="zh-TW" sz="1600" dirty="0" smtClean="0">
                <a:ea typeface="新細明體" pitchFamily="18" charset="-120"/>
              </a:rPr>
              <a:t>E.g</a:t>
            </a:r>
            <a:r>
              <a:rPr lang="en-GB" altLang="zh-TW" sz="1600" dirty="0">
                <a:ea typeface="新細明體" pitchFamily="18" charset="-120"/>
              </a:rPr>
              <a:t>. provide direct evidence on the relative performance between listed and non-listed banks or bond issued banks and non-bond issued banks</a:t>
            </a:r>
          </a:p>
          <a:p>
            <a:pPr marL="879475" lvl="1" indent="-342900">
              <a:buFont typeface="+mj-lt"/>
              <a:buAutoNum type="arabicPeriod" startAt="4"/>
              <a:defRPr/>
            </a:pPr>
            <a:r>
              <a:rPr lang="en-GB" altLang="zh-TW" sz="1800" dirty="0" smtClean="0">
                <a:ea typeface="新細明體" pitchFamily="18" charset="-120"/>
              </a:rPr>
              <a:t>Minor: descriptions for Table 1 on page 18 are not fully consistent with the table.  </a:t>
            </a:r>
          </a:p>
          <a:p>
            <a:pPr marL="879475" lvl="1" indent="-342900">
              <a:buFont typeface="Wingdings" panose="05000000000000000000" pitchFamily="2" charset="2"/>
              <a:buChar char="l"/>
              <a:defRPr/>
            </a:pPr>
            <a:endParaRPr lang="en-GB" altLang="zh-TW" sz="2400" dirty="0" smtClean="0">
              <a:ea typeface="新細明體" pitchFamily="18" charset="-120"/>
            </a:endParaRPr>
          </a:p>
        </p:txBody>
      </p:sp>
    </p:spTree>
    <p:extLst>
      <p:ext uri="{BB962C8B-B14F-4D97-AF65-F5344CB8AC3E}">
        <p14:creationId xmlns:p14="http://schemas.microsoft.com/office/powerpoint/2010/main" val="148969481"/>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2_Ribbons">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2_Ribbon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a:srcRect/>
          <a:tile tx="0" ty="0" sx="100000" sy="100000" flip="none" algn="tl"/>
        </a:blipFill>
        <a:ln w="9525" cap="flat" cmpd="sng" algn="ctr">
          <a:noFill/>
          <a:prstDash val="solid"/>
          <a:round/>
          <a:headEnd type="none" w="med" len="med"/>
          <a:tailEnd type="none" w="med" len="med"/>
        </a:ln>
        <a:effectLst/>
        <a:scene3d>
          <a:camera prst="legacyObliqueRight"/>
          <a:lightRig rig="legacyHarsh3" dir="t"/>
        </a:scene3d>
        <a:sp3d extrusionH="100000" prstMaterial="legacyMatte">
          <a:bevelT w="13500" h="13500" prst="angle"/>
          <a:bevelB w="13500" h="13500" prst="angle"/>
          <a:extrusionClr>
            <a:srgbClr val="663300"/>
          </a:extrusionClr>
        </a:sp3d>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a:srcRect/>
          <a:tile tx="0" ty="0" sx="100000" sy="100000" flip="none" algn="tl"/>
        </a:blipFill>
        <a:ln w="9525" cap="flat" cmpd="sng" algn="ctr">
          <a:noFill/>
          <a:prstDash val="solid"/>
          <a:round/>
          <a:headEnd type="none" w="med" len="med"/>
          <a:tailEnd type="none" w="med" len="med"/>
        </a:ln>
        <a:effectLst/>
        <a:scene3d>
          <a:camera prst="legacyObliqueRight"/>
          <a:lightRig rig="legacyHarsh3" dir="t"/>
        </a:scene3d>
        <a:sp3d extrusionH="100000" prstMaterial="legacyMatte">
          <a:bevelT w="13500" h="13500" prst="angle"/>
          <a:bevelB w="13500" h="13500" prst="angle"/>
          <a:extrusionClr>
            <a:srgbClr val="663300"/>
          </a:extrusionClr>
        </a:sp3d>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Ribbons 1">
        <a:dk1>
          <a:srgbClr val="220011"/>
        </a:dk1>
        <a:lt1>
          <a:srgbClr val="FFFFCC"/>
        </a:lt1>
        <a:dk2>
          <a:srgbClr val="660033"/>
        </a:dk2>
        <a:lt2>
          <a:srgbClr val="FFCC00"/>
        </a:lt2>
        <a:accent1>
          <a:srgbClr val="CC0099"/>
        </a:accent1>
        <a:accent2>
          <a:srgbClr val="56002B"/>
        </a:accent2>
        <a:accent3>
          <a:srgbClr val="B8AAAD"/>
        </a:accent3>
        <a:accent4>
          <a:srgbClr val="DADAAE"/>
        </a:accent4>
        <a:accent5>
          <a:srgbClr val="E2AACA"/>
        </a:accent5>
        <a:accent6>
          <a:srgbClr val="4D0026"/>
        </a:accent6>
        <a:hlink>
          <a:srgbClr val="9C004E"/>
        </a:hlink>
        <a:folHlink>
          <a:srgbClr val="FF6600"/>
        </a:folHlink>
      </a:clrScheme>
      <a:clrMap bg1="dk2" tx1="lt1" bg2="dk1" tx2="lt2" accent1="accent1" accent2="accent2" accent3="accent3" accent4="accent4" accent5="accent5" accent6="accent6" hlink="hlink" folHlink="folHlink"/>
    </a:extraClrScheme>
    <a:extraClrScheme>
      <a:clrScheme name="Ribbons 2">
        <a:dk1>
          <a:srgbClr val="000F1E"/>
        </a:dk1>
        <a:lt1>
          <a:srgbClr val="FFFFFF"/>
        </a:lt1>
        <a:dk2>
          <a:srgbClr val="003366"/>
        </a:dk2>
        <a:lt2>
          <a:srgbClr val="33CCCC"/>
        </a:lt2>
        <a:accent1>
          <a:srgbClr val="006699"/>
        </a:accent1>
        <a:accent2>
          <a:srgbClr val="003366"/>
        </a:accent2>
        <a:accent3>
          <a:srgbClr val="AAADB8"/>
        </a:accent3>
        <a:accent4>
          <a:srgbClr val="DADADA"/>
        </a:accent4>
        <a:accent5>
          <a:srgbClr val="AAB8CA"/>
        </a:accent5>
        <a:accent6>
          <a:srgbClr val="002D5C"/>
        </a:accent6>
        <a:hlink>
          <a:srgbClr val="0099CC"/>
        </a:hlink>
        <a:folHlink>
          <a:srgbClr val="009999"/>
        </a:folHlink>
      </a:clrScheme>
      <a:clrMap bg1="dk2" tx1="lt1" bg2="dk1" tx2="lt2" accent1="accent1" accent2="accent2" accent3="accent3" accent4="accent4" accent5="accent5" accent6="accent6" hlink="hlink" folHlink="folHlink"/>
    </a:extraClrScheme>
    <a:extraClrScheme>
      <a:clrScheme name="Ribbons 3">
        <a:dk1>
          <a:srgbClr val="002F2E"/>
        </a:dk1>
        <a:lt1>
          <a:srgbClr val="FFFFFF"/>
        </a:lt1>
        <a:dk2>
          <a:srgbClr val="008080"/>
        </a:dk2>
        <a:lt2>
          <a:srgbClr val="66FFCC"/>
        </a:lt2>
        <a:accent1>
          <a:srgbClr val="0099CC"/>
        </a:accent1>
        <a:accent2>
          <a:srgbClr val="005250"/>
        </a:accent2>
        <a:accent3>
          <a:srgbClr val="AAC0C0"/>
        </a:accent3>
        <a:accent4>
          <a:srgbClr val="DADADA"/>
        </a:accent4>
        <a:accent5>
          <a:srgbClr val="AACAE2"/>
        </a:accent5>
        <a:accent6>
          <a:srgbClr val="004948"/>
        </a:accent6>
        <a:hlink>
          <a:srgbClr val="00CC99"/>
        </a:hlink>
        <a:folHlink>
          <a:srgbClr val="009999"/>
        </a:folHlink>
      </a:clrScheme>
      <a:clrMap bg1="dk2" tx1="lt1" bg2="dk1" tx2="lt2" accent1="accent1" accent2="accent2" accent3="accent3" accent4="accent4" accent5="accent5" accent6="accent6" hlink="hlink" folHlink="folHlink"/>
    </a:extraClrScheme>
    <a:extraClrScheme>
      <a:clrScheme name="Ribbons 4">
        <a:dk1>
          <a:srgbClr val="000022"/>
        </a:dk1>
        <a:lt1>
          <a:srgbClr val="FFFFFF"/>
        </a:lt1>
        <a:dk2>
          <a:srgbClr val="000066"/>
        </a:dk2>
        <a:lt2>
          <a:srgbClr val="FFCC00"/>
        </a:lt2>
        <a:accent1>
          <a:srgbClr val="666699"/>
        </a:accent1>
        <a:accent2>
          <a:srgbClr val="000048"/>
        </a:accent2>
        <a:accent3>
          <a:srgbClr val="AAAAB8"/>
        </a:accent3>
        <a:accent4>
          <a:srgbClr val="DADADA"/>
        </a:accent4>
        <a:accent5>
          <a:srgbClr val="B8B8CA"/>
        </a:accent5>
        <a:accent6>
          <a:srgbClr val="000040"/>
        </a:accent6>
        <a:hlink>
          <a:srgbClr val="9999FF"/>
        </a:hlink>
        <a:folHlink>
          <a:srgbClr val="000099"/>
        </a:folHlink>
      </a:clrScheme>
      <a:clrMap bg1="dk2" tx1="lt1" bg2="dk1" tx2="lt2" accent1="accent1" accent2="accent2" accent3="accent3" accent4="accent4" accent5="accent5" accent6="accent6" hlink="hlink" folHlink="folHlink"/>
    </a:extraClrScheme>
    <a:extraClrScheme>
      <a:clrScheme name="Ribbons 5">
        <a:dk1>
          <a:srgbClr val="663300"/>
        </a:dk1>
        <a:lt1>
          <a:srgbClr val="FFFFFF"/>
        </a:lt1>
        <a:dk2>
          <a:srgbClr val="000000"/>
        </a:dk2>
        <a:lt2>
          <a:srgbClr val="FFFF99"/>
        </a:lt2>
        <a:accent1>
          <a:srgbClr val="FFCC66"/>
        </a:accent1>
        <a:accent2>
          <a:srgbClr val="FFFFCC"/>
        </a:accent2>
        <a:accent3>
          <a:srgbClr val="FFFFFF"/>
        </a:accent3>
        <a:accent4>
          <a:srgbClr val="562A00"/>
        </a:accent4>
        <a:accent5>
          <a:srgbClr val="FFE2B8"/>
        </a:accent5>
        <a:accent6>
          <a:srgbClr val="E7E7B9"/>
        </a:accent6>
        <a:hlink>
          <a:srgbClr val="FFCC00"/>
        </a:hlink>
        <a:folHlink>
          <a:srgbClr val="FF7C80"/>
        </a:folHlink>
      </a:clrScheme>
      <a:clrMap bg1="lt1" tx1="dk1" bg2="lt2" tx2="dk2" accent1="accent1" accent2="accent2" accent3="accent3" accent4="accent4" accent5="accent5" accent6="accent6" hlink="hlink" folHlink="folHlink"/>
    </a:extraClrScheme>
    <a:extraClrScheme>
      <a:clrScheme name="Ribbons 6">
        <a:dk1>
          <a:srgbClr val="000000"/>
        </a:dk1>
        <a:lt1>
          <a:srgbClr val="FFFFFF"/>
        </a:lt1>
        <a:dk2>
          <a:srgbClr val="000000"/>
        </a:dk2>
        <a:lt2>
          <a:srgbClr val="C0C0C0"/>
        </a:lt2>
        <a:accent1>
          <a:srgbClr val="CBCBCB"/>
        </a:accent1>
        <a:accent2>
          <a:srgbClr val="EAEAEA"/>
        </a:accent2>
        <a:accent3>
          <a:srgbClr val="FFFFFF"/>
        </a:accent3>
        <a:accent4>
          <a:srgbClr val="000000"/>
        </a:accent4>
        <a:accent5>
          <a:srgbClr val="E2E2E2"/>
        </a:accent5>
        <a:accent6>
          <a:srgbClr val="D4D4D4"/>
        </a:accent6>
        <a:hlink>
          <a:srgbClr val="4D4D4D"/>
        </a:hlink>
        <a:folHlink>
          <a:srgbClr val="86868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62249</TotalTime>
  <Words>849</Words>
  <Application>Microsoft Office PowerPoint</Application>
  <PresentationFormat>35mm Slides</PresentationFormat>
  <Paragraphs>104</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2_Ribbons</vt:lpstr>
      <vt:lpstr> Eric Wong  Research Department Hong Kong Monetary Authority   16 January 2015   </vt:lpstr>
      <vt:lpstr>Main research questions</vt:lpstr>
      <vt:lpstr>Data</vt:lpstr>
      <vt:lpstr>Estimation method</vt:lpstr>
      <vt:lpstr>Baseline results</vt:lpstr>
      <vt:lpstr>Key findings</vt:lpstr>
      <vt:lpstr>Comments (1)</vt:lpstr>
      <vt:lpstr>Comments (2)</vt:lpstr>
      <vt:lpstr>Comments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gcywong</dc:creator>
  <cp:lastModifiedBy>CHEUNG Pui-shan, Selina</cp:lastModifiedBy>
  <cp:revision>4290</cp:revision>
  <cp:lastPrinted>2015-01-09T09:41:06Z</cp:lastPrinted>
  <dcterms:created xsi:type="dcterms:W3CDTF">2001-03-16T09:30:10Z</dcterms:created>
  <dcterms:modified xsi:type="dcterms:W3CDTF">2015-01-09T10:45:30Z</dcterms:modified>
</cp:coreProperties>
</file>