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310" r:id="rId2"/>
    <p:sldId id="291" r:id="rId3"/>
    <p:sldId id="258" r:id="rId4"/>
    <p:sldId id="259" r:id="rId5"/>
    <p:sldId id="281" r:id="rId6"/>
    <p:sldId id="282" r:id="rId7"/>
    <p:sldId id="260" r:id="rId8"/>
    <p:sldId id="309" r:id="rId9"/>
    <p:sldId id="308" r:id="rId10"/>
    <p:sldId id="269" r:id="rId11"/>
    <p:sldId id="289" r:id="rId12"/>
    <p:sldId id="283" r:id="rId13"/>
    <p:sldId id="263" r:id="rId14"/>
    <p:sldId id="312" r:id="rId15"/>
    <p:sldId id="297" r:id="rId16"/>
    <p:sldId id="299" r:id="rId17"/>
    <p:sldId id="300" r:id="rId18"/>
    <p:sldId id="301" r:id="rId19"/>
    <p:sldId id="302" r:id="rId20"/>
    <p:sldId id="292" r:id="rId21"/>
    <p:sldId id="264" r:id="rId22"/>
    <p:sldId id="294" r:id="rId23"/>
    <p:sldId id="284" r:id="rId24"/>
    <p:sldId id="286" r:id="rId25"/>
    <p:sldId id="287" r:id="rId26"/>
    <p:sldId id="288" r:id="rId27"/>
    <p:sldId id="261" r:id="rId28"/>
    <p:sldId id="262" r:id="rId29"/>
    <p:sldId id="313" r:id="rId30"/>
    <p:sldId id="303" r:id="rId31"/>
    <p:sldId id="304" r:id="rId32"/>
    <p:sldId id="306" r:id="rId33"/>
    <p:sldId id="307" r:id="rId34"/>
    <p:sldId id="305" r:id="rId35"/>
    <p:sldId id="316" r:id="rId36"/>
    <p:sldId id="315" r:id="rId37"/>
    <p:sldId id="279" r:id="rId38"/>
    <p:sldId id="311" r:id="rId39"/>
    <p:sldId id="280" r:id="rId40"/>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p:cViewPr>
        <p:scale>
          <a:sx n="75" d="100"/>
          <a:sy n="75" d="100"/>
        </p:scale>
        <p:origin x="-2574" y="-462"/>
      </p:cViewPr>
      <p:guideLst>
        <p:guide orient="horz" pos="2160"/>
        <p:guide pos="2880"/>
      </p:guideLst>
    </p:cSldViewPr>
  </p:slideViewPr>
  <p:notesTextViewPr>
    <p:cViewPr>
      <p:scale>
        <a:sx n="1" d="1"/>
        <a:sy n="1" d="1"/>
      </p:scale>
      <p:origin x="0" y="0"/>
    </p:cViewPr>
  </p:notesTextViewPr>
  <p:sorterViewPr>
    <p:cViewPr>
      <p:scale>
        <a:sx n="100" d="100"/>
        <a:sy n="100" d="100"/>
      </p:scale>
      <p:origin x="0" y="381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5138"/>
          </a:xfrm>
          <a:prstGeom prst="rect">
            <a:avLst/>
          </a:prstGeom>
        </p:spPr>
        <p:txBody>
          <a:bodyPr vert="horz" lIns="91440" tIns="45720" rIns="91440" bIns="45720" rtlCol="0"/>
          <a:lstStyle>
            <a:lvl1pPr algn="r">
              <a:defRPr sz="1200"/>
            </a:lvl1pPr>
          </a:lstStyle>
          <a:p>
            <a:fld id="{7885CAFF-202F-49DE-8415-32087A41FF16}" type="datetimeFigureOut">
              <a:rPr lang="en-US" smtClean="0"/>
              <a:t>12/31/2014</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1440" tIns="45720" rIns="91440" bIns="45720" rtlCol="0" anchor="b"/>
          <a:lstStyle>
            <a:lvl1pPr algn="r">
              <a:defRPr sz="1200"/>
            </a:lvl1pPr>
          </a:lstStyle>
          <a:p>
            <a:fld id="{CC159456-39AC-4FEC-AD83-80C6DCB97FB3}" type="slidenum">
              <a:rPr lang="en-US" smtClean="0"/>
              <a:t>‹#›</a:t>
            </a:fld>
            <a:endParaRPr lang="en-US"/>
          </a:p>
        </p:txBody>
      </p:sp>
    </p:spTree>
    <p:extLst>
      <p:ext uri="{BB962C8B-B14F-4D97-AF65-F5344CB8AC3E}">
        <p14:creationId xmlns:p14="http://schemas.microsoft.com/office/powerpoint/2010/main" val="40764204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C4613B63-D10B-4558-9D05-877316F16F23}" type="slidenum">
              <a:rPr lang="en-US"/>
              <a:pPr/>
              <a:t>14</a:t>
            </a:fld>
            <a:endParaRPr lang="en-US"/>
          </a:p>
        </p:txBody>
      </p:sp>
      <p:sp>
        <p:nvSpPr>
          <p:cNvPr id="47107" name="Rectangle 2"/>
          <p:cNvSpPr>
            <a:spLocks noGrp="1" noRot="1" noChangeAspect="1" noChangeArrowheads="1" noTextEdit="1"/>
          </p:cNvSpPr>
          <p:nvPr>
            <p:ph type="sldImg"/>
          </p:nvPr>
        </p:nvSpPr>
        <p:spPr>
          <a:xfrm>
            <a:off x="1182688" y="696913"/>
            <a:ext cx="4646612" cy="3486150"/>
          </a:xfrm>
          <a:ln/>
        </p:spPr>
      </p:sp>
      <p:sp>
        <p:nvSpPr>
          <p:cNvPr id="47108" name="Rectangle 3"/>
          <p:cNvSpPr>
            <a:spLocks noGrp="1" noChangeArrowheads="1"/>
          </p:cNvSpPr>
          <p:nvPr>
            <p:ph type="body" idx="1"/>
          </p:nvPr>
        </p:nvSpPr>
        <p:spPr>
          <a:noFill/>
          <a:ln/>
        </p:spPr>
        <p:txBody>
          <a:bodyPr/>
          <a:lstStyle/>
          <a:p>
            <a:pPr eaLnBrk="1" hangingPunct="1"/>
            <a:endParaRPr lang="en-GB" smtClean="0">
              <a:latin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lvl1pPr defTabSz="930219" eaLnBrk="0" hangingPunct="0">
              <a:defRPr baseline="30000">
                <a:solidFill>
                  <a:schemeClr val="tx1"/>
                </a:solidFill>
                <a:latin typeface="Arial" charset="0"/>
              </a:defRPr>
            </a:lvl1pPr>
            <a:lvl2pPr marL="716025" indent="-275394" defTabSz="930219" eaLnBrk="0" hangingPunct="0">
              <a:defRPr baseline="30000">
                <a:solidFill>
                  <a:schemeClr val="tx1"/>
                </a:solidFill>
                <a:latin typeface="Arial" charset="0"/>
              </a:defRPr>
            </a:lvl2pPr>
            <a:lvl3pPr marL="1101577" indent="-220316" defTabSz="930219" eaLnBrk="0" hangingPunct="0">
              <a:defRPr baseline="30000">
                <a:solidFill>
                  <a:schemeClr val="tx1"/>
                </a:solidFill>
                <a:latin typeface="Arial" charset="0"/>
              </a:defRPr>
            </a:lvl3pPr>
            <a:lvl4pPr marL="1542207" indent="-220316" defTabSz="930219" eaLnBrk="0" hangingPunct="0">
              <a:defRPr baseline="30000">
                <a:solidFill>
                  <a:schemeClr val="tx1"/>
                </a:solidFill>
                <a:latin typeface="Arial" charset="0"/>
              </a:defRPr>
            </a:lvl4pPr>
            <a:lvl5pPr marL="1982838" indent="-220316" defTabSz="930219" eaLnBrk="0" hangingPunct="0">
              <a:defRPr baseline="30000">
                <a:solidFill>
                  <a:schemeClr val="tx1"/>
                </a:solidFill>
                <a:latin typeface="Arial" charset="0"/>
              </a:defRPr>
            </a:lvl5pPr>
            <a:lvl6pPr marL="2423468" indent="-220316" defTabSz="930219" eaLnBrk="0" fontAlgn="base" hangingPunct="0">
              <a:spcBef>
                <a:spcPct val="0"/>
              </a:spcBef>
              <a:spcAft>
                <a:spcPct val="0"/>
              </a:spcAft>
              <a:defRPr baseline="30000">
                <a:solidFill>
                  <a:schemeClr val="tx1"/>
                </a:solidFill>
                <a:latin typeface="Arial" charset="0"/>
              </a:defRPr>
            </a:lvl6pPr>
            <a:lvl7pPr marL="2864099" indent="-220316" defTabSz="930219" eaLnBrk="0" fontAlgn="base" hangingPunct="0">
              <a:spcBef>
                <a:spcPct val="0"/>
              </a:spcBef>
              <a:spcAft>
                <a:spcPct val="0"/>
              </a:spcAft>
              <a:defRPr baseline="30000">
                <a:solidFill>
                  <a:schemeClr val="tx1"/>
                </a:solidFill>
                <a:latin typeface="Arial" charset="0"/>
              </a:defRPr>
            </a:lvl7pPr>
            <a:lvl8pPr marL="3304728" indent="-220316" defTabSz="930219" eaLnBrk="0" fontAlgn="base" hangingPunct="0">
              <a:spcBef>
                <a:spcPct val="0"/>
              </a:spcBef>
              <a:spcAft>
                <a:spcPct val="0"/>
              </a:spcAft>
              <a:defRPr baseline="30000">
                <a:solidFill>
                  <a:schemeClr val="tx1"/>
                </a:solidFill>
                <a:latin typeface="Arial" charset="0"/>
              </a:defRPr>
            </a:lvl8pPr>
            <a:lvl9pPr marL="3745359" indent="-220316" defTabSz="930219" eaLnBrk="0" fontAlgn="base" hangingPunct="0">
              <a:spcBef>
                <a:spcPct val="0"/>
              </a:spcBef>
              <a:spcAft>
                <a:spcPct val="0"/>
              </a:spcAft>
              <a:defRPr baseline="30000">
                <a:solidFill>
                  <a:schemeClr val="tx1"/>
                </a:solidFill>
                <a:latin typeface="Arial" charset="0"/>
              </a:defRPr>
            </a:lvl9pPr>
          </a:lstStyle>
          <a:p>
            <a:pPr eaLnBrk="1" hangingPunct="1"/>
            <a:fld id="{2A786C66-9067-4C95-AA6F-802A5FC2D742}" type="slidenum">
              <a:rPr lang="en-US" baseline="0" smtClean="0"/>
              <a:pPr eaLnBrk="1" hangingPunct="1"/>
              <a:t>31</a:t>
            </a:fld>
            <a:endParaRPr lang="en-US" baseline="0" smtClean="0"/>
          </a:p>
        </p:txBody>
      </p:sp>
      <p:sp>
        <p:nvSpPr>
          <p:cNvPr id="64515" name="Rectangle 2"/>
          <p:cNvSpPr>
            <a:spLocks noGrp="1" noRot="1" noChangeAspect="1" noChangeArrowheads="1" noTextEdit="1"/>
          </p:cNvSpPr>
          <p:nvPr>
            <p:ph type="sldImg"/>
          </p:nvPr>
        </p:nvSpPr>
        <p:spPr>
          <a:xfrm>
            <a:off x="1182688" y="696913"/>
            <a:ext cx="4648200" cy="3486150"/>
          </a:xfrm>
          <a:ln/>
        </p:spPr>
      </p:sp>
      <p:sp>
        <p:nvSpPr>
          <p:cNvPr id="64516"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lvl1pPr defTabSz="930219" eaLnBrk="0" hangingPunct="0">
              <a:defRPr baseline="30000">
                <a:solidFill>
                  <a:schemeClr val="tx1"/>
                </a:solidFill>
                <a:latin typeface="Arial" charset="0"/>
              </a:defRPr>
            </a:lvl1pPr>
            <a:lvl2pPr marL="716025" indent="-275394" defTabSz="930219" eaLnBrk="0" hangingPunct="0">
              <a:defRPr baseline="30000">
                <a:solidFill>
                  <a:schemeClr val="tx1"/>
                </a:solidFill>
                <a:latin typeface="Arial" charset="0"/>
              </a:defRPr>
            </a:lvl2pPr>
            <a:lvl3pPr marL="1101577" indent="-220316" defTabSz="930219" eaLnBrk="0" hangingPunct="0">
              <a:defRPr baseline="30000">
                <a:solidFill>
                  <a:schemeClr val="tx1"/>
                </a:solidFill>
                <a:latin typeface="Arial" charset="0"/>
              </a:defRPr>
            </a:lvl3pPr>
            <a:lvl4pPr marL="1542207" indent="-220316" defTabSz="930219" eaLnBrk="0" hangingPunct="0">
              <a:defRPr baseline="30000">
                <a:solidFill>
                  <a:schemeClr val="tx1"/>
                </a:solidFill>
                <a:latin typeface="Arial" charset="0"/>
              </a:defRPr>
            </a:lvl4pPr>
            <a:lvl5pPr marL="1982838" indent="-220316" defTabSz="930219" eaLnBrk="0" hangingPunct="0">
              <a:defRPr baseline="30000">
                <a:solidFill>
                  <a:schemeClr val="tx1"/>
                </a:solidFill>
                <a:latin typeface="Arial" charset="0"/>
              </a:defRPr>
            </a:lvl5pPr>
            <a:lvl6pPr marL="2423468" indent="-220316" defTabSz="930219" eaLnBrk="0" fontAlgn="base" hangingPunct="0">
              <a:spcBef>
                <a:spcPct val="0"/>
              </a:spcBef>
              <a:spcAft>
                <a:spcPct val="0"/>
              </a:spcAft>
              <a:defRPr baseline="30000">
                <a:solidFill>
                  <a:schemeClr val="tx1"/>
                </a:solidFill>
                <a:latin typeface="Arial" charset="0"/>
              </a:defRPr>
            </a:lvl6pPr>
            <a:lvl7pPr marL="2864099" indent="-220316" defTabSz="930219" eaLnBrk="0" fontAlgn="base" hangingPunct="0">
              <a:spcBef>
                <a:spcPct val="0"/>
              </a:spcBef>
              <a:spcAft>
                <a:spcPct val="0"/>
              </a:spcAft>
              <a:defRPr baseline="30000">
                <a:solidFill>
                  <a:schemeClr val="tx1"/>
                </a:solidFill>
                <a:latin typeface="Arial" charset="0"/>
              </a:defRPr>
            </a:lvl7pPr>
            <a:lvl8pPr marL="3304728" indent="-220316" defTabSz="930219" eaLnBrk="0" fontAlgn="base" hangingPunct="0">
              <a:spcBef>
                <a:spcPct val="0"/>
              </a:spcBef>
              <a:spcAft>
                <a:spcPct val="0"/>
              </a:spcAft>
              <a:defRPr baseline="30000">
                <a:solidFill>
                  <a:schemeClr val="tx1"/>
                </a:solidFill>
                <a:latin typeface="Arial" charset="0"/>
              </a:defRPr>
            </a:lvl8pPr>
            <a:lvl9pPr marL="3745359" indent="-220316" defTabSz="930219" eaLnBrk="0" fontAlgn="base" hangingPunct="0">
              <a:spcBef>
                <a:spcPct val="0"/>
              </a:spcBef>
              <a:spcAft>
                <a:spcPct val="0"/>
              </a:spcAft>
              <a:defRPr baseline="30000">
                <a:solidFill>
                  <a:schemeClr val="tx1"/>
                </a:solidFill>
                <a:latin typeface="Arial" charset="0"/>
              </a:defRPr>
            </a:lvl9pPr>
          </a:lstStyle>
          <a:p>
            <a:pPr eaLnBrk="1" hangingPunct="1"/>
            <a:fld id="{2A786C66-9067-4C95-AA6F-802A5FC2D742}" type="slidenum">
              <a:rPr lang="en-US" baseline="0" smtClean="0"/>
              <a:pPr eaLnBrk="1" hangingPunct="1"/>
              <a:t>32</a:t>
            </a:fld>
            <a:endParaRPr lang="en-US" baseline="0" smtClean="0"/>
          </a:p>
        </p:txBody>
      </p:sp>
      <p:sp>
        <p:nvSpPr>
          <p:cNvPr id="64515" name="Rectangle 2"/>
          <p:cNvSpPr>
            <a:spLocks noGrp="1" noRot="1" noChangeAspect="1" noChangeArrowheads="1" noTextEdit="1"/>
          </p:cNvSpPr>
          <p:nvPr>
            <p:ph type="sldImg"/>
          </p:nvPr>
        </p:nvSpPr>
        <p:spPr>
          <a:xfrm>
            <a:off x="1182688" y="696913"/>
            <a:ext cx="4648200" cy="3486150"/>
          </a:xfrm>
          <a:ln/>
        </p:spPr>
      </p:sp>
      <p:sp>
        <p:nvSpPr>
          <p:cNvPr id="64516"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lvl1pPr defTabSz="930219" eaLnBrk="0" hangingPunct="0">
              <a:defRPr baseline="30000">
                <a:solidFill>
                  <a:schemeClr val="tx1"/>
                </a:solidFill>
                <a:latin typeface="Arial" charset="0"/>
              </a:defRPr>
            </a:lvl1pPr>
            <a:lvl2pPr marL="716025" indent="-275394" defTabSz="930219" eaLnBrk="0" hangingPunct="0">
              <a:defRPr baseline="30000">
                <a:solidFill>
                  <a:schemeClr val="tx1"/>
                </a:solidFill>
                <a:latin typeface="Arial" charset="0"/>
              </a:defRPr>
            </a:lvl2pPr>
            <a:lvl3pPr marL="1101577" indent="-220316" defTabSz="930219" eaLnBrk="0" hangingPunct="0">
              <a:defRPr baseline="30000">
                <a:solidFill>
                  <a:schemeClr val="tx1"/>
                </a:solidFill>
                <a:latin typeface="Arial" charset="0"/>
              </a:defRPr>
            </a:lvl3pPr>
            <a:lvl4pPr marL="1542207" indent="-220316" defTabSz="930219" eaLnBrk="0" hangingPunct="0">
              <a:defRPr baseline="30000">
                <a:solidFill>
                  <a:schemeClr val="tx1"/>
                </a:solidFill>
                <a:latin typeface="Arial" charset="0"/>
              </a:defRPr>
            </a:lvl4pPr>
            <a:lvl5pPr marL="1982838" indent="-220316" defTabSz="930219" eaLnBrk="0" hangingPunct="0">
              <a:defRPr baseline="30000">
                <a:solidFill>
                  <a:schemeClr val="tx1"/>
                </a:solidFill>
                <a:latin typeface="Arial" charset="0"/>
              </a:defRPr>
            </a:lvl5pPr>
            <a:lvl6pPr marL="2423468" indent="-220316" defTabSz="930219" eaLnBrk="0" fontAlgn="base" hangingPunct="0">
              <a:spcBef>
                <a:spcPct val="0"/>
              </a:spcBef>
              <a:spcAft>
                <a:spcPct val="0"/>
              </a:spcAft>
              <a:defRPr baseline="30000">
                <a:solidFill>
                  <a:schemeClr val="tx1"/>
                </a:solidFill>
                <a:latin typeface="Arial" charset="0"/>
              </a:defRPr>
            </a:lvl6pPr>
            <a:lvl7pPr marL="2864099" indent="-220316" defTabSz="930219" eaLnBrk="0" fontAlgn="base" hangingPunct="0">
              <a:spcBef>
                <a:spcPct val="0"/>
              </a:spcBef>
              <a:spcAft>
                <a:spcPct val="0"/>
              </a:spcAft>
              <a:defRPr baseline="30000">
                <a:solidFill>
                  <a:schemeClr val="tx1"/>
                </a:solidFill>
                <a:latin typeface="Arial" charset="0"/>
              </a:defRPr>
            </a:lvl7pPr>
            <a:lvl8pPr marL="3304728" indent="-220316" defTabSz="930219" eaLnBrk="0" fontAlgn="base" hangingPunct="0">
              <a:spcBef>
                <a:spcPct val="0"/>
              </a:spcBef>
              <a:spcAft>
                <a:spcPct val="0"/>
              </a:spcAft>
              <a:defRPr baseline="30000">
                <a:solidFill>
                  <a:schemeClr val="tx1"/>
                </a:solidFill>
                <a:latin typeface="Arial" charset="0"/>
              </a:defRPr>
            </a:lvl8pPr>
            <a:lvl9pPr marL="3745359" indent="-220316" defTabSz="930219" eaLnBrk="0" fontAlgn="base" hangingPunct="0">
              <a:spcBef>
                <a:spcPct val="0"/>
              </a:spcBef>
              <a:spcAft>
                <a:spcPct val="0"/>
              </a:spcAft>
              <a:defRPr baseline="30000">
                <a:solidFill>
                  <a:schemeClr val="tx1"/>
                </a:solidFill>
                <a:latin typeface="Arial" charset="0"/>
              </a:defRPr>
            </a:lvl9pPr>
          </a:lstStyle>
          <a:p>
            <a:pPr eaLnBrk="1" hangingPunct="1"/>
            <a:fld id="{2A786C66-9067-4C95-AA6F-802A5FC2D742}" type="slidenum">
              <a:rPr lang="en-US" baseline="0" smtClean="0"/>
              <a:pPr eaLnBrk="1" hangingPunct="1"/>
              <a:t>33</a:t>
            </a:fld>
            <a:endParaRPr lang="en-US" baseline="0" smtClean="0"/>
          </a:p>
        </p:txBody>
      </p:sp>
      <p:sp>
        <p:nvSpPr>
          <p:cNvPr id="64515" name="Rectangle 2"/>
          <p:cNvSpPr>
            <a:spLocks noGrp="1" noRot="1" noChangeAspect="1" noChangeArrowheads="1" noTextEdit="1"/>
          </p:cNvSpPr>
          <p:nvPr>
            <p:ph type="sldImg"/>
          </p:nvPr>
        </p:nvSpPr>
        <p:spPr>
          <a:xfrm>
            <a:off x="1182688" y="696913"/>
            <a:ext cx="4648200" cy="3486150"/>
          </a:xfrm>
          <a:ln/>
        </p:spPr>
      </p:sp>
      <p:sp>
        <p:nvSpPr>
          <p:cNvPr id="64516"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lvl1pPr defTabSz="930219" eaLnBrk="0" hangingPunct="0">
              <a:defRPr baseline="30000">
                <a:solidFill>
                  <a:schemeClr val="tx1"/>
                </a:solidFill>
                <a:latin typeface="Arial" charset="0"/>
              </a:defRPr>
            </a:lvl1pPr>
            <a:lvl2pPr marL="716025" indent="-275394" defTabSz="930219" eaLnBrk="0" hangingPunct="0">
              <a:defRPr baseline="30000">
                <a:solidFill>
                  <a:schemeClr val="tx1"/>
                </a:solidFill>
                <a:latin typeface="Arial" charset="0"/>
              </a:defRPr>
            </a:lvl2pPr>
            <a:lvl3pPr marL="1101577" indent="-220316" defTabSz="930219" eaLnBrk="0" hangingPunct="0">
              <a:defRPr baseline="30000">
                <a:solidFill>
                  <a:schemeClr val="tx1"/>
                </a:solidFill>
                <a:latin typeface="Arial" charset="0"/>
              </a:defRPr>
            </a:lvl3pPr>
            <a:lvl4pPr marL="1542207" indent="-220316" defTabSz="930219" eaLnBrk="0" hangingPunct="0">
              <a:defRPr baseline="30000">
                <a:solidFill>
                  <a:schemeClr val="tx1"/>
                </a:solidFill>
                <a:latin typeface="Arial" charset="0"/>
              </a:defRPr>
            </a:lvl4pPr>
            <a:lvl5pPr marL="1982838" indent="-220316" defTabSz="930219" eaLnBrk="0" hangingPunct="0">
              <a:defRPr baseline="30000">
                <a:solidFill>
                  <a:schemeClr val="tx1"/>
                </a:solidFill>
                <a:latin typeface="Arial" charset="0"/>
              </a:defRPr>
            </a:lvl5pPr>
            <a:lvl6pPr marL="2423468" indent="-220316" defTabSz="930219" eaLnBrk="0" fontAlgn="base" hangingPunct="0">
              <a:spcBef>
                <a:spcPct val="0"/>
              </a:spcBef>
              <a:spcAft>
                <a:spcPct val="0"/>
              </a:spcAft>
              <a:defRPr baseline="30000">
                <a:solidFill>
                  <a:schemeClr val="tx1"/>
                </a:solidFill>
                <a:latin typeface="Arial" charset="0"/>
              </a:defRPr>
            </a:lvl6pPr>
            <a:lvl7pPr marL="2864099" indent="-220316" defTabSz="930219" eaLnBrk="0" fontAlgn="base" hangingPunct="0">
              <a:spcBef>
                <a:spcPct val="0"/>
              </a:spcBef>
              <a:spcAft>
                <a:spcPct val="0"/>
              </a:spcAft>
              <a:defRPr baseline="30000">
                <a:solidFill>
                  <a:schemeClr val="tx1"/>
                </a:solidFill>
                <a:latin typeface="Arial" charset="0"/>
              </a:defRPr>
            </a:lvl7pPr>
            <a:lvl8pPr marL="3304728" indent="-220316" defTabSz="930219" eaLnBrk="0" fontAlgn="base" hangingPunct="0">
              <a:spcBef>
                <a:spcPct val="0"/>
              </a:spcBef>
              <a:spcAft>
                <a:spcPct val="0"/>
              </a:spcAft>
              <a:defRPr baseline="30000">
                <a:solidFill>
                  <a:schemeClr val="tx1"/>
                </a:solidFill>
                <a:latin typeface="Arial" charset="0"/>
              </a:defRPr>
            </a:lvl8pPr>
            <a:lvl9pPr marL="3745359" indent="-220316" defTabSz="930219" eaLnBrk="0" fontAlgn="base" hangingPunct="0">
              <a:spcBef>
                <a:spcPct val="0"/>
              </a:spcBef>
              <a:spcAft>
                <a:spcPct val="0"/>
              </a:spcAft>
              <a:defRPr baseline="30000">
                <a:solidFill>
                  <a:schemeClr val="tx1"/>
                </a:solidFill>
                <a:latin typeface="Arial" charset="0"/>
              </a:defRPr>
            </a:lvl9pPr>
          </a:lstStyle>
          <a:p>
            <a:pPr eaLnBrk="1" hangingPunct="1"/>
            <a:fld id="{2A786C66-9067-4C95-AA6F-802A5FC2D742}" type="slidenum">
              <a:rPr lang="en-US" baseline="0" smtClean="0"/>
              <a:pPr eaLnBrk="1" hangingPunct="1"/>
              <a:t>34</a:t>
            </a:fld>
            <a:endParaRPr lang="en-US" baseline="0" smtClean="0"/>
          </a:p>
        </p:txBody>
      </p:sp>
      <p:sp>
        <p:nvSpPr>
          <p:cNvPr id="64515" name="Rectangle 2"/>
          <p:cNvSpPr>
            <a:spLocks noGrp="1" noRot="1" noChangeAspect="1" noChangeArrowheads="1" noTextEdit="1"/>
          </p:cNvSpPr>
          <p:nvPr>
            <p:ph type="sldImg"/>
          </p:nvPr>
        </p:nvSpPr>
        <p:spPr>
          <a:xfrm>
            <a:off x="1182688" y="696913"/>
            <a:ext cx="4648200" cy="3486150"/>
          </a:xfrm>
          <a:ln/>
        </p:spPr>
      </p:sp>
      <p:sp>
        <p:nvSpPr>
          <p:cNvPr id="64516"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C4613B63-D10B-4558-9D05-877316F16F23}" type="slidenum">
              <a:rPr lang="en-US"/>
              <a:pPr/>
              <a:t>15</a:t>
            </a:fld>
            <a:endParaRPr lang="en-US"/>
          </a:p>
        </p:txBody>
      </p:sp>
      <p:sp>
        <p:nvSpPr>
          <p:cNvPr id="47107" name="Rectangle 2"/>
          <p:cNvSpPr>
            <a:spLocks noGrp="1" noRot="1" noChangeAspect="1" noChangeArrowheads="1" noTextEdit="1"/>
          </p:cNvSpPr>
          <p:nvPr>
            <p:ph type="sldImg"/>
          </p:nvPr>
        </p:nvSpPr>
        <p:spPr>
          <a:xfrm>
            <a:off x="1182688" y="696913"/>
            <a:ext cx="4646612" cy="3486150"/>
          </a:xfrm>
          <a:ln/>
        </p:spPr>
      </p:sp>
      <p:sp>
        <p:nvSpPr>
          <p:cNvPr id="47108" name="Rectangle 3"/>
          <p:cNvSpPr>
            <a:spLocks noGrp="1" noChangeArrowheads="1"/>
          </p:cNvSpPr>
          <p:nvPr>
            <p:ph type="body" idx="1"/>
          </p:nvPr>
        </p:nvSpPr>
        <p:spPr>
          <a:noFill/>
          <a:ln/>
        </p:spPr>
        <p:txBody>
          <a:bodyPr/>
          <a:lstStyle/>
          <a:p>
            <a:pPr eaLnBrk="1" hangingPunct="1"/>
            <a:endParaRPr lang="en-GB" smtClean="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C4613B63-D10B-4558-9D05-877316F16F23}" type="slidenum">
              <a:rPr lang="en-US"/>
              <a:pPr/>
              <a:t>16</a:t>
            </a:fld>
            <a:endParaRPr lang="en-US"/>
          </a:p>
        </p:txBody>
      </p:sp>
      <p:sp>
        <p:nvSpPr>
          <p:cNvPr id="47107" name="Rectangle 2"/>
          <p:cNvSpPr>
            <a:spLocks noGrp="1" noRot="1" noChangeAspect="1" noChangeArrowheads="1" noTextEdit="1"/>
          </p:cNvSpPr>
          <p:nvPr>
            <p:ph type="sldImg"/>
          </p:nvPr>
        </p:nvSpPr>
        <p:spPr>
          <a:xfrm>
            <a:off x="1182688" y="696913"/>
            <a:ext cx="4646612" cy="3486150"/>
          </a:xfrm>
          <a:ln/>
        </p:spPr>
      </p:sp>
      <p:sp>
        <p:nvSpPr>
          <p:cNvPr id="47108" name="Rectangle 3"/>
          <p:cNvSpPr>
            <a:spLocks noGrp="1" noChangeArrowheads="1"/>
          </p:cNvSpPr>
          <p:nvPr>
            <p:ph type="body" idx="1"/>
          </p:nvPr>
        </p:nvSpPr>
        <p:spPr>
          <a:noFill/>
          <a:ln/>
        </p:spPr>
        <p:txBody>
          <a:bodyPr/>
          <a:lstStyle/>
          <a:p>
            <a:pPr eaLnBrk="1" hangingPunct="1"/>
            <a:endParaRPr lang="en-GB" smtClean="0">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C4613B63-D10B-4558-9D05-877316F16F23}" type="slidenum">
              <a:rPr lang="en-US"/>
              <a:pPr/>
              <a:t>17</a:t>
            </a:fld>
            <a:endParaRPr lang="en-US"/>
          </a:p>
        </p:txBody>
      </p:sp>
      <p:sp>
        <p:nvSpPr>
          <p:cNvPr id="47107" name="Rectangle 2"/>
          <p:cNvSpPr>
            <a:spLocks noGrp="1" noRot="1" noChangeAspect="1" noChangeArrowheads="1" noTextEdit="1"/>
          </p:cNvSpPr>
          <p:nvPr>
            <p:ph type="sldImg"/>
          </p:nvPr>
        </p:nvSpPr>
        <p:spPr>
          <a:xfrm>
            <a:off x="1182688" y="696913"/>
            <a:ext cx="4646612" cy="3486150"/>
          </a:xfrm>
          <a:ln/>
        </p:spPr>
      </p:sp>
      <p:sp>
        <p:nvSpPr>
          <p:cNvPr id="47108" name="Rectangle 3"/>
          <p:cNvSpPr>
            <a:spLocks noGrp="1" noChangeArrowheads="1"/>
          </p:cNvSpPr>
          <p:nvPr>
            <p:ph type="body" idx="1"/>
          </p:nvPr>
        </p:nvSpPr>
        <p:spPr>
          <a:noFill/>
          <a:ln/>
        </p:spPr>
        <p:txBody>
          <a:bodyPr/>
          <a:lstStyle/>
          <a:p>
            <a:pPr eaLnBrk="1" hangingPunct="1"/>
            <a:endParaRPr lang="en-GB" smtClean="0">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C4613B63-D10B-4558-9D05-877316F16F23}" type="slidenum">
              <a:rPr lang="en-US"/>
              <a:pPr/>
              <a:t>18</a:t>
            </a:fld>
            <a:endParaRPr lang="en-US"/>
          </a:p>
        </p:txBody>
      </p:sp>
      <p:sp>
        <p:nvSpPr>
          <p:cNvPr id="47107" name="Rectangle 2"/>
          <p:cNvSpPr>
            <a:spLocks noGrp="1" noRot="1" noChangeAspect="1" noChangeArrowheads="1" noTextEdit="1"/>
          </p:cNvSpPr>
          <p:nvPr>
            <p:ph type="sldImg"/>
          </p:nvPr>
        </p:nvSpPr>
        <p:spPr>
          <a:xfrm>
            <a:off x="1182688" y="696913"/>
            <a:ext cx="4646612" cy="3486150"/>
          </a:xfrm>
          <a:ln/>
        </p:spPr>
      </p:sp>
      <p:sp>
        <p:nvSpPr>
          <p:cNvPr id="47108" name="Rectangle 3"/>
          <p:cNvSpPr>
            <a:spLocks noGrp="1" noChangeArrowheads="1"/>
          </p:cNvSpPr>
          <p:nvPr>
            <p:ph type="body" idx="1"/>
          </p:nvPr>
        </p:nvSpPr>
        <p:spPr>
          <a:noFill/>
          <a:ln/>
        </p:spPr>
        <p:txBody>
          <a:bodyPr/>
          <a:lstStyle/>
          <a:p>
            <a:pPr eaLnBrk="1" hangingPunct="1"/>
            <a:endParaRPr lang="en-GB" smtClean="0">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C4613B63-D10B-4558-9D05-877316F16F23}" type="slidenum">
              <a:rPr lang="en-US"/>
              <a:pPr/>
              <a:t>19</a:t>
            </a:fld>
            <a:endParaRPr lang="en-US"/>
          </a:p>
        </p:txBody>
      </p:sp>
      <p:sp>
        <p:nvSpPr>
          <p:cNvPr id="47107" name="Rectangle 2"/>
          <p:cNvSpPr>
            <a:spLocks noGrp="1" noRot="1" noChangeAspect="1" noChangeArrowheads="1" noTextEdit="1"/>
          </p:cNvSpPr>
          <p:nvPr>
            <p:ph type="sldImg"/>
          </p:nvPr>
        </p:nvSpPr>
        <p:spPr>
          <a:xfrm>
            <a:off x="1182688" y="696913"/>
            <a:ext cx="4646612" cy="3486150"/>
          </a:xfrm>
          <a:ln/>
        </p:spPr>
      </p:sp>
      <p:sp>
        <p:nvSpPr>
          <p:cNvPr id="47108" name="Rectangle 3"/>
          <p:cNvSpPr>
            <a:spLocks noGrp="1" noChangeArrowheads="1"/>
          </p:cNvSpPr>
          <p:nvPr>
            <p:ph type="body" idx="1"/>
          </p:nvPr>
        </p:nvSpPr>
        <p:spPr>
          <a:noFill/>
          <a:ln/>
        </p:spPr>
        <p:txBody>
          <a:bodyPr/>
          <a:lstStyle/>
          <a:p>
            <a:pPr eaLnBrk="1" hangingPunct="1"/>
            <a:endParaRPr lang="en-GB" smtClean="0">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C4613B63-D10B-4558-9D05-877316F16F23}" type="slidenum">
              <a:rPr lang="en-US"/>
              <a:pPr/>
              <a:t>20</a:t>
            </a:fld>
            <a:endParaRPr lang="en-US"/>
          </a:p>
        </p:txBody>
      </p:sp>
      <p:sp>
        <p:nvSpPr>
          <p:cNvPr id="47107" name="Rectangle 2"/>
          <p:cNvSpPr>
            <a:spLocks noGrp="1" noRot="1" noChangeAspect="1" noChangeArrowheads="1" noTextEdit="1"/>
          </p:cNvSpPr>
          <p:nvPr>
            <p:ph type="sldImg"/>
          </p:nvPr>
        </p:nvSpPr>
        <p:spPr>
          <a:xfrm>
            <a:off x="1182688" y="696913"/>
            <a:ext cx="4646612" cy="3486150"/>
          </a:xfrm>
          <a:ln/>
        </p:spPr>
      </p:sp>
      <p:sp>
        <p:nvSpPr>
          <p:cNvPr id="47108" name="Rectangle 3"/>
          <p:cNvSpPr>
            <a:spLocks noGrp="1" noChangeArrowheads="1"/>
          </p:cNvSpPr>
          <p:nvPr>
            <p:ph type="body" idx="1"/>
          </p:nvPr>
        </p:nvSpPr>
        <p:spPr>
          <a:noFill/>
          <a:ln/>
        </p:spPr>
        <p:txBody>
          <a:bodyPr/>
          <a:lstStyle/>
          <a:p>
            <a:pPr eaLnBrk="1" hangingPunct="1"/>
            <a:endParaRPr lang="en-GB" smtClean="0">
              <a:latin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lvl1pPr defTabSz="930219" eaLnBrk="0" hangingPunct="0">
              <a:defRPr baseline="30000">
                <a:solidFill>
                  <a:schemeClr val="tx1"/>
                </a:solidFill>
                <a:latin typeface="Arial" charset="0"/>
              </a:defRPr>
            </a:lvl1pPr>
            <a:lvl2pPr marL="716025" indent="-275394" defTabSz="930219" eaLnBrk="0" hangingPunct="0">
              <a:defRPr baseline="30000">
                <a:solidFill>
                  <a:schemeClr val="tx1"/>
                </a:solidFill>
                <a:latin typeface="Arial" charset="0"/>
              </a:defRPr>
            </a:lvl2pPr>
            <a:lvl3pPr marL="1101577" indent="-220316" defTabSz="930219" eaLnBrk="0" hangingPunct="0">
              <a:defRPr baseline="30000">
                <a:solidFill>
                  <a:schemeClr val="tx1"/>
                </a:solidFill>
                <a:latin typeface="Arial" charset="0"/>
              </a:defRPr>
            </a:lvl3pPr>
            <a:lvl4pPr marL="1542207" indent="-220316" defTabSz="930219" eaLnBrk="0" hangingPunct="0">
              <a:defRPr baseline="30000">
                <a:solidFill>
                  <a:schemeClr val="tx1"/>
                </a:solidFill>
                <a:latin typeface="Arial" charset="0"/>
              </a:defRPr>
            </a:lvl4pPr>
            <a:lvl5pPr marL="1982838" indent="-220316" defTabSz="930219" eaLnBrk="0" hangingPunct="0">
              <a:defRPr baseline="30000">
                <a:solidFill>
                  <a:schemeClr val="tx1"/>
                </a:solidFill>
                <a:latin typeface="Arial" charset="0"/>
              </a:defRPr>
            </a:lvl5pPr>
            <a:lvl6pPr marL="2423468" indent="-220316" defTabSz="930219" eaLnBrk="0" fontAlgn="base" hangingPunct="0">
              <a:spcBef>
                <a:spcPct val="0"/>
              </a:spcBef>
              <a:spcAft>
                <a:spcPct val="0"/>
              </a:spcAft>
              <a:defRPr baseline="30000">
                <a:solidFill>
                  <a:schemeClr val="tx1"/>
                </a:solidFill>
                <a:latin typeface="Arial" charset="0"/>
              </a:defRPr>
            </a:lvl6pPr>
            <a:lvl7pPr marL="2864099" indent="-220316" defTabSz="930219" eaLnBrk="0" fontAlgn="base" hangingPunct="0">
              <a:spcBef>
                <a:spcPct val="0"/>
              </a:spcBef>
              <a:spcAft>
                <a:spcPct val="0"/>
              </a:spcAft>
              <a:defRPr baseline="30000">
                <a:solidFill>
                  <a:schemeClr val="tx1"/>
                </a:solidFill>
                <a:latin typeface="Arial" charset="0"/>
              </a:defRPr>
            </a:lvl7pPr>
            <a:lvl8pPr marL="3304728" indent="-220316" defTabSz="930219" eaLnBrk="0" fontAlgn="base" hangingPunct="0">
              <a:spcBef>
                <a:spcPct val="0"/>
              </a:spcBef>
              <a:spcAft>
                <a:spcPct val="0"/>
              </a:spcAft>
              <a:defRPr baseline="30000">
                <a:solidFill>
                  <a:schemeClr val="tx1"/>
                </a:solidFill>
                <a:latin typeface="Arial" charset="0"/>
              </a:defRPr>
            </a:lvl8pPr>
            <a:lvl9pPr marL="3745359" indent="-220316" defTabSz="930219" eaLnBrk="0" fontAlgn="base" hangingPunct="0">
              <a:spcBef>
                <a:spcPct val="0"/>
              </a:spcBef>
              <a:spcAft>
                <a:spcPct val="0"/>
              </a:spcAft>
              <a:defRPr baseline="30000">
                <a:solidFill>
                  <a:schemeClr val="tx1"/>
                </a:solidFill>
                <a:latin typeface="Arial" charset="0"/>
              </a:defRPr>
            </a:lvl9pPr>
          </a:lstStyle>
          <a:p>
            <a:pPr eaLnBrk="1" hangingPunct="1"/>
            <a:fld id="{2A786C66-9067-4C95-AA6F-802A5FC2D742}" type="slidenum">
              <a:rPr lang="en-US" baseline="0" smtClean="0"/>
              <a:pPr eaLnBrk="1" hangingPunct="1"/>
              <a:t>29</a:t>
            </a:fld>
            <a:endParaRPr lang="en-US" baseline="0" smtClean="0"/>
          </a:p>
        </p:txBody>
      </p:sp>
      <p:sp>
        <p:nvSpPr>
          <p:cNvPr id="64515" name="Rectangle 2"/>
          <p:cNvSpPr>
            <a:spLocks noGrp="1" noRot="1" noChangeAspect="1" noChangeArrowheads="1" noTextEdit="1"/>
          </p:cNvSpPr>
          <p:nvPr>
            <p:ph type="sldImg"/>
          </p:nvPr>
        </p:nvSpPr>
        <p:spPr>
          <a:xfrm>
            <a:off x="1182688" y="696913"/>
            <a:ext cx="4648200" cy="3486150"/>
          </a:xfrm>
          <a:ln/>
        </p:spPr>
      </p:sp>
      <p:sp>
        <p:nvSpPr>
          <p:cNvPr id="64516"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lvl1pPr defTabSz="930219" eaLnBrk="0" hangingPunct="0">
              <a:defRPr baseline="30000">
                <a:solidFill>
                  <a:schemeClr val="tx1"/>
                </a:solidFill>
                <a:latin typeface="Arial" charset="0"/>
              </a:defRPr>
            </a:lvl1pPr>
            <a:lvl2pPr marL="716025" indent="-275394" defTabSz="930219" eaLnBrk="0" hangingPunct="0">
              <a:defRPr baseline="30000">
                <a:solidFill>
                  <a:schemeClr val="tx1"/>
                </a:solidFill>
                <a:latin typeface="Arial" charset="0"/>
              </a:defRPr>
            </a:lvl2pPr>
            <a:lvl3pPr marL="1101577" indent="-220316" defTabSz="930219" eaLnBrk="0" hangingPunct="0">
              <a:defRPr baseline="30000">
                <a:solidFill>
                  <a:schemeClr val="tx1"/>
                </a:solidFill>
                <a:latin typeface="Arial" charset="0"/>
              </a:defRPr>
            </a:lvl3pPr>
            <a:lvl4pPr marL="1542207" indent="-220316" defTabSz="930219" eaLnBrk="0" hangingPunct="0">
              <a:defRPr baseline="30000">
                <a:solidFill>
                  <a:schemeClr val="tx1"/>
                </a:solidFill>
                <a:latin typeface="Arial" charset="0"/>
              </a:defRPr>
            </a:lvl4pPr>
            <a:lvl5pPr marL="1982838" indent="-220316" defTabSz="930219" eaLnBrk="0" hangingPunct="0">
              <a:defRPr baseline="30000">
                <a:solidFill>
                  <a:schemeClr val="tx1"/>
                </a:solidFill>
                <a:latin typeface="Arial" charset="0"/>
              </a:defRPr>
            </a:lvl5pPr>
            <a:lvl6pPr marL="2423468" indent="-220316" defTabSz="930219" eaLnBrk="0" fontAlgn="base" hangingPunct="0">
              <a:spcBef>
                <a:spcPct val="0"/>
              </a:spcBef>
              <a:spcAft>
                <a:spcPct val="0"/>
              </a:spcAft>
              <a:defRPr baseline="30000">
                <a:solidFill>
                  <a:schemeClr val="tx1"/>
                </a:solidFill>
                <a:latin typeface="Arial" charset="0"/>
              </a:defRPr>
            </a:lvl6pPr>
            <a:lvl7pPr marL="2864099" indent="-220316" defTabSz="930219" eaLnBrk="0" fontAlgn="base" hangingPunct="0">
              <a:spcBef>
                <a:spcPct val="0"/>
              </a:spcBef>
              <a:spcAft>
                <a:spcPct val="0"/>
              </a:spcAft>
              <a:defRPr baseline="30000">
                <a:solidFill>
                  <a:schemeClr val="tx1"/>
                </a:solidFill>
                <a:latin typeface="Arial" charset="0"/>
              </a:defRPr>
            </a:lvl7pPr>
            <a:lvl8pPr marL="3304728" indent="-220316" defTabSz="930219" eaLnBrk="0" fontAlgn="base" hangingPunct="0">
              <a:spcBef>
                <a:spcPct val="0"/>
              </a:spcBef>
              <a:spcAft>
                <a:spcPct val="0"/>
              </a:spcAft>
              <a:defRPr baseline="30000">
                <a:solidFill>
                  <a:schemeClr val="tx1"/>
                </a:solidFill>
                <a:latin typeface="Arial" charset="0"/>
              </a:defRPr>
            </a:lvl8pPr>
            <a:lvl9pPr marL="3745359" indent="-220316" defTabSz="930219" eaLnBrk="0" fontAlgn="base" hangingPunct="0">
              <a:spcBef>
                <a:spcPct val="0"/>
              </a:spcBef>
              <a:spcAft>
                <a:spcPct val="0"/>
              </a:spcAft>
              <a:defRPr baseline="30000">
                <a:solidFill>
                  <a:schemeClr val="tx1"/>
                </a:solidFill>
                <a:latin typeface="Arial" charset="0"/>
              </a:defRPr>
            </a:lvl9pPr>
          </a:lstStyle>
          <a:p>
            <a:pPr eaLnBrk="1" hangingPunct="1"/>
            <a:fld id="{2A786C66-9067-4C95-AA6F-802A5FC2D742}" type="slidenum">
              <a:rPr lang="en-US" baseline="0" smtClean="0"/>
              <a:pPr eaLnBrk="1" hangingPunct="1"/>
              <a:t>30</a:t>
            </a:fld>
            <a:endParaRPr lang="en-US" baseline="0" smtClean="0"/>
          </a:p>
        </p:txBody>
      </p:sp>
      <p:sp>
        <p:nvSpPr>
          <p:cNvPr id="64515" name="Rectangle 2"/>
          <p:cNvSpPr>
            <a:spLocks noGrp="1" noRot="1" noChangeAspect="1" noChangeArrowheads="1" noTextEdit="1"/>
          </p:cNvSpPr>
          <p:nvPr>
            <p:ph type="sldImg"/>
          </p:nvPr>
        </p:nvSpPr>
        <p:spPr>
          <a:xfrm>
            <a:off x="1182688" y="696913"/>
            <a:ext cx="4648200" cy="3486150"/>
          </a:xfrm>
          <a:ln/>
        </p:spPr>
      </p:sp>
      <p:sp>
        <p:nvSpPr>
          <p:cNvPr id="64516"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46EF351-3C89-4F16-A8A4-CF475F33FEB0}" type="datetimeFigureOut">
              <a:rPr lang="en-US" smtClean="0"/>
              <a:t>12/31/2014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DD1221-77D1-43BB-A35A-450D61520762}" type="slidenum">
              <a:rPr lang="en-US" smtClean="0"/>
              <a:t>‹#›</a:t>
            </a:fld>
            <a:endParaRPr lang="en-US"/>
          </a:p>
        </p:txBody>
      </p:sp>
    </p:spTree>
    <p:extLst>
      <p:ext uri="{BB962C8B-B14F-4D97-AF65-F5344CB8AC3E}">
        <p14:creationId xmlns:p14="http://schemas.microsoft.com/office/powerpoint/2010/main" val="22092884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46EF351-3C89-4F16-A8A4-CF475F33FEB0}" type="datetimeFigureOut">
              <a:rPr lang="en-US" smtClean="0"/>
              <a:t>12/31/2014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DD1221-77D1-43BB-A35A-450D61520762}" type="slidenum">
              <a:rPr lang="en-US" smtClean="0"/>
              <a:t>‹#›</a:t>
            </a:fld>
            <a:endParaRPr lang="en-US"/>
          </a:p>
        </p:txBody>
      </p:sp>
    </p:spTree>
    <p:extLst>
      <p:ext uri="{BB962C8B-B14F-4D97-AF65-F5344CB8AC3E}">
        <p14:creationId xmlns:p14="http://schemas.microsoft.com/office/powerpoint/2010/main" val="21969511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46EF351-3C89-4F16-A8A4-CF475F33FEB0}" type="datetimeFigureOut">
              <a:rPr lang="en-US" smtClean="0"/>
              <a:t>12/31/2014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DD1221-77D1-43BB-A35A-450D61520762}" type="slidenum">
              <a:rPr lang="en-US" smtClean="0"/>
              <a:t>‹#›</a:t>
            </a:fld>
            <a:endParaRPr lang="en-US"/>
          </a:p>
        </p:txBody>
      </p:sp>
    </p:spTree>
    <p:extLst>
      <p:ext uri="{BB962C8B-B14F-4D97-AF65-F5344CB8AC3E}">
        <p14:creationId xmlns:p14="http://schemas.microsoft.com/office/powerpoint/2010/main" val="23810689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67172B9-E688-4C2E-BA07-48F411054C5A}" type="slidenum">
              <a:rPr lang="en-US"/>
              <a:pPr>
                <a:defRPr/>
              </a:pPr>
              <a:t>‹#›</a:t>
            </a:fld>
            <a:endParaRPr lang="en-US"/>
          </a:p>
        </p:txBody>
      </p:sp>
    </p:spTree>
    <p:extLst>
      <p:ext uri="{BB962C8B-B14F-4D97-AF65-F5344CB8AC3E}">
        <p14:creationId xmlns:p14="http://schemas.microsoft.com/office/powerpoint/2010/main" val="25236468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46EF351-3C89-4F16-A8A4-CF475F33FEB0}" type="datetimeFigureOut">
              <a:rPr lang="en-US" smtClean="0"/>
              <a:t>12/31/2014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DD1221-77D1-43BB-A35A-450D61520762}" type="slidenum">
              <a:rPr lang="en-US" smtClean="0"/>
              <a:t>‹#›</a:t>
            </a:fld>
            <a:endParaRPr lang="en-US"/>
          </a:p>
        </p:txBody>
      </p:sp>
    </p:spTree>
    <p:extLst>
      <p:ext uri="{BB962C8B-B14F-4D97-AF65-F5344CB8AC3E}">
        <p14:creationId xmlns:p14="http://schemas.microsoft.com/office/powerpoint/2010/main" val="6823506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46EF351-3C89-4F16-A8A4-CF475F33FEB0}" type="datetimeFigureOut">
              <a:rPr lang="en-US" smtClean="0"/>
              <a:t>12/31/2014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DD1221-77D1-43BB-A35A-450D61520762}" type="slidenum">
              <a:rPr lang="en-US" smtClean="0"/>
              <a:t>‹#›</a:t>
            </a:fld>
            <a:endParaRPr lang="en-US"/>
          </a:p>
        </p:txBody>
      </p:sp>
    </p:spTree>
    <p:extLst>
      <p:ext uri="{BB962C8B-B14F-4D97-AF65-F5344CB8AC3E}">
        <p14:creationId xmlns:p14="http://schemas.microsoft.com/office/powerpoint/2010/main" val="10308524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46EF351-3C89-4F16-A8A4-CF475F33FEB0}" type="datetimeFigureOut">
              <a:rPr lang="en-US" smtClean="0"/>
              <a:t>12/31/2014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DD1221-77D1-43BB-A35A-450D61520762}" type="slidenum">
              <a:rPr lang="en-US" smtClean="0"/>
              <a:t>‹#›</a:t>
            </a:fld>
            <a:endParaRPr lang="en-US"/>
          </a:p>
        </p:txBody>
      </p:sp>
    </p:spTree>
    <p:extLst>
      <p:ext uri="{BB962C8B-B14F-4D97-AF65-F5344CB8AC3E}">
        <p14:creationId xmlns:p14="http://schemas.microsoft.com/office/powerpoint/2010/main" val="41317184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46EF351-3C89-4F16-A8A4-CF475F33FEB0}" type="datetimeFigureOut">
              <a:rPr lang="en-US" smtClean="0"/>
              <a:t>12/31/2014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CDD1221-77D1-43BB-A35A-450D61520762}" type="slidenum">
              <a:rPr lang="en-US" smtClean="0"/>
              <a:t>‹#›</a:t>
            </a:fld>
            <a:endParaRPr lang="en-US"/>
          </a:p>
        </p:txBody>
      </p:sp>
    </p:spTree>
    <p:extLst>
      <p:ext uri="{BB962C8B-B14F-4D97-AF65-F5344CB8AC3E}">
        <p14:creationId xmlns:p14="http://schemas.microsoft.com/office/powerpoint/2010/main" val="29160328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46EF351-3C89-4F16-A8A4-CF475F33FEB0}" type="datetimeFigureOut">
              <a:rPr lang="en-US" smtClean="0"/>
              <a:t>12/31/2014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CDD1221-77D1-43BB-A35A-450D61520762}" type="slidenum">
              <a:rPr lang="en-US" smtClean="0"/>
              <a:t>‹#›</a:t>
            </a:fld>
            <a:endParaRPr lang="en-US"/>
          </a:p>
        </p:txBody>
      </p:sp>
    </p:spTree>
    <p:extLst>
      <p:ext uri="{BB962C8B-B14F-4D97-AF65-F5344CB8AC3E}">
        <p14:creationId xmlns:p14="http://schemas.microsoft.com/office/powerpoint/2010/main" val="35843832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46EF351-3C89-4F16-A8A4-CF475F33FEB0}" type="datetimeFigureOut">
              <a:rPr lang="en-US" smtClean="0"/>
              <a:t>12/31/2014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CDD1221-77D1-43BB-A35A-450D61520762}" type="slidenum">
              <a:rPr lang="en-US" smtClean="0"/>
              <a:t>‹#›</a:t>
            </a:fld>
            <a:endParaRPr lang="en-US"/>
          </a:p>
        </p:txBody>
      </p:sp>
    </p:spTree>
    <p:extLst>
      <p:ext uri="{BB962C8B-B14F-4D97-AF65-F5344CB8AC3E}">
        <p14:creationId xmlns:p14="http://schemas.microsoft.com/office/powerpoint/2010/main" val="34872815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46EF351-3C89-4F16-A8A4-CF475F33FEB0}" type="datetimeFigureOut">
              <a:rPr lang="en-US" smtClean="0"/>
              <a:t>12/31/2014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DD1221-77D1-43BB-A35A-450D61520762}" type="slidenum">
              <a:rPr lang="en-US" smtClean="0"/>
              <a:t>‹#›</a:t>
            </a:fld>
            <a:endParaRPr lang="en-US"/>
          </a:p>
        </p:txBody>
      </p:sp>
    </p:spTree>
    <p:extLst>
      <p:ext uri="{BB962C8B-B14F-4D97-AF65-F5344CB8AC3E}">
        <p14:creationId xmlns:p14="http://schemas.microsoft.com/office/powerpoint/2010/main" val="36531665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46EF351-3C89-4F16-A8A4-CF475F33FEB0}" type="datetimeFigureOut">
              <a:rPr lang="en-US" smtClean="0"/>
              <a:t>12/31/2014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DD1221-77D1-43BB-A35A-450D61520762}" type="slidenum">
              <a:rPr lang="en-US" smtClean="0"/>
              <a:t>‹#›</a:t>
            </a:fld>
            <a:endParaRPr lang="en-US"/>
          </a:p>
        </p:txBody>
      </p:sp>
    </p:spTree>
    <p:extLst>
      <p:ext uri="{BB962C8B-B14F-4D97-AF65-F5344CB8AC3E}">
        <p14:creationId xmlns:p14="http://schemas.microsoft.com/office/powerpoint/2010/main" val="38515958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6EF351-3C89-4F16-A8A4-CF475F33FEB0}" type="datetimeFigureOut">
              <a:rPr lang="en-US" smtClean="0"/>
              <a:t>12/31/2014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DD1221-77D1-43BB-A35A-450D61520762}" type="slidenum">
              <a:rPr lang="en-US" smtClean="0"/>
              <a:t>‹#›</a:t>
            </a:fld>
            <a:endParaRPr lang="en-US"/>
          </a:p>
        </p:txBody>
      </p:sp>
    </p:spTree>
    <p:extLst>
      <p:ext uri="{BB962C8B-B14F-4D97-AF65-F5344CB8AC3E}">
        <p14:creationId xmlns:p14="http://schemas.microsoft.com/office/powerpoint/2010/main" val="2926409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0" y="685800"/>
            <a:ext cx="8991600" cy="2514600"/>
          </a:xfrm>
        </p:spPr>
        <p:txBody>
          <a:bodyPr>
            <a:normAutofit/>
          </a:bodyPr>
          <a:lstStyle/>
          <a:p>
            <a:r>
              <a:rPr lang="en-US" sz="3200" b="1" dirty="0">
                <a:solidFill>
                  <a:srgbClr val="000099"/>
                </a:solidFill>
                <a:latin typeface="Times New Roman" panose="02020603050405020304" pitchFamily="18" charset="0"/>
                <a:cs typeface="Times New Roman" panose="02020603050405020304" pitchFamily="18" charset="0"/>
              </a:rPr>
              <a:t>How Capital Regulation and Other Factors </a:t>
            </a:r>
            <a:r>
              <a:rPr lang="en-US" sz="3200" b="1" dirty="0" smtClean="0">
                <a:solidFill>
                  <a:srgbClr val="000099"/>
                </a:solidFill>
                <a:latin typeface="Times New Roman" panose="02020603050405020304" pitchFamily="18" charset="0"/>
                <a:cs typeface="Times New Roman" panose="02020603050405020304" pitchFamily="18" charset="0"/>
              </a:rPr>
              <a:t>Drive Shadow </a:t>
            </a:r>
            <a:r>
              <a:rPr lang="en-US" sz="3200" b="1" dirty="0">
                <a:solidFill>
                  <a:srgbClr val="000099"/>
                </a:solidFill>
                <a:latin typeface="Times New Roman" panose="02020603050405020304" pitchFamily="18" charset="0"/>
                <a:cs typeface="Times New Roman" panose="02020603050405020304" pitchFamily="18" charset="0"/>
              </a:rPr>
              <a:t>Banking in the Short and Long </a:t>
            </a:r>
            <a:r>
              <a:rPr lang="en-US" sz="3200" b="1" dirty="0" smtClean="0">
                <a:solidFill>
                  <a:srgbClr val="000099"/>
                </a:solidFill>
                <a:latin typeface="Times New Roman" panose="02020603050405020304" pitchFamily="18" charset="0"/>
                <a:cs typeface="Times New Roman" panose="02020603050405020304" pitchFamily="18" charset="0"/>
              </a:rPr>
              <a:t>Run: Evidence from Short-Term Business Credit</a:t>
            </a:r>
          </a:p>
        </p:txBody>
      </p:sp>
      <p:sp>
        <p:nvSpPr>
          <p:cNvPr id="3075" name="Rectangle 3"/>
          <p:cNvSpPr>
            <a:spLocks noGrp="1" noChangeArrowheads="1"/>
          </p:cNvSpPr>
          <p:nvPr>
            <p:ph type="subTitle" idx="1"/>
          </p:nvPr>
        </p:nvSpPr>
        <p:spPr>
          <a:xfrm>
            <a:off x="304800" y="3276600"/>
            <a:ext cx="8382000" cy="2971800"/>
          </a:xfrm>
        </p:spPr>
        <p:txBody>
          <a:bodyPr/>
          <a:lstStyle/>
          <a:p>
            <a:pPr eaLnBrk="1" hangingPunct="1"/>
            <a:r>
              <a:rPr lang="en-US" sz="2400" dirty="0" smtClean="0">
                <a:solidFill>
                  <a:schemeClr val="tx1"/>
                </a:solidFill>
                <a:latin typeface="CG Times" pitchFamily="18" charset="0"/>
              </a:rPr>
              <a:t>John V. Duca</a:t>
            </a:r>
            <a:r>
              <a:rPr lang="en-US" sz="2400" baseline="30000" dirty="0" smtClean="0">
                <a:solidFill>
                  <a:schemeClr val="tx1"/>
                </a:solidFill>
                <a:latin typeface="CG Times" pitchFamily="18" charset="0"/>
              </a:rPr>
              <a:t>*</a:t>
            </a:r>
          </a:p>
          <a:p>
            <a:pPr eaLnBrk="1" hangingPunct="1"/>
            <a:r>
              <a:rPr lang="en-US" sz="2400" dirty="0" smtClean="0">
                <a:solidFill>
                  <a:schemeClr val="tx1"/>
                </a:solidFill>
                <a:latin typeface="CG Times" pitchFamily="18" charset="0"/>
              </a:rPr>
              <a:t>Federal Reserve Bank of Dallas</a:t>
            </a:r>
          </a:p>
          <a:p>
            <a:pPr eaLnBrk="1" hangingPunct="1"/>
            <a:r>
              <a:rPr lang="en-US" sz="2400" dirty="0" smtClean="0">
                <a:solidFill>
                  <a:schemeClr val="tx1"/>
                </a:solidFill>
                <a:latin typeface="CG Times" pitchFamily="18" charset="0"/>
                <a:cs typeface="Times New Roman" pitchFamily="18" charset="0"/>
              </a:rPr>
              <a:t>Southern Methodist University</a:t>
            </a:r>
            <a:endParaRPr lang="en-US" sz="2400" dirty="0" smtClean="0">
              <a:solidFill>
                <a:schemeClr val="tx1"/>
              </a:solidFill>
              <a:latin typeface="CG Times" pitchFamily="18" charset="0"/>
            </a:endParaRPr>
          </a:p>
          <a:p>
            <a:pPr eaLnBrk="1" hangingPunct="1"/>
            <a:endParaRPr lang="en-US" dirty="0" smtClean="0">
              <a:solidFill>
                <a:schemeClr val="tx1"/>
              </a:solidFill>
              <a:latin typeface="CG Times" pitchFamily="18" charset="0"/>
            </a:endParaRPr>
          </a:p>
          <a:p>
            <a:pPr algn="l" eaLnBrk="1" hangingPunct="1"/>
            <a:r>
              <a:rPr lang="en-US" sz="2400" baseline="30000" dirty="0" smtClean="0">
                <a:solidFill>
                  <a:schemeClr val="tx1"/>
                </a:solidFill>
                <a:latin typeface="CG Times" pitchFamily="18" charset="0"/>
              </a:rPr>
              <a:t>*</a:t>
            </a:r>
            <a:r>
              <a:rPr lang="en-US" sz="1800" dirty="0" smtClean="0">
                <a:solidFill>
                  <a:schemeClr val="tx1"/>
                </a:solidFill>
                <a:latin typeface="CG Times" pitchFamily="18" charset="0"/>
              </a:rPr>
              <a:t> The views expressed are those of the author, and are not necessarily those of the Federal Reserve Bank of Dallas or of the Federal Reserve System.  Any errors are my own.</a:t>
            </a:r>
          </a:p>
          <a:p>
            <a:pPr eaLnBrk="1" hangingPunct="1"/>
            <a:endParaRPr lang="en-US" dirty="0" smtClean="0"/>
          </a:p>
        </p:txBody>
      </p:sp>
    </p:spTree>
    <p:extLst>
      <p:ext uri="{BB962C8B-B14F-4D97-AF65-F5344CB8AC3E}">
        <p14:creationId xmlns:p14="http://schemas.microsoft.com/office/powerpoint/2010/main" val="12844757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0988" y="509588"/>
            <a:ext cx="8580437" cy="5837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589123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0988" y="509588"/>
            <a:ext cx="8582025" cy="5837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132287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0988" y="509588"/>
            <a:ext cx="8580437" cy="5837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692974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Autofit/>
          </a:bodyPr>
          <a:lstStyle/>
          <a:p>
            <a:r>
              <a:rPr lang="en-US" sz="3600" b="1" dirty="0" smtClean="0">
                <a:solidFill>
                  <a:srgbClr val="000099"/>
                </a:solidFill>
                <a:latin typeface="CG Times" pitchFamily="18" charset="0"/>
              </a:rPr>
              <a:t>Results: What Drives the Shadow Share of Short-Run Business Credit in the Long-Run?</a:t>
            </a:r>
            <a:endParaRPr lang="en-US" sz="3600" b="1" dirty="0">
              <a:solidFill>
                <a:srgbClr val="000099"/>
              </a:solidFill>
              <a:latin typeface="CG Times" pitchFamily="18" charset="0"/>
            </a:endParaRPr>
          </a:p>
        </p:txBody>
      </p:sp>
      <p:sp>
        <p:nvSpPr>
          <p:cNvPr id="3" name="Content Placeholder 2"/>
          <p:cNvSpPr>
            <a:spLocks noGrp="1"/>
          </p:cNvSpPr>
          <p:nvPr>
            <p:ph idx="1"/>
          </p:nvPr>
        </p:nvSpPr>
        <p:spPr>
          <a:xfrm>
            <a:off x="457200" y="1600200"/>
            <a:ext cx="8229600" cy="5029200"/>
          </a:xfrm>
        </p:spPr>
        <p:txBody>
          <a:bodyPr>
            <a:normAutofit fontScale="92500"/>
          </a:bodyPr>
          <a:lstStyle/>
          <a:p>
            <a:r>
              <a:rPr lang="en-US" sz="2400" dirty="0" smtClean="0">
                <a:latin typeface="CG Times" pitchFamily="18" charset="0"/>
              </a:rPr>
              <a:t>Security-funded share </a:t>
            </a:r>
            <a:r>
              <a:rPr lang="en-US" sz="2400" dirty="0" err="1" smtClean="0">
                <a:latin typeface="CG Times" pitchFamily="18" charset="0"/>
              </a:rPr>
              <a:t>cointegrated</a:t>
            </a:r>
            <a:r>
              <a:rPr lang="en-US" sz="2400" dirty="0" smtClean="0">
                <a:latin typeface="CG Times" pitchFamily="18" charset="0"/>
              </a:rPr>
              <a:t> with the </a:t>
            </a:r>
            <a:r>
              <a:rPr lang="en-US" sz="2400" dirty="0" err="1" smtClean="0">
                <a:latin typeface="CG Times" pitchFamily="18" charset="0"/>
              </a:rPr>
              <a:t>nonstationary</a:t>
            </a:r>
            <a:r>
              <a:rPr lang="en-US" sz="2400" dirty="0" smtClean="0">
                <a:latin typeface="CG Times" pitchFamily="18" charset="0"/>
              </a:rPr>
              <a:t> regulatory and information cost variables.</a:t>
            </a:r>
          </a:p>
          <a:p>
            <a:r>
              <a:rPr lang="en-US" sz="2400" dirty="0" smtClean="0">
                <a:latin typeface="CG Times" pitchFamily="18" charset="0"/>
              </a:rPr>
              <a:t>Signs of long-run effects are as expected:</a:t>
            </a:r>
          </a:p>
          <a:p>
            <a:pPr lvl="1"/>
            <a:r>
              <a:rPr lang="en-US" sz="2000" dirty="0" smtClean="0">
                <a:latin typeface="CG Times" pitchFamily="18" charset="0"/>
              </a:rPr>
              <a:t>Positive effects of Basel, advent of money funds, and reserve require-</a:t>
            </a:r>
            <a:r>
              <a:rPr lang="en-US" sz="2000" dirty="0" err="1" smtClean="0">
                <a:latin typeface="CG Times" pitchFamily="18" charset="0"/>
              </a:rPr>
              <a:t>ment</a:t>
            </a:r>
            <a:r>
              <a:rPr lang="en-US" sz="2000" dirty="0" smtClean="0">
                <a:latin typeface="CG Times" pitchFamily="18" charset="0"/>
              </a:rPr>
              <a:t> tax, each of which disadvantaged banks vs. nonbank credit sources</a:t>
            </a:r>
          </a:p>
          <a:p>
            <a:pPr lvl="1"/>
            <a:r>
              <a:rPr lang="en-US" sz="2000" dirty="0" smtClean="0">
                <a:latin typeface="CG Times" pitchFamily="18" charset="0"/>
              </a:rPr>
              <a:t>Negative effects of advent of MMDAs (reversed much of MMMF effect) and of DFA (reversed much of earlier Basel boost to structure finance)</a:t>
            </a:r>
          </a:p>
          <a:p>
            <a:r>
              <a:rPr lang="en-US" sz="2400" dirty="0" smtClean="0">
                <a:latin typeface="CG Times" pitchFamily="18" charset="0"/>
              </a:rPr>
              <a:t>Hard to identify stable and significant reserve requirement tax effect—insignificant in samples ending in 2007q2.  Other long-run estimated effects are quantitatively and qualitatively similar in pre-crisis and post-crisis full (1963-2013) samples</a:t>
            </a:r>
          </a:p>
          <a:p>
            <a:r>
              <a:rPr lang="en-US" sz="2400" dirty="0" smtClean="0">
                <a:latin typeface="CG Times" pitchFamily="18" charset="0"/>
              </a:rPr>
              <a:t>Long-run estimated equilibrium relationship lines up nicely with the long-run share.  Large roles for regulatory arbitrage </a:t>
            </a:r>
            <a:r>
              <a:rPr lang="en-US" sz="2400" u="sng" dirty="0" smtClean="0">
                <a:latin typeface="CG Times" pitchFamily="18" charset="0"/>
              </a:rPr>
              <a:t>and</a:t>
            </a:r>
            <a:r>
              <a:rPr lang="en-US" sz="2400" dirty="0" smtClean="0">
                <a:latin typeface="CG Times" pitchFamily="18" charset="0"/>
              </a:rPr>
              <a:t> information costs.</a:t>
            </a:r>
            <a:endParaRPr lang="en-US" sz="2400" dirty="0">
              <a:latin typeface="CG Times" pitchFamily="18" charset="0"/>
            </a:endParaRPr>
          </a:p>
        </p:txBody>
      </p:sp>
    </p:spTree>
    <p:extLst>
      <p:ext uri="{BB962C8B-B14F-4D97-AF65-F5344CB8AC3E}">
        <p14:creationId xmlns:p14="http://schemas.microsoft.com/office/powerpoint/2010/main" val="14816386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6"/>
          <p:cNvSpPr>
            <a:spLocks noGrp="1" noChangeArrowheads="1"/>
          </p:cNvSpPr>
          <p:nvPr>
            <p:ph type="sldNum" sz="quarter" idx="12"/>
          </p:nvPr>
        </p:nvSpPr>
        <p:spPr>
          <a:noFill/>
        </p:spPr>
        <p:txBody>
          <a:bodyPr/>
          <a:lstStyle/>
          <a:p>
            <a:fld id="{1F0FB8EB-E11B-4B45-B088-3E4188D3CEFE}" type="slidenum">
              <a:rPr lang="en-US" smtClean="0">
                <a:latin typeface="Arial" pitchFamily="34" charset="0"/>
              </a:rPr>
              <a:pPr/>
              <a:t>14</a:t>
            </a:fld>
            <a:endParaRPr lang="en-US" smtClean="0">
              <a:latin typeface="Arial" pitchFamily="34" charset="0"/>
            </a:endParaRPr>
          </a:p>
        </p:txBody>
      </p:sp>
      <p:sp>
        <p:nvSpPr>
          <p:cNvPr id="25603" name="Rectangle 2"/>
          <p:cNvSpPr>
            <a:spLocks noGrp="1" noChangeArrowheads="1"/>
          </p:cNvSpPr>
          <p:nvPr>
            <p:ph type="title"/>
          </p:nvPr>
        </p:nvSpPr>
        <p:spPr>
          <a:xfrm>
            <a:off x="0" y="0"/>
            <a:ext cx="9144000" cy="990600"/>
          </a:xfrm>
        </p:spPr>
        <p:txBody>
          <a:bodyPr>
            <a:normAutofit fontScale="90000"/>
          </a:bodyPr>
          <a:lstStyle/>
          <a:p>
            <a:r>
              <a:rPr lang="en-US" sz="2800" b="1" dirty="0">
                <a:solidFill>
                  <a:srgbClr val="FF0000"/>
                </a:solidFill>
                <a:latin typeface="Times New Roman" pitchFamily="18" charset="0"/>
              </a:rPr>
              <a:t>Results: Long-Run Determinants of the Shadow </a:t>
            </a:r>
            <a:r>
              <a:rPr lang="en-US" sz="2800" b="1" dirty="0" smtClean="0">
                <a:solidFill>
                  <a:srgbClr val="FF0000"/>
                </a:solidFill>
                <a:latin typeface="Times New Roman" pitchFamily="18" charset="0"/>
              </a:rPr>
              <a:t>Share</a:t>
            </a:r>
            <a:r>
              <a:rPr lang="en-US" sz="2800" b="1" dirty="0" smtClean="0">
                <a:solidFill>
                  <a:srgbClr val="0000CC"/>
                </a:solidFill>
                <a:latin typeface="Times New Roman" pitchFamily="18" charset="0"/>
              </a:rPr>
              <a:t/>
            </a:r>
            <a:br>
              <a:rPr lang="en-US" sz="2800" b="1" dirty="0" smtClean="0">
                <a:solidFill>
                  <a:srgbClr val="0000CC"/>
                </a:solidFill>
                <a:latin typeface="Times New Roman" pitchFamily="18" charset="0"/>
              </a:rPr>
            </a:br>
            <a:r>
              <a:rPr lang="en-US" sz="2000" b="1" i="1" dirty="0">
                <a:solidFill>
                  <a:srgbClr val="FF0000"/>
                </a:solidFill>
                <a:latin typeface="Times New Roman" panose="02020603050405020304" pitchFamily="18" charset="0"/>
                <a:cs typeface="Times New Roman" panose="02020603050405020304" pitchFamily="18" charset="0"/>
              </a:rPr>
              <a:t>Long-Run </a:t>
            </a:r>
            <a:r>
              <a:rPr lang="en-US" sz="2000" b="1" i="1" dirty="0" smtClean="0">
                <a:solidFill>
                  <a:srgbClr val="FF0000"/>
                </a:solidFill>
                <a:latin typeface="Times New Roman" panose="02020603050405020304" pitchFamily="18" charset="0"/>
                <a:cs typeface="Times New Roman" panose="02020603050405020304" pitchFamily="18" charset="0"/>
              </a:rPr>
              <a:t>Equilibrium: </a:t>
            </a:r>
            <a:r>
              <a:rPr lang="en-US" sz="2000" b="1" dirty="0" err="1">
                <a:solidFill>
                  <a:srgbClr val="FF0000"/>
                </a:solidFill>
                <a:latin typeface="Times New Roman" panose="02020603050405020304" pitchFamily="18" charset="0"/>
                <a:cs typeface="Times New Roman" panose="02020603050405020304" pitchFamily="18" charset="0"/>
              </a:rPr>
              <a:t>ln</a:t>
            </a:r>
            <a:r>
              <a:rPr lang="en-US" sz="2000" b="1" i="1" dirty="0" err="1">
                <a:solidFill>
                  <a:srgbClr val="FF0000"/>
                </a:solidFill>
                <a:latin typeface="Times New Roman" panose="02020603050405020304" pitchFamily="18" charset="0"/>
                <a:cs typeface="Times New Roman" panose="02020603050405020304" pitchFamily="18" charset="0"/>
              </a:rPr>
              <a:t>SHADOW</a:t>
            </a:r>
            <a:r>
              <a:rPr lang="en-US" sz="2000" b="1" i="1" dirty="0">
                <a:solidFill>
                  <a:srgbClr val="FF0000"/>
                </a:solidFill>
                <a:latin typeface="Times New Roman" panose="02020603050405020304" pitchFamily="18" charset="0"/>
                <a:cs typeface="Times New Roman" panose="02020603050405020304" pitchFamily="18" charset="0"/>
              </a:rPr>
              <a:t> = </a:t>
            </a:r>
            <a:r>
              <a:rPr lang="en-US" sz="2000" b="1" dirty="0">
                <a:solidFill>
                  <a:srgbClr val="FF0000"/>
                </a:solidFill>
                <a:latin typeface="Times New Roman" panose="02020603050405020304" pitchFamily="18" charset="0"/>
                <a:cs typeface="Times New Roman" panose="02020603050405020304" pitchFamily="18" charset="0"/>
              </a:rPr>
              <a:t>λ</a:t>
            </a:r>
            <a:r>
              <a:rPr lang="en-US" sz="2000" b="1" baseline="-25000" dirty="0">
                <a:solidFill>
                  <a:srgbClr val="FF0000"/>
                </a:solidFill>
                <a:latin typeface="Times New Roman" panose="02020603050405020304" pitchFamily="18" charset="0"/>
                <a:cs typeface="Times New Roman" panose="02020603050405020304" pitchFamily="18" charset="0"/>
              </a:rPr>
              <a:t>0 </a:t>
            </a:r>
            <a:r>
              <a:rPr lang="en-US" sz="2000" b="1" dirty="0">
                <a:solidFill>
                  <a:srgbClr val="FF0000"/>
                </a:solidFill>
                <a:latin typeface="Times New Roman" panose="02020603050405020304" pitchFamily="18" charset="0"/>
                <a:cs typeface="Times New Roman" panose="02020603050405020304" pitchFamily="18" charset="0"/>
              </a:rPr>
              <a:t>+λ</a:t>
            </a:r>
            <a:r>
              <a:rPr lang="en-US" sz="2000" b="1" baseline="-25000" dirty="0">
                <a:solidFill>
                  <a:srgbClr val="FF0000"/>
                </a:solidFill>
                <a:latin typeface="Times New Roman" panose="02020603050405020304" pitchFamily="18" charset="0"/>
                <a:cs typeface="Times New Roman" panose="02020603050405020304" pitchFamily="18" charset="0"/>
              </a:rPr>
              <a:t>1</a:t>
            </a:r>
            <a:r>
              <a:rPr lang="en-US" sz="2000" b="1" dirty="0">
                <a:solidFill>
                  <a:srgbClr val="FF0000"/>
                </a:solidFill>
                <a:latin typeface="Times New Roman" panose="02020603050405020304" pitchFamily="18" charset="0"/>
                <a:cs typeface="Times New Roman" panose="02020603050405020304" pitchFamily="18" charset="0"/>
              </a:rPr>
              <a:t>ln</a:t>
            </a:r>
            <a:r>
              <a:rPr lang="en-US" sz="2000" b="1" i="1" dirty="0">
                <a:solidFill>
                  <a:srgbClr val="FF0000"/>
                </a:solidFill>
                <a:latin typeface="Times New Roman" panose="02020603050405020304" pitchFamily="18" charset="0"/>
                <a:cs typeface="Times New Roman" panose="02020603050405020304" pitchFamily="18" charset="0"/>
              </a:rPr>
              <a:t>RRTAX</a:t>
            </a:r>
            <a:r>
              <a:rPr lang="en-US" sz="2000" b="1" dirty="0">
                <a:solidFill>
                  <a:srgbClr val="FF0000"/>
                </a:solidFill>
                <a:latin typeface="Times New Roman" panose="02020603050405020304" pitchFamily="18" charset="0"/>
                <a:cs typeface="Times New Roman" panose="02020603050405020304" pitchFamily="18" charset="0"/>
              </a:rPr>
              <a:t>+ λ</a:t>
            </a:r>
            <a:r>
              <a:rPr lang="en-US" sz="2000" b="1" baseline="-25000" dirty="0">
                <a:solidFill>
                  <a:srgbClr val="FF0000"/>
                </a:solidFill>
                <a:latin typeface="Times New Roman" panose="02020603050405020304" pitchFamily="18" charset="0"/>
                <a:cs typeface="Times New Roman" panose="02020603050405020304" pitchFamily="18" charset="0"/>
              </a:rPr>
              <a:t>2</a:t>
            </a:r>
            <a:r>
              <a:rPr lang="en-US" sz="2000" b="1" dirty="0">
                <a:solidFill>
                  <a:srgbClr val="FF0000"/>
                </a:solidFill>
                <a:latin typeface="Times New Roman" panose="02020603050405020304" pitchFamily="18" charset="0"/>
                <a:cs typeface="Times New Roman" panose="02020603050405020304" pitchFamily="18" charset="0"/>
              </a:rPr>
              <a:t>ln</a:t>
            </a:r>
            <a:r>
              <a:rPr lang="en-US" sz="2000" b="1" i="1" dirty="0">
                <a:solidFill>
                  <a:srgbClr val="FF0000"/>
                </a:solidFill>
                <a:latin typeface="Times New Roman" panose="02020603050405020304" pitchFamily="18" charset="0"/>
                <a:cs typeface="Times New Roman" panose="02020603050405020304" pitchFamily="18" charset="0"/>
              </a:rPr>
              <a:t>RPIT</a:t>
            </a:r>
            <a:r>
              <a:rPr lang="en-US" sz="2000" b="1" dirty="0">
                <a:solidFill>
                  <a:srgbClr val="FF0000"/>
                </a:solidFill>
                <a:latin typeface="Times New Roman" panose="02020603050405020304" pitchFamily="18" charset="0"/>
                <a:cs typeface="Times New Roman" panose="02020603050405020304" pitchFamily="18" charset="0"/>
              </a:rPr>
              <a:t>+ λ</a:t>
            </a:r>
            <a:r>
              <a:rPr lang="en-US" sz="2000" b="1" baseline="-25000" dirty="0">
                <a:solidFill>
                  <a:srgbClr val="FF0000"/>
                </a:solidFill>
                <a:latin typeface="Times New Roman" panose="02020603050405020304" pitchFamily="18" charset="0"/>
                <a:cs typeface="Times New Roman" panose="02020603050405020304" pitchFamily="18" charset="0"/>
              </a:rPr>
              <a:t>3</a:t>
            </a:r>
            <a:r>
              <a:rPr lang="en-US" sz="2000" b="1" i="1" dirty="0">
                <a:solidFill>
                  <a:srgbClr val="FF0000"/>
                </a:solidFill>
                <a:latin typeface="Times New Roman" panose="02020603050405020304" pitchFamily="18" charset="0"/>
                <a:cs typeface="Times New Roman" panose="02020603050405020304" pitchFamily="18" charset="0"/>
              </a:rPr>
              <a:t>MMadv</a:t>
            </a:r>
            <a:r>
              <a:rPr lang="en-US" sz="2000" b="1" dirty="0">
                <a:solidFill>
                  <a:srgbClr val="FF0000"/>
                </a:solidFill>
                <a:latin typeface="Times New Roman" panose="02020603050405020304" pitchFamily="18" charset="0"/>
                <a:cs typeface="Times New Roman" panose="02020603050405020304" pitchFamily="18" charset="0"/>
              </a:rPr>
              <a:t>+ </a:t>
            </a:r>
            <a:r>
              <a:rPr lang="en-US" sz="2000" b="1" dirty="0" smtClean="0">
                <a:solidFill>
                  <a:srgbClr val="FF0000"/>
                </a:solidFill>
                <a:latin typeface="Times New Roman" panose="02020603050405020304" pitchFamily="18" charset="0"/>
                <a:cs typeface="Times New Roman" panose="02020603050405020304" pitchFamily="18" charset="0"/>
              </a:rPr>
              <a:t>λ</a:t>
            </a:r>
            <a:r>
              <a:rPr lang="en-US" sz="2000" b="1" baseline="-25000" dirty="0" smtClean="0">
                <a:solidFill>
                  <a:srgbClr val="FF0000"/>
                </a:solidFill>
                <a:latin typeface="Times New Roman" panose="02020603050405020304" pitchFamily="18" charset="0"/>
                <a:cs typeface="Times New Roman" panose="02020603050405020304" pitchFamily="18" charset="0"/>
              </a:rPr>
              <a:t>4</a:t>
            </a:r>
            <a:r>
              <a:rPr lang="en-US" sz="2000" b="1" i="1" dirty="0" smtClean="0">
                <a:solidFill>
                  <a:srgbClr val="FF0000"/>
                </a:solidFill>
                <a:latin typeface="Times New Roman" panose="02020603050405020304" pitchFamily="18" charset="0"/>
                <a:cs typeface="Times New Roman" panose="02020603050405020304" pitchFamily="18" charset="0"/>
              </a:rPr>
              <a:t>CapDif</a:t>
            </a:r>
            <a:endParaRPr lang="en-US" sz="2000" b="1" dirty="0" smtClean="0">
              <a:solidFill>
                <a:srgbClr val="FF0000"/>
              </a:solidFill>
              <a:latin typeface="Times New Roman" pitchFamily="18" charset="0"/>
              <a:cs typeface="Times New Roman" panose="02020603050405020304" pitchFamily="18" charset="0"/>
            </a:endParaRPr>
          </a:p>
        </p:txBody>
      </p:sp>
      <p:graphicFrame>
        <p:nvGraphicFramePr>
          <p:cNvPr id="22660" name="Group 132"/>
          <p:cNvGraphicFramePr>
            <a:graphicFrameLocks noGrp="1"/>
          </p:cNvGraphicFramePr>
          <p:nvPr>
            <p:extLst>
              <p:ext uri="{D42A27DB-BD31-4B8C-83A1-F6EECF244321}">
                <p14:modId xmlns:p14="http://schemas.microsoft.com/office/powerpoint/2010/main" val="4246706678"/>
              </p:ext>
            </p:extLst>
          </p:nvPr>
        </p:nvGraphicFramePr>
        <p:xfrm>
          <a:off x="50799" y="990600"/>
          <a:ext cx="9017001" cy="4904913"/>
        </p:xfrm>
        <a:graphic>
          <a:graphicData uri="http://schemas.openxmlformats.org/drawingml/2006/table">
            <a:tbl>
              <a:tblPr/>
              <a:tblGrid>
                <a:gridCol w="1854201"/>
                <a:gridCol w="1371600"/>
                <a:gridCol w="1600200"/>
                <a:gridCol w="1447800"/>
                <a:gridCol w="1447800"/>
                <a:gridCol w="1295400"/>
              </a:tblGrid>
              <a:tr h="805874">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Long Run</a:t>
                      </a:r>
                    </a:p>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Coefficients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1:</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limited controls</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1963q1-2013q3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2: credit &amp; cyclical controls</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1963q1-2013q3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3: credit, event, &amp; cyclical </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1963q1-2013q3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4: credit, event, &amp; cyclical </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1963q1-2006q4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7: only reg. controls</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1963q1-’13q3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6106">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Ln Reserve Requirement Tax</a:t>
                      </a:r>
                      <a:r>
                        <a:rPr kumimoji="0" lang="en-US" sz="1400" b="1" i="0" u="none" strike="noStrike" cap="none" normalizeH="0" baseline="-25000" dirty="0" smtClean="0">
                          <a:ln>
                            <a:noFill/>
                          </a:ln>
                          <a:solidFill>
                            <a:schemeClr val="tx1"/>
                          </a:solidFill>
                          <a:effectLst/>
                          <a:latin typeface="Times New Roman" pitchFamily="18" charset="0"/>
                        </a:rPr>
                        <a:t>t-1</a:t>
                      </a: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0.046</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0.044</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(4.7)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0.042</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(5.2)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0.032</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0.042</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(4.5)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6106">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Ln Real Information Costs</a:t>
                      </a:r>
                      <a:r>
                        <a:rPr kumimoji="0" lang="en-US" sz="1400" b="1" i="0" u="none" strike="noStrike" cap="none" normalizeH="0" baseline="-25000" dirty="0" smtClean="0">
                          <a:ln>
                            <a:noFill/>
                          </a:ln>
                          <a:solidFill>
                            <a:schemeClr val="tx1"/>
                          </a:solidFill>
                          <a:effectLst/>
                          <a:latin typeface="Times New Roman" pitchFamily="18" charset="0"/>
                        </a:rPr>
                        <a:t>t-1</a:t>
                      </a: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-0.270</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(14.8)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-0.265</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(14.3)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-0.270</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(16.8)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-0.273</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(14.1)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-0.267</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(14.5)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6106">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Money Market Fund</a:t>
                      </a:r>
                    </a:p>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Deposit Advanatge</a:t>
                      </a:r>
                      <a:r>
                        <a:rPr kumimoji="0" lang="en-US" sz="1400" b="1" i="0" u="none" strike="noStrike" cap="none" normalizeH="0" baseline="-25000" dirty="0" smtClean="0">
                          <a:ln>
                            <a:noFill/>
                          </a:ln>
                          <a:solidFill>
                            <a:schemeClr val="tx1"/>
                          </a:solidFill>
                          <a:effectLst/>
                          <a:latin typeface="Times New Roman" pitchFamily="18" charset="0"/>
                        </a:rPr>
                        <a:t>t-1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0.211</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(10.1)</a:t>
                      </a:r>
                      <a:endParaRPr kumimoji="0" lang="en-US" sz="1400" b="1" i="0" u="none" strike="noStrike" cap="none" normalizeH="0" baseline="3000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0.212</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(10.0)</a:t>
                      </a:r>
                      <a:endParaRPr kumimoji="0" lang="en-US" sz="1400" b="1" i="0" u="none" strike="noStrike" cap="none" normalizeH="0" baseline="3000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0.221</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(12.3)</a:t>
                      </a:r>
                      <a:endParaRPr kumimoji="0" lang="en-US" sz="1400" b="1" i="0" u="none" strike="noStrike" cap="none" normalizeH="0" baseline="3000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0.222</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(11.7)</a:t>
                      </a:r>
                      <a:endParaRPr kumimoji="0" lang="en-US" sz="1400" b="1" i="0" u="none" strike="noStrike" cap="none" normalizeH="0" baseline="3000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0.203</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(7.2)</a:t>
                      </a:r>
                      <a:endParaRPr kumimoji="0" lang="en-US" sz="1400" b="1" i="0" u="none" strike="noStrike" cap="none" normalizeH="0" baseline="3000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96945">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Relative Capital </a:t>
                      </a:r>
                    </a:p>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Regulations</a:t>
                      </a:r>
                      <a:r>
                        <a:rPr kumimoji="0" lang="en-US" sz="1400" b="1" i="0" u="none" strike="noStrike" cap="none" normalizeH="0" baseline="-25000" dirty="0" smtClean="0">
                          <a:ln>
                            <a:noFill/>
                          </a:ln>
                          <a:solidFill>
                            <a:schemeClr val="tx1"/>
                          </a:solidFill>
                          <a:effectLst/>
                          <a:latin typeface="Times New Roman" pitchFamily="18" charset="0"/>
                        </a:rPr>
                        <a:t>t-1</a:t>
                      </a: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0.068</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(7.6)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0.070</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(7.6)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0.069</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(8.9)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0.061</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(6.5)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0.077</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(6.8)</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7456">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Speed of Adjustment from EC</a:t>
                      </a:r>
                      <a:r>
                        <a:rPr kumimoji="0" lang="en-US" sz="1400" b="1" i="0" u="none" strike="noStrike" cap="none" normalizeH="0" baseline="-25000" dirty="0" smtClean="0">
                          <a:ln>
                            <a:noFill/>
                          </a:ln>
                          <a:solidFill>
                            <a:schemeClr val="tx1"/>
                          </a:solidFill>
                          <a:effectLst/>
                          <a:latin typeface="Times New Roman" pitchFamily="18" charset="0"/>
                        </a:rPr>
                        <a:t>t-1</a:t>
                      </a:r>
                      <a:r>
                        <a:rPr kumimoji="0" lang="en-US" sz="1400" b="1" i="0" u="none" strike="noStrike" cap="none" normalizeH="0" baseline="0" dirty="0" smtClean="0">
                          <a:ln>
                            <a:noFill/>
                          </a:ln>
                          <a:solidFill>
                            <a:schemeClr val="tx1"/>
                          </a:solidFill>
                          <a:effectLst/>
                          <a:latin typeface="Times New Roman" pitchFamily="18" charset="0"/>
                        </a:rPr>
                        <a:t> Term</a:t>
                      </a:r>
                      <a:r>
                        <a:rPr kumimoji="0" lang="en-US" sz="1400" b="1" i="0" u="none" strike="noStrike" cap="none" normalizeH="0" baseline="0" dirty="0" smtClean="0">
                          <a:ln>
                            <a:noFill/>
                          </a:ln>
                          <a:solidFill>
                            <a:schemeClr val="tx1"/>
                          </a:solidFill>
                          <a:effectLst/>
                          <a:latin typeface="Arial" charset="0"/>
                        </a:rPr>
                        <a: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-0.239</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(6.4)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-0.231</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(6.3)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-0.260</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(7.2)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-0.267</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(6.6)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-0.170</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(4.6)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Unique, Significant </a:t>
                      </a:r>
                      <a:r>
                        <a:rPr kumimoji="0" lang="en-US" sz="1400" b="1" i="0" u="none" strike="noStrike" cap="none" normalizeH="0" baseline="0" dirty="0" err="1" smtClean="0">
                          <a:ln>
                            <a:noFill/>
                          </a:ln>
                          <a:solidFill>
                            <a:schemeClr val="tx1"/>
                          </a:solidFill>
                          <a:effectLst/>
                          <a:latin typeface="Times New Roman" pitchFamily="18" charset="0"/>
                        </a:rPr>
                        <a:t>Cointegrating</a:t>
                      </a:r>
                      <a:r>
                        <a:rPr kumimoji="0" lang="en-US" sz="1400" b="1" i="0" u="none" strike="noStrike" cap="none" normalizeH="0" baseline="0" dirty="0" smtClean="0">
                          <a:ln>
                            <a:noFill/>
                          </a:ln>
                          <a:solidFill>
                            <a:schemeClr val="tx1"/>
                          </a:solidFill>
                          <a:effectLst/>
                          <a:latin typeface="Times New Roman" pitchFamily="18" charset="0"/>
                        </a:rPr>
                        <a:t>  Vector</a:t>
                      </a:r>
                      <a:endParaRPr kumimoji="0" lang="en-US" sz="1400" b="1" i="0" u="none" strike="noStrike" cap="none" normalizeH="0" baseline="0" dirty="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Yes</a:t>
                      </a:r>
                      <a:r>
                        <a:rPr kumimoji="0" lang="en-US" sz="1400" b="1" i="0" u="none" strike="noStrike" cap="none" normalizeH="0" baseline="30000" dirty="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Yes</a:t>
                      </a:r>
                      <a:r>
                        <a:rPr kumimoji="0" lang="en-US" sz="1400" b="1" i="0" u="none" strike="noStrike" cap="none" normalizeH="0" baseline="30000" dirty="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Yes</a:t>
                      </a:r>
                      <a:r>
                        <a:rPr kumimoji="0" lang="en-US" sz="1400" b="1" i="0" u="none" strike="noStrike" cap="none" normalizeH="0" baseline="30000" dirty="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Yes</a:t>
                      </a:r>
                      <a:r>
                        <a:rPr kumimoji="0" lang="en-US" sz="1400" b="1" i="0" u="none" strike="noStrike" cap="none" normalizeH="0" baseline="30000" dirty="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Yes</a:t>
                      </a:r>
                      <a:r>
                        <a:rPr kumimoji="0" lang="en-US" sz="1400" b="1" i="0" u="none" strike="noStrike" cap="none" normalizeH="0" baseline="30000" dirty="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244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anose="02020603050405020304" pitchFamily="18" charset="0"/>
                        </a:rPr>
                        <a:t>R</a:t>
                      </a:r>
                      <a:r>
                        <a:rPr kumimoji="0" lang="en-US" sz="1400" b="1" i="0" u="none" strike="noStrike" cap="none" normalizeH="0" baseline="30000" dirty="0" smtClean="0">
                          <a:ln>
                            <a:noFill/>
                          </a:ln>
                          <a:solidFill>
                            <a:schemeClr val="tx1"/>
                          </a:solidFill>
                          <a:effectLst/>
                          <a:latin typeface="Times New Roman" pitchFamily="18" charset="0"/>
                          <a:cs typeface="Times New Roman" panose="02020603050405020304" pitchFamily="18" charset="0"/>
                        </a:rPr>
                        <a:t>2</a:t>
                      </a:r>
                      <a:r>
                        <a:rPr kumimoji="0" lang="en-US" sz="1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(corrected)</a:t>
                      </a:r>
                    </a:p>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S.E. * 100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0.34</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2.02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0.36</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0.46</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1.82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0.39</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1.86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0.28</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2.11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5666" name="Text Box 59"/>
          <p:cNvSpPr txBox="1">
            <a:spLocks noChangeArrowheads="1"/>
          </p:cNvSpPr>
          <p:nvPr/>
        </p:nvSpPr>
        <p:spPr bwMode="auto">
          <a:xfrm>
            <a:off x="0" y="6026696"/>
            <a:ext cx="9144000" cy="276999"/>
          </a:xfrm>
          <a:prstGeom prst="rect">
            <a:avLst/>
          </a:prstGeom>
          <a:noFill/>
          <a:ln w="9525">
            <a:noFill/>
            <a:miter lim="800000"/>
            <a:headEnd/>
            <a:tailEnd/>
          </a:ln>
        </p:spPr>
        <p:txBody>
          <a:bodyPr wrap="square">
            <a:spAutoFit/>
          </a:bodyPr>
          <a:lstStyle/>
          <a:p>
            <a:pPr>
              <a:spcBef>
                <a:spcPts val="0"/>
              </a:spcBef>
            </a:pPr>
            <a:r>
              <a:rPr lang="en-US" sz="1200" dirty="0" smtClean="0">
                <a:latin typeface="Times New Roman" panose="02020603050405020304" pitchFamily="18" charset="0"/>
                <a:cs typeface="Times New Roman" panose="02020603050405020304" pitchFamily="18" charset="0"/>
              </a:rPr>
              <a:t>Absolute t-ratios in parentheses.  Vectors </a:t>
            </a:r>
            <a:r>
              <a:rPr lang="en-US" sz="1200" dirty="0">
                <a:latin typeface="Times New Roman" panose="02020603050405020304" pitchFamily="18" charset="0"/>
                <a:cs typeface="Times New Roman" panose="02020603050405020304" pitchFamily="18" charset="0"/>
              </a:rPr>
              <a:t>allow trends in variables but not in the </a:t>
            </a:r>
            <a:r>
              <a:rPr lang="en-US" sz="1200" dirty="0" err="1">
                <a:latin typeface="Times New Roman" panose="02020603050405020304" pitchFamily="18" charset="0"/>
                <a:cs typeface="Times New Roman" panose="02020603050405020304" pitchFamily="18" charset="0"/>
              </a:rPr>
              <a:t>cointegrating</a:t>
            </a:r>
            <a:r>
              <a:rPr lang="en-US" sz="1200" dirty="0">
                <a:latin typeface="Times New Roman" panose="02020603050405020304" pitchFamily="18" charset="0"/>
                <a:cs typeface="Times New Roman" panose="02020603050405020304" pitchFamily="18" charset="0"/>
              </a:rPr>
              <a:t> relationship</a:t>
            </a:r>
            <a:r>
              <a:rPr lang="en-US" sz="1200" dirty="0" smtClean="0">
                <a:latin typeface="Times New Roman" panose="02020603050405020304" pitchFamily="18" charset="0"/>
                <a:cs typeface="Times New Roman" panose="02020603050405020304" pitchFamily="18" charset="0"/>
              </a:rPr>
              <a:t>. </a:t>
            </a:r>
            <a:endParaRPr lang="en-US"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735693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6"/>
          <p:cNvSpPr>
            <a:spLocks noGrp="1" noChangeArrowheads="1"/>
          </p:cNvSpPr>
          <p:nvPr>
            <p:ph type="sldNum" sz="quarter" idx="12"/>
          </p:nvPr>
        </p:nvSpPr>
        <p:spPr>
          <a:noFill/>
        </p:spPr>
        <p:txBody>
          <a:bodyPr/>
          <a:lstStyle/>
          <a:p>
            <a:fld id="{1F0FB8EB-E11B-4B45-B088-3E4188D3CEFE}" type="slidenum">
              <a:rPr lang="en-US" smtClean="0">
                <a:latin typeface="Arial" pitchFamily="34" charset="0"/>
              </a:rPr>
              <a:pPr/>
              <a:t>15</a:t>
            </a:fld>
            <a:endParaRPr lang="en-US" smtClean="0">
              <a:latin typeface="Arial" pitchFamily="34" charset="0"/>
            </a:endParaRPr>
          </a:p>
        </p:txBody>
      </p:sp>
      <p:sp>
        <p:nvSpPr>
          <p:cNvPr id="25603" name="Rectangle 2"/>
          <p:cNvSpPr>
            <a:spLocks noGrp="1" noChangeArrowheads="1"/>
          </p:cNvSpPr>
          <p:nvPr>
            <p:ph type="title"/>
          </p:nvPr>
        </p:nvSpPr>
        <p:spPr>
          <a:xfrm>
            <a:off x="0" y="0"/>
            <a:ext cx="9144000" cy="990600"/>
          </a:xfrm>
        </p:spPr>
        <p:txBody>
          <a:bodyPr>
            <a:normAutofit fontScale="90000"/>
          </a:bodyPr>
          <a:lstStyle/>
          <a:p>
            <a:r>
              <a:rPr lang="en-US" sz="2800" b="1" dirty="0">
                <a:solidFill>
                  <a:srgbClr val="0000CC"/>
                </a:solidFill>
                <a:latin typeface="Times New Roman" pitchFamily="18" charset="0"/>
              </a:rPr>
              <a:t>Results: Long-Run Determinants of the Shadow </a:t>
            </a:r>
            <a:r>
              <a:rPr lang="en-US" sz="2800" b="1" dirty="0" smtClean="0">
                <a:solidFill>
                  <a:srgbClr val="0000CC"/>
                </a:solidFill>
                <a:latin typeface="Times New Roman" pitchFamily="18" charset="0"/>
              </a:rPr>
              <a:t>Share</a:t>
            </a:r>
            <a:br>
              <a:rPr lang="en-US" sz="2800" b="1" dirty="0" smtClean="0">
                <a:solidFill>
                  <a:srgbClr val="0000CC"/>
                </a:solidFill>
                <a:latin typeface="Times New Roman" pitchFamily="18" charset="0"/>
              </a:rPr>
            </a:br>
            <a:r>
              <a:rPr lang="en-US" sz="2000" b="1" i="1" dirty="0">
                <a:latin typeface="Times New Roman" panose="02020603050405020304" pitchFamily="18" charset="0"/>
                <a:cs typeface="Times New Roman" panose="02020603050405020304" pitchFamily="18" charset="0"/>
              </a:rPr>
              <a:t>Long-Run </a:t>
            </a:r>
            <a:r>
              <a:rPr lang="en-US" sz="2000" b="1" i="1" dirty="0" smtClean="0">
                <a:latin typeface="Times New Roman" panose="02020603050405020304" pitchFamily="18" charset="0"/>
                <a:cs typeface="Times New Roman" panose="02020603050405020304" pitchFamily="18" charset="0"/>
              </a:rPr>
              <a:t>Equilibrium: </a:t>
            </a:r>
            <a:r>
              <a:rPr lang="en-US" sz="2000" dirty="0" err="1">
                <a:latin typeface="Times New Roman" panose="02020603050405020304" pitchFamily="18" charset="0"/>
                <a:cs typeface="Times New Roman" panose="02020603050405020304" pitchFamily="18" charset="0"/>
              </a:rPr>
              <a:t>ln</a:t>
            </a:r>
            <a:r>
              <a:rPr lang="en-US" sz="2000" b="1" i="1" dirty="0" err="1">
                <a:latin typeface="Times New Roman" panose="02020603050405020304" pitchFamily="18" charset="0"/>
                <a:cs typeface="Times New Roman" panose="02020603050405020304" pitchFamily="18" charset="0"/>
              </a:rPr>
              <a:t>SHADOW</a:t>
            </a:r>
            <a:r>
              <a:rPr lang="en-US" sz="2000" b="1" i="1" dirty="0">
                <a:latin typeface="Times New Roman" panose="02020603050405020304" pitchFamily="18" charset="0"/>
                <a:cs typeface="Times New Roman" panose="02020603050405020304" pitchFamily="18" charset="0"/>
              </a:rPr>
              <a:t> = </a:t>
            </a:r>
            <a:r>
              <a:rPr lang="en-US" sz="2000" dirty="0">
                <a:latin typeface="Times New Roman" panose="02020603050405020304" pitchFamily="18" charset="0"/>
                <a:cs typeface="Times New Roman" panose="02020603050405020304" pitchFamily="18" charset="0"/>
              </a:rPr>
              <a:t>λ</a:t>
            </a:r>
            <a:r>
              <a:rPr lang="en-US" sz="2000" baseline="-25000" dirty="0">
                <a:latin typeface="Times New Roman" panose="02020603050405020304" pitchFamily="18" charset="0"/>
                <a:cs typeface="Times New Roman" panose="02020603050405020304" pitchFamily="18" charset="0"/>
              </a:rPr>
              <a:t>0 </a:t>
            </a:r>
            <a:r>
              <a:rPr lang="en-US" sz="2000" dirty="0">
                <a:latin typeface="Times New Roman" panose="02020603050405020304" pitchFamily="18" charset="0"/>
                <a:cs typeface="Times New Roman" panose="02020603050405020304" pitchFamily="18" charset="0"/>
              </a:rPr>
              <a:t>+λ</a:t>
            </a:r>
            <a:r>
              <a:rPr lang="en-US" sz="2000" baseline="-25000" dirty="0">
                <a:latin typeface="Times New Roman" panose="02020603050405020304" pitchFamily="18" charset="0"/>
                <a:cs typeface="Times New Roman" panose="02020603050405020304" pitchFamily="18" charset="0"/>
              </a:rPr>
              <a:t>1</a:t>
            </a:r>
            <a:r>
              <a:rPr lang="en-US" sz="2000" dirty="0">
                <a:latin typeface="Times New Roman" panose="02020603050405020304" pitchFamily="18" charset="0"/>
                <a:cs typeface="Times New Roman" panose="02020603050405020304" pitchFamily="18" charset="0"/>
              </a:rPr>
              <a:t>ln</a:t>
            </a:r>
            <a:r>
              <a:rPr lang="en-US" sz="2000" b="1" i="1" dirty="0">
                <a:latin typeface="Times New Roman" panose="02020603050405020304" pitchFamily="18" charset="0"/>
                <a:cs typeface="Times New Roman" panose="02020603050405020304" pitchFamily="18" charset="0"/>
              </a:rPr>
              <a:t>RRTAX</a:t>
            </a:r>
            <a:r>
              <a:rPr lang="en-US" sz="2000" dirty="0">
                <a:latin typeface="Times New Roman" panose="02020603050405020304" pitchFamily="18" charset="0"/>
                <a:cs typeface="Times New Roman" panose="02020603050405020304" pitchFamily="18" charset="0"/>
              </a:rPr>
              <a:t>+ λ</a:t>
            </a:r>
            <a:r>
              <a:rPr lang="en-US" sz="2000" baseline="-25000" dirty="0">
                <a:latin typeface="Times New Roman" panose="02020603050405020304" pitchFamily="18" charset="0"/>
                <a:cs typeface="Times New Roman" panose="02020603050405020304" pitchFamily="18" charset="0"/>
              </a:rPr>
              <a:t>2</a:t>
            </a:r>
            <a:r>
              <a:rPr lang="en-US" sz="2000" dirty="0">
                <a:latin typeface="Times New Roman" panose="02020603050405020304" pitchFamily="18" charset="0"/>
                <a:cs typeface="Times New Roman" panose="02020603050405020304" pitchFamily="18" charset="0"/>
              </a:rPr>
              <a:t>ln</a:t>
            </a:r>
            <a:r>
              <a:rPr lang="en-US" sz="2000" b="1" i="1" dirty="0">
                <a:latin typeface="Times New Roman" panose="02020603050405020304" pitchFamily="18" charset="0"/>
                <a:cs typeface="Times New Roman" panose="02020603050405020304" pitchFamily="18" charset="0"/>
              </a:rPr>
              <a:t>RPIT</a:t>
            </a:r>
            <a:r>
              <a:rPr lang="en-US" sz="2000" dirty="0">
                <a:latin typeface="Times New Roman" panose="02020603050405020304" pitchFamily="18" charset="0"/>
                <a:cs typeface="Times New Roman" panose="02020603050405020304" pitchFamily="18" charset="0"/>
              </a:rPr>
              <a:t>+ λ</a:t>
            </a:r>
            <a:r>
              <a:rPr lang="en-US" sz="2000" baseline="-25000" dirty="0">
                <a:latin typeface="Times New Roman" panose="02020603050405020304" pitchFamily="18" charset="0"/>
                <a:cs typeface="Times New Roman" panose="02020603050405020304" pitchFamily="18" charset="0"/>
              </a:rPr>
              <a:t>3</a:t>
            </a:r>
            <a:r>
              <a:rPr lang="en-US" sz="2000" b="1" i="1" dirty="0">
                <a:latin typeface="Times New Roman" panose="02020603050405020304" pitchFamily="18" charset="0"/>
                <a:cs typeface="Times New Roman" panose="02020603050405020304" pitchFamily="18" charset="0"/>
              </a:rPr>
              <a:t>MMadv</a:t>
            </a:r>
            <a:r>
              <a:rPr lang="en-US" sz="2000" dirty="0">
                <a:latin typeface="Times New Roman" panose="02020603050405020304" pitchFamily="18" charset="0"/>
                <a:cs typeface="Times New Roman" panose="02020603050405020304" pitchFamily="18" charset="0"/>
              </a:rPr>
              <a:t>+ </a:t>
            </a:r>
            <a:r>
              <a:rPr lang="en-US" sz="2000" dirty="0" smtClean="0">
                <a:latin typeface="Times New Roman" panose="02020603050405020304" pitchFamily="18" charset="0"/>
                <a:cs typeface="Times New Roman" panose="02020603050405020304" pitchFamily="18" charset="0"/>
              </a:rPr>
              <a:t>λ</a:t>
            </a:r>
            <a:r>
              <a:rPr lang="en-US" sz="2000" baseline="-25000" dirty="0" smtClean="0">
                <a:latin typeface="Times New Roman" panose="02020603050405020304" pitchFamily="18" charset="0"/>
                <a:cs typeface="Times New Roman" panose="02020603050405020304" pitchFamily="18" charset="0"/>
              </a:rPr>
              <a:t>4</a:t>
            </a:r>
            <a:r>
              <a:rPr lang="en-US" sz="2000" b="1" i="1" dirty="0" smtClean="0">
                <a:latin typeface="Times New Roman" panose="02020603050405020304" pitchFamily="18" charset="0"/>
                <a:cs typeface="Times New Roman" panose="02020603050405020304" pitchFamily="18" charset="0"/>
              </a:rPr>
              <a:t>CapDif</a:t>
            </a:r>
            <a:endParaRPr lang="en-US" sz="2000" b="1" dirty="0" smtClean="0">
              <a:solidFill>
                <a:srgbClr val="0000CC"/>
              </a:solidFill>
              <a:latin typeface="Times New Roman" pitchFamily="18" charset="0"/>
              <a:cs typeface="Times New Roman" panose="02020603050405020304" pitchFamily="18" charset="0"/>
            </a:endParaRPr>
          </a:p>
        </p:txBody>
      </p:sp>
      <p:graphicFrame>
        <p:nvGraphicFramePr>
          <p:cNvPr id="22660" name="Group 132"/>
          <p:cNvGraphicFramePr>
            <a:graphicFrameLocks noGrp="1"/>
          </p:cNvGraphicFramePr>
          <p:nvPr>
            <p:extLst>
              <p:ext uri="{D42A27DB-BD31-4B8C-83A1-F6EECF244321}">
                <p14:modId xmlns:p14="http://schemas.microsoft.com/office/powerpoint/2010/main" val="2821304151"/>
              </p:ext>
            </p:extLst>
          </p:nvPr>
        </p:nvGraphicFramePr>
        <p:xfrm>
          <a:off x="50799" y="990600"/>
          <a:ext cx="9017001" cy="4904913"/>
        </p:xfrm>
        <a:graphic>
          <a:graphicData uri="http://schemas.openxmlformats.org/drawingml/2006/table">
            <a:tbl>
              <a:tblPr/>
              <a:tblGrid>
                <a:gridCol w="1854201"/>
                <a:gridCol w="1371600"/>
                <a:gridCol w="1600200"/>
                <a:gridCol w="1447800"/>
                <a:gridCol w="1447800"/>
                <a:gridCol w="1295400"/>
              </a:tblGrid>
              <a:tr h="805874">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Long Run</a:t>
                      </a:r>
                    </a:p>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Coefficients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1:</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limited controls</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1963q1-2013q3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2: credit &amp; cyclical controls</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1963q1-2013q3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3: credit, event, &amp; cyclical </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1963q1-2013q3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4: credit, event, &amp; cyclical </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1963q1-2006q4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7: only reg. controls</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1963q1-’13q3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6106">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Ln Reserve Requirement Tax</a:t>
                      </a:r>
                      <a:r>
                        <a:rPr kumimoji="0" lang="en-US" sz="1400" b="1" i="0" u="none" strike="noStrike" cap="none" normalizeH="0" baseline="-25000" dirty="0" smtClean="0">
                          <a:ln>
                            <a:noFill/>
                          </a:ln>
                          <a:solidFill>
                            <a:schemeClr val="tx1"/>
                          </a:solidFill>
                          <a:effectLst/>
                          <a:latin typeface="Times New Roman" pitchFamily="18" charset="0"/>
                        </a:rPr>
                        <a:t>t-1</a:t>
                      </a: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  0.046</a:t>
                      </a:r>
                      <a:r>
                        <a:rPr kumimoji="0" lang="en-US" sz="1800" b="1" i="0" u="none" strike="noStrike" cap="none" normalizeH="0" baseline="30000" dirty="0" smtClean="0">
                          <a:ln>
                            <a:noFill/>
                          </a:ln>
                          <a:solidFill>
                            <a:srgbClr val="FF0000"/>
                          </a:solidFill>
                          <a:effectLst/>
                          <a:latin typeface="Times New Roman" pitchFamily="18" charset="0"/>
                        </a:rPr>
                        <a:t>**</a:t>
                      </a:r>
                      <a:endParaRPr kumimoji="0" lang="en-US" sz="1800" b="1" i="0" u="none" strike="noStrike" cap="none" normalizeH="0" baseline="0" dirty="0" smtClean="0">
                        <a:ln>
                          <a:noFill/>
                        </a:ln>
                        <a:solidFill>
                          <a:srgbClr val="FF0000"/>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 0.044</a:t>
                      </a:r>
                      <a:r>
                        <a:rPr kumimoji="0" lang="en-US" sz="1800" b="1" i="0" u="none" strike="noStrike" cap="none" normalizeH="0" baseline="30000" dirty="0" smtClean="0">
                          <a:ln>
                            <a:noFill/>
                          </a:ln>
                          <a:solidFill>
                            <a:srgbClr val="FF0000"/>
                          </a:solidFill>
                          <a:effectLst/>
                          <a:latin typeface="Times New Roman" pitchFamily="18" charset="0"/>
                        </a:rPr>
                        <a:t>**</a:t>
                      </a:r>
                      <a:endParaRPr kumimoji="0" lang="en-US" sz="1800" b="1" i="0" u="none" strike="noStrike" cap="none" normalizeH="0" baseline="0" dirty="0" smtClean="0">
                        <a:ln>
                          <a:noFill/>
                        </a:ln>
                        <a:solidFill>
                          <a:srgbClr val="FF0000"/>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(4.7)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 0.042</a:t>
                      </a:r>
                      <a:r>
                        <a:rPr kumimoji="0" lang="en-US" sz="1800" b="1" i="0" u="none" strike="noStrike" cap="none" normalizeH="0" baseline="30000" dirty="0" smtClean="0">
                          <a:ln>
                            <a:noFill/>
                          </a:ln>
                          <a:solidFill>
                            <a:srgbClr val="FF0000"/>
                          </a:solidFill>
                          <a:effectLst/>
                          <a:latin typeface="Times New Roman" pitchFamily="18" charset="0"/>
                        </a:rPr>
                        <a:t>**</a:t>
                      </a:r>
                      <a:endParaRPr kumimoji="0" lang="en-US" sz="1800" b="1" i="0" u="none" strike="noStrike" cap="none" normalizeH="0" baseline="0" dirty="0" smtClean="0">
                        <a:ln>
                          <a:noFill/>
                        </a:ln>
                        <a:solidFill>
                          <a:srgbClr val="FF0000"/>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(5.2)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 0.032</a:t>
                      </a:r>
                      <a:r>
                        <a:rPr kumimoji="0" lang="en-US" sz="1800" b="1" i="0" u="none" strike="noStrike" cap="none" normalizeH="0" baseline="30000" dirty="0" smtClean="0">
                          <a:ln>
                            <a:noFill/>
                          </a:ln>
                          <a:solidFill>
                            <a:srgbClr val="FF0000"/>
                          </a:solidFill>
                          <a:effectLst/>
                          <a:latin typeface="Times New Roman" pitchFamily="18" charset="0"/>
                        </a:rPr>
                        <a:t>*</a:t>
                      </a:r>
                      <a:endParaRPr kumimoji="0" lang="en-US" sz="1800" b="1" i="0" u="none" strike="noStrike" cap="none" normalizeH="0" baseline="0" dirty="0" smtClean="0">
                        <a:ln>
                          <a:noFill/>
                        </a:ln>
                        <a:solidFill>
                          <a:srgbClr val="FF0000"/>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(2.6)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 0.042</a:t>
                      </a:r>
                      <a:r>
                        <a:rPr kumimoji="0" lang="en-US" sz="1800" b="1" i="0" u="none" strike="noStrike" cap="none" normalizeH="0" baseline="30000" dirty="0" smtClean="0">
                          <a:ln>
                            <a:noFill/>
                          </a:ln>
                          <a:solidFill>
                            <a:srgbClr val="FF0000"/>
                          </a:solidFill>
                          <a:effectLst/>
                          <a:latin typeface="Times New Roman" pitchFamily="18" charset="0"/>
                        </a:rPr>
                        <a:t>**</a:t>
                      </a:r>
                      <a:endParaRPr kumimoji="0" lang="en-US" sz="1800" b="1" i="0" u="none" strike="noStrike" cap="none" normalizeH="0" baseline="0" dirty="0" smtClean="0">
                        <a:ln>
                          <a:noFill/>
                        </a:ln>
                        <a:solidFill>
                          <a:srgbClr val="FF0000"/>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(4.5)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6106">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Ln Real Information Costs</a:t>
                      </a:r>
                      <a:r>
                        <a:rPr kumimoji="0" lang="en-US" sz="1400" b="1" i="0" u="none" strike="noStrike" cap="none" normalizeH="0" baseline="-25000" dirty="0" smtClean="0">
                          <a:ln>
                            <a:noFill/>
                          </a:ln>
                          <a:solidFill>
                            <a:schemeClr val="tx1"/>
                          </a:solidFill>
                          <a:effectLst/>
                          <a:latin typeface="Times New Roman" pitchFamily="18" charset="0"/>
                        </a:rPr>
                        <a:t>t-1</a:t>
                      </a: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-0.270</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(14.8)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-0.265</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(14.3)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-0.270</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(16.8)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-0.273</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(14.1)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-0.267</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(14.5)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6106">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Money Market Fund</a:t>
                      </a:r>
                    </a:p>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Deposit Advanatge</a:t>
                      </a:r>
                      <a:r>
                        <a:rPr kumimoji="0" lang="en-US" sz="1400" b="1" i="0" u="none" strike="noStrike" cap="none" normalizeH="0" baseline="-25000" dirty="0" smtClean="0">
                          <a:ln>
                            <a:noFill/>
                          </a:ln>
                          <a:solidFill>
                            <a:schemeClr val="tx1"/>
                          </a:solidFill>
                          <a:effectLst/>
                          <a:latin typeface="Times New Roman" pitchFamily="18" charset="0"/>
                        </a:rPr>
                        <a:t>t-1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0.211</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(10.1)</a:t>
                      </a:r>
                      <a:endParaRPr kumimoji="0" lang="en-US" sz="1400" b="1" i="0" u="none" strike="noStrike" cap="none" normalizeH="0" baseline="3000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0.212</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(10.0)</a:t>
                      </a:r>
                      <a:endParaRPr kumimoji="0" lang="en-US" sz="1400" b="1" i="0" u="none" strike="noStrike" cap="none" normalizeH="0" baseline="3000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0.221</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(12.3)</a:t>
                      </a:r>
                      <a:endParaRPr kumimoji="0" lang="en-US" sz="1400" b="1" i="0" u="none" strike="noStrike" cap="none" normalizeH="0" baseline="3000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0.222</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(11.7)</a:t>
                      </a:r>
                      <a:endParaRPr kumimoji="0" lang="en-US" sz="1400" b="1" i="0" u="none" strike="noStrike" cap="none" normalizeH="0" baseline="3000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0.203</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(7.2)</a:t>
                      </a:r>
                      <a:endParaRPr kumimoji="0" lang="en-US" sz="1400" b="1" i="0" u="none" strike="noStrike" cap="none" normalizeH="0" baseline="3000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96945">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Relative Capital </a:t>
                      </a:r>
                    </a:p>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Regulations</a:t>
                      </a:r>
                      <a:r>
                        <a:rPr kumimoji="0" lang="en-US" sz="1400" b="1" i="0" u="none" strike="noStrike" cap="none" normalizeH="0" baseline="-25000" dirty="0" smtClean="0">
                          <a:ln>
                            <a:noFill/>
                          </a:ln>
                          <a:solidFill>
                            <a:schemeClr val="tx1"/>
                          </a:solidFill>
                          <a:effectLst/>
                          <a:latin typeface="Times New Roman" pitchFamily="18" charset="0"/>
                        </a:rPr>
                        <a:t>t-1</a:t>
                      </a: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0.068</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(7.6)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0.070</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(7.6)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0.069</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(8.9)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0.061</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(6.5)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0.077</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(6.8)</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7456">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Speed of Adjustment from EC</a:t>
                      </a:r>
                      <a:r>
                        <a:rPr kumimoji="0" lang="en-US" sz="1400" b="1" i="0" u="none" strike="noStrike" cap="none" normalizeH="0" baseline="-25000" dirty="0" smtClean="0">
                          <a:ln>
                            <a:noFill/>
                          </a:ln>
                          <a:solidFill>
                            <a:schemeClr val="tx1"/>
                          </a:solidFill>
                          <a:effectLst/>
                          <a:latin typeface="Times New Roman" pitchFamily="18" charset="0"/>
                        </a:rPr>
                        <a:t>t-1</a:t>
                      </a:r>
                      <a:r>
                        <a:rPr kumimoji="0" lang="en-US" sz="1400" b="1" i="0" u="none" strike="noStrike" cap="none" normalizeH="0" baseline="0" dirty="0" smtClean="0">
                          <a:ln>
                            <a:noFill/>
                          </a:ln>
                          <a:solidFill>
                            <a:schemeClr val="tx1"/>
                          </a:solidFill>
                          <a:effectLst/>
                          <a:latin typeface="Times New Roman" pitchFamily="18" charset="0"/>
                        </a:rPr>
                        <a:t> Term</a:t>
                      </a:r>
                      <a:r>
                        <a:rPr kumimoji="0" lang="en-US" sz="1400" b="1" i="0" u="none" strike="noStrike" cap="none" normalizeH="0" baseline="0" dirty="0" smtClean="0">
                          <a:ln>
                            <a:noFill/>
                          </a:ln>
                          <a:solidFill>
                            <a:schemeClr val="tx1"/>
                          </a:solidFill>
                          <a:effectLst/>
                          <a:latin typeface="Arial" charset="0"/>
                        </a:rPr>
                        <a: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-0.239</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(6.4)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-0.231</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(6.3)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-0.260</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(7.2)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-0.267</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(6.6)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-0.170</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(4.6)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Unique, Significant </a:t>
                      </a:r>
                      <a:r>
                        <a:rPr kumimoji="0" lang="en-US" sz="1400" b="1" i="0" u="none" strike="noStrike" cap="none" normalizeH="0" baseline="0" dirty="0" err="1" smtClean="0">
                          <a:ln>
                            <a:noFill/>
                          </a:ln>
                          <a:solidFill>
                            <a:schemeClr val="tx1"/>
                          </a:solidFill>
                          <a:effectLst/>
                          <a:latin typeface="Times New Roman" pitchFamily="18" charset="0"/>
                        </a:rPr>
                        <a:t>Cointegrating</a:t>
                      </a:r>
                      <a:r>
                        <a:rPr kumimoji="0" lang="en-US" sz="1400" b="1" i="0" u="none" strike="noStrike" cap="none" normalizeH="0" baseline="0" dirty="0" smtClean="0">
                          <a:ln>
                            <a:noFill/>
                          </a:ln>
                          <a:solidFill>
                            <a:schemeClr val="tx1"/>
                          </a:solidFill>
                          <a:effectLst/>
                          <a:latin typeface="Times New Roman" pitchFamily="18" charset="0"/>
                        </a:rPr>
                        <a:t>  Vector</a:t>
                      </a:r>
                      <a:endParaRPr kumimoji="0" lang="en-US" sz="1400" b="1" i="0" u="none" strike="noStrike" cap="none" normalizeH="0" baseline="0" dirty="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Yes</a:t>
                      </a:r>
                      <a:r>
                        <a:rPr kumimoji="0" lang="en-US" sz="1400" b="1" i="0" u="none" strike="noStrike" cap="none" normalizeH="0" baseline="30000" dirty="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Yes</a:t>
                      </a:r>
                      <a:r>
                        <a:rPr kumimoji="0" lang="en-US" sz="1400" b="1" i="0" u="none" strike="noStrike" cap="none" normalizeH="0" baseline="30000" dirty="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Yes</a:t>
                      </a:r>
                      <a:r>
                        <a:rPr kumimoji="0" lang="en-US" sz="1400" b="1" i="0" u="none" strike="noStrike" cap="none" normalizeH="0" baseline="30000" dirty="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Yes</a:t>
                      </a:r>
                      <a:r>
                        <a:rPr kumimoji="0" lang="en-US" sz="1400" b="1" i="0" u="none" strike="noStrike" cap="none" normalizeH="0" baseline="30000" dirty="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Yes</a:t>
                      </a:r>
                      <a:r>
                        <a:rPr kumimoji="0" lang="en-US" sz="1400" b="1" i="0" u="none" strike="noStrike" cap="none" normalizeH="0" baseline="30000" dirty="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244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anose="02020603050405020304" pitchFamily="18" charset="0"/>
                        </a:rPr>
                        <a:t>R</a:t>
                      </a:r>
                      <a:r>
                        <a:rPr kumimoji="0" lang="en-US" sz="1400" b="1" i="0" u="none" strike="noStrike" cap="none" normalizeH="0" baseline="30000" dirty="0" smtClean="0">
                          <a:ln>
                            <a:noFill/>
                          </a:ln>
                          <a:solidFill>
                            <a:schemeClr val="tx1"/>
                          </a:solidFill>
                          <a:effectLst/>
                          <a:latin typeface="Times New Roman" pitchFamily="18" charset="0"/>
                          <a:cs typeface="Times New Roman" panose="02020603050405020304" pitchFamily="18" charset="0"/>
                        </a:rPr>
                        <a:t>2</a:t>
                      </a:r>
                      <a:r>
                        <a:rPr kumimoji="0" lang="en-US" sz="1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(corrected)</a:t>
                      </a:r>
                    </a:p>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S.E. * 100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0.34</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2.02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0.36</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0.46</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1.82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0.39</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1.86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0.28</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2.11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5666" name="Text Box 59"/>
          <p:cNvSpPr txBox="1">
            <a:spLocks noChangeArrowheads="1"/>
          </p:cNvSpPr>
          <p:nvPr/>
        </p:nvSpPr>
        <p:spPr bwMode="auto">
          <a:xfrm>
            <a:off x="0" y="6026696"/>
            <a:ext cx="9144000" cy="276999"/>
          </a:xfrm>
          <a:prstGeom prst="rect">
            <a:avLst/>
          </a:prstGeom>
          <a:noFill/>
          <a:ln w="9525">
            <a:noFill/>
            <a:miter lim="800000"/>
            <a:headEnd/>
            <a:tailEnd/>
          </a:ln>
        </p:spPr>
        <p:txBody>
          <a:bodyPr wrap="square">
            <a:spAutoFit/>
          </a:bodyPr>
          <a:lstStyle/>
          <a:p>
            <a:pPr>
              <a:spcBef>
                <a:spcPts val="0"/>
              </a:spcBef>
            </a:pPr>
            <a:r>
              <a:rPr lang="en-US" sz="1200" dirty="0" smtClean="0">
                <a:latin typeface="Times New Roman" panose="02020603050405020304" pitchFamily="18" charset="0"/>
                <a:cs typeface="Times New Roman" panose="02020603050405020304" pitchFamily="18" charset="0"/>
              </a:rPr>
              <a:t>Absolute t-ratios in parentheses.  Vectors </a:t>
            </a:r>
            <a:r>
              <a:rPr lang="en-US" sz="1200" dirty="0">
                <a:latin typeface="Times New Roman" panose="02020603050405020304" pitchFamily="18" charset="0"/>
                <a:cs typeface="Times New Roman" panose="02020603050405020304" pitchFamily="18" charset="0"/>
              </a:rPr>
              <a:t>allow trends in variables but not in the </a:t>
            </a:r>
            <a:r>
              <a:rPr lang="en-US" sz="1200" dirty="0" err="1">
                <a:latin typeface="Times New Roman" panose="02020603050405020304" pitchFamily="18" charset="0"/>
                <a:cs typeface="Times New Roman" panose="02020603050405020304" pitchFamily="18" charset="0"/>
              </a:rPr>
              <a:t>cointegrating</a:t>
            </a:r>
            <a:r>
              <a:rPr lang="en-US" sz="1200" dirty="0">
                <a:latin typeface="Times New Roman" panose="02020603050405020304" pitchFamily="18" charset="0"/>
                <a:cs typeface="Times New Roman" panose="02020603050405020304" pitchFamily="18" charset="0"/>
              </a:rPr>
              <a:t> relationship</a:t>
            </a:r>
            <a:r>
              <a:rPr lang="en-US" sz="1200" dirty="0" smtClean="0">
                <a:latin typeface="Times New Roman" panose="02020603050405020304" pitchFamily="18" charset="0"/>
                <a:cs typeface="Times New Roman" panose="02020603050405020304" pitchFamily="18" charset="0"/>
              </a:rPr>
              <a:t>. </a:t>
            </a:r>
            <a:endParaRPr lang="en-US"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7940419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6"/>
          <p:cNvSpPr>
            <a:spLocks noGrp="1" noChangeArrowheads="1"/>
          </p:cNvSpPr>
          <p:nvPr>
            <p:ph type="sldNum" sz="quarter" idx="12"/>
          </p:nvPr>
        </p:nvSpPr>
        <p:spPr>
          <a:noFill/>
        </p:spPr>
        <p:txBody>
          <a:bodyPr/>
          <a:lstStyle/>
          <a:p>
            <a:fld id="{1F0FB8EB-E11B-4B45-B088-3E4188D3CEFE}" type="slidenum">
              <a:rPr lang="en-US" smtClean="0">
                <a:latin typeface="Arial" pitchFamily="34" charset="0"/>
              </a:rPr>
              <a:pPr/>
              <a:t>16</a:t>
            </a:fld>
            <a:endParaRPr lang="en-US" smtClean="0">
              <a:latin typeface="Arial" pitchFamily="34" charset="0"/>
            </a:endParaRPr>
          </a:p>
        </p:txBody>
      </p:sp>
      <p:sp>
        <p:nvSpPr>
          <p:cNvPr id="25603" name="Rectangle 2"/>
          <p:cNvSpPr>
            <a:spLocks noGrp="1" noChangeArrowheads="1"/>
          </p:cNvSpPr>
          <p:nvPr>
            <p:ph type="title"/>
          </p:nvPr>
        </p:nvSpPr>
        <p:spPr>
          <a:xfrm>
            <a:off x="0" y="0"/>
            <a:ext cx="9144000" cy="990600"/>
          </a:xfrm>
        </p:spPr>
        <p:txBody>
          <a:bodyPr>
            <a:normAutofit fontScale="90000"/>
          </a:bodyPr>
          <a:lstStyle/>
          <a:p>
            <a:r>
              <a:rPr lang="en-US" sz="2800" b="1" dirty="0">
                <a:solidFill>
                  <a:srgbClr val="0000CC"/>
                </a:solidFill>
                <a:latin typeface="Times New Roman" pitchFamily="18" charset="0"/>
              </a:rPr>
              <a:t>Results: Long-Run Determinants of the Shadow </a:t>
            </a:r>
            <a:r>
              <a:rPr lang="en-US" sz="2800" b="1" dirty="0" smtClean="0">
                <a:solidFill>
                  <a:srgbClr val="0000CC"/>
                </a:solidFill>
                <a:latin typeface="Times New Roman" pitchFamily="18" charset="0"/>
              </a:rPr>
              <a:t>Share</a:t>
            </a:r>
            <a:br>
              <a:rPr lang="en-US" sz="2800" b="1" dirty="0" smtClean="0">
                <a:solidFill>
                  <a:srgbClr val="0000CC"/>
                </a:solidFill>
                <a:latin typeface="Times New Roman" pitchFamily="18" charset="0"/>
              </a:rPr>
            </a:br>
            <a:r>
              <a:rPr lang="en-US" sz="2000" b="1" i="1" dirty="0">
                <a:latin typeface="Times New Roman" panose="02020603050405020304" pitchFamily="18" charset="0"/>
                <a:cs typeface="Times New Roman" panose="02020603050405020304" pitchFamily="18" charset="0"/>
              </a:rPr>
              <a:t>Long-Run </a:t>
            </a:r>
            <a:r>
              <a:rPr lang="en-US" sz="2000" b="1" i="1" dirty="0" smtClean="0">
                <a:latin typeface="Times New Roman" panose="02020603050405020304" pitchFamily="18" charset="0"/>
                <a:cs typeface="Times New Roman" panose="02020603050405020304" pitchFamily="18" charset="0"/>
              </a:rPr>
              <a:t>Equilibrium: </a:t>
            </a:r>
            <a:r>
              <a:rPr lang="en-US" sz="2000" dirty="0" err="1">
                <a:latin typeface="Times New Roman" panose="02020603050405020304" pitchFamily="18" charset="0"/>
                <a:cs typeface="Times New Roman" panose="02020603050405020304" pitchFamily="18" charset="0"/>
              </a:rPr>
              <a:t>ln</a:t>
            </a:r>
            <a:r>
              <a:rPr lang="en-US" sz="2000" b="1" i="1" dirty="0" err="1">
                <a:latin typeface="Times New Roman" panose="02020603050405020304" pitchFamily="18" charset="0"/>
                <a:cs typeface="Times New Roman" panose="02020603050405020304" pitchFamily="18" charset="0"/>
              </a:rPr>
              <a:t>SHADOW</a:t>
            </a:r>
            <a:r>
              <a:rPr lang="en-US" sz="2000" b="1" i="1" dirty="0">
                <a:latin typeface="Times New Roman" panose="02020603050405020304" pitchFamily="18" charset="0"/>
                <a:cs typeface="Times New Roman" panose="02020603050405020304" pitchFamily="18" charset="0"/>
              </a:rPr>
              <a:t> = </a:t>
            </a:r>
            <a:r>
              <a:rPr lang="en-US" sz="2000" dirty="0">
                <a:latin typeface="Times New Roman" panose="02020603050405020304" pitchFamily="18" charset="0"/>
                <a:cs typeface="Times New Roman" panose="02020603050405020304" pitchFamily="18" charset="0"/>
              </a:rPr>
              <a:t>λ</a:t>
            </a:r>
            <a:r>
              <a:rPr lang="en-US" sz="2000" baseline="-25000" dirty="0">
                <a:latin typeface="Times New Roman" panose="02020603050405020304" pitchFamily="18" charset="0"/>
                <a:cs typeface="Times New Roman" panose="02020603050405020304" pitchFamily="18" charset="0"/>
              </a:rPr>
              <a:t>0 </a:t>
            </a:r>
            <a:r>
              <a:rPr lang="en-US" sz="2000" dirty="0">
                <a:latin typeface="Times New Roman" panose="02020603050405020304" pitchFamily="18" charset="0"/>
                <a:cs typeface="Times New Roman" panose="02020603050405020304" pitchFamily="18" charset="0"/>
              </a:rPr>
              <a:t>+λ</a:t>
            </a:r>
            <a:r>
              <a:rPr lang="en-US" sz="2000" baseline="-25000" dirty="0">
                <a:latin typeface="Times New Roman" panose="02020603050405020304" pitchFamily="18" charset="0"/>
                <a:cs typeface="Times New Roman" panose="02020603050405020304" pitchFamily="18" charset="0"/>
              </a:rPr>
              <a:t>1</a:t>
            </a:r>
            <a:r>
              <a:rPr lang="en-US" sz="2000" dirty="0">
                <a:latin typeface="Times New Roman" panose="02020603050405020304" pitchFamily="18" charset="0"/>
                <a:cs typeface="Times New Roman" panose="02020603050405020304" pitchFamily="18" charset="0"/>
              </a:rPr>
              <a:t>ln</a:t>
            </a:r>
            <a:r>
              <a:rPr lang="en-US" sz="2000" b="1" i="1" dirty="0">
                <a:latin typeface="Times New Roman" panose="02020603050405020304" pitchFamily="18" charset="0"/>
                <a:cs typeface="Times New Roman" panose="02020603050405020304" pitchFamily="18" charset="0"/>
              </a:rPr>
              <a:t>RRTAX</a:t>
            </a:r>
            <a:r>
              <a:rPr lang="en-US" sz="2000" dirty="0">
                <a:latin typeface="Times New Roman" panose="02020603050405020304" pitchFamily="18" charset="0"/>
                <a:cs typeface="Times New Roman" panose="02020603050405020304" pitchFamily="18" charset="0"/>
              </a:rPr>
              <a:t>+ λ</a:t>
            </a:r>
            <a:r>
              <a:rPr lang="en-US" sz="2000" baseline="-25000" dirty="0">
                <a:latin typeface="Times New Roman" panose="02020603050405020304" pitchFamily="18" charset="0"/>
                <a:cs typeface="Times New Roman" panose="02020603050405020304" pitchFamily="18" charset="0"/>
              </a:rPr>
              <a:t>2</a:t>
            </a:r>
            <a:r>
              <a:rPr lang="en-US" sz="2000" dirty="0">
                <a:latin typeface="Times New Roman" panose="02020603050405020304" pitchFamily="18" charset="0"/>
                <a:cs typeface="Times New Roman" panose="02020603050405020304" pitchFamily="18" charset="0"/>
              </a:rPr>
              <a:t>ln</a:t>
            </a:r>
            <a:r>
              <a:rPr lang="en-US" sz="2000" b="1" i="1" dirty="0">
                <a:latin typeface="Times New Roman" panose="02020603050405020304" pitchFamily="18" charset="0"/>
                <a:cs typeface="Times New Roman" panose="02020603050405020304" pitchFamily="18" charset="0"/>
              </a:rPr>
              <a:t>RPIT</a:t>
            </a:r>
            <a:r>
              <a:rPr lang="en-US" sz="2000" dirty="0">
                <a:latin typeface="Times New Roman" panose="02020603050405020304" pitchFamily="18" charset="0"/>
                <a:cs typeface="Times New Roman" panose="02020603050405020304" pitchFamily="18" charset="0"/>
              </a:rPr>
              <a:t>+ λ</a:t>
            </a:r>
            <a:r>
              <a:rPr lang="en-US" sz="2000" baseline="-25000" dirty="0">
                <a:latin typeface="Times New Roman" panose="02020603050405020304" pitchFamily="18" charset="0"/>
                <a:cs typeface="Times New Roman" panose="02020603050405020304" pitchFamily="18" charset="0"/>
              </a:rPr>
              <a:t>3</a:t>
            </a:r>
            <a:r>
              <a:rPr lang="en-US" sz="2000" b="1" i="1" dirty="0">
                <a:latin typeface="Times New Roman" panose="02020603050405020304" pitchFamily="18" charset="0"/>
                <a:cs typeface="Times New Roman" panose="02020603050405020304" pitchFamily="18" charset="0"/>
              </a:rPr>
              <a:t>MMadv</a:t>
            </a:r>
            <a:r>
              <a:rPr lang="en-US" sz="2000" dirty="0">
                <a:latin typeface="Times New Roman" panose="02020603050405020304" pitchFamily="18" charset="0"/>
                <a:cs typeface="Times New Roman" panose="02020603050405020304" pitchFamily="18" charset="0"/>
              </a:rPr>
              <a:t>+ </a:t>
            </a:r>
            <a:r>
              <a:rPr lang="en-US" sz="2000" dirty="0" smtClean="0">
                <a:latin typeface="Times New Roman" panose="02020603050405020304" pitchFamily="18" charset="0"/>
                <a:cs typeface="Times New Roman" panose="02020603050405020304" pitchFamily="18" charset="0"/>
              </a:rPr>
              <a:t>λ</a:t>
            </a:r>
            <a:r>
              <a:rPr lang="en-US" sz="2000" baseline="-25000" dirty="0" smtClean="0">
                <a:latin typeface="Times New Roman" panose="02020603050405020304" pitchFamily="18" charset="0"/>
                <a:cs typeface="Times New Roman" panose="02020603050405020304" pitchFamily="18" charset="0"/>
              </a:rPr>
              <a:t>4</a:t>
            </a:r>
            <a:r>
              <a:rPr lang="en-US" sz="2000" b="1" i="1" dirty="0" smtClean="0">
                <a:latin typeface="Times New Roman" panose="02020603050405020304" pitchFamily="18" charset="0"/>
                <a:cs typeface="Times New Roman" panose="02020603050405020304" pitchFamily="18" charset="0"/>
              </a:rPr>
              <a:t>CapDif</a:t>
            </a:r>
            <a:endParaRPr lang="en-US" sz="2000" b="1" dirty="0" smtClean="0">
              <a:solidFill>
                <a:srgbClr val="0000CC"/>
              </a:solidFill>
              <a:latin typeface="Times New Roman" pitchFamily="18" charset="0"/>
              <a:cs typeface="Times New Roman" panose="02020603050405020304" pitchFamily="18" charset="0"/>
            </a:endParaRPr>
          </a:p>
        </p:txBody>
      </p:sp>
      <p:graphicFrame>
        <p:nvGraphicFramePr>
          <p:cNvPr id="22660" name="Group 132"/>
          <p:cNvGraphicFramePr>
            <a:graphicFrameLocks noGrp="1"/>
          </p:cNvGraphicFramePr>
          <p:nvPr>
            <p:extLst>
              <p:ext uri="{D42A27DB-BD31-4B8C-83A1-F6EECF244321}">
                <p14:modId xmlns:p14="http://schemas.microsoft.com/office/powerpoint/2010/main" val="2428596619"/>
              </p:ext>
            </p:extLst>
          </p:nvPr>
        </p:nvGraphicFramePr>
        <p:xfrm>
          <a:off x="50799" y="990600"/>
          <a:ext cx="9017001" cy="4904913"/>
        </p:xfrm>
        <a:graphic>
          <a:graphicData uri="http://schemas.openxmlformats.org/drawingml/2006/table">
            <a:tbl>
              <a:tblPr/>
              <a:tblGrid>
                <a:gridCol w="1854201"/>
                <a:gridCol w="1371600"/>
                <a:gridCol w="1600200"/>
                <a:gridCol w="1447800"/>
                <a:gridCol w="1447800"/>
                <a:gridCol w="1295400"/>
              </a:tblGrid>
              <a:tr h="805874">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Long Run</a:t>
                      </a:r>
                    </a:p>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Coefficients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1:</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limited controls</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1963q1-2013q3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2: credit &amp; cyclical controls</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1963q1-2013q3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3: credit, event, &amp; cyclical </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1963q1-2013q3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4: credit, event, &amp; cyclical </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1963q1-2006q4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7: only reg. controls</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1963q1-’13q3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6106">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Ln Reserve Requirement Tax</a:t>
                      </a:r>
                      <a:r>
                        <a:rPr kumimoji="0" lang="en-US" sz="1400" b="1" i="0" u="none" strike="noStrike" cap="none" normalizeH="0" baseline="-25000" dirty="0" smtClean="0">
                          <a:ln>
                            <a:noFill/>
                          </a:ln>
                          <a:solidFill>
                            <a:schemeClr val="tx1"/>
                          </a:solidFill>
                          <a:effectLst/>
                          <a:latin typeface="Times New Roman" pitchFamily="18" charset="0"/>
                        </a:rPr>
                        <a:t>t-1</a:t>
                      </a: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0.046</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0.044</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(4.7)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0.042</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(5.2)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0.032</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0.042</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(4.5)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6106">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Ln Real Information Costs</a:t>
                      </a:r>
                      <a:r>
                        <a:rPr kumimoji="0" lang="en-US" sz="1400" b="1" i="0" u="none" strike="noStrike" cap="none" normalizeH="0" baseline="-25000" dirty="0" smtClean="0">
                          <a:ln>
                            <a:noFill/>
                          </a:ln>
                          <a:solidFill>
                            <a:schemeClr val="tx1"/>
                          </a:solidFill>
                          <a:effectLst/>
                          <a:latin typeface="Times New Roman" pitchFamily="18" charset="0"/>
                        </a:rPr>
                        <a:t>t-1</a:t>
                      </a: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-0.270</a:t>
                      </a:r>
                      <a:r>
                        <a:rPr kumimoji="0" lang="en-US" sz="1800" b="1" i="0" u="none" strike="noStrike" cap="none" normalizeH="0" baseline="30000" dirty="0" smtClean="0">
                          <a:ln>
                            <a:noFill/>
                          </a:ln>
                          <a:solidFill>
                            <a:srgbClr val="FF0000"/>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(14.8)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-0.265</a:t>
                      </a:r>
                      <a:r>
                        <a:rPr kumimoji="0" lang="en-US" sz="1800" b="1" i="0" u="none" strike="noStrike" cap="none" normalizeH="0" baseline="30000" dirty="0" smtClean="0">
                          <a:ln>
                            <a:noFill/>
                          </a:ln>
                          <a:solidFill>
                            <a:srgbClr val="FF0000"/>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(14.3)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-0.270</a:t>
                      </a:r>
                      <a:r>
                        <a:rPr kumimoji="0" lang="en-US" sz="1800" b="1" i="0" u="none" strike="noStrike" cap="none" normalizeH="0" baseline="30000" dirty="0" smtClean="0">
                          <a:ln>
                            <a:noFill/>
                          </a:ln>
                          <a:solidFill>
                            <a:srgbClr val="FF0000"/>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(16.8)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-0.273</a:t>
                      </a:r>
                      <a:r>
                        <a:rPr kumimoji="0" lang="en-US" sz="1800" b="1" i="0" u="none" strike="noStrike" cap="none" normalizeH="0" baseline="30000" dirty="0" smtClean="0">
                          <a:ln>
                            <a:noFill/>
                          </a:ln>
                          <a:solidFill>
                            <a:srgbClr val="FF0000"/>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(14.1)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-0.267</a:t>
                      </a:r>
                      <a:r>
                        <a:rPr kumimoji="0" lang="en-US" sz="1800" b="1" i="0" u="none" strike="noStrike" cap="none" normalizeH="0" baseline="30000" dirty="0" smtClean="0">
                          <a:ln>
                            <a:noFill/>
                          </a:ln>
                          <a:solidFill>
                            <a:srgbClr val="FF0000"/>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(14.5)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6106">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Money Market Fund</a:t>
                      </a:r>
                    </a:p>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Deposit Advanatge</a:t>
                      </a:r>
                      <a:r>
                        <a:rPr kumimoji="0" lang="en-US" sz="1400" b="1" i="0" u="none" strike="noStrike" cap="none" normalizeH="0" baseline="-25000" dirty="0" smtClean="0">
                          <a:ln>
                            <a:noFill/>
                          </a:ln>
                          <a:solidFill>
                            <a:schemeClr val="tx1"/>
                          </a:solidFill>
                          <a:effectLst/>
                          <a:latin typeface="Times New Roman" pitchFamily="18" charset="0"/>
                        </a:rPr>
                        <a:t>t-1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0.211</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(10.1)</a:t>
                      </a:r>
                      <a:endParaRPr kumimoji="0" lang="en-US" sz="1400" b="1" i="0" u="none" strike="noStrike" cap="none" normalizeH="0" baseline="3000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0.212</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(10.0)</a:t>
                      </a:r>
                      <a:endParaRPr kumimoji="0" lang="en-US" sz="1400" b="1" i="0" u="none" strike="noStrike" cap="none" normalizeH="0" baseline="3000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0.221</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(12.3)</a:t>
                      </a:r>
                      <a:endParaRPr kumimoji="0" lang="en-US" sz="1400" b="1" i="0" u="none" strike="noStrike" cap="none" normalizeH="0" baseline="3000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0.222</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(11.7)</a:t>
                      </a:r>
                      <a:endParaRPr kumimoji="0" lang="en-US" sz="1400" b="1" i="0" u="none" strike="noStrike" cap="none" normalizeH="0" baseline="3000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0.203</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(7.2)</a:t>
                      </a:r>
                      <a:endParaRPr kumimoji="0" lang="en-US" sz="1400" b="1" i="0" u="none" strike="noStrike" cap="none" normalizeH="0" baseline="3000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96945">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Relative Capital </a:t>
                      </a:r>
                    </a:p>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Regulations</a:t>
                      </a:r>
                      <a:r>
                        <a:rPr kumimoji="0" lang="en-US" sz="1400" b="1" i="0" u="none" strike="noStrike" cap="none" normalizeH="0" baseline="-25000" dirty="0" smtClean="0">
                          <a:ln>
                            <a:noFill/>
                          </a:ln>
                          <a:solidFill>
                            <a:schemeClr val="tx1"/>
                          </a:solidFill>
                          <a:effectLst/>
                          <a:latin typeface="Times New Roman" pitchFamily="18" charset="0"/>
                        </a:rPr>
                        <a:t>t-1</a:t>
                      </a: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0.068</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(7.6)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0.070</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(7.6)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0.069</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(8.9)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0.061</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(6.5)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0.077</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(6.8)</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7456">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Speed of Adjustment from EC</a:t>
                      </a:r>
                      <a:r>
                        <a:rPr kumimoji="0" lang="en-US" sz="1400" b="1" i="0" u="none" strike="noStrike" cap="none" normalizeH="0" baseline="-25000" dirty="0" smtClean="0">
                          <a:ln>
                            <a:noFill/>
                          </a:ln>
                          <a:solidFill>
                            <a:schemeClr val="tx1"/>
                          </a:solidFill>
                          <a:effectLst/>
                          <a:latin typeface="Times New Roman" pitchFamily="18" charset="0"/>
                        </a:rPr>
                        <a:t>t-1</a:t>
                      </a:r>
                      <a:r>
                        <a:rPr kumimoji="0" lang="en-US" sz="1400" b="1" i="0" u="none" strike="noStrike" cap="none" normalizeH="0" baseline="0" dirty="0" smtClean="0">
                          <a:ln>
                            <a:noFill/>
                          </a:ln>
                          <a:solidFill>
                            <a:schemeClr val="tx1"/>
                          </a:solidFill>
                          <a:effectLst/>
                          <a:latin typeface="Times New Roman" pitchFamily="18" charset="0"/>
                        </a:rPr>
                        <a:t> Term</a:t>
                      </a:r>
                      <a:r>
                        <a:rPr kumimoji="0" lang="en-US" sz="1400" b="1" i="0" u="none" strike="noStrike" cap="none" normalizeH="0" baseline="0" dirty="0" smtClean="0">
                          <a:ln>
                            <a:noFill/>
                          </a:ln>
                          <a:solidFill>
                            <a:schemeClr val="tx1"/>
                          </a:solidFill>
                          <a:effectLst/>
                          <a:latin typeface="Arial" charset="0"/>
                        </a:rPr>
                        <a: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-0.239</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(6.4)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-0.231</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(6.3)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-0.260</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(7.2)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-0.267</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(6.6)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-0.170</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(4.6)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Unique, Significant </a:t>
                      </a:r>
                      <a:r>
                        <a:rPr kumimoji="0" lang="en-US" sz="1400" b="1" i="0" u="none" strike="noStrike" cap="none" normalizeH="0" baseline="0" dirty="0" err="1" smtClean="0">
                          <a:ln>
                            <a:noFill/>
                          </a:ln>
                          <a:solidFill>
                            <a:schemeClr val="tx1"/>
                          </a:solidFill>
                          <a:effectLst/>
                          <a:latin typeface="Times New Roman" pitchFamily="18" charset="0"/>
                        </a:rPr>
                        <a:t>Cointegrating</a:t>
                      </a:r>
                      <a:r>
                        <a:rPr kumimoji="0" lang="en-US" sz="1400" b="1" i="0" u="none" strike="noStrike" cap="none" normalizeH="0" baseline="0" dirty="0" smtClean="0">
                          <a:ln>
                            <a:noFill/>
                          </a:ln>
                          <a:solidFill>
                            <a:schemeClr val="tx1"/>
                          </a:solidFill>
                          <a:effectLst/>
                          <a:latin typeface="Times New Roman" pitchFamily="18" charset="0"/>
                        </a:rPr>
                        <a:t>  Vector</a:t>
                      </a:r>
                      <a:endParaRPr kumimoji="0" lang="en-US" sz="1400" b="1" i="0" u="none" strike="noStrike" cap="none" normalizeH="0" baseline="0" dirty="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Yes</a:t>
                      </a:r>
                      <a:r>
                        <a:rPr kumimoji="0" lang="en-US" sz="1400" b="1" i="0" u="none" strike="noStrike" cap="none" normalizeH="0" baseline="30000" dirty="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Yes</a:t>
                      </a:r>
                      <a:r>
                        <a:rPr kumimoji="0" lang="en-US" sz="1400" b="1" i="0" u="none" strike="noStrike" cap="none" normalizeH="0" baseline="30000" dirty="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Yes</a:t>
                      </a:r>
                      <a:r>
                        <a:rPr kumimoji="0" lang="en-US" sz="1400" b="1" i="0" u="none" strike="noStrike" cap="none" normalizeH="0" baseline="30000" dirty="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Yes</a:t>
                      </a:r>
                      <a:r>
                        <a:rPr kumimoji="0" lang="en-US" sz="1400" b="1" i="0" u="none" strike="noStrike" cap="none" normalizeH="0" baseline="30000" dirty="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Yes</a:t>
                      </a:r>
                      <a:r>
                        <a:rPr kumimoji="0" lang="en-US" sz="1400" b="1" i="0" u="none" strike="noStrike" cap="none" normalizeH="0" baseline="30000" dirty="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244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anose="02020603050405020304" pitchFamily="18" charset="0"/>
                        </a:rPr>
                        <a:t>R</a:t>
                      </a:r>
                      <a:r>
                        <a:rPr kumimoji="0" lang="en-US" sz="1400" b="1" i="0" u="none" strike="noStrike" cap="none" normalizeH="0" baseline="30000" dirty="0" smtClean="0">
                          <a:ln>
                            <a:noFill/>
                          </a:ln>
                          <a:solidFill>
                            <a:schemeClr val="tx1"/>
                          </a:solidFill>
                          <a:effectLst/>
                          <a:latin typeface="Times New Roman" pitchFamily="18" charset="0"/>
                          <a:cs typeface="Times New Roman" panose="02020603050405020304" pitchFamily="18" charset="0"/>
                        </a:rPr>
                        <a:t>2</a:t>
                      </a:r>
                      <a:r>
                        <a:rPr kumimoji="0" lang="en-US" sz="1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(corrected)</a:t>
                      </a:r>
                    </a:p>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S.E. * 100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0.34</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2.02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0.36</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0.46</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1.82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0.39</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1.86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0.28</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2.11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5666" name="Text Box 59"/>
          <p:cNvSpPr txBox="1">
            <a:spLocks noChangeArrowheads="1"/>
          </p:cNvSpPr>
          <p:nvPr/>
        </p:nvSpPr>
        <p:spPr bwMode="auto">
          <a:xfrm>
            <a:off x="0" y="6026696"/>
            <a:ext cx="9144000" cy="276999"/>
          </a:xfrm>
          <a:prstGeom prst="rect">
            <a:avLst/>
          </a:prstGeom>
          <a:noFill/>
          <a:ln w="9525">
            <a:noFill/>
            <a:miter lim="800000"/>
            <a:headEnd/>
            <a:tailEnd/>
          </a:ln>
        </p:spPr>
        <p:txBody>
          <a:bodyPr wrap="square">
            <a:spAutoFit/>
          </a:bodyPr>
          <a:lstStyle/>
          <a:p>
            <a:pPr>
              <a:spcBef>
                <a:spcPts val="0"/>
              </a:spcBef>
            </a:pPr>
            <a:r>
              <a:rPr lang="en-US" sz="1200" dirty="0" smtClean="0">
                <a:latin typeface="Times New Roman" panose="02020603050405020304" pitchFamily="18" charset="0"/>
                <a:cs typeface="Times New Roman" panose="02020603050405020304" pitchFamily="18" charset="0"/>
              </a:rPr>
              <a:t>Absolute t-ratios in parentheses.  Vectors </a:t>
            </a:r>
            <a:r>
              <a:rPr lang="en-US" sz="1200" dirty="0">
                <a:latin typeface="Times New Roman" panose="02020603050405020304" pitchFamily="18" charset="0"/>
                <a:cs typeface="Times New Roman" panose="02020603050405020304" pitchFamily="18" charset="0"/>
              </a:rPr>
              <a:t>allow trends in variables but not in the </a:t>
            </a:r>
            <a:r>
              <a:rPr lang="en-US" sz="1200" dirty="0" err="1">
                <a:latin typeface="Times New Roman" panose="02020603050405020304" pitchFamily="18" charset="0"/>
                <a:cs typeface="Times New Roman" panose="02020603050405020304" pitchFamily="18" charset="0"/>
              </a:rPr>
              <a:t>cointegrating</a:t>
            </a:r>
            <a:r>
              <a:rPr lang="en-US" sz="1200" dirty="0">
                <a:latin typeface="Times New Roman" panose="02020603050405020304" pitchFamily="18" charset="0"/>
                <a:cs typeface="Times New Roman" panose="02020603050405020304" pitchFamily="18" charset="0"/>
              </a:rPr>
              <a:t> relationship</a:t>
            </a:r>
            <a:r>
              <a:rPr lang="en-US" sz="1200" dirty="0" smtClean="0">
                <a:latin typeface="Times New Roman" panose="02020603050405020304" pitchFamily="18" charset="0"/>
                <a:cs typeface="Times New Roman" panose="02020603050405020304" pitchFamily="18" charset="0"/>
              </a:rPr>
              <a:t>. </a:t>
            </a:r>
            <a:endParaRPr lang="en-US"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6476307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6"/>
          <p:cNvSpPr>
            <a:spLocks noGrp="1" noChangeArrowheads="1"/>
          </p:cNvSpPr>
          <p:nvPr>
            <p:ph type="sldNum" sz="quarter" idx="12"/>
          </p:nvPr>
        </p:nvSpPr>
        <p:spPr>
          <a:noFill/>
        </p:spPr>
        <p:txBody>
          <a:bodyPr/>
          <a:lstStyle/>
          <a:p>
            <a:fld id="{1F0FB8EB-E11B-4B45-B088-3E4188D3CEFE}" type="slidenum">
              <a:rPr lang="en-US" smtClean="0">
                <a:latin typeface="Arial" pitchFamily="34" charset="0"/>
              </a:rPr>
              <a:pPr/>
              <a:t>17</a:t>
            </a:fld>
            <a:endParaRPr lang="en-US" smtClean="0">
              <a:latin typeface="Arial" pitchFamily="34" charset="0"/>
            </a:endParaRPr>
          </a:p>
        </p:txBody>
      </p:sp>
      <p:sp>
        <p:nvSpPr>
          <p:cNvPr id="25603" name="Rectangle 2"/>
          <p:cNvSpPr>
            <a:spLocks noGrp="1" noChangeArrowheads="1"/>
          </p:cNvSpPr>
          <p:nvPr>
            <p:ph type="title"/>
          </p:nvPr>
        </p:nvSpPr>
        <p:spPr>
          <a:xfrm>
            <a:off x="0" y="0"/>
            <a:ext cx="9144000" cy="990600"/>
          </a:xfrm>
        </p:spPr>
        <p:txBody>
          <a:bodyPr>
            <a:normAutofit fontScale="90000"/>
          </a:bodyPr>
          <a:lstStyle/>
          <a:p>
            <a:r>
              <a:rPr lang="en-US" sz="2800" b="1" dirty="0">
                <a:solidFill>
                  <a:srgbClr val="0000CC"/>
                </a:solidFill>
                <a:latin typeface="Times New Roman" pitchFamily="18" charset="0"/>
              </a:rPr>
              <a:t>Results: Long-Run Determinants of the Shadow </a:t>
            </a:r>
            <a:r>
              <a:rPr lang="en-US" sz="2800" b="1" dirty="0" smtClean="0">
                <a:solidFill>
                  <a:srgbClr val="0000CC"/>
                </a:solidFill>
                <a:latin typeface="Times New Roman" pitchFamily="18" charset="0"/>
              </a:rPr>
              <a:t>Share</a:t>
            </a:r>
            <a:br>
              <a:rPr lang="en-US" sz="2800" b="1" dirty="0" smtClean="0">
                <a:solidFill>
                  <a:srgbClr val="0000CC"/>
                </a:solidFill>
                <a:latin typeface="Times New Roman" pitchFamily="18" charset="0"/>
              </a:rPr>
            </a:br>
            <a:r>
              <a:rPr lang="en-US" sz="2000" b="1" i="1" dirty="0">
                <a:latin typeface="Times New Roman" panose="02020603050405020304" pitchFamily="18" charset="0"/>
                <a:cs typeface="Times New Roman" panose="02020603050405020304" pitchFamily="18" charset="0"/>
              </a:rPr>
              <a:t>Long-Run </a:t>
            </a:r>
            <a:r>
              <a:rPr lang="en-US" sz="2000" b="1" i="1" dirty="0" smtClean="0">
                <a:latin typeface="Times New Roman" panose="02020603050405020304" pitchFamily="18" charset="0"/>
                <a:cs typeface="Times New Roman" panose="02020603050405020304" pitchFamily="18" charset="0"/>
              </a:rPr>
              <a:t>Equilibrium: </a:t>
            </a:r>
            <a:r>
              <a:rPr lang="en-US" sz="2000" dirty="0" err="1">
                <a:latin typeface="Times New Roman" panose="02020603050405020304" pitchFamily="18" charset="0"/>
                <a:cs typeface="Times New Roman" panose="02020603050405020304" pitchFamily="18" charset="0"/>
              </a:rPr>
              <a:t>ln</a:t>
            </a:r>
            <a:r>
              <a:rPr lang="en-US" sz="2000" b="1" i="1" dirty="0" err="1">
                <a:latin typeface="Times New Roman" panose="02020603050405020304" pitchFamily="18" charset="0"/>
                <a:cs typeface="Times New Roman" panose="02020603050405020304" pitchFamily="18" charset="0"/>
              </a:rPr>
              <a:t>SHADOW</a:t>
            </a:r>
            <a:r>
              <a:rPr lang="en-US" sz="2000" b="1" i="1" dirty="0">
                <a:latin typeface="Times New Roman" panose="02020603050405020304" pitchFamily="18" charset="0"/>
                <a:cs typeface="Times New Roman" panose="02020603050405020304" pitchFamily="18" charset="0"/>
              </a:rPr>
              <a:t> = </a:t>
            </a:r>
            <a:r>
              <a:rPr lang="en-US" sz="2000" dirty="0">
                <a:latin typeface="Times New Roman" panose="02020603050405020304" pitchFamily="18" charset="0"/>
                <a:cs typeface="Times New Roman" panose="02020603050405020304" pitchFamily="18" charset="0"/>
              </a:rPr>
              <a:t>λ</a:t>
            </a:r>
            <a:r>
              <a:rPr lang="en-US" sz="2000" baseline="-25000" dirty="0">
                <a:latin typeface="Times New Roman" panose="02020603050405020304" pitchFamily="18" charset="0"/>
                <a:cs typeface="Times New Roman" panose="02020603050405020304" pitchFamily="18" charset="0"/>
              </a:rPr>
              <a:t>0 </a:t>
            </a:r>
            <a:r>
              <a:rPr lang="en-US" sz="2000" dirty="0">
                <a:latin typeface="Times New Roman" panose="02020603050405020304" pitchFamily="18" charset="0"/>
                <a:cs typeface="Times New Roman" panose="02020603050405020304" pitchFamily="18" charset="0"/>
              </a:rPr>
              <a:t>+λ</a:t>
            </a:r>
            <a:r>
              <a:rPr lang="en-US" sz="2000" baseline="-25000" dirty="0">
                <a:latin typeface="Times New Roman" panose="02020603050405020304" pitchFamily="18" charset="0"/>
                <a:cs typeface="Times New Roman" panose="02020603050405020304" pitchFamily="18" charset="0"/>
              </a:rPr>
              <a:t>1</a:t>
            </a:r>
            <a:r>
              <a:rPr lang="en-US" sz="2000" dirty="0">
                <a:latin typeface="Times New Roman" panose="02020603050405020304" pitchFamily="18" charset="0"/>
                <a:cs typeface="Times New Roman" panose="02020603050405020304" pitchFamily="18" charset="0"/>
              </a:rPr>
              <a:t>ln</a:t>
            </a:r>
            <a:r>
              <a:rPr lang="en-US" sz="2000" b="1" i="1" dirty="0">
                <a:latin typeface="Times New Roman" panose="02020603050405020304" pitchFamily="18" charset="0"/>
                <a:cs typeface="Times New Roman" panose="02020603050405020304" pitchFamily="18" charset="0"/>
              </a:rPr>
              <a:t>RRTAX</a:t>
            </a:r>
            <a:r>
              <a:rPr lang="en-US" sz="2000" dirty="0">
                <a:latin typeface="Times New Roman" panose="02020603050405020304" pitchFamily="18" charset="0"/>
                <a:cs typeface="Times New Roman" panose="02020603050405020304" pitchFamily="18" charset="0"/>
              </a:rPr>
              <a:t>+ λ</a:t>
            </a:r>
            <a:r>
              <a:rPr lang="en-US" sz="2000" baseline="-25000" dirty="0">
                <a:latin typeface="Times New Roman" panose="02020603050405020304" pitchFamily="18" charset="0"/>
                <a:cs typeface="Times New Roman" panose="02020603050405020304" pitchFamily="18" charset="0"/>
              </a:rPr>
              <a:t>2</a:t>
            </a:r>
            <a:r>
              <a:rPr lang="en-US" sz="2000" dirty="0">
                <a:latin typeface="Times New Roman" panose="02020603050405020304" pitchFamily="18" charset="0"/>
                <a:cs typeface="Times New Roman" panose="02020603050405020304" pitchFamily="18" charset="0"/>
              </a:rPr>
              <a:t>ln</a:t>
            </a:r>
            <a:r>
              <a:rPr lang="en-US" sz="2000" b="1" i="1" dirty="0">
                <a:latin typeface="Times New Roman" panose="02020603050405020304" pitchFamily="18" charset="0"/>
                <a:cs typeface="Times New Roman" panose="02020603050405020304" pitchFamily="18" charset="0"/>
              </a:rPr>
              <a:t>RPIT</a:t>
            </a:r>
            <a:r>
              <a:rPr lang="en-US" sz="2000" dirty="0">
                <a:latin typeface="Times New Roman" panose="02020603050405020304" pitchFamily="18" charset="0"/>
                <a:cs typeface="Times New Roman" panose="02020603050405020304" pitchFamily="18" charset="0"/>
              </a:rPr>
              <a:t>+ λ</a:t>
            </a:r>
            <a:r>
              <a:rPr lang="en-US" sz="2000" baseline="-25000" dirty="0">
                <a:latin typeface="Times New Roman" panose="02020603050405020304" pitchFamily="18" charset="0"/>
                <a:cs typeface="Times New Roman" panose="02020603050405020304" pitchFamily="18" charset="0"/>
              </a:rPr>
              <a:t>3</a:t>
            </a:r>
            <a:r>
              <a:rPr lang="en-US" sz="2000" b="1" i="1" dirty="0">
                <a:latin typeface="Times New Roman" panose="02020603050405020304" pitchFamily="18" charset="0"/>
                <a:cs typeface="Times New Roman" panose="02020603050405020304" pitchFamily="18" charset="0"/>
              </a:rPr>
              <a:t>MMadv</a:t>
            </a:r>
            <a:r>
              <a:rPr lang="en-US" sz="2000" dirty="0">
                <a:latin typeface="Times New Roman" panose="02020603050405020304" pitchFamily="18" charset="0"/>
                <a:cs typeface="Times New Roman" panose="02020603050405020304" pitchFamily="18" charset="0"/>
              </a:rPr>
              <a:t>+ </a:t>
            </a:r>
            <a:r>
              <a:rPr lang="en-US" sz="2000" dirty="0" smtClean="0">
                <a:latin typeface="Times New Roman" panose="02020603050405020304" pitchFamily="18" charset="0"/>
                <a:cs typeface="Times New Roman" panose="02020603050405020304" pitchFamily="18" charset="0"/>
              </a:rPr>
              <a:t>λ</a:t>
            </a:r>
            <a:r>
              <a:rPr lang="en-US" sz="2000" baseline="-25000" dirty="0" smtClean="0">
                <a:latin typeface="Times New Roman" panose="02020603050405020304" pitchFamily="18" charset="0"/>
                <a:cs typeface="Times New Roman" panose="02020603050405020304" pitchFamily="18" charset="0"/>
              </a:rPr>
              <a:t>4</a:t>
            </a:r>
            <a:r>
              <a:rPr lang="en-US" sz="2000" b="1" i="1" dirty="0" smtClean="0">
                <a:latin typeface="Times New Roman" panose="02020603050405020304" pitchFamily="18" charset="0"/>
                <a:cs typeface="Times New Roman" panose="02020603050405020304" pitchFamily="18" charset="0"/>
              </a:rPr>
              <a:t>CapDif</a:t>
            </a:r>
            <a:endParaRPr lang="en-US" sz="2000" b="1" dirty="0" smtClean="0">
              <a:solidFill>
                <a:srgbClr val="0000CC"/>
              </a:solidFill>
              <a:latin typeface="Times New Roman" pitchFamily="18" charset="0"/>
              <a:cs typeface="Times New Roman" panose="02020603050405020304" pitchFamily="18" charset="0"/>
            </a:endParaRPr>
          </a:p>
        </p:txBody>
      </p:sp>
      <p:graphicFrame>
        <p:nvGraphicFramePr>
          <p:cNvPr id="22660" name="Group 132"/>
          <p:cNvGraphicFramePr>
            <a:graphicFrameLocks noGrp="1"/>
          </p:cNvGraphicFramePr>
          <p:nvPr>
            <p:extLst>
              <p:ext uri="{D42A27DB-BD31-4B8C-83A1-F6EECF244321}">
                <p14:modId xmlns:p14="http://schemas.microsoft.com/office/powerpoint/2010/main" val="2850940206"/>
              </p:ext>
            </p:extLst>
          </p:nvPr>
        </p:nvGraphicFramePr>
        <p:xfrm>
          <a:off x="50799" y="990600"/>
          <a:ext cx="9017001" cy="4904913"/>
        </p:xfrm>
        <a:graphic>
          <a:graphicData uri="http://schemas.openxmlformats.org/drawingml/2006/table">
            <a:tbl>
              <a:tblPr/>
              <a:tblGrid>
                <a:gridCol w="1854201"/>
                <a:gridCol w="1371600"/>
                <a:gridCol w="1600200"/>
                <a:gridCol w="1447800"/>
                <a:gridCol w="1447800"/>
                <a:gridCol w="1295400"/>
              </a:tblGrid>
              <a:tr h="805874">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Long Run</a:t>
                      </a:r>
                    </a:p>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Coefficients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1:</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limited controls</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1963q1-2013q3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2: credit &amp; cyclical controls</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1963q1-2013q3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3: credit, event, &amp; cyclical </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1963q1-2013q3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4: credit, event, &amp; cyclical </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1963q1-2006q4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7: only reg. controls</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1963q1-’13q3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6106">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Ln Reserve Requirement Tax</a:t>
                      </a:r>
                      <a:r>
                        <a:rPr kumimoji="0" lang="en-US" sz="1400" b="1" i="0" u="none" strike="noStrike" cap="none" normalizeH="0" baseline="-25000" dirty="0" smtClean="0">
                          <a:ln>
                            <a:noFill/>
                          </a:ln>
                          <a:solidFill>
                            <a:schemeClr val="tx1"/>
                          </a:solidFill>
                          <a:effectLst/>
                          <a:latin typeface="Times New Roman" pitchFamily="18" charset="0"/>
                        </a:rPr>
                        <a:t>t-1</a:t>
                      </a: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0.046</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0.044</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(4.7)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0.042</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(5.2)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0.032</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0.042</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(4.5)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6106">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Ln Real Information Costs</a:t>
                      </a:r>
                      <a:r>
                        <a:rPr kumimoji="0" lang="en-US" sz="1400" b="1" i="0" u="none" strike="noStrike" cap="none" normalizeH="0" baseline="-25000" dirty="0" smtClean="0">
                          <a:ln>
                            <a:noFill/>
                          </a:ln>
                          <a:solidFill>
                            <a:schemeClr val="tx1"/>
                          </a:solidFill>
                          <a:effectLst/>
                          <a:latin typeface="Times New Roman" pitchFamily="18" charset="0"/>
                        </a:rPr>
                        <a:t>t-1</a:t>
                      </a: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-0.270</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(14.8)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-0.265</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(14.3)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-0.270</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(16.8)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-0.273</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(14.1)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-0.267</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(14.5)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6106">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Money Market Fund</a:t>
                      </a:r>
                    </a:p>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Deposit Advanatge</a:t>
                      </a:r>
                      <a:r>
                        <a:rPr kumimoji="0" lang="en-US" sz="1400" b="1" i="0" u="none" strike="noStrike" cap="none" normalizeH="0" baseline="-25000" dirty="0" smtClean="0">
                          <a:ln>
                            <a:noFill/>
                          </a:ln>
                          <a:solidFill>
                            <a:schemeClr val="tx1"/>
                          </a:solidFill>
                          <a:effectLst/>
                          <a:latin typeface="Times New Roman" pitchFamily="18" charset="0"/>
                        </a:rPr>
                        <a:t>t-1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  0.211</a:t>
                      </a:r>
                      <a:r>
                        <a:rPr kumimoji="0" lang="en-US" sz="1800" b="1" i="0" u="none" strike="noStrike" cap="none" normalizeH="0" baseline="30000" dirty="0" smtClean="0">
                          <a:ln>
                            <a:noFill/>
                          </a:ln>
                          <a:solidFill>
                            <a:srgbClr val="FF0000"/>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(10.1)</a:t>
                      </a:r>
                      <a:endParaRPr kumimoji="0" lang="en-US" sz="1800" b="1" i="0" u="none" strike="noStrike" cap="none" normalizeH="0" baseline="30000" dirty="0" smtClean="0">
                        <a:ln>
                          <a:noFill/>
                        </a:ln>
                        <a:solidFill>
                          <a:srgbClr val="FF0000"/>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  0.212</a:t>
                      </a:r>
                      <a:r>
                        <a:rPr kumimoji="0" lang="en-US" sz="1800" b="1" i="0" u="none" strike="noStrike" cap="none" normalizeH="0" baseline="30000" dirty="0" smtClean="0">
                          <a:ln>
                            <a:noFill/>
                          </a:ln>
                          <a:solidFill>
                            <a:srgbClr val="FF0000"/>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(10.0)</a:t>
                      </a:r>
                      <a:endParaRPr kumimoji="0" lang="en-US" sz="1800" b="1" i="0" u="none" strike="noStrike" cap="none" normalizeH="0" baseline="30000" dirty="0" smtClean="0">
                        <a:ln>
                          <a:noFill/>
                        </a:ln>
                        <a:solidFill>
                          <a:srgbClr val="FF0000"/>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  0.221</a:t>
                      </a:r>
                      <a:r>
                        <a:rPr kumimoji="0" lang="en-US" sz="1800" b="1" i="0" u="none" strike="noStrike" cap="none" normalizeH="0" baseline="30000" dirty="0" smtClean="0">
                          <a:ln>
                            <a:noFill/>
                          </a:ln>
                          <a:solidFill>
                            <a:srgbClr val="FF0000"/>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(12.3)</a:t>
                      </a:r>
                      <a:endParaRPr kumimoji="0" lang="en-US" sz="1800" b="1" i="0" u="none" strike="noStrike" cap="none" normalizeH="0" baseline="30000" dirty="0" smtClean="0">
                        <a:ln>
                          <a:noFill/>
                        </a:ln>
                        <a:solidFill>
                          <a:srgbClr val="FF0000"/>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  0.222</a:t>
                      </a:r>
                      <a:r>
                        <a:rPr kumimoji="0" lang="en-US" sz="1800" b="1" i="0" u="none" strike="noStrike" cap="none" normalizeH="0" baseline="30000" dirty="0" smtClean="0">
                          <a:ln>
                            <a:noFill/>
                          </a:ln>
                          <a:solidFill>
                            <a:srgbClr val="FF0000"/>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(11.7)</a:t>
                      </a:r>
                      <a:endParaRPr kumimoji="0" lang="en-US" sz="1800" b="1" i="0" u="none" strike="noStrike" cap="none" normalizeH="0" baseline="30000" dirty="0" smtClean="0">
                        <a:ln>
                          <a:noFill/>
                        </a:ln>
                        <a:solidFill>
                          <a:srgbClr val="FF0000"/>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  0.203</a:t>
                      </a:r>
                      <a:r>
                        <a:rPr kumimoji="0" lang="en-US" sz="1800" b="1" i="0" u="none" strike="noStrike" cap="none" normalizeH="0" baseline="30000" dirty="0" smtClean="0">
                          <a:ln>
                            <a:noFill/>
                          </a:ln>
                          <a:solidFill>
                            <a:srgbClr val="FF0000"/>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(7.2)</a:t>
                      </a:r>
                      <a:endParaRPr kumimoji="0" lang="en-US" sz="1800" b="1" i="0" u="none" strike="noStrike" cap="none" normalizeH="0" baseline="30000" dirty="0" smtClean="0">
                        <a:ln>
                          <a:noFill/>
                        </a:ln>
                        <a:solidFill>
                          <a:srgbClr val="FF0000"/>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96945">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Relative Capital </a:t>
                      </a:r>
                    </a:p>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Regulations</a:t>
                      </a:r>
                      <a:r>
                        <a:rPr kumimoji="0" lang="en-US" sz="1400" b="1" i="0" u="none" strike="noStrike" cap="none" normalizeH="0" baseline="-25000" dirty="0" smtClean="0">
                          <a:ln>
                            <a:noFill/>
                          </a:ln>
                          <a:solidFill>
                            <a:schemeClr val="tx1"/>
                          </a:solidFill>
                          <a:effectLst/>
                          <a:latin typeface="Times New Roman" pitchFamily="18" charset="0"/>
                        </a:rPr>
                        <a:t>t-1</a:t>
                      </a: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0.068</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(7.6)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0.070</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(7.6)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0.069</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(8.9)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0.061</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(6.5)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0.077</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(6.8)</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7456">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Speed of Adjustment from EC</a:t>
                      </a:r>
                      <a:r>
                        <a:rPr kumimoji="0" lang="en-US" sz="1400" b="1" i="0" u="none" strike="noStrike" cap="none" normalizeH="0" baseline="-25000" dirty="0" smtClean="0">
                          <a:ln>
                            <a:noFill/>
                          </a:ln>
                          <a:solidFill>
                            <a:schemeClr val="tx1"/>
                          </a:solidFill>
                          <a:effectLst/>
                          <a:latin typeface="Times New Roman" pitchFamily="18" charset="0"/>
                        </a:rPr>
                        <a:t>t-1</a:t>
                      </a:r>
                      <a:r>
                        <a:rPr kumimoji="0" lang="en-US" sz="1400" b="1" i="0" u="none" strike="noStrike" cap="none" normalizeH="0" baseline="0" dirty="0" smtClean="0">
                          <a:ln>
                            <a:noFill/>
                          </a:ln>
                          <a:solidFill>
                            <a:schemeClr val="tx1"/>
                          </a:solidFill>
                          <a:effectLst/>
                          <a:latin typeface="Times New Roman" pitchFamily="18" charset="0"/>
                        </a:rPr>
                        <a:t> Term</a:t>
                      </a:r>
                      <a:r>
                        <a:rPr kumimoji="0" lang="en-US" sz="1400" b="1" i="0" u="none" strike="noStrike" cap="none" normalizeH="0" baseline="0" dirty="0" smtClean="0">
                          <a:ln>
                            <a:noFill/>
                          </a:ln>
                          <a:solidFill>
                            <a:schemeClr val="tx1"/>
                          </a:solidFill>
                          <a:effectLst/>
                          <a:latin typeface="Arial" charset="0"/>
                        </a:rPr>
                        <a: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-0.239</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(6.4)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-0.231</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(6.3)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-0.260</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(7.2)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-0.267</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(6.6)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-0.170</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(4.6)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Unique, Significant </a:t>
                      </a:r>
                      <a:r>
                        <a:rPr kumimoji="0" lang="en-US" sz="1400" b="1" i="0" u="none" strike="noStrike" cap="none" normalizeH="0" baseline="0" dirty="0" err="1" smtClean="0">
                          <a:ln>
                            <a:noFill/>
                          </a:ln>
                          <a:solidFill>
                            <a:schemeClr val="tx1"/>
                          </a:solidFill>
                          <a:effectLst/>
                          <a:latin typeface="Times New Roman" pitchFamily="18" charset="0"/>
                        </a:rPr>
                        <a:t>Cointegrating</a:t>
                      </a:r>
                      <a:r>
                        <a:rPr kumimoji="0" lang="en-US" sz="1400" b="1" i="0" u="none" strike="noStrike" cap="none" normalizeH="0" baseline="0" dirty="0" smtClean="0">
                          <a:ln>
                            <a:noFill/>
                          </a:ln>
                          <a:solidFill>
                            <a:schemeClr val="tx1"/>
                          </a:solidFill>
                          <a:effectLst/>
                          <a:latin typeface="Times New Roman" pitchFamily="18" charset="0"/>
                        </a:rPr>
                        <a:t>  Vector</a:t>
                      </a:r>
                      <a:endParaRPr kumimoji="0" lang="en-US" sz="1400" b="1" i="0" u="none" strike="noStrike" cap="none" normalizeH="0" baseline="0" dirty="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Yes</a:t>
                      </a:r>
                      <a:r>
                        <a:rPr kumimoji="0" lang="en-US" sz="1400" b="1" i="0" u="none" strike="noStrike" cap="none" normalizeH="0" baseline="30000" dirty="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Yes</a:t>
                      </a:r>
                      <a:r>
                        <a:rPr kumimoji="0" lang="en-US" sz="1400" b="1" i="0" u="none" strike="noStrike" cap="none" normalizeH="0" baseline="30000" dirty="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Yes</a:t>
                      </a:r>
                      <a:r>
                        <a:rPr kumimoji="0" lang="en-US" sz="1400" b="1" i="0" u="none" strike="noStrike" cap="none" normalizeH="0" baseline="30000" dirty="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Yes</a:t>
                      </a:r>
                      <a:r>
                        <a:rPr kumimoji="0" lang="en-US" sz="1400" b="1" i="0" u="none" strike="noStrike" cap="none" normalizeH="0" baseline="30000" dirty="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Yes</a:t>
                      </a:r>
                      <a:r>
                        <a:rPr kumimoji="0" lang="en-US" sz="1400" b="1" i="0" u="none" strike="noStrike" cap="none" normalizeH="0" baseline="30000" dirty="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244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anose="02020603050405020304" pitchFamily="18" charset="0"/>
                        </a:rPr>
                        <a:t>R</a:t>
                      </a:r>
                      <a:r>
                        <a:rPr kumimoji="0" lang="en-US" sz="1400" b="1" i="0" u="none" strike="noStrike" cap="none" normalizeH="0" baseline="30000" dirty="0" smtClean="0">
                          <a:ln>
                            <a:noFill/>
                          </a:ln>
                          <a:solidFill>
                            <a:schemeClr val="tx1"/>
                          </a:solidFill>
                          <a:effectLst/>
                          <a:latin typeface="Times New Roman" pitchFamily="18" charset="0"/>
                          <a:cs typeface="Times New Roman" panose="02020603050405020304" pitchFamily="18" charset="0"/>
                        </a:rPr>
                        <a:t>2</a:t>
                      </a:r>
                      <a:r>
                        <a:rPr kumimoji="0" lang="en-US" sz="1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(corrected)</a:t>
                      </a:r>
                    </a:p>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S.E. * 100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0.34</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2.02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0.36</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0.46</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1.82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0.39</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1.86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0.28</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2.11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5666" name="Text Box 59"/>
          <p:cNvSpPr txBox="1">
            <a:spLocks noChangeArrowheads="1"/>
          </p:cNvSpPr>
          <p:nvPr/>
        </p:nvSpPr>
        <p:spPr bwMode="auto">
          <a:xfrm>
            <a:off x="0" y="6026696"/>
            <a:ext cx="9144000" cy="276999"/>
          </a:xfrm>
          <a:prstGeom prst="rect">
            <a:avLst/>
          </a:prstGeom>
          <a:noFill/>
          <a:ln w="9525">
            <a:noFill/>
            <a:miter lim="800000"/>
            <a:headEnd/>
            <a:tailEnd/>
          </a:ln>
        </p:spPr>
        <p:txBody>
          <a:bodyPr wrap="square">
            <a:spAutoFit/>
          </a:bodyPr>
          <a:lstStyle/>
          <a:p>
            <a:pPr>
              <a:spcBef>
                <a:spcPts val="0"/>
              </a:spcBef>
            </a:pPr>
            <a:r>
              <a:rPr lang="en-US" sz="1200" dirty="0" smtClean="0">
                <a:latin typeface="Times New Roman" panose="02020603050405020304" pitchFamily="18" charset="0"/>
                <a:cs typeface="Times New Roman" panose="02020603050405020304" pitchFamily="18" charset="0"/>
              </a:rPr>
              <a:t>Absolute t-ratios in parentheses.  Vectors </a:t>
            </a:r>
            <a:r>
              <a:rPr lang="en-US" sz="1200" dirty="0">
                <a:latin typeface="Times New Roman" panose="02020603050405020304" pitchFamily="18" charset="0"/>
                <a:cs typeface="Times New Roman" panose="02020603050405020304" pitchFamily="18" charset="0"/>
              </a:rPr>
              <a:t>allow trends in variables but not in the </a:t>
            </a:r>
            <a:r>
              <a:rPr lang="en-US" sz="1200" dirty="0" err="1">
                <a:latin typeface="Times New Roman" panose="02020603050405020304" pitchFamily="18" charset="0"/>
                <a:cs typeface="Times New Roman" panose="02020603050405020304" pitchFamily="18" charset="0"/>
              </a:rPr>
              <a:t>cointegrating</a:t>
            </a:r>
            <a:r>
              <a:rPr lang="en-US" sz="1200" dirty="0">
                <a:latin typeface="Times New Roman" panose="02020603050405020304" pitchFamily="18" charset="0"/>
                <a:cs typeface="Times New Roman" panose="02020603050405020304" pitchFamily="18" charset="0"/>
              </a:rPr>
              <a:t> relationship</a:t>
            </a:r>
            <a:r>
              <a:rPr lang="en-US" sz="1200" dirty="0" smtClean="0">
                <a:latin typeface="Times New Roman" panose="02020603050405020304" pitchFamily="18" charset="0"/>
                <a:cs typeface="Times New Roman" panose="02020603050405020304" pitchFamily="18" charset="0"/>
              </a:rPr>
              <a:t>. </a:t>
            </a:r>
            <a:endParaRPr lang="en-US"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6476307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6"/>
          <p:cNvSpPr>
            <a:spLocks noGrp="1" noChangeArrowheads="1"/>
          </p:cNvSpPr>
          <p:nvPr>
            <p:ph type="sldNum" sz="quarter" idx="12"/>
          </p:nvPr>
        </p:nvSpPr>
        <p:spPr>
          <a:noFill/>
        </p:spPr>
        <p:txBody>
          <a:bodyPr/>
          <a:lstStyle/>
          <a:p>
            <a:fld id="{1F0FB8EB-E11B-4B45-B088-3E4188D3CEFE}" type="slidenum">
              <a:rPr lang="en-US" smtClean="0">
                <a:latin typeface="Arial" pitchFamily="34" charset="0"/>
              </a:rPr>
              <a:pPr/>
              <a:t>18</a:t>
            </a:fld>
            <a:endParaRPr lang="en-US" smtClean="0">
              <a:latin typeface="Arial" pitchFamily="34" charset="0"/>
            </a:endParaRPr>
          </a:p>
        </p:txBody>
      </p:sp>
      <p:sp>
        <p:nvSpPr>
          <p:cNvPr id="25603" name="Rectangle 2"/>
          <p:cNvSpPr>
            <a:spLocks noGrp="1" noChangeArrowheads="1"/>
          </p:cNvSpPr>
          <p:nvPr>
            <p:ph type="title"/>
          </p:nvPr>
        </p:nvSpPr>
        <p:spPr>
          <a:xfrm>
            <a:off x="0" y="0"/>
            <a:ext cx="9144000" cy="990600"/>
          </a:xfrm>
        </p:spPr>
        <p:txBody>
          <a:bodyPr>
            <a:normAutofit fontScale="90000"/>
          </a:bodyPr>
          <a:lstStyle/>
          <a:p>
            <a:r>
              <a:rPr lang="en-US" sz="2800" b="1" dirty="0">
                <a:solidFill>
                  <a:srgbClr val="0000CC"/>
                </a:solidFill>
                <a:latin typeface="Times New Roman" pitchFamily="18" charset="0"/>
              </a:rPr>
              <a:t>Results: Long-Run Determinants of the Shadow </a:t>
            </a:r>
            <a:r>
              <a:rPr lang="en-US" sz="2800" b="1" dirty="0" smtClean="0">
                <a:solidFill>
                  <a:srgbClr val="0000CC"/>
                </a:solidFill>
                <a:latin typeface="Times New Roman" pitchFamily="18" charset="0"/>
              </a:rPr>
              <a:t>Share</a:t>
            </a:r>
            <a:br>
              <a:rPr lang="en-US" sz="2800" b="1" dirty="0" smtClean="0">
                <a:solidFill>
                  <a:srgbClr val="0000CC"/>
                </a:solidFill>
                <a:latin typeface="Times New Roman" pitchFamily="18" charset="0"/>
              </a:rPr>
            </a:br>
            <a:r>
              <a:rPr lang="en-US" sz="2000" b="1" i="1" dirty="0">
                <a:latin typeface="Times New Roman" panose="02020603050405020304" pitchFamily="18" charset="0"/>
                <a:cs typeface="Times New Roman" panose="02020603050405020304" pitchFamily="18" charset="0"/>
              </a:rPr>
              <a:t>Long-Run </a:t>
            </a:r>
            <a:r>
              <a:rPr lang="en-US" sz="2000" b="1" i="1" dirty="0" smtClean="0">
                <a:latin typeface="Times New Roman" panose="02020603050405020304" pitchFamily="18" charset="0"/>
                <a:cs typeface="Times New Roman" panose="02020603050405020304" pitchFamily="18" charset="0"/>
              </a:rPr>
              <a:t>Equilibrium: </a:t>
            </a:r>
            <a:r>
              <a:rPr lang="en-US" sz="2000" dirty="0" err="1">
                <a:latin typeface="Times New Roman" panose="02020603050405020304" pitchFamily="18" charset="0"/>
                <a:cs typeface="Times New Roman" panose="02020603050405020304" pitchFamily="18" charset="0"/>
              </a:rPr>
              <a:t>ln</a:t>
            </a:r>
            <a:r>
              <a:rPr lang="en-US" sz="2000" b="1" i="1" dirty="0" err="1">
                <a:latin typeface="Times New Roman" panose="02020603050405020304" pitchFamily="18" charset="0"/>
                <a:cs typeface="Times New Roman" panose="02020603050405020304" pitchFamily="18" charset="0"/>
              </a:rPr>
              <a:t>SHADOW</a:t>
            </a:r>
            <a:r>
              <a:rPr lang="en-US" sz="2000" b="1" i="1" dirty="0">
                <a:latin typeface="Times New Roman" panose="02020603050405020304" pitchFamily="18" charset="0"/>
                <a:cs typeface="Times New Roman" panose="02020603050405020304" pitchFamily="18" charset="0"/>
              </a:rPr>
              <a:t> = </a:t>
            </a:r>
            <a:r>
              <a:rPr lang="en-US" sz="2000" dirty="0">
                <a:latin typeface="Times New Roman" panose="02020603050405020304" pitchFamily="18" charset="0"/>
                <a:cs typeface="Times New Roman" panose="02020603050405020304" pitchFamily="18" charset="0"/>
              </a:rPr>
              <a:t>λ</a:t>
            </a:r>
            <a:r>
              <a:rPr lang="en-US" sz="2000" baseline="-25000" dirty="0">
                <a:latin typeface="Times New Roman" panose="02020603050405020304" pitchFamily="18" charset="0"/>
                <a:cs typeface="Times New Roman" panose="02020603050405020304" pitchFamily="18" charset="0"/>
              </a:rPr>
              <a:t>0 </a:t>
            </a:r>
            <a:r>
              <a:rPr lang="en-US" sz="2000" dirty="0">
                <a:latin typeface="Times New Roman" panose="02020603050405020304" pitchFamily="18" charset="0"/>
                <a:cs typeface="Times New Roman" panose="02020603050405020304" pitchFamily="18" charset="0"/>
              </a:rPr>
              <a:t>+λ</a:t>
            </a:r>
            <a:r>
              <a:rPr lang="en-US" sz="2000" baseline="-25000" dirty="0">
                <a:latin typeface="Times New Roman" panose="02020603050405020304" pitchFamily="18" charset="0"/>
                <a:cs typeface="Times New Roman" panose="02020603050405020304" pitchFamily="18" charset="0"/>
              </a:rPr>
              <a:t>1</a:t>
            </a:r>
            <a:r>
              <a:rPr lang="en-US" sz="2000" dirty="0">
                <a:latin typeface="Times New Roman" panose="02020603050405020304" pitchFamily="18" charset="0"/>
                <a:cs typeface="Times New Roman" panose="02020603050405020304" pitchFamily="18" charset="0"/>
              </a:rPr>
              <a:t>ln</a:t>
            </a:r>
            <a:r>
              <a:rPr lang="en-US" sz="2000" b="1" i="1" dirty="0">
                <a:latin typeface="Times New Roman" panose="02020603050405020304" pitchFamily="18" charset="0"/>
                <a:cs typeface="Times New Roman" panose="02020603050405020304" pitchFamily="18" charset="0"/>
              </a:rPr>
              <a:t>RRTAX</a:t>
            </a:r>
            <a:r>
              <a:rPr lang="en-US" sz="2000" dirty="0">
                <a:latin typeface="Times New Roman" panose="02020603050405020304" pitchFamily="18" charset="0"/>
                <a:cs typeface="Times New Roman" panose="02020603050405020304" pitchFamily="18" charset="0"/>
              </a:rPr>
              <a:t>+ λ</a:t>
            </a:r>
            <a:r>
              <a:rPr lang="en-US" sz="2000" baseline="-25000" dirty="0">
                <a:latin typeface="Times New Roman" panose="02020603050405020304" pitchFamily="18" charset="0"/>
                <a:cs typeface="Times New Roman" panose="02020603050405020304" pitchFamily="18" charset="0"/>
              </a:rPr>
              <a:t>2</a:t>
            </a:r>
            <a:r>
              <a:rPr lang="en-US" sz="2000" dirty="0">
                <a:latin typeface="Times New Roman" panose="02020603050405020304" pitchFamily="18" charset="0"/>
                <a:cs typeface="Times New Roman" panose="02020603050405020304" pitchFamily="18" charset="0"/>
              </a:rPr>
              <a:t>ln</a:t>
            </a:r>
            <a:r>
              <a:rPr lang="en-US" sz="2000" b="1" i="1" dirty="0">
                <a:latin typeface="Times New Roman" panose="02020603050405020304" pitchFamily="18" charset="0"/>
                <a:cs typeface="Times New Roman" panose="02020603050405020304" pitchFamily="18" charset="0"/>
              </a:rPr>
              <a:t>RPIT</a:t>
            </a:r>
            <a:r>
              <a:rPr lang="en-US" sz="2000" dirty="0">
                <a:latin typeface="Times New Roman" panose="02020603050405020304" pitchFamily="18" charset="0"/>
                <a:cs typeface="Times New Roman" panose="02020603050405020304" pitchFamily="18" charset="0"/>
              </a:rPr>
              <a:t>+ λ</a:t>
            </a:r>
            <a:r>
              <a:rPr lang="en-US" sz="2000" baseline="-25000" dirty="0">
                <a:latin typeface="Times New Roman" panose="02020603050405020304" pitchFamily="18" charset="0"/>
                <a:cs typeface="Times New Roman" panose="02020603050405020304" pitchFamily="18" charset="0"/>
              </a:rPr>
              <a:t>3</a:t>
            </a:r>
            <a:r>
              <a:rPr lang="en-US" sz="2000" b="1" i="1" dirty="0">
                <a:latin typeface="Times New Roman" panose="02020603050405020304" pitchFamily="18" charset="0"/>
                <a:cs typeface="Times New Roman" panose="02020603050405020304" pitchFamily="18" charset="0"/>
              </a:rPr>
              <a:t>MMadv</a:t>
            </a:r>
            <a:r>
              <a:rPr lang="en-US" sz="2000" dirty="0">
                <a:latin typeface="Times New Roman" panose="02020603050405020304" pitchFamily="18" charset="0"/>
                <a:cs typeface="Times New Roman" panose="02020603050405020304" pitchFamily="18" charset="0"/>
              </a:rPr>
              <a:t>+ </a:t>
            </a:r>
            <a:r>
              <a:rPr lang="en-US" sz="2000" dirty="0" smtClean="0">
                <a:latin typeface="Times New Roman" panose="02020603050405020304" pitchFamily="18" charset="0"/>
                <a:cs typeface="Times New Roman" panose="02020603050405020304" pitchFamily="18" charset="0"/>
              </a:rPr>
              <a:t>λ</a:t>
            </a:r>
            <a:r>
              <a:rPr lang="en-US" sz="2000" baseline="-25000" dirty="0" smtClean="0">
                <a:latin typeface="Times New Roman" panose="02020603050405020304" pitchFamily="18" charset="0"/>
                <a:cs typeface="Times New Roman" panose="02020603050405020304" pitchFamily="18" charset="0"/>
              </a:rPr>
              <a:t>4</a:t>
            </a:r>
            <a:r>
              <a:rPr lang="en-US" sz="2000" b="1" i="1" dirty="0" smtClean="0">
                <a:latin typeface="Times New Roman" panose="02020603050405020304" pitchFamily="18" charset="0"/>
                <a:cs typeface="Times New Roman" panose="02020603050405020304" pitchFamily="18" charset="0"/>
              </a:rPr>
              <a:t>CapDif</a:t>
            </a:r>
            <a:endParaRPr lang="en-US" sz="2000" b="1" dirty="0" smtClean="0">
              <a:solidFill>
                <a:srgbClr val="0000CC"/>
              </a:solidFill>
              <a:latin typeface="Times New Roman" pitchFamily="18" charset="0"/>
              <a:cs typeface="Times New Roman" panose="02020603050405020304" pitchFamily="18" charset="0"/>
            </a:endParaRPr>
          </a:p>
        </p:txBody>
      </p:sp>
      <p:graphicFrame>
        <p:nvGraphicFramePr>
          <p:cNvPr id="22660" name="Group 132"/>
          <p:cNvGraphicFramePr>
            <a:graphicFrameLocks noGrp="1"/>
          </p:cNvGraphicFramePr>
          <p:nvPr>
            <p:extLst>
              <p:ext uri="{D42A27DB-BD31-4B8C-83A1-F6EECF244321}">
                <p14:modId xmlns:p14="http://schemas.microsoft.com/office/powerpoint/2010/main" val="589163444"/>
              </p:ext>
            </p:extLst>
          </p:nvPr>
        </p:nvGraphicFramePr>
        <p:xfrm>
          <a:off x="50799" y="990600"/>
          <a:ext cx="9017001" cy="4948048"/>
        </p:xfrm>
        <a:graphic>
          <a:graphicData uri="http://schemas.openxmlformats.org/drawingml/2006/table">
            <a:tbl>
              <a:tblPr/>
              <a:tblGrid>
                <a:gridCol w="1854201"/>
                <a:gridCol w="1371600"/>
                <a:gridCol w="1600200"/>
                <a:gridCol w="1447800"/>
                <a:gridCol w="1447800"/>
                <a:gridCol w="1295400"/>
              </a:tblGrid>
              <a:tr h="805874">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Long Run</a:t>
                      </a:r>
                    </a:p>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Coefficients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1:</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limited controls</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1963q1-2013q3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2: credit &amp; cyclical controls</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1963q1-2013q3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3: credit, event, &amp; cyclical </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1963q1-2013q3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4: credit, event, &amp; cyclical </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1963q1-2006q4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7: only reg. controls</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1963q1-’13q3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6106">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Ln Reserve Requirement Tax</a:t>
                      </a:r>
                      <a:r>
                        <a:rPr kumimoji="0" lang="en-US" sz="1400" b="1" i="0" u="none" strike="noStrike" cap="none" normalizeH="0" baseline="-25000" dirty="0" smtClean="0">
                          <a:ln>
                            <a:noFill/>
                          </a:ln>
                          <a:solidFill>
                            <a:schemeClr val="tx1"/>
                          </a:solidFill>
                          <a:effectLst/>
                          <a:latin typeface="Times New Roman" pitchFamily="18" charset="0"/>
                        </a:rPr>
                        <a:t>t-1</a:t>
                      </a: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0.046</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0.044</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(4.7)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0.042</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(5.2)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0.032</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0.042</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(4.5)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6106">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Ln Real Information Costs</a:t>
                      </a:r>
                      <a:r>
                        <a:rPr kumimoji="0" lang="en-US" sz="1400" b="1" i="0" u="none" strike="noStrike" cap="none" normalizeH="0" baseline="-25000" dirty="0" smtClean="0">
                          <a:ln>
                            <a:noFill/>
                          </a:ln>
                          <a:solidFill>
                            <a:schemeClr val="tx1"/>
                          </a:solidFill>
                          <a:effectLst/>
                          <a:latin typeface="Times New Roman" pitchFamily="18" charset="0"/>
                        </a:rPr>
                        <a:t>t-1</a:t>
                      </a: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-0.270</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(14.8)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-0.265</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(14.3)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-0.270</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(16.8)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-0.273</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(14.1)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-0.267</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(14.5)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6106">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Money Market Fund</a:t>
                      </a:r>
                    </a:p>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Deposit Advanatge</a:t>
                      </a:r>
                      <a:r>
                        <a:rPr kumimoji="0" lang="en-US" sz="1400" b="1" i="0" u="none" strike="noStrike" cap="none" normalizeH="0" baseline="-25000" dirty="0" smtClean="0">
                          <a:ln>
                            <a:noFill/>
                          </a:ln>
                          <a:solidFill>
                            <a:schemeClr val="tx1"/>
                          </a:solidFill>
                          <a:effectLst/>
                          <a:latin typeface="Times New Roman" pitchFamily="18" charset="0"/>
                        </a:rPr>
                        <a:t>t-1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0.211</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(10.1)</a:t>
                      </a:r>
                      <a:endParaRPr kumimoji="0" lang="en-US" sz="1400" b="1" i="0" u="none" strike="noStrike" cap="none" normalizeH="0" baseline="3000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0.212</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(10.0)</a:t>
                      </a:r>
                      <a:endParaRPr kumimoji="0" lang="en-US" sz="1400" b="1" i="0" u="none" strike="noStrike" cap="none" normalizeH="0" baseline="3000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0.221</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(12.3)</a:t>
                      </a:r>
                      <a:endParaRPr kumimoji="0" lang="en-US" sz="1400" b="1" i="0" u="none" strike="noStrike" cap="none" normalizeH="0" baseline="3000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0.222</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(11.7)</a:t>
                      </a:r>
                      <a:endParaRPr kumimoji="0" lang="en-US" sz="1400" b="1" i="0" u="none" strike="noStrike" cap="none" normalizeH="0" baseline="3000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0.203</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(7.2)</a:t>
                      </a:r>
                      <a:endParaRPr kumimoji="0" lang="en-US" sz="1400" b="1" i="0" u="none" strike="noStrike" cap="none" normalizeH="0" baseline="3000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96945">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Relative Capital </a:t>
                      </a:r>
                    </a:p>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Regulations</a:t>
                      </a:r>
                      <a:r>
                        <a:rPr kumimoji="0" lang="en-US" sz="1400" b="1" i="0" u="none" strike="noStrike" cap="none" normalizeH="0" baseline="-25000" dirty="0" smtClean="0">
                          <a:ln>
                            <a:noFill/>
                          </a:ln>
                          <a:solidFill>
                            <a:schemeClr val="tx1"/>
                          </a:solidFill>
                          <a:effectLst/>
                          <a:latin typeface="Times New Roman" pitchFamily="18" charset="0"/>
                        </a:rPr>
                        <a:t>t-1</a:t>
                      </a: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 0.068</a:t>
                      </a:r>
                      <a:r>
                        <a:rPr kumimoji="0" lang="en-US" sz="1800" b="1" i="0" u="none" strike="noStrike" cap="none" normalizeH="0" baseline="30000" dirty="0" smtClean="0">
                          <a:ln>
                            <a:noFill/>
                          </a:ln>
                          <a:solidFill>
                            <a:srgbClr val="FF0000"/>
                          </a:solidFill>
                          <a:effectLst/>
                          <a:latin typeface="Times New Roman" pitchFamily="18" charset="0"/>
                        </a:rPr>
                        <a:t>**</a:t>
                      </a:r>
                      <a:endParaRPr kumimoji="0" lang="en-US" sz="1800" b="1" i="0" u="none" strike="noStrike" cap="none" normalizeH="0" baseline="0" dirty="0" smtClean="0">
                        <a:ln>
                          <a:noFill/>
                        </a:ln>
                        <a:solidFill>
                          <a:srgbClr val="FF0000"/>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(7.6)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 0.070</a:t>
                      </a:r>
                      <a:r>
                        <a:rPr kumimoji="0" lang="en-US" sz="1800" b="1" i="0" u="none" strike="noStrike" cap="none" normalizeH="0" baseline="30000" dirty="0" smtClean="0">
                          <a:ln>
                            <a:noFill/>
                          </a:ln>
                          <a:solidFill>
                            <a:srgbClr val="FF0000"/>
                          </a:solidFill>
                          <a:effectLst/>
                          <a:latin typeface="Times New Roman" pitchFamily="18" charset="0"/>
                        </a:rPr>
                        <a:t>**</a:t>
                      </a:r>
                      <a:endParaRPr kumimoji="0" lang="en-US" sz="1800" b="1" i="0" u="none" strike="noStrike" cap="none" normalizeH="0" baseline="0" dirty="0" smtClean="0">
                        <a:ln>
                          <a:noFill/>
                        </a:ln>
                        <a:solidFill>
                          <a:srgbClr val="FF0000"/>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(7.6)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  0.069</a:t>
                      </a:r>
                      <a:r>
                        <a:rPr kumimoji="0" lang="en-US" sz="1800" b="1" i="0" u="none" strike="noStrike" cap="none" normalizeH="0" baseline="30000" dirty="0" smtClean="0">
                          <a:ln>
                            <a:noFill/>
                          </a:ln>
                          <a:solidFill>
                            <a:srgbClr val="FF0000"/>
                          </a:solidFill>
                          <a:effectLst/>
                          <a:latin typeface="Times New Roman" pitchFamily="18" charset="0"/>
                        </a:rPr>
                        <a:t>**</a:t>
                      </a:r>
                      <a:endParaRPr kumimoji="0" lang="en-US" sz="1800" b="1" i="0" u="none" strike="noStrike" cap="none" normalizeH="0" baseline="0" dirty="0" smtClean="0">
                        <a:ln>
                          <a:noFill/>
                        </a:ln>
                        <a:solidFill>
                          <a:srgbClr val="FF0000"/>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(8.9)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 0.061</a:t>
                      </a:r>
                      <a:r>
                        <a:rPr kumimoji="0" lang="en-US" sz="1800" b="1" i="0" u="none" strike="noStrike" cap="none" normalizeH="0" baseline="30000" dirty="0" smtClean="0">
                          <a:ln>
                            <a:noFill/>
                          </a:ln>
                          <a:solidFill>
                            <a:srgbClr val="FF0000"/>
                          </a:solidFill>
                          <a:effectLst/>
                          <a:latin typeface="Times New Roman" pitchFamily="18" charset="0"/>
                        </a:rPr>
                        <a:t>**</a:t>
                      </a:r>
                      <a:endParaRPr kumimoji="0" lang="en-US" sz="1800" b="1" i="0" u="none" strike="noStrike" cap="none" normalizeH="0" baseline="0" dirty="0" smtClean="0">
                        <a:ln>
                          <a:noFill/>
                        </a:ln>
                        <a:solidFill>
                          <a:srgbClr val="FF0000"/>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(6.5)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 0.077</a:t>
                      </a:r>
                      <a:r>
                        <a:rPr kumimoji="0" lang="en-US" sz="1800" b="1" i="0" u="none" strike="noStrike" cap="none" normalizeH="0" baseline="30000" dirty="0" smtClean="0">
                          <a:ln>
                            <a:noFill/>
                          </a:ln>
                          <a:solidFill>
                            <a:srgbClr val="FF0000"/>
                          </a:solidFill>
                          <a:effectLst/>
                          <a:latin typeface="Times New Roman" pitchFamily="18" charset="0"/>
                        </a:rPr>
                        <a:t>**</a:t>
                      </a:r>
                      <a:endParaRPr kumimoji="0" lang="en-US" sz="1800" b="1" i="0" u="none" strike="noStrike" cap="none" normalizeH="0" baseline="0" dirty="0" smtClean="0">
                        <a:ln>
                          <a:noFill/>
                        </a:ln>
                        <a:solidFill>
                          <a:srgbClr val="FF0000"/>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(6.8)</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7456">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Speed of Adjustment from EC</a:t>
                      </a:r>
                      <a:r>
                        <a:rPr kumimoji="0" lang="en-US" sz="1400" b="1" i="0" u="none" strike="noStrike" cap="none" normalizeH="0" baseline="-25000" dirty="0" smtClean="0">
                          <a:ln>
                            <a:noFill/>
                          </a:ln>
                          <a:solidFill>
                            <a:schemeClr val="tx1"/>
                          </a:solidFill>
                          <a:effectLst/>
                          <a:latin typeface="Times New Roman" pitchFamily="18" charset="0"/>
                        </a:rPr>
                        <a:t>t-1</a:t>
                      </a:r>
                      <a:r>
                        <a:rPr kumimoji="0" lang="en-US" sz="1400" b="1" i="0" u="none" strike="noStrike" cap="none" normalizeH="0" baseline="0" dirty="0" smtClean="0">
                          <a:ln>
                            <a:noFill/>
                          </a:ln>
                          <a:solidFill>
                            <a:schemeClr val="tx1"/>
                          </a:solidFill>
                          <a:effectLst/>
                          <a:latin typeface="Times New Roman" pitchFamily="18" charset="0"/>
                        </a:rPr>
                        <a:t> Term</a:t>
                      </a:r>
                      <a:r>
                        <a:rPr kumimoji="0" lang="en-US" sz="1400" b="1" i="0" u="none" strike="noStrike" cap="none" normalizeH="0" baseline="0" dirty="0" smtClean="0">
                          <a:ln>
                            <a:noFill/>
                          </a:ln>
                          <a:solidFill>
                            <a:schemeClr val="tx1"/>
                          </a:solidFill>
                          <a:effectLst/>
                          <a:latin typeface="Arial" charset="0"/>
                        </a:rPr>
                        <a: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-0.239</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(6.4)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-0.231</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(6.3)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-0.260</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(7.2)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-0.267</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(6.6)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-0.170</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(4.6)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Unique, Significant </a:t>
                      </a:r>
                      <a:r>
                        <a:rPr kumimoji="0" lang="en-US" sz="1400" b="1" i="0" u="none" strike="noStrike" cap="none" normalizeH="0" baseline="0" dirty="0" err="1" smtClean="0">
                          <a:ln>
                            <a:noFill/>
                          </a:ln>
                          <a:solidFill>
                            <a:schemeClr val="tx1"/>
                          </a:solidFill>
                          <a:effectLst/>
                          <a:latin typeface="Times New Roman" pitchFamily="18" charset="0"/>
                        </a:rPr>
                        <a:t>Cointegrating</a:t>
                      </a:r>
                      <a:r>
                        <a:rPr kumimoji="0" lang="en-US" sz="1400" b="1" i="0" u="none" strike="noStrike" cap="none" normalizeH="0" baseline="0" dirty="0" smtClean="0">
                          <a:ln>
                            <a:noFill/>
                          </a:ln>
                          <a:solidFill>
                            <a:schemeClr val="tx1"/>
                          </a:solidFill>
                          <a:effectLst/>
                          <a:latin typeface="Times New Roman" pitchFamily="18" charset="0"/>
                        </a:rPr>
                        <a:t>  Vector</a:t>
                      </a:r>
                      <a:endParaRPr kumimoji="0" lang="en-US" sz="1400" b="1" i="0" u="none" strike="noStrike" cap="none" normalizeH="0" baseline="0" dirty="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Yes</a:t>
                      </a:r>
                      <a:r>
                        <a:rPr kumimoji="0" lang="en-US" sz="1400" b="1" i="0" u="none" strike="noStrike" cap="none" normalizeH="0" baseline="30000" dirty="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Yes</a:t>
                      </a:r>
                      <a:r>
                        <a:rPr kumimoji="0" lang="en-US" sz="1400" b="1" i="0" u="none" strike="noStrike" cap="none" normalizeH="0" baseline="30000" dirty="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Yes</a:t>
                      </a:r>
                      <a:r>
                        <a:rPr kumimoji="0" lang="en-US" sz="1400" b="1" i="0" u="none" strike="noStrike" cap="none" normalizeH="0" baseline="30000" dirty="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Yes</a:t>
                      </a:r>
                      <a:r>
                        <a:rPr kumimoji="0" lang="en-US" sz="1400" b="1" i="0" u="none" strike="noStrike" cap="none" normalizeH="0" baseline="30000" dirty="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Yes</a:t>
                      </a:r>
                      <a:r>
                        <a:rPr kumimoji="0" lang="en-US" sz="1400" b="1" i="0" u="none" strike="noStrike" cap="none" normalizeH="0" baseline="30000" dirty="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244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anose="02020603050405020304" pitchFamily="18" charset="0"/>
                        </a:rPr>
                        <a:t>R</a:t>
                      </a:r>
                      <a:r>
                        <a:rPr kumimoji="0" lang="en-US" sz="1400" b="1" i="0" u="none" strike="noStrike" cap="none" normalizeH="0" baseline="30000" dirty="0" smtClean="0">
                          <a:ln>
                            <a:noFill/>
                          </a:ln>
                          <a:solidFill>
                            <a:schemeClr val="tx1"/>
                          </a:solidFill>
                          <a:effectLst/>
                          <a:latin typeface="Times New Roman" pitchFamily="18" charset="0"/>
                          <a:cs typeface="Times New Roman" panose="02020603050405020304" pitchFamily="18" charset="0"/>
                        </a:rPr>
                        <a:t>2</a:t>
                      </a:r>
                      <a:r>
                        <a:rPr kumimoji="0" lang="en-US" sz="1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(corrected)</a:t>
                      </a:r>
                    </a:p>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S.E. * 100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0.34</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2.02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0.36</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0.46</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1.82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0.39</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1.86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0.28</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2.11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5666" name="Text Box 59"/>
          <p:cNvSpPr txBox="1">
            <a:spLocks noChangeArrowheads="1"/>
          </p:cNvSpPr>
          <p:nvPr/>
        </p:nvSpPr>
        <p:spPr bwMode="auto">
          <a:xfrm>
            <a:off x="0" y="6026696"/>
            <a:ext cx="9144000" cy="276999"/>
          </a:xfrm>
          <a:prstGeom prst="rect">
            <a:avLst/>
          </a:prstGeom>
          <a:noFill/>
          <a:ln w="9525">
            <a:noFill/>
            <a:miter lim="800000"/>
            <a:headEnd/>
            <a:tailEnd/>
          </a:ln>
        </p:spPr>
        <p:txBody>
          <a:bodyPr wrap="square">
            <a:spAutoFit/>
          </a:bodyPr>
          <a:lstStyle/>
          <a:p>
            <a:pPr>
              <a:spcBef>
                <a:spcPts val="0"/>
              </a:spcBef>
            </a:pPr>
            <a:r>
              <a:rPr lang="en-US" sz="1200" dirty="0" smtClean="0">
                <a:latin typeface="Times New Roman" panose="02020603050405020304" pitchFamily="18" charset="0"/>
                <a:cs typeface="Times New Roman" panose="02020603050405020304" pitchFamily="18" charset="0"/>
              </a:rPr>
              <a:t>Absolute t-ratios in parentheses.  Vectors </a:t>
            </a:r>
            <a:r>
              <a:rPr lang="en-US" sz="1200" dirty="0">
                <a:latin typeface="Times New Roman" panose="02020603050405020304" pitchFamily="18" charset="0"/>
                <a:cs typeface="Times New Roman" panose="02020603050405020304" pitchFamily="18" charset="0"/>
              </a:rPr>
              <a:t>allow trends in variables but not in the </a:t>
            </a:r>
            <a:r>
              <a:rPr lang="en-US" sz="1200" dirty="0" err="1">
                <a:latin typeface="Times New Roman" panose="02020603050405020304" pitchFamily="18" charset="0"/>
                <a:cs typeface="Times New Roman" panose="02020603050405020304" pitchFamily="18" charset="0"/>
              </a:rPr>
              <a:t>cointegrating</a:t>
            </a:r>
            <a:r>
              <a:rPr lang="en-US" sz="1200" dirty="0">
                <a:latin typeface="Times New Roman" panose="02020603050405020304" pitchFamily="18" charset="0"/>
                <a:cs typeface="Times New Roman" panose="02020603050405020304" pitchFamily="18" charset="0"/>
              </a:rPr>
              <a:t> relationship</a:t>
            </a:r>
            <a:r>
              <a:rPr lang="en-US" sz="1200" dirty="0" smtClean="0">
                <a:latin typeface="Times New Roman" panose="02020603050405020304" pitchFamily="18" charset="0"/>
                <a:cs typeface="Times New Roman" panose="02020603050405020304" pitchFamily="18" charset="0"/>
              </a:rPr>
              <a:t>. </a:t>
            </a:r>
            <a:endParaRPr lang="en-US"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6476307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6"/>
          <p:cNvSpPr>
            <a:spLocks noGrp="1" noChangeArrowheads="1"/>
          </p:cNvSpPr>
          <p:nvPr>
            <p:ph type="sldNum" sz="quarter" idx="12"/>
          </p:nvPr>
        </p:nvSpPr>
        <p:spPr>
          <a:noFill/>
        </p:spPr>
        <p:txBody>
          <a:bodyPr/>
          <a:lstStyle/>
          <a:p>
            <a:fld id="{1F0FB8EB-E11B-4B45-B088-3E4188D3CEFE}" type="slidenum">
              <a:rPr lang="en-US" smtClean="0">
                <a:latin typeface="Arial" pitchFamily="34" charset="0"/>
              </a:rPr>
              <a:pPr/>
              <a:t>19</a:t>
            </a:fld>
            <a:endParaRPr lang="en-US" smtClean="0">
              <a:latin typeface="Arial" pitchFamily="34" charset="0"/>
            </a:endParaRPr>
          </a:p>
        </p:txBody>
      </p:sp>
      <p:sp>
        <p:nvSpPr>
          <p:cNvPr id="25603" name="Rectangle 2"/>
          <p:cNvSpPr>
            <a:spLocks noGrp="1" noChangeArrowheads="1"/>
          </p:cNvSpPr>
          <p:nvPr>
            <p:ph type="title"/>
          </p:nvPr>
        </p:nvSpPr>
        <p:spPr>
          <a:xfrm>
            <a:off x="0" y="0"/>
            <a:ext cx="9144000" cy="990600"/>
          </a:xfrm>
        </p:spPr>
        <p:txBody>
          <a:bodyPr>
            <a:normAutofit fontScale="90000"/>
          </a:bodyPr>
          <a:lstStyle/>
          <a:p>
            <a:r>
              <a:rPr lang="en-US" sz="2800" b="1" dirty="0">
                <a:solidFill>
                  <a:srgbClr val="0000CC"/>
                </a:solidFill>
                <a:latin typeface="Times New Roman" pitchFamily="18" charset="0"/>
              </a:rPr>
              <a:t>Results: Long-Run Determinants of the Shadow </a:t>
            </a:r>
            <a:r>
              <a:rPr lang="en-US" sz="2800" b="1" dirty="0" smtClean="0">
                <a:solidFill>
                  <a:srgbClr val="0000CC"/>
                </a:solidFill>
                <a:latin typeface="Times New Roman" pitchFamily="18" charset="0"/>
              </a:rPr>
              <a:t>Share</a:t>
            </a:r>
            <a:br>
              <a:rPr lang="en-US" sz="2800" b="1" dirty="0" smtClean="0">
                <a:solidFill>
                  <a:srgbClr val="0000CC"/>
                </a:solidFill>
                <a:latin typeface="Times New Roman" pitchFamily="18" charset="0"/>
              </a:rPr>
            </a:br>
            <a:r>
              <a:rPr lang="en-US" sz="2000" b="1" i="1" dirty="0">
                <a:latin typeface="Times New Roman" panose="02020603050405020304" pitchFamily="18" charset="0"/>
                <a:cs typeface="Times New Roman" panose="02020603050405020304" pitchFamily="18" charset="0"/>
              </a:rPr>
              <a:t>Long-Run </a:t>
            </a:r>
            <a:r>
              <a:rPr lang="en-US" sz="2000" b="1" i="1" dirty="0" smtClean="0">
                <a:latin typeface="Times New Roman" panose="02020603050405020304" pitchFamily="18" charset="0"/>
                <a:cs typeface="Times New Roman" panose="02020603050405020304" pitchFamily="18" charset="0"/>
              </a:rPr>
              <a:t>Equilibrium: </a:t>
            </a:r>
            <a:r>
              <a:rPr lang="en-US" sz="2000" dirty="0" err="1">
                <a:latin typeface="Times New Roman" panose="02020603050405020304" pitchFamily="18" charset="0"/>
                <a:cs typeface="Times New Roman" panose="02020603050405020304" pitchFamily="18" charset="0"/>
              </a:rPr>
              <a:t>ln</a:t>
            </a:r>
            <a:r>
              <a:rPr lang="en-US" sz="2000" b="1" i="1" dirty="0" err="1">
                <a:latin typeface="Times New Roman" panose="02020603050405020304" pitchFamily="18" charset="0"/>
                <a:cs typeface="Times New Roman" panose="02020603050405020304" pitchFamily="18" charset="0"/>
              </a:rPr>
              <a:t>SHADOW</a:t>
            </a:r>
            <a:r>
              <a:rPr lang="en-US" sz="2000" b="1" i="1" dirty="0">
                <a:latin typeface="Times New Roman" panose="02020603050405020304" pitchFamily="18" charset="0"/>
                <a:cs typeface="Times New Roman" panose="02020603050405020304" pitchFamily="18" charset="0"/>
              </a:rPr>
              <a:t> = </a:t>
            </a:r>
            <a:r>
              <a:rPr lang="en-US" sz="2000" dirty="0">
                <a:latin typeface="Times New Roman" panose="02020603050405020304" pitchFamily="18" charset="0"/>
                <a:cs typeface="Times New Roman" panose="02020603050405020304" pitchFamily="18" charset="0"/>
              </a:rPr>
              <a:t>λ</a:t>
            </a:r>
            <a:r>
              <a:rPr lang="en-US" sz="2000" baseline="-25000" dirty="0">
                <a:latin typeface="Times New Roman" panose="02020603050405020304" pitchFamily="18" charset="0"/>
                <a:cs typeface="Times New Roman" panose="02020603050405020304" pitchFamily="18" charset="0"/>
              </a:rPr>
              <a:t>0 </a:t>
            </a:r>
            <a:r>
              <a:rPr lang="en-US" sz="2000" dirty="0">
                <a:latin typeface="Times New Roman" panose="02020603050405020304" pitchFamily="18" charset="0"/>
                <a:cs typeface="Times New Roman" panose="02020603050405020304" pitchFamily="18" charset="0"/>
              </a:rPr>
              <a:t>+λ</a:t>
            </a:r>
            <a:r>
              <a:rPr lang="en-US" sz="2000" baseline="-25000" dirty="0">
                <a:latin typeface="Times New Roman" panose="02020603050405020304" pitchFamily="18" charset="0"/>
                <a:cs typeface="Times New Roman" panose="02020603050405020304" pitchFamily="18" charset="0"/>
              </a:rPr>
              <a:t>1</a:t>
            </a:r>
            <a:r>
              <a:rPr lang="en-US" sz="2000" dirty="0">
                <a:latin typeface="Times New Roman" panose="02020603050405020304" pitchFamily="18" charset="0"/>
                <a:cs typeface="Times New Roman" panose="02020603050405020304" pitchFamily="18" charset="0"/>
              </a:rPr>
              <a:t>ln</a:t>
            </a:r>
            <a:r>
              <a:rPr lang="en-US" sz="2000" b="1" i="1" dirty="0">
                <a:latin typeface="Times New Roman" panose="02020603050405020304" pitchFamily="18" charset="0"/>
                <a:cs typeface="Times New Roman" panose="02020603050405020304" pitchFamily="18" charset="0"/>
              </a:rPr>
              <a:t>RRTAX</a:t>
            </a:r>
            <a:r>
              <a:rPr lang="en-US" sz="2000" dirty="0">
                <a:latin typeface="Times New Roman" panose="02020603050405020304" pitchFamily="18" charset="0"/>
                <a:cs typeface="Times New Roman" panose="02020603050405020304" pitchFamily="18" charset="0"/>
              </a:rPr>
              <a:t>+ λ</a:t>
            </a:r>
            <a:r>
              <a:rPr lang="en-US" sz="2000" baseline="-25000" dirty="0">
                <a:latin typeface="Times New Roman" panose="02020603050405020304" pitchFamily="18" charset="0"/>
                <a:cs typeface="Times New Roman" panose="02020603050405020304" pitchFamily="18" charset="0"/>
              </a:rPr>
              <a:t>2</a:t>
            </a:r>
            <a:r>
              <a:rPr lang="en-US" sz="2000" dirty="0">
                <a:latin typeface="Times New Roman" panose="02020603050405020304" pitchFamily="18" charset="0"/>
                <a:cs typeface="Times New Roman" panose="02020603050405020304" pitchFamily="18" charset="0"/>
              </a:rPr>
              <a:t>ln</a:t>
            </a:r>
            <a:r>
              <a:rPr lang="en-US" sz="2000" b="1" i="1" dirty="0">
                <a:latin typeface="Times New Roman" panose="02020603050405020304" pitchFamily="18" charset="0"/>
                <a:cs typeface="Times New Roman" panose="02020603050405020304" pitchFamily="18" charset="0"/>
              </a:rPr>
              <a:t>RPIT</a:t>
            </a:r>
            <a:r>
              <a:rPr lang="en-US" sz="2000" dirty="0">
                <a:latin typeface="Times New Roman" panose="02020603050405020304" pitchFamily="18" charset="0"/>
                <a:cs typeface="Times New Roman" panose="02020603050405020304" pitchFamily="18" charset="0"/>
              </a:rPr>
              <a:t>+ λ</a:t>
            </a:r>
            <a:r>
              <a:rPr lang="en-US" sz="2000" baseline="-25000" dirty="0">
                <a:latin typeface="Times New Roman" panose="02020603050405020304" pitchFamily="18" charset="0"/>
                <a:cs typeface="Times New Roman" panose="02020603050405020304" pitchFamily="18" charset="0"/>
              </a:rPr>
              <a:t>3</a:t>
            </a:r>
            <a:r>
              <a:rPr lang="en-US" sz="2000" b="1" i="1" dirty="0">
                <a:latin typeface="Times New Roman" panose="02020603050405020304" pitchFamily="18" charset="0"/>
                <a:cs typeface="Times New Roman" panose="02020603050405020304" pitchFamily="18" charset="0"/>
              </a:rPr>
              <a:t>MMadv</a:t>
            </a:r>
            <a:r>
              <a:rPr lang="en-US" sz="2000" dirty="0">
                <a:latin typeface="Times New Roman" panose="02020603050405020304" pitchFamily="18" charset="0"/>
                <a:cs typeface="Times New Roman" panose="02020603050405020304" pitchFamily="18" charset="0"/>
              </a:rPr>
              <a:t>+ </a:t>
            </a:r>
            <a:r>
              <a:rPr lang="en-US" sz="2000" dirty="0" smtClean="0">
                <a:latin typeface="Times New Roman" panose="02020603050405020304" pitchFamily="18" charset="0"/>
                <a:cs typeface="Times New Roman" panose="02020603050405020304" pitchFamily="18" charset="0"/>
              </a:rPr>
              <a:t>λ</a:t>
            </a:r>
            <a:r>
              <a:rPr lang="en-US" sz="2000" baseline="-25000" dirty="0" smtClean="0">
                <a:latin typeface="Times New Roman" panose="02020603050405020304" pitchFamily="18" charset="0"/>
                <a:cs typeface="Times New Roman" panose="02020603050405020304" pitchFamily="18" charset="0"/>
              </a:rPr>
              <a:t>4</a:t>
            </a:r>
            <a:r>
              <a:rPr lang="en-US" sz="2000" b="1" i="1" dirty="0" smtClean="0">
                <a:latin typeface="Times New Roman" panose="02020603050405020304" pitchFamily="18" charset="0"/>
                <a:cs typeface="Times New Roman" panose="02020603050405020304" pitchFamily="18" charset="0"/>
              </a:rPr>
              <a:t>CapDif</a:t>
            </a:r>
            <a:endParaRPr lang="en-US" sz="2000" b="1" dirty="0" smtClean="0">
              <a:solidFill>
                <a:srgbClr val="0000CC"/>
              </a:solidFill>
              <a:latin typeface="Times New Roman" pitchFamily="18" charset="0"/>
              <a:cs typeface="Times New Roman" panose="02020603050405020304" pitchFamily="18" charset="0"/>
            </a:endParaRPr>
          </a:p>
        </p:txBody>
      </p:sp>
      <p:graphicFrame>
        <p:nvGraphicFramePr>
          <p:cNvPr id="22660" name="Group 132"/>
          <p:cNvGraphicFramePr>
            <a:graphicFrameLocks noGrp="1"/>
          </p:cNvGraphicFramePr>
          <p:nvPr>
            <p:extLst>
              <p:ext uri="{D42A27DB-BD31-4B8C-83A1-F6EECF244321}">
                <p14:modId xmlns:p14="http://schemas.microsoft.com/office/powerpoint/2010/main" val="2434721397"/>
              </p:ext>
            </p:extLst>
          </p:nvPr>
        </p:nvGraphicFramePr>
        <p:xfrm>
          <a:off x="50799" y="990600"/>
          <a:ext cx="9017001" cy="5017537"/>
        </p:xfrm>
        <a:graphic>
          <a:graphicData uri="http://schemas.openxmlformats.org/drawingml/2006/table">
            <a:tbl>
              <a:tblPr/>
              <a:tblGrid>
                <a:gridCol w="1854201"/>
                <a:gridCol w="1371600"/>
                <a:gridCol w="1600200"/>
                <a:gridCol w="1447800"/>
                <a:gridCol w="1447800"/>
                <a:gridCol w="1295400"/>
              </a:tblGrid>
              <a:tr h="805874">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Long Run</a:t>
                      </a:r>
                    </a:p>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Coefficients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1:</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limited controls</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1963q1-2013q3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2: credit &amp; cyclical controls</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1963q1-2013q3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3: credit, event, &amp; cyclical </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1963q1-2013q3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4: credit, event, &amp; cyclical </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1963q1-2006q4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7: only reg. controls</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1963q1-’13q3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6106">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Ln Reserve Requirement Tax</a:t>
                      </a:r>
                      <a:r>
                        <a:rPr kumimoji="0" lang="en-US" sz="1400" b="1" i="0" u="none" strike="noStrike" cap="none" normalizeH="0" baseline="-25000" dirty="0" smtClean="0">
                          <a:ln>
                            <a:noFill/>
                          </a:ln>
                          <a:solidFill>
                            <a:schemeClr val="tx1"/>
                          </a:solidFill>
                          <a:effectLst/>
                          <a:latin typeface="Times New Roman" pitchFamily="18" charset="0"/>
                        </a:rPr>
                        <a:t>t-1</a:t>
                      </a: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0.046</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0.044</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(4.7)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0.042</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(5.2)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0.032</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0.042</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(4.5)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6106">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Ln Real Information Costs</a:t>
                      </a:r>
                      <a:r>
                        <a:rPr kumimoji="0" lang="en-US" sz="1400" b="1" i="0" u="none" strike="noStrike" cap="none" normalizeH="0" baseline="-25000" dirty="0" smtClean="0">
                          <a:ln>
                            <a:noFill/>
                          </a:ln>
                          <a:solidFill>
                            <a:schemeClr val="tx1"/>
                          </a:solidFill>
                          <a:effectLst/>
                          <a:latin typeface="Times New Roman" pitchFamily="18" charset="0"/>
                        </a:rPr>
                        <a:t>t-1</a:t>
                      </a: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-0.270</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(14.8)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-0.265</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(14.3)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-0.270</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(16.8)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-0.273</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(14.1)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-0.267</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(14.5)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6106">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Money Market Fund</a:t>
                      </a:r>
                    </a:p>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Deposit Advanatge</a:t>
                      </a:r>
                      <a:r>
                        <a:rPr kumimoji="0" lang="en-US" sz="1400" b="1" i="0" u="none" strike="noStrike" cap="none" normalizeH="0" baseline="-25000" dirty="0" smtClean="0">
                          <a:ln>
                            <a:noFill/>
                          </a:ln>
                          <a:solidFill>
                            <a:schemeClr val="tx1"/>
                          </a:solidFill>
                          <a:effectLst/>
                          <a:latin typeface="Times New Roman" pitchFamily="18" charset="0"/>
                        </a:rPr>
                        <a:t>t-1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0.211</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(10.1)</a:t>
                      </a:r>
                      <a:endParaRPr kumimoji="0" lang="en-US" sz="1400" b="1" i="0" u="none" strike="noStrike" cap="none" normalizeH="0" baseline="3000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0.212</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(10.0)</a:t>
                      </a:r>
                      <a:endParaRPr kumimoji="0" lang="en-US" sz="1400" b="1" i="0" u="none" strike="noStrike" cap="none" normalizeH="0" baseline="3000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0.221</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(12.3)</a:t>
                      </a:r>
                      <a:endParaRPr kumimoji="0" lang="en-US" sz="1400" b="1" i="0" u="none" strike="noStrike" cap="none" normalizeH="0" baseline="3000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0.222</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(11.7)</a:t>
                      </a:r>
                      <a:endParaRPr kumimoji="0" lang="en-US" sz="1400" b="1" i="0" u="none" strike="noStrike" cap="none" normalizeH="0" baseline="3000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0.203</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(7.2)</a:t>
                      </a:r>
                      <a:endParaRPr kumimoji="0" lang="en-US" sz="1400" b="1" i="0" u="none" strike="noStrike" cap="none" normalizeH="0" baseline="3000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96945">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Relative Capital </a:t>
                      </a:r>
                    </a:p>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Regulations</a:t>
                      </a:r>
                      <a:r>
                        <a:rPr kumimoji="0" lang="en-US" sz="1400" b="1" i="0" u="none" strike="noStrike" cap="none" normalizeH="0" baseline="-25000" dirty="0" smtClean="0">
                          <a:ln>
                            <a:noFill/>
                          </a:ln>
                          <a:solidFill>
                            <a:schemeClr val="tx1"/>
                          </a:solidFill>
                          <a:effectLst/>
                          <a:latin typeface="Times New Roman" pitchFamily="18" charset="0"/>
                        </a:rPr>
                        <a:t>t-1</a:t>
                      </a: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0.068</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(7.6)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0.070</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(7.6)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0.069</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(8.9)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0.061</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(6.5)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0.077</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(6.8)</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7456">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Speed of Adjustment from EC</a:t>
                      </a:r>
                      <a:r>
                        <a:rPr kumimoji="0" lang="en-US" sz="1400" b="1" i="0" u="none" strike="noStrike" cap="none" normalizeH="0" baseline="-25000" dirty="0" smtClean="0">
                          <a:ln>
                            <a:noFill/>
                          </a:ln>
                          <a:solidFill>
                            <a:schemeClr val="tx1"/>
                          </a:solidFill>
                          <a:effectLst/>
                          <a:latin typeface="Times New Roman" pitchFamily="18" charset="0"/>
                        </a:rPr>
                        <a:t>t-1</a:t>
                      </a:r>
                      <a:r>
                        <a:rPr kumimoji="0" lang="en-US" sz="1400" b="1" i="0" u="none" strike="noStrike" cap="none" normalizeH="0" baseline="0" dirty="0" smtClean="0">
                          <a:ln>
                            <a:noFill/>
                          </a:ln>
                          <a:solidFill>
                            <a:schemeClr val="tx1"/>
                          </a:solidFill>
                          <a:effectLst/>
                          <a:latin typeface="Times New Roman" pitchFamily="18" charset="0"/>
                        </a:rPr>
                        <a:t> Term</a:t>
                      </a:r>
                      <a:r>
                        <a:rPr kumimoji="0" lang="en-US" sz="1400" b="1" i="0" u="none" strike="noStrike" cap="none" normalizeH="0" baseline="0" dirty="0" smtClean="0">
                          <a:ln>
                            <a:noFill/>
                          </a:ln>
                          <a:solidFill>
                            <a:schemeClr val="tx1"/>
                          </a:solidFill>
                          <a:effectLst/>
                          <a:latin typeface="Arial" charset="0"/>
                        </a:rPr>
                        <a: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-0.239</a:t>
                      </a:r>
                      <a:r>
                        <a:rPr kumimoji="0" lang="en-US" sz="1800" b="1" i="0" u="none" strike="noStrike" cap="none" normalizeH="0" baseline="30000" dirty="0" smtClean="0">
                          <a:ln>
                            <a:noFill/>
                          </a:ln>
                          <a:solidFill>
                            <a:srgbClr val="FF0000"/>
                          </a:solidFill>
                          <a:effectLst/>
                          <a:latin typeface="Times New Roman" pitchFamily="18" charset="0"/>
                        </a:rPr>
                        <a:t>**</a:t>
                      </a:r>
                      <a:endParaRPr kumimoji="0" lang="en-US" sz="1800" b="1" i="0" u="none" strike="noStrike" cap="none" normalizeH="0" baseline="0" dirty="0" smtClean="0">
                        <a:ln>
                          <a:noFill/>
                        </a:ln>
                        <a:solidFill>
                          <a:srgbClr val="FF0000"/>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(6.4)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-0.231</a:t>
                      </a:r>
                      <a:r>
                        <a:rPr kumimoji="0" lang="en-US" sz="1800" b="1" i="0" u="none" strike="noStrike" cap="none" normalizeH="0" baseline="30000" dirty="0" smtClean="0">
                          <a:ln>
                            <a:noFill/>
                          </a:ln>
                          <a:solidFill>
                            <a:srgbClr val="FF0000"/>
                          </a:solidFill>
                          <a:effectLst/>
                          <a:latin typeface="Times New Roman" pitchFamily="18" charset="0"/>
                        </a:rPr>
                        <a:t>**</a:t>
                      </a:r>
                      <a:endParaRPr kumimoji="0" lang="en-US" sz="1800" b="1" i="0" u="none" strike="noStrike" cap="none" normalizeH="0" baseline="0" dirty="0" smtClean="0">
                        <a:ln>
                          <a:noFill/>
                        </a:ln>
                        <a:solidFill>
                          <a:srgbClr val="FF0000"/>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(6.3)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-0.260</a:t>
                      </a:r>
                      <a:r>
                        <a:rPr kumimoji="0" lang="en-US" sz="1800" b="1" i="0" u="none" strike="noStrike" cap="none" normalizeH="0" baseline="30000" dirty="0" smtClean="0">
                          <a:ln>
                            <a:noFill/>
                          </a:ln>
                          <a:solidFill>
                            <a:srgbClr val="FF0000"/>
                          </a:solidFill>
                          <a:effectLst/>
                          <a:latin typeface="Times New Roman" pitchFamily="18" charset="0"/>
                        </a:rPr>
                        <a:t>**</a:t>
                      </a:r>
                      <a:endParaRPr kumimoji="0" lang="en-US" sz="1800" b="1" i="0" u="none" strike="noStrike" cap="none" normalizeH="0" baseline="0" dirty="0" smtClean="0">
                        <a:ln>
                          <a:noFill/>
                        </a:ln>
                        <a:solidFill>
                          <a:srgbClr val="FF0000"/>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(7.2)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-0.267</a:t>
                      </a:r>
                      <a:r>
                        <a:rPr kumimoji="0" lang="en-US" sz="1800" b="1" i="0" u="none" strike="noStrike" cap="none" normalizeH="0" baseline="30000" dirty="0" smtClean="0">
                          <a:ln>
                            <a:noFill/>
                          </a:ln>
                          <a:solidFill>
                            <a:srgbClr val="FF0000"/>
                          </a:solidFill>
                          <a:effectLst/>
                          <a:latin typeface="Times New Roman" pitchFamily="18" charset="0"/>
                        </a:rPr>
                        <a:t>**</a:t>
                      </a:r>
                      <a:endParaRPr kumimoji="0" lang="en-US" sz="1800" b="1" i="0" u="none" strike="noStrike" cap="none" normalizeH="0" baseline="0" dirty="0" smtClean="0">
                        <a:ln>
                          <a:noFill/>
                        </a:ln>
                        <a:solidFill>
                          <a:srgbClr val="FF0000"/>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(6.6)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-0.170</a:t>
                      </a:r>
                      <a:r>
                        <a:rPr kumimoji="0" lang="en-US" sz="1800" b="1" i="0" u="none" strike="noStrike" cap="none" normalizeH="0" baseline="30000" dirty="0" smtClean="0">
                          <a:ln>
                            <a:noFill/>
                          </a:ln>
                          <a:solidFill>
                            <a:srgbClr val="FF0000"/>
                          </a:solidFill>
                          <a:effectLst/>
                          <a:latin typeface="Times New Roman" pitchFamily="18" charset="0"/>
                        </a:rPr>
                        <a:t>**</a:t>
                      </a:r>
                      <a:endParaRPr kumimoji="0" lang="en-US" sz="1800" b="1" i="0" u="none" strike="noStrike" cap="none" normalizeH="0" baseline="0" dirty="0" smtClean="0">
                        <a:ln>
                          <a:noFill/>
                        </a:ln>
                        <a:solidFill>
                          <a:srgbClr val="FF0000"/>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(4.6)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Unique, Significant </a:t>
                      </a:r>
                      <a:r>
                        <a:rPr kumimoji="0" lang="en-US" sz="1400" b="1" i="0" u="none" strike="noStrike" cap="none" normalizeH="0" baseline="0" dirty="0" err="1" smtClean="0">
                          <a:ln>
                            <a:noFill/>
                          </a:ln>
                          <a:solidFill>
                            <a:schemeClr val="tx1"/>
                          </a:solidFill>
                          <a:effectLst/>
                          <a:latin typeface="Times New Roman" pitchFamily="18" charset="0"/>
                        </a:rPr>
                        <a:t>Cointegrating</a:t>
                      </a:r>
                      <a:r>
                        <a:rPr kumimoji="0" lang="en-US" sz="1400" b="1" i="0" u="none" strike="noStrike" cap="none" normalizeH="0" baseline="0" dirty="0" smtClean="0">
                          <a:ln>
                            <a:noFill/>
                          </a:ln>
                          <a:solidFill>
                            <a:schemeClr val="tx1"/>
                          </a:solidFill>
                          <a:effectLst/>
                          <a:latin typeface="Times New Roman" pitchFamily="18" charset="0"/>
                        </a:rPr>
                        <a:t>  Vector</a:t>
                      </a:r>
                      <a:endParaRPr kumimoji="0" lang="en-US" sz="1400" b="1" i="0" u="none" strike="noStrike" cap="none" normalizeH="0" baseline="0" dirty="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Yes</a:t>
                      </a:r>
                      <a:r>
                        <a:rPr kumimoji="0" lang="en-US" sz="1400" b="1" i="0" u="none" strike="noStrike" cap="none" normalizeH="0" baseline="30000" dirty="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Yes</a:t>
                      </a:r>
                      <a:r>
                        <a:rPr kumimoji="0" lang="en-US" sz="1400" b="1" i="0" u="none" strike="noStrike" cap="none" normalizeH="0" baseline="30000" dirty="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Yes</a:t>
                      </a:r>
                      <a:r>
                        <a:rPr kumimoji="0" lang="en-US" sz="1400" b="1" i="0" u="none" strike="noStrike" cap="none" normalizeH="0" baseline="30000" dirty="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Yes</a:t>
                      </a:r>
                      <a:r>
                        <a:rPr kumimoji="0" lang="en-US" sz="1400" b="1" i="0" u="none" strike="noStrike" cap="none" normalizeH="0" baseline="30000" dirty="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Yes</a:t>
                      </a:r>
                      <a:r>
                        <a:rPr kumimoji="0" lang="en-US" sz="1400" b="1" i="0" u="none" strike="noStrike" cap="none" normalizeH="0" baseline="30000" dirty="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244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anose="02020603050405020304" pitchFamily="18" charset="0"/>
                        </a:rPr>
                        <a:t>R</a:t>
                      </a:r>
                      <a:r>
                        <a:rPr kumimoji="0" lang="en-US" sz="1400" b="1" i="0" u="none" strike="noStrike" cap="none" normalizeH="0" baseline="30000" dirty="0" smtClean="0">
                          <a:ln>
                            <a:noFill/>
                          </a:ln>
                          <a:solidFill>
                            <a:schemeClr val="tx1"/>
                          </a:solidFill>
                          <a:effectLst/>
                          <a:latin typeface="Times New Roman" pitchFamily="18" charset="0"/>
                          <a:cs typeface="Times New Roman" panose="02020603050405020304" pitchFamily="18" charset="0"/>
                        </a:rPr>
                        <a:t>2</a:t>
                      </a:r>
                      <a:r>
                        <a:rPr kumimoji="0" lang="en-US" sz="1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(corrected)</a:t>
                      </a:r>
                    </a:p>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S.E. * 100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0.34</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2.02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0.36</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0.46</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1.82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0.39</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1.86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0.28</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2.11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5666" name="Text Box 59"/>
          <p:cNvSpPr txBox="1">
            <a:spLocks noChangeArrowheads="1"/>
          </p:cNvSpPr>
          <p:nvPr/>
        </p:nvSpPr>
        <p:spPr bwMode="auto">
          <a:xfrm>
            <a:off x="0" y="6026696"/>
            <a:ext cx="9144000" cy="276999"/>
          </a:xfrm>
          <a:prstGeom prst="rect">
            <a:avLst/>
          </a:prstGeom>
          <a:noFill/>
          <a:ln w="9525">
            <a:noFill/>
            <a:miter lim="800000"/>
            <a:headEnd/>
            <a:tailEnd/>
          </a:ln>
        </p:spPr>
        <p:txBody>
          <a:bodyPr wrap="square">
            <a:spAutoFit/>
          </a:bodyPr>
          <a:lstStyle/>
          <a:p>
            <a:pPr>
              <a:spcBef>
                <a:spcPts val="0"/>
              </a:spcBef>
            </a:pPr>
            <a:r>
              <a:rPr lang="en-US" sz="1200" dirty="0" smtClean="0">
                <a:latin typeface="Times New Roman" panose="02020603050405020304" pitchFamily="18" charset="0"/>
                <a:cs typeface="Times New Roman" panose="02020603050405020304" pitchFamily="18" charset="0"/>
              </a:rPr>
              <a:t>Absolute t-ratios in parentheses.  Vectors </a:t>
            </a:r>
            <a:r>
              <a:rPr lang="en-US" sz="1200" dirty="0">
                <a:latin typeface="Times New Roman" panose="02020603050405020304" pitchFamily="18" charset="0"/>
                <a:cs typeface="Times New Roman" panose="02020603050405020304" pitchFamily="18" charset="0"/>
              </a:rPr>
              <a:t>allow trends in variables but not in the </a:t>
            </a:r>
            <a:r>
              <a:rPr lang="en-US" sz="1200" dirty="0" err="1">
                <a:latin typeface="Times New Roman" panose="02020603050405020304" pitchFamily="18" charset="0"/>
                <a:cs typeface="Times New Roman" panose="02020603050405020304" pitchFamily="18" charset="0"/>
              </a:rPr>
              <a:t>cointegrating</a:t>
            </a:r>
            <a:r>
              <a:rPr lang="en-US" sz="1200" dirty="0">
                <a:latin typeface="Times New Roman" panose="02020603050405020304" pitchFamily="18" charset="0"/>
                <a:cs typeface="Times New Roman" panose="02020603050405020304" pitchFamily="18" charset="0"/>
              </a:rPr>
              <a:t> relationship</a:t>
            </a:r>
            <a:r>
              <a:rPr lang="en-US" sz="1200" dirty="0" smtClean="0">
                <a:latin typeface="Times New Roman" panose="02020603050405020304" pitchFamily="18" charset="0"/>
                <a:cs typeface="Times New Roman" panose="02020603050405020304" pitchFamily="18" charset="0"/>
              </a:rPr>
              <a:t>. </a:t>
            </a:r>
            <a:endParaRPr lang="en-US"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8860545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57200" y="25400"/>
            <a:ext cx="8229600" cy="660400"/>
          </a:xfrm>
        </p:spPr>
        <p:txBody>
          <a:bodyPr>
            <a:normAutofit/>
          </a:bodyPr>
          <a:lstStyle/>
          <a:p>
            <a:r>
              <a:rPr lang="en-GB" sz="3600" b="1" dirty="0" smtClean="0">
                <a:solidFill>
                  <a:srgbClr val="000099"/>
                </a:solidFill>
                <a:latin typeface="CG Times" pitchFamily="18" charset="0"/>
              </a:rPr>
              <a:t>Introduction</a:t>
            </a:r>
          </a:p>
        </p:txBody>
      </p:sp>
      <p:sp>
        <p:nvSpPr>
          <p:cNvPr id="12291" name="Rectangle 3"/>
          <p:cNvSpPr>
            <a:spLocks noGrp="1" noChangeArrowheads="1"/>
          </p:cNvSpPr>
          <p:nvPr>
            <p:ph type="body" idx="1"/>
          </p:nvPr>
        </p:nvSpPr>
        <p:spPr>
          <a:xfrm>
            <a:off x="457200" y="762000"/>
            <a:ext cx="8229600" cy="5791200"/>
          </a:xfrm>
        </p:spPr>
        <p:txBody>
          <a:bodyPr>
            <a:noAutofit/>
          </a:bodyPr>
          <a:lstStyle/>
          <a:p>
            <a:pPr marL="342900" lvl="1" indent="-342900">
              <a:buFont typeface="Arial" pitchFamily="34" charset="0"/>
              <a:buChar char="•"/>
            </a:pPr>
            <a:r>
              <a:rPr lang="en-GB" sz="2400" dirty="0">
                <a:latin typeface="CG Times" pitchFamily="18" charset="0"/>
              </a:rPr>
              <a:t>Shadow banking played a key role in the financial and housing boom that led to the recent housing and financial crisis, as well as the Great Recession:</a:t>
            </a:r>
          </a:p>
          <a:p>
            <a:pPr marL="742950" lvl="2" indent="-342900"/>
            <a:r>
              <a:rPr lang="en-GB" sz="1800" dirty="0">
                <a:latin typeface="CG Times" pitchFamily="18" charset="0"/>
              </a:rPr>
              <a:t>Securitization funded </a:t>
            </a:r>
            <a:r>
              <a:rPr lang="en-GB" sz="1800" dirty="0" smtClean="0">
                <a:latin typeface="CG Times" pitchFamily="18" charset="0"/>
              </a:rPr>
              <a:t>bulk </a:t>
            </a:r>
            <a:r>
              <a:rPr lang="en-GB" sz="1800" dirty="0">
                <a:latin typeface="CG Times" pitchFamily="18" charset="0"/>
              </a:rPr>
              <a:t>of U.S. nonprime </a:t>
            </a:r>
            <a:r>
              <a:rPr lang="en-GB" sz="1800" dirty="0" smtClean="0">
                <a:latin typeface="CG Times" pitchFamily="18" charset="0"/>
              </a:rPr>
              <a:t>mortgages; linked </a:t>
            </a:r>
            <a:r>
              <a:rPr lang="en-GB" sz="1800" dirty="0">
                <a:latin typeface="CG Times" pitchFamily="18" charset="0"/>
              </a:rPr>
              <a:t>to the </a:t>
            </a:r>
            <a:r>
              <a:rPr lang="en-GB" sz="1800" dirty="0" smtClean="0">
                <a:latin typeface="CG Times" pitchFamily="18" charset="0"/>
              </a:rPr>
              <a:t>easing </a:t>
            </a:r>
            <a:r>
              <a:rPr lang="en-GB" sz="1800" dirty="0">
                <a:latin typeface="CG Times" pitchFamily="18" charset="0"/>
              </a:rPr>
              <a:t>and then tightening of mortgage credit standards (Duca, et al. 2010, 2011)</a:t>
            </a:r>
          </a:p>
          <a:p>
            <a:pPr marL="742950" lvl="2" indent="-342900"/>
            <a:r>
              <a:rPr lang="en-GB" sz="1800" dirty="0" smtClean="0">
                <a:latin typeface="CG Times" pitchFamily="18" charset="0"/>
              </a:rPr>
              <a:t>Shadow </a:t>
            </a:r>
            <a:r>
              <a:rPr lang="en-GB" sz="1800" dirty="0">
                <a:latin typeface="CG Times" pitchFamily="18" charset="0"/>
              </a:rPr>
              <a:t>bank failures were at the </a:t>
            </a:r>
            <a:r>
              <a:rPr lang="en-GB" sz="1800" dirty="0" err="1">
                <a:latin typeface="CG Times" pitchFamily="18" charset="0"/>
              </a:rPr>
              <a:t>center</a:t>
            </a:r>
            <a:r>
              <a:rPr lang="en-GB" sz="1800" dirty="0">
                <a:latin typeface="CG Times" pitchFamily="18" charset="0"/>
              </a:rPr>
              <a:t> of the </a:t>
            </a:r>
            <a:r>
              <a:rPr lang="en-GB" sz="1800" dirty="0" smtClean="0">
                <a:latin typeface="CG Times" pitchFamily="18" charset="0"/>
              </a:rPr>
              <a:t>crisis (Bear, Lehman, GSE’s)</a:t>
            </a:r>
            <a:endParaRPr lang="en-GB" sz="1800" dirty="0">
              <a:latin typeface="CG Times" pitchFamily="18" charset="0"/>
            </a:endParaRPr>
          </a:p>
          <a:p>
            <a:pPr marL="742950" lvl="2" indent="-342900"/>
            <a:r>
              <a:rPr lang="en-GB" sz="1800" dirty="0">
                <a:latin typeface="CG Times" pitchFamily="18" charset="0"/>
              </a:rPr>
              <a:t>Money fund runs and </a:t>
            </a:r>
            <a:r>
              <a:rPr lang="en-GB" sz="1800" dirty="0" smtClean="0">
                <a:latin typeface="CG Times" pitchFamily="18" charset="0"/>
              </a:rPr>
              <a:t>commercial </a:t>
            </a:r>
            <a:r>
              <a:rPr lang="en-GB" sz="1800" dirty="0">
                <a:latin typeface="CG Times" pitchFamily="18" charset="0"/>
              </a:rPr>
              <a:t>paper market </a:t>
            </a:r>
            <a:r>
              <a:rPr lang="en-GB" sz="1800" dirty="0" smtClean="0">
                <a:latin typeface="CG Times" pitchFamily="18" charset="0"/>
              </a:rPr>
              <a:t>woes played </a:t>
            </a:r>
            <a:r>
              <a:rPr lang="en-GB" sz="1800" dirty="0">
                <a:latin typeface="CG Times" pitchFamily="18" charset="0"/>
              </a:rPr>
              <a:t>key </a:t>
            </a:r>
            <a:r>
              <a:rPr lang="en-GB" sz="1800" dirty="0" smtClean="0">
                <a:latin typeface="CG Times" pitchFamily="18" charset="0"/>
              </a:rPr>
              <a:t>roles</a:t>
            </a:r>
          </a:p>
          <a:p>
            <a:pPr marL="742950" lvl="2" indent="-342900"/>
            <a:r>
              <a:rPr lang="en-GB" sz="1800" dirty="0" smtClean="0">
                <a:latin typeface="CG Times" pitchFamily="18" charset="0"/>
              </a:rPr>
              <a:t>New macro models (</a:t>
            </a:r>
            <a:r>
              <a:rPr lang="en-GB" sz="1800" dirty="0" err="1" smtClean="0">
                <a:latin typeface="CG Times" pitchFamily="18" charset="0"/>
              </a:rPr>
              <a:t>Brunnermeier</a:t>
            </a:r>
            <a:r>
              <a:rPr lang="en-GB" sz="1800" dirty="0" smtClean="0">
                <a:latin typeface="CG Times" pitchFamily="18" charset="0"/>
              </a:rPr>
              <a:t> &amp; </a:t>
            </a:r>
            <a:r>
              <a:rPr lang="en-GB" sz="1800" dirty="0" err="1" smtClean="0">
                <a:latin typeface="CG Times" pitchFamily="18" charset="0"/>
              </a:rPr>
              <a:t>Sannikov</a:t>
            </a:r>
            <a:r>
              <a:rPr lang="en-GB" sz="1800" dirty="0" smtClean="0">
                <a:latin typeface="CG Times" pitchFamily="18" charset="0"/>
              </a:rPr>
              <a:t> 2014; Moreira &amp; </a:t>
            </a:r>
            <a:r>
              <a:rPr lang="en-GB" sz="1800" dirty="0" err="1" smtClean="0">
                <a:latin typeface="CG Times" pitchFamily="18" charset="0"/>
              </a:rPr>
              <a:t>Savov</a:t>
            </a:r>
            <a:r>
              <a:rPr lang="en-GB" sz="1800" dirty="0" smtClean="0">
                <a:latin typeface="CG Times" pitchFamily="18" charset="0"/>
              </a:rPr>
              <a:t> ‘14)  </a:t>
            </a:r>
          </a:p>
          <a:p>
            <a:pPr marL="342900" lvl="1" indent="-342900">
              <a:buFont typeface="Arial" pitchFamily="34" charset="0"/>
              <a:buChar char="•"/>
            </a:pPr>
            <a:r>
              <a:rPr lang="en-GB" sz="2400" dirty="0" smtClean="0">
                <a:latin typeface="CG Times" pitchFamily="18" charset="0"/>
              </a:rPr>
              <a:t>Financial reforms focus on improving financial stability and increasing regulation of commercial and shadow banks</a:t>
            </a:r>
          </a:p>
          <a:p>
            <a:pPr marL="342900" lvl="1" indent="-342900">
              <a:buFont typeface="Arial" pitchFamily="34" charset="0"/>
              <a:buChar char="•"/>
            </a:pPr>
            <a:r>
              <a:rPr lang="en-GB" sz="2400" dirty="0">
                <a:latin typeface="CG Times" pitchFamily="18" charset="0"/>
              </a:rPr>
              <a:t>Much written about shadow banks and their role in the recent crisis, but little historical analysis partly because:</a:t>
            </a:r>
          </a:p>
          <a:p>
            <a:pPr marL="742950" lvl="2" indent="-342900"/>
            <a:r>
              <a:rPr lang="en-GB" sz="1800" dirty="0">
                <a:latin typeface="CG Times" pitchFamily="18" charset="0"/>
              </a:rPr>
              <a:t>Shadow banking affected different types of finance that are hard to aggregate</a:t>
            </a:r>
          </a:p>
          <a:p>
            <a:pPr marL="742950" lvl="2" indent="-342900"/>
            <a:r>
              <a:rPr lang="en-GB" sz="1800" dirty="0">
                <a:latin typeface="CG Times" pitchFamily="18" charset="0"/>
              </a:rPr>
              <a:t>Shadow banking reflects financial innovations that are hard to track over </a:t>
            </a:r>
            <a:r>
              <a:rPr lang="en-GB" sz="1800" dirty="0" smtClean="0">
                <a:latin typeface="CG Times" pitchFamily="18" charset="0"/>
              </a:rPr>
              <a:t>time</a:t>
            </a:r>
            <a:endParaRPr lang="en-GB" sz="2400" dirty="0" smtClean="0">
              <a:latin typeface="CG Times" pitchFamily="18" charset="0"/>
            </a:endParaRPr>
          </a:p>
          <a:p>
            <a:pPr marL="342900" lvl="1" indent="-342900">
              <a:buFont typeface="Arial" pitchFamily="34" charset="0"/>
              <a:buChar char="•"/>
            </a:pPr>
            <a:r>
              <a:rPr lang="en-GB" sz="2400" dirty="0" smtClean="0">
                <a:latin typeface="CG Times" pitchFamily="18" charset="0"/>
              </a:rPr>
              <a:t>Knowing what drives shadow banking important for both analysing finance and financial regulatory policy</a:t>
            </a:r>
          </a:p>
          <a:p>
            <a:pPr marL="400050" lvl="2" indent="0">
              <a:buNone/>
            </a:pPr>
            <a:endParaRPr lang="en-GB" sz="2000" dirty="0" smtClean="0">
              <a:latin typeface="CG Times" pitchFamily="18" charset="0"/>
            </a:endParaRPr>
          </a:p>
        </p:txBody>
      </p:sp>
      <p:sp>
        <p:nvSpPr>
          <p:cNvPr id="12292" name="Slide Number Placeholder 3"/>
          <p:cNvSpPr>
            <a:spLocks noGrp="1"/>
          </p:cNvSpPr>
          <p:nvPr>
            <p:ph type="sldNum" sz="quarter" idx="12"/>
          </p:nvPr>
        </p:nvSpPr>
        <p:spPr>
          <a:noFill/>
        </p:spPr>
        <p:txBody>
          <a:bodyPr/>
          <a:lstStyle/>
          <a:p>
            <a:fld id="{6518D373-E0F4-4A9C-B5DB-BC61F4606FA9}" type="slidenum">
              <a:rPr lang="en-US" smtClean="0">
                <a:latin typeface="Arial" pitchFamily="34" charset="0"/>
              </a:rPr>
              <a:pPr/>
              <a:t>2</a:t>
            </a:fld>
            <a:endParaRPr lang="en-US" dirty="0" smtClean="0">
              <a:latin typeface="Arial" pitchFamily="34" charset="0"/>
            </a:endParaRPr>
          </a:p>
        </p:txBody>
      </p:sp>
    </p:spTree>
    <p:extLst>
      <p:ext uri="{BB962C8B-B14F-4D97-AF65-F5344CB8AC3E}">
        <p14:creationId xmlns:p14="http://schemas.microsoft.com/office/powerpoint/2010/main" val="86604429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6"/>
          <p:cNvSpPr>
            <a:spLocks noGrp="1" noChangeArrowheads="1"/>
          </p:cNvSpPr>
          <p:nvPr>
            <p:ph type="sldNum" sz="quarter" idx="12"/>
          </p:nvPr>
        </p:nvSpPr>
        <p:spPr>
          <a:noFill/>
        </p:spPr>
        <p:txBody>
          <a:bodyPr/>
          <a:lstStyle/>
          <a:p>
            <a:fld id="{1F0FB8EB-E11B-4B45-B088-3E4188D3CEFE}" type="slidenum">
              <a:rPr lang="en-US" smtClean="0">
                <a:latin typeface="Arial" pitchFamily="34" charset="0"/>
              </a:rPr>
              <a:pPr/>
              <a:t>20</a:t>
            </a:fld>
            <a:endParaRPr lang="en-US" smtClean="0">
              <a:latin typeface="Arial" pitchFamily="34" charset="0"/>
            </a:endParaRPr>
          </a:p>
        </p:txBody>
      </p:sp>
      <p:sp>
        <p:nvSpPr>
          <p:cNvPr id="25603" name="Rectangle 2"/>
          <p:cNvSpPr>
            <a:spLocks noGrp="1" noChangeArrowheads="1"/>
          </p:cNvSpPr>
          <p:nvPr>
            <p:ph type="title"/>
          </p:nvPr>
        </p:nvSpPr>
        <p:spPr>
          <a:xfrm>
            <a:off x="0" y="0"/>
            <a:ext cx="9144000" cy="990600"/>
          </a:xfrm>
        </p:spPr>
        <p:txBody>
          <a:bodyPr>
            <a:normAutofit fontScale="90000"/>
          </a:bodyPr>
          <a:lstStyle/>
          <a:p>
            <a:r>
              <a:rPr lang="en-US" sz="2800" b="1" dirty="0">
                <a:solidFill>
                  <a:srgbClr val="0000CC"/>
                </a:solidFill>
                <a:latin typeface="Times New Roman" pitchFamily="18" charset="0"/>
              </a:rPr>
              <a:t>Results: Long-Run Determinants of the Shadow </a:t>
            </a:r>
            <a:r>
              <a:rPr lang="en-US" sz="2800" b="1" dirty="0" smtClean="0">
                <a:solidFill>
                  <a:srgbClr val="0000CC"/>
                </a:solidFill>
                <a:latin typeface="Times New Roman" pitchFamily="18" charset="0"/>
              </a:rPr>
              <a:t>Share</a:t>
            </a:r>
            <a:br>
              <a:rPr lang="en-US" sz="2800" b="1" dirty="0" smtClean="0">
                <a:solidFill>
                  <a:srgbClr val="0000CC"/>
                </a:solidFill>
                <a:latin typeface="Times New Roman" pitchFamily="18" charset="0"/>
              </a:rPr>
            </a:br>
            <a:r>
              <a:rPr lang="en-US" sz="2000" b="1" i="1" dirty="0">
                <a:latin typeface="Times New Roman" panose="02020603050405020304" pitchFamily="18" charset="0"/>
                <a:cs typeface="Times New Roman" panose="02020603050405020304" pitchFamily="18" charset="0"/>
              </a:rPr>
              <a:t>Long-Run </a:t>
            </a:r>
            <a:r>
              <a:rPr lang="en-US" sz="2000" b="1" i="1" dirty="0" smtClean="0">
                <a:latin typeface="Times New Roman" panose="02020603050405020304" pitchFamily="18" charset="0"/>
                <a:cs typeface="Times New Roman" panose="02020603050405020304" pitchFamily="18" charset="0"/>
              </a:rPr>
              <a:t>Equilibrium: </a:t>
            </a:r>
            <a:r>
              <a:rPr lang="en-US" sz="2000" dirty="0" err="1">
                <a:latin typeface="Times New Roman" panose="02020603050405020304" pitchFamily="18" charset="0"/>
                <a:cs typeface="Times New Roman" panose="02020603050405020304" pitchFamily="18" charset="0"/>
              </a:rPr>
              <a:t>ln</a:t>
            </a:r>
            <a:r>
              <a:rPr lang="en-US" sz="2000" b="1" i="1" dirty="0" err="1">
                <a:latin typeface="Times New Roman" panose="02020603050405020304" pitchFamily="18" charset="0"/>
                <a:cs typeface="Times New Roman" panose="02020603050405020304" pitchFamily="18" charset="0"/>
              </a:rPr>
              <a:t>SHADOW</a:t>
            </a:r>
            <a:r>
              <a:rPr lang="en-US" sz="2000" b="1" i="1" dirty="0">
                <a:latin typeface="Times New Roman" panose="02020603050405020304" pitchFamily="18" charset="0"/>
                <a:cs typeface="Times New Roman" panose="02020603050405020304" pitchFamily="18" charset="0"/>
              </a:rPr>
              <a:t> = </a:t>
            </a:r>
            <a:r>
              <a:rPr lang="en-US" sz="2000" dirty="0">
                <a:latin typeface="Times New Roman" panose="02020603050405020304" pitchFamily="18" charset="0"/>
                <a:cs typeface="Times New Roman" panose="02020603050405020304" pitchFamily="18" charset="0"/>
              </a:rPr>
              <a:t>λ</a:t>
            </a:r>
            <a:r>
              <a:rPr lang="en-US" sz="2000" baseline="-25000" dirty="0">
                <a:latin typeface="Times New Roman" panose="02020603050405020304" pitchFamily="18" charset="0"/>
                <a:cs typeface="Times New Roman" panose="02020603050405020304" pitchFamily="18" charset="0"/>
              </a:rPr>
              <a:t>0 </a:t>
            </a:r>
            <a:r>
              <a:rPr lang="en-US" sz="2000" dirty="0">
                <a:latin typeface="Times New Roman" panose="02020603050405020304" pitchFamily="18" charset="0"/>
                <a:cs typeface="Times New Roman" panose="02020603050405020304" pitchFamily="18" charset="0"/>
              </a:rPr>
              <a:t>+λ</a:t>
            </a:r>
            <a:r>
              <a:rPr lang="en-US" sz="2000" baseline="-25000" dirty="0">
                <a:latin typeface="Times New Roman" panose="02020603050405020304" pitchFamily="18" charset="0"/>
                <a:cs typeface="Times New Roman" panose="02020603050405020304" pitchFamily="18" charset="0"/>
              </a:rPr>
              <a:t>1</a:t>
            </a:r>
            <a:r>
              <a:rPr lang="en-US" sz="2000" dirty="0">
                <a:latin typeface="Times New Roman" panose="02020603050405020304" pitchFamily="18" charset="0"/>
                <a:cs typeface="Times New Roman" panose="02020603050405020304" pitchFamily="18" charset="0"/>
              </a:rPr>
              <a:t>ln</a:t>
            </a:r>
            <a:r>
              <a:rPr lang="en-US" sz="2000" b="1" i="1" dirty="0">
                <a:latin typeface="Times New Roman" panose="02020603050405020304" pitchFamily="18" charset="0"/>
                <a:cs typeface="Times New Roman" panose="02020603050405020304" pitchFamily="18" charset="0"/>
              </a:rPr>
              <a:t>RRTAX</a:t>
            </a:r>
            <a:r>
              <a:rPr lang="en-US" sz="2000" dirty="0">
                <a:latin typeface="Times New Roman" panose="02020603050405020304" pitchFamily="18" charset="0"/>
                <a:cs typeface="Times New Roman" panose="02020603050405020304" pitchFamily="18" charset="0"/>
              </a:rPr>
              <a:t>+ λ</a:t>
            </a:r>
            <a:r>
              <a:rPr lang="en-US" sz="2000" baseline="-25000" dirty="0">
                <a:latin typeface="Times New Roman" panose="02020603050405020304" pitchFamily="18" charset="0"/>
                <a:cs typeface="Times New Roman" panose="02020603050405020304" pitchFamily="18" charset="0"/>
              </a:rPr>
              <a:t>2</a:t>
            </a:r>
            <a:r>
              <a:rPr lang="en-US" sz="2000" dirty="0">
                <a:latin typeface="Times New Roman" panose="02020603050405020304" pitchFamily="18" charset="0"/>
                <a:cs typeface="Times New Roman" panose="02020603050405020304" pitchFamily="18" charset="0"/>
              </a:rPr>
              <a:t>ln</a:t>
            </a:r>
            <a:r>
              <a:rPr lang="en-US" sz="2000" b="1" i="1" dirty="0">
                <a:latin typeface="Times New Roman" panose="02020603050405020304" pitchFamily="18" charset="0"/>
                <a:cs typeface="Times New Roman" panose="02020603050405020304" pitchFamily="18" charset="0"/>
              </a:rPr>
              <a:t>RPIT</a:t>
            </a:r>
            <a:r>
              <a:rPr lang="en-US" sz="2000" dirty="0">
                <a:latin typeface="Times New Roman" panose="02020603050405020304" pitchFamily="18" charset="0"/>
                <a:cs typeface="Times New Roman" panose="02020603050405020304" pitchFamily="18" charset="0"/>
              </a:rPr>
              <a:t>+ λ</a:t>
            </a:r>
            <a:r>
              <a:rPr lang="en-US" sz="2000" baseline="-25000" dirty="0">
                <a:latin typeface="Times New Roman" panose="02020603050405020304" pitchFamily="18" charset="0"/>
                <a:cs typeface="Times New Roman" panose="02020603050405020304" pitchFamily="18" charset="0"/>
              </a:rPr>
              <a:t>3</a:t>
            </a:r>
            <a:r>
              <a:rPr lang="en-US" sz="2000" b="1" i="1" dirty="0">
                <a:latin typeface="Times New Roman" panose="02020603050405020304" pitchFamily="18" charset="0"/>
                <a:cs typeface="Times New Roman" panose="02020603050405020304" pitchFamily="18" charset="0"/>
              </a:rPr>
              <a:t>MMadv</a:t>
            </a:r>
            <a:r>
              <a:rPr lang="en-US" sz="2000" dirty="0">
                <a:latin typeface="Times New Roman" panose="02020603050405020304" pitchFamily="18" charset="0"/>
                <a:cs typeface="Times New Roman" panose="02020603050405020304" pitchFamily="18" charset="0"/>
              </a:rPr>
              <a:t>+ </a:t>
            </a:r>
            <a:r>
              <a:rPr lang="en-US" sz="2000" dirty="0" smtClean="0">
                <a:latin typeface="Times New Roman" panose="02020603050405020304" pitchFamily="18" charset="0"/>
                <a:cs typeface="Times New Roman" panose="02020603050405020304" pitchFamily="18" charset="0"/>
              </a:rPr>
              <a:t>λ</a:t>
            </a:r>
            <a:r>
              <a:rPr lang="en-US" sz="2000" baseline="-25000" dirty="0" smtClean="0">
                <a:latin typeface="Times New Roman" panose="02020603050405020304" pitchFamily="18" charset="0"/>
                <a:cs typeface="Times New Roman" panose="02020603050405020304" pitchFamily="18" charset="0"/>
              </a:rPr>
              <a:t>4</a:t>
            </a:r>
            <a:r>
              <a:rPr lang="en-US" sz="2000" b="1" i="1" dirty="0" smtClean="0">
                <a:latin typeface="Times New Roman" panose="02020603050405020304" pitchFamily="18" charset="0"/>
                <a:cs typeface="Times New Roman" panose="02020603050405020304" pitchFamily="18" charset="0"/>
              </a:rPr>
              <a:t>CapDif</a:t>
            </a:r>
            <a:endParaRPr lang="en-US" sz="2000" b="1" dirty="0" smtClean="0">
              <a:solidFill>
                <a:srgbClr val="0000CC"/>
              </a:solidFill>
              <a:latin typeface="Times New Roman" pitchFamily="18" charset="0"/>
              <a:cs typeface="Times New Roman" panose="02020603050405020304" pitchFamily="18" charset="0"/>
            </a:endParaRPr>
          </a:p>
        </p:txBody>
      </p:sp>
      <p:graphicFrame>
        <p:nvGraphicFramePr>
          <p:cNvPr id="22660" name="Group 132"/>
          <p:cNvGraphicFramePr>
            <a:graphicFrameLocks noGrp="1"/>
          </p:cNvGraphicFramePr>
          <p:nvPr>
            <p:extLst>
              <p:ext uri="{D42A27DB-BD31-4B8C-83A1-F6EECF244321}">
                <p14:modId xmlns:p14="http://schemas.microsoft.com/office/powerpoint/2010/main" val="2118862409"/>
              </p:ext>
            </p:extLst>
          </p:nvPr>
        </p:nvGraphicFramePr>
        <p:xfrm>
          <a:off x="50799" y="990600"/>
          <a:ext cx="9017001" cy="5060672"/>
        </p:xfrm>
        <a:graphic>
          <a:graphicData uri="http://schemas.openxmlformats.org/drawingml/2006/table">
            <a:tbl>
              <a:tblPr/>
              <a:tblGrid>
                <a:gridCol w="1854201"/>
                <a:gridCol w="1371600"/>
                <a:gridCol w="1600200"/>
                <a:gridCol w="1447800"/>
                <a:gridCol w="1447800"/>
                <a:gridCol w="1295400"/>
              </a:tblGrid>
              <a:tr h="805874">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Long Run</a:t>
                      </a:r>
                    </a:p>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Coefficients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1:</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limited controls</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1963q1-2013q3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2: credit &amp; cyclical controls</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1963q1-2013q3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3: credit, event, &amp; cyclical </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1963q1-2013q3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4: credit, event, &amp; cyclical </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1963q1-2006q4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7: only reg. controls</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1963q1-’13q3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6106">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Ln Reserve Requirement Tax</a:t>
                      </a:r>
                      <a:r>
                        <a:rPr kumimoji="0" lang="en-US" sz="1400" b="1" i="0" u="none" strike="noStrike" cap="none" normalizeH="0" baseline="-25000" dirty="0" smtClean="0">
                          <a:ln>
                            <a:noFill/>
                          </a:ln>
                          <a:solidFill>
                            <a:schemeClr val="tx1"/>
                          </a:solidFill>
                          <a:effectLst/>
                          <a:latin typeface="Times New Roman" pitchFamily="18" charset="0"/>
                        </a:rPr>
                        <a:t>t-1</a:t>
                      </a: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0.046</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0.044</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(4.7)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 0.042</a:t>
                      </a:r>
                      <a:r>
                        <a:rPr kumimoji="0" lang="en-US" sz="1800" b="1" i="0" u="none" strike="noStrike" cap="none" normalizeH="0" baseline="30000" dirty="0" smtClean="0">
                          <a:ln>
                            <a:noFill/>
                          </a:ln>
                          <a:solidFill>
                            <a:srgbClr val="FF0000"/>
                          </a:solidFill>
                          <a:effectLst/>
                          <a:latin typeface="Times New Roman" pitchFamily="18" charset="0"/>
                        </a:rPr>
                        <a:t>**</a:t>
                      </a:r>
                      <a:endParaRPr kumimoji="0" lang="en-US" sz="1800" b="1" i="0" u="none" strike="noStrike" cap="none" normalizeH="0" baseline="0" dirty="0" smtClean="0">
                        <a:ln>
                          <a:noFill/>
                        </a:ln>
                        <a:solidFill>
                          <a:srgbClr val="FF0000"/>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(5.2)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 0.032</a:t>
                      </a:r>
                      <a:r>
                        <a:rPr kumimoji="0" lang="en-US" sz="1800" b="1" i="0" u="none" strike="noStrike" cap="none" normalizeH="0" baseline="30000" dirty="0" smtClean="0">
                          <a:ln>
                            <a:noFill/>
                          </a:ln>
                          <a:solidFill>
                            <a:srgbClr val="FF0000"/>
                          </a:solidFill>
                          <a:effectLst/>
                          <a:latin typeface="Times New Roman" pitchFamily="18" charset="0"/>
                        </a:rPr>
                        <a:t>*</a:t>
                      </a:r>
                      <a:endParaRPr kumimoji="0" lang="en-US" sz="1800" b="1" i="0" u="none" strike="noStrike" cap="none" normalizeH="0" baseline="0" dirty="0" smtClean="0">
                        <a:ln>
                          <a:noFill/>
                        </a:ln>
                        <a:solidFill>
                          <a:srgbClr val="FF0000"/>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(2.6)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0.042</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(4.5)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6106">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Ln Real Information Costs</a:t>
                      </a:r>
                      <a:r>
                        <a:rPr kumimoji="0" lang="en-US" sz="1400" b="1" i="0" u="none" strike="noStrike" cap="none" normalizeH="0" baseline="-25000" dirty="0" smtClean="0">
                          <a:ln>
                            <a:noFill/>
                          </a:ln>
                          <a:solidFill>
                            <a:schemeClr val="tx1"/>
                          </a:solidFill>
                          <a:effectLst/>
                          <a:latin typeface="Times New Roman" pitchFamily="18" charset="0"/>
                        </a:rPr>
                        <a:t>t-1</a:t>
                      </a: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-0.270</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(14.8)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-0.265</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(14.3)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-0.270</a:t>
                      </a:r>
                      <a:r>
                        <a:rPr kumimoji="0" lang="en-US" sz="1800" b="1" i="0" u="none" strike="noStrike" cap="none" normalizeH="0" baseline="30000" dirty="0" smtClean="0">
                          <a:ln>
                            <a:noFill/>
                          </a:ln>
                          <a:solidFill>
                            <a:srgbClr val="FF0000"/>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(16.8)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-0.273</a:t>
                      </a:r>
                      <a:r>
                        <a:rPr kumimoji="0" lang="en-US" sz="1800" b="1" i="0" u="none" strike="noStrike" cap="none" normalizeH="0" baseline="30000" dirty="0" smtClean="0">
                          <a:ln>
                            <a:noFill/>
                          </a:ln>
                          <a:solidFill>
                            <a:srgbClr val="FF0000"/>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(14.1)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-0.267</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(14.5)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6106">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Money Market Fund</a:t>
                      </a:r>
                    </a:p>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Deposit Advanatge</a:t>
                      </a:r>
                      <a:r>
                        <a:rPr kumimoji="0" lang="en-US" sz="1400" b="1" i="0" u="none" strike="noStrike" cap="none" normalizeH="0" baseline="-25000" dirty="0" smtClean="0">
                          <a:ln>
                            <a:noFill/>
                          </a:ln>
                          <a:solidFill>
                            <a:schemeClr val="tx1"/>
                          </a:solidFill>
                          <a:effectLst/>
                          <a:latin typeface="Times New Roman" pitchFamily="18" charset="0"/>
                        </a:rPr>
                        <a:t>t-1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0.211</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(10.1)</a:t>
                      </a:r>
                      <a:endParaRPr kumimoji="0" lang="en-US" sz="1400" b="1" i="0" u="none" strike="noStrike" cap="none" normalizeH="0" baseline="3000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0.212</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(10.0)</a:t>
                      </a:r>
                      <a:endParaRPr kumimoji="0" lang="en-US" sz="1400" b="1" i="0" u="none" strike="noStrike" cap="none" normalizeH="0" baseline="3000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  0.221</a:t>
                      </a:r>
                      <a:r>
                        <a:rPr kumimoji="0" lang="en-US" sz="1800" b="1" i="0" u="none" strike="noStrike" cap="none" normalizeH="0" baseline="30000" dirty="0" smtClean="0">
                          <a:ln>
                            <a:noFill/>
                          </a:ln>
                          <a:solidFill>
                            <a:srgbClr val="FF0000"/>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(12.3)</a:t>
                      </a:r>
                      <a:endParaRPr kumimoji="0" lang="en-US" sz="1800" b="1" i="0" u="none" strike="noStrike" cap="none" normalizeH="0" baseline="30000" dirty="0" smtClean="0">
                        <a:ln>
                          <a:noFill/>
                        </a:ln>
                        <a:solidFill>
                          <a:srgbClr val="FF0000"/>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  0.222</a:t>
                      </a:r>
                      <a:r>
                        <a:rPr kumimoji="0" lang="en-US" sz="1800" b="1" i="0" u="none" strike="noStrike" cap="none" normalizeH="0" baseline="30000" dirty="0" smtClean="0">
                          <a:ln>
                            <a:noFill/>
                          </a:ln>
                          <a:solidFill>
                            <a:srgbClr val="FF0000"/>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(11.7)</a:t>
                      </a:r>
                      <a:endParaRPr kumimoji="0" lang="en-US" sz="1800" b="1" i="0" u="none" strike="noStrike" cap="none" normalizeH="0" baseline="30000" dirty="0" smtClean="0">
                        <a:ln>
                          <a:noFill/>
                        </a:ln>
                        <a:solidFill>
                          <a:srgbClr val="FF0000"/>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0.203</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(7.2)</a:t>
                      </a:r>
                      <a:endParaRPr kumimoji="0" lang="en-US" sz="1400" b="1" i="0" u="none" strike="noStrike" cap="none" normalizeH="0" baseline="3000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96945">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Relative Capital </a:t>
                      </a:r>
                    </a:p>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Regulations</a:t>
                      </a:r>
                      <a:r>
                        <a:rPr kumimoji="0" lang="en-US" sz="1400" b="1" i="0" u="none" strike="noStrike" cap="none" normalizeH="0" baseline="-25000" dirty="0" smtClean="0">
                          <a:ln>
                            <a:noFill/>
                          </a:ln>
                          <a:solidFill>
                            <a:schemeClr val="tx1"/>
                          </a:solidFill>
                          <a:effectLst/>
                          <a:latin typeface="Times New Roman" pitchFamily="18" charset="0"/>
                        </a:rPr>
                        <a:t>t-1</a:t>
                      </a: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0.068</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(7.6)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0.070</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(7.6)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  0.069</a:t>
                      </a:r>
                      <a:r>
                        <a:rPr kumimoji="0" lang="en-US" sz="1800" b="1" i="0" u="none" strike="noStrike" cap="none" normalizeH="0" baseline="30000" dirty="0" smtClean="0">
                          <a:ln>
                            <a:noFill/>
                          </a:ln>
                          <a:solidFill>
                            <a:srgbClr val="FF0000"/>
                          </a:solidFill>
                          <a:effectLst/>
                          <a:latin typeface="Times New Roman" pitchFamily="18" charset="0"/>
                        </a:rPr>
                        <a:t>**</a:t>
                      </a:r>
                      <a:endParaRPr kumimoji="0" lang="en-US" sz="1800" b="1" i="0" u="none" strike="noStrike" cap="none" normalizeH="0" baseline="0" dirty="0" smtClean="0">
                        <a:ln>
                          <a:noFill/>
                        </a:ln>
                        <a:solidFill>
                          <a:srgbClr val="FF0000"/>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(8.9)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 0.061</a:t>
                      </a:r>
                      <a:r>
                        <a:rPr kumimoji="0" lang="en-US" sz="1800" b="1" i="0" u="none" strike="noStrike" cap="none" normalizeH="0" baseline="30000" dirty="0" smtClean="0">
                          <a:ln>
                            <a:noFill/>
                          </a:ln>
                          <a:solidFill>
                            <a:srgbClr val="FF0000"/>
                          </a:solidFill>
                          <a:effectLst/>
                          <a:latin typeface="Times New Roman" pitchFamily="18" charset="0"/>
                        </a:rPr>
                        <a:t>**</a:t>
                      </a:r>
                      <a:endParaRPr kumimoji="0" lang="en-US" sz="1800" b="1" i="0" u="none" strike="noStrike" cap="none" normalizeH="0" baseline="0" dirty="0" smtClean="0">
                        <a:ln>
                          <a:noFill/>
                        </a:ln>
                        <a:solidFill>
                          <a:srgbClr val="FF0000"/>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(6.5)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0.077</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(6.8)</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7456">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Speed of Adjustment from EC</a:t>
                      </a:r>
                      <a:r>
                        <a:rPr kumimoji="0" lang="en-US" sz="1400" b="1" i="0" u="none" strike="noStrike" cap="none" normalizeH="0" baseline="-25000" dirty="0" smtClean="0">
                          <a:ln>
                            <a:noFill/>
                          </a:ln>
                          <a:solidFill>
                            <a:schemeClr val="tx1"/>
                          </a:solidFill>
                          <a:effectLst/>
                          <a:latin typeface="Times New Roman" pitchFamily="18" charset="0"/>
                        </a:rPr>
                        <a:t>t-1</a:t>
                      </a:r>
                      <a:r>
                        <a:rPr kumimoji="0" lang="en-US" sz="1400" b="1" i="0" u="none" strike="noStrike" cap="none" normalizeH="0" baseline="0" dirty="0" smtClean="0">
                          <a:ln>
                            <a:noFill/>
                          </a:ln>
                          <a:solidFill>
                            <a:schemeClr val="tx1"/>
                          </a:solidFill>
                          <a:effectLst/>
                          <a:latin typeface="Times New Roman" pitchFamily="18" charset="0"/>
                        </a:rPr>
                        <a:t> Term</a:t>
                      </a:r>
                      <a:r>
                        <a:rPr kumimoji="0" lang="en-US" sz="1400" b="1" i="0" u="none" strike="noStrike" cap="none" normalizeH="0" baseline="0" dirty="0" smtClean="0">
                          <a:ln>
                            <a:noFill/>
                          </a:ln>
                          <a:solidFill>
                            <a:schemeClr val="tx1"/>
                          </a:solidFill>
                          <a:effectLst/>
                          <a:latin typeface="Arial" charset="0"/>
                        </a:rPr>
                        <a: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-0.239</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(6.4)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-0.231</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(6.3)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-0.260</a:t>
                      </a:r>
                      <a:r>
                        <a:rPr kumimoji="0" lang="en-US" sz="1800" b="1" i="0" u="none" strike="noStrike" cap="none" normalizeH="0" baseline="30000" dirty="0" smtClean="0">
                          <a:ln>
                            <a:noFill/>
                          </a:ln>
                          <a:solidFill>
                            <a:srgbClr val="FF0000"/>
                          </a:solidFill>
                          <a:effectLst/>
                          <a:latin typeface="Times New Roman" pitchFamily="18" charset="0"/>
                        </a:rPr>
                        <a:t>**</a:t>
                      </a:r>
                      <a:endParaRPr kumimoji="0" lang="en-US" sz="1800" b="1" i="0" u="none" strike="noStrike" cap="none" normalizeH="0" baseline="0" dirty="0" smtClean="0">
                        <a:ln>
                          <a:noFill/>
                        </a:ln>
                        <a:solidFill>
                          <a:srgbClr val="FF0000"/>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(7.2)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-0.267</a:t>
                      </a:r>
                      <a:r>
                        <a:rPr kumimoji="0" lang="en-US" sz="1800" b="1" i="0" u="none" strike="noStrike" cap="none" normalizeH="0" baseline="30000" dirty="0" smtClean="0">
                          <a:ln>
                            <a:noFill/>
                          </a:ln>
                          <a:solidFill>
                            <a:srgbClr val="FF0000"/>
                          </a:solidFill>
                          <a:effectLst/>
                          <a:latin typeface="Times New Roman" pitchFamily="18" charset="0"/>
                        </a:rPr>
                        <a:t>**</a:t>
                      </a:r>
                      <a:endParaRPr kumimoji="0" lang="en-US" sz="1800" b="1" i="0" u="none" strike="noStrike" cap="none" normalizeH="0" baseline="0" dirty="0" smtClean="0">
                        <a:ln>
                          <a:noFill/>
                        </a:ln>
                        <a:solidFill>
                          <a:srgbClr val="FF0000"/>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(6.6)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-0.170</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(4.6)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Unique, Significant </a:t>
                      </a:r>
                      <a:r>
                        <a:rPr kumimoji="0" lang="en-US" sz="1400" b="1" i="0" u="none" strike="noStrike" cap="none" normalizeH="0" baseline="0" dirty="0" err="1" smtClean="0">
                          <a:ln>
                            <a:noFill/>
                          </a:ln>
                          <a:solidFill>
                            <a:schemeClr val="tx1"/>
                          </a:solidFill>
                          <a:effectLst/>
                          <a:latin typeface="Times New Roman" pitchFamily="18" charset="0"/>
                        </a:rPr>
                        <a:t>Cointegrating</a:t>
                      </a:r>
                      <a:r>
                        <a:rPr kumimoji="0" lang="en-US" sz="1400" b="1" i="0" u="none" strike="noStrike" cap="none" normalizeH="0" baseline="0" dirty="0" smtClean="0">
                          <a:ln>
                            <a:noFill/>
                          </a:ln>
                          <a:solidFill>
                            <a:schemeClr val="tx1"/>
                          </a:solidFill>
                          <a:effectLst/>
                          <a:latin typeface="Times New Roman" pitchFamily="18" charset="0"/>
                        </a:rPr>
                        <a:t>  Vector</a:t>
                      </a:r>
                      <a:endParaRPr kumimoji="0" lang="en-US" sz="1400" b="1" i="0" u="none" strike="noStrike" cap="none" normalizeH="0" baseline="0" dirty="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Yes</a:t>
                      </a:r>
                      <a:r>
                        <a:rPr kumimoji="0" lang="en-US" sz="1400" b="1" i="0" u="none" strike="noStrike" cap="none" normalizeH="0" baseline="30000" dirty="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Yes</a:t>
                      </a:r>
                      <a:r>
                        <a:rPr kumimoji="0" lang="en-US" sz="1400" b="1" i="0" u="none" strike="noStrike" cap="none" normalizeH="0" baseline="30000" dirty="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Yes</a:t>
                      </a:r>
                      <a:r>
                        <a:rPr kumimoji="0" lang="en-US" sz="1400" b="1" i="0" u="none" strike="noStrike" cap="none" normalizeH="0" baseline="30000" dirty="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Yes</a:t>
                      </a:r>
                      <a:r>
                        <a:rPr kumimoji="0" lang="en-US" sz="1400" b="1" i="0" u="none" strike="noStrike" cap="none" normalizeH="0" baseline="30000" dirty="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Yes</a:t>
                      </a:r>
                      <a:r>
                        <a:rPr kumimoji="0" lang="en-US" sz="1400" b="1" i="0" u="none" strike="noStrike" cap="none" normalizeH="0" baseline="30000" dirty="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244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anose="02020603050405020304" pitchFamily="18" charset="0"/>
                        </a:rPr>
                        <a:t>R</a:t>
                      </a:r>
                      <a:r>
                        <a:rPr kumimoji="0" lang="en-US" sz="1400" b="1" i="0" u="none" strike="noStrike" cap="none" normalizeH="0" baseline="30000" dirty="0" smtClean="0">
                          <a:ln>
                            <a:noFill/>
                          </a:ln>
                          <a:solidFill>
                            <a:schemeClr val="tx1"/>
                          </a:solidFill>
                          <a:effectLst/>
                          <a:latin typeface="Times New Roman" pitchFamily="18" charset="0"/>
                          <a:cs typeface="Times New Roman" panose="02020603050405020304" pitchFamily="18" charset="0"/>
                        </a:rPr>
                        <a:t>2</a:t>
                      </a:r>
                      <a:r>
                        <a:rPr kumimoji="0" lang="en-US" sz="1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(corrected)</a:t>
                      </a:r>
                    </a:p>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S.E. * 100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0.34</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2.02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0.36</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0.46</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1.82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0.39</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1.86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0.28</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2.11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5666" name="Text Box 59"/>
          <p:cNvSpPr txBox="1">
            <a:spLocks noChangeArrowheads="1"/>
          </p:cNvSpPr>
          <p:nvPr/>
        </p:nvSpPr>
        <p:spPr bwMode="auto">
          <a:xfrm>
            <a:off x="0" y="6026696"/>
            <a:ext cx="9144000" cy="276999"/>
          </a:xfrm>
          <a:prstGeom prst="rect">
            <a:avLst/>
          </a:prstGeom>
          <a:noFill/>
          <a:ln w="9525">
            <a:noFill/>
            <a:miter lim="800000"/>
            <a:headEnd/>
            <a:tailEnd/>
          </a:ln>
        </p:spPr>
        <p:txBody>
          <a:bodyPr wrap="square">
            <a:spAutoFit/>
          </a:bodyPr>
          <a:lstStyle/>
          <a:p>
            <a:pPr>
              <a:spcBef>
                <a:spcPts val="0"/>
              </a:spcBef>
            </a:pPr>
            <a:r>
              <a:rPr lang="en-US" sz="1200" dirty="0" smtClean="0">
                <a:latin typeface="Times New Roman" panose="02020603050405020304" pitchFamily="18" charset="0"/>
                <a:cs typeface="Times New Roman" panose="02020603050405020304" pitchFamily="18" charset="0"/>
              </a:rPr>
              <a:t>Absolute t-ratios in parentheses.  Vectors </a:t>
            </a:r>
            <a:r>
              <a:rPr lang="en-US" sz="1200" dirty="0">
                <a:latin typeface="Times New Roman" panose="02020603050405020304" pitchFamily="18" charset="0"/>
                <a:cs typeface="Times New Roman" panose="02020603050405020304" pitchFamily="18" charset="0"/>
              </a:rPr>
              <a:t>allow trends in variables but not in the </a:t>
            </a:r>
            <a:r>
              <a:rPr lang="en-US" sz="1200" dirty="0" err="1">
                <a:latin typeface="Times New Roman" panose="02020603050405020304" pitchFamily="18" charset="0"/>
                <a:cs typeface="Times New Roman" panose="02020603050405020304" pitchFamily="18" charset="0"/>
              </a:rPr>
              <a:t>cointegrating</a:t>
            </a:r>
            <a:r>
              <a:rPr lang="en-US" sz="1200" dirty="0">
                <a:latin typeface="Times New Roman" panose="02020603050405020304" pitchFamily="18" charset="0"/>
                <a:cs typeface="Times New Roman" panose="02020603050405020304" pitchFamily="18" charset="0"/>
              </a:rPr>
              <a:t> relationship</a:t>
            </a:r>
            <a:r>
              <a:rPr lang="en-US" sz="1200" dirty="0" smtClean="0">
                <a:latin typeface="Times New Roman" panose="02020603050405020304" pitchFamily="18" charset="0"/>
                <a:cs typeface="Times New Roman" panose="02020603050405020304" pitchFamily="18" charset="0"/>
              </a:rPr>
              <a:t>. </a:t>
            </a:r>
            <a:endParaRPr lang="en-US"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4577906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5750" y="514350"/>
            <a:ext cx="8570913" cy="582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915940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0988" y="509588"/>
            <a:ext cx="8580437" cy="5837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742737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0988" y="509588"/>
            <a:ext cx="8580437" cy="5837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813093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0988" y="509588"/>
            <a:ext cx="8580437" cy="5837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999124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0988" y="509588"/>
            <a:ext cx="8580437" cy="5837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913021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0988" y="509588"/>
            <a:ext cx="8580437" cy="5837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818069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type="body" idx="1"/>
          </p:nvPr>
        </p:nvSpPr>
        <p:spPr>
          <a:xfrm>
            <a:off x="304800" y="1219200"/>
            <a:ext cx="8534400" cy="5334000"/>
          </a:xfrm>
        </p:spPr>
        <p:txBody>
          <a:bodyPr>
            <a:noAutofit/>
          </a:bodyPr>
          <a:lstStyle/>
          <a:p>
            <a:pPr marL="342900" lvl="1" indent="-342900">
              <a:buFont typeface="Arial" pitchFamily="34" charset="0"/>
              <a:buChar char="•"/>
            </a:pPr>
            <a:r>
              <a:rPr lang="en-GB" sz="2400" dirty="0" smtClean="0">
                <a:latin typeface="CG Times" pitchFamily="18" charset="0"/>
              </a:rPr>
              <a:t>Short-run factors reflect not only lagged changes in the long-run factors listed above, but also one-off events</a:t>
            </a:r>
          </a:p>
          <a:p>
            <a:pPr marL="342900" lvl="1" indent="-342900">
              <a:buFont typeface="Arial" pitchFamily="34" charset="0"/>
              <a:buChar char="•"/>
            </a:pPr>
            <a:r>
              <a:rPr lang="en-GB" sz="2400" dirty="0">
                <a:latin typeface="CG Times" pitchFamily="18" charset="0"/>
              </a:rPr>
              <a:t>Short-run factors altering bank competitiveness </a:t>
            </a:r>
            <a:r>
              <a:rPr lang="en-GB" sz="2400" dirty="0" smtClean="0">
                <a:latin typeface="CG Times" pitchFamily="18" charset="0"/>
              </a:rPr>
              <a:t>relative to nonbank sources</a:t>
            </a:r>
            <a:endParaRPr lang="en-GB" sz="2400" dirty="0">
              <a:latin typeface="CG Times" pitchFamily="18" charset="0"/>
            </a:endParaRPr>
          </a:p>
          <a:p>
            <a:pPr marL="742950" lvl="2" indent="-342900"/>
            <a:r>
              <a:rPr lang="en-GB" sz="2000" dirty="0">
                <a:latin typeface="CG Times" pitchFamily="18" charset="0"/>
              </a:rPr>
              <a:t>(+) </a:t>
            </a:r>
            <a:r>
              <a:rPr lang="en-GB" sz="2000" b="1" i="1" dirty="0" err="1" smtClean="0">
                <a:latin typeface="CG Times" pitchFamily="18" charset="0"/>
              </a:rPr>
              <a:t>RegQ</a:t>
            </a:r>
            <a:r>
              <a:rPr lang="en-GB" sz="2000" dirty="0" smtClean="0">
                <a:latin typeface="CG Times" pitchFamily="18" charset="0"/>
              </a:rPr>
              <a:t> </a:t>
            </a:r>
            <a:r>
              <a:rPr lang="en-GB" sz="2000" dirty="0" err="1" smtClean="0">
                <a:latin typeface="CG Times" pitchFamily="18" charset="0"/>
              </a:rPr>
              <a:t>Bindingness</a:t>
            </a:r>
            <a:r>
              <a:rPr lang="en-GB" sz="2000" dirty="0" smtClean="0">
                <a:latin typeface="CG Times" pitchFamily="18" charset="0"/>
              </a:rPr>
              <a:t> </a:t>
            </a:r>
            <a:r>
              <a:rPr lang="en-GB" sz="2000" dirty="0">
                <a:latin typeface="CG Times" pitchFamily="18" charset="0"/>
              </a:rPr>
              <a:t>of Regulation Q ceilings on bank deposit interest rates (adjusted for deregulation </a:t>
            </a:r>
            <a:r>
              <a:rPr lang="en-GB" sz="2000" dirty="0" smtClean="0">
                <a:latin typeface="CG Times" pitchFamily="18" charset="0"/>
              </a:rPr>
              <a:t>as in Duca </a:t>
            </a:r>
            <a:r>
              <a:rPr lang="en-GB" sz="2000" dirty="0">
                <a:latin typeface="CG Times" pitchFamily="18" charset="0"/>
              </a:rPr>
              <a:t>and Wu, </a:t>
            </a:r>
            <a:r>
              <a:rPr lang="en-GB" sz="2000" i="1" dirty="0">
                <a:latin typeface="CG Times" pitchFamily="18" charset="0"/>
              </a:rPr>
              <a:t>JMCB</a:t>
            </a:r>
            <a:r>
              <a:rPr lang="en-GB" sz="2000" dirty="0">
                <a:latin typeface="CG Times" pitchFamily="18" charset="0"/>
              </a:rPr>
              <a:t> 2009)</a:t>
            </a:r>
          </a:p>
          <a:p>
            <a:pPr marL="742950" lvl="2" indent="-342900"/>
            <a:r>
              <a:rPr lang="en-GB" sz="2000" dirty="0" smtClean="0">
                <a:latin typeface="CG Times" pitchFamily="18" charset="0"/>
              </a:rPr>
              <a:t>(+) </a:t>
            </a:r>
            <a:r>
              <a:rPr lang="en-GB" sz="2000" dirty="0">
                <a:latin typeface="CG Times" pitchFamily="18" charset="0"/>
              </a:rPr>
              <a:t>Introduction </a:t>
            </a:r>
            <a:r>
              <a:rPr lang="en-GB" sz="2000" b="1" i="1" dirty="0" smtClean="0">
                <a:latin typeface="CG Times" pitchFamily="18" charset="0"/>
              </a:rPr>
              <a:t>MMMFs</a:t>
            </a:r>
            <a:r>
              <a:rPr lang="en-GB" sz="2000" dirty="0" smtClean="0">
                <a:latin typeface="CG Times" pitchFamily="18" charset="0"/>
              </a:rPr>
              <a:t> </a:t>
            </a:r>
            <a:r>
              <a:rPr lang="en-GB" sz="2000" dirty="0">
                <a:latin typeface="CG Times" pitchFamily="18" charset="0"/>
              </a:rPr>
              <a:t>= 1 </a:t>
            </a:r>
            <a:r>
              <a:rPr lang="en-GB" sz="2000" dirty="0" smtClean="0">
                <a:latin typeface="CG Times" pitchFamily="18" charset="0"/>
              </a:rPr>
              <a:t>1974:q3, </a:t>
            </a:r>
            <a:r>
              <a:rPr lang="en-GB" sz="2000" dirty="0">
                <a:latin typeface="CG Times" pitchFamily="18" charset="0"/>
              </a:rPr>
              <a:t>else </a:t>
            </a:r>
            <a:r>
              <a:rPr lang="en-GB" sz="2000" dirty="0" smtClean="0">
                <a:latin typeface="CG Times" pitchFamily="18" charset="0"/>
              </a:rPr>
              <a:t>0—impact disintermediation </a:t>
            </a:r>
            <a:r>
              <a:rPr lang="en-GB" sz="2000" dirty="0">
                <a:latin typeface="CG Times" pitchFamily="18" charset="0"/>
              </a:rPr>
              <a:t>effect </a:t>
            </a:r>
            <a:r>
              <a:rPr lang="en-GB" sz="2000" dirty="0" smtClean="0">
                <a:latin typeface="CG Times" pitchFamily="18" charset="0"/>
              </a:rPr>
              <a:t>when retail money funds permitted</a:t>
            </a:r>
          </a:p>
          <a:p>
            <a:pPr marL="742950" lvl="2" indent="-342900"/>
            <a:r>
              <a:rPr lang="en-GB" sz="2000" dirty="0">
                <a:latin typeface="CG Times" pitchFamily="18" charset="0"/>
              </a:rPr>
              <a:t>(-) Introduction </a:t>
            </a:r>
            <a:r>
              <a:rPr lang="en-GB" sz="2000" b="1" i="1" dirty="0">
                <a:latin typeface="CG Times" pitchFamily="18" charset="0"/>
              </a:rPr>
              <a:t>MMDAs</a:t>
            </a:r>
            <a:r>
              <a:rPr lang="en-GB" sz="2000" dirty="0">
                <a:latin typeface="CG Times" pitchFamily="18" charset="0"/>
              </a:rPr>
              <a:t> = 1 1982:q4, else </a:t>
            </a:r>
            <a:r>
              <a:rPr lang="en-GB" sz="2000" dirty="0" smtClean="0">
                <a:latin typeface="CG Times" pitchFamily="18" charset="0"/>
              </a:rPr>
              <a:t>0—re-intermediation </a:t>
            </a:r>
            <a:r>
              <a:rPr lang="en-GB" sz="2000" dirty="0">
                <a:latin typeface="CG Times" pitchFamily="18" charset="0"/>
              </a:rPr>
              <a:t>effect dummy often used to model M2 (Small &amp; Porter, 1989 </a:t>
            </a:r>
            <a:r>
              <a:rPr lang="en-GB" sz="2000" i="1" dirty="0">
                <a:latin typeface="CG Times" pitchFamily="18" charset="0"/>
              </a:rPr>
              <a:t>FRB Bulletin</a:t>
            </a:r>
            <a:r>
              <a:rPr lang="en-GB" sz="2000" dirty="0" smtClean="0">
                <a:latin typeface="CG Times" pitchFamily="18" charset="0"/>
              </a:rPr>
              <a:t>)</a:t>
            </a:r>
          </a:p>
          <a:p>
            <a:pPr marL="742950" lvl="2" indent="-342900"/>
            <a:r>
              <a:rPr lang="en-GB" sz="2000" dirty="0" smtClean="0">
                <a:latin typeface="CG Times" pitchFamily="18" charset="0"/>
              </a:rPr>
              <a:t>(+) </a:t>
            </a:r>
            <a:r>
              <a:rPr lang="en-GB" sz="2000" b="1" i="1" dirty="0" smtClean="0">
                <a:latin typeface="CG Times" pitchFamily="18" charset="0"/>
              </a:rPr>
              <a:t>DCON </a:t>
            </a:r>
            <a:r>
              <a:rPr lang="en-GB" sz="2000" dirty="0">
                <a:latin typeface="CG Times" pitchFamily="18" charset="0"/>
              </a:rPr>
              <a:t>1 in </a:t>
            </a:r>
            <a:r>
              <a:rPr lang="en-GB" sz="2000" dirty="0" smtClean="0">
                <a:latin typeface="CG Times" pitchFamily="18" charset="0"/>
              </a:rPr>
              <a:t>1980:q2</a:t>
            </a:r>
            <a:r>
              <a:rPr lang="en-GB" sz="2000" dirty="0">
                <a:latin typeface="CG Times" pitchFamily="18" charset="0"/>
              </a:rPr>
              <a:t>, -1 in </a:t>
            </a:r>
            <a:r>
              <a:rPr lang="en-GB" sz="2000" dirty="0" smtClean="0">
                <a:latin typeface="CG Times" pitchFamily="18" charset="0"/>
              </a:rPr>
              <a:t>1980:q3</a:t>
            </a:r>
            <a:r>
              <a:rPr lang="en-GB" sz="2000" dirty="0">
                <a:latin typeface="CG Times" pitchFamily="18" charset="0"/>
              </a:rPr>
              <a:t>, </a:t>
            </a:r>
            <a:r>
              <a:rPr lang="en-GB" sz="2000" dirty="0" smtClean="0">
                <a:latin typeface="CG Times" pitchFamily="18" charset="0"/>
              </a:rPr>
              <a:t>else 0 track impact of 1980q2 imposition and 1980q3 lifting of controls on the growth of bank credit</a:t>
            </a:r>
            <a:endParaRPr lang="en-GB" sz="2000" dirty="0">
              <a:latin typeface="CG Times" pitchFamily="18" charset="0"/>
            </a:endParaRPr>
          </a:p>
          <a:p>
            <a:pPr marL="742950" lvl="2" indent="-342900"/>
            <a:r>
              <a:rPr lang="en-GB" sz="2000" dirty="0">
                <a:latin typeface="CG Times" pitchFamily="18" charset="0"/>
              </a:rPr>
              <a:t>(-) Passage of the </a:t>
            </a:r>
            <a:r>
              <a:rPr lang="en-GB" sz="2000" b="1" i="1" dirty="0">
                <a:latin typeface="CG Times" pitchFamily="18" charset="0"/>
              </a:rPr>
              <a:t>Dodd-Frank</a:t>
            </a:r>
            <a:r>
              <a:rPr lang="en-GB" sz="2000" dirty="0">
                <a:latin typeface="CG Times" pitchFamily="18" charset="0"/>
              </a:rPr>
              <a:t> financial reform act: helps level </a:t>
            </a:r>
            <a:r>
              <a:rPr lang="en-GB" sz="2000" dirty="0" err="1">
                <a:latin typeface="CG Times" pitchFamily="18" charset="0"/>
              </a:rPr>
              <a:t>regula</a:t>
            </a:r>
            <a:r>
              <a:rPr lang="en-GB" sz="2000" dirty="0">
                <a:latin typeface="CG Times" pitchFamily="18" charset="0"/>
              </a:rPr>
              <a:t>-tory playing field between very large banks &amp; nonbank financial </a:t>
            </a:r>
            <a:r>
              <a:rPr lang="en-GB" sz="2000" dirty="0" smtClean="0">
                <a:latin typeface="CG Times" pitchFamily="18" charset="0"/>
              </a:rPr>
              <a:t>firms</a:t>
            </a:r>
            <a:endParaRPr lang="en-GB" sz="2400" dirty="0" smtClean="0">
              <a:latin typeface="CG Times" pitchFamily="18" charset="0"/>
            </a:endParaRPr>
          </a:p>
        </p:txBody>
      </p:sp>
      <p:sp>
        <p:nvSpPr>
          <p:cNvPr id="12292" name="Slide Number Placeholder 3"/>
          <p:cNvSpPr>
            <a:spLocks noGrp="1"/>
          </p:cNvSpPr>
          <p:nvPr>
            <p:ph type="sldNum" sz="quarter" idx="12"/>
          </p:nvPr>
        </p:nvSpPr>
        <p:spPr>
          <a:noFill/>
        </p:spPr>
        <p:txBody>
          <a:bodyPr/>
          <a:lstStyle/>
          <a:p>
            <a:fld id="{6518D373-E0F4-4A9C-B5DB-BC61F4606FA9}" type="slidenum">
              <a:rPr lang="en-US" smtClean="0">
                <a:latin typeface="Arial" pitchFamily="34" charset="0"/>
              </a:rPr>
              <a:pPr/>
              <a:t>27</a:t>
            </a:fld>
            <a:endParaRPr lang="en-US" smtClean="0">
              <a:latin typeface="Arial" pitchFamily="34" charset="0"/>
            </a:endParaRPr>
          </a:p>
        </p:txBody>
      </p:sp>
      <p:sp>
        <p:nvSpPr>
          <p:cNvPr id="6" name="Title 1"/>
          <p:cNvSpPr>
            <a:spLocks noGrp="1"/>
          </p:cNvSpPr>
          <p:nvPr>
            <p:ph type="title"/>
          </p:nvPr>
        </p:nvSpPr>
        <p:spPr>
          <a:xfrm>
            <a:off x="0" y="12700"/>
            <a:ext cx="9144000" cy="1143000"/>
          </a:xfrm>
        </p:spPr>
        <p:txBody>
          <a:bodyPr>
            <a:noAutofit/>
          </a:bodyPr>
          <a:lstStyle/>
          <a:p>
            <a:r>
              <a:rPr lang="en-US" sz="3600" b="1" dirty="0" smtClean="0">
                <a:solidFill>
                  <a:srgbClr val="000099"/>
                </a:solidFill>
                <a:latin typeface="CG Times" pitchFamily="18" charset="0"/>
              </a:rPr>
              <a:t>Results: What Drives the Shadow Share of Short-Run Business Credit in the Short-Run</a:t>
            </a:r>
            <a:endParaRPr lang="en-US" sz="3600" b="1" dirty="0">
              <a:solidFill>
                <a:srgbClr val="000099"/>
              </a:solidFill>
              <a:latin typeface="CG Times" pitchFamily="18" charset="0"/>
            </a:endParaRPr>
          </a:p>
        </p:txBody>
      </p:sp>
    </p:spTree>
    <p:extLst>
      <p:ext uri="{BB962C8B-B14F-4D97-AF65-F5344CB8AC3E}">
        <p14:creationId xmlns:p14="http://schemas.microsoft.com/office/powerpoint/2010/main" val="376409852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type="body" idx="1"/>
          </p:nvPr>
        </p:nvSpPr>
        <p:spPr>
          <a:xfrm>
            <a:off x="304800" y="990600"/>
            <a:ext cx="8534400" cy="5867400"/>
          </a:xfrm>
        </p:spPr>
        <p:txBody>
          <a:bodyPr>
            <a:noAutofit/>
          </a:bodyPr>
          <a:lstStyle/>
          <a:p>
            <a:pPr marL="342900" lvl="1" indent="-342900">
              <a:buFont typeface="Arial" pitchFamily="34" charset="0"/>
              <a:buChar char="•"/>
            </a:pPr>
            <a:r>
              <a:rPr lang="en-GB" sz="2400" dirty="0">
                <a:latin typeface="CG Times" pitchFamily="18" charset="0"/>
              </a:rPr>
              <a:t>(+) Forward-looking cyclical factors: </a:t>
            </a:r>
            <a:r>
              <a:rPr lang="en-GB" sz="2400" b="1" i="1" dirty="0" err="1">
                <a:latin typeface="CG Times" pitchFamily="18" charset="0"/>
              </a:rPr>
              <a:t>YieldCurve</a:t>
            </a:r>
            <a:r>
              <a:rPr lang="en-GB" sz="2400" dirty="0">
                <a:latin typeface="CG Times" pitchFamily="18" charset="0"/>
              </a:rPr>
              <a:t> t-3 lag (10 </a:t>
            </a:r>
            <a:r>
              <a:rPr lang="en-GB" sz="2400" dirty="0" err="1">
                <a:latin typeface="CG Times" pitchFamily="18" charset="0"/>
              </a:rPr>
              <a:t>yr</a:t>
            </a:r>
            <a:r>
              <a:rPr lang="en-GB" sz="2400" dirty="0">
                <a:latin typeface="CG Times" pitchFamily="18" charset="0"/>
              </a:rPr>
              <a:t> Treasury-fed funds); perhaps 2 </a:t>
            </a:r>
            <a:r>
              <a:rPr lang="en-GB" sz="2400" u="sng" dirty="0">
                <a:latin typeface="CG Times" pitchFamily="18" charset="0"/>
              </a:rPr>
              <a:t>non</a:t>
            </a:r>
            <a:r>
              <a:rPr lang="en-GB" sz="2400" dirty="0">
                <a:latin typeface="CG Times" pitchFamily="18" charset="0"/>
              </a:rPr>
              <a:t>-mutually exclusive factors:</a:t>
            </a:r>
          </a:p>
          <a:p>
            <a:pPr marL="742950" lvl="2" indent="-342900"/>
            <a:r>
              <a:rPr lang="en-GB" sz="2000" dirty="0">
                <a:latin typeface="CG Times" pitchFamily="18" charset="0"/>
              </a:rPr>
              <a:t>Steep yield curve often reflects expectation of an improving economy with less downside risk, more risk tolerance or more risk taking</a:t>
            </a:r>
            <a:r>
              <a:rPr lang="en-GB" sz="2000" dirty="0" smtClean="0">
                <a:latin typeface="CG Times" pitchFamily="18" charset="0"/>
              </a:rPr>
              <a:t>.</a:t>
            </a:r>
          </a:p>
          <a:p>
            <a:pPr marL="742950" lvl="2" indent="-342900"/>
            <a:r>
              <a:rPr lang="en-GB" sz="2000" dirty="0" smtClean="0">
                <a:latin typeface="CG Times" pitchFamily="18" charset="0"/>
              </a:rPr>
              <a:t>Might partly also reflect “search </a:t>
            </a:r>
            <a:r>
              <a:rPr lang="en-GB" sz="2000" dirty="0">
                <a:latin typeface="CG Times" pitchFamily="18" charset="0"/>
              </a:rPr>
              <a:t>for </a:t>
            </a:r>
            <a:r>
              <a:rPr lang="en-GB" sz="2000" dirty="0" smtClean="0">
                <a:latin typeface="CG Times" pitchFamily="18" charset="0"/>
              </a:rPr>
              <a:t>yield” effects </a:t>
            </a:r>
            <a:r>
              <a:rPr lang="en-GB" sz="2000" dirty="0">
                <a:latin typeface="CG Times" pitchFamily="18" charset="0"/>
              </a:rPr>
              <a:t>since </a:t>
            </a:r>
            <a:r>
              <a:rPr lang="en-GB" sz="2000" dirty="0" smtClean="0">
                <a:latin typeface="CG Times" pitchFamily="18" charset="0"/>
              </a:rPr>
              <a:t>the </a:t>
            </a:r>
            <a:r>
              <a:rPr lang="en-GB" sz="2000" dirty="0">
                <a:latin typeface="CG Times" pitchFamily="18" charset="0"/>
              </a:rPr>
              <a:t>yield curve </a:t>
            </a:r>
            <a:r>
              <a:rPr lang="en-GB" sz="2000" dirty="0" smtClean="0">
                <a:latin typeface="CG Times" pitchFamily="18" charset="0"/>
              </a:rPr>
              <a:t>is typically steep when the federal funds rate is </a:t>
            </a:r>
            <a:r>
              <a:rPr lang="en-GB" sz="2000" dirty="0">
                <a:latin typeface="CG Times" pitchFamily="18" charset="0"/>
              </a:rPr>
              <a:t>very low</a:t>
            </a:r>
          </a:p>
          <a:p>
            <a:pPr marL="342900" lvl="1" indent="-342900">
              <a:buFont typeface="Arial" pitchFamily="34" charset="0"/>
              <a:buChar char="•"/>
            </a:pPr>
            <a:r>
              <a:rPr lang="en-GB" sz="2400" dirty="0" smtClean="0">
                <a:latin typeface="CG Times" pitchFamily="18" charset="0"/>
              </a:rPr>
              <a:t>Short-run flight-to-quality (event risk, collateral run) factors</a:t>
            </a:r>
            <a:r>
              <a:rPr lang="en-GB" sz="2400" dirty="0">
                <a:latin typeface="CG Times" pitchFamily="18" charset="0"/>
              </a:rPr>
              <a:t>:</a:t>
            </a:r>
          </a:p>
          <a:p>
            <a:pPr marL="742950" lvl="2" indent="-342900"/>
            <a:r>
              <a:rPr lang="en-GB" sz="2000" dirty="0">
                <a:latin typeface="CG Times" pitchFamily="18" charset="0"/>
              </a:rPr>
              <a:t>(-) </a:t>
            </a:r>
            <a:r>
              <a:rPr lang="en-GB" sz="2000" b="1" i="1" dirty="0" err="1" smtClean="0">
                <a:latin typeface="CG Times" pitchFamily="18" charset="0"/>
              </a:rPr>
              <a:t>PennCentral</a:t>
            </a:r>
            <a:r>
              <a:rPr lang="en-GB" sz="2000" dirty="0" smtClean="0">
                <a:latin typeface="CG Times" pitchFamily="18" charset="0"/>
              </a:rPr>
              <a:t> </a:t>
            </a:r>
            <a:r>
              <a:rPr lang="en-GB" sz="2000" dirty="0">
                <a:latin typeface="CG Times" pitchFamily="18" charset="0"/>
              </a:rPr>
              <a:t>= 1 </a:t>
            </a:r>
            <a:r>
              <a:rPr lang="en-GB" sz="2000" dirty="0" smtClean="0">
                <a:latin typeface="CG Times" pitchFamily="18" charset="0"/>
              </a:rPr>
              <a:t>in 1970:q2, -1 in 1970:q3, 0 otherwise control for Penn Central commercial paper default which had induced a short-lived </a:t>
            </a:r>
            <a:r>
              <a:rPr lang="en-GB" sz="2000" dirty="0">
                <a:latin typeface="CG Times" pitchFamily="18" charset="0"/>
              </a:rPr>
              <a:t>flight-to-quality </a:t>
            </a:r>
            <a:r>
              <a:rPr lang="en-GB" sz="2000" dirty="0" smtClean="0">
                <a:latin typeface="CG Times" pitchFamily="18" charset="0"/>
              </a:rPr>
              <a:t>in securities markets that rapidly unwound.</a:t>
            </a:r>
            <a:endParaRPr lang="en-GB" sz="2000" dirty="0">
              <a:latin typeface="CG Times" pitchFamily="18" charset="0"/>
            </a:endParaRPr>
          </a:p>
          <a:p>
            <a:pPr marL="742950" lvl="2" indent="-342900"/>
            <a:r>
              <a:rPr lang="en-GB" sz="2000" dirty="0" smtClean="0">
                <a:latin typeface="CG Times" pitchFamily="18" charset="0"/>
              </a:rPr>
              <a:t>(-) </a:t>
            </a:r>
            <a:r>
              <a:rPr lang="en-GB" sz="2000" b="1" i="1" dirty="0">
                <a:latin typeface="CG Times" pitchFamily="18" charset="0"/>
              </a:rPr>
              <a:t>1987StockCrash</a:t>
            </a:r>
            <a:r>
              <a:rPr lang="en-GB" sz="2000" dirty="0">
                <a:latin typeface="CG Times" pitchFamily="18" charset="0"/>
              </a:rPr>
              <a:t> = 1 in 87:q4, -1 in 88:q1, 0 otherwise captured sharp, but short-lived flight-to-quality and its rapid unwinding.</a:t>
            </a:r>
          </a:p>
          <a:p>
            <a:pPr marL="742950" lvl="2" indent="-342900"/>
            <a:r>
              <a:rPr lang="en-GB" sz="2000" dirty="0">
                <a:latin typeface="CG Times" pitchFamily="18" charset="0"/>
              </a:rPr>
              <a:t>(-) </a:t>
            </a:r>
            <a:r>
              <a:rPr lang="en-GB" sz="2000" b="1" i="1" dirty="0" smtClean="0">
                <a:latin typeface="CG Times" pitchFamily="18" charset="0"/>
              </a:rPr>
              <a:t>DBNP</a:t>
            </a:r>
            <a:r>
              <a:rPr lang="en-GB" sz="2000" dirty="0" smtClean="0">
                <a:latin typeface="CG Times" pitchFamily="18" charset="0"/>
              </a:rPr>
              <a:t> </a:t>
            </a:r>
            <a:r>
              <a:rPr lang="en-GB" sz="2000" dirty="0">
                <a:latin typeface="CG Times" pitchFamily="18" charset="0"/>
              </a:rPr>
              <a:t>= 1 </a:t>
            </a:r>
            <a:r>
              <a:rPr lang="en-GB" sz="2000" dirty="0" smtClean="0">
                <a:latin typeface="CG Times" pitchFamily="18" charset="0"/>
              </a:rPr>
              <a:t>2007q3 </a:t>
            </a:r>
            <a:r>
              <a:rPr lang="en-GB" sz="2000" dirty="0">
                <a:latin typeface="CG Times" pitchFamily="18" charset="0"/>
              </a:rPr>
              <a:t>redemption freeze at 3 subprime exposed hedge funds triggers turmoil &amp; higher costs in the open-market paper </a:t>
            </a:r>
            <a:r>
              <a:rPr lang="en-GB" sz="2000" dirty="0" smtClean="0">
                <a:latin typeface="CG Times" pitchFamily="18" charset="0"/>
              </a:rPr>
              <a:t>market</a:t>
            </a:r>
          </a:p>
          <a:p>
            <a:pPr marL="742950" lvl="2" indent="-342900"/>
            <a:r>
              <a:rPr lang="en-GB" sz="2000" dirty="0">
                <a:latin typeface="CG Times" pitchFamily="18" charset="0"/>
              </a:rPr>
              <a:t>(-) </a:t>
            </a:r>
            <a:r>
              <a:rPr lang="en-GB" sz="2000" b="1" i="1" dirty="0" err="1" smtClean="0">
                <a:latin typeface="CG Times" pitchFamily="18" charset="0"/>
              </a:rPr>
              <a:t>NYCDef</a:t>
            </a:r>
            <a:r>
              <a:rPr lang="en-GB" sz="2000" b="1" i="1" dirty="0" smtClean="0">
                <a:latin typeface="CG Times" pitchFamily="18" charset="0"/>
              </a:rPr>
              <a:t> </a:t>
            </a:r>
            <a:r>
              <a:rPr lang="en-GB" sz="2000" dirty="0" smtClean="0">
                <a:latin typeface="CG Times" pitchFamily="18" charset="0"/>
              </a:rPr>
              <a:t>= 1 in 1975q1 temporary flight to quality in debt markets</a:t>
            </a:r>
          </a:p>
          <a:p>
            <a:pPr marL="742950" lvl="2" indent="-342900"/>
            <a:r>
              <a:rPr lang="en-GB" sz="2000" dirty="0">
                <a:latin typeface="CG Times" pitchFamily="18" charset="0"/>
              </a:rPr>
              <a:t>(-) </a:t>
            </a:r>
            <a:r>
              <a:rPr lang="en-GB" sz="2000" b="1" i="1" dirty="0" smtClean="0">
                <a:latin typeface="CG Times" pitchFamily="18" charset="0"/>
              </a:rPr>
              <a:t>ATR</a:t>
            </a:r>
            <a:r>
              <a:rPr lang="en-GB" sz="2000" dirty="0" smtClean="0">
                <a:latin typeface="CG Times" pitchFamily="18" charset="0"/>
              </a:rPr>
              <a:t> =A-rated corp-10 yr. Treasury yield for flight-to-quality effects</a:t>
            </a:r>
            <a:endParaRPr lang="en-GB" sz="2000" dirty="0">
              <a:latin typeface="CG Times" pitchFamily="18" charset="0"/>
            </a:endParaRPr>
          </a:p>
        </p:txBody>
      </p:sp>
      <p:sp>
        <p:nvSpPr>
          <p:cNvPr id="12292" name="Slide Number Placeholder 3"/>
          <p:cNvSpPr>
            <a:spLocks noGrp="1"/>
          </p:cNvSpPr>
          <p:nvPr>
            <p:ph type="sldNum" sz="quarter" idx="12"/>
          </p:nvPr>
        </p:nvSpPr>
        <p:spPr>
          <a:noFill/>
        </p:spPr>
        <p:txBody>
          <a:bodyPr/>
          <a:lstStyle/>
          <a:p>
            <a:fld id="{6518D373-E0F4-4A9C-B5DB-BC61F4606FA9}" type="slidenum">
              <a:rPr lang="en-US" smtClean="0">
                <a:latin typeface="Arial" pitchFamily="34" charset="0"/>
              </a:rPr>
              <a:pPr/>
              <a:t>28</a:t>
            </a:fld>
            <a:endParaRPr lang="en-US" smtClean="0">
              <a:latin typeface="Arial" pitchFamily="34" charset="0"/>
            </a:endParaRPr>
          </a:p>
        </p:txBody>
      </p:sp>
      <p:sp>
        <p:nvSpPr>
          <p:cNvPr id="6" name="Title 1"/>
          <p:cNvSpPr>
            <a:spLocks noGrp="1"/>
          </p:cNvSpPr>
          <p:nvPr>
            <p:ph type="title"/>
          </p:nvPr>
        </p:nvSpPr>
        <p:spPr>
          <a:xfrm>
            <a:off x="0" y="12700"/>
            <a:ext cx="9144000" cy="1143000"/>
          </a:xfrm>
        </p:spPr>
        <p:txBody>
          <a:bodyPr>
            <a:noAutofit/>
          </a:bodyPr>
          <a:lstStyle/>
          <a:p>
            <a:r>
              <a:rPr lang="en-US" sz="3600" b="1" dirty="0" smtClean="0">
                <a:solidFill>
                  <a:srgbClr val="000099"/>
                </a:solidFill>
                <a:latin typeface="CG Times" pitchFamily="18" charset="0"/>
              </a:rPr>
              <a:t>Results: What Drives the Shadow Share of Short-Run Business Credit in the Short-Run</a:t>
            </a:r>
            <a:endParaRPr lang="en-US" sz="3600" b="1" dirty="0">
              <a:solidFill>
                <a:srgbClr val="000099"/>
              </a:solidFill>
              <a:latin typeface="CG Times" pitchFamily="18" charset="0"/>
            </a:endParaRPr>
          </a:p>
        </p:txBody>
      </p:sp>
    </p:spTree>
    <p:extLst>
      <p:ext uri="{BB962C8B-B14F-4D97-AF65-F5344CB8AC3E}">
        <p14:creationId xmlns:p14="http://schemas.microsoft.com/office/powerpoint/2010/main" val="237464607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0" y="31750"/>
            <a:ext cx="9144000" cy="654050"/>
          </a:xfrm>
        </p:spPr>
        <p:txBody>
          <a:bodyPr>
            <a:normAutofit fontScale="90000"/>
          </a:bodyPr>
          <a:lstStyle/>
          <a:p>
            <a:r>
              <a:rPr lang="en-US" sz="2700" b="1" dirty="0" smtClean="0">
                <a:solidFill>
                  <a:srgbClr val="FF0000"/>
                </a:solidFill>
                <a:latin typeface="Times New Roman" panose="02020603050405020304" pitchFamily="18" charset="0"/>
                <a:cs typeface="Times New Roman" panose="02020603050405020304" pitchFamily="18" charset="0"/>
              </a:rPr>
              <a:t>Short-Run Effects on the Shadow Share</a:t>
            </a:r>
            <a:r>
              <a:rPr lang="en-US" sz="2400" b="1" dirty="0" smtClean="0">
                <a:solidFill>
                  <a:srgbClr val="FF0000"/>
                </a:solidFill>
                <a:latin typeface="Times New Roman" panose="02020603050405020304" pitchFamily="18" charset="0"/>
                <a:cs typeface="Times New Roman" panose="02020603050405020304" pitchFamily="18" charset="0"/>
              </a:rPr>
              <a:t/>
            </a:r>
            <a:br>
              <a:rPr lang="en-US" sz="2400" b="1" dirty="0" smtClean="0">
                <a:solidFill>
                  <a:srgbClr val="FF0000"/>
                </a:solidFill>
                <a:latin typeface="Times New Roman" panose="02020603050405020304" pitchFamily="18" charset="0"/>
                <a:cs typeface="Times New Roman" panose="02020603050405020304" pitchFamily="18" charset="0"/>
              </a:rPr>
            </a:br>
            <a:r>
              <a:rPr lang="en-US" sz="2000" b="1" dirty="0">
                <a:solidFill>
                  <a:srgbClr val="FF0000"/>
                </a:solidFill>
                <a:latin typeface="Times New Roman" panose="02020603050405020304" pitchFamily="18" charset="0"/>
                <a:cs typeface="Times New Roman" panose="02020603050405020304" pitchFamily="18" charset="0"/>
                <a:sym typeface="Symbol"/>
              </a:rPr>
              <a:t></a:t>
            </a:r>
            <a:r>
              <a:rPr lang="en-US" sz="2000" b="1" dirty="0" err="1">
                <a:solidFill>
                  <a:srgbClr val="FF0000"/>
                </a:solidFill>
                <a:latin typeface="Times New Roman" panose="02020603050405020304" pitchFamily="18" charset="0"/>
                <a:cs typeface="Times New Roman" panose="02020603050405020304" pitchFamily="18" charset="0"/>
              </a:rPr>
              <a:t>ln</a:t>
            </a:r>
            <a:r>
              <a:rPr lang="en-US" sz="2000" b="1" i="1" dirty="0" err="1">
                <a:solidFill>
                  <a:srgbClr val="FF0000"/>
                </a:solidFill>
                <a:latin typeface="Times New Roman" panose="02020603050405020304" pitchFamily="18" charset="0"/>
                <a:cs typeface="Times New Roman" panose="02020603050405020304" pitchFamily="18" charset="0"/>
              </a:rPr>
              <a:t>SHADOW</a:t>
            </a:r>
            <a:r>
              <a:rPr lang="en-US" sz="2000" b="1" baseline="-25000" dirty="0">
                <a:solidFill>
                  <a:srgbClr val="FF0000"/>
                </a:solidFill>
                <a:latin typeface="Times New Roman" panose="02020603050405020304" pitchFamily="18" charset="0"/>
                <a:cs typeface="Times New Roman" panose="02020603050405020304" pitchFamily="18" charset="0"/>
              </a:rPr>
              <a:t> t</a:t>
            </a:r>
            <a:r>
              <a:rPr lang="en-US" sz="2000" b="1" i="1" dirty="0">
                <a:solidFill>
                  <a:srgbClr val="FF0000"/>
                </a:solidFill>
                <a:latin typeface="Times New Roman" panose="02020603050405020304" pitchFamily="18" charset="0"/>
                <a:cs typeface="Times New Roman" panose="02020603050405020304" pitchFamily="18" charset="0"/>
              </a:rPr>
              <a:t> = </a:t>
            </a:r>
            <a:r>
              <a:rPr lang="en-US" sz="2000" b="1" dirty="0">
                <a:solidFill>
                  <a:srgbClr val="FF0000"/>
                </a:solidFill>
                <a:latin typeface="Times New Roman" panose="02020603050405020304" pitchFamily="18" charset="0"/>
                <a:cs typeface="Times New Roman" panose="02020603050405020304" pitchFamily="18" charset="0"/>
                <a:sym typeface="Symbol"/>
              </a:rPr>
              <a:t></a:t>
            </a:r>
            <a:r>
              <a:rPr lang="en-US" sz="2000" b="1" baseline="-25000" dirty="0">
                <a:solidFill>
                  <a:srgbClr val="FF0000"/>
                </a:solidFill>
                <a:latin typeface="Times New Roman" panose="02020603050405020304" pitchFamily="18" charset="0"/>
                <a:cs typeface="Times New Roman" panose="02020603050405020304" pitchFamily="18" charset="0"/>
              </a:rPr>
              <a:t>0</a:t>
            </a:r>
            <a:r>
              <a:rPr lang="en-US" sz="2000" b="1" dirty="0">
                <a:solidFill>
                  <a:srgbClr val="FF0000"/>
                </a:solidFill>
                <a:latin typeface="Times New Roman" panose="02020603050405020304" pitchFamily="18" charset="0"/>
                <a:cs typeface="Times New Roman" panose="02020603050405020304" pitchFamily="18" charset="0"/>
              </a:rPr>
              <a:t> + </a:t>
            </a:r>
            <a:r>
              <a:rPr lang="en-US" sz="2000" b="1" dirty="0">
                <a:solidFill>
                  <a:srgbClr val="FF0000"/>
                </a:solidFill>
                <a:latin typeface="Times New Roman" panose="02020603050405020304" pitchFamily="18" charset="0"/>
                <a:cs typeface="Times New Roman" panose="02020603050405020304" pitchFamily="18" charset="0"/>
                <a:sym typeface="Symbol"/>
              </a:rPr>
              <a:t></a:t>
            </a:r>
            <a:r>
              <a:rPr lang="en-US" sz="2000" b="1" baseline="-25000" dirty="0" smtClean="0">
                <a:solidFill>
                  <a:srgbClr val="FF0000"/>
                </a:solidFill>
                <a:latin typeface="Times New Roman" panose="02020603050405020304" pitchFamily="18" charset="0"/>
                <a:cs typeface="Times New Roman" panose="02020603050405020304" pitchFamily="18" charset="0"/>
              </a:rPr>
              <a:t>1</a:t>
            </a:r>
            <a:r>
              <a:rPr lang="en-US" sz="2000" b="1" dirty="0" smtClean="0">
                <a:solidFill>
                  <a:srgbClr val="FF0000"/>
                </a:solidFill>
                <a:latin typeface="Times New Roman" panose="02020603050405020304" pitchFamily="18" charset="0"/>
                <a:cs typeface="Times New Roman" panose="02020603050405020304" pitchFamily="18" charset="0"/>
              </a:rPr>
              <a:t>ln(</a:t>
            </a:r>
            <a:r>
              <a:rPr lang="en-US" sz="2000" b="1" i="1" dirty="0" smtClean="0">
                <a:solidFill>
                  <a:srgbClr val="FF0000"/>
                </a:solidFill>
                <a:latin typeface="Times New Roman" panose="02020603050405020304" pitchFamily="18" charset="0"/>
                <a:cs typeface="Times New Roman" panose="02020603050405020304" pitchFamily="18" charset="0"/>
              </a:rPr>
              <a:t>EC</a:t>
            </a:r>
            <a:r>
              <a:rPr lang="en-US" sz="2000" b="1" dirty="0" smtClean="0">
                <a:solidFill>
                  <a:srgbClr val="FF0000"/>
                </a:solidFill>
                <a:latin typeface="Times New Roman" panose="02020603050405020304" pitchFamily="18" charset="0"/>
                <a:cs typeface="Times New Roman" panose="02020603050405020304" pitchFamily="18" charset="0"/>
              </a:rPr>
              <a:t>)</a:t>
            </a:r>
            <a:r>
              <a:rPr lang="en-US" sz="2000" b="1" baseline="-25000" dirty="0" smtClean="0">
                <a:solidFill>
                  <a:srgbClr val="FF0000"/>
                </a:solidFill>
                <a:latin typeface="Times New Roman" panose="02020603050405020304" pitchFamily="18" charset="0"/>
                <a:cs typeface="Times New Roman" panose="02020603050405020304" pitchFamily="18" charset="0"/>
              </a:rPr>
              <a:t>t-1</a:t>
            </a:r>
            <a:r>
              <a:rPr lang="en-US" sz="2000" b="1" dirty="0">
                <a:solidFill>
                  <a:srgbClr val="FF0000"/>
                </a:solidFill>
                <a:latin typeface="Times New Roman" panose="02020603050405020304" pitchFamily="18" charset="0"/>
                <a:cs typeface="Times New Roman" panose="02020603050405020304" pitchFamily="18" charset="0"/>
              </a:rPr>
              <a:t>+ β</a:t>
            </a:r>
            <a:r>
              <a:rPr lang="en-US" sz="2000" b="1" baseline="-25000" dirty="0" err="1">
                <a:solidFill>
                  <a:srgbClr val="FF0000"/>
                </a:solidFill>
                <a:latin typeface="Times New Roman" panose="02020603050405020304" pitchFamily="18" charset="0"/>
                <a:cs typeface="Times New Roman" panose="02020603050405020304" pitchFamily="18" charset="0"/>
              </a:rPr>
              <a:t>i</a:t>
            </a:r>
            <a:r>
              <a:rPr lang="en-US" sz="2000" b="1" dirty="0" err="1">
                <a:solidFill>
                  <a:srgbClr val="FF0000"/>
                </a:solidFill>
                <a:latin typeface="Times New Roman" panose="02020603050405020304" pitchFamily="18" charset="0"/>
                <a:cs typeface="Times New Roman" panose="02020603050405020304" pitchFamily="18" charset="0"/>
                <a:sym typeface="Symbol"/>
              </a:rPr>
              <a:t></a:t>
            </a:r>
            <a:r>
              <a:rPr lang="en-US" sz="2000" b="1" dirty="0" err="1" smtClean="0">
                <a:solidFill>
                  <a:srgbClr val="FF0000"/>
                </a:solidFill>
                <a:latin typeface="Times New Roman" panose="02020603050405020304" pitchFamily="18" charset="0"/>
                <a:cs typeface="Times New Roman" panose="02020603050405020304" pitchFamily="18" charset="0"/>
              </a:rPr>
              <a:t>ln</a:t>
            </a:r>
            <a:r>
              <a:rPr lang="en-US" sz="2000" b="1" dirty="0" smtClean="0">
                <a:solidFill>
                  <a:srgbClr val="FF0000"/>
                </a:solidFill>
                <a:latin typeface="Times New Roman" panose="02020603050405020304" pitchFamily="18" charset="0"/>
                <a:cs typeface="Times New Roman" panose="02020603050405020304" pitchFamily="18" charset="0"/>
              </a:rPr>
              <a:t>(</a:t>
            </a:r>
            <a:r>
              <a:rPr lang="en-US" sz="2000" b="1" i="1" dirty="0" smtClean="0">
                <a:solidFill>
                  <a:srgbClr val="FF0000"/>
                </a:solidFill>
                <a:latin typeface="Times New Roman" panose="02020603050405020304" pitchFamily="18" charset="0"/>
                <a:cs typeface="Times New Roman" panose="02020603050405020304" pitchFamily="18" charset="0"/>
              </a:rPr>
              <a:t>SHADOW</a:t>
            </a:r>
            <a:r>
              <a:rPr lang="en-US" sz="2000" b="1" dirty="0" smtClean="0">
                <a:solidFill>
                  <a:srgbClr val="FF0000"/>
                </a:solidFill>
                <a:latin typeface="Times New Roman" panose="02020603050405020304" pitchFamily="18" charset="0"/>
                <a:cs typeface="Times New Roman" panose="02020603050405020304" pitchFamily="18" charset="0"/>
              </a:rPr>
              <a:t>)</a:t>
            </a:r>
            <a:r>
              <a:rPr lang="en-US" sz="2000" b="1" baseline="-25000" dirty="0" smtClean="0">
                <a:solidFill>
                  <a:srgbClr val="FF0000"/>
                </a:solidFill>
                <a:latin typeface="Times New Roman" panose="02020603050405020304" pitchFamily="18" charset="0"/>
                <a:cs typeface="Times New Roman" panose="02020603050405020304" pitchFamily="18" charset="0"/>
              </a:rPr>
              <a:t>t-i </a:t>
            </a:r>
            <a:r>
              <a:rPr lang="en-US" sz="2000" b="1" dirty="0" smtClean="0">
                <a:solidFill>
                  <a:srgbClr val="FF0000"/>
                </a:solidFill>
                <a:latin typeface="Times New Roman" panose="02020603050405020304" pitchFamily="18" charset="0"/>
                <a:cs typeface="Times New Roman" panose="02020603050405020304" pitchFamily="18" charset="0"/>
              </a:rPr>
              <a:t> + </a:t>
            </a:r>
            <a:r>
              <a:rPr lang="en-US" sz="2000" b="1" baseline="-25000" dirty="0" smtClean="0">
                <a:solidFill>
                  <a:srgbClr val="FF0000"/>
                </a:solidFill>
                <a:latin typeface="Times New Roman" panose="02020603050405020304" pitchFamily="18" charset="0"/>
                <a:cs typeface="Times New Roman" panose="02020603050405020304" pitchFamily="18" charset="0"/>
              </a:rPr>
              <a:t> </a:t>
            </a:r>
            <a:r>
              <a:rPr lang="en-US" sz="2000" b="1" dirty="0" err="1">
                <a:solidFill>
                  <a:srgbClr val="FF0000"/>
                </a:solidFill>
                <a:latin typeface="Times New Roman" panose="02020603050405020304" pitchFamily="18" charset="0"/>
                <a:cs typeface="Times New Roman" panose="02020603050405020304" pitchFamily="18" charset="0"/>
              </a:rPr>
              <a:t>θ</a:t>
            </a:r>
            <a:r>
              <a:rPr lang="en-US" sz="2000" b="1" baseline="-25000" dirty="0" err="1">
                <a:solidFill>
                  <a:srgbClr val="FF0000"/>
                </a:solidFill>
                <a:latin typeface="Times New Roman" panose="02020603050405020304" pitchFamily="18" charset="0"/>
                <a:cs typeface="Times New Roman" panose="02020603050405020304" pitchFamily="18" charset="0"/>
              </a:rPr>
              <a:t>i</a:t>
            </a:r>
            <a:r>
              <a:rPr lang="en-US" sz="2000" b="1" dirty="0" err="1">
                <a:solidFill>
                  <a:srgbClr val="FF0000"/>
                </a:solidFill>
                <a:latin typeface="Times New Roman" panose="02020603050405020304" pitchFamily="18" charset="0"/>
                <a:cs typeface="Times New Roman" panose="02020603050405020304" pitchFamily="18" charset="0"/>
                <a:sym typeface="Symbol"/>
              </a:rPr>
              <a:t></a:t>
            </a:r>
            <a:r>
              <a:rPr lang="en-US" sz="2000" b="1" dirty="0" err="1" smtClean="0">
                <a:solidFill>
                  <a:srgbClr val="FF0000"/>
                </a:solidFill>
                <a:latin typeface="Times New Roman" panose="02020603050405020304" pitchFamily="18" charset="0"/>
                <a:cs typeface="Times New Roman" panose="02020603050405020304" pitchFamily="18" charset="0"/>
              </a:rPr>
              <a:t>ln</a:t>
            </a:r>
            <a:r>
              <a:rPr lang="en-US" sz="2000" b="1" dirty="0" smtClean="0">
                <a:solidFill>
                  <a:srgbClr val="FF0000"/>
                </a:solidFill>
                <a:latin typeface="Times New Roman" panose="02020603050405020304" pitchFamily="18" charset="0"/>
                <a:cs typeface="Times New Roman" panose="02020603050405020304" pitchFamily="18" charset="0"/>
              </a:rPr>
              <a:t>(</a:t>
            </a:r>
            <a:r>
              <a:rPr lang="en-US" sz="2000" b="1" i="1" dirty="0" smtClean="0">
                <a:solidFill>
                  <a:srgbClr val="FF0000"/>
                </a:solidFill>
                <a:latin typeface="Times New Roman" panose="02020603050405020304" pitchFamily="18" charset="0"/>
                <a:cs typeface="Times New Roman" panose="02020603050405020304" pitchFamily="18" charset="0"/>
              </a:rPr>
              <a:t>X</a:t>
            </a:r>
            <a:r>
              <a:rPr lang="en-US" sz="2000" b="1" dirty="0" smtClean="0">
                <a:solidFill>
                  <a:srgbClr val="FF0000"/>
                </a:solidFill>
                <a:latin typeface="Times New Roman" panose="02020603050405020304" pitchFamily="18" charset="0"/>
                <a:cs typeface="Times New Roman" panose="02020603050405020304" pitchFamily="18" charset="0"/>
              </a:rPr>
              <a:t>)</a:t>
            </a:r>
            <a:r>
              <a:rPr lang="en-US" sz="2000" b="1" baseline="-25000" dirty="0" smtClean="0">
                <a:solidFill>
                  <a:srgbClr val="FF0000"/>
                </a:solidFill>
                <a:latin typeface="Times New Roman" panose="02020603050405020304" pitchFamily="18" charset="0"/>
                <a:cs typeface="Times New Roman" panose="02020603050405020304" pitchFamily="18" charset="0"/>
              </a:rPr>
              <a:t>t-i</a:t>
            </a:r>
            <a:r>
              <a:rPr lang="en-US" sz="2000" b="1" dirty="0" smtClean="0">
                <a:solidFill>
                  <a:srgbClr val="FF0000"/>
                </a:solidFill>
                <a:latin typeface="Times New Roman" panose="02020603050405020304" pitchFamily="18" charset="0"/>
                <a:cs typeface="Times New Roman" panose="02020603050405020304" pitchFamily="18" charset="0"/>
              </a:rPr>
              <a:t> </a:t>
            </a:r>
            <a:r>
              <a:rPr lang="en-US" sz="2000" b="1" dirty="0">
                <a:solidFill>
                  <a:srgbClr val="FF0000"/>
                </a:solidFill>
                <a:latin typeface="Times New Roman" panose="02020603050405020304" pitchFamily="18" charset="0"/>
                <a:cs typeface="Times New Roman" panose="02020603050405020304" pitchFamily="18" charset="0"/>
              </a:rPr>
              <a:t>+ </a:t>
            </a:r>
            <a:r>
              <a:rPr lang="en-US" sz="2000" b="1" dirty="0" err="1" smtClean="0">
                <a:solidFill>
                  <a:srgbClr val="FF0000"/>
                </a:solidFill>
                <a:latin typeface="Times New Roman" panose="02020603050405020304" pitchFamily="18" charset="0"/>
                <a:cs typeface="Times New Roman" panose="02020603050405020304" pitchFamily="18" charset="0"/>
              </a:rPr>
              <a:t>δ</a:t>
            </a:r>
            <a:r>
              <a:rPr lang="en-US" sz="2000" b="1" i="1" dirty="0" err="1" smtClean="0">
                <a:solidFill>
                  <a:srgbClr val="FF0000"/>
                </a:solidFill>
                <a:latin typeface="Times New Roman" panose="02020603050405020304" pitchFamily="18" charset="0"/>
                <a:cs typeface="Times New Roman" panose="02020603050405020304" pitchFamily="18" charset="0"/>
              </a:rPr>
              <a:t>Y</a:t>
            </a:r>
            <a:r>
              <a:rPr lang="en-US" sz="2000" b="1" baseline="-25000" dirty="0" err="1" smtClean="0">
                <a:solidFill>
                  <a:srgbClr val="FF0000"/>
                </a:solidFill>
                <a:latin typeface="Times New Roman" panose="02020603050405020304" pitchFamily="18" charset="0"/>
                <a:cs typeface="Times New Roman" panose="02020603050405020304" pitchFamily="18" charset="0"/>
              </a:rPr>
              <a:t>t</a:t>
            </a:r>
            <a:endParaRPr lang="en-US" sz="2400" b="1" dirty="0" smtClean="0">
              <a:solidFill>
                <a:srgbClr val="FF0000"/>
              </a:solidFill>
              <a:latin typeface="Times New Roman" panose="02020603050405020304" pitchFamily="18" charset="0"/>
              <a:cs typeface="Times New Roman" panose="02020603050405020304" pitchFamily="18" charset="0"/>
            </a:endParaRPr>
          </a:p>
        </p:txBody>
      </p:sp>
      <p:sp>
        <p:nvSpPr>
          <p:cNvPr id="48205" name="Slide Number Placeholder 1"/>
          <p:cNvSpPr>
            <a:spLocks noGrp="1"/>
          </p:cNvSpPr>
          <p:nvPr>
            <p:ph type="sldNum" sz="quarter" idx="12"/>
          </p:nvPr>
        </p:nvSpPr>
        <p:spPr>
          <a:noFill/>
        </p:spPr>
        <p:txBody>
          <a:bodyPr/>
          <a:lstStyle>
            <a:lvl1pPr eaLnBrk="0" hangingPunct="0">
              <a:defRPr baseline="30000">
                <a:solidFill>
                  <a:schemeClr val="tx1"/>
                </a:solidFill>
                <a:latin typeface="Arial" charset="0"/>
              </a:defRPr>
            </a:lvl1pPr>
            <a:lvl2pPr marL="742950" indent="-285750" eaLnBrk="0" hangingPunct="0">
              <a:defRPr baseline="30000">
                <a:solidFill>
                  <a:schemeClr val="tx1"/>
                </a:solidFill>
                <a:latin typeface="Arial" charset="0"/>
              </a:defRPr>
            </a:lvl2pPr>
            <a:lvl3pPr marL="1143000" indent="-228600" eaLnBrk="0" hangingPunct="0">
              <a:defRPr baseline="30000">
                <a:solidFill>
                  <a:schemeClr val="tx1"/>
                </a:solidFill>
                <a:latin typeface="Arial" charset="0"/>
              </a:defRPr>
            </a:lvl3pPr>
            <a:lvl4pPr marL="1600200" indent="-228600" eaLnBrk="0" hangingPunct="0">
              <a:defRPr baseline="30000">
                <a:solidFill>
                  <a:schemeClr val="tx1"/>
                </a:solidFill>
                <a:latin typeface="Arial" charset="0"/>
              </a:defRPr>
            </a:lvl4pPr>
            <a:lvl5pPr marL="2057400" indent="-228600" eaLnBrk="0" hangingPunct="0">
              <a:defRPr baseline="30000">
                <a:solidFill>
                  <a:schemeClr val="tx1"/>
                </a:solidFill>
                <a:latin typeface="Arial" charset="0"/>
              </a:defRPr>
            </a:lvl5pPr>
            <a:lvl6pPr marL="2514600" indent="-228600" eaLnBrk="0" fontAlgn="base" hangingPunct="0">
              <a:spcBef>
                <a:spcPct val="0"/>
              </a:spcBef>
              <a:spcAft>
                <a:spcPct val="0"/>
              </a:spcAft>
              <a:defRPr baseline="30000">
                <a:solidFill>
                  <a:schemeClr val="tx1"/>
                </a:solidFill>
                <a:latin typeface="Arial" charset="0"/>
              </a:defRPr>
            </a:lvl6pPr>
            <a:lvl7pPr marL="2971800" indent="-228600" eaLnBrk="0" fontAlgn="base" hangingPunct="0">
              <a:spcBef>
                <a:spcPct val="0"/>
              </a:spcBef>
              <a:spcAft>
                <a:spcPct val="0"/>
              </a:spcAft>
              <a:defRPr baseline="30000">
                <a:solidFill>
                  <a:schemeClr val="tx1"/>
                </a:solidFill>
                <a:latin typeface="Arial" charset="0"/>
              </a:defRPr>
            </a:lvl7pPr>
            <a:lvl8pPr marL="3429000" indent="-228600" eaLnBrk="0" fontAlgn="base" hangingPunct="0">
              <a:spcBef>
                <a:spcPct val="0"/>
              </a:spcBef>
              <a:spcAft>
                <a:spcPct val="0"/>
              </a:spcAft>
              <a:defRPr baseline="30000">
                <a:solidFill>
                  <a:schemeClr val="tx1"/>
                </a:solidFill>
                <a:latin typeface="Arial" charset="0"/>
              </a:defRPr>
            </a:lvl8pPr>
            <a:lvl9pPr marL="3886200" indent="-228600" eaLnBrk="0" fontAlgn="base" hangingPunct="0">
              <a:spcBef>
                <a:spcPct val="0"/>
              </a:spcBef>
              <a:spcAft>
                <a:spcPct val="0"/>
              </a:spcAft>
              <a:defRPr baseline="30000">
                <a:solidFill>
                  <a:schemeClr val="tx1"/>
                </a:solidFill>
                <a:latin typeface="Arial" charset="0"/>
              </a:defRPr>
            </a:lvl9pPr>
          </a:lstStyle>
          <a:p>
            <a:pPr eaLnBrk="1" hangingPunct="1"/>
            <a:fld id="{0CA74B5F-317D-4F0C-A45C-48A3635E6D8D}" type="slidenum">
              <a:rPr lang="en-US" baseline="0" smtClean="0"/>
              <a:pPr eaLnBrk="1" hangingPunct="1"/>
              <a:t>29</a:t>
            </a:fld>
            <a:endParaRPr lang="en-US" baseline="0" smtClean="0"/>
          </a:p>
        </p:txBody>
      </p:sp>
      <p:graphicFrame>
        <p:nvGraphicFramePr>
          <p:cNvPr id="6" name="Group 132"/>
          <p:cNvGraphicFramePr>
            <a:graphicFrameLocks noGrp="1"/>
          </p:cNvGraphicFramePr>
          <p:nvPr>
            <p:extLst>
              <p:ext uri="{D42A27DB-BD31-4B8C-83A1-F6EECF244321}">
                <p14:modId xmlns:p14="http://schemas.microsoft.com/office/powerpoint/2010/main" val="2139506820"/>
              </p:ext>
            </p:extLst>
          </p:nvPr>
        </p:nvGraphicFramePr>
        <p:xfrm>
          <a:off x="57150" y="774700"/>
          <a:ext cx="9029700" cy="5455920"/>
        </p:xfrm>
        <a:graphic>
          <a:graphicData uri="http://schemas.openxmlformats.org/drawingml/2006/table">
            <a:tbl>
              <a:tblPr/>
              <a:tblGrid>
                <a:gridCol w="1782688"/>
                <a:gridCol w="1395147"/>
                <a:gridCol w="1627671"/>
                <a:gridCol w="1472655"/>
                <a:gridCol w="1472655"/>
                <a:gridCol w="1278884"/>
              </a:tblGrid>
              <a:tr h="756041">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Short Run</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Coefficients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1:</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limited controls</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1963q1-2013q3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2: credit &amp; cyclical controls</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1963q1-2013q3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3: credit, event, &amp; cyclical </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1963q1-2013q3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4: credit, event, &amp; cyclical </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1963q1-2006q4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7: only reg. controls</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1963q1-’13q3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39359">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lang="en-US" sz="1400" b="1" i="0" kern="1200" dirty="0" err="1" smtClean="0">
                          <a:solidFill>
                            <a:schemeClr val="tx1"/>
                          </a:solidFill>
                          <a:effectLst/>
                          <a:latin typeface="Times New Roman" panose="02020603050405020304" pitchFamily="18" charset="0"/>
                          <a:ea typeface="+mn-ea"/>
                          <a:cs typeface="Times New Roman" panose="02020603050405020304" pitchFamily="18" charset="0"/>
                        </a:rPr>
                        <a:t>Reg</a:t>
                      </a:r>
                      <a:r>
                        <a:rPr lang="en-US" sz="1400" b="1" i="0" kern="1200" baseline="0" dirty="0" err="1" smtClean="0">
                          <a:solidFill>
                            <a:schemeClr val="tx1"/>
                          </a:solidFill>
                          <a:effectLst/>
                          <a:latin typeface="Times New Roman" panose="02020603050405020304" pitchFamily="18" charset="0"/>
                          <a:ea typeface="+mn-ea"/>
                          <a:cs typeface="Times New Roman" panose="02020603050405020304" pitchFamily="18" charset="0"/>
                        </a:rPr>
                        <a:t>Q</a:t>
                      </a:r>
                      <a:r>
                        <a:rPr lang="en-US" sz="1400" b="1" i="0"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b="1" i="0" kern="1200" baseline="0" dirty="0" err="1" smtClean="0">
                          <a:solidFill>
                            <a:schemeClr val="tx1"/>
                          </a:solidFill>
                          <a:effectLst/>
                          <a:latin typeface="Times New Roman" panose="02020603050405020304" pitchFamily="18" charset="0"/>
                          <a:ea typeface="+mn-ea"/>
                          <a:cs typeface="Times New Roman" panose="02020603050405020304" pitchFamily="18" charset="0"/>
                        </a:rPr>
                        <a:t>Disintermedi-ation</a:t>
                      </a:r>
                      <a:r>
                        <a:rPr lang="en-US" sz="1400" b="1" i="0"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b="1" i="1" kern="1200" dirty="0" smtClean="0">
                          <a:solidFill>
                            <a:schemeClr val="tx1"/>
                          </a:solidFill>
                          <a:effectLst/>
                          <a:latin typeface="Times New Roman" panose="02020603050405020304" pitchFamily="18" charset="0"/>
                          <a:ea typeface="+mn-ea"/>
                          <a:cs typeface="Times New Roman" panose="02020603050405020304" pitchFamily="18" charset="0"/>
                        </a:rPr>
                        <a:t>REGQ</a:t>
                      </a:r>
                      <a:r>
                        <a:rPr lang="fr-FR" sz="1400" b="1" kern="1200" baseline="-25000" dirty="0" smtClean="0">
                          <a:solidFill>
                            <a:schemeClr val="tx1"/>
                          </a:solidFill>
                          <a:effectLst/>
                          <a:latin typeface="Times New Roman" panose="02020603050405020304" pitchFamily="18" charset="0"/>
                          <a:ea typeface="+mn-ea"/>
                          <a:cs typeface="Times New Roman" panose="02020603050405020304" pitchFamily="18" charset="0"/>
                        </a:rPr>
                        <a:t>t-2</a:t>
                      </a:r>
                      <a:r>
                        <a:rPr lang="fr-FR" sz="1400" b="1" kern="1200" dirty="0" smtClean="0">
                          <a:solidFill>
                            <a:schemeClr val="tx1"/>
                          </a:solidFill>
                          <a:effectLst/>
                          <a:latin typeface="Times New Roman" panose="02020603050405020304" pitchFamily="18" charset="0"/>
                          <a:ea typeface="+mn-ea"/>
                          <a:cs typeface="Times New Roman" panose="02020603050405020304" pitchFamily="18" charset="0"/>
                        </a:rPr>
                        <a:t>(x100) </a:t>
                      </a:r>
                      <a:endParaRPr kumimoji="0" lang="en-US" sz="1400" b="1" i="0" u="none" strike="noStrike" cap="none" normalizeH="0" baseline="0" dirty="0" smtClean="0">
                        <a:ln>
                          <a:noFill/>
                        </a:ln>
                        <a:solidFill>
                          <a:schemeClr val="tx1"/>
                        </a:solidFill>
                        <a:effectLst/>
                        <a:latin typeface="Times New Roman" pitchFamily="18" charset="0"/>
                        <a:cs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1.455</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(4.3)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1.403</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(4.2)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1.371</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(4.5)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1.348</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(4.1)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0.736</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(2.4)</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3340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lang="en-US" sz="1400" b="1" i="0" kern="1200" dirty="0" smtClean="0">
                          <a:solidFill>
                            <a:schemeClr val="tx1"/>
                          </a:solidFill>
                          <a:effectLst/>
                          <a:latin typeface="Times New Roman" panose="02020603050405020304" pitchFamily="18" charset="0"/>
                          <a:ea typeface="+mn-ea"/>
                          <a:cs typeface="Times New Roman" panose="02020603050405020304" pitchFamily="18" charset="0"/>
                        </a:rPr>
                        <a:t>Credit Controls</a:t>
                      </a:r>
                      <a:r>
                        <a:rPr lang="en-US" sz="1400" b="1" i="0" kern="1200" baseline="0" dirty="0" smtClean="0">
                          <a:solidFill>
                            <a:schemeClr val="tx1"/>
                          </a:solidFill>
                          <a:effectLst/>
                          <a:latin typeface="Times New Roman" panose="02020603050405020304" pitchFamily="18" charset="0"/>
                          <a:ea typeface="+mn-ea"/>
                          <a:cs typeface="Times New Roman" panose="02020603050405020304" pitchFamily="18" charset="0"/>
                        </a:rPr>
                        <a:t> 1980q2, </a:t>
                      </a:r>
                      <a:r>
                        <a:rPr lang="en-US" sz="1400" b="1" i="1" kern="1200" dirty="0" smtClean="0">
                          <a:solidFill>
                            <a:schemeClr val="tx1"/>
                          </a:solidFill>
                          <a:effectLst/>
                          <a:latin typeface="Times New Roman" panose="02020603050405020304" pitchFamily="18" charset="0"/>
                          <a:ea typeface="+mn-ea"/>
                          <a:cs typeface="Times New Roman" panose="02020603050405020304" pitchFamily="18" charset="0"/>
                        </a:rPr>
                        <a:t>DCON</a:t>
                      </a:r>
                      <a:r>
                        <a:rPr lang="fr-FR" sz="1400" b="1" kern="1200" baseline="-25000" dirty="0" smtClean="0">
                          <a:solidFill>
                            <a:schemeClr val="tx1"/>
                          </a:solidFill>
                          <a:effectLst/>
                          <a:latin typeface="Times New Roman" panose="02020603050405020304" pitchFamily="18" charset="0"/>
                          <a:ea typeface="+mn-ea"/>
                          <a:cs typeface="Times New Roman" panose="02020603050405020304" pitchFamily="18" charset="0"/>
                        </a:rPr>
                        <a:t>t</a:t>
                      </a:r>
                      <a:endParaRPr kumimoji="0" lang="en-US" sz="1400" b="1" i="0" u="none" strike="noStrike" cap="none" normalizeH="0" baseline="0" dirty="0" smtClean="0">
                        <a:ln>
                          <a:noFill/>
                        </a:ln>
                        <a:solidFill>
                          <a:schemeClr val="tx1"/>
                        </a:solidFill>
                        <a:effectLst/>
                        <a:latin typeface="Times New Roman" pitchFamily="18" charset="0"/>
                        <a:cs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defRPr/>
                      </a:pPr>
                      <a:r>
                        <a:rPr kumimoji="0" lang="en-US" sz="1400" b="1" i="0" u="none" strike="noStrike" cap="none" normalizeH="0" baseline="0" dirty="0" smtClean="0">
                          <a:ln>
                            <a:noFill/>
                          </a:ln>
                          <a:solidFill>
                            <a:schemeClr val="tx1"/>
                          </a:solidFill>
                          <a:effectLst/>
                          <a:latin typeface="Times New Roman" pitchFamily="18" charset="0"/>
                        </a:rPr>
                        <a:t> 0.037</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defRPr/>
                      </a:pPr>
                      <a:r>
                        <a:rPr kumimoji="0" lang="en-US" sz="1400" b="1" i="0" u="none" strike="noStrike" cap="none" normalizeH="0" baseline="0" dirty="0" smtClean="0">
                          <a:ln>
                            <a:noFill/>
                          </a:ln>
                          <a:solidFill>
                            <a:schemeClr val="tx1"/>
                          </a:solidFill>
                          <a:effectLst/>
                          <a:latin typeface="Times New Roman" pitchFamily="18" charset="0"/>
                        </a:rPr>
                        <a:t>0.038</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defRPr/>
                      </a:pPr>
                      <a:r>
                        <a:rPr kumimoji="0" lang="en-US" sz="1400" b="1" i="0" u="none" strike="noStrike" cap="none" normalizeH="0" baseline="0" dirty="0" smtClean="0">
                          <a:ln>
                            <a:noFill/>
                          </a:ln>
                          <a:solidFill>
                            <a:schemeClr val="tx1"/>
                          </a:solidFill>
                          <a:effectLst/>
                          <a:latin typeface="Times New Roman" pitchFamily="18" charset="0"/>
                        </a:rPr>
                        <a:t>0.042</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(3.0)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defRPr/>
                      </a:pPr>
                      <a:r>
                        <a:rPr kumimoji="0" lang="en-US" sz="1400" b="1" i="0" u="none" strike="noStrike" cap="none" normalizeH="0" baseline="0" dirty="0" smtClean="0">
                          <a:ln>
                            <a:noFill/>
                          </a:ln>
                          <a:solidFill>
                            <a:schemeClr val="tx1"/>
                          </a:solidFill>
                          <a:effectLst/>
                          <a:latin typeface="Times New Roman" pitchFamily="18" charset="0"/>
                        </a:rPr>
                        <a:t>0.043</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(2.8)</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4107">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lang="en-US" sz="1400" b="1" i="0" kern="1200" dirty="0" smtClean="0">
                          <a:solidFill>
                            <a:schemeClr val="tx1"/>
                          </a:solidFill>
                          <a:effectLst/>
                          <a:latin typeface="Times New Roman" panose="02020603050405020304" pitchFamily="18" charset="0"/>
                          <a:ea typeface="+mn-ea"/>
                          <a:cs typeface="Times New Roman" panose="02020603050405020304" pitchFamily="18" charset="0"/>
                        </a:rPr>
                        <a:t>Yield Curve</a:t>
                      </a:r>
                    </a:p>
                    <a:p>
                      <a:pPr marL="0" marR="0" lvl="0" indent="0" algn="l" defTabSz="914400" rtl="0" eaLnBrk="1" fontAlgn="base" latinLnBrk="0" hangingPunct="1">
                        <a:lnSpc>
                          <a:spcPct val="100000"/>
                        </a:lnSpc>
                        <a:spcBef>
                          <a:spcPts val="0"/>
                        </a:spcBef>
                        <a:spcAft>
                          <a:spcPct val="0"/>
                        </a:spcAft>
                        <a:buClrTx/>
                        <a:buSzTx/>
                        <a:buFontTx/>
                        <a:buNone/>
                        <a:tabLst/>
                      </a:pPr>
                      <a:r>
                        <a:rPr lang="en-US" sz="1400" b="1" i="1" kern="1200" dirty="0" smtClean="0">
                          <a:solidFill>
                            <a:schemeClr val="tx1"/>
                          </a:solidFill>
                          <a:effectLst/>
                          <a:latin typeface="Times New Roman" panose="02020603050405020304" pitchFamily="18" charset="0"/>
                          <a:ea typeface="+mn-ea"/>
                          <a:cs typeface="Times New Roman" panose="02020603050405020304" pitchFamily="18" charset="0"/>
                        </a:rPr>
                        <a:t>YC</a:t>
                      </a:r>
                      <a:r>
                        <a:rPr lang="fr-FR" sz="1400" b="1" kern="1200" baseline="-25000" dirty="0" smtClean="0">
                          <a:solidFill>
                            <a:schemeClr val="tx1"/>
                          </a:solidFill>
                          <a:effectLst/>
                          <a:latin typeface="Times New Roman" panose="02020603050405020304" pitchFamily="18" charset="0"/>
                          <a:ea typeface="+mn-ea"/>
                          <a:cs typeface="Times New Roman" panose="02020603050405020304" pitchFamily="18" charset="0"/>
                        </a:rPr>
                        <a:t>t-3 </a:t>
                      </a:r>
                      <a:r>
                        <a:rPr lang="fr-FR" sz="1400" b="1" kern="1200" dirty="0" smtClean="0">
                          <a:solidFill>
                            <a:schemeClr val="tx1"/>
                          </a:solidFill>
                          <a:effectLst/>
                          <a:latin typeface="Times New Roman" panose="02020603050405020304" pitchFamily="18" charset="0"/>
                          <a:ea typeface="+mn-ea"/>
                          <a:cs typeface="Times New Roman" panose="02020603050405020304" pitchFamily="18" charset="0"/>
                        </a:rPr>
                        <a:t>(x100) </a:t>
                      </a:r>
                      <a:endParaRPr kumimoji="0" lang="en-US" sz="1400" b="1" i="0" u="none" strike="noStrike" cap="none" normalizeH="0" baseline="0" dirty="0" smtClean="0">
                        <a:ln>
                          <a:noFill/>
                        </a:ln>
                        <a:solidFill>
                          <a:schemeClr val="tx1"/>
                        </a:solidFill>
                        <a:effectLst/>
                        <a:latin typeface="Times New Roman" pitchFamily="18" charset="0"/>
                        <a:cs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1.092</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(5.4)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1.037</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(5.2)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0.989</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(5.9)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1.015</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(4.6)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244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lang="en-US" sz="1400" b="1" i="0" kern="1200" dirty="0" smtClean="0">
                          <a:solidFill>
                            <a:schemeClr val="tx1"/>
                          </a:solidFill>
                          <a:effectLst/>
                          <a:latin typeface="Times New Roman" panose="02020603050405020304" pitchFamily="18" charset="0"/>
                          <a:ea typeface="+mn-ea"/>
                          <a:cs typeface="Times New Roman" panose="02020603050405020304" pitchFamily="18" charset="0"/>
                        </a:rPr>
                        <a:t>Bond risk </a:t>
                      </a:r>
                      <a:r>
                        <a:rPr lang="en-US" sz="1400" b="1" i="0" kern="1200" dirty="0" err="1" smtClean="0">
                          <a:solidFill>
                            <a:schemeClr val="tx1"/>
                          </a:solidFill>
                          <a:effectLst/>
                          <a:latin typeface="Times New Roman" panose="02020603050405020304" pitchFamily="18" charset="0"/>
                          <a:ea typeface="+mn-ea"/>
                          <a:cs typeface="Times New Roman" panose="02020603050405020304" pitchFamily="18" charset="0"/>
                        </a:rPr>
                        <a:t>premia</a:t>
                      </a:r>
                      <a:endParaRPr lang="en-US" sz="1400" b="1" i="0" kern="12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ase" latinLnBrk="0" hangingPunct="1">
                        <a:lnSpc>
                          <a:spcPct val="100000"/>
                        </a:lnSpc>
                        <a:spcBef>
                          <a:spcPts val="0"/>
                        </a:spcBef>
                        <a:spcAft>
                          <a:spcPct val="0"/>
                        </a:spcAft>
                        <a:buClrTx/>
                        <a:buSzTx/>
                        <a:buFontTx/>
                        <a:buNone/>
                        <a:tabLst/>
                      </a:pPr>
                      <a:r>
                        <a:rPr lang="en-US" sz="1400" b="1" i="1" kern="1200" dirty="0" err="1" smtClean="0">
                          <a:solidFill>
                            <a:schemeClr val="tx1"/>
                          </a:solidFill>
                          <a:effectLst/>
                          <a:latin typeface="Times New Roman" panose="02020603050405020304" pitchFamily="18" charset="0"/>
                          <a:ea typeface="+mn-ea"/>
                          <a:cs typeface="Times New Roman" panose="02020603050405020304" pitchFamily="18" charset="0"/>
                        </a:rPr>
                        <a:t>lnATR</a:t>
                      </a:r>
                      <a:r>
                        <a:rPr lang="fr-FR" sz="1400" b="1" kern="1200" baseline="-25000" dirty="0" smtClean="0">
                          <a:solidFill>
                            <a:schemeClr val="tx1"/>
                          </a:solidFill>
                          <a:effectLst/>
                          <a:latin typeface="Times New Roman" panose="02020603050405020304" pitchFamily="18" charset="0"/>
                          <a:ea typeface="+mn-ea"/>
                          <a:cs typeface="Times New Roman" panose="02020603050405020304" pitchFamily="18" charset="0"/>
                        </a:rPr>
                        <a:t> t-1 </a:t>
                      </a:r>
                      <a:r>
                        <a:rPr lang="fr-FR" sz="1400" b="1" kern="1200" dirty="0" smtClean="0">
                          <a:solidFill>
                            <a:schemeClr val="tx1"/>
                          </a:solidFill>
                          <a:effectLst/>
                          <a:latin typeface="Times New Roman" panose="02020603050405020304" pitchFamily="18" charset="0"/>
                          <a:ea typeface="+mn-ea"/>
                          <a:cs typeface="Times New Roman" panose="02020603050405020304" pitchFamily="18" charset="0"/>
                        </a:rPr>
                        <a:t>(x100) </a:t>
                      </a:r>
                      <a:endParaRPr kumimoji="0" lang="en-US" sz="1400" b="1" i="0" u="none" strike="noStrike" cap="none" normalizeH="0" baseline="0" dirty="0" smtClean="0">
                        <a:ln>
                          <a:noFill/>
                        </a:ln>
                        <a:solidFill>
                          <a:schemeClr val="tx1"/>
                        </a:solidFill>
                        <a:effectLst/>
                        <a:latin typeface="Times New Roman" pitchFamily="18" charset="0"/>
                        <a:cs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-0.736</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-0.571</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-0.778</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-0.776</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768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August 2007 Hedge Fund Event, </a:t>
                      </a:r>
                      <a:r>
                        <a:rPr kumimoji="0" lang="en-US" sz="1400" b="1" i="1" u="none" strike="noStrike" cap="none" normalizeH="0" baseline="0" dirty="0" smtClean="0">
                          <a:ln>
                            <a:noFill/>
                          </a:ln>
                          <a:solidFill>
                            <a:schemeClr val="tx1"/>
                          </a:solidFill>
                          <a:effectLst/>
                          <a:latin typeface="Times New Roman" pitchFamily="18" charset="0"/>
                        </a:rPr>
                        <a:t>DBNP</a:t>
                      </a:r>
                      <a:endParaRPr kumimoji="0" lang="en-US" sz="1400" b="1" i="0" u="none" strike="noStrike" cap="none" normalizeH="0" baseline="-25000" dirty="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a:t>
                      </a:r>
                      <a:endParaRPr kumimoji="0" lang="en-US" sz="1400" b="1" i="0" u="none" strike="noStrike" cap="none" normalizeH="0" baseline="3000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3000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-0.0578</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(3.1)</a:t>
                      </a:r>
                      <a:endParaRPr kumimoji="0" lang="en-US" sz="1400" b="1" i="0" u="none" strike="noStrike" cap="none" normalizeH="0" baseline="3000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err="1" smtClean="0">
                          <a:ln>
                            <a:noFill/>
                          </a:ln>
                          <a:solidFill>
                            <a:schemeClr val="tx1"/>
                          </a:solidFill>
                          <a:effectLst/>
                          <a:latin typeface="Times New Roman" pitchFamily="18" charset="0"/>
                        </a:rPr>
                        <a:t>n.a</a:t>
                      </a:r>
                      <a:r>
                        <a:rPr kumimoji="0" lang="en-US" sz="1400" b="1" i="0" u="none" strike="noStrike" cap="none" normalizeH="0" baseline="0" dirty="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3000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672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1" u="none" strike="noStrike" cap="none" normalizeH="0" baseline="0" dirty="0" smtClean="0">
                          <a:ln>
                            <a:noFill/>
                          </a:ln>
                          <a:solidFill>
                            <a:schemeClr val="tx1"/>
                          </a:solidFill>
                          <a:effectLst/>
                          <a:latin typeface="Times New Roman" pitchFamily="18" charset="0"/>
                        </a:rPr>
                        <a:t>StockCrash87</a:t>
                      </a:r>
                      <a:r>
                        <a:rPr kumimoji="0" lang="en-US" sz="1400" b="1" i="0" u="none" strike="noStrike" cap="none" normalizeH="0" baseline="-25000" dirty="0" smtClean="0">
                          <a:ln>
                            <a:noFill/>
                          </a:ln>
                          <a:solidFill>
                            <a:schemeClr val="tx1"/>
                          </a:solidFill>
                          <a:effectLst/>
                          <a:latin typeface="Times New Roman" pitchFamily="18" charset="0"/>
                        </a:rPr>
                        <a:t>t</a:t>
                      </a:r>
                      <a:endParaRPr kumimoji="0" lang="en-US" sz="1400" b="1" i="1" u="none" strike="noStrike" cap="none" normalizeH="0" baseline="0" dirty="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-0.0715</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(3.7)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-0.0732</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(3.6)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196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1" u="none" strike="noStrike" cap="none" normalizeH="0" baseline="0" dirty="0" err="1" smtClean="0">
                          <a:ln>
                            <a:noFill/>
                          </a:ln>
                          <a:solidFill>
                            <a:schemeClr val="tx1"/>
                          </a:solidFill>
                          <a:effectLst/>
                          <a:latin typeface="Times New Roman" pitchFamily="18" charset="0"/>
                        </a:rPr>
                        <a:t>PennCentral</a:t>
                      </a:r>
                      <a:r>
                        <a:rPr kumimoji="0" lang="en-US" sz="1400" b="1" i="0" u="none" strike="noStrike" cap="none" normalizeH="0" baseline="-25000" dirty="0" err="1" smtClean="0">
                          <a:ln>
                            <a:noFill/>
                          </a:ln>
                          <a:solidFill>
                            <a:schemeClr val="tx1"/>
                          </a:solidFill>
                          <a:effectLst/>
                          <a:latin typeface="Times New Roman" pitchFamily="18" charset="0"/>
                        </a:rPr>
                        <a:t>t</a:t>
                      </a:r>
                      <a:endParaRPr kumimoji="0" lang="en-US" sz="1400" b="1" i="1" u="none" strike="noStrike" cap="none" normalizeH="0" baseline="0" dirty="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-0.0317</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(2.5)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-0.0316</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(2.4)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New York City Default </a:t>
                      </a:r>
                      <a:r>
                        <a:rPr kumimoji="0" lang="en-US" sz="1400" b="1" i="1" u="none" strike="noStrike" cap="none" normalizeH="0" baseline="0" dirty="0" err="1" smtClean="0">
                          <a:ln>
                            <a:noFill/>
                          </a:ln>
                          <a:solidFill>
                            <a:schemeClr val="tx1"/>
                          </a:solidFill>
                          <a:effectLst/>
                          <a:latin typeface="Times New Roman" pitchFamily="18" charset="0"/>
                        </a:rPr>
                        <a:t>NYCDef</a:t>
                      </a:r>
                      <a:endParaRPr kumimoji="0" lang="en-US" sz="1400" b="1" i="1" u="none" strike="noStrike" cap="none" normalizeH="0" baseline="0" dirty="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-0.0610</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(3.0)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-0.0577</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(2.7)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244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anose="02020603050405020304" pitchFamily="18" charset="0"/>
                        </a:rPr>
                        <a:t>R</a:t>
                      </a:r>
                      <a:r>
                        <a:rPr kumimoji="0" lang="en-US" sz="1400" b="1" i="0" u="none" strike="noStrike" cap="none" normalizeH="0" baseline="30000" dirty="0" smtClean="0">
                          <a:ln>
                            <a:noFill/>
                          </a:ln>
                          <a:solidFill>
                            <a:schemeClr val="tx1"/>
                          </a:solidFill>
                          <a:effectLst/>
                          <a:latin typeface="Times New Roman" pitchFamily="18" charset="0"/>
                          <a:cs typeface="Times New Roman" panose="02020603050405020304" pitchFamily="18" charset="0"/>
                        </a:rPr>
                        <a:t>2</a:t>
                      </a:r>
                      <a:r>
                        <a:rPr kumimoji="0" lang="en-US" sz="1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(corrected)</a:t>
                      </a:r>
                    </a:p>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S.E. * 100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0.34</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2.02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rPr>
                        <a:t>0.36</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rPr>
                        <a:t>1.99</a:t>
                      </a: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rPr>
                        <a:t>0.46</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rPr>
                        <a:t>1.82</a:t>
                      </a: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0.39</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1.86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0.28</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2.11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8" name="Text Box 59"/>
          <p:cNvSpPr txBox="1">
            <a:spLocks noChangeArrowheads="1"/>
          </p:cNvSpPr>
          <p:nvPr/>
        </p:nvSpPr>
        <p:spPr bwMode="auto">
          <a:xfrm>
            <a:off x="0" y="6400800"/>
            <a:ext cx="9144000" cy="276999"/>
          </a:xfrm>
          <a:prstGeom prst="rect">
            <a:avLst/>
          </a:prstGeom>
          <a:noFill/>
          <a:ln w="9525">
            <a:noFill/>
            <a:miter lim="800000"/>
            <a:headEnd/>
            <a:tailEnd/>
          </a:ln>
        </p:spPr>
        <p:txBody>
          <a:bodyPr wrap="square">
            <a:spAutoFit/>
          </a:bodyPr>
          <a:lstStyle/>
          <a:p>
            <a:pPr>
              <a:spcBef>
                <a:spcPts val="0"/>
              </a:spcBef>
            </a:pPr>
            <a:r>
              <a:rPr lang="en-US" sz="1200" dirty="0" smtClean="0">
                <a:latin typeface="Times New Roman" panose="02020603050405020304" pitchFamily="18" charset="0"/>
                <a:cs typeface="Times New Roman" panose="02020603050405020304" pitchFamily="18" charset="0"/>
              </a:rPr>
              <a:t>Absolute t-ratios in parentheses.  Vectors </a:t>
            </a:r>
            <a:r>
              <a:rPr lang="en-US" sz="1200" dirty="0">
                <a:latin typeface="Times New Roman" panose="02020603050405020304" pitchFamily="18" charset="0"/>
                <a:cs typeface="Times New Roman" panose="02020603050405020304" pitchFamily="18" charset="0"/>
              </a:rPr>
              <a:t>allow trends in variables but not in the </a:t>
            </a:r>
            <a:r>
              <a:rPr lang="en-US" sz="1200" dirty="0" err="1">
                <a:latin typeface="Times New Roman" panose="02020603050405020304" pitchFamily="18" charset="0"/>
                <a:cs typeface="Times New Roman" panose="02020603050405020304" pitchFamily="18" charset="0"/>
              </a:rPr>
              <a:t>cointegrating</a:t>
            </a:r>
            <a:r>
              <a:rPr lang="en-US" sz="1200" dirty="0">
                <a:latin typeface="Times New Roman" panose="02020603050405020304" pitchFamily="18" charset="0"/>
                <a:cs typeface="Times New Roman" panose="02020603050405020304" pitchFamily="18" charset="0"/>
              </a:rPr>
              <a:t> relationship</a:t>
            </a:r>
            <a:r>
              <a:rPr lang="en-US" sz="1200" dirty="0" smtClean="0">
                <a:latin typeface="Times New Roman" panose="02020603050405020304" pitchFamily="18" charset="0"/>
                <a:cs typeface="Times New Roman" panose="02020603050405020304" pitchFamily="18" charset="0"/>
              </a:rPr>
              <a:t>. </a:t>
            </a:r>
            <a:endParaRPr lang="en-US"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146091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57200" y="152400"/>
            <a:ext cx="8229600" cy="762000"/>
          </a:xfrm>
        </p:spPr>
        <p:txBody>
          <a:bodyPr/>
          <a:lstStyle/>
          <a:p>
            <a:r>
              <a:rPr lang="en-GB" sz="3600" b="1" dirty="0" smtClean="0">
                <a:solidFill>
                  <a:srgbClr val="000099"/>
                </a:solidFill>
                <a:latin typeface="CG Times" pitchFamily="18" charset="0"/>
              </a:rPr>
              <a:t>Introduction (continued)</a:t>
            </a:r>
          </a:p>
        </p:txBody>
      </p:sp>
      <p:sp>
        <p:nvSpPr>
          <p:cNvPr id="12291" name="Rectangle 3"/>
          <p:cNvSpPr>
            <a:spLocks noGrp="1" noChangeArrowheads="1"/>
          </p:cNvSpPr>
          <p:nvPr>
            <p:ph type="body" idx="1"/>
          </p:nvPr>
        </p:nvSpPr>
        <p:spPr>
          <a:xfrm>
            <a:off x="457200" y="914400"/>
            <a:ext cx="8229600" cy="5638800"/>
          </a:xfrm>
        </p:spPr>
        <p:txBody>
          <a:bodyPr>
            <a:noAutofit/>
          </a:bodyPr>
          <a:lstStyle/>
          <a:p>
            <a:pPr marL="342900" lvl="1" indent="-342900">
              <a:buFont typeface="Arial" pitchFamily="34" charset="0"/>
              <a:buChar char="•"/>
            </a:pPr>
            <a:r>
              <a:rPr lang="en-GB" sz="2400" dirty="0" smtClean="0">
                <a:latin typeface="CG Times" pitchFamily="18" charset="0"/>
              </a:rPr>
              <a:t>Focus on insights from modelling short-term business credit over a half century instead of GSE-dominated measures </a:t>
            </a:r>
            <a:r>
              <a:rPr lang="en-GB" sz="2000" dirty="0" smtClean="0">
                <a:latin typeface="CG Times" pitchFamily="18" charset="0"/>
              </a:rPr>
              <a:t>Avoids modelling stock </a:t>
            </a:r>
            <a:r>
              <a:rPr lang="en-GB" sz="2000" dirty="0">
                <a:latin typeface="CG Times" pitchFamily="18" charset="0"/>
              </a:rPr>
              <a:t>adjustment </a:t>
            </a:r>
            <a:r>
              <a:rPr lang="en-GB" sz="2000" dirty="0" smtClean="0">
                <a:latin typeface="CG Times" pitchFamily="18" charset="0"/>
              </a:rPr>
              <a:t>from </a:t>
            </a:r>
            <a:r>
              <a:rPr lang="en-GB" sz="2000" dirty="0">
                <a:latin typeface="CG Times" pitchFamily="18" charset="0"/>
              </a:rPr>
              <a:t>financing long-lived </a:t>
            </a:r>
            <a:r>
              <a:rPr lang="en-GB" sz="2000" dirty="0" smtClean="0">
                <a:latin typeface="CG Times" pitchFamily="18" charset="0"/>
              </a:rPr>
              <a:t>real estate or debt/equity trade-offs—allows better modelling </a:t>
            </a:r>
            <a:r>
              <a:rPr lang="en-GB" sz="2000" dirty="0">
                <a:latin typeface="CG Times" pitchFamily="18" charset="0"/>
              </a:rPr>
              <a:t>of short-run </a:t>
            </a:r>
            <a:r>
              <a:rPr lang="en-GB" sz="2000" dirty="0" smtClean="0">
                <a:latin typeface="CG Times" pitchFamily="18" charset="0"/>
              </a:rPr>
              <a:t>factors</a:t>
            </a:r>
          </a:p>
          <a:p>
            <a:pPr marL="742950" lvl="2" indent="-342900"/>
            <a:r>
              <a:rPr lang="en-GB" sz="2000" dirty="0" smtClean="0">
                <a:latin typeface="CG Times" pitchFamily="18" charset="0"/>
              </a:rPr>
              <a:t>Also avoids </a:t>
            </a:r>
            <a:r>
              <a:rPr lang="en-GB" sz="2000" dirty="0">
                <a:latin typeface="CG Times" pitchFamily="18" charset="0"/>
              </a:rPr>
              <a:t>need to model the S&amp;L debacle that impacted real estate financing (and ironically helped spawn MBS and later PMBS market</a:t>
            </a:r>
            <a:r>
              <a:rPr lang="en-GB" sz="2000" dirty="0" smtClean="0">
                <a:latin typeface="CG Times" pitchFamily="18" charset="0"/>
              </a:rPr>
              <a:t>)</a:t>
            </a:r>
          </a:p>
          <a:p>
            <a:pPr marL="342900" lvl="1" indent="-342900">
              <a:buFont typeface="Arial" pitchFamily="34" charset="0"/>
              <a:buChar char="•"/>
            </a:pPr>
            <a:r>
              <a:rPr lang="en-GB" sz="2400" dirty="0" smtClean="0">
                <a:latin typeface="CG Times" pitchFamily="18" charset="0"/>
              </a:rPr>
              <a:t>Using one-half century of data gives one the potential to:</a:t>
            </a:r>
            <a:endParaRPr lang="en-GB" sz="2000" dirty="0" smtClean="0">
              <a:latin typeface="CG Times" pitchFamily="18" charset="0"/>
            </a:endParaRPr>
          </a:p>
          <a:p>
            <a:pPr marL="742950" lvl="2" indent="-342900"/>
            <a:r>
              <a:rPr lang="en-GB" sz="2000" dirty="0" smtClean="0">
                <a:latin typeface="CG Times" pitchFamily="18" charset="0"/>
              </a:rPr>
              <a:t>model </a:t>
            </a:r>
            <a:r>
              <a:rPr lang="en-GB" sz="2000" dirty="0">
                <a:latin typeface="CG Times" pitchFamily="18" charset="0"/>
              </a:rPr>
              <a:t>various influences (not just most </a:t>
            </a:r>
            <a:r>
              <a:rPr lang="en-GB" sz="2000" dirty="0" smtClean="0">
                <a:latin typeface="CG Times" pitchFamily="18" charset="0"/>
              </a:rPr>
              <a:t>recent fad)</a:t>
            </a:r>
          </a:p>
          <a:p>
            <a:pPr marL="742950" lvl="2" indent="-342900"/>
            <a:r>
              <a:rPr lang="en-GB" sz="2000" dirty="0" smtClean="0">
                <a:latin typeface="CG Times" pitchFamily="18" charset="0"/>
              </a:rPr>
              <a:t>disentangle </a:t>
            </a:r>
            <a:r>
              <a:rPr lang="en-GB" sz="2000" dirty="0">
                <a:latin typeface="CG Times" pitchFamily="18" charset="0"/>
              </a:rPr>
              <a:t>short- from </a:t>
            </a:r>
            <a:r>
              <a:rPr lang="en-GB" sz="2000" dirty="0" smtClean="0">
                <a:latin typeface="CG Times" pitchFamily="18" charset="0"/>
              </a:rPr>
              <a:t>long-run factors, to assess long-run shifts</a:t>
            </a:r>
          </a:p>
          <a:p>
            <a:pPr marL="742950" lvl="2" indent="-342900"/>
            <a:r>
              <a:rPr lang="en-GB" sz="2000" b="1" u="sng" dirty="0" smtClean="0">
                <a:latin typeface="CG Times" pitchFamily="18" charset="0"/>
              </a:rPr>
              <a:t>Not</a:t>
            </a:r>
            <a:r>
              <a:rPr lang="en-GB" sz="2000" dirty="0" smtClean="0">
                <a:latin typeface="CG Times" pitchFamily="18" charset="0"/>
              </a:rPr>
              <a:t> omit pre-Great Moderation; important information from spanning regulatory regimes—relevant to current attempts at financial reform. </a:t>
            </a:r>
          </a:p>
          <a:p>
            <a:pPr marL="742950" lvl="2" indent="-342900"/>
            <a:r>
              <a:rPr lang="en-GB" sz="2000" dirty="0" smtClean="0">
                <a:latin typeface="CG Times" pitchFamily="18" charset="0"/>
              </a:rPr>
              <a:t>Assess impact of various factors:</a:t>
            </a:r>
          </a:p>
          <a:p>
            <a:pPr marL="1200150" lvl="3" indent="-342900"/>
            <a:r>
              <a:rPr lang="en-GB" sz="1600" b="1" i="1" dirty="0" smtClean="0">
                <a:latin typeface="CG Times" pitchFamily="18" charset="0"/>
              </a:rPr>
              <a:t>Long-run</a:t>
            </a:r>
            <a:r>
              <a:rPr lang="en-GB" sz="1600" dirty="0" smtClean="0">
                <a:latin typeface="CG Times" pitchFamily="18" charset="0"/>
              </a:rPr>
              <a:t>: regulatory arbitrage (capital &amp; reserve require), information costs </a:t>
            </a:r>
          </a:p>
          <a:p>
            <a:pPr marL="1200150" lvl="3" indent="-342900"/>
            <a:r>
              <a:rPr lang="en-GB" sz="1600" b="1" i="1" dirty="0" smtClean="0">
                <a:latin typeface="CG Times" pitchFamily="18" charset="0"/>
              </a:rPr>
              <a:t>Short-run</a:t>
            </a:r>
            <a:r>
              <a:rPr lang="en-GB" sz="1600" dirty="0" smtClean="0">
                <a:latin typeface="CG Times" pitchFamily="18" charset="0"/>
              </a:rPr>
              <a:t>: </a:t>
            </a:r>
            <a:r>
              <a:rPr lang="en-GB" sz="1600" dirty="0" err="1" smtClean="0">
                <a:latin typeface="CG Times" pitchFamily="18" charset="0"/>
              </a:rPr>
              <a:t>Reg</a:t>
            </a:r>
            <a:r>
              <a:rPr lang="en-GB" sz="1600" dirty="0" smtClean="0">
                <a:latin typeface="CG Times" pitchFamily="18" charset="0"/>
              </a:rPr>
              <a:t> Q ceilings, events (BNP Aug ‘07), start of MMDAs, business cycle, credit controls, and flights to quality</a:t>
            </a:r>
            <a:endParaRPr lang="en-GB" sz="2000" dirty="0" smtClean="0">
              <a:latin typeface="CG Times" pitchFamily="18" charset="0"/>
            </a:endParaRPr>
          </a:p>
        </p:txBody>
      </p:sp>
      <p:sp>
        <p:nvSpPr>
          <p:cNvPr id="12292" name="Slide Number Placeholder 3"/>
          <p:cNvSpPr>
            <a:spLocks noGrp="1"/>
          </p:cNvSpPr>
          <p:nvPr>
            <p:ph type="sldNum" sz="quarter" idx="12"/>
          </p:nvPr>
        </p:nvSpPr>
        <p:spPr>
          <a:noFill/>
        </p:spPr>
        <p:txBody>
          <a:bodyPr/>
          <a:lstStyle/>
          <a:p>
            <a:fld id="{6518D373-E0F4-4A9C-B5DB-BC61F4606FA9}" type="slidenum">
              <a:rPr lang="en-US" smtClean="0">
                <a:latin typeface="Arial" pitchFamily="34" charset="0"/>
              </a:rPr>
              <a:pPr/>
              <a:t>3</a:t>
            </a:fld>
            <a:endParaRPr lang="en-US" dirty="0" smtClean="0">
              <a:latin typeface="Arial" pitchFamily="34" charset="0"/>
            </a:endParaRPr>
          </a:p>
        </p:txBody>
      </p:sp>
    </p:spTree>
    <p:extLst>
      <p:ext uri="{BB962C8B-B14F-4D97-AF65-F5344CB8AC3E}">
        <p14:creationId xmlns:p14="http://schemas.microsoft.com/office/powerpoint/2010/main" val="301351543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0" y="31750"/>
            <a:ext cx="9144000" cy="654050"/>
          </a:xfrm>
        </p:spPr>
        <p:txBody>
          <a:bodyPr>
            <a:normAutofit fontScale="90000"/>
          </a:bodyPr>
          <a:lstStyle/>
          <a:p>
            <a:r>
              <a:rPr lang="en-US" sz="2700" dirty="0" smtClean="0">
                <a:latin typeface="Times New Roman" panose="02020603050405020304" pitchFamily="18" charset="0"/>
                <a:cs typeface="Times New Roman" panose="02020603050405020304" pitchFamily="18" charset="0"/>
              </a:rPr>
              <a:t>Short-Run Effects on the Shadow Share</a:t>
            </a:r>
            <a:r>
              <a:rPr lang="en-US" sz="2400" dirty="0" smtClean="0">
                <a:latin typeface="Times New Roman" panose="02020603050405020304" pitchFamily="18" charset="0"/>
                <a:cs typeface="Times New Roman" panose="02020603050405020304" pitchFamily="18" charset="0"/>
              </a:rPr>
              <a:t/>
            </a:r>
            <a:br>
              <a:rPr lang="en-US" sz="2400" dirty="0" smtClean="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sym typeface="Symbol"/>
              </a:rPr>
              <a:t></a:t>
            </a:r>
            <a:r>
              <a:rPr lang="en-US" sz="2000" dirty="0" err="1">
                <a:latin typeface="Times New Roman" panose="02020603050405020304" pitchFamily="18" charset="0"/>
                <a:cs typeface="Times New Roman" panose="02020603050405020304" pitchFamily="18" charset="0"/>
              </a:rPr>
              <a:t>ln</a:t>
            </a:r>
            <a:r>
              <a:rPr lang="en-US" sz="2000" i="1" dirty="0" err="1">
                <a:latin typeface="Times New Roman" panose="02020603050405020304" pitchFamily="18" charset="0"/>
                <a:cs typeface="Times New Roman" panose="02020603050405020304" pitchFamily="18" charset="0"/>
              </a:rPr>
              <a:t>SHADOW</a:t>
            </a:r>
            <a:r>
              <a:rPr lang="en-US" sz="2000" baseline="-25000" dirty="0">
                <a:latin typeface="Times New Roman" panose="02020603050405020304" pitchFamily="18" charset="0"/>
                <a:cs typeface="Times New Roman" panose="02020603050405020304" pitchFamily="18" charset="0"/>
              </a:rPr>
              <a:t> t</a:t>
            </a:r>
            <a:r>
              <a:rPr lang="en-US" sz="2000" i="1" dirty="0">
                <a:latin typeface="Times New Roman" panose="02020603050405020304" pitchFamily="18" charset="0"/>
                <a:cs typeface="Times New Roman" panose="02020603050405020304" pitchFamily="18" charset="0"/>
              </a:rPr>
              <a:t> = </a:t>
            </a:r>
            <a:r>
              <a:rPr lang="en-US" sz="2000" dirty="0">
                <a:latin typeface="Times New Roman" panose="02020603050405020304" pitchFamily="18" charset="0"/>
                <a:cs typeface="Times New Roman" panose="02020603050405020304" pitchFamily="18" charset="0"/>
                <a:sym typeface="Symbol"/>
              </a:rPr>
              <a:t></a:t>
            </a:r>
            <a:r>
              <a:rPr lang="en-US" sz="2000" baseline="-25000" dirty="0">
                <a:latin typeface="Times New Roman" panose="02020603050405020304" pitchFamily="18" charset="0"/>
                <a:cs typeface="Times New Roman" panose="02020603050405020304" pitchFamily="18" charset="0"/>
              </a:rPr>
              <a:t>0</a:t>
            </a:r>
            <a:r>
              <a:rPr lang="en-US" sz="2000" dirty="0">
                <a:latin typeface="Times New Roman" panose="02020603050405020304" pitchFamily="18" charset="0"/>
                <a:cs typeface="Times New Roman" panose="02020603050405020304" pitchFamily="18" charset="0"/>
              </a:rPr>
              <a:t> + </a:t>
            </a:r>
            <a:r>
              <a:rPr lang="en-US" sz="2000" dirty="0">
                <a:latin typeface="Times New Roman" panose="02020603050405020304" pitchFamily="18" charset="0"/>
                <a:cs typeface="Times New Roman" panose="02020603050405020304" pitchFamily="18" charset="0"/>
                <a:sym typeface="Symbol"/>
              </a:rPr>
              <a:t></a:t>
            </a:r>
            <a:r>
              <a:rPr lang="en-US" sz="2000" baseline="-25000" dirty="0" smtClean="0">
                <a:latin typeface="Times New Roman" panose="02020603050405020304" pitchFamily="18" charset="0"/>
                <a:cs typeface="Times New Roman" panose="02020603050405020304" pitchFamily="18" charset="0"/>
              </a:rPr>
              <a:t>1</a:t>
            </a:r>
            <a:r>
              <a:rPr lang="en-US" sz="2000" dirty="0" smtClean="0">
                <a:latin typeface="Times New Roman" panose="02020603050405020304" pitchFamily="18" charset="0"/>
                <a:cs typeface="Times New Roman" panose="02020603050405020304" pitchFamily="18" charset="0"/>
              </a:rPr>
              <a:t>ln(</a:t>
            </a:r>
            <a:r>
              <a:rPr lang="en-US" sz="2000" i="1" dirty="0" smtClean="0">
                <a:latin typeface="Times New Roman" panose="02020603050405020304" pitchFamily="18" charset="0"/>
                <a:cs typeface="Times New Roman" panose="02020603050405020304" pitchFamily="18" charset="0"/>
              </a:rPr>
              <a:t>EC</a:t>
            </a:r>
            <a:r>
              <a:rPr lang="en-US" sz="2000" dirty="0" smtClean="0">
                <a:latin typeface="Times New Roman" panose="02020603050405020304" pitchFamily="18" charset="0"/>
                <a:cs typeface="Times New Roman" panose="02020603050405020304" pitchFamily="18" charset="0"/>
              </a:rPr>
              <a:t>)</a:t>
            </a:r>
            <a:r>
              <a:rPr lang="en-US" sz="2000" baseline="-25000" dirty="0" smtClean="0">
                <a:latin typeface="Times New Roman" panose="02020603050405020304" pitchFamily="18" charset="0"/>
                <a:cs typeface="Times New Roman" panose="02020603050405020304" pitchFamily="18" charset="0"/>
              </a:rPr>
              <a:t>t-1</a:t>
            </a:r>
            <a:r>
              <a:rPr lang="en-US" sz="2000" dirty="0">
                <a:latin typeface="Times New Roman" panose="02020603050405020304" pitchFamily="18" charset="0"/>
                <a:cs typeface="Times New Roman" panose="02020603050405020304" pitchFamily="18" charset="0"/>
              </a:rPr>
              <a:t>+ β</a:t>
            </a:r>
            <a:r>
              <a:rPr lang="en-US" sz="2000" baseline="-25000" dirty="0" err="1">
                <a:latin typeface="Times New Roman" panose="02020603050405020304" pitchFamily="18" charset="0"/>
                <a:cs typeface="Times New Roman" panose="02020603050405020304" pitchFamily="18" charset="0"/>
              </a:rPr>
              <a:t>i</a:t>
            </a:r>
            <a:r>
              <a:rPr lang="en-US" sz="2000" dirty="0" err="1">
                <a:latin typeface="Times New Roman" panose="02020603050405020304" pitchFamily="18" charset="0"/>
                <a:cs typeface="Times New Roman" panose="02020603050405020304" pitchFamily="18" charset="0"/>
                <a:sym typeface="Symbol"/>
              </a:rPr>
              <a:t></a:t>
            </a:r>
            <a:r>
              <a:rPr lang="en-US" sz="2000" dirty="0" err="1" smtClean="0">
                <a:latin typeface="Times New Roman" panose="02020603050405020304" pitchFamily="18" charset="0"/>
                <a:cs typeface="Times New Roman" panose="02020603050405020304" pitchFamily="18" charset="0"/>
              </a:rPr>
              <a:t>ln</a:t>
            </a:r>
            <a:r>
              <a:rPr lang="en-US" sz="2000" dirty="0" smtClean="0">
                <a:latin typeface="Times New Roman" panose="02020603050405020304" pitchFamily="18" charset="0"/>
                <a:cs typeface="Times New Roman" panose="02020603050405020304" pitchFamily="18" charset="0"/>
              </a:rPr>
              <a:t>(</a:t>
            </a:r>
            <a:r>
              <a:rPr lang="en-US" sz="2000" i="1" dirty="0" smtClean="0">
                <a:latin typeface="Times New Roman" panose="02020603050405020304" pitchFamily="18" charset="0"/>
                <a:cs typeface="Times New Roman" panose="02020603050405020304" pitchFamily="18" charset="0"/>
              </a:rPr>
              <a:t>SHADOW</a:t>
            </a:r>
            <a:r>
              <a:rPr lang="en-US" sz="2000" dirty="0" smtClean="0">
                <a:latin typeface="Times New Roman" panose="02020603050405020304" pitchFamily="18" charset="0"/>
                <a:cs typeface="Times New Roman" panose="02020603050405020304" pitchFamily="18" charset="0"/>
              </a:rPr>
              <a:t>)</a:t>
            </a:r>
            <a:r>
              <a:rPr lang="en-US" sz="2000" baseline="-25000" dirty="0" smtClean="0">
                <a:latin typeface="Times New Roman" panose="02020603050405020304" pitchFamily="18" charset="0"/>
                <a:cs typeface="Times New Roman" panose="02020603050405020304" pitchFamily="18" charset="0"/>
              </a:rPr>
              <a:t>t-i </a:t>
            </a:r>
            <a:r>
              <a:rPr lang="en-US" sz="2000" dirty="0" smtClean="0">
                <a:latin typeface="Times New Roman" panose="02020603050405020304" pitchFamily="18" charset="0"/>
                <a:cs typeface="Times New Roman" panose="02020603050405020304" pitchFamily="18" charset="0"/>
              </a:rPr>
              <a:t>+ </a:t>
            </a:r>
            <a:r>
              <a:rPr lang="en-US" sz="2000" baseline="-25000" dirty="0" smtClean="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θ</a:t>
            </a:r>
            <a:r>
              <a:rPr lang="en-US" sz="2000" baseline="-25000" dirty="0" err="1">
                <a:latin typeface="Times New Roman" panose="02020603050405020304" pitchFamily="18" charset="0"/>
                <a:cs typeface="Times New Roman" panose="02020603050405020304" pitchFamily="18" charset="0"/>
              </a:rPr>
              <a:t>i</a:t>
            </a:r>
            <a:r>
              <a:rPr lang="en-US" sz="2000" dirty="0" err="1">
                <a:latin typeface="Times New Roman" panose="02020603050405020304" pitchFamily="18" charset="0"/>
                <a:cs typeface="Times New Roman" panose="02020603050405020304" pitchFamily="18" charset="0"/>
                <a:sym typeface="Symbol"/>
              </a:rPr>
              <a:t></a:t>
            </a:r>
            <a:r>
              <a:rPr lang="en-US" sz="2000" dirty="0" err="1" smtClean="0">
                <a:latin typeface="Times New Roman" panose="02020603050405020304" pitchFamily="18" charset="0"/>
                <a:cs typeface="Times New Roman" panose="02020603050405020304" pitchFamily="18" charset="0"/>
              </a:rPr>
              <a:t>ln</a:t>
            </a:r>
            <a:r>
              <a:rPr lang="en-US" sz="2000" dirty="0" smtClean="0">
                <a:latin typeface="Times New Roman" panose="02020603050405020304" pitchFamily="18" charset="0"/>
                <a:cs typeface="Times New Roman" panose="02020603050405020304" pitchFamily="18" charset="0"/>
              </a:rPr>
              <a:t>(</a:t>
            </a:r>
            <a:r>
              <a:rPr lang="en-US" sz="2000" i="1" dirty="0" smtClean="0">
                <a:latin typeface="Times New Roman" panose="02020603050405020304" pitchFamily="18" charset="0"/>
                <a:cs typeface="Times New Roman" panose="02020603050405020304" pitchFamily="18" charset="0"/>
              </a:rPr>
              <a:t>X</a:t>
            </a:r>
            <a:r>
              <a:rPr lang="en-US" sz="2000" dirty="0" smtClean="0">
                <a:latin typeface="Times New Roman" panose="02020603050405020304" pitchFamily="18" charset="0"/>
                <a:cs typeface="Times New Roman" panose="02020603050405020304" pitchFamily="18" charset="0"/>
              </a:rPr>
              <a:t>)</a:t>
            </a:r>
            <a:r>
              <a:rPr lang="en-US" sz="2000" baseline="-25000" dirty="0" smtClean="0">
                <a:latin typeface="Times New Roman" panose="02020603050405020304" pitchFamily="18" charset="0"/>
                <a:cs typeface="Times New Roman" panose="02020603050405020304" pitchFamily="18" charset="0"/>
              </a:rPr>
              <a:t>t-i</a:t>
            </a:r>
            <a:r>
              <a:rPr lang="en-US" sz="2000" dirty="0" smtClean="0">
                <a:latin typeface="Times New Roman" panose="02020603050405020304" pitchFamily="18" charset="0"/>
                <a:cs typeface="Times New Roman" panose="02020603050405020304" pitchFamily="18" charset="0"/>
              </a:rPr>
              <a:t> + </a:t>
            </a:r>
            <a:r>
              <a:rPr lang="en-US" sz="2000" dirty="0" err="1" smtClean="0">
                <a:latin typeface="Times New Roman" panose="02020603050405020304" pitchFamily="18" charset="0"/>
                <a:cs typeface="Times New Roman" panose="02020603050405020304" pitchFamily="18" charset="0"/>
              </a:rPr>
              <a:t>δ</a:t>
            </a:r>
            <a:r>
              <a:rPr lang="en-US" sz="2000" i="1" dirty="0" err="1" smtClean="0">
                <a:latin typeface="Times New Roman" panose="02020603050405020304" pitchFamily="18" charset="0"/>
                <a:cs typeface="Times New Roman" panose="02020603050405020304" pitchFamily="18" charset="0"/>
              </a:rPr>
              <a:t>Y</a:t>
            </a:r>
            <a:r>
              <a:rPr lang="en-US" sz="2000" baseline="-25000" dirty="0" err="1" smtClean="0">
                <a:latin typeface="Times New Roman" panose="02020603050405020304" pitchFamily="18" charset="0"/>
                <a:cs typeface="Times New Roman" panose="02020603050405020304" pitchFamily="18" charset="0"/>
              </a:rPr>
              <a:t>t</a:t>
            </a:r>
            <a:endParaRPr lang="en-US" sz="2400" dirty="0" smtClean="0">
              <a:latin typeface="Times New Roman" panose="02020603050405020304" pitchFamily="18" charset="0"/>
              <a:cs typeface="Times New Roman" panose="02020603050405020304" pitchFamily="18" charset="0"/>
            </a:endParaRPr>
          </a:p>
        </p:txBody>
      </p:sp>
      <p:sp>
        <p:nvSpPr>
          <p:cNvPr id="48205" name="Slide Number Placeholder 1"/>
          <p:cNvSpPr>
            <a:spLocks noGrp="1"/>
          </p:cNvSpPr>
          <p:nvPr>
            <p:ph type="sldNum" sz="quarter" idx="12"/>
          </p:nvPr>
        </p:nvSpPr>
        <p:spPr>
          <a:noFill/>
        </p:spPr>
        <p:txBody>
          <a:bodyPr/>
          <a:lstStyle>
            <a:lvl1pPr eaLnBrk="0" hangingPunct="0">
              <a:defRPr baseline="30000">
                <a:solidFill>
                  <a:schemeClr val="tx1"/>
                </a:solidFill>
                <a:latin typeface="Arial" charset="0"/>
              </a:defRPr>
            </a:lvl1pPr>
            <a:lvl2pPr marL="742950" indent="-285750" eaLnBrk="0" hangingPunct="0">
              <a:defRPr baseline="30000">
                <a:solidFill>
                  <a:schemeClr val="tx1"/>
                </a:solidFill>
                <a:latin typeface="Arial" charset="0"/>
              </a:defRPr>
            </a:lvl2pPr>
            <a:lvl3pPr marL="1143000" indent="-228600" eaLnBrk="0" hangingPunct="0">
              <a:defRPr baseline="30000">
                <a:solidFill>
                  <a:schemeClr val="tx1"/>
                </a:solidFill>
                <a:latin typeface="Arial" charset="0"/>
              </a:defRPr>
            </a:lvl3pPr>
            <a:lvl4pPr marL="1600200" indent="-228600" eaLnBrk="0" hangingPunct="0">
              <a:defRPr baseline="30000">
                <a:solidFill>
                  <a:schemeClr val="tx1"/>
                </a:solidFill>
                <a:latin typeface="Arial" charset="0"/>
              </a:defRPr>
            </a:lvl4pPr>
            <a:lvl5pPr marL="2057400" indent="-228600" eaLnBrk="0" hangingPunct="0">
              <a:defRPr baseline="30000">
                <a:solidFill>
                  <a:schemeClr val="tx1"/>
                </a:solidFill>
                <a:latin typeface="Arial" charset="0"/>
              </a:defRPr>
            </a:lvl5pPr>
            <a:lvl6pPr marL="2514600" indent="-228600" eaLnBrk="0" fontAlgn="base" hangingPunct="0">
              <a:spcBef>
                <a:spcPct val="0"/>
              </a:spcBef>
              <a:spcAft>
                <a:spcPct val="0"/>
              </a:spcAft>
              <a:defRPr baseline="30000">
                <a:solidFill>
                  <a:schemeClr val="tx1"/>
                </a:solidFill>
                <a:latin typeface="Arial" charset="0"/>
              </a:defRPr>
            </a:lvl6pPr>
            <a:lvl7pPr marL="2971800" indent="-228600" eaLnBrk="0" fontAlgn="base" hangingPunct="0">
              <a:spcBef>
                <a:spcPct val="0"/>
              </a:spcBef>
              <a:spcAft>
                <a:spcPct val="0"/>
              </a:spcAft>
              <a:defRPr baseline="30000">
                <a:solidFill>
                  <a:schemeClr val="tx1"/>
                </a:solidFill>
                <a:latin typeface="Arial" charset="0"/>
              </a:defRPr>
            </a:lvl7pPr>
            <a:lvl8pPr marL="3429000" indent="-228600" eaLnBrk="0" fontAlgn="base" hangingPunct="0">
              <a:spcBef>
                <a:spcPct val="0"/>
              </a:spcBef>
              <a:spcAft>
                <a:spcPct val="0"/>
              </a:spcAft>
              <a:defRPr baseline="30000">
                <a:solidFill>
                  <a:schemeClr val="tx1"/>
                </a:solidFill>
                <a:latin typeface="Arial" charset="0"/>
              </a:defRPr>
            </a:lvl8pPr>
            <a:lvl9pPr marL="3886200" indent="-228600" eaLnBrk="0" fontAlgn="base" hangingPunct="0">
              <a:spcBef>
                <a:spcPct val="0"/>
              </a:spcBef>
              <a:spcAft>
                <a:spcPct val="0"/>
              </a:spcAft>
              <a:defRPr baseline="30000">
                <a:solidFill>
                  <a:schemeClr val="tx1"/>
                </a:solidFill>
                <a:latin typeface="Arial" charset="0"/>
              </a:defRPr>
            </a:lvl9pPr>
          </a:lstStyle>
          <a:p>
            <a:pPr eaLnBrk="1" hangingPunct="1"/>
            <a:fld id="{0CA74B5F-317D-4F0C-A45C-48A3635E6D8D}" type="slidenum">
              <a:rPr lang="en-US" baseline="0" smtClean="0"/>
              <a:pPr eaLnBrk="1" hangingPunct="1"/>
              <a:t>30</a:t>
            </a:fld>
            <a:endParaRPr lang="en-US" baseline="0" smtClean="0"/>
          </a:p>
        </p:txBody>
      </p:sp>
      <p:graphicFrame>
        <p:nvGraphicFramePr>
          <p:cNvPr id="6" name="Group 132"/>
          <p:cNvGraphicFramePr>
            <a:graphicFrameLocks noGrp="1"/>
          </p:cNvGraphicFramePr>
          <p:nvPr>
            <p:extLst>
              <p:ext uri="{D42A27DB-BD31-4B8C-83A1-F6EECF244321}">
                <p14:modId xmlns:p14="http://schemas.microsoft.com/office/powerpoint/2010/main" val="2024672227"/>
              </p:ext>
            </p:extLst>
          </p:nvPr>
        </p:nvGraphicFramePr>
        <p:xfrm>
          <a:off x="57150" y="774700"/>
          <a:ext cx="9029700" cy="5663321"/>
        </p:xfrm>
        <a:graphic>
          <a:graphicData uri="http://schemas.openxmlformats.org/drawingml/2006/table">
            <a:tbl>
              <a:tblPr/>
              <a:tblGrid>
                <a:gridCol w="1782688"/>
                <a:gridCol w="1395147"/>
                <a:gridCol w="1627671"/>
                <a:gridCol w="1472655"/>
                <a:gridCol w="1472655"/>
                <a:gridCol w="1278884"/>
              </a:tblGrid>
              <a:tr h="756041">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Short Run</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Coefficients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1:</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limited controls</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1963q1-2013q3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2: credit &amp; cyclical controls</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1963q1-2013q3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3: credit, event, &amp; cyclical </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1963q1-2013q3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4: credit, event, &amp; cyclical </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1963q1-2006q4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7: only reg. controls</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1963q1-’13q3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39359">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lang="en-US" sz="1400" b="1" i="0" kern="1200" dirty="0" err="1" smtClean="0">
                          <a:solidFill>
                            <a:srgbClr val="FF0000"/>
                          </a:solidFill>
                          <a:effectLst/>
                          <a:latin typeface="Times New Roman" panose="02020603050405020304" pitchFamily="18" charset="0"/>
                          <a:ea typeface="+mn-ea"/>
                          <a:cs typeface="Times New Roman" panose="02020603050405020304" pitchFamily="18" charset="0"/>
                        </a:rPr>
                        <a:t>Reg</a:t>
                      </a:r>
                      <a:r>
                        <a:rPr lang="en-US" sz="1400" b="1" i="0" kern="1200" baseline="0" dirty="0" err="1" smtClean="0">
                          <a:solidFill>
                            <a:srgbClr val="FF0000"/>
                          </a:solidFill>
                          <a:effectLst/>
                          <a:latin typeface="Times New Roman" panose="02020603050405020304" pitchFamily="18" charset="0"/>
                          <a:ea typeface="+mn-ea"/>
                          <a:cs typeface="Times New Roman" panose="02020603050405020304" pitchFamily="18" charset="0"/>
                        </a:rPr>
                        <a:t>Q</a:t>
                      </a:r>
                      <a:r>
                        <a:rPr lang="en-US" sz="1400" b="1" i="0" kern="1200" baseline="0" dirty="0" smtClean="0">
                          <a:solidFill>
                            <a:srgbClr val="FF0000"/>
                          </a:solidFill>
                          <a:effectLst/>
                          <a:latin typeface="Times New Roman" panose="02020603050405020304" pitchFamily="18" charset="0"/>
                          <a:ea typeface="+mn-ea"/>
                          <a:cs typeface="Times New Roman" panose="02020603050405020304" pitchFamily="18" charset="0"/>
                        </a:rPr>
                        <a:t> </a:t>
                      </a:r>
                      <a:r>
                        <a:rPr lang="en-US" sz="1400" b="1" i="0" kern="1200" baseline="0" dirty="0" err="1" smtClean="0">
                          <a:solidFill>
                            <a:srgbClr val="FF0000"/>
                          </a:solidFill>
                          <a:effectLst/>
                          <a:latin typeface="Times New Roman" panose="02020603050405020304" pitchFamily="18" charset="0"/>
                          <a:ea typeface="+mn-ea"/>
                          <a:cs typeface="Times New Roman" panose="02020603050405020304" pitchFamily="18" charset="0"/>
                        </a:rPr>
                        <a:t>Disintermedi-ation</a:t>
                      </a:r>
                      <a:r>
                        <a:rPr lang="en-US" sz="1400" b="1" i="0" kern="1200" baseline="0" dirty="0" smtClean="0">
                          <a:solidFill>
                            <a:srgbClr val="FF0000"/>
                          </a:solidFill>
                          <a:effectLst/>
                          <a:latin typeface="Times New Roman" panose="02020603050405020304" pitchFamily="18" charset="0"/>
                          <a:ea typeface="+mn-ea"/>
                          <a:cs typeface="Times New Roman" panose="02020603050405020304" pitchFamily="18" charset="0"/>
                        </a:rPr>
                        <a:t> </a:t>
                      </a:r>
                      <a:r>
                        <a:rPr lang="en-US" sz="1400" b="1" i="1" kern="1200" dirty="0" smtClean="0">
                          <a:solidFill>
                            <a:srgbClr val="FF0000"/>
                          </a:solidFill>
                          <a:effectLst/>
                          <a:latin typeface="Times New Roman" panose="02020603050405020304" pitchFamily="18" charset="0"/>
                          <a:ea typeface="+mn-ea"/>
                          <a:cs typeface="Times New Roman" panose="02020603050405020304" pitchFamily="18" charset="0"/>
                        </a:rPr>
                        <a:t>REGQ</a:t>
                      </a:r>
                      <a:r>
                        <a:rPr lang="fr-FR" sz="1400" b="1" kern="1200" baseline="-25000" dirty="0" smtClean="0">
                          <a:solidFill>
                            <a:srgbClr val="FF0000"/>
                          </a:solidFill>
                          <a:effectLst/>
                          <a:latin typeface="Times New Roman" panose="02020603050405020304" pitchFamily="18" charset="0"/>
                          <a:ea typeface="+mn-ea"/>
                          <a:cs typeface="Times New Roman" panose="02020603050405020304" pitchFamily="18" charset="0"/>
                        </a:rPr>
                        <a:t>t-2</a:t>
                      </a:r>
                      <a:r>
                        <a:rPr lang="fr-FR" sz="1400" b="1" kern="1200" dirty="0" smtClean="0">
                          <a:solidFill>
                            <a:srgbClr val="FF0000"/>
                          </a:solidFill>
                          <a:effectLst/>
                          <a:latin typeface="Times New Roman" panose="02020603050405020304" pitchFamily="18" charset="0"/>
                          <a:ea typeface="+mn-ea"/>
                          <a:cs typeface="Times New Roman" panose="02020603050405020304" pitchFamily="18" charset="0"/>
                        </a:rPr>
                        <a:t>(x100) </a:t>
                      </a:r>
                      <a:endParaRPr kumimoji="0" lang="en-US" sz="1400" b="1" i="0" u="none" strike="noStrike" cap="none" normalizeH="0" baseline="0" dirty="0" smtClean="0">
                        <a:ln>
                          <a:noFill/>
                        </a:ln>
                        <a:solidFill>
                          <a:srgbClr val="FF0000"/>
                        </a:solidFill>
                        <a:effectLst/>
                        <a:latin typeface="Times New Roman" pitchFamily="18" charset="0"/>
                        <a:cs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  1.455</a:t>
                      </a:r>
                      <a:r>
                        <a:rPr kumimoji="0" lang="en-US" sz="1800" b="1" i="0" u="none" strike="noStrike" cap="none" normalizeH="0" baseline="30000" dirty="0" smtClean="0">
                          <a:ln>
                            <a:noFill/>
                          </a:ln>
                          <a:solidFill>
                            <a:srgbClr val="FF0000"/>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(4.3)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 1.403</a:t>
                      </a:r>
                      <a:r>
                        <a:rPr kumimoji="0" lang="en-US" sz="1800" b="1" i="0" u="none" strike="noStrike" cap="none" normalizeH="0" baseline="30000" dirty="0" smtClean="0">
                          <a:ln>
                            <a:noFill/>
                          </a:ln>
                          <a:solidFill>
                            <a:srgbClr val="FF0000"/>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(4.2)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1.371</a:t>
                      </a:r>
                      <a:r>
                        <a:rPr kumimoji="0" lang="en-US" sz="1800" b="1" i="0" u="none" strike="noStrike" cap="none" normalizeH="0" baseline="30000" dirty="0" smtClean="0">
                          <a:ln>
                            <a:noFill/>
                          </a:ln>
                          <a:solidFill>
                            <a:srgbClr val="FF0000"/>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(4.5)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1.348</a:t>
                      </a:r>
                      <a:r>
                        <a:rPr kumimoji="0" lang="en-US" sz="1800" b="1" i="0" u="none" strike="noStrike" cap="none" normalizeH="0" baseline="30000" dirty="0" smtClean="0">
                          <a:ln>
                            <a:noFill/>
                          </a:ln>
                          <a:solidFill>
                            <a:srgbClr val="FF0000"/>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(4.1)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0.736</a:t>
                      </a:r>
                      <a:r>
                        <a:rPr kumimoji="0" lang="en-US" sz="1800" b="1" i="0" u="none" strike="noStrike" cap="none" normalizeH="0" baseline="30000" dirty="0" smtClean="0">
                          <a:ln>
                            <a:noFill/>
                          </a:ln>
                          <a:solidFill>
                            <a:srgbClr val="FF0000"/>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(2.4)</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3340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lang="en-US" sz="1400" b="1" i="0" kern="1200" dirty="0" smtClean="0">
                          <a:solidFill>
                            <a:srgbClr val="FF0000"/>
                          </a:solidFill>
                          <a:effectLst/>
                          <a:latin typeface="Times New Roman" panose="02020603050405020304" pitchFamily="18" charset="0"/>
                          <a:ea typeface="+mn-ea"/>
                          <a:cs typeface="Times New Roman" panose="02020603050405020304" pitchFamily="18" charset="0"/>
                        </a:rPr>
                        <a:t>Credit Controls</a:t>
                      </a:r>
                      <a:r>
                        <a:rPr lang="en-US" sz="1400" b="1" i="0" kern="1200" baseline="0" dirty="0" smtClean="0">
                          <a:solidFill>
                            <a:srgbClr val="FF0000"/>
                          </a:solidFill>
                          <a:effectLst/>
                          <a:latin typeface="Times New Roman" panose="02020603050405020304" pitchFamily="18" charset="0"/>
                          <a:ea typeface="+mn-ea"/>
                          <a:cs typeface="Times New Roman" panose="02020603050405020304" pitchFamily="18" charset="0"/>
                        </a:rPr>
                        <a:t> 1980q2, </a:t>
                      </a:r>
                      <a:r>
                        <a:rPr lang="en-US" sz="1400" b="1" i="1" kern="1200" dirty="0" smtClean="0">
                          <a:solidFill>
                            <a:srgbClr val="FF0000"/>
                          </a:solidFill>
                          <a:effectLst/>
                          <a:latin typeface="Times New Roman" panose="02020603050405020304" pitchFamily="18" charset="0"/>
                          <a:ea typeface="+mn-ea"/>
                          <a:cs typeface="Times New Roman" panose="02020603050405020304" pitchFamily="18" charset="0"/>
                        </a:rPr>
                        <a:t>DCON</a:t>
                      </a:r>
                      <a:r>
                        <a:rPr lang="fr-FR" sz="1400" b="1" kern="1200" baseline="-25000" dirty="0" smtClean="0">
                          <a:solidFill>
                            <a:srgbClr val="FF0000"/>
                          </a:solidFill>
                          <a:effectLst/>
                          <a:latin typeface="Times New Roman" panose="02020603050405020304" pitchFamily="18" charset="0"/>
                          <a:ea typeface="+mn-ea"/>
                          <a:cs typeface="Times New Roman" panose="02020603050405020304" pitchFamily="18" charset="0"/>
                        </a:rPr>
                        <a:t>t</a:t>
                      </a:r>
                      <a:endParaRPr kumimoji="0" lang="en-US" sz="1400" b="1" i="0" u="none" strike="noStrike" cap="none" normalizeH="0" baseline="0" dirty="0" smtClean="0">
                        <a:ln>
                          <a:noFill/>
                        </a:ln>
                        <a:solidFill>
                          <a:srgbClr val="FF0000"/>
                        </a:solidFill>
                        <a:effectLst/>
                        <a:latin typeface="Times New Roman" pitchFamily="18" charset="0"/>
                        <a:cs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800" b="1" i="0" u="none" strike="noStrike" cap="none" normalizeH="0" baseline="0" dirty="0" smtClean="0">
                        <a:ln>
                          <a:noFill/>
                        </a:ln>
                        <a:solidFill>
                          <a:srgbClr val="FF0000"/>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defRPr/>
                      </a:pPr>
                      <a:r>
                        <a:rPr kumimoji="0" lang="en-US" sz="1800" b="1" i="0" u="none" strike="noStrike" cap="none" normalizeH="0" baseline="0" dirty="0" smtClean="0">
                          <a:ln>
                            <a:noFill/>
                          </a:ln>
                          <a:solidFill>
                            <a:srgbClr val="FF0000"/>
                          </a:solidFill>
                          <a:effectLst/>
                          <a:latin typeface="Times New Roman" pitchFamily="18" charset="0"/>
                        </a:rPr>
                        <a:t> 0.037</a:t>
                      </a:r>
                      <a:r>
                        <a:rPr kumimoji="0" lang="en-US" sz="1800" b="1" i="0" u="none" strike="noStrike" cap="none" normalizeH="0" baseline="30000" dirty="0" smtClean="0">
                          <a:ln>
                            <a:noFill/>
                          </a:ln>
                          <a:solidFill>
                            <a:srgbClr val="FF0000"/>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(2.6)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defRPr/>
                      </a:pPr>
                      <a:r>
                        <a:rPr kumimoji="0" lang="en-US" sz="1800" b="1" i="0" u="none" strike="noStrike" cap="none" normalizeH="0" baseline="0" dirty="0" smtClean="0">
                          <a:ln>
                            <a:noFill/>
                          </a:ln>
                          <a:solidFill>
                            <a:srgbClr val="FF0000"/>
                          </a:solidFill>
                          <a:effectLst/>
                          <a:latin typeface="Times New Roman" pitchFamily="18" charset="0"/>
                        </a:rPr>
                        <a:t>0.038</a:t>
                      </a:r>
                      <a:r>
                        <a:rPr kumimoji="0" lang="en-US" sz="1800" b="1" i="0" u="none" strike="noStrike" cap="none" normalizeH="0" baseline="30000" dirty="0" smtClean="0">
                          <a:ln>
                            <a:noFill/>
                          </a:ln>
                          <a:solidFill>
                            <a:srgbClr val="FF0000"/>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(2.9)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defRPr/>
                      </a:pPr>
                      <a:r>
                        <a:rPr kumimoji="0" lang="en-US" sz="1800" b="1" i="0" u="none" strike="noStrike" cap="none" normalizeH="0" baseline="0" dirty="0" smtClean="0">
                          <a:ln>
                            <a:noFill/>
                          </a:ln>
                          <a:solidFill>
                            <a:srgbClr val="FF0000"/>
                          </a:solidFill>
                          <a:effectLst/>
                          <a:latin typeface="Times New Roman" pitchFamily="18" charset="0"/>
                        </a:rPr>
                        <a:t>0.042</a:t>
                      </a:r>
                      <a:r>
                        <a:rPr kumimoji="0" lang="en-US" sz="1800" b="1" i="0" u="none" strike="noStrike" cap="none" normalizeH="0" baseline="30000" dirty="0" smtClean="0">
                          <a:ln>
                            <a:noFill/>
                          </a:ln>
                          <a:solidFill>
                            <a:srgbClr val="FF0000"/>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(3.0)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defRPr/>
                      </a:pPr>
                      <a:r>
                        <a:rPr kumimoji="0" lang="en-US" sz="1800" b="1" i="0" u="none" strike="noStrike" cap="none" normalizeH="0" baseline="0" dirty="0" smtClean="0">
                          <a:ln>
                            <a:noFill/>
                          </a:ln>
                          <a:solidFill>
                            <a:srgbClr val="FF0000"/>
                          </a:solidFill>
                          <a:effectLst/>
                          <a:latin typeface="Times New Roman" pitchFamily="18" charset="0"/>
                        </a:rPr>
                        <a:t>0.043</a:t>
                      </a:r>
                      <a:r>
                        <a:rPr kumimoji="0" lang="en-US" sz="1800" b="1" i="0" u="none" strike="noStrike" cap="none" normalizeH="0" baseline="30000" dirty="0" smtClean="0">
                          <a:ln>
                            <a:noFill/>
                          </a:ln>
                          <a:solidFill>
                            <a:srgbClr val="FF0000"/>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(2.8)</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4107">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lang="en-US" sz="1400" b="1" i="0" kern="1200" dirty="0" smtClean="0">
                          <a:solidFill>
                            <a:schemeClr val="tx1"/>
                          </a:solidFill>
                          <a:effectLst/>
                          <a:latin typeface="Times New Roman" panose="02020603050405020304" pitchFamily="18" charset="0"/>
                          <a:ea typeface="+mn-ea"/>
                          <a:cs typeface="Times New Roman" panose="02020603050405020304" pitchFamily="18" charset="0"/>
                        </a:rPr>
                        <a:t>Yield Curve</a:t>
                      </a:r>
                    </a:p>
                    <a:p>
                      <a:pPr marL="0" marR="0" lvl="0" indent="0" algn="l" defTabSz="914400" rtl="0" eaLnBrk="1" fontAlgn="base" latinLnBrk="0" hangingPunct="1">
                        <a:lnSpc>
                          <a:spcPct val="100000"/>
                        </a:lnSpc>
                        <a:spcBef>
                          <a:spcPts val="0"/>
                        </a:spcBef>
                        <a:spcAft>
                          <a:spcPct val="0"/>
                        </a:spcAft>
                        <a:buClrTx/>
                        <a:buSzTx/>
                        <a:buFontTx/>
                        <a:buNone/>
                        <a:tabLst/>
                      </a:pPr>
                      <a:r>
                        <a:rPr lang="en-US" sz="1400" b="1" i="1" kern="1200" dirty="0" smtClean="0">
                          <a:solidFill>
                            <a:schemeClr val="tx1"/>
                          </a:solidFill>
                          <a:effectLst/>
                          <a:latin typeface="Times New Roman" panose="02020603050405020304" pitchFamily="18" charset="0"/>
                          <a:ea typeface="+mn-ea"/>
                          <a:cs typeface="Times New Roman" panose="02020603050405020304" pitchFamily="18" charset="0"/>
                        </a:rPr>
                        <a:t>YC</a:t>
                      </a:r>
                      <a:r>
                        <a:rPr lang="fr-FR" sz="1400" b="1" kern="1200" baseline="-25000" dirty="0" smtClean="0">
                          <a:solidFill>
                            <a:schemeClr val="tx1"/>
                          </a:solidFill>
                          <a:effectLst/>
                          <a:latin typeface="Times New Roman" panose="02020603050405020304" pitchFamily="18" charset="0"/>
                          <a:ea typeface="+mn-ea"/>
                          <a:cs typeface="Times New Roman" panose="02020603050405020304" pitchFamily="18" charset="0"/>
                        </a:rPr>
                        <a:t>t-3 </a:t>
                      </a:r>
                      <a:r>
                        <a:rPr lang="fr-FR" sz="1400" b="1" kern="1200" dirty="0" smtClean="0">
                          <a:solidFill>
                            <a:schemeClr val="tx1"/>
                          </a:solidFill>
                          <a:effectLst/>
                          <a:latin typeface="Times New Roman" panose="02020603050405020304" pitchFamily="18" charset="0"/>
                          <a:ea typeface="+mn-ea"/>
                          <a:cs typeface="Times New Roman" panose="02020603050405020304" pitchFamily="18" charset="0"/>
                        </a:rPr>
                        <a:t>(x100) </a:t>
                      </a:r>
                      <a:endParaRPr kumimoji="0" lang="en-US" sz="1400" b="1" i="0" u="none" strike="noStrike" cap="none" normalizeH="0" baseline="0" dirty="0" smtClean="0">
                        <a:ln>
                          <a:noFill/>
                        </a:ln>
                        <a:solidFill>
                          <a:schemeClr val="tx1"/>
                        </a:solidFill>
                        <a:effectLst/>
                        <a:latin typeface="Times New Roman" pitchFamily="18" charset="0"/>
                        <a:cs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1.092</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(5.4)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1.037</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(5.2)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0.989</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(5.9)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1.015</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(4.6)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244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lang="en-US" sz="1400" b="1" i="0" kern="1200" dirty="0" smtClean="0">
                          <a:solidFill>
                            <a:schemeClr val="tx1"/>
                          </a:solidFill>
                          <a:effectLst/>
                          <a:latin typeface="Times New Roman" panose="02020603050405020304" pitchFamily="18" charset="0"/>
                          <a:ea typeface="+mn-ea"/>
                          <a:cs typeface="Times New Roman" panose="02020603050405020304" pitchFamily="18" charset="0"/>
                        </a:rPr>
                        <a:t>Bond risk </a:t>
                      </a:r>
                      <a:r>
                        <a:rPr lang="en-US" sz="1400" b="1" i="0" kern="1200" dirty="0" err="1" smtClean="0">
                          <a:solidFill>
                            <a:schemeClr val="tx1"/>
                          </a:solidFill>
                          <a:effectLst/>
                          <a:latin typeface="Times New Roman" panose="02020603050405020304" pitchFamily="18" charset="0"/>
                          <a:ea typeface="+mn-ea"/>
                          <a:cs typeface="Times New Roman" panose="02020603050405020304" pitchFamily="18" charset="0"/>
                        </a:rPr>
                        <a:t>premia</a:t>
                      </a:r>
                      <a:endParaRPr lang="en-US" sz="1400" b="1" i="0" kern="12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ase" latinLnBrk="0" hangingPunct="1">
                        <a:lnSpc>
                          <a:spcPct val="100000"/>
                        </a:lnSpc>
                        <a:spcBef>
                          <a:spcPts val="0"/>
                        </a:spcBef>
                        <a:spcAft>
                          <a:spcPct val="0"/>
                        </a:spcAft>
                        <a:buClrTx/>
                        <a:buSzTx/>
                        <a:buFontTx/>
                        <a:buNone/>
                        <a:tabLst/>
                      </a:pPr>
                      <a:r>
                        <a:rPr lang="en-US" sz="1400" b="1" i="1" kern="1200" dirty="0" err="1" smtClean="0">
                          <a:solidFill>
                            <a:schemeClr val="tx1"/>
                          </a:solidFill>
                          <a:effectLst/>
                          <a:latin typeface="Times New Roman" panose="02020603050405020304" pitchFamily="18" charset="0"/>
                          <a:ea typeface="+mn-ea"/>
                          <a:cs typeface="Times New Roman" panose="02020603050405020304" pitchFamily="18" charset="0"/>
                        </a:rPr>
                        <a:t>lnATR</a:t>
                      </a:r>
                      <a:r>
                        <a:rPr lang="fr-FR" sz="1400" b="1" kern="1200" baseline="-25000" dirty="0" smtClean="0">
                          <a:solidFill>
                            <a:schemeClr val="tx1"/>
                          </a:solidFill>
                          <a:effectLst/>
                          <a:latin typeface="Times New Roman" panose="02020603050405020304" pitchFamily="18" charset="0"/>
                          <a:ea typeface="+mn-ea"/>
                          <a:cs typeface="Times New Roman" panose="02020603050405020304" pitchFamily="18" charset="0"/>
                        </a:rPr>
                        <a:t> t-1 </a:t>
                      </a:r>
                      <a:r>
                        <a:rPr lang="fr-FR" sz="1400" b="1" kern="1200" dirty="0" smtClean="0">
                          <a:solidFill>
                            <a:schemeClr val="tx1"/>
                          </a:solidFill>
                          <a:effectLst/>
                          <a:latin typeface="Times New Roman" panose="02020603050405020304" pitchFamily="18" charset="0"/>
                          <a:ea typeface="+mn-ea"/>
                          <a:cs typeface="Times New Roman" panose="02020603050405020304" pitchFamily="18" charset="0"/>
                        </a:rPr>
                        <a:t>(x100) </a:t>
                      </a:r>
                      <a:endParaRPr kumimoji="0" lang="en-US" sz="1400" b="1" i="0" u="none" strike="noStrike" cap="none" normalizeH="0" baseline="0" dirty="0" smtClean="0">
                        <a:ln>
                          <a:noFill/>
                        </a:ln>
                        <a:solidFill>
                          <a:schemeClr val="tx1"/>
                        </a:solidFill>
                        <a:effectLst/>
                        <a:latin typeface="Times New Roman" pitchFamily="18" charset="0"/>
                        <a:cs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-0.736</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-0.571</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-0.778</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-0.776</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768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August 2007 Hedge Fund Event, </a:t>
                      </a:r>
                      <a:r>
                        <a:rPr kumimoji="0" lang="en-US" sz="1400" b="1" i="1" u="none" strike="noStrike" cap="none" normalizeH="0" baseline="0" dirty="0" smtClean="0">
                          <a:ln>
                            <a:noFill/>
                          </a:ln>
                          <a:solidFill>
                            <a:schemeClr val="tx1"/>
                          </a:solidFill>
                          <a:effectLst/>
                          <a:latin typeface="Times New Roman" pitchFamily="18" charset="0"/>
                        </a:rPr>
                        <a:t>DBNP</a:t>
                      </a:r>
                      <a:endParaRPr kumimoji="0" lang="en-US" sz="1400" b="1" i="0" u="none" strike="noStrike" cap="none" normalizeH="0" baseline="-25000" dirty="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a:t>
                      </a:r>
                      <a:endParaRPr kumimoji="0" lang="en-US" sz="1400" b="1" i="0" u="none" strike="noStrike" cap="none" normalizeH="0" baseline="3000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3000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-0.0578</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(3.1)</a:t>
                      </a:r>
                      <a:endParaRPr kumimoji="0" lang="en-US" sz="1400" b="1" i="0" u="none" strike="noStrike" cap="none" normalizeH="0" baseline="3000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err="1" smtClean="0">
                          <a:ln>
                            <a:noFill/>
                          </a:ln>
                          <a:solidFill>
                            <a:schemeClr val="tx1"/>
                          </a:solidFill>
                          <a:effectLst/>
                          <a:latin typeface="Times New Roman" pitchFamily="18" charset="0"/>
                        </a:rPr>
                        <a:t>n.a</a:t>
                      </a:r>
                      <a:r>
                        <a:rPr kumimoji="0" lang="en-US" sz="1400" b="1" i="0" u="none" strike="noStrike" cap="none" normalizeH="0" baseline="0" dirty="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3000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672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1" u="none" strike="noStrike" cap="none" normalizeH="0" baseline="0" dirty="0" smtClean="0">
                          <a:ln>
                            <a:noFill/>
                          </a:ln>
                          <a:solidFill>
                            <a:schemeClr val="tx1"/>
                          </a:solidFill>
                          <a:effectLst/>
                          <a:latin typeface="Times New Roman" pitchFamily="18" charset="0"/>
                        </a:rPr>
                        <a:t>StockCrash87</a:t>
                      </a:r>
                      <a:r>
                        <a:rPr kumimoji="0" lang="en-US" sz="1400" b="1" i="0" u="none" strike="noStrike" cap="none" normalizeH="0" baseline="-25000" dirty="0" smtClean="0">
                          <a:ln>
                            <a:noFill/>
                          </a:ln>
                          <a:solidFill>
                            <a:schemeClr val="tx1"/>
                          </a:solidFill>
                          <a:effectLst/>
                          <a:latin typeface="Times New Roman" pitchFamily="18" charset="0"/>
                        </a:rPr>
                        <a:t>t</a:t>
                      </a:r>
                      <a:endParaRPr kumimoji="0" lang="en-US" sz="1400" b="1" i="1" u="none" strike="noStrike" cap="none" normalizeH="0" baseline="0" dirty="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-0.0715</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(3.7)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-0.0732</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(3.6)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196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1" u="none" strike="noStrike" cap="none" normalizeH="0" baseline="0" dirty="0" err="1" smtClean="0">
                          <a:ln>
                            <a:noFill/>
                          </a:ln>
                          <a:solidFill>
                            <a:schemeClr val="tx1"/>
                          </a:solidFill>
                          <a:effectLst/>
                          <a:latin typeface="Times New Roman" pitchFamily="18" charset="0"/>
                        </a:rPr>
                        <a:t>PennCentral</a:t>
                      </a:r>
                      <a:r>
                        <a:rPr kumimoji="0" lang="en-US" sz="1400" b="1" i="0" u="none" strike="noStrike" cap="none" normalizeH="0" baseline="-25000" dirty="0" err="1" smtClean="0">
                          <a:ln>
                            <a:noFill/>
                          </a:ln>
                          <a:solidFill>
                            <a:schemeClr val="tx1"/>
                          </a:solidFill>
                          <a:effectLst/>
                          <a:latin typeface="Times New Roman" pitchFamily="18" charset="0"/>
                        </a:rPr>
                        <a:t>t</a:t>
                      </a:r>
                      <a:endParaRPr kumimoji="0" lang="en-US" sz="1400" b="1" i="1" u="none" strike="noStrike" cap="none" normalizeH="0" baseline="0" dirty="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-0.0317</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(2.5)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-0.0316</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(2.4)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New York City Default </a:t>
                      </a:r>
                      <a:r>
                        <a:rPr kumimoji="0" lang="en-US" sz="1400" b="1" i="1" u="none" strike="noStrike" cap="none" normalizeH="0" baseline="0" dirty="0" err="1" smtClean="0">
                          <a:ln>
                            <a:noFill/>
                          </a:ln>
                          <a:solidFill>
                            <a:schemeClr val="tx1"/>
                          </a:solidFill>
                          <a:effectLst/>
                          <a:latin typeface="Times New Roman" pitchFamily="18" charset="0"/>
                        </a:rPr>
                        <a:t>NYCDef</a:t>
                      </a:r>
                      <a:endParaRPr kumimoji="0" lang="en-US" sz="1400" b="1" i="1" u="none" strike="noStrike" cap="none" normalizeH="0" baseline="0" dirty="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-0.0610</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(3.0)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-0.0577</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(2.7)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244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anose="02020603050405020304" pitchFamily="18" charset="0"/>
                        </a:rPr>
                        <a:t>R</a:t>
                      </a:r>
                      <a:r>
                        <a:rPr kumimoji="0" lang="en-US" sz="1400" b="1" i="0" u="none" strike="noStrike" cap="none" normalizeH="0" baseline="30000" dirty="0" smtClean="0">
                          <a:ln>
                            <a:noFill/>
                          </a:ln>
                          <a:solidFill>
                            <a:schemeClr val="tx1"/>
                          </a:solidFill>
                          <a:effectLst/>
                          <a:latin typeface="Times New Roman" pitchFamily="18" charset="0"/>
                          <a:cs typeface="Times New Roman" panose="02020603050405020304" pitchFamily="18" charset="0"/>
                        </a:rPr>
                        <a:t>2</a:t>
                      </a:r>
                      <a:r>
                        <a:rPr kumimoji="0" lang="en-US" sz="1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(corrected)</a:t>
                      </a:r>
                    </a:p>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S.E. * 100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0.34</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2.02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0.36</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rPr>
                        <a:t>0.46</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rPr>
                        <a:t>1.82</a:t>
                      </a: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0.39</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1.86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0.28</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2.11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 name="Oval 2"/>
          <p:cNvSpPr/>
          <p:nvPr/>
        </p:nvSpPr>
        <p:spPr>
          <a:xfrm>
            <a:off x="7366000" y="304800"/>
            <a:ext cx="685800" cy="457200"/>
          </a:xfrm>
          <a:prstGeom prst="ellipse">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Box 59"/>
          <p:cNvSpPr txBox="1">
            <a:spLocks noChangeArrowheads="1"/>
          </p:cNvSpPr>
          <p:nvPr/>
        </p:nvSpPr>
        <p:spPr bwMode="auto">
          <a:xfrm>
            <a:off x="0" y="6400800"/>
            <a:ext cx="9144000" cy="276999"/>
          </a:xfrm>
          <a:prstGeom prst="rect">
            <a:avLst/>
          </a:prstGeom>
          <a:noFill/>
          <a:ln w="9525">
            <a:noFill/>
            <a:miter lim="800000"/>
            <a:headEnd/>
            <a:tailEnd/>
          </a:ln>
        </p:spPr>
        <p:txBody>
          <a:bodyPr wrap="square">
            <a:spAutoFit/>
          </a:bodyPr>
          <a:lstStyle/>
          <a:p>
            <a:pPr>
              <a:spcBef>
                <a:spcPts val="0"/>
              </a:spcBef>
            </a:pPr>
            <a:r>
              <a:rPr lang="en-US" sz="1200" dirty="0" smtClean="0">
                <a:latin typeface="Times New Roman" panose="02020603050405020304" pitchFamily="18" charset="0"/>
                <a:cs typeface="Times New Roman" panose="02020603050405020304" pitchFamily="18" charset="0"/>
              </a:rPr>
              <a:t>Absolute t-ratios in parentheses.  Vectors </a:t>
            </a:r>
            <a:r>
              <a:rPr lang="en-US" sz="1200" dirty="0">
                <a:latin typeface="Times New Roman" panose="02020603050405020304" pitchFamily="18" charset="0"/>
                <a:cs typeface="Times New Roman" panose="02020603050405020304" pitchFamily="18" charset="0"/>
              </a:rPr>
              <a:t>allow trends in variables but not in the </a:t>
            </a:r>
            <a:r>
              <a:rPr lang="en-US" sz="1200" dirty="0" err="1">
                <a:latin typeface="Times New Roman" panose="02020603050405020304" pitchFamily="18" charset="0"/>
                <a:cs typeface="Times New Roman" panose="02020603050405020304" pitchFamily="18" charset="0"/>
              </a:rPr>
              <a:t>cointegrating</a:t>
            </a:r>
            <a:r>
              <a:rPr lang="en-US" sz="1200" dirty="0">
                <a:latin typeface="Times New Roman" panose="02020603050405020304" pitchFamily="18" charset="0"/>
                <a:cs typeface="Times New Roman" panose="02020603050405020304" pitchFamily="18" charset="0"/>
              </a:rPr>
              <a:t> relationship</a:t>
            </a:r>
            <a:r>
              <a:rPr lang="en-US" sz="1200" dirty="0" smtClean="0">
                <a:latin typeface="Times New Roman" panose="02020603050405020304" pitchFamily="18" charset="0"/>
                <a:cs typeface="Times New Roman" panose="02020603050405020304" pitchFamily="18" charset="0"/>
              </a:rPr>
              <a:t>. </a:t>
            </a:r>
            <a:endParaRPr lang="en-US"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6547031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0" y="31750"/>
            <a:ext cx="9144000" cy="654050"/>
          </a:xfrm>
        </p:spPr>
        <p:txBody>
          <a:bodyPr>
            <a:normAutofit fontScale="90000"/>
          </a:bodyPr>
          <a:lstStyle/>
          <a:p>
            <a:r>
              <a:rPr lang="en-US" sz="2700" dirty="0" smtClean="0">
                <a:latin typeface="Times New Roman" panose="02020603050405020304" pitchFamily="18" charset="0"/>
                <a:cs typeface="Times New Roman" panose="02020603050405020304" pitchFamily="18" charset="0"/>
              </a:rPr>
              <a:t>Short-Run Effects on the Shadow Share</a:t>
            </a:r>
            <a:r>
              <a:rPr lang="en-US" sz="2400" dirty="0" smtClean="0">
                <a:latin typeface="Times New Roman" panose="02020603050405020304" pitchFamily="18" charset="0"/>
                <a:cs typeface="Times New Roman" panose="02020603050405020304" pitchFamily="18" charset="0"/>
              </a:rPr>
              <a:t/>
            </a:r>
            <a:br>
              <a:rPr lang="en-US" sz="2400" dirty="0" smtClean="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sym typeface="Symbol"/>
              </a:rPr>
              <a:t></a:t>
            </a:r>
            <a:r>
              <a:rPr lang="en-US" sz="2000" dirty="0" err="1">
                <a:latin typeface="Times New Roman" panose="02020603050405020304" pitchFamily="18" charset="0"/>
                <a:cs typeface="Times New Roman" panose="02020603050405020304" pitchFamily="18" charset="0"/>
              </a:rPr>
              <a:t>ln</a:t>
            </a:r>
            <a:r>
              <a:rPr lang="en-US" sz="2000" i="1" dirty="0" err="1">
                <a:latin typeface="Times New Roman" panose="02020603050405020304" pitchFamily="18" charset="0"/>
                <a:cs typeface="Times New Roman" panose="02020603050405020304" pitchFamily="18" charset="0"/>
              </a:rPr>
              <a:t>SHADOW</a:t>
            </a:r>
            <a:r>
              <a:rPr lang="en-US" sz="2000" baseline="-25000" dirty="0">
                <a:latin typeface="Times New Roman" panose="02020603050405020304" pitchFamily="18" charset="0"/>
                <a:cs typeface="Times New Roman" panose="02020603050405020304" pitchFamily="18" charset="0"/>
              </a:rPr>
              <a:t> t</a:t>
            </a:r>
            <a:r>
              <a:rPr lang="en-US" sz="2000" i="1" dirty="0">
                <a:latin typeface="Times New Roman" panose="02020603050405020304" pitchFamily="18" charset="0"/>
                <a:cs typeface="Times New Roman" panose="02020603050405020304" pitchFamily="18" charset="0"/>
              </a:rPr>
              <a:t> = </a:t>
            </a:r>
            <a:r>
              <a:rPr lang="en-US" sz="2000" dirty="0">
                <a:latin typeface="Times New Roman" panose="02020603050405020304" pitchFamily="18" charset="0"/>
                <a:cs typeface="Times New Roman" panose="02020603050405020304" pitchFamily="18" charset="0"/>
                <a:sym typeface="Symbol"/>
              </a:rPr>
              <a:t></a:t>
            </a:r>
            <a:r>
              <a:rPr lang="en-US" sz="2000" baseline="-25000" dirty="0">
                <a:latin typeface="Times New Roman" panose="02020603050405020304" pitchFamily="18" charset="0"/>
                <a:cs typeface="Times New Roman" panose="02020603050405020304" pitchFamily="18" charset="0"/>
              </a:rPr>
              <a:t>0</a:t>
            </a:r>
            <a:r>
              <a:rPr lang="en-US" sz="2000" dirty="0">
                <a:latin typeface="Times New Roman" panose="02020603050405020304" pitchFamily="18" charset="0"/>
                <a:cs typeface="Times New Roman" panose="02020603050405020304" pitchFamily="18" charset="0"/>
              </a:rPr>
              <a:t> + </a:t>
            </a:r>
            <a:r>
              <a:rPr lang="en-US" sz="2000" dirty="0">
                <a:latin typeface="Times New Roman" panose="02020603050405020304" pitchFamily="18" charset="0"/>
                <a:cs typeface="Times New Roman" panose="02020603050405020304" pitchFamily="18" charset="0"/>
                <a:sym typeface="Symbol"/>
              </a:rPr>
              <a:t></a:t>
            </a:r>
            <a:r>
              <a:rPr lang="en-US" sz="2000" baseline="-25000" dirty="0" smtClean="0">
                <a:latin typeface="Times New Roman" panose="02020603050405020304" pitchFamily="18" charset="0"/>
                <a:cs typeface="Times New Roman" panose="02020603050405020304" pitchFamily="18" charset="0"/>
              </a:rPr>
              <a:t>1</a:t>
            </a:r>
            <a:r>
              <a:rPr lang="en-US" sz="2000" dirty="0" smtClean="0">
                <a:latin typeface="Times New Roman" panose="02020603050405020304" pitchFamily="18" charset="0"/>
                <a:cs typeface="Times New Roman" panose="02020603050405020304" pitchFamily="18" charset="0"/>
              </a:rPr>
              <a:t>ln(</a:t>
            </a:r>
            <a:r>
              <a:rPr lang="en-US" sz="2000" i="1" dirty="0" smtClean="0">
                <a:latin typeface="Times New Roman" panose="02020603050405020304" pitchFamily="18" charset="0"/>
                <a:cs typeface="Times New Roman" panose="02020603050405020304" pitchFamily="18" charset="0"/>
              </a:rPr>
              <a:t>EC</a:t>
            </a:r>
            <a:r>
              <a:rPr lang="en-US" sz="2000" dirty="0" smtClean="0">
                <a:latin typeface="Times New Roman" panose="02020603050405020304" pitchFamily="18" charset="0"/>
                <a:cs typeface="Times New Roman" panose="02020603050405020304" pitchFamily="18" charset="0"/>
              </a:rPr>
              <a:t>)</a:t>
            </a:r>
            <a:r>
              <a:rPr lang="en-US" sz="2000" baseline="-25000" dirty="0" smtClean="0">
                <a:latin typeface="Times New Roman" panose="02020603050405020304" pitchFamily="18" charset="0"/>
                <a:cs typeface="Times New Roman" panose="02020603050405020304" pitchFamily="18" charset="0"/>
              </a:rPr>
              <a:t>t-1</a:t>
            </a:r>
            <a:r>
              <a:rPr lang="en-US" sz="2000" dirty="0">
                <a:latin typeface="Times New Roman" panose="02020603050405020304" pitchFamily="18" charset="0"/>
                <a:cs typeface="Times New Roman" panose="02020603050405020304" pitchFamily="18" charset="0"/>
              </a:rPr>
              <a:t>+ β</a:t>
            </a:r>
            <a:r>
              <a:rPr lang="en-US" sz="2000" baseline="-25000" dirty="0" err="1">
                <a:latin typeface="Times New Roman" panose="02020603050405020304" pitchFamily="18" charset="0"/>
                <a:cs typeface="Times New Roman" panose="02020603050405020304" pitchFamily="18" charset="0"/>
              </a:rPr>
              <a:t>i</a:t>
            </a:r>
            <a:r>
              <a:rPr lang="en-US" sz="2000" dirty="0" err="1">
                <a:latin typeface="Times New Roman" panose="02020603050405020304" pitchFamily="18" charset="0"/>
                <a:cs typeface="Times New Roman" panose="02020603050405020304" pitchFamily="18" charset="0"/>
                <a:sym typeface="Symbol"/>
              </a:rPr>
              <a:t></a:t>
            </a:r>
            <a:r>
              <a:rPr lang="en-US" sz="2000" dirty="0" err="1" smtClean="0">
                <a:latin typeface="Times New Roman" panose="02020603050405020304" pitchFamily="18" charset="0"/>
                <a:cs typeface="Times New Roman" panose="02020603050405020304" pitchFamily="18" charset="0"/>
              </a:rPr>
              <a:t>ln</a:t>
            </a:r>
            <a:r>
              <a:rPr lang="en-US" sz="2000" dirty="0" smtClean="0">
                <a:latin typeface="Times New Roman" panose="02020603050405020304" pitchFamily="18" charset="0"/>
                <a:cs typeface="Times New Roman" panose="02020603050405020304" pitchFamily="18" charset="0"/>
              </a:rPr>
              <a:t>(</a:t>
            </a:r>
            <a:r>
              <a:rPr lang="en-US" sz="2000" i="1" dirty="0" smtClean="0">
                <a:latin typeface="Times New Roman" panose="02020603050405020304" pitchFamily="18" charset="0"/>
                <a:cs typeface="Times New Roman" panose="02020603050405020304" pitchFamily="18" charset="0"/>
              </a:rPr>
              <a:t>SHADOW</a:t>
            </a:r>
            <a:r>
              <a:rPr lang="en-US" sz="2000" dirty="0" smtClean="0">
                <a:latin typeface="Times New Roman" panose="02020603050405020304" pitchFamily="18" charset="0"/>
                <a:cs typeface="Times New Roman" panose="02020603050405020304" pitchFamily="18" charset="0"/>
              </a:rPr>
              <a:t>)</a:t>
            </a:r>
            <a:r>
              <a:rPr lang="en-US" sz="2000" baseline="-25000" dirty="0" smtClean="0">
                <a:latin typeface="Times New Roman" panose="02020603050405020304" pitchFamily="18" charset="0"/>
                <a:cs typeface="Times New Roman" panose="02020603050405020304" pitchFamily="18" charset="0"/>
              </a:rPr>
              <a:t>t-</a:t>
            </a:r>
            <a:r>
              <a:rPr lang="en-US" sz="2000" baseline="-25000" dirty="0" err="1" smtClean="0">
                <a:latin typeface="Times New Roman" panose="02020603050405020304" pitchFamily="18" charset="0"/>
                <a:cs typeface="Times New Roman" panose="02020603050405020304" pitchFamily="18" charset="0"/>
              </a:rPr>
              <a:t>i</a:t>
            </a:r>
            <a:r>
              <a:rPr lang="en-US" sz="2000" dirty="0">
                <a:latin typeface="Times New Roman" panose="02020603050405020304" pitchFamily="18" charset="0"/>
                <a:cs typeface="Times New Roman" panose="02020603050405020304" pitchFamily="18" charset="0"/>
              </a:rPr>
              <a:t>+ </a:t>
            </a:r>
            <a:r>
              <a:rPr lang="en-US" sz="2000" baseline="-25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θ</a:t>
            </a:r>
            <a:r>
              <a:rPr lang="en-US" sz="2000" baseline="-25000" dirty="0" err="1">
                <a:latin typeface="Times New Roman" panose="02020603050405020304" pitchFamily="18" charset="0"/>
                <a:cs typeface="Times New Roman" panose="02020603050405020304" pitchFamily="18" charset="0"/>
              </a:rPr>
              <a:t>i</a:t>
            </a:r>
            <a:r>
              <a:rPr lang="en-US" sz="2000" dirty="0" err="1">
                <a:latin typeface="Times New Roman" panose="02020603050405020304" pitchFamily="18" charset="0"/>
                <a:cs typeface="Times New Roman" panose="02020603050405020304" pitchFamily="18" charset="0"/>
                <a:sym typeface="Symbol"/>
              </a:rPr>
              <a:t></a:t>
            </a:r>
            <a:r>
              <a:rPr lang="en-US" sz="2000" dirty="0" err="1" smtClean="0">
                <a:latin typeface="Times New Roman" panose="02020603050405020304" pitchFamily="18" charset="0"/>
                <a:cs typeface="Times New Roman" panose="02020603050405020304" pitchFamily="18" charset="0"/>
              </a:rPr>
              <a:t>ln</a:t>
            </a:r>
            <a:r>
              <a:rPr lang="en-US" sz="2000" dirty="0" smtClean="0">
                <a:latin typeface="Times New Roman" panose="02020603050405020304" pitchFamily="18" charset="0"/>
                <a:cs typeface="Times New Roman" panose="02020603050405020304" pitchFamily="18" charset="0"/>
              </a:rPr>
              <a:t>(</a:t>
            </a:r>
            <a:r>
              <a:rPr lang="en-US" sz="2000" i="1" dirty="0" smtClean="0">
                <a:latin typeface="Times New Roman" panose="02020603050405020304" pitchFamily="18" charset="0"/>
                <a:cs typeface="Times New Roman" panose="02020603050405020304" pitchFamily="18" charset="0"/>
              </a:rPr>
              <a:t>X</a:t>
            </a:r>
            <a:r>
              <a:rPr lang="en-US" sz="2000" dirty="0" smtClean="0">
                <a:latin typeface="Times New Roman" panose="02020603050405020304" pitchFamily="18" charset="0"/>
                <a:cs typeface="Times New Roman" panose="02020603050405020304" pitchFamily="18" charset="0"/>
              </a:rPr>
              <a:t>)</a:t>
            </a:r>
            <a:r>
              <a:rPr lang="en-US" sz="2000" baseline="-25000" dirty="0" smtClean="0">
                <a:latin typeface="Times New Roman" panose="02020603050405020304" pitchFamily="18" charset="0"/>
                <a:cs typeface="Times New Roman" panose="02020603050405020304" pitchFamily="18" charset="0"/>
              </a:rPr>
              <a:t>t-</a:t>
            </a:r>
            <a:r>
              <a:rPr lang="en-US" sz="2000" baseline="-25000" dirty="0" err="1" smtClean="0">
                <a:latin typeface="Times New Roman" panose="02020603050405020304" pitchFamily="18" charset="0"/>
                <a:cs typeface="Times New Roman" panose="02020603050405020304" pitchFamily="18" charset="0"/>
              </a:rPr>
              <a:t>i</a:t>
            </a:r>
            <a:r>
              <a:rPr lang="en-US" sz="2000" dirty="0" smtClean="0">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δ</a:t>
            </a:r>
            <a:r>
              <a:rPr lang="en-US" sz="2000" i="1" dirty="0" err="1" smtClean="0">
                <a:latin typeface="Times New Roman" panose="02020603050405020304" pitchFamily="18" charset="0"/>
                <a:cs typeface="Times New Roman" panose="02020603050405020304" pitchFamily="18" charset="0"/>
              </a:rPr>
              <a:t>Y</a:t>
            </a:r>
            <a:r>
              <a:rPr lang="en-US" sz="2000" baseline="-25000" dirty="0" err="1" smtClean="0">
                <a:latin typeface="Times New Roman" panose="02020603050405020304" pitchFamily="18" charset="0"/>
                <a:cs typeface="Times New Roman" panose="02020603050405020304" pitchFamily="18" charset="0"/>
              </a:rPr>
              <a:t>t</a:t>
            </a:r>
            <a:endParaRPr lang="en-US" sz="2400" dirty="0" smtClean="0">
              <a:latin typeface="Times New Roman" panose="02020603050405020304" pitchFamily="18" charset="0"/>
              <a:cs typeface="Times New Roman" panose="02020603050405020304" pitchFamily="18" charset="0"/>
            </a:endParaRPr>
          </a:p>
        </p:txBody>
      </p:sp>
      <p:sp>
        <p:nvSpPr>
          <p:cNvPr id="48205" name="Slide Number Placeholder 1"/>
          <p:cNvSpPr>
            <a:spLocks noGrp="1"/>
          </p:cNvSpPr>
          <p:nvPr>
            <p:ph type="sldNum" sz="quarter" idx="12"/>
          </p:nvPr>
        </p:nvSpPr>
        <p:spPr>
          <a:noFill/>
        </p:spPr>
        <p:txBody>
          <a:bodyPr/>
          <a:lstStyle>
            <a:lvl1pPr eaLnBrk="0" hangingPunct="0">
              <a:defRPr baseline="30000">
                <a:solidFill>
                  <a:schemeClr val="tx1"/>
                </a:solidFill>
                <a:latin typeface="Arial" charset="0"/>
              </a:defRPr>
            </a:lvl1pPr>
            <a:lvl2pPr marL="742950" indent="-285750" eaLnBrk="0" hangingPunct="0">
              <a:defRPr baseline="30000">
                <a:solidFill>
                  <a:schemeClr val="tx1"/>
                </a:solidFill>
                <a:latin typeface="Arial" charset="0"/>
              </a:defRPr>
            </a:lvl2pPr>
            <a:lvl3pPr marL="1143000" indent="-228600" eaLnBrk="0" hangingPunct="0">
              <a:defRPr baseline="30000">
                <a:solidFill>
                  <a:schemeClr val="tx1"/>
                </a:solidFill>
                <a:latin typeface="Arial" charset="0"/>
              </a:defRPr>
            </a:lvl3pPr>
            <a:lvl4pPr marL="1600200" indent="-228600" eaLnBrk="0" hangingPunct="0">
              <a:defRPr baseline="30000">
                <a:solidFill>
                  <a:schemeClr val="tx1"/>
                </a:solidFill>
                <a:latin typeface="Arial" charset="0"/>
              </a:defRPr>
            </a:lvl4pPr>
            <a:lvl5pPr marL="2057400" indent="-228600" eaLnBrk="0" hangingPunct="0">
              <a:defRPr baseline="30000">
                <a:solidFill>
                  <a:schemeClr val="tx1"/>
                </a:solidFill>
                <a:latin typeface="Arial" charset="0"/>
              </a:defRPr>
            </a:lvl5pPr>
            <a:lvl6pPr marL="2514600" indent="-228600" eaLnBrk="0" fontAlgn="base" hangingPunct="0">
              <a:spcBef>
                <a:spcPct val="0"/>
              </a:spcBef>
              <a:spcAft>
                <a:spcPct val="0"/>
              </a:spcAft>
              <a:defRPr baseline="30000">
                <a:solidFill>
                  <a:schemeClr val="tx1"/>
                </a:solidFill>
                <a:latin typeface="Arial" charset="0"/>
              </a:defRPr>
            </a:lvl6pPr>
            <a:lvl7pPr marL="2971800" indent="-228600" eaLnBrk="0" fontAlgn="base" hangingPunct="0">
              <a:spcBef>
                <a:spcPct val="0"/>
              </a:spcBef>
              <a:spcAft>
                <a:spcPct val="0"/>
              </a:spcAft>
              <a:defRPr baseline="30000">
                <a:solidFill>
                  <a:schemeClr val="tx1"/>
                </a:solidFill>
                <a:latin typeface="Arial" charset="0"/>
              </a:defRPr>
            </a:lvl7pPr>
            <a:lvl8pPr marL="3429000" indent="-228600" eaLnBrk="0" fontAlgn="base" hangingPunct="0">
              <a:spcBef>
                <a:spcPct val="0"/>
              </a:spcBef>
              <a:spcAft>
                <a:spcPct val="0"/>
              </a:spcAft>
              <a:defRPr baseline="30000">
                <a:solidFill>
                  <a:schemeClr val="tx1"/>
                </a:solidFill>
                <a:latin typeface="Arial" charset="0"/>
              </a:defRPr>
            </a:lvl8pPr>
            <a:lvl9pPr marL="3886200" indent="-228600" eaLnBrk="0" fontAlgn="base" hangingPunct="0">
              <a:spcBef>
                <a:spcPct val="0"/>
              </a:spcBef>
              <a:spcAft>
                <a:spcPct val="0"/>
              </a:spcAft>
              <a:defRPr baseline="30000">
                <a:solidFill>
                  <a:schemeClr val="tx1"/>
                </a:solidFill>
                <a:latin typeface="Arial" charset="0"/>
              </a:defRPr>
            </a:lvl9pPr>
          </a:lstStyle>
          <a:p>
            <a:pPr eaLnBrk="1" hangingPunct="1"/>
            <a:fld id="{0CA74B5F-317D-4F0C-A45C-48A3635E6D8D}" type="slidenum">
              <a:rPr lang="en-US" baseline="0" smtClean="0"/>
              <a:pPr eaLnBrk="1" hangingPunct="1"/>
              <a:t>31</a:t>
            </a:fld>
            <a:endParaRPr lang="en-US" baseline="0" smtClean="0"/>
          </a:p>
        </p:txBody>
      </p:sp>
      <p:graphicFrame>
        <p:nvGraphicFramePr>
          <p:cNvPr id="6" name="Group 132"/>
          <p:cNvGraphicFramePr>
            <a:graphicFrameLocks noGrp="1"/>
          </p:cNvGraphicFramePr>
          <p:nvPr>
            <p:extLst>
              <p:ext uri="{D42A27DB-BD31-4B8C-83A1-F6EECF244321}">
                <p14:modId xmlns:p14="http://schemas.microsoft.com/office/powerpoint/2010/main" val="3024821354"/>
              </p:ext>
            </p:extLst>
          </p:nvPr>
        </p:nvGraphicFramePr>
        <p:xfrm>
          <a:off x="57150" y="774700"/>
          <a:ext cx="9029700" cy="5577840"/>
        </p:xfrm>
        <a:graphic>
          <a:graphicData uri="http://schemas.openxmlformats.org/drawingml/2006/table">
            <a:tbl>
              <a:tblPr/>
              <a:tblGrid>
                <a:gridCol w="1782688"/>
                <a:gridCol w="1395147"/>
                <a:gridCol w="1627671"/>
                <a:gridCol w="1472655"/>
                <a:gridCol w="1472655"/>
                <a:gridCol w="1278884"/>
              </a:tblGrid>
              <a:tr h="756041">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Short Run</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Coefficients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1:</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limited controls</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1963q1-2013q3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2: credit &amp; cyclical controls</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1963q1-2013q3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3: credit, event, &amp; cyclical </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1963q1-2013q3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4: credit, event, &amp; cyclical </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1963q1-2006q4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7: only reg. controls</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1963q1-’13q3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39359">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lang="en-US" sz="1400" b="1" i="0" kern="1200" dirty="0" err="1" smtClean="0">
                          <a:solidFill>
                            <a:schemeClr val="tx1"/>
                          </a:solidFill>
                          <a:effectLst/>
                          <a:latin typeface="Times New Roman" panose="02020603050405020304" pitchFamily="18" charset="0"/>
                          <a:ea typeface="+mn-ea"/>
                          <a:cs typeface="Times New Roman" panose="02020603050405020304" pitchFamily="18" charset="0"/>
                        </a:rPr>
                        <a:t>Reg</a:t>
                      </a:r>
                      <a:r>
                        <a:rPr lang="en-US" sz="1400" b="1" i="0" kern="1200" baseline="0" dirty="0" err="1" smtClean="0">
                          <a:solidFill>
                            <a:schemeClr val="tx1"/>
                          </a:solidFill>
                          <a:effectLst/>
                          <a:latin typeface="Times New Roman" panose="02020603050405020304" pitchFamily="18" charset="0"/>
                          <a:ea typeface="+mn-ea"/>
                          <a:cs typeface="Times New Roman" panose="02020603050405020304" pitchFamily="18" charset="0"/>
                        </a:rPr>
                        <a:t>Q</a:t>
                      </a:r>
                      <a:r>
                        <a:rPr lang="en-US" sz="1400" b="1" i="0"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b="1" i="0" kern="1200" baseline="0" dirty="0" err="1" smtClean="0">
                          <a:solidFill>
                            <a:schemeClr val="tx1"/>
                          </a:solidFill>
                          <a:effectLst/>
                          <a:latin typeface="Times New Roman" panose="02020603050405020304" pitchFamily="18" charset="0"/>
                          <a:ea typeface="+mn-ea"/>
                          <a:cs typeface="Times New Roman" panose="02020603050405020304" pitchFamily="18" charset="0"/>
                        </a:rPr>
                        <a:t>Disintermedi-ation</a:t>
                      </a:r>
                      <a:r>
                        <a:rPr lang="en-US" sz="1400" b="1" i="0"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b="1" i="1" kern="1200" dirty="0" smtClean="0">
                          <a:solidFill>
                            <a:schemeClr val="tx1"/>
                          </a:solidFill>
                          <a:effectLst/>
                          <a:latin typeface="Times New Roman" panose="02020603050405020304" pitchFamily="18" charset="0"/>
                          <a:ea typeface="+mn-ea"/>
                          <a:cs typeface="Times New Roman" panose="02020603050405020304" pitchFamily="18" charset="0"/>
                        </a:rPr>
                        <a:t>REGQ</a:t>
                      </a:r>
                      <a:r>
                        <a:rPr lang="fr-FR" sz="1400" b="1" kern="1200" baseline="-25000" dirty="0" smtClean="0">
                          <a:solidFill>
                            <a:schemeClr val="tx1"/>
                          </a:solidFill>
                          <a:effectLst/>
                          <a:latin typeface="Times New Roman" panose="02020603050405020304" pitchFamily="18" charset="0"/>
                          <a:ea typeface="+mn-ea"/>
                          <a:cs typeface="Times New Roman" panose="02020603050405020304" pitchFamily="18" charset="0"/>
                        </a:rPr>
                        <a:t>t-2</a:t>
                      </a:r>
                      <a:r>
                        <a:rPr lang="fr-FR" sz="1400" b="1" kern="1200" dirty="0" smtClean="0">
                          <a:solidFill>
                            <a:schemeClr val="tx1"/>
                          </a:solidFill>
                          <a:effectLst/>
                          <a:latin typeface="Times New Roman" panose="02020603050405020304" pitchFamily="18" charset="0"/>
                          <a:ea typeface="+mn-ea"/>
                          <a:cs typeface="Times New Roman" panose="02020603050405020304" pitchFamily="18" charset="0"/>
                        </a:rPr>
                        <a:t>(x100) </a:t>
                      </a:r>
                      <a:endParaRPr kumimoji="0" lang="en-US" sz="1400" b="1" i="0" u="none" strike="noStrike" cap="none" normalizeH="0" baseline="0" dirty="0" smtClean="0">
                        <a:ln>
                          <a:noFill/>
                        </a:ln>
                        <a:solidFill>
                          <a:schemeClr val="tx1"/>
                        </a:solidFill>
                        <a:effectLst/>
                        <a:latin typeface="Times New Roman" pitchFamily="18" charset="0"/>
                        <a:cs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1.455</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(4.3)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1.403</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(4.2)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1.371</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(4.5)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1.348</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(4.1)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0.736</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(2.4)</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3340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lang="en-US" sz="1400" b="1" i="0" kern="1200" dirty="0" smtClean="0">
                          <a:solidFill>
                            <a:schemeClr val="tx1"/>
                          </a:solidFill>
                          <a:effectLst/>
                          <a:latin typeface="Times New Roman" panose="02020603050405020304" pitchFamily="18" charset="0"/>
                          <a:ea typeface="+mn-ea"/>
                          <a:cs typeface="Times New Roman" panose="02020603050405020304" pitchFamily="18" charset="0"/>
                        </a:rPr>
                        <a:t>Credit Controls</a:t>
                      </a:r>
                      <a:r>
                        <a:rPr lang="en-US" sz="1400" b="1" i="0" kern="1200" baseline="0" dirty="0" smtClean="0">
                          <a:solidFill>
                            <a:schemeClr val="tx1"/>
                          </a:solidFill>
                          <a:effectLst/>
                          <a:latin typeface="Times New Roman" panose="02020603050405020304" pitchFamily="18" charset="0"/>
                          <a:ea typeface="+mn-ea"/>
                          <a:cs typeface="Times New Roman" panose="02020603050405020304" pitchFamily="18" charset="0"/>
                        </a:rPr>
                        <a:t> 1980q2, </a:t>
                      </a:r>
                      <a:r>
                        <a:rPr lang="en-US" sz="1400" b="1" i="1" kern="1200" dirty="0" smtClean="0">
                          <a:solidFill>
                            <a:schemeClr val="tx1"/>
                          </a:solidFill>
                          <a:effectLst/>
                          <a:latin typeface="Times New Roman" panose="02020603050405020304" pitchFamily="18" charset="0"/>
                          <a:ea typeface="+mn-ea"/>
                          <a:cs typeface="Times New Roman" panose="02020603050405020304" pitchFamily="18" charset="0"/>
                        </a:rPr>
                        <a:t>DCON</a:t>
                      </a:r>
                      <a:r>
                        <a:rPr lang="fr-FR" sz="1400" b="1" kern="1200" baseline="-25000" dirty="0" smtClean="0">
                          <a:solidFill>
                            <a:schemeClr val="tx1"/>
                          </a:solidFill>
                          <a:effectLst/>
                          <a:latin typeface="Times New Roman" panose="02020603050405020304" pitchFamily="18" charset="0"/>
                          <a:ea typeface="+mn-ea"/>
                          <a:cs typeface="Times New Roman" panose="02020603050405020304" pitchFamily="18" charset="0"/>
                        </a:rPr>
                        <a:t>t</a:t>
                      </a:r>
                      <a:endParaRPr kumimoji="0" lang="en-US" sz="1400" b="1" i="0" u="none" strike="noStrike" cap="none" normalizeH="0" baseline="0" dirty="0" smtClean="0">
                        <a:ln>
                          <a:noFill/>
                        </a:ln>
                        <a:solidFill>
                          <a:schemeClr val="tx1"/>
                        </a:solidFill>
                        <a:effectLst/>
                        <a:latin typeface="Times New Roman" pitchFamily="18" charset="0"/>
                        <a:cs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defRPr/>
                      </a:pPr>
                      <a:r>
                        <a:rPr kumimoji="0" lang="en-US" sz="1400" b="1" i="0" u="none" strike="noStrike" cap="none" normalizeH="0" baseline="0" dirty="0" smtClean="0">
                          <a:ln>
                            <a:noFill/>
                          </a:ln>
                          <a:solidFill>
                            <a:schemeClr val="tx1"/>
                          </a:solidFill>
                          <a:effectLst/>
                          <a:latin typeface="Times New Roman" pitchFamily="18" charset="0"/>
                        </a:rPr>
                        <a:t> 0.037</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defRPr/>
                      </a:pPr>
                      <a:r>
                        <a:rPr kumimoji="0" lang="en-US" sz="1400" b="1" i="0" u="none" strike="noStrike" cap="none" normalizeH="0" baseline="0" dirty="0" smtClean="0">
                          <a:ln>
                            <a:noFill/>
                          </a:ln>
                          <a:solidFill>
                            <a:schemeClr val="tx1"/>
                          </a:solidFill>
                          <a:effectLst/>
                          <a:latin typeface="Times New Roman" pitchFamily="18" charset="0"/>
                        </a:rPr>
                        <a:t>0.038</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defRPr/>
                      </a:pPr>
                      <a:r>
                        <a:rPr kumimoji="0" lang="en-US" sz="1400" b="1" i="0" u="none" strike="noStrike" cap="none" normalizeH="0" baseline="0" dirty="0" smtClean="0">
                          <a:ln>
                            <a:noFill/>
                          </a:ln>
                          <a:solidFill>
                            <a:schemeClr val="tx1"/>
                          </a:solidFill>
                          <a:effectLst/>
                          <a:latin typeface="Times New Roman" pitchFamily="18" charset="0"/>
                        </a:rPr>
                        <a:t>0.042</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(3.0)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defRPr/>
                      </a:pPr>
                      <a:r>
                        <a:rPr kumimoji="0" lang="en-US" sz="1400" b="1" i="0" u="none" strike="noStrike" cap="none" normalizeH="0" baseline="0" dirty="0" smtClean="0">
                          <a:ln>
                            <a:noFill/>
                          </a:ln>
                          <a:solidFill>
                            <a:schemeClr val="tx1"/>
                          </a:solidFill>
                          <a:effectLst/>
                          <a:latin typeface="Times New Roman" pitchFamily="18" charset="0"/>
                        </a:rPr>
                        <a:t>0.043</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(2.8)</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4107">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lang="en-US" sz="1800" b="1" i="0" kern="1200" dirty="0" smtClean="0">
                          <a:solidFill>
                            <a:srgbClr val="FF0000"/>
                          </a:solidFill>
                          <a:effectLst/>
                          <a:latin typeface="Times New Roman" panose="02020603050405020304" pitchFamily="18" charset="0"/>
                          <a:ea typeface="+mn-ea"/>
                          <a:cs typeface="Times New Roman" panose="02020603050405020304" pitchFamily="18" charset="0"/>
                        </a:rPr>
                        <a:t>Yield Curve</a:t>
                      </a:r>
                    </a:p>
                    <a:p>
                      <a:pPr marL="0" marR="0" lvl="0" indent="0" algn="l" defTabSz="914400" rtl="0" eaLnBrk="1" fontAlgn="base" latinLnBrk="0" hangingPunct="1">
                        <a:lnSpc>
                          <a:spcPct val="100000"/>
                        </a:lnSpc>
                        <a:spcBef>
                          <a:spcPts val="0"/>
                        </a:spcBef>
                        <a:spcAft>
                          <a:spcPct val="0"/>
                        </a:spcAft>
                        <a:buClrTx/>
                        <a:buSzTx/>
                        <a:buFontTx/>
                        <a:buNone/>
                        <a:tabLst/>
                      </a:pPr>
                      <a:r>
                        <a:rPr lang="en-US" sz="1800" b="1" i="1" kern="1200" dirty="0" smtClean="0">
                          <a:solidFill>
                            <a:srgbClr val="FF0000"/>
                          </a:solidFill>
                          <a:effectLst/>
                          <a:latin typeface="Times New Roman" panose="02020603050405020304" pitchFamily="18" charset="0"/>
                          <a:ea typeface="+mn-ea"/>
                          <a:cs typeface="Times New Roman" panose="02020603050405020304" pitchFamily="18" charset="0"/>
                        </a:rPr>
                        <a:t>YC</a:t>
                      </a:r>
                      <a:r>
                        <a:rPr lang="fr-FR" sz="1800" b="1" kern="1200" baseline="-25000" dirty="0" smtClean="0">
                          <a:solidFill>
                            <a:srgbClr val="FF0000"/>
                          </a:solidFill>
                          <a:effectLst/>
                          <a:latin typeface="Times New Roman" panose="02020603050405020304" pitchFamily="18" charset="0"/>
                          <a:ea typeface="+mn-ea"/>
                          <a:cs typeface="Times New Roman" panose="02020603050405020304" pitchFamily="18" charset="0"/>
                        </a:rPr>
                        <a:t>t-3 </a:t>
                      </a:r>
                      <a:r>
                        <a:rPr lang="fr-FR" sz="1800" b="1" kern="1200" dirty="0" smtClean="0">
                          <a:solidFill>
                            <a:srgbClr val="FF0000"/>
                          </a:solidFill>
                          <a:effectLst/>
                          <a:latin typeface="Times New Roman" panose="02020603050405020304" pitchFamily="18" charset="0"/>
                          <a:ea typeface="+mn-ea"/>
                          <a:cs typeface="Times New Roman" panose="02020603050405020304" pitchFamily="18" charset="0"/>
                        </a:rPr>
                        <a:t>(x100) </a:t>
                      </a:r>
                      <a:endParaRPr kumimoji="0" lang="en-US" sz="1800" b="1" i="0" u="none" strike="noStrike" cap="none" normalizeH="0" baseline="0" dirty="0" smtClean="0">
                        <a:ln>
                          <a:noFill/>
                        </a:ln>
                        <a:solidFill>
                          <a:srgbClr val="FF0000"/>
                        </a:solidFill>
                        <a:effectLst/>
                        <a:latin typeface="Times New Roman" pitchFamily="18" charset="0"/>
                        <a:cs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  1.092</a:t>
                      </a:r>
                      <a:r>
                        <a:rPr kumimoji="0" lang="en-US" sz="1800" b="1" i="0" u="none" strike="noStrike" cap="none" normalizeH="0" baseline="30000" dirty="0" smtClean="0">
                          <a:ln>
                            <a:noFill/>
                          </a:ln>
                          <a:solidFill>
                            <a:srgbClr val="FF0000"/>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(5.4)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 1.037</a:t>
                      </a:r>
                      <a:r>
                        <a:rPr kumimoji="0" lang="en-US" sz="1800" b="1" i="0" u="none" strike="noStrike" cap="none" normalizeH="0" baseline="30000" dirty="0" smtClean="0">
                          <a:ln>
                            <a:noFill/>
                          </a:ln>
                          <a:solidFill>
                            <a:srgbClr val="FF0000"/>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(5.2)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0.989</a:t>
                      </a:r>
                      <a:r>
                        <a:rPr kumimoji="0" lang="en-US" sz="1800" b="1" i="0" u="none" strike="noStrike" cap="none" normalizeH="0" baseline="30000" dirty="0" smtClean="0">
                          <a:ln>
                            <a:noFill/>
                          </a:ln>
                          <a:solidFill>
                            <a:srgbClr val="FF0000"/>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(5.9)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1.015</a:t>
                      </a:r>
                      <a:r>
                        <a:rPr kumimoji="0" lang="en-US" sz="1800" b="1" i="0" u="none" strike="noStrike" cap="none" normalizeH="0" baseline="30000" dirty="0" smtClean="0">
                          <a:ln>
                            <a:noFill/>
                          </a:ln>
                          <a:solidFill>
                            <a:srgbClr val="FF0000"/>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(4.6)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244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lang="en-US" sz="1400" b="1" i="0" kern="1200" dirty="0" smtClean="0">
                          <a:solidFill>
                            <a:schemeClr val="tx1"/>
                          </a:solidFill>
                          <a:effectLst/>
                          <a:latin typeface="Times New Roman" panose="02020603050405020304" pitchFamily="18" charset="0"/>
                          <a:ea typeface="+mn-ea"/>
                          <a:cs typeface="Times New Roman" panose="02020603050405020304" pitchFamily="18" charset="0"/>
                        </a:rPr>
                        <a:t>Bond risk </a:t>
                      </a:r>
                      <a:r>
                        <a:rPr lang="en-US" sz="1400" b="1" i="0" kern="1200" dirty="0" err="1" smtClean="0">
                          <a:solidFill>
                            <a:schemeClr val="tx1"/>
                          </a:solidFill>
                          <a:effectLst/>
                          <a:latin typeface="Times New Roman" panose="02020603050405020304" pitchFamily="18" charset="0"/>
                          <a:ea typeface="+mn-ea"/>
                          <a:cs typeface="Times New Roman" panose="02020603050405020304" pitchFamily="18" charset="0"/>
                        </a:rPr>
                        <a:t>premia</a:t>
                      </a:r>
                      <a:endParaRPr lang="en-US" sz="1400" b="1" i="0" kern="12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ase" latinLnBrk="0" hangingPunct="1">
                        <a:lnSpc>
                          <a:spcPct val="100000"/>
                        </a:lnSpc>
                        <a:spcBef>
                          <a:spcPts val="0"/>
                        </a:spcBef>
                        <a:spcAft>
                          <a:spcPct val="0"/>
                        </a:spcAft>
                        <a:buClrTx/>
                        <a:buSzTx/>
                        <a:buFontTx/>
                        <a:buNone/>
                        <a:tabLst/>
                      </a:pPr>
                      <a:r>
                        <a:rPr lang="en-US" sz="1400" b="1" i="1" kern="1200" dirty="0" err="1" smtClean="0">
                          <a:solidFill>
                            <a:schemeClr val="tx1"/>
                          </a:solidFill>
                          <a:effectLst/>
                          <a:latin typeface="Times New Roman" panose="02020603050405020304" pitchFamily="18" charset="0"/>
                          <a:ea typeface="+mn-ea"/>
                          <a:cs typeface="Times New Roman" panose="02020603050405020304" pitchFamily="18" charset="0"/>
                        </a:rPr>
                        <a:t>lnATR</a:t>
                      </a:r>
                      <a:r>
                        <a:rPr lang="fr-FR" sz="1400" b="1" kern="1200" baseline="-25000" dirty="0" smtClean="0">
                          <a:solidFill>
                            <a:schemeClr val="tx1"/>
                          </a:solidFill>
                          <a:effectLst/>
                          <a:latin typeface="Times New Roman" panose="02020603050405020304" pitchFamily="18" charset="0"/>
                          <a:ea typeface="+mn-ea"/>
                          <a:cs typeface="Times New Roman" panose="02020603050405020304" pitchFamily="18" charset="0"/>
                        </a:rPr>
                        <a:t> t-1 </a:t>
                      </a:r>
                      <a:r>
                        <a:rPr lang="fr-FR" sz="1400" b="1" kern="1200" dirty="0" smtClean="0">
                          <a:solidFill>
                            <a:schemeClr val="tx1"/>
                          </a:solidFill>
                          <a:effectLst/>
                          <a:latin typeface="Times New Roman" panose="02020603050405020304" pitchFamily="18" charset="0"/>
                          <a:ea typeface="+mn-ea"/>
                          <a:cs typeface="Times New Roman" panose="02020603050405020304" pitchFamily="18" charset="0"/>
                        </a:rPr>
                        <a:t>(x100) </a:t>
                      </a:r>
                      <a:endParaRPr kumimoji="0" lang="en-US" sz="1400" b="1" i="0" u="none" strike="noStrike" cap="none" normalizeH="0" baseline="0" dirty="0" smtClean="0">
                        <a:ln>
                          <a:noFill/>
                        </a:ln>
                        <a:solidFill>
                          <a:schemeClr val="tx1"/>
                        </a:solidFill>
                        <a:effectLst/>
                        <a:latin typeface="Times New Roman" pitchFamily="18" charset="0"/>
                        <a:cs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-0.736</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-0.571</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-0.778</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-0.776</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768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August 2007 Hedge Fund Event, </a:t>
                      </a:r>
                      <a:r>
                        <a:rPr kumimoji="0" lang="en-US" sz="1400" b="1" i="1" u="none" strike="noStrike" cap="none" normalizeH="0" baseline="0" dirty="0" smtClean="0">
                          <a:ln>
                            <a:noFill/>
                          </a:ln>
                          <a:solidFill>
                            <a:schemeClr val="tx1"/>
                          </a:solidFill>
                          <a:effectLst/>
                          <a:latin typeface="Times New Roman" pitchFamily="18" charset="0"/>
                        </a:rPr>
                        <a:t>DBNP</a:t>
                      </a:r>
                      <a:endParaRPr kumimoji="0" lang="en-US" sz="1400" b="1" i="0" u="none" strike="noStrike" cap="none" normalizeH="0" baseline="-25000" dirty="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a:t>
                      </a:r>
                      <a:endParaRPr kumimoji="0" lang="en-US" sz="1400" b="1" i="0" u="none" strike="noStrike" cap="none" normalizeH="0" baseline="3000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3000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-0.0578</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(3.1)</a:t>
                      </a:r>
                      <a:endParaRPr kumimoji="0" lang="en-US" sz="1400" b="1" i="0" u="none" strike="noStrike" cap="none" normalizeH="0" baseline="3000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err="1" smtClean="0">
                          <a:ln>
                            <a:noFill/>
                          </a:ln>
                          <a:solidFill>
                            <a:schemeClr val="tx1"/>
                          </a:solidFill>
                          <a:effectLst/>
                          <a:latin typeface="Times New Roman" pitchFamily="18" charset="0"/>
                        </a:rPr>
                        <a:t>n.a</a:t>
                      </a:r>
                      <a:r>
                        <a:rPr kumimoji="0" lang="en-US" sz="1400" b="1" i="0" u="none" strike="noStrike" cap="none" normalizeH="0" baseline="0" dirty="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3000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672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1" u="none" strike="noStrike" cap="none" normalizeH="0" baseline="0" dirty="0" smtClean="0">
                          <a:ln>
                            <a:noFill/>
                          </a:ln>
                          <a:solidFill>
                            <a:schemeClr val="tx1"/>
                          </a:solidFill>
                          <a:effectLst/>
                          <a:latin typeface="Times New Roman" pitchFamily="18" charset="0"/>
                        </a:rPr>
                        <a:t>StockCrash87</a:t>
                      </a:r>
                      <a:r>
                        <a:rPr kumimoji="0" lang="en-US" sz="1400" b="1" i="0" u="none" strike="noStrike" cap="none" normalizeH="0" baseline="-25000" dirty="0" smtClean="0">
                          <a:ln>
                            <a:noFill/>
                          </a:ln>
                          <a:solidFill>
                            <a:schemeClr val="tx1"/>
                          </a:solidFill>
                          <a:effectLst/>
                          <a:latin typeface="Times New Roman" pitchFamily="18" charset="0"/>
                        </a:rPr>
                        <a:t>t</a:t>
                      </a:r>
                      <a:endParaRPr kumimoji="0" lang="en-US" sz="1400" b="1" i="1" u="none" strike="noStrike" cap="none" normalizeH="0" baseline="0" dirty="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-0.0715</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(3.7)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-0.0732</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(3.6)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196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1" u="none" strike="noStrike" cap="none" normalizeH="0" baseline="0" dirty="0" err="1" smtClean="0">
                          <a:ln>
                            <a:noFill/>
                          </a:ln>
                          <a:solidFill>
                            <a:schemeClr val="tx1"/>
                          </a:solidFill>
                          <a:effectLst/>
                          <a:latin typeface="Times New Roman" pitchFamily="18" charset="0"/>
                        </a:rPr>
                        <a:t>PennCentral</a:t>
                      </a:r>
                      <a:r>
                        <a:rPr kumimoji="0" lang="en-US" sz="1400" b="1" i="0" u="none" strike="noStrike" cap="none" normalizeH="0" baseline="-25000" dirty="0" err="1" smtClean="0">
                          <a:ln>
                            <a:noFill/>
                          </a:ln>
                          <a:solidFill>
                            <a:schemeClr val="tx1"/>
                          </a:solidFill>
                          <a:effectLst/>
                          <a:latin typeface="Times New Roman" pitchFamily="18" charset="0"/>
                        </a:rPr>
                        <a:t>t</a:t>
                      </a:r>
                      <a:endParaRPr kumimoji="0" lang="en-US" sz="1400" b="1" i="1" u="none" strike="noStrike" cap="none" normalizeH="0" baseline="0" dirty="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-0.0317</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(2.5)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-0.0316</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(2.4)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New York City Default </a:t>
                      </a:r>
                      <a:r>
                        <a:rPr kumimoji="0" lang="en-US" sz="1400" b="1" i="1" u="none" strike="noStrike" cap="none" normalizeH="0" baseline="0" dirty="0" err="1" smtClean="0">
                          <a:ln>
                            <a:noFill/>
                          </a:ln>
                          <a:solidFill>
                            <a:schemeClr val="tx1"/>
                          </a:solidFill>
                          <a:effectLst/>
                          <a:latin typeface="Times New Roman" pitchFamily="18" charset="0"/>
                        </a:rPr>
                        <a:t>NYCDef</a:t>
                      </a:r>
                      <a:endParaRPr kumimoji="0" lang="en-US" sz="1400" b="1" i="1" u="none" strike="noStrike" cap="none" normalizeH="0" baseline="0" dirty="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-0.0610</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(3.0)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-0.0577</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(2.7)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244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anose="02020603050405020304" pitchFamily="18" charset="0"/>
                        </a:rPr>
                        <a:t>R</a:t>
                      </a:r>
                      <a:r>
                        <a:rPr kumimoji="0" lang="en-US" sz="1400" b="1" i="0" u="none" strike="noStrike" cap="none" normalizeH="0" baseline="30000" dirty="0" smtClean="0">
                          <a:ln>
                            <a:noFill/>
                          </a:ln>
                          <a:solidFill>
                            <a:schemeClr val="tx1"/>
                          </a:solidFill>
                          <a:effectLst/>
                          <a:latin typeface="Times New Roman" pitchFamily="18" charset="0"/>
                          <a:cs typeface="Times New Roman" panose="02020603050405020304" pitchFamily="18" charset="0"/>
                        </a:rPr>
                        <a:t>2</a:t>
                      </a:r>
                      <a:r>
                        <a:rPr kumimoji="0" lang="en-US" sz="1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(corrected)</a:t>
                      </a:r>
                    </a:p>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S.E. * 100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0.34</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2.02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rPr>
                        <a:t>0.36</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rPr>
                        <a:t>1.99</a:t>
                      </a: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rPr>
                        <a:t>0.46</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rPr>
                        <a:t>1.82</a:t>
                      </a: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0.39</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1.86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0.28</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2.11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 name="Oval 2"/>
          <p:cNvSpPr/>
          <p:nvPr/>
        </p:nvSpPr>
        <p:spPr>
          <a:xfrm>
            <a:off x="7366000" y="304800"/>
            <a:ext cx="685800" cy="457200"/>
          </a:xfrm>
          <a:prstGeom prst="ellipse">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Box 59"/>
          <p:cNvSpPr txBox="1">
            <a:spLocks noChangeArrowheads="1"/>
          </p:cNvSpPr>
          <p:nvPr/>
        </p:nvSpPr>
        <p:spPr bwMode="auto">
          <a:xfrm>
            <a:off x="0" y="6400800"/>
            <a:ext cx="9144000" cy="276999"/>
          </a:xfrm>
          <a:prstGeom prst="rect">
            <a:avLst/>
          </a:prstGeom>
          <a:noFill/>
          <a:ln w="9525">
            <a:noFill/>
            <a:miter lim="800000"/>
            <a:headEnd/>
            <a:tailEnd/>
          </a:ln>
        </p:spPr>
        <p:txBody>
          <a:bodyPr wrap="square">
            <a:spAutoFit/>
          </a:bodyPr>
          <a:lstStyle/>
          <a:p>
            <a:pPr>
              <a:spcBef>
                <a:spcPts val="0"/>
              </a:spcBef>
            </a:pPr>
            <a:r>
              <a:rPr lang="en-US" sz="1200" dirty="0" smtClean="0">
                <a:latin typeface="Times New Roman" panose="02020603050405020304" pitchFamily="18" charset="0"/>
                <a:cs typeface="Times New Roman" panose="02020603050405020304" pitchFamily="18" charset="0"/>
              </a:rPr>
              <a:t>Absolute t-ratios in parentheses.  Vectors </a:t>
            </a:r>
            <a:r>
              <a:rPr lang="en-US" sz="1200" dirty="0">
                <a:latin typeface="Times New Roman" panose="02020603050405020304" pitchFamily="18" charset="0"/>
                <a:cs typeface="Times New Roman" panose="02020603050405020304" pitchFamily="18" charset="0"/>
              </a:rPr>
              <a:t>allow trends in variables but not in the </a:t>
            </a:r>
            <a:r>
              <a:rPr lang="en-US" sz="1200" dirty="0" err="1">
                <a:latin typeface="Times New Roman" panose="02020603050405020304" pitchFamily="18" charset="0"/>
                <a:cs typeface="Times New Roman" panose="02020603050405020304" pitchFamily="18" charset="0"/>
              </a:rPr>
              <a:t>cointegrating</a:t>
            </a:r>
            <a:r>
              <a:rPr lang="en-US" sz="1200" dirty="0">
                <a:latin typeface="Times New Roman" panose="02020603050405020304" pitchFamily="18" charset="0"/>
                <a:cs typeface="Times New Roman" panose="02020603050405020304" pitchFamily="18" charset="0"/>
              </a:rPr>
              <a:t> relationship</a:t>
            </a:r>
            <a:r>
              <a:rPr lang="en-US" sz="1200" dirty="0" smtClean="0">
                <a:latin typeface="Times New Roman" panose="02020603050405020304" pitchFamily="18" charset="0"/>
                <a:cs typeface="Times New Roman" panose="02020603050405020304" pitchFamily="18" charset="0"/>
              </a:rPr>
              <a:t>. </a:t>
            </a:r>
            <a:endParaRPr lang="en-US"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9580219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0" y="31750"/>
            <a:ext cx="9144000" cy="654050"/>
          </a:xfrm>
        </p:spPr>
        <p:txBody>
          <a:bodyPr>
            <a:normAutofit fontScale="90000"/>
          </a:bodyPr>
          <a:lstStyle/>
          <a:p>
            <a:r>
              <a:rPr lang="en-US" sz="2700" dirty="0" smtClean="0">
                <a:latin typeface="Times New Roman" panose="02020603050405020304" pitchFamily="18" charset="0"/>
                <a:cs typeface="Times New Roman" panose="02020603050405020304" pitchFamily="18" charset="0"/>
              </a:rPr>
              <a:t>Short-Run Effects on the Shadow Share</a:t>
            </a:r>
            <a:r>
              <a:rPr lang="en-US" sz="2400" dirty="0" smtClean="0">
                <a:latin typeface="Times New Roman" panose="02020603050405020304" pitchFamily="18" charset="0"/>
                <a:cs typeface="Times New Roman" panose="02020603050405020304" pitchFamily="18" charset="0"/>
              </a:rPr>
              <a:t/>
            </a:r>
            <a:br>
              <a:rPr lang="en-US" sz="2400" dirty="0" smtClean="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sym typeface="Symbol"/>
              </a:rPr>
              <a:t></a:t>
            </a:r>
            <a:r>
              <a:rPr lang="en-US" sz="2000" dirty="0" err="1">
                <a:latin typeface="Times New Roman" panose="02020603050405020304" pitchFamily="18" charset="0"/>
                <a:cs typeface="Times New Roman" panose="02020603050405020304" pitchFamily="18" charset="0"/>
              </a:rPr>
              <a:t>ln</a:t>
            </a:r>
            <a:r>
              <a:rPr lang="en-US" sz="2000" i="1" dirty="0" err="1">
                <a:latin typeface="Times New Roman" panose="02020603050405020304" pitchFamily="18" charset="0"/>
                <a:cs typeface="Times New Roman" panose="02020603050405020304" pitchFamily="18" charset="0"/>
              </a:rPr>
              <a:t>SHADOW</a:t>
            </a:r>
            <a:r>
              <a:rPr lang="en-US" sz="2000" baseline="-25000" dirty="0">
                <a:latin typeface="Times New Roman" panose="02020603050405020304" pitchFamily="18" charset="0"/>
                <a:cs typeface="Times New Roman" panose="02020603050405020304" pitchFamily="18" charset="0"/>
              </a:rPr>
              <a:t> t</a:t>
            </a:r>
            <a:r>
              <a:rPr lang="en-US" sz="2000" i="1" dirty="0">
                <a:latin typeface="Times New Roman" panose="02020603050405020304" pitchFamily="18" charset="0"/>
                <a:cs typeface="Times New Roman" panose="02020603050405020304" pitchFamily="18" charset="0"/>
              </a:rPr>
              <a:t> = </a:t>
            </a:r>
            <a:r>
              <a:rPr lang="en-US" sz="2000" dirty="0">
                <a:latin typeface="Times New Roman" panose="02020603050405020304" pitchFamily="18" charset="0"/>
                <a:cs typeface="Times New Roman" panose="02020603050405020304" pitchFamily="18" charset="0"/>
                <a:sym typeface="Symbol"/>
              </a:rPr>
              <a:t></a:t>
            </a:r>
            <a:r>
              <a:rPr lang="en-US" sz="2000" baseline="-25000" dirty="0">
                <a:latin typeface="Times New Roman" panose="02020603050405020304" pitchFamily="18" charset="0"/>
                <a:cs typeface="Times New Roman" panose="02020603050405020304" pitchFamily="18" charset="0"/>
              </a:rPr>
              <a:t>0</a:t>
            </a:r>
            <a:r>
              <a:rPr lang="en-US" sz="2000" dirty="0">
                <a:latin typeface="Times New Roman" panose="02020603050405020304" pitchFamily="18" charset="0"/>
                <a:cs typeface="Times New Roman" panose="02020603050405020304" pitchFamily="18" charset="0"/>
              </a:rPr>
              <a:t> + </a:t>
            </a:r>
            <a:r>
              <a:rPr lang="en-US" sz="2000" dirty="0">
                <a:latin typeface="Times New Roman" panose="02020603050405020304" pitchFamily="18" charset="0"/>
                <a:cs typeface="Times New Roman" panose="02020603050405020304" pitchFamily="18" charset="0"/>
                <a:sym typeface="Symbol"/>
              </a:rPr>
              <a:t></a:t>
            </a:r>
            <a:r>
              <a:rPr lang="en-US" sz="2000" baseline="-25000" dirty="0" smtClean="0">
                <a:latin typeface="Times New Roman" panose="02020603050405020304" pitchFamily="18" charset="0"/>
                <a:cs typeface="Times New Roman" panose="02020603050405020304" pitchFamily="18" charset="0"/>
              </a:rPr>
              <a:t>1</a:t>
            </a:r>
            <a:r>
              <a:rPr lang="en-US" sz="2000" dirty="0" smtClean="0">
                <a:latin typeface="Times New Roman" panose="02020603050405020304" pitchFamily="18" charset="0"/>
                <a:cs typeface="Times New Roman" panose="02020603050405020304" pitchFamily="18" charset="0"/>
              </a:rPr>
              <a:t>ln(</a:t>
            </a:r>
            <a:r>
              <a:rPr lang="en-US" sz="2000" i="1" dirty="0" smtClean="0">
                <a:latin typeface="Times New Roman" panose="02020603050405020304" pitchFamily="18" charset="0"/>
                <a:cs typeface="Times New Roman" panose="02020603050405020304" pitchFamily="18" charset="0"/>
              </a:rPr>
              <a:t>EC</a:t>
            </a:r>
            <a:r>
              <a:rPr lang="en-US" sz="2000" dirty="0" smtClean="0">
                <a:latin typeface="Times New Roman" panose="02020603050405020304" pitchFamily="18" charset="0"/>
                <a:cs typeface="Times New Roman" panose="02020603050405020304" pitchFamily="18" charset="0"/>
              </a:rPr>
              <a:t>)</a:t>
            </a:r>
            <a:r>
              <a:rPr lang="en-US" sz="2000" baseline="-25000" dirty="0" smtClean="0">
                <a:latin typeface="Times New Roman" panose="02020603050405020304" pitchFamily="18" charset="0"/>
                <a:cs typeface="Times New Roman" panose="02020603050405020304" pitchFamily="18" charset="0"/>
              </a:rPr>
              <a:t>t-1</a:t>
            </a:r>
            <a:r>
              <a:rPr lang="en-US" sz="2000" dirty="0">
                <a:latin typeface="Times New Roman" panose="02020603050405020304" pitchFamily="18" charset="0"/>
                <a:cs typeface="Times New Roman" panose="02020603050405020304" pitchFamily="18" charset="0"/>
              </a:rPr>
              <a:t>+ β</a:t>
            </a:r>
            <a:r>
              <a:rPr lang="en-US" sz="2000" baseline="-25000" dirty="0" err="1">
                <a:latin typeface="Times New Roman" panose="02020603050405020304" pitchFamily="18" charset="0"/>
                <a:cs typeface="Times New Roman" panose="02020603050405020304" pitchFamily="18" charset="0"/>
              </a:rPr>
              <a:t>i</a:t>
            </a:r>
            <a:r>
              <a:rPr lang="en-US" sz="2000" dirty="0" err="1">
                <a:latin typeface="Times New Roman" panose="02020603050405020304" pitchFamily="18" charset="0"/>
                <a:cs typeface="Times New Roman" panose="02020603050405020304" pitchFamily="18" charset="0"/>
                <a:sym typeface="Symbol"/>
              </a:rPr>
              <a:t></a:t>
            </a:r>
            <a:r>
              <a:rPr lang="en-US" sz="2000" dirty="0" err="1" smtClean="0">
                <a:latin typeface="Times New Roman" panose="02020603050405020304" pitchFamily="18" charset="0"/>
                <a:cs typeface="Times New Roman" panose="02020603050405020304" pitchFamily="18" charset="0"/>
              </a:rPr>
              <a:t>ln</a:t>
            </a:r>
            <a:r>
              <a:rPr lang="en-US" sz="2000" dirty="0" smtClean="0">
                <a:latin typeface="Times New Roman" panose="02020603050405020304" pitchFamily="18" charset="0"/>
                <a:cs typeface="Times New Roman" panose="02020603050405020304" pitchFamily="18" charset="0"/>
              </a:rPr>
              <a:t>(</a:t>
            </a:r>
            <a:r>
              <a:rPr lang="en-US" sz="2000" i="1" dirty="0" smtClean="0">
                <a:latin typeface="Times New Roman" panose="02020603050405020304" pitchFamily="18" charset="0"/>
                <a:cs typeface="Times New Roman" panose="02020603050405020304" pitchFamily="18" charset="0"/>
              </a:rPr>
              <a:t>SHADOW</a:t>
            </a:r>
            <a:r>
              <a:rPr lang="en-US" sz="2000" dirty="0" smtClean="0">
                <a:latin typeface="Times New Roman" panose="02020603050405020304" pitchFamily="18" charset="0"/>
                <a:cs typeface="Times New Roman" panose="02020603050405020304" pitchFamily="18" charset="0"/>
              </a:rPr>
              <a:t>)</a:t>
            </a:r>
            <a:r>
              <a:rPr lang="en-US" sz="2000" baseline="-25000" dirty="0" smtClean="0">
                <a:latin typeface="Times New Roman" panose="02020603050405020304" pitchFamily="18" charset="0"/>
                <a:cs typeface="Times New Roman" panose="02020603050405020304" pitchFamily="18" charset="0"/>
              </a:rPr>
              <a:t>t-i</a:t>
            </a:r>
            <a:r>
              <a:rPr lang="en-US" sz="2000" dirty="0">
                <a:latin typeface="Times New Roman" panose="02020603050405020304" pitchFamily="18" charset="0"/>
                <a:cs typeface="Times New Roman" panose="02020603050405020304" pitchFamily="18" charset="0"/>
              </a:rPr>
              <a:t>+ </a:t>
            </a:r>
            <a:r>
              <a:rPr lang="en-US" sz="2000" baseline="-25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θ</a:t>
            </a:r>
            <a:r>
              <a:rPr lang="en-US" sz="2000" baseline="-25000" dirty="0" err="1">
                <a:latin typeface="Times New Roman" panose="02020603050405020304" pitchFamily="18" charset="0"/>
                <a:cs typeface="Times New Roman" panose="02020603050405020304" pitchFamily="18" charset="0"/>
              </a:rPr>
              <a:t>i</a:t>
            </a:r>
            <a:r>
              <a:rPr lang="en-US" sz="2000" dirty="0" err="1">
                <a:latin typeface="Times New Roman" panose="02020603050405020304" pitchFamily="18" charset="0"/>
                <a:cs typeface="Times New Roman" panose="02020603050405020304" pitchFamily="18" charset="0"/>
                <a:sym typeface="Symbol"/>
              </a:rPr>
              <a:t></a:t>
            </a:r>
            <a:r>
              <a:rPr lang="en-US" sz="2000" dirty="0" err="1" smtClean="0">
                <a:latin typeface="Times New Roman" panose="02020603050405020304" pitchFamily="18" charset="0"/>
                <a:cs typeface="Times New Roman" panose="02020603050405020304" pitchFamily="18" charset="0"/>
              </a:rPr>
              <a:t>ln</a:t>
            </a:r>
            <a:r>
              <a:rPr lang="en-US" sz="2000" dirty="0" smtClean="0">
                <a:latin typeface="Times New Roman" panose="02020603050405020304" pitchFamily="18" charset="0"/>
                <a:cs typeface="Times New Roman" panose="02020603050405020304" pitchFamily="18" charset="0"/>
              </a:rPr>
              <a:t>(</a:t>
            </a:r>
            <a:r>
              <a:rPr lang="en-US" sz="2000" i="1" dirty="0" smtClean="0">
                <a:latin typeface="Times New Roman" panose="02020603050405020304" pitchFamily="18" charset="0"/>
                <a:cs typeface="Times New Roman" panose="02020603050405020304" pitchFamily="18" charset="0"/>
              </a:rPr>
              <a:t>X</a:t>
            </a:r>
            <a:r>
              <a:rPr lang="en-US" sz="2000" dirty="0" smtClean="0">
                <a:latin typeface="Times New Roman" panose="02020603050405020304" pitchFamily="18" charset="0"/>
                <a:cs typeface="Times New Roman" panose="02020603050405020304" pitchFamily="18" charset="0"/>
              </a:rPr>
              <a:t>)</a:t>
            </a:r>
            <a:r>
              <a:rPr lang="en-US" sz="2000" baseline="-25000" dirty="0" smtClean="0">
                <a:latin typeface="Times New Roman" panose="02020603050405020304" pitchFamily="18" charset="0"/>
                <a:cs typeface="Times New Roman" panose="02020603050405020304" pitchFamily="18" charset="0"/>
              </a:rPr>
              <a:t>t-i</a:t>
            </a:r>
            <a:r>
              <a:rPr lang="en-US" sz="2000" dirty="0" smtClean="0">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δ</a:t>
            </a:r>
            <a:r>
              <a:rPr lang="en-US" sz="2000" i="1" dirty="0" err="1" smtClean="0">
                <a:latin typeface="Times New Roman" panose="02020603050405020304" pitchFamily="18" charset="0"/>
                <a:cs typeface="Times New Roman" panose="02020603050405020304" pitchFamily="18" charset="0"/>
              </a:rPr>
              <a:t>Y</a:t>
            </a:r>
            <a:r>
              <a:rPr lang="en-US" sz="2000" baseline="-25000" dirty="0" err="1" smtClean="0">
                <a:latin typeface="Times New Roman" panose="02020603050405020304" pitchFamily="18" charset="0"/>
                <a:cs typeface="Times New Roman" panose="02020603050405020304" pitchFamily="18" charset="0"/>
              </a:rPr>
              <a:t>t</a:t>
            </a:r>
            <a:endParaRPr lang="en-US" sz="2400" dirty="0" smtClean="0">
              <a:latin typeface="Times New Roman" panose="02020603050405020304" pitchFamily="18" charset="0"/>
              <a:cs typeface="Times New Roman" panose="02020603050405020304" pitchFamily="18" charset="0"/>
            </a:endParaRPr>
          </a:p>
        </p:txBody>
      </p:sp>
      <p:sp>
        <p:nvSpPr>
          <p:cNvPr id="48205" name="Slide Number Placeholder 1"/>
          <p:cNvSpPr>
            <a:spLocks noGrp="1"/>
          </p:cNvSpPr>
          <p:nvPr>
            <p:ph type="sldNum" sz="quarter" idx="12"/>
          </p:nvPr>
        </p:nvSpPr>
        <p:spPr>
          <a:noFill/>
        </p:spPr>
        <p:txBody>
          <a:bodyPr/>
          <a:lstStyle>
            <a:lvl1pPr eaLnBrk="0" hangingPunct="0">
              <a:defRPr baseline="30000">
                <a:solidFill>
                  <a:schemeClr val="tx1"/>
                </a:solidFill>
                <a:latin typeface="Arial" charset="0"/>
              </a:defRPr>
            </a:lvl1pPr>
            <a:lvl2pPr marL="742950" indent="-285750" eaLnBrk="0" hangingPunct="0">
              <a:defRPr baseline="30000">
                <a:solidFill>
                  <a:schemeClr val="tx1"/>
                </a:solidFill>
                <a:latin typeface="Arial" charset="0"/>
              </a:defRPr>
            </a:lvl2pPr>
            <a:lvl3pPr marL="1143000" indent="-228600" eaLnBrk="0" hangingPunct="0">
              <a:defRPr baseline="30000">
                <a:solidFill>
                  <a:schemeClr val="tx1"/>
                </a:solidFill>
                <a:latin typeface="Arial" charset="0"/>
              </a:defRPr>
            </a:lvl3pPr>
            <a:lvl4pPr marL="1600200" indent="-228600" eaLnBrk="0" hangingPunct="0">
              <a:defRPr baseline="30000">
                <a:solidFill>
                  <a:schemeClr val="tx1"/>
                </a:solidFill>
                <a:latin typeface="Arial" charset="0"/>
              </a:defRPr>
            </a:lvl4pPr>
            <a:lvl5pPr marL="2057400" indent="-228600" eaLnBrk="0" hangingPunct="0">
              <a:defRPr baseline="30000">
                <a:solidFill>
                  <a:schemeClr val="tx1"/>
                </a:solidFill>
                <a:latin typeface="Arial" charset="0"/>
              </a:defRPr>
            </a:lvl5pPr>
            <a:lvl6pPr marL="2514600" indent="-228600" eaLnBrk="0" fontAlgn="base" hangingPunct="0">
              <a:spcBef>
                <a:spcPct val="0"/>
              </a:spcBef>
              <a:spcAft>
                <a:spcPct val="0"/>
              </a:spcAft>
              <a:defRPr baseline="30000">
                <a:solidFill>
                  <a:schemeClr val="tx1"/>
                </a:solidFill>
                <a:latin typeface="Arial" charset="0"/>
              </a:defRPr>
            </a:lvl6pPr>
            <a:lvl7pPr marL="2971800" indent="-228600" eaLnBrk="0" fontAlgn="base" hangingPunct="0">
              <a:spcBef>
                <a:spcPct val="0"/>
              </a:spcBef>
              <a:spcAft>
                <a:spcPct val="0"/>
              </a:spcAft>
              <a:defRPr baseline="30000">
                <a:solidFill>
                  <a:schemeClr val="tx1"/>
                </a:solidFill>
                <a:latin typeface="Arial" charset="0"/>
              </a:defRPr>
            </a:lvl7pPr>
            <a:lvl8pPr marL="3429000" indent="-228600" eaLnBrk="0" fontAlgn="base" hangingPunct="0">
              <a:spcBef>
                <a:spcPct val="0"/>
              </a:spcBef>
              <a:spcAft>
                <a:spcPct val="0"/>
              </a:spcAft>
              <a:defRPr baseline="30000">
                <a:solidFill>
                  <a:schemeClr val="tx1"/>
                </a:solidFill>
                <a:latin typeface="Arial" charset="0"/>
              </a:defRPr>
            </a:lvl8pPr>
            <a:lvl9pPr marL="3886200" indent="-228600" eaLnBrk="0" fontAlgn="base" hangingPunct="0">
              <a:spcBef>
                <a:spcPct val="0"/>
              </a:spcBef>
              <a:spcAft>
                <a:spcPct val="0"/>
              </a:spcAft>
              <a:defRPr baseline="30000">
                <a:solidFill>
                  <a:schemeClr val="tx1"/>
                </a:solidFill>
                <a:latin typeface="Arial" charset="0"/>
              </a:defRPr>
            </a:lvl9pPr>
          </a:lstStyle>
          <a:p>
            <a:pPr eaLnBrk="1" hangingPunct="1"/>
            <a:fld id="{0CA74B5F-317D-4F0C-A45C-48A3635E6D8D}" type="slidenum">
              <a:rPr lang="en-US" baseline="0" smtClean="0"/>
              <a:pPr eaLnBrk="1" hangingPunct="1"/>
              <a:t>32</a:t>
            </a:fld>
            <a:endParaRPr lang="en-US" baseline="0" smtClean="0"/>
          </a:p>
        </p:txBody>
      </p:sp>
      <p:graphicFrame>
        <p:nvGraphicFramePr>
          <p:cNvPr id="6" name="Group 132"/>
          <p:cNvGraphicFramePr>
            <a:graphicFrameLocks noGrp="1"/>
          </p:cNvGraphicFramePr>
          <p:nvPr>
            <p:extLst>
              <p:ext uri="{D42A27DB-BD31-4B8C-83A1-F6EECF244321}">
                <p14:modId xmlns:p14="http://schemas.microsoft.com/office/powerpoint/2010/main" val="832829991"/>
              </p:ext>
            </p:extLst>
          </p:nvPr>
        </p:nvGraphicFramePr>
        <p:xfrm>
          <a:off x="57150" y="774700"/>
          <a:ext cx="9029700" cy="5577840"/>
        </p:xfrm>
        <a:graphic>
          <a:graphicData uri="http://schemas.openxmlformats.org/drawingml/2006/table">
            <a:tbl>
              <a:tblPr/>
              <a:tblGrid>
                <a:gridCol w="1782688"/>
                <a:gridCol w="1395147"/>
                <a:gridCol w="1627671"/>
                <a:gridCol w="1472655"/>
                <a:gridCol w="1472655"/>
                <a:gridCol w="1278884"/>
              </a:tblGrid>
              <a:tr h="756041">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Short Run</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Coefficients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1:</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limited controls</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1963q1-2013q3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2: credit &amp; cyclical controls</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1963q1-2013q3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3: credit, event, &amp; cyclical </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1963q1-2013q3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4: credit, event, &amp; cyclical </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1963q1-2006q4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7: only reg. controls</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1963q1-’13q3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39359">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lang="en-US" sz="1400" b="1" i="0" kern="1200" dirty="0" err="1" smtClean="0">
                          <a:solidFill>
                            <a:schemeClr val="tx1"/>
                          </a:solidFill>
                          <a:effectLst/>
                          <a:latin typeface="Times New Roman" panose="02020603050405020304" pitchFamily="18" charset="0"/>
                          <a:ea typeface="+mn-ea"/>
                          <a:cs typeface="Times New Roman" panose="02020603050405020304" pitchFamily="18" charset="0"/>
                        </a:rPr>
                        <a:t>Reg</a:t>
                      </a:r>
                      <a:r>
                        <a:rPr lang="en-US" sz="1400" b="1" i="0" kern="1200" baseline="0" dirty="0" err="1" smtClean="0">
                          <a:solidFill>
                            <a:schemeClr val="tx1"/>
                          </a:solidFill>
                          <a:effectLst/>
                          <a:latin typeface="Times New Roman" panose="02020603050405020304" pitchFamily="18" charset="0"/>
                          <a:ea typeface="+mn-ea"/>
                          <a:cs typeface="Times New Roman" panose="02020603050405020304" pitchFamily="18" charset="0"/>
                        </a:rPr>
                        <a:t>Q</a:t>
                      </a:r>
                      <a:r>
                        <a:rPr lang="en-US" sz="1400" b="1" i="0"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b="1" i="0" kern="1200" baseline="0" dirty="0" err="1" smtClean="0">
                          <a:solidFill>
                            <a:schemeClr val="tx1"/>
                          </a:solidFill>
                          <a:effectLst/>
                          <a:latin typeface="Times New Roman" panose="02020603050405020304" pitchFamily="18" charset="0"/>
                          <a:ea typeface="+mn-ea"/>
                          <a:cs typeface="Times New Roman" panose="02020603050405020304" pitchFamily="18" charset="0"/>
                        </a:rPr>
                        <a:t>Disintermedi-ation</a:t>
                      </a:r>
                      <a:r>
                        <a:rPr lang="en-US" sz="1400" b="1" i="0"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b="1" i="1" kern="1200" dirty="0" smtClean="0">
                          <a:solidFill>
                            <a:schemeClr val="tx1"/>
                          </a:solidFill>
                          <a:effectLst/>
                          <a:latin typeface="Times New Roman" panose="02020603050405020304" pitchFamily="18" charset="0"/>
                          <a:ea typeface="+mn-ea"/>
                          <a:cs typeface="Times New Roman" panose="02020603050405020304" pitchFamily="18" charset="0"/>
                        </a:rPr>
                        <a:t>REGQ</a:t>
                      </a:r>
                      <a:r>
                        <a:rPr lang="fr-FR" sz="1400" b="1" kern="1200" baseline="-25000" dirty="0" smtClean="0">
                          <a:solidFill>
                            <a:schemeClr val="tx1"/>
                          </a:solidFill>
                          <a:effectLst/>
                          <a:latin typeface="Times New Roman" panose="02020603050405020304" pitchFamily="18" charset="0"/>
                          <a:ea typeface="+mn-ea"/>
                          <a:cs typeface="Times New Roman" panose="02020603050405020304" pitchFamily="18" charset="0"/>
                        </a:rPr>
                        <a:t>t-2</a:t>
                      </a:r>
                      <a:r>
                        <a:rPr lang="fr-FR" sz="1400" b="1" kern="1200" dirty="0" smtClean="0">
                          <a:solidFill>
                            <a:schemeClr val="tx1"/>
                          </a:solidFill>
                          <a:effectLst/>
                          <a:latin typeface="Times New Roman" panose="02020603050405020304" pitchFamily="18" charset="0"/>
                          <a:ea typeface="+mn-ea"/>
                          <a:cs typeface="Times New Roman" panose="02020603050405020304" pitchFamily="18" charset="0"/>
                        </a:rPr>
                        <a:t>(x100) </a:t>
                      </a:r>
                      <a:endParaRPr kumimoji="0" lang="en-US" sz="1400" b="1" i="0" u="none" strike="noStrike" cap="none" normalizeH="0" baseline="0" dirty="0" smtClean="0">
                        <a:ln>
                          <a:noFill/>
                        </a:ln>
                        <a:solidFill>
                          <a:schemeClr val="tx1"/>
                        </a:solidFill>
                        <a:effectLst/>
                        <a:latin typeface="Times New Roman" pitchFamily="18" charset="0"/>
                        <a:cs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1.455</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(4.3)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1.403</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(4.2)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1.371</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(4.5)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1.348</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(4.1)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0.736</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(2.4)</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3340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lang="en-US" sz="1400" b="1" i="0" kern="1200" dirty="0" smtClean="0">
                          <a:solidFill>
                            <a:schemeClr val="tx1"/>
                          </a:solidFill>
                          <a:effectLst/>
                          <a:latin typeface="Times New Roman" panose="02020603050405020304" pitchFamily="18" charset="0"/>
                          <a:ea typeface="+mn-ea"/>
                          <a:cs typeface="Times New Roman" panose="02020603050405020304" pitchFamily="18" charset="0"/>
                        </a:rPr>
                        <a:t>Credit Controls</a:t>
                      </a:r>
                      <a:r>
                        <a:rPr lang="en-US" sz="1400" b="1" i="0" kern="1200" baseline="0" dirty="0" smtClean="0">
                          <a:solidFill>
                            <a:schemeClr val="tx1"/>
                          </a:solidFill>
                          <a:effectLst/>
                          <a:latin typeface="Times New Roman" panose="02020603050405020304" pitchFamily="18" charset="0"/>
                          <a:ea typeface="+mn-ea"/>
                          <a:cs typeface="Times New Roman" panose="02020603050405020304" pitchFamily="18" charset="0"/>
                        </a:rPr>
                        <a:t> 1980q2, </a:t>
                      </a:r>
                      <a:r>
                        <a:rPr lang="en-US" sz="1400" b="1" i="1" kern="1200" dirty="0" smtClean="0">
                          <a:solidFill>
                            <a:schemeClr val="tx1"/>
                          </a:solidFill>
                          <a:effectLst/>
                          <a:latin typeface="Times New Roman" panose="02020603050405020304" pitchFamily="18" charset="0"/>
                          <a:ea typeface="+mn-ea"/>
                          <a:cs typeface="Times New Roman" panose="02020603050405020304" pitchFamily="18" charset="0"/>
                        </a:rPr>
                        <a:t>DCON</a:t>
                      </a:r>
                      <a:r>
                        <a:rPr lang="fr-FR" sz="1400" b="1" kern="1200" baseline="-25000" dirty="0" smtClean="0">
                          <a:solidFill>
                            <a:schemeClr val="tx1"/>
                          </a:solidFill>
                          <a:effectLst/>
                          <a:latin typeface="Times New Roman" panose="02020603050405020304" pitchFamily="18" charset="0"/>
                          <a:ea typeface="+mn-ea"/>
                          <a:cs typeface="Times New Roman" panose="02020603050405020304" pitchFamily="18" charset="0"/>
                        </a:rPr>
                        <a:t>t</a:t>
                      </a:r>
                      <a:endParaRPr kumimoji="0" lang="en-US" sz="1400" b="1" i="0" u="none" strike="noStrike" cap="none" normalizeH="0" baseline="0" dirty="0" smtClean="0">
                        <a:ln>
                          <a:noFill/>
                        </a:ln>
                        <a:solidFill>
                          <a:schemeClr val="tx1"/>
                        </a:solidFill>
                        <a:effectLst/>
                        <a:latin typeface="Times New Roman" pitchFamily="18" charset="0"/>
                        <a:cs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defRPr/>
                      </a:pPr>
                      <a:r>
                        <a:rPr kumimoji="0" lang="en-US" sz="1400" b="1" i="0" u="none" strike="noStrike" cap="none" normalizeH="0" baseline="0" dirty="0" smtClean="0">
                          <a:ln>
                            <a:noFill/>
                          </a:ln>
                          <a:solidFill>
                            <a:schemeClr val="tx1"/>
                          </a:solidFill>
                          <a:effectLst/>
                          <a:latin typeface="Times New Roman" pitchFamily="18" charset="0"/>
                        </a:rPr>
                        <a:t> 0.037</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defRPr/>
                      </a:pPr>
                      <a:r>
                        <a:rPr kumimoji="0" lang="en-US" sz="1400" b="1" i="0" u="none" strike="noStrike" cap="none" normalizeH="0" baseline="0" dirty="0" smtClean="0">
                          <a:ln>
                            <a:noFill/>
                          </a:ln>
                          <a:solidFill>
                            <a:schemeClr val="tx1"/>
                          </a:solidFill>
                          <a:effectLst/>
                          <a:latin typeface="Times New Roman" pitchFamily="18" charset="0"/>
                        </a:rPr>
                        <a:t>0.038</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defRPr/>
                      </a:pPr>
                      <a:r>
                        <a:rPr kumimoji="0" lang="en-US" sz="1400" b="1" i="0" u="none" strike="noStrike" cap="none" normalizeH="0" baseline="0" dirty="0" smtClean="0">
                          <a:ln>
                            <a:noFill/>
                          </a:ln>
                          <a:solidFill>
                            <a:schemeClr val="tx1"/>
                          </a:solidFill>
                          <a:effectLst/>
                          <a:latin typeface="Times New Roman" pitchFamily="18" charset="0"/>
                        </a:rPr>
                        <a:t>0.042</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(3.0)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defRPr/>
                      </a:pPr>
                      <a:r>
                        <a:rPr kumimoji="0" lang="en-US" sz="1400" b="1" i="0" u="none" strike="noStrike" cap="none" normalizeH="0" baseline="0" dirty="0" smtClean="0">
                          <a:ln>
                            <a:noFill/>
                          </a:ln>
                          <a:solidFill>
                            <a:schemeClr val="tx1"/>
                          </a:solidFill>
                          <a:effectLst/>
                          <a:latin typeface="Times New Roman" pitchFamily="18" charset="0"/>
                        </a:rPr>
                        <a:t>0.043</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(2.8)</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4107">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lang="en-US" sz="1400" b="1" i="0" kern="1200" dirty="0" smtClean="0">
                          <a:solidFill>
                            <a:schemeClr val="tx1"/>
                          </a:solidFill>
                          <a:effectLst/>
                          <a:latin typeface="Times New Roman" panose="02020603050405020304" pitchFamily="18" charset="0"/>
                          <a:ea typeface="+mn-ea"/>
                          <a:cs typeface="Times New Roman" panose="02020603050405020304" pitchFamily="18" charset="0"/>
                        </a:rPr>
                        <a:t>Yield Curve</a:t>
                      </a:r>
                    </a:p>
                    <a:p>
                      <a:pPr marL="0" marR="0" lvl="0" indent="0" algn="l" defTabSz="914400" rtl="0" eaLnBrk="1" fontAlgn="base" latinLnBrk="0" hangingPunct="1">
                        <a:lnSpc>
                          <a:spcPct val="100000"/>
                        </a:lnSpc>
                        <a:spcBef>
                          <a:spcPts val="0"/>
                        </a:spcBef>
                        <a:spcAft>
                          <a:spcPct val="0"/>
                        </a:spcAft>
                        <a:buClrTx/>
                        <a:buSzTx/>
                        <a:buFontTx/>
                        <a:buNone/>
                        <a:tabLst/>
                      </a:pPr>
                      <a:r>
                        <a:rPr lang="en-US" sz="1400" b="1" i="1" kern="1200" dirty="0" smtClean="0">
                          <a:solidFill>
                            <a:schemeClr val="tx1"/>
                          </a:solidFill>
                          <a:effectLst/>
                          <a:latin typeface="Times New Roman" panose="02020603050405020304" pitchFamily="18" charset="0"/>
                          <a:ea typeface="+mn-ea"/>
                          <a:cs typeface="Times New Roman" panose="02020603050405020304" pitchFamily="18" charset="0"/>
                        </a:rPr>
                        <a:t>YC</a:t>
                      </a:r>
                      <a:r>
                        <a:rPr lang="fr-FR" sz="1400" b="1" kern="1200" baseline="-25000" dirty="0" smtClean="0">
                          <a:solidFill>
                            <a:schemeClr val="tx1"/>
                          </a:solidFill>
                          <a:effectLst/>
                          <a:latin typeface="Times New Roman" panose="02020603050405020304" pitchFamily="18" charset="0"/>
                          <a:ea typeface="+mn-ea"/>
                          <a:cs typeface="Times New Roman" panose="02020603050405020304" pitchFamily="18" charset="0"/>
                        </a:rPr>
                        <a:t>t-3 </a:t>
                      </a:r>
                      <a:r>
                        <a:rPr lang="fr-FR" sz="1400" b="1" kern="1200" dirty="0" smtClean="0">
                          <a:solidFill>
                            <a:schemeClr val="tx1"/>
                          </a:solidFill>
                          <a:effectLst/>
                          <a:latin typeface="Times New Roman" panose="02020603050405020304" pitchFamily="18" charset="0"/>
                          <a:ea typeface="+mn-ea"/>
                          <a:cs typeface="Times New Roman" panose="02020603050405020304" pitchFamily="18" charset="0"/>
                        </a:rPr>
                        <a:t>(x100) </a:t>
                      </a:r>
                      <a:endParaRPr kumimoji="0" lang="en-US" sz="1400" b="1" i="0" u="none" strike="noStrike" cap="none" normalizeH="0" baseline="0" dirty="0" smtClean="0">
                        <a:ln>
                          <a:noFill/>
                        </a:ln>
                        <a:solidFill>
                          <a:schemeClr val="tx1"/>
                        </a:solidFill>
                        <a:effectLst/>
                        <a:latin typeface="Times New Roman" pitchFamily="18" charset="0"/>
                        <a:cs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1.092</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(5.4)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1.037</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(5.2)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0.989</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(5.9)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1.015</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(4.6)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244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lang="en-US" sz="1400" b="1" i="0" kern="1200" dirty="0" smtClean="0">
                          <a:solidFill>
                            <a:srgbClr val="FF0000"/>
                          </a:solidFill>
                          <a:effectLst/>
                          <a:latin typeface="Times New Roman" panose="02020603050405020304" pitchFamily="18" charset="0"/>
                          <a:ea typeface="+mn-ea"/>
                          <a:cs typeface="Times New Roman" panose="02020603050405020304" pitchFamily="18" charset="0"/>
                        </a:rPr>
                        <a:t>Bond risk </a:t>
                      </a:r>
                      <a:r>
                        <a:rPr lang="en-US" sz="1400" b="1" i="0" kern="1200" dirty="0" err="1" smtClean="0">
                          <a:solidFill>
                            <a:srgbClr val="FF0000"/>
                          </a:solidFill>
                          <a:effectLst/>
                          <a:latin typeface="Times New Roman" panose="02020603050405020304" pitchFamily="18" charset="0"/>
                          <a:ea typeface="+mn-ea"/>
                          <a:cs typeface="Times New Roman" panose="02020603050405020304" pitchFamily="18" charset="0"/>
                        </a:rPr>
                        <a:t>premia</a:t>
                      </a:r>
                      <a:endParaRPr lang="en-US" sz="1400" b="1" i="0" kern="1200" dirty="0" smtClean="0">
                        <a:solidFill>
                          <a:srgbClr val="FF0000"/>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ase" latinLnBrk="0" hangingPunct="1">
                        <a:lnSpc>
                          <a:spcPct val="100000"/>
                        </a:lnSpc>
                        <a:spcBef>
                          <a:spcPts val="0"/>
                        </a:spcBef>
                        <a:spcAft>
                          <a:spcPct val="0"/>
                        </a:spcAft>
                        <a:buClrTx/>
                        <a:buSzTx/>
                        <a:buFontTx/>
                        <a:buNone/>
                        <a:tabLst/>
                      </a:pPr>
                      <a:r>
                        <a:rPr lang="en-US" sz="1400" b="1" i="1" kern="1200" dirty="0" err="1" smtClean="0">
                          <a:solidFill>
                            <a:srgbClr val="FF0000"/>
                          </a:solidFill>
                          <a:effectLst/>
                          <a:latin typeface="Times New Roman" panose="02020603050405020304" pitchFamily="18" charset="0"/>
                          <a:ea typeface="+mn-ea"/>
                          <a:cs typeface="Times New Roman" panose="02020603050405020304" pitchFamily="18" charset="0"/>
                        </a:rPr>
                        <a:t>lnATR</a:t>
                      </a:r>
                      <a:r>
                        <a:rPr lang="fr-FR" sz="1400" b="1" kern="1200" baseline="-25000" dirty="0" smtClean="0">
                          <a:solidFill>
                            <a:srgbClr val="FF0000"/>
                          </a:solidFill>
                          <a:effectLst/>
                          <a:latin typeface="Times New Roman" panose="02020603050405020304" pitchFamily="18" charset="0"/>
                          <a:ea typeface="+mn-ea"/>
                          <a:cs typeface="Times New Roman" panose="02020603050405020304" pitchFamily="18" charset="0"/>
                        </a:rPr>
                        <a:t> t-1 </a:t>
                      </a:r>
                      <a:r>
                        <a:rPr lang="fr-FR" sz="1400" b="1" kern="1200" dirty="0" smtClean="0">
                          <a:solidFill>
                            <a:srgbClr val="FF0000"/>
                          </a:solidFill>
                          <a:effectLst/>
                          <a:latin typeface="Times New Roman" panose="02020603050405020304" pitchFamily="18" charset="0"/>
                          <a:ea typeface="+mn-ea"/>
                          <a:cs typeface="Times New Roman" panose="02020603050405020304" pitchFamily="18" charset="0"/>
                        </a:rPr>
                        <a:t>(x100) </a:t>
                      </a:r>
                      <a:endParaRPr kumimoji="0" lang="en-US" sz="1400" b="1" i="0" u="none" strike="noStrike" cap="none" normalizeH="0" baseline="0" dirty="0" smtClean="0">
                        <a:ln>
                          <a:noFill/>
                        </a:ln>
                        <a:solidFill>
                          <a:srgbClr val="FF0000"/>
                        </a:solidFill>
                        <a:effectLst/>
                        <a:latin typeface="Times New Roman" pitchFamily="18" charset="0"/>
                        <a:cs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 -0.736</a:t>
                      </a:r>
                      <a:r>
                        <a:rPr kumimoji="0" lang="en-US" sz="1800" b="1" i="0" u="none" strike="noStrike" cap="none" normalizeH="0" baseline="30000" dirty="0" smtClean="0">
                          <a:ln>
                            <a:noFill/>
                          </a:ln>
                          <a:solidFill>
                            <a:srgbClr val="FF0000"/>
                          </a:solidFill>
                          <a:effectLst/>
                          <a:latin typeface="Times New Roman" pitchFamily="18" charset="0"/>
                        </a:rPr>
                        <a:t>*</a:t>
                      </a:r>
                      <a:endParaRPr kumimoji="0" lang="en-US" sz="1800" b="1" i="0" u="none" strike="noStrike" cap="none" normalizeH="0" baseline="0" dirty="0" smtClean="0">
                        <a:ln>
                          <a:noFill/>
                        </a:ln>
                        <a:solidFill>
                          <a:srgbClr val="FF0000"/>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(2.1)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 -0.571</a:t>
                      </a:r>
                      <a:r>
                        <a:rPr kumimoji="0" lang="en-US" sz="1800" b="1" i="0" u="none" strike="noStrike" cap="none" normalizeH="0" baseline="30000" dirty="0" smtClean="0">
                          <a:ln>
                            <a:noFill/>
                          </a:ln>
                          <a:solidFill>
                            <a:srgbClr val="FF0000"/>
                          </a:solidFill>
                          <a:effectLst/>
                          <a:latin typeface="Times New Roman" pitchFamily="18" charset="0"/>
                        </a:rPr>
                        <a:t>+</a:t>
                      </a:r>
                      <a:endParaRPr kumimoji="0" lang="en-US" sz="1800" b="1" i="0" u="none" strike="noStrike" cap="none" normalizeH="0" baseline="0" dirty="0" smtClean="0">
                        <a:ln>
                          <a:noFill/>
                        </a:ln>
                        <a:solidFill>
                          <a:srgbClr val="FF0000"/>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-0.778</a:t>
                      </a:r>
                      <a:r>
                        <a:rPr kumimoji="0" lang="en-US" sz="1800" b="1" i="0" u="none" strike="noStrike" cap="none" normalizeH="0" baseline="30000" dirty="0" smtClean="0">
                          <a:ln>
                            <a:noFill/>
                          </a:ln>
                          <a:solidFill>
                            <a:srgbClr val="FF0000"/>
                          </a:solidFill>
                          <a:effectLst/>
                          <a:latin typeface="Times New Roman" pitchFamily="18" charset="0"/>
                        </a:rPr>
                        <a:t>*</a:t>
                      </a:r>
                      <a:endParaRPr kumimoji="0" lang="en-US" sz="1800" b="1" i="0" u="none" strike="noStrike" cap="none" normalizeH="0" baseline="0" dirty="0" smtClean="0">
                        <a:ln>
                          <a:noFill/>
                        </a:ln>
                        <a:solidFill>
                          <a:srgbClr val="FF0000"/>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(2.4)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-0.776</a:t>
                      </a:r>
                      <a:r>
                        <a:rPr kumimoji="0" lang="en-US" sz="1800" b="1" i="0" u="none" strike="noStrike" cap="none" normalizeH="0" baseline="30000" dirty="0" smtClean="0">
                          <a:ln>
                            <a:noFill/>
                          </a:ln>
                          <a:solidFill>
                            <a:srgbClr val="FF0000"/>
                          </a:solidFill>
                          <a:effectLst/>
                          <a:latin typeface="Times New Roman" pitchFamily="18" charset="0"/>
                        </a:rPr>
                        <a:t>*</a:t>
                      </a:r>
                      <a:endParaRPr kumimoji="0" lang="en-US" sz="1800" b="1" i="0" u="none" strike="noStrike" cap="none" normalizeH="0" baseline="0" dirty="0" smtClean="0">
                        <a:ln>
                          <a:noFill/>
                        </a:ln>
                        <a:solidFill>
                          <a:srgbClr val="FF0000"/>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(2.6)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768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August 2007 Hedge Fund Event, </a:t>
                      </a:r>
                      <a:r>
                        <a:rPr kumimoji="0" lang="en-US" sz="1400" b="1" i="1" u="none" strike="noStrike" cap="none" normalizeH="0" baseline="0" dirty="0" smtClean="0">
                          <a:ln>
                            <a:noFill/>
                          </a:ln>
                          <a:solidFill>
                            <a:schemeClr val="tx1"/>
                          </a:solidFill>
                          <a:effectLst/>
                          <a:latin typeface="Times New Roman" pitchFamily="18" charset="0"/>
                        </a:rPr>
                        <a:t>DBNP</a:t>
                      </a:r>
                      <a:endParaRPr kumimoji="0" lang="en-US" sz="1400" b="1" i="0" u="none" strike="noStrike" cap="none" normalizeH="0" baseline="-25000" dirty="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a:t>
                      </a:r>
                      <a:endParaRPr kumimoji="0" lang="en-US" sz="1400" b="1" i="0" u="none" strike="noStrike" cap="none" normalizeH="0" baseline="3000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3000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-0.0578</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(3.1)</a:t>
                      </a:r>
                      <a:endParaRPr kumimoji="0" lang="en-US" sz="1400" b="1" i="0" u="none" strike="noStrike" cap="none" normalizeH="0" baseline="3000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err="1" smtClean="0">
                          <a:ln>
                            <a:noFill/>
                          </a:ln>
                          <a:solidFill>
                            <a:schemeClr val="tx1"/>
                          </a:solidFill>
                          <a:effectLst/>
                          <a:latin typeface="Times New Roman" pitchFamily="18" charset="0"/>
                        </a:rPr>
                        <a:t>n.a</a:t>
                      </a:r>
                      <a:r>
                        <a:rPr kumimoji="0" lang="en-US" sz="1400" b="1" i="0" u="none" strike="noStrike" cap="none" normalizeH="0" baseline="0" dirty="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3000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672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1" u="none" strike="noStrike" cap="none" normalizeH="0" baseline="0" dirty="0" smtClean="0">
                          <a:ln>
                            <a:noFill/>
                          </a:ln>
                          <a:solidFill>
                            <a:schemeClr val="tx1"/>
                          </a:solidFill>
                          <a:effectLst/>
                          <a:latin typeface="Times New Roman" pitchFamily="18" charset="0"/>
                        </a:rPr>
                        <a:t>StockCrash87</a:t>
                      </a:r>
                      <a:r>
                        <a:rPr kumimoji="0" lang="en-US" sz="1400" b="1" i="0" u="none" strike="noStrike" cap="none" normalizeH="0" baseline="-25000" dirty="0" smtClean="0">
                          <a:ln>
                            <a:noFill/>
                          </a:ln>
                          <a:solidFill>
                            <a:schemeClr val="tx1"/>
                          </a:solidFill>
                          <a:effectLst/>
                          <a:latin typeface="Times New Roman" pitchFamily="18" charset="0"/>
                        </a:rPr>
                        <a:t>t</a:t>
                      </a:r>
                      <a:endParaRPr kumimoji="0" lang="en-US" sz="1400" b="1" i="1" u="none" strike="noStrike" cap="none" normalizeH="0" baseline="0" dirty="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-0.0715</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(3.7)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-0.0732</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(3.6)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196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1" u="none" strike="noStrike" cap="none" normalizeH="0" baseline="0" dirty="0" err="1" smtClean="0">
                          <a:ln>
                            <a:noFill/>
                          </a:ln>
                          <a:solidFill>
                            <a:schemeClr val="tx1"/>
                          </a:solidFill>
                          <a:effectLst/>
                          <a:latin typeface="Times New Roman" pitchFamily="18" charset="0"/>
                        </a:rPr>
                        <a:t>PennCentral</a:t>
                      </a:r>
                      <a:r>
                        <a:rPr kumimoji="0" lang="en-US" sz="1400" b="1" i="0" u="none" strike="noStrike" cap="none" normalizeH="0" baseline="-25000" dirty="0" err="1" smtClean="0">
                          <a:ln>
                            <a:noFill/>
                          </a:ln>
                          <a:solidFill>
                            <a:schemeClr val="tx1"/>
                          </a:solidFill>
                          <a:effectLst/>
                          <a:latin typeface="Times New Roman" pitchFamily="18" charset="0"/>
                        </a:rPr>
                        <a:t>t</a:t>
                      </a:r>
                      <a:endParaRPr kumimoji="0" lang="en-US" sz="1400" b="1" i="1" u="none" strike="noStrike" cap="none" normalizeH="0" baseline="0" dirty="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-0.0317</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(2.5)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-0.0316</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(2.4)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New York City Default </a:t>
                      </a:r>
                      <a:r>
                        <a:rPr kumimoji="0" lang="en-US" sz="1400" b="1" i="1" u="none" strike="noStrike" cap="none" normalizeH="0" baseline="0" dirty="0" err="1" smtClean="0">
                          <a:ln>
                            <a:noFill/>
                          </a:ln>
                          <a:solidFill>
                            <a:schemeClr val="tx1"/>
                          </a:solidFill>
                          <a:effectLst/>
                          <a:latin typeface="Times New Roman" pitchFamily="18" charset="0"/>
                        </a:rPr>
                        <a:t>NYCDef</a:t>
                      </a:r>
                      <a:endParaRPr kumimoji="0" lang="en-US" sz="1400" b="1" i="1" u="none" strike="noStrike" cap="none" normalizeH="0" baseline="0" dirty="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-0.0610</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(3.0)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-0.0577</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(2.7)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244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anose="02020603050405020304" pitchFamily="18" charset="0"/>
                        </a:rPr>
                        <a:t>R</a:t>
                      </a:r>
                      <a:r>
                        <a:rPr kumimoji="0" lang="en-US" sz="1400" b="1" i="0" u="none" strike="noStrike" cap="none" normalizeH="0" baseline="30000" dirty="0" smtClean="0">
                          <a:ln>
                            <a:noFill/>
                          </a:ln>
                          <a:solidFill>
                            <a:schemeClr val="tx1"/>
                          </a:solidFill>
                          <a:effectLst/>
                          <a:latin typeface="Times New Roman" pitchFamily="18" charset="0"/>
                          <a:cs typeface="Times New Roman" panose="02020603050405020304" pitchFamily="18" charset="0"/>
                        </a:rPr>
                        <a:t>2</a:t>
                      </a:r>
                      <a:r>
                        <a:rPr kumimoji="0" lang="en-US" sz="1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(corrected)</a:t>
                      </a:r>
                    </a:p>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S.E. * 100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0.34</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2.02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rPr>
                        <a:t>0.36</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rPr>
                        <a:t>1.99</a:t>
                      </a: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rPr>
                        <a:t>0.46</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rPr>
                        <a:t>1.82</a:t>
                      </a: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0.39</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1.86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0.28</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2.11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 name="Oval 2"/>
          <p:cNvSpPr/>
          <p:nvPr/>
        </p:nvSpPr>
        <p:spPr>
          <a:xfrm>
            <a:off x="7366000" y="304800"/>
            <a:ext cx="685800" cy="457200"/>
          </a:xfrm>
          <a:prstGeom prst="ellipse">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Box 59"/>
          <p:cNvSpPr txBox="1">
            <a:spLocks noChangeArrowheads="1"/>
          </p:cNvSpPr>
          <p:nvPr/>
        </p:nvSpPr>
        <p:spPr bwMode="auto">
          <a:xfrm>
            <a:off x="0" y="6400800"/>
            <a:ext cx="9144000" cy="276999"/>
          </a:xfrm>
          <a:prstGeom prst="rect">
            <a:avLst/>
          </a:prstGeom>
          <a:noFill/>
          <a:ln w="9525">
            <a:noFill/>
            <a:miter lim="800000"/>
            <a:headEnd/>
            <a:tailEnd/>
          </a:ln>
        </p:spPr>
        <p:txBody>
          <a:bodyPr wrap="square">
            <a:spAutoFit/>
          </a:bodyPr>
          <a:lstStyle/>
          <a:p>
            <a:pPr>
              <a:spcBef>
                <a:spcPts val="0"/>
              </a:spcBef>
            </a:pPr>
            <a:r>
              <a:rPr lang="en-US" sz="1200" dirty="0" smtClean="0">
                <a:latin typeface="Times New Roman" panose="02020603050405020304" pitchFamily="18" charset="0"/>
                <a:cs typeface="Times New Roman" panose="02020603050405020304" pitchFamily="18" charset="0"/>
              </a:rPr>
              <a:t>Absolute t-ratios in parentheses.  Vectors </a:t>
            </a:r>
            <a:r>
              <a:rPr lang="en-US" sz="1200" dirty="0">
                <a:latin typeface="Times New Roman" panose="02020603050405020304" pitchFamily="18" charset="0"/>
                <a:cs typeface="Times New Roman" panose="02020603050405020304" pitchFamily="18" charset="0"/>
              </a:rPr>
              <a:t>allow trends in variables but not in the </a:t>
            </a:r>
            <a:r>
              <a:rPr lang="en-US" sz="1200" dirty="0" err="1">
                <a:latin typeface="Times New Roman" panose="02020603050405020304" pitchFamily="18" charset="0"/>
                <a:cs typeface="Times New Roman" panose="02020603050405020304" pitchFamily="18" charset="0"/>
              </a:rPr>
              <a:t>cointegrating</a:t>
            </a:r>
            <a:r>
              <a:rPr lang="en-US" sz="1200" dirty="0">
                <a:latin typeface="Times New Roman" panose="02020603050405020304" pitchFamily="18" charset="0"/>
                <a:cs typeface="Times New Roman" panose="02020603050405020304" pitchFamily="18" charset="0"/>
              </a:rPr>
              <a:t> relationship</a:t>
            </a:r>
            <a:r>
              <a:rPr lang="en-US" sz="1200" dirty="0" smtClean="0">
                <a:latin typeface="Times New Roman" panose="02020603050405020304" pitchFamily="18" charset="0"/>
                <a:cs typeface="Times New Roman" panose="02020603050405020304" pitchFamily="18" charset="0"/>
              </a:rPr>
              <a:t>. </a:t>
            </a:r>
            <a:endParaRPr lang="en-US"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514086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0" y="31750"/>
            <a:ext cx="9144000" cy="654050"/>
          </a:xfrm>
        </p:spPr>
        <p:txBody>
          <a:bodyPr>
            <a:normAutofit fontScale="90000"/>
          </a:bodyPr>
          <a:lstStyle/>
          <a:p>
            <a:r>
              <a:rPr lang="en-US" sz="2700" dirty="0" smtClean="0">
                <a:latin typeface="Times New Roman" panose="02020603050405020304" pitchFamily="18" charset="0"/>
                <a:cs typeface="Times New Roman" panose="02020603050405020304" pitchFamily="18" charset="0"/>
              </a:rPr>
              <a:t>Short-Run Effects on the Shadow Share</a:t>
            </a:r>
            <a:r>
              <a:rPr lang="en-US" sz="2400" dirty="0" smtClean="0">
                <a:latin typeface="Times New Roman" panose="02020603050405020304" pitchFamily="18" charset="0"/>
                <a:cs typeface="Times New Roman" panose="02020603050405020304" pitchFamily="18" charset="0"/>
              </a:rPr>
              <a:t/>
            </a:r>
            <a:br>
              <a:rPr lang="en-US" sz="2400" dirty="0" smtClean="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sym typeface="Symbol"/>
              </a:rPr>
              <a:t></a:t>
            </a:r>
            <a:r>
              <a:rPr lang="en-US" sz="2000" dirty="0" err="1">
                <a:latin typeface="Times New Roman" panose="02020603050405020304" pitchFamily="18" charset="0"/>
                <a:cs typeface="Times New Roman" panose="02020603050405020304" pitchFamily="18" charset="0"/>
              </a:rPr>
              <a:t>ln</a:t>
            </a:r>
            <a:r>
              <a:rPr lang="en-US" sz="2000" i="1" dirty="0" err="1">
                <a:latin typeface="Times New Roman" panose="02020603050405020304" pitchFamily="18" charset="0"/>
                <a:cs typeface="Times New Roman" panose="02020603050405020304" pitchFamily="18" charset="0"/>
              </a:rPr>
              <a:t>SHADOW</a:t>
            </a:r>
            <a:r>
              <a:rPr lang="en-US" sz="2000" baseline="-25000" dirty="0">
                <a:latin typeface="Times New Roman" panose="02020603050405020304" pitchFamily="18" charset="0"/>
                <a:cs typeface="Times New Roman" panose="02020603050405020304" pitchFamily="18" charset="0"/>
              </a:rPr>
              <a:t> t</a:t>
            </a:r>
            <a:r>
              <a:rPr lang="en-US" sz="2000" i="1" dirty="0">
                <a:latin typeface="Times New Roman" panose="02020603050405020304" pitchFamily="18" charset="0"/>
                <a:cs typeface="Times New Roman" panose="02020603050405020304" pitchFamily="18" charset="0"/>
              </a:rPr>
              <a:t> = </a:t>
            </a:r>
            <a:r>
              <a:rPr lang="en-US" sz="2000" dirty="0">
                <a:latin typeface="Times New Roman" panose="02020603050405020304" pitchFamily="18" charset="0"/>
                <a:cs typeface="Times New Roman" panose="02020603050405020304" pitchFamily="18" charset="0"/>
                <a:sym typeface="Symbol"/>
              </a:rPr>
              <a:t></a:t>
            </a:r>
            <a:r>
              <a:rPr lang="en-US" sz="2000" baseline="-25000" dirty="0">
                <a:latin typeface="Times New Roman" panose="02020603050405020304" pitchFamily="18" charset="0"/>
                <a:cs typeface="Times New Roman" panose="02020603050405020304" pitchFamily="18" charset="0"/>
              </a:rPr>
              <a:t>0</a:t>
            </a:r>
            <a:r>
              <a:rPr lang="en-US" sz="2000" dirty="0">
                <a:latin typeface="Times New Roman" panose="02020603050405020304" pitchFamily="18" charset="0"/>
                <a:cs typeface="Times New Roman" panose="02020603050405020304" pitchFamily="18" charset="0"/>
              </a:rPr>
              <a:t> + </a:t>
            </a:r>
            <a:r>
              <a:rPr lang="en-US" sz="2000" dirty="0">
                <a:latin typeface="Times New Roman" panose="02020603050405020304" pitchFamily="18" charset="0"/>
                <a:cs typeface="Times New Roman" panose="02020603050405020304" pitchFamily="18" charset="0"/>
                <a:sym typeface="Symbol"/>
              </a:rPr>
              <a:t></a:t>
            </a:r>
            <a:r>
              <a:rPr lang="en-US" sz="2000" baseline="-25000" dirty="0" smtClean="0">
                <a:latin typeface="Times New Roman" panose="02020603050405020304" pitchFamily="18" charset="0"/>
                <a:cs typeface="Times New Roman" panose="02020603050405020304" pitchFamily="18" charset="0"/>
              </a:rPr>
              <a:t>1</a:t>
            </a:r>
            <a:r>
              <a:rPr lang="en-US" sz="2000" dirty="0" smtClean="0">
                <a:latin typeface="Times New Roman" panose="02020603050405020304" pitchFamily="18" charset="0"/>
                <a:cs typeface="Times New Roman" panose="02020603050405020304" pitchFamily="18" charset="0"/>
              </a:rPr>
              <a:t>ln(</a:t>
            </a:r>
            <a:r>
              <a:rPr lang="en-US" sz="2000" i="1" dirty="0" smtClean="0">
                <a:latin typeface="Times New Roman" panose="02020603050405020304" pitchFamily="18" charset="0"/>
                <a:cs typeface="Times New Roman" panose="02020603050405020304" pitchFamily="18" charset="0"/>
              </a:rPr>
              <a:t>EC</a:t>
            </a:r>
            <a:r>
              <a:rPr lang="en-US" sz="2000" dirty="0" smtClean="0">
                <a:latin typeface="Times New Roman" panose="02020603050405020304" pitchFamily="18" charset="0"/>
                <a:cs typeface="Times New Roman" panose="02020603050405020304" pitchFamily="18" charset="0"/>
              </a:rPr>
              <a:t>)</a:t>
            </a:r>
            <a:r>
              <a:rPr lang="en-US" sz="2000" baseline="-25000" dirty="0" smtClean="0">
                <a:latin typeface="Times New Roman" panose="02020603050405020304" pitchFamily="18" charset="0"/>
                <a:cs typeface="Times New Roman" panose="02020603050405020304" pitchFamily="18" charset="0"/>
              </a:rPr>
              <a:t>t-1</a:t>
            </a:r>
            <a:r>
              <a:rPr lang="en-US" sz="2000" dirty="0">
                <a:latin typeface="Times New Roman" panose="02020603050405020304" pitchFamily="18" charset="0"/>
                <a:cs typeface="Times New Roman" panose="02020603050405020304" pitchFamily="18" charset="0"/>
              </a:rPr>
              <a:t>+ β</a:t>
            </a:r>
            <a:r>
              <a:rPr lang="en-US" sz="2000" baseline="-25000" dirty="0" err="1">
                <a:latin typeface="Times New Roman" panose="02020603050405020304" pitchFamily="18" charset="0"/>
                <a:cs typeface="Times New Roman" panose="02020603050405020304" pitchFamily="18" charset="0"/>
              </a:rPr>
              <a:t>i</a:t>
            </a:r>
            <a:r>
              <a:rPr lang="en-US" sz="2000" dirty="0" err="1">
                <a:latin typeface="Times New Roman" panose="02020603050405020304" pitchFamily="18" charset="0"/>
                <a:cs typeface="Times New Roman" panose="02020603050405020304" pitchFamily="18" charset="0"/>
                <a:sym typeface="Symbol"/>
              </a:rPr>
              <a:t></a:t>
            </a:r>
            <a:r>
              <a:rPr lang="en-US" sz="2000" dirty="0" err="1" smtClean="0">
                <a:latin typeface="Times New Roman" panose="02020603050405020304" pitchFamily="18" charset="0"/>
                <a:cs typeface="Times New Roman" panose="02020603050405020304" pitchFamily="18" charset="0"/>
              </a:rPr>
              <a:t>ln</a:t>
            </a:r>
            <a:r>
              <a:rPr lang="en-US" sz="2000" dirty="0" smtClean="0">
                <a:latin typeface="Times New Roman" panose="02020603050405020304" pitchFamily="18" charset="0"/>
                <a:cs typeface="Times New Roman" panose="02020603050405020304" pitchFamily="18" charset="0"/>
              </a:rPr>
              <a:t>(</a:t>
            </a:r>
            <a:r>
              <a:rPr lang="en-US" sz="2000" i="1" dirty="0" smtClean="0">
                <a:latin typeface="Times New Roman" panose="02020603050405020304" pitchFamily="18" charset="0"/>
                <a:cs typeface="Times New Roman" panose="02020603050405020304" pitchFamily="18" charset="0"/>
              </a:rPr>
              <a:t>SHADOW</a:t>
            </a:r>
            <a:r>
              <a:rPr lang="en-US" sz="2000" dirty="0" smtClean="0">
                <a:latin typeface="Times New Roman" panose="02020603050405020304" pitchFamily="18" charset="0"/>
                <a:cs typeface="Times New Roman" panose="02020603050405020304" pitchFamily="18" charset="0"/>
              </a:rPr>
              <a:t>)</a:t>
            </a:r>
            <a:r>
              <a:rPr lang="en-US" sz="2000" baseline="-25000" dirty="0" smtClean="0">
                <a:latin typeface="Times New Roman" panose="02020603050405020304" pitchFamily="18" charset="0"/>
                <a:cs typeface="Times New Roman" panose="02020603050405020304" pitchFamily="18" charset="0"/>
              </a:rPr>
              <a:t>t-i</a:t>
            </a:r>
            <a:r>
              <a:rPr lang="en-US" sz="2000" dirty="0">
                <a:latin typeface="Times New Roman" panose="02020603050405020304" pitchFamily="18" charset="0"/>
                <a:cs typeface="Times New Roman" panose="02020603050405020304" pitchFamily="18" charset="0"/>
              </a:rPr>
              <a:t>+ </a:t>
            </a:r>
            <a:r>
              <a:rPr lang="en-US" sz="2000" baseline="-25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θ</a:t>
            </a:r>
            <a:r>
              <a:rPr lang="en-US" sz="2000" baseline="-25000" dirty="0" err="1">
                <a:latin typeface="Times New Roman" panose="02020603050405020304" pitchFamily="18" charset="0"/>
                <a:cs typeface="Times New Roman" panose="02020603050405020304" pitchFamily="18" charset="0"/>
              </a:rPr>
              <a:t>i</a:t>
            </a:r>
            <a:r>
              <a:rPr lang="en-US" sz="2000" dirty="0" err="1">
                <a:latin typeface="Times New Roman" panose="02020603050405020304" pitchFamily="18" charset="0"/>
                <a:cs typeface="Times New Roman" panose="02020603050405020304" pitchFamily="18" charset="0"/>
                <a:sym typeface="Symbol"/>
              </a:rPr>
              <a:t></a:t>
            </a:r>
            <a:r>
              <a:rPr lang="en-US" sz="2000" dirty="0" err="1" smtClean="0">
                <a:latin typeface="Times New Roman" panose="02020603050405020304" pitchFamily="18" charset="0"/>
                <a:cs typeface="Times New Roman" panose="02020603050405020304" pitchFamily="18" charset="0"/>
              </a:rPr>
              <a:t>ln</a:t>
            </a:r>
            <a:r>
              <a:rPr lang="en-US" sz="2000" dirty="0" smtClean="0">
                <a:latin typeface="Times New Roman" panose="02020603050405020304" pitchFamily="18" charset="0"/>
                <a:cs typeface="Times New Roman" panose="02020603050405020304" pitchFamily="18" charset="0"/>
              </a:rPr>
              <a:t>(</a:t>
            </a:r>
            <a:r>
              <a:rPr lang="en-US" sz="2000" i="1" dirty="0" smtClean="0">
                <a:latin typeface="Times New Roman" panose="02020603050405020304" pitchFamily="18" charset="0"/>
                <a:cs typeface="Times New Roman" panose="02020603050405020304" pitchFamily="18" charset="0"/>
              </a:rPr>
              <a:t>X</a:t>
            </a:r>
            <a:r>
              <a:rPr lang="en-US" sz="2000" dirty="0" smtClean="0">
                <a:latin typeface="Times New Roman" panose="02020603050405020304" pitchFamily="18" charset="0"/>
                <a:cs typeface="Times New Roman" panose="02020603050405020304" pitchFamily="18" charset="0"/>
              </a:rPr>
              <a:t>)</a:t>
            </a:r>
            <a:r>
              <a:rPr lang="en-US" sz="2000" baseline="-25000" dirty="0" smtClean="0">
                <a:latin typeface="Times New Roman" panose="02020603050405020304" pitchFamily="18" charset="0"/>
                <a:cs typeface="Times New Roman" panose="02020603050405020304" pitchFamily="18" charset="0"/>
              </a:rPr>
              <a:t>t-i</a:t>
            </a:r>
            <a:r>
              <a:rPr lang="en-US" sz="2000" dirty="0" smtClean="0">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δ</a:t>
            </a:r>
            <a:r>
              <a:rPr lang="en-US" sz="2000" i="1" dirty="0" err="1" smtClean="0">
                <a:latin typeface="Times New Roman" panose="02020603050405020304" pitchFamily="18" charset="0"/>
                <a:cs typeface="Times New Roman" panose="02020603050405020304" pitchFamily="18" charset="0"/>
              </a:rPr>
              <a:t>Y</a:t>
            </a:r>
            <a:r>
              <a:rPr lang="en-US" sz="2000" baseline="-25000" dirty="0" err="1" smtClean="0">
                <a:latin typeface="Times New Roman" panose="02020603050405020304" pitchFamily="18" charset="0"/>
                <a:cs typeface="Times New Roman" panose="02020603050405020304" pitchFamily="18" charset="0"/>
              </a:rPr>
              <a:t>t</a:t>
            </a:r>
            <a:endParaRPr lang="en-US" sz="2400" dirty="0" smtClean="0">
              <a:latin typeface="Times New Roman" panose="02020603050405020304" pitchFamily="18" charset="0"/>
              <a:cs typeface="Times New Roman" panose="02020603050405020304" pitchFamily="18" charset="0"/>
            </a:endParaRPr>
          </a:p>
        </p:txBody>
      </p:sp>
      <p:sp>
        <p:nvSpPr>
          <p:cNvPr id="48205" name="Slide Number Placeholder 1"/>
          <p:cNvSpPr>
            <a:spLocks noGrp="1"/>
          </p:cNvSpPr>
          <p:nvPr>
            <p:ph type="sldNum" sz="quarter" idx="12"/>
          </p:nvPr>
        </p:nvSpPr>
        <p:spPr>
          <a:noFill/>
        </p:spPr>
        <p:txBody>
          <a:bodyPr/>
          <a:lstStyle>
            <a:lvl1pPr eaLnBrk="0" hangingPunct="0">
              <a:defRPr baseline="30000">
                <a:solidFill>
                  <a:schemeClr val="tx1"/>
                </a:solidFill>
                <a:latin typeface="Arial" charset="0"/>
              </a:defRPr>
            </a:lvl1pPr>
            <a:lvl2pPr marL="742950" indent="-285750" eaLnBrk="0" hangingPunct="0">
              <a:defRPr baseline="30000">
                <a:solidFill>
                  <a:schemeClr val="tx1"/>
                </a:solidFill>
                <a:latin typeface="Arial" charset="0"/>
              </a:defRPr>
            </a:lvl2pPr>
            <a:lvl3pPr marL="1143000" indent="-228600" eaLnBrk="0" hangingPunct="0">
              <a:defRPr baseline="30000">
                <a:solidFill>
                  <a:schemeClr val="tx1"/>
                </a:solidFill>
                <a:latin typeface="Arial" charset="0"/>
              </a:defRPr>
            </a:lvl3pPr>
            <a:lvl4pPr marL="1600200" indent="-228600" eaLnBrk="0" hangingPunct="0">
              <a:defRPr baseline="30000">
                <a:solidFill>
                  <a:schemeClr val="tx1"/>
                </a:solidFill>
                <a:latin typeface="Arial" charset="0"/>
              </a:defRPr>
            </a:lvl4pPr>
            <a:lvl5pPr marL="2057400" indent="-228600" eaLnBrk="0" hangingPunct="0">
              <a:defRPr baseline="30000">
                <a:solidFill>
                  <a:schemeClr val="tx1"/>
                </a:solidFill>
                <a:latin typeface="Arial" charset="0"/>
              </a:defRPr>
            </a:lvl5pPr>
            <a:lvl6pPr marL="2514600" indent="-228600" eaLnBrk="0" fontAlgn="base" hangingPunct="0">
              <a:spcBef>
                <a:spcPct val="0"/>
              </a:spcBef>
              <a:spcAft>
                <a:spcPct val="0"/>
              </a:spcAft>
              <a:defRPr baseline="30000">
                <a:solidFill>
                  <a:schemeClr val="tx1"/>
                </a:solidFill>
                <a:latin typeface="Arial" charset="0"/>
              </a:defRPr>
            </a:lvl6pPr>
            <a:lvl7pPr marL="2971800" indent="-228600" eaLnBrk="0" fontAlgn="base" hangingPunct="0">
              <a:spcBef>
                <a:spcPct val="0"/>
              </a:spcBef>
              <a:spcAft>
                <a:spcPct val="0"/>
              </a:spcAft>
              <a:defRPr baseline="30000">
                <a:solidFill>
                  <a:schemeClr val="tx1"/>
                </a:solidFill>
                <a:latin typeface="Arial" charset="0"/>
              </a:defRPr>
            </a:lvl7pPr>
            <a:lvl8pPr marL="3429000" indent="-228600" eaLnBrk="0" fontAlgn="base" hangingPunct="0">
              <a:spcBef>
                <a:spcPct val="0"/>
              </a:spcBef>
              <a:spcAft>
                <a:spcPct val="0"/>
              </a:spcAft>
              <a:defRPr baseline="30000">
                <a:solidFill>
                  <a:schemeClr val="tx1"/>
                </a:solidFill>
                <a:latin typeface="Arial" charset="0"/>
              </a:defRPr>
            </a:lvl8pPr>
            <a:lvl9pPr marL="3886200" indent="-228600" eaLnBrk="0" fontAlgn="base" hangingPunct="0">
              <a:spcBef>
                <a:spcPct val="0"/>
              </a:spcBef>
              <a:spcAft>
                <a:spcPct val="0"/>
              </a:spcAft>
              <a:defRPr baseline="30000">
                <a:solidFill>
                  <a:schemeClr val="tx1"/>
                </a:solidFill>
                <a:latin typeface="Arial" charset="0"/>
              </a:defRPr>
            </a:lvl9pPr>
          </a:lstStyle>
          <a:p>
            <a:pPr eaLnBrk="1" hangingPunct="1"/>
            <a:fld id="{0CA74B5F-317D-4F0C-A45C-48A3635E6D8D}" type="slidenum">
              <a:rPr lang="en-US" baseline="0" smtClean="0"/>
              <a:pPr eaLnBrk="1" hangingPunct="1"/>
              <a:t>33</a:t>
            </a:fld>
            <a:endParaRPr lang="en-US" baseline="0" smtClean="0"/>
          </a:p>
        </p:txBody>
      </p:sp>
      <p:graphicFrame>
        <p:nvGraphicFramePr>
          <p:cNvPr id="6" name="Group 132"/>
          <p:cNvGraphicFramePr>
            <a:graphicFrameLocks noGrp="1"/>
          </p:cNvGraphicFramePr>
          <p:nvPr>
            <p:extLst>
              <p:ext uri="{D42A27DB-BD31-4B8C-83A1-F6EECF244321}">
                <p14:modId xmlns:p14="http://schemas.microsoft.com/office/powerpoint/2010/main" val="962979594"/>
              </p:ext>
            </p:extLst>
          </p:nvPr>
        </p:nvGraphicFramePr>
        <p:xfrm>
          <a:off x="57150" y="774700"/>
          <a:ext cx="9029700" cy="5943600"/>
        </p:xfrm>
        <a:graphic>
          <a:graphicData uri="http://schemas.openxmlformats.org/drawingml/2006/table">
            <a:tbl>
              <a:tblPr/>
              <a:tblGrid>
                <a:gridCol w="1782688"/>
                <a:gridCol w="1395147"/>
                <a:gridCol w="1627671"/>
                <a:gridCol w="1472655"/>
                <a:gridCol w="1472655"/>
                <a:gridCol w="1278884"/>
              </a:tblGrid>
              <a:tr h="756041">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Short Run</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Coefficients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1:</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limited controls</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1963q1-2013q3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2: credit &amp; cyclical controls</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1963q1-2013q3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3: credit, event, &amp; cyclical </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1963q1-2013q3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4: credit, event, &amp; cyclical </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1963q1-2006q4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7: only reg. controls</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1963q1-’13q3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39359">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lang="en-US" sz="1400" b="1" i="0" kern="1200" dirty="0" err="1" smtClean="0">
                          <a:solidFill>
                            <a:schemeClr val="tx1"/>
                          </a:solidFill>
                          <a:effectLst/>
                          <a:latin typeface="Times New Roman" panose="02020603050405020304" pitchFamily="18" charset="0"/>
                          <a:ea typeface="+mn-ea"/>
                          <a:cs typeface="Times New Roman" panose="02020603050405020304" pitchFamily="18" charset="0"/>
                        </a:rPr>
                        <a:t>Reg</a:t>
                      </a:r>
                      <a:r>
                        <a:rPr lang="en-US" sz="1400" b="1" i="0" kern="1200" baseline="0" dirty="0" err="1" smtClean="0">
                          <a:solidFill>
                            <a:schemeClr val="tx1"/>
                          </a:solidFill>
                          <a:effectLst/>
                          <a:latin typeface="Times New Roman" panose="02020603050405020304" pitchFamily="18" charset="0"/>
                          <a:ea typeface="+mn-ea"/>
                          <a:cs typeface="Times New Roman" panose="02020603050405020304" pitchFamily="18" charset="0"/>
                        </a:rPr>
                        <a:t>Q</a:t>
                      </a:r>
                      <a:r>
                        <a:rPr lang="en-US" sz="1400" b="1" i="0"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b="1" i="0" kern="1200" baseline="0" dirty="0" err="1" smtClean="0">
                          <a:solidFill>
                            <a:schemeClr val="tx1"/>
                          </a:solidFill>
                          <a:effectLst/>
                          <a:latin typeface="Times New Roman" panose="02020603050405020304" pitchFamily="18" charset="0"/>
                          <a:ea typeface="+mn-ea"/>
                          <a:cs typeface="Times New Roman" panose="02020603050405020304" pitchFamily="18" charset="0"/>
                        </a:rPr>
                        <a:t>Disintermedi-ation</a:t>
                      </a:r>
                      <a:r>
                        <a:rPr lang="en-US" sz="1400" b="1" i="0"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b="1" i="1" kern="1200" dirty="0" smtClean="0">
                          <a:solidFill>
                            <a:schemeClr val="tx1"/>
                          </a:solidFill>
                          <a:effectLst/>
                          <a:latin typeface="Times New Roman" panose="02020603050405020304" pitchFamily="18" charset="0"/>
                          <a:ea typeface="+mn-ea"/>
                          <a:cs typeface="Times New Roman" panose="02020603050405020304" pitchFamily="18" charset="0"/>
                        </a:rPr>
                        <a:t>REGQ</a:t>
                      </a:r>
                      <a:r>
                        <a:rPr lang="fr-FR" sz="1400" b="1" kern="1200" baseline="-25000" dirty="0" smtClean="0">
                          <a:solidFill>
                            <a:schemeClr val="tx1"/>
                          </a:solidFill>
                          <a:effectLst/>
                          <a:latin typeface="Times New Roman" panose="02020603050405020304" pitchFamily="18" charset="0"/>
                          <a:ea typeface="+mn-ea"/>
                          <a:cs typeface="Times New Roman" panose="02020603050405020304" pitchFamily="18" charset="0"/>
                        </a:rPr>
                        <a:t>t-2</a:t>
                      </a:r>
                      <a:r>
                        <a:rPr lang="fr-FR" sz="1400" b="1" kern="1200" dirty="0" smtClean="0">
                          <a:solidFill>
                            <a:schemeClr val="tx1"/>
                          </a:solidFill>
                          <a:effectLst/>
                          <a:latin typeface="Times New Roman" panose="02020603050405020304" pitchFamily="18" charset="0"/>
                          <a:ea typeface="+mn-ea"/>
                          <a:cs typeface="Times New Roman" panose="02020603050405020304" pitchFamily="18" charset="0"/>
                        </a:rPr>
                        <a:t>(x100) </a:t>
                      </a:r>
                      <a:endParaRPr kumimoji="0" lang="en-US" sz="1400" b="1" i="0" u="none" strike="noStrike" cap="none" normalizeH="0" baseline="0" dirty="0" smtClean="0">
                        <a:ln>
                          <a:noFill/>
                        </a:ln>
                        <a:solidFill>
                          <a:schemeClr val="tx1"/>
                        </a:solidFill>
                        <a:effectLst/>
                        <a:latin typeface="Times New Roman" pitchFamily="18" charset="0"/>
                        <a:cs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1.455</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(4.3)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1.403</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(4.2)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1.371</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(4.5)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1.348</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(4.1)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0.736</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(2.4)</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3340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lang="en-US" sz="1400" b="1" i="0" kern="1200" dirty="0" smtClean="0">
                          <a:solidFill>
                            <a:schemeClr val="tx1"/>
                          </a:solidFill>
                          <a:effectLst/>
                          <a:latin typeface="Times New Roman" panose="02020603050405020304" pitchFamily="18" charset="0"/>
                          <a:ea typeface="+mn-ea"/>
                          <a:cs typeface="Times New Roman" panose="02020603050405020304" pitchFamily="18" charset="0"/>
                        </a:rPr>
                        <a:t>Credit Controls</a:t>
                      </a:r>
                      <a:r>
                        <a:rPr lang="en-US" sz="1400" b="1" i="0" kern="1200" baseline="0" dirty="0" smtClean="0">
                          <a:solidFill>
                            <a:schemeClr val="tx1"/>
                          </a:solidFill>
                          <a:effectLst/>
                          <a:latin typeface="Times New Roman" panose="02020603050405020304" pitchFamily="18" charset="0"/>
                          <a:ea typeface="+mn-ea"/>
                          <a:cs typeface="Times New Roman" panose="02020603050405020304" pitchFamily="18" charset="0"/>
                        </a:rPr>
                        <a:t> 1980q2, </a:t>
                      </a:r>
                      <a:r>
                        <a:rPr lang="en-US" sz="1400" b="1" i="1" kern="1200" dirty="0" smtClean="0">
                          <a:solidFill>
                            <a:schemeClr val="tx1"/>
                          </a:solidFill>
                          <a:effectLst/>
                          <a:latin typeface="Times New Roman" panose="02020603050405020304" pitchFamily="18" charset="0"/>
                          <a:ea typeface="+mn-ea"/>
                          <a:cs typeface="Times New Roman" panose="02020603050405020304" pitchFamily="18" charset="0"/>
                        </a:rPr>
                        <a:t>DCON</a:t>
                      </a:r>
                      <a:r>
                        <a:rPr lang="fr-FR" sz="1400" b="1" kern="1200" baseline="-25000" dirty="0" smtClean="0">
                          <a:solidFill>
                            <a:schemeClr val="tx1"/>
                          </a:solidFill>
                          <a:effectLst/>
                          <a:latin typeface="Times New Roman" panose="02020603050405020304" pitchFamily="18" charset="0"/>
                          <a:ea typeface="+mn-ea"/>
                          <a:cs typeface="Times New Roman" panose="02020603050405020304" pitchFamily="18" charset="0"/>
                        </a:rPr>
                        <a:t>t</a:t>
                      </a:r>
                      <a:endParaRPr kumimoji="0" lang="en-US" sz="1400" b="1" i="0" u="none" strike="noStrike" cap="none" normalizeH="0" baseline="0" dirty="0" smtClean="0">
                        <a:ln>
                          <a:noFill/>
                        </a:ln>
                        <a:solidFill>
                          <a:schemeClr val="tx1"/>
                        </a:solidFill>
                        <a:effectLst/>
                        <a:latin typeface="Times New Roman" pitchFamily="18" charset="0"/>
                        <a:cs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defRPr/>
                      </a:pPr>
                      <a:r>
                        <a:rPr kumimoji="0" lang="en-US" sz="1400" b="1" i="0" u="none" strike="noStrike" cap="none" normalizeH="0" baseline="0" dirty="0" smtClean="0">
                          <a:ln>
                            <a:noFill/>
                          </a:ln>
                          <a:solidFill>
                            <a:schemeClr val="tx1"/>
                          </a:solidFill>
                          <a:effectLst/>
                          <a:latin typeface="Times New Roman" pitchFamily="18" charset="0"/>
                        </a:rPr>
                        <a:t> 0.037</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defRPr/>
                      </a:pPr>
                      <a:r>
                        <a:rPr kumimoji="0" lang="en-US" sz="1400" b="1" i="0" u="none" strike="noStrike" cap="none" normalizeH="0" baseline="0" dirty="0" smtClean="0">
                          <a:ln>
                            <a:noFill/>
                          </a:ln>
                          <a:solidFill>
                            <a:schemeClr val="tx1"/>
                          </a:solidFill>
                          <a:effectLst/>
                          <a:latin typeface="Times New Roman" pitchFamily="18" charset="0"/>
                        </a:rPr>
                        <a:t>0.038</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defRPr/>
                      </a:pPr>
                      <a:r>
                        <a:rPr kumimoji="0" lang="en-US" sz="1400" b="1" i="0" u="none" strike="noStrike" cap="none" normalizeH="0" baseline="0" dirty="0" smtClean="0">
                          <a:ln>
                            <a:noFill/>
                          </a:ln>
                          <a:solidFill>
                            <a:schemeClr val="tx1"/>
                          </a:solidFill>
                          <a:effectLst/>
                          <a:latin typeface="Times New Roman" pitchFamily="18" charset="0"/>
                        </a:rPr>
                        <a:t>0.042</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(3.0)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defRPr/>
                      </a:pPr>
                      <a:r>
                        <a:rPr kumimoji="0" lang="en-US" sz="1400" b="1" i="0" u="none" strike="noStrike" cap="none" normalizeH="0" baseline="0" dirty="0" smtClean="0">
                          <a:ln>
                            <a:noFill/>
                          </a:ln>
                          <a:solidFill>
                            <a:schemeClr val="tx1"/>
                          </a:solidFill>
                          <a:effectLst/>
                          <a:latin typeface="Times New Roman" pitchFamily="18" charset="0"/>
                        </a:rPr>
                        <a:t>0.043</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(2.8)</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4107">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lang="en-US" sz="1400" b="1" i="0" kern="1200" dirty="0" smtClean="0">
                          <a:solidFill>
                            <a:schemeClr val="tx1"/>
                          </a:solidFill>
                          <a:effectLst/>
                          <a:latin typeface="Times New Roman" panose="02020603050405020304" pitchFamily="18" charset="0"/>
                          <a:ea typeface="+mn-ea"/>
                          <a:cs typeface="Times New Roman" panose="02020603050405020304" pitchFamily="18" charset="0"/>
                        </a:rPr>
                        <a:t>Yield Curve</a:t>
                      </a:r>
                    </a:p>
                    <a:p>
                      <a:pPr marL="0" marR="0" lvl="0" indent="0" algn="l" defTabSz="914400" rtl="0" eaLnBrk="1" fontAlgn="base" latinLnBrk="0" hangingPunct="1">
                        <a:lnSpc>
                          <a:spcPct val="100000"/>
                        </a:lnSpc>
                        <a:spcBef>
                          <a:spcPts val="0"/>
                        </a:spcBef>
                        <a:spcAft>
                          <a:spcPct val="0"/>
                        </a:spcAft>
                        <a:buClrTx/>
                        <a:buSzTx/>
                        <a:buFontTx/>
                        <a:buNone/>
                        <a:tabLst/>
                      </a:pPr>
                      <a:r>
                        <a:rPr lang="en-US" sz="1400" b="1" i="1" kern="1200" dirty="0" smtClean="0">
                          <a:solidFill>
                            <a:schemeClr val="tx1"/>
                          </a:solidFill>
                          <a:effectLst/>
                          <a:latin typeface="Times New Roman" panose="02020603050405020304" pitchFamily="18" charset="0"/>
                          <a:ea typeface="+mn-ea"/>
                          <a:cs typeface="Times New Roman" panose="02020603050405020304" pitchFamily="18" charset="0"/>
                        </a:rPr>
                        <a:t>YC</a:t>
                      </a:r>
                      <a:r>
                        <a:rPr lang="fr-FR" sz="1400" b="1" kern="1200" baseline="-25000" dirty="0" smtClean="0">
                          <a:solidFill>
                            <a:schemeClr val="tx1"/>
                          </a:solidFill>
                          <a:effectLst/>
                          <a:latin typeface="Times New Roman" panose="02020603050405020304" pitchFamily="18" charset="0"/>
                          <a:ea typeface="+mn-ea"/>
                          <a:cs typeface="Times New Roman" panose="02020603050405020304" pitchFamily="18" charset="0"/>
                        </a:rPr>
                        <a:t>t-3 </a:t>
                      </a:r>
                      <a:r>
                        <a:rPr lang="fr-FR" sz="1400" b="1" kern="1200" dirty="0" smtClean="0">
                          <a:solidFill>
                            <a:schemeClr val="tx1"/>
                          </a:solidFill>
                          <a:effectLst/>
                          <a:latin typeface="Times New Roman" panose="02020603050405020304" pitchFamily="18" charset="0"/>
                          <a:ea typeface="+mn-ea"/>
                          <a:cs typeface="Times New Roman" panose="02020603050405020304" pitchFamily="18" charset="0"/>
                        </a:rPr>
                        <a:t>(x100) </a:t>
                      </a:r>
                      <a:endParaRPr kumimoji="0" lang="en-US" sz="1400" b="1" i="0" u="none" strike="noStrike" cap="none" normalizeH="0" baseline="0" dirty="0" smtClean="0">
                        <a:ln>
                          <a:noFill/>
                        </a:ln>
                        <a:solidFill>
                          <a:schemeClr val="tx1"/>
                        </a:solidFill>
                        <a:effectLst/>
                        <a:latin typeface="Times New Roman" pitchFamily="18" charset="0"/>
                        <a:cs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1.092</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(5.4)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1.037</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(5.2)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0.989</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(5.9)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1.015</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(4.6)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244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lang="en-US" sz="1400" b="1" i="0" kern="1200" dirty="0" smtClean="0">
                          <a:solidFill>
                            <a:schemeClr val="tx1"/>
                          </a:solidFill>
                          <a:effectLst/>
                          <a:latin typeface="Times New Roman" panose="02020603050405020304" pitchFamily="18" charset="0"/>
                          <a:ea typeface="+mn-ea"/>
                          <a:cs typeface="Times New Roman" panose="02020603050405020304" pitchFamily="18" charset="0"/>
                        </a:rPr>
                        <a:t>Bond risk </a:t>
                      </a:r>
                      <a:r>
                        <a:rPr lang="en-US" sz="1400" b="1" i="0" kern="1200" dirty="0" err="1" smtClean="0">
                          <a:solidFill>
                            <a:schemeClr val="tx1"/>
                          </a:solidFill>
                          <a:effectLst/>
                          <a:latin typeface="Times New Roman" panose="02020603050405020304" pitchFamily="18" charset="0"/>
                          <a:ea typeface="+mn-ea"/>
                          <a:cs typeface="Times New Roman" panose="02020603050405020304" pitchFamily="18" charset="0"/>
                        </a:rPr>
                        <a:t>premia</a:t>
                      </a:r>
                      <a:endParaRPr lang="en-US" sz="1400" b="1" i="0" kern="12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ase" latinLnBrk="0" hangingPunct="1">
                        <a:lnSpc>
                          <a:spcPct val="100000"/>
                        </a:lnSpc>
                        <a:spcBef>
                          <a:spcPts val="0"/>
                        </a:spcBef>
                        <a:spcAft>
                          <a:spcPct val="0"/>
                        </a:spcAft>
                        <a:buClrTx/>
                        <a:buSzTx/>
                        <a:buFontTx/>
                        <a:buNone/>
                        <a:tabLst/>
                      </a:pPr>
                      <a:r>
                        <a:rPr lang="en-US" sz="1400" b="1" i="1" kern="1200" dirty="0" err="1" smtClean="0">
                          <a:solidFill>
                            <a:schemeClr val="tx1"/>
                          </a:solidFill>
                          <a:effectLst/>
                          <a:latin typeface="Times New Roman" panose="02020603050405020304" pitchFamily="18" charset="0"/>
                          <a:ea typeface="+mn-ea"/>
                          <a:cs typeface="Times New Roman" panose="02020603050405020304" pitchFamily="18" charset="0"/>
                        </a:rPr>
                        <a:t>lnATR</a:t>
                      </a:r>
                      <a:r>
                        <a:rPr lang="fr-FR" sz="1400" b="1" kern="1200" baseline="-25000" dirty="0" smtClean="0">
                          <a:solidFill>
                            <a:schemeClr val="tx1"/>
                          </a:solidFill>
                          <a:effectLst/>
                          <a:latin typeface="Times New Roman" panose="02020603050405020304" pitchFamily="18" charset="0"/>
                          <a:ea typeface="+mn-ea"/>
                          <a:cs typeface="Times New Roman" panose="02020603050405020304" pitchFamily="18" charset="0"/>
                        </a:rPr>
                        <a:t> t-1 </a:t>
                      </a:r>
                      <a:r>
                        <a:rPr lang="fr-FR" sz="1400" b="1" kern="1200" dirty="0" smtClean="0">
                          <a:solidFill>
                            <a:schemeClr val="tx1"/>
                          </a:solidFill>
                          <a:effectLst/>
                          <a:latin typeface="Times New Roman" panose="02020603050405020304" pitchFamily="18" charset="0"/>
                          <a:ea typeface="+mn-ea"/>
                          <a:cs typeface="Times New Roman" panose="02020603050405020304" pitchFamily="18" charset="0"/>
                        </a:rPr>
                        <a:t>(x100) </a:t>
                      </a:r>
                      <a:endParaRPr kumimoji="0" lang="en-US" sz="1400" b="1" i="0" u="none" strike="noStrike" cap="none" normalizeH="0" baseline="0" dirty="0" smtClean="0">
                        <a:ln>
                          <a:noFill/>
                        </a:ln>
                        <a:solidFill>
                          <a:schemeClr val="tx1"/>
                        </a:solidFill>
                        <a:effectLst/>
                        <a:latin typeface="Times New Roman" pitchFamily="18" charset="0"/>
                        <a:cs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-0.736</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-0.571</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-0.778</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-0.776</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768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rgbClr val="FF0000"/>
                          </a:solidFill>
                          <a:effectLst/>
                          <a:latin typeface="Times New Roman" pitchFamily="18" charset="0"/>
                        </a:rPr>
                        <a:t>August 2007 Hedge Fund Event, </a:t>
                      </a:r>
                      <a:r>
                        <a:rPr kumimoji="0" lang="en-US" sz="1400" b="1" i="1" u="none" strike="noStrike" cap="none" normalizeH="0" baseline="0" dirty="0" smtClean="0">
                          <a:ln>
                            <a:noFill/>
                          </a:ln>
                          <a:solidFill>
                            <a:srgbClr val="FF0000"/>
                          </a:solidFill>
                          <a:effectLst/>
                          <a:latin typeface="Times New Roman" pitchFamily="18" charset="0"/>
                        </a:rPr>
                        <a:t>DBNP</a:t>
                      </a:r>
                      <a:endParaRPr kumimoji="0" lang="en-US" sz="1400" b="1" i="0" u="none" strike="noStrike" cap="none" normalizeH="0" baseline="-25000" dirty="0" smtClean="0">
                        <a:ln>
                          <a:noFill/>
                        </a:ln>
                        <a:solidFill>
                          <a:srgbClr val="FF0000"/>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rgbClr val="FF0000"/>
                          </a:solidFill>
                          <a:effectLst/>
                          <a:latin typeface="Times New Roman" pitchFamily="18" charset="0"/>
                        </a:rPr>
                        <a:t>  </a:t>
                      </a:r>
                      <a:endParaRPr kumimoji="0" lang="en-US" sz="1400" b="1" i="0" u="none" strike="noStrike" cap="none" normalizeH="0" baseline="30000" dirty="0" smtClean="0">
                        <a:ln>
                          <a:noFill/>
                        </a:ln>
                        <a:solidFill>
                          <a:srgbClr val="FF0000"/>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30000" dirty="0" smtClean="0">
                        <a:ln>
                          <a:noFill/>
                        </a:ln>
                        <a:solidFill>
                          <a:srgbClr val="FF0000"/>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 -0.0578</a:t>
                      </a:r>
                      <a:r>
                        <a:rPr kumimoji="0" lang="en-US" sz="1800" b="1" i="0" u="none" strike="noStrike" cap="none" normalizeH="0" baseline="30000" dirty="0" smtClean="0">
                          <a:ln>
                            <a:noFill/>
                          </a:ln>
                          <a:solidFill>
                            <a:srgbClr val="FF0000"/>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(3.1)</a:t>
                      </a:r>
                      <a:endParaRPr kumimoji="0" lang="en-US" sz="1800" b="1" i="0" u="none" strike="noStrike" cap="none" normalizeH="0" baseline="30000" dirty="0" smtClean="0">
                        <a:ln>
                          <a:noFill/>
                        </a:ln>
                        <a:solidFill>
                          <a:srgbClr val="FF0000"/>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err="1" smtClean="0">
                          <a:ln>
                            <a:noFill/>
                          </a:ln>
                          <a:solidFill>
                            <a:srgbClr val="FF0000"/>
                          </a:solidFill>
                          <a:effectLst/>
                          <a:latin typeface="Times New Roman" pitchFamily="18" charset="0"/>
                        </a:rPr>
                        <a:t>n.a</a:t>
                      </a:r>
                      <a:r>
                        <a:rPr kumimoji="0" lang="en-US" sz="1800" b="1" i="0" u="none" strike="noStrike" cap="none" normalizeH="0" baseline="0" dirty="0" smtClean="0">
                          <a:ln>
                            <a:noFill/>
                          </a:ln>
                          <a:solidFill>
                            <a:srgbClr val="FF0000"/>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3000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672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1" u="none" strike="noStrike" cap="none" normalizeH="0" baseline="0" dirty="0" smtClean="0">
                          <a:ln>
                            <a:noFill/>
                          </a:ln>
                          <a:solidFill>
                            <a:srgbClr val="FF0000"/>
                          </a:solidFill>
                          <a:effectLst/>
                          <a:latin typeface="Times New Roman" pitchFamily="18" charset="0"/>
                        </a:rPr>
                        <a:t>StockCrash87</a:t>
                      </a:r>
                      <a:r>
                        <a:rPr kumimoji="0" lang="en-US" sz="1400" b="1" i="0" u="none" strike="noStrike" cap="none" normalizeH="0" baseline="-25000" dirty="0" smtClean="0">
                          <a:ln>
                            <a:noFill/>
                          </a:ln>
                          <a:solidFill>
                            <a:srgbClr val="FF0000"/>
                          </a:solidFill>
                          <a:effectLst/>
                          <a:latin typeface="Times New Roman" pitchFamily="18" charset="0"/>
                        </a:rPr>
                        <a:t>t</a:t>
                      </a:r>
                      <a:endParaRPr kumimoji="0" lang="en-US" sz="1400" b="1" i="1" u="none" strike="noStrike" cap="none" normalizeH="0" baseline="0" dirty="0" smtClean="0">
                        <a:ln>
                          <a:noFill/>
                        </a:ln>
                        <a:solidFill>
                          <a:srgbClr val="FF0000"/>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rgbClr val="FF0000"/>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rgbClr val="FF0000"/>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-0.0715</a:t>
                      </a:r>
                      <a:r>
                        <a:rPr kumimoji="0" lang="en-US" sz="1800" b="1" i="0" u="none" strike="noStrike" cap="none" normalizeH="0" baseline="30000" dirty="0" smtClean="0">
                          <a:ln>
                            <a:noFill/>
                          </a:ln>
                          <a:solidFill>
                            <a:srgbClr val="FF0000"/>
                          </a:solidFill>
                          <a:effectLst/>
                          <a:latin typeface="Times New Roman" pitchFamily="18" charset="0"/>
                        </a:rPr>
                        <a:t>**</a:t>
                      </a:r>
                      <a:endParaRPr kumimoji="0" lang="en-US" sz="1800" b="1" i="0" u="none" strike="noStrike" cap="none" normalizeH="0" baseline="0" dirty="0" smtClean="0">
                        <a:ln>
                          <a:noFill/>
                        </a:ln>
                        <a:solidFill>
                          <a:srgbClr val="FF0000"/>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(3.7)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 -0.0732</a:t>
                      </a:r>
                      <a:r>
                        <a:rPr kumimoji="0" lang="en-US" sz="1800" b="1" i="0" u="none" strike="noStrike" cap="none" normalizeH="0" baseline="30000" dirty="0" smtClean="0">
                          <a:ln>
                            <a:noFill/>
                          </a:ln>
                          <a:solidFill>
                            <a:srgbClr val="FF0000"/>
                          </a:solidFill>
                          <a:effectLst/>
                          <a:latin typeface="Times New Roman" pitchFamily="18" charset="0"/>
                        </a:rPr>
                        <a:t>**</a:t>
                      </a:r>
                      <a:endParaRPr kumimoji="0" lang="en-US" sz="1800" b="1" i="0" u="none" strike="noStrike" cap="none" normalizeH="0" baseline="0" dirty="0" smtClean="0">
                        <a:ln>
                          <a:noFill/>
                        </a:ln>
                        <a:solidFill>
                          <a:srgbClr val="FF0000"/>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(3.6)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196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1" u="none" strike="noStrike" cap="none" normalizeH="0" baseline="0" dirty="0" err="1" smtClean="0">
                          <a:ln>
                            <a:noFill/>
                          </a:ln>
                          <a:solidFill>
                            <a:srgbClr val="FF0000"/>
                          </a:solidFill>
                          <a:effectLst/>
                          <a:latin typeface="Times New Roman" pitchFamily="18" charset="0"/>
                        </a:rPr>
                        <a:t>PennCentral</a:t>
                      </a:r>
                      <a:r>
                        <a:rPr kumimoji="0" lang="en-US" sz="1400" b="1" i="0" u="none" strike="noStrike" cap="none" normalizeH="0" baseline="-25000" dirty="0" err="1" smtClean="0">
                          <a:ln>
                            <a:noFill/>
                          </a:ln>
                          <a:solidFill>
                            <a:srgbClr val="FF0000"/>
                          </a:solidFill>
                          <a:effectLst/>
                          <a:latin typeface="Times New Roman" pitchFamily="18" charset="0"/>
                        </a:rPr>
                        <a:t>t</a:t>
                      </a:r>
                      <a:endParaRPr kumimoji="0" lang="en-US" sz="1400" b="1" i="1" u="none" strike="noStrike" cap="none" normalizeH="0" baseline="0" dirty="0" smtClean="0">
                        <a:ln>
                          <a:noFill/>
                        </a:ln>
                        <a:solidFill>
                          <a:srgbClr val="FF0000"/>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rgbClr val="FF0000"/>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rgbClr val="FF0000"/>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-0.0317</a:t>
                      </a:r>
                      <a:r>
                        <a:rPr kumimoji="0" lang="en-US" sz="1800" b="1" i="0" u="none" strike="noStrike" cap="none" normalizeH="0" baseline="30000" dirty="0" smtClean="0">
                          <a:ln>
                            <a:noFill/>
                          </a:ln>
                          <a:solidFill>
                            <a:srgbClr val="FF0000"/>
                          </a:solidFill>
                          <a:effectLst/>
                          <a:latin typeface="Times New Roman" pitchFamily="18" charset="0"/>
                        </a:rPr>
                        <a:t>*</a:t>
                      </a:r>
                      <a:endParaRPr kumimoji="0" lang="en-US" sz="1800" b="1" i="0" u="none" strike="noStrike" cap="none" normalizeH="0" baseline="0" dirty="0" smtClean="0">
                        <a:ln>
                          <a:noFill/>
                        </a:ln>
                        <a:solidFill>
                          <a:srgbClr val="FF0000"/>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(2.5)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-0.0316</a:t>
                      </a:r>
                      <a:r>
                        <a:rPr kumimoji="0" lang="en-US" sz="1800" b="1" i="0" u="none" strike="noStrike" cap="none" normalizeH="0" baseline="30000" dirty="0" smtClean="0">
                          <a:ln>
                            <a:noFill/>
                          </a:ln>
                          <a:solidFill>
                            <a:srgbClr val="FF0000"/>
                          </a:solidFill>
                          <a:effectLst/>
                          <a:latin typeface="Times New Roman" pitchFamily="18" charset="0"/>
                        </a:rPr>
                        <a:t>*</a:t>
                      </a:r>
                      <a:endParaRPr kumimoji="0" lang="en-US" sz="1800" b="1" i="0" u="none" strike="noStrike" cap="none" normalizeH="0" baseline="0" dirty="0" smtClean="0">
                        <a:ln>
                          <a:noFill/>
                        </a:ln>
                        <a:solidFill>
                          <a:srgbClr val="FF0000"/>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(2.4)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rgbClr val="FF0000"/>
                          </a:solidFill>
                          <a:effectLst/>
                          <a:latin typeface="Times New Roman" pitchFamily="18" charset="0"/>
                        </a:rPr>
                        <a:t>New York City Default </a:t>
                      </a:r>
                      <a:r>
                        <a:rPr kumimoji="0" lang="en-US" sz="1400" b="1" i="1" u="none" strike="noStrike" cap="none" normalizeH="0" baseline="0" dirty="0" err="1" smtClean="0">
                          <a:ln>
                            <a:noFill/>
                          </a:ln>
                          <a:solidFill>
                            <a:srgbClr val="FF0000"/>
                          </a:solidFill>
                          <a:effectLst/>
                          <a:latin typeface="Times New Roman" pitchFamily="18" charset="0"/>
                        </a:rPr>
                        <a:t>NYCDef</a:t>
                      </a:r>
                      <a:endParaRPr kumimoji="0" lang="en-US" sz="1400" b="1" i="1" u="none" strike="noStrike" cap="none" normalizeH="0" baseline="0" dirty="0" smtClean="0">
                        <a:ln>
                          <a:noFill/>
                        </a:ln>
                        <a:solidFill>
                          <a:srgbClr val="FF0000"/>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rgbClr val="FF0000"/>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rgbClr val="FF0000"/>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-0.0610</a:t>
                      </a:r>
                      <a:r>
                        <a:rPr kumimoji="0" lang="en-US" sz="1800" b="1" i="0" u="none" strike="noStrike" cap="none" normalizeH="0" baseline="30000" dirty="0" smtClean="0">
                          <a:ln>
                            <a:noFill/>
                          </a:ln>
                          <a:solidFill>
                            <a:srgbClr val="FF0000"/>
                          </a:solidFill>
                          <a:effectLst/>
                          <a:latin typeface="Times New Roman" pitchFamily="18" charset="0"/>
                        </a:rPr>
                        <a:t>**</a:t>
                      </a:r>
                      <a:endParaRPr kumimoji="0" lang="en-US" sz="1800" b="1" i="0" u="none" strike="noStrike" cap="none" normalizeH="0" baseline="0" dirty="0" smtClean="0">
                        <a:ln>
                          <a:noFill/>
                        </a:ln>
                        <a:solidFill>
                          <a:srgbClr val="FF0000"/>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(3.0)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-0.0577</a:t>
                      </a:r>
                      <a:r>
                        <a:rPr kumimoji="0" lang="en-US" sz="1800" b="1" i="0" u="none" strike="noStrike" cap="none" normalizeH="0" baseline="30000" dirty="0" smtClean="0">
                          <a:ln>
                            <a:noFill/>
                          </a:ln>
                          <a:solidFill>
                            <a:srgbClr val="FF0000"/>
                          </a:solidFill>
                          <a:effectLst/>
                          <a:latin typeface="Times New Roman" pitchFamily="18" charset="0"/>
                        </a:rPr>
                        <a:t>*</a:t>
                      </a:r>
                      <a:endParaRPr kumimoji="0" lang="en-US" sz="1800" b="1" i="0" u="none" strike="noStrike" cap="none" normalizeH="0" baseline="0" dirty="0" smtClean="0">
                        <a:ln>
                          <a:noFill/>
                        </a:ln>
                        <a:solidFill>
                          <a:srgbClr val="FF0000"/>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(2.7)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244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anose="02020603050405020304" pitchFamily="18" charset="0"/>
                        </a:rPr>
                        <a:t>R</a:t>
                      </a:r>
                      <a:r>
                        <a:rPr kumimoji="0" lang="en-US" sz="1400" b="1" i="0" u="none" strike="noStrike" cap="none" normalizeH="0" baseline="30000" dirty="0" smtClean="0">
                          <a:ln>
                            <a:noFill/>
                          </a:ln>
                          <a:solidFill>
                            <a:schemeClr val="tx1"/>
                          </a:solidFill>
                          <a:effectLst/>
                          <a:latin typeface="Times New Roman" pitchFamily="18" charset="0"/>
                          <a:cs typeface="Times New Roman" panose="02020603050405020304" pitchFamily="18" charset="0"/>
                        </a:rPr>
                        <a:t>2</a:t>
                      </a:r>
                      <a:r>
                        <a:rPr kumimoji="0" lang="en-US" sz="1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(corrected)</a:t>
                      </a:r>
                    </a:p>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S.E. * 100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0.34</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2.02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rPr>
                        <a:t>0.36</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rPr>
                        <a:t>1.99</a:t>
                      </a: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rPr>
                        <a:t>0.46</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rPr>
                        <a:t>1.82</a:t>
                      </a: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0.39</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1.86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0.28</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2.11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 name="Oval 2"/>
          <p:cNvSpPr/>
          <p:nvPr/>
        </p:nvSpPr>
        <p:spPr>
          <a:xfrm>
            <a:off x="7366000" y="304800"/>
            <a:ext cx="685800" cy="457200"/>
          </a:xfrm>
          <a:prstGeom prst="ellipse">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514086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0" y="31750"/>
            <a:ext cx="9144000" cy="654050"/>
          </a:xfrm>
        </p:spPr>
        <p:txBody>
          <a:bodyPr>
            <a:normAutofit fontScale="90000"/>
          </a:bodyPr>
          <a:lstStyle/>
          <a:p>
            <a:r>
              <a:rPr lang="en-US" sz="2700" dirty="0" smtClean="0">
                <a:latin typeface="Times New Roman" panose="02020603050405020304" pitchFamily="18" charset="0"/>
                <a:cs typeface="Times New Roman" panose="02020603050405020304" pitchFamily="18" charset="0"/>
              </a:rPr>
              <a:t>Short-Run Effects on the Shadow Share</a:t>
            </a:r>
            <a:r>
              <a:rPr lang="en-US" sz="2400" dirty="0" smtClean="0">
                <a:latin typeface="Times New Roman" panose="02020603050405020304" pitchFamily="18" charset="0"/>
                <a:cs typeface="Times New Roman" panose="02020603050405020304" pitchFamily="18" charset="0"/>
              </a:rPr>
              <a:t/>
            </a:r>
            <a:br>
              <a:rPr lang="en-US" sz="2400" dirty="0" smtClean="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sym typeface="Symbol"/>
              </a:rPr>
              <a:t></a:t>
            </a:r>
            <a:r>
              <a:rPr lang="en-US" sz="2000" dirty="0" err="1">
                <a:latin typeface="Times New Roman" panose="02020603050405020304" pitchFamily="18" charset="0"/>
                <a:cs typeface="Times New Roman" panose="02020603050405020304" pitchFamily="18" charset="0"/>
              </a:rPr>
              <a:t>ln</a:t>
            </a:r>
            <a:r>
              <a:rPr lang="en-US" sz="2000" i="1" dirty="0" err="1">
                <a:latin typeface="Times New Roman" panose="02020603050405020304" pitchFamily="18" charset="0"/>
                <a:cs typeface="Times New Roman" panose="02020603050405020304" pitchFamily="18" charset="0"/>
              </a:rPr>
              <a:t>SHADOW</a:t>
            </a:r>
            <a:r>
              <a:rPr lang="en-US" sz="2000" baseline="-25000" dirty="0">
                <a:latin typeface="Times New Roman" panose="02020603050405020304" pitchFamily="18" charset="0"/>
                <a:cs typeface="Times New Roman" panose="02020603050405020304" pitchFamily="18" charset="0"/>
              </a:rPr>
              <a:t> t</a:t>
            </a:r>
            <a:r>
              <a:rPr lang="en-US" sz="2000" i="1" dirty="0">
                <a:latin typeface="Times New Roman" panose="02020603050405020304" pitchFamily="18" charset="0"/>
                <a:cs typeface="Times New Roman" panose="02020603050405020304" pitchFamily="18" charset="0"/>
              </a:rPr>
              <a:t> = </a:t>
            </a:r>
            <a:r>
              <a:rPr lang="en-US" sz="2000" dirty="0">
                <a:latin typeface="Times New Roman" panose="02020603050405020304" pitchFamily="18" charset="0"/>
                <a:cs typeface="Times New Roman" panose="02020603050405020304" pitchFamily="18" charset="0"/>
                <a:sym typeface="Symbol"/>
              </a:rPr>
              <a:t></a:t>
            </a:r>
            <a:r>
              <a:rPr lang="en-US" sz="2000" baseline="-25000" dirty="0">
                <a:latin typeface="Times New Roman" panose="02020603050405020304" pitchFamily="18" charset="0"/>
                <a:cs typeface="Times New Roman" panose="02020603050405020304" pitchFamily="18" charset="0"/>
              </a:rPr>
              <a:t>0</a:t>
            </a:r>
            <a:r>
              <a:rPr lang="en-US" sz="2000" dirty="0">
                <a:latin typeface="Times New Roman" panose="02020603050405020304" pitchFamily="18" charset="0"/>
                <a:cs typeface="Times New Roman" panose="02020603050405020304" pitchFamily="18" charset="0"/>
              </a:rPr>
              <a:t> + </a:t>
            </a:r>
            <a:r>
              <a:rPr lang="en-US" sz="2000" dirty="0">
                <a:latin typeface="Times New Roman" panose="02020603050405020304" pitchFamily="18" charset="0"/>
                <a:cs typeface="Times New Roman" panose="02020603050405020304" pitchFamily="18" charset="0"/>
                <a:sym typeface="Symbol"/>
              </a:rPr>
              <a:t></a:t>
            </a:r>
            <a:r>
              <a:rPr lang="en-US" sz="2000" baseline="-25000" dirty="0" smtClean="0">
                <a:latin typeface="Times New Roman" panose="02020603050405020304" pitchFamily="18" charset="0"/>
                <a:cs typeface="Times New Roman" panose="02020603050405020304" pitchFamily="18" charset="0"/>
              </a:rPr>
              <a:t>1</a:t>
            </a:r>
            <a:r>
              <a:rPr lang="en-US" sz="2000" dirty="0" smtClean="0">
                <a:latin typeface="Times New Roman" panose="02020603050405020304" pitchFamily="18" charset="0"/>
                <a:cs typeface="Times New Roman" panose="02020603050405020304" pitchFamily="18" charset="0"/>
              </a:rPr>
              <a:t>ln(</a:t>
            </a:r>
            <a:r>
              <a:rPr lang="en-US" sz="2000" i="1" dirty="0" smtClean="0">
                <a:latin typeface="Times New Roman" panose="02020603050405020304" pitchFamily="18" charset="0"/>
                <a:cs typeface="Times New Roman" panose="02020603050405020304" pitchFamily="18" charset="0"/>
              </a:rPr>
              <a:t>EC</a:t>
            </a:r>
            <a:r>
              <a:rPr lang="en-US" sz="2000" dirty="0" smtClean="0">
                <a:latin typeface="Times New Roman" panose="02020603050405020304" pitchFamily="18" charset="0"/>
                <a:cs typeface="Times New Roman" panose="02020603050405020304" pitchFamily="18" charset="0"/>
              </a:rPr>
              <a:t>)</a:t>
            </a:r>
            <a:r>
              <a:rPr lang="en-US" sz="2000" baseline="-25000" dirty="0" smtClean="0">
                <a:latin typeface="Times New Roman" panose="02020603050405020304" pitchFamily="18" charset="0"/>
                <a:cs typeface="Times New Roman" panose="02020603050405020304" pitchFamily="18" charset="0"/>
              </a:rPr>
              <a:t>t-1</a:t>
            </a:r>
            <a:r>
              <a:rPr lang="en-US" sz="2000" dirty="0">
                <a:latin typeface="Times New Roman" panose="02020603050405020304" pitchFamily="18" charset="0"/>
                <a:cs typeface="Times New Roman" panose="02020603050405020304" pitchFamily="18" charset="0"/>
              </a:rPr>
              <a:t>+ β</a:t>
            </a:r>
            <a:r>
              <a:rPr lang="en-US" sz="2000" baseline="-25000" dirty="0" err="1">
                <a:latin typeface="Times New Roman" panose="02020603050405020304" pitchFamily="18" charset="0"/>
                <a:cs typeface="Times New Roman" panose="02020603050405020304" pitchFamily="18" charset="0"/>
              </a:rPr>
              <a:t>i</a:t>
            </a:r>
            <a:r>
              <a:rPr lang="en-US" sz="2000" dirty="0" err="1">
                <a:latin typeface="Times New Roman" panose="02020603050405020304" pitchFamily="18" charset="0"/>
                <a:cs typeface="Times New Roman" panose="02020603050405020304" pitchFamily="18" charset="0"/>
                <a:sym typeface="Symbol"/>
              </a:rPr>
              <a:t></a:t>
            </a:r>
            <a:r>
              <a:rPr lang="en-US" sz="2000" dirty="0" err="1" smtClean="0">
                <a:latin typeface="Times New Roman" panose="02020603050405020304" pitchFamily="18" charset="0"/>
                <a:cs typeface="Times New Roman" panose="02020603050405020304" pitchFamily="18" charset="0"/>
              </a:rPr>
              <a:t>ln</a:t>
            </a:r>
            <a:r>
              <a:rPr lang="en-US" sz="2000" dirty="0" smtClean="0">
                <a:latin typeface="Times New Roman" panose="02020603050405020304" pitchFamily="18" charset="0"/>
                <a:cs typeface="Times New Roman" panose="02020603050405020304" pitchFamily="18" charset="0"/>
              </a:rPr>
              <a:t>(</a:t>
            </a:r>
            <a:r>
              <a:rPr lang="en-US" sz="2000" i="1" dirty="0" smtClean="0">
                <a:latin typeface="Times New Roman" panose="02020603050405020304" pitchFamily="18" charset="0"/>
                <a:cs typeface="Times New Roman" panose="02020603050405020304" pitchFamily="18" charset="0"/>
              </a:rPr>
              <a:t>SHADOW</a:t>
            </a:r>
            <a:r>
              <a:rPr lang="en-US" sz="2000" dirty="0" smtClean="0">
                <a:latin typeface="Times New Roman" panose="02020603050405020304" pitchFamily="18" charset="0"/>
                <a:cs typeface="Times New Roman" panose="02020603050405020304" pitchFamily="18" charset="0"/>
              </a:rPr>
              <a:t>)</a:t>
            </a:r>
            <a:r>
              <a:rPr lang="en-US" sz="2000" baseline="-25000" dirty="0" smtClean="0">
                <a:latin typeface="Times New Roman" panose="02020603050405020304" pitchFamily="18" charset="0"/>
                <a:cs typeface="Times New Roman" panose="02020603050405020304" pitchFamily="18" charset="0"/>
              </a:rPr>
              <a:t>t-i</a:t>
            </a:r>
            <a:r>
              <a:rPr lang="en-US" sz="2000" dirty="0">
                <a:latin typeface="Times New Roman" panose="02020603050405020304" pitchFamily="18" charset="0"/>
                <a:cs typeface="Times New Roman" panose="02020603050405020304" pitchFamily="18" charset="0"/>
              </a:rPr>
              <a:t>+ </a:t>
            </a:r>
            <a:r>
              <a:rPr lang="en-US" sz="2000" baseline="-25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θ</a:t>
            </a:r>
            <a:r>
              <a:rPr lang="en-US" sz="2000" baseline="-25000" dirty="0" err="1">
                <a:latin typeface="Times New Roman" panose="02020603050405020304" pitchFamily="18" charset="0"/>
                <a:cs typeface="Times New Roman" panose="02020603050405020304" pitchFamily="18" charset="0"/>
              </a:rPr>
              <a:t>i</a:t>
            </a:r>
            <a:r>
              <a:rPr lang="en-US" sz="2000" dirty="0" err="1">
                <a:latin typeface="Times New Roman" panose="02020603050405020304" pitchFamily="18" charset="0"/>
                <a:cs typeface="Times New Roman" panose="02020603050405020304" pitchFamily="18" charset="0"/>
                <a:sym typeface="Symbol"/>
              </a:rPr>
              <a:t></a:t>
            </a:r>
            <a:r>
              <a:rPr lang="en-US" sz="2000" dirty="0" err="1" smtClean="0">
                <a:latin typeface="Times New Roman" panose="02020603050405020304" pitchFamily="18" charset="0"/>
                <a:cs typeface="Times New Roman" panose="02020603050405020304" pitchFamily="18" charset="0"/>
              </a:rPr>
              <a:t>ln</a:t>
            </a:r>
            <a:r>
              <a:rPr lang="en-US" sz="2000" dirty="0" smtClean="0">
                <a:latin typeface="Times New Roman" panose="02020603050405020304" pitchFamily="18" charset="0"/>
                <a:cs typeface="Times New Roman" panose="02020603050405020304" pitchFamily="18" charset="0"/>
              </a:rPr>
              <a:t>(</a:t>
            </a:r>
            <a:r>
              <a:rPr lang="en-US" sz="2000" i="1" dirty="0" smtClean="0">
                <a:latin typeface="Times New Roman" panose="02020603050405020304" pitchFamily="18" charset="0"/>
                <a:cs typeface="Times New Roman" panose="02020603050405020304" pitchFamily="18" charset="0"/>
              </a:rPr>
              <a:t>X</a:t>
            </a:r>
            <a:r>
              <a:rPr lang="en-US" sz="2000" dirty="0" smtClean="0">
                <a:latin typeface="Times New Roman" panose="02020603050405020304" pitchFamily="18" charset="0"/>
                <a:cs typeface="Times New Roman" panose="02020603050405020304" pitchFamily="18" charset="0"/>
              </a:rPr>
              <a:t>)</a:t>
            </a:r>
            <a:r>
              <a:rPr lang="en-US" sz="2000" baseline="-25000" dirty="0" smtClean="0">
                <a:latin typeface="Times New Roman" panose="02020603050405020304" pitchFamily="18" charset="0"/>
                <a:cs typeface="Times New Roman" panose="02020603050405020304" pitchFamily="18" charset="0"/>
              </a:rPr>
              <a:t>t-i</a:t>
            </a:r>
            <a:r>
              <a:rPr lang="en-US" sz="2000" dirty="0" smtClean="0">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δ</a:t>
            </a:r>
            <a:r>
              <a:rPr lang="en-US" sz="2000" i="1" dirty="0" err="1" smtClean="0">
                <a:latin typeface="Times New Roman" panose="02020603050405020304" pitchFamily="18" charset="0"/>
                <a:cs typeface="Times New Roman" panose="02020603050405020304" pitchFamily="18" charset="0"/>
              </a:rPr>
              <a:t>Y</a:t>
            </a:r>
            <a:r>
              <a:rPr lang="en-US" sz="2000" baseline="-25000" dirty="0" err="1" smtClean="0">
                <a:latin typeface="Times New Roman" panose="02020603050405020304" pitchFamily="18" charset="0"/>
                <a:cs typeface="Times New Roman" panose="02020603050405020304" pitchFamily="18" charset="0"/>
              </a:rPr>
              <a:t>t</a:t>
            </a:r>
            <a:endParaRPr lang="en-US" sz="2400" dirty="0" smtClean="0">
              <a:latin typeface="Times New Roman" panose="02020603050405020304" pitchFamily="18" charset="0"/>
              <a:cs typeface="Times New Roman" panose="02020603050405020304" pitchFamily="18" charset="0"/>
            </a:endParaRPr>
          </a:p>
        </p:txBody>
      </p:sp>
      <p:sp>
        <p:nvSpPr>
          <p:cNvPr id="48205" name="Slide Number Placeholder 1"/>
          <p:cNvSpPr>
            <a:spLocks noGrp="1"/>
          </p:cNvSpPr>
          <p:nvPr>
            <p:ph type="sldNum" sz="quarter" idx="12"/>
          </p:nvPr>
        </p:nvSpPr>
        <p:spPr>
          <a:noFill/>
        </p:spPr>
        <p:txBody>
          <a:bodyPr/>
          <a:lstStyle>
            <a:lvl1pPr eaLnBrk="0" hangingPunct="0">
              <a:defRPr baseline="30000">
                <a:solidFill>
                  <a:schemeClr val="tx1"/>
                </a:solidFill>
                <a:latin typeface="Arial" charset="0"/>
              </a:defRPr>
            </a:lvl1pPr>
            <a:lvl2pPr marL="742950" indent="-285750" eaLnBrk="0" hangingPunct="0">
              <a:defRPr baseline="30000">
                <a:solidFill>
                  <a:schemeClr val="tx1"/>
                </a:solidFill>
                <a:latin typeface="Arial" charset="0"/>
              </a:defRPr>
            </a:lvl2pPr>
            <a:lvl3pPr marL="1143000" indent="-228600" eaLnBrk="0" hangingPunct="0">
              <a:defRPr baseline="30000">
                <a:solidFill>
                  <a:schemeClr val="tx1"/>
                </a:solidFill>
                <a:latin typeface="Arial" charset="0"/>
              </a:defRPr>
            </a:lvl3pPr>
            <a:lvl4pPr marL="1600200" indent="-228600" eaLnBrk="0" hangingPunct="0">
              <a:defRPr baseline="30000">
                <a:solidFill>
                  <a:schemeClr val="tx1"/>
                </a:solidFill>
                <a:latin typeface="Arial" charset="0"/>
              </a:defRPr>
            </a:lvl4pPr>
            <a:lvl5pPr marL="2057400" indent="-228600" eaLnBrk="0" hangingPunct="0">
              <a:defRPr baseline="30000">
                <a:solidFill>
                  <a:schemeClr val="tx1"/>
                </a:solidFill>
                <a:latin typeface="Arial" charset="0"/>
              </a:defRPr>
            </a:lvl5pPr>
            <a:lvl6pPr marL="2514600" indent="-228600" eaLnBrk="0" fontAlgn="base" hangingPunct="0">
              <a:spcBef>
                <a:spcPct val="0"/>
              </a:spcBef>
              <a:spcAft>
                <a:spcPct val="0"/>
              </a:spcAft>
              <a:defRPr baseline="30000">
                <a:solidFill>
                  <a:schemeClr val="tx1"/>
                </a:solidFill>
                <a:latin typeface="Arial" charset="0"/>
              </a:defRPr>
            </a:lvl6pPr>
            <a:lvl7pPr marL="2971800" indent="-228600" eaLnBrk="0" fontAlgn="base" hangingPunct="0">
              <a:spcBef>
                <a:spcPct val="0"/>
              </a:spcBef>
              <a:spcAft>
                <a:spcPct val="0"/>
              </a:spcAft>
              <a:defRPr baseline="30000">
                <a:solidFill>
                  <a:schemeClr val="tx1"/>
                </a:solidFill>
                <a:latin typeface="Arial" charset="0"/>
              </a:defRPr>
            </a:lvl7pPr>
            <a:lvl8pPr marL="3429000" indent="-228600" eaLnBrk="0" fontAlgn="base" hangingPunct="0">
              <a:spcBef>
                <a:spcPct val="0"/>
              </a:spcBef>
              <a:spcAft>
                <a:spcPct val="0"/>
              </a:spcAft>
              <a:defRPr baseline="30000">
                <a:solidFill>
                  <a:schemeClr val="tx1"/>
                </a:solidFill>
                <a:latin typeface="Arial" charset="0"/>
              </a:defRPr>
            </a:lvl8pPr>
            <a:lvl9pPr marL="3886200" indent="-228600" eaLnBrk="0" fontAlgn="base" hangingPunct="0">
              <a:spcBef>
                <a:spcPct val="0"/>
              </a:spcBef>
              <a:spcAft>
                <a:spcPct val="0"/>
              </a:spcAft>
              <a:defRPr baseline="30000">
                <a:solidFill>
                  <a:schemeClr val="tx1"/>
                </a:solidFill>
                <a:latin typeface="Arial" charset="0"/>
              </a:defRPr>
            </a:lvl9pPr>
          </a:lstStyle>
          <a:p>
            <a:pPr eaLnBrk="1" hangingPunct="1"/>
            <a:fld id="{0CA74B5F-317D-4F0C-A45C-48A3635E6D8D}" type="slidenum">
              <a:rPr lang="en-US" baseline="0" smtClean="0"/>
              <a:pPr eaLnBrk="1" hangingPunct="1"/>
              <a:t>34</a:t>
            </a:fld>
            <a:endParaRPr lang="en-US" baseline="0" smtClean="0"/>
          </a:p>
        </p:txBody>
      </p:sp>
      <p:graphicFrame>
        <p:nvGraphicFramePr>
          <p:cNvPr id="6" name="Group 132"/>
          <p:cNvGraphicFramePr>
            <a:graphicFrameLocks noGrp="1"/>
          </p:cNvGraphicFramePr>
          <p:nvPr>
            <p:extLst>
              <p:ext uri="{D42A27DB-BD31-4B8C-83A1-F6EECF244321}">
                <p14:modId xmlns:p14="http://schemas.microsoft.com/office/powerpoint/2010/main" val="3830315155"/>
              </p:ext>
            </p:extLst>
          </p:nvPr>
        </p:nvGraphicFramePr>
        <p:xfrm>
          <a:off x="57150" y="774700"/>
          <a:ext cx="9029700" cy="5577840"/>
        </p:xfrm>
        <a:graphic>
          <a:graphicData uri="http://schemas.openxmlformats.org/drawingml/2006/table">
            <a:tbl>
              <a:tblPr/>
              <a:tblGrid>
                <a:gridCol w="1782688"/>
                <a:gridCol w="1395147"/>
                <a:gridCol w="1627671"/>
                <a:gridCol w="1472655"/>
                <a:gridCol w="1472655"/>
                <a:gridCol w="1278884"/>
              </a:tblGrid>
              <a:tr h="756041">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Short Run</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Coefficients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1:</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limited controls</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1963q1-2013q3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2: credit &amp; cyclical controls</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1963q1-2013q3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FF0000"/>
                          </a:solidFill>
                          <a:effectLst/>
                          <a:latin typeface="Times New Roman" pitchFamily="18" charset="0"/>
                        </a:rPr>
                        <a:t>Model 3: credit, event, &amp; cyclical </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rgbClr val="FF0000"/>
                          </a:solidFill>
                          <a:effectLst/>
                          <a:latin typeface="Times New Roman" pitchFamily="18" charset="0"/>
                        </a:rPr>
                        <a:t>1963q1-2013q3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Model 4: credit, event, &amp; cyclical </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1963q1-2006q4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rgbClr val="FF0000"/>
                          </a:solidFill>
                          <a:effectLst/>
                          <a:latin typeface="Times New Roman" pitchFamily="18" charset="0"/>
                        </a:rPr>
                        <a:t>Model 7: only reg. controls</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rgbClr val="FF0000"/>
                          </a:solidFill>
                          <a:effectLst/>
                          <a:latin typeface="Times New Roman" pitchFamily="18" charset="0"/>
                        </a:rPr>
                        <a:t>1963q1-’13q3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39359">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lang="en-US" sz="1400" b="1" i="0" kern="1200" dirty="0" err="1" smtClean="0">
                          <a:solidFill>
                            <a:schemeClr val="tx1"/>
                          </a:solidFill>
                          <a:effectLst/>
                          <a:latin typeface="Times New Roman" panose="02020603050405020304" pitchFamily="18" charset="0"/>
                          <a:ea typeface="+mn-ea"/>
                          <a:cs typeface="Times New Roman" panose="02020603050405020304" pitchFamily="18" charset="0"/>
                        </a:rPr>
                        <a:t>Reg</a:t>
                      </a:r>
                      <a:r>
                        <a:rPr lang="en-US" sz="1400" b="1" i="0" kern="1200" baseline="0" dirty="0" err="1" smtClean="0">
                          <a:solidFill>
                            <a:schemeClr val="tx1"/>
                          </a:solidFill>
                          <a:effectLst/>
                          <a:latin typeface="Times New Roman" panose="02020603050405020304" pitchFamily="18" charset="0"/>
                          <a:ea typeface="+mn-ea"/>
                          <a:cs typeface="Times New Roman" panose="02020603050405020304" pitchFamily="18" charset="0"/>
                        </a:rPr>
                        <a:t>Q</a:t>
                      </a:r>
                      <a:r>
                        <a:rPr lang="en-US" sz="1400" b="1" i="0"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b="1" i="0" kern="1200" baseline="0" dirty="0" err="1" smtClean="0">
                          <a:solidFill>
                            <a:schemeClr val="tx1"/>
                          </a:solidFill>
                          <a:effectLst/>
                          <a:latin typeface="Times New Roman" panose="02020603050405020304" pitchFamily="18" charset="0"/>
                          <a:ea typeface="+mn-ea"/>
                          <a:cs typeface="Times New Roman" panose="02020603050405020304" pitchFamily="18" charset="0"/>
                        </a:rPr>
                        <a:t>Disintermedi-ation</a:t>
                      </a:r>
                      <a:r>
                        <a:rPr lang="en-US" sz="1400" b="1" i="0"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b="1" i="1" kern="1200" dirty="0" smtClean="0">
                          <a:solidFill>
                            <a:schemeClr val="tx1"/>
                          </a:solidFill>
                          <a:effectLst/>
                          <a:latin typeface="Times New Roman" panose="02020603050405020304" pitchFamily="18" charset="0"/>
                          <a:ea typeface="+mn-ea"/>
                          <a:cs typeface="Times New Roman" panose="02020603050405020304" pitchFamily="18" charset="0"/>
                        </a:rPr>
                        <a:t>REGQ</a:t>
                      </a:r>
                      <a:r>
                        <a:rPr lang="fr-FR" sz="1400" b="1" kern="1200" baseline="-25000" dirty="0" smtClean="0">
                          <a:solidFill>
                            <a:schemeClr val="tx1"/>
                          </a:solidFill>
                          <a:effectLst/>
                          <a:latin typeface="Times New Roman" panose="02020603050405020304" pitchFamily="18" charset="0"/>
                          <a:ea typeface="+mn-ea"/>
                          <a:cs typeface="Times New Roman" panose="02020603050405020304" pitchFamily="18" charset="0"/>
                        </a:rPr>
                        <a:t>t-2</a:t>
                      </a:r>
                      <a:r>
                        <a:rPr lang="fr-FR" sz="1400" b="1" kern="1200" dirty="0" smtClean="0">
                          <a:solidFill>
                            <a:schemeClr val="tx1"/>
                          </a:solidFill>
                          <a:effectLst/>
                          <a:latin typeface="Times New Roman" panose="02020603050405020304" pitchFamily="18" charset="0"/>
                          <a:ea typeface="+mn-ea"/>
                          <a:cs typeface="Times New Roman" panose="02020603050405020304" pitchFamily="18" charset="0"/>
                        </a:rPr>
                        <a:t>(x100) </a:t>
                      </a:r>
                      <a:endParaRPr kumimoji="0" lang="en-US" sz="1400" b="1" i="0" u="none" strike="noStrike" cap="none" normalizeH="0" baseline="0" dirty="0" smtClean="0">
                        <a:ln>
                          <a:noFill/>
                        </a:ln>
                        <a:solidFill>
                          <a:schemeClr val="tx1"/>
                        </a:solidFill>
                        <a:effectLst/>
                        <a:latin typeface="Times New Roman" pitchFamily="18" charset="0"/>
                        <a:cs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1.455</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(4.3)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1.403</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(4.2)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1.371</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(4.5)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1.348</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(4.1)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0.736</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(2.4)</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3340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lang="en-US" sz="1400" b="1" i="0" kern="1200" dirty="0" smtClean="0">
                          <a:solidFill>
                            <a:schemeClr val="tx1"/>
                          </a:solidFill>
                          <a:effectLst/>
                          <a:latin typeface="Times New Roman" panose="02020603050405020304" pitchFamily="18" charset="0"/>
                          <a:ea typeface="+mn-ea"/>
                          <a:cs typeface="Times New Roman" panose="02020603050405020304" pitchFamily="18" charset="0"/>
                        </a:rPr>
                        <a:t>Credit Controls</a:t>
                      </a:r>
                      <a:r>
                        <a:rPr lang="en-US" sz="1400" b="1" i="0" kern="1200" baseline="0" dirty="0" smtClean="0">
                          <a:solidFill>
                            <a:schemeClr val="tx1"/>
                          </a:solidFill>
                          <a:effectLst/>
                          <a:latin typeface="Times New Roman" panose="02020603050405020304" pitchFamily="18" charset="0"/>
                          <a:ea typeface="+mn-ea"/>
                          <a:cs typeface="Times New Roman" panose="02020603050405020304" pitchFamily="18" charset="0"/>
                        </a:rPr>
                        <a:t> 1980q2, </a:t>
                      </a:r>
                      <a:r>
                        <a:rPr lang="en-US" sz="1400" b="1" i="1" kern="1200" dirty="0" smtClean="0">
                          <a:solidFill>
                            <a:schemeClr val="tx1"/>
                          </a:solidFill>
                          <a:effectLst/>
                          <a:latin typeface="Times New Roman" panose="02020603050405020304" pitchFamily="18" charset="0"/>
                          <a:ea typeface="+mn-ea"/>
                          <a:cs typeface="Times New Roman" panose="02020603050405020304" pitchFamily="18" charset="0"/>
                        </a:rPr>
                        <a:t>DCON</a:t>
                      </a:r>
                      <a:r>
                        <a:rPr lang="fr-FR" sz="1400" b="1" kern="1200" baseline="-25000" dirty="0" smtClean="0">
                          <a:solidFill>
                            <a:schemeClr val="tx1"/>
                          </a:solidFill>
                          <a:effectLst/>
                          <a:latin typeface="Times New Roman" panose="02020603050405020304" pitchFamily="18" charset="0"/>
                          <a:ea typeface="+mn-ea"/>
                          <a:cs typeface="Times New Roman" panose="02020603050405020304" pitchFamily="18" charset="0"/>
                        </a:rPr>
                        <a:t>t</a:t>
                      </a:r>
                      <a:endParaRPr kumimoji="0" lang="en-US" sz="1400" b="1" i="0" u="none" strike="noStrike" cap="none" normalizeH="0" baseline="0" dirty="0" smtClean="0">
                        <a:ln>
                          <a:noFill/>
                        </a:ln>
                        <a:solidFill>
                          <a:schemeClr val="tx1"/>
                        </a:solidFill>
                        <a:effectLst/>
                        <a:latin typeface="Times New Roman" pitchFamily="18" charset="0"/>
                        <a:cs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defRPr/>
                      </a:pPr>
                      <a:r>
                        <a:rPr kumimoji="0" lang="en-US" sz="1400" b="1" i="0" u="none" strike="noStrike" cap="none" normalizeH="0" baseline="0" dirty="0" smtClean="0">
                          <a:ln>
                            <a:noFill/>
                          </a:ln>
                          <a:solidFill>
                            <a:schemeClr val="tx1"/>
                          </a:solidFill>
                          <a:effectLst/>
                          <a:latin typeface="Times New Roman" pitchFamily="18" charset="0"/>
                        </a:rPr>
                        <a:t> 0.037</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defRPr/>
                      </a:pPr>
                      <a:r>
                        <a:rPr kumimoji="0" lang="en-US" sz="1400" b="1" i="0" u="none" strike="noStrike" cap="none" normalizeH="0" baseline="0" dirty="0" smtClean="0">
                          <a:ln>
                            <a:noFill/>
                          </a:ln>
                          <a:solidFill>
                            <a:schemeClr val="tx1"/>
                          </a:solidFill>
                          <a:effectLst/>
                          <a:latin typeface="Times New Roman" pitchFamily="18" charset="0"/>
                        </a:rPr>
                        <a:t>0.038</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defRPr/>
                      </a:pPr>
                      <a:r>
                        <a:rPr kumimoji="0" lang="en-US" sz="1400" b="1" i="0" u="none" strike="noStrike" cap="none" normalizeH="0" baseline="0" dirty="0" smtClean="0">
                          <a:ln>
                            <a:noFill/>
                          </a:ln>
                          <a:solidFill>
                            <a:schemeClr val="tx1"/>
                          </a:solidFill>
                          <a:effectLst/>
                          <a:latin typeface="Times New Roman" pitchFamily="18" charset="0"/>
                        </a:rPr>
                        <a:t>0.042</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(3.0)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defRPr/>
                      </a:pPr>
                      <a:r>
                        <a:rPr kumimoji="0" lang="en-US" sz="1400" b="1" i="0" u="none" strike="noStrike" cap="none" normalizeH="0" baseline="0" dirty="0" smtClean="0">
                          <a:ln>
                            <a:noFill/>
                          </a:ln>
                          <a:solidFill>
                            <a:schemeClr val="tx1"/>
                          </a:solidFill>
                          <a:effectLst/>
                          <a:latin typeface="Times New Roman" pitchFamily="18" charset="0"/>
                        </a:rPr>
                        <a:t>0.043</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(2.8)</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4107">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lang="en-US" sz="1400" b="1" i="0" kern="1200" dirty="0" smtClean="0">
                          <a:solidFill>
                            <a:schemeClr val="tx1"/>
                          </a:solidFill>
                          <a:effectLst/>
                          <a:latin typeface="Times New Roman" panose="02020603050405020304" pitchFamily="18" charset="0"/>
                          <a:ea typeface="+mn-ea"/>
                          <a:cs typeface="Times New Roman" panose="02020603050405020304" pitchFamily="18" charset="0"/>
                        </a:rPr>
                        <a:t>Yield Curve</a:t>
                      </a:r>
                    </a:p>
                    <a:p>
                      <a:pPr marL="0" marR="0" lvl="0" indent="0" algn="l" defTabSz="914400" rtl="0" eaLnBrk="1" fontAlgn="base" latinLnBrk="0" hangingPunct="1">
                        <a:lnSpc>
                          <a:spcPct val="100000"/>
                        </a:lnSpc>
                        <a:spcBef>
                          <a:spcPts val="0"/>
                        </a:spcBef>
                        <a:spcAft>
                          <a:spcPct val="0"/>
                        </a:spcAft>
                        <a:buClrTx/>
                        <a:buSzTx/>
                        <a:buFontTx/>
                        <a:buNone/>
                        <a:tabLst/>
                      </a:pPr>
                      <a:r>
                        <a:rPr lang="en-US" sz="1400" b="1" i="1" kern="1200" dirty="0" smtClean="0">
                          <a:solidFill>
                            <a:schemeClr val="tx1"/>
                          </a:solidFill>
                          <a:effectLst/>
                          <a:latin typeface="Times New Roman" panose="02020603050405020304" pitchFamily="18" charset="0"/>
                          <a:ea typeface="+mn-ea"/>
                          <a:cs typeface="Times New Roman" panose="02020603050405020304" pitchFamily="18" charset="0"/>
                        </a:rPr>
                        <a:t>YC</a:t>
                      </a:r>
                      <a:r>
                        <a:rPr lang="fr-FR" sz="1400" b="1" kern="1200" baseline="-25000" dirty="0" smtClean="0">
                          <a:solidFill>
                            <a:schemeClr val="tx1"/>
                          </a:solidFill>
                          <a:effectLst/>
                          <a:latin typeface="Times New Roman" panose="02020603050405020304" pitchFamily="18" charset="0"/>
                          <a:ea typeface="+mn-ea"/>
                          <a:cs typeface="Times New Roman" panose="02020603050405020304" pitchFamily="18" charset="0"/>
                        </a:rPr>
                        <a:t>t-3 </a:t>
                      </a:r>
                      <a:r>
                        <a:rPr lang="fr-FR" sz="1400" b="1" kern="1200" dirty="0" smtClean="0">
                          <a:solidFill>
                            <a:schemeClr val="tx1"/>
                          </a:solidFill>
                          <a:effectLst/>
                          <a:latin typeface="Times New Roman" panose="02020603050405020304" pitchFamily="18" charset="0"/>
                          <a:ea typeface="+mn-ea"/>
                          <a:cs typeface="Times New Roman" panose="02020603050405020304" pitchFamily="18" charset="0"/>
                        </a:rPr>
                        <a:t>(x100) </a:t>
                      </a:r>
                      <a:endParaRPr kumimoji="0" lang="en-US" sz="1400" b="1" i="0" u="none" strike="noStrike" cap="none" normalizeH="0" baseline="0" dirty="0" smtClean="0">
                        <a:ln>
                          <a:noFill/>
                        </a:ln>
                        <a:solidFill>
                          <a:schemeClr val="tx1"/>
                        </a:solidFill>
                        <a:effectLst/>
                        <a:latin typeface="Times New Roman" pitchFamily="18" charset="0"/>
                        <a:cs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1.092</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(5.4)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1.037</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(5.2)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0.989</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(5.9)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1.015</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(4.6)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244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lang="en-US" sz="1400" b="1" i="0" kern="1200" dirty="0" smtClean="0">
                          <a:solidFill>
                            <a:schemeClr val="tx1"/>
                          </a:solidFill>
                          <a:effectLst/>
                          <a:latin typeface="Times New Roman" panose="02020603050405020304" pitchFamily="18" charset="0"/>
                          <a:ea typeface="+mn-ea"/>
                          <a:cs typeface="Times New Roman" panose="02020603050405020304" pitchFamily="18" charset="0"/>
                        </a:rPr>
                        <a:t>Bond risk </a:t>
                      </a:r>
                      <a:r>
                        <a:rPr lang="en-US" sz="1400" b="1" i="0" kern="1200" dirty="0" err="1" smtClean="0">
                          <a:solidFill>
                            <a:schemeClr val="tx1"/>
                          </a:solidFill>
                          <a:effectLst/>
                          <a:latin typeface="Times New Roman" panose="02020603050405020304" pitchFamily="18" charset="0"/>
                          <a:ea typeface="+mn-ea"/>
                          <a:cs typeface="Times New Roman" panose="02020603050405020304" pitchFamily="18" charset="0"/>
                        </a:rPr>
                        <a:t>premia</a:t>
                      </a:r>
                      <a:endParaRPr lang="en-US" sz="1400" b="1" i="0" kern="12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ase" latinLnBrk="0" hangingPunct="1">
                        <a:lnSpc>
                          <a:spcPct val="100000"/>
                        </a:lnSpc>
                        <a:spcBef>
                          <a:spcPts val="0"/>
                        </a:spcBef>
                        <a:spcAft>
                          <a:spcPct val="0"/>
                        </a:spcAft>
                        <a:buClrTx/>
                        <a:buSzTx/>
                        <a:buFontTx/>
                        <a:buNone/>
                        <a:tabLst/>
                      </a:pPr>
                      <a:r>
                        <a:rPr lang="en-US" sz="1400" b="1" i="1" kern="1200" dirty="0" err="1" smtClean="0">
                          <a:solidFill>
                            <a:schemeClr val="tx1"/>
                          </a:solidFill>
                          <a:effectLst/>
                          <a:latin typeface="Times New Roman" panose="02020603050405020304" pitchFamily="18" charset="0"/>
                          <a:ea typeface="+mn-ea"/>
                          <a:cs typeface="Times New Roman" panose="02020603050405020304" pitchFamily="18" charset="0"/>
                        </a:rPr>
                        <a:t>lnATR</a:t>
                      </a:r>
                      <a:r>
                        <a:rPr lang="fr-FR" sz="1400" b="1" kern="1200" baseline="-25000" dirty="0" smtClean="0">
                          <a:solidFill>
                            <a:schemeClr val="tx1"/>
                          </a:solidFill>
                          <a:effectLst/>
                          <a:latin typeface="Times New Roman" panose="02020603050405020304" pitchFamily="18" charset="0"/>
                          <a:ea typeface="+mn-ea"/>
                          <a:cs typeface="Times New Roman" panose="02020603050405020304" pitchFamily="18" charset="0"/>
                        </a:rPr>
                        <a:t> t-1 </a:t>
                      </a:r>
                      <a:r>
                        <a:rPr lang="fr-FR" sz="1400" b="1" kern="1200" dirty="0" smtClean="0">
                          <a:solidFill>
                            <a:schemeClr val="tx1"/>
                          </a:solidFill>
                          <a:effectLst/>
                          <a:latin typeface="Times New Roman" panose="02020603050405020304" pitchFamily="18" charset="0"/>
                          <a:ea typeface="+mn-ea"/>
                          <a:cs typeface="Times New Roman" panose="02020603050405020304" pitchFamily="18" charset="0"/>
                        </a:rPr>
                        <a:t>(x100) </a:t>
                      </a:r>
                      <a:endParaRPr kumimoji="0" lang="en-US" sz="1400" b="1" i="0" u="none" strike="noStrike" cap="none" normalizeH="0" baseline="0" dirty="0" smtClean="0">
                        <a:ln>
                          <a:noFill/>
                        </a:ln>
                        <a:solidFill>
                          <a:schemeClr val="tx1"/>
                        </a:solidFill>
                        <a:effectLst/>
                        <a:latin typeface="Times New Roman" pitchFamily="18" charset="0"/>
                        <a:cs typeface="Times New Roman" panose="02020603050405020304"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-0.736</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-0.571</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-0.778</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-0.776</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768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August 2007 Hedge Fund Event, </a:t>
                      </a:r>
                      <a:r>
                        <a:rPr kumimoji="0" lang="en-US" sz="1400" b="1" i="1" u="none" strike="noStrike" cap="none" normalizeH="0" baseline="0" dirty="0" smtClean="0">
                          <a:ln>
                            <a:noFill/>
                          </a:ln>
                          <a:solidFill>
                            <a:schemeClr val="tx1"/>
                          </a:solidFill>
                          <a:effectLst/>
                          <a:latin typeface="Times New Roman" pitchFamily="18" charset="0"/>
                        </a:rPr>
                        <a:t>DBNP</a:t>
                      </a:r>
                      <a:endParaRPr kumimoji="0" lang="en-US" sz="1400" b="1" i="0" u="none" strike="noStrike" cap="none" normalizeH="0" baseline="-25000" dirty="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a:t>
                      </a:r>
                      <a:endParaRPr kumimoji="0" lang="en-US" sz="1400" b="1" i="0" u="none" strike="noStrike" cap="none" normalizeH="0" baseline="3000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3000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-0.0578</a:t>
                      </a:r>
                      <a:r>
                        <a:rPr kumimoji="0" lang="en-US" sz="1400" b="1" i="0" u="none" strike="noStrike" cap="none" normalizeH="0" baseline="30000" dirty="0" smtClean="0">
                          <a:ln>
                            <a:noFill/>
                          </a:ln>
                          <a:solidFill>
                            <a:schemeClr val="tx1"/>
                          </a:solidFill>
                          <a:effectLst/>
                          <a:latin typeface="Times New Roman" pitchFamily="18" charset="0"/>
                        </a:rPr>
                        <a:t>**</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(3.1)</a:t>
                      </a:r>
                      <a:endParaRPr kumimoji="0" lang="en-US" sz="1400" b="1" i="0" u="none" strike="noStrike" cap="none" normalizeH="0" baseline="3000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err="1" smtClean="0">
                          <a:ln>
                            <a:noFill/>
                          </a:ln>
                          <a:solidFill>
                            <a:schemeClr val="tx1"/>
                          </a:solidFill>
                          <a:effectLst/>
                          <a:latin typeface="Times New Roman" pitchFamily="18" charset="0"/>
                        </a:rPr>
                        <a:t>n.a</a:t>
                      </a:r>
                      <a:r>
                        <a:rPr kumimoji="0" lang="en-US" sz="1400" b="1" i="0" u="none" strike="noStrike" cap="none" normalizeH="0" baseline="0" dirty="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3000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672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1" u="none" strike="noStrike" cap="none" normalizeH="0" baseline="0" dirty="0" smtClean="0">
                          <a:ln>
                            <a:noFill/>
                          </a:ln>
                          <a:solidFill>
                            <a:schemeClr val="tx1"/>
                          </a:solidFill>
                          <a:effectLst/>
                          <a:latin typeface="Times New Roman" pitchFamily="18" charset="0"/>
                        </a:rPr>
                        <a:t>StockCrash87</a:t>
                      </a:r>
                      <a:r>
                        <a:rPr kumimoji="0" lang="en-US" sz="1400" b="1" i="0" u="none" strike="noStrike" cap="none" normalizeH="0" baseline="-25000" dirty="0" smtClean="0">
                          <a:ln>
                            <a:noFill/>
                          </a:ln>
                          <a:solidFill>
                            <a:schemeClr val="tx1"/>
                          </a:solidFill>
                          <a:effectLst/>
                          <a:latin typeface="Times New Roman" pitchFamily="18" charset="0"/>
                        </a:rPr>
                        <a:t>t</a:t>
                      </a:r>
                      <a:endParaRPr kumimoji="0" lang="en-US" sz="1400" b="1" i="1" u="none" strike="noStrike" cap="none" normalizeH="0" baseline="0" dirty="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-0.0715</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(3.7)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 -0.0732</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(3.6)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196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1" u="none" strike="noStrike" cap="none" normalizeH="0" baseline="0" dirty="0" err="1" smtClean="0">
                          <a:ln>
                            <a:noFill/>
                          </a:ln>
                          <a:solidFill>
                            <a:schemeClr val="tx1"/>
                          </a:solidFill>
                          <a:effectLst/>
                          <a:latin typeface="Times New Roman" pitchFamily="18" charset="0"/>
                        </a:rPr>
                        <a:t>PennCentral</a:t>
                      </a:r>
                      <a:r>
                        <a:rPr kumimoji="0" lang="en-US" sz="1400" b="1" i="0" u="none" strike="noStrike" cap="none" normalizeH="0" baseline="-25000" dirty="0" err="1" smtClean="0">
                          <a:ln>
                            <a:noFill/>
                          </a:ln>
                          <a:solidFill>
                            <a:schemeClr val="tx1"/>
                          </a:solidFill>
                          <a:effectLst/>
                          <a:latin typeface="Times New Roman" pitchFamily="18" charset="0"/>
                        </a:rPr>
                        <a:t>t</a:t>
                      </a:r>
                      <a:endParaRPr kumimoji="0" lang="en-US" sz="1400" b="1" i="1" u="none" strike="noStrike" cap="none" normalizeH="0" baseline="0" dirty="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-0.0317</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(2.5)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-0.0316</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(2.4)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New York City Default </a:t>
                      </a:r>
                      <a:r>
                        <a:rPr kumimoji="0" lang="en-US" sz="1400" b="1" i="1" u="none" strike="noStrike" cap="none" normalizeH="0" baseline="0" dirty="0" err="1" smtClean="0">
                          <a:ln>
                            <a:noFill/>
                          </a:ln>
                          <a:solidFill>
                            <a:schemeClr val="tx1"/>
                          </a:solidFill>
                          <a:effectLst/>
                          <a:latin typeface="Times New Roman" pitchFamily="18" charset="0"/>
                        </a:rPr>
                        <a:t>NYCDef</a:t>
                      </a:r>
                      <a:endParaRPr kumimoji="0" lang="en-US" sz="1400" b="1" i="1" u="none" strike="noStrike" cap="none" normalizeH="0" baseline="0" dirty="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-0.0610</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(3.0)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-0.0577</a:t>
                      </a:r>
                      <a:r>
                        <a:rPr kumimoji="0" lang="en-US" sz="1400" b="1" i="0" u="none" strike="noStrike" cap="none" normalizeH="0" baseline="30000" dirty="0" smtClean="0">
                          <a:ln>
                            <a:noFill/>
                          </a:ln>
                          <a:solidFill>
                            <a:schemeClr val="tx1"/>
                          </a:solidFill>
                          <a:effectLst/>
                          <a:latin typeface="Times New Roman" pitchFamily="18" charset="0"/>
                        </a:rPr>
                        <a:t>*</a:t>
                      </a:r>
                      <a:endParaRPr kumimoji="0" lang="en-US" sz="14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rPr>
                        <a:t>(2.7)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244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cs typeface="Times New Roman" panose="02020603050405020304" pitchFamily="18" charset="0"/>
                        </a:rPr>
                        <a:t>R</a:t>
                      </a:r>
                      <a:r>
                        <a:rPr kumimoji="0" lang="en-US" sz="1800" b="1" i="0" u="none" strike="noStrike" cap="none" normalizeH="0" baseline="30000" dirty="0" smtClean="0">
                          <a:ln>
                            <a:noFill/>
                          </a:ln>
                          <a:solidFill>
                            <a:srgbClr val="FF0000"/>
                          </a:solidFill>
                          <a:effectLst/>
                          <a:latin typeface="Times New Roman" pitchFamily="18" charset="0"/>
                          <a:cs typeface="Times New Roman" panose="02020603050405020304" pitchFamily="18" charset="0"/>
                        </a:rPr>
                        <a:t>2</a:t>
                      </a:r>
                      <a:r>
                        <a:rPr kumimoji="0" lang="en-US" sz="18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 (corrected)</a:t>
                      </a:r>
                    </a:p>
                    <a:p>
                      <a:pPr marL="0" marR="0" lvl="0" indent="0" algn="l"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S.E. * 100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0.34</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2.02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0.36</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1.99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0.46</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1.82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0.39</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1.86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0.28</a:t>
                      </a:r>
                    </a:p>
                    <a:p>
                      <a:pPr marL="0" marR="0" lvl="0" indent="0" algn="ctr"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smtClean="0">
                          <a:ln>
                            <a:noFill/>
                          </a:ln>
                          <a:solidFill>
                            <a:srgbClr val="FF0000"/>
                          </a:solidFill>
                          <a:effectLst/>
                          <a:latin typeface="Times New Roman" pitchFamily="18" charset="0"/>
                        </a:rPr>
                        <a:t>2.11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 name="Oval 2"/>
          <p:cNvSpPr/>
          <p:nvPr/>
        </p:nvSpPr>
        <p:spPr>
          <a:xfrm>
            <a:off x="7366000" y="304800"/>
            <a:ext cx="685800" cy="457200"/>
          </a:xfrm>
          <a:prstGeom prst="ellipse">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Box 59"/>
          <p:cNvSpPr txBox="1">
            <a:spLocks noChangeArrowheads="1"/>
          </p:cNvSpPr>
          <p:nvPr/>
        </p:nvSpPr>
        <p:spPr bwMode="auto">
          <a:xfrm>
            <a:off x="0" y="6400800"/>
            <a:ext cx="9144000" cy="276999"/>
          </a:xfrm>
          <a:prstGeom prst="rect">
            <a:avLst/>
          </a:prstGeom>
          <a:noFill/>
          <a:ln w="9525">
            <a:noFill/>
            <a:miter lim="800000"/>
            <a:headEnd/>
            <a:tailEnd/>
          </a:ln>
        </p:spPr>
        <p:txBody>
          <a:bodyPr wrap="square">
            <a:spAutoFit/>
          </a:bodyPr>
          <a:lstStyle/>
          <a:p>
            <a:pPr>
              <a:spcBef>
                <a:spcPts val="0"/>
              </a:spcBef>
            </a:pPr>
            <a:r>
              <a:rPr lang="en-US" sz="1200" dirty="0" smtClean="0">
                <a:latin typeface="Times New Roman" panose="02020603050405020304" pitchFamily="18" charset="0"/>
                <a:cs typeface="Times New Roman" panose="02020603050405020304" pitchFamily="18" charset="0"/>
              </a:rPr>
              <a:t>Absolute t-ratios in parentheses.  Vectors </a:t>
            </a:r>
            <a:r>
              <a:rPr lang="en-US" sz="1200" dirty="0">
                <a:latin typeface="Times New Roman" panose="02020603050405020304" pitchFamily="18" charset="0"/>
                <a:cs typeface="Times New Roman" panose="02020603050405020304" pitchFamily="18" charset="0"/>
              </a:rPr>
              <a:t>allow trends in variables but not in the </a:t>
            </a:r>
            <a:r>
              <a:rPr lang="en-US" sz="1200" dirty="0" err="1">
                <a:latin typeface="Times New Roman" panose="02020603050405020304" pitchFamily="18" charset="0"/>
                <a:cs typeface="Times New Roman" panose="02020603050405020304" pitchFamily="18" charset="0"/>
              </a:rPr>
              <a:t>cointegrating</a:t>
            </a:r>
            <a:r>
              <a:rPr lang="en-US" sz="1200" dirty="0">
                <a:latin typeface="Times New Roman" panose="02020603050405020304" pitchFamily="18" charset="0"/>
                <a:cs typeface="Times New Roman" panose="02020603050405020304" pitchFamily="18" charset="0"/>
              </a:rPr>
              <a:t> relationship</a:t>
            </a:r>
            <a:r>
              <a:rPr lang="en-US" sz="1200" dirty="0" smtClean="0">
                <a:latin typeface="Times New Roman" panose="02020603050405020304" pitchFamily="18" charset="0"/>
                <a:cs typeface="Times New Roman" panose="02020603050405020304" pitchFamily="18" charset="0"/>
              </a:rPr>
              <a:t>. </a:t>
            </a:r>
            <a:endParaRPr lang="en-US" sz="1200" dirty="0">
              <a:latin typeface="Times New Roman" panose="02020603050405020304" pitchFamily="18" charset="0"/>
              <a:cs typeface="Times New Roman" panose="02020603050405020304" pitchFamily="18" charset="0"/>
            </a:endParaRPr>
          </a:p>
        </p:txBody>
      </p:sp>
      <p:sp>
        <p:nvSpPr>
          <p:cNvPr id="2" name="Oval 1"/>
          <p:cNvSpPr/>
          <p:nvPr/>
        </p:nvSpPr>
        <p:spPr>
          <a:xfrm>
            <a:off x="4914900" y="5702302"/>
            <a:ext cx="1409700" cy="673100"/>
          </a:xfrm>
          <a:prstGeom prst="ellipse">
            <a:avLst/>
          </a:prstGeom>
          <a:no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7721600" y="5702302"/>
            <a:ext cx="1409700" cy="673100"/>
          </a:xfrm>
          <a:prstGeom prst="ellipse">
            <a:avLst/>
          </a:prstGeom>
          <a:no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9580219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700"/>
            <a:ext cx="8229600" cy="927100"/>
          </a:xfrm>
        </p:spPr>
        <p:txBody>
          <a:bodyPr/>
          <a:lstStyle/>
          <a:p>
            <a:r>
              <a:rPr lang="en-US" b="1" dirty="0" smtClean="0">
                <a:latin typeface="CG Times" pitchFamily="18" charset="0"/>
              </a:rPr>
              <a:t>Additional Robustness Checks</a:t>
            </a:r>
            <a:endParaRPr lang="en-US" b="1" dirty="0">
              <a:latin typeface="CG Times" pitchFamily="18" charset="0"/>
            </a:endParaRPr>
          </a:p>
        </p:txBody>
      </p:sp>
      <p:sp>
        <p:nvSpPr>
          <p:cNvPr id="3" name="Content Placeholder 2"/>
          <p:cNvSpPr>
            <a:spLocks noGrp="1"/>
          </p:cNvSpPr>
          <p:nvPr>
            <p:ph idx="1"/>
          </p:nvPr>
        </p:nvSpPr>
        <p:spPr>
          <a:xfrm>
            <a:off x="228600" y="838200"/>
            <a:ext cx="8686800" cy="5867400"/>
          </a:xfrm>
        </p:spPr>
        <p:txBody>
          <a:bodyPr>
            <a:normAutofit/>
          </a:bodyPr>
          <a:lstStyle/>
          <a:p>
            <a:r>
              <a:rPr lang="en-US" sz="2400" dirty="0" smtClean="0">
                <a:latin typeface="CG Times" pitchFamily="18" charset="0"/>
              </a:rPr>
              <a:t>Does the real information cost term just pick up a time trend? </a:t>
            </a:r>
            <a:r>
              <a:rPr lang="en-US" sz="2400" b="1" dirty="0" smtClean="0">
                <a:solidFill>
                  <a:schemeClr val="tx2">
                    <a:lumMod val="60000"/>
                    <a:lumOff val="40000"/>
                  </a:schemeClr>
                </a:solidFill>
                <a:latin typeface="CG Times" pitchFamily="18" charset="0"/>
              </a:rPr>
              <a:t>No:</a:t>
            </a:r>
          </a:p>
          <a:p>
            <a:r>
              <a:rPr lang="en-US" sz="2400" dirty="0" smtClean="0">
                <a:latin typeface="CG Times" pitchFamily="18" charset="0"/>
              </a:rPr>
              <a:t>Rerun preferred model (3) and model 1 having fewer short-run variables replacing the real information costs by allowing a time trend in the vector.</a:t>
            </a:r>
          </a:p>
          <a:p>
            <a:r>
              <a:rPr lang="en-US" sz="2400" dirty="0" err="1" smtClean="0">
                <a:latin typeface="CG Times" pitchFamily="18" charset="0"/>
              </a:rPr>
              <a:t>Cointegration</a:t>
            </a:r>
            <a:r>
              <a:rPr lang="en-US" sz="2400" dirty="0" smtClean="0">
                <a:latin typeface="CG Times" pitchFamily="18" charset="0"/>
              </a:rPr>
              <a:t>, coefficients and significance of other long-run variables (capital regulation, reserve requirement tax, and MMMFs vs MMDAs) were unaffected.</a:t>
            </a:r>
          </a:p>
          <a:p>
            <a:r>
              <a:rPr lang="en-US" sz="2400" dirty="0" smtClean="0">
                <a:latin typeface="CG Times" pitchFamily="18" charset="0"/>
              </a:rPr>
              <a:t>Models performed worse replacing information costs with a time trend, implying </a:t>
            </a:r>
            <a:r>
              <a:rPr lang="en-US" sz="2400" dirty="0">
                <a:latin typeface="CG Times" pitchFamily="18" charset="0"/>
              </a:rPr>
              <a:t>that real information costs </a:t>
            </a:r>
            <a:r>
              <a:rPr lang="en-US" sz="2400" dirty="0" smtClean="0">
                <a:latin typeface="CG Times" pitchFamily="18" charset="0"/>
              </a:rPr>
              <a:t>pick up substantial marginal information beyond a time trend:</a:t>
            </a:r>
          </a:p>
          <a:p>
            <a:pPr lvl="2"/>
            <a:r>
              <a:rPr lang="en-US" sz="2000" dirty="0" smtClean="0">
                <a:latin typeface="CG Times" pitchFamily="18" charset="0"/>
              </a:rPr>
              <a:t>Model fits smaller by 6 and 3 percent of the variance, in models with and without a full set of short-run controls, respectively.</a:t>
            </a:r>
          </a:p>
          <a:p>
            <a:pPr lvl="2"/>
            <a:r>
              <a:rPr lang="en-US" sz="2000" dirty="0" smtClean="0">
                <a:latin typeface="CG Times" pitchFamily="18" charset="0"/>
              </a:rPr>
              <a:t>Estimated speeds of adjustment notably slower </a:t>
            </a:r>
            <a:r>
              <a:rPr lang="en-US" sz="2000" dirty="0">
                <a:latin typeface="CG Times" pitchFamily="18" charset="0"/>
              </a:rPr>
              <a:t>by </a:t>
            </a:r>
            <a:r>
              <a:rPr lang="en-US" sz="2000" dirty="0" smtClean="0">
                <a:latin typeface="CG Times" pitchFamily="18" charset="0"/>
              </a:rPr>
              <a:t>4 </a:t>
            </a:r>
            <a:r>
              <a:rPr lang="en-US" sz="2000" dirty="0">
                <a:latin typeface="CG Times" pitchFamily="18" charset="0"/>
              </a:rPr>
              <a:t>and </a:t>
            </a:r>
            <a:r>
              <a:rPr lang="en-US" sz="2000" dirty="0" smtClean="0">
                <a:latin typeface="CG Times" pitchFamily="18" charset="0"/>
              </a:rPr>
              <a:t>6 </a:t>
            </a:r>
            <a:r>
              <a:rPr lang="en-US" sz="2000" dirty="0">
                <a:latin typeface="CG Times" pitchFamily="18" charset="0"/>
              </a:rPr>
              <a:t>percent </a:t>
            </a:r>
            <a:r>
              <a:rPr lang="en-US" sz="2000" dirty="0" smtClean="0">
                <a:latin typeface="CG Times" pitchFamily="18" charset="0"/>
              </a:rPr>
              <a:t>per quarter, </a:t>
            </a:r>
            <a:r>
              <a:rPr lang="en-US" sz="2000" dirty="0">
                <a:latin typeface="CG Times" pitchFamily="18" charset="0"/>
              </a:rPr>
              <a:t>in models with and without a full set of </a:t>
            </a:r>
            <a:r>
              <a:rPr lang="en-US" sz="2000" dirty="0" smtClean="0">
                <a:latin typeface="CG Times" pitchFamily="18" charset="0"/>
              </a:rPr>
              <a:t>controls</a:t>
            </a:r>
            <a:r>
              <a:rPr lang="en-US" sz="2000" dirty="0">
                <a:latin typeface="CG Times" pitchFamily="18" charset="0"/>
              </a:rPr>
              <a:t>, </a:t>
            </a:r>
            <a:r>
              <a:rPr lang="en-US" sz="2000" dirty="0" smtClean="0">
                <a:latin typeface="CG Times" pitchFamily="18" charset="0"/>
              </a:rPr>
              <a:t>respectively.</a:t>
            </a:r>
          </a:p>
          <a:p>
            <a:pPr lvl="2"/>
            <a:endParaRPr lang="en-US" sz="1600" dirty="0" smtClean="0">
              <a:latin typeface="CG Times" pitchFamily="18" charset="0"/>
            </a:endParaRPr>
          </a:p>
        </p:txBody>
      </p:sp>
    </p:spTree>
    <p:extLst>
      <p:ext uri="{BB962C8B-B14F-4D97-AF65-F5344CB8AC3E}">
        <p14:creationId xmlns:p14="http://schemas.microsoft.com/office/powerpoint/2010/main" val="424812252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700"/>
            <a:ext cx="8229600" cy="927100"/>
          </a:xfrm>
        </p:spPr>
        <p:txBody>
          <a:bodyPr>
            <a:normAutofit fontScale="90000"/>
          </a:bodyPr>
          <a:lstStyle/>
          <a:p>
            <a:r>
              <a:rPr lang="en-US" b="1" dirty="0" smtClean="0">
                <a:latin typeface="CG Times" pitchFamily="18" charset="0"/>
              </a:rPr>
              <a:t>Additional Robustness Checks</a:t>
            </a:r>
            <a:br>
              <a:rPr lang="en-US" b="1" dirty="0" smtClean="0">
                <a:latin typeface="CG Times" pitchFamily="18" charset="0"/>
              </a:rPr>
            </a:br>
            <a:r>
              <a:rPr lang="en-US" sz="3100" b="1" dirty="0" smtClean="0">
                <a:latin typeface="CG Times" pitchFamily="18" charset="0"/>
              </a:rPr>
              <a:t>(continued)</a:t>
            </a:r>
            <a:endParaRPr lang="en-US" sz="3100" b="1" dirty="0">
              <a:latin typeface="CG Times" pitchFamily="18" charset="0"/>
            </a:endParaRPr>
          </a:p>
        </p:txBody>
      </p:sp>
      <p:sp>
        <p:nvSpPr>
          <p:cNvPr id="3" name="Content Placeholder 2"/>
          <p:cNvSpPr>
            <a:spLocks noGrp="1"/>
          </p:cNvSpPr>
          <p:nvPr>
            <p:ph idx="1"/>
          </p:nvPr>
        </p:nvSpPr>
        <p:spPr>
          <a:xfrm>
            <a:off x="228600" y="990600"/>
            <a:ext cx="8686800" cy="5715000"/>
          </a:xfrm>
        </p:spPr>
        <p:txBody>
          <a:bodyPr>
            <a:normAutofit/>
          </a:bodyPr>
          <a:lstStyle/>
          <a:p>
            <a:r>
              <a:rPr lang="en-US" sz="2400" dirty="0" smtClean="0">
                <a:latin typeface="CG Times" pitchFamily="18" charset="0"/>
              </a:rPr>
              <a:t>How robust are findings to modeling levels of debt instead of market shares? </a:t>
            </a:r>
            <a:r>
              <a:rPr lang="en-US" sz="2400" b="1" dirty="0" smtClean="0">
                <a:solidFill>
                  <a:schemeClr val="tx2">
                    <a:lumMod val="60000"/>
                    <a:lumOff val="40000"/>
                  </a:schemeClr>
                </a:solidFill>
                <a:latin typeface="CG Times" pitchFamily="18" charset="0"/>
              </a:rPr>
              <a:t>Reasonably robust. </a:t>
            </a:r>
            <a:r>
              <a:rPr lang="en-US" sz="2400" dirty="0" smtClean="0">
                <a:latin typeface="CG Times" pitchFamily="18" charset="0"/>
              </a:rPr>
              <a:t>Rerun models of shadow share with ratio of shadow debt-to-nonfinancial corporate GDP. Most results similar: </a:t>
            </a:r>
          </a:p>
          <a:p>
            <a:pPr lvl="1"/>
            <a:r>
              <a:rPr lang="en-US" sz="2000" dirty="0" err="1" smtClean="0">
                <a:latin typeface="CG Times" pitchFamily="18" charset="0"/>
              </a:rPr>
              <a:t>contegration</a:t>
            </a:r>
            <a:r>
              <a:rPr lang="en-US" sz="2000" dirty="0" smtClean="0">
                <a:latin typeface="CG Times" pitchFamily="18" charset="0"/>
              </a:rPr>
              <a:t>, significant and sensibly signed relative regulatory capital, real information </a:t>
            </a:r>
            <a:r>
              <a:rPr lang="en-US" sz="2000" dirty="0" err="1" smtClean="0">
                <a:latin typeface="CG Times" pitchFamily="18" charset="0"/>
              </a:rPr>
              <a:t>sosts</a:t>
            </a:r>
            <a:r>
              <a:rPr lang="en-US" sz="2000" dirty="0" smtClean="0">
                <a:latin typeface="CG Times" pitchFamily="18" charset="0"/>
              </a:rPr>
              <a:t> and reserve requirement tax effects.</a:t>
            </a:r>
          </a:p>
          <a:p>
            <a:pPr lvl="1"/>
            <a:r>
              <a:rPr lang="en-US" sz="2000" dirty="0" smtClean="0">
                <a:latin typeface="CG Times" pitchFamily="18" charset="0"/>
              </a:rPr>
              <a:t>Only MMMF-MMDA shift term insignificant in long-run vector (and presence does not notably affect other coefficients).  Coincides with shifts in corporate tax incentives inter-acted with shifting inflation and interest rates that might affect use of debt versus equity.</a:t>
            </a:r>
            <a:endParaRPr lang="en-US" sz="2000" dirty="0">
              <a:latin typeface="CG Times" pitchFamily="18" charset="0"/>
            </a:endParaRPr>
          </a:p>
          <a:p>
            <a:pPr lvl="1"/>
            <a:r>
              <a:rPr lang="en-US" sz="2000" dirty="0" smtClean="0">
                <a:latin typeface="CG Times" pitchFamily="18" charset="0"/>
              </a:rPr>
              <a:t>Effects of short-run variable were similar to those of the share models.  </a:t>
            </a:r>
            <a:endParaRPr lang="en-US" sz="2400" dirty="0" smtClean="0">
              <a:latin typeface="CG Times" pitchFamily="18" charset="0"/>
            </a:endParaRPr>
          </a:p>
        </p:txBody>
      </p:sp>
    </p:spTree>
    <p:extLst>
      <p:ext uri="{BB962C8B-B14F-4D97-AF65-F5344CB8AC3E}">
        <p14:creationId xmlns:p14="http://schemas.microsoft.com/office/powerpoint/2010/main" val="170345551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700"/>
            <a:ext cx="8229600" cy="927100"/>
          </a:xfrm>
        </p:spPr>
        <p:txBody>
          <a:bodyPr/>
          <a:lstStyle/>
          <a:p>
            <a:r>
              <a:rPr lang="en-US" b="1" dirty="0" smtClean="0">
                <a:latin typeface="CG Times" pitchFamily="18" charset="0"/>
              </a:rPr>
              <a:t>Concluding Comments</a:t>
            </a:r>
            <a:endParaRPr lang="en-US" b="1" dirty="0">
              <a:latin typeface="CG Times" pitchFamily="18" charset="0"/>
            </a:endParaRPr>
          </a:p>
        </p:txBody>
      </p:sp>
      <p:sp>
        <p:nvSpPr>
          <p:cNvPr id="3" name="Content Placeholder 2"/>
          <p:cNvSpPr>
            <a:spLocks noGrp="1"/>
          </p:cNvSpPr>
          <p:nvPr>
            <p:ph idx="1"/>
          </p:nvPr>
        </p:nvSpPr>
        <p:spPr>
          <a:xfrm>
            <a:off x="228600" y="838200"/>
            <a:ext cx="8686800" cy="5867400"/>
          </a:xfrm>
        </p:spPr>
        <p:txBody>
          <a:bodyPr>
            <a:normAutofit fontScale="92500" lnSpcReduction="10000"/>
          </a:bodyPr>
          <a:lstStyle/>
          <a:p>
            <a:r>
              <a:rPr lang="en-US" sz="2400" dirty="0" smtClean="0">
                <a:latin typeface="CG Times" pitchFamily="18" charset="0"/>
              </a:rPr>
              <a:t>Consistent with factors stressed by older studies</a:t>
            </a:r>
            <a:r>
              <a:rPr lang="en-US" sz="2400" b="1" baseline="30000" dirty="0" smtClean="0">
                <a:latin typeface="CG Times" pitchFamily="18" charset="0"/>
              </a:rPr>
              <a:t>*</a:t>
            </a:r>
            <a:r>
              <a:rPr lang="en-US" sz="2400" dirty="0" smtClean="0">
                <a:latin typeface="CG Times" pitchFamily="18" charset="0"/>
              </a:rPr>
              <a:t>, shadow banking’s role in short-term business finance is affected in the:</a:t>
            </a:r>
          </a:p>
          <a:p>
            <a:pPr lvl="1"/>
            <a:r>
              <a:rPr lang="en-US" sz="2000" dirty="0" smtClean="0">
                <a:latin typeface="CG Times" pitchFamily="18" charset="0"/>
              </a:rPr>
              <a:t>Long-run </a:t>
            </a:r>
            <a:r>
              <a:rPr lang="en-US" sz="2000" dirty="0">
                <a:latin typeface="CG Times" pitchFamily="18" charset="0"/>
              </a:rPr>
              <a:t>by </a:t>
            </a:r>
            <a:r>
              <a:rPr lang="en-US" sz="2000" dirty="0" smtClean="0">
                <a:latin typeface="CG Times" pitchFamily="18" charset="0"/>
              </a:rPr>
              <a:t>(-) </a:t>
            </a:r>
            <a:r>
              <a:rPr lang="en-US" sz="2000" dirty="0">
                <a:latin typeface="CG Times" pitchFamily="18" charset="0"/>
              </a:rPr>
              <a:t>information costs, (+) reserve requirement taxes, </a:t>
            </a:r>
            <a:r>
              <a:rPr lang="en-US" sz="2000" dirty="0" smtClean="0">
                <a:latin typeface="CG Times" pitchFamily="18" charset="0"/>
              </a:rPr>
              <a:t>(+) relative regulatory capital burdens on banks vs. shadow funded credit</a:t>
            </a:r>
            <a:endParaRPr lang="en-US" sz="2000" dirty="0">
              <a:latin typeface="CG Times" pitchFamily="18" charset="0"/>
            </a:endParaRPr>
          </a:p>
          <a:p>
            <a:pPr lvl="1"/>
            <a:r>
              <a:rPr lang="en-US" sz="2000" dirty="0">
                <a:latin typeface="CG Times" pitchFamily="18" charset="0"/>
              </a:rPr>
              <a:t>Short-run by (+) </a:t>
            </a:r>
            <a:r>
              <a:rPr lang="en-US" sz="2000" dirty="0" smtClean="0">
                <a:latin typeface="CG Times" pitchFamily="18" charset="0"/>
              </a:rPr>
              <a:t>Regulation </a:t>
            </a:r>
            <a:r>
              <a:rPr lang="en-US" sz="2000" dirty="0">
                <a:latin typeface="CG Times" pitchFamily="18" charset="0"/>
              </a:rPr>
              <a:t>Q disintermediation, (-) </a:t>
            </a:r>
            <a:r>
              <a:rPr lang="en-US" sz="2000" dirty="0" smtClean="0">
                <a:latin typeface="CG Times" pitchFamily="18" charset="0"/>
              </a:rPr>
              <a:t>bank deposit </a:t>
            </a:r>
            <a:r>
              <a:rPr lang="en-US" sz="2000" dirty="0">
                <a:latin typeface="CG Times" pitchFamily="18" charset="0"/>
              </a:rPr>
              <a:t>deregulation, </a:t>
            </a:r>
            <a:r>
              <a:rPr lang="en-US" sz="2000" dirty="0" smtClean="0">
                <a:latin typeface="CG Times" pitchFamily="18" charset="0"/>
              </a:rPr>
              <a:t>and (-) </a:t>
            </a:r>
            <a:r>
              <a:rPr lang="en-US" sz="2000" dirty="0">
                <a:latin typeface="CG Times" pitchFamily="18" charset="0"/>
              </a:rPr>
              <a:t>curbs on bank </a:t>
            </a:r>
            <a:r>
              <a:rPr lang="en-US" sz="2000" dirty="0" smtClean="0">
                <a:latin typeface="CG Times" pitchFamily="18" charset="0"/>
              </a:rPr>
              <a:t>lending</a:t>
            </a:r>
            <a:endParaRPr lang="en-US" sz="2400" dirty="0" smtClean="0">
              <a:latin typeface="CG Times" pitchFamily="18" charset="0"/>
            </a:endParaRPr>
          </a:p>
          <a:p>
            <a:r>
              <a:rPr lang="en-US" sz="2400" dirty="0">
                <a:latin typeface="CG Times" pitchFamily="18" charset="0"/>
              </a:rPr>
              <a:t>Consistent with post-millennium studies</a:t>
            </a:r>
            <a:r>
              <a:rPr lang="en-US" sz="2400" b="1" baseline="30000" dirty="0">
                <a:latin typeface="CG Times" pitchFamily="18" charset="0"/>
              </a:rPr>
              <a:t>**</a:t>
            </a:r>
            <a:r>
              <a:rPr lang="en-US" sz="2400" dirty="0">
                <a:latin typeface="CG Times" pitchFamily="18" charset="0"/>
              </a:rPr>
              <a:t>, shadow banking’s role in short-term business credit is </a:t>
            </a:r>
            <a:r>
              <a:rPr lang="en-US" sz="2400" i="1" u="sng" dirty="0">
                <a:latin typeface="CG Times" pitchFamily="18" charset="0"/>
              </a:rPr>
              <a:t>also</a:t>
            </a:r>
            <a:r>
              <a:rPr lang="en-US" sz="2400" dirty="0">
                <a:latin typeface="CG Times" pitchFamily="18" charset="0"/>
              </a:rPr>
              <a:t> affected in the:</a:t>
            </a:r>
          </a:p>
          <a:p>
            <a:pPr lvl="1"/>
            <a:r>
              <a:rPr lang="en-US" sz="2000" dirty="0">
                <a:latin typeface="CG Times" pitchFamily="18" charset="0"/>
              </a:rPr>
              <a:t>Long-run by (+) deposit regulation that once favored money market funds, (+) relative regulatory capital burdens on banks vs. shadow funded credit</a:t>
            </a:r>
          </a:p>
          <a:p>
            <a:pPr lvl="1"/>
            <a:r>
              <a:rPr lang="en-US" sz="2000" dirty="0">
                <a:latin typeface="CG Times" pitchFamily="18" charset="0"/>
              </a:rPr>
              <a:t>Short-run by (+) pro-cyclical risk-taking (yield curve effects), and (-) financial market event risk and flights to quality (“mispriced tail risk events”)</a:t>
            </a:r>
          </a:p>
          <a:p>
            <a:pPr marL="457200" lvl="1" indent="0">
              <a:buNone/>
            </a:pPr>
            <a:endParaRPr lang="en-US" sz="1300" baseline="30000" dirty="0">
              <a:latin typeface="CG Times" pitchFamily="18" charset="0"/>
            </a:endParaRPr>
          </a:p>
          <a:p>
            <a:pPr marL="0" lvl="1" indent="0">
              <a:lnSpc>
                <a:spcPct val="110000"/>
              </a:lnSpc>
              <a:spcBef>
                <a:spcPts val="0"/>
              </a:spcBef>
              <a:buNone/>
            </a:pPr>
            <a:r>
              <a:rPr lang="en-US" sz="2000" baseline="30000" dirty="0">
                <a:latin typeface="CG Times" pitchFamily="18" charset="0"/>
              </a:rPr>
              <a:t>	</a:t>
            </a:r>
            <a:r>
              <a:rPr lang="en-US" sz="2000" b="1" baseline="30000" dirty="0">
                <a:latin typeface="CG Times" pitchFamily="18" charset="0"/>
              </a:rPr>
              <a:t>* </a:t>
            </a:r>
            <a:r>
              <a:rPr lang="en-US" sz="2000" dirty="0">
                <a:latin typeface="CG Times" pitchFamily="18" charset="0"/>
              </a:rPr>
              <a:t>Edwards/</a:t>
            </a:r>
            <a:r>
              <a:rPr lang="en-US" sz="2000" dirty="0" err="1">
                <a:latin typeface="CG Times" pitchFamily="18" charset="0"/>
              </a:rPr>
              <a:t>Miskin</a:t>
            </a:r>
            <a:r>
              <a:rPr lang="en-US" sz="2000" dirty="0">
                <a:latin typeface="CG Times" pitchFamily="18" charset="0"/>
              </a:rPr>
              <a:t> (‘95); </a:t>
            </a:r>
            <a:r>
              <a:rPr lang="en-US" sz="2000" dirty="0" err="1">
                <a:latin typeface="CG Times" pitchFamily="18" charset="0"/>
              </a:rPr>
              <a:t>Pennacchi</a:t>
            </a:r>
            <a:r>
              <a:rPr lang="en-US" sz="2000" dirty="0">
                <a:latin typeface="CG Times" pitchFamily="18" charset="0"/>
              </a:rPr>
              <a:t> (‘88); </a:t>
            </a:r>
            <a:r>
              <a:rPr lang="en-US" sz="2000" dirty="0" err="1">
                <a:latin typeface="CG Times" pitchFamily="18" charset="0"/>
              </a:rPr>
              <a:t>Pennacchi</a:t>
            </a:r>
            <a:r>
              <a:rPr lang="en-US" sz="2000" dirty="0">
                <a:latin typeface="CG Times" pitchFamily="18" charset="0"/>
              </a:rPr>
              <a:t>/Gorton (‘90), </a:t>
            </a:r>
            <a:r>
              <a:rPr lang="en-US" sz="2000" i="1" dirty="0">
                <a:latin typeface="CG Times" pitchFamily="18" charset="0"/>
              </a:rPr>
              <a:t>inter alia</a:t>
            </a:r>
            <a:endParaRPr lang="en-US" sz="2000" dirty="0">
              <a:latin typeface="CG Times" pitchFamily="18" charset="0"/>
            </a:endParaRPr>
          </a:p>
          <a:p>
            <a:pPr marL="0" lvl="1" indent="0">
              <a:lnSpc>
                <a:spcPct val="110000"/>
              </a:lnSpc>
              <a:spcBef>
                <a:spcPts val="0"/>
              </a:spcBef>
              <a:buNone/>
            </a:pPr>
            <a:r>
              <a:rPr lang="en-US" sz="2000" baseline="30000" dirty="0">
                <a:latin typeface="CG Times" pitchFamily="18" charset="0"/>
              </a:rPr>
              <a:t>	</a:t>
            </a:r>
            <a:r>
              <a:rPr lang="en-US" sz="2000" b="1" baseline="30000" dirty="0">
                <a:latin typeface="CG Times" pitchFamily="18" charset="0"/>
              </a:rPr>
              <a:t>**</a:t>
            </a:r>
            <a:r>
              <a:rPr lang="en-US" sz="2000" dirty="0">
                <a:latin typeface="CG Times" pitchFamily="18" charset="0"/>
              </a:rPr>
              <a:t> Adrian/Shin (2009, 2010); </a:t>
            </a:r>
            <a:r>
              <a:rPr lang="en-US" sz="2000" dirty="0" err="1">
                <a:latin typeface="CG Times" pitchFamily="18" charset="0"/>
              </a:rPr>
              <a:t>Brunnermeier</a:t>
            </a:r>
            <a:r>
              <a:rPr lang="en-US" sz="2000" dirty="0">
                <a:latin typeface="CG Times" pitchFamily="18" charset="0"/>
              </a:rPr>
              <a:t>/</a:t>
            </a:r>
            <a:r>
              <a:rPr lang="en-US" sz="2000" dirty="0" err="1">
                <a:latin typeface="CG Times" pitchFamily="18" charset="0"/>
              </a:rPr>
              <a:t>Sannikov</a:t>
            </a:r>
            <a:r>
              <a:rPr lang="en-US" sz="2000" dirty="0">
                <a:latin typeface="CG Times" pitchFamily="18" charset="0"/>
              </a:rPr>
              <a:t> (2013); Duca (2013); 	</a:t>
            </a:r>
            <a:r>
              <a:rPr lang="en-US" sz="2000" dirty="0" err="1">
                <a:latin typeface="CG Times" pitchFamily="18" charset="0"/>
              </a:rPr>
              <a:t>Geanakoplos</a:t>
            </a:r>
            <a:r>
              <a:rPr lang="en-US" sz="2000" dirty="0">
                <a:latin typeface="CG Times" pitchFamily="18" charset="0"/>
              </a:rPr>
              <a:t> (2010); </a:t>
            </a:r>
            <a:r>
              <a:rPr lang="en-US" sz="2000" dirty="0" err="1" smtClean="0">
                <a:latin typeface="CG Times" pitchFamily="18" charset="0"/>
              </a:rPr>
              <a:t>Gennaioli</a:t>
            </a:r>
            <a:r>
              <a:rPr lang="en-US" sz="2000" dirty="0" smtClean="0">
                <a:latin typeface="CG Times" pitchFamily="18" charset="0"/>
              </a:rPr>
              <a:t>/</a:t>
            </a:r>
            <a:r>
              <a:rPr lang="en-US" sz="2000" dirty="0" err="1" smtClean="0">
                <a:latin typeface="CG Times" pitchFamily="18" charset="0"/>
              </a:rPr>
              <a:t>Schleifer</a:t>
            </a:r>
            <a:r>
              <a:rPr lang="en-US" sz="2000" dirty="0" smtClean="0">
                <a:latin typeface="CG Times" pitchFamily="18" charset="0"/>
              </a:rPr>
              <a:t>/</a:t>
            </a:r>
            <a:r>
              <a:rPr lang="en-US" sz="2000" dirty="0" err="1" smtClean="0">
                <a:latin typeface="CG Times" pitchFamily="18" charset="0"/>
              </a:rPr>
              <a:t>Vishny</a:t>
            </a:r>
            <a:r>
              <a:rPr lang="en-US" sz="2000" dirty="0" smtClean="0">
                <a:latin typeface="CG Times" pitchFamily="18" charset="0"/>
              </a:rPr>
              <a:t> (</a:t>
            </a:r>
            <a:r>
              <a:rPr lang="en-US" sz="2000" dirty="0">
                <a:latin typeface="CG Times" pitchFamily="18" charset="0"/>
              </a:rPr>
              <a:t>2013); Gorton/Metrick </a:t>
            </a:r>
            <a:r>
              <a:rPr lang="en-US" sz="2000" dirty="0" smtClean="0">
                <a:latin typeface="CG Times" pitchFamily="18" charset="0"/>
              </a:rPr>
              <a:t>	(</a:t>
            </a:r>
            <a:r>
              <a:rPr lang="en-US" sz="2000" dirty="0">
                <a:latin typeface="CG Times" pitchFamily="18" charset="0"/>
              </a:rPr>
              <a:t>2012); </a:t>
            </a:r>
            <a:r>
              <a:rPr lang="en-US" sz="2000" dirty="0" smtClean="0">
                <a:latin typeface="CG Times" pitchFamily="18" charset="0"/>
              </a:rPr>
              <a:t>Gorton/Ordonez 2014; </a:t>
            </a:r>
            <a:r>
              <a:rPr lang="en-US" sz="2000" dirty="0" err="1" smtClean="0">
                <a:latin typeface="CG Times" pitchFamily="18" charset="0"/>
              </a:rPr>
              <a:t>Pozsar</a:t>
            </a:r>
            <a:r>
              <a:rPr lang="en-US" sz="2000" dirty="0" smtClean="0">
                <a:latin typeface="CG Times" pitchFamily="18" charset="0"/>
              </a:rPr>
              <a:t>/Adrian/Ashcraft/Boesky </a:t>
            </a:r>
            <a:r>
              <a:rPr lang="en-US" sz="2000" dirty="0">
                <a:latin typeface="CG Times" pitchFamily="18" charset="0"/>
              </a:rPr>
              <a:t>(</a:t>
            </a:r>
            <a:r>
              <a:rPr lang="en-US" sz="2000" dirty="0" smtClean="0">
                <a:latin typeface="CG Times" pitchFamily="18" charset="0"/>
              </a:rPr>
              <a:t>2010,2012)</a:t>
            </a:r>
            <a:endParaRPr lang="en-US" sz="2400" b="1" dirty="0">
              <a:solidFill>
                <a:schemeClr val="bg1"/>
              </a:solidFill>
              <a:latin typeface="CG Times" pitchFamily="18" charset="0"/>
            </a:endParaRPr>
          </a:p>
          <a:p>
            <a:r>
              <a:rPr lang="en-US" sz="2400" dirty="0" smtClean="0">
                <a:latin typeface="CG Times" pitchFamily="18" charset="0"/>
              </a:rPr>
              <a:t>Findings relate to new macro-finance models (e.g., </a:t>
            </a:r>
            <a:r>
              <a:rPr lang="en-GB" sz="2400" dirty="0" err="1" smtClean="0">
                <a:latin typeface="CG Times" pitchFamily="18" charset="0"/>
              </a:rPr>
              <a:t>Brunnermeier</a:t>
            </a:r>
            <a:r>
              <a:rPr lang="en-GB" sz="2400" dirty="0" smtClean="0">
                <a:latin typeface="CG Times" pitchFamily="18" charset="0"/>
              </a:rPr>
              <a:t> and </a:t>
            </a:r>
            <a:r>
              <a:rPr lang="en-GB" sz="2400" dirty="0" err="1" smtClean="0">
                <a:latin typeface="CG Times" pitchFamily="18" charset="0"/>
              </a:rPr>
              <a:t>Sannikov</a:t>
            </a:r>
            <a:r>
              <a:rPr lang="en-GB" sz="2400" dirty="0" smtClean="0">
                <a:latin typeface="CG Times" pitchFamily="18" charset="0"/>
              </a:rPr>
              <a:t>, 2014; and </a:t>
            </a:r>
            <a:r>
              <a:rPr lang="en-US" sz="2400" dirty="0" smtClean="0">
                <a:latin typeface="CG Times" pitchFamily="18" charset="0"/>
              </a:rPr>
              <a:t>Moreira and </a:t>
            </a:r>
            <a:r>
              <a:rPr lang="en-US" sz="2400" dirty="0" err="1" smtClean="0">
                <a:latin typeface="CG Times" pitchFamily="18" charset="0"/>
              </a:rPr>
              <a:t>Savov</a:t>
            </a:r>
            <a:r>
              <a:rPr lang="en-US" sz="2400" dirty="0" smtClean="0">
                <a:latin typeface="CG Times" pitchFamily="18" charset="0"/>
              </a:rPr>
              <a:t>, 2014)</a:t>
            </a:r>
          </a:p>
        </p:txBody>
      </p:sp>
    </p:spTree>
    <p:extLst>
      <p:ext uri="{BB962C8B-B14F-4D97-AF65-F5344CB8AC3E}">
        <p14:creationId xmlns:p14="http://schemas.microsoft.com/office/powerpoint/2010/main" val="104560469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700"/>
            <a:ext cx="8229600" cy="927100"/>
          </a:xfrm>
        </p:spPr>
        <p:txBody>
          <a:bodyPr/>
          <a:lstStyle/>
          <a:p>
            <a:r>
              <a:rPr lang="en-US" b="1" dirty="0" smtClean="0">
                <a:latin typeface="CG Times" pitchFamily="18" charset="0"/>
              </a:rPr>
              <a:t>Concluding Comments</a:t>
            </a:r>
            <a:endParaRPr lang="en-US" b="1" dirty="0">
              <a:latin typeface="CG Times" pitchFamily="18" charset="0"/>
            </a:endParaRPr>
          </a:p>
        </p:txBody>
      </p:sp>
      <p:sp>
        <p:nvSpPr>
          <p:cNvPr id="3" name="Content Placeholder 2"/>
          <p:cNvSpPr>
            <a:spLocks noGrp="1"/>
          </p:cNvSpPr>
          <p:nvPr>
            <p:ph idx="1"/>
          </p:nvPr>
        </p:nvSpPr>
        <p:spPr>
          <a:xfrm>
            <a:off x="228600" y="838200"/>
            <a:ext cx="8686800" cy="5867400"/>
          </a:xfrm>
        </p:spPr>
        <p:txBody>
          <a:bodyPr>
            <a:normAutofit fontScale="92500"/>
          </a:bodyPr>
          <a:lstStyle/>
          <a:p>
            <a:r>
              <a:rPr lang="en-US" sz="2400" dirty="0" smtClean="0">
                <a:solidFill>
                  <a:schemeClr val="bg2">
                    <a:lumMod val="75000"/>
                  </a:schemeClr>
                </a:solidFill>
                <a:latin typeface="CG Times" pitchFamily="18" charset="0"/>
              </a:rPr>
              <a:t>Consistent with factors stressed by older studies</a:t>
            </a:r>
            <a:r>
              <a:rPr lang="en-US" sz="2400" b="1" baseline="30000" dirty="0" smtClean="0">
                <a:solidFill>
                  <a:schemeClr val="bg2">
                    <a:lumMod val="75000"/>
                  </a:schemeClr>
                </a:solidFill>
                <a:latin typeface="CG Times" pitchFamily="18" charset="0"/>
              </a:rPr>
              <a:t>*</a:t>
            </a:r>
            <a:r>
              <a:rPr lang="en-US" sz="2400" dirty="0" smtClean="0">
                <a:solidFill>
                  <a:schemeClr val="bg2">
                    <a:lumMod val="75000"/>
                  </a:schemeClr>
                </a:solidFill>
                <a:latin typeface="CG Times" pitchFamily="18" charset="0"/>
              </a:rPr>
              <a:t>, shadow banking’s role in short-term business finance is affected in the:</a:t>
            </a:r>
          </a:p>
          <a:p>
            <a:pPr lvl="1"/>
            <a:r>
              <a:rPr lang="en-US" sz="2000" dirty="0" smtClean="0">
                <a:solidFill>
                  <a:schemeClr val="bg2">
                    <a:lumMod val="75000"/>
                  </a:schemeClr>
                </a:solidFill>
                <a:latin typeface="CG Times" pitchFamily="18" charset="0"/>
              </a:rPr>
              <a:t>Long-run </a:t>
            </a:r>
            <a:r>
              <a:rPr lang="en-US" sz="2000" dirty="0">
                <a:solidFill>
                  <a:schemeClr val="bg2">
                    <a:lumMod val="75000"/>
                  </a:schemeClr>
                </a:solidFill>
                <a:latin typeface="CG Times" pitchFamily="18" charset="0"/>
              </a:rPr>
              <a:t>by </a:t>
            </a:r>
            <a:r>
              <a:rPr lang="en-US" sz="2000" dirty="0" smtClean="0">
                <a:solidFill>
                  <a:schemeClr val="bg2">
                    <a:lumMod val="75000"/>
                  </a:schemeClr>
                </a:solidFill>
                <a:latin typeface="CG Times" pitchFamily="18" charset="0"/>
              </a:rPr>
              <a:t>(-) </a:t>
            </a:r>
            <a:r>
              <a:rPr lang="en-US" sz="2000" dirty="0">
                <a:solidFill>
                  <a:schemeClr val="bg2">
                    <a:lumMod val="75000"/>
                  </a:schemeClr>
                </a:solidFill>
                <a:latin typeface="CG Times" pitchFamily="18" charset="0"/>
              </a:rPr>
              <a:t>information costs, (+) reserve requirement taxes, </a:t>
            </a:r>
            <a:r>
              <a:rPr lang="en-US" sz="2000" dirty="0" smtClean="0">
                <a:solidFill>
                  <a:schemeClr val="bg2">
                    <a:lumMod val="75000"/>
                  </a:schemeClr>
                </a:solidFill>
                <a:latin typeface="CG Times" pitchFamily="18" charset="0"/>
              </a:rPr>
              <a:t>(+) relative regulatory capital burdens on banks vs. shadow funded credit</a:t>
            </a:r>
            <a:endParaRPr lang="en-US" sz="2000" dirty="0">
              <a:solidFill>
                <a:schemeClr val="bg2">
                  <a:lumMod val="75000"/>
                </a:schemeClr>
              </a:solidFill>
              <a:latin typeface="CG Times" pitchFamily="18" charset="0"/>
            </a:endParaRPr>
          </a:p>
          <a:p>
            <a:pPr lvl="1"/>
            <a:r>
              <a:rPr lang="en-US" sz="2000" dirty="0">
                <a:solidFill>
                  <a:schemeClr val="bg2">
                    <a:lumMod val="75000"/>
                  </a:schemeClr>
                </a:solidFill>
                <a:latin typeface="CG Times" pitchFamily="18" charset="0"/>
              </a:rPr>
              <a:t>Short-run by (+) </a:t>
            </a:r>
            <a:r>
              <a:rPr lang="en-US" sz="2000" dirty="0" smtClean="0">
                <a:solidFill>
                  <a:schemeClr val="bg2">
                    <a:lumMod val="75000"/>
                  </a:schemeClr>
                </a:solidFill>
                <a:latin typeface="CG Times" pitchFamily="18" charset="0"/>
              </a:rPr>
              <a:t>Regulation </a:t>
            </a:r>
            <a:r>
              <a:rPr lang="en-US" sz="2000" dirty="0">
                <a:solidFill>
                  <a:schemeClr val="bg2">
                    <a:lumMod val="75000"/>
                  </a:schemeClr>
                </a:solidFill>
                <a:latin typeface="CG Times" pitchFamily="18" charset="0"/>
              </a:rPr>
              <a:t>Q disintermediation, (-) </a:t>
            </a:r>
            <a:r>
              <a:rPr lang="en-US" sz="2000" dirty="0" smtClean="0">
                <a:solidFill>
                  <a:schemeClr val="bg2">
                    <a:lumMod val="75000"/>
                  </a:schemeClr>
                </a:solidFill>
                <a:latin typeface="CG Times" pitchFamily="18" charset="0"/>
              </a:rPr>
              <a:t>bank deposit </a:t>
            </a:r>
            <a:r>
              <a:rPr lang="en-US" sz="2000" dirty="0">
                <a:solidFill>
                  <a:schemeClr val="bg2">
                    <a:lumMod val="75000"/>
                  </a:schemeClr>
                </a:solidFill>
                <a:latin typeface="CG Times" pitchFamily="18" charset="0"/>
              </a:rPr>
              <a:t>deregulation, </a:t>
            </a:r>
            <a:r>
              <a:rPr lang="en-US" sz="2000" dirty="0" smtClean="0">
                <a:solidFill>
                  <a:schemeClr val="bg2">
                    <a:lumMod val="75000"/>
                  </a:schemeClr>
                </a:solidFill>
                <a:latin typeface="CG Times" pitchFamily="18" charset="0"/>
              </a:rPr>
              <a:t>and (-) </a:t>
            </a:r>
            <a:r>
              <a:rPr lang="en-US" sz="2000" dirty="0">
                <a:solidFill>
                  <a:schemeClr val="bg2">
                    <a:lumMod val="75000"/>
                  </a:schemeClr>
                </a:solidFill>
                <a:latin typeface="CG Times" pitchFamily="18" charset="0"/>
              </a:rPr>
              <a:t>curbs on bank </a:t>
            </a:r>
            <a:r>
              <a:rPr lang="en-US" sz="2000" dirty="0" smtClean="0">
                <a:solidFill>
                  <a:schemeClr val="bg2">
                    <a:lumMod val="75000"/>
                  </a:schemeClr>
                </a:solidFill>
                <a:latin typeface="CG Times" pitchFamily="18" charset="0"/>
              </a:rPr>
              <a:t>lending</a:t>
            </a:r>
            <a:endParaRPr lang="en-US" sz="2400" dirty="0" smtClean="0">
              <a:solidFill>
                <a:schemeClr val="bg2">
                  <a:lumMod val="75000"/>
                </a:schemeClr>
              </a:solidFill>
              <a:latin typeface="CG Times" pitchFamily="18" charset="0"/>
            </a:endParaRPr>
          </a:p>
          <a:p>
            <a:r>
              <a:rPr lang="en-US" sz="2400" dirty="0">
                <a:solidFill>
                  <a:schemeClr val="bg2">
                    <a:lumMod val="75000"/>
                  </a:schemeClr>
                </a:solidFill>
                <a:latin typeface="CG Times" pitchFamily="18" charset="0"/>
              </a:rPr>
              <a:t>Consistent with post-millennium studies</a:t>
            </a:r>
            <a:r>
              <a:rPr lang="en-US" sz="2400" b="1" baseline="30000" dirty="0">
                <a:solidFill>
                  <a:schemeClr val="bg2">
                    <a:lumMod val="75000"/>
                  </a:schemeClr>
                </a:solidFill>
                <a:latin typeface="CG Times" pitchFamily="18" charset="0"/>
              </a:rPr>
              <a:t>**</a:t>
            </a:r>
            <a:r>
              <a:rPr lang="en-US" sz="2400" dirty="0">
                <a:solidFill>
                  <a:schemeClr val="bg2">
                    <a:lumMod val="75000"/>
                  </a:schemeClr>
                </a:solidFill>
                <a:latin typeface="CG Times" pitchFamily="18" charset="0"/>
              </a:rPr>
              <a:t>, shadow banking’s role in short-term business credit is </a:t>
            </a:r>
            <a:r>
              <a:rPr lang="en-US" sz="2400" i="1" u="sng" dirty="0">
                <a:solidFill>
                  <a:schemeClr val="bg2">
                    <a:lumMod val="75000"/>
                  </a:schemeClr>
                </a:solidFill>
                <a:latin typeface="CG Times" pitchFamily="18" charset="0"/>
              </a:rPr>
              <a:t>also</a:t>
            </a:r>
            <a:r>
              <a:rPr lang="en-US" sz="2400" dirty="0">
                <a:solidFill>
                  <a:schemeClr val="bg2">
                    <a:lumMod val="75000"/>
                  </a:schemeClr>
                </a:solidFill>
                <a:latin typeface="CG Times" pitchFamily="18" charset="0"/>
              </a:rPr>
              <a:t> affected in the:</a:t>
            </a:r>
          </a:p>
          <a:p>
            <a:pPr lvl="1"/>
            <a:r>
              <a:rPr lang="en-US" sz="2000" dirty="0">
                <a:solidFill>
                  <a:schemeClr val="bg2">
                    <a:lumMod val="75000"/>
                  </a:schemeClr>
                </a:solidFill>
                <a:latin typeface="CG Times" pitchFamily="18" charset="0"/>
              </a:rPr>
              <a:t>Long-run by (+) deposit regulation that once favored money market funds, (+) relative regulatory capital burdens on banks vs. shadow funded credit</a:t>
            </a:r>
          </a:p>
          <a:p>
            <a:pPr lvl="1"/>
            <a:r>
              <a:rPr lang="en-US" sz="2000" dirty="0">
                <a:solidFill>
                  <a:schemeClr val="bg2">
                    <a:lumMod val="75000"/>
                  </a:schemeClr>
                </a:solidFill>
                <a:latin typeface="CG Times" pitchFamily="18" charset="0"/>
              </a:rPr>
              <a:t>Short-run by (+) pro-cyclical risk-taking (yield curve effects), and (-) financial market event risk and flights to quality (“mispriced tail risk events</a:t>
            </a:r>
            <a:r>
              <a:rPr lang="en-US" sz="2000" dirty="0" smtClean="0">
                <a:solidFill>
                  <a:schemeClr val="bg2">
                    <a:lumMod val="75000"/>
                  </a:schemeClr>
                </a:solidFill>
                <a:latin typeface="CG Times" pitchFamily="18" charset="0"/>
              </a:rPr>
              <a:t>”)</a:t>
            </a:r>
            <a:endParaRPr lang="en-US" sz="2400" dirty="0" smtClean="0">
              <a:solidFill>
                <a:schemeClr val="bg2">
                  <a:lumMod val="75000"/>
                </a:schemeClr>
              </a:solidFill>
              <a:latin typeface="CG Times" pitchFamily="18" charset="0"/>
            </a:endParaRPr>
          </a:p>
          <a:p>
            <a:r>
              <a:rPr lang="en-US" sz="2400" dirty="0">
                <a:solidFill>
                  <a:schemeClr val="bg2">
                    <a:lumMod val="75000"/>
                  </a:schemeClr>
                </a:solidFill>
                <a:latin typeface="CG Times" pitchFamily="18" charset="0"/>
              </a:rPr>
              <a:t>Findings relate to new macro-finance models (e.g., </a:t>
            </a:r>
            <a:r>
              <a:rPr lang="en-GB" sz="2400" dirty="0" err="1">
                <a:solidFill>
                  <a:schemeClr val="bg2">
                    <a:lumMod val="75000"/>
                  </a:schemeClr>
                </a:solidFill>
                <a:latin typeface="CG Times" pitchFamily="18" charset="0"/>
              </a:rPr>
              <a:t>Brunnermeier</a:t>
            </a:r>
            <a:r>
              <a:rPr lang="en-GB" sz="2400" dirty="0">
                <a:solidFill>
                  <a:schemeClr val="bg2">
                    <a:lumMod val="75000"/>
                  </a:schemeClr>
                </a:solidFill>
                <a:latin typeface="CG Times" pitchFamily="18" charset="0"/>
              </a:rPr>
              <a:t> and </a:t>
            </a:r>
            <a:r>
              <a:rPr lang="en-GB" sz="2400" dirty="0" err="1">
                <a:solidFill>
                  <a:schemeClr val="bg2">
                    <a:lumMod val="75000"/>
                  </a:schemeClr>
                </a:solidFill>
                <a:latin typeface="CG Times" pitchFamily="18" charset="0"/>
              </a:rPr>
              <a:t>Sannikov</a:t>
            </a:r>
            <a:r>
              <a:rPr lang="en-GB" sz="2400" dirty="0">
                <a:solidFill>
                  <a:schemeClr val="bg2">
                    <a:lumMod val="75000"/>
                  </a:schemeClr>
                </a:solidFill>
                <a:latin typeface="CG Times" pitchFamily="18" charset="0"/>
              </a:rPr>
              <a:t>, 2014; and </a:t>
            </a:r>
            <a:r>
              <a:rPr lang="en-US" sz="2400" dirty="0">
                <a:solidFill>
                  <a:schemeClr val="bg2">
                    <a:lumMod val="75000"/>
                  </a:schemeClr>
                </a:solidFill>
                <a:latin typeface="CG Times" pitchFamily="18" charset="0"/>
              </a:rPr>
              <a:t>Moreira and </a:t>
            </a:r>
            <a:r>
              <a:rPr lang="en-US" sz="2400" dirty="0" err="1">
                <a:solidFill>
                  <a:schemeClr val="bg2">
                    <a:lumMod val="75000"/>
                  </a:schemeClr>
                </a:solidFill>
                <a:latin typeface="CG Times" pitchFamily="18" charset="0"/>
              </a:rPr>
              <a:t>Savov</a:t>
            </a:r>
            <a:r>
              <a:rPr lang="en-US" sz="2400" dirty="0">
                <a:solidFill>
                  <a:schemeClr val="bg2">
                    <a:lumMod val="75000"/>
                  </a:schemeClr>
                </a:solidFill>
                <a:latin typeface="CG Times" pitchFamily="18" charset="0"/>
              </a:rPr>
              <a:t>, 2014)</a:t>
            </a:r>
          </a:p>
          <a:p>
            <a:pPr marL="0" indent="0" algn="ctr">
              <a:buNone/>
            </a:pPr>
            <a:r>
              <a:rPr lang="en-US" sz="2400" b="1" dirty="0" smtClean="0">
                <a:latin typeface="CG Times" pitchFamily="18" charset="0"/>
              </a:rPr>
              <a:t>In </a:t>
            </a:r>
            <a:r>
              <a:rPr lang="en-US" sz="2400" b="1" dirty="0">
                <a:latin typeface="CG Times" pitchFamily="18" charset="0"/>
              </a:rPr>
              <a:t>summary, there is much to be gained by synthesizing roles for information costs, financial regulation, and financial innovation in analyzing the evolution of shadow banking over the last half century.</a:t>
            </a:r>
          </a:p>
          <a:p>
            <a:endParaRPr lang="en-US" sz="2400" dirty="0" smtClean="0">
              <a:latin typeface="CG Times" pitchFamily="18" charset="0"/>
            </a:endParaRPr>
          </a:p>
          <a:p>
            <a:endParaRPr lang="en-US" sz="2400" dirty="0">
              <a:latin typeface="CG Times" pitchFamily="18" charset="0"/>
            </a:endParaRPr>
          </a:p>
        </p:txBody>
      </p:sp>
    </p:spTree>
    <p:extLst>
      <p:ext uri="{BB962C8B-B14F-4D97-AF65-F5344CB8AC3E}">
        <p14:creationId xmlns:p14="http://schemas.microsoft.com/office/powerpoint/2010/main" val="223938050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381000"/>
          </a:xfrm>
        </p:spPr>
        <p:txBody>
          <a:bodyPr>
            <a:normAutofit fontScale="90000"/>
          </a:bodyPr>
          <a:lstStyle/>
          <a:p>
            <a:r>
              <a:rPr lang="en-US" sz="2400" b="1" dirty="0" smtClean="0">
                <a:latin typeface="CG Times" panose="02020603050405020304" pitchFamily="18" charset="0"/>
              </a:rPr>
              <a:t>Shortened List of References</a:t>
            </a:r>
            <a:endParaRPr lang="en-US" sz="2400" b="1" dirty="0">
              <a:latin typeface="CG Times" panose="02020603050405020304" pitchFamily="18" charset="0"/>
            </a:endParaRPr>
          </a:p>
        </p:txBody>
      </p:sp>
      <p:sp>
        <p:nvSpPr>
          <p:cNvPr id="3" name="Content Placeholder 2"/>
          <p:cNvSpPr>
            <a:spLocks noGrp="1"/>
          </p:cNvSpPr>
          <p:nvPr>
            <p:ph idx="1"/>
          </p:nvPr>
        </p:nvSpPr>
        <p:spPr>
          <a:xfrm>
            <a:off x="457200" y="381000"/>
            <a:ext cx="8229600" cy="6400800"/>
          </a:xfrm>
        </p:spPr>
        <p:txBody>
          <a:bodyPr>
            <a:normAutofit lnSpcReduction="10000"/>
          </a:bodyPr>
          <a:lstStyle/>
          <a:p>
            <a:r>
              <a:rPr lang="en-US" sz="1400" dirty="0" smtClean="0">
                <a:latin typeface="CG Times" pitchFamily="18" charset="0"/>
              </a:rPr>
              <a:t>Adrian</a:t>
            </a:r>
            <a:r>
              <a:rPr lang="en-US" sz="1400" dirty="0">
                <a:latin typeface="CG Times" pitchFamily="18" charset="0"/>
              </a:rPr>
              <a:t>, Tobias and Hyun S. Shin (2010), “Liquidity and Leverage,” </a:t>
            </a:r>
            <a:r>
              <a:rPr lang="en-US" sz="1400" i="1" dirty="0">
                <a:latin typeface="CG Times" pitchFamily="18" charset="0"/>
              </a:rPr>
              <a:t>Journal of Financial </a:t>
            </a:r>
            <a:r>
              <a:rPr lang="en-US" sz="1400" i="1" dirty="0" smtClean="0">
                <a:latin typeface="CG Times" pitchFamily="18" charset="0"/>
              </a:rPr>
              <a:t>	Intermediation</a:t>
            </a:r>
            <a:r>
              <a:rPr lang="en-US" sz="1400" dirty="0">
                <a:latin typeface="CG Times" pitchFamily="18" charset="0"/>
              </a:rPr>
              <a:t>, 19, 418-37.</a:t>
            </a:r>
          </a:p>
          <a:p>
            <a:r>
              <a:rPr lang="en-US" sz="1400" dirty="0">
                <a:latin typeface="CG Times" pitchFamily="18" charset="0"/>
              </a:rPr>
              <a:t>Adrian, Tobias and Hyun S. Shin (</a:t>
            </a:r>
            <a:r>
              <a:rPr lang="en-US" sz="1400" dirty="0" smtClean="0">
                <a:latin typeface="CG Times" pitchFamily="18" charset="0"/>
              </a:rPr>
              <a:t>2009), </a:t>
            </a:r>
            <a:r>
              <a:rPr lang="en-US" sz="1400" dirty="0">
                <a:latin typeface="CG Times" pitchFamily="18" charset="0"/>
              </a:rPr>
              <a:t>“Money, Liquidity, and Monetary Policy</a:t>
            </a:r>
            <a:r>
              <a:rPr lang="en-US" sz="1400" dirty="0" smtClean="0">
                <a:latin typeface="CG Times" pitchFamily="18" charset="0"/>
              </a:rPr>
              <a:t>,” </a:t>
            </a:r>
            <a:r>
              <a:rPr lang="en-US" sz="1400" i="1" dirty="0" smtClean="0">
                <a:latin typeface="CG Times" pitchFamily="18" charset="0"/>
              </a:rPr>
              <a:t>American 	Economic </a:t>
            </a:r>
            <a:r>
              <a:rPr lang="en-US" sz="1400" i="1" dirty="0">
                <a:latin typeface="CG Times" pitchFamily="18" charset="0"/>
              </a:rPr>
              <a:t>Review </a:t>
            </a:r>
            <a:r>
              <a:rPr lang="en-US" sz="1400" dirty="0">
                <a:latin typeface="CG Times" pitchFamily="18" charset="0"/>
              </a:rPr>
              <a:t>99(1), 600-09. </a:t>
            </a:r>
          </a:p>
          <a:p>
            <a:r>
              <a:rPr lang="en-US" sz="1400" dirty="0" err="1" smtClean="0">
                <a:latin typeface="CG Times" pitchFamily="18" charset="0"/>
              </a:rPr>
              <a:t>Brunnermeier</a:t>
            </a:r>
            <a:r>
              <a:rPr lang="en-US" sz="1400" dirty="0" smtClean="0">
                <a:latin typeface="CG Times" pitchFamily="18" charset="0"/>
              </a:rPr>
              <a:t>, Markus K. and </a:t>
            </a:r>
            <a:r>
              <a:rPr lang="en-US" sz="1400" dirty="0" err="1" smtClean="0">
                <a:latin typeface="CG Times" pitchFamily="18" charset="0"/>
              </a:rPr>
              <a:t>Yuliy</a:t>
            </a:r>
            <a:r>
              <a:rPr lang="en-US" sz="1400" dirty="0" smtClean="0">
                <a:latin typeface="CG Times" pitchFamily="18" charset="0"/>
              </a:rPr>
              <a:t> </a:t>
            </a:r>
            <a:r>
              <a:rPr lang="en-US" sz="1400" dirty="0" err="1" smtClean="0">
                <a:latin typeface="CG Times" pitchFamily="18" charset="0"/>
              </a:rPr>
              <a:t>Sannikov</a:t>
            </a:r>
            <a:r>
              <a:rPr lang="en-US" sz="1400" dirty="0" smtClean="0">
                <a:latin typeface="CG Times" pitchFamily="18" charset="0"/>
              </a:rPr>
              <a:t> (2013), “The I Theory of Money,” draft, Princeton. 	University, October.</a:t>
            </a:r>
          </a:p>
          <a:p>
            <a:pPr>
              <a:spcBef>
                <a:spcPts val="0"/>
              </a:spcBef>
            </a:pPr>
            <a:r>
              <a:rPr lang="en-US" sz="1400" dirty="0" smtClean="0">
                <a:latin typeface="CG Times" pitchFamily="18" charset="0"/>
              </a:rPr>
              <a:t>Duca, John V. (2013), “What Drives the Shadow Banking System in the Short and Long Run?” 	manuscript, Federal Reserve Bank of Dallas, November.</a:t>
            </a:r>
          </a:p>
          <a:p>
            <a:pPr>
              <a:spcBef>
                <a:spcPts val="0"/>
              </a:spcBef>
            </a:pPr>
            <a:r>
              <a:rPr lang="en-US" sz="1400" dirty="0" smtClean="0">
                <a:latin typeface="CG Times" pitchFamily="18" charset="0"/>
              </a:rPr>
              <a:t>Duca, John V. (2013), “The Money Market Meltdown of the Great Depression,” </a:t>
            </a:r>
            <a:r>
              <a:rPr lang="en-US" sz="1400" i="1" dirty="0" smtClean="0">
                <a:latin typeface="CG Times" pitchFamily="18" charset="0"/>
              </a:rPr>
              <a:t>Journal of Money, 	Credit, and Banking </a:t>
            </a:r>
            <a:r>
              <a:rPr lang="en-US" sz="1400" dirty="0" smtClean="0">
                <a:latin typeface="CG Times" pitchFamily="18" charset="0"/>
              </a:rPr>
              <a:t>45</a:t>
            </a:r>
            <a:r>
              <a:rPr lang="en-US" sz="1400" dirty="0">
                <a:latin typeface="CG Times" pitchFamily="18" charset="0"/>
              </a:rPr>
              <a:t>, 493-504</a:t>
            </a:r>
            <a:r>
              <a:rPr lang="en-US" sz="1400" dirty="0" smtClean="0">
                <a:latin typeface="CG Times" pitchFamily="18" charset="0"/>
              </a:rPr>
              <a:t>. </a:t>
            </a:r>
          </a:p>
          <a:p>
            <a:pPr>
              <a:spcBef>
                <a:spcPts val="0"/>
              </a:spcBef>
            </a:pPr>
            <a:r>
              <a:rPr lang="en-US" sz="1400" dirty="0">
                <a:latin typeface="CG Times" pitchFamily="18" charset="0"/>
                <a:cs typeface="Times New Roman" pitchFamily="18" charset="0"/>
              </a:rPr>
              <a:t>Duca, John V., John </a:t>
            </a:r>
            <a:r>
              <a:rPr lang="en-US" sz="1400" dirty="0" err="1">
                <a:latin typeface="CG Times" pitchFamily="18" charset="0"/>
                <a:cs typeface="Times New Roman" pitchFamily="18" charset="0"/>
              </a:rPr>
              <a:t>Muellbauer</a:t>
            </a:r>
            <a:r>
              <a:rPr lang="en-US" sz="1400" dirty="0">
                <a:latin typeface="CG Times" pitchFamily="18" charset="0"/>
                <a:cs typeface="Times New Roman" pitchFamily="18" charset="0"/>
              </a:rPr>
              <a:t> and Anthony Murphy (2013), “Shifting Credit Standards and the Boom </a:t>
            </a:r>
            <a:r>
              <a:rPr lang="en-US" sz="1400" dirty="0" smtClean="0">
                <a:latin typeface="CG Times" pitchFamily="18" charset="0"/>
                <a:cs typeface="Times New Roman" pitchFamily="18" charset="0"/>
              </a:rPr>
              <a:t>	and </a:t>
            </a:r>
            <a:r>
              <a:rPr lang="en-US" sz="1400" dirty="0">
                <a:latin typeface="CG Times" pitchFamily="18" charset="0"/>
                <a:cs typeface="Times New Roman" pitchFamily="18" charset="0"/>
              </a:rPr>
              <a:t>Bust in U.S. House Prices: Time Series Evidence from the Past Three Decades.” </a:t>
            </a:r>
            <a:r>
              <a:rPr lang="en-US" sz="1400" dirty="0" smtClean="0">
                <a:latin typeface="CG Times" pitchFamily="18" charset="0"/>
                <a:cs typeface="Times New Roman" pitchFamily="18" charset="0"/>
              </a:rPr>
              <a:t>Aug. </a:t>
            </a:r>
            <a:r>
              <a:rPr lang="en-US" sz="1400" dirty="0">
                <a:latin typeface="CG Times" pitchFamily="18" charset="0"/>
                <a:cs typeface="Times New Roman" pitchFamily="18" charset="0"/>
              </a:rPr>
              <a:t>2013. </a:t>
            </a:r>
            <a:endParaRPr lang="en-US" sz="1400" dirty="0" smtClean="0">
              <a:latin typeface="CG Times" pitchFamily="18" charset="0"/>
            </a:endParaRPr>
          </a:p>
          <a:p>
            <a:r>
              <a:rPr lang="en-US" sz="1400" dirty="0">
                <a:latin typeface="CG Times" pitchFamily="18" charset="0"/>
              </a:rPr>
              <a:t>Edwards, Franklin R. and Frederic S. </a:t>
            </a:r>
            <a:r>
              <a:rPr lang="en-US" sz="1400" dirty="0" err="1">
                <a:latin typeface="CG Times" pitchFamily="18" charset="0"/>
              </a:rPr>
              <a:t>Mishkin</a:t>
            </a:r>
            <a:r>
              <a:rPr lang="en-US" sz="1400" dirty="0">
                <a:latin typeface="CG Times" pitchFamily="18" charset="0"/>
              </a:rPr>
              <a:t> (1995), “The Decline of Traditional Banking: </a:t>
            </a:r>
            <a:r>
              <a:rPr lang="en-US" sz="1400" dirty="0" smtClean="0">
                <a:latin typeface="CG Times" pitchFamily="18" charset="0"/>
              </a:rPr>
              <a:t>	Implications </a:t>
            </a:r>
            <a:r>
              <a:rPr lang="en-US" sz="1400" dirty="0">
                <a:latin typeface="CG Times" pitchFamily="18" charset="0"/>
              </a:rPr>
              <a:t>for </a:t>
            </a:r>
            <a:r>
              <a:rPr lang="en-US" sz="1400" dirty="0" smtClean="0">
                <a:latin typeface="CG Times" pitchFamily="18" charset="0"/>
              </a:rPr>
              <a:t>Financial </a:t>
            </a:r>
            <a:r>
              <a:rPr lang="en-US" sz="1400" dirty="0">
                <a:latin typeface="CG Times" pitchFamily="18" charset="0"/>
              </a:rPr>
              <a:t>Stability and Regulatory Policy,” New York Federal Reserve </a:t>
            </a:r>
            <a:r>
              <a:rPr lang="en-US" sz="1400" dirty="0" smtClean="0">
                <a:latin typeface="CG Times" pitchFamily="18" charset="0"/>
              </a:rPr>
              <a:t>	</a:t>
            </a:r>
            <a:r>
              <a:rPr lang="en-US" sz="1400" i="1" dirty="0" smtClean="0">
                <a:latin typeface="CG Times" pitchFamily="18" charset="0"/>
              </a:rPr>
              <a:t>Economic </a:t>
            </a:r>
            <a:r>
              <a:rPr lang="en-US" sz="1400" i="1" dirty="0">
                <a:latin typeface="CG Times" pitchFamily="18" charset="0"/>
              </a:rPr>
              <a:t>Policy Review </a:t>
            </a:r>
            <a:r>
              <a:rPr lang="en-US" sz="1400" dirty="0">
                <a:latin typeface="CG Times" pitchFamily="18" charset="0"/>
              </a:rPr>
              <a:t>1 (2), July</a:t>
            </a:r>
            <a:r>
              <a:rPr lang="en-US" sz="1400" dirty="0" smtClean="0">
                <a:latin typeface="CG Times" pitchFamily="18" charset="0"/>
              </a:rPr>
              <a:t>.</a:t>
            </a:r>
          </a:p>
          <a:p>
            <a:r>
              <a:rPr lang="en-US" sz="1400" dirty="0" err="1" smtClean="0">
                <a:latin typeface="CG Times" pitchFamily="18" charset="0"/>
              </a:rPr>
              <a:t>Geanakoplos</a:t>
            </a:r>
            <a:r>
              <a:rPr lang="en-US" sz="1400" dirty="0">
                <a:latin typeface="CG Times" pitchFamily="18" charset="0"/>
              </a:rPr>
              <a:t>, John (2010) "The Leverage Cycle", in </a:t>
            </a:r>
            <a:r>
              <a:rPr lang="en-US" sz="1400" dirty="0" err="1">
                <a:latin typeface="CG Times" pitchFamily="18" charset="0"/>
              </a:rPr>
              <a:t>D.Acemoglu</a:t>
            </a:r>
            <a:r>
              <a:rPr lang="en-US" sz="1400" dirty="0">
                <a:latin typeface="CG Times" pitchFamily="18" charset="0"/>
              </a:rPr>
              <a:t>, K. </a:t>
            </a:r>
            <a:r>
              <a:rPr lang="en-US" sz="1400" dirty="0" err="1">
                <a:latin typeface="CG Times" pitchFamily="18" charset="0"/>
              </a:rPr>
              <a:t>Rogoff</a:t>
            </a:r>
            <a:r>
              <a:rPr lang="en-US" sz="1400" dirty="0">
                <a:latin typeface="CG Times" pitchFamily="18" charset="0"/>
              </a:rPr>
              <a:t>, and M. </a:t>
            </a:r>
            <a:r>
              <a:rPr lang="en-US" sz="1400" dirty="0" smtClean="0">
                <a:latin typeface="CG Times" pitchFamily="18" charset="0"/>
              </a:rPr>
              <a:t>Woodford (</a:t>
            </a:r>
            <a:r>
              <a:rPr lang="en-US" sz="1400" dirty="0">
                <a:latin typeface="CG Times" pitchFamily="18" charset="0"/>
              </a:rPr>
              <a:t>eds.), </a:t>
            </a:r>
            <a:r>
              <a:rPr lang="en-US" sz="1400" dirty="0" smtClean="0">
                <a:latin typeface="CG Times" pitchFamily="18" charset="0"/>
              </a:rPr>
              <a:t>	</a:t>
            </a:r>
            <a:r>
              <a:rPr lang="en-US" sz="1400" i="1" dirty="0" smtClean="0">
                <a:latin typeface="CG Times" pitchFamily="18" charset="0"/>
              </a:rPr>
              <a:t>NBER </a:t>
            </a:r>
            <a:r>
              <a:rPr lang="en-US" sz="1400" i="1" dirty="0">
                <a:latin typeface="CG Times" pitchFamily="18" charset="0"/>
              </a:rPr>
              <a:t>Macro-economics Annual 2009</a:t>
            </a:r>
            <a:r>
              <a:rPr lang="en-US" sz="1400" dirty="0">
                <a:latin typeface="CG Times" pitchFamily="18" charset="0"/>
              </a:rPr>
              <a:t>, vol. 24, University of Chicago Press, </a:t>
            </a:r>
            <a:r>
              <a:rPr lang="en-US" sz="1400" dirty="0" smtClean="0">
                <a:latin typeface="CG Times" pitchFamily="18" charset="0"/>
              </a:rPr>
              <a:t>Chicago</a:t>
            </a:r>
            <a:r>
              <a:rPr lang="en-US" sz="1400" dirty="0">
                <a:latin typeface="CG Times" pitchFamily="18" charset="0"/>
              </a:rPr>
              <a:t>, </a:t>
            </a:r>
            <a:r>
              <a:rPr lang="en-US" sz="1400" dirty="0" smtClean="0">
                <a:latin typeface="CG Times" pitchFamily="18" charset="0"/>
              </a:rPr>
              <a:t>1-65</a:t>
            </a:r>
            <a:r>
              <a:rPr lang="en-US" sz="1400" dirty="0">
                <a:latin typeface="CG Times" pitchFamily="18" charset="0"/>
              </a:rPr>
              <a:t>.</a:t>
            </a:r>
          </a:p>
          <a:p>
            <a:r>
              <a:rPr lang="en-US" sz="1400" dirty="0" err="1" smtClean="0">
                <a:latin typeface="CG Times" pitchFamily="18" charset="0"/>
              </a:rPr>
              <a:t>Gennaoli</a:t>
            </a:r>
            <a:r>
              <a:rPr lang="en-US" sz="1400" dirty="0" smtClean="0">
                <a:latin typeface="CG Times" pitchFamily="18" charset="0"/>
              </a:rPr>
              <a:t>, Nicola, Andrei </a:t>
            </a:r>
            <a:r>
              <a:rPr lang="en-US" sz="1400" dirty="0" err="1" smtClean="0">
                <a:latin typeface="CG Times" pitchFamily="18" charset="0"/>
              </a:rPr>
              <a:t>Schleifer</a:t>
            </a:r>
            <a:r>
              <a:rPr lang="en-US" sz="1400" dirty="0" smtClean="0">
                <a:latin typeface="CG Times" pitchFamily="18" charset="0"/>
              </a:rPr>
              <a:t>, and </a:t>
            </a:r>
            <a:r>
              <a:rPr lang="en-US" sz="1400" dirty="0" err="1" smtClean="0">
                <a:latin typeface="CG Times" pitchFamily="18" charset="0"/>
              </a:rPr>
              <a:t>RobertVishny</a:t>
            </a:r>
            <a:r>
              <a:rPr lang="en-US" sz="1400" dirty="0" smtClean="0">
                <a:latin typeface="CG Times" pitchFamily="18" charset="0"/>
              </a:rPr>
              <a:t> (2013), “Money Doctors,” NBER WP 18174. </a:t>
            </a:r>
          </a:p>
          <a:p>
            <a:r>
              <a:rPr lang="en-US" sz="1400" dirty="0" smtClean="0">
                <a:latin typeface="CG Times" pitchFamily="18" charset="0"/>
              </a:rPr>
              <a:t>Gorton</a:t>
            </a:r>
            <a:r>
              <a:rPr lang="en-US" sz="1400" dirty="0">
                <a:latin typeface="CG Times" pitchFamily="18" charset="0"/>
              </a:rPr>
              <a:t>, Gary B. and Andrew </a:t>
            </a:r>
            <a:r>
              <a:rPr lang="en-US" sz="1400" dirty="0" err="1">
                <a:latin typeface="CG Times" pitchFamily="18" charset="0"/>
              </a:rPr>
              <a:t>Metrick</a:t>
            </a:r>
            <a:r>
              <a:rPr lang="en-US" sz="1400" dirty="0">
                <a:latin typeface="CG Times" pitchFamily="18" charset="0"/>
              </a:rPr>
              <a:t> (2012), “Securitized Lending and the Run on the Repo,” </a:t>
            </a:r>
            <a:r>
              <a:rPr lang="en-US" sz="1400" i="1" dirty="0">
                <a:latin typeface="CG Times" pitchFamily="18" charset="0"/>
              </a:rPr>
              <a:t>Journal </a:t>
            </a:r>
            <a:r>
              <a:rPr lang="en-US" sz="1400" i="1" dirty="0" smtClean="0">
                <a:latin typeface="CG Times" pitchFamily="18" charset="0"/>
              </a:rPr>
              <a:t>	of </a:t>
            </a:r>
            <a:r>
              <a:rPr lang="en-US" sz="1400" i="1" dirty="0">
                <a:latin typeface="CG Times" pitchFamily="18" charset="0"/>
              </a:rPr>
              <a:t>Financial Economics</a:t>
            </a:r>
            <a:r>
              <a:rPr lang="en-US" sz="1400" dirty="0">
                <a:latin typeface="CG Times" pitchFamily="18" charset="0"/>
              </a:rPr>
              <a:t> 104, 425-51</a:t>
            </a:r>
            <a:r>
              <a:rPr lang="en-US" sz="1400" dirty="0" smtClean="0">
                <a:latin typeface="CG Times" pitchFamily="18" charset="0"/>
              </a:rPr>
              <a:t>.</a:t>
            </a:r>
          </a:p>
          <a:p>
            <a:r>
              <a:rPr lang="en-US" sz="1400" dirty="0" err="1" smtClean="0">
                <a:latin typeface="CG Times" pitchFamily="18" charset="0"/>
              </a:rPr>
              <a:t>Jaffee</a:t>
            </a:r>
            <a:r>
              <a:rPr lang="en-US" sz="1400" dirty="0">
                <a:latin typeface="CG Times" pitchFamily="18" charset="0"/>
              </a:rPr>
              <a:t>, Dwight M., and Franco Modigliani (1969), “A Theory and Test of Credit </a:t>
            </a:r>
            <a:r>
              <a:rPr lang="en-US" sz="1400" dirty="0" smtClean="0">
                <a:latin typeface="CG Times" pitchFamily="18" charset="0"/>
              </a:rPr>
              <a:t>	Rationing</a:t>
            </a:r>
            <a:r>
              <a:rPr lang="en-US" sz="1400" dirty="0">
                <a:latin typeface="CG Times" pitchFamily="18" charset="0"/>
              </a:rPr>
              <a:t>,” </a:t>
            </a:r>
            <a:r>
              <a:rPr lang="en-US" sz="1400" i="1" dirty="0">
                <a:latin typeface="CG Times" pitchFamily="18" charset="0"/>
              </a:rPr>
              <a:t>American </a:t>
            </a:r>
            <a:r>
              <a:rPr lang="en-US" sz="1400" i="1" dirty="0" smtClean="0">
                <a:latin typeface="CG Times" pitchFamily="18" charset="0"/>
              </a:rPr>
              <a:t>	Economic </a:t>
            </a:r>
            <a:r>
              <a:rPr lang="en-US" sz="1400" i="1" dirty="0">
                <a:latin typeface="CG Times" pitchFamily="18" charset="0"/>
              </a:rPr>
              <a:t>Review</a:t>
            </a:r>
            <a:r>
              <a:rPr lang="en-US" sz="1400" dirty="0">
                <a:latin typeface="CG Times" pitchFamily="18" charset="0"/>
              </a:rPr>
              <a:t> 59, 850-72</a:t>
            </a:r>
            <a:r>
              <a:rPr lang="en-US" sz="1400" dirty="0" smtClean="0">
                <a:latin typeface="CG Times" pitchFamily="18" charset="0"/>
              </a:rPr>
              <a:t>.</a:t>
            </a:r>
          </a:p>
          <a:p>
            <a:r>
              <a:rPr lang="en-US" sz="1400" dirty="0" err="1" smtClean="0">
                <a:latin typeface="CG Times" pitchFamily="18" charset="0"/>
              </a:rPr>
              <a:t>Kashyap</a:t>
            </a:r>
            <a:r>
              <a:rPr lang="en-US" sz="1400" dirty="0">
                <a:latin typeface="CG Times" pitchFamily="18" charset="0"/>
              </a:rPr>
              <a:t>, Anil, </a:t>
            </a:r>
            <a:r>
              <a:rPr lang="en-US" sz="1400" dirty="0" smtClean="0">
                <a:latin typeface="CG Times" pitchFamily="18" charset="0"/>
              </a:rPr>
              <a:t>David E. Wilcox</a:t>
            </a:r>
            <a:r>
              <a:rPr lang="en-US" sz="1400" dirty="0">
                <a:latin typeface="CG Times" pitchFamily="18" charset="0"/>
              </a:rPr>
              <a:t>, </a:t>
            </a:r>
            <a:r>
              <a:rPr lang="en-US" sz="1400" dirty="0" smtClean="0">
                <a:latin typeface="CG Times" pitchFamily="18" charset="0"/>
              </a:rPr>
              <a:t>and </a:t>
            </a:r>
            <a:r>
              <a:rPr lang="en-US" sz="1400" dirty="0">
                <a:latin typeface="CG Times" pitchFamily="18" charset="0"/>
              </a:rPr>
              <a:t>Jeremy Stein (1993), “Monetary Policy and Credit </a:t>
            </a:r>
            <a:r>
              <a:rPr lang="en-US" sz="1400" dirty="0" smtClean="0">
                <a:latin typeface="CG Times" pitchFamily="18" charset="0"/>
              </a:rPr>
              <a:t>Conditions:	Evidence </a:t>
            </a:r>
            <a:r>
              <a:rPr lang="en-US" sz="1400" dirty="0">
                <a:latin typeface="CG Times" pitchFamily="18" charset="0"/>
              </a:rPr>
              <a:t>from the Composition of External Finance,” </a:t>
            </a:r>
            <a:r>
              <a:rPr lang="en-US" sz="1400" i="1" dirty="0">
                <a:latin typeface="CG Times" pitchFamily="18" charset="0"/>
              </a:rPr>
              <a:t>American </a:t>
            </a:r>
            <a:r>
              <a:rPr lang="en-US" sz="1400" i="1" dirty="0" smtClean="0">
                <a:latin typeface="CG Times" pitchFamily="18" charset="0"/>
              </a:rPr>
              <a:t>Economic </a:t>
            </a:r>
            <a:r>
              <a:rPr lang="en-US" sz="1400" i="1" dirty="0">
                <a:latin typeface="CG Times" pitchFamily="18" charset="0"/>
              </a:rPr>
              <a:t>Review</a:t>
            </a:r>
            <a:r>
              <a:rPr lang="en-US" sz="1400" dirty="0">
                <a:latin typeface="CG Times" pitchFamily="18" charset="0"/>
              </a:rPr>
              <a:t> </a:t>
            </a:r>
            <a:r>
              <a:rPr lang="en-US" sz="1400" dirty="0" smtClean="0">
                <a:latin typeface="CG Times" pitchFamily="18" charset="0"/>
              </a:rPr>
              <a:t>83</a:t>
            </a:r>
            <a:r>
              <a:rPr lang="en-US" sz="1400" dirty="0">
                <a:latin typeface="CG Times" pitchFamily="18" charset="0"/>
              </a:rPr>
              <a:t>, 78-98</a:t>
            </a:r>
            <a:r>
              <a:rPr lang="en-US" sz="1400" dirty="0" smtClean="0">
                <a:latin typeface="CG Times" pitchFamily="18" charset="0"/>
              </a:rPr>
              <a:t>.</a:t>
            </a:r>
          </a:p>
          <a:p>
            <a:r>
              <a:rPr lang="en-US" sz="1400" dirty="0" smtClean="0">
                <a:latin typeface="CG Times" pitchFamily="18" charset="0"/>
              </a:rPr>
              <a:t>Moreira, Alan and Alexi </a:t>
            </a:r>
            <a:r>
              <a:rPr lang="en-US" sz="1400" dirty="0" err="1" smtClean="0">
                <a:latin typeface="CG Times" pitchFamily="18" charset="0"/>
              </a:rPr>
              <a:t>Savov</a:t>
            </a:r>
            <a:r>
              <a:rPr lang="en-US" sz="1400" dirty="0" smtClean="0">
                <a:latin typeface="CG Times" pitchFamily="18" charset="0"/>
              </a:rPr>
              <a:t> (2014), “The Macroeconomics of Shadow Banking,” Yale/NYU draft.</a:t>
            </a:r>
          </a:p>
          <a:p>
            <a:r>
              <a:rPr lang="en-US" sz="1400" dirty="0" err="1" smtClean="0">
                <a:latin typeface="CG Times" pitchFamily="18" charset="0"/>
              </a:rPr>
              <a:t>Pennacchi</a:t>
            </a:r>
            <a:r>
              <a:rPr lang="en-US" sz="1400" dirty="0">
                <a:latin typeface="CG Times" pitchFamily="18" charset="0"/>
              </a:rPr>
              <a:t>, George </a:t>
            </a:r>
            <a:r>
              <a:rPr lang="en-US" sz="1400" dirty="0" smtClean="0">
                <a:latin typeface="CG Times" pitchFamily="18" charset="0"/>
              </a:rPr>
              <a:t>(</a:t>
            </a:r>
            <a:r>
              <a:rPr lang="en-US" sz="1400" dirty="0">
                <a:latin typeface="CG Times" pitchFamily="18" charset="0"/>
              </a:rPr>
              <a:t>1988), “Loan Sales and the Cost of Bank Capital,” </a:t>
            </a:r>
            <a:r>
              <a:rPr lang="en-US" sz="1400" i="1" dirty="0">
                <a:latin typeface="CG Times" pitchFamily="18" charset="0"/>
              </a:rPr>
              <a:t>Journal of Finance</a:t>
            </a:r>
            <a:r>
              <a:rPr lang="en-US" sz="1400" dirty="0">
                <a:latin typeface="CG Times" pitchFamily="18" charset="0"/>
              </a:rPr>
              <a:t> </a:t>
            </a:r>
            <a:r>
              <a:rPr lang="en-US" sz="1400" dirty="0" smtClean="0">
                <a:latin typeface="CG Times" pitchFamily="18" charset="0"/>
              </a:rPr>
              <a:t>43, </a:t>
            </a:r>
            <a:r>
              <a:rPr lang="en-US" sz="1400" dirty="0">
                <a:latin typeface="CG Times" pitchFamily="18" charset="0"/>
              </a:rPr>
              <a:t>375-96</a:t>
            </a:r>
            <a:r>
              <a:rPr lang="en-US" sz="1400" dirty="0" smtClean="0">
                <a:latin typeface="CG Times" pitchFamily="18" charset="0"/>
              </a:rPr>
              <a:t>.</a:t>
            </a:r>
          </a:p>
          <a:p>
            <a:r>
              <a:rPr lang="en-US" sz="1400" dirty="0" err="1" smtClean="0">
                <a:latin typeface="CG Times" pitchFamily="18" charset="0"/>
              </a:rPr>
              <a:t>Pozsar</a:t>
            </a:r>
            <a:r>
              <a:rPr lang="en-US" sz="1400" dirty="0" smtClean="0">
                <a:latin typeface="CG Times" pitchFamily="18" charset="0"/>
              </a:rPr>
              <a:t>, </a:t>
            </a:r>
            <a:r>
              <a:rPr lang="en-US" sz="1400" dirty="0" err="1" smtClean="0">
                <a:latin typeface="CG Times" pitchFamily="18" charset="0"/>
              </a:rPr>
              <a:t>Zoltan</a:t>
            </a:r>
            <a:r>
              <a:rPr lang="en-US" sz="1400" dirty="0" smtClean="0">
                <a:latin typeface="CG Times" pitchFamily="18" charset="0"/>
              </a:rPr>
              <a:t>, Tobias Adrian, Adam Ashcraft, and Hayley Boesky (2012, 2010), “Shadow 	Banking,” Federal Reserve Bank of New York Staff Report No. 458, revised Feb. 2012 version.</a:t>
            </a:r>
          </a:p>
          <a:p>
            <a:r>
              <a:rPr lang="en-US" sz="1400" dirty="0">
                <a:latin typeface="CG Times" pitchFamily="18" charset="0"/>
              </a:rPr>
              <a:t>Small, David H., and Richard D. Porter (1989), “Understanding the Behavior of M2 and </a:t>
            </a:r>
            <a:r>
              <a:rPr lang="en-US" sz="1400" dirty="0" smtClean="0">
                <a:latin typeface="CG Times" pitchFamily="18" charset="0"/>
              </a:rPr>
              <a:t>V2</a:t>
            </a:r>
            <a:r>
              <a:rPr lang="en-US" sz="1400" dirty="0">
                <a:latin typeface="CG Times" pitchFamily="18" charset="0"/>
              </a:rPr>
              <a:t>,” </a:t>
            </a:r>
            <a:r>
              <a:rPr lang="en-US" sz="1400" i="1" dirty="0">
                <a:latin typeface="CG Times" pitchFamily="18" charset="0"/>
              </a:rPr>
              <a:t>Federal </a:t>
            </a:r>
            <a:r>
              <a:rPr lang="en-US" sz="1400" i="1" dirty="0" smtClean="0">
                <a:latin typeface="CG Times" pitchFamily="18" charset="0"/>
              </a:rPr>
              <a:t>	Reserve </a:t>
            </a:r>
            <a:r>
              <a:rPr lang="en-US" sz="1400" i="1" dirty="0">
                <a:latin typeface="CG Times" pitchFamily="18" charset="0"/>
              </a:rPr>
              <a:t>Bulletin</a:t>
            </a:r>
            <a:r>
              <a:rPr lang="en-US" sz="1400" dirty="0">
                <a:latin typeface="CG Times" pitchFamily="18" charset="0"/>
              </a:rPr>
              <a:t> 75, 244-54.</a:t>
            </a:r>
          </a:p>
          <a:p>
            <a:endParaRPr lang="en-US" sz="1600" dirty="0" smtClean="0">
              <a:latin typeface="CG Times" pitchFamily="18" charset="0"/>
            </a:endParaRPr>
          </a:p>
          <a:p>
            <a:pPr>
              <a:buNone/>
            </a:pPr>
            <a:endParaRPr lang="en-US" sz="1600" dirty="0" smtClean="0">
              <a:latin typeface="CG Times" pitchFamily="18" charset="0"/>
            </a:endParaRPr>
          </a:p>
          <a:p>
            <a:pPr>
              <a:buNone/>
            </a:pPr>
            <a:endParaRPr lang="en-US" sz="1600" dirty="0" smtClean="0">
              <a:latin typeface="CG Times" pitchFamily="18" charset="0"/>
            </a:endParaRPr>
          </a:p>
          <a:p>
            <a:pPr>
              <a:buNone/>
            </a:pPr>
            <a:endParaRPr lang="en-US" sz="1600" dirty="0">
              <a:latin typeface="CG Times" pitchFamily="18" charset="0"/>
            </a:endParaRPr>
          </a:p>
        </p:txBody>
      </p:sp>
    </p:spTree>
    <p:extLst>
      <p:ext uri="{BB962C8B-B14F-4D97-AF65-F5344CB8AC3E}">
        <p14:creationId xmlns:p14="http://schemas.microsoft.com/office/powerpoint/2010/main" val="20077946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5400"/>
            <a:ext cx="9144000" cy="889000"/>
          </a:xfrm>
        </p:spPr>
        <p:txBody>
          <a:bodyPr>
            <a:noAutofit/>
          </a:bodyPr>
          <a:lstStyle/>
          <a:p>
            <a:r>
              <a:rPr lang="en-US" sz="2800" b="1" dirty="0" smtClean="0">
                <a:solidFill>
                  <a:srgbClr val="000099"/>
                </a:solidFill>
                <a:latin typeface="CG Times" pitchFamily="18" charset="0"/>
              </a:rPr>
              <a:t>Security-Funded or Broadly-Defined Shadow Banking System Share of Short-Run Business Credit</a:t>
            </a:r>
            <a:endParaRPr lang="en-US" sz="2800" b="1" dirty="0">
              <a:solidFill>
                <a:srgbClr val="000099"/>
              </a:solidFill>
              <a:latin typeface="CG Times" pitchFamily="18" charset="0"/>
            </a:endParaRPr>
          </a:p>
        </p:txBody>
      </p:sp>
      <p:sp>
        <p:nvSpPr>
          <p:cNvPr id="3" name="Content Placeholder 2"/>
          <p:cNvSpPr>
            <a:spLocks noGrp="1"/>
          </p:cNvSpPr>
          <p:nvPr>
            <p:ph idx="1"/>
          </p:nvPr>
        </p:nvSpPr>
        <p:spPr>
          <a:xfrm>
            <a:off x="381000" y="914400"/>
            <a:ext cx="8382000" cy="5486400"/>
          </a:xfrm>
        </p:spPr>
        <p:txBody>
          <a:bodyPr>
            <a:normAutofit fontScale="92500" lnSpcReduction="20000"/>
          </a:bodyPr>
          <a:lstStyle/>
          <a:p>
            <a:r>
              <a:rPr lang="en-US" sz="2400" dirty="0" smtClean="0">
                <a:latin typeface="CG Times" pitchFamily="18" charset="0"/>
              </a:rPr>
              <a:t>Regulatory arbitrage, improved information technology raise the relative appeal/use of security vs. deposit funding of business credit</a:t>
            </a:r>
          </a:p>
          <a:p>
            <a:pPr lvl="1"/>
            <a:r>
              <a:rPr lang="en-US" sz="2000" dirty="0" smtClean="0">
                <a:latin typeface="CG Times" pitchFamily="18" charset="0"/>
              </a:rPr>
              <a:t>Relative share approach reduces need to include all of the common driving variables of bank and security-funded (“shadow”) loans</a:t>
            </a:r>
          </a:p>
          <a:p>
            <a:pPr lvl="1"/>
            <a:r>
              <a:rPr lang="en-US" sz="2000" dirty="0" smtClean="0">
                <a:latin typeface="CG Times" pitchFamily="18" charset="0"/>
              </a:rPr>
              <a:t>Several possible definitions.  For time series, need consistent definition. Security funded share of nonfinancial corp. short-run credit = ratio of [directly issued CP + nonbank financial loans + securitized C&amp;I loans via ABS] to these components and bank C&amp;I loans (Flow of Funds data)</a:t>
            </a:r>
          </a:p>
          <a:p>
            <a:pPr lvl="1"/>
            <a:r>
              <a:rPr lang="en-US" sz="2000" dirty="0" smtClean="0">
                <a:latin typeface="CG Times" pitchFamily="18" charset="0"/>
              </a:rPr>
              <a:t>Akin to </a:t>
            </a:r>
            <a:r>
              <a:rPr lang="en-US" sz="2000" dirty="0" err="1" smtClean="0">
                <a:latin typeface="CG Times" pitchFamily="18" charset="0"/>
              </a:rPr>
              <a:t>Kashyap</a:t>
            </a:r>
            <a:r>
              <a:rPr lang="en-US" sz="2000" dirty="0" smtClean="0">
                <a:latin typeface="CG Times" pitchFamily="18" charset="0"/>
              </a:rPr>
              <a:t>-Wilcox-Stein “mix” variable (CP/(bank loans +CP)</a:t>
            </a:r>
          </a:p>
          <a:p>
            <a:pPr marL="457200" lvl="1" indent="0">
              <a:buNone/>
            </a:pPr>
            <a:r>
              <a:rPr lang="en-US" sz="2000" dirty="0">
                <a:latin typeface="CG Times" pitchFamily="18" charset="0"/>
              </a:rPr>
              <a:t>	</a:t>
            </a:r>
            <a:r>
              <a:rPr lang="en-US" sz="2000" dirty="0" smtClean="0">
                <a:latin typeface="CG Times" pitchFamily="18" charset="0"/>
              </a:rPr>
              <a:t>and the share of large bank loans of </a:t>
            </a:r>
            <a:r>
              <a:rPr lang="en-US" sz="2000" dirty="0" err="1" smtClean="0">
                <a:latin typeface="CG Times" pitchFamily="18" charset="0"/>
              </a:rPr>
              <a:t>Jaffee</a:t>
            </a:r>
            <a:r>
              <a:rPr lang="en-US" sz="2000" dirty="0" smtClean="0">
                <a:latin typeface="CG Times" pitchFamily="18" charset="0"/>
              </a:rPr>
              <a:t>-Modigliani (AER, 1969)</a:t>
            </a:r>
          </a:p>
          <a:p>
            <a:r>
              <a:rPr lang="en-US" sz="2400" dirty="0">
                <a:latin typeface="CG Times" pitchFamily="18" charset="0"/>
              </a:rPr>
              <a:t>Security-funded rather than </a:t>
            </a:r>
            <a:r>
              <a:rPr lang="en-US" sz="2400" dirty="0" smtClean="0">
                <a:latin typeface="CG Times" pitchFamily="18" charset="0"/>
              </a:rPr>
              <a:t>narrowly defined shadow-funded </a:t>
            </a:r>
            <a:r>
              <a:rPr lang="en-US" sz="2400" dirty="0">
                <a:latin typeface="CG Times" pitchFamily="18" charset="0"/>
              </a:rPr>
              <a:t>business credit helps internalize hard to measure substitution between directly issued </a:t>
            </a:r>
            <a:r>
              <a:rPr lang="en-US" sz="2400" dirty="0" smtClean="0">
                <a:latin typeface="CG Times" pitchFamily="18" charset="0"/>
              </a:rPr>
              <a:t>nonfinancial </a:t>
            </a:r>
            <a:r>
              <a:rPr lang="en-US" sz="2400" dirty="0">
                <a:latin typeface="CG Times" pitchFamily="18" charset="0"/>
              </a:rPr>
              <a:t>corporate CP and ABS intermediated credit funded with CP and </a:t>
            </a:r>
            <a:r>
              <a:rPr lang="en-US" sz="2400" dirty="0" smtClean="0">
                <a:latin typeface="CG Times" pitchFamily="18" charset="0"/>
              </a:rPr>
              <a:t>short-run debt securities</a:t>
            </a:r>
          </a:p>
          <a:p>
            <a:pPr lvl="1"/>
            <a:r>
              <a:rPr lang="en-US" sz="2000" dirty="0" smtClean="0">
                <a:latin typeface="CG Times" pitchFamily="18" charset="0"/>
              </a:rPr>
              <a:t>Much commercial paper (CP) held by money funds, other shadow banks</a:t>
            </a:r>
          </a:p>
          <a:p>
            <a:pPr lvl="1"/>
            <a:r>
              <a:rPr lang="en-US" sz="2000" dirty="0" smtClean="0">
                <a:latin typeface="CG Times" pitchFamily="18" charset="0"/>
              </a:rPr>
              <a:t>Combines “internal” and “external” shadow banking subsystems of </a:t>
            </a:r>
            <a:r>
              <a:rPr lang="en-US" sz="2000" dirty="0" err="1" smtClean="0">
                <a:latin typeface="CG Times" pitchFamily="18" charset="0"/>
              </a:rPr>
              <a:t>Pozsar</a:t>
            </a:r>
            <a:r>
              <a:rPr lang="en-US" sz="2000" dirty="0" smtClean="0">
                <a:latin typeface="CG Times" pitchFamily="18" charset="0"/>
              </a:rPr>
              <a:t>, et al. (2012), while omitting the gov’t sponsored (GSE) subsystem</a:t>
            </a:r>
          </a:p>
          <a:p>
            <a:pPr lvl="1"/>
            <a:r>
              <a:rPr lang="en-US" sz="2000" dirty="0" smtClean="0">
                <a:latin typeface="CG Times" pitchFamily="18" charset="0"/>
              </a:rPr>
              <a:t>By avoiding long-term financing, avoids need to model factors affecting debt-equity tradeoffs. Models include yield curve—this partly controls for minor influences on short-run funding patterns.</a:t>
            </a:r>
          </a:p>
        </p:txBody>
      </p:sp>
    </p:spTree>
    <p:extLst>
      <p:ext uri="{BB962C8B-B14F-4D97-AF65-F5344CB8AC3E}">
        <p14:creationId xmlns:p14="http://schemas.microsoft.com/office/powerpoint/2010/main" val="23087630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0988" y="509588"/>
            <a:ext cx="8580437" cy="5837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2409942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0988" y="509588"/>
            <a:ext cx="8580437" cy="5837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968436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57200" y="0"/>
            <a:ext cx="8229600" cy="685800"/>
          </a:xfrm>
        </p:spPr>
        <p:txBody>
          <a:bodyPr>
            <a:normAutofit/>
          </a:bodyPr>
          <a:lstStyle/>
          <a:p>
            <a:r>
              <a:rPr lang="en-GB" sz="3600" b="1" dirty="0" smtClean="0">
                <a:solidFill>
                  <a:srgbClr val="000099"/>
                </a:solidFill>
                <a:latin typeface="CG Times" pitchFamily="18" charset="0"/>
              </a:rPr>
              <a:t>Modelling Strategy</a:t>
            </a:r>
          </a:p>
        </p:txBody>
      </p:sp>
      <p:sp>
        <p:nvSpPr>
          <p:cNvPr id="12291" name="Rectangle 3"/>
          <p:cNvSpPr>
            <a:spLocks noGrp="1" noChangeArrowheads="1"/>
          </p:cNvSpPr>
          <p:nvPr>
            <p:ph type="body" idx="1"/>
          </p:nvPr>
        </p:nvSpPr>
        <p:spPr>
          <a:xfrm>
            <a:off x="152400" y="533400"/>
            <a:ext cx="8839200" cy="6172200"/>
          </a:xfrm>
        </p:spPr>
        <p:txBody>
          <a:bodyPr>
            <a:noAutofit/>
          </a:bodyPr>
          <a:lstStyle/>
          <a:p>
            <a:pPr marL="342900" lvl="1" indent="-342900">
              <a:buFont typeface="Arial" pitchFamily="34" charset="0"/>
              <a:buChar char="•"/>
            </a:pPr>
            <a:r>
              <a:rPr lang="en-GB" sz="2400" dirty="0" smtClean="0">
                <a:latin typeface="CG Times" pitchFamily="18" charset="0"/>
              </a:rPr>
              <a:t>Security-funded share reflects the impact of factors on the competitiveness of banks vs. (market + shadow bank) credit.</a:t>
            </a:r>
          </a:p>
          <a:p>
            <a:pPr marL="342900" lvl="1" indent="-342900">
              <a:buFont typeface="Arial" pitchFamily="34" charset="0"/>
              <a:buChar char="•"/>
            </a:pPr>
            <a:r>
              <a:rPr lang="en-GB" sz="2400" dirty="0" smtClean="0">
                <a:latin typeface="CG Times" pitchFamily="18" charset="0"/>
              </a:rPr>
              <a:t>Short-run changes reflect error-correction to long-run equilibrium and short-run impact factors, test robustness to different s-factors.</a:t>
            </a:r>
          </a:p>
          <a:p>
            <a:pPr marL="0" lvl="1" indent="0">
              <a:buNone/>
            </a:pPr>
            <a:r>
              <a:rPr lang="en-US" sz="2400" b="1" i="1" dirty="0" smtClean="0">
                <a:latin typeface="Times New Roman" panose="02020603050405020304" pitchFamily="18" charset="0"/>
                <a:cs typeface="Times New Roman" panose="02020603050405020304" pitchFamily="18" charset="0"/>
              </a:rPr>
              <a:t>Long-Run </a:t>
            </a:r>
            <a:r>
              <a:rPr lang="en-US" sz="2400" b="1" i="1" dirty="0">
                <a:latin typeface="Times New Roman" panose="02020603050405020304" pitchFamily="18" charset="0"/>
                <a:cs typeface="Times New Roman" panose="02020603050405020304" pitchFamily="18" charset="0"/>
              </a:rPr>
              <a:t>Equilibrium: </a:t>
            </a:r>
            <a:endParaRPr lang="en-US" sz="2400" b="1" i="1" dirty="0" smtClean="0">
              <a:latin typeface="Times New Roman" panose="02020603050405020304" pitchFamily="18" charset="0"/>
              <a:cs typeface="Times New Roman" panose="02020603050405020304" pitchFamily="18" charset="0"/>
            </a:endParaRPr>
          </a:p>
          <a:p>
            <a:pPr marL="0" lvl="1" indent="0">
              <a:buNone/>
            </a:pPr>
            <a:r>
              <a:rPr lang="en-US" sz="2400" dirty="0" err="1" smtClean="0">
                <a:latin typeface="Times New Roman" panose="02020603050405020304" pitchFamily="18" charset="0"/>
                <a:cs typeface="Times New Roman" panose="02020603050405020304" pitchFamily="18" charset="0"/>
              </a:rPr>
              <a:t>ln</a:t>
            </a:r>
            <a:r>
              <a:rPr lang="en-US" sz="2400" b="1" i="1" dirty="0" err="1" smtClean="0">
                <a:latin typeface="Times New Roman" panose="02020603050405020304" pitchFamily="18" charset="0"/>
                <a:cs typeface="Times New Roman" panose="02020603050405020304" pitchFamily="18" charset="0"/>
              </a:rPr>
              <a:t>SHADOW</a:t>
            </a:r>
            <a:r>
              <a:rPr lang="en-US" sz="2400" b="1" i="1" baseline="30000" dirty="0" smtClean="0">
                <a:latin typeface="Times New Roman" panose="02020603050405020304" pitchFamily="18" charset="0"/>
                <a:cs typeface="Times New Roman" panose="02020603050405020304" pitchFamily="18" charset="0"/>
              </a:rPr>
              <a:t>*</a:t>
            </a:r>
            <a:r>
              <a:rPr lang="en-US" sz="2400" b="1" i="1" dirty="0" smtClean="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λ</a:t>
            </a:r>
            <a:r>
              <a:rPr lang="en-US" sz="2400" baseline="-25000" dirty="0">
                <a:latin typeface="Times New Roman" panose="02020603050405020304" pitchFamily="18" charset="0"/>
                <a:cs typeface="Times New Roman" panose="02020603050405020304" pitchFamily="18" charset="0"/>
              </a:rPr>
              <a:t>0 </a:t>
            </a:r>
            <a:r>
              <a:rPr lang="en-US" sz="2400" dirty="0">
                <a:latin typeface="Times New Roman" panose="02020603050405020304" pitchFamily="18" charset="0"/>
                <a:cs typeface="Times New Roman" panose="02020603050405020304" pitchFamily="18" charset="0"/>
              </a:rPr>
              <a:t>+λ</a:t>
            </a:r>
            <a:r>
              <a:rPr lang="en-US" sz="2400" baseline="-25000" dirty="0">
                <a:latin typeface="Times New Roman" panose="02020603050405020304" pitchFamily="18" charset="0"/>
                <a:cs typeface="Times New Roman" panose="02020603050405020304" pitchFamily="18" charset="0"/>
              </a:rPr>
              <a:t>1</a:t>
            </a:r>
            <a:r>
              <a:rPr lang="en-US" sz="2400" dirty="0">
                <a:latin typeface="Times New Roman" panose="02020603050405020304" pitchFamily="18" charset="0"/>
                <a:cs typeface="Times New Roman" panose="02020603050405020304" pitchFamily="18" charset="0"/>
              </a:rPr>
              <a:t>ln</a:t>
            </a:r>
            <a:r>
              <a:rPr lang="en-US" sz="2400" b="1" i="1" dirty="0">
                <a:latin typeface="Times New Roman" panose="02020603050405020304" pitchFamily="18" charset="0"/>
                <a:cs typeface="Times New Roman" panose="02020603050405020304" pitchFamily="18" charset="0"/>
              </a:rPr>
              <a:t>RRTAX</a:t>
            </a:r>
            <a:r>
              <a:rPr lang="en-US" sz="2400" dirty="0">
                <a:latin typeface="Times New Roman" panose="02020603050405020304" pitchFamily="18" charset="0"/>
                <a:cs typeface="Times New Roman" panose="02020603050405020304" pitchFamily="18" charset="0"/>
              </a:rPr>
              <a:t>+ λ</a:t>
            </a:r>
            <a:r>
              <a:rPr lang="en-US" sz="2400" baseline="-25000" dirty="0">
                <a:latin typeface="Times New Roman" panose="02020603050405020304" pitchFamily="18" charset="0"/>
                <a:cs typeface="Times New Roman" panose="02020603050405020304" pitchFamily="18" charset="0"/>
              </a:rPr>
              <a:t>2</a:t>
            </a:r>
            <a:r>
              <a:rPr lang="en-US" sz="2400" dirty="0">
                <a:latin typeface="Times New Roman" panose="02020603050405020304" pitchFamily="18" charset="0"/>
                <a:cs typeface="Times New Roman" panose="02020603050405020304" pitchFamily="18" charset="0"/>
              </a:rPr>
              <a:t>ln</a:t>
            </a:r>
            <a:r>
              <a:rPr lang="en-US" sz="2400" b="1" i="1" dirty="0">
                <a:latin typeface="Times New Roman" panose="02020603050405020304" pitchFamily="18" charset="0"/>
                <a:cs typeface="Times New Roman" panose="02020603050405020304" pitchFamily="18" charset="0"/>
              </a:rPr>
              <a:t>RPIT</a:t>
            </a:r>
            <a:r>
              <a:rPr lang="en-US" sz="2400" dirty="0">
                <a:latin typeface="Times New Roman" panose="02020603050405020304" pitchFamily="18" charset="0"/>
                <a:cs typeface="Times New Roman" panose="02020603050405020304" pitchFamily="18" charset="0"/>
              </a:rPr>
              <a:t>+ λ</a:t>
            </a:r>
            <a:r>
              <a:rPr lang="en-US" sz="2400" baseline="-25000" dirty="0">
                <a:latin typeface="Times New Roman" panose="02020603050405020304" pitchFamily="18" charset="0"/>
                <a:cs typeface="Times New Roman" panose="02020603050405020304" pitchFamily="18" charset="0"/>
              </a:rPr>
              <a:t>3</a:t>
            </a:r>
            <a:r>
              <a:rPr lang="en-US" sz="2400" b="1" i="1" dirty="0">
                <a:latin typeface="Times New Roman" panose="02020603050405020304" pitchFamily="18" charset="0"/>
                <a:cs typeface="Times New Roman" panose="02020603050405020304" pitchFamily="18" charset="0"/>
              </a:rPr>
              <a:t>MMadv</a:t>
            </a: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λ</a:t>
            </a:r>
            <a:r>
              <a:rPr lang="en-US" sz="2400" baseline="-25000" dirty="0" smtClean="0">
                <a:latin typeface="Times New Roman" panose="02020603050405020304" pitchFamily="18" charset="0"/>
                <a:cs typeface="Times New Roman" panose="02020603050405020304" pitchFamily="18" charset="0"/>
              </a:rPr>
              <a:t>4</a:t>
            </a:r>
            <a:r>
              <a:rPr lang="en-US" sz="2400" b="1" i="1" dirty="0" smtClean="0">
                <a:latin typeface="Times New Roman" panose="02020603050405020304" pitchFamily="18" charset="0"/>
                <a:cs typeface="Times New Roman" panose="02020603050405020304" pitchFamily="18" charset="0"/>
              </a:rPr>
              <a:t>CapDif</a:t>
            </a:r>
          </a:p>
          <a:p>
            <a:pPr marL="0" lvl="1" indent="0">
              <a:buNone/>
            </a:pPr>
            <a:endParaRPr lang="en-US" sz="2400" b="1" i="1" dirty="0">
              <a:latin typeface="Times New Roman" panose="02020603050405020304" pitchFamily="18" charset="0"/>
              <a:cs typeface="Times New Roman" panose="02020603050405020304" pitchFamily="18" charset="0"/>
            </a:endParaRPr>
          </a:p>
          <a:p>
            <a:pPr marL="0" lvl="1" indent="0">
              <a:buNone/>
            </a:pPr>
            <a:r>
              <a:rPr lang="en-US" sz="2400" b="1" i="1" dirty="0" smtClean="0">
                <a:latin typeface="Times New Roman" panose="02020603050405020304" pitchFamily="18" charset="0"/>
                <a:cs typeface="Times New Roman" panose="02020603050405020304" pitchFamily="18" charset="0"/>
              </a:rPr>
              <a:t>Error-Correction: EC</a:t>
            </a:r>
            <a:r>
              <a:rPr lang="en-US" sz="2400" b="1" i="1" baseline="-25000" dirty="0" smtClean="0">
                <a:latin typeface="Times New Roman" panose="02020603050405020304" pitchFamily="18" charset="0"/>
                <a:cs typeface="Times New Roman" panose="02020603050405020304" pitchFamily="18" charset="0"/>
              </a:rPr>
              <a:t>t-1</a:t>
            </a:r>
            <a:r>
              <a:rPr lang="en-US" sz="2400" b="1" i="1" dirty="0" smtClean="0">
                <a:latin typeface="Times New Roman" panose="02020603050405020304" pitchFamily="18" charset="0"/>
                <a:cs typeface="Times New Roman" panose="02020603050405020304" pitchFamily="18" charset="0"/>
              </a:rPr>
              <a:t> = 	actual - equilibrium</a:t>
            </a:r>
          </a:p>
          <a:p>
            <a:pPr marL="0" lvl="1" indent="0">
              <a:buNone/>
            </a:pPr>
            <a:r>
              <a:rPr lang="en-US" sz="2400" b="1" i="1" dirty="0">
                <a:latin typeface="Times New Roman" panose="02020603050405020304" pitchFamily="18" charset="0"/>
                <a:cs typeface="Times New Roman" panose="02020603050405020304" pitchFamily="18" charset="0"/>
              </a:rPr>
              <a:t>	</a:t>
            </a:r>
            <a:r>
              <a:rPr lang="en-US" sz="2400" b="1" i="1" dirty="0" smtClean="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ln</a:t>
            </a:r>
            <a:r>
              <a:rPr lang="en-US" sz="2400" b="1" i="1" dirty="0" smtClean="0">
                <a:latin typeface="Times New Roman" panose="02020603050405020304" pitchFamily="18" charset="0"/>
                <a:cs typeface="Times New Roman" panose="02020603050405020304" pitchFamily="18" charset="0"/>
              </a:rPr>
              <a:t>SHADOW</a:t>
            </a:r>
            <a:r>
              <a:rPr lang="en-US" sz="2400" b="1" i="1" baseline="-25000" dirty="0">
                <a:latin typeface="Times New Roman" panose="02020603050405020304" pitchFamily="18" charset="0"/>
                <a:cs typeface="Times New Roman" panose="02020603050405020304" pitchFamily="18" charset="0"/>
              </a:rPr>
              <a:t>t-1</a:t>
            </a:r>
            <a:r>
              <a:rPr lang="en-US" sz="2400" b="1" i="1" baseline="30000" dirty="0" smtClean="0">
                <a:latin typeface="Times New Roman" panose="02020603050405020304" pitchFamily="18" charset="0"/>
                <a:cs typeface="Times New Roman" panose="02020603050405020304" pitchFamily="18" charset="0"/>
              </a:rPr>
              <a:t> </a:t>
            </a:r>
            <a:r>
              <a:rPr lang="en-US" sz="2400" b="1" i="1"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ln</a:t>
            </a:r>
            <a:r>
              <a:rPr lang="en-US" sz="2400" b="1" i="1" dirty="0" err="1" smtClean="0">
                <a:latin typeface="Times New Roman" panose="02020603050405020304" pitchFamily="18" charset="0"/>
                <a:cs typeface="Times New Roman" panose="02020603050405020304" pitchFamily="18" charset="0"/>
              </a:rPr>
              <a:t>SHADOW</a:t>
            </a:r>
            <a:r>
              <a:rPr lang="en-US" sz="2400" b="1" i="1" baseline="30000" dirty="0" smtClean="0">
                <a:latin typeface="Times New Roman" panose="02020603050405020304" pitchFamily="18" charset="0"/>
                <a:cs typeface="Times New Roman" panose="02020603050405020304" pitchFamily="18" charset="0"/>
              </a:rPr>
              <a:t>*</a:t>
            </a:r>
            <a:r>
              <a:rPr lang="en-US" sz="2400" b="1" i="1" baseline="-25000" dirty="0" smtClean="0">
                <a:latin typeface="Times New Roman" panose="02020603050405020304" pitchFamily="18" charset="0"/>
                <a:cs typeface="Times New Roman" panose="02020603050405020304" pitchFamily="18" charset="0"/>
              </a:rPr>
              <a:t>t-1</a:t>
            </a:r>
          </a:p>
          <a:p>
            <a:pPr marL="0" lvl="1" indent="0">
              <a:buNone/>
            </a:pPr>
            <a:endParaRPr lang="en-US" sz="2400" b="1" dirty="0" smtClean="0">
              <a:latin typeface="Times New Roman" panose="02020603050405020304" pitchFamily="18" charset="0"/>
              <a:cs typeface="Times New Roman" panose="02020603050405020304" pitchFamily="18" charset="0"/>
              <a:sym typeface="Symbol"/>
            </a:endParaRPr>
          </a:p>
          <a:p>
            <a:pPr marL="0" lvl="1" indent="0">
              <a:buNone/>
            </a:pPr>
            <a:r>
              <a:rPr lang="en-US" sz="2400" b="1" dirty="0" smtClean="0">
                <a:latin typeface="Times New Roman" panose="02020603050405020304" pitchFamily="18" charset="0"/>
                <a:cs typeface="Times New Roman" panose="02020603050405020304" pitchFamily="18" charset="0"/>
                <a:sym typeface="Symbol"/>
              </a:rPr>
              <a:t>Model Short-Run log first difference:</a:t>
            </a:r>
          </a:p>
          <a:p>
            <a:pPr marL="0" lvl="1" indent="0">
              <a:buNone/>
            </a:pPr>
            <a:r>
              <a:rPr lang="en-US" sz="2400" b="1" dirty="0" smtClean="0">
                <a:latin typeface="Times New Roman" panose="02020603050405020304" pitchFamily="18" charset="0"/>
                <a:cs typeface="Times New Roman" panose="02020603050405020304" pitchFamily="18" charset="0"/>
                <a:sym typeface="Symbol"/>
              </a:rPr>
              <a:t></a:t>
            </a:r>
            <a:r>
              <a:rPr lang="en-US" sz="2400" b="1" dirty="0" err="1" smtClean="0">
                <a:latin typeface="Times New Roman" panose="02020603050405020304" pitchFamily="18" charset="0"/>
                <a:cs typeface="Times New Roman" panose="02020603050405020304" pitchFamily="18" charset="0"/>
              </a:rPr>
              <a:t>ln</a:t>
            </a:r>
            <a:r>
              <a:rPr lang="en-US" sz="2400" b="1" i="1" dirty="0" err="1" smtClean="0">
                <a:latin typeface="Times New Roman" panose="02020603050405020304" pitchFamily="18" charset="0"/>
                <a:cs typeface="Times New Roman" panose="02020603050405020304" pitchFamily="18" charset="0"/>
              </a:rPr>
              <a:t>SHADOW</a:t>
            </a:r>
            <a:r>
              <a:rPr lang="en-US" sz="2400" b="1" baseline="-25000" dirty="0" err="1" smtClean="0">
                <a:latin typeface="Times New Roman" panose="02020603050405020304" pitchFamily="18" charset="0"/>
                <a:cs typeface="Times New Roman" panose="02020603050405020304" pitchFamily="18" charset="0"/>
              </a:rPr>
              <a:t>t</a:t>
            </a:r>
            <a:r>
              <a:rPr lang="en-US" sz="2400" b="1" i="1" dirty="0" smtClean="0">
                <a:latin typeface="Times New Roman" panose="02020603050405020304" pitchFamily="18" charset="0"/>
                <a:cs typeface="Times New Roman" panose="02020603050405020304" pitchFamily="18" charset="0"/>
              </a:rPr>
              <a:t> = </a:t>
            </a:r>
          </a:p>
          <a:p>
            <a:pPr marL="0" lvl="1" indent="0">
              <a:buNone/>
            </a:pPr>
            <a:r>
              <a:rPr lang="en-US" sz="2400" b="1" i="1" dirty="0">
                <a:latin typeface="Times New Roman" panose="02020603050405020304" pitchFamily="18" charset="0"/>
                <a:cs typeface="Times New Roman" panose="02020603050405020304" pitchFamily="18" charset="0"/>
                <a:sym typeface="Symbol"/>
              </a:rPr>
              <a:t>	</a:t>
            </a:r>
            <a:r>
              <a:rPr lang="en-US" sz="2400" b="1" dirty="0" smtClean="0">
                <a:latin typeface="Times New Roman" panose="02020603050405020304" pitchFamily="18" charset="0"/>
                <a:cs typeface="Times New Roman" panose="02020603050405020304" pitchFamily="18" charset="0"/>
                <a:sym typeface="Symbol"/>
              </a:rPr>
              <a:t></a:t>
            </a:r>
            <a:r>
              <a:rPr lang="en-US" sz="2400" b="1" baseline="-25000" dirty="0">
                <a:latin typeface="Times New Roman" panose="02020603050405020304" pitchFamily="18" charset="0"/>
                <a:cs typeface="Times New Roman" panose="02020603050405020304" pitchFamily="18" charset="0"/>
              </a:rPr>
              <a:t>0</a:t>
            </a:r>
            <a:r>
              <a:rPr lang="en-US" sz="2400" b="1" dirty="0">
                <a:latin typeface="Times New Roman" panose="02020603050405020304" pitchFamily="18" charset="0"/>
                <a:cs typeface="Times New Roman" panose="02020603050405020304" pitchFamily="18" charset="0"/>
              </a:rPr>
              <a:t> </a:t>
            </a:r>
            <a:r>
              <a:rPr lang="en-US" sz="2400" b="1" dirty="0" smtClean="0">
                <a:latin typeface="Times New Roman" panose="02020603050405020304" pitchFamily="18" charset="0"/>
                <a:cs typeface="Times New Roman" panose="02020603050405020304" pitchFamily="18" charset="0"/>
              </a:rPr>
              <a:t>+ </a:t>
            </a:r>
            <a:r>
              <a:rPr lang="en-US" sz="2400" b="1" dirty="0" smtClean="0">
                <a:latin typeface="Times New Roman" panose="02020603050405020304" pitchFamily="18" charset="0"/>
                <a:cs typeface="Times New Roman" panose="02020603050405020304" pitchFamily="18" charset="0"/>
                <a:sym typeface="Symbol"/>
              </a:rPr>
              <a:t></a:t>
            </a:r>
            <a:r>
              <a:rPr lang="en-US" sz="2400" b="1" baseline="-25000" dirty="0" smtClean="0">
                <a:latin typeface="Times New Roman" panose="02020603050405020304" pitchFamily="18" charset="0"/>
                <a:cs typeface="Times New Roman" panose="02020603050405020304" pitchFamily="18" charset="0"/>
              </a:rPr>
              <a:t>1</a:t>
            </a:r>
            <a:r>
              <a:rPr lang="en-US" sz="2400" b="1" dirty="0" smtClean="0">
                <a:latin typeface="Times New Roman" panose="02020603050405020304" pitchFamily="18" charset="0"/>
                <a:cs typeface="Times New Roman" panose="02020603050405020304" pitchFamily="18" charset="0"/>
              </a:rPr>
              <a:t>ln(</a:t>
            </a:r>
            <a:r>
              <a:rPr lang="en-US" sz="2400" b="1" i="1" dirty="0" smtClean="0">
                <a:latin typeface="Times New Roman" panose="02020603050405020304" pitchFamily="18" charset="0"/>
                <a:cs typeface="Times New Roman" panose="02020603050405020304" pitchFamily="18" charset="0"/>
              </a:rPr>
              <a:t>EC</a:t>
            </a:r>
            <a:r>
              <a:rPr lang="en-US" sz="2400" b="1" dirty="0" smtClean="0">
                <a:latin typeface="Times New Roman" panose="02020603050405020304" pitchFamily="18" charset="0"/>
                <a:cs typeface="Times New Roman" panose="02020603050405020304" pitchFamily="18" charset="0"/>
              </a:rPr>
              <a:t>)</a:t>
            </a:r>
            <a:r>
              <a:rPr lang="en-US" sz="2400" b="1" baseline="-25000" dirty="0" smtClean="0">
                <a:latin typeface="Times New Roman" panose="02020603050405020304" pitchFamily="18" charset="0"/>
                <a:cs typeface="Times New Roman" panose="02020603050405020304" pitchFamily="18" charset="0"/>
              </a:rPr>
              <a:t>t-1</a:t>
            </a:r>
            <a:r>
              <a:rPr lang="en-US" sz="2400" b="1" dirty="0" smtClean="0">
                <a:latin typeface="Times New Roman" panose="02020603050405020304" pitchFamily="18" charset="0"/>
                <a:cs typeface="Times New Roman" panose="02020603050405020304" pitchFamily="18" charset="0"/>
              </a:rPr>
              <a:t>+ β</a:t>
            </a:r>
            <a:r>
              <a:rPr lang="en-US" sz="2400" b="1" baseline="-25000" dirty="0" err="1" smtClean="0">
                <a:latin typeface="Times New Roman" panose="02020603050405020304" pitchFamily="18" charset="0"/>
                <a:cs typeface="Times New Roman" panose="02020603050405020304" pitchFamily="18" charset="0"/>
              </a:rPr>
              <a:t>i</a:t>
            </a:r>
            <a:r>
              <a:rPr lang="en-US" sz="2400" b="1" dirty="0" err="1">
                <a:latin typeface="Times New Roman" panose="02020603050405020304" pitchFamily="18" charset="0"/>
                <a:cs typeface="Times New Roman" panose="02020603050405020304" pitchFamily="18" charset="0"/>
                <a:sym typeface="Symbol"/>
              </a:rPr>
              <a:t></a:t>
            </a:r>
            <a:r>
              <a:rPr lang="en-US" sz="2400" b="1" dirty="0" err="1" smtClean="0">
                <a:latin typeface="Times New Roman" panose="02020603050405020304" pitchFamily="18" charset="0"/>
                <a:cs typeface="Times New Roman" panose="02020603050405020304" pitchFamily="18" charset="0"/>
              </a:rPr>
              <a:t>ln</a:t>
            </a:r>
            <a:r>
              <a:rPr lang="en-US" sz="2400" b="1" dirty="0" smtClean="0">
                <a:latin typeface="Times New Roman" panose="02020603050405020304" pitchFamily="18" charset="0"/>
                <a:cs typeface="Times New Roman" panose="02020603050405020304" pitchFamily="18" charset="0"/>
              </a:rPr>
              <a:t>(</a:t>
            </a:r>
            <a:r>
              <a:rPr lang="en-US" sz="2400" b="1" i="1" dirty="0" smtClean="0">
                <a:latin typeface="Times New Roman" panose="02020603050405020304" pitchFamily="18" charset="0"/>
                <a:cs typeface="Times New Roman" panose="02020603050405020304" pitchFamily="18" charset="0"/>
              </a:rPr>
              <a:t>SHADOW</a:t>
            </a:r>
            <a:r>
              <a:rPr lang="en-US" sz="2400" b="1" dirty="0" smtClean="0">
                <a:latin typeface="Times New Roman" panose="02020603050405020304" pitchFamily="18" charset="0"/>
                <a:cs typeface="Times New Roman" panose="02020603050405020304" pitchFamily="18" charset="0"/>
              </a:rPr>
              <a:t>)</a:t>
            </a:r>
            <a:r>
              <a:rPr lang="en-US" sz="2400" b="1" baseline="-25000" dirty="0" smtClean="0">
                <a:latin typeface="Times New Roman" panose="02020603050405020304" pitchFamily="18" charset="0"/>
                <a:cs typeface="Times New Roman" panose="02020603050405020304" pitchFamily="18" charset="0"/>
              </a:rPr>
              <a:t>t-i </a:t>
            </a: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θ</a:t>
            </a:r>
            <a:r>
              <a:rPr lang="en-US" sz="2400" b="1" baseline="-25000" dirty="0" err="1" smtClean="0">
                <a:latin typeface="Times New Roman" panose="02020603050405020304" pitchFamily="18" charset="0"/>
                <a:cs typeface="Times New Roman" panose="02020603050405020304" pitchFamily="18" charset="0"/>
              </a:rPr>
              <a:t>i</a:t>
            </a:r>
            <a:r>
              <a:rPr lang="en-US" sz="2400" b="1" dirty="0" err="1">
                <a:latin typeface="Times New Roman" panose="02020603050405020304" pitchFamily="18" charset="0"/>
                <a:cs typeface="Times New Roman" panose="02020603050405020304" pitchFamily="18" charset="0"/>
                <a:sym typeface="Symbol"/>
              </a:rPr>
              <a:t></a:t>
            </a:r>
            <a:r>
              <a:rPr lang="en-US" sz="2400" b="1" dirty="0" err="1" smtClean="0">
                <a:latin typeface="Times New Roman" panose="02020603050405020304" pitchFamily="18" charset="0"/>
                <a:cs typeface="Times New Roman" panose="02020603050405020304" pitchFamily="18" charset="0"/>
              </a:rPr>
              <a:t>ln</a:t>
            </a:r>
            <a:r>
              <a:rPr lang="en-US" sz="2400" b="1" dirty="0" smtClean="0">
                <a:latin typeface="Times New Roman" panose="02020603050405020304" pitchFamily="18" charset="0"/>
                <a:cs typeface="Times New Roman" panose="02020603050405020304" pitchFamily="18" charset="0"/>
              </a:rPr>
              <a:t>(</a:t>
            </a:r>
            <a:r>
              <a:rPr lang="en-US" sz="2400" b="1" i="1" dirty="0" smtClean="0">
                <a:latin typeface="Times New Roman" panose="02020603050405020304" pitchFamily="18" charset="0"/>
                <a:cs typeface="Times New Roman" panose="02020603050405020304" pitchFamily="18" charset="0"/>
              </a:rPr>
              <a:t>X</a:t>
            </a:r>
            <a:r>
              <a:rPr lang="en-US" sz="2400" b="1" dirty="0" smtClean="0">
                <a:latin typeface="Times New Roman" panose="02020603050405020304" pitchFamily="18" charset="0"/>
                <a:cs typeface="Times New Roman" panose="02020603050405020304" pitchFamily="18" charset="0"/>
              </a:rPr>
              <a:t>)</a:t>
            </a:r>
            <a:r>
              <a:rPr lang="en-US" sz="2400" b="1" baseline="-25000" dirty="0" smtClean="0">
                <a:latin typeface="Times New Roman" panose="02020603050405020304" pitchFamily="18" charset="0"/>
                <a:cs typeface="Times New Roman" panose="02020603050405020304" pitchFamily="18" charset="0"/>
              </a:rPr>
              <a:t>t-i </a:t>
            </a:r>
            <a:r>
              <a:rPr lang="en-US" sz="2400" b="1" dirty="0" smtClean="0">
                <a:latin typeface="Times New Roman" panose="02020603050405020304" pitchFamily="18" charset="0"/>
                <a:cs typeface="Times New Roman" panose="02020603050405020304" pitchFamily="18" charset="0"/>
              </a:rPr>
              <a:t>+ </a:t>
            </a:r>
            <a:r>
              <a:rPr lang="en-US" sz="2400" b="1" dirty="0" err="1" smtClean="0">
                <a:latin typeface="Times New Roman" panose="02020603050405020304" pitchFamily="18" charset="0"/>
                <a:cs typeface="Times New Roman" panose="02020603050405020304" pitchFamily="18" charset="0"/>
              </a:rPr>
              <a:t>δ</a:t>
            </a:r>
            <a:r>
              <a:rPr lang="en-US" sz="2400" b="1" i="1" dirty="0" err="1" smtClean="0">
                <a:latin typeface="Times New Roman" panose="02020603050405020304" pitchFamily="18" charset="0"/>
                <a:cs typeface="Times New Roman" panose="02020603050405020304" pitchFamily="18" charset="0"/>
              </a:rPr>
              <a:t>Y</a:t>
            </a:r>
            <a:r>
              <a:rPr lang="en-US" sz="2400" b="1" baseline="-25000" dirty="0" err="1" smtClean="0">
                <a:latin typeface="Times New Roman" panose="02020603050405020304" pitchFamily="18" charset="0"/>
                <a:cs typeface="Times New Roman" panose="02020603050405020304" pitchFamily="18" charset="0"/>
              </a:rPr>
              <a:t>t</a:t>
            </a:r>
            <a:endParaRPr lang="en-GB" sz="2400" b="1" dirty="0" smtClean="0">
              <a:latin typeface="CG Times" pitchFamily="18" charset="0"/>
            </a:endParaRPr>
          </a:p>
        </p:txBody>
      </p:sp>
      <p:sp>
        <p:nvSpPr>
          <p:cNvPr id="12292" name="Slide Number Placeholder 3"/>
          <p:cNvSpPr>
            <a:spLocks noGrp="1"/>
          </p:cNvSpPr>
          <p:nvPr>
            <p:ph type="sldNum" sz="quarter" idx="12"/>
          </p:nvPr>
        </p:nvSpPr>
        <p:spPr>
          <a:noFill/>
        </p:spPr>
        <p:txBody>
          <a:bodyPr/>
          <a:lstStyle/>
          <a:p>
            <a:fld id="{6518D373-E0F4-4A9C-B5DB-BC61F4606FA9}" type="slidenum">
              <a:rPr lang="en-US" smtClean="0">
                <a:latin typeface="Arial" pitchFamily="34" charset="0"/>
              </a:rPr>
              <a:pPr/>
              <a:t>7</a:t>
            </a:fld>
            <a:endParaRPr lang="en-US" dirty="0" smtClean="0">
              <a:latin typeface="Arial" pitchFamily="34" charset="0"/>
            </a:endParaRPr>
          </a:p>
        </p:txBody>
      </p:sp>
    </p:spTree>
    <p:extLst>
      <p:ext uri="{BB962C8B-B14F-4D97-AF65-F5344CB8AC3E}">
        <p14:creationId xmlns:p14="http://schemas.microsoft.com/office/powerpoint/2010/main" val="136265142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57200" y="0"/>
            <a:ext cx="8229600" cy="685800"/>
          </a:xfrm>
        </p:spPr>
        <p:txBody>
          <a:bodyPr>
            <a:normAutofit/>
          </a:bodyPr>
          <a:lstStyle/>
          <a:p>
            <a:r>
              <a:rPr lang="en-GB" sz="3600" b="1" dirty="0" smtClean="0">
                <a:solidFill>
                  <a:srgbClr val="000099"/>
                </a:solidFill>
                <a:latin typeface="CG Times" pitchFamily="18" charset="0"/>
              </a:rPr>
              <a:t>Modelling Strategy</a:t>
            </a:r>
          </a:p>
        </p:txBody>
      </p:sp>
      <p:sp>
        <p:nvSpPr>
          <p:cNvPr id="12291" name="Rectangle 3"/>
          <p:cNvSpPr>
            <a:spLocks noGrp="1" noChangeArrowheads="1"/>
          </p:cNvSpPr>
          <p:nvPr>
            <p:ph type="body" idx="1"/>
          </p:nvPr>
        </p:nvSpPr>
        <p:spPr>
          <a:xfrm>
            <a:off x="152400" y="533400"/>
            <a:ext cx="8839200" cy="6172200"/>
          </a:xfrm>
        </p:spPr>
        <p:txBody>
          <a:bodyPr>
            <a:noAutofit/>
          </a:bodyPr>
          <a:lstStyle/>
          <a:p>
            <a:pPr marL="342900" lvl="1" indent="-342900">
              <a:buFont typeface="Arial" pitchFamily="34" charset="0"/>
              <a:buChar char="•"/>
            </a:pPr>
            <a:r>
              <a:rPr lang="en-GB" sz="2400" dirty="0" smtClean="0">
                <a:latin typeface="CG Times" pitchFamily="18" charset="0"/>
              </a:rPr>
              <a:t>Security-funded share reflects the impact of factors on the competitiveness of banks vs. (market + shadow bank) credit.</a:t>
            </a:r>
          </a:p>
          <a:p>
            <a:pPr marL="342900" lvl="1" indent="-342900">
              <a:buFont typeface="Arial" pitchFamily="34" charset="0"/>
              <a:buChar char="•"/>
            </a:pPr>
            <a:r>
              <a:rPr lang="en-GB" sz="2400" dirty="0" smtClean="0">
                <a:latin typeface="CG Times" pitchFamily="18" charset="0"/>
              </a:rPr>
              <a:t>Short-run changes reflect error-correction to long-run equilibrium and short-run impact factors, test robustness to different s-factors.</a:t>
            </a:r>
          </a:p>
          <a:p>
            <a:pPr marL="342900" lvl="1" indent="-342900">
              <a:buFont typeface="Arial" pitchFamily="34" charset="0"/>
              <a:buChar char="•"/>
            </a:pPr>
            <a:r>
              <a:rPr lang="en-GB" sz="2400" dirty="0" smtClean="0">
                <a:solidFill>
                  <a:schemeClr val="bg1"/>
                </a:solidFill>
                <a:latin typeface="CG Times" pitchFamily="18" charset="0"/>
              </a:rPr>
              <a:t>Flow of Funds 1963- (post early 60’s breaks), 73q1 break dummy</a:t>
            </a:r>
          </a:p>
          <a:p>
            <a:pPr marL="342900" lvl="1" indent="-342900">
              <a:buFont typeface="Arial" pitchFamily="34" charset="0"/>
              <a:buChar char="•"/>
            </a:pPr>
            <a:r>
              <a:rPr lang="en-GB" sz="2400" dirty="0" err="1" smtClean="0">
                <a:solidFill>
                  <a:schemeClr val="bg1"/>
                </a:solidFill>
                <a:latin typeface="CG Times" pitchFamily="18" charset="0"/>
              </a:rPr>
              <a:t>Nonstationary</a:t>
            </a:r>
            <a:r>
              <a:rPr lang="en-GB" sz="2400" dirty="0" smtClean="0">
                <a:solidFill>
                  <a:schemeClr val="bg1"/>
                </a:solidFill>
                <a:latin typeface="CG Times" pitchFamily="18" charset="0"/>
              </a:rPr>
              <a:t> </a:t>
            </a:r>
            <a:r>
              <a:rPr lang="en-GB" sz="2400" dirty="0">
                <a:solidFill>
                  <a:schemeClr val="bg1"/>
                </a:solidFill>
                <a:latin typeface="CG Times" pitchFamily="18" charset="0"/>
              </a:rPr>
              <a:t>equilibrium </a:t>
            </a:r>
            <a:r>
              <a:rPr lang="en-GB" sz="2400" dirty="0" smtClean="0">
                <a:solidFill>
                  <a:schemeClr val="bg1"/>
                </a:solidFill>
                <a:latin typeface="CG Times" pitchFamily="18" charset="0"/>
              </a:rPr>
              <a:t>l-run </a:t>
            </a:r>
            <a:r>
              <a:rPr lang="en-GB" sz="2400" dirty="0">
                <a:solidFill>
                  <a:schemeClr val="bg1"/>
                </a:solidFill>
                <a:latin typeface="CG Times" pitchFamily="18" charset="0"/>
              </a:rPr>
              <a:t>share </a:t>
            </a:r>
            <a:r>
              <a:rPr lang="en-GB" sz="2400" dirty="0" smtClean="0">
                <a:solidFill>
                  <a:schemeClr val="bg1"/>
                </a:solidFill>
                <a:latin typeface="CG Times" pitchFamily="18" charset="0"/>
              </a:rPr>
              <a:t>depends on l-run factors:</a:t>
            </a:r>
          </a:p>
          <a:p>
            <a:pPr marL="742950" lvl="2" indent="-342900">
              <a:spcBef>
                <a:spcPts val="0"/>
              </a:spcBef>
            </a:pPr>
            <a:r>
              <a:rPr lang="en-GB" sz="2000" b="1" dirty="0">
                <a:solidFill>
                  <a:schemeClr val="bg1"/>
                </a:solidFill>
                <a:latin typeface="CG Times" pitchFamily="18" charset="0"/>
              </a:rPr>
              <a:t>(+) </a:t>
            </a:r>
            <a:r>
              <a:rPr lang="en-GB" sz="2000" b="1" i="1" dirty="0">
                <a:solidFill>
                  <a:schemeClr val="bg1"/>
                </a:solidFill>
                <a:latin typeface="CG Times" pitchFamily="18" charset="0"/>
              </a:rPr>
              <a:t>Information Costs </a:t>
            </a:r>
            <a:r>
              <a:rPr lang="en-GB" sz="2000" dirty="0">
                <a:solidFill>
                  <a:schemeClr val="bg1"/>
                </a:solidFill>
                <a:latin typeface="CG Times" pitchFamily="18" charset="0"/>
              </a:rPr>
              <a:t>the often neglected “</a:t>
            </a:r>
            <a:r>
              <a:rPr lang="en-GB" sz="2000" i="1" dirty="0">
                <a:solidFill>
                  <a:schemeClr val="bg1"/>
                </a:solidFill>
                <a:latin typeface="CG Times" pitchFamily="18" charset="0"/>
              </a:rPr>
              <a:t>usual suspect.</a:t>
            </a:r>
            <a:r>
              <a:rPr lang="en-GB" sz="2000" dirty="0">
                <a:solidFill>
                  <a:schemeClr val="bg1"/>
                </a:solidFill>
                <a:latin typeface="CG Times" pitchFamily="18" charset="0"/>
              </a:rPr>
              <a:t>”  Falling info costs necessary for development of securitization, mutual funds, junk bonds…Ratio of computer &amp; software invest deflator to GDP </a:t>
            </a:r>
            <a:r>
              <a:rPr lang="en-GB" sz="2000" dirty="0" smtClean="0">
                <a:solidFill>
                  <a:schemeClr val="bg1"/>
                </a:solidFill>
                <a:latin typeface="CG Times" pitchFamily="18" charset="0"/>
              </a:rPr>
              <a:t>deflator</a:t>
            </a:r>
            <a:endParaRPr lang="en-GB" sz="2000" dirty="0">
              <a:solidFill>
                <a:schemeClr val="bg1"/>
              </a:solidFill>
              <a:latin typeface="CG Times" pitchFamily="18" charset="0"/>
            </a:endParaRPr>
          </a:p>
          <a:p>
            <a:pPr marL="742950" lvl="2" indent="-342900">
              <a:spcBef>
                <a:spcPts val="0"/>
              </a:spcBef>
            </a:pPr>
            <a:r>
              <a:rPr lang="en-GB" sz="2000" b="1" i="1" dirty="0" smtClean="0">
                <a:solidFill>
                  <a:schemeClr val="bg1"/>
                </a:solidFill>
                <a:latin typeface="CG Times" pitchFamily="18" charset="0"/>
              </a:rPr>
              <a:t>Regulatory </a:t>
            </a:r>
            <a:r>
              <a:rPr lang="en-GB" sz="2000" b="1" i="1" dirty="0">
                <a:solidFill>
                  <a:schemeClr val="bg1"/>
                </a:solidFill>
                <a:latin typeface="CG Times" pitchFamily="18" charset="0"/>
              </a:rPr>
              <a:t>Arbitrage </a:t>
            </a:r>
            <a:r>
              <a:rPr lang="en-GB" sz="2000" i="1" dirty="0" smtClean="0">
                <a:solidFill>
                  <a:schemeClr val="bg1"/>
                </a:solidFill>
                <a:latin typeface="CG Times" pitchFamily="18" charset="0"/>
              </a:rPr>
              <a:t>usual suspects </a:t>
            </a:r>
            <a:r>
              <a:rPr lang="en-GB" sz="2000" dirty="0">
                <a:solidFill>
                  <a:schemeClr val="bg1"/>
                </a:solidFill>
                <a:latin typeface="CG Times" pitchFamily="18" charset="0"/>
              </a:rPr>
              <a:t>of capital </a:t>
            </a:r>
            <a:r>
              <a:rPr lang="en-GB" sz="2000" dirty="0" smtClean="0">
                <a:solidFill>
                  <a:schemeClr val="bg1"/>
                </a:solidFill>
                <a:latin typeface="CG Times" pitchFamily="18" charset="0"/>
              </a:rPr>
              <a:t>standards &amp; other </a:t>
            </a:r>
            <a:r>
              <a:rPr lang="en-GB" sz="2000" dirty="0" err="1" smtClean="0">
                <a:solidFill>
                  <a:schemeClr val="bg1"/>
                </a:solidFill>
                <a:latin typeface="CG Times" pitchFamily="18" charset="0"/>
              </a:rPr>
              <a:t>regs</a:t>
            </a:r>
            <a:r>
              <a:rPr lang="en-GB" sz="2000" dirty="0" smtClean="0">
                <a:solidFill>
                  <a:schemeClr val="bg1"/>
                </a:solidFill>
                <a:latin typeface="CG Times" pitchFamily="18" charset="0"/>
              </a:rPr>
              <a:t>.:</a:t>
            </a:r>
            <a:endParaRPr lang="en-GB" sz="2000" dirty="0">
              <a:solidFill>
                <a:schemeClr val="bg1"/>
              </a:solidFill>
              <a:latin typeface="CG Times" pitchFamily="18" charset="0"/>
            </a:endParaRPr>
          </a:p>
          <a:p>
            <a:pPr marL="1200150" lvl="3" indent="-342900"/>
            <a:r>
              <a:rPr lang="en-GB" sz="1600" b="1" dirty="0" smtClean="0">
                <a:solidFill>
                  <a:schemeClr val="bg1"/>
                </a:solidFill>
                <a:latin typeface="CG Times" pitchFamily="18" charset="0"/>
              </a:rPr>
              <a:t>(+)</a:t>
            </a:r>
            <a:r>
              <a:rPr lang="en-GB" sz="1600" b="1" i="1" dirty="0" smtClean="0">
                <a:solidFill>
                  <a:schemeClr val="bg1"/>
                </a:solidFill>
                <a:latin typeface="CG Times" pitchFamily="18" charset="0"/>
              </a:rPr>
              <a:t> </a:t>
            </a:r>
            <a:r>
              <a:rPr lang="en-GB" sz="1600" b="1" i="1" dirty="0" err="1" smtClean="0">
                <a:solidFill>
                  <a:schemeClr val="bg1"/>
                </a:solidFill>
                <a:latin typeface="CG Times" pitchFamily="18" charset="0"/>
              </a:rPr>
              <a:t>RelDif</a:t>
            </a:r>
            <a:r>
              <a:rPr lang="en-GB" sz="1600" i="1" dirty="0" smtClean="0">
                <a:solidFill>
                  <a:schemeClr val="bg1"/>
                </a:solidFill>
                <a:latin typeface="CG Times" pitchFamily="18" charset="0"/>
              </a:rPr>
              <a:t> </a:t>
            </a:r>
            <a:r>
              <a:rPr lang="en-GB" sz="1600" dirty="0">
                <a:solidFill>
                  <a:schemeClr val="bg1"/>
                </a:solidFill>
                <a:latin typeface="CG Times" pitchFamily="18" charset="0"/>
              </a:rPr>
              <a:t>= </a:t>
            </a:r>
            <a:r>
              <a:rPr lang="en-GB" sz="1600" dirty="0" smtClean="0">
                <a:solidFill>
                  <a:schemeClr val="bg1"/>
                </a:solidFill>
                <a:latin typeface="CG Times" pitchFamily="18" charset="0"/>
              </a:rPr>
              <a:t>gap in required capital on bank vs. relevant shadow bank funding</a:t>
            </a:r>
          </a:p>
          <a:p>
            <a:pPr marL="1200150" lvl="3" indent="-342900"/>
            <a:r>
              <a:rPr lang="en-GB" sz="1600" b="1" dirty="0">
                <a:solidFill>
                  <a:schemeClr val="bg1"/>
                </a:solidFill>
                <a:latin typeface="CG Times" pitchFamily="18" charset="0"/>
              </a:rPr>
              <a:t>(+)</a:t>
            </a:r>
            <a:r>
              <a:rPr lang="en-GB" sz="1600" b="1" i="1" dirty="0">
                <a:solidFill>
                  <a:schemeClr val="bg1"/>
                </a:solidFill>
                <a:latin typeface="CG Times" pitchFamily="18" charset="0"/>
              </a:rPr>
              <a:t> </a:t>
            </a:r>
            <a:r>
              <a:rPr lang="en-GB" sz="1600" b="1" i="1" dirty="0" err="1">
                <a:solidFill>
                  <a:schemeClr val="bg1"/>
                </a:solidFill>
                <a:latin typeface="CG Times" pitchFamily="18" charset="0"/>
              </a:rPr>
              <a:t>BASELtoDFA</a:t>
            </a:r>
            <a:r>
              <a:rPr lang="en-GB" sz="1600" i="1" dirty="0">
                <a:solidFill>
                  <a:schemeClr val="bg1"/>
                </a:solidFill>
                <a:latin typeface="CG Times" pitchFamily="18" charset="0"/>
              </a:rPr>
              <a:t> </a:t>
            </a:r>
            <a:r>
              <a:rPr lang="en-GB" sz="1600" dirty="0">
                <a:solidFill>
                  <a:schemeClr val="bg1"/>
                </a:solidFill>
                <a:latin typeface="CG Times" pitchFamily="18" charset="0"/>
              </a:rPr>
              <a:t>= 1 from 1989:q4 to 2010:q3 (in model, lagged 1 quarter)</a:t>
            </a:r>
          </a:p>
          <a:p>
            <a:pPr marL="1200150" lvl="3" indent="-342900"/>
            <a:r>
              <a:rPr lang="en-GB" sz="1600" b="1" dirty="0" smtClean="0">
                <a:solidFill>
                  <a:schemeClr val="bg1"/>
                </a:solidFill>
                <a:latin typeface="CG Times" pitchFamily="18" charset="0"/>
              </a:rPr>
              <a:t>(+) </a:t>
            </a:r>
            <a:r>
              <a:rPr lang="en-GB" sz="1600" b="1" i="1" dirty="0" smtClean="0">
                <a:solidFill>
                  <a:schemeClr val="bg1"/>
                </a:solidFill>
                <a:latin typeface="CG Times" pitchFamily="18" charset="0"/>
              </a:rPr>
              <a:t>RRTAX </a:t>
            </a:r>
            <a:r>
              <a:rPr lang="en-GB" sz="1600" dirty="0">
                <a:solidFill>
                  <a:schemeClr val="bg1"/>
                </a:solidFill>
                <a:latin typeface="CG Times" pitchFamily="18" charset="0"/>
              </a:rPr>
              <a:t>the </a:t>
            </a:r>
            <a:r>
              <a:rPr lang="en-GB" sz="1600" i="1" dirty="0">
                <a:solidFill>
                  <a:schemeClr val="bg1"/>
                </a:solidFill>
                <a:latin typeface="CG Times" pitchFamily="18" charset="0"/>
              </a:rPr>
              <a:t>forgotten usual suspect </a:t>
            </a:r>
            <a:r>
              <a:rPr lang="en-GB" sz="1600" dirty="0">
                <a:solidFill>
                  <a:schemeClr val="bg1"/>
                </a:solidFill>
                <a:latin typeface="CG Times" pitchFamily="18" charset="0"/>
              </a:rPr>
              <a:t>of the reserve requirement tax that had encouraged the use of </a:t>
            </a:r>
            <a:r>
              <a:rPr lang="en-GB" sz="1600" dirty="0" err="1">
                <a:solidFill>
                  <a:schemeClr val="bg1"/>
                </a:solidFill>
                <a:latin typeface="CG Times" pitchFamily="18" charset="0"/>
              </a:rPr>
              <a:t>nondeposit</a:t>
            </a:r>
            <a:r>
              <a:rPr lang="en-GB" sz="1600" dirty="0">
                <a:solidFill>
                  <a:schemeClr val="bg1"/>
                </a:solidFill>
                <a:latin typeface="CG Times" pitchFamily="18" charset="0"/>
              </a:rPr>
              <a:t> funding—(reserve requirements adjusted for use of </a:t>
            </a:r>
            <a:r>
              <a:rPr lang="en-GB" sz="1600" dirty="0" err="1">
                <a:solidFill>
                  <a:schemeClr val="bg1"/>
                </a:solidFill>
                <a:latin typeface="CG Times" pitchFamily="18" charset="0"/>
              </a:rPr>
              <a:t>reservable</a:t>
            </a:r>
            <a:r>
              <a:rPr lang="en-GB" sz="1600" dirty="0">
                <a:solidFill>
                  <a:schemeClr val="bg1"/>
                </a:solidFill>
                <a:latin typeface="CG Times" pitchFamily="18" charset="0"/>
              </a:rPr>
              <a:t> deposits and the impact of sweep accounts) * (</a:t>
            </a:r>
            <a:r>
              <a:rPr lang="en-GB" sz="1600" dirty="0" err="1">
                <a:solidFill>
                  <a:schemeClr val="bg1"/>
                </a:solidFill>
                <a:latin typeface="CG Times" pitchFamily="18" charset="0"/>
              </a:rPr>
              <a:t>Tbill</a:t>
            </a:r>
            <a:r>
              <a:rPr lang="en-GB" sz="1600" dirty="0">
                <a:solidFill>
                  <a:schemeClr val="bg1"/>
                </a:solidFill>
                <a:latin typeface="CG Times" pitchFamily="18" charset="0"/>
              </a:rPr>
              <a:t>-IORR)</a:t>
            </a:r>
          </a:p>
          <a:p>
            <a:pPr marL="1200150" lvl="3" indent="-342900"/>
            <a:r>
              <a:rPr lang="en-GB" sz="1600" b="1" dirty="0">
                <a:solidFill>
                  <a:schemeClr val="bg1"/>
                </a:solidFill>
                <a:latin typeface="CG Times" pitchFamily="18" charset="0"/>
              </a:rPr>
              <a:t>(+) </a:t>
            </a:r>
            <a:r>
              <a:rPr lang="en-GB" sz="1600" b="1" i="1" dirty="0" smtClean="0">
                <a:solidFill>
                  <a:schemeClr val="bg1"/>
                </a:solidFill>
                <a:latin typeface="CG Times" pitchFamily="18" charset="0"/>
              </a:rPr>
              <a:t>MMMFMMDA </a:t>
            </a:r>
            <a:r>
              <a:rPr lang="en-GB" sz="1600" dirty="0">
                <a:solidFill>
                  <a:schemeClr val="bg1"/>
                </a:solidFill>
                <a:latin typeface="CG Times" pitchFamily="18" charset="0"/>
              </a:rPr>
              <a:t>= 1 from </a:t>
            </a:r>
            <a:r>
              <a:rPr lang="en-GB" sz="1600" dirty="0" smtClean="0">
                <a:solidFill>
                  <a:schemeClr val="bg1"/>
                </a:solidFill>
                <a:latin typeface="CG Times" pitchFamily="18" charset="0"/>
              </a:rPr>
              <a:t>1974:q2 </a:t>
            </a:r>
            <a:r>
              <a:rPr lang="en-GB" sz="1600" dirty="0">
                <a:solidFill>
                  <a:schemeClr val="bg1"/>
                </a:solidFill>
                <a:latin typeface="CG Times" pitchFamily="18" charset="0"/>
              </a:rPr>
              <a:t>to 1982Q4 </a:t>
            </a:r>
            <a:r>
              <a:rPr lang="en-GB" sz="1600" dirty="0" smtClean="0">
                <a:solidFill>
                  <a:schemeClr val="bg1"/>
                </a:solidFill>
                <a:latin typeface="CG Times" pitchFamily="18" charset="0"/>
              </a:rPr>
              <a:t>between </a:t>
            </a:r>
            <a:r>
              <a:rPr lang="en-GB" sz="1600" dirty="0">
                <a:solidFill>
                  <a:schemeClr val="bg1"/>
                </a:solidFill>
                <a:latin typeface="CG Times" pitchFamily="18" charset="0"/>
              </a:rPr>
              <a:t>MMMFs permitted by SEC and </a:t>
            </a:r>
            <a:r>
              <a:rPr lang="en-GB" sz="1600" dirty="0" smtClean="0">
                <a:solidFill>
                  <a:schemeClr val="bg1"/>
                </a:solidFill>
                <a:latin typeface="CG Times" pitchFamily="18" charset="0"/>
              </a:rPr>
              <a:t>banks allowed to </a:t>
            </a:r>
            <a:r>
              <a:rPr lang="en-GB" sz="1600" dirty="0">
                <a:solidFill>
                  <a:schemeClr val="bg1"/>
                </a:solidFill>
                <a:latin typeface="CG Times" pitchFamily="18" charset="0"/>
              </a:rPr>
              <a:t>offer MMDAs in 1982q4. </a:t>
            </a:r>
            <a:r>
              <a:rPr lang="en-GB" sz="1600" i="1" dirty="0" smtClean="0">
                <a:solidFill>
                  <a:schemeClr val="bg1"/>
                </a:solidFill>
                <a:latin typeface="CG Times" pitchFamily="18" charset="0"/>
              </a:rPr>
              <a:t>Forgotten </a:t>
            </a:r>
            <a:r>
              <a:rPr lang="en-GB" sz="1600" i="1" dirty="0">
                <a:solidFill>
                  <a:schemeClr val="bg1"/>
                </a:solidFill>
                <a:latin typeface="CG Times" pitchFamily="18" charset="0"/>
              </a:rPr>
              <a:t>usual suspect </a:t>
            </a:r>
            <a:r>
              <a:rPr lang="en-GB" sz="1600" dirty="0">
                <a:solidFill>
                  <a:schemeClr val="bg1"/>
                </a:solidFill>
                <a:latin typeface="CG Times" pitchFamily="18" charset="0"/>
              </a:rPr>
              <a:t>of deregulation</a:t>
            </a:r>
          </a:p>
          <a:p>
            <a:pPr marL="1200150" lvl="3" indent="-342900"/>
            <a:r>
              <a:rPr lang="en-GB" sz="1600" dirty="0">
                <a:solidFill>
                  <a:schemeClr val="bg1"/>
                </a:solidFill>
                <a:latin typeface="CG Times" pitchFamily="18" charset="0"/>
              </a:rPr>
              <a:t>No </a:t>
            </a:r>
            <a:r>
              <a:rPr lang="en-GB" sz="1600" dirty="0" smtClean="0">
                <a:solidFill>
                  <a:schemeClr val="bg1"/>
                </a:solidFill>
                <a:latin typeface="CG Times" pitchFamily="18" charset="0"/>
              </a:rPr>
              <a:t>significant evidence of robust </a:t>
            </a:r>
            <a:r>
              <a:rPr lang="en-GB" sz="1600" dirty="0">
                <a:solidFill>
                  <a:schemeClr val="bg1"/>
                </a:solidFill>
                <a:latin typeface="CG Times" pitchFamily="18" charset="0"/>
              </a:rPr>
              <a:t>money targeting or </a:t>
            </a:r>
            <a:r>
              <a:rPr lang="en-GB" sz="1600" dirty="0" smtClean="0">
                <a:solidFill>
                  <a:schemeClr val="bg1"/>
                </a:solidFill>
                <a:latin typeface="CG Times" pitchFamily="18" charset="0"/>
              </a:rPr>
              <a:t>distinct Basel 1 </a:t>
            </a:r>
            <a:r>
              <a:rPr lang="en-GB" sz="1600" dirty="0" err="1" smtClean="0">
                <a:solidFill>
                  <a:schemeClr val="bg1"/>
                </a:solidFill>
                <a:latin typeface="CG Times" pitchFamily="18" charset="0"/>
              </a:rPr>
              <a:t>vs</a:t>
            </a:r>
            <a:r>
              <a:rPr lang="en-GB" sz="1600" dirty="0" smtClean="0">
                <a:solidFill>
                  <a:schemeClr val="bg1"/>
                </a:solidFill>
                <a:latin typeface="CG Times" pitchFamily="18" charset="0"/>
              </a:rPr>
              <a:t> 2 effects</a:t>
            </a:r>
            <a:endParaRPr lang="en-GB" sz="2000" b="1" i="1" dirty="0" smtClean="0">
              <a:solidFill>
                <a:schemeClr val="bg1"/>
              </a:solidFill>
              <a:latin typeface="CG Times" pitchFamily="18" charset="0"/>
            </a:endParaRPr>
          </a:p>
        </p:txBody>
      </p:sp>
      <p:sp>
        <p:nvSpPr>
          <p:cNvPr id="12292" name="Slide Number Placeholder 3"/>
          <p:cNvSpPr>
            <a:spLocks noGrp="1"/>
          </p:cNvSpPr>
          <p:nvPr>
            <p:ph type="sldNum" sz="quarter" idx="12"/>
          </p:nvPr>
        </p:nvSpPr>
        <p:spPr>
          <a:noFill/>
        </p:spPr>
        <p:txBody>
          <a:bodyPr/>
          <a:lstStyle/>
          <a:p>
            <a:fld id="{6518D373-E0F4-4A9C-B5DB-BC61F4606FA9}" type="slidenum">
              <a:rPr lang="en-US" smtClean="0">
                <a:latin typeface="Arial" pitchFamily="34" charset="0"/>
              </a:rPr>
              <a:pPr/>
              <a:t>8</a:t>
            </a:fld>
            <a:endParaRPr lang="en-US" dirty="0" smtClean="0">
              <a:latin typeface="Arial" pitchFamily="34" charset="0"/>
            </a:endParaRPr>
          </a:p>
        </p:txBody>
      </p:sp>
    </p:spTree>
    <p:extLst>
      <p:ext uri="{BB962C8B-B14F-4D97-AF65-F5344CB8AC3E}">
        <p14:creationId xmlns:p14="http://schemas.microsoft.com/office/powerpoint/2010/main" val="230085253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57200" y="0"/>
            <a:ext cx="8229600" cy="685800"/>
          </a:xfrm>
        </p:spPr>
        <p:txBody>
          <a:bodyPr>
            <a:normAutofit/>
          </a:bodyPr>
          <a:lstStyle/>
          <a:p>
            <a:r>
              <a:rPr lang="en-GB" sz="3600" b="1" dirty="0" smtClean="0">
                <a:solidFill>
                  <a:srgbClr val="000099"/>
                </a:solidFill>
                <a:latin typeface="CG Times" pitchFamily="18" charset="0"/>
              </a:rPr>
              <a:t>Modelling Strategy</a:t>
            </a:r>
          </a:p>
        </p:txBody>
      </p:sp>
      <p:sp>
        <p:nvSpPr>
          <p:cNvPr id="12291" name="Rectangle 3"/>
          <p:cNvSpPr>
            <a:spLocks noGrp="1" noChangeArrowheads="1"/>
          </p:cNvSpPr>
          <p:nvPr>
            <p:ph type="body" idx="1"/>
          </p:nvPr>
        </p:nvSpPr>
        <p:spPr>
          <a:xfrm>
            <a:off x="152400" y="533400"/>
            <a:ext cx="8839200" cy="6172200"/>
          </a:xfrm>
        </p:spPr>
        <p:txBody>
          <a:bodyPr>
            <a:noAutofit/>
          </a:bodyPr>
          <a:lstStyle/>
          <a:p>
            <a:pPr marL="342900" lvl="1" indent="-342900">
              <a:buFont typeface="Arial" pitchFamily="34" charset="0"/>
              <a:buChar char="•"/>
            </a:pPr>
            <a:r>
              <a:rPr lang="en-GB" sz="2400" dirty="0" smtClean="0">
                <a:latin typeface="CG Times" pitchFamily="18" charset="0"/>
              </a:rPr>
              <a:t>Security-funded share reflects the impact of factors on the competitiveness of banks vs. (market + shadow bank) credit.</a:t>
            </a:r>
          </a:p>
          <a:p>
            <a:pPr marL="342900" lvl="1" indent="-342900">
              <a:buFont typeface="Arial" pitchFamily="34" charset="0"/>
              <a:buChar char="•"/>
            </a:pPr>
            <a:r>
              <a:rPr lang="en-GB" sz="2400" dirty="0" smtClean="0">
                <a:latin typeface="CG Times" pitchFamily="18" charset="0"/>
              </a:rPr>
              <a:t>Short-run changes reflect error-correction to long-run equilibrium and short-run impact factors, test robustness to different s-factors.</a:t>
            </a:r>
          </a:p>
          <a:p>
            <a:pPr marL="342900" lvl="1" indent="-342900">
              <a:buFont typeface="Arial" pitchFamily="34" charset="0"/>
              <a:buChar char="•"/>
            </a:pPr>
            <a:r>
              <a:rPr lang="en-GB" sz="2400" dirty="0" smtClean="0">
                <a:latin typeface="CG Times" pitchFamily="18" charset="0"/>
              </a:rPr>
              <a:t>Flow of Funds 1963- (post early 1960’s breaks)</a:t>
            </a:r>
          </a:p>
          <a:p>
            <a:pPr marL="342900" lvl="1" indent="-342900">
              <a:buFont typeface="Arial" pitchFamily="34" charset="0"/>
              <a:buChar char="•"/>
            </a:pPr>
            <a:r>
              <a:rPr lang="en-GB" sz="2400" dirty="0" err="1" smtClean="0">
                <a:latin typeface="CG Times" pitchFamily="18" charset="0"/>
              </a:rPr>
              <a:t>Nonstationary</a:t>
            </a:r>
            <a:r>
              <a:rPr lang="en-GB" sz="2400" dirty="0" smtClean="0">
                <a:latin typeface="CG Times" pitchFamily="18" charset="0"/>
              </a:rPr>
              <a:t> </a:t>
            </a:r>
            <a:r>
              <a:rPr lang="en-GB" sz="2400" dirty="0">
                <a:latin typeface="CG Times" pitchFamily="18" charset="0"/>
              </a:rPr>
              <a:t>equilibrium </a:t>
            </a:r>
            <a:r>
              <a:rPr lang="en-GB" sz="2400" dirty="0" smtClean="0">
                <a:latin typeface="CG Times" pitchFamily="18" charset="0"/>
              </a:rPr>
              <a:t>l-run </a:t>
            </a:r>
            <a:r>
              <a:rPr lang="en-GB" sz="2400" dirty="0">
                <a:latin typeface="CG Times" pitchFamily="18" charset="0"/>
              </a:rPr>
              <a:t>share </a:t>
            </a:r>
            <a:r>
              <a:rPr lang="en-GB" sz="2400" dirty="0" smtClean="0">
                <a:latin typeface="CG Times" pitchFamily="18" charset="0"/>
              </a:rPr>
              <a:t>depends on l-run factors:</a:t>
            </a:r>
          </a:p>
          <a:p>
            <a:pPr marL="742950" lvl="2" indent="-342900">
              <a:spcBef>
                <a:spcPts val="0"/>
              </a:spcBef>
            </a:pPr>
            <a:r>
              <a:rPr lang="en-GB" sz="2000" b="1" dirty="0">
                <a:latin typeface="CG Times" pitchFamily="18" charset="0"/>
              </a:rPr>
              <a:t>(+) </a:t>
            </a:r>
            <a:r>
              <a:rPr lang="en-GB" sz="2000" b="1" i="1" dirty="0">
                <a:latin typeface="CG Times" pitchFamily="18" charset="0"/>
              </a:rPr>
              <a:t>Information Costs </a:t>
            </a:r>
            <a:r>
              <a:rPr lang="en-GB" sz="2000" dirty="0">
                <a:latin typeface="CG Times" pitchFamily="18" charset="0"/>
              </a:rPr>
              <a:t>the often neglected “</a:t>
            </a:r>
            <a:r>
              <a:rPr lang="en-GB" sz="2000" i="1" dirty="0">
                <a:latin typeface="CG Times" pitchFamily="18" charset="0"/>
              </a:rPr>
              <a:t>usual suspect.</a:t>
            </a:r>
            <a:r>
              <a:rPr lang="en-GB" sz="2000" dirty="0">
                <a:latin typeface="CG Times" pitchFamily="18" charset="0"/>
              </a:rPr>
              <a:t>”  Falling info costs necessary for development of securitization, mutual funds, junk bonds…Ratio of computer &amp; software invest deflator to GDP </a:t>
            </a:r>
            <a:r>
              <a:rPr lang="en-GB" sz="2000" dirty="0" smtClean="0">
                <a:latin typeface="CG Times" pitchFamily="18" charset="0"/>
              </a:rPr>
              <a:t>deflator</a:t>
            </a:r>
            <a:endParaRPr lang="en-GB" sz="2000" dirty="0">
              <a:latin typeface="CG Times" pitchFamily="18" charset="0"/>
            </a:endParaRPr>
          </a:p>
          <a:p>
            <a:pPr marL="742950" lvl="2" indent="-342900">
              <a:spcBef>
                <a:spcPts val="0"/>
              </a:spcBef>
            </a:pPr>
            <a:r>
              <a:rPr lang="en-GB" sz="2000" b="1" i="1" dirty="0" smtClean="0">
                <a:latin typeface="CG Times" pitchFamily="18" charset="0"/>
              </a:rPr>
              <a:t>Regulatory </a:t>
            </a:r>
            <a:r>
              <a:rPr lang="en-GB" sz="2000" b="1" i="1" dirty="0">
                <a:latin typeface="CG Times" pitchFamily="18" charset="0"/>
              </a:rPr>
              <a:t>Arbitrage </a:t>
            </a:r>
            <a:r>
              <a:rPr lang="en-GB" sz="2000" i="1" dirty="0" smtClean="0">
                <a:latin typeface="CG Times" pitchFamily="18" charset="0"/>
              </a:rPr>
              <a:t>usual suspects </a:t>
            </a:r>
            <a:r>
              <a:rPr lang="en-GB" sz="2000" dirty="0">
                <a:latin typeface="CG Times" pitchFamily="18" charset="0"/>
              </a:rPr>
              <a:t>of capital </a:t>
            </a:r>
            <a:r>
              <a:rPr lang="en-GB" sz="2000" dirty="0" smtClean="0">
                <a:latin typeface="CG Times" pitchFamily="18" charset="0"/>
              </a:rPr>
              <a:t>standards &amp; other </a:t>
            </a:r>
            <a:r>
              <a:rPr lang="en-GB" sz="2000" dirty="0" err="1" smtClean="0">
                <a:latin typeface="CG Times" pitchFamily="18" charset="0"/>
              </a:rPr>
              <a:t>regs</a:t>
            </a:r>
            <a:r>
              <a:rPr lang="en-GB" sz="2000" dirty="0" smtClean="0">
                <a:latin typeface="CG Times" pitchFamily="18" charset="0"/>
              </a:rPr>
              <a:t>.:</a:t>
            </a:r>
            <a:endParaRPr lang="en-GB" sz="2000" dirty="0">
              <a:latin typeface="CG Times" pitchFamily="18" charset="0"/>
            </a:endParaRPr>
          </a:p>
          <a:p>
            <a:pPr marL="1200150" lvl="3" indent="-342900"/>
            <a:r>
              <a:rPr lang="en-GB" sz="1600" b="1" dirty="0" smtClean="0">
                <a:latin typeface="CG Times" pitchFamily="18" charset="0"/>
              </a:rPr>
              <a:t>(+)</a:t>
            </a:r>
            <a:r>
              <a:rPr lang="en-GB" sz="1600" b="1" i="1" dirty="0" smtClean="0">
                <a:latin typeface="CG Times" pitchFamily="18" charset="0"/>
              </a:rPr>
              <a:t> </a:t>
            </a:r>
            <a:r>
              <a:rPr lang="en-GB" sz="1600" b="1" i="1" dirty="0" err="1" smtClean="0">
                <a:latin typeface="CG Times" pitchFamily="18" charset="0"/>
              </a:rPr>
              <a:t>RelDif</a:t>
            </a:r>
            <a:r>
              <a:rPr lang="en-GB" sz="1600" i="1" dirty="0" smtClean="0">
                <a:latin typeface="CG Times" pitchFamily="18" charset="0"/>
              </a:rPr>
              <a:t> </a:t>
            </a:r>
            <a:r>
              <a:rPr lang="en-GB" sz="1600" dirty="0">
                <a:latin typeface="CG Times" pitchFamily="18" charset="0"/>
              </a:rPr>
              <a:t>= </a:t>
            </a:r>
            <a:r>
              <a:rPr lang="en-GB" sz="1600" dirty="0" smtClean="0">
                <a:latin typeface="CG Times" pitchFamily="18" charset="0"/>
              </a:rPr>
              <a:t>gap in required capital on bank vs. relevant shadow bank funding</a:t>
            </a:r>
          </a:p>
          <a:p>
            <a:pPr marL="1200150" lvl="3" indent="-342900"/>
            <a:r>
              <a:rPr lang="en-GB" sz="1600" b="1" dirty="0">
                <a:latin typeface="CG Times" pitchFamily="18" charset="0"/>
              </a:rPr>
              <a:t>(+)</a:t>
            </a:r>
            <a:r>
              <a:rPr lang="en-GB" sz="1600" b="1" i="1" dirty="0">
                <a:latin typeface="CG Times" pitchFamily="18" charset="0"/>
              </a:rPr>
              <a:t> </a:t>
            </a:r>
            <a:r>
              <a:rPr lang="en-GB" sz="1600" b="1" i="1" dirty="0" err="1">
                <a:latin typeface="CG Times" pitchFamily="18" charset="0"/>
              </a:rPr>
              <a:t>BASELtoDFA</a:t>
            </a:r>
            <a:r>
              <a:rPr lang="en-GB" sz="1600" i="1" dirty="0">
                <a:latin typeface="CG Times" pitchFamily="18" charset="0"/>
              </a:rPr>
              <a:t> </a:t>
            </a:r>
            <a:r>
              <a:rPr lang="en-GB" sz="1600" dirty="0">
                <a:latin typeface="CG Times" pitchFamily="18" charset="0"/>
              </a:rPr>
              <a:t>= 1 from 1989:q4 to 2010:q3 (in model, lagged 1 quarter)</a:t>
            </a:r>
          </a:p>
          <a:p>
            <a:pPr marL="1200150" lvl="3" indent="-342900"/>
            <a:r>
              <a:rPr lang="en-GB" sz="1600" b="1" dirty="0" smtClean="0">
                <a:latin typeface="CG Times" pitchFamily="18" charset="0"/>
              </a:rPr>
              <a:t>(+) </a:t>
            </a:r>
            <a:r>
              <a:rPr lang="en-GB" sz="1600" b="1" i="1" dirty="0" smtClean="0">
                <a:latin typeface="CG Times" pitchFamily="18" charset="0"/>
              </a:rPr>
              <a:t>RRTAX </a:t>
            </a:r>
            <a:r>
              <a:rPr lang="en-GB" sz="1600" dirty="0">
                <a:latin typeface="CG Times" pitchFamily="18" charset="0"/>
              </a:rPr>
              <a:t>the </a:t>
            </a:r>
            <a:r>
              <a:rPr lang="en-GB" sz="1600" i="1" dirty="0">
                <a:latin typeface="CG Times" pitchFamily="18" charset="0"/>
              </a:rPr>
              <a:t>forgotten usual suspect </a:t>
            </a:r>
            <a:r>
              <a:rPr lang="en-GB" sz="1600" dirty="0">
                <a:latin typeface="CG Times" pitchFamily="18" charset="0"/>
              </a:rPr>
              <a:t>of the reserve requirement tax that had encouraged the use of </a:t>
            </a:r>
            <a:r>
              <a:rPr lang="en-GB" sz="1600" dirty="0" err="1">
                <a:latin typeface="CG Times" pitchFamily="18" charset="0"/>
              </a:rPr>
              <a:t>nondeposit</a:t>
            </a:r>
            <a:r>
              <a:rPr lang="en-GB" sz="1600" dirty="0">
                <a:latin typeface="CG Times" pitchFamily="18" charset="0"/>
              </a:rPr>
              <a:t> funding—(reserve requirements adjusted for use of </a:t>
            </a:r>
            <a:r>
              <a:rPr lang="en-GB" sz="1600" dirty="0" err="1">
                <a:latin typeface="CG Times" pitchFamily="18" charset="0"/>
              </a:rPr>
              <a:t>reservable</a:t>
            </a:r>
            <a:r>
              <a:rPr lang="en-GB" sz="1600" dirty="0">
                <a:latin typeface="CG Times" pitchFamily="18" charset="0"/>
              </a:rPr>
              <a:t> deposits and the impact of sweep accounts) * (</a:t>
            </a:r>
            <a:r>
              <a:rPr lang="en-GB" sz="1600" dirty="0" err="1">
                <a:latin typeface="CG Times" pitchFamily="18" charset="0"/>
              </a:rPr>
              <a:t>Tbill</a:t>
            </a:r>
            <a:r>
              <a:rPr lang="en-GB" sz="1600" dirty="0">
                <a:latin typeface="CG Times" pitchFamily="18" charset="0"/>
              </a:rPr>
              <a:t>-IORR)</a:t>
            </a:r>
          </a:p>
          <a:p>
            <a:pPr marL="1200150" lvl="3" indent="-342900"/>
            <a:r>
              <a:rPr lang="en-GB" sz="1600" b="1" dirty="0">
                <a:latin typeface="CG Times" pitchFamily="18" charset="0"/>
              </a:rPr>
              <a:t>(+) </a:t>
            </a:r>
            <a:r>
              <a:rPr lang="en-GB" sz="1600" b="1" i="1" dirty="0" smtClean="0">
                <a:latin typeface="CG Times" pitchFamily="18" charset="0"/>
              </a:rPr>
              <a:t>MMMFMMDA </a:t>
            </a:r>
            <a:r>
              <a:rPr lang="en-GB" sz="1600" dirty="0">
                <a:latin typeface="CG Times" pitchFamily="18" charset="0"/>
              </a:rPr>
              <a:t>= 1 from </a:t>
            </a:r>
            <a:r>
              <a:rPr lang="en-GB" sz="1600" dirty="0" smtClean="0">
                <a:latin typeface="CG Times" pitchFamily="18" charset="0"/>
              </a:rPr>
              <a:t>1974:q2 </a:t>
            </a:r>
            <a:r>
              <a:rPr lang="en-GB" sz="1600" dirty="0">
                <a:latin typeface="CG Times" pitchFamily="18" charset="0"/>
              </a:rPr>
              <a:t>to 1982Q4 </a:t>
            </a:r>
            <a:r>
              <a:rPr lang="en-GB" sz="1600" dirty="0" smtClean="0">
                <a:latin typeface="CG Times" pitchFamily="18" charset="0"/>
              </a:rPr>
              <a:t>between </a:t>
            </a:r>
            <a:r>
              <a:rPr lang="en-GB" sz="1600" dirty="0">
                <a:latin typeface="CG Times" pitchFamily="18" charset="0"/>
              </a:rPr>
              <a:t>MMMFs permitted by SEC and </a:t>
            </a:r>
            <a:r>
              <a:rPr lang="en-GB" sz="1600" dirty="0" smtClean="0">
                <a:latin typeface="CG Times" pitchFamily="18" charset="0"/>
              </a:rPr>
              <a:t>banks allowed to </a:t>
            </a:r>
            <a:r>
              <a:rPr lang="en-GB" sz="1600" dirty="0">
                <a:latin typeface="CG Times" pitchFamily="18" charset="0"/>
              </a:rPr>
              <a:t>offer MMDAs in 1982q4. </a:t>
            </a:r>
            <a:r>
              <a:rPr lang="en-GB" sz="1600" i="1" dirty="0" smtClean="0">
                <a:latin typeface="CG Times" pitchFamily="18" charset="0"/>
              </a:rPr>
              <a:t>Forgotten </a:t>
            </a:r>
            <a:r>
              <a:rPr lang="en-GB" sz="1600" i="1" dirty="0">
                <a:latin typeface="CG Times" pitchFamily="18" charset="0"/>
              </a:rPr>
              <a:t>usual suspect </a:t>
            </a:r>
            <a:r>
              <a:rPr lang="en-GB" sz="1600" dirty="0">
                <a:latin typeface="CG Times" pitchFamily="18" charset="0"/>
              </a:rPr>
              <a:t>of deregulation</a:t>
            </a:r>
          </a:p>
          <a:p>
            <a:pPr marL="1200150" lvl="3" indent="-342900"/>
            <a:r>
              <a:rPr lang="en-GB" sz="1600" dirty="0">
                <a:latin typeface="CG Times" pitchFamily="18" charset="0"/>
              </a:rPr>
              <a:t>No </a:t>
            </a:r>
            <a:r>
              <a:rPr lang="en-GB" sz="1600" dirty="0" smtClean="0">
                <a:latin typeface="CG Times" pitchFamily="18" charset="0"/>
              </a:rPr>
              <a:t>significant evidence of robust </a:t>
            </a:r>
            <a:r>
              <a:rPr lang="en-GB" sz="1600" dirty="0">
                <a:latin typeface="CG Times" pitchFamily="18" charset="0"/>
              </a:rPr>
              <a:t>money targeting or </a:t>
            </a:r>
            <a:r>
              <a:rPr lang="en-GB" sz="1600" dirty="0" smtClean="0">
                <a:latin typeface="CG Times" pitchFamily="18" charset="0"/>
              </a:rPr>
              <a:t>distinct Basel 1 </a:t>
            </a:r>
            <a:r>
              <a:rPr lang="en-GB" sz="1600" dirty="0" err="1" smtClean="0">
                <a:latin typeface="CG Times" pitchFamily="18" charset="0"/>
              </a:rPr>
              <a:t>vs</a:t>
            </a:r>
            <a:r>
              <a:rPr lang="en-GB" sz="1600" dirty="0" smtClean="0">
                <a:latin typeface="CG Times" pitchFamily="18" charset="0"/>
              </a:rPr>
              <a:t> 2 effects</a:t>
            </a:r>
            <a:endParaRPr lang="en-GB" sz="2000" b="1" i="1" dirty="0" smtClean="0">
              <a:latin typeface="CG Times" pitchFamily="18" charset="0"/>
            </a:endParaRPr>
          </a:p>
        </p:txBody>
      </p:sp>
      <p:sp>
        <p:nvSpPr>
          <p:cNvPr id="12292" name="Slide Number Placeholder 3"/>
          <p:cNvSpPr>
            <a:spLocks noGrp="1"/>
          </p:cNvSpPr>
          <p:nvPr>
            <p:ph type="sldNum" sz="quarter" idx="12"/>
          </p:nvPr>
        </p:nvSpPr>
        <p:spPr>
          <a:noFill/>
        </p:spPr>
        <p:txBody>
          <a:bodyPr/>
          <a:lstStyle/>
          <a:p>
            <a:fld id="{6518D373-E0F4-4A9C-B5DB-BC61F4606FA9}" type="slidenum">
              <a:rPr lang="en-US" smtClean="0">
                <a:latin typeface="Arial" pitchFamily="34" charset="0"/>
              </a:rPr>
              <a:pPr/>
              <a:t>9</a:t>
            </a:fld>
            <a:endParaRPr lang="en-US" dirty="0" smtClean="0">
              <a:latin typeface="Arial" pitchFamily="34" charset="0"/>
            </a:endParaRPr>
          </a:p>
        </p:txBody>
      </p:sp>
    </p:spTree>
    <p:extLst>
      <p:ext uri="{BB962C8B-B14F-4D97-AF65-F5344CB8AC3E}">
        <p14:creationId xmlns:p14="http://schemas.microsoft.com/office/powerpoint/2010/main" val="34099664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2538</TotalTime>
  <Words>5668</Words>
  <Application>Microsoft Office PowerPoint</Application>
  <PresentationFormat>On-screen Show (4:3)</PresentationFormat>
  <Paragraphs>1333</Paragraphs>
  <Slides>39</Slides>
  <Notes>13</Notes>
  <HiddenSlides>0</HiddenSlides>
  <MMClips>0</MMClips>
  <ScaleCrop>false</ScaleCrop>
  <HeadingPairs>
    <vt:vector size="4" baseType="variant">
      <vt:variant>
        <vt:lpstr>Theme</vt:lpstr>
      </vt:variant>
      <vt:variant>
        <vt:i4>1</vt:i4>
      </vt:variant>
      <vt:variant>
        <vt:lpstr>Slide Titles</vt:lpstr>
      </vt:variant>
      <vt:variant>
        <vt:i4>39</vt:i4>
      </vt:variant>
    </vt:vector>
  </HeadingPairs>
  <TitlesOfParts>
    <vt:vector size="40" baseType="lpstr">
      <vt:lpstr>Office Theme</vt:lpstr>
      <vt:lpstr>How Capital Regulation and Other Factors Drive Shadow Banking in the Short and Long Run: Evidence from Short-Term Business Credit</vt:lpstr>
      <vt:lpstr>Introduction</vt:lpstr>
      <vt:lpstr>Introduction (continued)</vt:lpstr>
      <vt:lpstr>Security-Funded or Broadly-Defined Shadow Banking System Share of Short-Run Business Credit</vt:lpstr>
      <vt:lpstr>PowerPoint Presentation</vt:lpstr>
      <vt:lpstr>PowerPoint Presentation</vt:lpstr>
      <vt:lpstr>Modelling Strategy</vt:lpstr>
      <vt:lpstr>Modelling Strategy</vt:lpstr>
      <vt:lpstr>Modelling Strategy</vt:lpstr>
      <vt:lpstr>PowerPoint Presentation</vt:lpstr>
      <vt:lpstr>PowerPoint Presentation</vt:lpstr>
      <vt:lpstr>PowerPoint Presentation</vt:lpstr>
      <vt:lpstr>Results: What Drives the Shadow Share of Short-Run Business Credit in the Long-Run?</vt:lpstr>
      <vt:lpstr>Results: Long-Run Determinants of the Shadow Share Long-Run Equilibrium: lnSHADOW = λ0 +λ1lnRRTAX+ λ2lnRPIT+ λ3MMadv+ λ4CapDif</vt:lpstr>
      <vt:lpstr>Results: Long-Run Determinants of the Shadow Share Long-Run Equilibrium: lnSHADOW = λ0 +λ1lnRRTAX+ λ2lnRPIT+ λ3MMadv+ λ4CapDif</vt:lpstr>
      <vt:lpstr>Results: Long-Run Determinants of the Shadow Share Long-Run Equilibrium: lnSHADOW = λ0 +λ1lnRRTAX+ λ2lnRPIT+ λ3MMadv+ λ4CapDif</vt:lpstr>
      <vt:lpstr>Results: Long-Run Determinants of the Shadow Share Long-Run Equilibrium: lnSHADOW = λ0 +λ1lnRRTAX+ λ2lnRPIT+ λ3MMadv+ λ4CapDif</vt:lpstr>
      <vt:lpstr>Results: Long-Run Determinants of the Shadow Share Long-Run Equilibrium: lnSHADOW = λ0 +λ1lnRRTAX+ λ2lnRPIT+ λ3MMadv+ λ4CapDif</vt:lpstr>
      <vt:lpstr>Results: Long-Run Determinants of the Shadow Share Long-Run Equilibrium: lnSHADOW = λ0 +λ1lnRRTAX+ λ2lnRPIT+ λ3MMadv+ λ4CapDif</vt:lpstr>
      <vt:lpstr>Results: Long-Run Determinants of the Shadow Share Long-Run Equilibrium: lnSHADOW = λ0 +λ1lnRRTAX+ λ2lnRPIT+ λ3MMadv+ λ4CapDif</vt:lpstr>
      <vt:lpstr>PowerPoint Presentation</vt:lpstr>
      <vt:lpstr>PowerPoint Presentation</vt:lpstr>
      <vt:lpstr>PowerPoint Presentation</vt:lpstr>
      <vt:lpstr>PowerPoint Presentation</vt:lpstr>
      <vt:lpstr>PowerPoint Presentation</vt:lpstr>
      <vt:lpstr>PowerPoint Presentation</vt:lpstr>
      <vt:lpstr>Results: What Drives the Shadow Share of Short-Run Business Credit in the Short-Run</vt:lpstr>
      <vt:lpstr>Results: What Drives the Shadow Share of Short-Run Business Credit in the Short-Run</vt:lpstr>
      <vt:lpstr>Short-Run Effects on the Shadow Share lnSHADOW t = 0 + 1ln(EC)t-1+ βiln(SHADOW)t-i  +  θiln(X)t-i + δYt</vt:lpstr>
      <vt:lpstr>Short-Run Effects on the Shadow Share lnSHADOW t = 0 + 1ln(EC)t-1+ βiln(SHADOW)t-i +  θiln(X)t-i + δYt</vt:lpstr>
      <vt:lpstr>Short-Run Effects on the Shadow Share lnSHADOW t = 0 + 1ln(EC)t-1+ βiln(SHADOW)t-i+  θiln(X)t-i + δYt</vt:lpstr>
      <vt:lpstr>Short-Run Effects on the Shadow Share lnSHADOW t = 0 + 1ln(EC)t-1+ βiln(SHADOW)t-i+  θiln(X)t-i + δYt</vt:lpstr>
      <vt:lpstr>Short-Run Effects on the Shadow Share lnSHADOW t = 0 + 1ln(EC)t-1+ βiln(SHADOW)t-i+  θiln(X)t-i + δYt</vt:lpstr>
      <vt:lpstr>Short-Run Effects on the Shadow Share lnSHADOW t = 0 + 1ln(EC)t-1+ βiln(SHADOW)t-i+  θiln(X)t-i + δYt</vt:lpstr>
      <vt:lpstr>Additional Robustness Checks</vt:lpstr>
      <vt:lpstr>Additional Robustness Checks (continued)</vt:lpstr>
      <vt:lpstr>Concluding Comments</vt:lpstr>
      <vt:lpstr>Concluding Comments</vt:lpstr>
      <vt:lpstr>Shortened List of References</vt:lpstr>
    </vt:vector>
  </TitlesOfParts>
  <Company>Federal Reserve System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Drives Shadow Banking: Evidence from Short-Term Business Credit</dc:title>
  <dc:creator>Duca, John V</dc:creator>
  <cp:lastModifiedBy>Duca, John V</cp:lastModifiedBy>
  <cp:revision>147</cp:revision>
  <cp:lastPrinted>2014-11-13T01:39:12Z</cp:lastPrinted>
  <dcterms:created xsi:type="dcterms:W3CDTF">2013-10-19T19:38:11Z</dcterms:created>
  <dcterms:modified xsi:type="dcterms:W3CDTF">2015-01-01T00:39:16Z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lqminfo">
    <vt:i4>2</vt:i4>
  </property>
  <property fmtid="{D5CDD505-2E9C-101B-9397-08002B2CF9AE}" pid="3" name="lqmsess">
    <vt:lpwstr>b0cb950f-be44-4756-8a3f-e2a20fdbb9fd</vt:lpwstr>
  </property>
</Properties>
</file>