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4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88" r:id="rId3"/>
    <p:sldId id="338" r:id="rId4"/>
    <p:sldId id="340" r:id="rId5"/>
    <p:sldId id="339" r:id="rId6"/>
    <p:sldId id="341" r:id="rId7"/>
    <p:sldId id="343" r:id="rId8"/>
    <p:sldId id="342" r:id="rId9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Segoe U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DDDDD"/>
    <a:srgbClr val="993300"/>
    <a:srgbClr val="FF9900"/>
    <a:srgbClr val="996600"/>
    <a:srgbClr val="CC9900"/>
    <a:srgbClr val="C0C0C0"/>
    <a:srgbClr val="000000"/>
    <a:srgbClr val="A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70" autoAdjust="0"/>
    <p:restoredTop sz="73474" autoAdjust="0"/>
  </p:normalViewPr>
  <p:slideViewPr>
    <p:cSldViewPr>
      <p:cViewPr>
        <p:scale>
          <a:sx n="100" d="100"/>
          <a:sy n="100" d="100"/>
        </p:scale>
        <p:origin x="-1224" y="792"/>
      </p:cViewPr>
      <p:guideLst>
        <p:guide orient="horz" pos="1661"/>
        <p:guide pos="1020"/>
      </p:guideLst>
    </p:cSldViewPr>
  </p:slideViewPr>
  <p:outlineViewPr>
    <p:cViewPr>
      <p:scale>
        <a:sx n="33" d="100"/>
        <a:sy n="33" d="100"/>
      </p:scale>
      <p:origin x="1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28"/>
    </p:cViewPr>
  </p:sorterViewPr>
  <p:notesViewPr>
    <p:cSldViewPr>
      <p:cViewPr>
        <p:scale>
          <a:sx n="70" d="100"/>
          <a:sy n="70" d="100"/>
        </p:scale>
        <p:origin x="-2298" y="-312"/>
      </p:cViewPr>
      <p:guideLst>
        <p:guide orient="horz" pos="2183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6983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324355" cy="49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31" tIns="46615" rIns="93231" bIns="46615" numCol="1" anchor="t" anchorCtr="0" compatLnSpc="1">
            <a:prstTxWarp prst="textNoShape">
              <a:avLst/>
            </a:prstTxWarp>
          </a:bodyPr>
          <a:lstStyle>
            <a:lvl1pPr defTabSz="931225">
              <a:defRPr kumimoji="0"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3334" y="0"/>
            <a:ext cx="2944341" cy="49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31" tIns="46615" rIns="93231" bIns="46615" numCol="1" anchor="t" anchorCtr="0" compatLnSpc="1">
            <a:prstTxWarp prst="textNoShape">
              <a:avLst/>
            </a:prstTxWarp>
          </a:bodyPr>
          <a:lstStyle>
            <a:lvl1pPr algn="r" defTabSz="931225">
              <a:defRPr kumimoji="0" sz="1300">
                <a:latin typeface="Arial" charset="0"/>
              </a:defRPr>
            </a:lvl1pPr>
          </a:lstStyle>
          <a:p>
            <a:pPr>
              <a:defRPr/>
            </a:pPr>
            <a:fld id="{0FC7A63D-54C6-47BC-8663-019FBC5818B6}" type="datetime1">
              <a:rPr lang="de-DE"/>
              <a:pPr>
                <a:defRPr/>
              </a:pPr>
              <a:t>14.01.2015</a:t>
            </a:fld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46200" y="330200"/>
            <a:ext cx="4179888" cy="31353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8261" y="3539839"/>
            <a:ext cx="5764039" cy="582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31" tIns="46615" rIns="93231" bIns="466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Klicken Sie, um die Textformatierung des Masters zu bearbeiten.</a:t>
            </a:r>
          </a:p>
          <a:p>
            <a:pPr lvl="1"/>
            <a:r>
              <a:rPr lang="en-GB" noProof="0" smtClean="0"/>
              <a:t>Zweite Ebene</a:t>
            </a:r>
          </a:p>
          <a:p>
            <a:pPr lvl="2"/>
            <a:r>
              <a:rPr lang="en-GB" noProof="0" smtClean="0"/>
              <a:t>Dritte Ebene</a:t>
            </a:r>
          </a:p>
          <a:p>
            <a:pPr lvl="3"/>
            <a:r>
              <a:rPr lang="en-GB" noProof="0" smtClean="0"/>
              <a:t>Vierte Ebene</a:t>
            </a:r>
          </a:p>
          <a:p>
            <a:pPr lvl="4"/>
            <a:r>
              <a:rPr lang="en-GB" noProof="0" smtClean="0"/>
              <a:t>Fünfte Ebene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845"/>
            <a:ext cx="2944342" cy="49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31" tIns="46615" rIns="93231" bIns="46615" numCol="1" anchor="b" anchorCtr="0" compatLnSpc="1">
            <a:prstTxWarp prst="textNoShape">
              <a:avLst/>
            </a:prstTxWarp>
          </a:bodyPr>
          <a:lstStyle>
            <a:lvl1pPr defTabSz="931225">
              <a:defRPr kumimoji="0"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400358" y="9430845"/>
            <a:ext cx="3397317" cy="495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231" tIns="46615" rIns="93231" bIns="46615" numCol="1" anchor="b" anchorCtr="0" compatLnSpc="1">
            <a:prstTxWarp prst="textNoShape">
              <a:avLst/>
            </a:prstTxWarp>
          </a:bodyPr>
          <a:lstStyle>
            <a:lvl1pPr algn="r" defTabSz="931225">
              <a:defRPr kumimoji="0" sz="1300">
                <a:latin typeface="Arial" charset="0"/>
              </a:defRPr>
            </a:lvl1pPr>
          </a:lstStyle>
          <a:p>
            <a:pPr>
              <a:defRPr/>
            </a:pPr>
            <a:fld id="{4624108C-D41C-4849-9B54-A356133816F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205446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628650" indent="-171450" algn="just" rtl="0" eaLnBrk="0" fontAlgn="base" hangingPunct="0">
      <a:spcBef>
        <a:spcPct val="30000"/>
      </a:spcBef>
      <a:spcAft>
        <a:spcPct val="0"/>
      </a:spcAft>
      <a:buChar char="•"/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just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I</a:t>
            </a:r>
            <a:r>
              <a:rPr lang="en-US" sz="1800" baseline="0" dirty="0" smtClean="0"/>
              <a:t> think paper makes important contribution</a:t>
            </a:r>
          </a:p>
          <a:p>
            <a:endParaRPr lang="en-US" sz="1800" baseline="0" dirty="0" smtClean="0"/>
          </a:p>
          <a:p>
            <a:r>
              <a:rPr lang="en-US" sz="1800" baseline="0" dirty="0" smtClean="0"/>
              <a:t>I had also read an earlier version called “What drives the Shadow Banking system in the Short and Long Run”</a:t>
            </a:r>
          </a:p>
          <a:p>
            <a:r>
              <a:rPr lang="en-US" sz="1800" baseline="0" dirty="0" smtClean="0"/>
              <a:t>	</a:t>
            </a:r>
          </a:p>
          <a:p>
            <a:r>
              <a:rPr lang="en-US" sz="1800" baseline="0" dirty="0" smtClean="0"/>
              <a:t>I already liked the previous version, so in my presentation today I will illustrate why the current version is a paper you should read.</a:t>
            </a:r>
          </a:p>
          <a:p>
            <a:endParaRPr lang="en-US" sz="1800" baseline="0" dirty="0" smtClean="0"/>
          </a:p>
          <a:p>
            <a:r>
              <a:rPr lang="en-US" sz="1800" baseline="0" dirty="0" smtClean="0"/>
              <a:t>I will also make some comments on the scope of the paper, which is related to how shadow banking is defined in the paper.</a:t>
            </a:r>
          </a:p>
          <a:p>
            <a:endParaRPr lang="en-US" sz="1800" baseline="0" dirty="0" smtClean="0"/>
          </a:p>
          <a:p>
            <a:r>
              <a:rPr lang="en-US" sz="1800" baseline="0" dirty="0" smtClean="0"/>
              <a:t>And then some potentially interesting parallels to China, as after all this is the annual conference on the Chinese Economy!</a:t>
            </a:r>
            <a:endParaRPr lang="en-GB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FC7A63D-54C6-47BC-8663-019FBC5818B6}" type="datetime1">
              <a:rPr lang="de-DE" smtClean="0"/>
              <a:pPr>
                <a:defRPr/>
              </a:pPr>
              <a:t>14.01.2015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624108C-D41C-4849-9B54-A356133816F3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1978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2010D15-C1B0-40D5-9A48-D68D17EAEBF8}" type="datetime1">
              <a:rPr lang="en-US"/>
              <a:pPr/>
              <a:t>01/14/2015</a:t>
            </a:fld>
            <a:endParaRPr lang="de-DE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81A4B2-8AA5-471D-9197-78A0E1BEC58E}" type="slidenum">
              <a:rPr lang="de-DE" altLang="en-US"/>
              <a:pPr/>
              <a:t>2</a:t>
            </a:fld>
            <a:endParaRPr lang="de-DE" altLang="en-US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5173" y="4711700"/>
            <a:ext cx="5587330" cy="4470401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485" tIns="46243" rIns="92485" bIns="46243"/>
          <a:lstStyle/>
          <a:p>
            <a:r>
              <a:rPr lang="en-US" dirty="0" smtClean="0"/>
              <a:t>The</a:t>
            </a:r>
            <a:r>
              <a:rPr lang="en-US" baseline="0" dirty="0" smtClean="0"/>
              <a:t> key question of the paper is: what drives shadow banking in the US</a:t>
            </a:r>
          </a:p>
          <a:p>
            <a:endParaRPr lang="en-US" baseline="0" dirty="0" smtClean="0"/>
          </a:p>
          <a:p>
            <a:r>
              <a:rPr lang="en-US" baseline="0" dirty="0" smtClean="0"/>
              <a:t>Based on extensive econometric analysis and very good data works the key messages are as follows:</a:t>
            </a:r>
          </a:p>
          <a:p>
            <a:endParaRPr lang="en-US" baseline="0" dirty="0" smtClean="0"/>
          </a:p>
          <a:p>
            <a:r>
              <a:rPr lang="en-US" baseline="0" dirty="0" smtClean="0"/>
              <a:t>I think those results make a lot of sense, and I also do not have much to </a:t>
            </a:r>
            <a:r>
              <a:rPr lang="en-US" baseline="0" dirty="0" err="1" smtClean="0"/>
              <a:t>criticise</a:t>
            </a:r>
            <a:r>
              <a:rPr lang="en-US" baseline="0" dirty="0" smtClean="0"/>
              <a:t> in terms of the econometrics, which are well done</a:t>
            </a:r>
          </a:p>
          <a:p>
            <a:endParaRPr lang="en-US" baseline="0" dirty="0" smtClean="0"/>
          </a:p>
          <a:p>
            <a:r>
              <a:rPr lang="en-US" baseline="0" dirty="0" smtClean="0"/>
              <a:t>But I would like to focus on the terms and definition of shadow banking, which is obviously very important for the paper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92010D15-C1B0-40D5-9A48-D68D17EAEBF8}" type="datetime1">
              <a:rPr lang="en-US"/>
              <a:pPr/>
              <a:t>01/14/2015</a:t>
            </a:fld>
            <a:endParaRPr lang="de-DE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281A4B2-8AA5-471D-9197-78A0E1BEC58E}" type="slidenum">
              <a:rPr lang="de-DE" altLang="en-US"/>
              <a:pPr/>
              <a:t>3</a:t>
            </a:fld>
            <a:endParaRPr lang="de-DE" altLang="en-US"/>
          </a:p>
        </p:txBody>
      </p:sp>
      <p:sp>
        <p:nvSpPr>
          <p:cNvPr id="27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5173" y="4711700"/>
            <a:ext cx="5587330" cy="4470401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485" tIns="46243" rIns="92485" bIns="46243"/>
          <a:lstStyle/>
          <a:p>
            <a:r>
              <a:rPr lang="en-US" dirty="0" smtClean="0"/>
              <a:t>The paper is clear in its</a:t>
            </a:r>
            <a:r>
              <a:rPr lang="en-US" baseline="0" dirty="0" smtClean="0"/>
              <a:t> definition.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Quote: narrows the scope of the empirical analysis to one segment in one maturity range</a:t>
            </a:r>
          </a:p>
          <a:p>
            <a:endParaRPr lang="en-US" baseline="0" dirty="0" smtClean="0"/>
          </a:p>
          <a:p>
            <a:r>
              <a:rPr lang="en-US" baseline="0" dirty="0" smtClean="0"/>
              <a:t>But this definition has 2 additional important aspects: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It is a definition which limits the focus on market-based shadow banking (tradable financial instruments)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This is the best measure for the US indeed, but yet a very specific focus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More importantly, however, I argue that it limits the focus to the direct effects of shadow banking on credit only</a:t>
            </a:r>
          </a:p>
          <a:p>
            <a:pPr marL="171450" indent="-171450">
              <a:buFontTx/>
              <a:buChar char="-"/>
            </a:pP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smtClean="0"/>
              <a:t>Let me illustrate what I mean by that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Looking at</a:t>
            </a:r>
            <a:r>
              <a:rPr lang="en-US" baseline="0" dirty="0" smtClean="0"/>
              <a:t> a very simplified functional view of shadow banking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Shadow banking is essentially another way to intermediate funds</a:t>
            </a:r>
          </a:p>
          <a:p>
            <a:r>
              <a:rPr lang="en-US" baseline="0" dirty="0" smtClean="0"/>
              <a:t>From ultimate creditors to </a:t>
            </a:r>
            <a:r>
              <a:rPr lang="en-US" baseline="0" smtClean="0"/>
              <a:t>ultimate debtors</a:t>
            </a:r>
            <a:endParaRPr lang="en-US" baseline="0" dirty="0" smtClean="0"/>
          </a:p>
          <a:p>
            <a:r>
              <a:rPr lang="en-US" baseline="0" dirty="0" smtClean="0"/>
              <a:t>It is in addition to the other two major channels: bank credit and direct and long-term credit</a:t>
            </a:r>
          </a:p>
          <a:p>
            <a:endParaRPr lang="en-US" baseline="0" dirty="0" smtClean="0"/>
          </a:p>
          <a:p>
            <a:r>
              <a:rPr lang="en-US" baseline="0" dirty="0" smtClean="0"/>
              <a:t>Direct and long-term could be equity holdings, or bond purchases, or other long-term debt securities for instance</a:t>
            </a:r>
          </a:p>
          <a:p>
            <a:endParaRPr lang="en-US" baseline="0" dirty="0" smtClean="0"/>
          </a:p>
          <a:p>
            <a:r>
              <a:rPr lang="en-US" baseline="0" dirty="0" smtClean="0"/>
              <a:t>BUT, there is also a connection of shadow banks with banks!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instance, banks can </a:t>
            </a:r>
            <a:r>
              <a:rPr lang="en-US" baseline="0" dirty="0" err="1" smtClean="0"/>
              <a:t>securitise</a:t>
            </a:r>
            <a:r>
              <a:rPr lang="en-US" baseline="0" dirty="0" smtClean="0"/>
              <a:t> loans and therefore free up capacity on their balance sheet which could lead to more bank lending.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That would be an indirect effect, but nevertheless an effect of shadow banking on credit.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As mentioned earlier, this would be rather an issue for future research</a:t>
            </a:r>
          </a:p>
          <a:p>
            <a:endParaRPr lang="en-US" baseline="0" dirty="0" smtClean="0"/>
          </a:p>
          <a:p>
            <a:r>
              <a:rPr lang="en-US" baseline="0" dirty="0" smtClean="0"/>
              <a:t>Nevertheless, the paper focusses on the direct effects of credit only, which is an important point I think</a:t>
            </a:r>
          </a:p>
          <a:p>
            <a:endParaRPr lang="en-US" baseline="0" dirty="0" smtClean="0"/>
          </a:p>
          <a:p>
            <a:r>
              <a:rPr lang="en-US" baseline="0" dirty="0" smtClean="0"/>
              <a:t>But, for the sake of a lively discussion, let me turn now to possible parallels with China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FC7A63D-54C6-47BC-8663-019FBC5818B6}" type="datetime1">
              <a:rPr lang="de-DE" smtClean="0"/>
              <a:pPr>
                <a:defRPr/>
              </a:pPr>
              <a:t>14.01.2015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624108C-D41C-4849-9B54-A356133816F3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084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something my colleague Feng Zhu and I have been thinking about.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actually a few parallels with the US, 70s, 80s, maybe 90s as well</a:t>
            </a:r>
          </a:p>
          <a:p>
            <a:endParaRPr lang="en-US" baseline="0" dirty="0" smtClean="0"/>
          </a:p>
          <a:p>
            <a:r>
              <a:rPr lang="en-US" baseline="0" dirty="0" smtClean="0"/>
              <a:t>One key parallel, obviously, is regulation Q, the fact that interest rates were regulated in the US</a:t>
            </a:r>
          </a:p>
          <a:p>
            <a:endParaRPr lang="en-US" baseline="0" dirty="0" smtClean="0"/>
          </a:p>
          <a:p>
            <a:r>
              <a:rPr lang="en-US" baseline="0" dirty="0" smtClean="0"/>
              <a:t>Shadow banking grew during that period, until the 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All that is documented in the paper, if you are interested in more details.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And actually, the relative size of shadow banking then, around 30% or so, is not too dissimilar to China now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FC7A63D-54C6-47BC-8663-019FBC5818B6}" type="datetime1">
              <a:rPr lang="de-DE" smtClean="0"/>
              <a:pPr>
                <a:defRPr/>
              </a:pPr>
              <a:t>14.01.2015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624108C-D41C-4849-9B54-A356133816F3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4493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we take one definition,</a:t>
            </a:r>
            <a:r>
              <a:rPr lang="en-US" baseline="0" dirty="0" smtClean="0"/>
              <a:t> which is not a great but often used definition, the non-bank share of TSF, then this is actually roughly around 30% as well.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Now, estimates vary greatly with 32% by the FSB to over 80% in a recent piece by JP Morgan.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There are huge issues with double counting (some instruments can be used as an asset and a liability of the shadow banking sector).</a:t>
            </a:r>
          </a:p>
          <a:p>
            <a:endParaRPr lang="en-US" baseline="0" dirty="0" smtClean="0"/>
          </a:p>
          <a:p>
            <a:r>
              <a:rPr lang="en-US" baseline="0" dirty="0" smtClean="0"/>
              <a:t>But I think generally there is a parallel in terms of size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Now, what happened when financial de-regulation kicked in the US</a:t>
            </a:r>
          </a:p>
          <a:p>
            <a:endParaRPr lang="en-US" baseline="0" dirty="0" smtClean="0"/>
          </a:p>
          <a:p>
            <a:r>
              <a:rPr lang="en-US" baseline="0" dirty="0" smtClean="0"/>
              <a:t>A lot of bad things…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FC7A63D-54C6-47BC-8663-019FBC5818B6}" type="datetime1">
              <a:rPr lang="de-DE" smtClean="0"/>
              <a:pPr>
                <a:defRPr/>
              </a:pPr>
              <a:t>14.01.2015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624108C-D41C-4849-9B54-A356133816F3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3207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from a classic</a:t>
            </a:r>
            <a:r>
              <a:rPr lang="en-US" baseline="0" dirty="0" smtClean="0"/>
              <a:t> </a:t>
            </a:r>
            <a:r>
              <a:rPr lang="en-US" dirty="0" smtClean="0"/>
              <a:t>paper on the transformation of the US banking industry.</a:t>
            </a:r>
          </a:p>
          <a:p>
            <a:endParaRPr lang="en-US" dirty="0" smtClean="0"/>
          </a:p>
          <a:p>
            <a:r>
              <a:rPr lang="en-US" dirty="0" smtClean="0"/>
              <a:t>What</a:t>
            </a:r>
            <a:r>
              <a:rPr lang="en-US" baseline="0" dirty="0" smtClean="0"/>
              <a:t> you see is that there were many bank failures.</a:t>
            </a:r>
          </a:p>
          <a:p>
            <a:endParaRPr lang="en-US" baseline="0" dirty="0" smtClean="0"/>
          </a:p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So for the paper, maybe this might be another factor to include in the regressions, which may influence the relative importance of shadow banking.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Actually, by 1995 almost 40% of all commercial banking groups disappeared.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Now, of course I am trying to shock now. And indeed, this may not directly travel to China.</a:t>
            </a:r>
          </a:p>
          <a:p>
            <a:endParaRPr lang="en-US" baseline="0" dirty="0" smtClean="0"/>
          </a:p>
          <a:p>
            <a:r>
              <a:rPr lang="en-US" baseline="0" dirty="0" smtClean="0"/>
              <a:t>Because obviously, there are also differences between China now and the US in the 70s-90s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FC7A63D-54C6-47BC-8663-019FBC5818B6}" type="datetime1">
              <a:rPr lang="de-DE" smtClean="0"/>
              <a:pPr>
                <a:defRPr/>
              </a:pPr>
              <a:t>14.01.2015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624108C-D41C-4849-9B54-A356133816F3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9897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key difference</a:t>
            </a:r>
            <a:r>
              <a:rPr lang="en-US" baseline="0" dirty="0" smtClean="0"/>
              <a:t> really is the different structure of shadow banking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Financial depth in China is arguable greater then it was in the US.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If one looks at domestic credit to the non-financial sector, you can see very pronounced differences.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could hint at the fact that the effect of failures could be much greater.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But then, we have better back-stops than in the US, as the great four banks are state-owned.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Also, China is more developed in the sense that there are banks which operate nationally, whereas in the US the lifting of interstate-branching restriction likely played a big role for bank failure</a:t>
            </a:r>
          </a:p>
          <a:p>
            <a:endParaRPr lang="en-US" dirty="0" smtClean="0"/>
          </a:p>
          <a:p>
            <a:r>
              <a:rPr lang="en-US" dirty="0" smtClean="0"/>
              <a:t>Still, I think the US</a:t>
            </a:r>
            <a:r>
              <a:rPr lang="en-US" baseline="0" dirty="0" smtClean="0"/>
              <a:t> experience is relevant for China, and you should read the paper if you want to know more about the US experience.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FC7A63D-54C6-47BC-8663-019FBC5818B6}" type="datetime1">
              <a:rPr lang="de-DE" smtClean="0"/>
              <a:pPr>
                <a:defRPr/>
              </a:pPr>
              <a:t>14.01.2015</a:t>
            </a:fld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624108C-D41C-4849-9B54-A356133816F3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9545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388"/>
            <a:ext cx="9144000" cy="642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4" name="Rectangle 32"/>
          <p:cNvSpPr>
            <a:spLocks noGrp="1" noChangeArrowheads="1"/>
          </p:cNvSpPr>
          <p:nvPr>
            <p:ph type="ctrTitle" sz="quarter"/>
          </p:nvPr>
        </p:nvSpPr>
        <p:spPr>
          <a:xfrm>
            <a:off x="1698080" y="1988840"/>
            <a:ext cx="7162800" cy="1152128"/>
          </a:xfrm>
        </p:spPr>
        <p:txBody>
          <a:bodyPr/>
          <a:lstStyle>
            <a:lvl1pPr>
              <a:defRPr sz="3000"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edit</a:t>
            </a:r>
            <a:r>
              <a:rPr lang="de-DE" noProof="0" dirty="0" smtClean="0"/>
              <a:t> Master title style</a:t>
            </a:r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8080" y="3284984"/>
            <a:ext cx="7180262" cy="21602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de-DE" noProof="0" dirty="0" smtClean="0"/>
              <a:t>Click </a:t>
            </a:r>
            <a:r>
              <a:rPr lang="de-DE" noProof="0" dirty="0" err="1" smtClean="0"/>
              <a:t>to</a:t>
            </a:r>
            <a:r>
              <a:rPr lang="de-DE" noProof="0" dirty="0" smtClean="0"/>
              <a:t> </a:t>
            </a:r>
            <a:r>
              <a:rPr lang="de-DE" noProof="0" dirty="0" err="1" smtClean="0"/>
              <a:t>edit</a:t>
            </a:r>
            <a:r>
              <a:rPr lang="de-DE" noProof="0" dirty="0" smtClean="0"/>
              <a:t> Master </a:t>
            </a:r>
            <a:r>
              <a:rPr lang="de-DE" noProof="0" dirty="0" err="1" smtClean="0"/>
              <a:t>subtitle</a:t>
            </a:r>
            <a:r>
              <a:rPr lang="de-DE" noProof="0" dirty="0" smtClean="0"/>
              <a:t> style</a:t>
            </a:r>
          </a:p>
          <a:p>
            <a:pPr lvl="0"/>
            <a:r>
              <a:rPr lang="de-DE" noProof="0" dirty="0" smtClean="0"/>
              <a:t>Sub-</a:t>
            </a:r>
            <a:r>
              <a:rPr lang="de-DE" noProof="0" dirty="0" err="1" smtClean="0"/>
              <a:t>subtitle</a:t>
            </a:r>
            <a:endParaRPr lang="de-DE" noProof="0" dirty="0" smtClean="0"/>
          </a:p>
        </p:txBody>
      </p:sp>
    </p:spTree>
    <p:extLst>
      <p:ext uri="{BB962C8B-B14F-4D97-AF65-F5344CB8AC3E}">
        <p14:creationId xmlns:p14="http://schemas.microsoft.com/office/powerpoint/2010/main" val="191873492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text</a:t>
            </a:r>
            <a:r>
              <a:rPr lang="de-DE" dirty="0" smtClean="0"/>
              <a:t> style</a:t>
            </a:r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E4E4D-D30B-4F7A-A0D4-9FBFC99C26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1132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836613"/>
            <a:ext cx="7905750" cy="792187"/>
          </a:xfrm>
        </p:spPr>
        <p:txBody>
          <a:bodyPr/>
          <a:lstStyle>
            <a:lvl1pPr algn="ctr"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>
              <a:defRPr b="0"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de-DE" dirty="0" smtClean="0"/>
              <a:t>Click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edit</a:t>
            </a:r>
            <a:r>
              <a:rPr lang="de-DE" dirty="0" smtClean="0"/>
              <a:t> Master </a:t>
            </a:r>
            <a:r>
              <a:rPr lang="de-DE" dirty="0" err="1" smtClean="0"/>
              <a:t>text</a:t>
            </a:r>
            <a:r>
              <a:rPr lang="de-DE" dirty="0" smtClean="0"/>
              <a:t> style</a:t>
            </a:r>
          </a:p>
          <a:p>
            <a:pPr lvl="1"/>
            <a:r>
              <a:rPr lang="de-DE" dirty="0" smtClean="0"/>
              <a:t>2nd Layer</a:t>
            </a:r>
          </a:p>
          <a:p>
            <a:pPr lvl="2"/>
            <a:r>
              <a:rPr lang="de-DE" dirty="0" smtClean="0"/>
              <a:t>3rd Layer</a:t>
            </a:r>
          </a:p>
        </p:txBody>
      </p:sp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AC19E-B124-4063-AF84-88F5CDE324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72086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A1C95-AF7D-4D21-A6D2-A07F4DBE366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52228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475A4-C57B-493D-B98B-CB0AFC2345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043608" y="836614"/>
            <a:ext cx="7473951" cy="466725"/>
          </a:xfrm>
        </p:spPr>
        <p:txBody>
          <a:bodyPr/>
          <a:lstStyle>
            <a:lvl1pPr>
              <a:defRPr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 smtClean="0"/>
              <a:t>Click to add title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43608" y="1916832"/>
            <a:ext cx="7488832" cy="424847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2nd level</a:t>
            </a:r>
          </a:p>
          <a:p>
            <a:pPr lvl="2"/>
            <a:r>
              <a:rPr lang="en-US" dirty="0" smtClean="0"/>
              <a:t>3rd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885129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6370638"/>
            <a:ext cx="90154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2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836613"/>
            <a:ext cx="747395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title style</a:t>
            </a:r>
          </a:p>
        </p:txBody>
      </p:sp>
      <p:sp>
        <p:nvSpPr>
          <p:cNvPr id="1028" name="Rectangle 3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773238"/>
            <a:ext cx="7497762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text style</a:t>
            </a:r>
          </a:p>
          <a:p>
            <a:pPr lvl="1"/>
            <a:r>
              <a:rPr lang="de-DE" smtClean="0"/>
              <a:t>2nd Layer</a:t>
            </a:r>
          </a:p>
          <a:p>
            <a:pPr lvl="2"/>
            <a:r>
              <a:rPr lang="de-DE" smtClean="0"/>
              <a:t>3rd Layer</a:t>
            </a:r>
          </a:p>
        </p:txBody>
      </p:sp>
      <p:sp>
        <p:nvSpPr>
          <p:cNvPr id="1030" name="TextBox 8"/>
          <p:cNvSpPr txBox="1">
            <a:spLocks noChangeArrowheads="1"/>
          </p:cNvSpPr>
          <p:nvPr userDrawn="1"/>
        </p:nvSpPr>
        <p:spPr bwMode="auto">
          <a:xfrm>
            <a:off x="6804025" y="6561138"/>
            <a:ext cx="16398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000">
                <a:solidFill>
                  <a:schemeClr val="tx1"/>
                </a:solidFill>
                <a:latin typeface="Segoe UI" pitchFamily="34" charset="0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Segoe UI" pitchFamily="34" charset="0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9pPr>
          </a:lstStyle>
          <a:p>
            <a:pPr algn="r">
              <a:defRPr/>
            </a:pPr>
            <a:r>
              <a:rPr lang="en-US" sz="1000" smtClean="0">
                <a:cs typeface="Segoe UI" pitchFamily="34" charset="0"/>
              </a:rPr>
              <a:t>Restricted </a:t>
            </a:r>
            <a:endParaRPr lang="en-GB" sz="1000" smtClean="0">
              <a:cs typeface="Segoe UI" pitchFamily="34" charset="0"/>
            </a:endParaRPr>
          </a:p>
        </p:txBody>
      </p:sp>
      <p:sp>
        <p:nvSpPr>
          <p:cNvPr id="1077" name="Rectangle 5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82025" y="6537325"/>
            <a:ext cx="5588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chemeClr val="bg1"/>
                </a:solidFill>
                <a:cs typeface="Segoe UI" pitchFamily="34" charset="0"/>
              </a:defRPr>
            </a:lvl1pPr>
          </a:lstStyle>
          <a:p>
            <a:pPr>
              <a:defRPr/>
            </a:pPr>
            <a:fld id="{F9A41F98-4ED6-43C5-BA82-C63451D0F2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2" r:id="rId2"/>
    <p:sldLayoutId id="2147484083" r:id="rId3"/>
    <p:sldLayoutId id="2147484084" r:id="rId4"/>
    <p:sldLayoutId id="2147484086" r:id="rId5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rgbClr val="A60000"/>
          </a:solidFill>
          <a:latin typeface="Segoe UI" pitchFamily="34" charset="0"/>
          <a:cs typeface="Segoe UI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A6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0000"/>
        </a:buClr>
        <a:buSzPct val="90000"/>
        <a:buFont typeface="Wingdings" pitchFamily="2" charset="2"/>
        <a:buChar char="l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1pPr>
      <a:lvl2pPr marL="742950" indent="-285750" algn="l" rtl="0" eaLnBrk="0" fontAlgn="base" hangingPunct="0">
        <a:lnSpc>
          <a:spcPct val="110000"/>
        </a:lnSpc>
        <a:spcBef>
          <a:spcPct val="20000"/>
        </a:spcBef>
        <a:spcAft>
          <a:spcPct val="0"/>
        </a:spcAft>
        <a:buClr>
          <a:srgbClr val="A6A6A6"/>
        </a:buClr>
        <a:buFont typeface="Wingdings" pitchFamily="2" charset="2"/>
        <a:buChar char="§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Segoe UI" pitchFamily="34" charset="0"/>
        <a:buChar char="-"/>
        <a:defRPr kumimoji="1" sz="2000">
          <a:solidFill>
            <a:schemeClr val="tx2"/>
          </a:solidFill>
          <a:latin typeface="Segoe UI" pitchFamily="34" charset="0"/>
          <a:ea typeface="Segoe UI" pitchFamily="34" charset="0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  <a:cs typeface="Segoe U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A60000"/>
        </a:buClr>
        <a:buChar char="•"/>
        <a:defRPr kumimoji="1"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 txBox="1">
            <a:spLocks noChangeArrowheads="1"/>
          </p:cNvSpPr>
          <p:nvPr/>
        </p:nvSpPr>
        <p:spPr bwMode="auto">
          <a:xfrm>
            <a:off x="2057400" y="1676400"/>
            <a:ext cx="61722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defRPr kumimoji="1" sz="2000">
                <a:solidFill>
                  <a:schemeClr val="tx1"/>
                </a:solidFill>
                <a:latin typeface="Segoe UI" pitchFamily="34" charset="0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Segoe UI" pitchFamily="34" charset="0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9pPr>
          </a:lstStyle>
          <a:p>
            <a:r>
              <a:rPr lang="en-GB" altLang="de-CH" sz="2400" b="1" dirty="0" smtClean="0">
                <a:solidFill>
                  <a:srgbClr val="A60000"/>
                </a:solidFill>
                <a:cs typeface="Segoe UI" pitchFamily="34" charset="0"/>
              </a:rPr>
              <a:t>Discussion: </a:t>
            </a:r>
            <a:r>
              <a:rPr lang="en-GB" altLang="de-CH" sz="2400" b="1" i="1" dirty="0" smtClean="0">
                <a:solidFill>
                  <a:srgbClr val="A60000"/>
                </a:solidFill>
                <a:cs typeface="Segoe UI" pitchFamily="34" charset="0"/>
              </a:rPr>
              <a:t>“How Capital Regulation and Other Factors Drive the Role of Shadow Banking in Funding Short-term Business Credit”</a:t>
            </a:r>
            <a:br>
              <a:rPr lang="en-GB" altLang="de-CH" sz="2400" b="1" i="1" dirty="0" smtClean="0">
                <a:solidFill>
                  <a:srgbClr val="A60000"/>
                </a:solidFill>
                <a:cs typeface="Segoe UI" pitchFamily="34" charset="0"/>
              </a:rPr>
            </a:br>
            <a:r>
              <a:rPr lang="en-GB" altLang="de-CH" sz="2400" b="1" dirty="0" smtClean="0">
                <a:solidFill>
                  <a:srgbClr val="A60000"/>
                </a:solidFill>
                <a:cs typeface="Segoe UI" pitchFamily="34" charset="0"/>
              </a:rPr>
              <a:t>by John </a:t>
            </a:r>
            <a:r>
              <a:rPr lang="en-GB" altLang="de-CH" sz="2400" b="1" dirty="0" err="1" smtClean="0">
                <a:solidFill>
                  <a:srgbClr val="A60000"/>
                </a:solidFill>
                <a:cs typeface="Segoe UI" pitchFamily="34" charset="0"/>
              </a:rPr>
              <a:t>Duca</a:t>
            </a:r>
            <a:endParaRPr lang="en-GB" altLang="de-CH" sz="2400" b="1" dirty="0">
              <a:solidFill>
                <a:srgbClr val="A60000"/>
              </a:solidFill>
              <a:cs typeface="Segoe UI" pitchFamily="34" charset="0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057400" y="3810000"/>
            <a:ext cx="477043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None/>
            </a:pPr>
            <a:r>
              <a:rPr lang="de-CH" altLang="de-CH" dirty="0" smtClean="0">
                <a:solidFill>
                  <a:srgbClr val="000000"/>
                </a:solidFill>
                <a:latin typeface="+mn-lt"/>
              </a:rPr>
              <a:t>Torsten Ehlers</a:t>
            </a: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None/>
            </a:pPr>
            <a:r>
              <a:rPr lang="de-CH" altLang="de-CH" dirty="0" smtClean="0">
                <a:solidFill>
                  <a:srgbClr val="000000"/>
                </a:solidFill>
                <a:latin typeface="+mn-lt"/>
              </a:rPr>
              <a:t>Bank </a:t>
            </a:r>
            <a:r>
              <a:rPr lang="de-CH" altLang="de-CH" dirty="0" err="1" smtClean="0">
                <a:solidFill>
                  <a:srgbClr val="000000"/>
                </a:solidFill>
                <a:latin typeface="+mn-lt"/>
              </a:rPr>
              <a:t>for</a:t>
            </a:r>
            <a:r>
              <a:rPr lang="de-CH" altLang="de-CH" dirty="0" smtClean="0">
                <a:solidFill>
                  <a:srgbClr val="000000"/>
                </a:solidFill>
                <a:latin typeface="+mn-lt"/>
              </a:rPr>
              <a:t> International Settlements</a:t>
            </a:r>
          </a:p>
        </p:txBody>
      </p:sp>
      <p:sp>
        <p:nvSpPr>
          <p:cNvPr id="3077" name="TextBox 1"/>
          <p:cNvSpPr txBox="1">
            <a:spLocks noChangeArrowheads="1"/>
          </p:cNvSpPr>
          <p:nvPr/>
        </p:nvSpPr>
        <p:spPr bwMode="auto">
          <a:xfrm>
            <a:off x="1993900" y="6105525"/>
            <a:ext cx="5613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000">
                <a:solidFill>
                  <a:schemeClr val="tx1"/>
                </a:solidFill>
                <a:latin typeface="Segoe UI" pitchFamily="34" charset="0"/>
              </a:defRPr>
            </a:lvl1pPr>
            <a:lvl2pPr marL="742950" indent="-285750">
              <a:defRPr kumimoji="1" sz="2000">
                <a:solidFill>
                  <a:schemeClr val="tx1"/>
                </a:solidFill>
                <a:latin typeface="Segoe UI" pitchFamily="34" charset="0"/>
              </a:defRPr>
            </a:lvl2pPr>
            <a:lvl3pPr marL="11430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3pPr>
            <a:lvl4pPr marL="16002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4pPr>
            <a:lvl5pPr marL="2057400" indent="-228600">
              <a:defRPr kumimoji="1" sz="2000">
                <a:solidFill>
                  <a:schemeClr val="tx1"/>
                </a:solidFill>
                <a:latin typeface="Segoe U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Segoe UI" pitchFamily="34" charset="0"/>
              </a:defRPr>
            </a:lvl9pPr>
          </a:lstStyle>
          <a:p>
            <a:r>
              <a:rPr lang="en-US" sz="1400" b="1" dirty="0">
                <a:cs typeface="Segoe UI" pitchFamily="34" charset="0"/>
              </a:rPr>
              <a:t>The views expressed are </a:t>
            </a:r>
            <a:r>
              <a:rPr lang="en-US" sz="1400" b="1" dirty="0" smtClean="0">
                <a:cs typeface="Segoe UI" pitchFamily="34" charset="0"/>
              </a:rPr>
              <a:t>my own </a:t>
            </a:r>
            <a:r>
              <a:rPr lang="en-US" sz="1400" b="1" dirty="0">
                <a:cs typeface="Segoe UI" pitchFamily="34" charset="0"/>
              </a:rPr>
              <a:t>and do not necessarily reflect those of the BIS</a:t>
            </a:r>
            <a:endParaRPr lang="en-GB" sz="1400" b="1" dirty="0">
              <a:cs typeface="Segoe U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1200" y="4724400"/>
            <a:ext cx="6870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None/>
            </a:pPr>
            <a:r>
              <a:rPr lang="de-CH" altLang="de-CH" dirty="0">
                <a:solidFill>
                  <a:srgbClr val="000000"/>
                </a:solidFill>
              </a:rPr>
              <a:t>Hong Kong Institute </a:t>
            </a:r>
            <a:r>
              <a:rPr lang="de-CH" altLang="de-CH" dirty="0" err="1">
                <a:solidFill>
                  <a:srgbClr val="000000"/>
                </a:solidFill>
              </a:rPr>
              <a:t>for</a:t>
            </a:r>
            <a:r>
              <a:rPr lang="de-CH" altLang="de-CH" dirty="0">
                <a:solidFill>
                  <a:srgbClr val="000000"/>
                </a:solidFill>
              </a:rPr>
              <a:t> </a:t>
            </a:r>
            <a:r>
              <a:rPr lang="de-CH" altLang="de-CH" dirty="0" err="1">
                <a:solidFill>
                  <a:srgbClr val="000000"/>
                </a:solidFill>
              </a:rPr>
              <a:t>Monetary</a:t>
            </a:r>
            <a:r>
              <a:rPr lang="de-CH" altLang="de-CH" dirty="0">
                <a:solidFill>
                  <a:srgbClr val="000000"/>
                </a:solidFill>
              </a:rPr>
              <a:t> </a:t>
            </a:r>
            <a:r>
              <a:rPr lang="de-CH" altLang="de-CH" dirty="0" smtClean="0">
                <a:solidFill>
                  <a:srgbClr val="000000"/>
                </a:solidFill>
              </a:rPr>
              <a:t>Research </a:t>
            </a:r>
            <a:r>
              <a:rPr lang="de-CH" altLang="de-CH" dirty="0">
                <a:solidFill>
                  <a:srgbClr val="000000"/>
                </a:solidFill>
              </a:rPr>
              <a:t>(</a:t>
            </a:r>
            <a:r>
              <a:rPr lang="de-CH" altLang="de-CH" dirty="0" smtClean="0">
                <a:solidFill>
                  <a:srgbClr val="000000"/>
                </a:solidFill>
              </a:rPr>
              <a:t>HKIMR)</a:t>
            </a:r>
            <a:br>
              <a:rPr lang="de-CH" altLang="de-CH" dirty="0" smtClean="0">
                <a:solidFill>
                  <a:srgbClr val="000000"/>
                </a:solidFill>
              </a:rPr>
            </a:br>
            <a:r>
              <a:rPr lang="de-CH" altLang="de-CH" dirty="0" smtClean="0">
                <a:solidFill>
                  <a:srgbClr val="000000"/>
                </a:solidFill>
              </a:rPr>
              <a:t>Annual International Conference on </a:t>
            </a:r>
            <a:r>
              <a:rPr lang="de-CH" altLang="de-CH" dirty="0" err="1" smtClean="0">
                <a:solidFill>
                  <a:srgbClr val="000000"/>
                </a:solidFill>
              </a:rPr>
              <a:t>the</a:t>
            </a:r>
            <a:r>
              <a:rPr lang="de-CH" altLang="de-CH" dirty="0" smtClean="0">
                <a:solidFill>
                  <a:srgbClr val="000000"/>
                </a:solidFill>
              </a:rPr>
              <a:t> Chinese Economy</a:t>
            </a:r>
            <a:endParaRPr lang="de-CH" altLang="de-CH" i="1" dirty="0">
              <a:solidFill>
                <a:srgbClr val="000000"/>
              </a:solidFill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None/>
            </a:pPr>
            <a:r>
              <a:rPr lang="de-CH" altLang="de-CH" dirty="0">
                <a:solidFill>
                  <a:srgbClr val="000000"/>
                </a:solidFill>
              </a:rPr>
              <a:t>Hong Kong SAR 15-16 Jan 2015</a:t>
            </a:r>
            <a:endParaRPr lang="en-GB" altLang="de-CH" dirty="0">
              <a:solidFill>
                <a:srgbClr val="000000"/>
              </a:solidFill>
            </a:endParaRPr>
          </a:p>
          <a:p>
            <a:endParaRPr lang="en-GB" sz="20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ECEE37-883F-4598-8B3C-F789B859AD04}" type="slidenum">
              <a:rPr lang="en-GB"/>
              <a:pPr/>
              <a:t>2</a:t>
            </a:fld>
            <a:endParaRPr lang="en-GB"/>
          </a:p>
        </p:txBody>
      </p:sp>
      <p:sp>
        <p:nvSpPr>
          <p:cNvPr id="270339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762000"/>
            <a:ext cx="8136904" cy="466725"/>
          </a:xfrm>
        </p:spPr>
        <p:txBody>
          <a:bodyPr/>
          <a:lstStyle/>
          <a:p>
            <a:r>
              <a:rPr lang="en-US" dirty="0" smtClean="0"/>
              <a:t>The paper – a focused assessment of </a:t>
            </a:r>
            <a:br>
              <a:rPr lang="en-US" dirty="0" smtClean="0"/>
            </a:br>
            <a:r>
              <a:rPr lang="en-US" dirty="0" smtClean="0"/>
              <a:t>the relevant literature and issues (particularly data) 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270340" name="Rectangle 3"/>
          <p:cNvSpPr>
            <a:spLocks noGrp="1" noChangeArrowheads="1"/>
          </p:cNvSpPr>
          <p:nvPr>
            <p:ph type="body" sz="quarter" idx="11"/>
          </p:nvPr>
        </p:nvSpPr>
        <p:spPr>
          <a:xfrm>
            <a:off x="990600" y="2133600"/>
            <a:ext cx="7467600" cy="3733800"/>
          </a:xfrm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900" dirty="0" smtClean="0"/>
              <a:t>Key question: what drives shadow banking (in the US)?</a:t>
            </a:r>
          </a:p>
          <a:p>
            <a:endParaRPr lang="en-US" sz="1900" dirty="0"/>
          </a:p>
          <a:p>
            <a:r>
              <a:rPr lang="en-US" sz="1900" dirty="0" smtClean="0"/>
              <a:t>Key messages of the paper:</a:t>
            </a:r>
          </a:p>
          <a:p>
            <a:pPr lvl="1"/>
            <a:r>
              <a:rPr lang="en-US" sz="1900" dirty="0" smtClean="0"/>
              <a:t>In the long-run:</a:t>
            </a:r>
          </a:p>
          <a:p>
            <a:pPr lvl="2"/>
            <a:r>
              <a:rPr lang="en-US" sz="1900" dirty="0" smtClean="0"/>
              <a:t>Costs (information costs, bank RRR)</a:t>
            </a:r>
          </a:p>
          <a:p>
            <a:pPr lvl="2"/>
            <a:r>
              <a:rPr lang="en-US" sz="1900" dirty="0" smtClean="0"/>
              <a:t>Innovation (MMFs, regulation)</a:t>
            </a:r>
          </a:p>
          <a:p>
            <a:pPr lvl="1"/>
            <a:r>
              <a:rPr lang="en-US" sz="1900" dirty="0" smtClean="0"/>
              <a:t>Short-run</a:t>
            </a:r>
          </a:p>
          <a:p>
            <a:pPr lvl="2"/>
            <a:r>
              <a:rPr lang="en-US" sz="1900" dirty="0" smtClean="0"/>
              <a:t>“Financial cycle” (risk </a:t>
            </a:r>
            <a:r>
              <a:rPr lang="en-US" sz="1900" dirty="0" err="1" smtClean="0"/>
              <a:t>premia</a:t>
            </a:r>
            <a:r>
              <a:rPr lang="en-US" sz="1900" dirty="0" smtClean="0"/>
              <a:t>, event risks)</a:t>
            </a:r>
          </a:p>
          <a:p>
            <a:pPr lvl="1"/>
            <a:endParaRPr lang="en-US" sz="1900" dirty="0" smtClean="0"/>
          </a:p>
        </p:txBody>
      </p:sp>
      <p:sp>
        <p:nvSpPr>
          <p:cNvPr id="270338" name="Rectangle 48"/>
          <p:cNvSpPr txBox="1">
            <a:spLocks noGrp="1" noChangeArrowheads="1"/>
          </p:cNvSpPr>
          <p:nvPr/>
        </p:nvSpPr>
        <p:spPr bwMode="auto">
          <a:xfrm>
            <a:off x="7885113" y="6400800"/>
            <a:ext cx="8016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buClrTx/>
              <a:buSzTx/>
              <a:buFontTx/>
              <a:buNone/>
            </a:pPr>
            <a:endParaRPr lang="en-GB" sz="14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89645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ECEE37-883F-4598-8B3C-F789B859AD04}" type="slidenum">
              <a:rPr lang="en-GB"/>
              <a:pPr/>
              <a:t>3</a:t>
            </a:fld>
            <a:endParaRPr lang="en-GB"/>
          </a:p>
        </p:txBody>
      </p:sp>
      <p:sp>
        <p:nvSpPr>
          <p:cNvPr id="270339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874043"/>
            <a:ext cx="7473951" cy="466725"/>
          </a:xfrm>
        </p:spPr>
        <p:txBody>
          <a:bodyPr/>
          <a:lstStyle/>
          <a:p>
            <a:r>
              <a:rPr lang="en-US" dirty="0" smtClean="0"/>
              <a:t>What is shadow banking?</a:t>
            </a:r>
            <a:br>
              <a:rPr lang="en-US" dirty="0" smtClean="0"/>
            </a:br>
            <a:endParaRPr lang="en-GB" dirty="0"/>
          </a:p>
        </p:txBody>
      </p:sp>
      <p:sp>
        <p:nvSpPr>
          <p:cNvPr id="270340" name="Rectangle 3"/>
          <p:cNvSpPr>
            <a:spLocks noGrp="1" noChangeArrowheads="1"/>
          </p:cNvSpPr>
          <p:nvPr>
            <p:ph type="body" sz="quarter" idx="11"/>
          </p:nvPr>
        </p:nvSpPr>
        <p:spPr>
          <a:xfrm>
            <a:off x="1066800" y="1752600"/>
            <a:ext cx="7488832" cy="4248472"/>
          </a:xfrm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US" sz="1900" dirty="0" smtClean="0"/>
              <a:t>Paper is clear in its definition: security funded short-run nonfinancial corporate debt</a:t>
            </a:r>
          </a:p>
          <a:p>
            <a:pPr marL="0" indent="0" algn="just">
              <a:buNone/>
            </a:pPr>
            <a:endParaRPr lang="en-US" sz="1900" dirty="0" smtClean="0"/>
          </a:p>
          <a:p>
            <a:pPr algn="just"/>
            <a:r>
              <a:rPr lang="en-US" sz="1900" dirty="0" smtClean="0"/>
              <a:t>This definition has four important aspects:</a:t>
            </a:r>
          </a:p>
          <a:p>
            <a:pPr lvl="1" algn="just"/>
            <a:r>
              <a:rPr lang="en-US" sz="1900" dirty="0" smtClean="0"/>
              <a:t>Short maturity (important feature of shadow banking)</a:t>
            </a:r>
          </a:p>
          <a:p>
            <a:pPr lvl="1" algn="just"/>
            <a:r>
              <a:rPr lang="en-US" sz="1900" dirty="0" smtClean="0"/>
              <a:t>Market-based (best </a:t>
            </a:r>
            <a:r>
              <a:rPr lang="en-US" sz="1900" dirty="0"/>
              <a:t>measure for the US</a:t>
            </a:r>
            <a:r>
              <a:rPr lang="en-US" sz="1900" dirty="0" smtClean="0"/>
              <a:t>)</a:t>
            </a:r>
          </a:p>
          <a:p>
            <a:pPr lvl="1" algn="just"/>
            <a:r>
              <a:rPr lang="en-US" sz="1900" dirty="0" smtClean="0"/>
              <a:t>One segment (corporate sector)</a:t>
            </a:r>
            <a:endParaRPr lang="en-US" sz="1900" dirty="0"/>
          </a:p>
          <a:p>
            <a:pPr lvl="1" algn="just"/>
            <a:r>
              <a:rPr lang="en-US" sz="1900" dirty="0" smtClean="0"/>
              <a:t>Credit to end-user (direct effects)</a:t>
            </a:r>
          </a:p>
          <a:p>
            <a:pPr lvl="1" algn="just"/>
            <a:endParaRPr lang="en-US" sz="1900" dirty="0"/>
          </a:p>
          <a:p>
            <a:pPr algn="just"/>
            <a:r>
              <a:rPr lang="en-US" sz="1900" dirty="0" smtClean="0"/>
              <a:t>Suggestion for future research:  consider indirect effects</a:t>
            </a:r>
          </a:p>
          <a:p>
            <a:pPr lvl="1" algn="just"/>
            <a:endParaRPr lang="en-US" sz="1900" dirty="0" smtClean="0"/>
          </a:p>
          <a:p>
            <a:pPr lvl="1" algn="just"/>
            <a:endParaRPr lang="en-US" sz="1900" dirty="0" smtClean="0"/>
          </a:p>
          <a:p>
            <a:pPr lvl="1" algn="just"/>
            <a:endParaRPr lang="en-US" sz="1900" dirty="0" smtClean="0"/>
          </a:p>
          <a:p>
            <a:pPr lvl="1" algn="just"/>
            <a:endParaRPr lang="en-GB" sz="1900" dirty="0" smtClean="0"/>
          </a:p>
        </p:txBody>
      </p:sp>
      <p:sp>
        <p:nvSpPr>
          <p:cNvPr id="270338" name="Rectangle 48"/>
          <p:cNvSpPr txBox="1">
            <a:spLocks noGrp="1" noChangeArrowheads="1"/>
          </p:cNvSpPr>
          <p:nvPr/>
        </p:nvSpPr>
        <p:spPr bwMode="auto">
          <a:xfrm>
            <a:off x="7885113" y="6400800"/>
            <a:ext cx="8016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buClrTx/>
              <a:buSzTx/>
              <a:buFontTx/>
              <a:buNone/>
            </a:pPr>
            <a:endParaRPr lang="en-GB" sz="14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504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228600"/>
            <a:ext cx="7473951" cy="466725"/>
          </a:xfrm>
        </p:spPr>
        <p:txBody>
          <a:bodyPr/>
          <a:lstStyle/>
          <a:p>
            <a:r>
              <a:rPr lang="en-US" dirty="0" smtClean="0"/>
              <a:t>A functional view of shadow banking</a:t>
            </a:r>
            <a:endParaRPr lang="en-GB" dirty="0"/>
          </a:p>
        </p:txBody>
      </p:sp>
      <p:sp>
        <p:nvSpPr>
          <p:cNvPr id="29" name="Curved Down Arrow 28"/>
          <p:cNvSpPr/>
          <p:nvPr/>
        </p:nvSpPr>
        <p:spPr bwMode="auto">
          <a:xfrm rot="16200000">
            <a:off x="1943099" y="2705099"/>
            <a:ext cx="2209801" cy="914400"/>
          </a:xfrm>
          <a:prstGeom prst="curvedDownArrow">
            <a:avLst>
              <a:gd name="adj1" fmla="val 46875"/>
              <a:gd name="adj2" fmla="val 50000"/>
              <a:gd name="adj3" fmla="val 25000"/>
            </a:avLst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68600" y="2667000"/>
            <a:ext cx="335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Net liquidity provision</a:t>
            </a:r>
            <a:b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(for </a:t>
            </a:r>
            <a:r>
              <a:rPr lang="en-US" sz="2000" b="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securitised</a:t>
            </a:r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dirty="0" smtClean="0">
                <a:ea typeface="Segoe UI" pitchFamily="34" charset="0"/>
                <a:cs typeface="Segoe UI" pitchFamily="34" charset="0"/>
              </a:rPr>
              <a:t>asset</a:t>
            </a:r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s, short-term liabilities </a:t>
            </a:r>
            <a:r>
              <a:rPr lang="en-US" sz="2000" b="0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etc</a:t>
            </a:r>
            <a:r>
              <a:rPr lang="en-US" sz="2000" b="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)</a:t>
            </a:r>
            <a:endParaRPr lang="en-GB" sz="2000" b="0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33600" y="863600"/>
            <a:ext cx="4965700" cy="5461000"/>
            <a:chOff x="2133600" y="863600"/>
            <a:chExt cx="4965700" cy="5461000"/>
          </a:xfrm>
        </p:grpSpPr>
        <p:cxnSp>
          <p:nvCxnSpPr>
            <p:cNvPr id="47" name="Straight Arrow Connector 46"/>
            <p:cNvCxnSpPr/>
            <p:nvPr/>
          </p:nvCxnSpPr>
          <p:spPr bwMode="auto">
            <a:xfrm flipH="1">
              <a:off x="2133600" y="1524000"/>
              <a:ext cx="1358900" cy="53340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9" name="Rechteck 4"/>
            <p:cNvSpPr/>
            <p:nvPr/>
          </p:nvSpPr>
          <p:spPr bwMode="auto">
            <a:xfrm>
              <a:off x="2298700" y="863600"/>
              <a:ext cx="1219200" cy="1219200"/>
            </a:xfrm>
            <a:prstGeom prst="rect">
              <a:avLst/>
            </a:prstGeom>
            <a:noFill/>
            <a:ln w="38100" cap="sq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dirty="0" smtClean="0">
                  <a:latin typeface="Arial" charset="0"/>
                </a:rPr>
                <a:t>bank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dirty="0" smtClean="0">
                  <a:latin typeface="Arial" charset="0"/>
                </a:rPr>
                <a:t>credit</a:t>
              </a:r>
              <a:endParaRPr kumimoji="1" lang="en-US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hteck 4"/>
            <p:cNvSpPr/>
            <p:nvPr/>
          </p:nvSpPr>
          <p:spPr bwMode="auto">
            <a:xfrm>
              <a:off x="3505200" y="914400"/>
              <a:ext cx="1981200" cy="1676400"/>
            </a:xfrm>
            <a:prstGeom prst="rect">
              <a:avLst/>
            </a:prstGeom>
            <a:solidFill>
              <a:srgbClr val="DDDDDD"/>
            </a:solidFill>
            <a:ln w="381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en-US" sz="2400" b="1" dirty="0" smtClean="0">
                <a:solidFill>
                  <a:srgbClr val="333300"/>
                </a:solidFill>
                <a:latin typeface="Arial" charset="0"/>
              </a:endParaRPr>
            </a:p>
            <a:p>
              <a:pPr lvl="0" algn="ctr"/>
              <a:r>
                <a:rPr lang="en-US" sz="2400" b="1" dirty="0" smtClean="0">
                  <a:solidFill>
                    <a:srgbClr val="333300"/>
                  </a:solidFill>
                  <a:latin typeface="Arial" charset="0"/>
                </a:rPr>
                <a:t>Regular</a:t>
              </a:r>
            </a:p>
            <a:p>
              <a:pPr lvl="0" algn="ctr"/>
              <a:r>
                <a:rPr lang="en-US" sz="2400" b="1" dirty="0" smtClean="0">
                  <a:solidFill>
                    <a:srgbClr val="333300"/>
                  </a:solidFill>
                  <a:latin typeface="Arial" charset="0"/>
                </a:rPr>
                <a:t>Banks</a:t>
              </a:r>
              <a:endParaRPr kumimoji="1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9" name="Straight Arrow Connector 8"/>
            <p:cNvCxnSpPr>
              <a:stCxn id="7" idx="1"/>
            </p:cNvCxnSpPr>
            <p:nvPr/>
          </p:nvCxnSpPr>
          <p:spPr bwMode="auto">
            <a:xfrm flipH="1">
              <a:off x="5499100" y="1257300"/>
              <a:ext cx="1435100" cy="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Straight Arrow Connector 11"/>
            <p:cNvCxnSpPr>
              <a:endCxn id="6" idx="3"/>
            </p:cNvCxnSpPr>
            <p:nvPr/>
          </p:nvCxnSpPr>
          <p:spPr bwMode="auto">
            <a:xfrm flipH="1" flipV="1">
              <a:off x="5486400" y="1752600"/>
              <a:ext cx="1447800" cy="137160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" name="Rechteck 4"/>
            <p:cNvSpPr/>
            <p:nvPr/>
          </p:nvSpPr>
          <p:spPr bwMode="auto">
            <a:xfrm>
              <a:off x="5880100" y="1320800"/>
              <a:ext cx="1219200" cy="876300"/>
            </a:xfrm>
            <a:prstGeom prst="rect">
              <a:avLst/>
            </a:prstGeom>
            <a:noFill/>
            <a:ln w="38100" cap="sq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dirty="0" smtClean="0">
                  <a:latin typeface="Arial" charset="0"/>
                </a:rPr>
                <a:t>net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dirty="0" smtClean="0">
                  <a:latin typeface="Arial" charset="0"/>
                </a:rPr>
                <a:t>credit</a:t>
              </a:r>
              <a:endParaRPr kumimoji="1" lang="en-US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 bwMode="auto">
            <a:xfrm flipH="1">
              <a:off x="2133600" y="5791200"/>
              <a:ext cx="4800600" cy="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6" name="Rechteck 4"/>
            <p:cNvSpPr/>
            <p:nvPr/>
          </p:nvSpPr>
          <p:spPr bwMode="auto">
            <a:xfrm>
              <a:off x="3048000" y="5715000"/>
              <a:ext cx="3657600" cy="609600"/>
            </a:xfrm>
            <a:prstGeom prst="rect">
              <a:avLst/>
            </a:prstGeom>
            <a:noFill/>
            <a:ln w="38100" cap="sq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dirty="0" smtClean="0">
                  <a:latin typeface="Arial" charset="0"/>
                </a:rPr>
                <a:t>long-term &amp; direct credit</a:t>
              </a:r>
              <a:br>
                <a:rPr lang="en-US" sz="2400" dirty="0" smtClean="0">
                  <a:latin typeface="Arial" charset="0"/>
                </a:rPr>
              </a:br>
              <a:endParaRPr kumimoji="1" lang="en-US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33600" y="3721100"/>
            <a:ext cx="4889500" cy="2012950"/>
            <a:chOff x="2133600" y="3721100"/>
            <a:chExt cx="4889500" cy="2012950"/>
          </a:xfrm>
        </p:grpSpPr>
        <p:sp>
          <p:nvSpPr>
            <p:cNvPr id="17" name="Rechteck 4"/>
            <p:cNvSpPr/>
            <p:nvPr/>
          </p:nvSpPr>
          <p:spPr bwMode="auto">
            <a:xfrm>
              <a:off x="3505200" y="3810000"/>
              <a:ext cx="1981200" cy="1447800"/>
            </a:xfrm>
            <a:prstGeom prst="rect">
              <a:avLst/>
            </a:prstGeom>
            <a:solidFill>
              <a:srgbClr val="DDDDDD"/>
            </a:solidFill>
            <a:ln w="381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algn="ctr"/>
              <a:endParaRPr lang="en-US" sz="2400" b="1" dirty="0" smtClean="0">
                <a:solidFill>
                  <a:srgbClr val="333300"/>
                </a:solidFill>
                <a:latin typeface="Arial" charset="0"/>
              </a:endParaRPr>
            </a:p>
            <a:p>
              <a:pPr lvl="0" algn="ctr"/>
              <a:r>
                <a:rPr lang="en-US" sz="2400" b="1" dirty="0" smtClean="0">
                  <a:solidFill>
                    <a:srgbClr val="333300"/>
                  </a:solidFill>
                  <a:latin typeface="Arial" charset="0"/>
                </a:rPr>
                <a:t>“Shadow” Banking</a:t>
              </a:r>
              <a:endParaRPr kumimoji="1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Rechteck 4"/>
            <p:cNvSpPr/>
            <p:nvPr/>
          </p:nvSpPr>
          <p:spPr bwMode="auto">
            <a:xfrm>
              <a:off x="5803900" y="3721100"/>
              <a:ext cx="1219200" cy="1219200"/>
            </a:xfrm>
            <a:prstGeom prst="rect">
              <a:avLst/>
            </a:prstGeom>
            <a:noFill/>
            <a:ln w="38100" cap="sq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dirty="0" smtClean="0">
                  <a:latin typeface="Arial" charset="0"/>
                </a:rPr>
                <a:t>Short-term</a:t>
              </a:r>
              <a:br>
                <a:rPr lang="en-US" sz="2400" dirty="0" smtClean="0">
                  <a:latin typeface="Arial" charset="0"/>
                </a:rPr>
              </a:br>
              <a:r>
                <a:rPr lang="en-US" sz="2400" dirty="0" smtClean="0">
                  <a:latin typeface="Arial" charset="0"/>
                </a:rPr>
                <a:t>credit</a:t>
              </a:r>
              <a:br>
                <a:rPr lang="en-US" sz="2400" dirty="0" smtClean="0">
                  <a:latin typeface="Arial" charset="0"/>
                </a:rPr>
              </a:br>
              <a:endParaRPr kumimoji="1" lang="en-US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50" name="Straight Arrow Connector 49"/>
            <p:cNvCxnSpPr/>
            <p:nvPr/>
          </p:nvCxnSpPr>
          <p:spPr bwMode="auto">
            <a:xfrm flipH="1">
              <a:off x="2133600" y="4953000"/>
              <a:ext cx="1356360" cy="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Straight Arrow Connector 53"/>
            <p:cNvCxnSpPr/>
            <p:nvPr/>
          </p:nvCxnSpPr>
          <p:spPr bwMode="auto">
            <a:xfrm flipH="1">
              <a:off x="5501640" y="4495800"/>
              <a:ext cx="1432560" cy="0"/>
            </a:xfrm>
            <a:prstGeom prst="straightConnector1">
              <a:avLst/>
            </a:prstGeom>
            <a:solidFill>
              <a:schemeClr val="accent1"/>
            </a:solidFill>
            <a:ln w="508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7" name="Rechteck 4"/>
            <p:cNvSpPr/>
            <p:nvPr/>
          </p:nvSpPr>
          <p:spPr bwMode="auto">
            <a:xfrm>
              <a:off x="2333625" y="4514850"/>
              <a:ext cx="1244600" cy="1219200"/>
            </a:xfrm>
            <a:prstGeom prst="rect">
              <a:avLst/>
            </a:prstGeom>
            <a:noFill/>
            <a:ln w="38100" cap="sq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dirty="0" smtClean="0">
                  <a:latin typeface="Arial" charset="0"/>
                </a:rPr>
                <a:t>shadow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dirty="0">
                  <a:latin typeface="Arial" charset="0"/>
                </a:rPr>
                <a:t>b</a:t>
              </a:r>
              <a:r>
                <a:rPr lang="en-US" sz="2400" dirty="0" smtClean="0">
                  <a:latin typeface="Arial" charset="0"/>
                </a:rPr>
                <a:t>ank credit</a:t>
              </a:r>
              <a:endParaRPr kumimoji="1" lang="en-US" sz="2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143125" y="809625"/>
            <a:ext cx="3800475" cy="4914900"/>
            <a:chOff x="2143125" y="809625"/>
            <a:chExt cx="3800475" cy="4914900"/>
          </a:xfrm>
        </p:grpSpPr>
        <p:sp>
          <p:nvSpPr>
            <p:cNvPr id="58" name="Oval 57"/>
            <p:cNvSpPr/>
            <p:nvPr/>
          </p:nvSpPr>
          <p:spPr bwMode="auto">
            <a:xfrm>
              <a:off x="2200275" y="809625"/>
              <a:ext cx="1100295" cy="939800"/>
            </a:xfrm>
            <a:prstGeom prst="ellipse">
              <a:avLst/>
            </a:prstGeom>
            <a:noFill/>
            <a:ln w="76200" cap="sq" cmpd="sng" algn="ctr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GB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2362200" y="2514600"/>
              <a:ext cx="3581400" cy="1397000"/>
            </a:xfrm>
            <a:prstGeom prst="ellipse">
              <a:avLst/>
            </a:prstGeom>
            <a:noFill/>
            <a:ln w="76200" cap="sq" cmpd="sng" algn="ctr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GB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Up-Down Arrow 61"/>
            <p:cNvSpPr/>
            <p:nvPr/>
          </p:nvSpPr>
          <p:spPr bwMode="auto">
            <a:xfrm rot="20135808">
              <a:off x="2851504" y="1685788"/>
              <a:ext cx="558801" cy="952500"/>
            </a:xfrm>
            <a:prstGeom prst="upDownArrow">
              <a:avLst/>
            </a:prstGeom>
            <a:solidFill>
              <a:srgbClr val="C00000"/>
            </a:solidFill>
            <a:ln w="127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GB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1" name="Oval 60"/>
            <p:cNvSpPr/>
            <p:nvPr/>
          </p:nvSpPr>
          <p:spPr bwMode="auto">
            <a:xfrm>
              <a:off x="2143125" y="4429125"/>
              <a:ext cx="1524000" cy="1295400"/>
            </a:xfrm>
            <a:prstGeom prst="ellipse">
              <a:avLst/>
            </a:prstGeom>
            <a:noFill/>
            <a:ln w="76200" cap="sq" cmpd="sng" algn="ctr">
              <a:solidFill>
                <a:srgbClr val="C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GB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Up-Down Arrow 62"/>
            <p:cNvSpPr/>
            <p:nvPr/>
          </p:nvSpPr>
          <p:spPr bwMode="auto">
            <a:xfrm rot="1217202">
              <a:off x="2536825" y="3572532"/>
              <a:ext cx="558801" cy="952500"/>
            </a:xfrm>
            <a:prstGeom prst="upDownArrow">
              <a:avLst/>
            </a:prstGeom>
            <a:solidFill>
              <a:srgbClr val="C00000"/>
            </a:solidFill>
            <a:ln w="127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GB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-19050" y="390465"/>
            <a:ext cx="9153525" cy="5578535"/>
            <a:chOff x="-19050" y="390465"/>
            <a:chExt cx="9153525" cy="5578535"/>
          </a:xfrm>
        </p:grpSpPr>
        <p:sp>
          <p:nvSpPr>
            <p:cNvPr id="38" name="Rechteck 4"/>
            <p:cNvSpPr/>
            <p:nvPr/>
          </p:nvSpPr>
          <p:spPr bwMode="auto">
            <a:xfrm>
              <a:off x="76200" y="1752600"/>
              <a:ext cx="2057400" cy="4191000"/>
            </a:xfrm>
            <a:prstGeom prst="rect">
              <a:avLst/>
            </a:prstGeom>
            <a:solidFill>
              <a:srgbClr val="DDDDDD"/>
            </a:solidFill>
            <a:ln w="381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sz="2400" b="1" dirty="0">
                  <a:latin typeface="Arial" charset="0"/>
                </a:rPr>
                <a:t>Non-financial corporations</a:t>
              </a:r>
            </a:p>
            <a:p>
              <a:endParaRPr lang="en-US" sz="2400" b="1" dirty="0">
                <a:latin typeface="Arial" charset="0"/>
              </a:endParaRPr>
            </a:p>
            <a:p>
              <a:r>
                <a:rPr lang="en-US" sz="2400" b="1" dirty="0">
                  <a:latin typeface="Arial" charset="0"/>
                </a:rPr>
                <a:t>Government</a:t>
              </a:r>
            </a:p>
            <a:p>
              <a:endParaRPr lang="en-US" sz="2400" b="1" dirty="0">
                <a:latin typeface="Arial" charset="0"/>
              </a:endParaRPr>
            </a:p>
            <a:p>
              <a:r>
                <a:rPr lang="en-US" sz="2400" b="1" dirty="0">
                  <a:latin typeface="Arial" charset="0"/>
                </a:rPr>
                <a:t>Individuals</a:t>
              </a:r>
            </a:p>
            <a:p>
              <a:endParaRPr lang="en-US" sz="2400" b="1" dirty="0">
                <a:latin typeface="Arial" charset="0"/>
              </a:endParaRPr>
            </a:p>
            <a:p>
              <a:r>
                <a:rPr lang="en-US" sz="2400" b="1" dirty="0">
                  <a:latin typeface="Arial" charset="0"/>
                </a:rPr>
                <a:t>ROTW</a:t>
              </a:r>
            </a:p>
          </p:txBody>
        </p:sp>
        <p:sp>
          <p:nvSpPr>
            <p:cNvPr id="5" name="Rechteck 4"/>
            <p:cNvSpPr/>
            <p:nvPr/>
          </p:nvSpPr>
          <p:spPr bwMode="auto">
            <a:xfrm>
              <a:off x="6934200" y="1778000"/>
              <a:ext cx="2057400" cy="4191000"/>
            </a:xfrm>
            <a:prstGeom prst="rect">
              <a:avLst/>
            </a:prstGeom>
            <a:solidFill>
              <a:srgbClr val="DDDDDD"/>
            </a:solidFill>
            <a:ln w="381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/>
              <a:r>
                <a:rPr lang="en-US" sz="2400" b="1" dirty="0">
                  <a:solidFill>
                    <a:srgbClr val="333300"/>
                  </a:solidFill>
                  <a:latin typeface="Arial" charset="0"/>
                </a:rPr>
                <a:t>Individuals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lvl="0"/>
              <a:r>
                <a:rPr lang="en-US" sz="2400" b="1" dirty="0" smtClean="0">
                  <a:solidFill>
                    <a:srgbClr val="333300"/>
                  </a:solidFill>
                  <a:latin typeface="Arial" charset="0"/>
                </a:rPr>
                <a:t>Firms</a:t>
              </a:r>
            </a:p>
            <a:p>
              <a:pPr lvl="0"/>
              <a:endParaRPr kumimoji="1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b="1" dirty="0" smtClean="0">
                  <a:latin typeface="Arial" charset="0"/>
                </a:rPr>
                <a:t>Insurance companies</a:t>
              </a: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100" b="1" dirty="0"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b="1" dirty="0" smtClean="0">
                  <a:latin typeface="Arial" charset="0"/>
                </a:rPr>
                <a:t>Pension, MM, mutual funds </a:t>
              </a:r>
              <a:r>
                <a:rPr lang="en-US" sz="2400" b="1" dirty="0" err="1" smtClean="0">
                  <a:latin typeface="Arial" charset="0"/>
                </a:rPr>
                <a:t>etc</a:t>
              </a:r>
              <a:endParaRPr lang="en-US" sz="2400" b="1" dirty="0" smtClean="0"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100" b="1" dirty="0"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ROTW</a:t>
              </a:r>
              <a:endParaRPr lang="en-US" sz="2400" b="1" dirty="0" smtClean="0"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b="1" dirty="0" smtClean="0">
                  <a:latin typeface="Arial" charset="0"/>
                </a:rPr>
                <a:t>other</a:t>
              </a:r>
              <a:endParaRPr kumimoji="1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hteck 4"/>
            <p:cNvSpPr/>
            <p:nvPr/>
          </p:nvSpPr>
          <p:spPr bwMode="auto">
            <a:xfrm>
              <a:off x="6934200" y="838200"/>
              <a:ext cx="2057400" cy="838200"/>
            </a:xfrm>
            <a:prstGeom prst="rect">
              <a:avLst/>
            </a:prstGeom>
            <a:solidFill>
              <a:srgbClr val="DDDDDD"/>
            </a:solidFill>
            <a:ln w="38100" cap="sq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/>
              <a:r>
                <a:rPr lang="en-US" sz="2400" b="1" dirty="0" smtClean="0">
                  <a:solidFill>
                    <a:srgbClr val="333300"/>
                  </a:solidFill>
                  <a:latin typeface="Arial" charset="0"/>
                </a:rPr>
                <a:t>Central Bank</a:t>
              </a:r>
              <a:endParaRPr kumimoji="1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734459" y="390465"/>
              <a:ext cx="240001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Ultimate Creditors</a:t>
              </a:r>
              <a:endParaRPr lang="en-GB" sz="2000" b="1" dirty="0" smtClean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-19050" y="1304865"/>
              <a:ext cx="22551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Segoe UI" pitchFamily="34" charset="0"/>
                  <a:ea typeface="Segoe UI" pitchFamily="34" charset="0"/>
                  <a:cs typeface="Segoe UI" pitchFamily="34" charset="0"/>
                </a:rPr>
                <a:t>Ultimate Debtors</a:t>
              </a:r>
              <a:endParaRPr lang="en-GB" sz="2000" b="1" dirty="0" smtClean="0"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791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6475A4-C57B-493D-B98B-CB0AFC234584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608" y="600075"/>
            <a:ext cx="7473951" cy="466725"/>
          </a:xfrm>
        </p:spPr>
        <p:txBody>
          <a:bodyPr/>
          <a:lstStyle/>
          <a:p>
            <a:r>
              <a:rPr lang="en-US" dirty="0" smtClean="0"/>
              <a:t>Can the results tell us something about China?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043608" y="1524000"/>
            <a:ext cx="7488832" cy="4248472"/>
          </a:xfrm>
        </p:spPr>
        <p:txBody>
          <a:bodyPr/>
          <a:lstStyle/>
          <a:p>
            <a:r>
              <a:rPr lang="en-US" dirty="0" smtClean="0"/>
              <a:t>Parallels with China today and the US in the 1970s and -80s</a:t>
            </a:r>
          </a:p>
          <a:p>
            <a:pPr lvl="1"/>
            <a:r>
              <a:rPr lang="en-US" dirty="0" smtClean="0"/>
              <a:t>Regulated interest rates, in particular ceiling on deposit rates -&gt; artificially high interest margins for banks</a:t>
            </a:r>
          </a:p>
          <a:p>
            <a:pPr lvl="1"/>
            <a:r>
              <a:rPr lang="en-US" dirty="0" smtClean="0"/>
              <a:t>Emergence of shadow banking to offer higher rates to depositors -&gt; driver of financial innovation</a:t>
            </a:r>
          </a:p>
          <a:p>
            <a:pPr lvl="1"/>
            <a:r>
              <a:rPr lang="en-US" dirty="0" smtClean="0"/>
              <a:t>The relative importance of non-bank financing is also fairly similar…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5018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228600"/>
            <a:ext cx="7473950" cy="466725"/>
          </a:xfrm>
        </p:spPr>
        <p:txBody>
          <a:bodyPr/>
          <a:lstStyle/>
          <a:p>
            <a:r>
              <a:rPr lang="en-US" dirty="0" smtClean="0"/>
              <a:t>The non-bank share of total social financing in China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E4E4D-D30B-4F7A-A0D4-9FBFC99C262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714375"/>
            <a:ext cx="8591550" cy="565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02257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228600"/>
            <a:ext cx="7473950" cy="466725"/>
          </a:xfrm>
        </p:spPr>
        <p:txBody>
          <a:bodyPr/>
          <a:lstStyle/>
          <a:p>
            <a:r>
              <a:rPr lang="en-US" dirty="0" smtClean="0"/>
              <a:t>Banking de-regulation in the 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E4E4D-D30B-4F7A-A0D4-9FBFC99C262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806450"/>
            <a:ext cx="694372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 rot="5400000">
            <a:off x="6053434" y="3234034"/>
            <a:ext cx="48006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dirty="0" smtClean="0">
                <a:ea typeface="Segoe UI" pitchFamily="34" charset="0"/>
                <a:cs typeface="Segoe UI" pitchFamily="34" charset="0"/>
              </a:rPr>
              <a:t>Source: Berger, </a:t>
            </a:r>
            <a:r>
              <a:rPr lang="en-US" sz="1800" b="0" dirty="0" err="1" smtClean="0">
                <a:ea typeface="Segoe UI" pitchFamily="34" charset="0"/>
                <a:cs typeface="Segoe UI" pitchFamily="34" charset="0"/>
              </a:rPr>
              <a:t>Kashyap</a:t>
            </a:r>
            <a:r>
              <a:rPr lang="en-US" sz="1800" b="0" dirty="0" smtClean="0">
                <a:ea typeface="Segoe UI" pitchFamily="34" charset="0"/>
                <a:cs typeface="Segoe UI" pitchFamily="34" charset="0"/>
              </a:rPr>
              <a:t>, </a:t>
            </a:r>
            <a:r>
              <a:rPr lang="en-US" sz="1800" b="0" dirty="0" err="1" smtClean="0">
                <a:ea typeface="Segoe UI" pitchFamily="34" charset="0"/>
                <a:cs typeface="Segoe UI" pitchFamily="34" charset="0"/>
              </a:rPr>
              <a:t>Scalise</a:t>
            </a:r>
            <a:r>
              <a:rPr lang="en-US" sz="1800" dirty="0">
                <a:ea typeface="Segoe UI" pitchFamily="34" charset="0"/>
                <a:cs typeface="Segoe UI" pitchFamily="34" charset="0"/>
              </a:rPr>
              <a:t> </a:t>
            </a:r>
            <a:r>
              <a:rPr lang="en-US" sz="1800" dirty="0" smtClean="0">
                <a:ea typeface="Segoe UI" pitchFamily="34" charset="0"/>
                <a:cs typeface="Segoe UI" pitchFamily="34" charset="0"/>
              </a:rPr>
              <a:t>(1995): “The transformation of the US Banking Industry: What a Long Strange Trip It’s been”</a:t>
            </a:r>
            <a:endParaRPr lang="en-GB" sz="1800" b="0" dirty="0" smtClean="0"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5485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457200"/>
            <a:ext cx="7473950" cy="466725"/>
          </a:xfrm>
        </p:spPr>
        <p:txBody>
          <a:bodyPr/>
          <a:lstStyle/>
          <a:p>
            <a:r>
              <a:rPr lang="en-US" dirty="0" smtClean="0"/>
              <a:t>Differences between shadow banking in the 80s/90s US and China now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2988" y="1524000"/>
            <a:ext cx="7497762" cy="4319587"/>
          </a:xfrm>
        </p:spPr>
        <p:txBody>
          <a:bodyPr/>
          <a:lstStyle/>
          <a:p>
            <a:r>
              <a:rPr lang="en-US" dirty="0" smtClean="0"/>
              <a:t>Market-based non-bank intermediation in the US versus “shadow of the banks” in China</a:t>
            </a:r>
          </a:p>
          <a:p>
            <a:pPr lvl="1"/>
            <a:r>
              <a:rPr lang="en-US" dirty="0" smtClean="0"/>
              <a:t>Risks are very different -&gt; drivers different?</a:t>
            </a:r>
          </a:p>
          <a:p>
            <a:pPr lvl="1"/>
            <a:endParaRPr lang="en-US" dirty="0" smtClean="0"/>
          </a:p>
          <a:p>
            <a:r>
              <a:rPr lang="en-US" dirty="0"/>
              <a:t>Financial </a:t>
            </a:r>
            <a:r>
              <a:rPr lang="en-US" dirty="0" smtClean="0"/>
              <a:t>depth (domestic credit to non-financial sector):</a:t>
            </a:r>
          </a:p>
          <a:p>
            <a:pPr lvl="1"/>
            <a:r>
              <a:rPr lang="en-US" dirty="0" smtClean="0"/>
              <a:t>US </a:t>
            </a:r>
            <a:r>
              <a:rPr lang="en-US" dirty="0"/>
              <a:t>in </a:t>
            </a:r>
            <a:r>
              <a:rPr lang="en-US" dirty="0" smtClean="0"/>
              <a:t>1985</a:t>
            </a:r>
            <a:r>
              <a:rPr lang="en-US" dirty="0"/>
              <a:t>: </a:t>
            </a:r>
            <a:r>
              <a:rPr lang="en-US" dirty="0" smtClean="0"/>
              <a:t> ≈100% to GDP</a:t>
            </a:r>
          </a:p>
          <a:p>
            <a:pPr lvl="1"/>
            <a:r>
              <a:rPr lang="en-US" dirty="0" smtClean="0"/>
              <a:t>China </a:t>
            </a:r>
            <a:r>
              <a:rPr lang="en-US" dirty="0"/>
              <a:t>in 2013: </a:t>
            </a:r>
            <a:r>
              <a:rPr lang="en-US" dirty="0" smtClean="0"/>
              <a:t> ≈140% to GDP</a:t>
            </a:r>
          </a:p>
          <a:p>
            <a:endParaRPr lang="en-US" dirty="0"/>
          </a:p>
          <a:p>
            <a:r>
              <a:rPr lang="en-US" dirty="0" smtClean="0"/>
              <a:t>Restrictions on interstate branching in the US versus national </a:t>
            </a:r>
            <a:r>
              <a:rPr lang="en-US" b="1" dirty="0" smtClean="0"/>
              <a:t>state-owned</a:t>
            </a:r>
            <a:r>
              <a:rPr lang="en-US" dirty="0" smtClean="0"/>
              <a:t> banks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How strong are the parallels relative to the differences?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E4E4D-D30B-4F7A-A0D4-9FBFC99C262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052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IS_e_buildings">
  <a:themeElements>
    <a:clrScheme name="BIS_e_graphics 1">
      <a:dk1>
        <a:srgbClr val="333300"/>
      </a:dk1>
      <a:lt1>
        <a:srgbClr val="FFFFFF"/>
      </a:lt1>
      <a:dk2>
        <a:srgbClr val="000000"/>
      </a:dk2>
      <a:lt2>
        <a:srgbClr val="969696"/>
      </a:lt2>
      <a:accent1>
        <a:srgbClr val="E5D58A"/>
      </a:accent1>
      <a:accent2>
        <a:srgbClr val="CCCC00"/>
      </a:accent2>
      <a:accent3>
        <a:srgbClr val="FFFFFF"/>
      </a:accent3>
      <a:accent4>
        <a:srgbClr val="2A2A00"/>
      </a:accent4>
      <a:accent5>
        <a:srgbClr val="F0E7C4"/>
      </a:accent5>
      <a:accent6>
        <a:srgbClr val="B9B900"/>
      </a:accent6>
      <a:hlink>
        <a:srgbClr val="999933"/>
      </a:hlink>
      <a:folHlink>
        <a:srgbClr val="666633"/>
      </a:folHlink>
    </a:clrScheme>
    <a:fontScheme name="BIS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GB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2000" b="0" dirty="0" smtClean="0">
            <a:latin typeface="Segoe UI" pitchFamily="34" charset="0"/>
            <a:ea typeface="Segoe UI" pitchFamily="34" charset="0"/>
            <a:cs typeface="Segoe UI" pitchFamily="34" charset="0"/>
          </a:defRPr>
        </a:defPPr>
      </a:lstStyle>
    </a:txDef>
  </a:objectDefaults>
  <a:extraClrSchemeLst>
    <a:extraClrScheme>
      <a:clrScheme name="BIS_e_graphics 1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5D58A"/>
        </a:accent1>
        <a:accent2>
          <a:srgbClr val="CCCC00"/>
        </a:accent2>
        <a:accent3>
          <a:srgbClr val="FFFFFF"/>
        </a:accent3>
        <a:accent4>
          <a:srgbClr val="2A2A00"/>
        </a:accent4>
        <a:accent5>
          <a:srgbClr val="F0E7C4"/>
        </a:accent5>
        <a:accent6>
          <a:srgbClr val="B9B900"/>
        </a:accent6>
        <a:hlink>
          <a:srgbClr val="9999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2">
        <a:dk1>
          <a:srgbClr val="000000"/>
        </a:dk1>
        <a:lt1>
          <a:srgbClr val="8EA1C0"/>
        </a:lt1>
        <a:dk2>
          <a:srgbClr val="FFFFFF"/>
        </a:dk2>
        <a:lt2>
          <a:srgbClr val="5F5F5F"/>
        </a:lt2>
        <a:accent1>
          <a:srgbClr val="B6CDDE"/>
        </a:accent1>
        <a:accent2>
          <a:srgbClr val="8A7CA2"/>
        </a:accent2>
        <a:accent3>
          <a:srgbClr val="C6CDDC"/>
        </a:accent3>
        <a:accent4>
          <a:srgbClr val="000000"/>
        </a:accent4>
        <a:accent5>
          <a:srgbClr val="D7E3EC"/>
        </a:accent5>
        <a:accent6>
          <a:srgbClr val="7D7092"/>
        </a:accent6>
        <a:hlink>
          <a:srgbClr val="336699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S_e_graphics 3">
        <a:dk1>
          <a:srgbClr val="333300"/>
        </a:dk1>
        <a:lt1>
          <a:srgbClr val="FFFFFF"/>
        </a:lt1>
        <a:dk2>
          <a:srgbClr val="000000"/>
        </a:dk2>
        <a:lt2>
          <a:srgbClr val="969696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2A2A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1265</Words>
  <Application>Microsoft Office PowerPoint</Application>
  <PresentationFormat>On-screen Show (4:3)</PresentationFormat>
  <Paragraphs>198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1_BIS_e_buildings</vt:lpstr>
      <vt:lpstr>PowerPoint Presentation</vt:lpstr>
      <vt:lpstr>The paper – a focused assessment of  the relevant literature and issues (particularly data)  </vt:lpstr>
      <vt:lpstr>What is shadow banking? </vt:lpstr>
      <vt:lpstr>A functional view of shadow banking</vt:lpstr>
      <vt:lpstr>Can the results tell us something about China?</vt:lpstr>
      <vt:lpstr>The non-bank share of total social financing in China</vt:lpstr>
      <vt:lpstr>Banking de-regulation in the US</vt:lpstr>
      <vt:lpstr>Differences between shadow banking in the 80s/90s US and China now </vt:lpstr>
    </vt:vector>
  </TitlesOfParts>
  <Company>BIS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for AGM 2012</dc:title>
  <dc:creator>Mario Barrantes</dc:creator>
  <cp:lastModifiedBy>Ehlers, Torsten</cp:lastModifiedBy>
  <cp:revision>1611</cp:revision>
  <cp:lastPrinted>2015-01-14T12:01:58Z</cp:lastPrinted>
  <dcterms:created xsi:type="dcterms:W3CDTF">2004-06-17T08:30:34Z</dcterms:created>
  <dcterms:modified xsi:type="dcterms:W3CDTF">2015-01-14T12:04:48Z</dcterms:modified>
</cp:coreProperties>
</file>