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avid%20Cook\Downloads\CdmWebDownloadExcel1421134984614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[CdmWebDownloadExcel1421134984614.xls]WebCDM!$B$1</c:f>
              <c:strCache>
                <c:ptCount val="1"/>
                <c:pt idx="0">
                  <c:v>Savings Deposit Rate </c:v>
                </c:pt>
              </c:strCache>
            </c:strRef>
          </c:tx>
          <c:marker>
            <c:symbol val="none"/>
          </c:marker>
          <c:cat>
            <c:numRef>
              <c:f>[CdmWebDownloadExcel1421134984614.xls]WebCDM!$A$2:$A$169</c:f>
              <c:numCache>
                <c:formatCode>mmm\,\ yyyy</c:formatCode>
                <c:ptCount val="168"/>
                <c:pt idx="0">
                  <c:v>36892</c:v>
                </c:pt>
                <c:pt idx="1">
                  <c:v>36923</c:v>
                </c:pt>
                <c:pt idx="2">
                  <c:v>36951</c:v>
                </c:pt>
                <c:pt idx="3">
                  <c:v>36982</c:v>
                </c:pt>
                <c:pt idx="4">
                  <c:v>37012</c:v>
                </c:pt>
                <c:pt idx="5">
                  <c:v>37043</c:v>
                </c:pt>
                <c:pt idx="6">
                  <c:v>37073</c:v>
                </c:pt>
                <c:pt idx="7">
                  <c:v>37104</c:v>
                </c:pt>
                <c:pt idx="8">
                  <c:v>37135</c:v>
                </c:pt>
                <c:pt idx="9">
                  <c:v>37165</c:v>
                </c:pt>
                <c:pt idx="10">
                  <c:v>37196</c:v>
                </c:pt>
                <c:pt idx="11">
                  <c:v>37226</c:v>
                </c:pt>
                <c:pt idx="12">
                  <c:v>37257</c:v>
                </c:pt>
                <c:pt idx="13">
                  <c:v>37288</c:v>
                </c:pt>
                <c:pt idx="14">
                  <c:v>37316</c:v>
                </c:pt>
                <c:pt idx="15">
                  <c:v>37347</c:v>
                </c:pt>
                <c:pt idx="16">
                  <c:v>37377</c:v>
                </c:pt>
                <c:pt idx="17">
                  <c:v>37408</c:v>
                </c:pt>
                <c:pt idx="18">
                  <c:v>37438</c:v>
                </c:pt>
                <c:pt idx="19">
                  <c:v>37469</c:v>
                </c:pt>
                <c:pt idx="20">
                  <c:v>37500</c:v>
                </c:pt>
                <c:pt idx="21">
                  <c:v>37530</c:v>
                </c:pt>
                <c:pt idx="22">
                  <c:v>37561</c:v>
                </c:pt>
                <c:pt idx="23">
                  <c:v>37591</c:v>
                </c:pt>
                <c:pt idx="24">
                  <c:v>37622</c:v>
                </c:pt>
                <c:pt idx="25">
                  <c:v>37653</c:v>
                </c:pt>
                <c:pt idx="26">
                  <c:v>37681</c:v>
                </c:pt>
                <c:pt idx="27">
                  <c:v>37712</c:v>
                </c:pt>
                <c:pt idx="28">
                  <c:v>37742</c:v>
                </c:pt>
                <c:pt idx="29">
                  <c:v>37773</c:v>
                </c:pt>
                <c:pt idx="30">
                  <c:v>37803</c:v>
                </c:pt>
                <c:pt idx="31">
                  <c:v>37834</c:v>
                </c:pt>
                <c:pt idx="32">
                  <c:v>37865</c:v>
                </c:pt>
                <c:pt idx="33">
                  <c:v>37895</c:v>
                </c:pt>
                <c:pt idx="34">
                  <c:v>37926</c:v>
                </c:pt>
                <c:pt idx="35">
                  <c:v>37956</c:v>
                </c:pt>
                <c:pt idx="36">
                  <c:v>37987</c:v>
                </c:pt>
                <c:pt idx="37">
                  <c:v>38018</c:v>
                </c:pt>
                <c:pt idx="38">
                  <c:v>38047</c:v>
                </c:pt>
                <c:pt idx="39">
                  <c:v>38078</c:v>
                </c:pt>
                <c:pt idx="40">
                  <c:v>38108</c:v>
                </c:pt>
                <c:pt idx="41">
                  <c:v>38139</c:v>
                </c:pt>
                <c:pt idx="42">
                  <c:v>38169</c:v>
                </c:pt>
                <c:pt idx="43">
                  <c:v>38200</c:v>
                </c:pt>
                <c:pt idx="44">
                  <c:v>38231</c:v>
                </c:pt>
                <c:pt idx="45">
                  <c:v>38261</c:v>
                </c:pt>
                <c:pt idx="46">
                  <c:v>38292</c:v>
                </c:pt>
                <c:pt idx="47">
                  <c:v>38322</c:v>
                </c:pt>
                <c:pt idx="48">
                  <c:v>38353</c:v>
                </c:pt>
                <c:pt idx="49">
                  <c:v>38384</c:v>
                </c:pt>
                <c:pt idx="50">
                  <c:v>38412</c:v>
                </c:pt>
                <c:pt idx="51">
                  <c:v>38443</c:v>
                </c:pt>
                <c:pt idx="52">
                  <c:v>38473</c:v>
                </c:pt>
                <c:pt idx="53">
                  <c:v>38504</c:v>
                </c:pt>
                <c:pt idx="54">
                  <c:v>38534</c:v>
                </c:pt>
                <c:pt idx="55">
                  <c:v>38565</c:v>
                </c:pt>
                <c:pt idx="56">
                  <c:v>38596</c:v>
                </c:pt>
                <c:pt idx="57">
                  <c:v>38626</c:v>
                </c:pt>
                <c:pt idx="58">
                  <c:v>38657</c:v>
                </c:pt>
                <c:pt idx="59">
                  <c:v>38687</c:v>
                </c:pt>
                <c:pt idx="60">
                  <c:v>38718</c:v>
                </c:pt>
                <c:pt idx="61">
                  <c:v>38749</c:v>
                </c:pt>
                <c:pt idx="62">
                  <c:v>38777</c:v>
                </c:pt>
                <c:pt idx="63">
                  <c:v>38808</c:v>
                </c:pt>
                <c:pt idx="64">
                  <c:v>38838</c:v>
                </c:pt>
                <c:pt idx="65">
                  <c:v>38869</c:v>
                </c:pt>
                <c:pt idx="66">
                  <c:v>38899</c:v>
                </c:pt>
                <c:pt idx="67">
                  <c:v>38930</c:v>
                </c:pt>
                <c:pt idx="68">
                  <c:v>38961</c:v>
                </c:pt>
                <c:pt idx="69">
                  <c:v>38991</c:v>
                </c:pt>
                <c:pt idx="70">
                  <c:v>39022</c:v>
                </c:pt>
                <c:pt idx="71">
                  <c:v>39052</c:v>
                </c:pt>
                <c:pt idx="72">
                  <c:v>39083</c:v>
                </c:pt>
                <c:pt idx="73">
                  <c:v>39114</c:v>
                </c:pt>
                <c:pt idx="74">
                  <c:v>39142</c:v>
                </c:pt>
                <c:pt idx="75">
                  <c:v>39173</c:v>
                </c:pt>
                <c:pt idx="76">
                  <c:v>39203</c:v>
                </c:pt>
                <c:pt idx="77">
                  <c:v>39234</c:v>
                </c:pt>
                <c:pt idx="78">
                  <c:v>39264</c:v>
                </c:pt>
                <c:pt idx="79">
                  <c:v>39295</c:v>
                </c:pt>
                <c:pt idx="80">
                  <c:v>39326</c:v>
                </c:pt>
                <c:pt idx="81">
                  <c:v>39356</c:v>
                </c:pt>
                <c:pt idx="82">
                  <c:v>39387</c:v>
                </c:pt>
                <c:pt idx="83">
                  <c:v>39417</c:v>
                </c:pt>
                <c:pt idx="84">
                  <c:v>39448</c:v>
                </c:pt>
                <c:pt idx="85">
                  <c:v>39479</c:v>
                </c:pt>
                <c:pt idx="86">
                  <c:v>39508</c:v>
                </c:pt>
                <c:pt idx="87">
                  <c:v>39539</c:v>
                </c:pt>
                <c:pt idx="88">
                  <c:v>39569</c:v>
                </c:pt>
                <c:pt idx="89">
                  <c:v>39600</c:v>
                </c:pt>
                <c:pt idx="90">
                  <c:v>39630</c:v>
                </c:pt>
                <c:pt idx="91">
                  <c:v>39661</c:v>
                </c:pt>
                <c:pt idx="92">
                  <c:v>39692</c:v>
                </c:pt>
                <c:pt idx="93">
                  <c:v>39722</c:v>
                </c:pt>
                <c:pt idx="94">
                  <c:v>39753</c:v>
                </c:pt>
                <c:pt idx="95">
                  <c:v>39783</c:v>
                </c:pt>
                <c:pt idx="96">
                  <c:v>39814</c:v>
                </c:pt>
                <c:pt idx="97">
                  <c:v>39845</c:v>
                </c:pt>
                <c:pt idx="98">
                  <c:v>39873</c:v>
                </c:pt>
                <c:pt idx="99">
                  <c:v>39904</c:v>
                </c:pt>
                <c:pt idx="100">
                  <c:v>39934</c:v>
                </c:pt>
                <c:pt idx="101">
                  <c:v>39965</c:v>
                </c:pt>
                <c:pt idx="102">
                  <c:v>39995</c:v>
                </c:pt>
                <c:pt idx="103">
                  <c:v>40026</c:v>
                </c:pt>
                <c:pt idx="104">
                  <c:v>40057</c:v>
                </c:pt>
                <c:pt idx="105">
                  <c:v>40087</c:v>
                </c:pt>
                <c:pt idx="106">
                  <c:v>40118</c:v>
                </c:pt>
                <c:pt idx="107">
                  <c:v>40148</c:v>
                </c:pt>
                <c:pt idx="108">
                  <c:v>40179</c:v>
                </c:pt>
                <c:pt idx="109">
                  <c:v>40210</c:v>
                </c:pt>
                <c:pt idx="110">
                  <c:v>40238</c:v>
                </c:pt>
                <c:pt idx="111">
                  <c:v>40269</c:v>
                </c:pt>
                <c:pt idx="112">
                  <c:v>40299</c:v>
                </c:pt>
                <c:pt idx="113">
                  <c:v>40330</c:v>
                </c:pt>
                <c:pt idx="114">
                  <c:v>40360</c:v>
                </c:pt>
                <c:pt idx="115">
                  <c:v>40391</c:v>
                </c:pt>
                <c:pt idx="116">
                  <c:v>40422</c:v>
                </c:pt>
                <c:pt idx="117">
                  <c:v>40452</c:v>
                </c:pt>
                <c:pt idx="118">
                  <c:v>40483</c:v>
                </c:pt>
                <c:pt idx="119">
                  <c:v>40513</c:v>
                </c:pt>
                <c:pt idx="120">
                  <c:v>40544</c:v>
                </c:pt>
                <c:pt idx="121">
                  <c:v>40575</c:v>
                </c:pt>
                <c:pt idx="122">
                  <c:v>40603</c:v>
                </c:pt>
                <c:pt idx="123">
                  <c:v>40634</c:v>
                </c:pt>
                <c:pt idx="124">
                  <c:v>40664</c:v>
                </c:pt>
                <c:pt idx="125">
                  <c:v>40695</c:v>
                </c:pt>
                <c:pt idx="126">
                  <c:v>40725</c:v>
                </c:pt>
                <c:pt idx="127">
                  <c:v>40756</c:v>
                </c:pt>
                <c:pt idx="128">
                  <c:v>40787</c:v>
                </c:pt>
                <c:pt idx="129">
                  <c:v>40817</c:v>
                </c:pt>
                <c:pt idx="130">
                  <c:v>40848</c:v>
                </c:pt>
                <c:pt idx="131">
                  <c:v>40878</c:v>
                </c:pt>
                <c:pt idx="132">
                  <c:v>40909</c:v>
                </c:pt>
                <c:pt idx="133">
                  <c:v>40940</c:v>
                </c:pt>
                <c:pt idx="134">
                  <c:v>40969</c:v>
                </c:pt>
                <c:pt idx="135">
                  <c:v>41000</c:v>
                </c:pt>
                <c:pt idx="136">
                  <c:v>41030</c:v>
                </c:pt>
                <c:pt idx="137">
                  <c:v>41061</c:v>
                </c:pt>
                <c:pt idx="138">
                  <c:v>41091</c:v>
                </c:pt>
                <c:pt idx="139">
                  <c:v>41122</c:v>
                </c:pt>
                <c:pt idx="140">
                  <c:v>41153</c:v>
                </c:pt>
                <c:pt idx="141">
                  <c:v>41183</c:v>
                </c:pt>
                <c:pt idx="142">
                  <c:v>41214</c:v>
                </c:pt>
                <c:pt idx="143">
                  <c:v>41244</c:v>
                </c:pt>
                <c:pt idx="144">
                  <c:v>41275</c:v>
                </c:pt>
                <c:pt idx="145">
                  <c:v>41306</c:v>
                </c:pt>
                <c:pt idx="146">
                  <c:v>41334</c:v>
                </c:pt>
                <c:pt idx="147">
                  <c:v>41365</c:v>
                </c:pt>
                <c:pt idx="148">
                  <c:v>41395</c:v>
                </c:pt>
                <c:pt idx="149">
                  <c:v>41426</c:v>
                </c:pt>
                <c:pt idx="150">
                  <c:v>41456</c:v>
                </c:pt>
                <c:pt idx="151">
                  <c:v>41487</c:v>
                </c:pt>
                <c:pt idx="152">
                  <c:v>41518</c:v>
                </c:pt>
                <c:pt idx="153">
                  <c:v>41548</c:v>
                </c:pt>
                <c:pt idx="154">
                  <c:v>41579</c:v>
                </c:pt>
                <c:pt idx="155">
                  <c:v>41609</c:v>
                </c:pt>
                <c:pt idx="156">
                  <c:v>41640</c:v>
                </c:pt>
                <c:pt idx="157">
                  <c:v>41671</c:v>
                </c:pt>
                <c:pt idx="158">
                  <c:v>41699</c:v>
                </c:pt>
                <c:pt idx="159">
                  <c:v>41730</c:v>
                </c:pt>
                <c:pt idx="160">
                  <c:v>41760</c:v>
                </c:pt>
                <c:pt idx="161">
                  <c:v>41791</c:v>
                </c:pt>
                <c:pt idx="162">
                  <c:v>41821</c:v>
                </c:pt>
                <c:pt idx="163">
                  <c:v>41852</c:v>
                </c:pt>
                <c:pt idx="164">
                  <c:v>41883</c:v>
                </c:pt>
                <c:pt idx="165">
                  <c:v>41913</c:v>
                </c:pt>
                <c:pt idx="166">
                  <c:v>41944</c:v>
                </c:pt>
                <c:pt idx="167">
                  <c:v>41974</c:v>
                </c:pt>
              </c:numCache>
            </c:numRef>
          </c:cat>
          <c:val>
            <c:numRef>
              <c:f>[CdmWebDownloadExcel1421134984614.xls]WebCDM!$B$2:$B$169</c:f>
              <c:numCache>
                <c:formatCode>General</c:formatCode>
                <c:ptCount val="168"/>
                <c:pt idx="0">
                  <c:v>0.99</c:v>
                </c:pt>
                <c:pt idx="1">
                  <c:v>0.99</c:v>
                </c:pt>
                <c:pt idx="2">
                  <c:v>0.99</c:v>
                </c:pt>
                <c:pt idx="3">
                  <c:v>0.99</c:v>
                </c:pt>
                <c:pt idx="4">
                  <c:v>0.99</c:v>
                </c:pt>
                <c:pt idx="5">
                  <c:v>0.99</c:v>
                </c:pt>
                <c:pt idx="6">
                  <c:v>0.99</c:v>
                </c:pt>
                <c:pt idx="7">
                  <c:v>0.99</c:v>
                </c:pt>
                <c:pt idx="8">
                  <c:v>0.99</c:v>
                </c:pt>
                <c:pt idx="9">
                  <c:v>0.99</c:v>
                </c:pt>
                <c:pt idx="10">
                  <c:v>0.99</c:v>
                </c:pt>
                <c:pt idx="11">
                  <c:v>0.99</c:v>
                </c:pt>
                <c:pt idx="12">
                  <c:v>0.99</c:v>
                </c:pt>
                <c:pt idx="13">
                  <c:v>0.72</c:v>
                </c:pt>
                <c:pt idx="14">
                  <c:v>0.72</c:v>
                </c:pt>
                <c:pt idx="15">
                  <c:v>0.72</c:v>
                </c:pt>
                <c:pt idx="16">
                  <c:v>0.72</c:v>
                </c:pt>
                <c:pt idx="17">
                  <c:v>0.72</c:v>
                </c:pt>
                <c:pt idx="18">
                  <c:v>0.72</c:v>
                </c:pt>
                <c:pt idx="19">
                  <c:v>0.72</c:v>
                </c:pt>
                <c:pt idx="20">
                  <c:v>0.72</c:v>
                </c:pt>
                <c:pt idx="21">
                  <c:v>0.72</c:v>
                </c:pt>
                <c:pt idx="22">
                  <c:v>0.72</c:v>
                </c:pt>
                <c:pt idx="23">
                  <c:v>0.72</c:v>
                </c:pt>
                <c:pt idx="24">
                  <c:v>0.72</c:v>
                </c:pt>
                <c:pt idx="25">
                  <c:v>0.72</c:v>
                </c:pt>
                <c:pt idx="26">
                  <c:v>0.72</c:v>
                </c:pt>
                <c:pt idx="27">
                  <c:v>0.72</c:v>
                </c:pt>
                <c:pt idx="28">
                  <c:v>0.72</c:v>
                </c:pt>
                <c:pt idx="29">
                  <c:v>0.72</c:v>
                </c:pt>
                <c:pt idx="30">
                  <c:v>0.72</c:v>
                </c:pt>
                <c:pt idx="31">
                  <c:v>0.72</c:v>
                </c:pt>
                <c:pt idx="32">
                  <c:v>0.72</c:v>
                </c:pt>
                <c:pt idx="33">
                  <c:v>0.72</c:v>
                </c:pt>
                <c:pt idx="34">
                  <c:v>0.72</c:v>
                </c:pt>
                <c:pt idx="35">
                  <c:v>0.72</c:v>
                </c:pt>
                <c:pt idx="36">
                  <c:v>0.72</c:v>
                </c:pt>
                <c:pt idx="37">
                  <c:v>0.72</c:v>
                </c:pt>
                <c:pt idx="38">
                  <c:v>0.72</c:v>
                </c:pt>
                <c:pt idx="39">
                  <c:v>0.72</c:v>
                </c:pt>
                <c:pt idx="40">
                  <c:v>0.72</c:v>
                </c:pt>
                <c:pt idx="41">
                  <c:v>0.72</c:v>
                </c:pt>
                <c:pt idx="42">
                  <c:v>0.72</c:v>
                </c:pt>
                <c:pt idx="43">
                  <c:v>0.72</c:v>
                </c:pt>
                <c:pt idx="44">
                  <c:v>0.72</c:v>
                </c:pt>
                <c:pt idx="45">
                  <c:v>0.72</c:v>
                </c:pt>
                <c:pt idx="46">
                  <c:v>0.72</c:v>
                </c:pt>
                <c:pt idx="47">
                  <c:v>0.72</c:v>
                </c:pt>
                <c:pt idx="48">
                  <c:v>0.72</c:v>
                </c:pt>
                <c:pt idx="49">
                  <c:v>0.72</c:v>
                </c:pt>
                <c:pt idx="50">
                  <c:v>0.72</c:v>
                </c:pt>
                <c:pt idx="51">
                  <c:v>0.72</c:v>
                </c:pt>
                <c:pt idx="52">
                  <c:v>0.72</c:v>
                </c:pt>
                <c:pt idx="53">
                  <c:v>0.72</c:v>
                </c:pt>
                <c:pt idx="54">
                  <c:v>0.72</c:v>
                </c:pt>
                <c:pt idx="55">
                  <c:v>0.72</c:v>
                </c:pt>
                <c:pt idx="56">
                  <c:v>0.72</c:v>
                </c:pt>
                <c:pt idx="57">
                  <c:v>0.72</c:v>
                </c:pt>
                <c:pt idx="58">
                  <c:v>0.72</c:v>
                </c:pt>
                <c:pt idx="59">
                  <c:v>0.72</c:v>
                </c:pt>
                <c:pt idx="60">
                  <c:v>0.72</c:v>
                </c:pt>
                <c:pt idx="61">
                  <c:v>0.72</c:v>
                </c:pt>
                <c:pt idx="62">
                  <c:v>0.72</c:v>
                </c:pt>
                <c:pt idx="63">
                  <c:v>0.72</c:v>
                </c:pt>
                <c:pt idx="64">
                  <c:v>0.72</c:v>
                </c:pt>
                <c:pt idx="65">
                  <c:v>0.72</c:v>
                </c:pt>
                <c:pt idx="66">
                  <c:v>0.72</c:v>
                </c:pt>
                <c:pt idx="67">
                  <c:v>0.72</c:v>
                </c:pt>
                <c:pt idx="68">
                  <c:v>0.72</c:v>
                </c:pt>
                <c:pt idx="69">
                  <c:v>0.72</c:v>
                </c:pt>
                <c:pt idx="70">
                  <c:v>0.72</c:v>
                </c:pt>
                <c:pt idx="71">
                  <c:v>0.72</c:v>
                </c:pt>
                <c:pt idx="72">
                  <c:v>0.72</c:v>
                </c:pt>
                <c:pt idx="73">
                  <c:v>0.72</c:v>
                </c:pt>
                <c:pt idx="74">
                  <c:v>0.72</c:v>
                </c:pt>
                <c:pt idx="75">
                  <c:v>0.72</c:v>
                </c:pt>
                <c:pt idx="76">
                  <c:v>0.72</c:v>
                </c:pt>
                <c:pt idx="77">
                  <c:v>0.72</c:v>
                </c:pt>
                <c:pt idx="78">
                  <c:v>0.81</c:v>
                </c:pt>
                <c:pt idx="79">
                  <c:v>0.81</c:v>
                </c:pt>
                <c:pt idx="80">
                  <c:v>0.81</c:v>
                </c:pt>
                <c:pt idx="81">
                  <c:v>0.81</c:v>
                </c:pt>
                <c:pt idx="82">
                  <c:v>0.81</c:v>
                </c:pt>
                <c:pt idx="83">
                  <c:v>0.72</c:v>
                </c:pt>
                <c:pt idx="84">
                  <c:v>0.72</c:v>
                </c:pt>
                <c:pt idx="85">
                  <c:v>0.72</c:v>
                </c:pt>
                <c:pt idx="86">
                  <c:v>0.72</c:v>
                </c:pt>
                <c:pt idx="87">
                  <c:v>0.72</c:v>
                </c:pt>
                <c:pt idx="88">
                  <c:v>0.72</c:v>
                </c:pt>
                <c:pt idx="89">
                  <c:v>0.72</c:v>
                </c:pt>
                <c:pt idx="90">
                  <c:v>0.72</c:v>
                </c:pt>
                <c:pt idx="91">
                  <c:v>0.72</c:v>
                </c:pt>
                <c:pt idx="92">
                  <c:v>0.72</c:v>
                </c:pt>
                <c:pt idx="93">
                  <c:v>0.72</c:v>
                </c:pt>
                <c:pt idx="94">
                  <c:v>0.36</c:v>
                </c:pt>
                <c:pt idx="95">
                  <c:v>0.36</c:v>
                </c:pt>
                <c:pt idx="96">
                  <c:v>0.36</c:v>
                </c:pt>
                <c:pt idx="97">
                  <c:v>0.36</c:v>
                </c:pt>
                <c:pt idx="98">
                  <c:v>0.36</c:v>
                </c:pt>
                <c:pt idx="99">
                  <c:v>0.36</c:v>
                </c:pt>
                <c:pt idx="100">
                  <c:v>0.36</c:v>
                </c:pt>
                <c:pt idx="101">
                  <c:v>0.36</c:v>
                </c:pt>
                <c:pt idx="102">
                  <c:v>0.36</c:v>
                </c:pt>
                <c:pt idx="103">
                  <c:v>0.36</c:v>
                </c:pt>
                <c:pt idx="104">
                  <c:v>0.36</c:v>
                </c:pt>
                <c:pt idx="105">
                  <c:v>0.36</c:v>
                </c:pt>
                <c:pt idx="106">
                  <c:v>0.36</c:v>
                </c:pt>
                <c:pt idx="107">
                  <c:v>0.36</c:v>
                </c:pt>
                <c:pt idx="108">
                  <c:v>0.36</c:v>
                </c:pt>
                <c:pt idx="109">
                  <c:v>0.36</c:v>
                </c:pt>
                <c:pt idx="110">
                  <c:v>0.36</c:v>
                </c:pt>
                <c:pt idx="111">
                  <c:v>0.36</c:v>
                </c:pt>
                <c:pt idx="112">
                  <c:v>0.36</c:v>
                </c:pt>
                <c:pt idx="113">
                  <c:v>0.36</c:v>
                </c:pt>
                <c:pt idx="114">
                  <c:v>0.36</c:v>
                </c:pt>
                <c:pt idx="115">
                  <c:v>0.36</c:v>
                </c:pt>
                <c:pt idx="116">
                  <c:v>0.36</c:v>
                </c:pt>
                <c:pt idx="117">
                  <c:v>0.36</c:v>
                </c:pt>
                <c:pt idx="118">
                  <c:v>0.36</c:v>
                </c:pt>
                <c:pt idx="119">
                  <c:v>0.36</c:v>
                </c:pt>
                <c:pt idx="120">
                  <c:v>0.36</c:v>
                </c:pt>
                <c:pt idx="121">
                  <c:v>0.4</c:v>
                </c:pt>
                <c:pt idx="122">
                  <c:v>0.4</c:v>
                </c:pt>
                <c:pt idx="123">
                  <c:v>0.5</c:v>
                </c:pt>
                <c:pt idx="124">
                  <c:v>0.5</c:v>
                </c:pt>
                <c:pt idx="125">
                  <c:v>0.5</c:v>
                </c:pt>
                <c:pt idx="126">
                  <c:v>0.5</c:v>
                </c:pt>
                <c:pt idx="127">
                  <c:v>0.5</c:v>
                </c:pt>
                <c:pt idx="128">
                  <c:v>0.5</c:v>
                </c:pt>
                <c:pt idx="129">
                  <c:v>0.5</c:v>
                </c:pt>
                <c:pt idx="130">
                  <c:v>0.5</c:v>
                </c:pt>
                <c:pt idx="131">
                  <c:v>0.5</c:v>
                </c:pt>
                <c:pt idx="132">
                  <c:v>0.5</c:v>
                </c:pt>
                <c:pt idx="133">
                  <c:v>0.5</c:v>
                </c:pt>
                <c:pt idx="134">
                  <c:v>0.5</c:v>
                </c:pt>
                <c:pt idx="135">
                  <c:v>0.5</c:v>
                </c:pt>
                <c:pt idx="136">
                  <c:v>0.5</c:v>
                </c:pt>
                <c:pt idx="137">
                  <c:v>0.4</c:v>
                </c:pt>
                <c:pt idx="138">
                  <c:v>0.35</c:v>
                </c:pt>
                <c:pt idx="139">
                  <c:v>0.35</c:v>
                </c:pt>
                <c:pt idx="140">
                  <c:v>0.35</c:v>
                </c:pt>
                <c:pt idx="141">
                  <c:v>0.35</c:v>
                </c:pt>
                <c:pt idx="142">
                  <c:v>0.35</c:v>
                </c:pt>
                <c:pt idx="143">
                  <c:v>0.35</c:v>
                </c:pt>
                <c:pt idx="144">
                  <c:v>0.35</c:v>
                </c:pt>
                <c:pt idx="145">
                  <c:v>0.35</c:v>
                </c:pt>
                <c:pt idx="146">
                  <c:v>0.35</c:v>
                </c:pt>
                <c:pt idx="147">
                  <c:v>0.35</c:v>
                </c:pt>
                <c:pt idx="148">
                  <c:v>0.35</c:v>
                </c:pt>
                <c:pt idx="149">
                  <c:v>0.35</c:v>
                </c:pt>
                <c:pt idx="150">
                  <c:v>0.35</c:v>
                </c:pt>
                <c:pt idx="151">
                  <c:v>0.35</c:v>
                </c:pt>
                <c:pt idx="152">
                  <c:v>0.35</c:v>
                </c:pt>
                <c:pt idx="153">
                  <c:v>0.35</c:v>
                </c:pt>
                <c:pt idx="154">
                  <c:v>0.35</c:v>
                </c:pt>
                <c:pt idx="155">
                  <c:v>0.35</c:v>
                </c:pt>
                <c:pt idx="156">
                  <c:v>0.35</c:v>
                </c:pt>
                <c:pt idx="157">
                  <c:v>0.35</c:v>
                </c:pt>
                <c:pt idx="158">
                  <c:v>0.35</c:v>
                </c:pt>
                <c:pt idx="159">
                  <c:v>0.35</c:v>
                </c:pt>
                <c:pt idx="160">
                  <c:v>0.35</c:v>
                </c:pt>
                <c:pt idx="161">
                  <c:v>0.35</c:v>
                </c:pt>
                <c:pt idx="162">
                  <c:v>0.35</c:v>
                </c:pt>
                <c:pt idx="163">
                  <c:v>0.35</c:v>
                </c:pt>
                <c:pt idx="164">
                  <c:v>0.35</c:v>
                </c:pt>
                <c:pt idx="165">
                  <c:v>0.35</c:v>
                </c:pt>
                <c:pt idx="166">
                  <c:v>0.35</c:v>
                </c:pt>
                <c:pt idx="167">
                  <c:v>0.35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[CdmWebDownloadExcel1421134984614.xls]WebCDM!$C$1</c:f>
              <c:strCache>
                <c:ptCount val="1"/>
                <c:pt idx="0">
                  <c:v>Time Deposits Rate: 6 Months</c:v>
                </c:pt>
              </c:strCache>
            </c:strRef>
          </c:tx>
          <c:marker>
            <c:symbol val="none"/>
          </c:marker>
          <c:cat>
            <c:numRef>
              <c:f>[CdmWebDownloadExcel1421134984614.xls]WebCDM!$A$2:$A$169</c:f>
              <c:numCache>
                <c:formatCode>mmm\,\ yyyy</c:formatCode>
                <c:ptCount val="168"/>
                <c:pt idx="0">
                  <c:v>36892</c:v>
                </c:pt>
                <c:pt idx="1">
                  <c:v>36923</c:v>
                </c:pt>
                <c:pt idx="2">
                  <c:v>36951</c:v>
                </c:pt>
                <c:pt idx="3">
                  <c:v>36982</c:v>
                </c:pt>
                <c:pt idx="4">
                  <c:v>37012</c:v>
                </c:pt>
                <c:pt idx="5">
                  <c:v>37043</c:v>
                </c:pt>
                <c:pt idx="6">
                  <c:v>37073</c:v>
                </c:pt>
                <c:pt idx="7">
                  <c:v>37104</c:v>
                </c:pt>
                <c:pt idx="8">
                  <c:v>37135</c:v>
                </c:pt>
                <c:pt idx="9">
                  <c:v>37165</c:v>
                </c:pt>
                <c:pt idx="10">
                  <c:v>37196</c:v>
                </c:pt>
                <c:pt idx="11">
                  <c:v>37226</c:v>
                </c:pt>
                <c:pt idx="12">
                  <c:v>37257</c:v>
                </c:pt>
                <c:pt idx="13">
                  <c:v>37288</c:v>
                </c:pt>
                <c:pt idx="14">
                  <c:v>37316</c:v>
                </c:pt>
                <c:pt idx="15">
                  <c:v>37347</c:v>
                </c:pt>
                <c:pt idx="16">
                  <c:v>37377</c:v>
                </c:pt>
                <c:pt idx="17">
                  <c:v>37408</c:v>
                </c:pt>
                <c:pt idx="18">
                  <c:v>37438</c:v>
                </c:pt>
                <c:pt idx="19">
                  <c:v>37469</c:v>
                </c:pt>
                <c:pt idx="20">
                  <c:v>37500</c:v>
                </c:pt>
                <c:pt idx="21">
                  <c:v>37530</c:v>
                </c:pt>
                <c:pt idx="22">
                  <c:v>37561</c:v>
                </c:pt>
                <c:pt idx="23">
                  <c:v>37591</c:v>
                </c:pt>
                <c:pt idx="24">
                  <c:v>37622</c:v>
                </c:pt>
                <c:pt idx="25">
                  <c:v>37653</c:v>
                </c:pt>
                <c:pt idx="26">
                  <c:v>37681</c:v>
                </c:pt>
                <c:pt idx="27">
                  <c:v>37712</c:v>
                </c:pt>
                <c:pt idx="28">
                  <c:v>37742</c:v>
                </c:pt>
                <c:pt idx="29">
                  <c:v>37773</c:v>
                </c:pt>
                <c:pt idx="30">
                  <c:v>37803</c:v>
                </c:pt>
                <c:pt idx="31">
                  <c:v>37834</c:v>
                </c:pt>
                <c:pt idx="32">
                  <c:v>37865</c:v>
                </c:pt>
                <c:pt idx="33">
                  <c:v>37895</c:v>
                </c:pt>
                <c:pt idx="34">
                  <c:v>37926</c:v>
                </c:pt>
                <c:pt idx="35">
                  <c:v>37956</c:v>
                </c:pt>
                <c:pt idx="36">
                  <c:v>37987</c:v>
                </c:pt>
                <c:pt idx="37">
                  <c:v>38018</c:v>
                </c:pt>
                <c:pt idx="38">
                  <c:v>38047</c:v>
                </c:pt>
                <c:pt idx="39">
                  <c:v>38078</c:v>
                </c:pt>
                <c:pt idx="40">
                  <c:v>38108</c:v>
                </c:pt>
                <c:pt idx="41">
                  <c:v>38139</c:v>
                </c:pt>
                <c:pt idx="42">
                  <c:v>38169</c:v>
                </c:pt>
                <c:pt idx="43">
                  <c:v>38200</c:v>
                </c:pt>
                <c:pt idx="44">
                  <c:v>38231</c:v>
                </c:pt>
                <c:pt idx="45">
                  <c:v>38261</c:v>
                </c:pt>
                <c:pt idx="46">
                  <c:v>38292</c:v>
                </c:pt>
                <c:pt idx="47">
                  <c:v>38322</c:v>
                </c:pt>
                <c:pt idx="48">
                  <c:v>38353</c:v>
                </c:pt>
                <c:pt idx="49">
                  <c:v>38384</c:v>
                </c:pt>
                <c:pt idx="50">
                  <c:v>38412</c:v>
                </c:pt>
                <c:pt idx="51">
                  <c:v>38443</c:v>
                </c:pt>
                <c:pt idx="52">
                  <c:v>38473</c:v>
                </c:pt>
                <c:pt idx="53">
                  <c:v>38504</c:v>
                </c:pt>
                <c:pt idx="54">
                  <c:v>38534</c:v>
                </c:pt>
                <c:pt idx="55">
                  <c:v>38565</c:v>
                </c:pt>
                <c:pt idx="56">
                  <c:v>38596</c:v>
                </c:pt>
                <c:pt idx="57">
                  <c:v>38626</c:v>
                </c:pt>
                <c:pt idx="58">
                  <c:v>38657</c:v>
                </c:pt>
                <c:pt idx="59">
                  <c:v>38687</c:v>
                </c:pt>
                <c:pt idx="60">
                  <c:v>38718</c:v>
                </c:pt>
                <c:pt idx="61">
                  <c:v>38749</c:v>
                </c:pt>
                <c:pt idx="62">
                  <c:v>38777</c:v>
                </c:pt>
                <c:pt idx="63">
                  <c:v>38808</c:v>
                </c:pt>
                <c:pt idx="64">
                  <c:v>38838</c:v>
                </c:pt>
                <c:pt idx="65">
                  <c:v>38869</c:v>
                </c:pt>
                <c:pt idx="66">
                  <c:v>38899</c:v>
                </c:pt>
                <c:pt idx="67">
                  <c:v>38930</c:v>
                </c:pt>
                <c:pt idx="68">
                  <c:v>38961</c:v>
                </c:pt>
                <c:pt idx="69">
                  <c:v>38991</c:v>
                </c:pt>
                <c:pt idx="70">
                  <c:v>39022</c:v>
                </c:pt>
                <c:pt idx="71">
                  <c:v>39052</c:v>
                </c:pt>
                <c:pt idx="72">
                  <c:v>39083</c:v>
                </c:pt>
                <c:pt idx="73">
                  <c:v>39114</c:v>
                </c:pt>
                <c:pt idx="74">
                  <c:v>39142</c:v>
                </c:pt>
                <c:pt idx="75">
                  <c:v>39173</c:v>
                </c:pt>
                <c:pt idx="76">
                  <c:v>39203</c:v>
                </c:pt>
                <c:pt idx="77">
                  <c:v>39234</c:v>
                </c:pt>
                <c:pt idx="78">
                  <c:v>39264</c:v>
                </c:pt>
                <c:pt idx="79">
                  <c:v>39295</c:v>
                </c:pt>
                <c:pt idx="80">
                  <c:v>39326</c:v>
                </c:pt>
                <c:pt idx="81">
                  <c:v>39356</c:v>
                </c:pt>
                <c:pt idx="82">
                  <c:v>39387</c:v>
                </c:pt>
                <c:pt idx="83">
                  <c:v>39417</c:v>
                </c:pt>
                <c:pt idx="84">
                  <c:v>39448</c:v>
                </c:pt>
                <c:pt idx="85">
                  <c:v>39479</c:v>
                </c:pt>
                <c:pt idx="86">
                  <c:v>39508</c:v>
                </c:pt>
                <c:pt idx="87">
                  <c:v>39539</c:v>
                </c:pt>
                <c:pt idx="88">
                  <c:v>39569</c:v>
                </c:pt>
                <c:pt idx="89">
                  <c:v>39600</c:v>
                </c:pt>
                <c:pt idx="90">
                  <c:v>39630</c:v>
                </c:pt>
                <c:pt idx="91">
                  <c:v>39661</c:v>
                </c:pt>
                <c:pt idx="92">
                  <c:v>39692</c:v>
                </c:pt>
                <c:pt idx="93">
                  <c:v>39722</c:v>
                </c:pt>
                <c:pt idx="94">
                  <c:v>39753</c:v>
                </c:pt>
                <c:pt idx="95">
                  <c:v>39783</c:v>
                </c:pt>
                <c:pt idx="96">
                  <c:v>39814</c:v>
                </c:pt>
                <c:pt idx="97">
                  <c:v>39845</c:v>
                </c:pt>
                <c:pt idx="98">
                  <c:v>39873</c:v>
                </c:pt>
                <c:pt idx="99">
                  <c:v>39904</c:v>
                </c:pt>
                <c:pt idx="100">
                  <c:v>39934</c:v>
                </c:pt>
                <c:pt idx="101">
                  <c:v>39965</c:v>
                </c:pt>
                <c:pt idx="102">
                  <c:v>39995</c:v>
                </c:pt>
                <c:pt idx="103">
                  <c:v>40026</c:v>
                </c:pt>
                <c:pt idx="104">
                  <c:v>40057</c:v>
                </c:pt>
                <c:pt idx="105">
                  <c:v>40087</c:v>
                </c:pt>
                <c:pt idx="106">
                  <c:v>40118</c:v>
                </c:pt>
                <c:pt idx="107">
                  <c:v>40148</c:v>
                </c:pt>
                <c:pt idx="108">
                  <c:v>40179</c:v>
                </c:pt>
                <c:pt idx="109">
                  <c:v>40210</c:v>
                </c:pt>
                <c:pt idx="110">
                  <c:v>40238</c:v>
                </c:pt>
                <c:pt idx="111">
                  <c:v>40269</c:v>
                </c:pt>
                <c:pt idx="112">
                  <c:v>40299</c:v>
                </c:pt>
                <c:pt idx="113">
                  <c:v>40330</c:v>
                </c:pt>
                <c:pt idx="114">
                  <c:v>40360</c:v>
                </c:pt>
                <c:pt idx="115">
                  <c:v>40391</c:v>
                </c:pt>
                <c:pt idx="116">
                  <c:v>40422</c:v>
                </c:pt>
                <c:pt idx="117">
                  <c:v>40452</c:v>
                </c:pt>
                <c:pt idx="118">
                  <c:v>40483</c:v>
                </c:pt>
                <c:pt idx="119">
                  <c:v>40513</c:v>
                </c:pt>
                <c:pt idx="120">
                  <c:v>40544</c:v>
                </c:pt>
                <c:pt idx="121">
                  <c:v>40575</c:v>
                </c:pt>
                <c:pt idx="122">
                  <c:v>40603</c:v>
                </c:pt>
                <c:pt idx="123">
                  <c:v>40634</c:v>
                </c:pt>
                <c:pt idx="124">
                  <c:v>40664</c:v>
                </c:pt>
                <c:pt idx="125">
                  <c:v>40695</c:v>
                </c:pt>
                <c:pt idx="126">
                  <c:v>40725</c:v>
                </c:pt>
                <c:pt idx="127">
                  <c:v>40756</c:v>
                </c:pt>
                <c:pt idx="128">
                  <c:v>40787</c:v>
                </c:pt>
                <c:pt idx="129">
                  <c:v>40817</c:v>
                </c:pt>
                <c:pt idx="130">
                  <c:v>40848</c:v>
                </c:pt>
                <c:pt idx="131">
                  <c:v>40878</c:v>
                </c:pt>
                <c:pt idx="132">
                  <c:v>40909</c:v>
                </c:pt>
                <c:pt idx="133">
                  <c:v>40940</c:v>
                </c:pt>
                <c:pt idx="134">
                  <c:v>40969</c:v>
                </c:pt>
                <c:pt idx="135">
                  <c:v>41000</c:v>
                </c:pt>
                <c:pt idx="136">
                  <c:v>41030</c:v>
                </c:pt>
                <c:pt idx="137">
                  <c:v>41061</c:v>
                </c:pt>
                <c:pt idx="138">
                  <c:v>41091</c:v>
                </c:pt>
                <c:pt idx="139">
                  <c:v>41122</c:v>
                </c:pt>
                <c:pt idx="140">
                  <c:v>41153</c:v>
                </c:pt>
                <c:pt idx="141">
                  <c:v>41183</c:v>
                </c:pt>
                <c:pt idx="142">
                  <c:v>41214</c:v>
                </c:pt>
                <c:pt idx="143">
                  <c:v>41244</c:v>
                </c:pt>
                <c:pt idx="144">
                  <c:v>41275</c:v>
                </c:pt>
                <c:pt idx="145">
                  <c:v>41306</c:v>
                </c:pt>
                <c:pt idx="146">
                  <c:v>41334</c:v>
                </c:pt>
                <c:pt idx="147">
                  <c:v>41365</c:v>
                </c:pt>
                <c:pt idx="148">
                  <c:v>41395</c:v>
                </c:pt>
                <c:pt idx="149">
                  <c:v>41426</c:v>
                </c:pt>
                <c:pt idx="150">
                  <c:v>41456</c:v>
                </c:pt>
                <c:pt idx="151">
                  <c:v>41487</c:v>
                </c:pt>
                <c:pt idx="152">
                  <c:v>41518</c:v>
                </c:pt>
                <c:pt idx="153">
                  <c:v>41548</c:v>
                </c:pt>
                <c:pt idx="154">
                  <c:v>41579</c:v>
                </c:pt>
                <c:pt idx="155">
                  <c:v>41609</c:v>
                </c:pt>
                <c:pt idx="156">
                  <c:v>41640</c:v>
                </c:pt>
                <c:pt idx="157">
                  <c:v>41671</c:v>
                </c:pt>
                <c:pt idx="158">
                  <c:v>41699</c:v>
                </c:pt>
                <c:pt idx="159">
                  <c:v>41730</c:v>
                </c:pt>
                <c:pt idx="160">
                  <c:v>41760</c:v>
                </c:pt>
                <c:pt idx="161">
                  <c:v>41791</c:v>
                </c:pt>
                <c:pt idx="162">
                  <c:v>41821</c:v>
                </c:pt>
                <c:pt idx="163">
                  <c:v>41852</c:v>
                </c:pt>
                <c:pt idx="164">
                  <c:v>41883</c:v>
                </c:pt>
                <c:pt idx="165">
                  <c:v>41913</c:v>
                </c:pt>
                <c:pt idx="166">
                  <c:v>41944</c:v>
                </c:pt>
                <c:pt idx="167">
                  <c:v>41974</c:v>
                </c:pt>
              </c:numCache>
            </c:numRef>
          </c:cat>
          <c:val>
            <c:numRef>
              <c:f>[CdmWebDownloadExcel1421134984614.xls]WebCDM!$C$2:$C$169</c:f>
              <c:numCache>
                <c:formatCode>General</c:formatCode>
                <c:ptCount val="168"/>
                <c:pt idx="0">
                  <c:v>2.16</c:v>
                </c:pt>
                <c:pt idx="1">
                  <c:v>2.16</c:v>
                </c:pt>
                <c:pt idx="2">
                  <c:v>2.16</c:v>
                </c:pt>
                <c:pt idx="3">
                  <c:v>2.16</c:v>
                </c:pt>
                <c:pt idx="4">
                  <c:v>2.16</c:v>
                </c:pt>
                <c:pt idx="5">
                  <c:v>2.16</c:v>
                </c:pt>
                <c:pt idx="6">
                  <c:v>2.16</c:v>
                </c:pt>
                <c:pt idx="7">
                  <c:v>2.16</c:v>
                </c:pt>
                <c:pt idx="8">
                  <c:v>2.16</c:v>
                </c:pt>
                <c:pt idx="9">
                  <c:v>2.16</c:v>
                </c:pt>
                <c:pt idx="10">
                  <c:v>2.16</c:v>
                </c:pt>
                <c:pt idx="11">
                  <c:v>2.16</c:v>
                </c:pt>
                <c:pt idx="12">
                  <c:v>2.16</c:v>
                </c:pt>
                <c:pt idx="13">
                  <c:v>1.89</c:v>
                </c:pt>
                <c:pt idx="14">
                  <c:v>1.89</c:v>
                </c:pt>
                <c:pt idx="15">
                  <c:v>1.89</c:v>
                </c:pt>
                <c:pt idx="16">
                  <c:v>1.89</c:v>
                </c:pt>
                <c:pt idx="17">
                  <c:v>1.89</c:v>
                </c:pt>
                <c:pt idx="18">
                  <c:v>1.89</c:v>
                </c:pt>
                <c:pt idx="19">
                  <c:v>1.89</c:v>
                </c:pt>
                <c:pt idx="20">
                  <c:v>1.89</c:v>
                </c:pt>
                <c:pt idx="21">
                  <c:v>1.89</c:v>
                </c:pt>
                <c:pt idx="22">
                  <c:v>1.89</c:v>
                </c:pt>
                <c:pt idx="23">
                  <c:v>1.89</c:v>
                </c:pt>
                <c:pt idx="24">
                  <c:v>1.89</c:v>
                </c:pt>
                <c:pt idx="25">
                  <c:v>1.89</c:v>
                </c:pt>
                <c:pt idx="26">
                  <c:v>1.89</c:v>
                </c:pt>
                <c:pt idx="27">
                  <c:v>1.89</c:v>
                </c:pt>
                <c:pt idx="28">
                  <c:v>1.89</c:v>
                </c:pt>
                <c:pt idx="29">
                  <c:v>1.89</c:v>
                </c:pt>
                <c:pt idx="30">
                  <c:v>1.89</c:v>
                </c:pt>
                <c:pt idx="31">
                  <c:v>1.89</c:v>
                </c:pt>
                <c:pt idx="32">
                  <c:v>1.89</c:v>
                </c:pt>
                <c:pt idx="33">
                  <c:v>1.89</c:v>
                </c:pt>
                <c:pt idx="34">
                  <c:v>1.89</c:v>
                </c:pt>
                <c:pt idx="35">
                  <c:v>1.89</c:v>
                </c:pt>
                <c:pt idx="36">
                  <c:v>1.89</c:v>
                </c:pt>
                <c:pt idx="37">
                  <c:v>1.89</c:v>
                </c:pt>
                <c:pt idx="38">
                  <c:v>1.89</c:v>
                </c:pt>
                <c:pt idx="39">
                  <c:v>1.89</c:v>
                </c:pt>
                <c:pt idx="40">
                  <c:v>1.89</c:v>
                </c:pt>
                <c:pt idx="41">
                  <c:v>1.89</c:v>
                </c:pt>
                <c:pt idx="42">
                  <c:v>1.89</c:v>
                </c:pt>
                <c:pt idx="43">
                  <c:v>1.89</c:v>
                </c:pt>
                <c:pt idx="44">
                  <c:v>1.89</c:v>
                </c:pt>
                <c:pt idx="45">
                  <c:v>2.0699999999999998</c:v>
                </c:pt>
                <c:pt idx="46">
                  <c:v>2.0699999999999998</c:v>
                </c:pt>
                <c:pt idx="47">
                  <c:v>2.0699999999999998</c:v>
                </c:pt>
                <c:pt idx="48">
                  <c:v>2.0699999999999998</c:v>
                </c:pt>
                <c:pt idx="49">
                  <c:v>2.0699999999999998</c:v>
                </c:pt>
                <c:pt idx="50">
                  <c:v>2.0699999999999998</c:v>
                </c:pt>
                <c:pt idx="51">
                  <c:v>2.0699999999999998</c:v>
                </c:pt>
                <c:pt idx="52">
                  <c:v>2.0699999999999998</c:v>
                </c:pt>
                <c:pt idx="53">
                  <c:v>2.0699999999999998</c:v>
                </c:pt>
                <c:pt idx="54">
                  <c:v>2.0699999999999998</c:v>
                </c:pt>
                <c:pt idx="55">
                  <c:v>2.0699999999999998</c:v>
                </c:pt>
                <c:pt idx="56">
                  <c:v>2.0699999999999998</c:v>
                </c:pt>
                <c:pt idx="57">
                  <c:v>2.0699999999999998</c:v>
                </c:pt>
                <c:pt idx="58">
                  <c:v>2.0699999999999998</c:v>
                </c:pt>
                <c:pt idx="59">
                  <c:v>2.0699999999999998</c:v>
                </c:pt>
                <c:pt idx="60">
                  <c:v>2.0699999999999998</c:v>
                </c:pt>
                <c:pt idx="61">
                  <c:v>2.0699999999999998</c:v>
                </c:pt>
                <c:pt idx="62">
                  <c:v>2.0699999999999998</c:v>
                </c:pt>
                <c:pt idx="63">
                  <c:v>2.0699999999999998</c:v>
                </c:pt>
                <c:pt idx="64">
                  <c:v>2.0699999999999998</c:v>
                </c:pt>
                <c:pt idx="65">
                  <c:v>2.0699999999999998</c:v>
                </c:pt>
                <c:pt idx="66">
                  <c:v>2.0699999999999998</c:v>
                </c:pt>
                <c:pt idx="67">
                  <c:v>2.25</c:v>
                </c:pt>
                <c:pt idx="68">
                  <c:v>2.25</c:v>
                </c:pt>
                <c:pt idx="69">
                  <c:v>2.25</c:v>
                </c:pt>
                <c:pt idx="70">
                  <c:v>2.25</c:v>
                </c:pt>
                <c:pt idx="71">
                  <c:v>2.25</c:v>
                </c:pt>
                <c:pt idx="72">
                  <c:v>2.25</c:v>
                </c:pt>
                <c:pt idx="73">
                  <c:v>2.25</c:v>
                </c:pt>
                <c:pt idx="74">
                  <c:v>2.4300000000000002</c:v>
                </c:pt>
                <c:pt idx="75">
                  <c:v>2.4300000000000002</c:v>
                </c:pt>
                <c:pt idx="76">
                  <c:v>2.61</c:v>
                </c:pt>
                <c:pt idx="77">
                  <c:v>2.61</c:v>
                </c:pt>
                <c:pt idx="78">
                  <c:v>2.88</c:v>
                </c:pt>
                <c:pt idx="79">
                  <c:v>3.15</c:v>
                </c:pt>
                <c:pt idx="80">
                  <c:v>3.42</c:v>
                </c:pt>
                <c:pt idx="81">
                  <c:v>3.42</c:v>
                </c:pt>
                <c:pt idx="82">
                  <c:v>3.42</c:v>
                </c:pt>
                <c:pt idx="83">
                  <c:v>3.78</c:v>
                </c:pt>
                <c:pt idx="84">
                  <c:v>3.78</c:v>
                </c:pt>
                <c:pt idx="85">
                  <c:v>3.78</c:v>
                </c:pt>
                <c:pt idx="86">
                  <c:v>3.78</c:v>
                </c:pt>
                <c:pt idx="87">
                  <c:v>3.78</c:v>
                </c:pt>
                <c:pt idx="88">
                  <c:v>3.78</c:v>
                </c:pt>
                <c:pt idx="89">
                  <c:v>3.78</c:v>
                </c:pt>
                <c:pt idx="90">
                  <c:v>3.78</c:v>
                </c:pt>
                <c:pt idx="91">
                  <c:v>3.78</c:v>
                </c:pt>
                <c:pt idx="92">
                  <c:v>3.78</c:v>
                </c:pt>
                <c:pt idx="93">
                  <c:v>3.24</c:v>
                </c:pt>
                <c:pt idx="94">
                  <c:v>2.25</c:v>
                </c:pt>
                <c:pt idx="95">
                  <c:v>1.98</c:v>
                </c:pt>
                <c:pt idx="96">
                  <c:v>1.98</c:v>
                </c:pt>
                <c:pt idx="97">
                  <c:v>1.98</c:v>
                </c:pt>
                <c:pt idx="98">
                  <c:v>1.98</c:v>
                </c:pt>
                <c:pt idx="99">
                  <c:v>1.98</c:v>
                </c:pt>
                <c:pt idx="100">
                  <c:v>1.98</c:v>
                </c:pt>
                <c:pt idx="101">
                  <c:v>1.98</c:v>
                </c:pt>
                <c:pt idx="102">
                  <c:v>1.98</c:v>
                </c:pt>
                <c:pt idx="103">
                  <c:v>1.98</c:v>
                </c:pt>
                <c:pt idx="104">
                  <c:v>1.98</c:v>
                </c:pt>
                <c:pt idx="105">
                  <c:v>1.98</c:v>
                </c:pt>
                <c:pt idx="106">
                  <c:v>1.98</c:v>
                </c:pt>
                <c:pt idx="107">
                  <c:v>1.98</c:v>
                </c:pt>
                <c:pt idx="108">
                  <c:v>1.98</c:v>
                </c:pt>
                <c:pt idx="109">
                  <c:v>1.98</c:v>
                </c:pt>
                <c:pt idx="110">
                  <c:v>1.98</c:v>
                </c:pt>
                <c:pt idx="111">
                  <c:v>1.98</c:v>
                </c:pt>
                <c:pt idx="112">
                  <c:v>1.98</c:v>
                </c:pt>
                <c:pt idx="113">
                  <c:v>1.98</c:v>
                </c:pt>
                <c:pt idx="114">
                  <c:v>1.98</c:v>
                </c:pt>
                <c:pt idx="115">
                  <c:v>1.98</c:v>
                </c:pt>
                <c:pt idx="116">
                  <c:v>1.98</c:v>
                </c:pt>
                <c:pt idx="117">
                  <c:v>2.2000000000000002</c:v>
                </c:pt>
                <c:pt idx="118">
                  <c:v>2.2000000000000002</c:v>
                </c:pt>
                <c:pt idx="119">
                  <c:v>2.5</c:v>
                </c:pt>
                <c:pt idx="120">
                  <c:v>2.5</c:v>
                </c:pt>
                <c:pt idx="121">
                  <c:v>2.8</c:v>
                </c:pt>
                <c:pt idx="122">
                  <c:v>2.8</c:v>
                </c:pt>
                <c:pt idx="123">
                  <c:v>3.05</c:v>
                </c:pt>
                <c:pt idx="124">
                  <c:v>3.05</c:v>
                </c:pt>
                <c:pt idx="125">
                  <c:v>3.05</c:v>
                </c:pt>
                <c:pt idx="126">
                  <c:v>3.3</c:v>
                </c:pt>
                <c:pt idx="127">
                  <c:v>3.3</c:v>
                </c:pt>
                <c:pt idx="128">
                  <c:v>3.3</c:v>
                </c:pt>
                <c:pt idx="129">
                  <c:v>3.3</c:v>
                </c:pt>
                <c:pt idx="130">
                  <c:v>3.3</c:v>
                </c:pt>
                <c:pt idx="131">
                  <c:v>3.3</c:v>
                </c:pt>
                <c:pt idx="132">
                  <c:v>3.3</c:v>
                </c:pt>
                <c:pt idx="133">
                  <c:v>3.3</c:v>
                </c:pt>
                <c:pt idx="134">
                  <c:v>3.3</c:v>
                </c:pt>
                <c:pt idx="135">
                  <c:v>3.3</c:v>
                </c:pt>
                <c:pt idx="136">
                  <c:v>3.3</c:v>
                </c:pt>
                <c:pt idx="137">
                  <c:v>3.05</c:v>
                </c:pt>
                <c:pt idx="138">
                  <c:v>2.8</c:v>
                </c:pt>
                <c:pt idx="139">
                  <c:v>2.8</c:v>
                </c:pt>
                <c:pt idx="140">
                  <c:v>2.8</c:v>
                </c:pt>
                <c:pt idx="141">
                  <c:v>2.8</c:v>
                </c:pt>
                <c:pt idx="142">
                  <c:v>2.8</c:v>
                </c:pt>
                <c:pt idx="143">
                  <c:v>2.8</c:v>
                </c:pt>
                <c:pt idx="144">
                  <c:v>2.8</c:v>
                </c:pt>
                <c:pt idx="145">
                  <c:v>2.8</c:v>
                </c:pt>
                <c:pt idx="146">
                  <c:v>2.8</c:v>
                </c:pt>
                <c:pt idx="147">
                  <c:v>2.8</c:v>
                </c:pt>
                <c:pt idx="148">
                  <c:v>2.8</c:v>
                </c:pt>
                <c:pt idx="149">
                  <c:v>2.8</c:v>
                </c:pt>
                <c:pt idx="150">
                  <c:v>2.8</c:v>
                </c:pt>
                <c:pt idx="151">
                  <c:v>2.8</c:v>
                </c:pt>
                <c:pt idx="152">
                  <c:v>2.8</c:v>
                </c:pt>
                <c:pt idx="153">
                  <c:v>2.8</c:v>
                </c:pt>
                <c:pt idx="154">
                  <c:v>2.8</c:v>
                </c:pt>
                <c:pt idx="155">
                  <c:v>2.8</c:v>
                </c:pt>
                <c:pt idx="156">
                  <c:v>2.8</c:v>
                </c:pt>
                <c:pt idx="157">
                  <c:v>2.8</c:v>
                </c:pt>
                <c:pt idx="158">
                  <c:v>2.8</c:v>
                </c:pt>
                <c:pt idx="159">
                  <c:v>2.8</c:v>
                </c:pt>
                <c:pt idx="160">
                  <c:v>2.8</c:v>
                </c:pt>
                <c:pt idx="161">
                  <c:v>2.8</c:v>
                </c:pt>
                <c:pt idx="162">
                  <c:v>2.8</c:v>
                </c:pt>
                <c:pt idx="163">
                  <c:v>2.8</c:v>
                </c:pt>
                <c:pt idx="164">
                  <c:v>2.8</c:v>
                </c:pt>
                <c:pt idx="165">
                  <c:v>2.8</c:v>
                </c:pt>
                <c:pt idx="166">
                  <c:v>2.5499999999999998</c:v>
                </c:pt>
                <c:pt idx="167">
                  <c:v>2.5499999999999998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[CdmWebDownloadExcel1421134984614.xls]WebCDM!$D$1</c:f>
              <c:strCache>
                <c:ptCount val="1"/>
                <c:pt idx="0">
                  <c:v>Base Lending Rate: Working Capital: 6 Months</c:v>
                </c:pt>
              </c:strCache>
            </c:strRef>
          </c:tx>
          <c:marker>
            <c:symbol val="none"/>
          </c:marker>
          <c:cat>
            <c:numRef>
              <c:f>[CdmWebDownloadExcel1421134984614.xls]WebCDM!$A$2:$A$169</c:f>
              <c:numCache>
                <c:formatCode>mmm\,\ yyyy</c:formatCode>
                <c:ptCount val="168"/>
                <c:pt idx="0">
                  <c:v>36892</c:v>
                </c:pt>
                <c:pt idx="1">
                  <c:v>36923</c:v>
                </c:pt>
                <c:pt idx="2">
                  <c:v>36951</c:v>
                </c:pt>
                <c:pt idx="3">
                  <c:v>36982</c:v>
                </c:pt>
                <c:pt idx="4">
                  <c:v>37012</c:v>
                </c:pt>
                <c:pt idx="5">
                  <c:v>37043</c:v>
                </c:pt>
                <c:pt idx="6">
                  <c:v>37073</c:v>
                </c:pt>
                <c:pt idx="7">
                  <c:v>37104</c:v>
                </c:pt>
                <c:pt idx="8">
                  <c:v>37135</c:v>
                </c:pt>
                <c:pt idx="9">
                  <c:v>37165</c:v>
                </c:pt>
                <c:pt idx="10">
                  <c:v>37196</c:v>
                </c:pt>
                <c:pt idx="11">
                  <c:v>37226</c:v>
                </c:pt>
                <c:pt idx="12">
                  <c:v>37257</c:v>
                </c:pt>
                <c:pt idx="13">
                  <c:v>37288</c:v>
                </c:pt>
                <c:pt idx="14">
                  <c:v>37316</c:v>
                </c:pt>
                <c:pt idx="15">
                  <c:v>37347</c:v>
                </c:pt>
                <c:pt idx="16">
                  <c:v>37377</c:v>
                </c:pt>
                <c:pt idx="17">
                  <c:v>37408</c:v>
                </c:pt>
                <c:pt idx="18">
                  <c:v>37438</c:v>
                </c:pt>
                <c:pt idx="19">
                  <c:v>37469</c:v>
                </c:pt>
                <c:pt idx="20">
                  <c:v>37500</c:v>
                </c:pt>
                <c:pt idx="21">
                  <c:v>37530</c:v>
                </c:pt>
                <c:pt idx="22">
                  <c:v>37561</c:v>
                </c:pt>
                <c:pt idx="23">
                  <c:v>37591</c:v>
                </c:pt>
                <c:pt idx="24">
                  <c:v>37622</c:v>
                </c:pt>
                <c:pt idx="25">
                  <c:v>37653</c:v>
                </c:pt>
                <c:pt idx="26">
                  <c:v>37681</c:v>
                </c:pt>
                <c:pt idx="27">
                  <c:v>37712</c:v>
                </c:pt>
                <c:pt idx="28">
                  <c:v>37742</c:v>
                </c:pt>
                <c:pt idx="29">
                  <c:v>37773</c:v>
                </c:pt>
                <c:pt idx="30">
                  <c:v>37803</c:v>
                </c:pt>
                <c:pt idx="31">
                  <c:v>37834</c:v>
                </c:pt>
                <c:pt idx="32">
                  <c:v>37865</c:v>
                </c:pt>
                <c:pt idx="33">
                  <c:v>37895</c:v>
                </c:pt>
                <c:pt idx="34">
                  <c:v>37926</c:v>
                </c:pt>
                <c:pt idx="35">
                  <c:v>37956</c:v>
                </c:pt>
                <c:pt idx="36">
                  <c:v>37987</c:v>
                </c:pt>
                <c:pt idx="37">
                  <c:v>38018</c:v>
                </c:pt>
                <c:pt idx="38">
                  <c:v>38047</c:v>
                </c:pt>
                <c:pt idx="39">
                  <c:v>38078</c:v>
                </c:pt>
                <c:pt idx="40">
                  <c:v>38108</c:v>
                </c:pt>
                <c:pt idx="41">
                  <c:v>38139</c:v>
                </c:pt>
                <c:pt idx="42">
                  <c:v>38169</c:v>
                </c:pt>
                <c:pt idx="43">
                  <c:v>38200</c:v>
                </c:pt>
                <c:pt idx="44">
                  <c:v>38231</c:v>
                </c:pt>
                <c:pt idx="45">
                  <c:v>38261</c:v>
                </c:pt>
                <c:pt idx="46">
                  <c:v>38292</c:v>
                </c:pt>
                <c:pt idx="47">
                  <c:v>38322</c:v>
                </c:pt>
                <c:pt idx="48">
                  <c:v>38353</c:v>
                </c:pt>
                <c:pt idx="49">
                  <c:v>38384</c:v>
                </c:pt>
                <c:pt idx="50">
                  <c:v>38412</c:v>
                </c:pt>
                <c:pt idx="51">
                  <c:v>38443</c:v>
                </c:pt>
                <c:pt idx="52">
                  <c:v>38473</c:v>
                </c:pt>
                <c:pt idx="53">
                  <c:v>38504</c:v>
                </c:pt>
                <c:pt idx="54">
                  <c:v>38534</c:v>
                </c:pt>
                <c:pt idx="55">
                  <c:v>38565</c:v>
                </c:pt>
                <c:pt idx="56">
                  <c:v>38596</c:v>
                </c:pt>
                <c:pt idx="57">
                  <c:v>38626</c:v>
                </c:pt>
                <c:pt idx="58">
                  <c:v>38657</c:v>
                </c:pt>
                <c:pt idx="59">
                  <c:v>38687</c:v>
                </c:pt>
                <c:pt idx="60">
                  <c:v>38718</c:v>
                </c:pt>
                <c:pt idx="61">
                  <c:v>38749</c:v>
                </c:pt>
                <c:pt idx="62">
                  <c:v>38777</c:v>
                </c:pt>
                <c:pt idx="63">
                  <c:v>38808</c:v>
                </c:pt>
                <c:pt idx="64">
                  <c:v>38838</c:v>
                </c:pt>
                <c:pt idx="65">
                  <c:v>38869</c:v>
                </c:pt>
                <c:pt idx="66">
                  <c:v>38899</c:v>
                </c:pt>
                <c:pt idx="67">
                  <c:v>38930</c:v>
                </c:pt>
                <c:pt idx="68">
                  <c:v>38961</c:v>
                </c:pt>
                <c:pt idx="69">
                  <c:v>38991</c:v>
                </c:pt>
                <c:pt idx="70">
                  <c:v>39022</c:v>
                </c:pt>
                <c:pt idx="71">
                  <c:v>39052</c:v>
                </c:pt>
                <c:pt idx="72">
                  <c:v>39083</c:v>
                </c:pt>
                <c:pt idx="73">
                  <c:v>39114</c:v>
                </c:pt>
                <c:pt idx="74">
                  <c:v>39142</c:v>
                </c:pt>
                <c:pt idx="75">
                  <c:v>39173</c:v>
                </c:pt>
                <c:pt idx="76">
                  <c:v>39203</c:v>
                </c:pt>
                <c:pt idx="77">
                  <c:v>39234</c:v>
                </c:pt>
                <c:pt idx="78">
                  <c:v>39264</c:v>
                </c:pt>
                <c:pt idx="79">
                  <c:v>39295</c:v>
                </c:pt>
                <c:pt idx="80">
                  <c:v>39326</c:v>
                </c:pt>
                <c:pt idx="81">
                  <c:v>39356</c:v>
                </c:pt>
                <c:pt idx="82">
                  <c:v>39387</c:v>
                </c:pt>
                <c:pt idx="83">
                  <c:v>39417</c:v>
                </c:pt>
                <c:pt idx="84">
                  <c:v>39448</c:v>
                </c:pt>
                <c:pt idx="85">
                  <c:v>39479</c:v>
                </c:pt>
                <c:pt idx="86">
                  <c:v>39508</c:v>
                </c:pt>
                <c:pt idx="87">
                  <c:v>39539</c:v>
                </c:pt>
                <c:pt idx="88">
                  <c:v>39569</c:v>
                </c:pt>
                <c:pt idx="89">
                  <c:v>39600</c:v>
                </c:pt>
                <c:pt idx="90">
                  <c:v>39630</c:v>
                </c:pt>
                <c:pt idx="91">
                  <c:v>39661</c:v>
                </c:pt>
                <c:pt idx="92">
                  <c:v>39692</c:v>
                </c:pt>
                <c:pt idx="93">
                  <c:v>39722</c:v>
                </c:pt>
                <c:pt idx="94">
                  <c:v>39753</c:v>
                </c:pt>
                <c:pt idx="95">
                  <c:v>39783</c:v>
                </c:pt>
                <c:pt idx="96">
                  <c:v>39814</c:v>
                </c:pt>
                <c:pt idx="97">
                  <c:v>39845</c:v>
                </c:pt>
                <c:pt idx="98">
                  <c:v>39873</c:v>
                </c:pt>
                <c:pt idx="99">
                  <c:v>39904</c:v>
                </c:pt>
                <c:pt idx="100">
                  <c:v>39934</c:v>
                </c:pt>
                <c:pt idx="101">
                  <c:v>39965</c:v>
                </c:pt>
                <c:pt idx="102">
                  <c:v>39995</c:v>
                </c:pt>
                <c:pt idx="103">
                  <c:v>40026</c:v>
                </c:pt>
                <c:pt idx="104">
                  <c:v>40057</c:v>
                </c:pt>
                <c:pt idx="105">
                  <c:v>40087</c:v>
                </c:pt>
                <c:pt idx="106">
                  <c:v>40118</c:v>
                </c:pt>
                <c:pt idx="107">
                  <c:v>40148</c:v>
                </c:pt>
                <c:pt idx="108">
                  <c:v>40179</c:v>
                </c:pt>
                <c:pt idx="109">
                  <c:v>40210</c:v>
                </c:pt>
                <c:pt idx="110">
                  <c:v>40238</c:v>
                </c:pt>
                <c:pt idx="111">
                  <c:v>40269</c:v>
                </c:pt>
                <c:pt idx="112">
                  <c:v>40299</c:v>
                </c:pt>
                <c:pt idx="113">
                  <c:v>40330</c:v>
                </c:pt>
                <c:pt idx="114">
                  <c:v>40360</c:v>
                </c:pt>
                <c:pt idx="115">
                  <c:v>40391</c:v>
                </c:pt>
                <c:pt idx="116">
                  <c:v>40422</c:v>
                </c:pt>
                <c:pt idx="117">
                  <c:v>40452</c:v>
                </c:pt>
                <c:pt idx="118">
                  <c:v>40483</c:v>
                </c:pt>
                <c:pt idx="119">
                  <c:v>40513</c:v>
                </c:pt>
                <c:pt idx="120">
                  <c:v>40544</c:v>
                </c:pt>
                <c:pt idx="121">
                  <c:v>40575</c:v>
                </c:pt>
                <c:pt idx="122">
                  <c:v>40603</c:v>
                </c:pt>
                <c:pt idx="123">
                  <c:v>40634</c:v>
                </c:pt>
                <c:pt idx="124">
                  <c:v>40664</c:v>
                </c:pt>
                <c:pt idx="125">
                  <c:v>40695</c:v>
                </c:pt>
                <c:pt idx="126">
                  <c:v>40725</c:v>
                </c:pt>
                <c:pt idx="127">
                  <c:v>40756</c:v>
                </c:pt>
                <c:pt idx="128">
                  <c:v>40787</c:v>
                </c:pt>
                <c:pt idx="129">
                  <c:v>40817</c:v>
                </c:pt>
                <c:pt idx="130">
                  <c:v>40848</c:v>
                </c:pt>
                <c:pt idx="131">
                  <c:v>40878</c:v>
                </c:pt>
                <c:pt idx="132">
                  <c:v>40909</c:v>
                </c:pt>
                <c:pt idx="133">
                  <c:v>40940</c:v>
                </c:pt>
                <c:pt idx="134">
                  <c:v>40969</c:v>
                </c:pt>
                <c:pt idx="135">
                  <c:v>41000</c:v>
                </c:pt>
                <c:pt idx="136">
                  <c:v>41030</c:v>
                </c:pt>
                <c:pt idx="137">
                  <c:v>41061</c:v>
                </c:pt>
                <c:pt idx="138">
                  <c:v>41091</c:v>
                </c:pt>
                <c:pt idx="139">
                  <c:v>41122</c:v>
                </c:pt>
                <c:pt idx="140">
                  <c:v>41153</c:v>
                </c:pt>
                <c:pt idx="141">
                  <c:v>41183</c:v>
                </c:pt>
                <c:pt idx="142">
                  <c:v>41214</c:v>
                </c:pt>
                <c:pt idx="143">
                  <c:v>41244</c:v>
                </c:pt>
                <c:pt idx="144">
                  <c:v>41275</c:v>
                </c:pt>
                <c:pt idx="145">
                  <c:v>41306</c:v>
                </c:pt>
                <c:pt idx="146">
                  <c:v>41334</c:v>
                </c:pt>
                <c:pt idx="147">
                  <c:v>41365</c:v>
                </c:pt>
                <c:pt idx="148">
                  <c:v>41395</c:v>
                </c:pt>
                <c:pt idx="149">
                  <c:v>41426</c:v>
                </c:pt>
                <c:pt idx="150">
                  <c:v>41456</c:v>
                </c:pt>
                <c:pt idx="151">
                  <c:v>41487</c:v>
                </c:pt>
                <c:pt idx="152">
                  <c:v>41518</c:v>
                </c:pt>
                <c:pt idx="153">
                  <c:v>41548</c:v>
                </c:pt>
                <c:pt idx="154">
                  <c:v>41579</c:v>
                </c:pt>
                <c:pt idx="155">
                  <c:v>41609</c:v>
                </c:pt>
                <c:pt idx="156">
                  <c:v>41640</c:v>
                </c:pt>
                <c:pt idx="157">
                  <c:v>41671</c:v>
                </c:pt>
                <c:pt idx="158">
                  <c:v>41699</c:v>
                </c:pt>
                <c:pt idx="159">
                  <c:v>41730</c:v>
                </c:pt>
                <c:pt idx="160">
                  <c:v>41760</c:v>
                </c:pt>
                <c:pt idx="161">
                  <c:v>41791</c:v>
                </c:pt>
                <c:pt idx="162">
                  <c:v>41821</c:v>
                </c:pt>
                <c:pt idx="163">
                  <c:v>41852</c:v>
                </c:pt>
                <c:pt idx="164">
                  <c:v>41883</c:v>
                </c:pt>
                <c:pt idx="165">
                  <c:v>41913</c:v>
                </c:pt>
                <c:pt idx="166">
                  <c:v>41944</c:v>
                </c:pt>
                <c:pt idx="167">
                  <c:v>41974</c:v>
                </c:pt>
              </c:numCache>
            </c:numRef>
          </c:cat>
          <c:val>
            <c:numRef>
              <c:f>[CdmWebDownloadExcel1421134984614.xls]WebCDM!$D$2:$D$169</c:f>
              <c:numCache>
                <c:formatCode>General</c:formatCode>
                <c:ptCount val="168"/>
                <c:pt idx="0">
                  <c:v>5.58</c:v>
                </c:pt>
                <c:pt idx="1">
                  <c:v>5.58</c:v>
                </c:pt>
                <c:pt idx="2">
                  <c:v>5.58</c:v>
                </c:pt>
                <c:pt idx="3">
                  <c:v>5.58</c:v>
                </c:pt>
                <c:pt idx="4">
                  <c:v>5.58</c:v>
                </c:pt>
                <c:pt idx="5">
                  <c:v>5.58</c:v>
                </c:pt>
                <c:pt idx="6">
                  <c:v>5.58</c:v>
                </c:pt>
                <c:pt idx="7">
                  <c:v>5.58</c:v>
                </c:pt>
                <c:pt idx="8">
                  <c:v>5.58</c:v>
                </c:pt>
                <c:pt idx="9">
                  <c:v>5.58</c:v>
                </c:pt>
                <c:pt idx="10">
                  <c:v>5.58</c:v>
                </c:pt>
                <c:pt idx="11">
                  <c:v>5.58</c:v>
                </c:pt>
                <c:pt idx="12">
                  <c:v>5.58</c:v>
                </c:pt>
                <c:pt idx="13">
                  <c:v>5.04</c:v>
                </c:pt>
                <c:pt idx="14">
                  <c:v>5.04</c:v>
                </c:pt>
                <c:pt idx="15">
                  <c:v>5.04</c:v>
                </c:pt>
                <c:pt idx="16">
                  <c:v>5.04</c:v>
                </c:pt>
                <c:pt idx="17">
                  <c:v>5.04</c:v>
                </c:pt>
                <c:pt idx="18">
                  <c:v>5.04</c:v>
                </c:pt>
                <c:pt idx="19">
                  <c:v>5.04</c:v>
                </c:pt>
                <c:pt idx="20">
                  <c:v>5.04</c:v>
                </c:pt>
                <c:pt idx="21">
                  <c:v>5.04</c:v>
                </c:pt>
                <c:pt idx="22">
                  <c:v>5.04</c:v>
                </c:pt>
                <c:pt idx="23">
                  <c:v>5.04</c:v>
                </c:pt>
                <c:pt idx="24">
                  <c:v>5.04</c:v>
                </c:pt>
                <c:pt idx="25">
                  <c:v>5.04</c:v>
                </c:pt>
                <c:pt idx="26">
                  <c:v>5.04</c:v>
                </c:pt>
                <c:pt idx="27">
                  <c:v>5.04</c:v>
                </c:pt>
                <c:pt idx="28">
                  <c:v>5.04</c:v>
                </c:pt>
                <c:pt idx="29">
                  <c:v>5.04</c:v>
                </c:pt>
                <c:pt idx="30">
                  <c:v>5.04</c:v>
                </c:pt>
                <c:pt idx="31">
                  <c:v>5.04</c:v>
                </c:pt>
                <c:pt idx="32">
                  <c:v>5.04</c:v>
                </c:pt>
                <c:pt idx="33">
                  <c:v>5.04</c:v>
                </c:pt>
                <c:pt idx="34">
                  <c:v>5.04</c:v>
                </c:pt>
                <c:pt idx="35">
                  <c:v>5.04</c:v>
                </c:pt>
                <c:pt idx="36">
                  <c:v>5.04</c:v>
                </c:pt>
                <c:pt idx="37">
                  <c:v>5.04</c:v>
                </c:pt>
                <c:pt idx="38">
                  <c:v>5.04</c:v>
                </c:pt>
                <c:pt idx="39">
                  <c:v>5.04</c:v>
                </c:pt>
                <c:pt idx="40">
                  <c:v>5.04</c:v>
                </c:pt>
                <c:pt idx="41">
                  <c:v>5.04</c:v>
                </c:pt>
                <c:pt idx="42">
                  <c:v>5.04</c:v>
                </c:pt>
                <c:pt idx="43">
                  <c:v>5.04</c:v>
                </c:pt>
                <c:pt idx="44">
                  <c:v>5.04</c:v>
                </c:pt>
                <c:pt idx="45">
                  <c:v>5.22</c:v>
                </c:pt>
                <c:pt idx="46">
                  <c:v>5.22</c:v>
                </c:pt>
                <c:pt idx="47">
                  <c:v>5.22</c:v>
                </c:pt>
                <c:pt idx="48">
                  <c:v>5.22</c:v>
                </c:pt>
                <c:pt idx="49">
                  <c:v>5.22</c:v>
                </c:pt>
                <c:pt idx="50">
                  <c:v>5.22</c:v>
                </c:pt>
                <c:pt idx="51">
                  <c:v>5.22</c:v>
                </c:pt>
                <c:pt idx="52">
                  <c:v>5.22</c:v>
                </c:pt>
                <c:pt idx="53">
                  <c:v>5.22</c:v>
                </c:pt>
                <c:pt idx="54">
                  <c:v>5.22</c:v>
                </c:pt>
                <c:pt idx="55">
                  <c:v>5.22</c:v>
                </c:pt>
                <c:pt idx="56">
                  <c:v>5.22</c:v>
                </c:pt>
                <c:pt idx="57">
                  <c:v>5.22</c:v>
                </c:pt>
                <c:pt idx="58">
                  <c:v>5.22</c:v>
                </c:pt>
                <c:pt idx="59">
                  <c:v>5.22</c:v>
                </c:pt>
                <c:pt idx="60">
                  <c:v>5.22</c:v>
                </c:pt>
                <c:pt idx="61">
                  <c:v>5.22</c:v>
                </c:pt>
                <c:pt idx="62">
                  <c:v>5.22</c:v>
                </c:pt>
                <c:pt idx="63">
                  <c:v>5.4</c:v>
                </c:pt>
                <c:pt idx="64">
                  <c:v>5.4</c:v>
                </c:pt>
                <c:pt idx="65">
                  <c:v>5.4</c:v>
                </c:pt>
                <c:pt idx="66">
                  <c:v>5.4</c:v>
                </c:pt>
                <c:pt idx="67">
                  <c:v>5.58</c:v>
                </c:pt>
                <c:pt idx="68">
                  <c:v>5.58</c:v>
                </c:pt>
                <c:pt idx="69">
                  <c:v>5.58</c:v>
                </c:pt>
                <c:pt idx="70">
                  <c:v>5.58</c:v>
                </c:pt>
                <c:pt idx="71">
                  <c:v>5.58</c:v>
                </c:pt>
                <c:pt idx="72">
                  <c:v>5.58</c:v>
                </c:pt>
                <c:pt idx="73">
                  <c:v>5.58</c:v>
                </c:pt>
                <c:pt idx="74">
                  <c:v>5.67</c:v>
                </c:pt>
                <c:pt idx="75">
                  <c:v>5.67</c:v>
                </c:pt>
                <c:pt idx="76">
                  <c:v>5.85</c:v>
                </c:pt>
                <c:pt idx="77">
                  <c:v>5.85</c:v>
                </c:pt>
                <c:pt idx="78">
                  <c:v>6.03</c:v>
                </c:pt>
                <c:pt idx="79">
                  <c:v>6.21</c:v>
                </c:pt>
                <c:pt idx="80">
                  <c:v>6.48</c:v>
                </c:pt>
                <c:pt idx="81">
                  <c:v>6.48</c:v>
                </c:pt>
                <c:pt idx="82">
                  <c:v>6.48</c:v>
                </c:pt>
                <c:pt idx="83">
                  <c:v>6.57</c:v>
                </c:pt>
                <c:pt idx="84">
                  <c:v>6.57</c:v>
                </c:pt>
                <c:pt idx="85">
                  <c:v>6.57</c:v>
                </c:pt>
                <c:pt idx="86">
                  <c:v>6.57</c:v>
                </c:pt>
                <c:pt idx="87">
                  <c:v>6.57</c:v>
                </c:pt>
                <c:pt idx="88">
                  <c:v>6.57</c:v>
                </c:pt>
                <c:pt idx="89">
                  <c:v>6.57</c:v>
                </c:pt>
                <c:pt idx="90">
                  <c:v>6.57</c:v>
                </c:pt>
                <c:pt idx="91">
                  <c:v>6.57</c:v>
                </c:pt>
                <c:pt idx="92">
                  <c:v>6.21</c:v>
                </c:pt>
                <c:pt idx="93">
                  <c:v>6.03</c:v>
                </c:pt>
                <c:pt idx="94">
                  <c:v>5.04</c:v>
                </c:pt>
                <c:pt idx="95">
                  <c:v>4.8600000000000003</c:v>
                </c:pt>
                <c:pt idx="96">
                  <c:v>4.8600000000000003</c:v>
                </c:pt>
                <c:pt idx="97">
                  <c:v>4.8600000000000003</c:v>
                </c:pt>
                <c:pt idx="98">
                  <c:v>4.8600000000000003</c:v>
                </c:pt>
                <c:pt idx="99">
                  <c:v>4.8600000000000003</c:v>
                </c:pt>
                <c:pt idx="100">
                  <c:v>4.8600000000000003</c:v>
                </c:pt>
                <c:pt idx="101">
                  <c:v>4.8600000000000003</c:v>
                </c:pt>
                <c:pt idx="102">
                  <c:v>4.8600000000000003</c:v>
                </c:pt>
                <c:pt idx="103">
                  <c:v>4.8600000000000003</c:v>
                </c:pt>
                <c:pt idx="104">
                  <c:v>4.8600000000000003</c:v>
                </c:pt>
                <c:pt idx="105">
                  <c:v>4.8600000000000003</c:v>
                </c:pt>
                <c:pt idx="106">
                  <c:v>4.8600000000000003</c:v>
                </c:pt>
                <c:pt idx="107">
                  <c:v>4.8600000000000003</c:v>
                </c:pt>
                <c:pt idx="108">
                  <c:v>4.8600000000000003</c:v>
                </c:pt>
                <c:pt idx="109">
                  <c:v>4.8600000000000003</c:v>
                </c:pt>
                <c:pt idx="110">
                  <c:v>4.8600000000000003</c:v>
                </c:pt>
                <c:pt idx="111">
                  <c:v>4.8600000000000003</c:v>
                </c:pt>
                <c:pt idx="112">
                  <c:v>4.8600000000000003</c:v>
                </c:pt>
                <c:pt idx="113">
                  <c:v>4.8600000000000003</c:v>
                </c:pt>
                <c:pt idx="114">
                  <c:v>4.8600000000000003</c:v>
                </c:pt>
                <c:pt idx="115">
                  <c:v>4.8600000000000003</c:v>
                </c:pt>
                <c:pt idx="116">
                  <c:v>4.8600000000000003</c:v>
                </c:pt>
                <c:pt idx="117">
                  <c:v>5.0999999999999996</c:v>
                </c:pt>
                <c:pt idx="118">
                  <c:v>5.0999999999999996</c:v>
                </c:pt>
                <c:pt idx="119">
                  <c:v>5.35</c:v>
                </c:pt>
                <c:pt idx="120">
                  <c:v>5.35</c:v>
                </c:pt>
                <c:pt idx="121">
                  <c:v>5.6</c:v>
                </c:pt>
                <c:pt idx="122">
                  <c:v>5.6</c:v>
                </c:pt>
                <c:pt idx="123">
                  <c:v>5.85</c:v>
                </c:pt>
                <c:pt idx="124">
                  <c:v>5.85</c:v>
                </c:pt>
                <c:pt idx="125">
                  <c:v>5.85</c:v>
                </c:pt>
                <c:pt idx="126">
                  <c:v>6.1</c:v>
                </c:pt>
                <c:pt idx="127">
                  <c:v>6.1</c:v>
                </c:pt>
                <c:pt idx="128">
                  <c:v>6.1</c:v>
                </c:pt>
                <c:pt idx="129">
                  <c:v>6.1</c:v>
                </c:pt>
                <c:pt idx="130">
                  <c:v>6.1</c:v>
                </c:pt>
                <c:pt idx="131">
                  <c:v>6.1</c:v>
                </c:pt>
                <c:pt idx="132">
                  <c:v>6.1</c:v>
                </c:pt>
                <c:pt idx="133">
                  <c:v>6.1</c:v>
                </c:pt>
                <c:pt idx="134">
                  <c:v>6.1</c:v>
                </c:pt>
                <c:pt idx="135">
                  <c:v>6.1</c:v>
                </c:pt>
                <c:pt idx="136">
                  <c:v>6.1</c:v>
                </c:pt>
                <c:pt idx="137">
                  <c:v>5.85</c:v>
                </c:pt>
                <c:pt idx="138">
                  <c:v>5.6</c:v>
                </c:pt>
                <c:pt idx="139">
                  <c:v>5.6</c:v>
                </c:pt>
                <c:pt idx="140">
                  <c:v>5.6</c:v>
                </c:pt>
                <c:pt idx="141">
                  <c:v>5.6</c:v>
                </c:pt>
                <c:pt idx="142">
                  <c:v>5.6</c:v>
                </c:pt>
                <c:pt idx="143">
                  <c:v>5.6</c:v>
                </c:pt>
                <c:pt idx="144">
                  <c:v>5.6</c:v>
                </c:pt>
                <c:pt idx="145">
                  <c:v>5.6</c:v>
                </c:pt>
                <c:pt idx="146">
                  <c:v>5.6</c:v>
                </c:pt>
                <c:pt idx="147">
                  <c:v>5.6</c:v>
                </c:pt>
                <c:pt idx="148">
                  <c:v>5.6</c:v>
                </c:pt>
                <c:pt idx="149">
                  <c:v>5.6</c:v>
                </c:pt>
                <c:pt idx="150">
                  <c:v>5.6</c:v>
                </c:pt>
                <c:pt idx="151">
                  <c:v>5.6</c:v>
                </c:pt>
                <c:pt idx="152">
                  <c:v>5.6</c:v>
                </c:pt>
                <c:pt idx="153">
                  <c:v>5.6</c:v>
                </c:pt>
                <c:pt idx="154">
                  <c:v>5.6</c:v>
                </c:pt>
                <c:pt idx="155">
                  <c:v>5.6</c:v>
                </c:pt>
                <c:pt idx="156">
                  <c:v>5.6</c:v>
                </c:pt>
                <c:pt idx="157">
                  <c:v>5.6</c:v>
                </c:pt>
                <c:pt idx="158">
                  <c:v>5.6</c:v>
                </c:pt>
                <c:pt idx="159">
                  <c:v>5.6</c:v>
                </c:pt>
                <c:pt idx="160">
                  <c:v>5.6</c:v>
                </c:pt>
                <c:pt idx="161">
                  <c:v>5.6</c:v>
                </c:pt>
                <c:pt idx="162">
                  <c:v>5.6</c:v>
                </c:pt>
                <c:pt idx="163">
                  <c:v>5.6</c:v>
                </c:pt>
                <c:pt idx="164">
                  <c:v>5.6</c:v>
                </c:pt>
                <c:pt idx="165">
                  <c:v>5.6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2614400"/>
        <c:axId val="112620288"/>
      </c:lineChart>
      <c:dateAx>
        <c:axId val="112614400"/>
        <c:scaling>
          <c:orientation val="minMax"/>
        </c:scaling>
        <c:delete val="0"/>
        <c:axPos val="b"/>
        <c:numFmt formatCode="mmm\,\ yyyy" sourceLinked="1"/>
        <c:majorTickMark val="none"/>
        <c:minorTickMark val="none"/>
        <c:tickLblPos val="nextTo"/>
        <c:crossAx val="112620288"/>
        <c:crosses val="autoZero"/>
        <c:auto val="1"/>
        <c:lblOffset val="100"/>
        <c:baseTimeUnit val="months"/>
      </c:dateAx>
      <c:valAx>
        <c:axId val="1126202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11261440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D706-3A51-49C4-92F8-C53A8D61E00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3554E-B20D-41DB-B1E3-EB87A0E13F0A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D706-3A51-49C4-92F8-C53A8D61E00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3554E-B20D-41DB-B1E3-EB87A0E13F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D706-3A51-49C4-92F8-C53A8D61E00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3554E-B20D-41DB-B1E3-EB87A0E13F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D706-3A51-49C4-92F8-C53A8D61E00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3554E-B20D-41DB-B1E3-EB87A0E13F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D706-3A51-49C4-92F8-C53A8D61E00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3554E-B20D-41DB-B1E3-EB87A0E13F0A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D706-3A51-49C4-92F8-C53A8D61E00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3554E-B20D-41DB-B1E3-EB87A0E13F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D706-3A51-49C4-92F8-C53A8D61E00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3554E-B20D-41DB-B1E3-EB87A0E13F0A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D706-3A51-49C4-92F8-C53A8D61E00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3554E-B20D-41DB-B1E3-EB87A0E13F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D706-3A51-49C4-92F8-C53A8D61E00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3554E-B20D-41DB-B1E3-EB87A0E13F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D706-3A51-49C4-92F8-C53A8D61E00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3554E-B20D-41DB-B1E3-EB87A0E13F0A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8D706-3A51-49C4-92F8-C53A8D61E00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3554E-B20D-41DB-B1E3-EB87A0E13F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B18D706-3A51-49C4-92F8-C53A8D61E00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8C13554E-B20D-41DB-B1E3-EB87A0E13F0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685800"/>
            <a:ext cx="8077200" cy="291465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Does </a:t>
            </a:r>
            <a:r>
              <a:rPr lang="en-US" dirty="0" err="1" smtClean="0"/>
              <a:t>Macroprudential</a:t>
            </a:r>
            <a:r>
              <a:rPr lang="en-US" dirty="0" smtClean="0"/>
              <a:t> Regulation Change Bank Credit Supply?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066800"/>
          </a:xfrm>
        </p:spPr>
        <p:txBody>
          <a:bodyPr/>
          <a:lstStyle/>
          <a:p>
            <a:r>
              <a:rPr lang="en-US" dirty="0" smtClean="0"/>
              <a:t>By Anil K. </a:t>
            </a:r>
            <a:r>
              <a:rPr lang="en-US" dirty="0" err="1" smtClean="0"/>
              <a:t>Kashyap</a:t>
            </a:r>
            <a:r>
              <a:rPr lang="en-US" dirty="0" smtClean="0"/>
              <a:t>, DIMITRIOS P. TSOMOCOS, and Alexandros P. Vardoulakis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95400" y="4953000"/>
            <a:ext cx="678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David Cook, HKUST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7334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Limited liability and desire for diversification may limit equity finance by agents and create moral hazard. </a:t>
            </a:r>
          </a:p>
          <a:p>
            <a:pPr lvl="1"/>
            <a:r>
              <a:rPr lang="en-US" dirty="0" smtClean="0"/>
              <a:t>Agents include bankers and </a:t>
            </a:r>
            <a:r>
              <a:rPr lang="en-US" dirty="0" err="1" smtClean="0"/>
              <a:t>entrepeneurs</a:t>
            </a:r>
            <a:r>
              <a:rPr lang="en-US" dirty="0" smtClean="0"/>
              <a:t>. </a:t>
            </a:r>
          </a:p>
          <a:p>
            <a:pPr marL="274320" lvl="1" indent="0">
              <a:buNone/>
            </a:pPr>
            <a:endParaRPr lang="en-US" dirty="0" smtClean="0"/>
          </a:p>
          <a:p>
            <a:r>
              <a:rPr lang="en-US" dirty="0" smtClean="0"/>
              <a:t>Debt finance of high return projects comes from banks. Banks are subject to Diamond-</a:t>
            </a:r>
            <a:r>
              <a:rPr lang="en-US" dirty="0" err="1" smtClean="0"/>
              <a:t>Dybvig</a:t>
            </a:r>
            <a:r>
              <a:rPr lang="en-US" dirty="0" smtClean="0"/>
              <a:t> bank runs. Bank runs will happen at a certain fraction of banks exacerbating moral hazard.</a:t>
            </a:r>
          </a:p>
          <a:p>
            <a:endParaRPr lang="en-US" dirty="0"/>
          </a:p>
          <a:p>
            <a:r>
              <a:rPr lang="en-US" dirty="0" smtClean="0"/>
              <a:t>Fraction of banks experiencing runs depends on equilibrium liquidity and capitalization of banks though they do not internalize this in choosing liquidity.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082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Outcome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Trade-off between having high capital and liquidity to avoid runs and having high investment levels. </a:t>
            </a:r>
          </a:p>
          <a:p>
            <a:endParaRPr lang="en-US" dirty="0"/>
          </a:p>
          <a:p>
            <a:r>
              <a:rPr lang="en-US" dirty="0" smtClean="0"/>
              <a:t>Strategy: Compare numerical outcomes of market equilibrium with planner that internalizes deposit probabilities.</a:t>
            </a:r>
            <a:endParaRPr lang="en-US" dirty="0"/>
          </a:p>
          <a:p>
            <a:pPr lvl="1"/>
            <a:r>
              <a:rPr lang="en-US" dirty="0"/>
              <a:t>Agents have conflicting goals so “optimal” policy depends on welfare weights on different agents. </a:t>
            </a:r>
          </a:p>
          <a:p>
            <a:pPr lvl="1"/>
            <a:r>
              <a:rPr lang="en-US" dirty="0"/>
              <a:t>Generally, everyone wants fewer bank </a:t>
            </a:r>
            <a:r>
              <a:rPr lang="en-US" dirty="0" smtClean="0"/>
              <a:t>runs but private incentives do, </a:t>
            </a:r>
            <a:r>
              <a:rPr lang="en-US" dirty="0"/>
              <a:t>so policies tend to reduce bank runs regardless of weight.   </a:t>
            </a:r>
          </a:p>
          <a:p>
            <a:endParaRPr lang="en-US" dirty="0" smtClean="0"/>
          </a:p>
          <a:p>
            <a:r>
              <a:rPr lang="en-US" dirty="0" smtClean="0"/>
              <a:t>Consider  well-defined regulations and their implementation. </a:t>
            </a:r>
          </a:p>
        </p:txBody>
      </p:sp>
    </p:spTree>
    <p:extLst>
      <p:ext uri="{BB962C8B-B14F-4D97-AF65-F5344CB8AC3E}">
        <p14:creationId xmlns:p14="http://schemas.microsoft.com/office/powerpoint/2010/main" val="3559166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Capitalization: Negative impact on credit, but capital is a buffer for bank runs.</a:t>
            </a:r>
          </a:p>
          <a:p>
            <a:r>
              <a:rPr lang="en-US" dirty="0" smtClean="0"/>
              <a:t>Liquidity: Same</a:t>
            </a:r>
          </a:p>
          <a:p>
            <a:r>
              <a:rPr lang="en-US" dirty="0" smtClean="0"/>
              <a:t>Deposit Insurance: Directly eliminates runs, so quite helpful but not w/o cost.</a:t>
            </a:r>
          </a:p>
          <a:p>
            <a:r>
              <a:rPr lang="en-US" dirty="0" err="1" smtClean="0"/>
              <a:t>LtV</a:t>
            </a:r>
            <a:r>
              <a:rPr lang="en-US" dirty="0" smtClean="0"/>
              <a:t>: Little impact on bank runs, so not very helpful. </a:t>
            </a:r>
          </a:p>
          <a:p>
            <a:r>
              <a:rPr lang="en-US" dirty="0" smtClean="0"/>
              <a:t>Dividend taxes useful in offsetting costs of </a:t>
            </a:r>
            <a:r>
              <a:rPr lang="en-US" smtClean="0"/>
              <a:t>other policies. 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531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Deposit Rate Regulation</a:t>
            </a:r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5769793"/>
              </p:ext>
            </p:extLst>
          </p:nvPr>
        </p:nvGraphicFramePr>
        <p:xfrm>
          <a:off x="457200" y="1905000"/>
          <a:ext cx="839724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21620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China Deposit Regulation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Regulation of ceiling of deposit rates will directly reduce the likelihood of bank runs since repayment needs will be limited.</a:t>
            </a:r>
          </a:p>
          <a:p>
            <a:endParaRPr lang="en-US" dirty="0"/>
          </a:p>
          <a:p>
            <a:r>
              <a:rPr lang="en-US" dirty="0" smtClean="0"/>
              <a:t>Deposit ceilings create profits for banks giving them lump sum reasons to avoid default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41883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1499</TotalTime>
  <Words>286</Words>
  <Application>Microsoft Office PowerPoint</Application>
  <PresentationFormat>On-screen Show (4:3)</PresentationFormat>
  <Paragraphs>29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Clarity</vt:lpstr>
      <vt:lpstr>How Does Macroprudential Regulation Change Bank Credit Supply?</vt:lpstr>
      <vt:lpstr>Theory</vt:lpstr>
      <vt:lpstr>Outcome</vt:lpstr>
      <vt:lpstr>Regulations</vt:lpstr>
      <vt:lpstr>Deposit Rate Regulation</vt:lpstr>
      <vt:lpstr>China Deposit Regulation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Does Macroprudential Regulation Change Bank Credit Supply?</dc:title>
  <dc:creator>David Cook</dc:creator>
  <cp:lastModifiedBy>CHEUNG Pui-shan, Selina</cp:lastModifiedBy>
  <cp:revision>16</cp:revision>
  <dcterms:created xsi:type="dcterms:W3CDTF">2015-01-13T05:12:20Z</dcterms:created>
  <dcterms:modified xsi:type="dcterms:W3CDTF">2015-01-14T06:40:40Z</dcterms:modified>
</cp:coreProperties>
</file>