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0" r:id="rId1"/>
  </p:sldMasterIdLst>
  <p:notesMasterIdLst>
    <p:notesMasterId r:id="rId9"/>
  </p:notesMasterIdLst>
  <p:sldIdLst>
    <p:sldId id="256" r:id="rId2"/>
    <p:sldId id="290" r:id="rId3"/>
    <p:sldId id="313" r:id="rId4"/>
    <p:sldId id="314" r:id="rId5"/>
    <p:sldId id="315" r:id="rId6"/>
    <p:sldId id="317" r:id="rId7"/>
    <p:sldId id="316" r:id="rId8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664" autoAdjust="0"/>
  </p:normalViewPr>
  <p:slideViewPr>
    <p:cSldViewPr>
      <p:cViewPr varScale="1">
        <p:scale>
          <a:sx n="61" d="100"/>
          <a:sy n="61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0B5D32AE-E19B-4069-B735-91EB159B2891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664A81DC-B46B-4E45-9097-228ED5D608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929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4A81DC-B46B-4E45-9097-228ED5D6086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109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dirty="0"/>
              <a:t/>
            </a:r>
            <a:br>
              <a:rPr lang="en-US" sz="1300" dirty="0"/>
            </a:br>
            <a:r>
              <a:rPr lang="en-US" sz="1300" dirty="0"/>
              <a:t/>
            </a:r>
            <a:br>
              <a:rPr lang="en-US" sz="1300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4A81DC-B46B-4E45-9097-228ED5D6086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8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86309A7-0D28-4E03-9C18-334BA45C674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309A7-0D28-4E03-9C18-334BA45C67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86309A7-0D28-4E03-9C18-334BA45C674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86309A7-0D28-4E03-9C18-334BA45C674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10" y="1"/>
            <a:ext cx="465622" cy="685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0" y="1"/>
            <a:ext cx="465622" cy="685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9" y="6400800"/>
            <a:ext cx="1888619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86309A7-0D28-4E03-9C18-334BA45C674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309A7-0D28-4E03-9C18-334BA45C674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86309A7-0D28-4E03-9C18-334BA45C6743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86309A7-0D28-4E03-9C18-334BA45C67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86309A7-0D28-4E03-9C18-334BA45C67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86309A7-0D28-4E03-9C18-334BA45C6743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86309A7-0D28-4E03-9C18-334BA45C674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Discussion "Chinese Firm Default Risk"</a:t>
            </a: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86309A7-0D28-4E03-9C18-334BA45C6743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hdr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yjtang@hku.hk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19400"/>
            <a:ext cx="8534400" cy="3124200"/>
          </a:xfrm>
        </p:spPr>
        <p:txBody>
          <a:bodyPr>
            <a:normAutofit fontScale="85000" lnSpcReduction="20000"/>
          </a:bodyPr>
          <a:lstStyle/>
          <a:p>
            <a:pPr marL="175873" indent="-175873" defTabSz="715667" eaLnBrk="0" hangingPunct="0">
              <a:buSzPct val="80000"/>
            </a:pPr>
            <a:r>
              <a:rPr lang="en-US" altLang="zh-CN" sz="2800" cap="none" dirty="0" smtClean="0">
                <a:solidFill>
                  <a:schemeClr val="tx1"/>
                </a:solidFill>
                <a:latin typeface="+mj-lt"/>
                <a:ea typeface="KaiTi" pitchFamily="49" charset="-122"/>
                <a:cs typeface="Times New Roman" pitchFamily="18" charset="0"/>
              </a:rPr>
              <a:t>Dragon Tang|</a:t>
            </a:r>
            <a:r>
              <a:rPr lang="zh-CN" altLang="en-US" sz="2800" dirty="0">
                <a:solidFill>
                  <a:schemeClr val="tx1"/>
                </a:solidFill>
                <a:latin typeface="KaiTi" pitchFamily="49" charset="-122"/>
                <a:ea typeface="KaiTi" pitchFamily="49" charset="-122"/>
              </a:rPr>
              <a:t>汤勇军</a:t>
            </a:r>
            <a:r>
              <a:rPr lang="zh-CN" altLang="en-US" sz="2000" dirty="0">
                <a:solidFill>
                  <a:schemeClr val="tx1"/>
                </a:solidFill>
                <a:latin typeface="KaiTi" pitchFamily="49" charset="-122"/>
                <a:ea typeface="KaiTi" pitchFamily="49" charset="-122"/>
              </a:rPr>
              <a:t> </a:t>
            </a:r>
            <a:endParaRPr lang="en-US" altLang="zh-CN" sz="2800" cap="none" dirty="0" smtClean="0">
              <a:solidFill>
                <a:schemeClr val="tx1"/>
              </a:solidFill>
              <a:latin typeface="+mj-lt"/>
              <a:ea typeface="KaiTi" pitchFamily="49" charset="-122"/>
              <a:cs typeface="Times New Roman" pitchFamily="18" charset="0"/>
            </a:endParaRPr>
          </a:p>
          <a:p>
            <a:pPr marL="175873" indent="-175873" defTabSz="715667" eaLnBrk="0" hangingPunct="0">
              <a:buSzPct val="80000"/>
            </a:pPr>
            <a:r>
              <a:rPr lang="en-US" altLang="zh-CN" sz="2800" b="0" i="1" cap="none" dirty="0" smtClean="0">
                <a:solidFill>
                  <a:schemeClr val="tx1"/>
                </a:solidFill>
                <a:latin typeface="+mj-lt"/>
                <a:ea typeface="KaiTi" pitchFamily="49" charset="-122"/>
                <a:cs typeface="Times New Roman" pitchFamily="18" charset="0"/>
              </a:rPr>
              <a:t>The University of Hong Kong</a:t>
            </a:r>
          </a:p>
          <a:p>
            <a:pPr marL="175873" indent="-175873" defTabSz="715667" eaLnBrk="0" hangingPunct="0">
              <a:buSzPct val="80000"/>
            </a:pPr>
            <a:endParaRPr lang="en-US" altLang="zh-CN" sz="2800" b="0" i="1" cap="none" dirty="0">
              <a:solidFill>
                <a:schemeClr val="tx1"/>
              </a:solidFill>
              <a:latin typeface="+mj-lt"/>
              <a:ea typeface="KaiTi" pitchFamily="49" charset="-122"/>
              <a:cs typeface="Times New Roman" pitchFamily="18" charset="0"/>
            </a:endParaRPr>
          </a:p>
          <a:p>
            <a:pPr marL="175873" indent="-175873" defTabSz="715667" eaLnBrk="0" hangingPunct="0">
              <a:buSzPct val="80000"/>
            </a:pPr>
            <a:r>
              <a:rPr lang="en-US" altLang="zh-CN" sz="2800" b="0" cap="none" dirty="0" smtClean="0">
                <a:solidFill>
                  <a:schemeClr val="tx1"/>
                </a:solidFill>
                <a:latin typeface="+mj-lt"/>
                <a:ea typeface="KaiTi" pitchFamily="49" charset="-122"/>
                <a:cs typeface="Times New Roman" pitchFamily="18" charset="0"/>
                <a:hlinkClick r:id="rId3"/>
              </a:rPr>
              <a:t>E-mail: yjtang@hku.hk</a:t>
            </a:r>
            <a:endParaRPr lang="en-US" altLang="zh-CN" sz="2800" b="0" cap="none" dirty="0" smtClean="0">
              <a:solidFill>
                <a:schemeClr val="tx1"/>
              </a:solidFill>
              <a:latin typeface="+mj-lt"/>
              <a:ea typeface="KaiTi" pitchFamily="49" charset="-122"/>
              <a:cs typeface="Times New Roman" pitchFamily="18" charset="0"/>
            </a:endParaRPr>
          </a:p>
          <a:p>
            <a:pPr marL="175873" indent="-175873" defTabSz="715667" eaLnBrk="0" hangingPunct="0">
              <a:buSzPct val="80000"/>
            </a:pPr>
            <a:r>
              <a:rPr lang="en-US" altLang="zh-CN" sz="2800" b="0" cap="none" dirty="0" smtClean="0">
                <a:solidFill>
                  <a:schemeClr val="tx1"/>
                </a:solidFill>
                <a:latin typeface="+mj-lt"/>
                <a:ea typeface="KaiTi" pitchFamily="49" charset="-122"/>
                <a:cs typeface="Times New Roman" pitchFamily="18" charset="0"/>
              </a:rPr>
              <a:t>Phone: (+852) 22194321</a:t>
            </a:r>
          </a:p>
          <a:p>
            <a:pPr marL="175873" indent="-175873" defTabSz="715667" eaLnBrk="0" hangingPunct="0">
              <a:buSzPct val="80000"/>
            </a:pPr>
            <a:endParaRPr lang="zh-CN" altLang="en-US" sz="2800" i="1" cap="none" dirty="0">
              <a:solidFill>
                <a:schemeClr val="tx1"/>
              </a:solidFill>
              <a:latin typeface="+mj-lt"/>
              <a:ea typeface="KaiTi" pitchFamily="49" charset="-122"/>
              <a:cs typeface="Times New Roman" pitchFamily="18" charset="0"/>
            </a:endParaRPr>
          </a:p>
          <a:p>
            <a:r>
              <a:rPr lang="en-US" altLang="zh-CN" sz="2800" b="0" cap="none" dirty="0" smtClean="0">
                <a:solidFill>
                  <a:srgbClr val="000000"/>
                </a:solidFill>
                <a:latin typeface="+mj-lt"/>
                <a:ea typeface="KaiTi" pitchFamily="49" charset="-122"/>
              </a:rPr>
              <a:t>HKIMR China Conference</a:t>
            </a:r>
            <a:endParaRPr lang="en-US" altLang="zh-CN" sz="2800" b="0" cap="none" dirty="0" smtClean="0">
              <a:solidFill>
                <a:srgbClr val="000000"/>
              </a:solidFill>
              <a:latin typeface="+mj-lt"/>
              <a:ea typeface="KaiTi" pitchFamily="49" charset="-122"/>
            </a:endParaRPr>
          </a:p>
          <a:p>
            <a:r>
              <a:rPr lang="en-US" altLang="zh-CN" sz="2800" b="0" dirty="0" smtClean="0">
                <a:solidFill>
                  <a:srgbClr val="000000"/>
                </a:solidFill>
                <a:latin typeface="+mj-lt"/>
                <a:ea typeface="KaiTi" pitchFamily="49" charset="-122"/>
              </a:rPr>
              <a:t>2015</a:t>
            </a:r>
            <a:r>
              <a:rPr lang="zh-CN" altLang="en-US" sz="2800" b="0" dirty="0" smtClean="0">
                <a:solidFill>
                  <a:srgbClr val="000000"/>
                </a:solidFill>
                <a:latin typeface="KaiTi" pitchFamily="49" charset="-122"/>
                <a:ea typeface="KaiTi" pitchFamily="49" charset="-122"/>
              </a:rPr>
              <a:t>年</a:t>
            </a:r>
            <a:r>
              <a:rPr lang="en-US" altLang="zh-CN" sz="2800" b="0" dirty="0" smtClean="0">
                <a:solidFill>
                  <a:srgbClr val="000000"/>
                </a:solidFill>
                <a:latin typeface="+mj-lt"/>
                <a:ea typeface="KaiTi" pitchFamily="49" charset="-122"/>
              </a:rPr>
              <a:t>1</a:t>
            </a:r>
            <a:r>
              <a:rPr lang="zh-CN" altLang="en-US" sz="2800" b="0" dirty="0" smtClean="0">
                <a:solidFill>
                  <a:srgbClr val="000000"/>
                </a:solidFill>
                <a:latin typeface="KaiTi" pitchFamily="49" charset="-122"/>
                <a:ea typeface="KaiTi" pitchFamily="49" charset="-122"/>
              </a:rPr>
              <a:t>月</a:t>
            </a:r>
            <a:r>
              <a:rPr lang="en-US" altLang="zh-CN" sz="2800" b="0" dirty="0">
                <a:solidFill>
                  <a:srgbClr val="000000"/>
                </a:solidFill>
                <a:latin typeface="KaiTi" pitchFamily="49" charset="-122"/>
                <a:ea typeface="KaiTi" pitchFamily="49" charset="-122"/>
              </a:rPr>
              <a:t>• </a:t>
            </a:r>
            <a:r>
              <a:rPr lang="en-US" altLang="zh-CN" sz="2800" b="0" cap="none" dirty="0" smtClean="0">
                <a:solidFill>
                  <a:srgbClr val="000000"/>
                </a:solidFill>
                <a:ea typeface="KaiTi" pitchFamily="49" charset="-122"/>
              </a:rPr>
              <a:t>Hong Kong</a:t>
            </a:r>
            <a:endParaRPr lang="en-US" altLang="zh-CN" sz="2800" b="0" cap="none" dirty="0" smtClean="0">
              <a:solidFill>
                <a:srgbClr val="000000"/>
              </a:solidFill>
              <a:ea typeface="KaiTi" pitchFamily="49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04800"/>
            <a:ext cx="8686800" cy="1828800"/>
          </a:xfrm>
        </p:spPr>
        <p:txBody>
          <a:bodyPr>
            <a:noAutofit/>
          </a:bodyPr>
          <a:lstStyle/>
          <a:p>
            <a:pPr marL="91440" indent="-300337" defTabSz="715667" eaLnBrk="0" hangingPunct="0">
              <a:lnSpc>
                <a:spcPct val="102000"/>
              </a:lnSpc>
              <a:defRPr/>
            </a:pPr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Discussion of </a:t>
            </a:r>
            <a:br>
              <a:rPr lang="en-US" altLang="zh-C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</a:b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“Assessing Default Risks for Chinese Firms: China is Not So Different After All” </a:t>
            </a: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/>
            </a:r>
            <a:b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</a:br>
            <a:r>
              <a:rPr lang="en-US" altLang="zh-CN" sz="28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by</a:t>
            </a:r>
            <a:r>
              <a:rPr lang="en-US" altLang="zh-CN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 </a:t>
            </a:r>
            <a:r>
              <a:rPr lang="en-US" altLang="zh-CN" sz="2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Daniel Law and Shaun </a:t>
            </a:r>
            <a:r>
              <a:rPr lang="en-US" altLang="zh-CN" sz="28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楷体_GB2312" pitchFamily="49" charset="-122"/>
              </a:rPr>
              <a:t>Roache</a:t>
            </a:r>
            <a:endParaRPr lang="en-US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75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the Paper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309A7-0D28-4E03-9C18-334BA45C6743}" type="slidenum">
              <a:rPr lang="en-US" smtClean="0"/>
              <a:t>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Research question: </a:t>
            </a:r>
            <a:r>
              <a:rPr lang="en-US" dirty="0" smtClean="0"/>
              <a:t>Can structural credit risk model explain default risk in China?</a:t>
            </a:r>
            <a:endParaRPr lang="en-US" dirty="0" smtClean="0"/>
          </a:p>
          <a:p>
            <a:r>
              <a:rPr lang="en-US" dirty="0" smtClean="0"/>
              <a:t>Setting: </a:t>
            </a:r>
            <a:r>
              <a:rPr lang="en-US" dirty="0" smtClean="0"/>
              <a:t>Jump diffusion model, 2006Q1-2014Q1; both listed and unlisted firms</a:t>
            </a:r>
            <a:endParaRPr lang="en-US" dirty="0" smtClean="0"/>
          </a:p>
          <a:p>
            <a:r>
              <a:rPr lang="en-US" dirty="0" smtClean="0"/>
              <a:t>Finding: </a:t>
            </a:r>
            <a:r>
              <a:rPr lang="en-US" dirty="0" smtClean="0"/>
              <a:t>Shanghai </a:t>
            </a:r>
            <a:r>
              <a:rPr lang="en-US" dirty="0" err="1" smtClean="0"/>
              <a:t>Chaori</a:t>
            </a:r>
            <a:r>
              <a:rPr lang="en-US" dirty="0" smtClean="0"/>
              <a:t> default probability spiked up in mid-2013 before default in March, 2014; Aggregate results are sensible</a:t>
            </a:r>
            <a:endParaRPr lang="en-US" dirty="0" smtClean="0"/>
          </a:p>
          <a:p>
            <a:r>
              <a:rPr lang="en-US" dirty="0" smtClean="0">
                <a:solidFill>
                  <a:srgbClr val="0000FF"/>
                </a:solidFill>
              </a:rPr>
              <a:t>Contribution</a:t>
            </a:r>
            <a:r>
              <a:rPr lang="en-US" dirty="0" smtClean="0"/>
              <a:t>: </a:t>
            </a:r>
            <a:r>
              <a:rPr lang="en-US" dirty="0" smtClean="0"/>
              <a:t>China is so different after all! A serious effort on China default risk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66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Firms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309A7-0D28-4E03-9C18-334BA45C6743}" type="slidenum">
              <a:rPr lang="en-US" smtClean="0"/>
              <a:t>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Currently excluded from the study</a:t>
            </a:r>
          </a:p>
          <a:p>
            <a:endParaRPr lang="en-US" dirty="0" smtClean="0"/>
          </a:p>
          <a:p>
            <a:r>
              <a:rPr lang="en-US" dirty="0" smtClean="0"/>
              <a:t>But, both a key driver and the most important sector</a:t>
            </a:r>
          </a:p>
          <a:p>
            <a:endParaRPr lang="en-US" dirty="0" smtClean="0"/>
          </a:p>
          <a:p>
            <a:r>
              <a:rPr lang="en-US" dirty="0" smtClean="0"/>
              <a:t>A rising re-focusing on financial firms in academic studies, including asset pricing, corporate finance, corporate governance, etc.</a:t>
            </a:r>
          </a:p>
          <a:p>
            <a:endParaRPr lang="en-US" dirty="0" smtClean="0"/>
          </a:p>
          <a:p>
            <a:r>
              <a:rPr lang="en-US" dirty="0" smtClean="0"/>
              <a:t>Suggestion: Can add a part on financial firms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899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Stress Test?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309A7-0D28-4E03-9C18-334BA45C6743}" type="slidenum">
              <a:rPr lang="en-US" smtClean="0"/>
              <a:t>4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Popular term nowadays, but new to me for research in this area</a:t>
            </a:r>
          </a:p>
          <a:p>
            <a:endParaRPr lang="en-US" dirty="0" smtClean="0"/>
          </a:p>
          <a:p>
            <a:r>
              <a:rPr lang="en-US" dirty="0" smtClean="0"/>
              <a:t>Financial distress should be stressed already</a:t>
            </a:r>
          </a:p>
          <a:p>
            <a:endParaRPr lang="en-US" dirty="0" smtClean="0"/>
          </a:p>
          <a:p>
            <a:r>
              <a:rPr lang="en-US" dirty="0" smtClean="0"/>
              <a:t>“Changes in default probabilities were driven mainly by volatilities”</a:t>
            </a:r>
          </a:p>
          <a:p>
            <a:pPr lvl="1"/>
            <a:r>
              <a:rPr lang="en-US" dirty="0" smtClean="0"/>
              <a:t>Not adding too much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873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Tests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309A7-0D28-4E03-9C18-334BA45C6743}" type="slidenum">
              <a:rPr lang="en-US" smtClean="0"/>
              <a:t>5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Case studies, aggregate analysis</a:t>
            </a:r>
          </a:p>
          <a:p>
            <a:r>
              <a:rPr lang="en-US" dirty="0" smtClean="0"/>
              <a:t>Linking estimated PDs to firm and market variables</a:t>
            </a:r>
          </a:p>
          <a:p>
            <a:r>
              <a:rPr lang="en-US" dirty="0" smtClean="0"/>
              <a:t>Borrowing costs</a:t>
            </a:r>
          </a:p>
          <a:p>
            <a:pPr lvl="1"/>
            <a:r>
              <a:rPr lang="en-US" dirty="0" smtClean="0"/>
              <a:t>Less related to fundamentals, intervened by government</a:t>
            </a:r>
          </a:p>
          <a:p>
            <a:pPr lvl="1"/>
            <a:r>
              <a:rPr lang="en-US" dirty="0" smtClean="0"/>
              <a:t>Bailey, Huang, and Yang (2011 </a:t>
            </a:r>
            <a:r>
              <a:rPr lang="en-US" i="1" dirty="0" smtClean="0"/>
              <a:t>JFQA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smtClean="0"/>
              <a:t>Suggestions: </a:t>
            </a:r>
          </a:p>
          <a:p>
            <a:pPr lvl="1"/>
            <a:r>
              <a:rPr lang="en-US" dirty="0"/>
              <a:t>R</a:t>
            </a:r>
            <a:r>
              <a:rPr lang="en-US" dirty="0" smtClean="0"/>
              <a:t>eal default or ST cases</a:t>
            </a:r>
          </a:p>
          <a:p>
            <a:pPr lvl="1"/>
            <a:r>
              <a:rPr lang="en-US" dirty="0" smtClean="0"/>
              <a:t>Focus on non-SOEs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342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comments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309A7-0D28-4E03-9C18-334BA45C6743}" type="slidenum">
              <a:rPr lang="en-US" smtClean="0"/>
              <a:t>6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Writing (e.g., policy on “disorderly deleveraging”)</a:t>
            </a:r>
          </a:p>
          <a:p>
            <a:r>
              <a:rPr lang="en-US" dirty="0" smtClean="0"/>
              <a:t>Section V: circular reasoning?</a:t>
            </a:r>
          </a:p>
          <a:p>
            <a:r>
              <a:rPr lang="en-US" dirty="0" smtClean="0"/>
              <a:t>Related literature: for listed firms in China</a:t>
            </a:r>
          </a:p>
          <a:p>
            <a:pPr lvl="1"/>
            <a:r>
              <a:rPr lang="en-US" dirty="0" smtClean="0"/>
              <a:t>Zhang, Altman, and Yen (2010, Frontiers of Computer Science in China)</a:t>
            </a:r>
          </a:p>
          <a:p>
            <a:pPr lvl="1"/>
            <a:r>
              <a:rPr lang="en-US" dirty="0" smtClean="0"/>
              <a:t>(</a:t>
            </a:r>
            <a:r>
              <a:rPr lang="en-US" dirty="0" smtClean="0">
                <a:solidFill>
                  <a:srgbClr val="FF0000"/>
                </a:solidFill>
              </a:rPr>
              <a:t>In Chinese</a:t>
            </a:r>
            <a:r>
              <a:rPr lang="en-US" dirty="0" smtClean="0"/>
              <a:t>) Yang, Wang,  Chen, Wang, Yang (2012, Mathematical Computation): A ST Early Warning Model Based on Discrete-time Hazard Model</a:t>
            </a:r>
          </a:p>
          <a:p>
            <a:pPr lvl="1"/>
            <a:r>
              <a:rPr lang="en-US" dirty="0" smtClean="0">
                <a:solidFill>
                  <a:srgbClr val="0000FF"/>
                </a:solidFill>
              </a:rPr>
              <a:t>Should improve the communication between China and non-Chinese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712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Dragon Tang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Discussion "Chinese Firm Default Risk"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309A7-0D28-4E03-9C18-334BA45C6743}" type="slidenum">
              <a:rPr lang="en-US" smtClean="0"/>
              <a:t>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Good contribution to China studies:</a:t>
            </a:r>
          </a:p>
          <a:p>
            <a:pPr lvl="1"/>
            <a:r>
              <a:rPr lang="en-US" dirty="0" smtClean="0"/>
              <a:t>Thoughtful research design and rigorous data work</a:t>
            </a:r>
          </a:p>
          <a:p>
            <a:r>
              <a:rPr lang="en-US" dirty="0" smtClean="0"/>
              <a:t>Structural models work in China!</a:t>
            </a:r>
          </a:p>
          <a:p>
            <a:pPr lvl="1"/>
            <a:r>
              <a:rPr lang="en-US" dirty="0" smtClean="0"/>
              <a:t>China is not so different after all</a:t>
            </a:r>
          </a:p>
          <a:p>
            <a:r>
              <a:rPr lang="en-US" dirty="0" smtClean="0"/>
              <a:t>Analysis and background can be better articulated</a:t>
            </a:r>
          </a:p>
          <a:p>
            <a:pPr lvl="1"/>
            <a:r>
              <a:rPr lang="en-US" dirty="0" smtClean="0"/>
              <a:t>Analyzing financial firms</a:t>
            </a:r>
          </a:p>
          <a:p>
            <a:pPr lvl="1"/>
            <a:r>
              <a:rPr lang="en-US" dirty="0" smtClean="0"/>
              <a:t>Use default or ST for model testing</a:t>
            </a:r>
          </a:p>
          <a:p>
            <a:endParaRPr lang="en-US" dirty="0" smtClean="0"/>
          </a:p>
          <a:p>
            <a:r>
              <a:rPr lang="en-US" dirty="0" smtClean="0"/>
              <a:t>“</a:t>
            </a:r>
            <a:r>
              <a:rPr lang="en-US" i="1" dirty="0" smtClean="0">
                <a:solidFill>
                  <a:srgbClr val="0000FF"/>
                </a:solidFill>
              </a:rPr>
              <a:t>It is possible to go further than simple descriptive statistics when measuring corporate credit risk in China</a:t>
            </a:r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3909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10629</TotalTime>
  <Words>435</Words>
  <Application>Microsoft Office PowerPoint</Application>
  <PresentationFormat>On-screen Show (4:3)</PresentationFormat>
  <Paragraphs>77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Civic</vt:lpstr>
      <vt:lpstr>Discussion of  “Assessing Default Risks for Chinese Firms: China is Not So Different After All”  by Daniel Law and Shaun Roache</vt:lpstr>
      <vt:lpstr>Summary of the Paper</vt:lpstr>
      <vt:lpstr>Financial Firms</vt:lpstr>
      <vt:lpstr>Stress Test?</vt:lpstr>
      <vt:lpstr>Model Tests</vt:lpstr>
      <vt:lpstr>Other comments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yjtang</dc:creator>
  <cp:lastModifiedBy>yjtang</cp:lastModifiedBy>
  <cp:revision>350</cp:revision>
  <cp:lastPrinted>2012-06-06T17:21:31Z</cp:lastPrinted>
  <dcterms:created xsi:type="dcterms:W3CDTF">2011-05-01T02:02:59Z</dcterms:created>
  <dcterms:modified xsi:type="dcterms:W3CDTF">2015-01-15T00:22:14Z</dcterms:modified>
</cp:coreProperties>
</file>