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29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89" r:id="rId10"/>
    <p:sldId id="274" r:id="rId11"/>
    <p:sldId id="276" r:id="rId12"/>
    <p:sldId id="286" r:id="rId13"/>
    <p:sldId id="287" r:id="rId14"/>
    <p:sldId id="288" r:id="rId15"/>
    <p:sldId id="277" r:id="rId16"/>
    <p:sldId id="283" r:id="rId17"/>
    <p:sldId id="279" r:id="rId18"/>
    <p:sldId id="290" r:id="rId19"/>
    <p:sldId id="266" r:id="rId20"/>
    <p:sldId id="273" r:id="rId21"/>
    <p:sldId id="291" r:id="rId22"/>
    <p:sldId id="292" r:id="rId23"/>
    <p:sldId id="293" r:id="rId24"/>
    <p:sldId id="280" r:id="rId25"/>
    <p:sldId id="294" r:id="rId26"/>
    <p:sldId id="295" r:id="rId27"/>
    <p:sldId id="282" r:id="rId28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PMingLiU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412"/>
          </a:xfrm>
          <a:prstGeom prst="rect">
            <a:avLst/>
          </a:prstGeom>
        </p:spPr>
        <p:txBody>
          <a:bodyPr vert="horz" wrap="square" lIns="92117" tIns="46058" rIns="92117" bIns="46058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Calibri" pitchFamily="34" charset="0"/>
              </a:defRPr>
            </a:lvl1pPr>
          </a:lstStyle>
          <a:p>
            <a:endParaRPr lang="en-US" altLang="zh-TW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6412"/>
          </a:xfrm>
          <a:prstGeom prst="rect">
            <a:avLst/>
          </a:prstGeom>
        </p:spPr>
        <p:txBody>
          <a:bodyPr vert="horz" wrap="square" lIns="92117" tIns="46058" rIns="92117" bIns="46058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Calibri" pitchFamily="34" charset="0"/>
              </a:defRPr>
            </a:lvl1pPr>
          </a:lstStyle>
          <a:p>
            <a:fld id="{990AB30F-FFB3-4570-AEBF-7C57F394CB9D}" type="datetimeFigureOut">
              <a:rPr lang="en-US" altLang="zh-TW"/>
              <a:pPr/>
              <a:t>1/12/2015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17" tIns="46058" rIns="92117" bIns="46058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2117" tIns="46058" rIns="92117" bIns="46058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0"/>
            <a:ext cx="2945660" cy="496412"/>
          </a:xfrm>
          <a:prstGeom prst="rect">
            <a:avLst/>
          </a:prstGeom>
        </p:spPr>
        <p:txBody>
          <a:bodyPr vert="horz" wrap="square" lIns="92117" tIns="46058" rIns="92117" bIns="46058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Calibri" pitchFamily="34" charset="0"/>
              </a:defRPr>
            </a:lvl1pPr>
          </a:lstStyle>
          <a:p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2" y="9430090"/>
            <a:ext cx="2945660" cy="496412"/>
          </a:xfrm>
          <a:prstGeom prst="rect">
            <a:avLst/>
          </a:prstGeom>
        </p:spPr>
        <p:txBody>
          <a:bodyPr vert="horz" wrap="square" lIns="92117" tIns="46058" rIns="92117" bIns="46058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Calibri" pitchFamily="34" charset="0"/>
              </a:defRPr>
            </a:lvl1pPr>
          </a:lstStyle>
          <a:p>
            <a:fld id="{5839EA4B-AE0B-4F11-86D5-B75581C51DA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458076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39EA4B-AE0B-4F11-86D5-B75581C51DAF}" type="slidenum">
              <a:rPr lang="en-US" altLang="zh-TW" smtClean="0"/>
              <a:pPr/>
              <a:t>2</a:t>
            </a:fld>
            <a:endParaRPr lang="en-US" alt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000000"/>
              </a:solidFill>
              <a:ea typeface="PMingLiU" pitchFamily="18" charset="-120"/>
            </a:endParaRPr>
          </a:p>
        </p:txBody>
      </p:sp>
      <p:sp>
        <p:nvSpPr>
          <p:cNvPr id="5" name="Oval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000000"/>
              </a:solidFill>
              <a:ea typeface="PMingLiU" pitchFamily="18" charset="-120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78AC4C-4A33-405B-84CC-1FEDCFE76B16}" type="datetime1">
              <a:rPr lang="en-US" altLang="zh-TW" smtClean="0"/>
              <a:pPr/>
              <a:t>1/12/2015</a:t>
            </a:fld>
            <a:endParaRPr lang="en-US" altLang="zh-TW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433591-F3E9-42A3-96D6-931681976CF6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99E3A1-577B-4E36-9B21-8E021F4E76D6}" type="datetime1">
              <a:rPr lang="en-US" altLang="zh-TW" smtClean="0"/>
              <a:pPr/>
              <a:t>1/12/2015</a:t>
            </a:fld>
            <a:endParaRPr lang="en-US" altLang="zh-TW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D3D66F-B9B1-418E-AC42-F018252E7C2F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1B57AC-D8EA-4F3C-83EB-E55C83A19BAF}" type="datetime1">
              <a:rPr lang="en-US" altLang="zh-TW" smtClean="0"/>
              <a:pPr/>
              <a:t>1/12/2015</a:t>
            </a:fld>
            <a:endParaRPr lang="en-US" altLang="zh-TW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016EE2-473F-45AC-9B98-4274CFD7FA40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A175EE-29DB-4FE7-83F6-2CEECCA012E6}" type="datetime1">
              <a:rPr lang="en-US" altLang="zh-TW" smtClean="0"/>
              <a:pPr/>
              <a:t>1/12/2015</a:t>
            </a:fld>
            <a:endParaRPr lang="en-US" altLang="zh-TW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1447800" y="6305550"/>
            <a:ext cx="71628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Daniel Law and Shaun K. Roache, HKIMR Conference January 15-16 2015</a:t>
            </a:r>
            <a:endParaRPr lang="en-US" altLang="zh-TW" dirty="0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7ACD08-648E-4E72-8773-83C500424FC8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FFFFFF"/>
              </a:solidFill>
              <a:ea typeface="PMingLiU" pitchFamily="18" charset="-120"/>
            </a:endParaRPr>
          </a:p>
        </p:txBody>
      </p:sp>
      <p:sp>
        <p:nvSpPr>
          <p:cNvPr id="5" name="Rectangle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FFFFFF"/>
              </a:solidFill>
              <a:ea typeface="PMingLiU" pitchFamily="18" charset="-120"/>
            </a:endParaRPr>
          </a:p>
        </p:txBody>
      </p:sp>
      <p:sp>
        <p:nvSpPr>
          <p:cNvPr id="6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000000"/>
              </a:solidFill>
              <a:ea typeface="PMingLiU" pitchFamily="18" charset="-120"/>
            </a:endParaRPr>
          </a:p>
        </p:txBody>
      </p:sp>
      <p:sp>
        <p:nvSpPr>
          <p:cNvPr id="7" name="Oval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000000"/>
              </a:solidFill>
              <a:ea typeface="PMingLiU" pitchFamily="18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D8E6BC-C310-40C4-9F28-09BE1EC773F4}" type="datetime1">
              <a:rPr lang="en-US" altLang="zh-TW" smtClean="0"/>
              <a:pPr/>
              <a:t>1/12/2015</a:t>
            </a:fld>
            <a:endParaRPr lang="en-US" altLang="zh-TW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EBA41-A7CE-4AA2-8EBD-D9CF35683319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862DB9-9A00-4ABA-8D71-B19AD7B01121}" type="datetime1">
              <a:rPr lang="en-US" altLang="zh-TW" smtClean="0"/>
              <a:pPr/>
              <a:t>1/12/2015</a:t>
            </a:fld>
            <a:endParaRPr lang="en-US" altLang="zh-TW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0FDDD0-FCC7-4350-82A0-C6FF70C431FC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F5FCAC-6BBE-4C9D-8C79-C2E2AAB6FB20}" type="datetime1">
              <a:rPr lang="en-US" altLang="zh-TW" smtClean="0"/>
              <a:pPr/>
              <a:t>1/12/2015</a:t>
            </a:fld>
            <a:endParaRPr lang="en-US" altLang="zh-TW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28D0C9-5571-4992-A40E-455BF5BF70E0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8A6AEB-A7DF-4C53-A701-19FFE46C9C52}" type="datetime1">
              <a:rPr lang="en-US" altLang="zh-TW" smtClean="0"/>
              <a:pPr/>
              <a:t>1/12/2015</a:t>
            </a:fld>
            <a:endParaRPr lang="en-US" altLang="zh-TW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A7A27A-F7A6-4316-8F2D-33210B6C784A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FFFFFF"/>
              </a:solidFill>
              <a:ea typeface="PMingLiU" pitchFamily="18" charset="-120"/>
            </a:endParaRPr>
          </a:p>
        </p:txBody>
      </p:sp>
      <p:sp>
        <p:nvSpPr>
          <p:cNvPr id="3" name="Rectangle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FFFFFF"/>
              </a:solidFill>
              <a:ea typeface="PMingLiU" pitchFamily="18" charset="-120"/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6BF7A6-AF48-43EF-8195-1D84661ABB1B}" type="datetime1">
              <a:rPr lang="en-US" altLang="zh-TW" smtClean="0"/>
              <a:pPr/>
              <a:t>1/12/2015</a:t>
            </a:fld>
            <a:endParaRPr lang="en-US" altLang="zh-TW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1EE165-30D7-4158-92A7-7A8EA558F27E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618665-90E4-4608-9CC5-0F293B6C6CFA}" type="datetime1">
              <a:rPr lang="en-US" altLang="zh-TW" smtClean="0"/>
              <a:pPr/>
              <a:t>1/12/2015</a:t>
            </a:fld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24A91F-7D9D-4278-B798-5E65E4584A8F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2575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</a:pPr>
            <a:endParaRPr kumimoji="0" lang="en-US" altLang="zh-TW" sz="3200">
              <a:latin typeface="Gill Sans MT"/>
            </a:endParaRPr>
          </a:p>
        </p:txBody>
      </p:sp>
      <p:sp>
        <p:nvSpPr>
          <p:cNvPr id="6" name="Flowchart: Process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FFFFFF"/>
              </a:solidFill>
              <a:ea typeface="PMingLiU" pitchFamily="18" charset="-120"/>
            </a:endParaRPr>
          </a:p>
        </p:txBody>
      </p:sp>
      <p:sp>
        <p:nvSpPr>
          <p:cNvPr id="7" name="Flowchart: Process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FFFFFF"/>
              </a:solidFill>
              <a:ea typeface="PMingLiU" pitchFamily="18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7E87AC-E163-4AE6-9410-7F8497FD0AAE}" type="datetime1">
              <a:rPr lang="en-US" altLang="zh-TW" smtClean="0"/>
              <a:pPr/>
              <a:t>1/12/2015</a:t>
            </a:fld>
            <a:endParaRPr lang="en-US" altLang="zh-TW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275671-49EE-49C8-89FD-64BC11FA669A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FFFFFF"/>
              </a:solidFill>
              <a:ea typeface="PMingLiU" pitchFamily="18" charset="-120"/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FFFFFF"/>
              </a:solidFill>
              <a:ea typeface="PMingLiU" pitchFamily="18" charset="-12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FFFFFF"/>
              </a:solidFill>
              <a:ea typeface="PMingLiU" pitchFamily="18" charset="-120"/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B5A788"/>
                </a:solidFill>
                <a:latin typeface="Gill Sans MT"/>
              </a:defRPr>
            </a:lvl1pPr>
          </a:lstStyle>
          <a:p>
            <a:fld id="{C2746557-3FCB-4597-AA90-2CDAB2118F94}" type="datetime1">
              <a:rPr lang="en-US" altLang="zh-TW" smtClean="0"/>
              <a:pPr/>
              <a:t>1/12/2015</a:t>
            </a:fld>
            <a:endParaRPr lang="en-US" altLang="zh-TW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B5A788"/>
                </a:solidFill>
                <a:latin typeface="Gill Sans MT"/>
              </a:defRPr>
            </a:lvl1pPr>
          </a:lstStyle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B5A788"/>
                </a:solidFill>
                <a:latin typeface="Gill Sans MT"/>
              </a:defRPr>
            </a:lvl1pPr>
          </a:lstStyle>
          <a:p>
            <a:fld id="{D0D17ABF-1EFC-4C05-99D8-F85EB98B3303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FFFFFF"/>
              </a:solidFill>
              <a:ea typeface="PMingLiU" pitchFamily="18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1" r:id="rId2"/>
    <p:sldLayoutId id="2147483733" r:id="rId3"/>
    <p:sldLayoutId id="2147483730" r:id="rId4"/>
    <p:sldLayoutId id="2147483734" r:id="rId5"/>
    <p:sldLayoutId id="2147483729" r:id="rId6"/>
    <p:sldLayoutId id="2147483735" r:id="rId7"/>
    <p:sldLayoutId id="2147483736" r:id="rId8"/>
    <p:sldLayoutId id="2147483737" r:id="rId9"/>
    <p:sldLayoutId id="2147483728" r:id="rId10"/>
    <p:sldLayoutId id="2147483727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1925" y="661988"/>
            <a:ext cx="7407275" cy="147161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Default Risks for Chinese Firms: Not So Different After All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1925" y="2687638"/>
            <a:ext cx="7407275" cy="2951162"/>
          </a:xfrm>
        </p:spPr>
        <p:txBody>
          <a:bodyPr>
            <a:normAutofit/>
          </a:bodyPr>
          <a:lstStyle/>
          <a:p>
            <a:pPr marL="26988"/>
            <a:r>
              <a:rPr lang="en-US" altLang="zh-TW" dirty="0" smtClean="0">
                <a:solidFill>
                  <a:srgbClr val="320E04"/>
                </a:solidFill>
                <a:ea typeface="PMingLiU" pitchFamily="18" charset="-120"/>
              </a:rPr>
              <a:t>Daniel Law and Shaun K. Roache</a:t>
            </a:r>
          </a:p>
          <a:p>
            <a:pPr marL="26988"/>
            <a:r>
              <a:rPr lang="en-US" altLang="zh-TW" dirty="0" smtClean="0">
                <a:solidFill>
                  <a:srgbClr val="320E04"/>
                </a:solidFill>
                <a:ea typeface="PMingLiU" pitchFamily="18" charset="-120"/>
              </a:rPr>
              <a:t>International Monetary Fund</a:t>
            </a:r>
          </a:p>
          <a:p>
            <a:pPr marL="26988"/>
            <a:endParaRPr lang="en-US" altLang="zh-TW" dirty="0" smtClean="0">
              <a:solidFill>
                <a:srgbClr val="320E04"/>
              </a:solidFill>
              <a:ea typeface="PMingLiU" pitchFamily="18" charset="-120"/>
            </a:endParaRPr>
          </a:p>
          <a:p>
            <a:pPr marL="26988"/>
            <a:r>
              <a:rPr lang="en-US" altLang="zh-TW" i="1" dirty="0" smtClean="0">
                <a:solidFill>
                  <a:srgbClr val="320E04"/>
                </a:solidFill>
                <a:ea typeface="PMingLiU" pitchFamily="18" charset="-120"/>
              </a:rPr>
              <a:t>HKIMR China Conference</a:t>
            </a:r>
          </a:p>
          <a:p>
            <a:pPr marL="26988"/>
            <a:r>
              <a:rPr lang="en-US" altLang="zh-TW" i="1" dirty="0" smtClean="0">
                <a:solidFill>
                  <a:srgbClr val="320E04"/>
                </a:solidFill>
                <a:ea typeface="PMingLiU" pitchFamily="18" charset="-120"/>
              </a:rPr>
              <a:t>January 2015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zh-HK" smtClean="0">
                <a:effectLst>
                  <a:outerShdw blurRad="38100" dist="38100" dir="2700000" algn="tl">
                    <a:srgbClr val="C0C0C0"/>
                  </a:outerShdw>
                </a:effectLst>
                <a:ea typeface="PMingLiU" pitchFamily="18" charset="-120"/>
              </a:rPr>
              <a:t>Case study - Chaori</a:t>
            </a:r>
            <a:endParaRPr lang="en-US" altLang="zh-TW" smtClean="0">
              <a:effectLst>
                <a:outerShdw blurRad="38100" dist="38100" dir="2700000" algn="tl">
                  <a:srgbClr val="C0C0C0"/>
                </a:outerShdw>
              </a:effectLst>
              <a:ea typeface="PMingLiU" pitchFamily="18" charset="-12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ECCEC-D173-4CAF-BD10-04E706594D75}" type="slidenum">
              <a:rPr lang="en-US" altLang="zh-TW"/>
              <a:pPr/>
              <a:t>10</a:t>
            </a:fld>
            <a:endParaRPr lang="en-US" altLang="zh-TW"/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99" y="2133600"/>
            <a:ext cx="368617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Content Placeholder 5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76800" y="2209800"/>
            <a:ext cx="3657600" cy="3352800"/>
          </a:xfrm>
        </p:spPr>
      </p:pic>
      <p:sp>
        <p:nvSpPr>
          <p:cNvPr id="24581" name="TextBox 6"/>
          <p:cNvSpPr txBox="1">
            <a:spLocks noChangeArrowheads="1"/>
          </p:cNvSpPr>
          <p:nvPr/>
        </p:nvSpPr>
        <p:spPr bwMode="auto">
          <a:xfrm>
            <a:off x="1143000" y="1600200"/>
            <a:ext cx="3733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zh-TW" sz="1600" b="1" dirty="0">
                <a:latin typeface="Gill Sans MT"/>
              </a:rPr>
              <a:t>Firm value and the default barrier</a:t>
            </a:r>
          </a:p>
          <a:p>
            <a:r>
              <a:rPr kumimoji="0" lang="en-US" altLang="zh-TW" sz="1600" b="1" dirty="0">
                <a:latin typeface="Gill Sans MT"/>
              </a:rPr>
              <a:t>(billions of </a:t>
            </a:r>
            <a:r>
              <a:rPr kumimoji="0" lang="en-US" altLang="zh-TW" sz="1600" b="1" dirty="0" err="1">
                <a:latin typeface="Gill Sans MT"/>
              </a:rPr>
              <a:t>yuan</a:t>
            </a:r>
            <a:r>
              <a:rPr kumimoji="0" lang="en-US" altLang="zh-TW" sz="1600" b="1" dirty="0">
                <a:latin typeface="Gill Sans MT"/>
              </a:rPr>
              <a:t>)</a:t>
            </a:r>
          </a:p>
        </p:txBody>
      </p:sp>
      <p:sp>
        <p:nvSpPr>
          <p:cNvPr id="24582" name="TextBox 7"/>
          <p:cNvSpPr txBox="1">
            <a:spLocks noChangeArrowheads="1"/>
          </p:cNvSpPr>
          <p:nvPr/>
        </p:nvSpPr>
        <p:spPr bwMode="auto">
          <a:xfrm>
            <a:off x="4876800" y="1600200"/>
            <a:ext cx="3733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zh-TW" sz="1600" b="1" dirty="0">
                <a:latin typeface="Gill Sans MT"/>
              </a:rPr>
              <a:t>Estimated 1-year default probability</a:t>
            </a:r>
          </a:p>
          <a:p>
            <a:r>
              <a:rPr kumimoji="0" lang="en-US" altLang="zh-TW" sz="1600" b="1" dirty="0">
                <a:latin typeface="Gill Sans MT"/>
              </a:rPr>
              <a:t>(decimals)</a:t>
            </a:r>
          </a:p>
        </p:txBody>
      </p:sp>
      <p:sp>
        <p:nvSpPr>
          <p:cNvPr id="24583" name="Rectangle 1"/>
          <p:cNvSpPr>
            <a:spLocks noChangeArrowheads="1"/>
          </p:cNvSpPr>
          <p:nvPr/>
        </p:nvSpPr>
        <p:spPr bwMode="auto">
          <a:xfrm>
            <a:off x="1676400" y="5486400"/>
            <a:ext cx="5181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0" lang="en-US" altLang="zh-TW" sz="1200" dirty="0">
                <a:latin typeface="Gill Sans MT"/>
              </a:rPr>
              <a:t>Sources: Wind; Bloomberg; and authors’ calculations.</a:t>
            </a:r>
            <a:endParaRPr kumimoji="0" lang="en-US" altLang="zh-TW" dirty="0">
              <a:ea typeface="Microsoft JhengHei" pitchFamily="34" charset="-120"/>
              <a:cs typeface="Arial" pitchFamily="34" charset="0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zh-HK" smtClean="0">
                <a:effectLst>
                  <a:outerShdw blurRad="38100" dist="38100" dir="2700000" algn="tl">
                    <a:srgbClr val="C0C0C0"/>
                  </a:outerShdw>
                </a:effectLst>
                <a:ea typeface="PMingLiU" pitchFamily="18" charset="-120"/>
              </a:rPr>
              <a:t>Case study - Vanke</a:t>
            </a:r>
            <a:endParaRPr lang="en-US" altLang="zh-TW" smtClean="0">
              <a:effectLst>
                <a:outerShdw blurRad="38100" dist="38100" dir="2700000" algn="tl">
                  <a:srgbClr val="C0C0C0"/>
                </a:outerShdw>
              </a:effectLst>
              <a:ea typeface="PMingLiU" pitchFamily="18" charset="-12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16420-D69F-4D61-85EA-7C775A7D627E}" type="slidenum">
              <a:rPr lang="en-US" altLang="zh-TW"/>
              <a:pPr/>
              <a:t>11</a:t>
            </a:fld>
            <a:endParaRPr lang="en-US" altLang="zh-TW"/>
          </a:p>
        </p:txBody>
      </p:sp>
      <p:sp>
        <p:nvSpPr>
          <p:cNvPr id="25603" name="TextBox 6"/>
          <p:cNvSpPr txBox="1">
            <a:spLocks noChangeArrowheads="1"/>
          </p:cNvSpPr>
          <p:nvPr/>
        </p:nvSpPr>
        <p:spPr bwMode="auto">
          <a:xfrm>
            <a:off x="1371600" y="1600200"/>
            <a:ext cx="3505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1600" b="1" dirty="0">
                <a:latin typeface="Gill Sans MT"/>
              </a:rPr>
              <a:t>Firm value and the default barrier</a:t>
            </a:r>
          </a:p>
          <a:p>
            <a:r>
              <a:rPr kumimoji="0" lang="en-US" altLang="zh-TW" sz="1600" b="1" dirty="0">
                <a:latin typeface="Gill Sans MT"/>
              </a:rPr>
              <a:t>(billions of </a:t>
            </a:r>
            <a:r>
              <a:rPr kumimoji="0" lang="en-US" altLang="zh-TW" sz="1600" b="1" dirty="0" err="1">
                <a:latin typeface="Gill Sans MT"/>
              </a:rPr>
              <a:t>yuan</a:t>
            </a:r>
            <a:r>
              <a:rPr kumimoji="0" lang="en-US" altLang="zh-TW" sz="1600" b="1" dirty="0">
                <a:latin typeface="Gill Sans MT"/>
              </a:rPr>
              <a:t>)</a:t>
            </a:r>
          </a:p>
        </p:txBody>
      </p:sp>
      <p:sp>
        <p:nvSpPr>
          <p:cNvPr id="25604" name="TextBox 7"/>
          <p:cNvSpPr txBox="1">
            <a:spLocks noChangeArrowheads="1"/>
          </p:cNvSpPr>
          <p:nvPr/>
        </p:nvSpPr>
        <p:spPr bwMode="auto">
          <a:xfrm>
            <a:off x="5029200" y="1600200"/>
            <a:ext cx="3657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zh-TW" sz="1600" b="1" dirty="0">
                <a:latin typeface="Gill Sans MT"/>
              </a:rPr>
              <a:t>Estimated 1-year default probability</a:t>
            </a:r>
          </a:p>
          <a:p>
            <a:r>
              <a:rPr kumimoji="0" lang="en-US" altLang="zh-TW" sz="1600" b="1" dirty="0">
                <a:latin typeface="Gill Sans MT"/>
              </a:rPr>
              <a:t>(decimals)</a:t>
            </a:r>
          </a:p>
        </p:txBody>
      </p:sp>
      <p:sp>
        <p:nvSpPr>
          <p:cNvPr id="25605" name="Rectangle 1"/>
          <p:cNvSpPr>
            <a:spLocks noChangeArrowheads="1"/>
          </p:cNvSpPr>
          <p:nvPr/>
        </p:nvSpPr>
        <p:spPr bwMode="auto">
          <a:xfrm>
            <a:off x="1676400" y="5486400"/>
            <a:ext cx="5181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0" lang="en-US" altLang="zh-TW" sz="1200">
                <a:latin typeface="Gill Sans MT"/>
              </a:rPr>
              <a:t>Sources: Wind; Bloomberg; and authors’ calculations.</a:t>
            </a:r>
            <a:endParaRPr kumimoji="0" lang="en-US" altLang="zh-TW">
              <a:ea typeface="Microsoft JhengHei" pitchFamily="34" charset="-120"/>
              <a:cs typeface="Arial" pitchFamily="34" charset="0"/>
            </a:endParaRPr>
          </a:p>
        </p:txBody>
      </p:sp>
      <p:pic>
        <p:nvPicPr>
          <p:cNvPr id="2560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133600"/>
            <a:ext cx="3505200" cy="333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Content Placeholder 11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05400" y="2209800"/>
            <a:ext cx="3429000" cy="3276600"/>
          </a:xfr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Data</a:t>
            </a:r>
            <a:endParaRPr lang="en-US" altLang="zh-TW" dirty="0" smtClean="0">
              <a:effectLst/>
              <a:ea typeface="新細明體" pitchFamily="18" charset="-120"/>
            </a:endParaRPr>
          </a:p>
        </p:txBody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>
          <a:xfrm>
            <a:off x="1447800" y="1447800"/>
            <a:ext cx="7327900" cy="5715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HK" sz="2400" dirty="0" smtClean="0">
                <a:ea typeface="新細明體" pitchFamily="18" charset="-120"/>
              </a:rPr>
              <a:t>Our sample includes 2,441 listed firms and </a:t>
            </a:r>
            <a:br>
              <a:rPr lang="en-US" altLang="zh-HK" sz="2400" dirty="0" smtClean="0">
                <a:ea typeface="新細明體" pitchFamily="18" charset="-120"/>
              </a:rPr>
            </a:br>
            <a:r>
              <a:rPr lang="en-US" altLang="zh-HK" sz="2400" dirty="0" smtClean="0">
                <a:ea typeface="新細明體" pitchFamily="18" charset="-120"/>
              </a:rPr>
              <a:t>2,042 non-listed firms over Q1-2006 to Q1-2014</a:t>
            </a:r>
          </a:p>
          <a:p>
            <a:pPr>
              <a:lnSpc>
                <a:spcPct val="90000"/>
              </a:lnSpc>
            </a:pPr>
            <a:endParaRPr lang="en-US" altLang="zh-HK" sz="2400" dirty="0" smtClean="0">
              <a:ea typeface="新細明體" pitchFamily="18" charset="-120"/>
            </a:endParaRPr>
          </a:p>
          <a:p>
            <a:pPr>
              <a:lnSpc>
                <a:spcPct val="90000"/>
              </a:lnSpc>
            </a:pPr>
            <a:r>
              <a:rPr lang="en-US" altLang="zh-HK" sz="2400" dirty="0" smtClean="0">
                <a:ea typeface="新細明體" pitchFamily="18" charset="-120"/>
              </a:rPr>
              <a:t>Firm-specific balance sheet data taken from quarterly financial reports; non-listed firms often only report annually. Sample liabilities amounted to RMB56 </a:t>
            </a:r>
            <a:r>
              <a:rPr lang="en-US" altLang="zh-HK" sz="2400" dirty="0" err="1" smtClean="0">
                <a:ea typeface="新細明體" pitchFamily="18" charset="-120"/>
              </a:rPr>
              <a:t>tn</a:t>
            </a:r>
            <a:r>
              <a:rPr lang="en-US" altLang="zh-HK" sz="2400" dirty="0" smtClean="0">
                <a:ea typeface="新細明體" pitchFamily="18" charset="-120"/>
              </a:rPr>
              <a:t> in Q1-2014, equivalent to 48% of outstanding TSF. Source is WIND.</a:t>
            </a:r>
          </a:p>
          <a:p>
            <a:pPr>
              <a:lnSpc>
                <a:spcPct val="90000"/>
              </a:lnSpc>
            </a:pPr>
            <a:endParaRPr lang="en-US" altLang="zh-HK" sz="2400" dirty="0" smtClean="0">
              <a:ea typeface="新細明體" pitchFamily="18" charset="-120"/>
            </a:endParaRPr>
          </a:p>
          <a:p>
            <a:pPr>
              <a:lnSpc>
                <a:spcPct val="90000"/>
              </a:lnSpc>
            </a:pPr>
            <a:r>
              <a:rPr lang="en-US" altLang="zh-HK" sz="2400" dirty="0" smtClean="0">
                <a:ea typeface="新細明體" pitchFamily="18" charset="-120"/>
              </a:rPr>
              <a:t>Non-listed firm default probabilities were calculated using the jump diffusion distributional parameters of an industry peer matched using a “minimum distance” procedure based on size and leverage.</a:t>
            </a:r>
          </a:p>
          <a:p>
            <a:pPr>
              <a:lnSpc>
                <a:spcPct val="90000"/>
              </a:lnSpc>
            </a:pPr>
            <a:endParaRPr lang="en-US" altLang="zh-TW" sz="2400" dirty="0" smtClean="0">
              <a:ea typeface="新細明體" pitchFamily="18" charset="-12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447800" y="6305550"/>
            <a:ext cx="7162800" cy="476250"/>
          </a:xfrm>
        </p:spPr>
        <p:txBody>
          <a:bodyPr/>
          <a:lstStyle/>
          <a:p>
            <a:r>
              <a:rPr lang="en-US" altLang="zh-TW" dirty="0" smtClean="0"/>
              <a:t>Daniel Law and Shaun K. Roache, HKIMR Conference January 15-16 2015</a:t>
            </a:r>
            <a:endParaRPr lang="en-US" altLang="zh-TW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– Summary Statistics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Daniel Law and Shaun K. Roache, HKIMR Conference January 15-16 2015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189F43-7399-41D6-AEE7-4B6DBFD6D9A0}" type="slidenum">
              <a:rPr lang="en-US" altLang="zh-TW" smtClean="0"/>
              <a:pPr>
                <a:defRPr/>
              </a:pPr>
              <a:t>13</a:t>
            </a:fld>
            <a:endParaRPr lang="en-US" altLang="zh-TW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447800"/>
            <a:ext cx="7062154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– Implied Credit Rating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100" dirty="0" smtClean="0"/>
              <a:t>We map estimated default probabilities into implied credit ratings using the Standard &amp; Poor’s distribution</a:t>
            </a:r>
            <a:endParaRPr lang="en-US" sz="31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Daniel Law and Shaun K. Roache, HKIMR Conference January 15-16 2015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189F43-7399-41D6-AEE7-4B6DBFD6D9A0}" type="slidenum">
              <a:rPr lang="en-US" altLang="zh-TW" smtClean="0"/>
              <a:pPr>
                <a:defRPr/>
              </a:pPr>
              <a:t>14</a:t>
            </a:fld>
            <a:endParaRPr lang="en-US" altLang="zh-TW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 r="10013" b="5762"/>
          <a:stretch>
            <a:fillRect/>
          </a:stretch>
        </p:blipFill>
        <p:spPr bwMode="auto">
          <a:xfrm>
            <a:off x="1600200" y="3124200"/>
            <a:ext cx="7364002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zh-TW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PMingLiU" pitchFamily="18" charset="-120"/>
              </a:rPr>
              <a:t>Initial Results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C05B6-E840-422D-B923-E2C43AFD3C51}" type="slidenum">
              <a:rPr lang="en-US" altLang="zh-TW"/>
              <a:pPr/>
              <a:t>15</a:t>
            </a:fld>
            <a:endParaRPr lang="en-US" altLang="zh-TW"/>
          </a:p>
        </p:txBody>
      </p:sp>
      <p:sp>
        <p:nvSpPr>
          <p:cNvPr id="26627" name="TextBox 6"/>
          <p:cNvSpPr txBox="1">
            <a:spLocks noChangeArrowheads="1"/>
          </p:cNvSpPr>
          <p:nvPr/>
        </p:nvSpPr>
        <p:spPr bwMode="auto">
          <a:xfrm>
            <a:off x="1066800" y="2819400"/>
            <a:ext cx="35052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TW" sz="1600" b="1" dirty="0">
                <a:latin typeface="Gill Sans MT"/>
              </a:rPr>
              <a:t>Distributions by sector, Q1-2014</a:t>
            </a:r>
          </a:p>
        </p:txBody>
      </p:sp>
      <p:sp>
        <p:nvSpPr>
          <p:cNvPr id="26628" name="TextBox 7"/>
          <p:cNvSpPr txBox="1">
            <a:spLocks noChangeArrowheads="1"/>
          </p:cNvSpPr>
          <p:nvPr/>
        </p:nvSpPr>
        <p:spPr bwMode="auto">
          <a:xfrm>
            <a:off x="4800600" y="2819400"/>
            <a:ext cx="3962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zh-TW" sz="1600" b="1" dirty="0">
                <a:latin typeface="Gill Sans MT"/>
              </a:rPr>
              <a:t>Listing status and ownership, Q1-2014</a:t>
            </a:r>
          </a:p>
        </p:txBody>
      </p:sp>
      <p:sp>
        <p:nvSpPr>
          <p:cNvPr id="26629" name="Rectangle 1"/>
          <p:cNvSpPr>
            <a:spLocks noChangeArrowheads="1"/>
          </p:cNvSpPr>
          <p:nvPr/>
        </p:nvSpPr>
        <p:spPr bwMode="auto">
          <a:xfrm>
            <a:off x="1447800" y="6324600"/>
            <a:ext cx="5181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0" lang="en-US" altLang="zh-TW" sz="1200" dirty="0">
                <a:latin typeface="Gill Sans MT"/>
              </a:rPr>
              <a:t>Sources: Wind; Bloomberg; and authors’ calculations.</a:t>
            </a:r>
            <a:endParaRPr kumimoji="0" lang="en-US" altLang="zh-TW" dirty="0">
              <a:ea typeface="Microsoft JhengHei" pitchFamily="34" charset="-120"/>
              <a:cs typeface="Arial" pitchFamily="34" charset="0"/>
            </a:endParaRPr>
          </a:p>
        </p:txBody>
      </p:sp>
      <p:pic>
        <p:nvPicPr>
          <p:cNvPr id="26630" name="Picture 14"/>
          <p:cNvPicPr>
            <a:picLocks noChangeAspect="1" noChangeArrowheads="1"/>
          </p:cNvPicPr>
          <p:nvPr/>
        </p:nvPicPr>
        <p:blipFill>
          <a:blip r:embed="rId2" cstate="print"/>
          <a:srcRect t="2273"/>
          <a:stretch>
            <a:fillRect/>
          </a:stretch>
        </p:blipFill>
        <p:spPr bwMode="auto">
          <a:xfrm>
            <a:off x="1143000" y="3124200"/>
            <a:ext cx="343662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Content Placeholder 17"/>
          <p:cNvPicPr>
            <a:picLocks noGrp="1"/>
          </p:cNvPicPr>
          <p:nvPr>
            <p:ph idx="1"/>
          </p:nvPr>
        </p:nvPicPr>
        <p:blipFill>
          <a:blip r:embed="rId3" cstate="print"/>
          <a:srcRect t="4444"/>
          <a:stretch>
            <a:fillRect/>
          </a:stretch>
        </p:blipFill>
        <p:spPr>
          <a:xfrm>
            <a:off x="5105400" y="3124200"/>
            <a:ext cx="3429000" cy="3276600"/>
          </a:xfrm>
        </p:spPr>
      </p:pic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1295400" y="12192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65125" marR="0" lvl="0" indent="-28257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PMingLiU" pitchFamily="18" charset="-120"/>
                <a:cs typeface="+mn-cs"/>
              </a:rPr>
              <a:t>Observations:</a:t>
            </a:r>
          </a:p>
          <a:p>
            <a:pPr marL="822325" lvl="1" indent="-282575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</a:pPr>
            <a:r>
              <a:rPr kumimoji="0" lang="en-US" altLang="zh-TW" sz="2400" noProof="0" dirty="0" smtClean="0">
                <a:latin typeface="+mn-lt"/>
              </a:rPr>
              <a:t>“Weak tails” in mining and real estate</a:t>
            </a:r>
          </a:p>
          <a:p>
            <a:pPr marL="822325" lvl="1" indent="-282575"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</a:pPr>
            <a:r>
              <a:rPr kumimoji="0" lang="en-US" altLang="zh-TW" sz="2400" noProof="0" dirty="0" smtClean="0">
                <a:latin typeface="+mn-lt"/>
              </a:rPr>
              <a:t>“Weak tails” in SOEs </a:t>
            </a:r>
            <a:r>
              <a:rPr kumimoji="0" lang="en-US" altLang="zh-TW" sz="2400" dirty="0" smtClean="0">
                <a:latin typeface="+mn-lt"/>
              </a:rPr>
              <a:t>with high leverage</a:t>
            </a:r>
            <a:endParaRPr kumimoji="0" lang="en-US" altLang="zh-TW" sz="2400" noProof="0" dirty="0" smtClean="0">
              <a:latin typeface="+mn-lt"/>
            </a:endParaRPr>
          </a:p>
          <a:p>
            <a:pPr marL="365125" marR="0" lvl="0" indent="-282575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tabLst/>
              <a:defRPr/>
            </a:pPr>
            <a:endParaRPr kumimoji="0" lang="en-US" altLang="zh-TW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PMingLiU" pitchFamily="18" charset="-120"/>
              <a:cs typeface="+mn-cs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Daniel Law and Shaun K. Roache, HKIMR Conference January 15-16 2015</a:t>
            </a:r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Stress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000" dirty="0" smtClean="0"/>
              <a:t>Assess system-wide potential costs</a:t>
            </a:r>
          </a:p>
          <a:p>
            <a:r>
              <a:rPr lang="en-US" sz="3000" dirty="0" smtClean="0"/>
              <a:t>Calibrate </a:t>
            </a:r>
            <a:r>
              <a:rPr lang="el-GR" sz="3000" i="1" dirty="0" smtClean="0">
                <a:latin typeface="Times New Roman"/>
                <a:cs typeface="Times New Roman"/>
              </a:rPr>
              <a:t>σ</a:t>
            </a:r>
            <a:r>
              <a:rPr lang="en-US" sz="3000" dirty="0" smtClean="0"/>
              <a:t> and </a:t>
            </a:r>
            <a:r>
              <a:rPr lang="el-GR" sz="3000" dirty="0" smtClean="0">
                <a:latin typeface="Times New Roman"/>
                <a:cs typeface="Times New Roman"/>
              </a:rPr>
              <a:t>Δ</a:t>
            </a:r>
            <a:r>
              <a:rPr lang="en-US" sz="3000" i="1" dirty="0" smtClean="0">
                <a:latin typeface="Times New Roman"/>
                <a:cs typeface="Times New Roman"/>
              </a:rPr>
              <a:t>V</a:t>
            </a:r>
            <a:r>
              <a:rPr lang="en-US" sz="3000" dirty="0" smtClean="0"/>
              <a:t> to levels reached when for the 90</a:t>
            </a:r>
            <a:r>
              <a:rPr lang="en-US" sz="3000" baseline="30000" dirty="0" smtClean="0"/>
              <a:t>th</a:t>
            </a:r>
            <a:r>
              <a:rPr lang="en-US" sz="3000" dirty="0" smtClean="0"/>
              <a:t> percentile default probability for each firm</a:t>
            </a: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ACD08-648E-4E72-8773-83C500424FC8}" type="slidenum">
              <a:rPr lang="en-US" altLang="zh-TW" smtClean="0"/>
              <a:pPr/>
              <a:t>16</a:t>
            </a:fld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r="16088" b="20513"/>
          <a:stretch>
            <a:fillRect/>
          </a:stretch>
        </p:blipFill>
        <p:spPr bwMode="auto">
          <a:xfrm>
            <a:off x="1676401" y="3605290"/>
            <a:ext cx="7086600" cy="2566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zh-HK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PMingLiU" pitchFamily="18" charset="-120"/>
              </a:rPr>
              <a:t>Stress tests</a:t>
            </a:r>
            <a:endParaRPr lang="en-US" altLang="zh-TW" dirty="0" smtClean="0">
              <a:effectLst>
                <a:outerShdw blurRad="38100" dist="38100" dir="2700000" algn="tl">
                  <a:srgbClr val="C0C0C0"/>
                </a:outerShdw>
              </a:effectLst>
              <a:ea typeface="PMingLiU" pitchFamily="18" charset="-12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0EF08-CBB8-4DA2-8C01-8EBC316CF76F}" type="slidenum">
              <a:rPr lang="en-US" altLang="zh-TW"/>
              <a:pPr/>
              <a:t>17</a:t>
            </a:fld>
            <a:endParaRPr lang="en-US" altLang="zh-TW"/>
          </a:p>
        </p:txBody>
      </p:sp>
      <p:sp>
        <p:nvSpPr>
          <p:cNvPr id="28675" name="TextBox 6"/>
          <p:cNvSpPr txBox="1">
            <a:spLocks noChangeArrowheads="1"/>
          </p:cNvSpPr>
          <p:nvPr/>
        </p:nvSpPr>
        <p:spPr bwMode="auto">
          <a:xfrm>
            <a:off x="1066800" y="1524000"/>
            <a:ext cx="3962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zh-TW" sz="1600" b="1" dirty="0">
                <a:latin typeface="Gill Sans MT"/>
              </a:rPr>
              <a:t>Cumulative Distribution of Corporate Debt </a:t>
            </a:r>
            <a:r>
              <a:rPr kumimoji="0" lang="en-US" altLang="zh-TW" sz="1600" b="1" dirty="0" smtClean="0">
                <a:latin typeface="Gill Sans MT"/>
              </a:rPr>
              <a:t>by </a:t>
            </a:r>
            <a:r>
              <a:rPr kumimoji="0" lang="en-US" altLang="zh-TW" sz="1600" b="1" dirty="0">
                <a:latin typeface="Gill Sans MT"/>
              </a:rPr>
              <a:t>Default Probability</a:t>
            </a:r>
          </a:p>
        </p:txBody>
      </p:sp>
      <p:sp>
        <p:nvSpPr>
          <p:cNvPr id="28676" name="TextBox 7"/>
          <p:cNvSpPr txBox="1">
            <a:spLocks noChangeArrowheads="1"/>
          </p:cNvSpPr>
          <p:nvPr/>
        </p:nvSpPr>
        <p:spPr bwMode="auto">
          <a:xfrm>
            <a:off x="5105400" y="1524000"/>
            <a:ext cx="3810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zh-TW" sz="1600" b="1" dirty="0">
                <a:latin typeface="Gill Sans MT"/>
              </a:rPr>
              <a:t>Cumulative distribution of liabilities weighted by default probabilities</a:t>
            </a:r>
          </a:p>
          <a:p>
            <a:r>
              <a:rPr kumimoji="0" lang="en-US" altLang="zh-TW" sz="1600" b="1" dirty="0">
                <a:latin typeface="Gill Sans MT"/>
              </a:rPr>
              <a:t>(Percent of total liabilities)</a:t>
            </a:r>
          </a:p>
        </p:txBody>
      </p:sp>
      <p:sp>
        <p:nvSpPr>
          <p:cNvPr id="28677" name="Rectangle 1"/>
          <p:cNvSpPr>
            <a:spLocks noChangeArrowheads="1"/>
          </p:cNvSpPr>
          <p:nvPr/>
        </p:nvSpPr>
        <p:spPr bwMode="auto">
          <a:xfrm>
            <a:off x="1371600" y="5334000"/>
            <a:ext cx="5181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0" lang="en-US" altLang="zh-TW" sz="1200" dirty="0">
                <a:latin typeface="Gill Sans MT"/>
              </a:rPr>
              <a:t>Sources: Wind; Bloomberg; and authors’ calculations.</a:t>
            </a:r>
            <a:endParaRPr kumimoji="0" lang="en-US" altLang="zh-TW" dirty="0">
              <a:ea typeface="Microsoft JhengHei" pitchFamily="34" charset="-120"/>
              <a:cs typeface="Arial" pitchFamily="34" charset="0"/>
            </a:endParaRPr>
          </a:p>
        </p:txBody>
      </p:sp>
      <p:pic>
        <p:nvPicPr>
          <p:cNvPr id="28678" name="Picture 9"/>
          <p:cNvPicPr>
            <a:picLocks noChangeAspect="1" noChangeArrowheads="1"/>
          </p:cNvPicPr>
          <p:nvPr/>
        </p:nvPicPr>
        <p:blipFill>
          <a:blip r:embed="rId2" cstate="print"/>
          <a:srcRect l="5833"/>
          <a:stretch>
            <a:fillRect/>
          </a:stretch>
        </p:blipFill>
        <p:spPr bwMode="auto">
          <a:xfrm>
            <a:off x="1143000" y="2209800"/>
            <a:ext cx="369025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Content Placeholder 12"/>
          <p:cNvPicPr>
            <a:picLocks noGrp="1"/>
          </p:cNvPicPr>
          <p:nvPr>
            <p:ph idx="1"/>
          </p:nvPr>
        </p:nvPicPr>
        <p:blipFill>
          <a:blip r:embed="rId3" cstate="print"/>
          <a:srcRect t="5405"/>
          <a:stretch>
            <a:fillRect/>
          </a:stretch>
        </p:blipFill>
        <p:spPr>
          <a:xfrm>
            <a:off x="4953000" y="2286000"/>
            <a:ext cx="3962400" cy="3048000"/>
          </a:xfrm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Default probability determinants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295400"/>
            <a:ext cx="7162800" cy="4953000"/>
          </a:xfrm>
        </p:spPr>
        <p:txBody>
          <a:bodyPr/>
          <a:lstStyle/>
          <a:p>
            <a:r>
              <a:rPr lang="en-US" sz="2400" dirty="0" smtClean="0"/>
              <a:t>Follow the Altman, </a:t>
            </a:r>
            <a:r>
              <a:rPr lang="en-US" sz="2400" dirty="0" err="1" smtClean="0"/>
              <a:t>Fargher</a:t>
            </a:r>
            <a:r>
              <a:rPr lang="en-US" sz="2400" dirty="0" smtClean="0"/>
              <a:t>, and </a:t>
            </a:r>
            <a:r>
              <a:rPr lang="en-US" sz="2400" dirty="0" err="1" smtClean="0"/>
              <a:t>Kalotay</a:t>
            </a:r>
            <a:r>
              <a:rPr lang="en-US" sz="2400" dirty="0" smtClean="0"/>
              <a:t> (2011) study of the United States. Our sample includes 2,441 </a:t>
            </a:r>
            <a:r>
              <a:rPr lang="en-US" sz="2400" i="1" u="sng" dirty="0" smtClean="0"/>
              <a:t>listed</a:t>
            </a:r>
            <a:r>
              <a:rPr lang="en-US" sz="2400" dirty="0" smtClean="0"/>
              <a:t> Chinese firms over Q1-2006 to </a:t>
            </a:r>
            <a:br>
              <a:rPr lang="en-US" sz="2400" dirty="0" smtClean="0"/>
            </a:br>
            <a:r>
              <a:rPr lang="en-US" sz="2400" dirty="0" smtClean="0"/>
              <a:t>Q1-2014 (50,766 firm observations). </a:t>
            </a:r>
          </a:p>
          <a:p>
            <a:endParaRPr lang="en-US" sz="2400" dirty="0" smtClean="0"/>
          </a:p>
          <a:p>
            <a:r>
              <a:rPr lang="en-US" sz="2400" dirty="0" err="1" smtClean="0"/>
              <a:t>Logit</a:t>
            </a:r>
            <a:r>
              <a:rPr lang="en-US" sz="2400" dirty="0" smtClean="0"/>
              <a:t> specification, pooled OLS, and robust SEs. The vectors </a:t>
            </a:r>
            <a:r>
              <a:rPr lang="en-US" sz="2400" b="1" i="1" dirty="0" err="1" smtClean="0">
                <a:latin typeface="Times New Roman"/>
                <a:cs typeface="Times New Roman"/>
              </a:rPr>
              <a:t>X</a:t>
            </a:r>
            <a:r>
              <a:rPr lang="en-US" sz="2400" b="1" i="1" baseline="-25000" dirty="0" err="1" smtClean="0">
                <a:latin typeface="Times New Roman"/>
                <a:cs typeface="Times New Roman"/>
              </a:rPr>
              <a:t>it</a:t>
            </a:r>
            <a:r>
              <a:rPr lang="en-US" sz="2400" dirty="0" smtClean="0"/>
              <a:t>, </a:t>
            </a:r>
            <a:r>
              <a:rPr lang="en-US" sz="2400" b="1" i="1" dirty="0" err="1" smtClean="0">
                <a:latin typeface="Times New Roman"/>
                <a:cs typeface="Times New Roman"/>
              </a:rPr>
              <a:t>Z</a:t>
            </a:r>
            <a:r>
              <a:rPr lang="en-US" sz="2400" b="1" i="1" baseline="-25000" dirty="0" err="1" smtClean="0">
                <a:latin typeface="Times New Roman"/>
                <a:cs typeface="Times New Roman"/>
              </a:rPr>
              <a:t>t</a:t>
            </a:r>
            <a:r>
              <a:rPr lang="en-US" sz="2400" dirty="0" smtClean="0"/>
              <a:t>, and </a:t>
            </a:r>
            <a:r>
              <a:rPr lang="en-US" sz="2400" b="1" i="1" dirty="0" smtClean="0">
                <a:latin typeface="Times New Roman"/>
                <a:cs typeface="Times New Roman"/>
              </a:rPr>
              <a:t>D</a:t>
            </a:r>
            <a:r>
              <a:rPr lang="en-US" sz="2400" dirty="0" smtClean="0"/>
              <a:t> denote firm-specific, macro, and dummy variables, respectively.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Daniel Law and Shaun K. Roache, HKIMR Conference January 15-16 2015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189F43-7399-41D6-AEE7-4B6DBFD6D9A0}" type="slidenum">
              <a:rPr lang="en-US" altLang="zh-TW" smtClean="0"/>
              <a:pPr>
                <a:defRPr/>
              </a:pPr>
              <a:t>18</a:t>
            </a:fld>
            <a:endParaRPr lang="en-US" altLang="zh-TW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 r="48412"/>
          <a:stretch>
            <a:fillRect/>
          </a:stretch>
        </p:blipFill>
        <p:spPr bwMode="auto">
          <a:xfrm>
            <a:off x="1371600" y="4750035"/>
            <a:ext cx="7371620" cy="1269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dirty="0" smtClean="0"/>
              <a:t>Default probability determinants</a:t>
            </a:r>
            <a:endParaRPr lang="en-US" altLang="zh-TW" dirty="0" smtClean="0">
              <a:effectLst>
                <a:outerShdw blurRad="38100" dist="38100" dir="2700000" algn="tl">
                  <a:srgbClr val="C0C0C0"/>
                </a:outerShdw>
              </a:effectLst>
              <a:ea typeface="PMingLiU" pitchFamily="18" charset="-12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6272A-14CC-4714-A836-138C11F8B2FB}" type="slidenum">
              <a:rPr lang="en-US" altLang="zh-TW"/>
              <a:pPr/>
              <a:t>19</a:t>
            </a:fld>
            <a:endParaRPr lang="en-US" altLang="zh-TW"/>
          </a:p>
        </p:txBody>
      </p:sp>
      <p:pic>
        <p:nvPicPr>
          <p:cNvPr id="2970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295400"/>
            <a:ext cx="6705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Daniel Law and Shaun K. Roache, HKIMR Conference January 15-16 2015</a:t>
            </a:r>
            <a:endParaRPr lang="en-US" altLang="zh-TW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Motivation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100" y="1447800"/>
            <a:ext cx="7499350" cy="51054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TW" dirty="0" smtClean="0">
                <a:ea typeface="PMingLiU" pitchFamily="18" charset="-120"/>
              </a:rPr>
              <a:t>Large rise in corporate debt and policymakers desire to introduce more market discipline: </a:t>
            </a:r>
            <a:r>
              <a:rPr lang="en-US" altLang="zh-TW" i="1" u="sng" dirty="0" smtClean="0">
                <a:ea typeface="PMingLiU" pitchFamily="18" charset="-120"/>
              </a:rPr>
              <a:t>higher risk</a:t>
            </a:r>
          </a:p>
          <a:p>
            <a:pPr>
              <a:lnSpc>
                <a:spcPct val="90000"/>
              </a:lnSpc>
            </a:pPr>
            <a:endParaRPr lang="en-US" altLang="zh-TW" dirty="0" smtClean="0">
              <a:ea typeface="PMingLiU" pitchFamily="18" charset="-120"/>
            </a:endParaRPr>
          </a:p>
          <a:p>
            <a:pPr>
              <a:lnSpc>
                <a:spcPct val="90000"/>
              </a:lnSpc>
            </a:pPr>
            <a:r>
              <a:rPr lang="en-US" altLang="zh-TW" dirty="0" smtClean="0">
                <a:ea typeface="PMingLiU" pitchFamily="18" charset="-120"/>
              </a:rPr>
              <a:t>China is opening up and credit exposure is broadening beyond domestic banks: </a:t>
            </a:r>
            <a:r>
              <a:rPr lang="en-US" altLang="zh-TW" i="1" u="sng" dirty="0" smtClean="0">
                <a:ea typeface="PMingLiU" pitchFamily="18" charset="-120"/>
              </a:rPr>
              <a:t>broader exposure</a:t>
            </a:r>
          </a:p>
          <a:p>
            <a:pPr>
              <a:lnSpc>
                <a:spcPct val="90000"/>
              </a:lnSpc>
            </a:pPr>
            <a:endParaRPr lang="en-US" altLang="zh-TW" dirty="0" smtClean="0">
              <a:ea typeface="PMingLiU" pitchFamily="18" charset="-120"/>
            </a:endParaRPr>
          </a:p>
          <a:p>
            <a:pPr>
              <a:lnSpc>
                <a:spcPct val="90000"/>
              </a:lnSpc>
            </a:pPr>
            <a:r>
              <a:rPr lang="en-US" altLang="zh-TW" dirty="0" smtClean="0">
                <a:ea typeface="PMingLiU" pitchFamily="18" charset="-120"/>
              </a:rPr>
              <a:t>China is, in some ways, unique: </a:t>
            </a:r>
            <a:r>
              <a:rPr lang="en-US" altLang="zh-TW" i="1" u="sng" dirty="0" smtClean="0">
                <a:ea typeface="PMingLiU" pitchFamily="18" charset="-120"/>
              </a:rPr>
              <a:t>can we adopt the standard tools?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3AC73-82F7-4EE9-83EF-53508F54C5BA}" type="slidenum">
              <a:rPr lang="en-US" altLang="zh-TW"/>
              <a:pPr/>
              <a:t>2</a:t>
            </a:fld>
            <a:endParaRPr lang="en-US" altLang="zh-TW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Daniel Law and Shaun K. Roache, HKIMR Conference January 15-16 2015</a:t>
            </a:r>
            <a:endParaRPr lang="en-US" altLang="zh-TW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dirty="0" smtClean="0"/>
              <a:t>Default probability determinants</a:t>
            </a:r>
            <a:endParaRPr lang="en-US" altLang="zh-TW" dirty="0" smtClean="0">
              <a:effectLst>
                <a:outerShdw blurRad="38100" dist="38100" dir="2700000" algn="tl">
                  <a:srgbClr val="C0C0C0"/>
                </a:outerShdw>
              </a:effectLst>
              <a:ea typeface="PMingLiU" pitchFamily="18" charset="-12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224D3-FE3F-4D13-A806-DBF92602C89E}" type="slidenum">
              <a:rPr lang="en-US" altLang="zh-TW"/>
              <a:pPr/>
              <a:t>20</a:t>
            </a:fld>
            <a:endParaRPr lang="en-US" altLang="zh-TW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1465" y="2895600"/>
            <a:ext cx="691293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295400" y="1295400"/>
            <a:ext cx="7162800" cy="2133600"/>
          </a:xfrm>
        </p:spPr>
        <p:txBody>
          <a:bodyPr/>
          <a:lstStyle/>
          <a:p>
            <a:r>
              <a:rPr lang="en-US" dirty="0" smtClean="0"/>
              <a:t>Macro explanatory variables include activity and financial conditions indicators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435100" y="274638"/>
            <a:ext cx="7708900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Firm-specific variables significant</a:t>
            </a:r>
            <a:endParaRPr lang="en-US" altLang="zh-TW" dirty="0" smtClean="0">
              <a:effectLst>
                <a:outerShdw blurRad="38100" dist="38100" dir="2700000" algn="tl">
                  <a:srgbClr val="C0C0C0"/>
                </a:outerShdw>
              </a:effectLst>
              <a:ea typeface="PMingLiU" pitchFamily="18" charset="-120"/>
            </a:endParaRPr>
          </a:p>
        </p:txBody>
      </p:sp>
      <p:sp>
        <p:nvSpPr>
          <p:cNvPr id="3481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3177961-63F6-4F14-9467-865B6687E23B}" type="slidenum">
              <a:rPr lang="en-US" altLang="zh-TW" smtClean="0">
                <a:ea typeface="新細明體" pitchFamily="18" charset="-120"/>
              </a:rPr>
              <a:pPr/>
              <a:t>21</a:t>
            </a:fld>
            <a:endParaRPr lang="en-US" altLang="zh-TW" smtClean="0">
              <a:ea typeface="新細明體" pitchFamily="18" charset="-120"/>
            </a:endParaRP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2" cstate="print"/>
          <a:srcRect b="46965"/>
          <a:stretch>
            <a:fillRect/>
          </a:stretch>
        </p:blipFill>
        <p:spPr bwMode="auto">
          <a:xfrm>
            <a:off x="1524000" y="1371600"/>
            <a:ext cx="7086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TW" dirty="0" smtClean="0"/>
              <a:t>Daniel Law and Shaun K. Roache, HKIMR Conference January 15-16 2015</a:t>
            </a:r>
            <a:endParaRPr lang="en-US" altLang="zh-TW" dirty="0"/>
          </a:p>
        </p:txBody>
      </p:sp>
      <p:sp>
        <p:nvSpPr>
          <p:cNvPr id="7" name="Rectangle 6"/>
          <p:cNvSpPr/>
          <p:nvPr/>
        </p:nvSpPr>
        <p:spPr>
          <a:xfrm>
            <a:off x="4343400" y="1676400"/>
            <a:ext cx="609600" cy="47244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Ownership dummies significant</a:t>
            </a:r>
            <a:endParaRPr lang="en-US" altLang="zh-TW" dirty="0" smtClean="0">
              <a:effectLst>
                <a:outerShdw blurRad="38100" dist="38100" dir="2700000" algn="tl">
                  <a:srgbClr val="C0C0C0"/>
                </a:outerShdw>
              </a:effectLst>
              <a:ea typeface="PMingLiU" pitchFamily="18" charset="-120"/>
            </a:endParaRPr>
          </a:p>
        </p:txBody>
      </p:sp>
      <p:sp>
        <p:nvSpPr>
          <p:cNvPr id="3584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92EC58B-FF7C-48E5-9963-78FF210C1639}" type="slidenum">
              <a:rPr lang="en-US" altLang="zh-TW" smtClean="0">
                <a:ea typeface="新細明體" pitchFamily="18" charset="-120"/>
              </a:rPr>
              <a:pPr/>
              <a:t>22</a:t>
            </a:fld>
            <a:endParaRPr lang="en-US" altLang="zh-TW" smtClean="0">
              <a:ea typeface="新細明體" pitchFamily="18" charset="-120"/>
            </a:endParaRPr>
          </a:p>
        </p:txBody>
      </p:sp>
      <p:pic>
        <p:nvPicPr>
          <p:cNvPr id="35843" name="Picture 4"/>
          <p:cNvPicPr>
            <a:picLocks noChangeAspect="1" noChangeArrowheads="1"/>
          </p:cNvPicPr>
          <p:nvPr/>
        </p:nvPicPr>
        <p:blipFill>
          <a:blip r:embed="rId2" cstate="print"/>
          <a:srcRect b="93571"/>
          <a:stretch>
            <a:fillRect/>
          </a:stretch>
        </p:blipFill>
        <p:spPr bwMode="auto">
          <a:xfrm>
            <a:off x="1447800" y="3505200"/>
            <a:ext cx="7086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5"/>
          <p:cNvPicPr>
            <a:picLocks noChangeAspect="1" noChangeArrowheads="1"/>
          </p:cNvPicPr>
          <p:nvPr/>
        </p:nvPicPr>
        <p:blipFill>
          <a:blip r:embed="rId2" cstate="print"/>
          <a:srcRect t="53835" b="30095"/>
          <a:stretch>
            <a:fillRect/>
          </a:stretch>
        </p:blipFill>
        <p:spPr bwMode="auto">
          <a:xfrm>
            <a:off x="1447800" y="4114800"/>
            <a:ext cx="7086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Content Placeholder 2"/>
          <p:cNvSpPr>
            <a:spLocks noGrp="1"/>
          </p:cNvSpPr>
          <p:nvPr>
            <p:ph idx="1"/>
          </p:nvPr>
        </p:nvSpPr>
        <p:spPr>
          <a:xfrm>
            <a:off x="1371600" y="1524000"/>
            <a:ext cx="7499350" cy="4800600"/>
          </a:xfrm>
        </p:spPr>
        <p:txBody>
          <a:bodyPr/>
          <a:lstStyle/>
          <a:p>
            <a:pPr eaLnBrk="1" hangingPunct="1"/>
            <a:r>
              <a:rPr lang="en-US" altLang="zh-TW" sz="2800" dirty="0" smtClean="0">
                <a:ea typeface="新細明體" pitchFamily="18" charset="-120"/>
              </a:rPr>
              <a:t>Given similar firm fundamentals, SOEs have higher PDs than POEs and the shift in credit rating is within three notches</a:t>
            </a:r>
          </a:p>
        </p:txBody>
      </p:sp>
      <p:sp>
        <p:nvSpPr>
          <p:cNvPr id="35846" name="Footer Placeholder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TW" dirty="0" smtClean="0"/>
              <a:t>Daniel Law and Shaun K. Roache, HKIMR Conference January 15-16 2015</a:t>
            </a:r>
            <a:endParaRPr lang="en-US" altLang="zh-TW" dirty="0"/>
          </a:p>
        </p:txBody>
      </p:sp>
      <p:sp>
        <p:nvSpPr>
          <p:cNvPr id="9" name="Rectangle 8"/>
          <p:cNvSpPr/>
          <p:nvPr/>
        </p:nvSpPr>
        <p:spPr>
          <a:xfrm>
            <a:off x="4343400" y="3810000"/>
            <a:ext cx="609600" cy="1905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315200" y="3810000"/>
            <a:ext cx="609600" cy="1905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219200" y="274638"/>
            <a:ext cx="7924800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Macro variables significant</a:t>
            </a:r>
            <a:endParaRPr lang="en-US" altLang="zh-TW" dirty="0" smtClean="0">
              <a:effectLst>
                <a:outerShdw blurRad="38100" dist="38100" dir="2700000" algn="tl">
                  <a:srgbClr val="C0C0C0"/>
                </a:outerShdw>
              </a:effectLst>
              <a:ea typeface="PMingLiU" pitchFamily="18" charset="-120"/>
            </a:endParaRPr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A191BB1-4D62-469F-83EB-47158A58267F}" type="slidenum">
              <a:rPr lang="en-US" altLang="zh-TW" smtClean="0">
                <a:ea typeface="新細明體" pitchFamily="18" charset="-120"/>
              </a:rPr>
              <a:pPr/>
              <a:t>23</a:t>
            </a:fld>
            <a:endParaRPr lang="en-US" altLang="zh-TW" smtClean="0">
              <a:ea typeface="新細明體" pitchFamily="18" charset="-120"/>
            </a:endParaRPr>
          </a:p>
        </p:txBody>
      </p:sp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2" cstate="print"/>
          <a:srcRect b="93571"/>
          <a:stretch>
            <a:fillRect/>
          </a:stretch>
        </p:blipFill>
        <p:spPr bwMode="auto">
          <a:xfrm>
            <a:off x="1524000" y="1447800"/>
            <a:ext cx="7086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6"/>
          <p:cNvPicPr>
            <a:picLocks noChangeAspect="1" noChangeArrowheads="1"/>
          </p:cNvPicPr>
          <p:nvPr/>
        </p:nvPicPr>
        <p:blipFill>
          <a:blip r:embed="rId2" cstate="print"/>
          <a:srcRect t="70709" b="-1244"/>
          <a:stretch>
            <a:fillRect/>
          </a:stretch>
        </p:blipFill>
        <p:spPr bwMode="auto">
          <a:xfrm>
            <a:off x="1524000" y="2057400"/>
            <a:ext cx="7086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TW" dirty="0" smtClean="0"/>
              <a:t>Daniel Law and Shaun K. Roache, HKIMR Conference January 15-16 2015</a:t>
            </a:r>
            <a:endParaRPr lang="en-US" altLang="zh-TW" dirty="0"/>
          </a:p>
        </p:txBody>
      </p:sp>
      <p:sp>
        <p:nvSpPr>
          <p:cNvPr id="8" name="Rectangle 7"/>
          <p:cNvSpPr/>
          <p:nvPr/>
        </p:nvSpPr>
        <p:spPr>
          <a:xfrm>
            <a:off x="4343400" y="1752600"/>
            <a:ext cx="609600" cy="2971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391400" y="1752600"/>
            <a:ext cx="609600" cy="2971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Equity versus Debt Indicators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calculate default probabilities from implied borrowing costs assuming a zero recovery rate.</a:t>
            </a:r>
          </a:p>
          <a:p>
            <a:endParaRPr lang="en-US" dirty="0" smtClean="0"/>
          </a:p>
          <a:p>
            <a:r>
              <a:rPr lang="en-US" dirty="0" smtClean="0"/>
              <a:t>Run the same regressions for an identical (but smaller) sample of firms with the equity-based and borrowing cost-based default probabilities as dependent variables.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ACD08-648E-4E72-8773-83C500424FC8}" type="slidenum">
              <a:rPr lang="en-US" altLang="zh-TW" smtClean="0"/>
              <a:pPr/>
              <a:t>24</a:t>
            </a:fld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Daniel Law and Shaun K. Roache, HKIMR Conference January 15-16 2015</a:t>
            </a:r>
            <a:endParaRPr lang="en-US" altLang="zh-TW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n-US" sz="4000" dirty="0" smtClean="0"/>
              <a:t>Equity versus Debt Indicators</a:t>
            </a:r>
            <a:endParaRPr lang="en-US" altLang="zh-TW" sz="3900" dirty="0" smtClean="0">
              <a:effectLst>
                <a:outerShdw blurRad="38100" dist="38100" dir="2700000" algn="tl">
                  <a:srgbClr val="C0C0C0"/>
                </a:outerShdw>
              </a:effectLst>
              <a:ea typeface="PMingLiU" pitchFamily="18" charset="-120"/>
            </a:endParaRPr>
          </a:p>
        </p:txBody>
      </p:sp>
      <p:sp>
        <p:nvSpPr>
          <p:cNvPr id="3891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D5B408E-3328-47AB-A108-26D8D6037E9F}" type="slidenum">
              <a:rPr lang="en-US" altLang="zh-TW" smtClean="0">
                <a:ea typeface="新細明體" pitchFamily="18" charset="-120"/>
              </a:rPr>
              <a:pPr/>
              <a:t>25</a:t>
            </a:fld>
            <a:endParaRPr lang="en-US" altLang="zh-TW" smtClean="0">
              <a:ea typeface="新細明體" pitchFamily="18" charset="-120"/>
            </a:endParaRPr>
          </a:p>
        </p:txBody>
      </p:sp>
      <p:pic>
        <p:nvPicPr>
          <p:cNvPr id="38915" name="Picture 4"/>
          <p:cNvPicPr>
            <a:picLocks noChangeAspect="1" noChangeArrowheads="1"/>
          </p:cNvPicPr>
          <p:nvPr/>
        </p:nvPicPr>
        <p:blipFill>
          <a:blip r:embed="rId2" cstate="print"/>
          <a:srcRect b="40294"/>
          <a:stretch>
            <a:fillRect/>
          </a:stretch>
        </p:blipFill>
        <p:spPr bwMode="auto">
          <a:xfrm>
            <a:off x="1524000" y="1524000"/>
            <a:ext cx="70104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TW" dirty="0" smtClean="0"/>
              <a:t>Daniel Law and Shaun K. Roache, HKIMR Conference January 15-16 2015</a:t>
            </a:r>
            <a:endParaRPr lang="en-US" altLang="zh-TW" dirty="0"/>
          </a:p>
        </p:txBody>
      </p:sp>
      <p:sp>
        <p:nvSpPr>
          <p:cNvPr id="8" name="Rectangle 7"/>
          <p:cNvSpPr/>
          <p:nvPr/>
        </p:nvSpPr>
        <p:spPr>
          <a:xfrm>
            <a:off x="4114800" y="1981200"/>
            <a:ext cx="685800" cy="4495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162800" y="1981200"/>
            <a:ext cx="685800" cy="4495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447800" y="2743200"/>
            <a:ext cx="716280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447800" y="4572000"/>
            <a:ext cx="716280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altLang="zh-TW" sz="3900" i="1" u="sng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PMingLiU" pitchFamily="18" charset="-120"/>
              </a:rPr>
              <a:t>Lower</a:t>
            </a:r>
            <a:r>
              <a:rPr lang="en-US" altLang="zh-TW" sz="39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PMingLiU" pitchFamily="18" charset="-120"/>
              </a:rPr>
              <a:t> borrowing rate for SOEs</a:t>
            </a:r>
          </a:p>
        </p:txBody>
      </p:sp>
      <p:sp>
        <p:nvSpPr>
          <p:cNvPr id="3993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223C14B-1C91-4DB5-82EA-AE93F651E2D7}" type="slidenum">
              <a:rPr lang="en-US" altLang="zh-TW" smtClean="0">
                <a:ea typeface="新細明體" pitchFamily="18" charset="-120"/>
              </a:rPr>
              <a:pPr/>
              <a:t>26</a:t>
            </a:fld>
            <a:endParaRPr lang="en-US" altLang="zh-TW" smtClean="0">
              <a:ea typeface="新細明體" pitchFamily="18" charset="-120"/>
            </a:endParaRPr>
          </a:p>
        </p:txBody>
      </p:sp>
      <p:pic>
        <p:nvPicPr>
          <p:cNvPr id="39939" name="Picture 4"/>
          <p:cNvPicPr>
            <a:picLocks noChangeAspect="1" noChangeArrowheads="1"/>
          </p:cNvPicPr>
          <p:nvPr/>
        </p:nvPicPr>
        <p:blipFill>
          <a:blip r:embed="rId2" cstate="print"/>
          <a:srcRect b="90179"/>
          <a:stretch>
            <a:fillRect/>
          </a:stretch>
        </p:blipFill>
        <p:spPr bwMode="auto">
          <a:xfrm>
            <a:off x="1524000" y="1524000"/>
            <a:ext cx="7010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5"/>
          <p:cNvPicPr>
            <a:picLocks noChangeAspect="1" noChangeArrowheads="1"/>
          </p:cNvPicPr>
          <p:nvPr/>
        </p:nvPicPr>
        <p:blipFill>
          <a:blip r:embed="rId2" cstate="print"/>
          <a:srcRect t="60013" b="-4570"/>
          <a:stretch>
            <a:fillRect/>
          </a:stretch>
        </p:blipFill>
        <p:spPr bwMode="auto">
          <a:xfrm>
            <a:off x="1524000" y="2362200"/>
            <a:ext cx="7010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Footer Placeholder 5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TW" dirty="0" smtClean="0"/>
              <a:t>Daniel Law and Shaun K. Roache, HKIMR Conference January 15-16 2015</a:t>
            </a:r>
            <a:endParaRPr lang="en-US" altLang="zh-TW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295400"/>
            <a:ext cx="7639050" cy="4800600"/>
          </a:xfrm>
        </p:spPr>
        <p:txBody>
          <a:bodyPr/>
          <a:lstStyle/>
          <a:p>
            <a:r>
              <a:rPr lang="en-US" sz="2400" dirty="0" smtClean="0"/>
              <a:t>Equity-based stand-alone 1-year default probabilities are affected by firm-specific and macro variables – consistent with international literature</a:t>
            </a:r>
          </a:p>
          <a:p>
            <a:endParaRPr lang="en-US" sz="2400" dirty="0" smtClean="0"/>
          </a:p>
          <a:p>
            <a:r>
              <a:rPr lang="en-US" sz="2400" dirty="0" smtClean="0"/>
              <a:t>Useful gauge of total contingent costs of corporate distress. Little to say about burden-sharing.</a:t>
            </a:r>
          </a:p>
          <a:p>
            <a:endParaRPr lang="en-US" sz="2400" dirty="0" smtClean="0"/>
          </a:p>
          <a:p>
            <a:r>
              <a:rPr lang="en-US" sz="2400" dirty="0" smtClean="0"/>
              <a:t>Borrowing cost is an unreliable indicator of default risk </a:t>
            </a:r>
            <a:r>
              <a:rPr lang="en-US" sz="2400" dirty="0" smtClean="0">
                <a:sym typeface="Wingdings" pitchFamily="2" charset="2"/>
              </a:rPr>
              <a:t> reflects i</a:t>
            </a:r>
            <a:r>
              <a:rPr lang="en-US" sz="2400" dirty="0" smtClean="0"/>
              <a:t>mplicit guarantees for creditors?</a:t>
            </a:r>
          </a:p>
          <a:p>
            <a:endParaRPr lang="en-US" sz="2400" dirty="0" smtClean="0"/>
          </a:p>
          <a:p>
            <a:r>
              <a:rPr lang="en-US" sz="2400" dirty="0" smtClean="0"/>
              <a:t>Policies: deleveraging will require rolling back implicit guarantees and this will involve risks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ACD08-648E-4E72-8773-83C500424FC8}" type="slidenum">
              <a:rPr lang="en-US" altLang="zh-TW" smtClean="0"/>
              <a:pPr/>
              <a:t>27</a:t>
            </a:fld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What we do in our paper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1143000" y="1447800"/>
            <a:ext cx="7791450" cy="4800600"/>
          </a:xfrm>
        </p:spPr>
        <p:txBody>
          <a:bodyPr/>
          <a:lstStyle/>
          <a:p>
            <a:r>
              <a:rPr lang="en-US" altLang="zh-TW" sz="3000" dirty="0" smtClean="0">
                <a:ea typeface="PMingLiU" pitchFamily="18" charset="-120"/>
              </a:rPr>
              <a:t>Estimate market-based 1-year stand-alone default probabilities for a large sample of firms</a:t>
            </a:r>
          </a:p>
          <a:p>
            <a:endParaRPr lang="en-US" altLang="zh-TW" sz="3000" dirty="0" smtClean="0">
              <a:ea typeface="PMingLiU" pitchFamily="18" charset="-120"/>
            </a:endParaRPr>
          </a:p>
          <a:p>
            <a:r>
              <a:rPr lang="en-US" altLang="zh-TW" sz="3000" dirty="0" smtClean="0">
                <a:ea typeface="PMingLiU" pitchFamily="18" charset="-120"/>
              </a:rPr>
              <a:t>Assess links between default probabilities and firm/ macro fundamentals</a:t>
            </a:r>
          </a:p>
          <a:p>
            <a:endParaRPr lang="en-US" altLang="zh-TW" sz="3000" dirty="0" smtClean="0">
              <a:ea typeface="PMingLiU" pitchFamily="18" charset="-120"/>
            </a:endParaRPr>
          </a:p>
          <a:p>
            <a:r>
              <a:rPr lang="en-US" altLang="zh-TW" sz="3000" dirty="0" smtClean="0">
                <a:ea typeface="PMingLiU" pitchFamily="18" charset="-120"/>
              </a:rPr>
              <a:t>Evaluate which market indicators—equity or debt—are best for assessing credit risk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03FCA-36F7-4925-9478-68A378A2B2B3}" type="slidenum">
              <a:rPr lang="en-US" altLang="zh-TW"/>
              <a:pPr/>
              <a:t>3</a:t>
            </a:fld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Methodology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8434" name="Content Placeholder 4"/>
          <p:cNvSpPr>
            <a:spLocks noGrp="1"/>
          </p:cNvSpPr>
          <p:nvPr>
            <p:ph idx="1"/>
          </p:nvPr>
        </p:nvSpPr>
        <p:spPr>
          <a:xfrm>
            <a:off x="1435100" y="1447800"/>
            <a:ext cx="7499350" cy="3124200"/>
          </a:xfrm>
        </p:spPr>
        <p:txBody>
          <a:bodyPr/>
          <a:lstStyle/>
          <a:p>
            <a:r>
              <a:rPr lang="en-US" altLang="zh-TW" dirty="0" smtClean="0">
                <a:ea typeface="PMingLiU" pitchFamily="18" charset="-120"/>
              </a:rPr>
              <a:t>Consider equity (</a:t>
            </a:r>
            <a:r>
              <a:rPr lang="en-US" altLang="zh-TW" i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TW" dirty="0" smtClean="0">
                <a:ea typeface="PMingLiU" pitchFamily="18" charset="-120"/>
              </a:rPr>
              <a:t>) as a call option on the value of the firm’s assets (</a:t>
            </a:r>
            <a:r>
              <a:rPr lang="en-US" altLang="zh-TW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altLang="zh-TW" dirty="0" smtClean="0">
                <a:ea typeface="PMingLiU" pitchFamily="18" charset="-120"/>
              </a:rPr>
              <a:t>) with a strike price equal to the default barrier (</a:t>
            </a:r>
            <a:r>
              <a:rPr lang="en-US" altLang="zh-TW" i="1" dirty="0" smtClean="0">
                <a:latin typeface="Times New Roman" pitchFamily="18" charset="0"/>
                <a:cs typeface="Times New Roman" pitchFamily="18" charset="0"/>
              </a:rPr>
              <a:t>DB</a:t>
            </a:r>
            <a:r>
              <a:rPr lang="en-US" altLang="zh-TW" dirty="0" smtClean="0">
                <a:ea typeface="PMingLiU" pitchFamily="18" charset="-120"/>
              </a:rPr>
              <a:t>) as shown by Merton (1974)</a:t>
            </a:r>
          </a:p>
          <a:p>
            <a:endParaRPr lang="en-US" altLang="zh-TW" dirty="0" smtClean="0">
              <a:ea typeface="PMingLiU" pitchFamily="18" charset="-120"/>
            </a:endParaRPr>
          </a:p>
          <a:p>
            <a:r>
              <a:rPr lang="en-US" altLang="zh-TW" i="1" dirty="0" smtClean="0">
                <a:latin typeface="Times New Roman" pitchFamily="18" charset="0"/>
                <a:cs typeface="Times New Roman" pitchFamily="18" charset="0"/>
              </a:rPr>
              <a:t>DB</a:t>
            </a:r>
            <a:r>
              <a:rPr lang="en-US" altLang="zh-TW" dirty="0" smtClean="0">
                <a:ea typeface="PMingLiU" pitchFamily="18" charset="-120"/>
              </a:rPr>
              <a:t> is, in theory, the book value of liabilities. The payoff at maturity is:</a:t>
            </a:r>
          </a:p>
          <a:p>
            <a:endParaRPr lang="en-US" altLang="zh-TW" dirty="0" smtClean="0">
              <a:ea typeface="PMingLiU" pitchFamily="18" charset="-120"/>
            </a:endParaRPr>
          </a:p>
          <a:p>
            <a:endParaRPr lang="en-US" altLang="zh-TW" dirty="0" smtClean="0">
              <a:ea typeface="PMingLiU" pitchFamily="18" charset="-120"/>
            </a:endParaRPr>
          </a:p>
          <a:p>
            <a:endParaRPr lang="en-US" altLang="zh-TW" dirty="0" smtClean="0">
              <a:ea typeface="PMingLiU" pitchFamily="18" charset="-120"/>
            </a:endParaRPr>
          </a:p>
          <a:p>
            <a:endParaRPr lang="en-US" altLang="zh-TW" dirty="0" smtClean="0">
              <a:ea typeface="PMingLiU" pitchFamily="18" charset="-120"/>
            </a:endParaRPr>
          </a:p>
          <a:p>
            <a:endParaRPr lang="en-US" altLang="zh-TW" dirty="0" smtClean="0">
              <a:ea typeface="PMingLiU" pitchFamily="18" charset="-12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 l="37051" t="-10886" r="36819"/>
          <a:stretch>
            <a:fillRect/>
          </a:stretch>
        </p:blipFill>
        <p:spPr bwMode="auto">
          <a:xfrm>
            <a:off x="1752600" y="5318125"/>
            <a:ext cx="3733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631DC-EEEE-408F-BD63-1F688B67A1C8}" type="slidenum">
              <a:rPr lang="en-US" altLang="zh-TW"/>
              <a:pPr/>
              <a:t>4</a:t>
            </a:fld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Methodology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1435100" y="1447800"/>
            <a:ext cx="7499350" cy="4038600"/>
          </a:xfrm>
        </p:spPr>
        <p:txBody>
          <a:bodyPr/>
          <a:lstStyle/>
          <a:p>
            <a:r>
              <a:rPr lang="en-US" altLang="zh-TW" dirty="0" smtClean="0">
                <a:ea typeface="PMingLiU" pitchFamily="18" charset="-120"/>
              </a:rPr>
              <a:t>Assume </a:t>
            </a:r>
            <a:r>
              <a:rPr lang="en-US" altLang="zh-TW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altLang="zh-TW" dirty="0" smtClean="0">
                <a:ea typeface="PMingLiU" pitchFamily="18" charset="-120"/>
              </a:rPr>
              <a:t> follows a random walk with drift </a:t>
            </a:r>
            <a:r>
              <a:rPr lang="el-GR" altLang="zh-TW" i="1" dirty="0" smtClean="0">
                <a:latin typeface="Times New Roman" pitchFamily="18" charset="0"/>
                <a:cs typeface="Times New Roman" pitchFamily="18" charset="0"/>
              </a:rPr>
              <a:t>μ</a:t>
            </a:r>
            <a:r>
              <a:rPr lang="en-US" altLang="zh-TW" i="1" dirty="0" smtClean="0"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−</a:t>
            </a:r>
            <a:r>
              <a:rPr lang="el-GR" altLang="zh-TW" i="1" dirty="0" err="1" smtClean="0">
                <a:latin typeface="Times New Roman" pitchFamily="18" charset="0"/>
                <a:cs typeface="Times New Roman" pitchFamily="18" charset="0"/>
              </a:rPr>
              <a:t>λυ</a:t>
            </a:r>
            <a:r>
              <a:rPr lang="en-US" altLang="zh-TW" dirty="0" smtClean="0">
                <a:ea typeface="PMingLiU" pitchFamily="18" charset="-120"/>
              </a:rPr>
              <a:t>, volatility </a:t>
            </a:r>
            <a:r>
              <a:rPr lang="el-GR" altLang="zh-TW" i="1" dirty="0" smtClean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en-US" altLang="zh-TW" dirty="0" smtClean="0">
                <a:ea typeface="PMingLiU" pitchFamily="18" charset="-120"/>
              </a:rPr>
              <a:t>, and a log-normally distributed jump </a:t>
            </a:r>
            <a:r>
              <a:rPr lang="az-Cyrl-AZ" altLang="zh-TW" i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altLang="zh-TW" dirty="0" smtClean="0">
                <a:latin typeface="Times New Roman" pitchFamily="18" charset="0"/>
                <a:ea typeface="PMingLiU" pitchFamily="18" charset="-120"/>
              </a:rPr>
              <a:t> </a:t>
            </a:r>
            <a:r>
              <a:rPr lang="en-US" altLang="zh-TW" dirty="0" smtClean="0">
                <a:ea typeface="PMingLiU" pitchFamily="18" charset="-120"/>
              </a:rPr>
              <a:t>that is subject to a Poisson process </a:t>
            </a:r>
            <a:r>
              <a:rPr lang="en-US" altLang="zh-TW" i="1" dirty="0" err="1" smtClean="0">
                <a:latin typeface="Times New Roman" pitchFamily="18" charset="0"/>
                <a:ea typeface="PMingLiU" pitchFamily="18" charset="-120"/>
              </a:rPr>
              <a:t>dY</a:t>
            </a:r>
            <a:r>
              <a:rPr lang="en-US" altLang="zh-TW" dirty="0" smtClean="0">
                <a:ea typeface="PMingLiU" pitchFamily="18" charset="-120"/>
              </a:rPr>
              <a:t> with intensity </a:t>
            </a:r>
            <a:r>
              <a:rPr lang="el-GR" altLang="zh-TW" i="1" dirty="0" smtClean="0">
                <a:latin typeface="Times New Roman" pitchFamily="18" charset="0"/>
                <a:cs typeface="Times New Roman" pitchFamily="18" charset="0"/>
              </a:rPr>
              <a:t>λ</a:t>
            </a:r>
            <a:endParaRPr lang="en-US" altLang="zh-TW" i="1" dirty="0" smtClean="0">
              <a:latin typeface="Times New Roman" pitchFamily="18" charset="0"/>
              <a:ea typeface="PMingLiU" pitchFamily="18" charset="-12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B3D28-947B-48C3-8AF4-8CC5121A8DBA}" type="slidenum">
              <a:rPr lang="en-US" altLang="zh-TW"/>
              <a:pPr/>
              <a:t>5</a:t>
            </a:fld>
            <a:endParaRPr lang="en-US" altLang="zh-TW"/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 cstate="print"/>
          <a:srcRect l="24020" t="-19276" r="26605"/>
          <a:stretch>
            <a:fillRect/>
          </a:stretch>
        </p:blipFill>
        <p:spPr bwMode="auto">
          <a:xfrm>
            <a:off x="1327150" y="4267200"/>
            <a:ext cx="70548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Methodology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>
          <a:xfrm>
            <a:off x="1435100" y="1447800"/>
            <a:ext cx="7499350" cy="4191000"/>
          </a:xfrm>
        </p:spPr>
        <p:txBody>
          <a:bodyPr/>
          <a:lstStyle/>
          <a:p>
            <a:r>
              <a:rPr lang="en-US" altLang="zh-TW" sz="2800" dirty="0" smtClean="0">
                <a:ea typeface="PMingLiU" pitchFamily="18" charset="-120"/>
              </a:rPr>
              <a:t>Follow </a:t>
            </a:r>
            <a:r>
              <a:rPr lang="en-US" altLang="zh-TW" sz="2800" dirty="0" err="1" smtClean="0">
                <a:ea typeface="PMingLiU" pitchFamily="18" charset="-120"/>
              </a:rPr>
              <a:t>Ardia</a:t>
            </a:r>
            <a:r>
              <a:rPr lang="en-US" altLang="zh-TW" sz="2800" dirty="0" smtClean="0">
                <a:ea typeface="PMingLiU" pitchFamily="18" charset="-120"/>
              </a:rPr>
              <a:t>, David, </a:t>
            </a:r>
            <a:r>
              <a:rPr lang="en-US" altLang="zh-TW" sz="2800" dirty="0" err="1" smtClean="0">
                <a:ea typeface="PMingLiU" pitchFamily="18" charset="-120"/>
              </a:rPr>
              <a:t>Arango</a:t>
            </a:r>
            <a:r>
              <a:rPr lang="en-US" altLang="zh-TW" sz="2800" dirty="0" smtClean="0">
                <a:ea typeface="PMingLiU" pitchFamily="18" charset="-120"/>
              </a:rPr>
              <a:t>, and </a:t>
            </a:r>
            <a:r>
              <a:rPr lang="en-US" altLang="zh-TW" sz="2800" dirty="0" err="1" smtClean="0">
                <a:ea typeface="PMingLiU" pitchFamily="18" charset="-120"/>
              </a:rPr>
              <a:t>Gómez</a:t>
            </a:r>
            <a:r>
              <a:rPr lang="en-US" altLang="zh-TW" sz="2800" dirty="0" smtClean="0">
                <a:ea typeface="PMingLiU" pitchFamily="18" charset="-120"/>
              </a:rPr>
              <a:t> (2011) and assume </a:t>
            </a:r>
            <a:r>
              <a:rPr lang="en-US" altLang="zh-TW" sz="2800" i="1" dirty="0" smtClean="0"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λ</a:t>
            </a:r>
            <a:r>
              <a:rPr lang="en-US" altLang="zh-TW" sz="2800" dirty="0" smtClean="0">
                <a:ea typeface="PMingLiU" pitchFamily="18" charset="-120"/>
              </a:rPr>
              <a:t> is sufficiently small such that </a:t>
            </a:r>
            <a:r>
              <a:rPr lang="en-US" altLang="zh-TW" sz="2800" i="1" dirty="0" smtClean="0">
                <a:latin typeface="Times New Roman" pitchFamily="18" charset="0"/>
                <a:ea typeface="PMingLiU" pitchFamily="18" charset="-120"/>
              </a:rPr>
              <a:t>ΔY</a:t>
            </a:r>
            <a:r>
              <a:rPr lang="en-US" altLang="zh-TW" sz="2800" dirty="0" smtClean="0">
                <a:ea typeface="PMingLiU" pitchFamily="18" charset="-120"/>
              </a:rPr>
              <a:t> during </a:t>
            </a:r>
            <a:r>
              <a:rPr lang="en-US" altLang="zh-TW" sz="2800" i="1" dirty="0" err="1" smtClean="0">
                <a:latin typeface="Times New Roman" pitchFamily="18" charset="0"/>
                <a:ea typeface="PMingLiU" pitchFamily="18" charset="-120"/>
              </a:rPr>
              <a:t>Δt</a:t>
            </a:r>
            <a:r>
              <a:rPr lang="en-US" altLang="zh-TW" sz="2800" dirty="0" smtClean="0">
                <a:ea typeface="PMingLiU" pitchFamily="18" charset="-120"/>
              </a:rPr>
              <a:t> is approximately equal to a Bernoulli random variable for small </a:t>
            </a:r>
            <a:r>
              <a:rPr lang="en-US" altLang="zh-TW" sz="2800" i="1" dirty="0" err="1" smtClean="0">
                <a:latin typeface="Times New Roman" pitchFamily="18" charset="0"/>
                <a:ea typeface="PMingLiU" pitchFamily="18" charset="-120"/>
              </a:rPr>
              <a:t>λΔt</a:t>
            </a:r>
            <a:endParaRPr lang="en-US" altLang="zh-TW" sz="2800" i="1" dirty="0" smtClean="0">
              <a:latin typeface="Times New Roman" pitchFamily="18" charset="0"/>
              <a:ea typeface="PMingLiU" pitchFamily="18" charset="-120"/>
            </a:endParaRPr>
          </a:p>
          <a:p>
            <a:endParaRPr lang="en-US" altLang="zh-TW" sz="2800" dirty="0" smtClean="0">
              <a:ea typeface="PMingLiU" pitchFamily="18" charset="-120"/>
            </a:endParaRPr>
          </a:p>
          <a:p>
            <a:r>
              <a:rPr lang="en-US" altLang="zh-TW" sz="2800" dirty="0" smtClean="0">
                <a:ea typeface="PMingLiU" pitchFamily="18" charset="-120"/>
              </a:rPr>
              <a:t>The density </a:t>
            </a:r>
            <a:r>
              <a:rPr lang="en-US" altLang="zh-TW" sz="2800" i="1" dirty="0" smtClean="0">
                <a:ea typeface="PMingLiU" pitchFamily="18" charset="-120"/>
              </a:rPr>
              <a:t>(</a:t>
            </a:r>
            <a:r>
              <a:rPr lang="en-US" altLang="zh-TW" sz="2800" i="1" dirty="0" smtClean="0">
                <a:latin typeface="Times New Roman" pitchFamily="18" charset="0"/>
                <a:ea typeface="PMingLiU" pitchFamily="18" charset="-120"/>
              </a:rPr>
              <a:t>f</a:t>
            </a:r>
            <a:r>
              <a:rPr lang="en-US" altLang="zh-TW" sz="2800" i="1" dirty="0" smtClean="0">
                <a:ea typeface="PMingLiU" pitchFamily="18" charset="-120"/>
              </a:rPr>
              <a:t>)</a:t>
            </a:r>
            <a:r>
              <a:rPr lang="en-US" altLang="zh-TW" sz="2800" i="1" dirty="0" smtClean="0">
                <a:latin typeface="Times New Roman" pitchFamily="18" charset="0"/>
                <a:ea typeface="PMingLiU" pitchFamily="18" charset="-120"/>
              </a:rPr>
              <a:t> </a:t>
            </a:r>
            <a:r>
              <a:rPr lang="en-US" altLang="zh-TW" sz="2800" dirty="0" smtClean="0">
                <a:ea typeface="PMingLiU" pitchFamily="18" charset="-120"/>
              </a:rPr>
              <a:t>of the log change in the firm’s asset value during</a:t>
            </a:r>
            <a:r>
              <a:rPr lang="en-US" altLang="zh-TW" sz="2800" i="1" dirty="0" smtClean="0">
                <a:latin typeface="Times New Roman" pitchFamily="18" charset="0"/>
                <a:ea typeface="PMingLiU" pitchFamily="18" charset="-120"/>
              </a:rPr>
              <a:t> </a:t>
            </a:r>
            <a:r>
              <a:rPr lang="en-US" altLang="zh-TW" sz="2800" i="1" dirty="0" err="1" smtClean="0">
                <a:latin typeface="Times New Roman" pitchFamily="18" charset="0"/>
                <a:ea typeface="PMingLiU" pitchFamily="18" charset="-120"/>
              </a:rPr>
              <a:t>Δt</a:t>
            </a:r>
            <a:r>
              <a:rPr lang="en-US" altLang="zh-TW" sz="2800" i="1" dirty="0" smtClean="0">
                <a:latin typeface="Times New Roman" pitchFamily="18" charset="0"/>
                <a:ea typeface="PMingLiU" pitchFamily="18" charset="-120"/>
              </a:rPr>
              <a:t> </a:t>
            </a:r>
            <a:r>
              <a:rPr lang="en-US" altLang="zh-TW" sz="2800" dirty="0" smtClean="0">
                <a:ea typeface="PMingLiU" pitchFamily="18" charset="-120"/>
              </a:rPr>
              <a:t>(</a:t>
            </a:r>
            <a:r>
              <a:rPr lang="en-US" altLang="zh-TW" sz="2800" i="1" dirty="0" err="1" smtClean="0">
                <a:latin typeface="Times New Roman" pitchFamily="18" charset="0"/>
                <a:ea typeface="PMingLiU" pitchFamily="18" charset="-120"/>
              </a:rPr>
              <a:t>Δx</a:t>
            </a:r>
            <a:r>
              <a:rPr lang="en-US" altLang="zh-TW" sz="2800" dirty="0" smtClean="0">
                <a:ea typeface="PMingLiU" pitchFamily="18" charset="-120"/>
              </a:rPr>
              <a:t>) is</a:t>
            </a:r>
            <a:r>
              <a:rPr lang="en-US" altLang="zh-TW" sz="2800" i="1" dirty="0" smtClean="0">
                <a:latin typeface="Times New Roman" pitchFamily="18" charset="0"/>
                <a:ea typeface="PMingLiU" pitchFamily="18" charset="-120"/>
              </a:rPr>
              <a:t> </a:t>
            </a:r>
            <a:r>
              <a:rPr lang="en-US" altLang="zh-TW" sz="2800" dirty="0" smtClean="0">
                <a:ea typeface="PMingLiU" pitchFamily="18" charset="-120"/>
              </a:rPr>
              <a:t>then a weighted mixture of densities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925E3-72ED-41A3-B063-2D29EA0861DA}" type="slidenum">
              <a:rPr lang="en-US" altLang="zh-TW"/>
              <a:pPr/>
              <a:t>6</a:t>
            </a:fld>
            <a:endParaRPr lang="en-US" altLang="zh-TW"/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 cstate="print"/>
          <a:srcRect l="27328" t="-7463" r="28635"/>
          <a:stretch>
            <a:fillRect/>
          </a:stretch>
        </p:blipFill>
        <p:spPr bwMode="auto">
          <a:xfrm>
            <a:off x="1524000" y="5638800"/>
            <a:ext cx="629285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Methodology 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1435100" y="1447800"/>
            <a:ext cx="7499350" cy="3048000"/>
          </a:xfrm>
        </p:spPr>
        <p:txBody>
          <a:bodyPr/>
          <a:lstStyle/>
          <a:p>
            <a:r>
              <a:rPr lang="en-US" altLang="zh-TW" sz="3000" dirty="0" smtClean="0">
                <a:ea typeface="PMingLiU" pitchFamily="18" charset="-120"/>
              </a:rPr>
              <a:t>We initially set </a:t>
            </a:r>
            <a:r>
              <a:rPr lang="en-US" altLang="zh-TW" sz="3000" i="1" dirty="0" smtClean="0"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V</a:t>
            </a:r>
            <a:r>
              <a:rPr lang="en-US" altLang="zh-TW" sz="3000" dirty="0" smtClean="0">
                <a:ea typeface="PMingLiU" pitchFamily="18" charset="-120"/>
              </a:rPr>
              <a:t>=</a:t>
            </a:r>
            <a:r>
              <a:rPr lang="en-US" altLang="zh-TW" sz="3000" i="1" dirty="0" smtClean="0"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E</a:t>
            </a:r>
            <a:r>
              <a:rPr lang="en-US" altLang="zh-TW" sz="3000" dirty="0" smtClean="0">
                <a:ea typeface="PMingLiU" pitchFamily="18" charset="-120"/>
              </a:rPr>
              <a:t> and for the empirical distribution maximize a log-likelihood function over the parameter values </a:t>
            </a:r>
            <a:br>
              <a:rPr lang="en-US" altLang="zh-TW" sz="3000" dirty="0" smtClean="0">
                <a:ea typeface="PMingLiU" pitchFamily="18" charset="-120"/>
              </a:rPr>
            </a:br>
            <a:r>
              <a:rPr lang="en-US" altLang="zh-TW" sz="3000" i="1" dirty="0" smtClean="0"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θ</a:t>
            </a:r>
            <a:r>
              <a:rPr lang="en-US" altLang="zh-TW" sz="3000" dirty="0" smtClean="0">
                <a:ea typeface="PMingLiU" pitchFamily="18" charset="-120"/>
              </a:rPr>
              <a:t> = {</a:t>
            </a:r>
            <a:r>
              <a:rPr lang="en-US" altLang="zh-TW" sz="3000" i="1" dirty="0" smtClean="0">
                <a:latin typeface="Times New Roman" pitchFamily="18" charset="0"/>
                <a:ea typeface="PMingLiU" pitchFamily="18" charset="-120"/>
              </a:rPr>
              <a:t>μ,  λ, σ, </a:t>
            </a:r>
            <a:r>
              <a:rPr lang="en-US" altLang="zh-TW" sz="3000" i="1" dirty="0" err="1" smtClean="0">
                <a:latin typeface="Times New Roman" pitchFamily="18" charset="0"/>
                <a:ea typeface="PMingLiU" pitchFamily="18" charset="-120"/>
              </a:rPr>
              <a:t>μ</a:t>
            </a:r>
            <a:r>
              <a:rPr lang="en-US" altLang="zh-TW" sz="3000" i="1" baseline="-25000" dirty="0" err="1" smtClean="0">
                <a:latin typeface="Times New Roman" pitchFamily="18" charset="0"/>
                <a:ea typeface="PMingLiU" pitchFamily="18" charset="-120"/>
              </a:rPr>
              <a:t>π</a:t>
            </a:r>
            <a:r>
              <a:rPr lang="en-US" altLang="zh-TW" sz="3000" i="1" dirty="0" smtClean="0">
                <a:latin typeface="Times New Roman" pitchFamily="18" charset="0"/>
                <a:ea typeface="PMingLiU" pitchFamily="18" charset="-120"/>
              </a:rPr>
              <a:t>, </a:t>
            </a:r>
            <a:r>
              <a:rPr lang="en-US" altLang="zh-TW" sz="3000" i="1" dirty="0" err="1" smtClean="0">
                <a:latin typeface="Times New Roman" pitchFamily="18" charset="0"/>
                <a:ea typeface="PMingLiU" pitchFamily="18" charset="-120"/>
              </a:rPr>
              <a:t>σ</a:t>
            </a:r>
            <a:r>
              <a:rPr lang="en-US" altLang="zh-TW" sz="3000" i="1" baseline="-25000" dirty="0" err="1" smtClean="0">
                <a:latin typeface="Times New Roman" pitchFamily="18" charset="0"/>
                <a:ea typeface="PMingLiU" pitchFamily="18" charset="-120"/>
              </a:rPr>
              <a:t>π</a:t>
            </a:r>
            <a:r>
              <a:rPr lang="en-US" altLang="zh-TW" sz="3000" dirty="0" smtClean="0">
                <a:ea typeface="PMingLiU" pitchFamily="18" charset="-120"/>
              </a:rPr>
              <a:t>}</a:t>
            </a:r>
          </a:p>
          <a:p>
            <a:endParaRPr lang="en-US" altLang="zh-TW" sz="3000" dirty="0" smtClean="0">
              <a:ea typeface="PMingLiU" pitchFamily="18" charset="-120"/>
            </a:endParaRPr>
          </a:p>
          <a:p>
            <a:r>
              <a:rPr lang="en-US" altLang="zh-TW" sz="3000" dirty="0" smtClean="0">
                <a:ea typeface="PMingLiU" pitchFamily="18" charset="-120"/>
              </a:rPr>
              <a:t>Solve for unobservable </a:t>
            </a:r>
            <a:r>
              <a:rPr lang="en-US" altLang="zh-TW" sz="3000" i="1" dirty="0" smtClean="0"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V</a:t>
            </a:r>
            <a:r>
              <a:rPr lang="en-US" altLang="zh-TW" sz="3000" dirty="0" smtClean="0">
                <a:ea typeface="PMingLiU" pitchFamily="18" charset="-120"/>
              </a:rPr>
              <a:t> using the estimate of </a:t>
            </a:r>
            <a:r>
              <a:rPr lang="en-US" altLang="zh-TW" sz="3000" i="1" dirty="0" smtClean="0"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θ  </a:t>
            </a:r>
            <a:r>
              <a:rPr lang="en-US" altLang="zh-TW" sz="3000" dirty="0" smtClean="0">
                <a:ea typeface="PMingLiU" pitchFamily="18" charset="-120"/>
              </a:rPr>
              <a:t>and</a:t>
            </a:r>
            <a:r>
              <a:rPr lang="en-US" altLang="zh-TW" sz="3000" i="1" dirty="0" smtClean="0"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 </a:t>
            </a:r>
            <a:r>
              <a:rPr lang="en-US" altLang="zh-TW" sz="3000" dirty="0" smtClean="0">
                <a:ea typeface="PMingLiU" pitchFamily="18" charset="-120"/>
              </a:rPr>
              <a:t>equations for a call, a put, and put-call parity</a:t>
            </a:r>
          </a:p>
          <a:p>
            <a:endParaRPr lang="en-US" altLang="zh-TW" sz="3000" dirty="0" smtClean="0">
              <a:ea typeface="PMingLiU" pitchFamily="18" charset="-120"/>
            </a:endParaRPr>
          </a:p>
          <a:p>
            <a:r>
              <a:rPr lang="en-US" altLang="zh-TW" sz="3000" dirty="0" smtClean="0">
                <a:ea typeface="PMingLiU" pitchFamily="18" charset="-120"/>
              </a:rPr>
              <a:t>Iterate until convergence</a:t>
            </a:r>
          </a:p>
          <a:p>
            <a:endParaRPr lang="en-US" altLang="zh-TW" sz="3000" dirty="0" smtClean="0">
              <a:ea typeface="PMingLiU" pitchFamily="18" charset="-120"/>
            </a:endParaRPr>
          </a:p>
          <a:p>
            <a:endParaRPr lang="en-US" altLang="zh-TW" sz="3000" dirty="0" smtClean="0">
              <a:ea typeface="PMingLiU" pitchFamily="18" charset="-120"/>
            </a:endParaRPr>
          </a:p>
          <a:p>
            <a:endParaRPr lang="en-US" altLang="zh-TW" sz="3000" dirty="0" smtClean="0">
              <a:ea typeface="PMingLiU" pitchFamily="18" charset="-120"/>
            </a:endParaRPr>
          </a:p>
          <a:p>
            <a:pPr>
              <a:buNone/>
            </a:pPr>
            <a:endParaRPr lang="en-US" altLang="zh-TW" sz="3000" dirty="0" smtClean="0">
              <a:ea typeface="PMingLiU" pitchFamily="18" charset="-12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E4738-4171-46CC-9309-C310B32D5F2B}" type="slidenum">
              <a:rPr lang="en-US" altLang="zh-TW"/>
              <a:pPr/>
              <a:t>7</a:t>
            </a:fld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Daniel Law and Shaun K. Roache, HKIMR Conference January 15-16 2015</a:t>
            </a:r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Methodology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1435100" y="1447800"/>
            <a:ext cx="7499350" cy="2133600"/>
          </a:xfrm>
        </p:spPr>
        <p:txBody>
          <a:bodyPr/>
          <a:lstStyle/>
          <a:p>
            <a:r>
              <a:rPr lang="en-US" altLang="zh-TW" sz="3100" dirty="0" smtClean="0">
                <a:ea typeface="PMingLiU" pitchFamily="18" charset="-120"/>
              </a:rPr>
              <a:t>We then follow Zhou (1997) and calculate the (risk-neutral and stand-alone) default probability for each individual firm</a:t>
            </a:r>
          </a:p>
          <a:p>
            <a:endParaRPr lang="en-US" altLang="zh-TW" sz="3100" dirty="0" smtClean="0">
              <a:ea typeface="PMingLiU" pitchFamily="18" charset="-120"/>
            </a:endParaRPr>
          </a:p>
          <a:p>
            <a:r>
              <a:rPr lang="en-US" altLang="zh-TW" sz="3100" dirty="0" smtClean="0">
                <a:ea typeface="PMingLiU" pitchFamily="18" charset="-120"/>
              </a:rPr>
              <a:t> Set </a:t>
            </a:r>
            <a:r>
              <a:rPr lang="en-US" altLang="zh-TW" sz="3100" i="1" dirty="0" smtClean="0">
                <a:latin typeface="Times New Roman" pitchFamily="18" charset="0"/>
                <a:ea typeface="PMingLiU" pitchFamily="18" charset="-120"/>
                <a:cs typeface="Times New Roman" pitchFamily="18" charset="0"/>
              </a:rPr>
              <a:t>DB</a:t>
            </a:r>
            <a:r>
              <a:rPr lang="en-US" altLang="zh-TW" sz="3100" dirty="0" smtClean="0">
                <a:ea typeface="PMingLiU" pitchFamily="18" charset="-120"/>
              </a:rPr>
              <a:t> equal to ST liabilities and ½ of LT liabilities (Crosby and Bohn, 2003):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EAAEF-7A71-43AF-B066-ED04EB650012}" type="slidenum">
              <a:rPr lang="en-US" altLang="zh-TW"/>
              <a:pPr/>
              <a:t>8</a:t>
            </a:fld>
            <a:endParaRPr lang="en-US" altLang="zh-TW"/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 cstate="print"/>
          <a:srcRect l="4643" r="4614"/>
          <a:stretch>
            <a:fillRect/>
          </a:stretch>
        </p:blipFill>
        <p:spPr bwMode="auto">
          <a:xfrm>
            <a:off x="1211263" y="5249863"/>
            <a:ext cx="7780337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dirty="0" smtClean="0"/>
              <a:t>Daniel Law and Shaun K. Roache, HKIMR Conference January 15-16 2015</a:t>
            </a:r>
            <a:endParaRPr lang="en-US" altLang="zh-TW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447800"/>
            <a:ext cx="7639050" cy="4800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zh-TW" sz="3100" dirty="0" smtClean="0">
                <a:ea typeface="新細明體" pitchFamily="18" charset="-120"/>
              </a:rPr>
              <a:t>We use Gray’s (2009) adjustment to produce “real” probabilities.</a:t>
            </a:r>
          </a:p>
          <a:p>
            <a:pPr eaLnBrk="1" hangingPunct="1">
              <a:lnSpc>
                <a:spcPct val="90000"/>
              </a:lnSpc>
            </a:pPr>
            <a:endParaRPr lang="en-US" altLang="zh-TW" sz="3100" dirty="0" smtClean="0">
              <a:ea typeface="新細明體" pitchFamily="18" charset="-12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TW" sz="3100" dirty="0" smtClean="0">
                <a:ea typeface="新細明體" pitchFamily="18" charset="-120"/>
              </a:rPr>
              <a:t>Linear transformation of asset </a:t>
            </a:r>
            <a:r>
              <a:rPr lang="en-US" altLang="zh-TW" sz="3100" dirty="0" err="1" smtClean="0">
                <a:ea typeface="新細明體" pitchFamily="18" charset="-120"/>
              </a:rPr>
              <a:t>vol</a:t>
            </a:r>
            <a:r>
              <a:rPr lang="en-US" altLang="zh-TW" sz="3100" dirty="0" smtClean="0">
                <a:ea typeface="新細明體" pitchFamily="18" charset="-120"/>
              </a:rPr>
              <a:t> (</a:t>
            </a:r>
            <a:r>
              <a:rPr lang="el-GR" altLang="zh-TW" sz="3100" i="1" dirty="0" smtClean="0"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en-US" altLang="zh-TW" sz="3100" i="1" baseline="-25000" dirty="0" smtClean="0"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V</a:t>
            </a:r>
            <a:r>
              <a:rPr lang="en-US" altLang="zh-TW" sz="3100" dirty="0" smtClean="0">
                <a:ea typeface="新細明體" pitchFamily="18" charset="-120"/>
              </a:rPr>
              <a:t>):</a:t>
            </a:r>
          </a:p>
          <a:p>
            <a:pPr eaLnBrk="1" hangingPunct="1">
              <a:lnSpc>
                <a:spcPct val="90000"/>
              </a:lnSpc>
            </a:pPr>
            <a:endParaRPr lang="en-US" altLang="zh-TW" sz="3100" dirty="0" smtClean="0">
              <a:ea typeface="新細明體" pitchFamily="18" charset="-12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z="3100" dirty="0" smtClean="0">
              <a:ea typeface="新細明體" pitchFamily="18" charset="-12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TW" sz="3100" dirty="0" smtClean="0">
                <a:ea typeface="新細明體" pitchFamily="18" charset="-120"/>
              </a:rPr>
              <a:t>Time-varying expected return based on firm-market correlation (</a:t>
            </a:r>
            <a:r>
              <a:rPr lang="el-GR" altLang="zh-TW" sz="3100" i="1" dirty="0" smtClean="0">
                <a:latin typeface="Times New Roman" pitchFamily="18" charset="0"/>
                <a:cs typeface="Times New Roman" pitchFamily="18" charset="0"/>
              </a:rPr>
              <a:t>ρ</a:t>
            </a:r>
            <a:r>
              <a:rPr lang="en-US" altLang="zh-TW" sz="3100" i="1" baseline="-25000" dirty="0" smtClean="0">
                <a:latin typeface="Times New Roman" pitchFamily="18" charset="0"/>
                <a:ea typeface="新細明體" pitchFamily="18" charset="-120"/>
              </a:rPr>
              <a:t>A,M</a:t>
            </a:r>
            <a:r>
              <a:rPr lang="en-US" altLang="zh-TW" sz="3100" dirty="0" smtClean="0">
                <a:latin typeface="Times New Roman" pitchFamily="18" charset="0"/>
                <a:ea typeface="新細明體" pitchFamily="18" charset="-120"/>
              </a:rPr>
              <a:t>)</a:t>
            </a:r>
            <a:r>
              <a:rPr lang="en-US" altLang="zh-TW" sz="3100" dirty="0" smtClean="0">
                <a:ea typeface="新細明體" pitchFamily="18" charset="-120"/>
              </a:rPr>
              <a:t>, the Sharpe ratio (SR) and asset </a:t>
            </a:r>
            <a:r>
              <a:rPr lang="en-US" altLang="zh-TW" sz="3100" dirty="0" err="1" smtClean="0">
                <a:ea typeface="新細明體" pitchFamily="18" charset="-120"/>
              </a:rPr>
              <a:t>vol</a:t>
            </a:r>
            <a:endParaRPr lang="en-US" altLang="zh-TW" sz="3100" dirty="0" smtClean="0">
              <a:ea typeface="新細明體" pitchFamily="18" charset="-12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z="3100" dirty="0" smtClean="0">
              <a:ea typeface="新細明體" pitchFamily="18" charset="-12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z="3100" dirty="0" smtClean="0">
              <a:ea typeface="新細明體" pitchFamily="18" charset="-120"/>
            </a:endParaRP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62F460D-8E4E-4360-97B1-319DF9B83308}" type="slidenum">
              <a:rPr lang="en-US" altLang="zh-TW" smtClean="0">
                <a:ea typeface="新細明體" pitchFamily="18" charset="-120"/>
              </a:rPr>
              <a:pPr/>
              <a:t>9</a:t>
            </a:fld>
            <a:endParaRPr lang="en-US" altLang="zh-TW" smtClean="0">
              <a:ea typeface="新細明體" pitchFamily="18" charset="-120"/>
            </a:endParaRP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 cstate="print"/>
          <a:srcRect l="39339" t="-16129" r="40645"/>
          <a:stretch>
            <a:fillRect/>
          </a:stretch>
        </p:blipFill>
        <p:spPr bwMode="auto">
          <a:xfrm>
            <a:off x="1635125" y="3352800"/>
            <a:ext cx="28606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Footer Placeholder 6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TW" dirty="0" smtClean="0"/>
              <a:t>Daniel Law and Shaun K. Roache, HKIMR Conference January 15-16 2015</a:t>
            </a:r>
            <a:endParaRPr lang="en-US" altLang="zh-TW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l="37364" r="34612" b="-9924"/>
          <a:stretch>
            <a:fillRect/>
          </a:stretch>
        </p:blipFill>
        <p:spPr bwMode="auto">
          <a:xfrm>
            <a:off x="1752600" y="5791200"/>
            <a:ext cx="4114800" cy="587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4549</TotalTime>
  <Words>1124</Words>
  <Application>Microsoft Office PowerPoint</Application>
  <PresentationFormat>On-screen Show (4:3)</PresentationFormat>
  <Paragraphs>164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Solstice</vt:lpstr>
      <vt:lpstr>Default Risks for Chinese Firms: Not So Different After All</vt:lpstr>
      <vt:lpstr>Motivation</vt:lpstr>
      <vt:lpstr>What we do in our paper</vt:lpstr>
      <vt:lpstr>Methodology</vt:lpstr>
      <vt:lpstr>Methodology</vt:lpstr>
      <vt:lpstr>Methodology</vt:lpstr>
      <vt:lpstr>Methodology </vt:lpstr>
      <vt:lpstr>Methodology</vt:lpstr>
      <vt:lpstr>Methodology</vt:lpstr>
      <vt:lpstr>Case study - Chaori</vt:lpstr>
      <vt:lpstr>Case study - Vanke</vt:lpstr>
      <vt:lpstr>Data</vt:lpstr>
      <vt:lpstr>Data – Summary Statistics</vt:lpstr>
      <vt:lpstr>Data – Implied Credit Rating</vt:lpstr>
      <vt:lpstr>Initial Results</vt:lpstr>
      <vt:lpstr>Stress tests</vt:lpstr>
      <vt:lpstr>Stress tests</vt:lpstr>
      <vt:lpstr>Default probability determinants</vt:lpstr>
      <vt:lpstr>Default probability determinants</vt:lpstr>
      <vt:lpstr>Default probability determinants</vt:lpstr>
      <vt:lpstr>Firm-specific variables significant</vt:lpstr>
      <vt:lpstr>Ownership dummies significant</vt:lpstr>
      <vt:lpstr>Macro variables significant</vt:lpstr>
      <vt:lpstr>Equity versus Debt Indicators</vt:lpstr>
      <vt:lpstr>Equity versus Debt Indicators</vt:lpstr>
      <vt:lpstr>Lower borrowing rate for SOEs</vt:lpstr>
      <vt:lpstr>Conclusion</vt:lpstr>
    </vt:vector>
  </TitlesOfParts>
  <Company>International Monetary Fund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Credit Risk in China</dc:title>
  <dc:creator>sroachelocal</dc:creator>
  <cp:lastModifiedBy>CHEUNG Pui-shan, Selina</cp:lastModifiedBy>
  <cp:revision>225</cp:revision>
  <cp:lastPrinted>2015-01-12T03:17:34Z</cp:lastPrinted>
  <dcterms:created xsi:type="dcterms:W3CDTF">2015-01-04T00:38:33Z</dcterms:created>
  <dcterms:modified xsi:type="dcterms:W3CDTF">2015-01-12T03:18:03Z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881018054</vt:i4>
  </property>
  <property fmtid="{D5CDD505-2E9C-101B-9397-08002B2CF9AE}" pid="3" name="_NewReviewCycle">
    <vt:lpwstr/>
  </property>
  <property fmtid="{D5CDD505-2E9C-101B-9397-08002B2CF9AE}" pid="4" name="_EmailSubject">
    <vt:lpwstr>[Reminder on submission of slides]  HKIMR 6th China Conference on 15-16 January 2015</vt:lpwstr>
  </property>
  <property fmtid="{D5CDD505-2E9C-101B-9397-08002B2CF9AE}" pid="5" name="_AuthorEmail">
    <vt:lpwstr>TLaw@imf.org</vt:lpwstr>
  </property>
  <property fmtid="{D5CDD505-2E9C-101B-9397-08002B2CF9AE}" pid="6" name="_AuthorEmailDisplayName">
    <vt:lpwstr>Law, Tak Yan Daniel</vt:lpwstr>
  </property>
  <property fmtid="{D5CDD505-2E9C-101B-9397-08002B2CF9AE}" pid="7" name="_PreviousAdHocReviewCycleID">
    <vt:i4>613572406</vt:i4>
  </property>
</Properties>
</file>