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5"/>
  </p:notesMasterIdLst>
  <p:handoutMasterIdLst>
    <p:handoutMasterId r:id="rId16"/>
  </p:handoutMasterIdLst>
  <p:sldIdLst>
    <p:sldId id="313" r:id="rId2"/>
    <p:sldId id="369" r:id="rId3"/>
    <p:sldId id="370" r:id="rId4"/>
    <p:sldId id="421" r:id="rId5"/>
    <p:sldId id="431" r:id="rId6"/>
    <p:sldId id="433" r:id="rId7"/>
    <p:sldId id="436" r:id="rId8"/>
    <p:sldId id="418" r:id="rId9"/>
    <p:sldId id="430" r:id="rId10"/>
    <p:sldId id="435" r:id="rId11"/>
    <p:sldId id="437" r:id="rId12"/>
    <p:sldId id="359" r:id="rId13"/>
    <p:sldId id="397" r:id="rId14"/>
  </p:sldIdLst>
  <p:sldSz cx="9144000" cy="6858000" type="screen4x3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5" autoAdjust="0"/>
    <p:restoredTop sz="73297" autoAdjust="0"/>
  </p:normalViewPr>
  <p:slideViewPr>
    <p:cSldViewPr>
      <p:cViewPr varScale="1">
        <p:scale>
          <a:sx n="80" d="100"/>
          <a:sy n="8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9A4314-862C-4FCC-834B-14FD0B8D56E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B3E7FB-3304-4486-9A6D-FC71A18EE716}">
      <dgm:prSet phldrT="[Text]"/>
      <dgm:spPr/>
      <dgm:t>
        <a:bodyPr/>
        <a:lstStyle/>
        <a:p>
          <a:r>
            <a:rPr lang="en-US" dirty="0" smtClean="0"/>
            <a:t>Corporate Leverage</a:t>
          </a:r>
          <a:endParaRPr lang="en-US" dirty="0"/>
        </a:p>
      </dgm:t>
    </dgm:pt>
    <dgm:pt modelId="{F8416AD6-33C6-4C9E-B384-6EDFE35330BB}" type="parTrans" cxnId="{F7D89FFB-6F3A-4FD1-9CAD-3BF277F98DFA}">
      <dgm:prSet/>
      <dgm:spPr/>
      <dgm:t>
        <a:bodyPr/>
        <a:lstStyle/>
        <a:p>
          <a:endParaRPr lang="en-US"/>
        </a:p>
      </dgm:t>
    </dgm:pt>
    <dgm:pt modelId="{96F9E1AF-03B6-4AF6-9001-8B48CEED5220}" type="sibTrans" cxnId="{F7D89FFB-6F3A-4FD1-9CAD-3BF277F98DFA}">
      <dgm:prSet/>
      <dgm:spPr/>
      <dgm:t>
        <a:bodyPr/>
        <a:lstStyle/>
        <a:p>
          <a:endParaRPr lang="en-US"/>
        </a:p>
      </dgm:t>
    </dgm:pt>
    <dgm:pt modelId="{E08DC085-A8B1-417F-A6D8-990C09426F9E}">
      <dgm:prSet phldrT="[Text]" custT="1"/>
      <dgm:spPr/>
      <dgm:t>
        <a:bodyPr/>
        <a:lstStyle/>
        <a:p>
          <a:r>
            <a:rPr lang="en-US" sz="2000" dirty="0" smtClean="0"/>
            <a:t>Not overly high on average based on firm-level data</a:t>
          </a:r>
          <a:endParaRPr lang="en-US" sz="2000" dirty="0"/>
        </a:p>
      </dgm:t>
    </dgm:pt>
    <dgm:pt modelId="{D571D980-460E-4A19-A2FB-7EEC8AFA08F7}" type="parTrans" cxnId="{F78511F2-4BF8-4CE8-917B-C3EC0C31F684}">
      <dgm:prSet/>
      <dgm:spPr/>
      <dgm:t>
        <a:bodyPr/>
        <a:lstStyle/>
        <a:p>
          <a:endParaRPr lang="en-US"/>
        </a:p>
      </dgm:t>
    </dgm:pt>
    <dgm:pt modelId="{C2BC52FD-8E42-4ED9-A955-B9A452AE6E7D}" type="sibTrans" cxnId="{F78511F2-4BF8-4CE8-917B-C3EC0C31F684}">
      <dgm:prSet/>
      <dgm:spPr/>
      <dgm:t>
        <a:bodyPr/>
        <a:lstStyle/>
        <a:p>
          <a:endParaRPr lang="en-US"/>
        </a:p>
      </dgm:t>
    </dgm:pt>
    <dgm:pt modelId="{71645048-2307-422F-9F5E-E1854AA8E92A}">
      <dgm:prSet phldrT="[Text]"/>
      <dgm:spPr/>
      <dgm:t>
        <a:bodyPr/>
        <a:lstStyle/>
        <a:p>
          <a:r>
            <a:rPr lang="en-US" dirty="0" smtClean="0"/>
            <a:t>Why high leverage?</a:t>
          </a:r>
          <a:endParaRPr lang="en-US" dirty="0"/>
        </a:p>
      </dgm:t>
    </dgm:pt>
    <dgm:pt modelId="{DC8BA2D4-C978-4598-A7AE-FEF98D4B75AD}" type="parTrans" cxnId="{8CB7898E-4327-415E-923D-2CC4F6241776}">
      <dgm:prSet/>
      <dgm:spPr/>
      <dgm:t>
        <a:bodyPr/>
        <a:lstStyle/>
        <a:p>
          <a:endParaRPr lang="en-US"/>
        </a:p>
      </dgm:t>
    </dgm:pt>
    <dgm:pt modelId="{BF0B0246-2C56-4E6F-A7D7-031E3D5BAE47}" type="sibTrans" cxnId="{8CB7898E-4327-415E-923D-2CC4F6241776}">
      <dgm:prSet/>
      <dgm:spPr/>
      <dgm:t>
        <a:bodyPr/>
        <a:lstStyle/>
        <a:p>
          <a:endParaRPr lang="en-US"/>
        </a:p>
      </dgm:t>
    </dgm:pt>
    <dgm:pt modelId="{BCA76202-EA42-40E4-BF6E-AC03A8185084}">
      <dgm:prSet phldrT="[Text]" custT="1"/>
      <dgm:spPr/>
      <dgm:t>
        <a:bodyPr/>
        <a:lstStyle/>
        <a:p>
          <a:r>
            <a:rPr lang="en-US" sz="2000" dirty="0" smtClean="0"/>
            <a:t>Prelim. evidence that high leverage is policy driven and due to SOE preferential access to finance</a:t>
          </a:r>
          <a:endParaRPr lang="en-US" sz="2000" dirty="0"/>
        </a:p>
      </dgm:t>
    </dgm:pt>
    <dgm:pt modelId="{8E29C886-7BA4-46D3-84B1-CFF84B7833EF}" type="parTrans" cxnId="{DCD18E8A-7505-4C35-B7CB-7E1F44582189}">
      <dgm:prSet/>
      <dgm:spPr/>
      <dgm:t>
        <a:bodyPr/>
        <a:lstStyle/>
        <a:p>
          <a:endParaRPr lang="en-US"/>
        </a:p>
      </dgm:t>
    </dgm:pt>
    <dgm:pt modelId="{37756DF9-4021-40EE-A508-32098C6BC096}" type="sibTrans" cxnId="{DCD18E8A-7505-4C35-B7CB-7E1F44582189}">
      <dgm:prSet/>
      <dgm:spPr/>
      <dgm:t>
        <a:bodyPr/>
        <a:lstStyle/>
        <a:p>
          <a:endParaRPr lang="en-US"/>
        </a:p>
      </dgm:t>
    </dgm:pt>
    <dgm:pt modelId="{4C0A4DFE-63E3-46E9-B2B6-A3E0BB8984EE}">
      <dgm:prSet phldrT="[Text]"/>
      <dgm:spPr/>
      <dgm:t>
        <a:bodyPr/>
        <a:lstStyle/>
        <a:p>
          <a:r>
            <a:rPr lang="en-US" dirty="0" smtClean="0"/>
            <a:t>Risks</a:t>
          </a:r>
          <a:endParaRPr lang="en-US" dirty="0"/>
        </a:p>
      </dgm:t>
    </dgm:pt>
    <dgm:pt modelId="{CA6BDC01-E5BE-46F4-87A4-5AD909869B4E}" type="parTrans" cxnId="{AE25A537-3CD8-4004-AE08-0C2405D42E61}">
      <dgm:prSet/>
      <dgm:spPr/>
      <dgm:t>
        <a:bodyPr/>
        <a:lstStyle/>
        <a:p>
          <a:endParaRPr lang="en-US"/>
        </a:p>
      </dgm:t>
    </dgm:pt>
    <dgm:pt modelId="{149C583E-054B-4F51-8058-E0CC41C9FCA9}" type="sibTrans" cxnId="{AE25A537-3CD8-4004-AE08-0C2405D42E61}">
      <dgm:prSet/>
      <dgm:spPr/>
      <dgm:t>
        <a:bodyPr/>
        <a:lstStyle/>
        <a:p>
          <a:endParaRPr lang="en-US"/>
        </a:p>
      </dgm:t>
    </dgm:pt>
    <dgm:pt modelId="{1E1F1817-57B6-40D6-B50E-5E98E7162510}">
      <dgm:prSet phldrT="[Text]" custT="1"/>
      <dgm:spPr/>
      <dgm:t>
        <a:bodyPr/>
        <a:lstStyle/>
        <a:p>
          <a:r>
            <a:rPr lang="en-US" sz="2000" dirty="0" smtClean="0"/>
            <a:t>Would highly-leveraged firms sensitive to real estate slowdown or interest rate shocks</a:t>
          </a:r>
          <a:r>
            <a:rPr lang="en-US" sz="2000" smtClean="0"/>
            <a:t>? </a:t>
          </a:r>
          <a:endParaRPr lang="en-US" sz="2000" dirty="0"/>
        </a:p>
      </dgm:t>
    </dgm:pt>
    <dgm:pt modelId="{830EEDFB-0E15-4817-AFD4-30AB0500BCA0}" type="parTrans" cxnId="{6FFF009A-57EB-4159-ABBA-CD374BA9939E}">
      <dgm:prSet/>
      <dgm:spPr/>
      <dgm:t>
        <a:bodyPr/>
        <a:lstStyle/>
        <a:p>
          <a:endParaRPr lang="en-US"/>
        </a:p>
      </dgm:t>
    </dgm:pt>
    <dgm:pt modelId="{A5B67B33-2BFA-4D32-AA92-37D2CFCB80C9}" type="sibTrans" cxnId="{6FFF009A-57EB-4159-ABBA-CD374BA9939E}">
      <dgm:prSet/>
      <dgm:spPr/>
      <dgm:t>
        <a:bodyPr/>
        <a:lstStyle/>
        <a:p>
          <a:endParaRPr lang="en-US"/>
        </a:p>
      </dgm:t>
    </dgm:pt>
    <dgm:pt modelId="{40705E90-749C-49CB-9BDD-B665F005E565}">
      <dgm:prSet phldrT="[Text]" custT="1"/>
      <dgm:spPr/>
      <dgm:t>
        <a:bodyPr/>
        <a:lstStyle/>
        <a:p>
          <a:r>
            <a:rPr lang="en-US" sz="2000" dirty="0" smtClean="0"/>
            <a:t>Concentrated in real estate developers and SOEs.</a:t>
          </a:r>
          <a:endParaRPr lang="en-US" sz="2000" dirty="0"/>
        </a:p>
      </dgm:t>
    </dgm:pt>
    <dgm:pt modelId="{AFFA74FA-C94E-4785-8CF6-869E1664FAD0}" type="parTrans" cxnId="{D4A9A715-5AD6-4034-8CC3-CB0B0C5DB9B8}">
      <dgm:prSet/>
      <dgm:spPr/>
      <dgm:t>
        <a:bodyPr/>
        <a:lstStyle/>
        <a:p>
          <a:endParaRPr lang="en-US"/>
        </a:p>
      </dgm:t>
    </dgm:pt>
    <dgm:pt modelId="{A3AFD0D7-A61A-49DC-AA53-F5E2C66174E8}" type="sibTrans" cxnId="{D4A9A715-5AD6-4034-8CC3-CB0B0C5DB9B8}">
      <dgm:prSet/>
      <dgm:spPr/>
      <dgm:t>
        <a:bodyPr/>
        <a:lstStyle/>
        <a:p>
          <a:endParaRPr lang="en-US"/>
        </a:p>
      </dgm:t>
    </dgm:pt>
    <dgm:pt modelId="{35D1ECFC-0AA9-4234-8ECE-B44B60274505}">
      <dgm:prSet phldrT="[Text]" custT="1"/>
      <dgm:spPr/>
      <dgm:t>
        <a:bodyPr/>
        <a:lstStyle/>
        <a:p>
          <a:r>
            <a:rPr lang="en-US" sz="2000" dirty="0" smtClean="0"/>
            <a:t>SOEs involve in credit intermediation (e.g., entrusted loans). </a:t>
          </a:r>
          <a:endParaRPr lang="en-US" sz="2000" dirty="0"/>
        </a:p>
      </dgm:t>
    </dgm:pt>
    <dgm:pt modelId="{310E24A2-F34A-4A55-97EE-5B1AA89D22AE}" type="parTrans" cxnId="{3F74A971-CD47-4F2B-87D2-B13533A1A3CD}">
      <dgm:prSet/>
      <dgm:spPr/>
      <dgm:t>
        <a:bodyPr/>
        <a:lstStyle/>
        <a:p>
          <a:endParaRPr lang="en-US"/>
        </a:p>
      </dgm:t>
    </dgm:pt>
    <dgm:pt modelId="{FF0AEF17-818F-44E1-9A06-7B8769AEF627}" type="sibTrans" cxnId="{3F74A971-CD47-4F2B-87D2-B13533A1A3CD}">
      <dgm:prSet/>
      <dgm:spPr/>
      <dgm:t>
        <a:bodyPr/>
        <a:lstStyle/>
        <a:p>
          <a:endParaRPr lang="en-US"/>
        </a:p>
      </dgm:t>
    </dgm:pt>
    <dgm:pt modelId="{D8CA5587-2235-4461-839D-B986CAE02E69}" type="pres">
      <dgm:prSet presAssocID="{709A4314-862C-4FCC-834B-14FD0B8D56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C0DBBC-1652-41F6-A79D-2B8F12ECF214}" type="pres">
      <dgm:prSet presAssocID="{32B3E7FB-3304-4486-9A6D-FC71A18EE716}" presName="linNode" presStyleCnt="0"/>
      <dgm:spPr/>
    </dgm:pt>
    <dgm:pt modelId="{9D393F2A-39C2-4D13-B23E-4DCB0E0B210B}" type="pres">
      <dgm:prSet presAssocID="{32B3E7FB-3304-4486-9A6D-FC71A18EE716}" presName="parentText" presStyleLbl="node1" presStyleIdx="0" presStyleCnt="3" custScaleX="8809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7DCFEF-C0B0-4AEB-A56D-354502F4A620}" type="pres">
      <dgm:prSet presAssocID="{32B3E7FB-3304-4486-9A6D-FC71A18EE716}" presName="descendantText" presStyleLbl="alignAccFollowNode1" presStyleIdx="0" presStyleCnt="3" custScaleX="105593" custScaleY="1136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F8F19-89B0-41AC-AD69-0EA478CDE691}" type="pres">
      <dgm:prSet presAssocID="{96F9E1AF-03B6-4AF6-9001-8B48CEED5220}" presName="sp" presStyleCnt="0"/>
      <dgm:spPr/>
    </dgm:pt>
    <dgm:pt modelId="{B1E4D499-588A-4C22-91F9-3296ADDC961F}" type="pres">
      <dgm:prSet presAssocID="{71645048-2307-422F-9F5E-E1854AA8E92A}" presName="linNode" presStyleCnt="0"/>
      <dgm:spPr/>
    </dgm:pt>
    <dgm:pt modelId="{1A8D2330-58D5-4D19-ABDA-3B502FD51568}" type="pres">
      <dgm:prSet presAssocID="{71645048-2307-422F-9F5E-E1854AA8E92A}" presName="parentText" presStyleLbl="node1" presStyleIdx="1" presStyleCnt="3" custScaleX="9059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99C72-C92B-4AC9-AE84-6378C146740E}" type="pres">
      <dgm:prSet presAssocID="{71645048-2307-422F-9F5E-E1854AA8E92A}" presName="descendantText" presStyleLbl="alignAccFollowNode1" presStyleIdx="1" presStyleCnt="3" custScaleX="104756" custScaleY="1256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C2AA8E-2CC7-4217-9AB7-A4C5BCE0F3D3}" type="pres">
      <dgm:prSet presAssocID="{BF0B0246-2C56-4E6F-A7D7-031E3D5BAE47}" presName="sp" presStyleCnt="0"/>
      <dgm:spPr/>
    </dgm:pt>
    <dgm:pt modelId="{A728E5D6-D740-4FB2-8405-4A79AA3BE548}" type="pres">
      <dgm:prSet presAssocID="{4C0A4DFE-63E3-46E9-B2B6-A3E0BB8984EE}" presName="linNode" presStyleCnt="0"/>
      <dgm:spPr/>
    </dgm:pt>
    <dgm:pt modelId="{F99D27B4-DD1A-40DE-8F65-196390F9697A}" type="pres">
      <dgm:prSet presAssocID="{4C0A4DFE-63E3-46E9-B2B6-A3E0BB8984EE}" presName="parentText" presStyleLbl="node1" presStyleIdx="2" presStyleCnt="3" custScaleX="9059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C6B3AE-262A-41F9-BC51-A58B14C59948}" type="pres">
      <dgm:prSet presAssocID="{4C0A4DFE-63E3-46E9-B2B6-A3E0BB8984EE}" presName="descendantText" presStyleLbl="alignAccFollowNode1" presStyleIdx="2" presStyleCnt="3" custScaleX="1048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A9A715-5AD6-4034-8CC3-CB0B0C5DB9B8}" srcId="{32B3E7FB-3304-4486-9A6D-FC71A18EE716}" destId="{40705E90-749C-49CB-9BDD-B665F005E565}" srcOrd="1" destOrd="0" parTransId="{AFFA74FA-C94E-4785-8CF6-869E1664FAD0}" sibTransId="{A3AFD0D7-A61A-49DC-AA53-F5E2C66174E8}"/>
    <dgm:cxn modelId="{DCD18E8A-7505-4C35-B7CB-7E1F44582189}" srcId="{71645048-2307-422F-9F5E-E1854AA8E92A}" destId="{BCA76202-EA42-40E4-BF6E-AC03A8185084}" srcOrd="0" destOrd="0" parTransId="{8E29C886-7BA4-46D3-84B1-CFF84B7833EF}" sibTransId="{37756DF9-4021-40EE-A508-32098C6BC096}"/>
    <dgm:cxn modelId="{F78511F2-4BF8-4CE8-917B-C3EC0C31F684}" srcId="{32B3E7FB-3304-4486-9A6D-FC71A18EE716}" destId="{E08DC085-A8B1-417F-A6D8-990C09426F9E}" srcOrd="0" destOrd="0" parTransId="{D571D980-460E-4A19-A2FB-7EEC8AFA08F7}" sibTransId="{C2BC52FD-8E42-4ED9-A955-B9A452AE6E7D}"/>
    <dgm:cxn modelId="{FA36BE1A-5E9B-47A6-9784-9ACD0D6FA97C}" type="presOf" srcId="{709A4314-862C-4FCC-834B-14FD0B8D56E2}" destId="{D8CA5587-2235-4461-839D-B986CAE02E69}" srcOrd="0" destOrd="0" presId="urn:microsoft.com/office/officeart/2005/8/layout/vList5"/>
    <dgm:cxn modelId="{DC5285D3-EEB1-4A6E-964E-E4DECCFA3E32}" type="presOf" srcId="{32B3E7FB-3304-4486-9A6D-FC71A18EE716}" destId="{9D393F2A-39C2-4D13-B23E-4DCB0E0B210B}" srcOrd="0" destOrd="0" presId="urn:microsoft.com/office/officeart/2005/8/layout/vList5"/>
    <dgm:cxn modelId="{EC8D8EA7-8B67-445B-ADF5-C4D6CE2B6B88}" type="presOf" srcId="{BCA76202-EA42-40E4-BF6E-AC03A8185084}" destId="{8EC99C72-C92B-4AC9-AE84-6378C146740E}" srcOrd="0" destOrd="0" presId="urn:microsoft.com/office/officeart/2005/8/layout/vList5"/>
    <dgm:cxn modelId="{E7E0AF78-21E0-41CB-A89C-42177A977305}" type="presOf" srcId="{4C0A4DFE-63E3-46E9-B2B6-A3E0BB8984EE}" destId="{F99D27B4-DD1A-40DE-8F65-196390F9697A}" srcOrd="0" destOrd="0" presId="urn:microsoft.com/office/officeart/2005/8/layout/vList5"/>
    <dgm:cxn modelId="{B1574544-9276-4929-B659-792AF74CC823}" type="presOf" srcId="{35D1ECFC-0AA9-4234-8ECE-B44B60274505}" destId="{8EC99C72-C92B-4AC9-AE84-6378C146740E}" srcOrd="0" destOrd="1" presId="urn:microsoft.com/office/officeart/2005/8/layout/vList5"/>
    <dgm:cxn modelId="{4208CF75-49DE-4C4D-BA00-4D49BC4D8E55}" type="presOf" srcId="{1E1F1817-57B6-40D6-B50E-5E98E7162510}" destId="{05C6B3AE-262A-41F9-BC51-A58B14C59948}" srcOrd="0" destOrd="0" presId="urn:microsoft.com/office/officeart/2005/8/layout/vList5"/>
    <dgm:cxn modelId="{F7D89FFB-6F3A-4FD1-9CAD-3BF277F98DFA}" srcId="{709A4314-862C-4FCC-834B-14FD0B8D56E2}" destId="{32B3E7FB-3304-4486-9A6D-FC71A18EE716}" srcOrd="0" destOrd="0" parTransId="{F8416AD6-33C6-4C9E-B384-6EDFE35330BB}" sibTransId="{96F9E1AF-03B6-4AF6-9001-8B48CEED5220}"/>
    <dgm:cxn modelId="{6FFF009A-57EB-4159-ABBA-CD374BA9939E}" srcId="{4C0A4DFE-63E3-46E9-B2B6-A3E0BB8984EE}" destId="{1E1F1817-57B6-40D6-B50E-5E98E7162510}" srcOrd="0" destOrd="0" parTransId="{830EEDFB-0E15-4817-AFD4-30AB0500BCA0}" sibTransId="{A5B67B33-2BFA-4D32-AA92-37D2CFCB80C9}"/>
    <dgm:cxn modelId="{AE25A537-3CD8-4004-AE08-0C2405D42E61}" srcId="{709A4314-862C-4FCC-834B-14FD0B8D56E2}" destId="{4C0A4DFE-63E3-46E9-B2B6-A3E0BB8984EE}" srcOrd="2" destOrd="0" parTransId="{CA6BDC01-E5BE-46F4-87A4-5AD909869B4E}" sibTransId="{149C583E-054B-4F51-8058-E0CC41C9FCA9}"/>
    <dgm:cxn modelId="{976DCF64-5E36-4046-A447-A879610021CE}" type="presOf" srcId="{E08DC085-A8B1-417F-A6D8-990C09426F9E}" destId="{D17DCFEF-C0B0-4AEB-A56D-354502F4A620}" srcOrd="0" destOrd="0" presId="urn:microsoft.com/office/officeart/2005/8/layout/vList5"/>
    <dgm:cxn modelId="{3F74A971-CD47-4F2B-87D2-B13533A1A3CD}" srcId="{71645048-2307-422F-9F5E-E1854AA8E92A}" destId="{35D1ECFC-0AA9-4234-8ECE-B44B60274505}" srcOrd="1" destOrd="0" parTransId="{310E24A2-F34A-4A55-97EE-5B1AA89D22AE}" sibTransId="{FF0AEF17-818F-44E1-9A06-7B8769AEF627}"/>
    <dgm:cxn modelId="{169BC549-6AA4-48FA-8D30-05BBD0135864}" type="presOf" srcId="{71645048-2307-422F-9F5E-E1854AA8E92A}" destId="{1A8D2330-58D5-4D19-ABDA-3B502FD51568}" srcOrd="0" destOrd="0" presId="urn:microsoft.com/office/officeart/2005/8/layout/vList5"/>
    <dgm:cxn modelId="{8CB7898E-4327-415E-923D-2CC4F6241776}" srcId="{709A4314-862C-4FCC-834B-14FD0B8D56E2}" destId="{71645048-2307-422F-9F5E-E1854AA8E92A}" srcOrd="1" destOrd="0" parTransId="{DC8BA2D4-C978-4598-A7AE-FEF98D4B75AD}" sibTransId="{BF0B0246-2C56-4E6F-A7D7-031E3D5BAE47}"/>
    <dgm:cxn modelId="{4E6F5D6A-72D1-4153-AD24-59233B7C5BEB}" type="presOf" srcId="{40705E90-749C-49CB-9BDD-B665F005E565}" destId="{D17DCFEF-C0B0-4AEB-A56D-354502F4A620}" srcOrd="0" destOrd="1" presId="urn:microsoft.com/office/officeart/2005/8/layout/vList5"/>
    <dgm:cxn modelId="{B9A60633-5A4D-4FA3-A786-440DBC97E965}" type="presParOf" srcId="{D8CA5587-2235-4461-839D-B986CAE02E69}" destId="{09C0DBBC-1652-41F6-A79D-2B8F12ECF214}" srcOrd="0" destOrd="0" presId="urn:microsoft.com/office/officeart/2005/8/layout/vList5"/>
    <dgm:cxn modelId="{E6DB4318-6293-4D00-85AB-0B08A9156D06}" type="presParOf" srcId="{09C0DBBC-1652-41F6-A79D-2B8F12ECF214}" destId="{9D393F2A-39C2-4D13-B23E-4DCB0E0B210B}" srcOrd="0" destOrd="0" presId="urn:microsoft.com/office/officeart/2005/8/layout/vList5"/>
    <dgm:cxn modelId="{291BBB44-269C-43CD-95DF-2603BDF7DDEA}" type="presParOf" srcId="{09C0DBBC-1652-41F6-A79D-2B8F12ECF214}" destId="{D17DCFEF-C0B0-4AEB-A56D-354502F4A620}" srcOrd="1" destOrd="0" presId="urn:microsoft.com/office/officeart/2005/8/layout/vList5"/>
    <dgm:cxn modelId="{143FFB94-329D-42A3-ADD6-DEBC070E39EB}" type="presParOf" srcId="{D8CA5587-2235-4461-839D-B986CAE02E69}" destId="{DDCF8F19-89B0-41AC-AD69-0EA478CDE691}" srcOrd="1" destOrd="0" presId="urn:microsoft.com/office/officeart/2005/8/layout/vList5"/>
    <dgm:cxn modelId="{FD618A01-EFC5-4A9A-BBBC-B54F140D0C88}" type="presParOf" srcId="{D8CA5587-2235-4461-839D-B986CAE02E69}" destId="{B1E4D499-588A-4C22-91F9-3296ADDC961F}" srcOrd="2" destOrd="0" presId="urn:microsoft.com/office/officeart/2005/8/layout/vList5"/>
    <dgm:cxn modelId="{356D4B0B-9562-4C8C-AC3F-98AFC8BDFAC2}" type="presParOf" srcId="{B1E4D499-588A-4C22-91F9-3296ADDC961F}" destId="{1A8D2330-58D5-4D19-ABDA-3B502FD51568}" srcOrd="0" destOrd="0" presId="urn:microsoft.com/office/officeart/2005/8/layout/vList5"/>
    <dgm:cxn modelId="{9528CE2C-8253-4DC7-B861-422A22E0E9D5}" type="presParOf" srcId="{B1E4D499-588A-4C22-91F9-3296ADDC961F}" destId="{8EC99C72-C92B-4AC9-AE84-6378C146740E}" srcOrd="1" destOrd="0" presId="urn:microsoft.com/office/officeart/2005/8/layout/vList5"/>
    <dgm:cxn modelId="{BC53D25D-A62B-413E-A534-091CAB2748BE}" type="presParOf" srcId="{D8CA5587-2235-4461-839D-B986CAE02E69}" destId="{7FC2AA8E-2CC7-4217-9AB7-A4C5BCE0F3D3}" srcOrd="3" destOrd="0" presId="urn:microsoft.com/office/officeart/2005/8/layout/vList5"/>
    <dgm:cxn modelId="{31566B22-0F1D-44D5-A72B-81BA47104D69}" type="presParOf" srcId="{D8CA5587-2235-4461-839D-B986CAE02E69}" destId="{A728E5D6-D740-4FB2-8405-4A79AA3BE548}" srcOrd="4" destOrd="0" presId="urn:microsoft.com/office/officeart/2005/8/layout/vList5"/>
    <dgm:cxn modelId="{53DBF59C-DB0E-47D3-8C3D-57042B576810}" type="presParOf" srcId="{A728E5D6-D740-4FB2-8405-4A79AA3BE548}" destId="{F99D27B4-DD1A-40DE-8F65-196390F9697A}" srcOrd="0" destOrd="0" presId="urn:microsoft.com/office/officeart/2005/8/layout/vList5"/>
    <dgm:cxn modelId="{D043CC7D-0F9C-4C5B-ACCE-C2FF4E6AA83D}" type="presParOf" srcId="{A728E5D6-D740-4FB2-8405-4A79AA3BE548}" destId="{05C6B3AE-262A-41F9-BC51-A58B14C5994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7DCFEF-C0B0-4AEB-A56D-354502F4A620}">
      <dsp:nvSpPr>
        <dsp:cNvPr id="0" name=""/>
        <dsp:cNvSpPr/>
      </dsp:nvSpPr>
      <dsp:spPr>
        <a:xfrm rot="5400000">
          <a:off x="5050038" y="-2178819"/>
          <a:ext cx="1432343" cy="59368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Not overly high on average based on firm-level data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Concentrated in real estate developers and SOEs.</a:t>
          </a:r>
          <a:endParaRPr lang="en-US" sz="2000" kern="1200" dirty="0"/>
        </a:p>
      </dsp:txBody>
      <dsp:txXfrm rot="-5400000">
        <a:off x="2797788" y="143352"/>
        <a:ext cx="5866923" cy="1292501"/>
      </dsp:txXfrm>
    </dsp:sp>
    <dsp:sp modelId="{9D393F2A-39C2-4D13-B23E-4DCB0E0B210B}">
      <dsp:nvSpPr>
        <dsp:cNvPr id="0" name=""/>
        <dsp:cNvSpPr/>
      </dsp:nvSpPr>
      <dsp:spPr>
        <a:xfrm>
          <a:off x="11703" y="1804"/>
          <a:ext cx="2786084" cy="1575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Corporate Leverage</a:t>
          </a:r>
          <a:endParaRPr lang="en-US" sz="4100" kern="1200" dirty="0"/>
        </a:p>
      </dsp:txBody>
      <dsp:txXfrm>
        <a:off x="88617" y="78718"/>
        <a:ext cx="2632256" cy="1421768"/>
      </dsp:txXfrm>
    </dsp:sp>
    <dsp:sp modelId="{8EC99C72-C92B-4AC9-AE84-6378C146740E}">
      <dsp:nvSpPr>
        <dsp:cNvPr id="0" name=""/>
        <dsp:cNvSpPr/>
      </dsp:nvSpPr>
      <dsp:spPr>
        <a:xfrm rot="5400000">
          <a:off x="5023981" y="-493744"/>
          <a:ext cx="1584180" cy="588403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Prelim. evidence that high leverage is policy driven and due to SOE preferential access to finance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SOEs involve in credit intermediation (e.g., entrusted loans). </a:t>
          </a:r>
          <a:endParaRPr lang="en-US" sz="2000" kern="1200" dirty="0"/>
        </a:p>
      </dsp:txBody>
      <dsp:txXfrm rot="-5400000">
        <a:off x="2874055" y="1733515"/>
        <a:ext cx="5806700" cy="1429514"/>
      </dsp:txXfrm>
    </dsp:sp>
    <dsp:sp modelId="{1A8D2330-58D5-4D19-ABDA-3B502FD51568}">
      <dsp:nvSpPr>
        <dsp:cNvPr id="0" name=""/>
        <dsp:cNvSpPr/>
      </dsp:nvSpPr>
      <dsp:spPr>
        <a:xfrm>
          <a:off x="11703" y="1660473"/>
          <a:ext cx="2862351" cy="1575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Why high leverage?</a:t>
          </a:r>
          <a:endParaRPr lang="en-US" sz="4100" kern="1200" dirty="0"/>
        </a:p>
      </dsp:txBody>
      <dsp:txXfrm>
        <a:off x="88617" y="1737387"/>
        <a:ext cx="2708523" cy="1421768"/>
      </dsp:txXfrm>
    </dsp:sp>
    <dsp:sp modelId="{05C6B3AE-262A-41F9-BC51-A58B14C59948}">
      <dsp:nvSpPr>
        <dsp:cNvPr id="0" name=""/>
        <dsp:cNvSpPr/>
      </dsp:nvSpPr>
      <dsp:spPr>
        <a:xfrm rot="5400000">
          <a:off x="5194824" y="1158730"/>
          <a:ext cx="1260477" cy="589641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Would highly-leveraged firms sensitive to real estate slowdown or interest rate shocks</a:t>
          </a:r>
          <a:r>
            <a:rPr lang="en-US" sz="2000" kern="1200" smtClean="0"/>
            <a:t>? </a:t>
          </a:r>
          <a:endParaRPr lang="en-US" sz="2000" kern="1200" dirty="0"/>
        </a:p>
      </dsp:txBody>
      <dsp:txXfrm rot="-5400000">
        <a:off x="2876854" y="3538232"/>
        <a:ext cx="5834888" cy="1137415"/>
      </dsp:txXfrm>
    </dsp:sp>
    <dsp:sp modelId="{F99D27B4-DD1A-40DE-8F65-196390F9697A}">
      <dsp:nvSpPr>
        <dsp:cNvPr id="0" name=""/>
        <dsp:cNvSpPr/>
      </dsp:nvSpPr>
      <dsp:spPr>
        <a:xfrm>
          <a:off x="11703" y="3319142"/>
          <a:ext cx="2865149" cy="1575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dirty="0" smtClean="0"/>
            <a:t>Risks</a:t>
          </a:r>
          <a:endParaRPr lang="en-US" sz="4100" kern="1200" dirty="0"/>
        </a:p>
      </dsp:txBody>
      <dsp:txXfrm>
        <a:off x="88617" y="3396056"/>
        <a:ext cx="2711321" cy="1421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90" y="1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1D656CFB-B9BA-4931-B301-FDABCC2F4983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9752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90" y="9429752"/>
            <a:ext cx="2946400" cy="496888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4294B350-4A5D-4D3F-8E1E-9D19FA64F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693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41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6411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31370693-17F3-4A2A-96C1-58DA80FBA30C}" type="datetimeFigureOut">
              <a:rPr lang="en-US" smtClean="0"/>
              <a:pPr/>
              <a:t>1/9/2015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26" tIns="45713" rIns="91426" bIns="4571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3"/>
            <a:ext cx="2945659" cy="49641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3"/>
            <a:ext cx="2945659" cy="496411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31121C8E-6488-4A82-84EC-C95993A21D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21C8E-6488-4A82-84EC-C95993A21DF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FF72BE7-2C4E-4A72-9439-684A33502332}" type="datetimeFigureOut">
              <a:rPr lang="zh-CN" altLang="en-US" smtClean="0"/>
              <a:pPr/>
              <a:t>2015/1/9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99C4085-0882-428E-A45E-FEC4FD997D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512" y="3212976"/>
            <a:ext cx="8964488" cy="199681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>
                <a:solidFill>
                  <a:schemeClr val="tx1"/>
                </a:solidFill>
              </a:rPr>
              <a:t>Discussant for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Why did Corporate Leverage Increase Fast in China and Where do the Risks Lie?</a:t>
            </a:r>
            <a:br>
              <a:rPr lang="en-US" sz="3600" dirty="0" smtClean="0"/>
            </a:br>
            <a:r>
              <a:rPr lang="en-US" sz="3600" dirty="0" smtClean="0"/>
              <a:t>W. Zhang,</a:t>
            </a:r>
            <a:r>
              <a:rPr lang="en-US" sz="3200" dirty="0" smtClean="0"/>
              <a:t> G. Han, B. Ng, and S. Chan</a:t>
            </a:r>
            <a:endParaRPr lang="en-US" sz="40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44016" y="548680"/>
            <a:ext cx="8892480" cy="1252728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550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ctr"/>
            <a:r>
              <a:rPr lang="en-US" sz="3200" dirty="0" smtClean="0"/>
              <a:t> </a:t>
            </a:r>
            <a:r>
              <a:rPr lang="en-US" sz="46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Sixth Annual International Conference on the Chinese Economy </a:t>
            </a:r>
          </a:p>
          <a:p>
            <a:pPr algn="ctr"/>
            <a:r>
              <a:rPr lang="en-US" sz="46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“Leverage and Financial System Efficiency and Stability: </a:t>
            </a:r>
          </a:p>
          <a:p>
            <a:pPr algn="ctr"/>
            <a:r>
              <a:rPr lang="en-US" sz="46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Chinese and International Experiences”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4365104"/>
            <a:ext cx="8496944" cy="2160240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600" dirty="0" smtClean="0"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dirty="0" smtClean="0">
                <a:latin typeface="Calibri" pitchFamily="34" charset="0"/>
                <a:ea typeface="+mj-ea"/>
                <a:cs typeface="Calibri" pitchFamily="34" charset="0"/>
              </a:rPr>
              <a:t>W. Raphael Lam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IMF Resident Representative Office in China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baseline="0" dirty="0" smtClean="0">
                <a:latin typeface="Calibri" pitchFamily="34" charset="0"/>
                <a:ea typeface="+mj-ea"/>
                <a:cs typeface="Calibri" pitchFamily="34" charset="0"/>
              </a:rPr>
              <a:t>January 2015</a:t>
            </a:r>
            <a:endParaRPr lang="en-US" sz="2200" baseline="0" dirty="0" smtClean="0"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1251062"/>
          </a:xfrm>
        </p:spPr>
        <p:txBody>
          <a:bodyPr>
            <a:noAutofit/>
          </a:bodyPr>
          <a:lstStyle/>
          <a:p>
            <a:pPr lvl="0"/>
            <a:r>
              <a:rPr lang="en-US" sz="28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Sensitivity Analysis on Corporate ‘Debt-at-Risk’ from a Real Estate Slowdown and Interest Rate Shock: Real estate sector and SOEs subject to higher distress</a:t>
            </a:r>
            <a:endParaRPr lang="en-US" sz="2800" b="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13690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Preliminary evidence of SOE engaging credit intermediation</a:t>
            </a:r>
            <a:endParaRPr lang="en-US" sz="2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114800" cy="462381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SOEs re-lend to other </a:t>
            </a:r>
            <a:r>
              <a:rPr lang="en-US" dirty="0" err="1" smtClean="0"/>
              <a:t>corporates</a:t>
            </a:r>
            <a:r>
              <a:rPr lang="en-US" dirty="0" smtClean="0"/>
              <a:t> taking adv. of their preferential access to finance</a:t>
            </a:r>
          </a:p>
          <a:p>
            <a:pPr lvl="1"/>
            <a:r>
              <a:rPr lang="en-US" dirty="0" smtClean="0"/>
              <a:t>Evidence from credit intermediation chain index </a:t>
            </a:r>
          </a:p>
          <a:p>
            <a:pPr lvl="1"/>
            <a:r>
              <a:rPr lang="en-US" dirty="0" smtClean="0"/>
              <a:t>Useful to look at </a:t>
            </a:r>
            <a:r>
              <a:rPr lang="en-US" dirty="0" err="1" smtClean="0">
                <a:solidFill>
                  <a:schemeClr val="accent6"/>
                </a:solidFill>
              </a:rPr>
              <a:t>cashflow</a:t>
            </a:r>
            <a:r>
              <a:rPr lang="en-US" dirty="0" smtClean="0">
                <a:solidFill>
                  <a:schemeClr val="accent6"/>
                </a:solidFill>
              </a:rPr>
              <a:t> statement </a:t>
            </a:r>
            <a:r>
              <a:rPr lang="en-US" dirty="0" smtClean="0"/>
              <a:t>(operating cash flows </a:t>
            </a:r>
            <a:r>
              <a:rPr lang="en-US" dirty="0" err="1" smtClean="0"/>
              <a:t>vs</a:t>
            </a:r>
            <a:r>
              <a:rPr lang="en-US" dirty="0" smtClean="0"/>
              <a:t> cash flows from financing)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432048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15816" y="3212976"/>
            <a:ext cx="8013192" cy="1636776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Slowing credit growth with a decline of shadow banking activity …</a:t>
            </a:r>
            <a:endParaRPr lang="en-US" sz="2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04864"/>
            <a:ext cx="417646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3528" y="1484784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Year-to-date new credit flow down by around 10 percent)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226518"/>
            <a:ext cx="4391769" cy="444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860032" y="1484784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Shadow banking activity declined in level terms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Themes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1EE76-87A9-44EC-9273-FC5F0615D3D5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79512" y="1628800"/>
          <a:ext cx="87849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Rapid Expansion of Domestic Credit in Corporate Sector</a:t>
            </a:r>
            <a:endParaRPr lang="en-US" sz="2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432048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44824"/>
            <a:ext cx="42484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52400"/>
            <a:ext cx="8435280" cy="1260376"/>
          </a:xfrm>
        </p:spPr>
        <p:txBody>
          <a:bodyPr>
            <a:normAutofit/>
          </a:bodyPr>
          <a:lstStyle/>
          <a:p>
            <a:r>
              <a:rPr lang="en-US" sz="2600" dirty="0" smtClean="0"/>
              <a:t>Zhang et al. rightly pointed out the rise of corporate leverage in real estate/construction and among SOEs… </a:t>
            </a:r>
            <a:endParaRPr lang="en-US" sz="2600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96044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10445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Not just rising corporate leverage but also accounting more than half of total debt… </a:t>
            </a:r>
            <a:endParaRPr lang="en-US" sz="2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63284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A Story of “Fat Tail”—Large share of corporate </a:t>
            </a:r>
            <a:r>
              <a:rPr lang="en-US" sz="2600" dirty="0" err="1" smtClean="0"/>
              <a:t>levearge</a:t>
            </a:r>
            <a:r>
              <a:rPr lang="en-US" sz="2600" dirty="0" smtClean="0"/>
              <a:t> owed by relatively few highly-leveraged firms</a:t>
            </a:r>
            <a:endParaRPr lang="en-US" sz="2600" dirty="0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32048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424847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Preliminary evidence of policy-driven increase in leverage on SOEs…  </a:t>
            </a:r>
            <a:endParaRPr lang="en-US" sz="2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7859216" cy="4623816"/>
          </a:xfrm>
        </p:spPr>
        <p:txBody>
          <a:bodyPr>
            <a:normAutofit/>
          </a:bodyPr>
          <a:lstStyle/>
          <a:p>
            <a:r>
              <a:rPr lang="en-US" dirty="0" smtClean="0"/>
              <a:t>Policy driven for a rise of leverage in SOEs</a:t>
            </a:r>
          </a:p>
          <a:p>
            <a:pPr lvl="1"/>
            <a:r>
              <a:rPr lang="en-US" dirty="0" smtClean="0"/>
              <a:t>SOEs enjoy lower financing cost</a:t>
            </a:r>
          </a:p>
          <a:p>
            <a:pPr lvl="1"/>
            <a:r>
              <a:rPr lang="en-US" dirty="0" smtClean="0"/>
              <a:t>Counter-factual analysis useful; could account for firm characteristics (e.g., larger in size &amp; more capital intensive for SOEs).</a:t>
            </a:r>
          </a:p>
          <a:p>
            <a:pPr lvl="1"/>
            <a:r>
              <a:rPr lang="en-US" dirty="0" smtClean="0"/>
              <a:t>Results show a 25-35 </a:t>
            </a:r>
            <a:r>
              <a:rPr lang="en-US" dirty="0" err="1" smtClean="0"/>
              <a:t>ppt</a:t>
            </a:r>
            <a:r>
              <a:rPr lang="en-US" dirty="0" smtClean="0"/>
              <a:t> less leverage for construction/real estate SOEs; would it be even higher given the sector has many highly-leveraged large private enterprises?</a:t>
            </a:r>
          </a:p>
          <a:p>
            <a:pPr lvl="1"/>
            <a:r>
              <a:rPr lang="en-US" dirty="0" smtClean="0"/>
              <a:t>Robustness of calibration? outliers of the sector in sensitive to asset volatility, tax rates, and bankruptcy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How Corporate Leverage sensitive to Real Estate Shock? Particularly under ongoing real estate adjustment… </a:t>
            </a:r>
            <a:endParaRPr lang="en-US" sz="2600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4320479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41044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628800"/>
            <a:ext cx="4392488" cy="49059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1251062"/>
          </a:xfrm>
        </p:spPr>
        <p:txBody>
          <a:bodyPr>
            <a:noAutofit/>
          </a:bodyPr>
          <a:lstStyle/>
          <a:p>
            <a:pPr lvl="0"/>
            <a:r>
              <a:rPr lang="en-US" sz="28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Sensitivity Analysis on Corporate ‘Debt-at-Risk’ from a Real Estate Slowdown: SOEs subject to higher distress</a:t>
            </a:r>
            <a:endParaRPr lang="en-US" sz="2800" b="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C4085-0882-428E-A45E-FEC4FD997D57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770485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11127</TotalTime>
  <Words>399</Words>
  <Application>Microsoft Office PowerPoint</Application>
  <PresentationFormat>On-screen Show (4:3)</PresentationFormat>
  <Paragraphs>49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Module</vt:lpstr>
      <vt:lpstr>   Discussant for  Why did Corporate Leverage Increase Fast in China and Where do the Risks Lie? W. Zhang, G. Han, B. Ng, and S. Chan</vt:lpstr>
      <vt:lpstr>Key Themes</vt:lpstr>
      <vt:lpstr>Rapid Expansion of Domestic Credit in Corporate Sector</vt:lpstr>
      <vt:lpstr>Zhang et al. rightly pointed out the rise of corporate leverage in real estate/construction and among SOEs… </vt:lpstr>
      <vt:lpstr>Not just rising corporate leverage but also accounting more than half of total debt… </vt:lpstr>
      <vt:lpstr>A Story of “Fat Tail”—Large share of corporate levearge owed by relatively few highly-leveraged firms</vt:lpstr>
      <vt:lpstr>Preliminary evidence of policy-driven increase in leverage on SOEs…  </vt:lpstr>
      <vt:lpstr>How Corporate Leverage sensitive to Real Estate Shock? Particularly under ongoing real estate adjustment… </vt:lpstr>
      <vt:lpstr>Sensitivity Analysis on Corporate ‘Debt-at-Risk’ from a Real Estate Slowdown: SOEs subject to higher distress</vt:lpstr>
      <vt:lpstr>Sensitivity Analysis on Corporate ‘Debt-at-Risk’ from a Real Estate Slowdown and Interest Rate Shock: Real estate sector and SOEs subject to higher distress</vt:lpstr>
      <vt:lpstr>Preliminary evidence of SOE engaging credit intermediation</vt:lpstr>
      <vt:lpstr>Thank you!</vt:lpstr>
      <vt:lpstr>Slowing credit growth with a decline of shadow banking activity 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Estimation Model</dc:title>
  <dc:creator>brianliu</dc:creator>
  <cp:lastModifiedBy>CHEUNG Pui-shan, Selina</cp:lastModifiedBy>
  <cp:revision>840</cp:revision>
  <cp:lastPrinted>2015-01-09T09:32:36Z</cp:lastPrinted>
  <dcterms:created xsi:type="dcterms:W3CDTF">2014-06-18T07:26:58Z</dcterms:created>
  <dcterms:modified xsi:type="dcterms:W3CDTF">2015-01-09T10:45:54Z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-790347490</vt:i4>
  </property>
  <property fmtid="{D5CDD505-2E9C-101B-9397-08002B2CF9AE}" pid="3" name="_NewReviewCycle">
    <vt:lpwstr/>
  </property>
  <property fmtid="{D5CDD505-2E9C-101B-9397-08002B2CF9AE}" pid="4" name="_EmailSubject">
    <vt:lpwstr>[Reminder on submission of slides]  HKIMR 6th China Conference on 15-16 January 2015</vt:lpwstr>
  </property>
  <property fmtid="{D5CDD505-2E9C-101B-9397-08002B2CF9AE}" pid="5" name="_AuthorEmail">
    <vt:lpwstr>WLam@imf.org</vt:lpwstr>
  </property>
  <property fmtid="{D5CDD505-2E9C-101B-9397-08002B2CF9AE}" pid="6" name="_AuthorEmailDisplayName">
    <vt:lpwstr>Lam, Waikei Raphael</vt:lpwstr>
  </property>
  <property fmtid="{D5CDD505-2E9C-101B-9397-08002B2CF9AE}" pid="7" name="_PreviousAdHocReviewCycleID">
    <vt:i4>-1748697644</vt:i4>
  </property>
</Properties>
</file>