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1" r:id="rId2"/>
    <p:sldMasterId id="2147483727" r:id="rId3"/>
    <p:sldMasterId id="2147483790" r:id="rId4"/>
  </p:sldMasterIdLst>
  <p:notesMasterIdLst>
    <p:notesMasterId r:id="rId24"/>
  </p:notesMasterIdLst>
  <p:handoutMasterIdLst>
    <p:handoutMasterId r:id="rId25"/>
  </p:handoutMasterIdLst>
  <p:sldIdLst>
    <p:sldId id="517" r:id="rId5"/>
    <p:sldId id="519" r:id="rId6"/>
    <p:sldId id="547" r:id="rId7"/>
    <p:sldId id="549" r:id="rId8"/>
    <p:sldId id="550" r:id="rId9"/>
    <p:sldId id="551" r:id="rId10"/>
    <p:sldId id="555" r:id="rId11"/>
    <p:sldId id="522" r:id="rId12"/>
    <p:sldId id="524" r:id="rId13"/>
    <p:sldId id="531" r:id="rId14"/>
    <p:sldId id="545" r:id="rId15"/>
    <p:sldId id="554" r:id="rId16"/>
    <p:sldId id="556" r:id="rId17"/>
    <p:sldId id="557" r:id="rId18"/>
    <p:sldId id="532" r:id="rId19"/>
    <p:sldId id="533" r:id="rId20"/>
    <p:sldId id="548" r:id="rId21"/>
    <p:sldId id="535" r:id="rId22"/>
    <p:sldId id="537" r:id="rId23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sz="2800" b="1" kern="1200">
        <a:solidFill>
          <a:schemeClr val="folHlink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7030A0"/>
    <a:srgbClr val="FF5050"/>
    <a:srgbClr val="9999FF"/>
    <a:srgbClr val="9900FF"/>
    <a:srgbClr val="FF9933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220" autoAdjust="0"/>
  </p:normalViewPr>
  <p:slideViewPr>
    <p:cSldViewPr>
      <p:cViewPr varScale="1">
        <p:scale>
          <a:sx n="51" d="100"/>
          <a:sy n="51" d="100"/>
        </p:scale>
        <p:origin x="-1184" y="-46"/>
      </p:cViewPr>
      <p:guideLst>
        <p:guide orient="horz" pos="2160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5" d="100"/>
          <a:sy n="35" d="100"/>
        </p:scale>
        <p:origin x="-2405" y="-86"/>
      </p:cViewPr>
      <p:guideLst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200" b="0" baseline="-2500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b="0" baseline="-2500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065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200" b="0" baseline="-2500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065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b="0" baseline="-2500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3428AADC-FD60-45CD-8BC4-3EAE1B19F4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57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9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243"/>
            <a:ext cx="4984750" cy="444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065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065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10ABEBEF-23B1-4457-8536-C48615029CA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62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Rectangle 7"/>
          <p:cNvSpPr txBox="1">
            <a:spLocks noGrp="1" noChangeArrowheads="1"/>
          </p:cNvSpPr>
          <p:nvPr/>
        </p:nvSpPr>
        <p:spPr bwMode="auto">
          <a:xfrm>
            <a:off x="3851275" y="9380065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5B93A5F-6A33-4164-8967-64DFA0628818}" type="slidenum">
              <a:rPr lang="en-US" altLang="zh-TW" sz="1200" b="0">
                <a:solidFill>
                  <a:schemeClr val="tx1"/>
                </a:solidFill>
                <a:latin typeface="Times New Roman" pitchFamily="18" charset="0"/>
              </a:rPr>
              <a:pPr algn="r"/>
              <a:t>1</a:t>
            </a:fld>
            <a:endParaRPr lang="en-US" altLang="zh-TW" sz="12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ABEBEF-23B1-4457-8536-C48615029CA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80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ABEBEF-23B1-4457-8536-C48615029CA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60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ABEBEF-23B1-4457-8536-C48615029CA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03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686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TW" smtClean="0"/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6174C4-CDDB-49F5-ABBB-AE82897954EA}" type="slidenum">
              <a:rPr lang="en-US" altLang="zh-TW" smtClean="0"/>
              <a:pPr>
                <a:defRPr/>
              </a:pPr>
              <a:t>17</a:t>
            </a:fld>
            <a:endParaRPr lang="en-US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w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w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w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.w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.w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.w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.w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w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w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.w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.w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.w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.w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w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.w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.w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1.w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.w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1.w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1.w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.w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.w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1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w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1.wmf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w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H="1" flipV="1">
            <a:off x="0" y="1588"/>
            <a:ext cx="9144000" cy="1387475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40226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19400" y="990600"/>
            <a:ext cx="579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03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2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15AF895E-C4CC-4EC7-AE66-0FDDE0FBC061}" type="datetime1">
              <a:rPr lang="de-DE"/>
              <a:pPr>
                <a:defRPr/>
              </a:pPr>
              <a:t>08.01.2015</a:t>
            </a:fld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F643CC4-B1FD-4597-9894-E93A0B77DB1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052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F64B7-45AC-4091-B8D4-08047BFDAAB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076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4025" y="0"/>
            <a:ext cx="2139950" cy="6132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270625" cy="6132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F207-EC5A-4860-9A38-F22476BC3D5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00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CA136-CDBF-4FFE-BB5B-3752522CC26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24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24C6-87A9-4BCA-B4DB-159C9F6D3B0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48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E210-A589-47FF-B4AE-6D56ADF3BBE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72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04416-011F-4B10-98F2-BD0289E3BA8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196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0"/>
            <a:ext cx="8562975" cy="6132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E5A7C-2749-4D1F-B2D8-0AF87B70C98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SFI and University of Geneva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3F5FB-EFFA-4360-9D6D-2A686F74C0D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H="1" flipV="1">
            <a:off x="0" y="1588"/>
            <a:ext cx="9144000" cy="1387475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40226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3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49530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2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11DD42D5-D6C4-47B6-99B9-D5CE38B1C2B1}" type="datetime1">
              <a:rPr lang="de-DE"/>
              <a:pPr>
                <a:defRPr/>
              </a:pPr>
              <a:t>08.01.2015</a:t>
            </a:fld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 algn="ctr">
              <a:defRPr sz="1400">
                <a:solidFill>
                  <a:schemeClr val="bg2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A07FA23-9468-4ABB-8764-62392115C6E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4E100-9E7F-498F-A5FB-DCEEF6F79DC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10200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60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5891D-7532-427A-87A2-99B540C157B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1291F-3F08-4B12-8310-291E9318376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325" y="1598613"/>
            <a:ext cx="3989388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4113" y="1598613"/>
            <a:ext cx="3990975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118CE-AEEB-4D2C-A214-DEAEC97D04E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C1699-8D31-49BE-A374-0E073C05465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0DD7B-14A1-4B7D-95B1-E7AC708E03C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BA57B-EB08-40A7-AADC-BEDBB77C6C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BAC4E-2F9E-4349-8443-86C465E0F53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72F74-9266-4DCC-B593-D94A9510D88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29403-F374-4D41-B81C-18368E615C4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3088" y="0"/>
            <a:ext cx="2032000" cy="6132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2325" y="0"/>
            <a:ext cx="5948363" cy="6132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F3517-5D3E-4171-A49D-DC5F63877F0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H="1" flipV="1">
            <a:off x="0" y="1588"/>
            <a:ext cx="9144000" cy="1387475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40226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19400" y="990600"/>
            <a:ext cx="579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03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2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9F01B26D-75C7-40B7-BA8C-104F1C48BD33}" type="datetime1">
              <a:rPr lang="de-DE"/>
              <a:pPr>
                <a:defRPr/>
              </a:pPr>
              <a:t>08.01.2015</a:t>
            </a:fld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03EBF8D-7DAF-46C2-8EC7-2E2552AD8AF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4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3820-950F-403D-8678-A358F4E169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FFFB-BE67-4647-A0ED-05CB12383E2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0A511-3610-4EA5-B934-C9BD8F81D97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3C9AD-D26F-45B5-9D75-96467F9108C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77155-C318-47B8-AAD9-32BEC9A2F21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FF14B-4B12-4D99-911A-9EA8D13AC36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41EE6-D7E5-49F8-9E3D-E5980CCB6DC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36195-E3DA-4C99-B0EE-0B7F3E63330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29F9C-6D24-4895-90E7-6A53649B0D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620F5-70E9-4A4E-A4E4-E9D52C4FA9C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4025" y="0"/>
            <a:ext cx="2139950" cy="6132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270625" cy="6132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3B0E0-5DFE-49B3-AA4D-962DCB716AE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08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0DFD9-F75A-4239-805B-437E8DC361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5399F-67FD-479C-A2D8-CF8CAF86B95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F0108-0E1D-4280-9A6A-9AF8A3BE40E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4773D-7605-4232-AAEE-A71CA5BF34A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91A32-6BFC-4FBA-AA0D-A3101AAC656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0"/>
            <a:ext cx="8562975" cy="6132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6270A-BC89-4D14-A528-BCAFA5B895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H="1" flipV="1">
            <a:off x="0" y="1588"/>
            <a:ext cx="9144000" cy="1387475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>
              <a:defRPr/>
            </a:pPr>
            <a:endParaRPr lang="en-GB" sz="24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40226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19400" y="990600"/>
            <a:ext cx="579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03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2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6377BDE5-EF7F-4904-8CAF-AF593EF365FA}" type="datetime1">
              <a:rPr lang="de-DE">
                <a:solidFill>
                  <a:srgbClr val="1C1C1C"/>
                </a:solidFill>
              </a:rPr>
              <a:pPr>
                <a:defRPr/>
              </a:pPr>
              <a:t>08.01.2015</a:t>
            </a:fld>
            <a:endParaRPr lang="de-CH">
              <a:solidFill>
                <a:srgbClr val="1C1C1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de-CH">
              <a:solidFill>
                <a:srgbClr val="1C1C1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73C420BF-D3BB-4A82-9974-631D937D47EA}" type="slidenum">
              <a:rPr lang="en-US">
                <a:solidFill>
                  <a:srgbClr val="1C1C1C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083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10200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221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C5209-7FD4-4A82-9439-BDE01C2A4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260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245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8F7E-1BE9-4230-B73E-252A58DB5F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7712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7269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063C-DE6B-40CB-B920-835E7FF885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8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293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EED25-9C5F-4BD4-AC6A-B75B30EA2D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186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32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43AFB-D5EC-4BBF-9187-A1D75BDC9A1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17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35718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SFI and University of Geneva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C8751-2FAB-47FF-94BF-5EF5A1A3B9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949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1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5EC2-C03A-401C-9FDA-F25A1D9A6E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507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65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EFD8E-BC65-4C33-BF22-EC620166C0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342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89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0EAE3-B7A5-4529-BE2E-1B78200ABB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665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13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8BE04-B7CA-4849-B18E-0BEEDEACF3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459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437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4025" y="0"/>
            <a:ext cx="2139950" cy="6132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270625" cy="6132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DB02F-4F9A-4036-956F-24A6CACD35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485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461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12E6-8EAE-4B6D-A49C-AE8FF12ACF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729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85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B9801-8DAA-4634-BF0B-9C6BBF0618E7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6721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509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9861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941763"/>
            <a:ext cx="4000500" cy="219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90115-D639-4D27-8AB4-A74C2696F01E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715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533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98613"/>
            <a:ext cx="40005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93A0B-CD50-4538-943B-2B6D8208B7C3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99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56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35718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SFI and University of Geneva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256F6-41E8-4591-A426-06FDC072260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557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0"/>
            <a:ext cx="8562975" cy="6132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INSEAD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90894-68A2-4AAB-8780-C2C26D419E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748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SFI and University of Geneva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631E4-FFFF-4B4D-9416-0FE471D703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345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80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4A542-ACF1-4936-BAC9-74602EBA525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004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48E8-0E32-42D1-95BF-1585228C712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028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9525" y="6526213"/>
            <a:ext cx="2886075" cy="3317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FEB2-9A4E-4F08-A8AB-79A2F2910BE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w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vmlDrawing" Target="../drawings/vmlDrawing17.v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oleObject" Target="../embeddings/oleObject17.bin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vmlDrawing" Target="../drawings/vmlDrawing18.v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oleObject" Target="../embeddings/oleObject18.bin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21" Type="http://schemas.openxmlformats.org/officeDocument/2006/relationships/image" Target="../media/image1.wmf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oleObject" Target="../embeddings/oleObject19.bin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vmlDrawing" Target="../drawings/vmlDrawing19.v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0" y="5410200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0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0"/>
            <a:ext cx="856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1534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25" y="6526213"/>
            <a:ext cx="37242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1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Harald Hau, SFI and University of Geneva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269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1838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39D345BA-8E83-483D-808E-A80E8C8AEE7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269321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1068" name="Object 4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Equation" r:id="rId20" imgW="114151" imgH="215619" progId="Equation.3">
                  <p:embed/>
                </p:oleObj>
              </mc:Choice>
              <mc:Fallback>
                <p:oleObj name="Equation" r:id="rId20" imgW="114151" imgH="215619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46" r:id="rId17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rgbClr val="33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745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55750" y="0"/>
            <a:ext cx="7388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745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598613"/>
            <a:ext cx="8132763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22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25" y="6526213"/>
            <a:ext cx="25812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GB"/>
              <a:t>        </a:t>
            </a:r>
            <a:endParaRPr lang="en-US"/>
          </a:p>
        </p:txBody>
      </p:sp>
      <p:sp>
        <p:nvSpPr>
          <p:cNvPr id="322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1838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60AB0A9B-D118-4C1E-A200-E873BB08A05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17459" name="Picture 7" descr="Logo"/>
          <p:cNvPicPr>
            <a:picLocks noChangeAspect="1" noChangeArrowheads="1"/>
          </p:cNvPicPr>
          <p:nvPr/>
        </p:nvPicPr>
        <p:blipFill>
          <a:blip r:embed="rId14"/>
          <a:srcRect r="16931" b="27499"/>
          <a:stretch>
            <a:fillRect/>
          </a:stretch>
        </p:blipFill>
        <p:spPr bwMode="auto">
          <a:xfrm>
            <a:off x="0" y="338138"/>
            <a:ext cx="14906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8" name="Line 8"/>
          <p:cNvSpPr>
            <a:spLocks noChangeShapeType="1"/>
          </p:cNvSpPr>
          <p:nvPr/>
        </p:nvSpPr>
        <p:spPr bwMode="auto">
          <a:xfrm flipV="1">
            <a:off x="1465263" y="896938"/>
            <a:ext cx="7642225" cy="0"/>
          </a:xfrm>
          <a:prstGeom prst="line">
            <a:avLst/>
          </a:prstGeom>
          <a:noFill/>
          <a:ln w="19050">
            <a:solidFill>
              <a:srgbClr val="B40020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sp>
        <p:nvSpPr>
          <p:cNvPr id="322569" name="Line 9"/>
          <p:cNvSpPr>
            <a:spLocks noChangeShapeType="1"/>
          </p:cNvSpPr>
          <p:nvPr/>
        </p:nvSpPr>
        <p:spPr bwMode="auto">
          <a:xfrm>
            <a:off x="1416050" y="849313"/>
            <a:ext cx="7656513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17452" name="Object 4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5" name="Equation" r:id="rId15" imgW="114151" imgH="215619" progId="Equation.3">
                  <p:embed/>
                </p:oleObj>
              </mc:Choice>
              <mc:Fallback>
                <p:oleObj name="Equation" r:id="rId15" imgW="114151" imgH="215619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rgbClr val="33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0" y="5434013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>
              <a:solidFill>
                <a:schemeClr val="tx1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84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0"/>
            <a:ext cx="856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84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1534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25" y="6526213"/>
            <a:ext cx="28860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1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Harald Hau, INSEAD</a:t>
            </a:r>
            <a:r>
              <a:rPr lang="en-GB"/>
              <a:t>        </a:t>
            </a:r>
            <a:endParaRPr lang="en-US"/>
          </a:p>
        </p:txBody>
      </p:sp>
      <p:sp>
        <p:nvSpPr>
          <p:cNvPr id="269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1838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929FD7D3-1BA1-49B4-8440-66B9766972D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269321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ea typeface="+mn-ea"/>
            </a:endParaRPr>
          </a:p>
        </p:txBody>
      </p:sp>
      <p:graphicFrame>
        <p:nvGraphicFramePr>
          <p:cNvPr id="18476" name="Object 4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9" name="Equation" r:id="rId19" imgW="114151" imgH="215619" progId="Equation.3">
                  <p:embed/>
                </p:oleObj>
              </mc:Choice>
              <mc:Fallback>
                <p:oleObj name="Equation" r:id="rId19" imgW="114151" imgH="215619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rgbClr val="33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ChangeArrowheads="1"/>
          </p:cNvSpPr>
          <p:nvPr/>
        </p:nvSpPr>
        <p:spPr bwMode="auto">
          <a:xfrm>
            <a:off x="0" y="5410200"/>
            <a:ext cx="9144000" cy="1447800"/>
          </a:xfrm>
          <a:prstGeom prst="rect">
            <a:avLst/>
          </a:prstGeom>
          <a:gradFill rotWithShape="0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GB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0"/>
            <a:ext cx="856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1534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25" y="6526213"/>
            <a:ext cx="37242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bg1"/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© Harald Hau, SFI and University of Geneva</a:t>
            </a:r>
            <a:r>
              <a:rPr lang="en-GB">
                <a:solidFill>
                  <a:srgbClr val="FFFFFF"/>
                </a:solidFill>
              </a:rPr>
              <a:t>        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69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1838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33927408-9C98-47DD-8B5F-E078502EA7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69321" name="Line 9"/>
          <p:cNvSpPr>
            <a:spLocks noChangeShapeType="1"/>
          </p:cNvSpPr>
          <p:nvPr/>
        </p:nvSpPr>
        <p:spPr bwMode="auto">
          <a:xfrm>
            <a:off x="457200" y="838200"/>
            <a:ext cx="8458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 type="diamond" w="sm" len="sm"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rgbClr val="3333CC"/>
              </a:solidFill>
            </a:endParaRPr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197" name="Equation" r:id="rId20" imgW="114151" imgH="215619" progId="Equation.3">
                  <p:embed/>
                </p:oleObj>
              </mc:Choice>
              <mc:Fallback>
                <p:oleObj name="Equation" r:id="rId20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538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rgbClr val="33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rgbClr val="3333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233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9588" y="1371600"/>
            <a:ext cx="5384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1234" name="Title 4"/>
          <p:cNvSpPr>
            <a:spLocks noGrp="1"/>
          </p:cNvSpPr>
          <p:nvPr>
            <p:ph type="ctrTitle" idx="4294967295"/>
          </p:nvPr>
        </p:nvSpPr>
        <p:spPr>
          <a:xfrm>
            <a:off x="4724400" y="5638800"/>
            <a:ext cx="4419600" cy="1066800"/>
          </a:xfrm>
        </p:spPr>
        <p:txBody>
          <a:bodyPr/>
          <a:lstStyle/>
          <a:p>
            <a:pPr algn="ctr"/>
            <a:r>
              <a:rPr lang="en-GB" altLang="zh-TW" sz="2000" smtClean="0">
                <a:solidFill>
                  <a:srgbClr val="FF0000"/>
                </a:solidFill>
                <a:ea typeface="新細明體" charset="-120"/>
              </a:rPr>
              <a:t>Sandy Lai</a:t>
            </a:r>
            <a:br>
              <a:rPr lang="en-GB" altLang="zh-TW" sz="2000" smtClean="0">
                <a:solidFill>
                  <a:srgbClr val="FF0000"/>
                </a:solidFill>
                <a:ea typeface="新細明體" charset="-120"/>
              </a:rPr>
            </a:br>
            <a:r>
              <a:rPr lang="en-GB" altLang="zh-TW" sz="2000" smtClean="0">
                <a:solidFill>
                  <a:srgbClr val="FF0000"/>
                </a:solidFill>
                <a:ea typeface="新細明體" charset="-120"/>
              </a:rPr>
              <a:t>Hong Kong University</a:t>
            </a:r>
            <a:br>
              <a:rPr lang="en-GB" altLang="zh-TW" sz="2000" smtClean="0">
                <a:solidFill>
                  <a:srgbClr val="FF0000"/>
                </a:solidFill>
                <a:ea typeface="新細明體" charset="-120"/>
              </a:rPr>
            </a:br>
            <a:r>
              <a:rPr lang="en-GB" altLang="zh-TW" sz="2000" smtClean="0">
                <a:solidFill>
                  <a:srgbClr val="FF0000"/>
                </a:solidFill>
                <a:ea typeface="新細明體" charset="-120"/>
              </a:rPr>
              <a:t>http://www.sandylai-research.com</a:t>
            </a:r>
          </a:p>
        </p:txBody>
      </p:sp>
      <p:sp>
        <p:nvSpPr>
          <p:cNvPr id="351235" name="Rectangle 7"/>
          <p:cNvSpPr txBox="1">
            <a:spLocks noGrp="1" noChangeArrowheads="1"/>
          </p:cNvSpPr>
          <p:nvPr/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F91E15-AAB1-4469-B1C5-3AED3A4DBD68}" type="slidenum">
              <a:rPr lang="en-US" altLang="zh-TW" sz="1400" b="0">
                <a:solidFill>
                  <a:schemeClr val="tx1"/>
                </a:solidFill>
                <a:latin typeface="Tahoma" pitchFamily="34" charset="0"/>
              </a:rPr>
              <a:pPr algn="r"/>
              <a:t>1</a:t>
            </a:fld>
            <a:endParaRPr lang="en-US" altLang="zh-TW" sz="1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51236" name="Rectangle 5"/>
          <p:cNvSpPr>
            <a:spLocks noChangeArrowheads="1"/>
          </p:cNvSpPr>
          <p:nvPr/>
        </p:nvSpPr>
        <p:spPr bwMode="auto">
          <a:xfrm>
            <a:off x="304800" y="331788"/>
            <a:ext cx="85344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GB" altLang="zh-TW" sz="3600"/>
              <a:t>Asset Allocation and Monetary Policy: </a:t>
            </a:r>
            <a:r>
              <a:rPr lang="en-GB" altLang="zh-TW" sz="3200"/>
              <a:t>Evidence from the Eurozone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 sz="3600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 sz="3600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GB" altLang="zh-TW"/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 sz="2400" b="0">
              <a:solidFill>
                <a:srgbClr val="333333"/>
              </a:solidFill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 bwMode="auto">
          <a:xfrm>
            <a:off x="685800" y="5562600"/>
            <a:ext cx="365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>
              <a:defRPr/>
            </a:pPr>
            <a:r>
              <a:rPr lang="en-GB" sz="2000" b="0" kern="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Harald</a:t>
            </a:r>
            <a:r>
              <a:rPr lang="en-GB" sz="2000" b="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GB" sz="2000" b="0" kern="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Hau</a:t>
            </a:r>
            <a:r>
              <a:rPr lang="en-GB" sz="2000" b="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GB" sz="2000" b="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GB" sz="2000" b="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University of Geneva and SFI</a:t>
            </a:r>
          </a:p>
          <a:p>
            <a:pPr algn="ctr" eaLnBrk="0" hangingPunct="0">
              <a:defRPr/>
            </a:pPr>
            <a:r>
              <a:rPr lang="en-GB" sz="2000" b="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http://www.haraldhau.com</a:t>
            </a: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1779588" y="1371600"/>
            <a:ext cx="6172200" cy="68580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chemeClr val="accent3">
                  <a:alpha val="0"/>
                </a:schemeClr>
              </a:solidFill>
              <a:ea typeface="+mn-ea"/>
            </a:endParaRPr>
          </a:p>
        </p:txBody>
      </p:sp>
      <p:sp>
        <p:nvSpPr>
          <p:cNvPr id="351239" name="Rectangle 8"/>
          <p:cNvSpPr>
            <a:spLocks noChangeArrowheads="1"/>
          </p:cNvSpPr>
          <p:nvPr/>
        </p:nvSpPr>
        <p:spPr bwMode="auto">
          <a:xfrm>
            <a:off x="4038600" y="1371600"/>
            <a:ext cx="4700588" cy="6096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630988" y="2362200"/>
            <a:ext cx="1524000" cy="215741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GB">
              <a:solidFill>
                <a:schemeClr val="accent3">
                  <a:alpha val="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Causality Issues: Is </a:t>
            </a:r>
            <a:r>
              <a:rPr lang="el-GR" altLang="zh-TW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smtClean="0">
                <a:ea typeface="新細明體" charset="-120"/>
              </a:rPr>
              <a:t>SR the Flow Trigger?</a:t>
            </a:r>
          </a:p>
        </p:txBody>
      </p:sp>
      <p:sp>
        <p:nvSpPr>
          <p:cNvPr id="362498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4778375" cy="3630613"/>
          </a:xfrm>
        </p:spPr>
        <p:txBody>
          <a:bodyPr/>
          <a:lstStyle/>
          <a:p>
            <a:r>
              <a:rPr lang="en-GB" altLang="zh-TW" sz="2400" dirty="0" smtClean="0">
                <a:ea typeface="新細明體" charset="-120"/>
              </a:rPr>
              <a:t>Local short rate decrease </a:t>
            </a:r>
            <a:r>
              <a:rPr lang="el-GR" altLang="zh-TW" sz="24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sz="2400" dirty="0" smtClean="0">
                <a:ea typeface="新細明體" charset="-120"/>
              </a:rPr>
              <a:t>SR (= local inflation </a:t>
            </a:r>
            <a:r>
              <a:rPr lang="el-GR" altLang="zh-TW" sz="24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sz="2400" dirty="0" smtClean="0">
                <a:ea typeface="新細明體" charset="-120"/>
              </a:rPr>
              <a:t>P&gt;0) is a result of positive </a:t>
            </a:r>
            <a:r>
              <a:rPr lang="en-GB" altLang="zh-TW" sz="2400" dirty="0" smtClean="0">
                <a:solidFill>
                  <a:srgbClr val="7030A0"/>
                </a:solidFill>
                <a:ea typeface="新細明體" charset="-120"/>
              </a:rPr>
              <a:t>AD</a:t>
            </a:r>
            <a:r>
              <a:rPr lang="en-GB" altLang="zh-TW" sz="2400" dirty="0" smtClean="0">
                <a:ea typeface="新細明體" charset="-120"/>
              </a:rPr>
              <a:t> and negative </a:t>
            </a:r>
            <a:r>
              <a:rPr lang="en-GB" altLang="zh-TW" sz="2400" dirty="0" smtClean="0">
                <a:solidFill>
                  <a:srgbClr val="C00000"/>
                </a:solidFill>
                <a:ea typeface="新細明體" charset="-120"/>
              </a:rPr>
              <a:t>AS</a:t>
            </a:r>
            <a:r>
              <a:rPr lang="en-GB" altLang="zh-TW" sz="2400" dirty="0" smtClean="0">
                <a:ea typeface="新細明體" charset="-120"/>
              </a:rPr>
              <a:t> shocks</a:t>
            </a:r>
          </a:p>
          <a:p>
            <a:endParaRPr lang="en-GB" altLang="zh-TW" sz="2400" dirty="0" smtClean="0">
              <a:ea typeface="新細明體" charset="-120"/>
            </a:endParaRPr>
          </a:p>
          <a:p>
            <a:r>
              <a:rPr lang="en-GB" altLang="zh-TW" sz="2400" dirty="0" smtClean="0">
                <a:ea typeface="新細明體" charset="-120"/>
              </a:rPr>
              <a:t>Equity flows could directly react to the positive </a:t>
            </a:r>
            <a:r>
              <a:rPr lang="en-GB" altLang="zh-TW" sz="2400" dirty="0" smtClean="0">
                <a:solidFill>
                  <a:srgbClr val="7030A0"/>
                </a:solidFill>
                <a:ea typeface="新細明體" charset="-120"/>
              </a:rPr>
              <a:t>AD</a:t>
            </a:r>
            <a:r>
              <a:rPr lang="en-GB" altLang="zh-TW" sz="2400" dirty="0" smtClean="0">
                <a:ea typeface="新細明體" charset="-120"/>
              </a:rPr>
              <a:t> shocks that also increase GDP and firm profitability.</a:t>
            </a:r>
          </a:p>
          <a:p>
            <a:endParaRPr lang="en-GB" altLang="zh-TW" sz="2400" dirty="0" smtClean="0">
              <a:ea typeface="新細明體" charset="-120"/>
            </a:endParaRPr>
          </a:p>
          <a:p>
            <a:pPr>
              <a:buFont typeface="Wingdings" pitchFamily="2" charset="2"/>
              <a:buNone/>
            </a:pPr>
            <a:endParaRPr lang="en-GB" altLang="zh-TW" sz="2400" dirty="0" smtClean="0">
              <a:ea typeface="新細明體" charset="-120"/>
            </a:endParaRPr>
          </a:p>
          <a:p>
            <a:pPr>
              <a:buFont typeface="Wingdings" pitchFamily="2" charset="2"/>
              <a:buNone/>
            </a:pPr>
            <a:r>
              <a:rPr lang="en-GB" altLang="zh-TW" sz="2400" dirty="0" smtClean="0">
                <a:ea typeface="新細明體" charset="-120"/>
              </a:rPr>
              <a:t>  </a:t>
            </a:r>
          </a:p>
        </p:txBody>
      </p:sp>
      <p:sp>
        <p:nvSpPr>
          <p:cNvPr id="36249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6250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7BC14A7-48DC-456B-80E5-57E04568F1CD}" type="slidenum">
              <a:rPr lang="en-US" altLang="zh-TW" smtClean="0">
                <a:ea typeface="新細明體" charset="-120"/>
              </a:rPr>
              <a:pPr/>
              <a:t>10</a:t>
            </a:fld>
            <a:endParaRPr lang="en-US" altLang="zh-TW" dirty="0" smtClean="0">
              <a:ea typeface="新細明體" charset="-120"/>
            </a:endParaRPr>
          </a:p>
        </p:txBody>
      </p:sp>
      <p:cxnSp>
        <p:nvCxnSpPr>
          <p:cNvPr id="362501" name="Straight Arrow Connector 6"/>
          <p:cNvCxnSpPr>
            <a:cxnSpLocks noChangeShapeType="1"/>
          </p:cNvCxnSpPr>
          <p:nvPr/>
        </p:nvCxnSpPr>
        <p:spPr bwMode="auto">
          <a:xfrm>
            <a:off x="5562600" y="2895600"/>
            <a:ext cx="2286000" cy="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502" name="Straight Arrow Connector 8"/>
          <p:cNvCxnSpPr>
            <a:cxnSpLocks noChangeShapeType="1"/>
          </p:cNvCxnSpPr>
          <p:nvPr/>
        </p:nvCxnSpPr>
        <p:spPr bwMode="auto">
          <a:xfrm flipV="1">
            <a:off x="5715000" y="1295400"/>
            <a:ext cx="0" cy="175260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" name="Arc 10"/>
          <p:cNvSpPr/>
          <p:nvPr/>
        </p:nvSpPr>
        <p:spPr bwMode="auto">
          <a:xfrm>
            <a:off x="6019800" y="1219200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>
              <a:ea typeface="+mn-ea"/>
            </a:endParaRPr>
          </a:p>
        </p:txBody>
      </p:sp>
      <p:sp>
        <p:nvSpPr>
          <p:cNvPr id="362504" name="Freeform 11"/>
          <p:cNvSpPr>
            <a:spLocks/>
          </p:cNvSpPr>
          <p:nvPr/>
        </p:nvSpPr>
        <p:spPr bwMode="auto">
          <a:xfrm>
            <a:off x="6127750" y="1316038"/>
            <a:ext cx="1538288" cy="1419225"/>
          </a:xfrm>
          <a:custGeom>
            <a:avLst/>
            <a:gdLst>
              <a:gd name="T0" fmla="*/ 0 w 1538243"/>
              <a:gd name="T1" fmla="*/ 0 h 1418602"/>
              <a:gd name="T2" fmla="*/ 341851 w 1538243"/>
              <a:gd name="T3" fmla="*/ 812565 h 1418602"/>
              <a:gd name="T4" fmla="*/ 1538333 w 1538243"/>
              <a:gd name="T5" fmla="*/ 1419848 h 1418602"/>
              <a:gd name="T6" fmla="*/ 0 60000 65536"/>
              <a:gd name="T7" fmla="*/ 0 60000 65536"/>
              <a:gd name="T8" fmla="*/ 0 60000 65536"/>
              <a:gd name="T9" fmla="*/ 0 w 1538243"/>
              <a:gd name="T10" fmla="*/ 0 h 1418602"/>
              <a:gd name="T11" fmla="*/ 1538243 w 1538243"/>
              <a:gd name="T12" fmla="*/ 1418602 h 14186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8243" h="1418602">
                <a:moveTo>
                  <a:pt x="0" y="0"/>
                </a:moveTo>
                <a:cubicBezTo>
                  <a:pt x="42728" y="287708"/>
                  <a:pt x="85457" y="575417"/>
                  <a:pt x="341831" y="811851"/>
                </a:cubicBezTo>
                <a:cubicBezTo>
                  <a:pt x="598205" y="1048285"/>
                  <a:pt x="1068224" y="1233443"/>
                  <a:pt x="1538243" y="1418602"/>
                </a:cubicBezTo>
              </a:path>
            </a:pathLst>
          </a:custGeom>
          <a:noFill/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2505" name="Freeform 12"/>
          <p:cNvSpPr>
            <a:spLocks/>
          </p:cNvSpPr>
          <p:nvPr/>
        </p:nvSpPr>
        <p:spPr bwMode="auto">
          <a:xfrm>
            <a:off x="6016625" y="1409700"/>
            <a:ext cx="1571625" cy="1401763"/>
          </a:xfrm>
          <a:custGeom>
            <a:avLst/>
            <a:gdLst>
              <a:gd name="T0" fmla="*/ 0 w 1572426"/>
              <a:gd name="T1" fmla="*/ 0 h 1401510"/>
              <a:gd name="T2" fmla="*/ 512226 w 1572426"/>
              <a:gd name="T3" fmla="*/ 957475 h 1401510"/>
              <a:gd name="T4" fmla="*/ 1570824 w 1572426"/>
              <a:gd name="T5" fmla="*/ 1402016 h 1401510"/>
              <a:gd name="T6" fmla="*/ 0 60000 65536"/>
              <a:gd name="T7" fmla="*/ 0 60000 65536"/>
              <a:gd name="T8" fmla="*/ 0 60000 65536"/>
              <a:gd name="T9" fmla="*/ 0 w 1572426"/>
              <a:gd name="T10" fmla="*/ 0 h 1401510"/>
              <a:gd name="T11" fmla="*/ 1572426 w 1572426"/>
              <a:gd name="T12" fmla="*/ 1401510 h 14015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2426" h="1401510">
                <a:moveTo>
                  <a:pt x="0" y="0"/>
                </a:moveTo>
                <a:cubicBezTo>
                  <a:pt x="125338" y="361772"/>
                  <a:pt x="250677" y="723544"/>
                  <a:pt x="512748" y="957129"/>
                </a:cubicBezTo>
                <a:cubicBezTo>
                  <a:pt x="774819" y="1190714"/>
                  <a:pt x="1412905" y="1338841"/>
                  <a:pt x="1572426" y="1401510"/>
                </a:cubicBezTo>
              </a:path>
            </a:pathLst>
          </a:cu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2506" name="Freeform 13"/>
          <p:cNvSpPr>
            <a:spLocks noChangeArrowheads="1"/>
          </p:cNvSpPr>
          <p:nvPr/>
        </p:nvSpPr>
        <p:spPr bwMode="auto">
          <a:xfrm>
            <a:off x="5867400" y="1371600"/>
            <a:ext cx="1538288" cy="1419225"/>
          </a:xfrm>
          <a:custGeom>
            <a:avLst/>
            <a:gdLst>
              <a:gd name="T0" fmla="*/ 0 w 1538243"/>
              <a:gd name="T1" fmla="*/ 0 h 1418602"/>
              <a:gd name="T2" fmla="*/ 341851 w 1538243"/>
              <a:gd name="T3" fmla="*/ 812565 h 1418602"/>
              <a:gd name="T4" fmla="*/ 1538333 w 1538243"/>
              <a:gd name="T5" fmla="*/ 1419848 h 1418602"/>
              <a:gd name="T6" fmla="*/ 0 60000 65536"/>
              <a:gd name="T7" fmla="*/ 0 60000 65536"/>
              <a:gd name="T8" fmla="*/ 0 60000 65536"/>
              <a:gd name="T9" fmla="*/ 0 w 1538243"/>
              <a:gd name="T10" fmla="*/ 0 h 1418602"/>
              <a:gd name="T11" fmla="*/ 1538243 w 1538243"/>
              <a:gd name="T12" fmla="*/ 1418602 h 14186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8243" h="1418602">
                <a:moveTo>
                  <a:pt x="0" y="0"/>
                </a:moveTo>
                <a:cubicBezTo>
                  <a:pt x="42728" y="287708"/>
                  <a:pt x="85457" y="575417"/>
                  <a:pt x="341831" y="811851"/>
                </a:cubicBezTo>
                <a:cubicBezTo>
                  <a:pt x="598205" y="1048285"/>
                  <a:pt x="1068224" y="1233443"/>
                  <a:pt x="1538243" y="1418602"/>
                </a:cubicBezTo>
              </a:path>
            </a:pathLst>
          </a:cu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/>
              <a:t>  </a:t>
            </a:r>
          </a:p>
        </p:txBody>
      </p:sp>
      <p:sp>
        <p:nvSpPr>
          <p:cNvPr id="362507" name="TextBox 14"/>
          <p:cNvSpPr txBox="1">
            <a:spLocks noChangeArrowheads="1"/>
          </p:cNvSpPr>
          <p:nvPr/>
        </p:nvSpPr>
        <p:spPr bwMode="auto">
          <a:xfrm>
            <a:off x="6172200" y="1066800"/>
            <a:ext cx="5365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1600">
                <a:solidFill>
                  <a:schemeClr val="tx2"/>
                </a:solidFill>
              </a:rPr>
              <a:t>AD</a:t>
            </a:r>
            <a:r>
              <a:rPr lang="en-US" altLang="zh-TW" sz="1600"/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3000" y="1066800"/>
            <a:ext cx="787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+mn-ea"/>
                <a:cs typeface="Times New Roman"/>
              </a:rPr>
              <a:t>Price</a:t>
            </a:r>
            <a:r>
              <a:rPr lang="en-US" sz="1600" dirty="0">
                <a:ea typeface="+mn-ea"/>
              </a:rPr>
              <a:t> </a:t>
            </a:r>
          </a:p>
        </p:txBody>
      </p:sp>
      <p:sp>
        <p:nvSpPr>
          <p:cNvPr id="362509" name="Freeform 16"/>
          <p:cNvSpPr>
            <a:spLocks/>
          </p:cNvSpPr>
          <p:nvPr/>
        </p:nvSpPr>
        <p:spPr bwMode="auto">
          <a:xfrm>
            <a:off x="5888038" y="1281113"/>
            <a:ext cx="1828800" cy="1504950"/>
          </a:xfrm>
          <a:custGeom>
            <a:avLst/>
            <a:gdLst>
              <a:gd name="T0" fmla="*/ 0 w 1828800"/>
              <a:gd name="T1" fmla="*/ 1505841 h 1504060"/>
              <a:gd name="T2" fmla="*/ 1170774 w 1828800"/>
              <a:gd name="T3" fmla="*/ 1146493 h 1504060"/>
              <a:gd name="T4" fmla="*/ 1828800 w 1828800"/>
              <a:gd name="T5" fmla="*/ 0 h 1504060"/>
              <a:gd name="T6" fmla="*/ 0 60000 65536"/>
              <a:gd name="T7" fmla="*/ 0 60000 65536"/>
              <a:gd name="T8" fmla="*/ 0 60000 65536"/>
              <a:gd name="T9" fmla="*/ 0 w 1828800"/>
              <a:gd name="T10" fmla="*/ 0 h 1504060"/>
              <a:gd name="T11" fmla="*/ 1828800 w 1828800"/>
              <a:gd name="T12" fmla="*/ 1504060 h 15040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28800" h="1504060">
                <a:moveTo>
                  <a:pt x="0" y="1504060"/>
                </a:moveTo>
                <a:cubicBezTo>
                  <a:pt x="432987" y="1449937"/>
                  <a:pt x="865974" y="1395814"/>
                  <a:pt x="1170774" y="1145137"/>
                </a:cubicBezTo>
                <a:cubicBezTo>
                  <a:pt x="1475574" y="894460"/>
                  <a:pt x="1652187" y="447230"/>
                  <a:pt x="1828800" y="0"/>
                </a:cubicBezTo>
              </a:path>
            </a:pathLst>
          </a:custGeom>
          <a:noFill/>
          <a:ln w="127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2510" name="Freeform 17"/>
          <p:cNvSpPr>
            <a:spLocks/>
          </p:cNvSpPr>
          <p:nvPr/>
        </p:nvSpPr>
        <p:spPr bwMode="auto">
          <a:xfrm>
            <a:off x="5638800" y="1219200"/>
            <a:ext cx="1828800" cy="1503363"/>
          </a:xfrm>
          <a:custGeom>
            <a:avLst/>
            <a:gdLst>
              <a:gd name="T0" fmla="*/ 0 w 1828800"/>
              <a:gd name="T1" fmla="*/ 1502666 h 1504060"/>
              <a:gd name="T2" fmla="*/ 1170774 w 1828800"/>
              <a:gd name="T3" fmla="*/ 1144076 h 1504060"/>
              <a:gd name="T4" fmla="*/ 1828800 w 1828800"/>
              <a:gd name="T5" fmla="*/ 0 h 1504060"/>
              <a:gd name="T6" fmla="*/ 0 60000 65536"/>
              <a:gd name="T7" fmla="*/ 0 60000 65536"/>
              <a:gd name="T8" fmla="*/ 0 60000 65536"/>
              <a:gd name="T9" fmla="*/ 0 w 1828800"/>
              <a:gd name="T10" fmla="*/ 0 h 1504060"/>
              <a:gd name="T11" fmla="*/ 1828800 w 1828800"/>
              <a:gd name="T12" fmla="*/ 1504060 h 15040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28800" h="1504060">
                <a:moveTo>
                  <a:pt x="0" y="1504060"/>
                </a:moveTo>
                <a:cubicBezTo>
                  <a:pt x="432987" y="1449937"/>
                  <a:pt x="865974" y="1395814"/>
                  <a:pt x="1170774" y="1145137"/>
                </a:cubicBezTo>
                <a:cubicBezTo>
                  <a:pt x="1475574" y="894460"/>
                  <a:pt x="1652187" y="447230"/>
                  <a:pt x="1828800" y="0"/>
                </a:cubicBezTo>
              </a:path>
            </a:pathLst>
          </a:cu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2511" name="Right Arrow 18"/>
          <p:cNvSpPr>
            <a:spLocks noChangeArrowheads="1"/>
          </p:cNvSpPr>
          <p:nvPr/>
        </p:nvSpPr>
        <p:spPr bwMode="auto">
          <a:xfrm>
            <a:off x="5791200" y="1066800"/>
            <a:ext cx="3810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2512" name="Right Arrow 19"/>
          <p:cNvSpPr>
            <a:spLocks noChangeArrowheads="1"/>
          </p:cNvSpPr>
          <p:nvPr/>
        </p:nvSpPr>
        <p:spPr bwMode="auto">
          <a:xfrm flipH="1">
            <a:off x="7315200" y="1371600"/>
            <a:ext cx="3810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>
              <a:solidFill>
                <a:srgbClr val="C00000"/>
              </a:solidFill>
            </a:endParaRPr>
          </a:p>
        </p:txBody>
      </p:sp>
      <p:sp>
        <p:nvSpPr>
          <p:cNvPr id="362513" name="TextBox 20"/>
          <p:cNvSpPr txBox="1">
            <a:spLocks noChangeArrowheads="1"/>
          </p:cNvSpPr>
          <p:nvPr/>
        </p:nvSpPr>
        <p:spPr bwMode="auto">
          <a:xfrm>
            <a:off x="7753350" y="1447800"/>
            <a:ext cx="5762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1600">
                <a:solidFill>
                  <a:srgbClr val="C00000"/>
                </a:solidFill>
              </a:rPr>
              <a:t>A S</a:t>
            </a:r>
            <a:r>
              <a:rPr lang="en-US" altLang="zh-TW" sz="1600"/>
              <a:t> </a:t>
            </a:r>
          </a:p>
        </p:txBody>
      </p:sp>
      <p:sp>
        <p:nvSpPr>
          <p:cNvPr id="22" name="Down Arrow 21"/>
          <p:cNvSpPr/>
          <p:nvPr/>
        </p:nvSpPr>
        <p:spPr bwMode="auto">
          <a:xfrm flipV="1">
            <a:off x="5334000" y="2209800"/>
            <a:ext cx="228600" cy="304800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dirty="0">
                <a:ea typeface="+mn-ea"/>
              </a:rPr>
              <a:t> </a:t>
            </a:r>
          </a:p>
        </p:txBody>
      </p:sp>
      <p:sp>
        <p:nvSpPr>
          <p:cNvPr id="362515" name="TextBox 22"/>
          <p:cNvSpPr txBox="1">
            <a:spLocks noChangeArrowheads="1"/>
          </p:cNvSpPr>
          <p:nvPr/>
        </p:nvSpPr>
        <p:spPr bwMode="auto">
          <a:xfrm>
            <a:off x="7924800" y="2667000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20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GDP</a:t>
            </a:r>
            <a:endParaRPr lang="en-US" altLang="zh-TW" sz="1600">
              <a:solidFill>
                <a:srgbClr val="FFC000"/>
              </a:solidFill>
            </a:endParaRPr>
          </a:p>
        </p:txBody>
      </p:sp>
      <p:sp>
        <p:nvSpPr>
          <p:cNvPr id="362516" name="Left-Right Arrow 23"/>
          <p:cNvSpPr>
            <a:spLocks noChangeArrowheads="1"/>
          </p:cNvSpPr>
          <p:nvPr/>
        </p:nvSpPr>
        <p:spPr bwMode="auto">
          <a:xfrm>
            <a:off x="6477000" y="3048000"/>
            <a:ext cx="838200" cy="228600"/>
          </a:xfrm>
          <a:prstGeom prst="leftRightArrow">
            <a:avLst>
              <a:gd name="adj1" fmla="val 50000"/>
              <a:gd name="adj2" fmla="val 49992"/>
            </a:avLst>
          </a:prstGeom>
          <a:solidFill>
            <a:srgbClr val="9900FF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53" y="1420813"/>
            <a:ext cx="1051372" cy="484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352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dirty="0" smtClean="0">
                <a:ea typeface="新細明體" charset="-120"/>
              </a:rPr>
              <a:t>Causality Issues: Is </a:t>
            </a:r>
            <a:r>
              <a:rPr lang="el-GR" altLang="zh-TW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dirty="0" smtClean="0">
                <a:ea typeface="新細明體" charset="-120"/>
              </a:rPr>
              <a:t>SR the Flow Trigger?</a:t>
            </a:r>
          </a:p>
        </p:txBody>
      </p:sp>
      <p:sp>
        <p:nvSpPr>
          <p:cNvPr id="36352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dirty="0" smtClean="0">
                <a:ea typeface="新細明體" charset="-120"/>
              </a:rPr>
              <a:t>© Harald Hau, University of Geneva</a:t>
            </a:r>
            <a:r>
              <a:rPr lang="en-GB" altLang="zh-TW" dirty="0" smtClean="0">
                <a:ea typeface="新細明體" charset="-120"/>
              </a:rPr>
              <a:t>  and Swiss Finance Institute       </a:t>
            </a:r>
            <a:endParaRPr lang="en-US" altLang="zh-TW" dirty="0" smtClean="0">
              <a:ea typeface="新細明體" charset="-120"/>
            </a:endParaRPr>
          </a:p>
        </p:txBody>
      </p:sp>
      <p:sp>
        <p:nvSpPr>
          <p:cNvPr id="36352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B8B59FB-BEEB-4B83-8B41-5A9D641EEC9A}" type="slidenum">
              <a:rPr lang="en-US" altLang="zh-TW" smtClean="0">
                <a:ea typeface="新細明體" charset="-120"/>
              </a:rPr>
              <a:pPr/>
              <a:t>11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63527" name="Rectangle 8"/>
          <p:cNvSpPr>
            <a:spLocks noChangeArrowheads="1"/>
          </p:cNvSpPr>
          <p:nvPr/>
        </p:nvSpPr>
        <p:spPr bwMode="auto">
          <a:xfrm>
            <a:off x="3107607" y="3969060"/>
            <a:ext cx="953218" cy="1800200"/>
          </a:xfrm>
          <a:prstGeom prst="rect">
            <a:avLst/>
          </a:prstGeom>
          <a:noFill/>
          <a:ln w="28575" algn="ctr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3528" name="Content Placeholder 2"/>
          <p:cNvSpPr>
            <a:spLocks noGrp="1"/>
          </p:cNvSpPr>
          <p:nvPr>
            <p:ph idx="1"/>
          </p:nvPr>
        </p:nvSpPr>
        <p:spPr>
          <a:xfrm>
            <a:off x="5328084" y="1128713"/>
            <a:ext cx="3479366" cy="5513387"/>
          </a:xfrm>
        </p:spPr>
        <p:txBody>
          <a:bodyPr/>
          <a:lstStyle/>
          <a:p>
            <a:r>
              <a:rPr lang="en-GB" altLang="zh-TW" sz="2000" dirty="0" smtClean="0">
                <a:ea typeface="新細明體" charset="-120"/>
              </a:rPr>
              <a:t>TEST 1: Control for GDP growth and </a:t>
            </a:r>
            <a:r>
              <a:rPr lang="el-GR" altLang="zh-TW" sz="20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sz="2000" dirty="0" smtClean="0">
                <a:ea typeface="新細明體" charset="-120"/>
              </a:rPr>
              <a:t>ROA directly.</a:t>
            </a:r>
          </a:p>
          <a:p>
            <a:pPr lvl="1"/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Both variables are better proxies for macroeconomic shocks than </a:t>
            </a:r>
            <a:r>
              <a:rPr lang="el-GR" altLang="zh-TW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SR under nominal rigidities</a:t>
            </a:r>
            <a:endParaRPr lang="en-GB" altLang="zh-TW" sz="2000" dirty="0" smtClean="0">
              <a:ea typeface="新細明體" charset="-120"/>
            </a:endParaRPr>
          </a:p>
          <a:p>
            <a:r>
              <a:rPr lang="en-GB" altLang="zh-TW" sz="2000" dirty="0" smtClean="0">
                <a:ea typeface="新細明體" charset="-120"/>
              </a:rPr>
              <a:t>TEST 2: Use only funds that invest mostly in foreign equity.</a:t>
            </a:r>
          </a:p>
          <a:p>
            <a:pPr lvl="1"/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Cash flow shocks of foreign stocks are less likely to correlate with the inflation rate (and real short rate) of the fund’s domicile. </a:t>
            </a:r>
          </a:p>
        </p:txBody>
      </p:sp>
      <p:sp>
        <p:nvSpPr>
          <p:cNvPr id="363530" name="TextBox 12"/>
          <p:cNvSpPr txBox="1">
            <a:spLocks noChangeArrowheads="1"/>
          </p:cNvSpPr>
          <p:nvPr/>
        </p:nvSpPr>
        <p:spPr bwMode="auto">
          <a:xfrm>
            <a:off x="1833563" y="836613"/>
            <a:ext cx="1131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1600" b="0" dirty="0">
                <a:solidFill>
                  <a:srgbClr val="7030A0"/>
                </a:solidFill>
              </a:rPr>
              <a:t>Base Model</a:t>
            </a:r>
            <a:endParaRPr lang="en-SG" altLang="zh-TW" sz="1600" b="0" dirty="0">
              <a:solidFill>
                <a:srgbClr val="7030A0"/>
              </a:solidFill>
            </a:endParaRPr>
          </a:p>
        </p:txBody>
      </p:sp>
      <p:sp>
        <p:nvSpPr>
          <p:cNvPr id="363531" name="TextBox 13"/>
          <p:cNvSpPr txBox="1">
            <a:spLocks noChangeArrowheads="1"/>
          </p:cNvSpPr>
          <p:nvPr/>
        </p:nvSpPr>
        <p:spPr bwMode="auto">
          <a:xfrm>
            <a:off x="2910940" y="873125"/>
            <a:ext cx="122901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1600" b="0" dirty="0">
                <a:solidFill>
                  <a:srgbClr val="7030A0"/>
                </a:solidFill>
              </a:rPr>
              <a:t>With Add. Controls</a:t>
            </a:r>
            <a:endParaRPr lang="en-SG" altLang="zh-TW" sz="1600" b="0" dirty="0">
              <a:solidFill>
                <a:srgbClr val="7030A0"/>
              </a:solidFill>
            </a:endParaRPr>
          </a:p>
        </p:txBody>
      </p:sp>
      <p:sp>
        <p:nvSpPr>
          <p:cNvPr id="363532" name="TextBox 14"/>
          <p:cNvSpPr txBox="1">
            <a:spLocks noChangeArrowheads="1"/>
          </p:cNvSpPr>
          <p:nvPr/>
        </p:nvSpPr>
        <p:spPr bwMode="auto">
          <a:xfrm>
            <a:off x="3987800" y="873125"/>
            <a:ext cx="1202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TW" sz="1600" b="0" dirty="0">
                <a:solidFill>
                  <a:srgbClr val="7030A0"/>
                </a:solidFill>
              </a:rPr>
              <a:t>Foreign Focus</a:t>
            </a:r>
            <a:endParaRPr lang="en-SG" altLang="zh-TW" sz="1600" b="0" dirty="0">
              <a:solidFill>
                <a:srgbClr val="7030A0"/>
              </a:solidFill>
            </a:endParaRPr>
          </a:p>
        </p:txBody>
      </p:sp>
      <p:pic>
        <p:nvPicPr>
          <p:cNvPr id="4526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7" y="1420812"/>
            <a:ext cx="1764188" cy="48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261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80197"/>
            <a:ext cx="1049860" cy="487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26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071" y="1391902"/>
            <a:ext cx="102287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3533" name="Rectangle 9"/>
          <p:cNvSpPr>
            <a:spLocks noChangeArrowheads="1"/>
          </p:cNvSpPr>
          <p:nvPr/>
        </p:nvSpPr>
        <p:spPr bwMode="auto">
          <a:xfrm>
            <a:off x="1894328" y="2276872"/>
            <a:ext cx="3217731" cy="576064"/>
          </a:xfrm>
          <a:prstGeom prst="rect">
            <a:avLst/>
          </a:prstGeom>
          <a:noFill/>
          <a:ln w="28575" algn="ctr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Similar Flow Sensitivity to Real Rate Changes</a:t>
            </a:r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Harald Hau</a:t>
            </a:r>
            <a:r>
              <a:rPr lang="en-GB" smtClean="0"/>
              <a:t>        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95891D-7532-427A-87A2-99B540C157B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92181" y="1259138"/>
            <a:ext cx="2951820" cy="4312987"/>
          </a:xfrm>
        </p:spPr>
        <p:txBody>
          <a:bodyPr/>
          <a:lstStyle/>
          <a:p>
            <a:r>
              <a:rPr lang="en-GB" altLang="zh-TW" sz="2000" b="1" u="sng" dirty="0" smtClean="0">
                <a:solidFill>
                  <a:srgbClr val="FF0000"/>
                </a:solidFill>
                <a:ea typeface="新細明體" charset="-120"/>
              </a:rPr>
              <a:t>Cash flow channel: </a:t>
            </a:r>
            <a:r>
              <a:rPr lang="en-GB" altLang="zh-TW" sz="2000" dirty="0" smtClean="0">
                <a:solidFill>
                  <a:srgbClr val="FF0000"/>
                </a:solidFill>
                <a:ea typeface="新細明體" charset="-120"/>
              </a:rPr>
              <a:t>Fund flows into fund with different investment destination should show different real rate sensitivity</a:t>
            </a:r>
          </a:p>
          <a:p>
            <a:endParaRPr lang="en-GB" altLang="zh-TW" sz="2000" dirty="0" smtClean="0">
              <a:solidFill>
                <a:srgbClr val="FF0000"/>
              </a:solidFill>
              <a:ea typeface="新細明體" charset="-120"/>
            </a:endParaRPr>
          </a:p>
          <a:p>
            <a:r>
              <a:rPr lang="en-GB" altLang="zh-TW" sz="2000" b="1" u="sng" dirty="0" smtClean="0">
                <a:solidFill>
                  <a:srgbClr val="7030A0"/>
                </a:solidFill>
                <a:ea typeface="新細明體" charset="-120"/>
              </a:rPr>
              <a:t>Risk seeking channel</a:t>
            </a:r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: Similar real rate sensitivities are predicted for flows across investment destinations</a:t>
            </a:r>
            <a:endParaRPr lang="en-GB" altLang="zh-TW" sz="2000" dirty="0" smtClean="0">
              <a:solidFill>
                <a:srgbClr val="FF0000"/>
              </a:solidFill>
              <a:ea typeface="新細明體" charset="-120"/>
            </a:endParaRPr>
          </a:p>
        </p:txBody>
      </p:sp>
      <p:pic>
        <p:nvPicPr>
          <p:cNvPr id="454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764"/>
            <a:ext cx="6192180" cy="4426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9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Robustness to Expected Short Rate Proxy </a:t>
            </a:r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Harald Hau</a:t>
            </a:r>
            <a:r>
              <a:rPr lang="en-GB" smtClean="0"/>
              <a:t>        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95891D-7532-427A-87A2-99B540C157B5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455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42043"/>
            <a:ext cx="802005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02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Robustness </a:t>
            </a:r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Harald Hau</a:t>
            </a:r>
            <a:r>
              <a:rPr lang="en-GB" smtClean="0"/>
              <a:t>        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95891D-7532-427A-87A2-99B540C157B5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4567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203" y="1052736"/>
            <a:ext cx="4426017" cy="2592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67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440310" cy="262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67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170" y="3789038"/>
            <a:ext cx="4462310" cy="262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29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5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4713" y="5193196"/>
            <a:ext cx="1141102" cy="402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5569" name="Content Placeholder 2"/>
          <p:cNvSpPr>
            <a:spLocks noGrp="1"/>
          </p:cNvSpPr>
          <p:nvPr>
            <p:ph idx="1"/>
          </p:nvPr>
        </p:nvSpPr>
        <p:spPr>
          <a:xfrm>
            <a:off x="457200" y="946150"/>
            <a:ext cx="8313738" cy="5586413"/>
          </a:xfrm>
        </p:spPr>
        <p:txBody>
          <a:bodyPr/>
          <a:lstStyle/>
          <a:p>
            <a:r>
              <a:rPr lang="en-GB" altLang="zh-TW" sz="2400" dirty="0" smtClean="0">
                <a:ea typeface="新細明體" charset="-120"/>
              </a:rPr>
              <a:t>Low real rates impact stock returns through</a:t>
            </a:r>
          </a:p>
          <a:p>
            <a:pPr lvl="1"/>
            <a:r>
              <a:rPr lang="en-GB" altLang="zh-TW" sz="2000" dirty="0" smtClean="0">
                <a:ea typeface="新細明體" charset="-120"/>
              </a:rPr>
              <a:t>A lower discount rate (discount rate effect)</a:t>
            </a:r>
          </a:p>
          <a:p>
            <a:pPr lvl="1"/>
            <a:r>
              <a:rPr lang="en-GB" altLang="zh-TW" sz="2000" dirty="0" smtClean="0">
                <a:ea typeface="新細明體" charset="-120"/>
              </a:rPr>
              <a:t>Additional equity inflows (flow effect)</a:t>
            </a:r>
          </a:p>
          <a:p>
            <a:pPr lvl="1"/>
            <a:endParaRPr lang="en-GB" altLang="zh-TW" dirty="0" smtClean="0">
              <a:ea typeface="新細明體" charset="-120"/>
            </a:endParaRPr>
          </a:p>
          <a:p>
            <a:r>
              <a:rPr lang="en-GB" altLang="zh-TW" sz="2400" dirty="0" smtClean="0">
                <a:ea typeface="新細明體" charset="-120"/>
              </a:rPr>
              <a:t>Estimated flow effect in </a:t>
            </a:r>
            <a:r>
              <a:rPr lang="en-GB" altLang="zh-TW" sz="2400" dirty="0" smtClean="0">
                <a:solidFill>
                  <a:srgbClr val="7030A0"/>
                </a:solidFill>
                <a:ea typeface="新細明體" charset="-120"/>
              </a:rPr>
              <a:t>a simultaneous equation model</a:t>
            </a:r>
            <a:r>
              <a:rPr lang="en-GB" altLang="zh-TW" sz="2400" dirty="0" smtClean="0">
                <a:ea typeface="新細明體" charset="-120"/>
              </a:rPr>
              <a:t>:</a:t>
            </a:r>
          </a:p>
          <a:p>
            <a:pPr lvl="1"/>
            <a:r>
              <a:rPr lang="en-GB" altLang="zh-TW" dirty="0" smtClean="0">
                <a:ea typeface="新細明體" charset="-120"/>
              </a:rPr>
              <a:t>Eq.1: Identify equity flows that are triggered by </a:t>
            </a:r>
            <a:r>
              <a:rPr lang="el-GR" altLang="zh-TW" dirty="0" smtClean="0"/>
              <a:t>Δ</a:t>
            </a:r>
            <a:r>
              <a:rPr lang="en-US" altLang="zh-TW" dirty="0" smtClean="0">
                <a:ea typeface="新細明體" charset="-120"/>
              </a:rPr>
              <a:t>SR.</a:t>
            </a:r>
          </a:p>
          <a:p>
            <a:pPr lvl="2"/>
            <a:r>
              <a:rPr lang="en-US" altLang="zh-TW" dirty="0" smtClean="0">
                <a:ea typeface="新細明體" charset="-120"/>
              </a:rPr>
              <a:t> </a:t>
            </a:r>
          </a:p>
          <a:p>
            <a:pPr lvl="2"/>
            <a:endParaRPr lang="en-US" altLang="zh-TW" dirty="0" smtClean="0">
              <a:ea typeface="新細明體" charset="-120"/>
            </a:endParaRPr>
          </a:p>
          <a:p>
            <a:pPr lvl="2"/>
            <a:endParaRPr lang="en-US" altLang="zh-TW" dirty="0" smtClean="0">
              <a:ea typeface="新細明體" charset="-120"/>
            </a:endParaRPr>
          </a:p>
          <a:p>
            <a:pPr lvl="2"/>
            <a:endParaRPr lang="en-US" altLang="zh-TW" dirty="0" smtClean="0">
              <a:ea typeface="新細明體" charset="-120"/>
            </a:endParaRPr>
          </a:p>
          <a:p>
            <a:pPr lvl="2"/>
            <a:r>
              <a:rPr lang="en-US" altLang="zh-TW" dirty="0" smtClean="0">
                <a:ea typeface="新細明體" charset="-120"/>
              </a:rPr>
              <a:t>We can further relate                       to lagged changes of short term real interest rates. Small terms in                with k&gt;1 are ignored.</a:t>
            </a:r>
            <a:endParaRPr lang="en-SG" altLang="zh-TW" dirty="0" smtClean="0">
              <a:ea typeface="新細明體" charset="-120"/>
            </a:endParaRPr>
          </a:p>
          <a:p>
            <a:pPr lvl="2">
              <a:buFont typeface="Wingdings" pitchFamily="2" charset="2"/>
              <a:buNone/>
            </a:pPr>
            <a:endParaRPr lang="en-SG" altLang="zh-TW" dirty="0" smtClean="0">
              <a:ea typeface="新細明體" charset="-120"/>
            </a:endParaRPr>
          </a:p>
          <a:p>
            <a:pPr lvl="2"/>
            <a:endParaRPr lang="en-GB" altLang="zh-TW" dirty="0" smtClean="0">
              <a:ea typeface="新細明體" charset="-120"/>
            </a:endParaRPr>
          </a:p>
        </p:txBody>
      </p:sp>
      <p:sp>
        <p:nvSpPr>
          <p:cNvPr id="365570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Equity Return Impact of Flows</a:t>
            </a:r>
          </a:p>
        </p:txBody>
      </p:sp>
      <p:sp>
        <p:nvSpPr>
          <p:cNvPr id="36557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6557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CFA0BD6-371E-4A9C-9633-1D9E7FAFC590}" type="slidenum">
              <a:rPr lang="en-US" altLang="zh-TW" smtClean="0">
                <a:ea typeface="新細明體" charset="-120"/>
              </a:rPr>
              <a:pPr/>
              <a:t>15</a:t>
            </a:fld>
            <a:endParaRPr lang="en-US" altLang="zh-TW" smtClean="0">
              <a:ea typeface="新細明體" charset="-120"/>
            </a:endParaRPr>
          </a:p>
        </p:txBody>
      </p:sp>
      <p:pic>
        <p:nvPicPr>
          <p:cNvPr id="3655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75" y="4852988"/>
            <a:ext cx="1428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77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3933056"/>
            <a:ext cx="6423025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773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763" y="3438909"/>
            <a:ext cx="4320480" cy="46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593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822450"/>
            <a:ext cx="57864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659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Equity Return Impact of Flows</a:t>
            </a:r>
          </a:p>
        </p:txBody>
      </p:sp>
      <p:sp>
        <p:nvSpPr>
          <p:cNvPr id="366595" name="Content Placeholder 2"/>
          <p:cNvSpPr>
            <a:spLocks noGrp="1"/>
          </p:cNvSpPr>
          <p:nvPr>
            <p:ph idx="1"/>
          </p:nvPr>
        </p:nvSpPr>
        <p:spPr>
          <a:xfrm>
            <a:off x="457200" y="1055688"/>
            <a:ext cx="8153400" cy="4773612"/>
          </a:xfrm>
        </p:spPr>
        <p:txBody>
          <a:bodyPr/>
          <a:lstStyle/>
          <a:p>
            <a:pPr marL="342900" lvl="1" indent="-342900">
              <a:buSzPct val="60000"/>
            </a:pPr>
            <a:r>
              <a:rPr lang="en-US" altLang="zh-TW" dirty="0" smtClean="0">
                <a:ea typeface="新細明體" charset="-120"/>
              </a:rPr>
              <a:t>Eq.2: Estimate flow effect on the return difference between flow sensitive and flow insensitive stocks:</a:t>
            </a:r>
          </a:p>
          <a:p>
            <a:pPr marL="742950" lvl="2" indent="-342900">
              <a:buSzPct val="60000"/>
            </a:pPr>
            <a:r>
              <a:rPr lang="en-US" altLang="zh-TW" dirty="0" smtClean="0">
                <a:ea typeface="新細明體" charset="-120"/>
              </a:rPr>
              <a:t> </a:t>
            </a:r>
          </a:p>
          <a:p>
            <a:pPr marL="742950" lvl="2" indent="-342900">
              <a:buSzPct val="60000"/>
              <a:buFont typeface="Wingdings" pitchFamily="2" charset="2"/>
              <a:buNone/>
            </a:pPr>
            <a:r>
              <a:rPr lang="en-US" altLang="zh-TW" dirty="0" smtClean="0">
                <a:ea typeface="新細明體" charset="-120"/>
              </a:rPr>
              <a:t>    (Assume constant flow impact </a:t>
            </a:r>
            <a:r>
              <a:rPr lang="el-GR" altLang="zh-TW" dirty="0" smtClean="0"/>
              <a:t>γ</a:t>
            </a:r>
            <a:r>
              <a:rPr lang="en-US" altLang="zh-TW" dirty="0" smtClean="0">
                <a:ea typeface="新細明體" charset="-120"/>
              </a:rPr>
              <a:t>)</a:t>
            </a:r>
          </a:p>
          <a:p>
            <a:pPr marL="742950" lvl="2" indent="-342900">
              <a:buSzPct val="60000"/>
            </a:pPr>
            <a:endParaRPr lang="en-GB" altLang="zh-TW" dirty="0" smtClean="0">
              <a:ea typeface="新細明體" charset="-120"/>
            </a:endParaRPr>
          </a:p>
          <a:p>
            <a:pPr marL="742950" lvl="2" indent="-342900">
              <a:buSzPct val="60000"/>
            </a:pPr>
            <a:r>
              <a:rPr lang="en-GB" altLang="zh-TW" dirty="0" smtClean="0">
                <a:ea typeface="新細明體" charset="-120"/>
              </a:rPr>
              <a:t>Substitution gives second equation:</a:t>
            </a:r>
          </a:p>
          <a:p>
            <a:endParaRPr lang="en-GB" altLang="zh-TW" sz="2400" dirty="0" smtClean="0">
              <a:ea typeface="新細明體" charset="-120"/>
            </a:endParaRPr>
          </a:p>
          <a:p>
            <a:pPr>
              <a:buFont typeface="Wingdings" pitchFamily="2" charset="2"/>
              <a:buNone/>
            </a:pPr>
            <a:endParaRPr lang="en-GB" altLang="zh-TW" sz="2000" dirty="0" smtClean="0">
              <a:ea typeface="新細明體" charset="-120"/>
            </a:endParaRPr>
          </a:p>
          <a:p>
            <a:pPr>
              <a:buFont typeface="Wingdings" pitchFamily="2" charset="2"/>
              <a:buNone/>
            </a:pPr>
            <a:r>
              <a:rPr lang="en-GB" altLang="zh-TW" sz="2000" dirty="0" smtClean="0">
                <a:ea typeface="新細明體" charset="-120"/>
              </a:rPr>
              <a:t>		with constraints:</a:t>
            </a:r>
          </a:p>
          <a:p>
            <a:pPr>
              <a:buFont typeface="Wingdings" pitchFamily="2" charset="2"/>
              <a:buNone/>
            </a:pPr>
            <a:endParaRPr lang="en-GB" altLang="zh-TW" sz="2400" dirty="0" smtClean="0">
              <a:ea typeface="新細明體" charset="-120"/>
            </a:endParaRPr>
          </a:p>
        </p:txBody>
      </p:sp>
      <p:sp>
        <p:nvSpPr>
          <p:cNvPr id="36659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665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A2C94BB-E538-41DC-AFC0-268DE2170B93}" type="slidenum">
              <a:rPr lang="en-US" altLang="zh-TW" smtClean="0">
                <a:ea typeface="新細明體" charset="-120"/>
              </a:rPr>
              <a:pPr/>
              <a:t>16</a:t>
            </a:fld>
            <a:endParaRPr lang="en-US" altLang="zh-TW" smtClean="0">
              <a:ea typeface="新細明體" charset="-120"/>
            </a:endParaRPr>
          </a:p>
        </p:txBody>
      </p:sp>
      <p:pic>
        <p:nvPicPr>
          <p:cNvPr id="4587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085" y="3476279"/>
            <a:ext cx="7895915" cy="51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87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4113076"/>
            <a:ext cx="3465797" cy="41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70" y="872716"/>
            <a:ext cx="5646786" cy="565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761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Equity Return Impact of Flows</a:t>
            </a:r>
          </a:p>
        </p:txBody>
      </p:sp>
      <p:sp>
        <p:nvSpPr>
          <p:cNvPr id="36761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6762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1B1170B-0BF9-4B81-88C1-03822268BF6E}" type="slidenum">
              <a:rPr lang="en-US" altLang="zh-TW" smtClean="0">
                <a:ea typeface="新細明體" charset="-120"/>
              </a:rPr>
              <a:pPr/>
              <a:t>17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67621" name="Rectangle 9"/>
          <p:cNvSpPr>
            <a:spLocks noChangeArrowheads="1"/>
          </p:cNvSpPr>
          <p:nvPr/>
        </p:nvSpPr>
        <p:spPr bwMode="auto">
          <a:xfrm>
            <a:off x="3008663" y="1772816"/>
            <a:ext cx="2921000" cy="1224136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7622" name="Content Placeholder 2"/>
          <p:cNvSpPr>
            <a:spLocks noGrp="1"/>
          </p:cNvSpPr>
          <p:nvPr>
            <p:ph idx="1"/>
          </p:nvPr>
        </p:nvSpPr>
        <p:spPr>
          <a:xfrm>
            <a:off x="6069013" y="1566863"/>
            <a:ext cx="2876550" cy="4005262"/>
          </a:xfrm>
        </p:spPr>
        <p:txBody>
          <a:bodyPr/>
          <a:lstStyle/>
          <a:p>
            <a:r>
              <a:rPr lang="en-GB" altLang="zh-TW" sz="2000" dirty="0" smtClean="0">
                <a:solidFill>
                  <a:srgbClr val="FF0000"/>
                </a:solidFill>
                <a:ea typeface="新細明體" charset="-120"/>
              </a:rPr>
              <a:t>Results for the flow equation are not much changed simultaneous equation approach</a:t>
            </a:r>
          </a:p>
          <a:p>
            <a:endParaRPr lang="en-GB" altLang="zh-TW" sz="2000" dirty="0" smtClean="0">
              <a:solidFill>
                <a:srgbClr val="FF0000"/>
              </a:solidFill>
              <a:ea typeface="新細明體" charset="-120"/>
            </a:endParaRPr>
          </a:p>
          <a:p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Differential return effect (flow effect) is economically large: 10bp lower SR implies a 2% return increase</a:t>
            </a:r>
          </a:p>
          <a:p>
            <a:endParaRPr lang="en-GB" altLang="zh-TW" sz="2000" dirty="0" smtClean="0">
              <a:solidFill>
                <a:srgbClr val="FF0000"/>
              </a:solidFill>
              <a:ea typeface="新細明體" charset="-120"/>
            </a:endParaRPr>
          </a:p>
        </p:txBody>
      </p:sp>
      <p:sp>
        <p:nvSpPr>
          <p:cNvPr id="367623" name="Rectangle 11"/>
          <p:cNvSpPr>
            <a:spLocks noChangeArrowheads="1"/>
          </p:cNvSpPr>
          <p:nvPr/>
        </p:nvSpPr>
        <p:spPr bwMode="auto">
          <a:xfrm flipV="1">
            <a:off x="2984150" y="4941168"/>
            <a:ext cx="2994025" cy="216024"/>
          </a:xfrm>
          <a:prstGeom prst="rect">
            <a:avLst/>
          </a:prstGeom>
          <a:noFill/>
          <a:ln w="28575" algn="ctr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" y="1206702"/>
            <a:ext cx="6903457" cy="47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9666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Equity Return Impact of Flows</a:t>
            </a:r>
          </a:p>
        </p:txBody>
      </p:sp>
      <p:sp>
        <p:nvSpPr>
          <p:cNvPr id="36966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6966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E7FC3D1-BE10-4420-885F-FEF94684F609}" type="slidenum">
              <a:rPr lang="en-US" altLang="zh-TW" smtClean="0">
                <a:ea typeface="新細明體" charset="-120"/>
              </a:rPr>
              <a:pPr/>
              <a:t>18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69669" name="Content Placeholder 2"/>
          <p:cNvSpPr>
            <a:spLocks noGrp="1"/>
          </p:cNvSpPr>
          <p:nvPr>
            <p:ph idx="1"/>
          </p:nvPr>
        </p:nvSpPr>
        <p:spPr>
          <a:xfrm>
            <a:off x="6984268" y="1274763"/>
            <a:ext cx="2159732" cy="4856162"/>
          </a:xfrm>
        </p:spPr>
        <p:txBody>
          <a:bodyPr/>
          <a:lstStyle/>
          <a:p>
            <a:r>
              <a:rPr lang="en-GB" altLang="zh-TW" sz="2000" dirty="0" smtClean="0">
                <a:solidFill>
                  <a:srgbClr val="FF0000"/>
                </a:solidFill>
                <a:ea typeface="新細明體" charset="-120"/>
              </a:rPr>
              <a:t>Home bias re-enforces link between local monetary policy conditions and equity return impact.</a:t>
            </a:r>
          </a:p>
          <a:p>
            <a:r>
              <a:rPr lang="en-GB" altLang="zh-TW" sz="2000" dirty="0" smtClean="0">
                <a:solidFill>
                  <a:srgbClr val="7030A0"/>
                </a:solidFill>
                <a:ea typeface="新細明體" charset="-120"/>
              </a:rPr>
              <a:t>The equity flow effect more than doubles: 10bp lower SR implies a 4% return increase </a:t>
            </a:r>
          </a:p>
        </p:txBody>
      </p:sp>
      <p:sp>
        <p:nvSpPr>
          <p:cNvPr id="369670" name="Rectangle 8"/>
          <p:cNvSpPr>
            <a:spLocks noChangeArrowheads="1"/>
          </p:cNvSpPr>
          <p:nvPr/>
        </p:nvSpPr>
        <p:spPr bwMode="auto">
          <a:xfrm>
            <a:off x="2147454" y="3391117"/>
            <a:ext cx="2397125" cy="1185862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9671" name="Rectangle 9"/>
          <p:cNvSpPr>
            <a:spLocks noChangeArrowheads="1"/>
          </p:cNvSpPr>
          <p:nvPr/>
        </p:nvSpPr>
        <p:spPr bwMode="auto">
          <a:xfrm>
            <a:off x="4545013" y="3392996"/>
            <a:ext cx="2358444" cy="1192212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9672" name="Rectangle 10"/>
          <p:cNvSpPr>
            <a:spLocks noChangeArrowheads="1"/>
          </p:cNvSpPr>
          <p:nvPr/>
        </p:nvSpPr>
        <p:spPr bwMode="auto">
          <a:xfrm>
            <a:off x="4555545" y="2096852"/>
            <a:ext cx="2347912" cy="684076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69673" name="Rectangle 11"/>
          <p:cNvSpPr>
            <a:spLocks noChangeArrowheads="1"/>
          </p:cNvSpPr>
          <p:nvPr/>
        </p:nvSpPr>
        <p:spPr bwMode="auto">
          <a:xfrm>
            <a:off x="4534708" y="4585208"/>
            <a:ext cx="2376129" cy="292100"/>
          </a:xfrm>
          <a:prstGeom prst="rect">
            <a:avLst/>
          </a:prstGeom>
          <a:solidFill>
            <a:srgbClr val="FFFFFF">
              <a:alpha val="0"/>
            </a:srgbClr>
          </a:solidFill>
          <a:ln w="28575" algn="ctr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dirty="0" smtClean="0">
                <a:ea typeface="新細明體" charset="-120"/>
              </a:rPr>
              <a:t>Summary</a:t>
            </a:r>
          </a:p>
        </p:txBody>
      </p:sp>
      <p:sp>
        <p:nvSpPr>
          <p:cNvPr id="370690" name="Content Placeholder 2"/>
          <p:cNvSpPr>
            <a:spLocks noGrp="1"/>
          </p:cNvSpPr>
          <p:nvPr>
            <p:ph idx="1"/>
          </p:nvPr>
        </p:nvSpPr>
        <p:spPr>
          <a:xfrm>
            <a:off x="457200" y="1232756"/>
            <a:ext cx="8153400" cy="5299807"/>
          </a:xfrm>
        </p:spPr>
        <p:txBody>
          <a:bodyPr/>
          <a:lstStyle/>
          <a:p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Lower real short rates are associated with investor reallocation from money market funds to equity funds.</a:t>
            </a:r>
          </a:p>
          <a:p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Fund flows reflect either changing firm cash flow expectations (cash flow channel) or change in risk aversion (risk seeking channel); identical flow sensitivity across investment destinations is evidence for the latter </a:t>
            </a:r>
          </a:p>
          <a:p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Equity flows from loose monetary policy conditions have a large return effect, particularly in countries with greater home equity bias</a:t>
            </a:r>
            <a:endParaRPr lang="en-GB" altLang="zh-TW" sz="2400" dirty="0">
              <a:solidFill>
                <a:schemeClr val="tx1"/>
              </a:solidFill>
              <a:ea typeface="新細明體" charset="-120"/>
            </a:endParaRPr>
          </a:p>
          <a:p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Risk seeking channel</a:t>
            </a:r>
            <a:r>
              <a:rPr lang="en-GB" altLang="zh-TW" sz="2400" dirty="0">
                <a:solidFill>
                  <a:schemeClr val="tx1"/>
                </a:solidFill>
                <a:ea typeface="新細明體" charset="-120"/>
              </a:rPr>
              <a:t> </a:t>
            </a:r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is </a:t>
            </a:r>
            <a:r>
              <a:rPr lang="en-GB" altLang="zh-TW" sz="2400" dirty="0" err="1" smtClean="0">
                <a:solidFill>
                  <a:schemeClr val="tx1"/>
                </a:solidFill>
                <a:ea typeface="新細明體" charset="-120"/>
              </a:rPr>
              <a:t>Archilles</a:t>
            </a:r>
            <a:r>
              <a:rPr lang="en-GB" altLang="zh-TW" sz="2400" dirty="0" smtClean="0">
                <a:solidFill>
                  <a:schemeClr val="tx1"/>
                </a:solidFill>
                <a:ea typeface="新細明體" charset="-120"/>
              </a:rPr>
              <a:t>’ heel of the currency union</a:t>
            </a:r>
          </a:p>
          <a:p>
            <a:pPr marL="457200" lvl="1" indent="0">
              <a:buNone/>
            </a:pPr>
            <a:endParaRPr lang="en-GB" altLang="zh-TW" sz="2000" dirty="0" smtClean="0">
              <a:solidFill>
                <a:schemeClr val="tx1"/>
              </a:solidFill>
              <a:ea typeface="新細明體" charset="-120"/>
            </a:endParaRPr>
          </a:p>
        </p:txBody>
      </p:sp>
      <p:sp>
        <p:nvSpPr>
          <p:cNvPr id="37069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7069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9B64A15-A245-4169-97D7-D05E2ED35E7C}" type="slidenum">
              <a:rPr lang="en-US" altLang="zh-TW" smtClean="0">
                <a:ea typeface="新細明體" charset="-120"/>
              </a:rPr>
              <a:pPr/>
              <a:t>19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smtClean="0">
                <a:ea typeface="新細明體" charset="-120"/>
              </a:rPr>
              <a:t>Motivation</a:t>
            </a:r>
          </a:p>
        </p:txBody>
      </p:sp>
      <p:sp>
        <p:nvSpPr>
          <p:cNvPr id="353282" name="Content Placeholder 2"/>
          <p:cNvSpPr>
            <a:spLocks noGrp="1"/>
          </p:cNvSpPr>
          <p:nvPr>
            <p:ph idx="1"/>
          </p:nvPr>
        </p:nvSpPr>
        <p:spPr>
          <a:xfrm>
            <a:off x="457200" y="982663"/>
            <a:ext cx="8153400" cy="5440362"/>
          </a:xfrm>
        </p:spPr>
        <p:txBody>
          <a:bodyPr/>
          <a:lstStyle/>
          <a:p>
            <a:r>
              <a:rPr lang="en-GB" altLang="zh-TW" sz="2400" dirty="0" smtClean="0">
                <a:ea typeface="新細明體" charset="-120"/>
              </a:rPr>
              <a:t>Did low real interest rates contribute to the build-up of risk leading up to the financial crisis?</a:t>
            </a:r>
          </a:p>
          <a:p>
            <a:pPr lvl="1"/>
            <a:r>
              <a:rPr lang="en-GB" altLang="zh-TW" sz="2000" dirty="0" err="1" smtClean="0">
                <a:ea typeface="新細明體" charset="-120"/>
              </a:rPr>
              <a:t>Rajan</a:t>
            </a:r>
            <a:r>
              <a:rPr lang="en-GB" altLang="zh-TW" sz="2000" dirty="0" smtClean="0">
                <a:ea typeface="新細明體" charset="-120"/>
              </a:rPr>
              <a:t> (2006, 2010); </a:t>
            </a:r>
            <a:r>
              <a:rPr lang="en-GB" altLang="zh-TW" sz="2000" dirty="0" err="1" smtClean="0">
                <a:ea typeface="新細明體" charset="-120"/>
              </a:rPr>
              <a:t>Borio</a:t>
            </a:r>
            <a:r>
              <a:rPr lang="en-GB" altLang="zh-TW" sz="2000" dirty="0" smtClean="0">
                <a:ea typeface="新細明體" charset="-120"/>
              </a:rPr>
              <a:t> </a:t>
            </a:r>
            <a:r>
              <a:rPr lang="en-GB" altLang="zh-TW" sz="2000" smtClean="0">
                <a:ea typeface="新細明體" charset="-120"/>
              </a:rPr>
              <a:t>and </a:t>
            </a:r>
            <a:r>
              <a:rPr lang="en-GB" altLang="zh-TW" sz="2000" smtClean="0">
                <a:ea typeface="新細明體" charset="-120"/>
              </a:rPr>
              <a:t>Zhu </a:t>
            </a:r>
            <a:r>
              <a:rPr lang="en-GB" altLang="zh-TW" sz="2000" dirty="0" smtClean="0">
                <a:ea typeface="新細明體" charset="-120"/>
              </a:rPr>
              <a:t>(2008); Adrian and Shin (2010)</a:t>
            </a:r>
          </a:p>
          <a:p>
            <a:pPr lvl="1"/>
            <a:endParaRPr lang="en-GB" altLang="zh-TW" dirty="0" smtClean="0">
              <a:ea typeface="新細明體" charset="-120"/>
            </a:endParaRPr>
          </a:p>
          <a:p>
            <a:r>
              <a:rPr lang="en-GB" altLang="zh-TW" sz="2400" dirty="0" smtClean="0">
                <a:ea typeface="新細明體" charset="-120"/>
              </a:rPr>
              <a:t>Risk-Taking Channel of Monetary Policy</a:t>
            </a:r>
          </a:p>
          <a:p>
            <a:pPr lvl="1"/>
            <a:r>
              <a:rPr lang="en-GB" altLang="zh-TW" sz="2000" dirty="0" smtClean="0">
                <a:ea typeface="新細明體" charset="-120"/>
              </a:rPr>
              <a:t>Banks: lowering credit standards at low real short rates (e.g., </a:t>
            </a:r>
            <a:r>
              <a:rPr lang="en-GB" altLang="zh-TW" sz="2000" dirty="0" err="1" smtClean="0">
                <a:ea typeface="新細明體" charset="-120"/>
              </a:rPr>
              <a:t>Maddaloni</a:t>
            </a:r>
            <a:r>
              <a:rPr lang="en-GB" altLang="zh-TW" sz="2000" dirty="0" smtClean="0">
                <a:ea typeface="新細明體" charset="-120"/>
              </a:rPr>
              <a:t> and </a:t>
            </a:r>
            <a:r>
              <a:rPr lang="en-GB" altLang="zh-TW" sz="2000" dirty="0" err="1" smtClean="0">
                <a:ea typeface="新細明體" charset="-120"/>
              </a:rPr>
              <a:t>Peydro</a:t>
            </a:r>
            <a:r>
              <a:rPr lang="en-GB" altLang="zh-TW" sz="2000" dirty="0" smtClean="0">
                <a:ea typeface="新細明體" charset="-120"/>
              </a:rPr>
              <a:t>, 2011)</a:t>
            </a:r>
          </a:p>
          <a:p>
            <a:pPr lvl="1"/>
            <a:r>
              <a:rPr lang="en-GB" altLang="zh-TW" sz="2000" dirty="0" smtClean="0">
                <a:ea typeface="新細明體" charset="-120"/>
              </a:rPr>
              <a:t>Household risk taking in real estate (e.g., Taylor, 2008)</a:t>
            </a:r>
          </a:p>
          <a:p>
            <a:pPr lvl="1"/>
            <a:r>
              <a:rPr lang="en-GB" altLang="zh-TW" sz="2000" dirty="0" smtClean="0">
                <a:ea typeface="新細明體" charset="-120"/>
              </a:rPr>
              <a:t>Investor risk taking in the stock market </a:t>
            </a:r>
            <a:r>
              <a:rPr lang="en-GB" altLang="zh-TW" sz="2000" dirty="0" smtClean="0">
                <a:solidFill>
                  <a:srgbClr val="FF0000"/>
                </a:solidFill>
                <a:ea typeface="新細明體" charset="-120"/>
              </a:rPr>
              <a:t>(our focus)</a:t>
            </a:r>
          </a:p>
          <a:p>
            <a:pPr lvl="1"/>
            <a:endParaRPr lang="en-GB" altLang="zh-TW" dirty="0" smtClean="0">
              <a:ea typeface="新細明體" charset="-120"/>
            </a:endParaRPr>
          </a:p>
          <a:p>
            <a:r>
              <a:rPr lang="en-GB" altLang="zh-TW" sz="2400" dirty="0" smtClean="0">
                <a:ea typeface="新細明體" charset="-120"/>
              </a:rPr>
              <a:t>Asset price inflation as a side effect of an excessively accommodating monetary policy</a:t>
            </a:r>
          </a:p>
        </p:txBody>
      </p:sp>
      <p:sp>
        <p:nvSpPr>
          <p:cNvPr id="35328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5328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341639B-C9EF-45D9-9503-3966A58941CD}" type="slidenum">
              <a:rPr lang="en-US" altLang="zh-TW" smtClean="0">
                <a:ea typeface="新細明體" charset="-120"/>
              </a:rPr>
              <a:pPr/>
              <a:t>2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altLang="zh-TW" dirty="0" smtClean="0">
                <a:ea typeface="新細明體" charset="-120"/>
              </a:rPr>
              <a:t>Identification Challenges</a:t>
            </a:r>
          </a:p>
        </p:txBody>
      </p:sp>
      <p:sp>
        <p:nvSpPr>
          <p:cNvPr id="354306" name="Content Placeholder 2"/>
          <p:cNvSpPr>
            <a:spLocks noGrp="1"/>
          </p:cNvSpPr>
          <p:nvPr>
            <p:ph idx="1"/>
          </p:nvPr>
        </p:nvSpPr>
        <p:spPr>
          <a:xfrm>
            <a:off x="539552" y="1016732"/>
            <a:ext cx="8153400" cy="5367338"/>
          </a:xfrm>
        </p:spPr>
        <p:txBody>
          <a:bodyPr/>
          <a:lstStyle/>
          <a:p>
            <a:r>
              <a:rPr lang="en-GB" altLang="zh-TW" sz="2400" b="1" u="sng" dirty="0" smtClean="0">
                <a:ea typeface="新細明體" charset="-120"/>
              </a:rPr>
              <a:t>Hypothesis</a:t>
            </a:r>
            <a:r>
              <a:rPr lang="en-GB" altLang="zh-TW" sz="2400" dirty="0" smtClean="0">
                <a:ea typeface="新細明體" charset="-120"/>
              </a:rPr>
              <a:t>: A decrease in the real rate (</a:t>
            </a:r>
            <a:r>
              <a:rPr lang="en-GB" altLang="zh-TW" sz="2400" dirty="0" smtClean="0">
                <a:solidFill>
                  <a:srgbClr val="FF0000"/>
                </a:solidFill>
                <a:ea typeface="新細明體" charset="-120"/>
              </a:rPr>
              <a:t>nominal rate </a:t>
            </a:r>
            <a:r>
              <a:rPr lang="en-GB" altLang="zh-TW" sz="2400" dirty="0" smtClean="0">
                <a:ea typeface="新細明體" charset="-120"/>
              </a:rPr>
              <a:t>minus </a:t>
            </a:r>
            <a:r>
              <a:rPr lang="en-GB" altLang="zh-TW" sz="2400" dirty="0" smtClean="0">
                <a:solidFill>
                  <a:srgbClr val="00B050"/>
                </a:solidFill>
                <a:ea typeface="新細明體" charset="-120"/>
              </a:rPr>
              <a:t>inflation</a:t>
            </a:r>
            <a:r>
              <a:rPr lang="en-GB" altLang="zh-TW" sz="2400" dirty="0" smtClean="0">
                <a:ea typeface="新細明體" charset="-120"/>
              </a:rPr>
              <a:t>) creates </a:t>
            </a:r>
            <a:r>
              <a:rPr lang="en-GB" altLang="zh-TW" sz="2400" dirty="0" smtClean="0">
                <a:solidFill>
                  <a:srgbClr val="3333CC"/>
                </a:solidFill>
                <a:ea typeface="新細明體" charset="-120"/>
              </a:rPr>
              <a:t>more risk seeking </a:t>
            </a:r>
            <a:r>
              <a:rPr lang="en-GB" altLang="zh-TW" sz="2400" dirty="0" smtClean="0">
                <a:ea typeface="新細明體" charset="-120"/>
              </a:rPr>
              <a:t>and </a:t>
            </a:r>
            <a:r>
              <a:rPr lang="en-GB" altLang="zh-TW" sz="2400" dirty="0" smtClean="0">
                <a:solidFill>
                  <a:srgbClr val="FFC000"/>
                </a:solidFill>
                <a:ea typeface="新細明體" charset="-120"/>
              </a:rPr>
              <a:t>inflates asset prices</a:t>
            </a:r>
            <a:endParaRPr lang="en-GB" altLang="zh-TW" sz="2400" dirty="0">
              <a:solidFill>
                <a:srgbClr val="FFC000"/>
              </a:solidFill>
              <a:ea typeface="新細明體" charset="-120"/>
            </a:endParaRPr>
          </a:p>
          <a:p>
            <a:r>
              <a:rPr lang="en-GB" altLang="zh-TW" sz="2400" dirty="0" err="1" smtClean="0">
                <a:solidFill>
                  <a:srgbClr val="FF0000"/>
                </a:solidFill>
                <a:ea typeface="新細明體" charset="-120"/>
              </a:rPr>
              <a:t>Endogeneity</a:t>
            </a:r>
            <a:r>
              <a:rPr lang="en-GB" altLang="zh-TW" sz="2400" dirty="0" smtClean="0">
                <a:solidFill>
                  <a:srgbClr val="FF0000"/>
                </a:solidFill>
                <a:ea typeface="新細明體" charset="-120"/>
              </a:rPr>
              <a:t> of monetary policy</a:t>
            </a:r>
            <a:r>
              <a:rPr lang="en-GB" altLang="zh-TW" sz="2400" dirty="0" smtClean="0">
                <a:ea typeface="新細明體" charset="-120"/>
              </a:rPr>
              <a:t>: Use deviations of the real rate from </a:t>
            </a:r>
            <a:r>
              <a:rPr lang="en-GB" altLang="zh-TW" sz="2400" dirty="0" err="1" smtClean="0">
                <a:ea typeface="新細明體" charset="-120"/>
              </a:rPr>
              <a:t>eurozone</a:t>
            </a:r>
            <a:r>
              <a:rPr lang="en-GB" altLang="zh-TW" sz="2400" dirty="0" smtClean="0">
                <a:ea typeface="新細明體" charset="-120"/>
              </a:rPr>
              <a:t> average to identify local monetary policy conditions</a:t>
            </a:r>
          </a:p>
          <a:p>
            <a:r>
              <a:rPr lang="en-GB" altLang="zh-TW" sz="2400" dirty="0" err="1" smtClean="0">
                <a:solidFill>
                  <a:srgbClr val="00B050"/>
                </a:solidFill>
                <a:ea typeface="新細明體" charset="-120"/>
              </a:rPr>
              <a:t>Endogeneity</a:t>
            </a:r>
            <a:r>
              <a:rPr lang="en-GB" altLang="zh-TW" sz="2400" dirty="0" smtClean="0">
                <a:solidFill>
                  <a:srgbClr val="00B050"/>
                </a:solidFill>
                <a:ea typeface="新細明體" charset="-120"/>
              </a:rPr>
              <a:t> of inflation rate</a:t>
            </a:r>
            <a:r>
              <a:rPr lang="en-GB" altLang="zh-TW" sz="2400" dirty="0" smtClean="0">
                <a:ea typeface="新細明體" charset="-120"/>
              </a:rPr>
              <a:t>:  Use instruments, use controls and segment local fund flows by investment destination of the fund</a:t>
            </a:r>
          </a:p>
          <a:p>
            <a:r>
              <a:rPr lang="en-GB" altLang="zh-TW" sz="2400" dirty="0" smtClean="0">
                <a:solidFill>
                  <a:srgbClr val="3333CC"/>
                </a:solidFill>
                <a:ea typeface="新細明體" charset="-120"/>
              </a:rPr>
              <a:t>Risk seeking measurement</a:t>
            </a:r>
            <a:r>
              <a:rPr lang="en-GB" altLang="zh-TW" sz="2400" dirty="0" smtClean="0">
                <a:ea typeface="新細明體" charset="-120"/>
              </a:rPr>
              <a:t>: Interpret fund flow as revealed change about firm cash flow expectations or risk tolerance</a:t>
            </a:r>
            <a:endParaRPr lang="en-GB" altLang="zh-TW" sz="2000" dirty="0" smtClean="0">
              <a:ea typeface="新細明體" charset="-120"/>
            </a:endParaRPr>
          </a:p>
          <a:p>
            <a:r>
              <a:rPr lang="en-GB" altLang="zh-TW" sz="2400" dirty="0" smtClean="0">
                <a:solidFill>
                  <a:srgbClr val="FFC000"/>
                </a:solidFill>
                <a:ea typeface="新細明體" charset="-120"/>
              </a:rPr>
              <a:t>Quantification of the asset price effect</a:t>
            </a:r>
            <a:r>
              <a:rPr lang="en-GB" altLang="zh-TW" sz="2400" dirty="0" smtClean="0">
                <a:ea typeface="新細明體" charset="-120"/>
              </a:rPr>
              <a:t>: Compare flow sensitive stocks to non-investable stock</a:t>
            </a:r>
            <a:endParaRPr lang="en-GB" altLang="zh-TW" sz="3200" dirty="0" smtClean="0">
              <a:ea typeface="新細明體" charset="-120"/>
            </a:endParaRPr>
          </a:p>
          <a:p>
            <a:endParaRPr lang="en-GB" altLang="zh-TW" sz="2400" dirty="0" smtClean="0">
              <a:ea typeface="新細明體" charset="-120"/>
            </a:endParaRPr>
          </a:p>
          <a:p>
            <a:pPr>
              <a:buFont typeface="Wingdings" pitchFamily="2" charset="2"/>
              <a:buNone/>
            </a:pPr>
            <a:endParaRPr lang="en-GB" altLang="zh-TW" sz="2400" dirty="0" smtClean="0">
              <a:ea typeface="新細明體" charset="-120"/>
            </a:endParaRPr>
          </a:p>
        </p:txBody>
      </p:sp>
      <p:sp>
        <p:nvSpPr>
          <p:cNvPr id="35430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5430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EF78FFE-C13A-49C0-8B6E-04D0353F11C6}" type="slidenum">
              <a:rPr lang="en-US" altLang="zh-TW" smtClean="0">
                <a:ea typeface="新細明體" charset="-120"/>
              </a:rPr>
              <a:pPr/>
              <a:t>3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dirty="0" smtClean="0"/>
              <a:t>Eliminate </a:t>
            </a:r>
            <a:r>
              <a:rPr lang="en-GB" dirty="0" err="1" smtClean="0"/>
              <a:t>Endogeneity</a:t>
            </a:r>
            <a:r>
              <a:rPr lang="en-GB" dirty="0" smtClean="0"/>
              <a:t> of Nominal Rate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86336"/>
            <a:ext cx="8305800" cy="4742963"/>
          </a:xfrm>
        </p:spPr>
        <p:txBody>
          <a:bodyPr/>
          <a:lstStyle/>
          <a:p>
            <a:r>
              <a:rPr lang="en-GB" sz="2000" dirty="0" smtClean="0"/>
              <a:t>Both monetary policy and portfolio investment react to changing economic conditions</a:t>
            </a:r>
          </a:p>
          <a:p>
            <a:pPr marL="457200" lvl="1" indent="0">
              <a:buNone/>
            </a:pPr>
            <a:endParaRPr lang="en-GB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en-US" dirty="0" err="1" smtClean="0"/>
              <a:t>Harald</a:t>
            </a:r>
            <a:r>
              <a:rPr lang="en-US" dirty="0" smtClean="0"/>
              <a:t> </a:t>
            </a:r>
            <a:r>
              <a:rPr lang="en-US" dirty="0" err="1" smtClean="0"/>
              <a:t>Hau</a:t>
            </a:r>
            <a:r>
              <a:rPr lang="en-US" dirty="0" smtClean="0"/>
              <a:t>, University of Geneva</a:t>
            </a:r>
            <a:r>
              <a:rPr lang="en-GB" dirty="0" smtClean="0"/>
              <a:t>  and Swiss Finance Institute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BC5209-7FD4-4A82-9439-BDE01C2A457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78105" y="2175990"/>
            <a:ext cx="3429000" cy="384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rgbClr val="333333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342900" lvl="1" indent="-342900">
              <a:buClr>
                <a:schemeClr val="folHlink"/>
              </a:buClr>
              <a:buSzPct val="60000"/>
            </a:pPr>
            <a:r>
              <a:rPr lang="en-GB" sz="2000" b="0" dirty="0" smtClean="0">
                <a:solidFill>
                  <a:schemeClr val="tx1"/>
                </a:solidFill>
              </a:rPr>
              <a:t>Examine </a:t>
            </a:r>
            <a:r>
              <a:rPr lang="en-GB" sz="2000" b="0" u="sng" dirty="0">
                <a:solidFill>
                  <a:schemeClr val="tx1"/>
                </a:solidFill>
              </a:rPr>
              <a:t>real rate variations orthogonal to monetary </a:t>
            </a:r>
            <a:r>
              <a:rPr lang="en-GB" sz="2000" b="0" u="sng" dirty="0" smtClean="0">
                <a:solidFill>
                  <a:schemeClr val="tx1"/>
                </a:solidFill>
              </a:rPr>
              <a:t>policy</a:t>
            </a:r>
            <a:r>
              <a:rPr lang="en-GB" sz="2000" b="0" dirty="0" smtClean="0">
                <a:solidFill>
                  <a:schemeClr val="tx1"/>
                </a:solidFill>
              </a:rPr>
              <a:t>:                            Cross-sectional </a:t>
            </a:r>
            <a:r>
              <a:rPr lang="en-GB" sz="2000" b="0" dirty="0">
                <a:solidFill>
                  <a:schemeClr val="tx1"/>
                </a:solidFill>
              </a:rPr>
              <a:t>real rate variations within a currency union are (by construction) exogenous to monetary </a:t>
            </a:r>
            <a:r>
              <a:rPr lang="en-GB" sz="2000" b="0" dirty="0" smtClean="0">
                <a:solidFill>
                  <a:schemeClr val="tx1"/>
                </a:solidFill>
              </a:rPr>
              <a:t>policy</a:t>
            </a:r>
          </a:p>
          <a:p>
            <a:pPr marL="0" lvl="1" indent="0">
              <a:buClr>
                <a:schemeClr val="folHlink"/>
              </a:buClr>
              <a:buSzPct val="60000"/>
              <a:buNone/>
            </a:pPr>
            <a:endParaRPr lang="en-GB" sz="2000" b="0" dirty="0" smtClean="0">
              <a:solidFill>
                <a:schemeClr val="tx1"/>
              </a:solidFill>
            </a:endParaRPr>
          </a:p>
          <a:p>
            <a:pPr marL="342900" lvl="1" indent="-342900">
              <a:buClr>
                <a:schemeClr val="folHlink"/>
              </a:buClr>
              <a:buSzPct val="60000"/>
            </a:pPr>
            <a:r>
              <a:rPr lang="en-GB" sz="2000" b="0" dirty="0" smtClean="0">
                <a:solidFill>
                  <a:schemeClr val="tx1"/>
                </a:solidFill>
              </a:rPr>
              <a:t>Follows </a:t>
            </a:r>
            <a:r>
              <a:rPr lang="en-GB" sz="2000" b="0" dirty="0" err="1" smtClean="0">
                <a:solidFill>
                  <a:schemeClr val="tx1"/>
                </a:solidFill>
              </a:rPr>
              <a:t>Maddaloni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</a:rPr>
              <a:t>and </a:t>
            </a:r>
            <a:r>
              <a:rPr lang="en-GB" sz="2000" b="0" dirty="0" err="1" smtClean="0">
                <a:solidFill>
                  <a:schemeClr val="tx1"/>
                </a:solidFill>
              </a:rPr>
              <a:t>Peydro</a:t>
            </a:r>
            <a:r>
              <a:rPr lang="en-GB" sz="2000" b="0" dirty="0" smtClean="0">
                <a:solidFill>
                  <a:schemeClr val="tx1"/>
                </a:solidFill>
              </a:rPr>
              <a:t> (2011)</a:t>
            </a:r>
            <a:endParaRPr lang="en-GB" sz="2000" b="0" kern="0" dirty="0" smtClean="0">
              <a:solidFill>
                <a:schemeClr val="tx1"/>
              </a:solidFill>
            </a:endParaRPr>
          </a:p>
        </p:txBody>
      </p:sp>
      <p:pic>
        <p:nvPicPr>
          <p:cNvPr id="450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24844"/>
            <a:ext cx="561329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23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dirty="0" smtClean="0"/>
              <a:t>Fund Flows as Revealed Preference Change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023144"/>
            <a:ext cx="8466195" cy="4914900"/>
          </a:xfrm>
        </p:spPr>
        <p:txBody>
          <a:bodyPr/>
          <a:lstStyle/>
          <a:p>
            <a:r>
              <a:rPr lang="en-GB" sz="2000" dirty="0" smtClean="0"/>
              <a:t>How to measuring local investor risk choices?</a:t>
            </a:r>
          </a:p>
          <a:p>
            <a:r>
              <a:rPr lang="en-GB" sz="2000" dirty="0" smtClean="0"/>
              <a:t>Home bias in fund investment: German investors mostly invest through German funds, etc.</a:t>
            </a:r>
          </a:p>
          <a:p>
            <a:pPr lvl="1"/>
            <a:r>
              <a:rPr lang="en-GB" sz="1600" dirty="0" smtClean="0"/>
              <a:t>Inflow into equity fund and outflow from money market fund represent increase in investor risk taking</a:t>
            </a:r>
          </a:p>
          <a:p>
            <a:pPr marL="457200" lvl="1" indent="0">
              <a:buNone/>
            </a:pPr>
            <a:r>
              <a:rPr lang="en-GB" sz="1600" dirty="0" smtClean="0"/>
              <a:t> 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en-US" dirty="0" err="1" smtClean="0"/>
              <a:t>Harald</a:t>
            </a:r>
            <a:r>
              <a:rPr lang="en-US" dirty="0" smtClean="0"/>
              <a:t> </a:t>
            </a:r>
            <a:r>
              <a:rPr lang="en-US" dirty="0" err="1" smtClean="0"/>
              <a:t>Hau</a:t>
            </a:r>
            <a:r>
              <a:rPr lang="en-US" dirty="0" smtClean="0"/>
              <a:t>, University of Geneva</a:t>
            </a:r>
            <a:r>
              <a:rPr lang="en-GB" dirty="0" smtClean="0"/>
              <a:t>  and Swiss Finance Institute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BC5209-7FD4-4A82-9439-BDE01C2A457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04800" y="2667000"/>
            <a:ext cx="318708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rgbClr val="333333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r>
              <a:rPr lang="en-GB" sz="2000" b="0" kern="0" dirty="0" smtClean="0"/>
              <a:t>Use Lipper fund data:</a:t>
            </a:r>
          </a:p>
          <a:p>
            <a:pPr lvl="1"/>
            <a:r>
              <a:rPr lang="en-GB" sz="1800" b="0" kern="0" dirty="0" smtClean="0"/>
              <a:t>Eliminate Belgium, Ireland, and Luxemburg (large share of non-local investors)</a:t>
            </a:r>
          </a:p>
          <a:p>
            <a:pPr lvl="1"/>
            <a:r>
              <a:rPr lang="en-GB" sz="1800" b="0" kern="0" dirty="0"/>
              <a:t>Aggregate Analysis: </a:t>
            </a:r>
            <a:r>
              <a:rPr lang="en-GB" sz="1800" b="0" kern="0" dirty="0" smtClean="0"/>
              <a:t> 8 countries </a:t>
            </a:r>
            <a:r>
              <a:rPr lang="en-GB" sz="1800" b="0" kern="0" dirty="0"/>
              <a:t>with fund in- </a:t>
            </a:r>
            <a:r>
              <a:rPr lang="en-GB" sz="1800" b="0" kern="0" dirty="0" err="1" smtClean="0"/>
              <a:t>outfows</a:t>
            </a:r>
            <a:r>
              <a:rPr lang="en-GB" sz="1800" b="0" kern="0" dirty="0" smtClean="0"/>
              <a:t> using data from 4,939 equity funds and 1,441 money market funds</a:t>
            </a:r>
            <a:endParaRPr lang="en-GB" sz="2000" b="0" kern="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3424" y="2912533"/>
            <a:ext cx="5378176" cy="325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1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dirty="0" smtClean="0"/>
              <a:t>Investable and Non-Investable Stocks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631" y="1043720"/>
            <a:ext cx="8153400" cy="4785579"/>
          </a:xfrm>
        </p:spPr>
        <p:txBody>
          <a:bodyPr/>
          <a:lstStyle/>
          <a:p>
            <a:r>
              <a:rPr lang="en-GB" sz="2000" dirty="0" smtClean="0"/>
              <a:t>How to measure effect on equity prices?</a:t>
            </a:r>
          </a:p>
          <a:p>
            <a:r>
              <a:rPr lang="en-GB" sz="2000" dirty="0" smtClean="0"/>
              <a:t>Identify equity fund inflows and use flow-return relationship.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en-US" dirty="0" err="1" smtClean="0"/>
              <a:t>Harald</a:t>
            </a:r>
            <a:r>
              <a:rPr lang="en-US" dirty="0" smtClean="0"/>
              <a:t> </a:t>
            </a:r>
            <a:r>
              <a:rPr lang="en-US" dirty="0" err="1" smtClean="0"/>
              <a:t>Hau</a:t>
            </a:r>
            <a:r>
              <a:rPr lang="en-US" dirty="0" smtClean="0"/>
              <a:t>, University of Geneva</a:t>
            </a:r>
            <a:r>
              <a:rPr lang="en-GB" dirty="0" smtClean="0"/>
              <a:t>  and Swiss Finance Institute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BC5209-7FD4-4A82-9439-BDE01C2A457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107504" y="2286000"/>
            <a:ext cx="2847892" cy="3480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rgbClr val="333333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r>
              <a:rPr lang="en-GB" sz="1800" b="0" kern="0" dirty="0" smtClean="0"/>
              <a:t>Study return effect relative to a local benchmark of the 20% most flow-insensitive stocks (</a:t>
            </a:r>
            <a:r>
              <a:rPr lang="en-GB" sz="1800" b="0" i="1" kern="0" dirty="0" smtClean="0"/>
              <a:t>LFHI </a:t>
            </a:r>
            <a:r>
              <a:rPr lang="en-GB" sz="1800" b="0" kern="0" dirty="0" smtClean="0"/>
              <a:t>=Low Fund Holding Index)</a:t>
            </a:r>
          </a:p>
          <a:p>
            <a:pPr marL="0" indent="0">
              <a:buNone/>
            </a:pPr>
            <a:endParaRPr lang="en-GB" sz="1800" b="0" kern="0" dirty="0" smtClean="0"/>
          </a:p>
          <a:p>
            <a:r>
              <a:rPr lang="en-GB" sz="1800" b="0" i="1" kern="0" dirty="0" smtClean="0"/>
              <a:t>LFHI</a:t>
            </a:r>
            <a:r>
              <a:rPr lang="en-GB" sz="1800" b="0" kern="0" dirty="0" smtClean="0"/>
              <a:t> stocks should still be subject to discount rate changes, but not to local risk shifting into stocks.</a:t>
            </a:r>
          </a:p>
        </p:txBody>
      </p:sp>
      <p:pic>
        <p:nvPicPr>
          <p:cNvPr id="451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966" y="1916832"/>
            <a:ext cx="607984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92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2975" cy="838200"/>
          </a:xfrm>
        </p:spPr>
        <p:txBody>
          <a:bodyPr/>
          <a:lstStyle/>
          <a:p>
            <a:r>
              <a:rPr lang="en-GB" dirty="0" smtClean="0"/>
              <a:t>Econometric Digression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2548"/>
            <a:ext cx="8153400" cy="4533900"/>
          </a:xfrm>
        </p:spPr>
        <p:txBody>
          <a:bodyPr/>
          <a:lstStyle/>
          <a:p>
            <a:r>
              <a:rPr lang="en-GB" sz="2000" dirty="0" smtClean="0"/>
              <a:t>Dynamic Panel Problem:</a:t>
            </a:r>
          </a:p>
          <a:p>
            <a:pPr lvl="1"/>
            <a:r>
              <a:rPr lang="en-GB" sz="1800" dirty="0" smtClean="0"/>
              <a:t>Fund flows have serial correlation;</a:t>
            </a:r>
          </a:p>
          <a:p>
            <a:pPr lvl="1"/>
            <a:r>
              <a:rPr lang="en-GB" sz="1800" dirty="0" smtClean="0"/>
              <a:t>Country fixed effects for flows</a:t>
            </a:r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dirty="0" smtClean="0"/>
              <a:t>LSDV estimator: Fitting fixed effects does not give a consistent estimator for small T.</a:t>
            </a:r>
          </a:p>
          <a:p>
            <a:endParaRPr lang="en-GB" sz="2000" dirty="0" smtClean="0"/>
          </a:p>
          <a:p>
            <a:r>
              <a:rPr lang="en-GB" sz="2000" dirty="0" smtClean="0"/>
              <a:t>“Difference” GMM:</a:t>
            </a:r>
          </a:p>
          <a:p>
            <a:pPr lvl="1"/>
            <a:r>
              <a:rPr lang="en-GB" sz="1800" dirty="0" smtClean="0"/>
              <a:t>Use lag 2 or higher for </a:t>
            </a:r>
            <a:r>
              <a:rPr lang="en-US" sz="1800" dirty="0" smtClean="0"/>
              <a:t>y, lag 1 or higher for x.</a:t>
            </a:r>
          </a:p>
          <a:p>
            <a:pPr marL="457200" lvl="1" indent="0">
              <a:buNone/>
            </a:pPr>
            <a:endParaRPr lang="en-GB" sz="2000" dirty="0"/>
          </a:p>
          <a:p>
            <a:r>
              <a:rPr lang="en-GB" sz="2000" dirty="0" smtClean="0"/>
              <a:t>“System” GMM: add eq. </a:t>
            </a:r>
          </a:p>
          <a:p>
            <a:pPr lvl="1"/>
            <a:r>
              <a:rPr lang="en-GB" sz="1800" dirty="0" smtClean="0"/>
              <a:t>Use differenced instruments orthogonal to the fixed effect, </a:t>
            </a:r>
            <a:r>
              <a:rPr lang="el-GR" sz="1800" dirty="0" smtClean="0"/>
              <a:t>Δ</a:t>
            </a:r>
            <a:r>
              <a:rPr lang="en-US" sz="1800" dirty="0" smtClean="0"/>
              <a:t>y, </a:t>
            </a:r>
            <a:r>
              <a:rPr lang="el-GR" sz="1800" dirty="0" smtClean="0"/>
              <a:t>Δ</a:t>
            </a:r>
            <a:r>
              <a:rPr lang="en-US" sz="1800" dirty="0" smtClean="0"/>
              <a:t>x.</a:t>
            </a:r>
            <a:endParaRPr lang="en-GB" sz="1800" dirty="0" smtClean="0"/>
          </a:p>
          <a:p>
            <a:pPr lvl="1"/>
            <a:r>
              <a:rPr lang="en-GB" sz="1800" dirty="0" smtClean="0"/>
              <a:t>More efficient, but </a:t>
            </a:r>
            <a:r>
              <a:rPr lang="el-GR" sz="1800" dirty="0"/>
              <a:t>Δ</a:t>
            </a:r>
            <a:r>
              <a:rPr lang="en-US" sz="1800" dirty="0"/>
              <a:t>y, </a:t>
            </a:r>
            <a:r>
              <a:rPr lang="el-GR" sz="1800" dirty="0"/>
              <a:t>Δ</a:t>
            </a:r>
            <a:r>
              <a:rPr lang="en-US" sz="1800" dirty="0" smtClean="0"/>
              <a:t>x </a:t>
            </a:r>
            <a:r>
              <a:rPr lang="en-GB" sz="1800" dirty="0" smtClean="0"/>
              <a:t>┴ </a:t>
            </a:r>
            <a:r>
              <a:rPr lang="el-GR" sz="1800" dirty="0" smtClean="0"/>
              <a:t>θ</a:t>
            </a:r>
            <a:r>
              <a:rPr lang="en-US" sz="1800" dirty="0" smtClean="0"/>
              <a:t>.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r>
              <a:rPr lang="en-US" sz="2000" dirty="0" smtClean="0"/>
              <a:t>Source: David </a:t>
            </a:r>
            <a:r>
              <a:rPr lang="en-US" sz="2000" dirty="0" err="1" smtClean="0"/>
              <a:t>Roodman</a:t>
            </a:r>
            <a:r>
              <a:rPr lang="en-US" sz="2000" dirty="0" smtClean="0"/>
              <a:t>: “How to do xtabond2”</a:t>
            </a:r>
            <a:endParaRPr lang="en-US" sz="2000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© </a:t>
            </a:r>
            <a:r>
              <a:rPr lang="en-US" dirty="0" err="1" smtClean="0">
                <a:solidFill>
                  <a:srgbClr val="FFFFFF"/>
                </a:solidFill>
              </a:rPr>
              <a:t>Harald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Hau</a:t>
            </a:r>
            <a:r>
              <a:rPr lang="en-US" dirty="0" smtClean="0">
                <a:solidFill>
                  <a:srgbClr val="FFFFFF"/>
                </a:solidFill>
              </a:rPr>
              <a:t>, University of Geneva</a:t>
            </a:r>
            <a:r>
              <a:rPr lang="en-GB" dirty="0" smtClean="0">
                <a:solidFill>
                  <a:srgbClr val="FFFFFF"/>
                </a:solidFill>
              </a:rPr>
              <a:t>  and Swiss Finance Institute     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BC5209-7FD4-4A82-9439-BDE01C2A457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3455816"/>
            <a:ext cx="3788448" cy="511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027791"/>
            <a:ext cx="3477451" cy="13787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93978" y="4541471"/>
            <a:ext cx="4260273" cy="49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9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1" y="895877"/>
            <a:ext cx="6591840" cy="190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43975" cy="728700"/>
          </a:xfrm>
          <a:solidFill>
            <a:schemeClr val="accent3"/>
          </a:solidFill>
        </p:spPr>
        <p:txBody>
          <a:bodyPr/>
          <a:lstStyle/>
          <a:p>
            <a:r>
              <a:rPr lang="en-GB" altLang="zh-TW" dirty="0" smtClean="0">
                <a:ea typeface="新細明體" charset="-120"/>
              </a:rPr>
              <a:t>Equity Fund Flows (Table 3)</a:t>
            </a:r>
          </a:p>
        </p:txBody>
      </p:sp>
      <p:sp>
        <p:nvSpPr>
          <p:cNvPr id="35840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dirty="0" smtClean="0">
                <a:ea typeface="新細明體" charset="-120"/>
              </a:rPr>
              <a:t>© Harald Hau, University of Geneva</a:t>
            </a:r>
            <a:r>
              <a:rPr lang="en-GB" altLang="zh-TW" dirty="0" smtClean="0">
                <a:ea typeface="新細明體" charset="-120"/>
              </a:rPr>
              <a:t>  and Swiss Finance Institute       </a:t>
            </a:r>
            <a:endParaRPr lang="en-US" altLang="zh-TW" dirty="0" smtClean="0">
              <a:ea typeface="新細明體" charset="-120"/>
            </a:endParaRPr>
          </a:p>
        </p:txBody>
      </p:sp>
      <p:sp>
        <p:nvSpPr>
          <p:cNvPr id="35840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6A75AA1-C052-4B77-85F0-6C287C7045B1}" type="slidenum">
              <a:rPr lang="en-US" altLang="zh-TW" smtClean="0">
                <a:ea typeface="新細明體" charset="-120"/>
              </a:rPr>
              <a:pPr/>
              <a:t>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58405" name="Content Placeholder 2"/>
          <p:cNvSpPr>
            <a:spLocks noGrp="1"/>
          </p:cNvSpPr>
          <p:nvPr>
            <p:ph idx="1"/>
          </p:nvPr>
        </p:nvSpPr>
        <p:spPr>
          <a:xfrm>
            <a:off x="6829772" y="1638300"/>
            <a:ext cx="2314228" cy="2265363"/>
          </a:xfrm>
        </p:spPr>
        <p:txBody>
          <a:bodyPr/>
          <a:lstStyle/>
          <a:p>
            <a:r>
              <a:rPr lang="en-GB" altLang="zh-TW" sz="1800" dirty="0" smtClean="0">
                <a:solidFill>
                  <a:srgbClr val="7030A0"/>
                </a:solidFill>
                <a:ea typeface="新細明體" charset="-120"/>
              </a:rPr>
              <a:t>LSDV: Biased in small T samples</a:t>
            </a:r>
          </a:p>
          <a:p>
            <a:r>
              <a:rPr lang="en-GB" altLang="zh-TW" sz="1800" dirty="0" smtClean="0">
                <a:solidFill>
                  <a:srgbClr val="FF0000"/>
                </a:solidFill>
                <a:ea typeface="新細明體" charset="-120"/>
              </a:rPr>
              <a:t>GMM: Use lagged values as instruments.</a:t>
            </a:r>
          </a:p>
          <a:p>
            <a:r>
              <a:rPr lang="en-GB" altLang="zh-TW" sz="1800" dirty="0" smtClean="0">
                <a:solidFill>
                  <a:srgbClr val="FF0000"/>
                </a:solidFill>
                <a:ea typeface="新細明體" charset="-120"/>
              </a:rPr>
              <a:t>Results for DGMM and SGMM similar</a:t>
            </a:r>
          </a:p>
        </p:txBody>
      </p:sp>
      <p:sp>
        <p:nvSpPr>
          <p:cNvPr id="358406" name="Rectangle 8"/>
          <p:cNvSpPr>
            <a:spLocks noChangeArrowheads="1"/>
          </p:cNvSpPr>
          <p:nvPr/>
        </p:nvSpPr>
        <p:spPr bwMode="auto">
          <a:xfrm>
            <a:off x="1695855" y="1969066"/>
            <a:ext cx="1052512" cy="396044"/>
          </a:xfrm>
          <a:prstGeom prst="rect">
            <a:avLst/>
          </a:prstGeom>
          <a:noFill/>
          <a:ln w="28575" algn="ctr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58407" name="Rectangle 10"/>
          <p:cNvSpPr>
            <a:spLocks noChangeArrowheads="1"/>
          </p:cNvSpPr>
          <p:nvPr/>
        </p:nvSpPr>
        <p:spPr bwMode="auto">
          <a:xfrm>
            <a:off x="2803092" y="1520788"/>
            <a:ext cx="3886200" cy="464353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81000" y="5364163"/>
            <a:ext cx="83058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rgbClr val="333333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333333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>
              <a:defRPr/>
            </a:pPr>
            <a:endParaRPr lang="en-GB" sz="1800" b="0" kern="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800" b="0" kern="0" dirty="0" smtClean="0">
                <a:solidFill>
                  <a:srgbClr val="FF0000"/>
                </a:solidFill>
              </a:rPr>
              <a:t>Lowering the real short rate SR by 10 bps implies a 1% higher contemporaneous local equity fund inflows (and 1.4% permanent effect).</a:t>
            </a:r>
          </a:p>
        </p:txBody>
      </p:sp>
      <p:pic>
        <p:nvPicPr>
          <p:cNvPr id="4628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1" y="3212977"/>
            <a:ext cx="6601211" cy="125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28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0" y="4469619"/>
            <a:ext cx="6601211" cy="83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7" y="1094854"/>
            <a:ext cx="68040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94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3"/>
          </a:solidFill>
        </p:spPr>
        <p:txBody>
          <a:bodyPr/>
          <a:lstStyle/>
          <a:p>
            <a:r>
              <a:rPr lang="en-GB" altLang="zh-TW" dirty="0" smtClean="0">
                <a:ea typeface="新細明體" charset="-120"/>
              </a:rPr>
              <a:t>Money Market Fund Flows (Table 4)</a:t>
            </a:r>
          </a:p>
        </p:txBody>
      </p:sp>
      <p:sp>
        <p:nvSpPr>
          <p:cNvPr id="35942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525" y="6526213"/>
            <a:ext cx="5629275" cy="331787"/>
          </a:xfrm>
          <a:noFill/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© Harald Hau, University of Geneva</a:t>
            </a:r>
            <a:r>
              <a:rPr lang="en-GB" altLang="zh-TW" smtClean="0">
                <a:ea typeface="新細明體" charset="-120"/>
              </a:rPr>
              <a:t>  and Swiss Finance Institute       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35942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1E00B5E-8035-4D79-A8CE-B01EDF5CBAE7}" type="slidenum">
              <a:rPr lang="en-US" altLang="zh-TW" smtClean="0">
                <a:ea typeface="新細明體" charset="-120"/>
              </a:rPr>
              <a:pPr/>
              <a:t>9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59429" name="Content Placeholder 2"/>
          <p:cNvSpPr>
            <a:spLocks noGrp="1"/>
          </p:cNvSpPr>
          <p:nvPr>
            <p:ph idx="1"/>
          </p:nvPr>
        </p:nvSpPr>
        <p:spPr>
          <a:xfrm>
            <a:off x="6819940" y="1638300"/>
            <a:ext cx="2324060" cy="3848100"/>
          </a:xfrm>
        </p:spPr>
        <p:txBody>
          <a:bodyPr/>
          <a:lstStyle/>
          <a:p>
            <a:r>
              <a:rPr lang="en-GB" altLang="zh-TW" sz="1800" dirty="0" smtClean="0">
                <a:solidFill>
                  <a:srgbClr val="7030A0"/>
                </a:solidFill>
                <a:ea typeface="新細明體" charset="-120"/>
              </a:rPr>
              <a:t>Same aggregate flow persistence as for equity funds</a:t>
            </a:r>
          </a:p>
          <a:p>
            <a:r>
              <a:rPr lang="en-GB" altLang="zh-TW" sz="1800" dirty="0" smtClean="0">
                <a:solidFill>
                  <a:srgbClr val="FF0000"/>
                </a:solidFill>
                <a:ea typeface="新細明體" charset="-120"/>
              </a:rPr>
              <a:t>Weaker evidence that looser monetary policy conditions (</a:t>
            </a:r>
            <a:r>
              <a:rPr lang="el-GR" altLang="zh-TW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TW" sz="1800" dirty="0" smtClean="0">
                <a:solidFill>
                  <a:srgbClr val="FF0000"/>
                </a:solidFill>
                <a:ea typeface="新細明體" charset="-120"/>
              </a:rPr>
              <a:t>SR&lt;0) correlates with money market fund outflows</a:t>
            </a:r>
          </a:p>
        </p:txBody>
      </p:sp>
      <p:sp>
        <p:nvSpPr>
          <p:cNvPr id="359430" name="Rectangle 8"/>
          <p:cNvSpPr>
            <a:spLocks noChangeArrowheads="1"/>
          </p:cNvSpPr>
          <p:nvPr/>
        </p:nvSpPr>
        <p:spPr bwMode="auto">
          <a:xfrm>
            <a:off x="1648662" y="2132856"/>
            <a:ext cx="983321" cy="451748"/>
          </a:xfrm>
          <a:prstGeom prst="rect">
            <a:avLst/>
          </a:prstGeom>
          <a:noFill/>
          <a:ln w="28575" algn="ctr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sp>
        <p:nvSpPr>
          <p:cNvPr id="359431" name="Rectangle 10"/>
          <p:cNvSpPr>
            <a:spLocks noChangeArrowheads="1"/>
          </p:cNvSpPr>
          <p:nvPr/>
        </p:nvSpPr>
        <p:spPr bwMode="auto">
          <a:xfrm>
            <a:off x="2695388" y="1700808"/>
            <a:ext cx="4107390" cy="432048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/>
          </a:p>
        </p:txBody>
      </p:sp>
      <p:pic>
        <p:nvPicPr>
          <p:cNvPr id="4618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8" y="3320988"/>
            <a:ext cx="6712436" cy="220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yBlends2">
  <a:themeElements>
    <a:clrScheme name="myBlends2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myBlends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yBlends2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yBlends2">
  <a:themeElements>
    <a:clrScheme name="myBlends2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myBlends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yBlends2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myBlends2">
  <a:themeElements>
    <a:clrScheme name="myBlends2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myBlends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yBlends2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Blends2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Blends2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8652</TotalTime>
  <Words>1247</Words>
  <Application>Microsoft Office PowerPoint</Application>
  <PresentationFormat>Affichage à l'écran (4:3)</PresentationFormat>
  <Paragraphs>170</Paragraphs>
  <Slides>19</Slides>
  <Notes>5</Notes>
  <HiddenSlides>0</HiddenSlides>
  <MMClips>0</MMClips>
  <ScaleCrop>false</ScaleCrop>
  <HeadingPairs>
    <vt:vector size="6" baseType="variant">
      <vt:variant>
        <vt:lpstr>Thème</vt:lpstr>
      </vt:variant>
      <vt:variant>
        <vt:i4>4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4" baseType="lpstr">
      <vt:lpstr>myBlends2</vt:lpstr>
      <vt:lpstr>Blends</vt:lpstr>
      <vt:lpstr>1_myBlends2</vt:lpstr>
      <vt:lpstr>2_myBlends2</vt:lpstr>
      <vt:lpstr>Equation</vt:lpstr>
      <vt:lpstr>Sandy Lai Hong Kong University http://www.sandylai-research.com</vt:lpstr>
      <vt:lpstr>Motivation</vt:lpstr>
      <vt:lpstr>Identification Challenges</vt:lpstr>
      <vt:lpstr>Eliminate Endogeneity of Nominal Rate</vt:lpstr>
      <vt:lpstr>Fund Flows as Revealed Preference Change</vt:lpstr>
      <vt:lpstr>Investable and Non-Investable Stocks</vt:lpstr>
      <vt:lpstr>Econometric Digression</vt:lpstr>
      <vt:lpstr>Equity Fund Flows (Table 3)</vt:lpstr>
      <vt:lpstr>Money Market Fund Flows (Table 4)</vt:lpstr>
      <vt:lpstr>Causality Issues: Is ΔSR the Flow Trigger?</vt:lpstr>
      <vt:lpstr>Causality Issues: Is ΔSR the Flow Trigger?</vt:lpstr>
      <vt:lpstr>Similar Flow Sensitivity to Real Rate Changes</vt:lpstr>
      <vt:lpstr>Robustness to Expected Short Rate Proxy </vt:lpstr>
      <vt:lpstr>More Robustness </vt:lpstr>
      <vt:lpstr>Equity Return Impact of Flows</vt:lpstr>
      <vt:lpstr>Equity Return Impact of Flows</vt:lpstr>
      <vt:lpstr>Equity Return Impact of Flows</vt:lpstr>
      <vt:lpstr>Equity Return Impact of Flows</vt:lpstr>
      <vt:lpstr>Summary</vt:lpstr>
    </vt:vector>
  </TitlesOfParts>
  <Company>Haas School of Business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 of the Financial System</dc:title>
  <dc:creator>hau</dc:creator>
  <cp:lastModifiedBy>hauh</cp:lastModifiedBy>
  <cp:revision>957</cp:revision>
  <cp:lastPrinted>2014-03-03T10:13:58Z</cp:lastPrinted>
  <dcterms:created xsi:type="dcterms:W3CDTF">2000-09-06T12:51:31Z</dcterms:created>
  <dcterms:modified xsi:type="dcterms:W3CDTF">2015-01-08T11:44:15Z</dcterms:modified>
</cp:coreProperties>
</file>