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64" r:id="rId2"/>
    <p:sldId id="302" r:id="rId3"/>
    <p:sldId id="332" r:id="rId4"/>
    <p:sldId id="331" r:id="rId5"/>
    <p:sldId id="329" r:id="rId6"/>
    <p:sldId id="303" r:id="rId7"/>
    <p:sldId id="306" r:id="rId8"/>
    <p:sldId id="316" r:id="rId9"/>
    <p:sldId id="333" r:id="rId10"/>
    <p:sldId id="317" r:id="rId11"/>
    <p:sldId id="304" r:id="rId12"/>
    <p:sldId id="307" r:id="rId13"/>
    <p:sldId id="308" r:id="rId14"/>
    <p:sldId id="309" r:id="rId15"/>
    <p:sldId id="318" r:id="rId16"/>
    <p:sldId id="319" r:id="rId17"/>
    <p:sldId id="334" r:id="rId18"/>
    <p:sldId id="320" r:id="rId19"/>
    <p:sldId id="321" r:id="rId20"/>
    <p:sldId id="322" r:id="rId21"/>
    <p:sldId id="323" r:id="rId22"/>
    <p:sldId id="324" r:id="rId23"/>
    <p:sldId id="325" r:id="rId24"/>
    <p:sldId id="310" r:id="rId25"/>
    <p:sldId id="326" r:id="rId26"/>
    <p:sldId id="327" r:id="rId27"/>
    <p:sldId id="335" r:id="rId28"/>
    <p:sldId id="312" r:id="rId29"/>
    <p:sldId id="328" r:id="rId30"/>
    <p:sldId id="314" r:id="rId31"/>
    <p:sldId id="336" r:id="rId32"/>
    <p:sldId id="261" r:id="rId3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a:srgbClr val="D0D8E8"/>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91" autoAdjust="0"/>
    <p:restoredTop sz="94618" autoAdjust="0"/>
  </p:normalViewPr>
  <p:slideViewPr>
    <p:cSldViewPr>
      <p:cViewPr>
        <p:scale>
          <a:sx n="100" d="100"/>
          <a:sy n="100" d="100"/>
        </p:scale>
        <p:origin x="-27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2.xml.rels><?xml version="1.0" encoding="UTF-8" standalone="yes"?>
<Relationships xmlns="http://schemas.openxmlformats.org/package/2006/relationships"><Relationship Id="rId1" Type="http://schemas.openxmlformats.org/officeDocument/2006/relationships/oleObject" Target="file:///D:\&#26085;&#24120;&#24037;&#20316;\&#27969;&#21160;&#24615;&#31995;&#21015;&#25253;&#21578;\&#27969;&#21160;&#24615;&#31532;&#19977;&#31687;&#24433;&#23376;&#38134;&#34892;&#65288;&#19979;&#65289;\&#25968;&#25454;\&#20013;&#32654;&#24635;&#36127;&#20538;.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7.xml.rels><?xml version="1.0" encoding="UTF-8" standalone="yes"?>
<Relationships xmlns="http://schemas.openxmlformats.org/package/2006/relationships"><Relationship Id="rId1" Type="http://schemas.openxmlformats.org/officeDocument/2006/relationships/oleObject" Target="file:///D:\&#31038;&#20250;&#34701;&#36164;&#24635;&#37327;\&#26032;&#24314;&#25991;&#20214;&#22841;\&#31038;&#20250;&#34701;&#36164;&#24635;&#37327;1.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embeddings/oleObject4.bin"/></Relationships>
</file>

<file path=ppt/charts/_rels/chart9.xml.rels><?xml version="1.0" encoding="UTF-8" standalone="yes"?>
<Relationships xmlns="http://schemas.openxmlformats.org/package/2006/relationships"><Relationship Id="rId1" Type="http://schemas.openxmlformats.org/officeDocument/2006/relationships/oleObject" Target="../embeddings/oleObject5.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4201271186440658E-2"/>
          <c:y val="5.1400554097404488E-2"/>
          <c:w val="0.82409416195856877"/>
          <c:h val="0.87266440092514974"/>
        </c:manualLayout>
      </c:layout>
      <c:areaChart>
        <c:grouping val="standard"/>
        <c:varyColors val="0"/>
        <c:ser>
          <c:idx val="0"/>
          <c:order val="0"/>
          <c:tx>
            <c:strRef>
              <c:f>US!$D$15</c:f>
              <c:strCache>
                <c:ptCount val="1"/>
                <c:pt idx="0">
                  <c:v>国内非金融机构总债务</c:v>
                </c:pt>
              </c:strCache>
            </c:strRef>
          </c:tx>
          <c:spPr>
            <a:solidFill>
              <a:srgbClr val="0070C0"/>
            </a:solidFill>
            <a:ln>
              <a:noFill/>
            </a:ln>
          </c:spPr>
          <c:cat>
            <c:numRef>
              <c:f>US!$A$21:$A$244</c:f>
              <c:numCache>
                <c:formatCode>\ [$-2052]yyyy/m</c:formatCode>
                <c:ptCount val="224"/>
                <c:pt idx="0">
                  <c:v>41244</c:v>
                </c:pt>
                <c:pt idx="1">
                  <c:v>41153</c:v>
                </c:pt>
                <c:pt idx="2">
                  <c:v>41061</c:v>
                </c:pt>
                <c:pt idx="3">
                  <c:v>40969</c:v>
                </c:pt>
                <c:pt idx="4">
                  <c:v>40878</c:v>
                </c:pt>
                <c:pt idx="5">
                  <c:v>40787</c:v>
                </c:pt>
                <c:pt idx="6">
                  <c:v>40695</c:v>
                </c:pt>
                <c:pt idx="7">
                  <c:v>40603</c:v>
                </c:pt>
                <c:pt idx="8">
                  <c:v>40513</c:v>
                </c:pt>
                <c:pt idx="9">
                  <c:v>40422</c:v>
                </c:pt>
                <c:pt idx="10">
                  <c:v>40330</c:v>
                </c:pt>
                <c:pt idx="11">
                  <c:v>40238</c:v>
                </c:pt>
                <c:pt idx="12">
                  <c:v>40148</c:v>
                </c:pt>
                <c:pt idx="13">
                  <c:v>40057</c:v>
                </c:pt>
                <c:pt idx="14">
                  <c:v>39965</c:v>
                </c:pt>
                <c:pt idx="15">
                  <c:v>39873</c:v>
                </c:pt>
                <c:pt idx="16">
                  <c:v>39783</c:v>
                </c:pt>
                <c:pt idx="17">
                  <c:v>39692</c:v>
                </c:pt>
                <c:pt idx="18">
                  <c:v>39600</c:v>
                </c:pt>
                <c:pt idx="19">
                  <c:v>39508</c:v>
                </c:pt>
                <c:pt idx="20">
                  <c:v>39417</c:v>
                </c:pt>
                <c:pt idx="21">
                  <c:v>39326</c:v>
                </c:pt>
                <c:pt idx="22">
                  <c:v>39234</c:v>
                </c:pt>
                <c:pt idx="23">
                  <c:v>39142</c:v>
                </c:pt>
                <c:pt idx="24">
                  <c:v>39052</c:v>
                </c:pt>
                <c:pt idx="25">
                  <c:v>38961</c:v>
                </c:pt>
                <c:pt idx="26">
                  <c:v>38869</c:v>
                </c:pt>
                <c:pt idx="27">
                  <c:v>38777</c:v>
                </c:pt>
                <c:pt idx="28">
                  <c:v>38687</c:v>
                </c:pt>
                <c:pt idx="29">
                  <c:v>38596</c:v>
                </c:pt>
                <c:pt idx="30">
                  <c:v>38504</c:v>
                </c:pt>
                <c:pt idx="31">
                  <c:v>38412</c:v>
                </c:pt>
                <c:pt idx="32">
                  <c:v>38322</c:v>
                </c:pt>
                <c:pt idx="33">
                  <c:v>38231</c:v>
                </c:pt>
                <c:pt idx="34">
                  <c:v>38139</c:v>
                </c:pt>
                <c:pt idx="35">
                  <c:v>38047</c:v>
                </c:pt>
                <c:pt idx="36">
                  <c:v>37956</c:v>
                </c:pt>
                <c:pt idx="37">
                  <c:v>37865</c:v>
                </c:pt>
                <c:pt idx="38">
                  <c:v>37773</c:v>
                </c:pt>
                <c:pt idx="39">
                  <c:v>37681</c:v>
                </c:pt>
                <c:pt idx="40">
                  <c:v>37591</c:v>
                </c:pt>
                <c:pt idx="41">
                  <c:v>37500</c:v>
                </c:pt>
                <c:pt idx="42">
                  <c:v>37408</c:v>
                </c:pt>
                <c:pt idx="43">
                  <c:v>37316</c:v>
                </c:pt>
                <c:pt idx="44">
                  <c:v>37226</c:v>
                </c:pt>
                <c:pt idx="45">
                  <c:v>37135</c:v>
                </c:pt>
                <c:pt idx="46">
                  <c:v>37043</c:v>
                </c:pt>
                <c:pt idx="47">
                  <c:v>36951</c:v>
                </c:pt>
                <c:pt idx="48">
                  <c:v>36861</c:v>
                </c:pt>
                <c:pt idx="49">
                  <c:v>36770</c:v>
                </c:pt>
                <c:pt idx="50">
                  <c:v>36678</c:v>
                </c:pt>
                <c:pt idx="51">
                  <c:v>36586</c:v>
                </c:pt>
                <c:pt idx="52">
                  <c:v>36495</c:v>
                </c:pt>
                <c:pt idx="53">
                  <c:v>36404</c:v>
                </c:pt>
                <c:pt idx="54">
                  <c:v>36312</c:v>
                </c:pt>
                <c:pt idx="55">
                  <c:v>36220</c:v>
                </c:pt>
                <c:pt idx="56">
                  <c:v>36130</c:v>
                </c:pt>
                <c:pt idx="57">
                  <c:v>36039</c:v>
                </c:pt>
                <c:pt idx="58">
                  <c:v>35947</c:v>
                </c:pt>
                <c:pt idx="59">
                  <c:v>35855</c:v>
                </c:pt>
                <c:pt idx="60">
                  <c:v>35765</c:v>
                </c:pt>
                <c:pt idx="61">
                  <c:v>35674</c:v>
                </c:pt>
                <c:pt idx="62">
                  <c:v>35582</c:v>
                </c:pt>
                <c:pt idx="63">
                  <c:v>35490</c:v>
                </c:pt>
                <c:pt idx="64">
                  <c:v>35400</c:v>
                </c:pt>
                <c:pt idx="65">
                  <c:v>35309</c:v>
                </c:pt>
                <c:pt idx="66">
                  <c:v>35217</c:v>
                </c:pt>
                <c:pt idx="67">
                  <c:v>35125</c:v>
                </c:pt>
                <c:pt idx="68">
                  <c:v>35034</c:v>
                </c:pt>
                <c:pt idx="69">
                  <c:v>34943</c:v>
                </c:pt>
                <c:pt idx="70">
                  <c:v>34851</c:v>
                </c:pt>
                <c:pt idx="71">
                  <c:v>34759</c:v>
                </c:pt>
                <c:pt idx="72">
                  <c:v>34669</c:v>
                </c:pt>
                <c:pt idx="73">
                  <c:v>34578</c:v>
                </c:pt>
                <c:pt idx="74">
                  <c:v>34486</c:v>
                </c:pt>
                <c:pt idx="75">
                  <c:v>34394</c:v>
                </c:pt>
                <c:pt idx="76">
                  <c:v>34304</c:v>
                </c:pt>
                <c:pt idx="77">
                  <c:v>34213</c:v>
                </c:pt>
                <c:pt idx="78">
                  <c:v>34121</c:v>
                </c:pt>
                <c:pt idx="79">
                  <c:v>34029</c:v>
                </c:pt>
                <c:pt idx="80">
                  <c:v>33939</c:v>
                </c:pt>
                <c:pt idx="81">
                  <c:v>33848</c:v>
                </c:pt>
                <c:pt idx="82">
                  <c:v>33756</c:v>
                </c:pt>
                <c:pt idx="83">
                  <c:v>33664</c:v>
                </c:pt>
                <c:pt idx="84">
                  <c:v>33573</c:v>
                </c:pt>
                <c:pt idx="85">
                  <c:v>33482</c:v>
                </c:pt>
                <c:pt idx="86">
                  <c:v>33390</c:v>
                </c:pt>
                <c:pt idx="87">
                  <c:v>33298</c:v>
                </c:pt>
                <c:pt idx="88">
                  <c:v>33208</c:v>
                </c:pt>
                <c:pt idx="89">
                  <c:v>33117</c:v>
                </c:pt>
                <c:pt idx="90">
                  <c:v>33025</c:v>
                </c:pt>
                <c:pt idx="91">
                  <c:v>32933</c:v>
                </c:pt>
                <c:pt idx="92">
                  <c:v>32843</c:v>
                </c:pt>
                <c:pt idx="93">
                  <c:v>32752</c:v>
                </c:pt>
                <c:pt idx="94">
                  <c:v>32660</c:v>
                </c:pt>
                <c:pt idx="95">
                  <c:v>32568</c:v>
                </c:pt>
                <c:pt idx="96">
                  <c:v>32478</c:v>
                </c:pt>
                <c:pt idx="97">
                  <c:v>32387</c:v>
                </c:pt>
                <c:pt idx="98">
                  <c:v>32295</c:v>
                </c:pt>
                <c:pt idx="99">
                  <c:v>32203</c:v>
                </c:pt>
                <c:pt idx="100">
                  <c:v>32112</c:v>
                </c:pt>
                <c:pt idx="101">
                  <c:v>32021</c:v>
                </c:pt>
                <c:pt idx="102">
                  <c:v>31929</c:v>
                </c:pt>
                <c:pt idx="103">
                  <c:v>31837</c:v>
                </c:pt>
                <c:pt idx="104">
                  <c:v>31747</c:v>
                </c:pt>
                <c:pt idx="105">
                  <c:v>31656</c:v>
                </c:pt>
                <c:pt idx="106">
                  <c:v>31564</c:v>
                </c:pt>
                <c:pt idx="107">
                  <c:v>31472</c:v>
                </c:pt>
                <c:pt idx="108">
                  <c:v>31382</c:v>
                </c:pt>
                <c:pt idx="109">
                  <c:v>31291</c:v>
                </c:pt>
                <c:pt idx="110">
                  <c:v>31199</c:v>
                </c:pt>
                <c:pt idx="111">
                  <c:v>31107</c:v>
                </c:pt>
                <c:pt idx="112">
                  <c:v>31017</c:v>
                </c:pt>
                <c:pt idx="113">
                  <c:v>30926</c:v>
                </c:pt>
                <c:pt idx="114">
                  <c:v>30834</c:v>
                </c:pt>
                <c:pt idx="115">
                  <c:v>30742</c:v>
                </c:pt>
                <c:pt idx="116">
                  <c:v>30651</c:v>
                </c:pt>
                <c:pt idx="117">
                  <c:v>30560</c:v>
                </c:pt>
                <c:pt idx="118">
                  <c:v>30468</c:v>
                </c:pt>
                <c:pt idx="119">
                  <c:v>30376</c:v>
                </c:pt>
                <c:pt idx="120">
                  <c:v>30286</c:v>
                </c:pt>
                <c:pt idx="121">
                  <c:v>30195</c:v>
                </c:pt>
                <c:pt idx="122">
                  <c:v>30103</c:v>
                </c:pt>
                <c:pt idx="123">
                  <c:v>30011</c:v>
                </c:pt>
                <c:pt idx="124">
                  <c:v>29921</c:v>
                </c:pt>
                <c:pt idx="125">
                  <c:v>29830</c:v>
                </c:pt>
                <c:pt idx="126">
                  <c:v>29738</c:v>
                </c:pt>
                <c:pt idx="127">
                  <c:v>29646</c:v>
                </c:pt>
                <c:pt idx="128">
                  <c:v>29556</c:v>
                </c:pt>
                <c:pt idx="129">
                  <c:v>29465</c:v>
                </c:pt>
                <c:pt idx="130">
                  <c:v>29373</c:v>
                </c:pt>
                <c:pt idx="131">
                  <c:v>29281</c:v>
                </c:pt>
                <c:pt idx="132">
                  <c:v>29190</c:v>
                </c:pt>
                <c:pt idx="133">
                  <c:v>29099</c:v>
                </c:pt>
                <c:pt idx="134">
                  <c:v>29007</c:v>
                </c:pt>
                <c:pt idx="135">
                  <c:v>28915</c:v>
                </c:pt>
                <c:pt idx="136">
                  <c:v>28825</c:v>
                </c:pt>
                <c:pt idx="137">
                  <c:v>28734</c:v>
                </c:pt>
                <c:pt idx="138">
                  <c:v>28642</c:v>
                </c:pt>
                <c:pt idx="139">
                  <c:v>28550</c:v>
                </c:pt>
                <c:pt idx="140">
                  <c:v>28460</c:v>
                </c:pt>
                <c:pt idx="141">
                  <c:v>28369</c:v>
                </c:pt>
                <c:pt idx="142">
                  <c:v>28277</c:v>
                </c:pt>
                <c:pt idx="143">
                  <c:v>28185</c:v>
                </c:pt>
                <c:pt idx="144">
                  <c:v>28095</c:v>
                </c:pt>
                <c:pt idx="145">
                  <c:v>28004</c:v>
                </c:pt>
                <c:pt idx="146">
                  <c:v>27912</c:v>
                </c:pt>
                <c:pt idx="147">
                  <c:v>27820</c:v>
                </c:pt>
                <c:pt idx="148">
                  <c:v>27729</c:v>
                </c:pt>
                <c:pt idx="149">
                  <c:v>27638</c:v>
                </c:pt>
                <c:pt idx="150">
                  <c:v>27546</c:v>
                </c:pt>
                <c:pt idx="151">
                  <c:v>27454</c:v>
                </c:pt>
                <c:pt idx="152">
                  <c:v>27364</c:v>
                </c:pt>
                <c:pt idx="153">
                  <c:v>27273</c:v>
                </c:pt>
                <c:pt idx="154">
                  <c:v>27181</c:v>
                </c:pt>
                <c:pt idx="155">
                  <c:v>27089</c:v>
                </c:pt>
                <c:pt idx="156">
                  <c:v>26999</c:v>
                </c:pt>
                <c:pt idx="157">
                  <c:v>26908</c:v>
                </c:pt>
                <c:pt idx="158">
                  <c:v>26816</c:v>
                </c:pt>
                <c:pt idx="159">
                  <c:v>26724</c:v>
                </c:pt>
                <c:pt idx="160">
                  <c:v>26634</c:v>
                </c:pt>
                <c:pt idx="161">
                  <c:v>26543</c:v>
                </c:pt>
                <c:pt idx="162">
                  <c:v>26451</c:v>
                </c:pt>
                <c:pt idx="163">
                  <c:v>26359</c:v>
                </c:pt>
                <c:pt idx="164">
                  <c:v>26268</c:v>
                </c:pt>
                <c:pt idx="165">
                  <c:v>26177</c:v>
                </c:pt>
                <c:pt idx="166">
                  <c:v>26085</c:v>
                </c:pt>
                <c:pt idx="167">
                  <c:v>25993</c:v>
                </c:pt>
                <c:pt idx="168">
                  <c:v>25903</c:v>
                </c:pt>
                <c:pt idx="169">
                  <c:v>25812</c:v>
                </c:pt>
                <c:pt idx="170">
                  <c:v>25720</c:v>
                </c:pt>
                <c:pt idx="171">
                  <c:v>25628</c:v>
                </c:pt>
                <c:pt idx="172">
                  <c:v>25538</c:v>
                </c:pt>
                <c:pt idx="173">
                  <c:v>25447</c:v>
                </c:pt>
                <c:pt idx="174">
                  <c:v>25355</c:v>
                </c:pt>
                <c:pt idx="175">
                  <c:v>25263</c:v>
                </c:pt>
                <c:pt idx="176">
                  <c:v>25173</c:v>
                </c:pt>
                <c:pt idx="177">
                  <c:v>25082</c:v>
                </c:pt>
                <c:pt idx="178">
                  <c:v>24990</c:v>
                </c:pt>
                <c:pt idx="179">
                  <c:v>24898</c:v>
                </c:pt>
                <c:pt idx="180">
                  <c:v>24807</c:v>
                </c:pt>
                <c:pt idx="181">
                  <c:v>24716</c:v>
                </c:pt>
                <c:pt idx="182">
                  <c:v>24624</c:v>
                </c:pt>
                <c:pt idx="183">
                  <c:v>24532</c:v>
                </c:pt>
                <c:pt idx="184">
                  <c:v>24442</c:v>
                </c:pt>
                <c:pt idx="185">
                  <c:v>24351</c:v>
                </c:pt>
                <c:pt idx="186">
                  <c:v>24259</c:v>
                </c:pt>
                <c:pt idx="187">
                  <c:v>24167</c:v>
                </c:pt>
                <c:pt idx="188">
                  <c:v>24077</c:v>
                </c:pt>
                <c:pt idx="189">
                  <c:v>23986</c:v>
                </c:pt>
                <c:pt idx="190">
                  <c:v>23894</c:v>
                </c:pt>
                <c:pt idx="191">
                  <c:v>23802</c:v>
                </c:pt>
                <c:pt idx="192">
                  <c:v>23712</c:v>
                </c:pt>
                <c:pt idx="193">
                  <c:v>23621</c:v>
                </c:pt>
                <c:pt idx="194">
                  <c:v>23529</c:v>
                </c:pt>
                <c:pt idx="195">
                  <c:v>23437</c:v>
                </c:pt>
                <c:pt idx="196">
                  <c:v>23346</c:v>
                </c:pt>
                <c:pt idx="197">
                  <c:v>23255</c:v>
                </c:pt>
                <c:pt idx="198">
                  <c:v>23163</c:v>
                </c:pt>
                <c:pt idx="199">
                  <c:v>23071</c:v>
                </c:pt>
                <c:pt idx="200">
                  <c:v>22981</c:v>
                </c:pt>
                <c:pt idx="201">
                  <c:v>22890</c:v>
                </c:pt>
                <c:pt idx="202">
                  <c:v>22798</c:v>
                </c:pt>
                <c:pt idx="203">
                  <c:v>22706</c:v>
                </c:pt>
                <c:pt idx="204">
                  <c:v>22616</c:v>
                </c:pt>
                <c:pt idx="205">
                  <c:v>22525</c:v>
                </c:pt>
                <c:pt idx="206">
                  <c:v>22433</c:v>
                </c:pt>
                <c:pt idx="207">
                  <c:v>22341</c:v>
                </c:pt>
                <c:pt idx="208">
                  <c:v>22251</c:v>
                </c:pt>
                <c:pt idx="209">
                  <c:v>22160</c:v>
                </c:pt>
                <c:pt idx="210">
                  <c:v>22068</c:v>
                </c:pt>
                <c:pt idx="211">
                  <c:v>21976</c:v>
                </c:pt>
                <c:pt idx="212">
                  <c:v>21885</c:v>
                </c:pt>
                <c:pt idx="213">
                  <c:v>21794</c:v>
                </c:pt>
                <c:pt idx="214">
                  <c:v>21702</c:v>
                </c:pt>
                <c:pt idx="215">
                  <c:v>21610</c:v>
                </c:pt>
                <c:pt idx="216">
                  <c:v>21520</c:v>
                </c:pt>
                <c:pt idx="217">
                  <c:v>21429</c:v>
                </c:pt>
                <c:pt idx="218">
                  <c:v>21337</c:v>
                </c:pt>
                <c:pt idx="219">
                  <c:v>21245</c:v>
                </c:pt>
                <c:pt idx="220">
                  <c:v>21155</c:v>
                </c:pt>
                <c:pt idx="221">
                  <c:v>21064</c:v>
                </c:pt>
                <c:pt idx="222">
                  <c:v>20972</c:v>
                </c:pt>
                <c:pt idx="223">
                  <c:v>20880</c:v>
                </c:pt>
              </c:numCache>
            </c:numRef>
          </c:cat>
          <c:val>
            <c:numRef>
              <c:f>US!$D$21:$D$244</c:f>
              <c:numCache>
                <c:formatCode>#,##0.00</c:formatCode>
                <c:ptCount val="224"/>
                <c:pt idx="0">
                  <c:v>40098.493200000004</c:v>
                </c:pt>
                <c:pt idx="1">
                  <c:v>39433.309399999998</c:v>
                </c:pt>
                <c:pt idx="2">
                  <c:v>39102.217900000003</c:v>
                </c:pt>
                <c:pt idx="3">
                  <c:v>38713.878200000006</c:v>
                </c:pt>
                <c:pt idx="4">
                  <c:v>38269.248100000004</c:v>
                </c:pt>
                <c:pt idx="5">
                  <c:v>37760.205600000001</c:v>
                </c:pt>
                <c:pt idx="6">
                  <c:v>37270.677499999998</c:v>
                </c:pt>
                <c:pt idx="7">
                  <c:v>37152.594100000002</c:v>
                </c:pt>
                <c:pt idx="8">
                  <c:v>36912.7716</c:v>
                </c:pt>
                <c:pt idx="9">
                  <c:v>36493.042200000004</c:v>
                </c:pt>
                <c:pt idx="10">
                  <c:v>36054.439599999998</c:v>
                </c:pt>
                <c:pt idx="11">
                  <c:v>35828.077600000004</c:v>
                </c:pt>
                <c:pt idx="12">
                  <c:v>35478.612000000001</c:v>
                </c:pt>
                <c:pt idx="13">
                  <c:v>35373.088000000003</c:v>
                </c:pt>
                <c:pt idx="14">
                  <c:v>35136.821999999993</c:v>
                </c:pt>
                <c:pt idx="15">
                  <c:v>34848.325999999994</c:v>
                </c:pt>
                <c:pt idx="16">
                  <c:v>34528.163</c:v>
                </c:pt>
                <c:pt idx="17">
                  <c:v>33967.439000000006</c:v>
                </c:pt>
                <c:pt idx="18">
                  <c:v>33320.025999999998</c:v>
                </c:pt>
                <c:pt idx="19">
                  <c:v>33132.817999999999</c:v>
                </c:pt>
                <c:pt idx="20">
                  <c:v>32620.859999999997</c:v>
                </c:pt>
                <c:pt idx="21">
                  <c:v>32006.116999999998</c:v>
                </c:pt>
                <c:pt idx="22">
                  <c:v>31249.379000000004</c:v>
                </c:pt>
                <c:pt idx="23">
                  <c:v>30702.779999999995</c:v>
                </c:pt>
                <c:pt idx="24">
                  <c:v>30059.447000000004</c:v>
                </c:pt>
                <c:pt idx="25">
                  <c:v>29431.55</c:v>
                </c:pt>
                <c:pt idx="26">
                  <c:v>28898.781999999996</c:v>
                </c:pt>
                <c:pt idx="27">
                  <c:v>28336.931</c:v>
                </c:pt>
                <c:pt idx="28">
                  <c:v>27689.625</c:v>
                </c:pt>
                <c:pt idx="29">
                  <c:v>27011.117000000002</c:v>
                </c:pt>
                <c:pt idx="30">
                  <c:v>26405.362000000001</c:v>
                </c:pt>
                <c:pt idx="31">
                  <c:v>25894.769</c:v>
                </c:pt>
                <c:pt idx="32">
                  <c:v>25346.369000000006</c:v>
                </c:pt>
                <c:pt idx="33">
                  <c:v>24704.519500000002</c:v>
                </c:pt>
                <c:pt idx="34">
                  <c:v>24194.463499999998</c:v>
                </c:pt>
                <c:pt idx="35">
                  <c:v>23684.926000000003</c:v>
                </c:pt>
                <c:pt idx="36">
                  <c:v>22518.777499999997</c:v>
                </c:pt>
                <c:pt idx="37">
                  <c:v>22048.802499999998</c:v>
                </c:pt>
                <c:pt idx="38">
                  <c:v>21626.883000000005</c:v>
                </c:pt>
                <c:pt idx="39">
                  <c:v>21112.449499999999</c:v>
                </c:pt>
                <c:pt idx="40">
                  <c:v>20802.168000000001</c:v>
                </c:pt>
                <c:pt idx="41">
                  <c:v>20329.656999999999</c:v>
                </c:pt>
                <c:pt idx="42">
                  <c:v>19973.621999999999</c:v>
                </c:pt>
                <c:pt idx="43">
                  <c:v>19644.105</c:v>
                </c:pt>
                <c:pt idx="44">
                  <c:v>19373.706999999999</c:v>
                </c:pt>
                <c:pt idx="45">
                  <c:v>19005.945</c:v>
                </c:pt>
                <c:pt idx="46">
                  <c:v>18677.982</c:v>
                </c:pt>
                <c:pt idx="47">
                  <c:v>18470.5285</c:v>
                </c:pt>
                <c:pt idx="48">
                  <c:v>18228.124499999998</c:v>
                </c:pt>
                <c:pt idx="49">
                  <c:v>17955.085500000001</c:v>
                </c:pt>
                <c:pt idx="50">
                  <c:v>17744.627</c:v>
                </c:pt>
                <c:pt idx="51">
                  <c:v>17576.196900000003</c:v>
                </c:pt>
                <c:pt idx="52">
                  <c:v>17353.176600000003</c:v>
                </c:pt>
                <c:pt idx="53">
                  <c:v>17055.047900000001</c:v>
                </c:pt>
                <c:pt idx="54">
                  <c:v>16742.319899999999</c:v>
                </c:pt>
                <c:pt idx="55">
                  <c:v>16591.420300000002</c:v>
                </c:pt>
                <c:pt idx="56">
                  <c:v>16306.655699999998</c:v>
                </c:pt>
                <c:pt idx="57">
                  <c:v>15990.685399999998</c:v>
                </c:pt>
                <c:pt idx="58">
                  <c:v>15786.843799999999</c:v>
                </c:pt>
                <c:pt idx="59">
                  <c:v>15554.793299999999</c:v>
                </c:pt>
                <c:pt idx="60">
                  <c:v>15308.1504</c:v>
                </c:pt>
                <c:pt idx="61">
                  <c:v>15040.006600000001</c:v>
                </c:pt>
                <c:pt idx="62">
                  <c:v>14828.303000000002</c:v>
                </c:pt>
                <c:pt idx="63">
                  <c:v>14695.238200000003</c:v>
                </c:pt>
                <c:pt idx="64">
                  <c:v>14516.533299999997</c:v>
                </c:pt>
                <c:pt idx="65">
                  <c:v>14327.681399999999</c:v>
                </c:pt>
                <c:pt idx="66">
                  <c:v>14156.482700000002</c:v>
                </c:pt>
                <c:pt idx="67">
                  <c:v>13998.782499999999</c:v>
                </c:pt>
                <c:pt idx="68">
                  <c:v>13810.4427</c:v>
                </c:pt>
                <c:pt idx="69">
                  <c:v>13633.134499999998</c:v>
                </c:pt>
                <c:pt idx="70">
                  <c:v>13496.0542</c:v>
                </c:pt>
                <c:pt idx="71">
                  <c:v>13304.343499999999</c:v>
                </c:pt>
                <c:pt idx="72">
                  <c:v>13141.127499999999</c:v>
                </c:pt>
                <c:pt idx="73">
                  <c:v>12932.044600000001</c:v>
                </c:pt>
                <c:pt idx="74">
                  <c:v>12776.9455</c:v>
                </c:pt>
                <c:pt idx="75">
                  <c:v>12647.141600000003</c:v>
                </c:pt>
                <c:pt idx="76">
                  <c:v>12494.7603</c:v>
                </c:pt>
                <c:pt idx="77">
                  <c:v>12288.7446</c:v>
                </c:pt>
                <c:pt idx="78">
                  <c:v>12120.366999999998</c:v>
                </c:pt>
                <c:pt idx="79">
                  <c:v>11921.384799999998</c:v>
                </c:pt>
                <c:pt idx="80">
                  <c:v>11812.6556</c:v>
                </c:pt>
                <c:pt idx="81">
                  <c:v>11666.4843</c:v>
                </c:pt>
                <c:pt idx="82">
                  <c:v>11525.345799999999</c:v>
                </c:pt>
                <c:pt idx="83">
                  <c:v>11410.267400000001</c:v>
                </c:pt>
                <c:pt idx="84">
                  <c:v>11295.154399999999</c:v>
                </c:pt>
                <c:pt idx="85">
                  <c:v>11150.902099999999</c:v>
                </c:pt>
                <c:pt idx="86">
                  <c:v>11021.672699999999</c:v>
                </c:pt>
                <c:pt idx="87">
                  <c:v>10886.021199999999</c:v>
                </c:pt>
                <c:pt idx="88">
                  <c:v>10825.054400000001</c:v>
                </c:pt>
                <c:pt idx="89">
                  <c:v>10661.3254</c:v>
                </c:pt>
                <c:pt idx="90">
                  <c:v>10494.6124</c:v>
                </c:pt>
                <c:pt idx="91">
                  <c:v>10333.1096</c:v>
                </c:pt>
                <c:pt idx="92">
                  <c:v>10139.326300000001</c:v>
                </c:pt>
                <c:pt idx="93">
                  <c:v>9925.3130000000001</c:v>
                </c:pt>
                <c:pt idx="94">
                  <c:v>9763.1059999999998</c:v>
                </c:pt>
                <c:pt idx="95">
                  <c:v>9592.1131000000005</c:v>
                </c:pt>
                <c:pt idx="96">
                  <c:v>9436.9760000000006</c:v>
                </c:pt>
                <c:pt idx="97">
                  <c:v>9206.14</c:v>
                </c:pt>
                <c:pt idx="98">
                  <c:v>9016.889000000001</c:v>
                </c:pt>
                <c:pt idx="99">
                  <c:v>8819.1149999999998</c:v>
                </c:pt>
                <c:pt idx="100">
                  <c:v>8656.0860000000011</c:v>
                </c:pt>
                <c:pt idx="101">
                  <c:v>8447.8449999999993</c:v>
                </c:pt>
                <c:pt idx="102">
                  <c:v>8275.1099999999988</c:v>
                </c:pt>
                <c:pt idx="103">
                  <c:v>8076.2640000000001</c:v>
                </c:pt>
                <c:pt idx="104">
                  <c:v>7953.0430000000006</c:v>
                </c:pt>
                <c:pt idx="105">
                  <c:v>7682.01</c:v>
                </c:pt>
                <c:pt idx="106">
                  <c:v>7464.3449999999984</c:v>
                </c:pt>
                <c:pt idx="107">
                  <c:v>7233.9900000000007</c:v>
                </c:pt>
                <c:pt idx="108">
                  <c:v>7110.5839999999989</c:v>
                </c:pt>
                <c:pt idx="109">
                  <c:v>6746.9570000000003</c:v>
                </c:pt>
                <c:pt idx="110">
                  <c:v>6541.3510000000006</c:v>
                </c:pt>
                <c:pt idx="111">
                  <c:v>6327.2199999999993</c:v>
                </c:pt>
                <c:pt idx="112">
                  <c:v>6134.7950000000001</c:v>
                </c:pt>
                <c:pt idx="113">
                  <c:v>5902.3680000000004</c:v>
                </c:pt>
                <c:pt idx="114">
                  <c:v>5707.9349999999995</c:v>
                </c:pt>
                <c:pt idx="115">
                  <c:v>5507.85</c:v>
                </c:pt>
                <c:pt idx="116">
                  <c:v>5348.6480000000001</c:v>
                </c:pt>
                <c:pt idx="117">
                  <c:v>5182.6139999999996</c:v>
                </c:pt>
                <c:pt idx="118">
                  <c:v>5027.5849999999991</c:v>
                </c:pt>
                <c:pt idx="119">
                  <c:v>4877.4790000000003</c:v>
                </c:pt>
                <c:pt idx="120">
                  <c:v>4773.137999999999</c:v>
                </c:pt>
                <c:pt idx="121">
                  <c:v>4650.1670000000004</c:v>
                </c:pt>
                <c:pt idx="122">
                  <c:v>4535.8949999999995</c:v>
                </c:pt>
                <c:pt idx="123">
                  <c:v>4441.0330000000004</c:v>
                </c:pt>
                <c:pt idx="124">
                  <c:v>4351.8849999999993</c:v>
                </c:pt>
                <c:pt idx="125">
                  <c:v>4240.55</c:v>
                </c:pt>
                <c:pt idx="126">
                  <c:v>4131.6670000000004</c:v>
                </c:pt>
                <c:pt idx="127">
                  <c:v>4033.6039999999994</c:v>
                </c:pt>
                <c:pt idx="128">
                  <c:v>3944.2639999999997</c:v>
                </c:pt>
                <c:pt idx="129">
                  <c:v>3834.6210000000001</c:v>
                </c:pt>
                <c:pt idx="130">
                  <c:v>3739.9650000000001</c:v>
                </c:pt>
                <c:pt idx="131">
                  <c:v>3686.1919999999996</c:v>
                </c:pt>
                <c:pt idx="132">
                  <c:v>3596.3130000000001</c:v>
                </c:pt>
                <c:pt idx="133">
                  <c:v>3493.2280000000001</c:v>
                </c:pt>
                <c:pt idx="134">
                  <c:v>3385.6890000000003</c:v>
                </c:pt>
                <c:pt idx="135">
                  <c:v>3287.3089999999997</c:v>
                </c:pt>
                <c:pt idx="136">
                  <c:v>3207.9440000000004</c:v>
                </c:pt>
                <c:pt idx="137">
                  <c:v>3101.64</c:v>
                </c:pt>
                <c:pt idx="138">
                  <c:v>3003.3209999999999</c:v>
                </c:pt>
                <c:pt idx="139">
                  <c:v>2902.681</c:v>
                </c:pt>
                <c:pt idx="140">
                  <c:v>2823.9839999999999</c:v>
                </c:pt>
                <c:pt idx="141">
                  <c:v>2727.01</c:v>
                </c:pt>
                <c:pt idx="142">
                  <c:v>2640.3529999999996</c:v>
                </c:pt>
                <c:pt idx="143">
                  <c:v>2564.7849999999999</c:v>
                </c:pt>
                <c:pt idx="144">
                  <c:v>2502.9540000000002</c:v>
                </c:pt>
                <c:pt idx="145">
                  <c:v>2432.8380000000002</c:v>
                </c:pt>
                <c:pt idx="146">
                  <c:v>2370.6680000000001</c:v>
                </c:pt>
                <c:pt idx="147">
                  <c:v>2307.7780000000002</c:v>
                </c:pt>
                <c:pt idx="148">
                  <c:v>2259.759</c:v>
                </c:pt>
                <c:pt idx="149">
                  <c:v>2195.0369999999998</c:v>
                </c:pt>
                <c:pt idx="150">
                  <c:v>2144.8329999999996</c:v>
                </c:pt>
                <c:pt idx="151">
                  <c:v>2098.328</c:v>
                </c:pt>
                <c:pt idx="152">
                  <c:v>2069.145</c:v>
                </c:pt>
                <c:pt idx="153">
                  <c:v>2023.5220000000002</c:v>
                </c:pt>
                <c:pt idx="154">
                  <c:v>1978.1809999999998</c:v>
                </c:pt>
                <c:pt idx="155">
                  <c:v>1928.2920000000001</c:v>
                </c:pt>
                <c:pt idx="156">
                  <c:v>1895.5000000000002</c:v>
                </c:pt>
                <c:pt idx="157">
                  <c:v>1847.62</c:v>
                </c:pt>
                <c:pt idx="158">
                  <c:v>1804.3229999999999</c:v>
                </c:pt>
                <c:pt idx="159">
                  <c:v>1758.673</c:v>
                </c:pt>
                <c:pt idx="160">
                  <c:v>1711.183</c:v>
                </c:pt>
                <c:pt idx="161">
                  <c:v>1654.6970000000001</c:v>
                </c:pt>
                <c:pt idx="162">
                  <c:v>1618.4279999999999</c:v>
                </c:pt>
                <c:pt idx="163">
                  <c:v>1582.653</c:v>
                </c:pt>
                <c:pt idx="164">
                  <c:v>1555.2279999999998</c:v>
                </c:pt>
                <c:pt idx="165">
                  <c:v>1511.8630000000001</c:v>
                </c:pt>
                <c:pt idx="166">
                  <c:v>1475.3150000000001</c:v>
                </c:pt>
                <c:pt idx="167">
                  <c:v>1439.0430000000001</c:v>
                </c:pt>
                <c:pt idx="168">
                  <c:v>1420.1970000000001</c:v>
                </c:pt>
                <c:pt idx="169">
                  <c:v>1387.6889999999999</c:v>
                </c:pt>
                <c:pt idx="170">
                  <c:v>1361.21</c:v>
                </c:pt>
                <c:pt idx="171">
                  <c:v>1339.8419999999999</c:v>
                </c:pt>
                <c:pt idx="172">
                  <c:v>1330.376</c:v>
                </c:pt>
                <c:pt idx="173">
                  <c:v>1300.154</c:v>
                </c:pt>
                <c:pt idx="174">
                  <c:v>1275.7199999999998</c:v>
                </c:pt>
                <c:pt idx="175">
                  <c:v>1257.5099999999998</c:v>
                </c:pt>
                <c:pt idx="176">
                  <c:v>1243.347</c:v>
                </c:pt>
                <c:pt idx="177">
                  <c:v>1212.3310000000001</c:v>
                </c:pt>
                <c:pt idx="178">
                  <c:v>1187.8919999999998</c:v>
                </c:pt>
                <c:pt idx="179">
                  <c:v>1167.1049999999998</c:v>
                </c:pt>
                <c:pt idx="180">
                  <c:v>1151.4590000000001</c:v>
                </c:pt>
                <c:pt idx="181">
                  <c:v>1118.8029999999999</c:v>
                </c:pt>
                <c:pt idx="182">
                  <c:v>1097.624</c:v>
                </c:pt>
                <c:pt idx="183">
                  <c:v>1085.684</c:v>
                </c:pt>
                <c:pt idx="184">
                  <c:v>1075.508</c:v>
                </c:pt>
                <c:pt idx="185">
                  <c:v>1053.8409999999999</c:v>
                </c:pt>
                <c:pt idx="186">
                  <c:v>1041.0249999999999</c:v>
                </c:pt>
                <c:pt idx="187">
                  <c:v>1021.715</c:v>
                </c:pt>
                <c:pt idx="188">
                  <c:v>1008.0140000000001</c:v>
                </c:pt>
                <c:pt idx="189">
                  <c:v>982.5440000000001</c:v>
                </c:pt>
                <c:pt idx="190">
                  <c:v>969.12500000000011</c:v>
                </c:pt>
                <c:pt idx="191">
                  <c:v>952.18400000000008</c:v>
                </c:pt>
                <c:pt idx="192">
                  <c:v>940.87400000000014</c:v>
                </c:pt>
                <c:pt idx="193">
                  <c:v>918.197</c:v>
                </c:pt>
                <c:pt idx="194">
                  <c:v>902.452</c:v>
                </c:pt>
                <c:pt idx="195">
                  <c:v>885.61199999999997</c:v>
                </c:pt>
                <c:pt idx="196">
                  <c:v>877.02700000000004</c:v>
                </c:pt>
                <c:pt idx="197">
                  <c:v>855.88</c:v>
                </c:pt>
                <c:pt idx="198">
                  <c:v>844.77199999999993</c:v>
                </c:pt>
                <c:pt idx="199">
                  <c:v>829.00199999999995</c:v>
                </c:pt>
                <c:pt idx="200">
                  <c:v>821.38800000000003</c:v>
                </c:pt>
                <c:pt idx="201">
                  <c:v>800.46799999999996</c:v>
                </c:pt>
                <c:pt idx="202">
                  <c:v>789.55200000000002</c:v>
                </c:pt>
                <c:pt idx="203">
                  <c:v>775.06299999999999</c:v>
                </c:pt>
                <c:pt idx="204">
                  <c:v>768.43600000000004</c:v>
                </c:pt>
                <c:pt idx="205">
                  <c:v>750.71399999999994</c:v>
                </c:pt>
                <c:pt idx="206">
                  <c:v>737.03100000000006</c:v>
                </c:pt>
                <c:pt idx="207">
                  <c:v>726.42499999999995</c:v>
                </c:pt>
                <c:pt idx="208">
                  <c:v>724.73500000000001</c:v>
                </c:pt>
                <c:pt idx="209">
                  <c:v>711.4430000000001</c:v>
                </c:pt>
                <c:pt idx="210">
                  <c:v>702.26800000000003</c:v>
                </c:pt>
                <c:pt idx="211">
                  <c:v>692.23199999999997</c:v>
                </c:pt>
                <c:pt idx="212">
                  <c:v>689.904</c:v>
                </c:pt>
                <c:pt idx="213">
                  <c:v>674.48899999999992</c:v>
                </c:pt>
                <c:pt idx="214">
                  <c:v>659.822</c:v>
                </c:pt>
                <c:pt idx="215">
                  <c:v>645.87499999999989</c:v>
                </c:pt>
                <c:pt idx="216">
                  <c:v>640.22500000000002</c:v>
                </c:pt>
                <c:pt idx="217">
                  <c:v>621.23400000000004</c:v>
                </c:pt>
                <c:pt idx="218">
                  <c:v>613.67600000000004</c:v>
                </c:pt>
                <c:pt idx="219">
                  <c:v>604.97799999999995</c:v>
                </c:pt>
                <c:pt idx="220">
                  <c:v>603.50400000000002</c:v>
                </c:pt>
                <c:pt idx="221">
                  <c:v>594.08600000000001</c:v>
                </c:pt>
                <c:pt idx="222">
                  <c:v>583.35799999999995</c:v>
                </c:pt>
                <c:pt idx="223">
                  <c:v>580.08399999999995</c:v>
                </c:pt>
              </c:numCache>
            </c:numRef>
          </c:val>
        </c:ser>
        <c:dLbls>
          <c:showLegendKey val="0"/>
          <c:showVal val="0"/>
          <c:showCatName val="0"/>
          <c:showSerName val="0"/>
          <c:showPercent val="0"/>
          <c:showBubbleSize val="0"/>
        </c:dLbls>
        <c:axId val="232029184"/>
        <c:axId val="236304256"/>
      </c:areaChart>
      <c:lineChart>
        <c:grouping val="standard"/>
        <c:varyColors val="0"/>
        <c:ser>
          <c:idx val="1"/>
          <c:order val="1"/>
          <c:tx>
            <c:strRef>
              <c:f>US!$E$15</c:f>
              <c:strCache>
                <c:ptCount val="1"/>
                <c:pt idx="0">
                  <c:v>国内非金融机构总债务/GDP（右）</c:v>
                </c:pt>
              </c:strCache>
            </c:strRef>
          </c:tx>
          <c:spPr>
            <a:ln w="28575">
              <a:solidFill>
                <a:srgbClr val="FF0000"/>
              </a:solidFill>
            </a:ln>
          </c:spPr>
          <c:marker>
            <c:symbol val="none"/>
          </c:marker>
          <c:cat>
            <c:numRef>
              <c:f>US!$A$21:$A$244</c:f>
              <c:numCache>
                <c:formatCode>\ [$-2052]yyyy/m</c:formatCode>
                <c:ptCount val="224"/>
                <c:pt idx="0">
                  <c:v>41244</c:v>
                </c:pt>
                <c:pt idx="1">
                  <c:v>41153</c:v>
                </c:pt>
                <c:pt idx="2">
                  <c:v>41061</c:v>
                </c:pt>
                <c:pt idx="3">
                  <c:v>40969</c:v>
                </c:pt>
                <c:pt idx="4">
                  <c:v>40878</c:v>
                </c:pt>
                <c:pt idx="5">
                  <c:v>40787</c:v>
                </c:pt>
                <c:pt idx="6">
                  <c:v>40695</c:v>
                </c:pt>
                <c:pt idx="7">
                  <c:v>40603</c:v>
                </c:pt>
                <c:pt idx="8">
                  <c:v>40513</c:v>
                </c:pt>
                <c:pt idx="9">
                  <c:v>40422</c:v>
                </c:pt>
                <c:pt idx="10">
                  <c:v>40330</c:v>
                </c:pt>
                <c:pt idx="11">
                  <c:v>40238</c:v>
                </c:pt>
                <c:pt idx="12">
                  <c:v>40148</c:v>
                </c:pt>
                <c:pt idx="13">
                  <c:v>40057</c:v>
                </c:pt>
                <c:pt idx="14">
                  <c:v>39965</c:v>
                </c:pt>
                <c:pt idx="15">
                  <c:v>39873</c:v>
                </c:pt>
                <c:pt idx="16">
                  <c:v>39783</c:v>
                </c:pt>
                <c:pt idx="17">
                  <c:v>39692</c:v>
                </c:pt>
                <c:pt idx="18">
                  <c:v>39600</c:v>
                </c:pt>
                <c:pt idx="19">
                  <c:v>39508</c:v>
                </c:pt>
                <c:pt idx="20">
                  <c:v>39417</c:v>
                </c:pt>
                <c:pt idx="21">
                  <c:v>39326</c:v>
                </c:pt>
                <c:pt idx="22">
                  <c:v>39234</c:v>
                </c:pt>
                <c:pt idx="23">
                  <c:v>39142</c:v>
                </c:pt>
                <c:pt idx="24">
                  <c:v>39052</c:v>
                </c:pt>
                <c:pt idx="25">
                  <c:v>38961</c:v>
                </c:pt>
                <c:pt idx="26">
                  <c:v>38869</c:v>
                </c:pt>
                <c:pt idx="27">
                  <c:v>38777</c:v>
                </c:pt>
                <c:pt idx="28">
                  <c:v>38687</c:v>
                </c:pt>
                <c:pt idx="29">
                  <c:v>38596</c:v>
                </c:pt>
                <c:pt idx="30">
                  <c:v>38504</c:v>
                </c:pt>
                <c:pt idx="31">
                  <c:v>38412</c:v>
                </c:pt>
                <c:pt idx="32">
                  <c:v>38322</c:v>
                </c:pt>
                <c:pt idx="33">
                  <c:v>38231</c:v>
                </c:pt>
                <c:pt idx="34">
                  <c:v>38139</c:v>
                </c:pt>
                <c:pt idx="35">
                  <c:v>38047</c:v>
                </c:pt>
                <c:pt idx="36">
                  <c:v>37956</c:v>
                </c:pt>
                <c:pt idx="37">
                  <c:v>37865</c:v>
                </c:pt>
                <c:pt idx="38">
                  <c:v>37773</c:v>
                </c:pt>
                <c:pt idx="39">
                  <c:v>37681</c:v>
                </c:pt>
                <c:pt idx="40">
                  <c:v>37591</c:v>
                </c:pt>
                <c:pt idx="41">
                  <c:v>37500</c:v>
                </c:pt>
                <c:pt idx="42">
                  <c:v>37408</c:v>
                </c:pt>
                <c:pt idx="43">
                  <c:v>37316</c:v>
                </c:pt>
                <c:pt idx="44">
                  <c:v>37226</c:v>
                </c:pt>
                <c:pt idx="45">
                  <c:v>37135</c:v>
                </c:pt>
                <c:pt idx="46">
                  <c:v>37043</c:v>
                </c:pt>
                <c:pt idx="47">
                  <c:v>36951</c:v>
                </c:pt>
                <c:pt idx="48">
                  <c:v>36861</c:v>
                </c:pt>
                <c:pt idx="49">
                  <c:v>36770</c:v>
                </c:pt>
                <c:pt idx="50">
                  <c:v>36678</c:v>
                </c:pt>
                <c:pt idx="51">
                  <c:v>36586</c:v>
                </c:pt>
                <c:pt idx="52">
                  <c:v>36495</c:v>
                </c:pt>
                <c:pt idx="53">
                  <c:v>36404</c:v>
                </c:pt>
                <c:pt idx="54">
                  <c:v>36312</c:v>
                </c:pt>
                <c:pt idx="55">
                  <c:v>36220</c:v>
                </c:pt>
                <c:pt idx="56">
                  <c:v>36130</c:v>
                </c:pt>
                <c:pt idx="57">
                  <c:v>36039</c:v>
                </c:pt>
                <c:pt idx="58">
                  <c:v>35947</c:v>
                </c:pt>
                <c:pt idx="59">
                  <c:v>35855</c:v>
                </c:pt>
                <c:pt idx="60">
                  <c:v>35765</c:v>
                </c:pt>
                <c:pt idx="61">
                  <c:v>35674</c:v>
                </c:pt>
                <c:pt idx="62">
                  <c:v>35582</c:v>
                </c:pt>
                <c:pt idx="63">
                  <c:v>35490</c:v>
                </c:pt>
                <c:pt idx="64">
                  <c:v>35400</c:v>
                </c:pt>
                <c:pt idx="65">
                  <c:v>35309</c:v>
                </c:pt>
                <c:pt idx="66">
                  <c:v>35217</c:v>
                </c:pt>
                <c:pt idx="67">
                  <c:v>35125</c:v>
                </c:pt>
                <c:pt idx="68">
                  <c:v>35034</c:v>
                </c:pt>
                <c:pt idx="69">
                  <c:v>34943</c:v>
                </c:pt>
                <c:pt idx="70">
                  <c:v>34851</c:v>
                </c:pt>
                <c:pt idx="71">
                  <c:v>34759</c:v>
                </c:pt>
                <c:pt idx="72">
                  <c:v>34669</c:v>
                </c:pt>
                <c:pt idx="73">
                  <c:v>34578</c:v>
                </c:pt>
                <c:pt idx="74">
                  <c:v>34486</c:v>
                </c:pt>
                <c:pt idx="75">
                  <c:v>34394</c:v>
                </c:pt>
                <c:pt idx="76">
                  <c:v>34304</c:v>
                </c:pt>
                <c:pt idx="77">
                  <c:v>34213</c:v>
                </c:pt>
                <c:pt idx="78">
                  <c:v>34121</c:v>
                </c:pt>
                <c:pt idx="79">
                  <c:v>34029</c:v>
                </c:pt>
                <c:pt idx="80">
                  <c:v>33939</c:v>
                </c:pt>
                <c:pt idx="81">
                  <c:v>33848</c:v>
                </c:pt>
                <c:pt idx="82">
                  <c:v>33756</c:v>
                </c:pt>
                <c:pt idx="83">
                  <c:v>33664</c:v>
                </c:pt>
                <c:pt idx="84">
                  <c:v>33573</c:v>
                </c:pt>
                <c:pt idx="85">
                  <c:v>33482</c:v>
                </c:pt>
                <c:pt idx="86">
                  <c:v>33390</c:v>
                </c:pt>
                <c:pt idx="87">
                  <c:v>33298</c:v>
                </c:pt>
                <c:pt idx="88">
                  <c:v>33208</c:v>
                </c:pt>
                <c:pt idx="89">
                  <c:v>33117</c:v>
                </c:pt>
                <c:pt idx="90">
                  <c:v>33025</c:v>
                </c:pt>
                <c:pt idx="91">
                  <c:v>32933</c:v>
                </c:pt>
                <c:pt idx="92">
                  <c:v>32843</c:v>
                </c:pt>
                <c:pt idx="93">
                  <c:v>32752</c:v>
                </c:pt>
                <c:pt idx="94">
                  <c:v>32660</c:v>
                </c:pt>
                <c:pt idx="95">
                  <c:v>32568</c:v>
                </c:pt>
                <c:pt idx="96">
                  <c:v>32478</c:v>
                </c:pt>
                <c:pt idx="97">
                  <c:v>32387</c:v>
                </c:pt>
                <c:pt idx="98">
                  <c:v>32295</c:v>
                </c:pt>
                <c:pt idx="99">
                  <c:v>32203</c:v>
                </c:pt>
                <c:pt idx="100">
                  <c:v>32112</c:v>
                </c:pt>
                <c:pt idx="101">
                  <c:v>32021</c:v>
                </c:pt>
                <c:pt idx="102">
                  <c:v>31929</c:v>
                </c:pt>
                <c:pt idx="103">
                  <c:v>31837</c:v>
                </c:pt>
                <c:pt idx="104">
                  <c:v>31747</c:v>
                </c:pt>
                <c:pt idx="105">
                  <c:v>31656</c:v>
                </c:pt>
                <c:pt idx="106">
                  <c:v>31564</c:v>
                </c:pt>
                <c:pt idx="107">
                  <c:v>31472</c:v>
                </c:pt>
                <c:pt idx="108">
                  <c:v>31382</c:v>
                </c:pt>
                <c:pt idx="109">
                  <c:v>31291</c:v>
                </c:pt>
                <c:pt idx="110">
                  <c:v>31199</c:v>
                </c:pt>
                <c:pt idx="111">
                  <c:v>31107</c:v>
                </c:pt>
                <c:pt idx="112">
                  <c:v>31017</c:v>
                </c:pt>
                <c:pt idx="113">
                  <c:v>30926</c:v>
                </c:pt>
                <c:pt idx="114">
                  <c:v>30834</c:v>
                </c:pt>
                <c:pt idx="115">
                  <c:v>30742</c:v>
                </c:pt>
                <c:pt idx="116">
                  <c:v>30651</c:v>
                </c:pt>
                <c:pt idx="117">
                  <c:v>30560</c:v>
                </c:pt>
                <c:pt idx="118">
                  <c:v>30468</c:v>
                </c:pt>
                <c:pt idx="119">
                  <c:v>30376</c:v>
                </c:pt>
                <c:pt idx="120">
                  <c:v>30286</c:v>
                </c:pt>
                <c:pt idx="121">
                  <c:v>30195</c:v>
                </c:pt>
                <c:pt idx="122">
                  <c:v>30103</c:v>
                </c:pt>
                <c:pt idx="123">
                  <c:v>30011</c:v>
                </c:pt>
                <c:pt idx="124">
                  <c:v>29921</c:v>
                </c:pt>
                <c:pt idx="125">
                  <c:v>29830</c:v>
                </c:pt>
                <c:pt idx="126">
                  <c:v>29738</c:v>
                </c:pt>
                <c:pt idx="127">
                  <c:v>29646</c:v>
                </c:pt>
                <c:pt idx="128">
                  <c:v>29556</c:v>
                </c:pt>
                <c:pt idx="129">
                  <c:v>29465</c:v>
                </c:pt>
                <c:pt idx="130">
                  <c:v>29373</c:v>
                </c:pt>
                <c:pt idx="131">
                  <c:v>29281</c:v>
                </c:pt>
                <c:pt idx="132">
                  <c:v>29190</c:v>
                </c:pt>
                <c:pt idx="133">
                  <c:v>29099</c:v>
                </c:pt>
                <c:pt idx="134">
                  <c:v>29007</c:v>
                </c:pt>
                <c:pt idx="135">
                  <c:v>28915</c:v>
                </c:pt>
                <c:pt idx="136">
                  <c:v>28825</c:v>
                </c:pt>
                <c:pt idx="137">
                  <c:v>28734</c:v>
                </c:pt>
                <c:pt idx="138">
                  <c:v>28642</c:v>
                </c:pt>
                <c:pt idx="139">
                  <c:v>28550</c:v>
                </c:pt>
                <c:pt idx="140">
                  <c:v>28460</c:v>
                </c:pt>
                <c:pt idx="141">
                  <c:v>28369</c:v>
                </c:pt>
                <c:pt idx="142">
                  <c:v>28277</c:v>
                </c:pt>
                <c:pt idx="143">
                  <c:v>28185</c:v>
                </c:pt>
                <c:pt idx="144">
                  <c:v>28095</c:v>
                </c:pt>
                <c:pt idx="145">
                  <c:v>28004</c:v>
                </c:pt>
                <c:pt idx="146">
                  <c:v>27912</c:v>
                </c:pt>
                <c:pt idx="147">
                  <c:v>27820</c:v>
                </c:pt>
                <c:pt idx="148">
                  <c:v>27729</c:v>
                </c:pt>
                <c:pt idx="149">
                  <c:v>27638</c:v>
                </c:pt>
                <c:pt idx="150">
                  <c:v>27546</c:v>
                </c:pt>
                <c:pt idx="151">
                  <c:v>27454</c:v>
                </c:pt>
                <c:pt idx="152">
                  <c:v>27364</c:v>
                </c:pt>
                <c:pt idx="153">
                  <c:v>27273</c:v>
                </c:pt>
                <c:pt idx="154">
                  <c:v>27181</c:v>
                </c:pt>
                <c:pt idx="155">
                  <c:v>27089</c:v>
                </c:pt>
                <c:pt idx="156">
                  <c:v>26999</c:v>
                </c:pt>
                <c:pt idx="157">
                  <c:v>26908</c:v>
                </c:pt>
                <c:pt idx="158">
                  <c:v>26816</c:v>
                </c:pt>
                <c:pt idx="159">
                  <c:v>26724</c:v>
                </c:pt>
                <c:pt idx="160">
                  <c:v>26634</c:v>
                </c:pt>
                <c:pt idx="161">
                  <c:v>26543</c:v>
                </c:pt>
                <c:pt idx="162">
                  <c:v>26451</c:v>
                </c:pt>
                <c:pt idx="163">
                  <c:v>26359</c:v>
                </c:pt>
                <c:pt idx="164">
                  <c:v>26268</c:v>
                </c:pt>
                <c:pt idx="165">
                  <c:v>26177</c:v>
                </c:pt>
                <c:pt idx="166">
                  <c:v>26085</c:v>
                </c:pt>
                <c:pt idx="167">
                  <c:v>25993</c:v>
                </c:pt>
                <c:pt idx="168">
                  <c:v>25903</c:v>
                </c:pt>
                <c:pt idx="169">
                  <c:v>25812</c:v>
                </c:pt>
                <c:pt idx="170">
                  <c:v>25720</c:v>
                </c:pt>
                <c:pt idx="171">
                  <c:v>25628</c:v>
                </c:pt>
                <c:pt idx="172">
                  <c:v>25538</c:v>
                </c:pt>
                <c:pt idx="173">
                  <c:v>25447</c:v>
                </c:pt>
                <c:pt idx="174">
                  <c:v>25355</c:v>
                </c:pt>
                <c:pt idx="175">
                  <c:v>25263</c:v>
                </c:pt>
                <c:pt idx="176">
                  <c:v>25173</c:v>
                </c:pt>
                <c:pt idx="177">
                  <c:v>25082</c:v>
                </c:pt>
                <c:pt idx="178">
                  <c:v>24990</c:v>
                </c:pt>
                <c:pt idx="179">
                  <c:v>24898</c:v>
                </c:pt>
                <c:pt idx="180">
                  <c:v>24807</c:v>
                </c:pt>
                <c:pt idx="181">
                  <c:v>24716</c:v>
                </c:pt>
                <c:pt idx="182">
                  <c:v>24624</c:v>
                </c:pt>
                <c:pt idx="183">
                  <c:v>24532</c:v>
                </c:pt>
                <c:pt idx="184">
                  <c:v>24442</c:v>
                </c:pt>
                <c:pt idx="185">
                  <c:v>24351</c:v>
                </c:pt>
                <c:pt idx="186">
                  <c:v>24259</c:v>
                </c:pt>
                <c:pt idx="187">
                  <c:v>24167</c:v>
                </c:pt>
                <c:pt idx="188">
                  <c:v>24077</c:v>
                </c:pt>
                <c:pt idx="189">
                  <c:v>23986</c:v>
                </c:pt>
                <c:pt idx="190">
                  <c:v>23894</c:v>
                </c:pt>
                <c:pt idx="191">
                  <c:v>23802</c:v>
                </c:pt>
                <c:pt idx="192">
                  <c:v>23712</c:v>
                </c:pt>
                <c:pt idx="193">
                  <c:v>23621</c:v>
                </c:pt>
                <c:pt idx="194">
                  <c:v>23529</c:v>
                </c:pt>
                <c:pt idx="195">
                  <c:v>23437</c:v>
                </c:pt>
                <c:pt idx="196">
                  <c:v>23346</c:v>
                </c:pt>
                <c:pt idx="197">
                  <c:v>23255</c:v>
                </c:pt>
                <c:pt idx="198">
                  <c:v>23163</c:v>
                </c:pt>
                <c:pt idx="199">
                  <c:v>23071</c:v>
                </c:pt>
                <c:pt idx="200">
                  <c:v>22981</c:v>
                </c:pt>
                <c:pt idx="201">
                  <c:v>22890</c:v>
                </c:pt>
                <c:pt idx="202">
                  <c:v>22798</c:v>
                </c:pt>
                <c:pt idx="203">
                  <c:v>22706</c:v>
                </c:pt>
                <c:pt idx="204">
                  <c:v>22616</c:v>
                </c:pt>
                <c:pt idx="205">
                  <c:v>22525</c:v>
                </c:pt>
                <c:pt idx="206">
                  <c:v>22433</c:v>
                </c:pt>
                <c:pt idx="207">
                  <c:v>22341</c:v>
                </c:pt>
                <c:pt idx="208">
                  <c:v>22251</c:v>
                </c:pt>
                <c:pt idx="209">
                  <c:v>22160</c:v>
                </c:pt>
                <c:pt idx="210">
                  <c:v>22068</c:v>
                </c:pt>
                <c:pt idx="211">
                  <c:v>21976</c:v>
                </c:pt>
                <c:pt idx="212">
                  <c:v>21885</c:v>
                </c:pt>
                <c:pt idx="213">
                  <c:v>21794</c:v>
                </c:pt>
                <c:pt idx="214">
                  <c:v>21702</c:v>
                </c:pt>
                <c:pt idx="215">
                  <c:v>21610</c:v>
                </c:pt>
                <c:pt idx="216">
                  <c:v>21520</c:v>
                </c:pt>
                <c:pt idx="217">
                  <c:v>21429</c:v>
                </c:pt>
                <c:pt idx="218">
                  <c:v>21337</c:v>
                </c:pt>
                <c:pt idx="219">
                  <c:v>21245</c:v>
                </c:pt>
                <c:pt idx="220">
                  <c:v>21155</c:v>
                </c:pt>
                <c:pt idx="221">
                  <c:v>21064</c:v>
                </c:pt>
                <c:pt idx="222">
                  <c:v>20972</c:v>
                </c:pt>
                <c:pt idx="223">
                  <c:v>20880</c:v>
                </c:pt>
              </c:numCache>
            </c:numRef>
          </c:cat>
          <c:val>
            <c:numRef>
              <c:f>US!$E$21:$E$244</c:f>
              <c:numCache>
                <c:formatCode>#,##0.00</c:formatCode>
                <c:ptCount val="224"/>
                <c:pt idx="0">
                  <c:v>252.76248384717698</c:v>
                </c:pt>
                <c:pt idx="1">
                  <c:v>249.40427170956929</c:v>
                </c:pt>
                <c:pt idx="2">
                  <c:v>250.88683079252647</c:v>
                </c:pt>
                <c:pt idx="3">
                  <c:v>250.11712009716837</c:v>
                </c:pt>
                <c:pt idx="4">
                  <c:v>249.78296521114814</c:v>
                </c:pt>
                <c:pt idx="5">
                  <c:v>249.0253086419753</c:v>
                </c:pt>
                <c:pt idx="6">
                  <c:v>248.41156455783945</c:v>
                </c:pt>
                <c:pt idx="7">
                  <c:v>250.77856819823288</c:v>
                </c:pt>
                <c:pt idx="8">
                  <c:v>250.49553539315551</c:v>
                </c:pt>
                <c:pt idx="9">
                  <c:v>250.36390093304064</c:v>
                </c:pt>
                <c:pt idx="10">
                  <c:v>250.14354320602212</c:v>
                </c:pt>
                <c:pt idx="11">
                  <c:v>251.06744497312604</c:v>
                </c:pt>
                <c:pt idx="12">
                  <c:v>251.02317880794703</c:v>
                </c:pt>
                <c:pt idx="13">
                  <c:v>253.53053998652544</c:v>
                </c:pt>
                <c:pt idx="14">
                  <c:v>253.0486842294784</c:v>
                </c:pt>
                <c:pt idx="15">
                  <c:v>250.28603645661255</c:v>
                </c:pt>
                <c:pt idx="16">
                  <c:v>245.19882542590736</c:v>
                </c:pt>
                <c:pt idx="17">
                  <c:v>235.96528679898023</c:v>
                </c:pt>
                <c:pt idx="18">
                  <c:v>231.14027262321804</c:v>
                </c:pt>
                <c:pt idx="19">
                  <c:v>232.12169063815776</c:v>
                </c:pt>
                <c:pt idx="20">
                  <c:v>228.86692111245191</c:v>
                </c:pt>
                <c:pt idx="21">
                  <c:v>226.57273010434508</c:v>
                </c:pt>
                <c:pt idx="22">
                  <c:v>223.58035458760236</c:v>
                </c:pt>
                <c:pt idx="23">
                  <c:v>223.15499509394189</c:v>
                </c:pt>
                <c:pt idx="24">
                  <c:v>221.28242369811989</c:v>
                </c:pt>
                <c:pt idx="25">
                  <c:v>219.10212316121732</c:v>
                </c:pt>
                <c:pt idx="26">
                  <c:v>216.78855848286622</c:v>
                </c:pt>
                <c:pt idx="27">
                  <c:v>215.3033187958728</c:v>
                </c:pt>
                <c:pt idx="28">
                  <c:v>214.62496318229029</c:v>
                </c:pt>
                <c:pt idx="29">
                  <c:v>212.20807472934968</c:v>
                </c:pt>
                <c:pt idx="30">
                  <c:v>211.242896</c:v>
                </c:pt>
                <c:pt idx="31">
                  <c:v>209.47409762332347</c:v>
                </c:pt>
                <c:pt idx="32">
                  <c:v>209.0611849322413</c:v>
                </c:pt>
                <c:pt idx="33">
                  <c:v>206.96965977731796</c:v>
                </c:pt>
                <c:pt idx="34">
                  <c:v>205.6845123226415</c:v>
                </c:pt>
                <c:pt idx="35">
                  <c:v>204.35832923493734</c:v>
                </c:pt>
                <c:pt idx="36">
                  <c:v>197.27702193643339</c:v>
                </c:pt>
                <c:pt idx="37">
                  <c:v>195.90054730744285</c:v>
                </c:pt>
                <c:pt idx="38">
                  <c:v>196.40091358204083</c:v>
                </c:pt>
                <c:pt idx="39">
                  <c:v>193.91635744071127</c:v>
                </c:pt>
                <c:pt idx="40">
                  <c:v>193.20480361106726</c:v>
                </c:pt>
                <c:pt idx="41">
                  <c:v>189.96661278114689</c:v>
                </c:pt>
                <c:pt idx="42">
                  <c:v>188.39662701968516</c:v>
                </c:pt>
                <c:pt idx="43">
                  <c:v>187.10988027089067</c:v>
                </c:pt>
                <c:pt idx="44">
                  <c:v>186.76872873104472</c:v>
                </c:pt>
                <c:pt idx="45">
                  <c:v>184.43062725614251</c:v>
                </c:pt>
                <c:pt idx="46">
                  <c:v>181.31674643006224</c:v>
                </c:pt>
                <c:pt idx="47">
                  <c:v>181.70533000167239</c:v>
                </c:pt>
                <c:pt idx="48">
                  <c:v>179.94555173843509</c:v>
                </c:pt>
                <c:pt idx="49">
                  <c:v>179.23718991764412</c:v>
                </c:pt>
                <c:pt idx="50">
                  <c:v>178.35409232995949</c:v>
                </c:pt>
                <c:pt idx="51">
                  <c:v>181.02061795149083</c:v>
                </c:pt>
                <c:pt idx="52">
                  <c:v>180.61738605493511</c:v>
                </c:pt>
                <c:pt idx="53">
                  <c:v>181.3382941170216</c:v>
                </c:pt>
                <c:pt idx="54">
                  <c:v>180.94719214058748</c:v>
                </c:pt>
                <c:pt idx="55">
                  <c:v>181.35474608136767</c:v>
                </c:pt>
                <c:pt idx="56">
                  <c:v>180.63312877319299</c:v>
                </c:pt>
                <c:pt idx="57">
                  <c:v>180.74289492720857</c:v>
                </c:pt>
                <c:pt idx="58">
                  <c:v>181.48717954613383</c:v>
                </c:pt>
                <c:pt idx="59">
                  <c:v>180.85707159965582</c:v>
                </c:pt>
                <c:pt idx="60">
                  <c:v>179.97519780852838</c:v>
                </c:pt>
                <c:pt idx="61">
                  <c:v>178.8369255282465</c:v>
                </c:pt>
                <c:pt idx="62">
                  <c:v>179.15502368064958</c:v>
                </c:pt>
                <c:pt idx="63">
                  <c:v>180.59774118225394</c:v>
                </c:pt>
                <c:pt idx="64">
                  <c:v>180.93647388757321</c:v>
                </c:pt>
                <c:pt idx="65">
                  <c:v>181.5307993462313</c:v>
                </c:pt>
                <c:pt idx="66">
                  <c:v>181.49336794871797</c:v>
                </c:pt>
                <c:pt idx="67">
                  <c:v>183.27331701186145</c:v>
                </c:pt>
                <c:pt idx="68">
                  <c:v>183.10165992707988</c:v>
                </c:pt>
                <c:pt idx="69">
                  <c:v>182.93370680979532</c:v>
                </c:pt>
                <c:pt idx="70">
                  <c:v>183.47500203920717</c:v>
                </c:pt>
                <c:pt idx="71">
                  <c:v>182.05924572710975</c:v>
                </c:pt>
                <c:pt idx="72">
                  <c:v>181.30194393090696</c:v>
                </c:pt>
                <c:pt idx="73">
                  <c:v>181.3293221907513</c:v>
                </c:pt>
                <c:pt idx="74">
                  <c:v>181.37991709609187</c:v>
                </c:pt>
                <c:pt idx="75">
                  <c:v>182.85993377962208</c:v>
                </c:pt>
                <c:pt idx="76">
                  <c:v>183.3743329713229</c:v>
                </c:pt>
                <c:pt idx="77">
                  <c:v>183.73494909020229</c:v>
                </c:pt>
                <c:pt idx="78">
                  <c:v>183.01247225451851</c:v>
                </c:pt>
                <c:pt idx="79">
                  <c:v>182.15883260753301</c:v>
                </c:pt>
                <c:pt idx="80">
                  <c:v>181.91227670321547</c:v>
                </c:pt>
                <c:pt idx="81">
                  <c:v>182.58266115780083</c:v>
                </c:pt>
                <c:pt idx="82">
                  <c:v>183.08148748252634</c:v>
                </c:pt>
                <c:pt idx="83">
                  <c:v>184.31304052853474</c:v>
                </c:pt>
                <c:pt idx="84">
                  <c:v>185.3944095199015</c:v>
                </c:pt>
                <c:pt idx="85">
                  <c:v>184.81035019971162</c:v>
                </c:pt>
                <c:pt idx="86">
                  <c:v>184.86535893995304</c:v>
                </c:pt>
                <c:pt idx="87">
                  <c:v>185.13011802319647</c:v>
                </c:pt>
                <c:pt idx="88">
                  <c:v>185.17027711255562</c:v>
                </c:pt>
                <c:pt idx="89">
                  <c:v>182.22618876696407</c:v>
                </c:pt>
                <c:pt idx="90">
                  <c:v>181.02274122882673</c:v>
                </c:pt>
                <c:pt idx="91">
                  <c:v>181.02537797165431</c:v>
                </c:pt>
                <c:pt idx="92">
                  <c:v>181.65301431463536</c:v>
                </c:pt>
                <c:pt idx="93">
                  <c:v>179.38717489923911</c:v>
                </c:pt>
                <c:pt idx="94">
                  <c:v>179.02130702655126</c:v>
                </c:pt>
                <c:pt idx="95">
                  <c:v>178.94731824711303</c:v>
                </c:pt>
                <c:pt idx="96">
                  <c:v>179.71769186821558</c:v>
                </c:pt>
                <c:pt idx="97">
                  <c:v>179.010266780742</c:v>
                </c:pt>
                <c:pt idx="98">
                  <c:v>178.22404285177794</c:v>
                </c:pt>
                <c:pt idx="99">
                  <c:v>178.21434345067291</c:v>
                </c:pt>
                <c:pt idx="100">
                  <c:v>177.26620384591754</c:v>
                </c:pt>
                <c:pt idx="101">
                  <c:v>177.30811207891696</c:v>
                </c:pt>
                <c:pt idx="102">
                  <c:v>176.56581389890539</c:v>
                </c:pt>
                <c:pt idx="103">
                  <c:v>175.14831602003861</c:v>
                </c:pt>
                <c:pt idx="104">
                  <c:v>175.04991966191974</c:v>
                </c:pt>
                <c:pt idx="105">
                  <c:v>171.04201456148553</c:v>
                </c:pt>
                <c:pt idx="106">
                  <c:v>168.75440857297883</c:v>
                </c:pt>
                <c:pt idx="107">
                  <c:v>165.06914019715228</c:v>
                </c:pt>
                <c:pt idx="108">
                  <c:v>164.64639822168706</c:v>
                </c:pt>
                <c:pt idx="109">
                  <c:v>158.44250052837987</c:v>
                </c:pt>
                <c:pt idx="110">
                  <c:v>156.65280072802167</c:v>
                </c:pt>
                <c:pt idx="111">
                  <c:v>153.6777421548625</c:v>
                </c:pt>
                <c:pt idx="112">
                  <c:v>152.07721864154686</c:v>
                </c:pt>
                <c:pt idx="113">
                  <c:v>148.44989939637827</c:v>
                </c:pt>
                <c:pt idx="114">
                  <c:v>146.1212656477997</c:v>
                </c:pt>
                <c:pt idx="115">
                  <c:v>144.66171140410779</c:v>
                </c:pt>
                <c:pt idx="116">
                  <c:v>145.02448415173126</c:v>
                </c:pt>
                <c:pt idx="117">
                  <c:v>144.47921719494855</c:v>
                </c:pt>
                <c:pt idx="118">
                  <c:v>144.37955889954623</c:v>
                </c:pt>
                <c:pt idx="119">
                  <c:v>144.2614315291334</c:v>
                </c:pt>
                <c:pt idx="120">
                  <c:v>144.09473207547168</c:v>
                </c:pt>
                <c:pt idx="121">
                  <c:v>142.01585023210359</c:v>
                </c:pt>
                <c:pt idx="122">
                  <c:v>139.9578820697954</c:v>
                </c:pt>
                <c:pt idx="123">
                  <c:v>139.44026500047099</c:v>
                </c:pt>
                <c:pt idx="124">
                  <c:v>136.22202397721225</c:v>
                </c:pt>
                <c:pt idx="125">
                  <c:v>133.47655020459553</c:v>
                </c:pt>
                <c:pt idx="126">
                  <c:v>133.95801316344065</c:v>
                </c:pt>
                <c:pt idx="127">
                  <c:v>132.18863472504421</c:v>
                </c:pt>
                <c:pt idx="128">
                  <c:v>135.29530408534282</c:v>
                </c:pt>
                <c:pt idx="129">
                  <c:v>137.67847910383458</c:v>
                </c:pt>
                <c:pt idx="130">
                  <c:v>137.09549120234604</c:v>
                </c:pt>
                <c:pt idx="131">
                  <c:v>135.31779303256121</c:v>
                </c:pt>
                <c:pt idx="132">
                  <c:v>135.23023990373767</c:v>
                </c:pt>
                <c:pt idx="133">
                  <c:v>134.37042735700274</c:v>
                </c:pt>
                <c:pt idx="134">
                  <c:v>134.01238917036099</c:v>
                </c:pt>
                <c:pt idx="135">
                  <c:v>133.45142694759062</c:v>
                </c:pt>
                <c:pt idx="136">
                  <c:v>132.7791390728477</c:v>
                </c:pt>
                <c:pt idx="137">
                  <c:v>132.82117163412127</c:v>
                </c:pt>
                <c:pt idx="138">
                  <c:v>132.03152064008441</c:v>
                </c:pt>
                <c:pt idx="139">
                  <c:v>135.06495742403797</c:v>
                </c:pt>
                <c:pt idx="140">
                  <c:v>133.78737919272311</c:v>
                </c:pt>
                <c:pt idx="141">
                  <c:v>131.9946757018393</c:v>
                </c:pt>
                <c:pt idx="142">
                  <c:v>131.67529423498902</c:v>
                </c:pt>
                <c:pt idx="143">
                  <c:v>132.30771214856847</c:v>
                </c:pt>
                <c:pt idx="144">
                  <c:v>132.81793579198728</c:v>
                </c:pt>
                <c:pt idx="145">
                  <c:v>132.38493769385644</c:v>
                </c:pt>
                <c:pt idx="146">
                  <c:v>131.3971843476333</c:v>
                </c:pt>
                <c:pt idx="147">
                  <c:v>130.24312884474293</c:v>
                </c:pt>
                <c:pt idx="148">
                  <c:v>131.84894101172762</c:v>
                </c:pt>
                <c:pt idx="149">
                  <c:v>132.04024302213665</c:v>
                </c:pt>
                <c:pt idx="150">
                  <c:v>133.63445482866041</c:v>
                </c:pt>
                <c:pt idx="151">
                  <c:v>133.70256148846693</c:v>
                </c:pt>
                <c:pt idx="152">
                  <c:v>133.2525115919629</c:v>
                </c:pt>
                <c:pt idx="153">
                  <c:v>133.68051793618287</c:v>
                </c:pt>
                <c:pt idx="154">
                  <c:v>133.22878502155172</c:v>
                </c:pt>
                <c:pt idx="155">
                  <c:v>133.30743173176634</c:v>
                </c:pt>
                <c:pt idx="156">
                  <c:v>132.38580807375334</c:v>
                </c:pt>
                <c:pt idx="157">
                  <c:v>132.85539656288199</c:v>
                </c:pt>
                <c:pt idx="158">
                  <c:v>131.55836675173168</c:v>
                </c:pt>
                <c:pt idx="159">
                  <c:v>131.72593813197514</c:v>
                </c:pt>
                <c:pt idx="160">
                  <c:v>133.00038862117208</c:v>
                </c:pt>
                <c:pt idx="161">
                  <c:v>132.44993196189867</c:v>
                </c:pt>
                <c:pt idx="162">
                  <c:v>132.05189295039165</c:v>
                </c:pt>
                <c:pt idx="163">
                  <c:v>132.98487522056971</c:v>
                </c:pt>
                <c:pt idx="164">
                  <c:v>135.07278096230672</c:v>
                </c:pt>
                <c:pt idx="165">
                  <c:v>132.72434378017735</c:v>
                </c:pt>
                <c:pt idx="166">
                  <c:v>131.86583839828387</c:v>
                </c:pt>
                <c:pt idx="167">
                  <c:v>131.04844731809493</c:v>
                </c:pt>
                <c:pt idx="168">
                  <c:v>134.90994585351953</c:v>
                </c:pt>
                <c:pt idx="169">
                  <c:v>132.09795335554497</c:v>
                </c:pt>
                <c:pt idx="170">
                  <c:v>131.75975220211018</c:v>
                </c:pt>
                <c:pt idx="171">
                  <c:v>131.73158981417754</c:v>
                </c:pt>
                <c:pt idx="172">
                  <c:v>132.44161274265804</c:v>
                </c:pt>
                <c:pt idx="173">
                  <c:v>130.49824350095352</c:v>
                </c:pt>
                <c:pt idx="174">
                  <c:v>130.69562544821227</c:v>
                </c:pt>
                <c:pt idx="175">
                  <c:v>130.86793630970962</c:v>
                </c:pt>
                <c:pt idx="176">
                  <c:v>132.80784020508437</c:v>
                </c:pt>
                <c:pt idx="177">
                  <c:v>131.87544871097575</c:v>
                </c:pt>
                <c:pt idx="178">
                  <c:v>131.38944806990375</c:v>
                </c:pt>
                <c:pt idx="179">
                  <c:v>132.65571720845645</c:v>
                </c:pt>
                <c:pt idx="180">
                  <c:v>135.036824205465</c:v>
                </c:pt>
                <c:pt idx="181">
                  <c:v>133.66821983273596</c:v>
                </c:pt>
                <c:pt idx="182">
                  <c:v>133.48218411771862</c:v>
                </c:pt>
                <c:pt idx="183">
                  <c:v>132.75666422108094</c:v>
                </c:pt>
                <c:pt idx="184">
                  <c:v>133.28888338084025</c:v>
                </c:pt>
                <c:pt idx="185">
                  <c:v>132.8761820703568</c:v>
                </c:pt>
                <c:pt idx="186">
                  <c:v>133.48185664828821</c:v>
                </c:pt>
                <c:pt idx="187">
                  <c:v>132.55254281266218</c:v>
                </c:pt>
                <c:pt idx="188">
                  <c:v>134.85137123745821</c:v>
                </c:pt>
                <c:pt idx="189">
                  <c:v>135.48593491450634</c:v>
                </c:pt>
                <c:pt idx="190">
                  <c:v>136.86273125264796</c:v>
                </c:pt>
                <c:pt idx="191">
                  <c:v>136.86704039097313</c:v>
                </c:pt>
                <c:pt idx="192">
                  <c:v>139.26494967436355</c:v>
                </c:pt>
                <c:pt idx="193">
                  <c:v>136.9421327367636</c:v>
                </c:pt>
                <c:pt idx="194">
                  <c:v>136.96342388829868</c:v>
                </c:pt>
                <c:pt idx="195">
                  <c:v>136.33189655172413</c:v>
                </c:pt>
                <c:pt idx="196">
                  <c:v>138.44151539068667</c:v>
                </c:pt>
                <c:pt idx="197">
                  <c:v>137.18224074370895</c:v>
                </c:pt>
                <c:pt idx="198">
                  <c:v>138.21531413612564</c:v>
                </c:pt>
                <c:pt idx="199">
                  <c:v>137.5936929460581</c:v>
                </c:pt>
                <c:pt idx="200">
                  <c:v>138.44395752570369</c:v>
                </c:pt>
                <c:pt idx="201">
                  <c:v>135.67254237288137</c:v>
                </c:pt>
                <c:pt idx="202">
                  <c:v>135.38271604938271</c:v>
                </c:pt>
                <c:pt idx="203">
                  <c:v>134.53619163339698</c:v>
                </c:pt>
                <c:pt idx="204">
                  <c:v>136.58656238890865</c:v>
                </c:pt>
                <c:pt idx="205">
                  <c:v>136.61765241128296</c:v>
                </c:pt>
                <c:pt idx="206">
                  <c:v>136.7404452690167</c:v>
                </c:pt>
                <c:pt idx="207">
                  <c:v>137.58049242424244</c:v>
                </c:pt>
                <c:pt idx="208">
                  <c:v>138.38743555470688</c:v>
                </c:pt>
                <c:pt idx="209">
                  <c:v>134.4882797731569</c:v>
                </c:pt>
                <c:pt idx="210">
                  <c:v>133.46028126187761</c:v>
                </c:pt>
                <c:pt idx="211">
                  <c:v>131.35332068311195</c:v>
                </c:pt>
                <c:pt idx="212">
                  <c:v>134.43180046765391</c:v>
                </c:pt>
                <c:pt idx="213">
                  <c:v>132.43451796583545</c:v>
                </c:pt>
                <c:pt idx="214">
                  <c:v>129.75850540806292</c:v>
                </c:pt>
                <c:pt idx="215">
                  <c:v>130.34813319878907</c:v>
                </c:pt>
                <c:pt idx="216">
                  <c:v>132.00515463917526</c:v>
                </c:pt>
                <c:pt idx="217">
                  <c:v>131.70108119567521</c:v>
                </c:pt>
                <c:pt idx="218">
                  <c:v>133.99039301310046</c:v>
                </c:pt>
                <c:pt idx="219">
                  <c:v>133.28442388191232</c:v>
                </c:pt>
                <c:pt idx="220">
                  <c:v>130.77009750812567</c:v>
                </c:pt>
                <c:pt idx="221">
                  <c:v>127.37692967409949</c:v>
                </c:pt>
                <c:pt idx="222">
                  <c:v>127.03789198606272</c:v>
                </c:pt>
                <c:pt idx="223">
                  <c:v>126.87751531058616</c:v>
                </c:pt>
              </c:numCache>
            </c:numRef>
          </c:val>
          <c:smooth val="0"/>
        </c:ser>
        <c:dLbls>
          <c:showLegendKey val="0"/>
          <c:showVal val="0"/>
          <c:showCatName val="0"/>
          <c:showSerName val="0"/>
          <c:showPercent val="0"/>
          <c:showBubbleSize val="0"/>
        </c:dLbls>
        <c:marker val="1"/>
        <c:smooth val="0"/>
        <c:axId val="236319872"/>
        <c:axId val="236305792"/>
      </c:lineChart>
      <c:dateAx>
        <c:axId val="232029184"/>
        <c:scaling>
          <c:orientation val="minMax"/>
        </c:scaling>
        <c:delete val="0"/>
        <c:axPos val="b"/>
        <c:title>
          <c:tx>
            <c:rich>
              <a:bodyPr/>
              <a:lstStyle/>
              <a:p>
                <a:pPr>
                  <a:defRPr/>
                </a:pPr>
                <a:r>
                  <a:rPr lang="en-US"/>
                  <a:t>YY/MM</a:t>
                </a:r>
                <a:endParaRPr lang="zh-CN"/>
              </a:p>
            </c:rich>
          </c:tx>
          <c:layout>
            <c:manualLayout>
              <c:xMode val="edge"/>
              <c:yMode val="edge"/>
              <c:x val="0"/>
              <c:y val="0.91864704627175453"/>
            </c:manualLayout>
          </c:layout>
          <c:overlay val="0"/>
        </c:title>
        <c:numFmt formatCode="yy/mm" sourceLinked="0"/>
        <c:majorTickMark val="out"/>
        <c:minorTickMark val="none"/>
        <c:tickLblPos val="nextTo"/>
        <c:crossAx val="236304256"/>
        <c:crosses val="autoZero"/>
        <c:auto val="1"/>
        <c:lblOffset val="100"/>
        <c:baseTimeUnit val="months"/>
      </c:dateAx>
      <c:valAx>
        <c:axId val="236304256"/>
        <c:scaling>
          <c:orientation val="minMax"/>
          <c:max val="45000"/>
          <c:min val="0"/>
        </c:scaling>
        <c:delete val="0"/>
        <c:axPos val="l"/>
        <c:numFmt formatCode="0_);[Red]\(0\)" sourceLinked="0"/>
        <c:majorTickMark val="out"/>
        <c:minorTickMark val="none"/>
        <c:tickLblPos val="nextTo"/>
        <c:crossAx val="232029184"/>
        <c:crosses val="autoZero"/>
        <c:crossBetween val="between"/>
        <c:majorUnit val="5000"/>
      </c:valAx>
      <c:valAx>
        <c:axId val="236305792"/>
        <c:scaling>
          <c:orientation val="minMax"/>
          <c:max val="260"/>
          <c:min val="100"/>
        </c:scaling>
        <c:delete val="0"/>
        <c:axPos val="r"/>
        <c:numFmt formatCode="0_);[Red]\(0\)" sourceLinked="0"/>
        <c:majorTickMark val="out"/>
        <c:minorTickMark val="none"/>
        <c:tickLblPos val="nextTo"/>
        <c:crossAx val="236319872"/>
        <c:crosses val="max"/>
        <c:crossBetween val="between"/>
      </c:valAx>
      <c:dateAx>
        <c:axId val="236319872"/>
        <c:scaling>
          <c:orientation val="minMax"/>
        </c:scaling>
        <c:delete val="1"/>
        <c:axPos val="b"/>
        <c:numFmt formatCode="\ [$-2052]yyyy/m" sourceLinked="1"/>
        <c:majorTickMark val="out"/>
        <c:minorTickMark val="none"/>
        <c:tickLblPos val="nextTo"/>
        <c:crossAx val="236305792"/>
        <c:crosses val="autoZero"/>
        <c:auto val="1"/>
        <c:lblOffset val="100"/>
        <c:baseTimeUnit val="months"/>
        <c:majorUnit val="1"/>
        <c:minorUnit val="1"/>
      </c:dateAx>
    </c:plotArea>
    <c:legend>
      <c:legendPos val="r"/>
      <c:layout>
        <c:manualLayout>
          <c:xMode val="edge"/>
          <c:yMode val="edge"/>
          <c:x val="0.15114819617743622"/>
          <c:y val="7.5395452693808429E-2"/>
          <c:w val="0.55472784019975019"/>
          <c:h val="0.10196636400669286"/>
        </c:manualLayout>
      </c:layout>
      <c:overlay val="0"/>
    </c:legend>
    <c:plotVisOnly val="1"/>
    <c:dispBlanksAs val="gap"/>
    <c:showDLblsOverMax val="0"/>
  </c:chart>
  <c:spPr>
    <a:ln>
      <a:noFill/>
    </a:ln>
  </c:spPr>
  <c:txPr>
    <a:bodyPr/>
    <a:lstStyle/>
    <a:p>
      <a:pPr>
        <a:defRPr sz="900"/>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0"/>
    <c:plotArea>
      <c:layout>
        <c:manualLayout>
          <c:layoutTarget val="inner"/>
          <c:xMode val="edge"/>
          <c:yMode val="edge"/>
          <c:x val="7.9581146106736653E-2"/>
          <c:y val="5.0925925925925923E-2"/>
          <c:w val="0.74044531933508306"/>
          <c:h val="0.85885024788568098"/>
        </c:manualLayout>
      </c:layout>
      <c:areaChart>
        <c:grouping val="percentStacked"/>
        <c:varyColors val="0"/>
        <c:ser>
          <c:idx val="0"/>
          <c:order val="0"/>
          <c:tx>
            <c:strRef>
              <c:f>影子银行1!$AE$33</c:f>
              <c:strCache>
                <c:ptCount val="1"/>
                <c:pt idx="0">
                  <c:v>非标债权</c:v>
                </c:pt>
              </c:strCache>
            </c:strRef>
          </c:tx>
          <c:cat>
            <c:numRef>
              <c:f>影子银行1!$AA$34:$AA$44</c:f>
              <c:numCache>
                <c:formatCode>yyyy</c:formatCode>
                <c:ptCount val="11"/>
                <c:pt idx="0">
                  <c:v>37591</c:v>
                </c:pt>
                <c:pt idx="1">
                  <c:v>37956</c:v>
                </c:pt>
                <c:pt idx="2">
                  <c:v>38322</c:v>
                </c:pt>
                <c:pt idx="3">
                  <c:v>38687</c:v>
                </c:pt>
                <c:pt idx="4">
                  <c:v>39052</c:v>
                </c:pt>
                <c:pt idx="5">
                  <c:v>39417</c:v>
                </c:pt>
                <c:pt idx="6">
                  <c:v>39783</c:v>
                </c:pt>
                <c:pt idx="7">
                  <c:v>40148</c:v>
                </c:pt>
                <c:pt idx="8">
                  <c:v>40513</c:v>
                </c:pt>
                <c:pt idx="9">
                  <c:v>40878</c:v>
                </c:pt>
                <c:pt idx="10">
                  <c:v>41244</c:v>
                </c:pt>
              </c:numCache>
            </c:numRef>
          </c:cat>
          <c:val>
            <c:numRef>
              <c:f>影子银行1!$AE$34:$AE$44</c:f>
              <c:numCache>
                <c:formatCode>General</c:formatCode>
                <c:ptCount val="11"/>
                <c:pt idx="0">
                  <c:v>33.146383923111195</c:v>
                </c:pt>
                <c:pt idx="1">
                  <c:v>40.319382314336735</c:v>
                </c:pt>
                <c:pt idx="2">
                  <c:v>45.5659281279369</c:v>
                </c:pt>
                <c:pt idx="3">
                  <c:v>45.602898434806292</c:v>
                </c:pt>
                <c:pt idx="4">
                  <c:v>52.713159132897331</c:v>
                </c:pt>
                <c:pt idx="5">
                  <c:v>56.970943769499243</c:v>
                </c:pt>
                <c:pt idx="6">
                  <c:v>56.200382418090683</c:v>
                </c:pt>
                <c:pt idx="7">
                  <c:v>54.020412127900798</c:v>
                </c:pt>
                <c:pt idx="8">
                  <c:v>62.078214230662041</c:v>
                </c:pt>
                <c:pt idx="9">
                  <c:v>62.273193548152982</c:v>
                </c:pt>
                <c:pt idx="10">
                  <c:v>63.392079749467264</c:v>
                </c:pt>
              </c:numCache>
            </c:numRef>
          </c:val>
        </c:ser>
        <c:ser>
          <c:idx val="1"/>
          <c:order val="1"/>
          <c:tx>
            <c:strRef>
              <c:f>影子银行1!$AF$33</c:f>
              <c:strCache>
                <c:ptCount val="1"/>
                <c:pt idx="0">
                  <c:v>非金融企业债券</c:v>
                </c:pt>
              </c:strCache>
            </c:strRef>
          </c:tx>
          <c:cat>
            <c:numRef>
              <c:f>影子银行1!$AA$34:$AA$44</c:f>
              <c:numCache>
                <c:formatCode>yyyy</c:formatCode>
                <c:ptCount val="11"/>
                <c:pt idx="0">
                  <c:v>37591</c:v>
                </c:pt>
                <c:pt idx="1">
                  <c:v>37956</c:v>
                </c:pt>
                <c:pt idx="2">
                  <c:v>38322</c:v>
                </c:pt>
                <c:pt idx="3">
                  <c:v>38687</c:v>
                </c:pt>
                <c:pt idx="4">
                  <c:v>39052</c:v>
                </c:pt>
                <c:pt idx="5">
                  <c:v>39417</c:v>
                </c:pt>
                <c:pt idx="6">
                  <c:v>39783</c:v>
                </c:pt>
                <c:pt idx="7">
                  <c:v>40148</c:v>
                </c:pt>
                <c:pt idx="8">
                  <c:v>40513</c:v>
                </c:pt>
                <c:pt idx="9">
                  <c:v>40878</c:v>
                </c:pt>
                <c:pt idx="10">
                  <c:v>41244</c:v>
                </c:pt>
              </c:numCache>
            </c:numRef>
          </c:cat>
          <c:val>
            <c:numRef>
              <c:f>影子银行1!$AF$34:$AF$44</c:f>
              <c:numCache>
                <c:formatCode>General</c:formatCode>
                <c:ptCount val="11"/>
                <c:pt idx="0">
                  <c:v>25.409910346667576</c:v>
                </c:pt>
                <c:pt idx="1">
                  <c:v>23.184805459143568</c:v>
                </c:pt>
                <c:pt idx="2">
                  <c:v>21.253928855530411</c:v>
                </c:pt>
                <c:pt idx="3">
                  <c:v>25.175396594641747</c:v>
                </c:pt>
                <c:pt idx="4">
                  <c:v>22.162870235339167</c:v>
                </c:pt>
                <c:pt idx="5">
                  <c:v>18.838907472072481</c:v>
                </c:pt>
                <c:pt idx="6">
                  <c:v>21.222229756591826</c:v>
                </c:pt>
                <c:pt idx="7">
                  <c:v>26.560210023708986</c:v>
                </c:pt>
                <c:pt idx="8">
                  <c:v>22.648070418872322</c:v>
                </c:pt>
                <c:pt idx="9">
                  <c:v>23.799600100409144</c:v>
                </c:pt>
                <c:pt idx="10">
                  <c:v>25.312862495161831</c:v>
                </c:pt>
              </c:numCache>
            </c:numRef>
          </c:val>
        </c:ser>
        <c:ser>
          <c:idx val="2"/>
          <c:order val="2"/>
          <c:tx>
            <c:strRef>
              <c:f>影子银行1!$AG$33</c:f>
              <c:strCache>
                <c:ptCount val="1"/>
                <c:pt idx="0">
                  <c:v>非金融股票融资</c:v>
                </c:pt>
              </c:strCache>
            </c:strRef>
          </c:tx>
          <c:cat>
            <c:numRef>
              <c:f>影子银行1!$AA$34:$AA$44</c:f>
              <c:numCache>
                <c:formatCode>yyyy</c:formatCode>
                <c:ptCount val="11"/>
                <c:pt idx="0">
                  <c:v>37591</c:v>
                </c:pt>
                <c:pt idx="1">
                  <c:v>37956</c:v>
                </c:pt>
                <c:pt idx="2">
                  <c:v>38322</c:v>
                </c:pt>
                <c:pt idx="3">
                  <c:v>38687</c:v>
                </c:pt>
                <c:pt idx="4">
                  <c:v>39052</c:v>
                </c:pt>
                <c:pt idx="5">
                  <c:v>39417</c:v>
                </c:pt>
                <c:pt idx="6">
                  <c:v>39783</c:v>
                </c:pt>
                <c:pt idx="7">
                  <c:v>40148</c:v>
                </c:pt>
                <c:pt idx="8">
                  <c:v>40513</c:v>
                </c:pt>
                <c:pt idx="9">
                  <c:v>40878</c:v>
                </c:pt>
                <c:pt idx="10">
                  <c:v>41244</c:v>
                </c:pt>
              </c:numCache>
            </c:numRef>
          </c:cat>
          <c:val>
            <c:numRef>
              <c:f>影子银行1!$AG$34:$AG$44</c:f>
              <c:numCache>
                <c:formatCode>General</c:formatCode>
                <c:ptCount val="11"/>
                <c:pt idx="0">
                  <c:v>41.443705730221225</c:v>
                </c:pt>
                <c:pt idx="1">
                  <c:v>36.495812226519696</c:v>
                </c:pt>
                <c:pt idx="2">
                  <c:v>33.180143016532675</c:v>
                </c:pt>
                <c:pt idx="3">
                  <c:v>29.221704970551965</c:v>
                </c:pt>
                <c:pt idx="4">
                  <c:v>22.990122617556004</c:v>
                </c:pt>
                <c:pt idx="5">
                  <c:v>22.734129208683839</c:v>
                </c:pt>
                <c:pt idx="6">
                  <c:v>21.466724690735905</c:v>
                </c:pt>
                <c:pt idx="7">
                  <c:v>18.612655857133532</c:v>
                </c:pt>
                <c:pt idx="8">
                  <c:v>14.773508487188741</c:v>
                </c:pt>
                <c:pt idx="9">
                  <c:v>13.534046927599379</c:v>
                </c:pt>
                <c:pt idx="10">
                  <c:v>10.999568449306135</c:v>
                </c:pt>
              </c:numCache>
            </c:numRef>
          </c:val>
        </c:ser>
        <c:dLbls>
          <c:showLegendKey val="0"/>
          <c:showVal val="0"/>
          <c:showCatName val="0"/>
          <c:showSerName val="0"/>
          <c:showPercent val="0"/>
          <c:showBubbleSize val="0"/>
        </c:dLbls>
        <c:axId val="27925888"/>
        <c:axId val="27944064"/>
      </c:areaChart>
      <c:dateAx>
        <c:axId val="27925888"/>
        <c:scaling>
          <c:orientation val="minMax"/>
        </c:scaling>
        <c:delete val="0"/>
        <c:axPos val="b"/>
        <c:numFmt formatCode="yyyy" sourceLinked="1"/>
        <c:majorTickMark val="out"/>
        <c:minorTickMark val="none"/>
        <c:tickLblPos val="nextTo"/>
        <c:crossAx val="27944064"/>
        <c:crosses val="autoZero"/>
        <c:auto val="1"/>
        <c:lblOffset val="100"/>
        <c:baseTimeUnit val="years"/>
      </c:dateAx>
      <c:valAx>
        <c:axId val="27944064"/>
        <c:scaling>
          <c:orientation val="minMax"/>
        </c:scaling>
        <c:delete val="0"/>
        <c:axPos val="l"/>
        <c:majorGridlines/>
        <c:numFmt formatCode="0%" sourceLinked="1"/>
        <c:majorTickMark val="out"/>
        <c:minorTickMark val="none"/>
        <c:tickLblPos val="nextTo"/>
        <c:crossAx val="27925888"/>
        <c:crosses val="autoZero"/>
        <c:crossBetween val="midCat"/>
      </c:valAx>
    </c:plotArea>
    <c:legend>
      <c:legendPos val="r"/>
      <c:layout>
        <c:manualLayout>
          <c:xMode val="edge"/>
          <c:yMode val="edge"/>
          <c:x val="0.82585979877515325"/>
          <c:y val="0.13473412698412698"/>
          <c:w val="0.17414020122484689"/>
          <c:h val="0.57520181405895687"/>
        </c:manualLayout>
      </c:layout>
      <c:overlay val="0"/>
    </c:legend>
    <c:plotVisOnly val="1"/>
    <c:dispBlanksAs val="zero"/>
    <c:showDLblsOverMax val="0"/>
  </c:chart>
  <c:spPr>
    <a:ln>
      <a:noFill/>
    </a:ln>
  </c:spPr>
  <c:txPr>
    <a:bodyPr/>
    <a:lstStyle/>
    <a:p>
      <a:pPr>
        <a:defRPr sz="12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0"/>
    <c:plotArea>
      <c:layout>
        <c:manualLayout>
          <c:layoutTarget val="inner"/>
          <c:xMode val="edge"/>
          <c:yMode val="edge"/>
          <c:x val="9.3720661672908864E-2"/>
          <c:y val="3.5997732426303858E-2"/>
          <c:w val="0.74895443196004996"/>
          <c:h val="0.84777777777777774"/>
        </c:manualLayout>
      </c:layout>
      <c:areaChart>
        <c:grouping val="stacked"/>
        <c:varyColors val="0"/>
        <c:ser>
          <c:idx val="0"/>
          <c:order val="0"/>
          <c:tx>
            <c:strRef>
              <c:f>影子银行1!$AS$18</c:f>
              <c:strCache>
                <c:ptCount val="1"/>
                <c:pt idx="0">
                  <c:v>间接融资占比</c:v>
                </c:pt>
              </c:strCache>
            </c:strRef>
          </c:tx>
          <c:cat>
            <c:numRef>
              <c:f>影子银行1!$AO$19:$AO$29</c:f>
              <c:numCache>
                <c:formatCode>m/d/yyyy</c:formatCode>
                <c:ptCount val="11"/>
                <c:pt idx="0">
                  <c:v>37591</c:v>
                </c:pt>
                <c:pt idx="1">
                  <c:v>37956</c:v>
                </c:pt>
                <c:pt idx="2">
                  <c:v>38322</c:v>
                </c:pt>
                <c:pt idx="3">
                  <c:v>38687</c:v>
                </c:pt>
                <c:pt idx="4">
                  <c:v>39052</c:v>
                </c:pt>
                <c:pt idx="5">
                  <c:v>39417</c:v>
                </c:pt>
                <c:pt idx="6">
                  <c:v>39783</c:v>
                </c:pt>
                <c:pt idx="7">
                  <c:v>40148</c:v>
                </c:pt>
                <c:pt idx="8">
                  <c:v>40513</c:v>
                </c:pt>
                <c:pt idx="9">
                  <c:v>40878</c:v>
                </c:pt>
                <c:pt idx="10">
                  <c:v>41244</c:v>
                </c:pt>
              </c:numCache>
            </c:numRef>
          </c:cat>
          <c:val>
            <c:numRef>
              <c:f>影子银行1!$AS$19:$AS$29</c:f>
              <c:numCache>
                <c:formatCode>General</c:formatCode>
                <c:ptCount val="11"/>
                <c:pt idx="0">
                  <c:v>0.89857687785977569</c:v>
                </c:pt>
                <c:pt idx="1">
                  <c:v>0.89720696366330566</c:v>
                </c:pt>
                <c:pt idx="2">
                  <c:v>0.8895221667319857</c:v>
                </c:pt>
                <c:pt idx="3">
                  <c:v>0.8816864359149621</c:v>
                </c:pt>
                <c:pt idx="4">
                  <c:v>0.85028395211667818</c:v>
                </c:pt>
                <c:pt idx="5">
                  <c:v>0.81874573038804077</c:v>
                </c:pt>
                <c:pt idx="6">
                  <c:v>0.7988123126397868</c:v>
                </c:pt>
                <c:pt idx="7">
                  <c:v>0.79317538383381225</c:v>
                </c:pt>
                <c:pt idx="8">
                  <c:v>0.73993210482145977</c:v>
                </c:pt>
                <c:pt idx="9">
                  <c:v>0.71873653811628513</c:v>
                </c:pt>
                <c:pt idx="10">
                  <c:v>0.6895237582014303</c:v>
                </c:pt>
              </c:numCache>
            </c:numRef>
          </c:val>
        </c:ser>
        <c:ser>
          <c:idx val="1"/>
          <c:order val="1"/>
          <c:tx>
            <c:strRef>
              <c:f>影子银行1!$AT$18</c:f>
              <c:strCache>
                <c:ptCount val="1"/>
                <c:pt idx="0">
                  <c:v>直接融资占比</c:v>
                </c:pt>
              </c:strCache>
            </c:strRef>
          </c:tx>
          <c:cat>
            <c:numRef>
              <c:f>影子银行1!$AO$19:$AO$29</c:f>
              <c:numCache>
                <c:formatCode>m/d/yyyy</c:formatCode>
                <c:ptCount val="11"/>
                <c:pt idx="0">
                  <c:v>37591</c:v>
                </c:pt>
                <c:pt idx="1">
                  <c:v>37956</c:v>
                </c:pt>
                <c:pt idx="2">
                  <c:v>38322</c:v>
                </c:pt>
                <c:pt idx="3">
                  <c:v>38687</c:v>
                </c:pt>
                <c:pt idx="4">
                  <c:v>39052</c:v>
                </c:pt>
                <c:pt idx="5">
                  <c:v>39417</c:v>
                </c:pt>
                <c:pt idx="6">
                  <c:v>39783</c:v>
                </c:pt>
                <c:pt idx="7">
                  <c:v>40148</c:v>
                </c:pt>
                <c:pt idx="8">
                  <c:v>40513</c:v>
                </c:pt>
                <c:pt idx="9">
                  <c:v>40878</c:v>
                </c:pt>
                <c:pt idx="10">
                  <c:v>41244</c:v>
                </c:pt>
              </c:numCache>
            </c:numRef>
          </c:cat>
          <c:val>
            <c:numRef>
              <c:f>影子银行1!$AT$19:$AT$29</c:f>
              <c:numCache>
                <c:formatCode>General</c:formatCode>
                <c:ptCount val="11"/>
                <c:pt idx="0">
                  <c:v>0.10142312214022432</c:v>
                </c:pt>
                <c:pt idx="1">
                  <c:v>0.10279303633669443</c:v>
                </c:pt>
                <c:pt idx="2">
                  <c:v>0.11047783326801432</c:v>
                </c:pt>
                <c:pt idx="3">
                  <c:v>0.1183135640850379</c:v>
                </c:pt>
                <c:pt idx="4">
                  <c:v>0.14971604788332191</c:v>
                </c:pt>
                <c:pt idx="5">
                  <c:v>0.1812542696119592</c:v>
                </c:pt>
                <c:pt idx="6">
                  <c:v>0.20118768736021322</c:v>
                </c:pt>
                <c:pt idx="7">
                  <c:v>0.2068246161661878</c:v>
                </c:pt>
                <c:pt idx="8">
                  <c:v>0.26006789517854023</c:v>
                </c:pt>
                <c:pt idx="9">
                  <c:v>0.28126346188371487</c:v>
                </c:pt>
                <c:pt idx="10">
                  <c:v>0.31047624179856959</c:v>
                </c:pt>
              </c:numCache>
            </c:numRef>
          </c:val>
        </c:ser>
        <c:dLbls>
          <c:showLegendKey val="0"/>
          <c:showVal val="0"/>
          <c:showCatName val="0"/>
          <c:showSerName val="0"/>
          <c:showPercent val="0"/>
          <c:showBubbleSize val="0"/>
        </c:dLbls>
        <c:axId val="28064384"/>
        <c:axId val="28066176"/>
      </c:areaChart>
      <c:dateAx>
        <c:axId val="28064384"/>
        <c:scaling>
          <c:orientation val="minMax"/>
        </c:scaling>
        <c:delete val="0"/>
        <c:axPos val="b"/>
        <c:numFmt formatCode="yyyy" sourceLinked="0"/>
        <c:majorTickMark val="out"/>
        <c:minorTickMark val="none"/>
        <c:tickLblPos val="nextTo"/>
        <c:crossAx val="28066176"/>
        <c:crosses val="autoZero"/>
        <c:auto val="1"/>
        <c:lblOffset val="100"/>
        <c:baseTimeUnit val="years"/>
      </c:dateAx>
      <c:valAx>
        <c:axId val="28066176"/>
        <c:scaling>
          <c:orientation val="minMax"/>
          <c:max val="1"/>
        </c:scaling>
        <c:delete val="0"/>
        <c:axPos val="l"/>
        <c:majorGridlines>
          <c:spPr>
            <a:ln>
              <a:noFill/>
            </a:ln>
          </c:spPr>
        </c:majorGridlines>
        <c:numFmt formatCode="0%" sourceLinked="0"/>
        <c:majorTickMark val="out"/>
        <c:minorTickMark val="none"/>
        <c:tickLblPos val="nextTo"/>
        <c:crossAx val="28064384"/>
        <c:crosses val="autoZero"/>
        <c:crossBetween val="midCat"/>
      </c:valAx>
    </c:plotArea>
    <c:legend>
      <c:legendPos val="r"/>
      <c:layout>
        <c:manualLayout>
          <c:xMode val="edge"/>
          <c:yMode val="edge"/>
          <c:x val="0.82681991260923848"/>
          <c:y val="0.25910714285714287"/>
          <c:w val="0.17318008739076154"/>
          <c:h val="0.33779478458049889"/>
        </c:manualLayout>
      </c:layout>
      <c:overlay val="0"/>
    </c:legend>
    <c:plotVisOnly val="1"/>
    <c:dispBlanksAs val="zero"/>
    <c:showDLblsOverMax val="0"/>
  </c:chart>
  <c:spPr>
    <a:ln>
      <a:noFill/>
    </a:ln>
  </c:spPr>
  <c:txPr>
    <a:bodyPr/>
    <a:lstStyle/>
    <a:p>
      <a:pPr>
        <a:defRPr sz="1200"/>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904088639200998"/>
          <c:y val="7.9195011337868479E-2"/>
          <c:w val="0.83358357279693496"/>
          <c:h val="0.77810956790123464"/>
        </c:manualLayout>
      </c:layout>
      <c:lineChart>
        <c:grouping val="standard"/>
        <c:varyColors val="0"/>
        <c:ser>
          <c:idx val="0"/>
          <c:order val="0"/>
          <c:tx>
            <c:strRef>
              <c:f>Sheet1!$X$16</c:f>
              <c:strCache>
                <c:ptCount val="1"/>
                <c:pt idx="0">
                  <c:v>1天</c:v>
                </c:pt>
              </c:strCache>
            </c:strRef>
          </c:tx>
          <c:spPr>
            <a:ln w="25400"/>
          </c:spPr>
          <c:marker>
            <c:symbol val="none"/>
          </c:marker>
          <c:cat>
            <c:numRef>
              <c:f>Sheet1!$W$21:$W$69</c:f>
              <c:numCache>
                <c:formatCode>yyyy\-mm\-dd;@</c:formatCode>
                <c:ptCount val="49"/>
                <c:pt idx="0">
                  <c:v>41443</c:v>
                </c:pt>
                <c:pt idx="1">
                  <c:v>41442</c:v>
                </c:pt>
                <c:pt idx="2">
                  <c:v>41439</c:v>
                </c:pt>
                <c:pt idx="3">
                  <c:v>41438</c:v>
                </c:pt>
                <c:pt idx="4">
                  <c:v>41434</c:v>
                </c:pt>
                <c:pt idx="5">
                  <c:v>41433</c:v>
                </c:pt>
                <c:pt idx="6">
                  <c:v>41432</c:v>
                </c:pt>
                <c:pt idx="7">
                  <c:v>41431</c:v>
                </c:pt>
                <c:pt idx="8">
                  <c:v>41430</c:v>
                </c:pt>
                <c:pt idx="9">
                  <c:v>41429</c:v>
                </c:pt>
                <c:pt idx="10">
                  <c:v>41428</c:v>
                </c:pt>
                <c:pt idx="11">
                  <c:v>41425</c:v>
                </c:pt>
                <c:pt idx="12">
                  <c:v>41424</c:v>
                </c:pt>
                <c:pt idx="13">
                  <c:v>41423</c:v>
                </c:pt>
                <c:pt idx="14">
                  <c:v>41422</c:v>
                </c:pt>
                <c:pt idx="15">
                  <c:v>41421</c:v>
                </c:pt>
                <c:pt idx="16">
                  <c:v>41418</c:v>
                </c:pt>
                <c:pt idx="17">
                  <c:v>41417</c:v>
                </c:pt>
                <c:pt idx="18">
                  <c:v>41416</c:v>
                </c:pt>
                <c:pt idx="19">
                  <c:v>41415</c:v>
                </c:pt>
                <c:pt idx="20">
                  <c:v>41414</c:v>
                </c:pt>
                <c:pt idx="21">
                  <c:v>41411</c:v>
                </c:pt>
                <c:pt idx="22">
                  <c:v>41410</c:v>
                </c:pt>
                <c:pt idx="23">
                  <c:v>41409</c:v>
                </c:pt>
                <c:pt idx="24">
                  <c:v>41408</c:v>
                </c:pt>
                <c:pt idx="25">
                  <c:v>41407</c:v>
                </c:pt>
                <c:pt idx="26">
                  <c:v>41404</c:v>
                </c:pt>
                <c:pt idx="27">
                  <c:v>41403</c:v>
                </c:pt>
                <c:pt idx="28">
                  <c:v>41402</c:v>
                </c:pt>
                <c:pt idx="29">
                  <c:v>41401</c:v>
                </c:pt>
                <c:pt idx="30">
                  <c:v>41400</c:v>
                </c:pt>
                <c:pt idx="31">
                  <c:v>41397</c:v>
                </c:pt>
                <c:pt idx="32">
                  <c:v>41396</c:v>
                </c:pt>
                <c:pt idx="33">
                  <c:v>41392</c:v>
                </c:pt>
                <c:pt idx="34">
                  <c:v>41391</c:v>
                </c:pt>
                <c:pt idx="35">
                  <c:v>41390</c:v>
                </c:pt>
                <c:pt idx="36">
                  <c:v>41389</c:v>
                </c:pt>
                <c:pt idx="37">
                  <c:v>41388</c:v>
                </c:pt>
                <c:pt idx="38">
                  <c:v>41387</c:v>
                </c:pt>
                <c:pt idx="39">
                  <c:v>41386</c:v>
                </c:pt>
                <c:pt idx="40">
                  <c:v>41383</c:v>
                </c:pt>
                <c:pt idx="41">
                  <c:v>41382</c:v>
                </c:pt>
                <c:pt idx="42">
                  <c:v>41381</c:v>
                </c:pt>
                <c:pt idx="43">
                  <c:v>41380</c:v>
                </c:pt>
                <c:pt idx="44">
                  <c:v>41379</c:v>
                </c:pt>
                <c:pt idx="45">
                  <c:v>41376</c:v>
                </c:pt>
                <c:pt idx="46">
                  <c:v>41375</c:v>
                </c:pt>
                <c:pt idx="47">
                  <c:v>41374</c:v>
                </c:pt>
                <c:pt idx="48">
                  <c:v>41373</c:v>
                </c:pt>
              </c:numCache>
            </c:numRef>
          </c:cat>
          <c:val>
            <c:numRef>
              <c:f>Sheet1!$X$21:$X$69</c:f>
              <c:numCache>
                <c:formatCode>###,###,###,###,##0.0000</c:formatCode>
                <c:ptCount val="49"/>
                <c:pt idx="0">
                  <c:v>5.6653000000000002</c:v>
                </c:pt>
                <c:pt idx="1">
                  <c:v>4.8845000000000001</c:v>
                </c:pt>
                <c:pt idx="2">
                  <c:v>7.0254000000000003</c:v>
                </c:pt>
                <c:pt idx="3">
                  <c:v>6.9424000000000001</c:v>
                </c:pt>
                <c:pt idx="4">
                  <c:v>6.3226000000000004</c:v>
                </c:pt>
                <c:pt idx="5">
                  <c:v>9.8070000000000004</c:v>
                </c:pt>
                <c:pt idx="6">
                  <c:v>8.6780000000000008</c:v>
                </c:pt>
                <c:pt idx="7">
                  <c:v>6.1468999999999996</c:v>
                </c:pt>
                <c:pt idx="8">
                  <c:v>4.7369000000000003</c:v>
                </c:pt>
                <c:pt idx="9">
                  <c:v>4.5425000000000004</c:v>
                </c:pt>
                <c:pt idx="10">
                  <c:v>4.6235999999999997</c:v>
                </c:pt>
                <c:pt idx="11">
                  <c:v>4.5301</c:v>
                </c:pt>
                <c:pt idx="12">
                  <c:v>3.4047000000000001</c:v>
                </c:pt>
                <c:pt idx="13">
                  <c:v>3.0535000000000001</c:v>
                </c:pt>
                <c:pt idx="14">
                  <c:v>3.3485999999999998</c:v>
                </c:pt>
                <c:pt idx="15">
                  <c:v>3.5667</c:v>
                </c:pt>
                <c:pt idx="16">
                  <c:v>3.5179</c:v>
                </c:pt>
                <c:pt idx="17">
                  <c:v>3.7109000000000001</c:v>
                </c:pt>
                <c:pt idx="18">
                  <c:v>3.4754</c:v>
                </c:pt>
                <c:pt idx="19">
                  <c:v>3.4232999999999998</c:v>
                </c:pt>
                <c:pt idx="20">
                  <c:v>3.0417999999999998</c:v>
                </c:pt>
                <c:pt idx="21">
                  <c:v>2.8847999999999998</c:v>
                </c:pt>
                <c:pt idx="22">
                  <c:v>2.7242999999999999</c:v>
                </c:pt>
                <c:pt idx="23">
                  <c:v>2.2553000000000001</c:v>
                </c:pt>
                <c:pt idx="24">
                  <c:v>2.2456</c:v>
                </c:pt>
                <c:pt idx="25">
                  <c:v>2.1617999999999999</c:v>
                </c:pt>
                <c:pt idx="26">
                  <c:v>2.1377000000000002</c:v>
                </c:pt>
                <c:pt idx="27">
                  <c:v>2.1153</c:v>
                </c:pt>
                <c:pt idx="28">
                  <c:v>2.1143000000000001</c:v>
                </c:pt>
                <c:pt idx="29">
                  <c:v>2.3620000000000001</c:v>
                </c:pt>
                <c:pt idx="30">
                  <c:v>2.7890000000000001</c:v>
                </c:pt>
                <c:pt idx="31">
                  <c:v>2.9927000000000001</c:v>
                </c:pt>
                <c:pt idx="32">
                  <c:v>2.7974999999999999</c:v>
                </c:pt>
                <c:pt idx="33">
                  <c:v>2.8027000000000002</c:v>
                </c:pt>
                <c:pt idx="34">
                  <c:v>2.9815999999999998</c:v>
                </c:pt>
                <c:pt idx="35">
                  <c:v>2.9988000000000001</c:v>
                </c:pt>
                <c:pt idx="36">
                  <c:v>4.3034999999999997</c:v>
                </c:pt>
                <c:pt idx="37">
                  <c:v>4.0872000000000002</c:v>
                </c:pt>
                <c:pt idx="38">
                  <c:v>3.0347</c:v>
                </c:pt>
                <c:pt idx="39">
                  <c:v>2.6762999999999999</c:v>
                </c:pt>
                <c:pt idx="40">
                  <c:v>2.5280999999999998</c:v>
                </c:pt>
                <c:pt idx="41">
                  <c:v>2.2181999999999999</c:v>
                </c:pt>
                <c:pt idx="42">
                  <c:v>2.0144000000000002</c:v>
                </c:pt>
                <c:pt idx="43">
                  <c:v>2.0156000000000001</c:v>
                </c:pt>
                <c:pt idx="44">
                  <c:v>2.0482</c:v>
                </c:pt>
                <c:pt idx="45">
                  <c:v>2.0207999999999999</c:v>
                </c:pt>
                <c:pt idx="46">
                  <c:v>2.0689000000000002</c:v>
                </c:pt>
                <c:pt idx="47">
                  <c:v>2.1297000000000001</c:v>
                </c:pt>
                <c:pt idx="48">
                  <c:v>2.1484999999999999</c:v>
                </c:pt>
              </c:numCache>
            </c:numRef>
          </c:val>
          <c:smooth val="0"/>
        </c:ser>
        <c:ser>
          <c:idx val="1"/>
          <c:order val="1"/>
          <c:tx>
            <c:strRef>
              <c:f>Sheet1!$Y$16</c:f>
              <c:strCache>
                <c:ptCount val="1"/>
                <c:pt idx="0">
                  <c:v>7天</c:v>
                </c:pt>
              </c:strCache>
            </c:strRef>
          </c:tx>
          <c:spPr>
            <a:ln w="25400"/>
          </c:spPr>
          <c:marker>
            <c:symbol val="none"/>
          </c:marker>
          <c:cat>
            <c:numRef>
              <c:f>Sheet1!$W$21:$W$69</c:f>
              <c:numCache>
                <c:formatCode>yyyy\-mm\-dd;@</c:formatCode>
                <c:ptCount val="49"/>
                <c:pt idx="0">
                  <c:v>41443</c:v>
                </c:pt>
                <c:pt idx="1">
                  <c:v>41442</c:v>
                </c:pt>
                <c:pt idx="2">
                  <c:v>41439</c:v>
                </c:pt>
                <c:pt idx="3">
                  <c:v>41438</c:v>
                </c:pt>
                <c:pt idx="4">
                  <c:v>41434</c:v>
                </c:pt>
                <c:pt idx="5">
                  <c:v>41433</c:v>
                </c:pt>
                <c:pt idx="6">
                  <c:v>41432</c:v>
                </c:pt>
                <c:pt idx="7">
                  <c:v>41431</c:v>
                </c:pt>
                <c:pt idx="8">
                  <c:v>41430</c:v>
                </c:pt>
                <c:pt idx="9">
                  <c:v>41429</c:v>
                </c:pt>
                <c:pt idx="10">
                  <c:v>41428</c:v>
                </c:pt>
                <c:pt idx="11">
                  <c:v>41425</c:v>
                </c:pt>
                <c:pt idx="12">
                  <c:v>41424</c:v>
                </c:pt>
                <c:pt idx="13">
                  <c:v>41423</c:v>
                </c:pt>
                <c:pt idx="14">
                  <c:v>41422</c:v>
                </c:pt>
                <c:pt idx="15">
                  <c:v>41421</c:v>
                </c:pt>
                <c:pt idx="16">
                  <c:v>41418</c:v>
                </c:pt>
                <c:pt idx="17">
                  <c:v>41417</c:v>
                </c:pt>
                <c:pt idx="18">
                  <c:v>41416</c:v>
                </c:pt>
                <c:pt idx="19">
                  <c:v>41415</c:v>
                </c:pt>
                <c:pt idx="20">
                  <c:v>41414</c:v>
                </c:pt>
                <c:pt idx="21">
                  <c:v>41411</c:v>
                </c:pt>
                <c:pt idx="22">
                  <c:v>41410</c:v>
                </c:pt>
                <c:pt idx="23">
                  <c:v>41409</c:v>
                </c:pt>
                <c:pt idx="24">
                  <c:v>41408</c:v>
                </c:pt>
                <c:pt idx="25">
                  <c:v>41407</c:v>
                </c:pt>
                <c:pt idx="26">
                  <c:v>41404</c:v>
                </c:pt>
                <c:pt idx="27">
                  <c:v>41403</c:v>
                </c:pt>
                <c:pt idx="28">
                  <c:v>41402</c:v>
                </c:pt>
                <c:pt idx="29">
                  <c:v>41401</c:v>
                </c:pt>
                <c:pt idx="30">
                  <c:v>41400</c:v>
                </c:pt>
                <c:pt idx="31">
                  <c:v>41397</c:v>
                </c:pt>
                <c:pt idx="32">
                  <c:v>41396</c:v>
                </c:pt>
                <c:pt idx="33">
                  <c:v>41392</c:v>
                </c:pt>
                <c:pt idx="34">
                  <c:v>41391</c:v>
                </c:pt>
                <c:pt idx="35">
                  <c:v>41390</c:v>
                </c:pt>
                <c:pt idx="36">
                  <c:v>41389</c:v>
                </c:pt>
                <c:pt idx="37">
                  <c:v>41388</c:v>
                </c:pt>
                <c:pt idx="38">
                  <c:v>41387</c:v>
                </c:pt>
                <c:pt idx="39">
                  <c:v>41386</c:v>
                </c:pt>
                <c:pt idx="40">
                  <c:v>41383</c:v>
                </c:pt>
                <c:pt idx="41">
                  <c:v>41382</c:v>
                </c:pt>
                <c:pt idx="42">
                  <c:v>41381</c:v>
                </c:pt>
                <c:pt idx="43">
                  <c:v>41380</c:v>
                </c:pt>
                <c:pt idx="44">
                  <c:v>41379</c:v>
                </c:pt>
                <c:pt idx="45">
                  <c:v>41376</c:v>
                </c:pt>
                <c:pt idx="46">
                  <c:v>41375</c:v>
                </c:pt>
                <c:pt idx="47">
                  <c:v>41374</c:v>
                </c:pt>
                <c:pt idx="48">
                  <c:v>41373</c:v>
                </c:pt>
              </c:numCache>
            </c:numRef>
          </c:cat>
          <c:val>
            <c:numRef>
              <c:f>Sheet1!$Y$21:$Y$69</c:f>
              <c:numCache>
                <c:formatCode>###,###,###,###,##0.0000</c:formatCode>
                <c:ptCount val="49"/>
                <c:pt idx="0">
                  <c:v>6.8207000000000004</c:v>
                </c:pt>
                <c:pt idx="1">
                  <c:v>6.8875000000000002</c:v>
                </c:pt>
                <c:pt idx="2">
                  <c:v>6.9016000000000002</c:v>
                </c:pt>
                <c:pt idx="3">
                  <c:v>6.3883999999999999</c:v>
                </c:pt>
                <c:pt idx="4">
                  <c:v>5.9699</c:v>
                </c:pt>
                <c:pt idx="5">
                  <c:v>7.8438999999999997</c:v>
                </c:pt>
                <c:pt idx="6">
                  <c:v>6.8509000000000002</c:v>
                </c:pt>
                <c:pt idx="7">
                  <c:v>5.3205</c:v>
                </c:pt>
                <c:pt idx="8">
                  <c:v>4.7987000000000002</c:v>
                </c:pt>
                <c:pt idx="9">
                  <c:v>4.7420999999999998</c:v>
                </c:pt>
                <c:pt idx="10">
                  <c:v>4.6600999999999999</c:v>
                </c:pt>
                <c:pt idx="11">
                  <c:v>4.8102999999999998</c:v>
                </c:pt>
                <c:pt idx="12">
                  <c:v>4.1836000000000002</c:v>
                </c:pt>
                <c:pt idx="13">
                  <c:v>3.7086999999999999</c:v>
                </c:pt>
                <c:pt idx="14">
                  <c:v>3.5423</c:v>
                </c:pt>
                <c:pt idx="15">
                  <c:v>4.0926</c:v>
                </c:pt>
                <c:pt idx="16">
                  <c:v>4.1589999999999998</c:v>
                </c:pt>
                <c:pt idx="17">
                  <c:v>4.2206000000000001</c:v>
                </c:pt>
                <c:pt idx="18">
                  <c:v>4.0286999999999997</c:v>
                </c:pt>
                <c:pt idx="19">
                  <c:v>4.4423000000000004</c:v>
                </c:pt>
                <c:pt idx="20">
                  <c:v>4.3802000000000003</c:v>
                </c:pt>
                <c:pt idx="21">
                  <c:v>3.7006000000000001</c:v>
                </c:pt>
                <c:pt idx="22">
                  <c:v>3.2115999999999998</c:v>
                </c:pt>
                <c:pt idx="23">
                  <c:v>2.7774000000000001</c:v>
                </c:pt>
                <c:pt idx="24">
                  <c:v>2.7953999999999999</c:v>
                </c:pt>
                <c:pt idx="25">
                  <c:v>2.9022000000000001</c:v>
                </c:pt>
                <c:pt idx="26">
                  <c:v>2.9710000000000001</c:v>
                </c:pt>
                <c:pt idx="27">
                  <c:v>3.1095999999999999</c:v>
                </c:pt>
                <c:pt idx="28">
                  <c:v>2.9861</c:v>
                </c:pt>
                <c:pt idx="29">
                  <c:v>3.1783999999999999</c:v>
                </c:pt>
                <c:pt idx="30">
                  <c:v>3.1981999999999999</c:v>
                </c:pt>
                <c:pt idx="31">
                  <c:v>3.2250000000000001</c:v>
                </c:pt>
                <c:pt idx="32">
                  <c:v>2.9485000000000001</c:v>
                </c:pt>
                <c:pt idx="33">
                  <c:v>2.9849999999999999</c:v>
                </c:pt>
                <c:pt idx="34">
                  <c:v>3.4925999999999999</c:v>
                </c:pt>
                <c:pt idx="35">
                  <c:v>3.5547</c:v>
                </c:pt>
                <c:pt idx="36">
                  <c:v>4.9875999999999996</c:v>
                </c:pt>
                <c:pt idx="37">
                  <c:v>4.7352999999999996</c:v>
                </c:pt>
                <c:pt idx="38">
                  <c:v>3.6412</c:v>
                </c:pt>
                <c:pt idx="39">
                  <c:v>3.1583000000000001</c:v>
                </c:pt>
                <c:pt idx="40">
                  <c:v>3.1076000000000001</c:v>
                </c:pt>
                <c:pt idx="41">
                  <c:v>2.9036</c:v>
                </c:pt>
                <c:pt idx="42">
                  <c:v>2.9981</c:v>
                </c:pt>
                <c:pt idx="43">
                  <c:v>3.0264000000000002</c:v>
                </c:pt>
                <c:pt idx="44">
                  <c:v>2.9725000000000001</c:v>
                </c:pt>
                <c:pt idx="45">
                  <c:v>2.9472999999999998</c:v>
                </c:pt>
                <c:pt idx="46">
                  <c:v>3.0261999999999998</c:v>
                </c:pt>
                <c:pt idx="47">
                  <c:v>3.21</c:v>
                </c:pt>
                <c:pt idx="48">
                  <c:v>3.2704</c:v>
                </c:pt>
              </c:numCache>
            </c:numRef>
          </c:val>
          <c:smooth val="0"/>
        </c:ser>
        <c:ser>
          <c:idx val="2"/>
          <c:order val="2"/>
          <c:tx>
            <c:strRef>
              <c:f>Sheet1!$AB$16</c:f>
              <c:strCache>
                <c:ptCount val="1"/>
                <c:pt idx="0">
                  <c:v>1月</c:v>
                </c:pt>
              </c:strCache>
            </c:strRef>
          </c:tx>
          <c:spPr>
            <a:ln w="25400"/>
          </c:spPr>
          <c:marker>
            <c:symbol val="none"/>
          </c:marker>
          <c:cat>
            <c:numRef>
              <c:f>Sheet1!$W$21:$W$69</c:f>
              <c:numCache>
                <c:formatCode>yyyy\-mm\-dd;@</c:formatCode>
                <c:ptCount val="49"/>
                <c:pt idx="0">
                  <c:v>41443</c:v>
                </c:pt>
                <c:pt idx="1">
                  <c:v>41442</c:v>
                </c:pt>
                <c:pt idx="2">
                  <c:v>41439</c:v>
                </c:pt>
                <c:pt idx="3">
                  <c:v>41438</c:v>
                </c:pt>
                <c:pt idx="4">
                  <c:v>41434</c:v>
                </c:pt>
                <c:pt idx="5">
                  <c:v>41433</c:v>
                </c:pt>
                <c:pt idx="6">
                  <c:v>41432</c:v>
                </c:pt>
                <c:pt idx="7">
                  <c:v>41431</c:v>
                </c:pt>
                <c:pt idx="8">
                  <c:v>41430</c:v>
                </c:pt>
                <c:pt idx="9">
                  <c:v>41429</c:v>
                </c:pt>
                <c:pt idx="10">
                  <c:v>41428</c:v>
                </c:pt>
                <c:pt idx="11">
                  <c:v>41425</c:v>
                </c:pt>
                <c:pt idx="12">
                  <c:v>41424</c:v>
                </c:pt>
                <c:pt idx="13">
                  <c:v>41423</c:v>
                </c:pt>
                <c:pt idx="14">
                  <c:v>41422</c:v>
                </c:pt>
                <c:pt idx="15">
                  <c:v>41421</c:v>
                </c:pt>
                <c:pt idx="16">
                  <c:v>41418</c:v>
                </c:pt>
                <c:pt idx="17">
                  <c:v>41417</c:v>
                </c:pt>
                <c:pt idx="18">
                  <c:v>41416</c:v>
                </c:pt>
                <c:pt idx="19">
                  <c:v>41415</c:v>
                </c:pt>
                <c:pt idx="20">
                  <c:v>41414</c:v>
                </c:pt>
                <c:pt idx="21">
                  <c:v>41411</c:v>
                </c:pt>
                <c:pt idx="22">
                  <c:v>41410</c:v>
                </c:pt>
                <c:pt idx="23">
                  <c:v>41409</c:v>
                </c:pt>
                <c:pt idx="24">
                  <c:v>41408</c:v>
                </c:pt>
                <c:pt idx="25">
                  <c:v>41407</c:v>
                </c:pt>
                <c:pt idx="26">
                  <c:v>41404</c:v>
                </c:pt>
                <c:pt idx="27">
                  <c:v>41403</c:v>
                </c:pt>
                <c:pt idx="28">
                  <c:v>41402</c:v>
                </c:pt>
                <c:pt idx="29">
                  <c:v>41401</c:v>
                </c:pt>
                <c:pt idx="30">
                  <c:v>41400</c:v>
                </c:pt>
                <c:pt idx="31">
                  <c:v>41397</c:v>
                </c:pt>
                <c:pt idx="32">
                  <c:v>41396</c:v>
                </c:pt>
                <c:pt idx="33">
                  <c:v>41392</c:v>
                </c:pt>
                <c:pt idx="34">
                  <c:v>41391</c:v>
                </c:pt>
                <c:pt idx="35">
                  <c:v>41390</c:v>
                </c:pt>
                <c:pt idx="36">
                  <c:v>41389</c:v>
                </c:pt>
                <c:pt idx="37">
                  <c:v>41388</c:v>
                </c:pt>
                <c:pt idx="38">
                  <c:v>41387</c:v>
                </c:pt>
                <c:pt idx="39">
                  <c:v>41386</c:v>
                </c:pt>
                <c:pt idx="40">
                  <c:v>41383</c:v>
                </c:pt>
                <c:pt idx="41">
                  <c:v>41382</c:v>
                </c:pt>
                <c:pt idx="42">
                  <c:v>41381</c:v>
                </c:pt>
                <c:pt idx="43">
                  <c:v>41380</c:v>
                </c:pt>
                <c:pt idx="44">
                  <c:v>41379</c:v>
                </c:pt>
                <c:pt idx="45">
                  <c:v>41376</c:v>
                </c:pt>
                <c:pt idx="46">
                  <c:v>41375</c:v>
                </c:pt>
                <c:pt idx="47">
                  <c:v>41374</c:v>
                </c:pt>
                <c:pt idx="48">
                  <c:v>41373</c:v>
                </c:pt>
              </c:numCache>
            </c:numRef>
          </c:cat>
          <c:val>
            <c:numRef>
              <c:f>Sheet1!$AB$21:$AB$69</c:f>
              <c:numCache>
                <c:formatCode>###,###,###,###,##0.0000</c:formatCode>
                <c:ptCount val="49"/>
                <c:pt idx="0">
                  <c:v>7.3461999999999996</c:v>
                </c:pt>
                <c:pt idx="1">
                  <c:v>7.3361000000000001</c:v>
                </c:pt>
                <c:pt idx="2">
                  <c:v>7.2838000000000003</c:v>
                </c:pt>
                <c:pt idx="3">
                  <c:v>7.0689000000000002</c:v>
                </c:pt>
                <c:pt idx="4">
                  <c:v>6.8636999999999997</c:v>
                </c:pt>
                <c:pt idx="5">
                  <c:v>6.8221999999999996</c:v>
                </c:pt>
                <c:pt idx="6">
                  <c:v>6.4669999999999996</c:v>
                </c:pt>
                <c:pt idx="7">
                  <c:v>5.1976000000000004</c:v>
                </c:pt>
                <c:pt idx="8">
                  <c:v>4.6410999999999998</c:v>
                </c:pt>
                <c:pt idx="9">
                  <c:v>4.3559000000000001</c:v>
                </c:pt>
                <c:pt idx="10">
                  <c:v>4.5121000000000002</c:v>
                </c:pt>
                <c:pt idx="11">
                  <c:v>4.0094000000000003</c:v>
                </c:pt>
                <c:pt idx="12">
                  <c:v>3.7679999999999998</c:v>
                </c:pt>
                <c:pt idx="13">
                  <c:v>3.6654</c:v>
                </c:pt>
                <c:pt idx="14">
                  <c:v>4</c:v>
                </c:pt>
                <c:pt idx="15">
                  <c:v>4.4809999999999999</c:v>
                </c:pt>
                <c:pt idx="16">
                  <c:v>4.6196000000000002</c:v>
                </c:pt>
                <c:pt idx="17">
                  <c:v>4.6524000000000001</c:v>
                </c:pt>
                <c:pt idx="18">
                  <c:v>4.484</c:v>
                </c:pt>
                <c:pt idx="19">
                  <c:v>4.5297999999999998</c:v>
                </c:pt>
                <c:pt idx="20">
                  <c:v>4.5601000000000003</c:v>
                </c:pt>
                <c:pt idx="21">
                  <c:v>4.0148000000000001</c:v>
                </c:pt>
                <c:pt idx="22">
                  <c:v>3.4548999999999999</c:v>
                </c:pt>
                <c:pt idx="23">
                  <c:v>3.2614000000000001</c:v>
                </c:pt>
                <c:pt idx="24">
                  <c:v>3.2353999999999998</c:v>
                </c:pt>
                <c:pt idx="25">
                  <c:v>3.3107000000000002</c:v>
                </c:pt>
                <c:pt idx="26">
                  <c:v>3.2458</c:v>
                </c:pt>
                <c:pt idx="27">
                  <c:v>3.2850000000000001</c:v>
                </c:pt>
                <c:pt idx="28">
                  <c:v>3.2404999999999999</c:v>
                </c:pt>
                <c:pt idx="29">
                  <c:v>3.2572999999999999</c:v>
                </c:pt>
                <c:pt idx="30">
                  <c:v>3.2509999999999999</c:v>
                </c:pt>
                <c:pt idx="31">
                  <c:v>3.2351000000000001</c:v>
                </c:pt>
                <c:pt idx="32">
                  <c:v>3.2982999999999998</c:v>
                </c:pt>
                <c:pt idx="33">
                  <c:v>3.3719000000000001</c:v>
                </c:pt>
                <c:pt idx="34">
                  <c:v>3.5741999999999998</c:v>
                </c:pt>
                <c:pt idx="35">
                  <c:v>3.8706999999999998</c:v>
                </c:pt>
                <c:pt idx="36">
                  <c:v>4.3141999999999996</c:v>
                </c:pt>
                <c:pt idx="37">
                  <c:v>4.6664000000000003</c:v>
                </c:pt>
                <c:pt idx="38">
                  <c:v>4.3498000000000001</c:v>
                </c:pt>
                <c:pt idx="39">
                  <c:v>4.2709999999999999</c:v>
                </c:pt>
                <c:pt idx="40">
                  <c:v>3.8193999999999999</c:v>
                </c:pt>
                <c:pt idx="41">
                  <c:v>3.3024</c:v>
                </c:pt>
                <c:pt idx="42">
                  <c:v>3.2606999999999999</c:v>
                </c:pt>
                <c:pt idx="43">
                  <c:v>3.2894000000000001</c:v>
                </c:pt>
                <c:pt idx="44">
                  <c:v>3.2189000000000001</c:v>
                </c:pt>
                <c:pt idx="45">
                  <c:v>3.2044999999999999</c:v>
                </c:pt>
                <c:pt idx="46">
                  <c:v>3.2660999999999998</c:v>
                </c:pt>
                <c:pt idx="47">
                  <c:v>3.2509999999999999</c:v>
                </c:pt>
                <c:pt idx="48">
                  <c:v>3.2835999999999999</c:v>
                </c:pt>
              </c:numCache>
            </c:numRef>
          </c:val>
          <c:smooth val="0"/>
        </c:ser>
        <c:dLbls>
          <c:showLegendKey val="0"/>
          <c:showVal val="0"/>
          <c:showCatName val="0"/>
          <c:showSerName val="0"/>
          <c:showPercent val="0"/>
          <c:showBubbleSize val="0"/>
        </c:dLbls>
        <c:marker val="1"/>
        <c:smooth val="0"/>
        <c:axId val="31024640"/>
        <c:axId val="31026176"/>
      </c:lineChart>
      <c:dateAx>
        <c:axId val="31024640"/>
        <c:scaling>
          <c:orientation val="minMax"/>
        </c:scaling>
        <c:delete val="0"/>
        <c:axPos val="b"/>
        <c:numFmt formatCode="yy/mm/dd" sourceLinked="0"/>
        <c:majorTickMark val="out"/>
        <c:minorTickMark val="none"/>
        <c:tickLblPos val="nextTo"/>
        <c:txPr>
          <a:bodyPr rot="-5400000" vert="horz"/>
          <a:lstStyle/>
          <a:p>
            <a:pPr>
              <a:defRPr/>
            </a:pPr>
            <a:endParaRPr lang="zh-CN"/>
          </a:p>
        </c:txPr>
        <c:crossAx val="31026176"/>
        <c:crosses val="autoZero"/>
        <c:auto val="1"/>
        <c:lblOffset val="100"/>
        <c:baseTimeUnit val="days"/>
      </c:dateAx>
      <c:valAx>
        <c:axId val="31026176"/>
        <c:scaling>
          <c:orientation val="minMax"/>
          <c:min val="1.5"/>
        </c:scaling>
        <c:delete val="0"/>
        <c:axPos val="l"/>
        <c:numFmt formatCode="###,###,###,###,##0.0000" sourceLinked="1"/>
        <c:majorTickMark val="out"/>
        <c:minorTickMark val="none"/>
        <c:tickLblPos val="nextTo"/>
        <c:crossAx val="31024640"/>
        <c:crosses val="autoZero"/>
        <c:crossBetween val="between"/>
      </c:valAx>
    </c:plotArea>
    <c:legend>
      <c:legendPos val="r"/>
      <c:layout>
        <c:manualLayout>
          <c:xMode val="edge"/>
          <c:yMode val="edge"/>
          <c:x val="4.4725343320848911E-2"/>
          <c:y val="1.4906462585034022E-2"/>
          <c:w val="0.93941947565543071"/>
          <c:h val="0.15663832199546493"/>
        </c:manualLayout>
      </c:layout>
      <c:overlay val="0"/>
    </c:legend>
    <c:plotVisOnly val="1"/>
    <c:dispBlanksAs val="gap"/>
    <c:showDLblsOverMax val="0"/>
  </c:chart>
  <c:spPr>
    <a:ln>
      <a:noFill/>
    </a:ln>
  </c:spPr>
  <c:txPr>
    <a:bodyPr/>
    <a:lstStyle/>
    <a:p>
      <a:pPr>
        <a:defRPr sz="1000"/>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7238320707070711E-2"/>
          <c:y val="5.1400554097404488E-2"/>
          <c:w val="0.89130934343434343"/>
          <c:h val="0.83722839506172841"/>
        </c:manualLayout>
      </c:layout>
      <c:lineChart>
        <c:grouping val="standard"/>
        <c:varyColors val="0"/>
        <c:ser>
          <c:idx val="0"/>
          <c:order val="0"/>
          <c:tx>
            <c:strRef>
              <c:f>Sheet1!$N$17</c:f>
              <c:strCache>
                <c:ptCount val="1"/>
                <c:pt idx="0">
                  <c:v>SHIBOR:隔夜</c:v>
                </c:pt>
              </c:strCache>
            </c:strRef>
          </c:tx>
          <c:spPr>
            <a:ln w="25400"/>
          </c:spPr>
          <c:marker>
            <c:symbol val="none"/>
          </c:marker>
          <c:cat>
            <c:numRef>
              <c:f>Sheet1!$M$21:$M$107</c:f>
              <c:numCache>
                <c:formatCode>yyyy\-mm\-dd;@</c:formatCode>
                <c:ptCount val="87"/>
                <c:pt idx="0">
                  <c:v>41443</c:v>
                </c:pt>
                <c:pt idx="1">
                  <c:v>41442</c:v>
                </c:pt>
                <c:pt idx="2">
                  <c:v>41439</c:v>
                </c:pt>
                <c:pt idx="3">
                  <c:v>41438</c:v>
                </c:pt>
                <c:pt idx="4">
                  <c:v>41434</c:v>
                </c:pt>
                <c:pt idx="5">
                  <c:v>41433</c:v>
                </c:pt>
                <c:pt idx="6">
                  <c:v>41432</c:v>
                </c:pt>
                <c:pt idx="7">
                  <c:v>41431</c:v>
                </c:pt>
                <c:pt idx="8">
                  <c:v>41430</c:v>
                </c:pt>
                <c:pt idx="9">
                  <c:v>41429</c:v>
                </c:pt>
                <c:pt idx="10">
                  <c:v>41428</c:v>
                </c:pt>
                <c:pt idx="11">
                  <c:v>41425</c:v>
                </c:pt>
                <c:pt idx="12">
                  <c:v>41424</c:v>
                </c:pt>
                <c:pt idx="13">
                  <c:v>41423</c:v>
                </c:pt>
                <c:pt idx="14">
                  <c:v>41422</c:v>
                </c:pt>
                <c:pt idx="15">
                  <c:v>41421</c:v>
                </c:pt>
                <c:pt idx="16">
                  <c:v>41418</c:v>
                </c:pt>
                <c:pt idx="17">
                  <c:v>41417</c:v>
                </c:pt>
                <c:pt idx="18">
                  <c:v>41416</c:v>
                </c:pt>
                <c:pt idx="19">
                  <c:v>41415</c:v>
                </c:pt>
                <c:pt idx="20">
                  <c:v>41414</c:v>
                </c:pt>
                <c:pt idx="21">
                  <c:v>41411</c:v>
                </c:pt>
                <c:pt idx="22">
                  <c:v>41410</c:v>
                </c:pt>
                <c:pt idx="23">
                  <c:v>41409</c:v>
                </c:pt>
                <c:pt idx="24">
                  <c:v>41408</c:v>
                </c:pt>
                <c:pt idx="25">
                  <c:v>41407</c:v>
                </c:pt>
                <c:pt idx="26">
                  <c:v>41404</c:v>
                </c:pt>
                <c:pt idx="27">
                  <c:v>41403</c:v>
                </c:pt>
                <c:pt idx="28">
                  <c:v>41402</c:v>
                </c:pt>
                <c:pt idx="29">
                  <c:v>41401</c:v>
                </c:pt>
                <c:pt idx="30">
                  <c:v>41400</c:v>
                </c:pt>
                <c:pt idx="31">
                  <c:v>41397</c:v>
                </c:pt>
                <c:pt idx="32">
                  <c:v>41396</c:v>
                </c:pt>
                <c:pt idx="33">
                  <c:v>41392</c:v>
                </c:pt>
                <c:pt idx="34">
                  <c:v>41391</c:v>
                </c:pt>
                <c:pt idx="35">
                  <c:v>41390</c:v>
                </c:pt>
                <c:pt idx="36">
                  <c:v>41389</c:v>
                </c:pt>
                <c:pt idx="37">
                  <c:v>41388</c:v>
                </c:pt>
                <c:pt idx="38">
                  <c:v>41387</c:v>
                </c:pt>
                <c:pt idx="39">
                  <c:v>41386</c:v>
                </c:pt>
                <c:pt idx="40">
                  <c:v>41383</c:v>
                </c:pt>
                <c:pt idx="41">
                  <c:v>41382</c:v>
                </c:pt>
                <c:pt idx="42">
                  <c:v>41381</c:v>
                </c:pt>
                <c:pt idx="43">
                  <c:v>41380</c:v>
                </c:pt>
                <c:pt idx="44">
                  <c:v>41379</c:v>
                </c:pt>
                <c:pt idx="45">
                  <c:v>41376</c:v>
                </c:pt>
                <c:pt idx="46">
                  <c:v>41375</c:v>
                </c:pt>
                <c:pt idx="47">
                  <c:v>41374</c:v>
                </c:pt>
                <c:pt idx="48">
                  <c:v>41373</c:v>
                </c:pt>
                <c:pt idx="49">
                  <c:v>41372</c:v>
                </c:pt>
                <c:pt idx="50">
                  <c:v>41371</c:v>
                </c:pt>
                <c:pt idx="51">
                  <c:v>41367</c:v>
                </c:pt>
                <c:pt idx="52">
                  <c:v>41366</c:v>
                </c:pt>
                <c:pt idx="53">
                  <c:v>41365</c:v>
                </c:pt>
                <c:pt idx="54">
                  <c:v>41362</c:v>
                </c:pt>
                <c:pt idx="55">
                  <c:v>41361</c:v>
                </c:pt>
                <c:pt idx="56">
                  <c:v>41360</c:v>
                </c:pt>
                <c:pt idx="57">
                  <c:v>41359</c:v>
                </c:pt>
                <c:pt idx="58">
                  <c:v>41358</c:v>
                </c:pt>
                <c:pt idx="59">
                  <c:v>41355</c:v>
                </c:pt>
                <c:pt idx="60">
                  <c:v>41354</c:v>
                </c:pt>
                <c:pt idx="61">
                  <c:v>41353</c:v>
                </c:pt>
                <c:pt idx="62">
                  <c:v>41352</c:v>
                </c:pt>
                <c:pt idx="63">
                  <c:v>41351</c:v>
                </c:pt>
                <c:pt idx="64">
                  <c:v>41348</c:v>
                </c:pt>
                <c:pt idx="65">
                  <c:v>41347</c:v>
                </c:pt>
                <c:pt idx="66">
                  <c:v>41346</c:v>
                </c:pt>
                <c:pt idx="67">
                  <c:v>41345</c:v>
                </c:pt>
                <c:pt idx="68">
                  <c:v>41344</c:v>
                </c:pt>
                <c:pt idx="69">
                  <c:v>41341</c:v>
                </c:pt>
                <c:pt idx="70">
                  <c:v>41340</c:v>
                </c:pt>
                <c:pt idx="71">
                  <c:v>41339</c:v>
                </c:pt>
                <c:pt idx="72">
                  <c:v>41338</c:v>
                </c:pt>
                <c:pt idx="73">
                  <c:v>41337</c:v>
                </c:pt>
                <c:pt idx="74">
                  <c:v>41334</c:v>
                </c:pt>
                <c:pt idx="75">
                  <c:v>41333</c:v>
                </c:pt>
                <c:pt idx="76">
                  <c:v>41332</c:v>
                </c:pt>
                <c:pt idx="77">
                  <c:v>41331</c:v>
                </c:pt>
                <c:pt idx="78">
                  <c:v>41330</c:v>
                </c:pt>
                <c:pt idx="79">
                  <c:v>41327</c:v>
                </c:pt>
                <c:pt idx="80">
                  <c:v>41326</c:v>
                </c:pt>
                <c:pt idx="81">
                  <c:v>41325</c:v>
                </c:pt>
                <c:pt idx="82">
                  <c:v>41324</c:v>
                </c:pt>
                <c:pt idx="83">
                  <c:v>41323</c:v>
                </c:pt>
                <c:pt idx="84">
                  <c:v>41322</c:v>
                </c:pt>
                <c:pt idx="85">
                  <c:v>41321</c:v>
                </c:pt>
                <c:pt idx="86">
                  <c:v>41313</c:v>
                </c:pt>
              </c:numCache>
            </c:numRef>
          </c:cat>
          <c:val>
            <c:numRef>
              <c:f>Sheet1!$N$21:$N$107</c:f>
              <c:numCache>
                <c:formatCode>###,###,###,###,##0.0000</c:formatCode>
                <c:ptCount val="87"/>
                <c:pt idx="0">
                  <c:v>5.5960000000000001</c:v>
                </c:pt>
                <c:pt idx="1">
                  <c:v>4.8129999999999997</c:v>
                </c:pt>
                <c:pt idx="2">
                  <c:v>6.968</c:v>
                </c:pt>
                <c:pt idx="3">
                  <c:v>6.6909999999999998</c:v>
                </c:pt>
                <c:pt idx="4">
                  <c:v>7.49</c:v>
                </c:pt>
                <c:pt idx="5">
                  <c:v>9.5809999999999995</c:v>
                </c:pt>
                <c:pt idx="6">
                  <c:v>8.2940000000000005</c:v>
                </c:pt>
                <c:pt idx="7">
                  <c:v>5.9820000000000002</c:v>
                </c:pt>
                <c:pt idx="8">
                  <c:v>4.6230000000000002</c:v>
                </c:pt>
                <c:pt idx="9">
                  <c:v>4.5170000000000003</c:v>
                </c:pt>
                <c:pt idx="10">
                  <c:v>4.5990000000000002</c:v>
                </c:pt>
                <c:pt idx="11">
                  <c:v>4.5010000000000003</c:v>
                </c:pt>
                <c:pt idx="12">
                  <c:v>3.39</c:v>
                </c:pt>
                <c:pt idx="13">
                  <c:v>3.05</c:v>
                </c:pt>
                <c:pt idx="14">
                  <c:v>3.35</c:v>
                </c:pt>
                <c:pt idx="15">
                  <c:v>3.56</c:v>
                </c:pt>
                <c:pt idx="16">
                  <c:v>3.504</c:v>
                </c:pt>
                <c:pt idx="17">
                  <c:v>3.681</c:v>
                </c:pt>
                <c:pt idx="18">
                  <c:v>3.4239999999999999</c:v>
                </c:pt>
                <c:pt idx="19">
                  <c:v>3.36</c:v>
                </c:pt>
                <c:pt idx="20">
                  <c:v>2.9569999999999999</c:v>
                </c:pt>
                <c:pt idx="21">
                  <c:v>2.8439000000000001</c:v>
                </c:pt>
                <c:pt idx="22">
                  <c:v>2.702</c:v>
                </c:pt>
                <c:pt idx="23">
                  <c:v>2.2444999999999999</c:v>
                </c:pt>
                <c:pt idx="24">
                  <c:v>2.2400000000000002</c:v>
                </c:pt>
                <c:pt idx="25">
                  <c:v>2.1573000000000002</c:v>
                </c:pt>
                <c:pt idx="26">
                  <c:v>2.14</c:v>
                </c:pt>
                <c:pt idx="27">
                  <c:v>2.11</c:v>
                </c:pt>
                <c:pt idx="28">
                  <c:v>2.11</c:v>
                </c:pt>
                <c:pt idx="29">
                  <c:v>2.36</c:v>
                </c:pt>
                <c:pt idx="30">
                  <c:v>2.78</c:v>
                </c:pt>
                <c:pt idx="31">
                  <c:v>3</c:v>
                </c:pt>
                <c:pt idx="32">
                  <c:v>2.8</c:v>
                </c:pt>
                <c:pt idx="33">
                  <c:v>2.83</c:v>
                </c:pt>
                <c:pt idx="34">
                  <c:v>3.016</c:v>
                </c:pt>
                <c:pt idx="35">
                  <c:v>3</c:v>
                </c:pt>
                <c:pt idx="36">
                  <c:v>4.2910000000000004</c:v>
                </c:pt>
                <c:pt idx="37">
                  <c:v>4.0609999999999999</c:v>
                </c:pt>
                <c:pt idx="38">
                  <c:v>2.97</c:v>
                </c:pt>
                <c:pt idx="39">
                  <c:v>2.637</c:v>
                </c:pt>
                <c:pt idx="40">
                  <c:v>2.5030000000000001</c:v>
                </c:pt>
                <c:pt idx="41">
                  <c:v>2.2080000000000002</c:v>
                </c:pt>
                <c:pt idx="42">
                  <c:v>2.0137999999999998</c:v>
                </c:pt>
                <c:pt idx="43">
                  <c:v>2.0169999999999999</c:v>
                </c:pt>
                <c:pt idx="44">
                  <c:v>2.0533000000000001</c:v>
                </c:pt>
                <c:pt idx="45">
                  <c:v>2.0238</c:v>
                </c:pt>
                <c:pt idx="46">
                  <c:v>2.0669</c:v>
                </c:pt>
                <c:pt idx="47">
                  <c:v>2.1234999999999999</c:v>
                </c:pt>
                <c:pt idx="48">
                  <c:v>2.14</c:v>
                </c:pt>
                <c:pt idx="49">
                  <c:v>2.1808000000000001</c:v>
                </c:pt>
                <c:pt idx="50">
                  <c:v>2.0329999999999999</c:v>
                </c:pt>
                <c:pt idx="51">
                  <c:v>2.093</c:v>
                </c:pt>
                <c:pt idx="52">
                  <c:v>2.0190000000000001</c:v>
                </c:pt>
                <c:pt idx="53">
                  <c:v>1.9915</c:v>
                </c:pt>
                <c:pt idx="54">
                  <c:v>2.6840000000000002</c:v>
                </c:pt>
                <c:pt idx="55">
                  <c:v>1.75</c:v>
                </c:pt>
                <c:pt idx="56">
                  <c:v>1.7410000000000001</c:v>
                </c:pt>
                <c:pt idx="57">
                  <c:v>1.6739999999999999</c:v>
                </c:pt>
                <c:pt idx="58">
                  <c:v>1.6840999999999999</c:v>
                </c:pt>
                <c:pt idx="59">
                  <c:v>1.8069999999999999</c:v>
                </c:pt>
                <c:pt idx="60">
                  <c:v>1.9379999999999999</c:v>
                </c:pt>
                <c:pt idx="61">
                  <c:v>2.0510000000000002</c:v>
                </c:pt>
                <c:pt idx="62">
                  <c:v>2.2480000000000002</c:v>
                </c:pt>
                <c:pt idx="63">
                  <c:v>2.524</c:v>
                </c:pt>
                <c:pt idx="64">
                  <c:v>2.0640000000000001</c:v>
                </c:pt>
                <c:pt idx="65">
                  <c:v>2.0569999999999999</c:v>
                </c:pt>
                <c:pt idx="66">
                  <c:v>2.0720000000000001</c:v>
                </c:pt>
                <c:pt idx="67">
                  <c:v>2.0950000000000002</c:v>
                </c:pt>
                <c:pt idx="68">
                  <c:v>2.2315</c:v>
                </c:pt>
                <c:pt idx="69">
                  <c:v>2.468</c:v>
                </c:pt>
                <c:pt idx="70">
                  <c:v>2.4860000000000002</c:v>
                </c:pt>
                <c:pt idx="71">
                  <c:v>2.8580000000000001</c:v>
                </c:pt>
                <c:pt idx="72">
                  <c:v>3.0179999999999998</c:v>
                </c:pt>
                <c:pt idx="73">
                  <c:v>3.2934999999999999</c:v>
                </c:pt>
                <c:pt idx="74">
                  <c:v>4.1360000000000001</c:v>
                </c:pt>
                <c:pt idx="75">
                  <c:v>4.0110000000000001</c:v>
                </c:pt>
                <c:pt idx="76">
                  <c:v>3.9319999999999999</c:v>
                </c:pt>
                <c:pt idx="77">
                  <c:v>3.69</c:v>
                </c:pt>
                <c:pt idx="78">
                  <c:v>2.3860000000000001</c:v>
                </c:pt>
                <c:pt idx="79">
                  <c:v>2.2000000000000002</c:v>
                </c:pt>
                <c:pt idx="80">
                  <c:v>2.0179999999999998</c:v>
                </c:pt>
                <c:pt idx="81">
                  <c:v>1.8797999999999999</c:v>
                </c:pt>
                <c:pt idx="82">
                  <c:v>1.8693</c:v>
                </c:pt>
                <c:pt idx="83">
                  <c:v>1.8660000000000001</c:v>
                </c:pt>
                <c:pt idx="84">
                  <c:v>1.899</c:v>
                </c:pt>
                <c:pt idx="85">
                  <c:v>1.98</c:v>
                </c:pt>
                <c:pt idx="86">
                  <c:v>2.7149999999999999</c:v>
                </c:pt>
              </c:numCache>
            </c:numRef>
          </c:val>
          <c:smooth val="0"/>
        </c:ser>
        <c:ser>
          <c:idx val="1"/>
          <c:order val="1"/>
          <c:tx>
            <c:strRef>
              <c:f>Sheet1!$O$17</c:f>
              <c:strCache>
                <c:ptCount val="1"/>
                <c:pt idx="0">
                  <c:v>SHIBOR:1周</c:v>
                </c:pt>
              </c:strCache>
            </c:strRef>
          </c:tx>
          <c:spPr>
            <a:ln w="25400"/>
          </c:spPr>
          <c:marker>
            <c:symbol val="none"/>
          </c:marker>
          <c:cat>
            <c:numRef>
              <c:f>Sheet1!$M$21:$M$107</c:f>
              <c:numCache>
                <c:formatCode>yyyy\-mm\-dd;@</c:formatCode>
                <c:ptCount val="87"/>
                <c:pt idx="0">
                  <c:v>41443</c:v>
                </c:pt>
                <c:pt idx="1">
                  <c:v>41442</c:v>
                </c:pt>
                <c:pt idx="2">
                  <c:v>41439</c:v>
                </c:pt>
                <c:pt idx="3">
                  <c:v>41438</c:v>
                </c:pt>
                <c:pt idx="4">
                  <c:v>41434</c:v>
                </c:pt>
                <c:pt idx="5">
                  <c:v>41433</c:v>
                </c:pt>
                <c:pt idx="6">
                  <c:v>41432</c:v>
                </c:pt>
                <c:pt idx="7">
                  <c:v>41431</c:v>
                </c:pt>
                <c:pt idx="8">
                  <c:v>41430</c:v>
                </c:pt>
                <c:pt idx="9">
                  <c:v>41429</c:v>
                </c:pt>
                <c:pt idx="10">
                  <c:v>41428</c:v>
                </c:pt>
                <c:pt idx="11">
                  <c:v>41425</c:v>
                </c:pt>
                <c:pt idx="12">
                  <c:v>41424</c:v>
                </c:pt>
                <c:pt idx="13">
                  <c:v>41423</c:v>
                </c:pt>
                <c:pt idx="14">
                  <c:v>41422</c:v>
                </c:pt>
                <c:pt idx="15">
                  <c:v>41421</c:v>
                </c:pt>
                <c:pt idx="16">
                  <c:v>41418</c:v>
                </c:pt>
                <c:pt idx="17">
                  <c:v>41417</c:v>
                </c:pt>
                <c:pt idx="18">
                  <c:v>41416</c:v>
                </c:pt>
                <c:pt idx="19">
                  <c:v>41415</c:v>
                </c:pt>
                <c:pt idx="20">
                  <c:v>41414</c:v>
                </c:pt>
                <c:pt idx="21">
                  <c:v>41411</c:v>
                </c:pt>
                <c:pt idx="22">
                  <c:v>41410</c:v>
                </c:pt>
                <c:pt idx="23">
                  <c:v>41409</c:v>
                </c:pt>
                <c:pt idx="24">
                  <c:v>41408</c:v>
                </c:pt>
                <c:pt idx="25">
                  <c:v>41407</c:v>
                </c:pt>
                <c:pt idx="26">
                  <c:v>41404</c:v>
                </c:pt>
                <c:pt idx="27">
                  <c:v>41403</c:v>
                </c:pt>
                <c:pt idx="28">
                  <c:v>41402</c:v>
                </c:pt>
                <c:pt idx="29">
                  <c:v>41401</c:v>
                </c:pt>
                <c:pt idx="30">
                  <c:v>41400</c:v>
                </c:pt>
                <c:pt idx="31">
                  <c:v>41397</c:v>
                </c:pt>
                <c:pt idx="32">
                  <c:v>41396</c:v>
                </c:pt>
                <c:pt idx="33">
                  <c:v>41392</c:v>
                </c:pt>
                <c:pt idx="34">
                  <c:v>41391</c:v>
                </c:pt>
                <c:pt idx="35">
                  <c:v>41390</c:v>
                </c:pt>
                <c:pt idx="36">
                  <c:v>41389</c:v>
                </c:pt>
                <c:pt idx="37">
                  <c:v>41388</c:v>
                </c:pt>
                <c:pt idx="38">
                  <c:v>41387</c:v>
                </c:pt>
                <c:pt idx="39">
                  <c:v>41386</c:v>
                </c:pt>
                <c:pt idx="40">
                  <c:v>41383</c:v>
                </c:pt>
                <c:pt idx="41">
                  <c:v>41382</c:v>
                </c:pt>
                <c:pt idx="42">
                  <c:v>41381</c:v>
                </c:pt>
                <c:pt idx="43">
                  <c:v>41380</c:v>
                </c:pt>
                <c:pt idx="44">
                  <c:v>41379</c:v>
                </c:pt>
                <c:pt idx="45">
                  <c:v>41376</c:v>
                </c:pt>
                <c:pt idx="46">
                  <c:v>41375</c:v>
                </c:pt>
                <c:pt idx="47">
                  <c:v>41374</c:v>
                </c:pt>
                <c:pt idx="48">
                  <c:v>41373</c:v>
                </c:pt>
                <c:pt idx="49">
                  <c:v>41372</c:v>
                </c:pt>
                <c:pt idx="50">
                  <c:v>41371</c:v>
                </c:pt>
                <c:pt idx="51">
                  <c:v>41367</c:v>
                </c:pt>
                <c:pt idx="52">
                  <c:v>41366</c:v>
                </c:pt>
                <c:pt idx="53">
                  <c:v>41365</c:v>
                </c:pt>
                <c:pt idx="54">
                  <c:v>41362</c:v>
                </c:pt>
                <c:pt idx="55">
                  <c:v>41361</c:v>
                </c:pt>
                <c:pt idx="56">
                  <c:v>41360</c:v>
                </c:pt>
                <c:pt idx="57">
                  <c:v>41359</c:v>
                </c:pt>
                <c:pt idx="58">
                  <c:v>41358</c:v>
                </c:pt>
                <c:pt idx="59">
                  <c:v>41355</c:v>
                </c:pt>
                <c:pt idx="60">
                  <c:v>41354</c:v>
                </c:pt>
                <c:pt idx="61">
                  <c:v>41353</c:v>
                </c:pt>
                <c:pt idx="62">
                  <c:v>41352</c:v>
                </c:pt>
                <c:pt idx="63">
                  <c:v>41351</c:v>
                </c:pt>
                <c:pt idx="64">
                  <c:v>41348</c:v>
                </c:pt>
                <c:pt idx="65">
                  <c:v>41347</c:v>
                </c:pt>
                <c:pt idx="66">
                  <c:v>41346</c:v>
                </c:pt>
                <c:pt idx="67">
                  <c:v>41345</c:v>
                </c:pt>
                <c:pt idx="68">
                  <c:v>41344</c:v>
                </c:pt>
                <c:pt idx="69">
                  <c:v>41341</c:v>
                </c:pt>
                <c:pt idx="70">
                  <c:v>41340</c:v>
                </c:pt>
                <c:pt idx="71">
                  <c:v>41339</c:v>
                </c:pt>
                <c:pt idx="72">
                  <c:v>41338</c:v>
                </c:pt>
                <c:pt idx="73">
                  <c:v>41337</c:v>
                </c:pt>
                <c:pt idx="74">
                  <c:v>41334</c:v>
                </c:pt>
                <c:pt idx="75">
                  <c:v>41333</c:v>
                </c:pt>
                <c:pt idx="76">
                  <c:v>41332</c:v>
                </c:pt>
                <c:pt idx="77">
                  <c:v>41331</c:v>
                </c:pt>
                <c:pt idx="78">
                  <c:v>41330</c:v>
                </c:pt>
                <c:pt idx="79">
                  <c:v>41327</c:v>
                </c:pt>
                <c:pt idx="80">
                  <c:v>41326</c:v>
                </c:pt>
                <c:pt idx="81">
                  <c:v>41325</c:v>
                </c:pt>
                <c:pt idx="82">
                  <c:v>41324</c:v>
                </c:pt>
                <c:pt idx="83">
                  <c:v>41323</c:v>
                </c:pt>
                <c:pt idx="84">
                  <c:v>41322</c:v>
                </c:pt>
                <c:pt idx="85">
                  <c:v>41321</c:v>
                </c:pt>
                <c:pt idx="86">
                  <c:v>41313</c:v>
                </c:pt>
              </c:numCache>
            </c:numRef>
          </c:cat>
          <c:val>
            <c:numRef>
              <c:f>Sheet1!$O$21:$O$107</c:f>
              <c:numCache>
                <c:formatCode>###,###,###,###,##0.0000</c:formatCode>
                <c:ptCount val="87"/>
                <c:pt idx="0">
                  <c:v>6.7030000000000003</c:v>
                </c:pt>
                <c:pt idx="1">
                  <c:v>6.8479999999999999</c:v>
                </c:pt>
                <c:pt idx="2">
                  <c:v>6.8109999999999999</c:v>
                </c:pt>
                <c:pt idx="3">
                  <c:v>6.08</c:v>
                </c:pt>
                <c:pt idx="4">
                  <c:v>6.6120000000000001</c:v>
                </c:pt>
                <c:pt idx="5">
                  <c:v>7.6029999999999998</c:v>
                </c:pt>
                <c:pt idx="6">
                  <c:v>6.657</c:v>
                </c:pt>
                <c:pt idx="7">
                  <c:v>5.1369999999999996</c:v>
                </c:pt>
                <c:pt idx="8">
                  <c:v>4.7389999999999999</c:v>
                </c:pt>
                <c:pt idx="9">
                  <c:v>4.7160000000000002</c:v>
                </c:pt>
                <c:pt idx="10">
                  <c:v>4.6280000000000001</c:v>
                </c:pt>
                <c:pt idx="11">
                  <c:v>4.7809999999999997</c:v>
                </c:pt>
                <c:pt idx="12">
                  <c:v>4.1440000000000001</c:v>
                </c:pt>
                <c:pt idx="13">
                  <c:v>3.67</c:v>
                </c:pt>
                <c:pt idx="14">
                  <c:v>3.5030000000000001</c:v>
                </c:pt>
                <c:pt idx="15">
                  <c:v>4.08</c:v>
                </c:pt>
                <c:pt idx="16">
                  <c:v>4.1509999999999998</c:v>
                </c:pt>
                <c:pt idx="17">
                  <c:v>4.1920000000000002</c:v>
                </c:pt>
                <c:pt idx="18">
                  <c:v>3.952</c:v>
                </c:pt>
                <c:pt idx="19">
                  <c:v>4.375</c:v>
                </c:pt>
                <c:pt idx="20">
                  <c:v>4.2300000000000004</c:v>
                </c:pt>
                <c:pt idx="21">
                  <c:v>3.5857999999999999</c:v>
                </c:pt>
                <c:pt idx="22">
                  <c:v>3.1920000000000002</c:v>
                </c:pt>
                <c:pt idx="23">
                  <c:v>2.7669999999999999</c:v>
                </c:pt>
                <c:pt idx="24">
                  <c:v>2.774</c:v>
                </c:pt>
                <c:pt idx="25">
                  <c:v>2.9009999999999998</c:v>
                </c:pt>
                <c:pt idx="26">
                  <c:v>2.9710000000000001</c:v>
                </c:pt>
                <c:pt idx="27">
                  <c:v>3.1059999999999999</c:v>
                </c:pt>
                <c:pt idx="28">
                  <c:v>2.984</c:v>
                </c:pt>
                <c:pt idx="29">
                  <c:v>3.1760000000000002</c:v>
                </c:pt>
                <c:pt idx="30">
                  <c:v>3.2210000000000001</c:v>
                </c:pt>
                <c:pt idx="31">
                  <c:v>3.2370000000000001</c:v>
                </c:pt>
                <c:pt idx="32">
                  <c:v>2.919</c:v>
                </c:pt>
                <c:pt idx="33">
                  <c:v>3.03</c:v>
                </c:pt>
                <c:pt idx="34">
                  <c:v>3.52</c:v>
                </c:pt>
                <c:pt idx="35">
                  <c:v>3.5270000000000001</c:v>
                </c:pt>
                <c:pt idx="36">
                  <c:v>5.0209999999999999</c:v>
                </c:pt>
                <c:pt idx="37">
                  <c:v>4.7539999999999996</c:v>
                </c:pt>
                <c:pt idx="38">
                  <c:v>3.57</c:v>
                </c:pt>
                <c:pt idx="39">
                  <c:v>3.1230000000000002</c:v>
                </c:pt>
                <c:pt idx="40">
                  <c:v>3.085</c:v>
                </c:pt>
                <c:pt idx="41">
                  <c:v>2.895</c:v>
                </c:pt>
                <c:pt idx="42">
                  <c:v>3.0129999999999999</c:v>
                </c:pt>
                <c:pt idx="43">
                  <c:v>3.044</c:v>
                </c:pt>
                <c:pt idx="44">
                  <c:v>2.9809999999999999</c:v>
                </c:pt>
                <c:pt idx="45">
                  <c:v>2.97</c:v>
                </c:pt>
                <c:pt idx="46">
                  <c:v>3.0350000000000001</c:v>
                </c:pt>
                <c:pt idx="47">
                  <c:v>3.2170000000000001</c:v>
                </c:pt>
                <c:pt idx="48">
                  <c:v>3.2879999999999998</c:v>
                </c:pt>
                <c:pt idx="49">
                  <c:v>3.2789999999999999</c:v>
                </c:pt>
                <c:pt idx="50">
                  <c:v>3.323</c:v>
                </c:pt>
                <c:pt idx="51">
                  <c:v>3.2970000000000002</c:v>
                </c:pt>
                <c:pt idx="52">
                  <c:v>3.407</c:v>
                </c:pt>
                <c:pt idx="53">
                  <c:v>3.4039999999999999</c:v>
                </c:pt>
                <c:pt idx="54">
                  <c:v>3.3940000000000001</c:v>
                </c:pt>
                <c:pt idx="55">
                  <c:v>3.177</c:v>
                </c:pt>
                <c:pt idx="56">
                  <c:v>2.8490000000000002</c:v>
                </c:pt>
                <c:pt idx="57">
                  <c:v>3.0249999999999999</c:v>
                </c:pt>
                <c:pt idx="58">
                  <c:v>2.923</c:v>
                </c:pt>
                <c:pt idx="59">
                  <c:v>2.9790000000000001</c:v>
                </c:pt>
                <c:pt idx="60">
                  <c:v>3.04</c:v>
                </c:pt>
                <c:pt idx="61">
                  <c:v>3.278</c:v>
                </c:pt>
                <c:pt idx="62">
                  <c:v>2.9729999999999999</c:v>
                </c:pt>
                <c:pt idx="63">
                  <c:v>3.0859999999999999</c:v>
                </c:pt>
                <c:pt idx="64">
                  <c:v>3.3904999999999998</c:v>
                </c:pt>
                <c:pt idx="65">
                  <c:v>3.0840000000000001</c:v>
                </c:pt>
                <c:pt idx="66">
                  <c:v>3.0350000000000001</c:v>
                </c:pt>
                <c:pt idx="67">
                  <c:v>3.07</c:v>
                </c:pt>
                <c:pt idx="68">
                  <c:v>2.9980000000000002</c:v>
                </c:pt>
                <c:pt idx="69">
                  <c:v>2.496</c:v>
                </c:pt>
                <c:pt idx="70">
                  <c:v>2.5190000000000001</c:v>
                </c:pt>
                <c:pt idx="71">
                  <c:v>2.9980000000000002</c:v>
                </c:pt>
                <c:pt idx="72">
                  <c:v>3.1890000000000001</c:v>
                </c:pt>
                <c:pt idx="73">
                  <c:v>4.3129999999999997</c:v>
                </c:pt>
                <c:pt idx="74">
                  <c:v>4.476</c:v>
                </c:pt>
                <c:pt idx="75">
                  <c:v>4.2670000000000003</c:v>
                </c:pt>
                <c:pt idx="76">
                  <c:v>4.2249999999999996</c:v>
                </c:pt>
                <c:pt idx="77">
                  <c:v>3.8109999999999999</c:v>
                </c:pt>
                <c:pt idx="78">
                  <c:v>3.31</c:v>
                </c:pt>
                <c:pt idx="79">
                  <c:v>3.0910000000000002</c:v>
                </c:pt>
                <c:pt idx="80">
                  <c:v>2.9980000000000002</c:v>
                </c:pt>
                <c:pt idx="81">
                  <c:v>2.9489999999999998</c:v>
                </c:pt>
                <c:pt idx="82">
                  <c:v>2.9489999999999998</c:v>
                </c:pt>
                <c:pt idx="83">
                  <c:v>2.9285999999999999</c:v>
                </c:pt>
                <c:pt idx="84">
                  <c:v>2.9860000000000002</c:v>
                </c:pt>
                <c:pt idx="85">
                  <c:v>2.831</c:v>
                </c:pt>
                <c:pt idx="86">
                  <c:v>3.5129999999999999</c:v>
                </c:pt>
              </c:numCache>
            </c:numRef>
          </c:val>
          <c:smooth val="0"/>
        </c:ser>
        <c:ser>
          <c:idx val="2"/>
          <c:order val="2"/>
          <c:tx>
            <c:strRef>
              <c:f>Sheet1!$Q$17</c:f>
              <c:strCache>
                <c:ptCount val="1"/>
                <c:pt idx="0">
                  <c:v>SHIBOR:1个月</c:v>
                </c:pt>
              </c:strCache>
            </c:strRef>
          </c:tx>
          <c:spPr>
            <a:ln w="25400"/>
          </c:spPr>
          <c:marker>
            <c:symbol val="none"/>
          </c:marker>
          <c:cat>
            <c:numRef>
              <c:f>Sheet1!$M$21:$M$107</c:f>
              <c:numCache>
                <c:formatCode>yyyy\-mm\-dd;@</c:formatCode>
                <c:ptCount val="87"/>
                <c:pt idx="0">
                  <c:v>41443</c:v>
                </c:pt>
                <c:pt idx="1">
                  <c:v>41442</c:v>
                </c:pt>
                <c:pt idx="2">
                  <c:v>41439</c:v>
                </c:pt>
                <c:pt idx="3">
                  <c:v>41438</c:v>
                </c:pt>
                <c:pt idx="4">
                  <c:v>41434</c:v>
                </c:pt>
                <c:pt idx="5">
                  <c:v>41433</c:v>
                </c:pt>
                <c:pt idx="6">
                  <c:v>41432</c:v>
                </c:pt>
                <c:pt idx="7">
                  <c:v>41431</c:v>
                </c:pt>
                <c:pt idx="8">
                  <c:v>41430</c:v>
                </c:pt>
                <c:pt idx="9">
                  <c:v>41429</c:v>
                </c:pt>
                <c:pt idx="10">
                  <c:v>41428</c:v>
                </c:pt>
                <c:pt idx="11">
                  <c:v>41425</c:v>
                </c:pt>
                <c:pt idx="12">
                  <c:v>41424</c:v>
                </c:pt>
                <c:pt idx="13">
                  <c:v>41423</c:v>
                </c:pt>
                <c:pt idx="14">
                  <c:v>41422</c:v>
                </c:pt>
                <c:pt idx="15">
                  <c:v>41421</c:v>
                </c:pt>
                <c:pt idx="16">
                  <c:v>41418</c:v>
                </c:pt>
                <c:pt idx="17">
                  <c:v>41417</c:v>
                </c:pt>
                <c:pt idx="18">
                  <c:v>41416</c:v>
                </c:pt>
                <c:pt idx="19">
                  <c:v>41415</c:v>
                </c:pt>
                <c:pt idx="20">
                  <c:v>41414</c:v>
                </c:pt>
                <c:pt idx="21">
                  <c:v>41411</c:v>
                </c:pt>
                <c:pt idx="22">
                  <c:v>41410</c:v>
                </c:pt>
                <c:pt idx="23">
                  <c:v>41409</c:v>
                </c:pt>
                <c:pt idx="24">
                  <c:v>41408</c:v>
                </c:pt>
                <c:pt idx="25">
                  <c:v>41407</c:v>
                </c:pt>
                <c:pt idx="26">
                  <c:v>41404</c:v>
                </c:pt>
                <c:pt idx="27">
                  <c:v>41403</c:v>
                </c:pt>
                <c:pt idx="28">
                  <c:v>41402</c:v>
                </c:pt>
                <c:pt idx="29">
                  <c:v>41401</c:v>
                </c:pt>
                <c:pt idx="30">
                  <c:v>41400</c:v>
                </c:pt>
                <c:pt idx="31">
                  <c:v>41397</c:v>
                </c:pt>
                <c:pt idx="32">
                  <c:v>41396</c:v>
                </c:pt>
                <c:pt idx="33">
                  <c:v>41392</c:v>
                </c:pt>
                <c:pt idx="34">
                  <c:v>41391</c:v>
                </c:pt>
                <c:pt idx="35">
                  <c:v>41390</c:v>
                </c:pt>
                <c:pt idx="36">
                  <c:v>41389</c:v>
                </c:pt>
                <c:pt idx="37">
                  <c:v>41388</c:v>
                </c:pt>
                <c:pt idx="38">
                  <c:v>41387</c:v>
                </c:pt>
                <c:pt idx="39">
                  <c:v>41386</c:v>
                </c:pt>
                <c:pt idx="40">
                  <c:v>41383</c:v>
                </c:pt>
                <c:pt idx="41">
                  <c:v>41382</c:v>
                </c:pt>
                <c:pt idx="42">
                  <c:v>41381</c:v>
                </c:pt>
                <c:pt idx="43">
                  <c:v>41380</c:v>
                </c:pt>
                <c:pt idx="44">
                  <c:v>41379</c:v>
                </c:pt>
                <c:pt idx="45">
                  <c:v>41376</c:v>
                </c:pt>
                <c:pt idx="46">
                  <c:v>41375</c:v>
                </c:pt>
                <c:pt idx="47">
                  <c:v>41374</c:v>
                </c:pt>
                <c:pt idx="48">
                  <c:v>41373</c:v>
                </c:pt>
                <c:pt idx="49">
                  <c:v>41372</c:v>
                </c:pt>
                <c:pt idx="50">
                  <c:v>41371</c:v>
                </c:pt>
                <c:pt idx="51">
                  <c:v>41367</c:v>
                </c:pt>
                <c:pt idx="52">
                  <c:v>41366</c:v>
                </c:pt>
                <c:pt idx="53">
                  <c:v>41365</c:v>
                </c:pt>
                <c:pt idx="54">
                  <c:v>41362</c:v>
                </c:pt>
                <c:pt idx="55">
                  <c:v>41361</c:v>
                </c:pt>
                <c:pt idx="56">
                  <c:v>41360</c:v>
                </c:pt>
                <c:pt idx="57">
                  <c:v>41359</c:v>
                </c:pt>
                <c:pt idx="58">
                  <c:v>41358</c:v>
                </c:pt>
                <c:pt idx="59">
                  <c:v>41355</c:v>
                </c:pt>
                <c:pt idx="60">
                  <c:v>41354</c:v>
                </c:pt>
                <c:pt idx="61">
                  <c:v>41353</c:v>
                </c:pt>
                <c:pt idx="62">
                  <c:v>41352</c:v>
                </c:pt>
                <c:pt idx="63">
                  <c:v>41351</c:v>
                </c:pt>
                <c:pt idx="64">
                  <c:v>41348</c:v>
                </c:pt>
                <c:pt idx="65">
                  <c:v>41347</c:v>
                </c:pt>
                <c:pt idx="66">
                  <c:v>41346</c:v>
                </c:pt>
                <c:pt idx="67">
                  <c:v>41345</c:v>
                </c:pt>
                <c:pt idx="68">
                  <c:v>41344</c:v>
                </c:pt>
                <c:pt idx="69">
                  <c:v>41341</c:v>
                </c:pt>
                <c:pt idx="70">
                  <c:v>41340</c:v>
                </c:pt>
                <c:pt idx="71">
                  <c:v>41339</c:v>
                </c:pt>
                <c:pt idx="72">
                  <c:v>41338</c:v>
                </c:pt>
                <c:pt idx="73">
                  <c:v>41337</c:v>
                </c:pt>
                <c:pt idx="74">
                  <c:v>41334</c:v>
                </c:pt>
                <c:pt idx="75">
                  <c:v>41333</c:v>
                </c:pt>
                <c:pt idx="76">
                  <c:v>41332</c:v>
                </c:pt>
                <c:pt idx="77">
                  <c:v>41331</c:v>
                </c:pt>
                <c:pt idx="78">
                  <c:v>41330</c:v>
                </c:pt>
                <c:pt idx="79">
                  <c:v>41327</c:v>
                </c:pt>
                <c:pt idx="80">
                  <c:v>41326</c:v>
                </c:pt>
                <c:pt idx="81">
                  <c:v>41325</c:v>
                </c:pt>
                <c:pt idx="82">
                  <c:v>41324</c:v>
                </c:pt>
                <c:pt idx="83">
                  <c:v>41323</c:v>
                </c:pt>
                <c:pt idx="84">
                  <c:v>41322</c:v>
                </c:pt>
                <c:pt idx="85">
                  <c:v>41321</c:v>
                </c:pt>
                <c:pt idx="86">
                  <c:v>41313</c:v>
                </c:pt>
              </c:numCache>
            </c:numRef>
          </c:cat>
          <c:val>
            <c:numRef>
              <c:f>Sheet1!$Q$21:$Q$107</c:f>
              <c:numCache>
                <c:formatCode>###,###,###,###,##0.0000</c:formatCode>
                <c:ptCount val="87"/>
                <c:pt idx="0">
                  <c:v>7.1779999999999999</c:v>
                </c:pt>
                <c:pt idx="1">
                  <c:v>7.282</c:v>
                </c:pt>
                <c:pt idx="2">
                  <c:v>7.21</c:v>
                </c:pt>
                <c:pt idx="3">
                  <c:v>6.9619999999999997</c:v>
                </c:pt>
                <c:pt idx="4">
                  <c:v>6.8109999999999999</c:v>
                </c:pt>
                <c:pt idx="5">
                  <c:v>6.6459999999999999</c:v>
                </c:pt>
                <c:pt idx="6">
                  <c:v>6.3414999999999999</c:v>
                </c:pt>
                <c:pt idx="7">
                  <c:v>5.09</c:v>
                </c:pt>
                <c:pt idx="8">
                  <c:v>4.5119999999999996</c:v>
                </c:pt>
                <c:pt idx="9">
                  <c:v>4.3804999999999996</c:v>
                </c:pt>
                <c:pt idx="10">
                  <c:v>4.5010000000000003</c:v>
                </c:pt>
                <c:pt idx="11">
                  <c:v>4.016</c:v>
                </c:pt>
                <c:pt idx="12">
                  <c:v>3.75</c:v>
                </c:pt>
                <c:pt idx="13">
                  <c:v>3.68</c:v>
                </c:pt>
                <c:pt idx="14">
                  <c:v>4.1456999999999997</c:v>
                </c:pt>
                <c:pt idx="15">
                  <c:v>4.391</c:v>
                </c:pt>
                <c:pt idx="16">
                  <c:v>4.5949999999999998</c:v>
                </c:pt>
                <c:pt idx="17">
                  <c:v>4.6349999999999998</c:v>
                </c:pt>
                <c:pt idx="18">
                  <c:v>4.4560000000000004</c:v>
                </c:pt>
                <c:pt idx="19">
                  <c:v>4.5119999999999996</c:v>
                </c:pt>
                <c:pt idx="20">
                  <c:v>4.5170000000000003</c:v>
                </c:pt>
                <c:pt idx="21">
                  <c:v>3.9670000000000001</c:v>
                </c:pt>
                <c:pt idx="22">
                  <c:v>3.4</c:v>
                </c:pt>
                <c:pt idx="23">
                  <c:v>3.2530000000000001</c:v>
                </c:pt>
                <c:pt idx="24">
                  <c:v>3.31</c:v>
                </c:pt>
                <c:pt idx="25">
                  <c:v>3.3180000000000001</c:v>
                </c:pt>
                <c:pt idx="26">
                  <c:v>3.274</c:v>
                </c:pt>
                <c:pt idx="27">
                  <c:v>3.2725</c:v>
                </c:pt>
                <c:pt idx="28">
                  <c:v>3.2565</c:v>
                </c:pt>
                <c:pt idx="29">
                  <c:v>3.25</c:v>
                </c:pt>
                <c:pt idx="30">
                  <c:v>3.2330000000000001</c:v>
                </c:pt>
                <c:pt idx="31">
                  <c:v>3.2330000000000001</c:v>
                </c:pt>
                <c:pt idx="32">
                  <c:v>3.3</c:v>
                </c:pt>
                <c:pt idx="33">
                  <c:v>3.4420000000000002</c:v>
                </c:pt>
                <c:pt idx="34">
                  <c:v>3.585</c:v>
                </c:pt>
                <c:pt idx="35">
                  <c:v>3.9</c:v>
                </c:pt>
                <c:pt idx="36">
                  <c:v>4.2939999999999996</c:v>
                </c:pt>
                <c:pt idx="37">
                  <c:v>4.6669999999999998</c:v>
                </c:pt>
                <c:pt idx="38">
                  <c:v>4.3029999999999999</c:v>
                </c:pt>
                <c:pt idx="39">
                  <c:v>4.109</c:v>
                </c:pt>
                <c:pt idx="40">
                  <c:v>3.7970000000000002</c:v>
                </c:pt>
                <c:pt idx="41">
                  <c:v>3.3359999999999999</c:v>
                </c:pt>
                <c:pt idx="42">
                  <c:v>3.302</c:v>
                </c:pt>
                <c:pt idx="43">
                  <c:v>3.2593000000000001</c:v>
                </c:pt>
                <c:pt idx="44">
                  <c:v>3.2128000000000001</c:v>
                </c:pt>
                <c:pt idx="45">
                  <c:v>3.2357999999999998</c:v>
                </c:pt>
                <c:pt idx="46">
                  <c:v>3.2679999999999998</c:v>
                </c:pt>
                <c:pt idx="47">
                  <c:v>3.3033000000000001</c:v>
                </c:pt>
                <c:pt idx="48">
                  <c:v>3.2759999999999998</c:v>
                </c:pt>
                <c:pt idx="49">
                  <c:v>3.3065000000000002</c:v>
                </c:pt>
                <c:pt idx="50">
                  <c:v>3.3308</c:v>
                </c:pt>
                <c:pt idx="51">
                  <c:v>3.3519999999999999</c:v>
                </c:pt>
                <c:pt idx="52">
                  <c:v>3.4245000000000001</c:v>
                </c:pt>
                <c:pt idx="53">
                  <c:v>3.4340000000000002</c:v>
                </c:pt>
                <c:pt idx="54">
                  <c:v>3.4</c:v>
                </c:pt>
                <c:pt idx="55">
                  <c:v>3.351</c:v>
                </c:pt>
                <c:pt idx="56">
                  <c:v>3.2770000000000001</c:v>
                </c:pt>
                <c:pt idx="57">
                  <c:v>3.2473000000000001</c:v>
                </c:pt>
                <c:pt idx="58">
                  <c:v>3.2985000000000002</c:v>
                </c:pt>
                <c:pt idx="59">
                  <c:v>3.3245</c:v>
                </c:pt>
                <c:pt idx="60">
                  <c:v>3.36</c:v>
                </c:pt>
                <c:pt idx="61">
                  <c:v>3.5910000000000002</c:v>
                </c:pt>
                <c:pt idx="62">
                  <c:v>3.2782</c:v>
                </c:pt>
                <c:pt idx="63">
                  <c:v>3.2612000000000001</c:v>
                </c:pt>
                <c:pt idx="64">
                  <c:v>3.2919999999999998</c:v>
                </c:pt>
                <c:pt idx="65">
                  <c:v>3.3180000000000001</c:v>
                </c:pt>
                <c:pt idx="66">
                  <c:v>3.3300999999999998</c:v>
                </c:pt>
                <c:pt idx="67">
                  <c:v>3.34</c:v>
                </c:pt>
                <c:pt idx="68">
                  <c:v>3.4220000000000002</c:v>
                </c:pt>
                <c:pt idx="69">
                  <c:v>3.4424999999999999</c:v>
                </c:pt>
                <c:pt idx="70">
                  <c:v>3.5335000000000001</c:v>
                </c:pt>
                <c:pt idx="71">
                  <c:v>3.6278999999999999</c:v>
                </c:pt>
                <c:pt idx="72">
                  <c:v>3.806</c:v>
                </c:pt>
                <c:pt idx="73">
                  <c:v>4.2809999999999997</c:v>
                </c:pt>
                <c:pt idx="74">
                  <c:v>4.4504999999999999</c:v>
                </c:pt>
                <c:pt idx="75">
                  <c:v>4.4901</c:v>
                </c:pt>
                <c:pt idx="76">
                  <c:v>4.3840000000000003</c:v>
                </c:pt>
                <c:pt idx="77">
                  <c:v>4.4050000000000002</c:v>
                </c:pt>
                <c:pt idx="78">
                  <c:v>3.2713000000000001</c:v>
                </c:pt>
                <c:pt idx="79">
                  <c:v>3.278</c:v>
                </c:pt>
                <c:pt idx="80">
                  <c:v>3.2801</c:v>
                </c:pt>
                <c:pt idx="81">
                  <c:v>3.3645999999999998</c:v>
                </c:pt>
                <c:pt idx="82">
                  <c:v>3.4535999999999998</c:v>
                </c:pt>
                <c:pt idx="83">
                  <c:v>3.5819999999999999</c:v>
                </c:pt>
                <c:pt idx="84">
                  <c:v>3.6669999999999998</c:v>
                </c:pt>
                <c:pt idx="85">
                  <c:v>3.9</c:v>
                </c:pt>
                <c:pt idx="86">
                  <c:v>4.0449999999999999</c:v>
                </c:pt>
              </c:numCache>
            </c:numRef>
          </c:val>
          <c:smooth val="0"/>
        </c:ser>
        <c:dLbls>
          <c:showLegendKey val="0"/>
          <c:showVal val="0"/>
          <c:showCatName val="0"/>
          <c:showSerName val="0"/>
          <c:showPercent val="0"/>
          <c:showBubbleSize val="0"/>
        </c:dLbls>
        <c:marker val="1"/>
        <c:smooth val="0"/>
        <c:axId val="213961344"/>
        <c:axId val="213967232"/>
      </c:lineChart>
      <c:dateAx>
        <c:axId val="213961344"/>
        <c:scaling>
          <c:orientation val="minMax"/>
        </c:scaling>
        <c:delete val="0"/>
        <c:axPos val="b"/>
        <c:numFmt formatCode="yy/mm/dd" sourceLinked="0"/>
        <c:majorTickMark val="out"/>
        <c:minorTickMark val="none"/>
        <c:tickLblPos val="nextTo"/>
        <c:txPr>
          <a:bodyPr rot="-5400000" vert="horz"/>
          <a:lstStyle/>
          <a:p>
            <a:pPr>
              <a:defRPr/>
            </a:pPr>
            <a:endParaRPr lang="zh-CN"/>
          </a:p>
        </c:txPr>
        <c:crossAx val="213967232"/>
        <c:crosses val="autoZero"/>
        <c:auto val="1"/>
        <c:lblOffset val="100"/>
        <c:baseTimeUnit val="days"/>
      </c:dateAx>
      <c:valAx>
        <c:axId val="213967232"/>
        <c:scaling>
          <c:orientation val="minMax"/>
          <c:min val="1.5"/>
        </c:scaling>
        <c:delete val="0"/>
        <c:axPos val="l"/>
        <c:numFmt formatCode="#,##0.00_);[Red]\(#,##0.00\)" sourceLinked="0"/>
        <c:majorTickMark val="out"/>
        <c:minorTickMark val="none"/>
        <c:tickLblPos val="nextTo"/>
        <c:crossAx val="213961344"/>
        <c:crosses val="autoZero"/>
        <c:crossBetween val="between"/>
      </c:valAx>
    </c:plotArea>
    <c:legend>
      <c:legendPos val="r"/>
      <c:layout>
        <c:manualLayout>
          <c:xMode val="edge"/>
          <c:yMode val="edge"/>
          <c:x val="0.10031439393939394"/>
          <c:y val="2.0512471655328799E-2"/>
          <c:w val="0.87490656565656566"/>
          <c:h val="9.6842970521541963E-2"/>
        </c:manualLayout>
      </c:layout>
      <c:overlay val="0"/>
    </c:legend>
    <c:plotVisOnly val="1"/>
    <c:dispBlanksAs val="gap"/>
    <c:showDLblsOverMax val="0"/>
  </c:chart>
  <c:spPr>
    <a:ln>
      <a:noFill/>
    </a:ln>
  </c:spPr>
  <c:txPr>
    <a:bodyPr/>
    <a:lstStyle/>
    <a:p>
      <a:pPr>
        <a:defRPr sz="1000">
          <a:latin typeface="Arial Unicode MS" pitchFamily="34" charset="-122"/>
          <a:ea typeface="Arial Unicode MS" pitchFamily="34" charset="-122"/>
          <a:cs typeface="Arial Unicode MS"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018757802746567"/>
          <c:y val="3.0760204081632651E-2"/>
          <c:w val="0.79591073657927591"/>
          <c:h val="0.80474206349206345"/>
        </c:manualLayout>
      </c:layout>
      <c:areaChart>
        <c:grouping val="stacked"/>
        <c:varyColors val="0"/>
        <c:ser>
          <c:idx val="0"/>
          <c:order val="0"/>
          <c:tx>
            <c:strRef>
              <c:f>JP!$O$15</c:f>
              <c:strCache>
                <c:ptCount val="1"/>
                <c:pt idx="0">
                  <c:v>国内非金融机构总债务</c:v>
                </c:pt>
              </c:strCache>
            </c:strRef>
          </c:tx>
          <c:spPr>
            <a:solidFill>
              <a:srgbClr val="0070C0"/>
            </a:solidFill>
          </c:spPr>
          <c:cat>
            <c:numRef>
              <c:f>JP!$N$21:$N$81</c:f>
              <c:numCache>
                <c:formatCode>\ [$-2052]yyyy/m</c:formatCode>
                <c:ptCount val="61"/>
                <c:pt idx="0">
                  <c:v>35765</c:v>
                </c:pt>
                <c:pt idx="1">
                  <c:v>35855</c:v>
                </c:pt>
                <c:pt idx="2">
                  <c:v>35947</c:v>
                </c:pt>
                <c:pt idx="3">
                  <c:v>36039</c:v>
                </c:pt>
                <c:pt idx="4">
                  <c:v>36130</c:v>
                </c:pt>
                <c:pt idx="5">
                  <c:v>36220</c:v>
                </c:pt>
                <c:pt idx="6">
                  <c:v>36312</c:v>
                </c:pt>
                <c:pt idx="7">
                  <c:v>36404</c:v>
                </c:pt>
                <c:pt idx="8">
                  <c:v>36495</c:v>
                </c:pt>
                <c:pt idx="9">
                  <c:v>36586</c:v>
                </c:pt>
                <c:pt idx="10">
                  <c:v>36678</c:v>
                </c:pt>
                <c:pt idx="11">
                  <c:v>36770</c:v>
                </c:pt>
                <c:pt idx="12">
                  <c:v>36861</c:v>
                </c:pt>
                <c:pt idx="13">
                  <c:v>36951</c:v>
                </c:pt>
                <c:pt idx="14">
                  <c:v>37043</c:v>
                </c:pt>
                <c:pt idx="15">
                  <c:v>37135</c:v>
                </c:pt>
                <c:pt idx="16">
                  <c:v>37226</c:v>
                </c:pt>
                <c:pt idx="17">
                  <c:v>37316</c:v>
                </c:pt>
                <c:pt idx="18">
                  <c:v>37408</c:v>
                </c:pt>
                <c:pt idx="19">
                  <c:v>37500</c:v>
                </c:pt>
                <c:pt idx="20">
                  <c:v>37591</c:v>
                </c:pt>
                <c:pt idx="21">
                  <c:v>37681</c:v>
                </c:pt>
                <c:pt idx="22">
                  <c:v>37773</c:v>
                </c:pt>
                <c:pt idx="23">
                  <c:v>37865</c:v>
                </c:pt>
                <c:pt idx="24">
                  <c:v>37956</c:v>
                </c:pt>
                <c:pt idx="25">
                  <c:v>38047</c:v>
                </c:pt>
                <c:pt idx="26">
                  <c:v>38139</c:v>
                </c:pt>
                <c:pt idx="27">
                  <c:v>38231</c:v>
                </c:pt>
                <c:pt idx="28">
                  <c:v>38322</c:v>
                </c:pt>
                <c:pt idx="29">
                  <c:v>38412</c:v>
                </c:pt>
                <c:pt idx="30">
                  <c:v>38504</c:v>
                </c:pt>
                <c:pt idx="31">
                  <c:v>38596</c:v>
                </c:pt>
                <c:pt idx="32">
                  <c:v>38687</c:v>
                </c:pt>
                <c:pt idx="33">
                  <c:v>38777</c:v>
                </c:pt>
                <c:pt idx="34">
                  <c:v>38869</c:v>
                </c:pt>
                <c:pt idx="35">
                  <c:v>38961</c:v>
                </c:pt>
                <c:pt idx="36">
                  <c:v>39052</c:v>
                </c:pt>
                <c:pt idx="37">
                  <c:v>39142</c:v>
                </c:pt>
                <c:pt idx="38">
                  <c:v>39234</c:v>
                </c:pt>
                <c:pt idx="39">
                  <c:v>39326</c:v>
                </c:pt>
                <c:pt idx="40">
                  <c:v>39417</c:v>
                </c:pt>
                <c:pt idx="41">
                  <c:v>39508</c:v>
                </c:pt>
                <c:pt idx="42">
                  <c:v>39600</c:v>
                </c:pt>
                <c:pt idx="43">
                  <c:v>39692</c:v>
                </c:pt>
                <c:pt idx="44">
                  <c:v>39783</c:v>
                </c:pt>
                <c:pt idx="45">
                  <c:v>39873</c:v>
                </c:pt>
                <c:pt idx="46">
                  <c:v>39965</c:v>
                </c:pt>
                <c:pt idx="47">
                  <c:v>40057</c:v>
                </c:pt>
                <c:pt idx="48">
                  <c:v>40148</c:v>
                </c:pt>
                <c:pt idx="49">
                  <c:v>40238</c:v>
                </c:pt>
                <c:pt idx="50">
                  <c:v>40330</c:v>
                </c:pt>
                <c:pt idx="51">
                  <c:v>40422</c:v>
                </c:pt>
                <c:pt idx="52">
                  <c:v>40513</c:v>
                </c:pt>
                <c:pt idx="53">
                  <c:v>40603</c:v>
                </c:pt>
                <c:pt idx="54">
                  <c:v>40695</c:v>
                </c:pt>
                <c:pt idx="55">
                  <c:v>40787</c:v>
                </c:pt>
                <c:pt idx="56">
                  <c:v>40878</c:v>
                </c:pt>
                <c:pt idx="57">
                  <c:v>40969</c:v>
                </c:pt>
                <c:pt idx="58">
                  <c:v>41061</c:v>
                </c:pt>
                <c:pt idx="59">
                  <c:v>41153</c:v>
                </c:pt>
                <c:pt idx="60">
                  <c:v>41244</c:v>
                </c:pt>
              </c:numCache>
            </c:numRef>
          </c:cat>
          <c:val>
            <c:numRef>
              <c:f>JP!$O$21:$O$81</c:f>
              <c:numCache>
                <c:formatCode>General</c:formatCode>
                <c:ptCount val="61"/>
                <c:pt idx="0">
                  <c:v>1999964.9999999995</c:v>
                </c:pt>
                <c:pt idx="1">
                  <c:v>1988382.5</c:v>
                </c:pt>
                <c:pt idx="2">
                  <c:v>1971779.1</c:v>
                </c:pt>
                <c:pt idx="3">
                  <c:v>1978846.6</c:v>
                </c:pt>
                <c:pt idx="4">
                  <c:v>1967603.2000000002</c:v>
                </c:pt>
                <c:pt idx="5">
                  <c:v>1967545.6</c:v>
                </c:pt>
                <c:pt idx="6">
                  <c:v>1953881.5</c:v>
                </c:pt>
                <c:pt idx="7">
                  <c:v>1958591.6</c:v>
                </c:pt>
                <c:pt idx="8">
                  <c:v>1997407.5999999999</c:v>
                </c:pt>
                <c:pt idx="9">
                  <c:v>2004867.5</c:v>
                </c:pt>
                <c:pt idx="10">
                  <c:v>1983189.6000000003</c:v>
                </c:pt>
                <c:pt idx="11">
                  <c:v>1992519.1999999997</c:v>
                </c:pt>
                <c:pt idx="12">
                  <c:v>2020699.1</c:v>
                </c:pt>
                <c:pt idx="13">
                  <c:v>2053658.4999999998</c:v>
                </c:pt>
                <c:pt idx="14">
                  <c:v>2044508.7</c:v>
                </c:pt>
                <c:pt idx="15">
                  <c:v>2017935.2999999998</c:v>
                </c:pt>
                <c:pt idx="16">
                  <c:v>2018969.5000000005</c:v>
                </c:pt>
                <c:pt idx="17">
                  <c:v>2057586.4</c:v>
                </c:pt>
                <c:pt idx="18">
                  <c:v>2046150.4000000001</c:v>
                </c:pt>
                <c:pt idx="19">
                  <c:v>2025100.0999999999</c:v>
                </c:pt>
                <c:pt idx="20">
                  <c:v>2049486.7999999998</c:v>
                </c:pt>
                <c:pt idx="21">
                  <c:v>2085877.2000000004</c:v>
                </c:pt>
                <c:pt idx="22">
                  <c:v>2055821.1000000006</c:v>
                </c:pt>
                <c:pt idx="23">
                  <c:v>2028321.1000000003</c:v>
                </c:pt>
                <c:pt idx="24">
                  <c:v>2063658.7999999996</c:v>
                </c:pt>
                <c:pt idx="25">
                  <c:v>2081077.2999999996</c:v>
                </c:pt>
                <c:pt idx="26">
                  <c:v>2064262.0999999999</c:v>
                </c:pt>
                <c:pt idx="27">
                  <c:v>2061146.6</c:v>
                </c:pt>
                <c:pt idx="28">
                  <c:v>2093839.2000000004</c:v>
                </c:pt>
                <c:pt idx="29">
                  <c:v>2107609.9</c:v>
                </c:pt>
                <c:pt idx="30">
                  <c:v>2086102.6999999997</c:v>
                </c:pt>
                <c:pt idx="31">
                  <c:v>2075134.4</c:v>
                </c:pt>
                <c:pt idx="32">
                  <c:v>2116006.8000000003</c:v>
                </c:pt>
                <c:pt idx="33">
                  <c:v>2094423.3000000003</c:v>
                </c:pt>
                <c:pt idx="34">
                  <c:v>2081094.6</c:v>
                </c:pt>
                <c:pt idx="35">
                  <c:v>2099087.3999999994</c:v>
                </c:pt>
                <c:pt idx="36">
                  <c:v>2130172.5</c:v>
                </c:pt>
                <c:pt idx="37">
                  <c:v>2131501.1</c:v>
                </c:pt>
                <c:pt idx="38">
                  <c:v>2090690</c:v>
                </c:pt>
                <c:pt idx="39">
                  <c:v>2092118.7999999998</c:v>
                </c:pt>
                <c:pt idx="40">
                  <c:v>2134177.4000000004</c:v>
                </c:pt>
                <c:pt idx="41">
                  <c:v>2134348.3000000003</c:v>
                </c:pt>
                <c:pt idx="42">
                  <c:v>2104693.8000000003</c:v>
                </c:pt>
                <c:pt idx="43">
                  <c:v>2091497.3999999997</c:v>
                </c:pt>
                <c:pt idx="44">
                  <c:v>2113533.3000000003</c:v>
                </c:pt>
                <c:pt idx="45">
                  <c:v>2079886.1</c:v>
                </c:pt>
                <c:pt idx="46">
                  <c:v>2080199.7000000002</c:v>
                </c:pt>
                <c:pt idx="47">
                  <c:v>2074948.7000000004</c:v>
                </c:pt>
                <c:pt idx="48">
                  <c:v>2112496.7999999998</c:v>
                </c:pt>
                <c:pt idx="49">
                  <c:v>2127180.1</c:v>
                </c:pt>
                <c:pt idx="50">
                  <c:v>2127635.9999999995</c:v>
                </c:pt>
                <c:pt idx="51">
                  <c:v>2127654.1999999997</c:v>
                </c:pt>
                <c:pt idx="52">
                  <c:v>2150264.5999999996</c:v>
                </c:pt>
                <c:pt idx="53">
                  <c:v>2156034.3000000003</c:v>
                </c:pt>
                <c:pt idx="54">
                  <c:v>2156727.6</c:v>
                </c:pt>
                <c:pt idx="55">
                  <c:v>2166267.4000000004</c:v>
                </c:pt>
                <c:pt idx="56">
                  <c:v>2186270.4</c:v>
                </c:pt>
                <c:pt idx="57">
                  <c:v>2208805.6</c:v>
                </c:pt>
                <c:pt idx="58">
                  <c:v>2185471.6999999997</c:v>
                </c:pt>
                <c:pt idx="59">
                  <c:v>2192545.7000000002</c:v>
                </c:pt>
                <c:pt idx="60">
                  <c:v>2217111.6000000006</c:v>
                </c:pt>
              </c:numCache>
            </c:numRef>
          </c:val>
        </c:ser>
        <c:dLbls>
          <c:showLegendKey val="0"/>
          <c:showVal val="0"/>
          <c:showCatName val="0"/>
          <c:showSerName val="0"/>
          <c:showPercent val="0"/>
          <c:showBubbleSize val="0"/>
        </c:dLbls>
        <c:axId val="233994880"/>
        <c:axId val="234001152"/>
      </c:areaChart>
      <c:lineChart>
        <c:grouping val="standard"/>
        <c:varyColors val="0"/>
        <c:ser>
          <c:idx val="1"/>
          <c:order val="1"/>
          <c:tx>
            <c:strRef>
              <c:f>JP!$P$15</c:f>
              <c:strCache>
                <c:ptCount val="1"/>
                <c:pt idx="0">
                  <c:v>国内非金融机构总债务/GDP（右）</c:v>
                </c:pt>
              </c:strCache>
            </c:strRef>
          </c:tx>
          <c:spPr>
            <a:ln w="28575">
              <a:solidFill>
                <a:srgbClr val="FF0000"/>
              </a:solidFill>
            </a:ln>
          </c:spPr>
          <c:marker>
            <c:symbol val="none"/>
          </c:marker>
          <c:cat>
            <c:numRef>
              <c:f>JP!$N$21:$N$81</c:f>
              <c:numCache>
                <c:formatCode>\ [$-2052]yyyy/m</c:formatCode>
                <c:ptCount val="61"/>
                <c:pt idx="0">
                  <c:v>35765</c:v>
                </c:pt>
                <c:pt idx="1">
                  <c:v>35855</c:v>
                </c:pt>
                <c:pt idx="2">
                  <c:v>35947</c:v>
                </c:pt>
                <c:pt idx="3">
                  <c:v>36039</c:v>
                </c:pt>
                <c:pt idx="4">
                  <c:v>36130</c:v>
                </c:pt>
                <c:pt idx="5">
                  <c:v>36220</c:v>
                </c:pt>
                <c:pt idx="6">
                  <c:v>36312</c:v>
                </c:pt>
                <c:pt idx="7">
                  <c:v>36404</c:v>
                </c:pt>
                <c:pt idx="8">
                  <c:v>36495</c:v>
                </c:pt>
                <c:pt idx="9">
                  <c:v>36586</c:v>
                </c:pt>
                <c:pt idx="10">
                  <c:v>36678</c:v>
                </c:pt>
                <c:pt idx="11">
                  <c:v>36770</c:v>
                </c:pt>
                <c:pt idx="12">
                  <c:v>36861</c:v>
                </c:pt>
                <c:pt idx="13">
                  <c:v>36951</c:v>
                </c:pt>
                <c:pt idx="14">
                  <c:v>37043</c:v>
                </c:pt>
                <c:pt idx="15">
                  <c:v>37135</c:v>
                </c:pt>
                <c:pt idx="16">
                  <c:v>37226</c:v>
                </c:pt>
                <c:pt idx="17">
                  <c:v>37316</c:v>
                </c:pt>
                <c:pt idx="18">
                  <c:v>37408</c:v>
                </c:pt>
                <c:pt idx="19">
                  <c:v>37500</c:v>
                </c:pt>
                <c:pt idx="20">
                  <c:v>37591</c:v>
                </c:pt>
                <c:pt idx="21">
                  <c:v>37681</c:v>
                </c:pt>
                <c:pt idx="22">
                  <c:v>37773</c:v>
                </c:pt>
                <c:pt idx="23">
                  <c:v>37865</c:v>
                </c:pt>
                <c:pt idx="24">
                  <c:v>37956</c:v>
                </c:pt>
                <c:pt idx="25">
                  <c:v>38047</c:v>
                </c:pt>
                <c:pt idx="26">
                  <c:v>38139</c:v>
                </c:pt>
                <c:pt idx="27">
                  <c:v>38231</c:v>
                </c:pt>
                <c:pt idx="28">
                  <c:v>38322</c:v>
                </c:pt>
                <c:pt idx="29">
                  <c:v>38412</c:v>
                </c:pt>
                <c:pt idx="30">
                  <c:v>38504</c:v>
                </c:pt>
                <c:pt idx="31">
                  <c:v>38596</c:v>
                </c:pt>
                <c:pt idx="32">
                  <c:v>38687</c:v>
                </c:pt>
                <c:pt idx="33">
                  <c:v>38777</c:v>
                </c:pt>
                <c:pt idx="34">
                  <c:v>38869</c:v>
                </c:pt>
                <c:pt idx="35">
                  <c:v>38961</c:v>
                </c:pt>
                <c:pt idx="36">
                  <c:v>39052</c:v>
                </c:pt>
                <c:pt idx="37">
                  <c:v>39142</c:v>
                </c:pt>
                <c:pt idx="38">
                  <c:v>39234</c:v>
                </c:pt>
                <c:pt idx="39">
                  <c:v>39326</c:v>
                </c:pt>
                <c:pt idx="40">
                  <c:v>39417</c:v>
                </c:pt>
                <c:pt idx="41">
                  <c:v>39508</c:v>
                </c:pt>
                <c:pt idx="42">
                  <c:v>39600</c:v>
                </c:pt>
                <c:pt idx="43">
                  <c:v>39692</c:v>
                </c:pt>
                <c:pt idx="44">
                  <c:v>39783</c:v>
                </c:pt>
                <c:pt idx="45">
                  <c:v>39873</c:v>
                </c:pt>
                <c:pt idx="46">
                  <c:v>39965</c:v>
                </c:pt>
                <c:pt idx="47">
                  <c:v>40057</c:v>
                </c:pt>
                <c:pt idx="48">
                  <c:v>40148</c:v>
                </c:pt>
                <c:pt idx="49">
                  <c:v>40238</c:v>
                </c:pt>
                <c:pt idx="50">
                  <c:v>40330</c:v>
                </c:pt>
                <c:pt idx="51">
                  <c:v>40422</c:v>
                </c:pt>
                <c:pt idx="52">
                  <c:v>40513</c:v>
                </c:pt>
                <c:pt idx="53">
                  <c:v>40603</c:v>
                </c:pt>
                <c:pt idx="54">
                  <c:v>40695</c:v>
                </c:pt>
                <c:pt idx="55">
                  <c:v>40787</c:v>
                </c:pt>
                <c:pt idx="56">
                  <c:v>40878</c:v>
                </c:pt>
                <c:pt idx="57">
                  <c:v>40969</c:v>
                </c:pt>
                <c:pt idx="58">
                  <c:v>41061</c:v>
                </c:pt>
                <c:pt idx="59">
                  <c:v>41153</c:v>
                </c:pt>
                <c:pt idx="60">
                  <c:v>41244</c:v>
                </c:pt>
              </c:numCache>
            </c:numRef>
          </c:cat>
          <c:val>
            <c:numRef>
              <c:f>JP!$P$21:$P$81</c:f>
              <c:numCache>
                <c:formatCode>General</c:formatCode>
                <c:ptCount val="61"/>
                <c:pt idx="0">
                  <c:v>381.35976202734383</c:v>
                </c:pt>
                <c:pt idx="1">
                  <c:v>386.650766735763</c:v>
                </c:pt>
                <c:pt idx="2">
                  <c:v>386.24922134246435</c:v>
                </c:pt>
                <c:pt idx="3">
                  <c:v>387.74000007837697</c:v>
                </c:pt>
                <c:pt idx="4">
                  <c:v>382.99740334567429</c:v>
                </c:pt>
                <c:pt idx="5">
                  <c:v>388.10897176683625</c:v>
                </c:pt>
                <c:pt idx="6">
                  <c:v>385.61370373440383</c:v>
                </c:pt>
                <c:pt idx="7">
                  <c:v>389.1097283809342</c:v>
                </c:pt>
                <c:pt idx="8">
                  <c:v>395.92767320530913</c:v>
                </c:pt>
                <c:pt idx="9">
                  <c:v>391.90482240944544</c:v>
                </c:pt>
                <c:pt idx="10">
                  <c:v>388.64047627912817</c:v>
                </c:pt>
                <c:pt idx="11">
                  <c:v>392.13169987699871</c:v>
                </c:pt>
                <c:pt idx="12">
                  <c:v>395.63911791253133</c:v>
                </c:pt>
                <c:pt idx="13">
                  <c:v>399.37740050368029</c:v>
                </c:pt>
                <c:pt idx="14">
                  <c:v>401.94171722453984</c:v>
                </c:pt>
                <c:pt idx="15">
                  <c:v>402.68665264468643</c:v>
                </c:pt>
                <c:pt idx="16">
                  <c:v>404.53987152308872</c:v>
                </c:pt>
                <c:pt idx="17">
                  <c:v>412.38824397126734</c:v>
                </c:pt>
                <c:pt idx="18">
                  <c:v>410.54134906892614</c:v>
                </c:pt>
                <c:pt idx="19">
                  <c:v>405.22263131565785</c:v>
                </c:pt>
                <c:pt idx="20">
                  <c:v>409.81621638915487</c:v>
                </c:pt>
                <c:pt idx="21">
                  <c:v>422.1449301173414</c:v>
                </c:pt>
                <c:pt idx="22">
                  <c:v>410.83883564217155</c:v>
                </c:pt>
                <c:pt idx="23">
                  <c:v>405.37073159032866</c:v>
                </c:pt>
                <c:pt idx="24">
                  <c:v>411.47839680333698</c:v>
                </c:pt>
                <c:pt idx="25">
                  <c:v>411.555824949917</c:v>
                </c:pt>
                <c:pt idx="26">
                  <c:v>409.95892987295667</c:v>
                </c:pt>
                <c:pt idx="27">
                  <c:v>409.2702957616433</c:v>
                </c:pt>
                <c:pt idx="28">
                  <c:v>416.72173627489036</c:v>
                </c:pt>
                <c:pt idx="29">
                  <c:v>420.58743472005204</c:v>
                </c:pt>
                <c:pt idx="30">
                  <c:v>412.79619043096091</c:v>
                </c:pt>
                <c:pt idx="31">
                  <c:v>410.88108980387887</c:v>
                </c:pt>
                <c:pt idx="32">
                  <c:v>419.41238848244961</c:v>
                </c:pt>
                <c:pt idx="33">
                  <c:v>414.41724212984036</c:v>
                </c:pt>
                <c:pt idx="34">
                  <c:v>411.33960955150013</c:v>
                </c:pt>
                <c:pt idx="35">
                  <c:v>416.01675096320008</c:v>
                </c:pt>
                <c:pt idx="36">
                  <c:v>416.90347998144637</c:v>
                </c:pt>
                <c:pt idx="37">
                  <c:v>414.81724891552057</c:v>
                </c:pt>
                <c:pt idx="38">
                  <c:v>405.77406426193875</c:v>
                </c:pt>
                <c:pt idx="39">
                  <c:v>409.80153568910123</c:v>
                </c:pt>
                <c:pt idx="40">
                  <c:v>416.72083196650897</c:v>
                </c:pt>
                <c:pt idx="41">
                  <c:v>415.83344048941109</c:v>
                </c:pt>
                <c:pt idx="42">
                  <c:v>415.58437096449353</c:v>
                </c:pt>
                <c:pt idx="43">
                  <c:v>420.98367189198325</c:v>
                </c:pt>
                <c:pt idx="44">
                  <c:v>433.13126324375065</c:v>
                </c:pt>
                <c:pt idx="45">
                  <c:v>444.34889707845963</c:v>
                </c:pt>
                <c:pt idx="46">
                  <c:v>439.89175049535942</c:v>
                </c:pt>
                <c:pt idx="47">
                  <c:v>442.13600652885896</c:v>
                </c:pt>
                <c:pt idx="48">
                  <c:v>445.64904530754569</c:v>
                </c:pt>
                <c:pt idx="49">
                  <c:v>443.55340226908294</c:v>
                </c:pt>
                <c:pt idx="50">
                  <c:v>441.01018559590074</c:v>
                </c:pt>
                <c:pt idx="51">
                  <c:v>437.56834517578579</c:v>
                </c:pt>
                <c:pt idx="52">
                  <c:v>446.63282368067394</c:v>
                </c:pt>
                <c:pt idx="53">
                  <c:v>457.91911357105391</c:v>
                </c:pt>
                <c:pt idx="54">
                  <c:v>464.86508157181748</c:v>
                </c:pt>
                <c:pt idx="55">
                  <c:v>456.4714435023011</c:v>
                </c:pt>
                <c:pt idx="56">
                  <c:v>461.37669934875004</c:v>
                </c:pt>
                <c:pt idx="57">
                  <c:v>459.69186071921365</c:v>
                </c:pt>
                <c:pt idx="58">
                  <c:v>457.24130644456017</c:v>
                </c:pt>
                <c:pt idx="59">
                  <c:v>463.49132227037319</c:v>
                </c:pt>
                <c:pt idx="60">
                  <c:v>470.26105916888685</c:v>
                </c:pt>
              </c:numCache>
            </c:numRef>
          </c:val>
          <c:smooth val="0"/>
        </c:ser>
        <c:dLbls>
          <c:showLegendKey val="0"/>
          <c:showVal val="0"/>
          <c:showCatName val="0"/>
          <c:showSerName val="0"/>
          <c:showPercent val="0"/>
          <c:showBubbleSize val="0"/>
        </c:dLbls>
        <c:marker val="1"/>
        <c:smooth val="0"/>
        <c:axId val="234012672"/>
        <c:axId val="234002688"/>
      </c:lineChart>
      <c:catAx>
        <c:axId val="233994880"/>
        <c:scaling>
          <c:orientation val="minMax"/>
        </c:scaling>
        <c:delete val="0"/>
        <c:axPos val="b"/>
        <c:title>
          <c:tx>
            <c:rich>
              <a:bodyPr/>
              <a:lstStyle/>
              <a:p>
                <a:pPr>
                  <a:defRPr/>
                </a:pPr>
                <a:r>
                  <a:rPr lang="en-US"/>
                  <a:t>YY/MM</a:t>
                </a:r>
                <a:endParaRPr lang="zh-CN"/>
              </a:p>
            </c:rich>
          </c:tx>
          <c:layout>
            <c:manualLayout>
              <c:xMode val="edge"/>
              <c:yMode val="edge"/>
              <c:x val="2.2511235955056181E-2"/>
              <c:y val="0.89128684807256231"/>
            </c:manualLayout>
          </c:layout>
          <c:overlay val="0"/>
        </c:title>
        <c:numFmt formatCode="yy/mm" sourceLinked="0"/>
        <c:majorTickMark val="out"/>
        <c:minorTickMark val="none"/>
        <c:tickLblPos val="nextTo"/>
        <c:crossAx val="234001152"/>
        <c:crosses val="autoZero"/>
        <c:auto val="0"/>
        <c:lblAlgn val="ctr"/>
        <c:lblOffset val="100"/>
        <c:tickLblSkip val="3"/>
        <c:tickMarkSkip val="1"/>
        <c:noMultiLvlLbl val="0"/>
      </c:catAx>
      <c:valAx>
        <c:axId val="234001152"/>
        <c:scaling>
          <c:orientation val="minMax"/>
          <c:max val="2300000"/>
          <c:min val="1900000.0000000002"/>
        </c:scaling>
        <c:delete val="0"/>
        <c:axPos val="l"/>
        <c:numFmt formatCode="General" sourceLinked="1"/>
        <c:majorTickMark val="out"/>
        <c:minorTickMark val="none"/>
        <c:tickLblPos val="nextTo"/>
        <c:crossAx val="233994880"/>
        <c:crosses val="autoZero"/>
        <c:crossBetween val="midCat"/>
        <c:majorUnit val="100000"/>
      </c:valAx>
      <c:valAx>
        <c:axId val="234002688"/>
        <c:scaling>
          <c:orientation val="minMax"/>
          <c:max val="500"/>
          <c:min val="350"/>
        </c:scaling>
        <c:delete val="0"/>
        <c:axPos val="r"/>
        <c:numFmt formatCode="General" sourceLinked="1"/>
        <c:majorTickMark val="out"/>
        <c:minorTickMark val="none"/>
        <c:tickLblPos val="nextTo"/>
        <c:crossAx val="234012672"/>
        <c:crosses val="max"/>
        <c:crossBetween val="between"/>
        <c:majorUnit val="50"/>
      </c:valAx>
      <c:dateAx>
        <c:axId val="234012672"/>
        <c:scaling>
          <c:orientation val="minMax"/>
        </c:scaling>
        <c:delete val="1"/>
        <c:axPos val="b"/>
        <c:numFmt formatCode="\ [$-2052]yyyy/m" sourceLinked="1"/>
        <c:majorTickMark val="out"/>
        <c:minorTickMark val="none"/>
        <c:tickLblPos val="nextTo"/>
        <c:crossAx val="234002688"/>
        <c:crosses val="autoZero"/>
        <c:auto val="1"/>
        <c:lblOffset val="100"/>
        <c:baseTimeUnit val="months"/>
      </c:dateAx>
    </c:plotArea>
    <c:legend>
      <c:legendPos val="r"/>
      <c:layout>
        <c:manualLayout>
          <c:xMode val="edge"/>
          <c:yMode val="edge"/>
          <c:x val="0.16853214731585517"/>
          <c:y val="1.1894557823129254E-2"/>
          <c:w val="0.53907615480649185"/>
          <c:h val="0.11482495590828923"/>
        </c:manualLayout>
      </c:layout>
      <c:overlay val="0"/>
    </c:legend>
    <c:plotVisOnly val="1"/>
    <c:dispBlanksAs val="gap"/>
    <c:showDLblsOverMax val="0"/>
  </c:chart>
  <c:spPr>
    <a:ln>
      <a:noFill/>
    </a:ln>
  </c:spPr>
  <c:txPr>
    <a:bodyPr/>
    <a:lstStyle/>
    <a:p>
      <a:pPr>
        <a:defRPr sz="9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5539370078740162E-2"/>
          <c:y val="5.0925925925925923E-2"/>
          <c:w val="0.85768285214348217"/>
          <c:h val="0.8699076278659611"/>
        </c:manualLayout>
      </c:layout>
      <c:barChart>
        <c:barDir val="col"/>
        <c:grouping val="clustered"/>
        <c:varyColors val="0"/>
        <c:ser>
          <c:idx val="0"/>
          <c:order val="0"/>
          <c:tx>
            <c:strRef>
              <c:f>GE!$Q$15</c:f>
              <c:strCache>
                <c:ptCount val="1"/>
                <c:pt idx="0">
                  <c:v>国内非金融机构总债务</c:v>
                </c:pt>
              </c:strCache>
            </c:strRef>
          </c:tx>
          <c:spPr>
            <a:solidFill>
              <a:srgbClr val="0070C0"/>
            </a:solidFill>
          </c:spPr>
          <c:invertIfNegative val="0"/>
          <c:cat>
            <c:numRef>
              <c:f>GE!$O$21:$O$34</c:f>
              <c:numCache>
                <c:formatCode>\ [$-2052]yyyy</c:formatCode>
                <c:ptCount val="14"/>
                <c:pt idx="0">
                  <c:v>41244</c:v>
                </c:pt>
                <c:pt idx="1">
                  <c:v>40878</c:v>
                </c:pt>
                <c:pt idx="2">
                  <c:v>40513</c:v>
                </c:pt>
                <c:pt idx="3">
                  <c:v>40148</c:v>
                </c:pt>
                <c:pt idx="4">
                  <c:v>39783</c:v>
                </c:pt>
                <c:pt idx="5">
                  <c:v>39417</c:v>
                </c:pt>
                <c:pt idx="6">
                  <c:v>39052</c:v>
                </c:pt>
                <c:pt idx="7">
                  <c:v>38687</c:v>
                </c:pt>
                <c:pt idx="8">
                  <c:v>38322</c:v>
                </c:pt>
                <c:pt idx="9">
                  <c:v>37956</c:v>
                </c:pt>
                <c:pt idx="10">
                  <c:v>37591</c:v>
                </c:pt>
                <c:pt idx="11">
                  <c:v>37226</c:v>
                </c:pt>
                <c:pt idx="12">
                  <c:v>36861</c:v>
                </c:pt>
                <c:pt idx="13">
                  <c:v>36495</c:v>
                </c:pt>
              </c:numCache>
            </c:numRef>
          </c:cat>
          <c:val>
            <c:numRef>
              <c:f>GE!$Q$21:$Q$34</c:f>
              <c:numCache>
                <c:formatCode>General</c:formatCode>
                <c:ptCount val="14"/>
                <c:pt idx="0">
                  <c:v>5866.4000000000005</c:v>
                </c:pt>
                <c:pt idx="1">
                  <c:v>5676.9</c:v>
                </c:pt>
                <c:pt idx="2">
                  <c:v>5567.9999999999991</c:v>
                </c:pt>
                <c:pt idx="3">
                  <c:v>5308.1</c:v>
                </c:pt>
                <c:pt idx="4">
                  <c:v>5244.6</c:v>
                </c:pt>
                <c:pt idx="5">
                  <c:v>5035.3999999999996</c:v>
                </c:pt>
                <c:pt idx="6">
                  <c:v>4958.3999999999996</c:v>
                </c:pt>
                <c:pt idx="7">
                  <c:v>4864.7999999999993</c:v>
                </c:pt>
                <c:pt idx="8">
                  <c:v>4788.7999999999993</c:v>
                </c:pt>
                <c:pt idx="9">
                  <c:v>4685.2</c:v>
                </c:pt>
                <c:pt idx="10">
                  <c:v>4586.2999999999993</c:v>
                </c:pt>
                <c:pt idx="11">
                  <c:v>4482.3</c:v>
                </c:pt>
                <c:pt idx="12">
                  <c:v>4371.9000000000005</c:v>
                </c:pt>
                <c:pt idx="13">
                  <c:v>4180</c:v>
                </c:pt>
              </c:numCache>
            </c:numRef>
          </c:val>
        </c:ser>
        <c:dLbls>
          <c:showLegendKey val="0"/>
          <c:showVal val="0"/>
          <c:showCatName val="0"/>
          <c:showSerName val="0"/>
          <c:showPercent val="0"/>
          <c:showBubbleSize val="0"/>
        </c:dLbls>
        <c:gapWidth val="150"/>
        <c:axId val="23175168"/>
        <c:axId val="23176704"/>
      </c:barChart>
      <c:lineChart>
        <c:grouping val="standard"/>
        <c:varyColors val="0"/>
        <c:ser>
          <c:idx val="1"/>
          <c:order val="1"/>
          <c:tx>
            <c:strRef>
              <c:f>GE!$R$15</c:f>
              <c:strCache>
                <c:ptCount val="1"/>
                <c:pt idx="0">
                  <c:v>国内非金融机构总债务/GDP（右）</c:v>
                </c:pt>
              </c:strCache>
            </c:strRef>
          </c:tx>
          <c:spPr>
            <a:ln w="31750">
              <a:solidFill>
                <a:srgbClr val="FF0000"/>
              </a:solidFill>
            </a:ln>
          </c:spPr>
          <c:marker>
            <c:symbol val="circle"/>
            <c:size val="4"/>
            <c:spPr>
              <a:solidFill>
                <a:schemeClr val="bg1"/>
              </a:solidFill>
            </c:spPr>
          </c:marker>
          <c:cat>
            <c:numRef>
              <c:f>GE!$O$21:$O$34</c:f>
              <c:numCache>
                <c:formatCode>\ [$-2052]yyyy</c:formatCode>
                <c:ptCount val="14"/>
                <c:pt idx="0">
                  <c:v>41244</c:v>
                </c:pt>
                <c:pt idx="1">
                  <c:v>40878</c:v>
                </c:pt>
                <c:pt idx="2">
                  <c:v>40513</c:v>
                </c:pt>
                <c:pt idx="3">
                  <c:v>40148</c:v>
                </c:pt>
                <c:pt idx="4">
                  <c:v>39783</c:v>
                </c:pt>
                <c:pt idx="5">
                  <c:v>39417</c:v>
                </c:pt>
                <c:pt idx="6">
                  <c:v>39052</c:v>
                </c:pt>
                <c:pt idx="7">
                  <c:v>38687</c:v>
                </c:pt>
                <c:pt idx="8">
                  <c:v>38322</c:v>
                </c:pt>
                <c:pt idx="9">
                  <c:v>37956</c:v>
                </c:pt>
                <c:pt idx="10">
                  <c:v>37591</c:v>
                </c:pt>
                <c:pt idx="11">
                  <c:v>37226</c:v>
                </c:pt>
                <c:pt idx="12">
                  <c:v>36861</c:v>
                </c:pt>
                <c:pt idx="13">
                  <c:v>36495</c:v>
                </c:pt>
              </c:numCache>
            </c:numRef>
          </c:cat>
          <c:val>
            <c:numRef>
              <c:f>GE!$R$21:$R$34</c:f>
              <c:numCache>
                <c:formatCode>General</c:formatCode>
                <c:ptCount val="14"/>
                <c:pt idx="0">
                  <c:v>221.73589298740961</c:v>
                </c:pt>
                <c:pt idx="1">
                  <c:v>219.24797046260321</c:v>
                </c:pt>
                <c:pt idx="2">
                  <c:v>223.50225790265927</c:v>
                </c:pt>
                <c:pt idx="3">
                  <c:v>223.70145605495503</c:v>
                </c:pt>
                <c:pt idx="4">
                  <c:v>212.26924835979651</c:v>
                </c:pt>
                <c:pt idx="5">
                  <c:v>207.03067181975166</c:v>
                </c:pt>
                <c:pt idx="6">
                  <c:v>214.20054949802142</c:v>
                </c:pt>
                <c:pt idx="7">
                  <c:v>219.00590192273927</c:v>
                </c:pt>
                <c:pt idx="8">
                  <c:v>218.76755946806517</c:v>
                </c:pt>
                <c:pt idx="9">
                  <c:v>217.83623691759772</c:v>
                </c:pt>
                <c:pt idx="10">
                  <c:v>214.73653653466175</c:v>
                </c:pt>
                <c:pt idx="11">
                  <c:v>212.92979772548051</c:v>
                </c:pt>
                <c:pt idx="12">
                  <c:v>213.46855270674746</c:v>
                </c:pt>
                <c:pt idx="13">
                  <c:v>209.41044447116349</c:v>
                </c:pt>
              </c:numCache>
            </c:numRef>
          </c:val>
          <c:smooth val="0"/>
        </c:ser>
        <c:dLbls>
          <c:showLegendKey val="0"/>
          <c:showVal val="0"/>
          <c:showCatName val="0"/>
          <c:showSerName val="0"/>
          <c:showPercent val="0"/>
          <c:showBubbleSize val="0"/>
        </c:dLbls>
        <c:marker val="1"/>
        <c:smooth val="0"/>
        <c:axId val="23187840"/>
        <c:axId val="23177856"/>
      </c:lineChart>
      <c:dateAx>
        <c:axId val="23175168"/>
        <c:scaling>
          <c:orientation val="minMax"/>
        </c:scaling>
        <c:delete val="0"/>
        <c:axPos val="b"/>
        <c:numFmt formatCode="\ [$-2052]yyyy" sourceLinked="1"/>
        <c:majorTickMark val="out"/>
        <c:minorTickMark val="none"/>
        <c:tickLblPos val="nextTo"/>
        <c:txPr>
          <a:bodyPr rot="-5400000" vert="horz"/>
          <a:lstStyle/>
          <a:p>
            <a:pPr>
              <a:defRPr/>
            </a:pPr>
            <a:endParaRPr lang="zh-CN"/>
          </a:p>
        </c:txPr>
        <c:crossAx val="23176704"/>
        <c:crosses val="autoZero"/>
        <c:auto val="1"/>
        <c:lblOffset val="100"/>
        <c:baseTimeUnit val="years"/>
      </c:dateAx>
      <c:valAx>
        <c:axId val="23176704"/>
        <c:scaling>
          <c:orientation val="minMax"/>
          <c:min val="4000"/>
        </c:scaling>
        <c:delete val="0"/>
        <c:axPos val="l"/>
        <c:numFmt formatCode="General" sourceLinked="1"/>
        <c:majorTickMark val="out"/>
        <c:minorTickMark val="none"/>
        <c:tickLblPos val="nextTo"/>
        <c:crossAx val="23175168"/>
        <c:crosses val="autoZero"/>
        <c:crossBetween val="between"/>
      </c:valAx>
      <c:valAx>
        <c:axId val="23177856"/>
        <c:scaling>
          <c:orientation val="minMax"/>
          <c:max val="230"/>
          <c:min val="200"/>
        </c:scaling>
        <c:delete val="0"/>
        <c:axPos val="r"/>
        <c:numFmt formatCode="General" sourceLinked="1"/>
        <c:majorTickMark val="out"/>
        <c:minorTickMark val="none"/>
        <c:tickLblPos val="nextTo"/>
        <c:crossAx val="23187840"/>
        <c:crosses val="max"/>
        <c:crossBetween val="between"/>
      </c:valAx>
      <c:dateAx>
        <c:axId val="23187840"/>
        <c:scaling>
          <c:orientation val="minMax"/>
        </c:scaling>
        <c:delete val="1"/>
        <c:axPos val="b"/>
        <c:numFmt formatCode="\ [$-2052]yyyy" sourceLinked="1"/>
        <c:majorTickMark val="out"/>
        <c:minorTickMark val="none"/>
        <c:tickLblPos val="nextTo"/>
        <c:crossAx val="23177856"/>
        <c:crosses val="autoZero"/>
        <c:auto val="1"/>
        <c:lblOffset val="100"/>
        <c:baseTimeUnit val="years"/>
      </c:dateAx>
    </c:plotArea>
    <c:legend>
      <c:legendPos val="r"/>
      <c:layout>
        <c:manualLayout>
          <c:xMode val="edge"/>
          <c:yMode val="edge"/>
          <c:x val="0.11103121098626714"/>
          <c:y val="2.0530045351473923E-2"/>
          <c:w val="0.55504244694132332"/>
          <c:h val="0.13821671075837744"/>
        </c:manualLayout>
      </c:layout>
      <c:overlay val="0"/>
    </c:legend>
    <c:plotVisOnly val="1"/>
    <c:dispBlanksAs val="gap"/>
    <c:showDLblsOverMax val="0"/>
  </c:chart>
  <c:spPr>
    <a:ln>
      <a:noFill/>
    </a:ln>
  </c:spPr>
  <c:txPr>
    <a:bodyPr/>
    <a:lstStyle/>
    <a:p>
      <a:pPr>
        <a:defRPr sz="9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6655074365704285E-2"/>
          <c:y val="5.1400554097404488E-2"/>
          <c:w val="0.84116207349081351"/>
          <c:h val="0.87163712522045855"/>
        </c:manualLayout>
      </c:layout>
      <c:barChart>
        <c:barDir val="col"/>
        <c:grouping val="clustered"/>
        <c:varyColors val="0"/>
        <c:ser>
          <c:idx val="0"/>
          <c:order val="0"/>
          <c:tx>
            <c:strRef>
              <c:f>CN!$J$16</c:f>
              <c:strCache>
                <c:ptCount val="1"/>
                <c:pt idx="0">
                  <c:v>国内非金融机构总债务</c:v>
                </c:pt>
              </c:strCache>
            </c:strRef>
          </c:tx>
          <c:spPr>
            <a:solidFill>
              <a:srgbClr val="0070C0"/>
            </a:solidFill>
          </c:spPr>
          <c:invertIfNegative val="0"/>
          <c:cat>
            <c:numRef>
              <c:f>CN!$H$21:$H$32</c:f>
              <c:numCache>
                <c:formatCode>\ [$-2052]yyyy</c:formatCode>
                <c:ptCount val="12"/>
                <c:pt idx="0">
                  <c:v>41244</c:v>
                </c:pt>
                <c:pt idx="1">
                  <c:v>40878</c:v>
                </c:pt>
                <c:pt idx="2">
                  <c:v>40513</c:v>
                </c:pt>
                <c:pt idx="3">
                  <c:v>40148</c:v>
                </c:pt>
                <c:pt idx="4">
                  <c:v>39783</c:v>
                </c:pt>
                <c:pt idx="5">
                  <c:v>39417</c:v>
                </c:pt>
                <c:pt idx="6">
                  <c:v>39052</c:v>
                </c:pt>
                <c:pt idx="7">
                  <c:v>38687</c:v>
                </c:pt>
                <c:pt idx="8">
                  <c:v>38322</c:v>
                </c:pt>
                <c:pt idx="9">
                  <c:v>37956</c:v>
                </c:pt>
                <c:pt idx="10">
                  <c:v>37591</c:v>
                </c:pt>
                <c:pt idx="11">
                  <c:v>37226</c:v>
                </c:pt>
              </c:numCache>
            </c:numRef>
          </c:cat>
          <c:val>
            <c:numRef>
              <c:f>CN!$J$21:$J$32</c:f>
              <c:numCache>
                <c:formatCode>General</c:formatCode>
                <c:ptCount val="12"/>
                <c:pt idx="0">
                  <c:v>102784.53911273998</c:v>
                </c:pt>
                <c:pt idx="1">
                  <c:v>87629.391599999988</c:v>
                </c:pt>
                <c:pt idx="2">
                  <c:v>74518.259969999999</c:v>
                </c:pt>
                <c:pt idx="3">
                  <c:v>59203.887000000002</c:v>
                </c:pt>
                <c:pt idx="4">
                  <c:v>44865.150999999998</c:v>
                </c:pt>
                <c:pt idx="5">
                  <c:v>38016.44</c:v>
                </c:pt>
                <c:pt idx="6">
                  <c:v>30740.105</c:v>
                </c:pt>
                <c:pt idx="7">
                  <c:v>26406.332999999999</c:v>
                </c:pt>
                <c:pt idx="8">
                  <c:v>23153.678999999993</c:v>
                </c:pt>
                <c:pt idx="9">
                  <c:v>20058.913999999997</c:v>
                </c:pt>
                <c:pt idx="10">
                  <c:v>16255.346999999998</c:v>
                </c:pt>
                <c:pt idx="11">
                  <c:v>13777.381999999998</c:v>
                </c:pt>
              </c:numCache>
            </c:numRef>
          </c:val>
        </c:ser>
        <c:dLbls>
          <c:showLegendKey val="0"/>
          <c:showVal val="0"/>
          <c:showCatName val="0"/>
          <c:showSerName val="0"/>
          <c:showPercent val="0"/>
          <c:showBubbleSize val="0"/>
        </c:dLbls>
        <c:gapWidth val="150"/>
        <c:axId val="23537152"/>
        <c:axId val="23539072"/>
      </c:barChart>
      <c:lineChart>
        <c:grouping val="standard"/>
        <c:varyColors val="0"/>
        <c:ser>
          <c:idx val="1"/>
          <c:order val="1"/>
          <c:tx>
            <c:strRef>
              <c:f>CN!$K$16</c:f>
              <c:strCache>
                <c:ptCount val="1"/>
                <c:pt idx="0">
                  <c:v>国内非金融机构总债务/GDP(右)</c:v>
                </c:pt>
              </c:strCache>
            </c:strRef>
          </c:tx>
          <c:spPr>
            <a:ln w="28575">
              <a:solidFill>
                <a:srgbClr val="FF0000"/>
              </a:solidFill>
            </a:ln>
          </c:spPr>
          <c:marker>
            <c:symbol val="circle"/>
            <c:size val="4"/>
            <c:spPr>
              <a:solidFill>
                <a:schemeClr val="bg1"/>
              </a:solidFill>
            </c:spPr>
          </c:marker>
          <c:cat>
            <c:numRef>
              <c:f>CN!$H$21:$H$32</c:f>
              <c:numCache>
                <c:formatCode>\ [$-2052]yyyy</c:formatCode>
                <c:ptCount val="12"/>
                <c:pt idx="0">
                  <c:v>41244</c:v>
                </c:pt>
                <c:pt idx="1">
                  <c:v>40878</c:v>
                </c:pt>
                <c:pt idx="2">
                  <c:v>40513</c:v>
                </c:pt>
                <c:pt idx="3">
                  <c:v>40148</c:v>
                </c:pt>
                <c:pt idx="4">
                  <c:v>39783</c:v>
                </c:pt>
                <c:pt idx="5">
                  <c:v>39417</c:v>
                </c:pt>
                <c:pt idx="6">
                  <c:v>39052</c:v>
                </c:pt>
                <c:pt idx="7">
                  <c:v>38687</c:v>
                </c:pt>
                <c:pt idx="8">
                  <c:v>38322</c:v>
                </c:pt>
                <c:pt idx="9">
                  <c:v>37956</c:v>
                </c:pt>
                <c:pt idx="10">
                  <c:v>37591</c:v>
                </c:pt>
                <c:pt idx="11">
                  <c:v>37226</c:v>
                </c:pt>
              </c:numCache>
            </c:numRef>
          </c:cat>
          <c:val>
            <c:numRef>
              <c:f>CN!$K$21:$K$32</c:f>
              <c:numCache>
                <c:formatCode>General</c:formatCode>
                <c:ptCount val="12"/>
                <c:pt idx="0">
                  <c:v>197.92059516192353</c:v>
                </c:pt>
                <c:pt idx="1">
                  <c:v>185.22225895363383</c:v>
                </c:pt>
                <c:pt idx="2">
                  <c:v>185.59373663677744</c:v>
                </c:pt>
                <c:pt idx="3">
                  <c:v>173.66793353349996</c:v>
                </c:pt>
                <c:pt idx="4">
                  <c:v>142.86197891821035</c:v>
                </c:pt>
                <c:pt idx="5">
                  <c:v>143.02094076293713</c:v>
                </c:pt>
                <c:pt idx="6">
                  <c:v>142.10843716087084</c:v>
                </c:pt>
                <c:pt idx="7">
                  <c:v>142.78527451096159</c:v>
                </c:pt>
                <c:pt idx="8">
                  <c:v>144.82061362485553</c:v>
                </c:pt>
                <c:pt idx="9">
                  <c:v>147.68448652232027</c:v>
                </c:pt>
                <c:pt idx="10">
                  <c:v>135.08670917298053</c:v>
                </c:pt>
                <c:pt idx="11">
                  <c:v>125.64279395003618</c:v>
                </c:pt>
              </c:numCache>
            </c:numRef>
          </c:val>
          <c:smooth val="0"/>
        </c:ser>
        <c:dLbls>
          <c:showLegendKey val="0"/>
          <c:showVal val="0"/>
          <c:showCatName val="0"/>
          <c:showSerName val="0"/>
          <c:showPercent val="0"/>
          <c:showBubbleSize val="0"/>
        </c:dLbls>
        <c:marker val="1"/>
        <c:smooth val="0"/>
        <c:axId val="23542400"/>
        <c:axId val="23540864"/>
      </c:lineChart>
      <c:dateAx>
        <c:axId val="23537152"/>
        <c:scaling>
          <c:orientation val="minMax"/>
        </c:scaling>
        <c:delete val="0"/>
        <c:axPos val="b"/>
        <c:numFmt formatCode="\ [$-2052]yyyy" sourceLinked="1"/>
        <c:majorTickMark val="out"/>
        <c:minorTickMark val="none"/>
        <c:tickLblPos val="nextTo"/>
        <c:txPr>
          <a:bodyPr rot="-5400000" vert="horz"/>
          <a:lstStyle/>
          <a:p>
            <a:pPr>
              <a:defRPr/>
            </a:pPr>
            <a:endParaRPr lang="zh-CN"/>
          </a:p>
        </c:txPr>
        <c:crossAx val="23539072"/>
        <c:crosses val="autoZero"/>
        <c:auto val="1"/>
        <c:lblOffset val="100"/>
        <c:baseTimeUnit val="years"/>
      </c:dateAx>
      <c:valAx>
        <c:axId val="23539072"/>
        <c:scaling>
          <c:orientation val="minMax"/>
        </c:scaling>
        <c:delete val="0"/>
        <c:axPos val="l"/>
        <c:numFmt formatCode="General" sourceLinked="1"/>
        <c:majorTickMark val="out"/>
        <c:minorTickMark val="none"/>
        <c:tickLblPos val="nextTo"/>
        <c:crossAx val="23537152"/>
        <c:crosses val="autoZero"/>
        <c:crossBetween val="between"/>
      </c:valAx>
      <c:valAx>
        <c:axId val="23540864"/>
        <c:scaling>
          <c:orientation val="minMax"/>
          <c:max val="200"/>
          <c:min val="120"/>
        </c:scaling>
        <c:delete val="0"/>
        <c:axPos val="r"/>
        <c:numFmt formatCode="General" sourceLinked="1"/>
        <c:majorTickMark val="out"/>
        <c:minorTickMark val="none"/>
        <c:tickLblPos val="nextTo"/>
        <c:crossAx val="23542400"/>
        <c:crosses val="max"/>
        <c:crossBetween val="between"/>
        <c:majorUnit val="20"/>
      </c:valAx>
      <c:dateAx>
        <c:axId val="23542400"/>
        <c:scaling>
          <c:orientation val="minMax"/>
        </c:scaling>
        <c:delete val="1"/>
        <c:axPos val="b"/>
        <c:numFmt formatCode="\ [$-2052]yyyy" sourceLinked="1"/>
        <c:majorTickMark val="out"/>
        <c:minorTickMark val="none"/>
        <c:tickLblPos val="nextTo"/>
        <c:crossAx val="23540864"/>
        <c:crosses val="autoZero"/>
        <c:auto val="1"/>
        <c:lblOffset val="100"/>
        <c:baseTimeUnit val="years"/>
      </c:dateAx>
    </c:plotArea>
    <c:legend>
      <c:legendPos val="r"/>
      <c:layout>
        <c:manualLayout>
          <c:xMode val="edge"/>
          <c:yMode val="edge"/>
          <c:x val="0.17720880149812734"/>
          <c:y val="2.2783446712018141E-2"/>
          <c:w val="0.49612390761548064"/>
          <c:h val="0.12588425925925925"/>
        </c:manualLayout>
      </c:layout>
      <c:overlay val="0"/>
    </c:legend>
    <c:plotVisOnly val="1"/>
    <c:dispBlanksAs val="gap"/>
    <c:showDLblsOverMax val="0"/>
  </c:chart>
  <c:spPr>
    <a:ln>
      <a:noFill/>
    </a:ln>
  </c:spPr>
  <c:txPr>
    <a:bodyPr/>
    <a:lstStyle/>
    <a:p>
      <a:pPr>
        <a:defRPr sz="9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0"/>
    <c:plotArea>
      <c:layout>
        <c:manualLayout>
          <c:layoutTarget val="inner"/>
          <c:xMode val="edge"/>
          <c:yMode val="edge"/>
          <c:x val="8.2055816848397301E-2"/>
          <c:y val="1.9609954850230194E-2"/>
          <c:w val="0.78165642046422046"/>
          <c:h val="0.85841266376413849"/>
        </c:manualLayout>
      </c:layout>
      <c:areaChart>
        <c:grouping val="stacked"/>
        <c:varyColors val="0"/>
        <c:ser>
          <c:idx val="0"/>
          <c:order val="0"/>
          <c:tx>
            <c:strRef>
              <c:f>US!$H$15</c:f>
              <c:strCache>
                <c:ptCount val="1"/>
                <c:pt idx="0">
                  <c:v>家庭</c:v>
                </c:pt>
              </c:strCache>
            </c:strRef>
          </c:tx>
          <c:cat>
            <c:numRef>
              <c:f>US!$G$21:$G$264</c:f>
              <c:numCache>
                <c:formatCode>\ [$-2052]yyyy/m</c:formatCode>
                <c:ptCount val="244"/>
                <c:pt idx="0">
                  <c:v>41244</c:v>
                </c:pt>
                <c:pt idx="1">
                  <c:v>41153</c:v>
                </c:pt>
                <c:pt idx="2">
                  <c:v>41061</c:v>
                </c:pt>
                <c:pt idx="3">
                  <c:v>40969</c:v>
                </c:pt>
                <c:pt idx="4">
                  <c:v>40878</c:v>
                </c:pt>
                <c:pt idx="5">
                  <c:v>40787</c:v>
                </c:pt>
                <c:pt idx="6">
                  <c:v>40695</c:v>
                </c:pt>
                <c:pt idx="7">
                  <c:v>40603</c:v>
                </c:pt>
                <c:pt idx="8">
                  <c:v>40513</c:v>
                </c:pt>
                <c:pt idx="9">
                  <c:v>40422</c:v>
                </c:pt>
                <c:pt idx="10">
                  <c:v>40330</c:v>
                </c:pt>
                <c:pt idx="11">
                  <c:v>40238</c:v>
                </c:pt>
                <c:pt idx="12">
                  <c:v>40148</c:v>
                </c:pt>
                <c:pt idx="13">
                  <c:v>40057</c:v>
                </c:pt>
                <c:pt idx="14">
                  <c:v>39965</c:v>
                </c:pt>
                <c:pt idx="15">
                  <c:v>39873</c:v>
                </c:pt>
                <c:pt idx="16">
                  <c:v>39783</c:v>
                </c:pt>
                <c:pt idx="17">
                  <c:v>39692</c:v>
                </c:pt>
                <c:pt idx="18">
                  <c:v>39600</c:v>
                </c:pt>
                <c:pt idx="19">
                  <c:v>39508</c:v>
                </c:pt>
                <c:pt idx="20">
                  <c:v>39417</c:v>
                </c:pt>
                <c:pt idx="21">
                  <c:v>39326</c:v>
                </c:pt>
                <c:pt idx="22">
                  <c:v>39234</c:v>
                </c:pt>
                <c:pt idx="23">
                  <c:v>39142</c:v>
                </c:pt>
                <c:pt idx="24">
                  <c:v>39052</c:v>
                </c:pt>
                <c:pt idx="25">
                  <c:v>38961</c:v>
                </c:pt>
                <c:pt idx="26">
                  <c:v>38869</c:v>
                </c:pt>
                <c:pt idx="27">
                  <c:v>38777</c:v>
                </c:pt>
                <c:pt idx="28">
                  <c:v>38687</c:v>
                </c:pt>
                <c:pt idx="29">
                  <c:v>38596</c:v>
                </c:pt>
                <c:pt idx="30">
                  <c:v>38504</c:v>
                </c:pt>
                <c:pt idx="31">
                  <c:v>38412</c:v>
                </c:pt>
                <c:pt idx="32">
                  <c:v>38322</c:v>
                </c:pt>
                <c:pt idx="33">
                  <c:v>38231</c:v>
                </c:pt>
                <c:pt idx="34">
                  <c:v>38139</c:v>
                </c:pt>
                <c:pt idx="35">
                  <c:v>38047</c:v>
                </c:pt>
                <c:pt idx="36">
                  <c:v>37956</c:v>
                </c:pt>
                <c:pt idx="37">
                  <c:v>37865</c:v>
                </c:pt>
                <c:pt idx="38">
                  <c:v>37773</c:v>
                </c:pt>
                <c:pt idx="39">
                  <c:v>37681</c:v>
                </c:pt>
                <c:pt idx="40">
                  <c:v>37591</c:v>
                </c:pt>
                <c:pt idx="41">
                  <c:v>37500</c:v>
                </c:pt>
                <c:pt idx="42">
                  <c:v>37408</c:v>
                </c:pt>
                <c:pt idx="43">
                  <c:v>37316</c:v>
                </c:pt>
                <c:pt idx="44">
                  <c:v>37226</c:v>
                </c:pt>
                <c:pt idx="45">
                  <c:v>37135</c:v>
                </c:pt>
                <c:pt idx="46">
                  <c:v>37043</c:v>
                </c:pt>
                <c:pt idx="47">
                  <c:v>36951</c:v>
                </c:pt>
                <c:pt idx="48">
                  <c:v>36861</c:v>
                </c:pt>
                <c:pt idx="49">
                  <c:v>36770</c:v>
                </c:pt>
                <c:pt idx="50">
                  <c:v>36678</c:v>
                </c:pt>
                <c:pt idx="51">
                  <c:v>36586</c:v>
                </c:pt>
                <c:pt idx="52">
                  <c:v>36495</c:v>
                </c:pt>
                <c:pt idx="53">
                  <c:v>36404</c:v>
                </c:pt>
                <c:pt idx="54">
                  <c:v>36312</c:v>
                </c:pt>
                <c:pt idx="55">
                  <c:v>36220</c:v>
                </c:pt>
                <c:pt idx="56">
                  <c:v>36130</c:v>
                </c:pt>
                <c:pt idx="57">
                  <c:v>36039</c:v>
                </c:pt>
                <c:pt idx="58">
                  <c:v>35947</c:v>
                </c:pt>
                <c:pt idx="59">
                  <c:v>35855</c:v>
                </c:pt>
                <c:pt idx="60">
                  <c:v>35765</c:v>
                </c:pt>
                <c:pt idx="61">
                  <c:v>35674</c:v>
                </c:pt>
                <c:pt idx="62">
                  <c:v>35582</c:v>
                </c:pt>
                <c:pt idx="63">
                  <c:v>35490</c:v>
                </c:pt>
                <c:pt idx="64">
                  <c:v>35400</c:v>
                </c:pt>
                <c:pt idx="65">
                  <c:v>35309</c:v>
                </c:pt>
                <c:pt idx="66">
                  <c:v>35217</c:v>
                </c:pt>
                <c:pt idx="67">
                  <c:v>35125</c:v>
                </c:pt>
                <c:pt idx="68">
                  <c:v>35034</c:v>
                </c:pt>
                <c:pt idx="69">
                  <c:v>34943</c:v>
                </c:pt>
                <c:pt idx="70">
                  <c:v>34851</c:v>
                </c:pt>
                <c:pt idx="71">
                  <c:v>34759</c:v>
                </c:pt>
                <c:pt idx="72">
                  <c:v>34669</c:v>
                </c:pt>
                <c:pt idx="73">
                  <c:v>34578</c:v>
                </c:pt>
                <c:pt idx="74">
                  <c:v>34486</c:v>
                </c:pt>
                <c:pt idx="75">
                  <c:v>34394</c:v>
                </c:pt>
                <c:pt idx="76">
                  <c:v>34304</c:v>
                </c:pt>
                <c:pt idx="77">
                  <c:v>34213</c:v>
                </c:pt>
                <c:pt idx="78">
                  <c:v>34121</c:v>
                </c:pt>
                <c:pt idx="79">
                  <c:v>34029</c:v>
                </c:pt>
                <c:pt idx="80">
                  <c:v>33939</c:v>
                </c:pt>
                <c:pt idx="81">
                  <c:v>33848</c:v>
                </c:pt>
                <c:pt idx="82">
                  <c:v>33756</c:v>
                </c:pt>
                <c:pt idx="83">
                  <c:v>33664</c:v>
                </c:pt>
                <c:pt idx="84">
                  <c:v>33573</c:v>
                </c:pt>
                <c:pt idx="85">
                  <c:v>33482</c:v>
                </c:pt>
                <c:pt idx="86">
                  <c:v>33390</c:v>
                </c:pt>
                <c:pt idx="87">
                  <c:v>33298</c:v>
                </c:pt>
                <c:pt idx="88">
                  <c:v>33208</c:v>
                </c:pt>
                <c:pt idx="89">
                  <c:v>33117</c:v>
                </c:pt>
                <c:pt idx="90">
                  <c:v>33025</c:v>
                </c:pt>
                <c:pt idx="91">
                  <c:v>32933</c:v>
                </c:pt>
                <c:pt idx="92">
                  <c:v>32843</c:v>
                </c:pt>
                <c:pt idx="93">
                  <c:v>32752</c:v>
                </c:pt>
                <c:pt idx="94">
                  <c:v>32660</c:v>
                </c:pt>
                <c:pt idx="95">
                  <c:v>32568</c:v>
                </c:pt>
                <c:pt idx="96">
                  <c:v>32478</c:v>
                </c:pt>
                <c:pt idx="97">
                  <c:v>32387</c:v>
                </c:pt>
                <c:pt idx="98">
                  <c:v>32295</c:v>
                </c:pt>
                <c:pt idx="99">
                  <c:v>32203</c:v>
                </c:pt>
                <c:pt idx="100">
                  <c:v>32112</c:v>
                </c:pt>
                <c:pt idx="101">
                  <c:v>32021</c:v>
                </c:pt>
                <c:pt idx="102">
                  <c:v>31929</c:v>
                </c:pt>
                <c:pt idx="103">
                  <c:v>31837</c:v>
                </c:pt>
                <c:pt idx="104">
                  <c:v>31747</c:v>
                </c:pt>
                <c:pt idx="105">
                  <c:v>31656</c:v>
                </c:pt>
                <c:pt idx="106">
                  <c:v>31564</c:v>
                </c:pt>
                <c:pt idx="107">
                  <c:v>31472</c:v>
                </c:pt>
                <c:pt idx="108">
                  <c:v>31382</c:v>
                </c:pt>
                <c:pt idx="109">
                  <c:v>31291</c:v>
                </c:pt>
                <c:pt idx="110">
                  <c:v>31199</c:v>
                </c:pt>
                <c:pt idx="111">
                  <c:v>31107</c:v>
                </c:pt>
                <c:pt idx="112">
                  <c:v>31017</c:v>
                </c:pt>
                <c:pt idx="113">
                  <c:v>30926</c:v>
                </c:pt>
                <c:pt idx="114">
                  <c:v>30834</c:v>
                </c:pt>
                <c:pt idx="115">
                  <c:v>30742</c:v>
                </c:pt>
                <c:pt idx="116">
                  <c:v>30651</c:v>
                </c:pt>
                <c:pt idx="117">
                  <c:v>30560</c:v>
                </c:pt>
                <c:pt idx="118">
                  <c:v>30468</c:v>
                </c:pt>
                <c:pt idx="119">
                  <c:v>30376</c:v>
                </c:pt>
                <c:pt idx="120">
                  <c:v>30286</c:v>
                </c:pt>
                <c:pt idx="121">
                  <c:v>30195</c:v>
                </c:pt>
                <c:pt idx="122">
                  <c:v>30103</c:v>
                </c:pt>
                <c:pt idx="123">
                  <c:v>30011</c:v>
                </c:pt>
                <c:pt idx="124">
                  <c:v>29921</c:v>
                </c:pt>
                <c:pt idx="125">
                  <c:v>29830</c:v>
                </c:pt>
                <c:pt idx="126">
                  <c:v>29738</c:v>
                </c:pt>
                <c:pt idx="127">
                  <c:v>29646</c:v>
                </c:pt>
                <c:pt idx="128">
                  <c:v>29556</c:v>
                </c:pt>
                <c:pt idx="129">
                  <c:v>29465</c:v>
                </c:pt>
                <c:pt idx="130">
                  <c:v>29373</c:v>
                </c:pt>
                <c:pt idx="131">
                  <c:v>29281</c:v>
                </c:pt>
                <c:pt idx="132">
                  <c:v>29190</c:v>
                </c:pt>
                <c:pt idx="133">
                  <c:v>29099</c:v>
                </c:pt>
                <c:pt idx="134">
                  <c:v>29007</c:v>
                </c:pt>
                <c:pt idx="135">
                  <c:v>28915</c:v>
                </c:pt>
                <c:pt idx="136">
                  <c:v>28825</c:v>
                </c:pt>
                <c:pt idx="137">
                  <c:v>28734</c:v>
                </c:pt>
                <c:pt idx="138">
                  <c:v>28642</c:v>
                </c:pt>
                <c:pt idx="139">
                  <c:v>28550</c:v>
                </c:pt>
                <c:pt idx="140">
                  <c:v>28460</c:v>
                </c:pt>
                <c:pt idx="141">
                  <c:v>28369</c:v>
                </c:pt>
                <c:pt idx="142">
                  <c:v>28277</c:v>
                </c:pt>
                <c:pt idx="143">
                  <c:v>28185</c:v>
                </c:pt>
                <c:pt idx="144">
                  <c:v>28095</c:v>
                </c:pt>
                <c:pt idx="145">
                  <c:v>28004</c:v>
                </c:pt>
                <c:pt idx="146">
                  <c:v>27912</c:v>
                </c:pt>
                <c:pt idx="147">
                  <c:v>27820</c:v>
                </c:pt>
                <c:pt idx="148">
                  <c:v>27729</c:v>
                </c:pt>
                <c:pt idx="149">
                  <c:v>27638</c:v>
                </c:pt>
                <c:pt idx="150">
                  <c:v>27546</c:v>
                </c:pt>
                <c:pt idx="151">
                  <c:v>27454</c:v>
                </c:pt>
                <c:pt idx="152">
                  <c:v>27364</c:v>
                </c:pt>
                <c:pt idx="153">
                  <c:v>27273</c:v>
                </c:pt>
                <c:pt idx="154">
                  <c:v>27181</c:v>
                </c:pt>
                <c:pt idx="155">
                  <c:v>27089</c:v>
                </c:pt>
                <c:pt idx="156">
                  <c:v>26999</c:v>
                </c:pt>
                <c:pt idx="157">
                  <c:v>26908</c:v>
                </c:pt>
                <c:pt idx="158">
                  <c:v>26816</c:v>
                </c:pt>
                <c:pt idx="159">
                  <c:v>26724</c:v>
                </c:pt>
                <c:pt idx="160">
                  <c:v>26634</c:v>
                </c:pt>
                <c:pt idx="161">
                  <c:v>26543</c:v>
                </c:pt>
                <c:pt idx="162">
                  <c:v>26451</c:v>
                </c:pt>
                <c:pt idx="163">
                  <c:v>26359</c:v>
                </c:pt>
                <c:pt idx="164">
                  <c:v>26268</c:v>
                </c:pt>
                <c:pt idx="165">
                  <c:v>26177</c:v>
                </c:pt>
                <c:pt idx="166">
                  <c:v>26085</c:v>
                </c:pt>
                <c:pt idx="167">
                  <c:v>25993</c:v>
                </c:pt>
                <c:pt idx="168">
                  <c:v>25903</c:v>
                </c:pt>
                <c:pt idx="169">
                  <c:v>25812</c:v>
                </c:pt>
                <c:pt idx="170">
                  <c:v>25720</c:v>
                </c:pt>
                <c:pt idx="171">
                  <c:v>25628</c:v>
                </c:pt>
                <c:pt idx="172">
                  <c:v>25538</c:v>
                </c:pt>
                <c:pt idx="173">
                  <c:v>25447</c:v>
                </c:pt>
                <c:pt idx="174">
                  <c:v>25355</c:v>
                </c:pt>
                <c:pt idx="175">
                  <c:v>25263</c:v>
                </c:pt>
                <c:pt idx="176">
                  <c:v>25173</c:v>
                </c:pt>
                <c:pt idx="177">
                  <c:v>25082</c:v>
                </c:pt>
                <c:pt idx="178">
                  <c:v>24990</c:v>
                </c:pt>
                <c:pt idx="179">
                  <c:v>24898</c:v>
                </c:pt>
                <c:pt idx="180">
                  <c:v>24807</c:v>
                </c:pt>
                <c:pt idx="181">
                  <c:v>24716</c:v>
                </c:pt>
                <c:pt idx="182">
                  <c:v>24624</c:v>
                </c:pt>
                <c:pt idx="183">
                  <c:v>24532</c:v>
                </c:pt>
                <c:pt idx="184">
                  <c:v>24442</c:v>
                </c:pt>
                <c:pt idx="185">
                  <c:v>24351</c:v>
                </c:pt>
                <c:pt idx="186">
                  <c:v>24259</c:v>
                </c:pt>
                <c:pt idx="187">
                  <c:v>24167</c:v>
                </c:pt>
                <c:pt idx="188">
                  <c:v>24077</c:v>
                </c:pt>
                <c:pt idx="189">
                  <c:v>23986</c:v>
                </c:pt>
                <c:pt idx="190">
                  <c:v>23894</c:v>
                </c:pt>
                <c:pt idx="191">
                  <c:v>23802</c:v>
                </c:pt>
                <c:pt idx="192">
                  <c:v>23712</c:v>
                </c:pt>
                <c:pt idx="193">
                  <c:v>23621</c:v>
                </c:pt>
                <c:pt idx="194">
                  <c:v>23529</c:v>
                </c:pt>
                <c:pt idx="195">
                  <c:v>23437</c:v>
                </c:pt>
                <c:pt idx="196">
                  <c:v>23346</c:v>
                </c:pt>
                <c:pt idx="197">
                  <c:v>23255</c:v>
                </c:pt>
                <c:pt idx="198">
                  <c:v>23163</c:v>
                </c:pt>
                <c:pt idx="199">
                  <c:v>23071</c:v>
                </c:pt>
                <c:pt idx="200">
                  <c:v>22981</c:v>
                </c:pt>
                <c:pt idx="201">
                  <c:v>22890</c:v>
                </c:pt>
                <c:pt idx="202">
                  <c:v>22798</c:v>
                </c:pt>
                <c:pt idx="203">
                  <c:v>22706</c:v>
                </c:pt>
                <c:pt idx="204">
                  <c:v>22616</c:v>
                </c:pt>
                <c:pt idx="205">
                  <c:v>22525</c:v>
                </c:pt>
                <c:pt idx="206">
                  <c:v>22433</c:v>
                </c:pt>
                <c:pt idx="207">
                  <c:v>22341</c:v>
                </c:pt>
                <c:pt idx="208">
                  <c:v>22251</c:v>
                </c:pt>
                <c:pt idx="209">
                  <c:v>22160</c:v>
                </c:pt>
                <c:pt idx="210">
                  <c:v>22068</c:v>
                </c:pt>
                <c:pt idx="211">
                  <c:v>21976</c:v>
                </c:pt>
                <c:pt idx="212">
                  <c:v>21885</c:v>
                </c:pt>
                <c:pt idx="213">
                  <c:v>21794</c:v>
                </c:pt>
                <c:pt idx="214">
                  <c:v>21702</c:v>
                </c:pt>
                <c:pt idx="215">
                  <c:v>21610</c:v>
                </c:pt>
                <c:pt idx="216">
                  <c:v>21520</c:v>
                </c:pt>
                <c:pt idx="217">
                  <c:v>21429</c:v>
                </c:pt>
                <c:pt idx="218">
                  <c:v>21337</c:v>
                </c:pt>
                <c:pt idx="219">
                  <c:v>21245</c:v>
                </c:pt>
                <c:pt idx="220">
                  <c:v>21155</c:v>
                </c:pt>
                <c:pt idx="221">
                  <c:v>21064</c:v>
                </c:pt>
                <c:pt idx="222">
                  <c:v>20972</c:v>
                </c:pt>
                <c:pt idx="223">
                  <c:v>20880</c:v>
                </c:pt>
                <c:pt idx="224">
                  <c:v>20790</c:v>
                </c:pt>
                <c:pt idx="225">
                  <c:v>20699</c:v>
                </c:pt>
                <c:pt idx="226">
                  <c:v>20607</c:v>
                </c:pt>
                <c:pt idx="227">
                  <c:v>20515</c:v>
                </c:pt>
                <c:pt idx="228">
                  <c:v>20424</c:v>
                </c:pt>
                <c:pt idx="229">
                  <c:v>20333</c:v>
                </c:pt>
                <c:pt idx="230">
                  <c:v>20241</c:v>
                </c:pt>
                <c:pt idx="231">
                  <c:v>20149</c:v>
                </c:pt>
                <c:pt idx="232">
                  <c:v>20059</c:v>
                </c:pt>
                <c:pt idx="233">
                  <c:v>19968</c:v>
                </c:pt>
                <c:pt idx="234">
                  <c:v>19876</c:v>
                </c:pt>
                <c:pt idx="235">
                  <c:v>19784</c:v>
                </c:pt>
                <c:pt idx="236">
                  <c:v>19694</c:v>
                </c:pt>
                <c:pt idx="237">
                  <c:v>19603</c:v>
                </c:pt>
                <c:pt idx="238">
                  <c:v>19511</c:v>
                </c:pt>
                <c:pt idx="239">
                  <c:v>19419</c:v>
                </c:pt>
                <c:pt idx="240">
                  <c:v>19329</c:v>
                </c:pt>
                <c:pt idx="241">
                  <c:v>19238</c:v>
                </c:pt>
                <c:pt idx="242">
                  <c:v>19146</c:v>
                </c:pt>
                <c:pt idx="243">
                  <c:v>19054</c:v>
                </c:pt>
              </c:numCache>
            </c:numRef>
          </c:cat>
          <c:val>
            <c:numRef>
              <c:f>US!$I$21:$I$264</c:f>
              <c:numCache>
                <c:formatCode>#,##0.00</c:formatCode>
                <c:ptCount val="244"/>
                <c:pt idx="0">
                  <c:v>22.797859368991066</c:v>
                </c:pt>
                <c:pt idx="1">
                  <c:v>22.872015385114029</c:v>
                </c:pt>
                <c:pt idx="2">
                  <c:v>23.234175228330535</c:v>
                </c:pt>
                <c:pt idx="3">
                  <c:v>23.262449796586637</c:v>
                </c:pt>
                <c:pt idx="4">
                  <c:v>23.570435085399634</c:v>
                </c:pt>
                <c:pt idx="5">
                  <c:v>23.699763826246489</c:v>
                </c:pt>
                <c:pt idx="6">
                  <c:v>23.893606299781588</c:v>
                </c:pt>
                <c:pt idx="7">
                  <c:v>24.043177484785208</c:v>
                </c:pt>
                <c:pt idx="8">
                  <c:v>24.374564470726959</c:v>
                </c:pt>
                <c:pt idx="9">
                  <c:v>24.70855242257894</c:v>
                </c:pt>
                <c:pt idx="10">
                  <c:v>24.963721917567664</c:v>
                </c:pt>
                <c:pt idx="11">
                  <c:v>25.09619628305429</c:v>
                </c:pt>
                <c:pt idx="12">
                  <c:v>25.169988069613183</c:v>
                </c:pt>
                <c:pt idx="13">
                  <c:v>25.212688862523262</c:v>
                </c:pt>
                <c:pt idx="14">
                  <c:v>25.23091726616687</c:v>
                </c:pt>
                <c:pt idx="15">
                  <c:v>25.208594193722138</c:v>
                </c:pt>
                <c:pt idx="16">
                  <c:v>25.65173752308111</c:v>
                </c:pt>
                <c:pt idx="17">
                  <c:v>25.946766185285647</c:v>
                </c:pt>
                <c:pt idx="18">
                  <c:v>26.356255405193053</c:v>
                </c:pt>
                <c:pt idx="19">
                  <c:v>26.620390910426565</c:v>
                </c:pt>
                <c:pt idx="20">
                  <c:v>26.8999215197918</c:v>
                </c:pt>
                <c:pt idx="21">
                  <c:v>27.174161804580891</c:v>
                </c:pt>
                <c:pt idx="22">
                  <c:v>27.393271428714758</c:v>
                </c:pt>
                <c:pt idx="23">
                  <c:v>27.490976921119842</c:v>
                </c:pt>
                <c:pt idx="24">
                  <c:v>27.81369000582519</c:v>
                </c:pt>
                <c:pt idx="25">
                  <c:v>28.000780211969264</c:v>
                </c:pt>
                <c:pt idx="26">
                  <c:v>27.895234040490227</c:v>
                </c:pt>
                <c:pt idx="27">
                  <c:v>27.743218901231462</c:v>
                </c:pt>
                <c:pt idx="28">
                  <c:v>27.789873966675263</c:v>
                </c:pt>
                <c:pt idx="29">
                  <c:v>27.775539563018722</c:v>
                </c:pt>
                <c:pt idx="30">
                  <c:v>27.415529466136636</c:v>
                </c:pt>
                <c:pt idx="31">
                  <c:v>27.186069062235603</c:v>
                </c:pt>
                <c:pt idx="32">
                  <c:v>27.236620604664846</c:v>
                </c:pt>
                <c:pt idx="33">
                  <c:v>27.11576887923863</c:v>
                </c:pt>
                <c:pt idx="34">
                  <c:v>26.956280449046485</c:v>
                </c:pt>
                <c:pt idx="35">
                  <c:v>26.692068236359752</c:v>
                </c:pt>
                <c:pt idx="36">
                  <c:v>27.254948898279626</c:v>
                </c:pt>
                <c:pt idx="37">
                  <c:v>27.07117095297172</c:v>
                </c:pt>
                <c:pt idx="38">
                  <c:v>26.774609380895484</c:v>
                </c:pt>
                <c:pt idx="39">
                  <c:v>26.522844516156681</c:v>
                </c:pt>
                <c:pt idx="40">
                  <c:v>26.443823642696952</c:v>
                </c:pt>
                <c:pt idx="41">
                  <c:v>26.381265348732594</c:v>
                </c:pt>
                <c:pt idx="42">
                  <c:v>26.168121372372301</c:v>
                </c:pt>
                <c:pt idx="43">
                  <c:v>25.952019162816974</c:v>
                </c:pt>
                <c:pt idx="44">
                  <c:v>25.948664222426572</c:v>
                </c:pt>
                <c:pt idx="45">
                  <c:v>25.870610193352725</c:v>
                </c:pt>
                <c:pt idx="46">
                  <c:v>25.737640227486658</c:v>
                </c:pt>
                <c:pt idx="47">
                  <c:v>25.324797888914997</c:v>
                </c:pt>
                <c:pt idx="48">
                  <c:v>25.590783724831653</c:v>
                </c:pt>
                <c:pt idx="49">
                  <c:v>25.467721685891874</c:v>
                </c:pt>
                <c:pt idx="50">
                  <c:v>25.188409658023595</c:v>
                </c:pt>
                <c:pt idx="51">
                  <c:v>24.918918542875531</c:v>
                </c:pt>
                <c:pt idx="52">
                  <c:v>25.031982418208752</c:v>
                </c:pt>
                <c:pt idx="53">
                  <c:v>25.047769800502074</c:v>
                </c:pt>
                <c:pt idx="54">
                  <c:v>25.015032427202851</c:v>
                </c:pt>
                <c:pt idx="55">
                  <c:v>24.917803030715302</c:v>
                </c:pt>
                <c:pt idx="56">
                  <c:v>25.208706513445065</c:v>
                </c:pt>
                <c:pt idx="57">
                  <c:v>25.334765205499341</c:v>
                </c:pt>
                <c:pt idx="58">
                  <c:v>25.38370540085473</c:v>
                </c:pt>
                <c:pt idx="59">
                  <c:v>25.394529989643811</c:v>
                </c:pt>
                <c:pt idx="60">
                  <c:v>25.733656203937201</c:v>
                </c:pt>
                <c:pt idx="61">
                  <c:v>25.899450658410402</c:v>
                </c:pt>
                <c:pt idx="62">
                  <c:v>25.895294592285634</c:v>
                </c:pt>
                <c:pt idx="63">
                  <c:v>25.859489842378576</c:v>
                </c:pt>
                <c:pt idx="64">
                  <c:v>26.019037554908866</c:v>
                </c:pt>
                <c:pt idx="65">
                  <c:v>26.043224147505708</c:v>
                </c:pt>
                <c:pt idx="66">
                  <c:v>25.965883678327643</c:v>
                </c:pt>
                <c:pt idx="67">
                  <c:v>25.910169744987034</c:v>
                </c:pt>
                <c:pt idx="68">
                  <c:v>26.048086563466224</c:v>
                </c:pt>
                <c:pt idx="69">
                  <c:v>26.101530638415312</c:v>
                </c:pt>
                <c:pt idx="70">
                  <c:v>25.948865582536534</c:v>
                </c:pt>
                <c:pt idx="71">
                  <c:v>25.878055856403332</c:v>
                </c:pt>
                <c:pt idx="72">
                  <c:v>26.056514782549439</c:v>
                </c:pt>
                <c:pt idx="73">
                  <c:v>25.891146516423973</c:v>
                </c:pt>
                <c:pt idx="74">
                  <c:v>25.744123181729396</c:v>
                </c:pt>
                <c:pt idx="75">
                  <c:v>25.597431367741226</c:v>
                </c:pt>
                <c:pt idx="76">
                  <c:v>25.819456252332706</c:v>
                </c:pt>
                <c:pt idx="77">
                  <c:v>25.828607240779299</c:v>
                </c:pt>
                <c:pt idx="78">
                  <c:v>25.790872708264342</c:v>
                </c:pt>
                <c:pt idx="79">
                  <c:v>25.77414775172231</c:v>
                </c:pt>
                <c:pt idx="80">
                  <c:v>26.056617271984337</c:v>
                </c:pt>
                <c:pt idx="81">
                  <c:v>25.879225861088369</c:v>
                </c:pt>
                <c:pt idx="82">
                  <c:v>25.836642750637274</c:v>
                </c:pt>
                <c:pt idx="83">
                  <c:v>25.896500016550629</c:v>
                </c:pt>
                <c:pt idx="84">
                  <c:v>26.078289195998366</c:v>
                </c:pt>
                <c:pt idx="85">
                  <c:v>26.048174231399141</c:v>
                </c:pt>
                <c:pt idx="86">
                  <c:v>26.060754509461894</c:v>
                </c:pt>
                <c:pt idx="87">
                  <c:v>25.855271633318395</c:v>
                </c:pt>
                <c:pt idx="88">
                  <c:v>25.961652570669575</c:v>
                </c:pt>
                <c:pt idx="89">
                  <c:v>26.01328818403357</c:v>
                </c:pt>
                <c:pt idx="90">
                  <c:v>25.878298741897503</c:v>
                </c:pt>
                <c:pt idx="91">
                  <c:v>25.759369574617267</c:v>
                </c:pt>
                <c:pt idx="92">
                  <c:v>25.792385736986194</c:v>
                </c:pt>
                <c:pt idx="93">
                  <c:v>25.742425020279978</c:v>
                </c:pt>
                <c:pt idx="94">
                  <c:v>25.568297737581673</c:v>
                </c:pt>
                <c:pt idx="95">
                  <c:v>25.395384942240725</c:v>
                </c:pt>
                <c:pt idx="96">
                  <c:v>25.639169347596727</c:v>
                </c:pt>
                <c:pt idx="97">
                  <c:v>25.61717352104726</c:v>
                </c:pt>
                <c:pt idx="98">
                  <c:v>25.470587542080231</c:v>
                </c:pt>
                <c:pt idx="99">
                  <c:v>25.34650958430765</c:v>
                </c:pt>
                <c:pt idx="100">
                  <c:v>25.451378919915797</c:v>
                </c:pt>
                <c:pt idx="101">
                  <c:v>25.653456966701775</c:v>
                </c:pt>
                <c:pt idx="102">
                  <c:v>25.551063863695468</c:v>
                </c:pt>
                <c:pt idx="103">
                  <c:v>25.39450804517487</c:v>
                </c:pt>
                <c:pt idx="104">
                  <c:v>25.855431687691372</c:v>
                </c:pt>
                <c:pt idx="105">
                  <c:v>25.976105013128763</c:v>
                </c:pt>
                <c:pt idx="106">
                  <c:v>25.967606375221273</c:v>
                </c:pt>
                <c:pt idx="107">
                  <c:v>26.160400169771751</c:v>
                </c:pt>
                <c:pt idx="108">
                  <c:v>26.447406265853527</c:v>
                </c:pt>
                <c:pt idx="109">
                  <c:v>26.618128910584215</c:v>
                </c:pt>
                <c:pt idx="110">
                  <c:v>26.426308087004621</c:v>
                </c:pt>
                <c:pt idx="111">
                  <c:v>26.370881516329788</c:v>
                </c:pt>
                <c:pt idx="112">
                  <c:v>26.178698979471548</c:v>
                </c:pt>
                <c:pt idx="113">
                  <c:v>26.314167683130556</c:v>
                </c:pt>
                <c:pt idx="114">
                  <c:v>26.364780209288089</c:v>
                </c:pt>
                <c:pt idx="115">
                  <c:v>26.485367353753674</c:v>
                </c:pt>
                <c:pt idx="116">
                  <c:v>26.785058508663852</c:v>
                </c:pt>
                <c:pt idx="117">
                  <c:v>26.705207635499086</c:v>
                </c:pt>
                <c:pt idx="118">
                  <c:v>26.616360721460072</c:v>
                </c:pt>
                <c:pt idx="119">
                  <c:v>26.658772629638911</c:v>
                </c:pt>
                <c:pt idx="120">
                  <c:v>27.32524889878307</c:v>
                </c:pt>
                <c:pt idx="121">
                  <c:v>27.587666597006791</c:v>
                </c:pt>
                <c:pt idx="122">
                  <c:v>28.113300739525521</c:v>
                </c:pt>
                <c:pt idx="123">
                  <c:v>28.405899350517831</c:v>
                </c:pt>
                <c:pt idx="124">
                  <c:v>28.657093141680154</c:v>
                </c:pt>
                <c:pt idx="125">
                  <c:v>28.822203222480315</c:v>
                </c:pt>
                <c:pt idx="126">
                  <c:v>29.126484553517205</c:v>
                </c:pt>
                <c:pt idx="127">
                  <c:v>29.221586915292903</c:v>
                </c:pt>
                <c:pt idx="128">
                  <c:v>29.560454499830389</c:v>
                </c:pt>
                <c:pt idx="129">
                  <c:v>29.667717558395697</c:v>
                </c:pt>
                <c:pt idx="130">
                  <c:v>29.706614775006042</c:v>
                </c:pt>
                <c:pt idx="131">
                  <c:v>29.732308105435475</c:v>
                </c:pt>
                <c:pt idx="132">
                  <c:v>29.916598985092268</c:v>
                </c:pt>
                <c:pt idx="133">
                  <c:v>29.667832914437977</c:v>
                </c:pt>
                <c:pt idx="134">
                  <c:v>29.546485504412658</c:v>
                </c:pt>
                <c:pt idx="135">
                  <c:v>29.385065571911618</c:v>
                </c:pt>
                <c:pt idx="136">
                  <c:v>29.426102485935907</c:v>
                </c:pt>
                <c:pt idx="137">
                  <c:v>29.370232891073201</c:v>
                </c:pt>
                <c:pt idx="138">
                  <c:v>29.033571339273941</c:v>
                </c:pt>
                <c:pt idx="139">
                  <c:v>28.7519173076406</c:v>
                </c:pt>
                <c:pt idx="140">
                  <c:v>29.04640518050881</c:v>
                </c:pt>
                <c:pt idx="141">
                  <c:v>28.935343014597681</c:v>
                </c:pt>
                <c:pt idx="142">
                  <c:v>28.685673333827207</c:v>
                </c:pt>
                <c:pt idx="143">
                  <c:v>28.338205748327532</c:v>
                </c:pt>
                <c:pt idx="144">
                  <c:v>28.530429812056227</c:v>
                </c:pt>
                <c:pt idx="145">
                  <c:v>28.359138146383987</c:v>
                </c:pt>
                <c:pt idx="146">
                  <c:v>28.196019323897001</c:v>
                </c:pt>
                <c:pt idx="147">
                  <c:v>28.028151813302241</c:v>
                </c:pt>
                <c:pt idx="148">
                  <c:v>28.3418955781971</c:v>
                </c:pt>
                <c:pt idx="149">
                  <c:v>28.264377435829449</c:v>
                </c:pt>
                <c:pt idx="150">
                  <c:v>28.083928359338675</c:v>
                </c:pt>
                <c:pt idx="151">
                  <c:v>28.093300398949552</c:v>
                </c:pt>
                <c:pt idx="152">
                  <c:v>28.427608913045642</c:v>
                </c:pt>
                <c:pt idx="153">
                  <c:v>28.590431120873351</c:v>
                </c:pt>
                <c:pt idx="154">
                  <c:v>28.628491137771469</c:v>
                </c:pt>
                <c:pt idx="155">
                  <c:v>28.59092642323365</c:v>
                </c:pt>
                <c:pt idx="156">
                  <c:v>28.93973972129448</c:v>
                </c:pt>
                <c:pt idx="157">
                  <c:v>28.92643390338522</c:v>
                </c:pt>
                <c:pt idx="158">
                  <c:v>28.789530112379264</c:v>
                </c:pt>
                <c:pt idx="159">
                  <c:v>28.686468182240983</c:v>
                </c:pt>
                <c:pt idx="160">
                  <c:v>28.870556413220275</c:v>
                </c:pt>
                <c:pt idx="161">
                  <c:v>28.990889422173545</c:v>
                </c:pt>
                <c:pt idx="162">
                  <c:v>28.877909010388727</c:v>
                </c:pt>
                <c:pt idx="163">
                  <c:v>28.528523839559476</c:v>
                </c:pt>
                <c:pt idx="164">
                  <c:v>28.764440938761048</c:v>
                </c:pt>
                <c:pt idx="165">
                  <c:v>28.712205070684064</c:v>
                </c:pt>
                <c:pt idx="166">
                  <c:v>28.726280555714851</c:v>
                </c:pt>
                <c:pt idx="167">
                  <c:v>28.579477079930513</c:v>
                </c:pt>
                <c:pt idx="168">
                  <c:v>28.774194919731105</c:v>
                </c:pt>
                <c:pt idx="169">
                  <c:v>28.891995693737925</c:v>
                </c:pt>
                <c:pt idx="170">
                  <c:v>28.965750315981126</c:v>
                </c:pt>
                <c:pt idx="171">
                  <c:v>29.032157476762627</c:v>
                </c:pt>
                <c:pt idx="172">
                  <c:v>29.851061074955169</c:v>
                </c:pt>
                <c:pt idx="173">
                  <c:v>29.923631041390497</c:v>
                </c:pt>
                <c:pt idx="174">
                  <c:v>30.092951594060576</c:v>
                </c:pt>
                <c:pt idx="175">
                  <c:v>29.873852617040257</c:v>
                </c:pt>
                <c:pt idx="176">
                  <c:v>30.242492931052823</c:v>
                </c:pt>
                <c:pt idx="177">
                  <c:v>30.179601114192792</c:v>
                </c:pt>
                <c:pt idx="178">
                  <c:v>30.238496394981578</c:v>
                </c:pt>
                <c:pt idx="179">
                  <c:v>30.027317983820787</c:v>
                </c:pt>
                <c:pt idx="180">
                  <c:v>30.506407981387277</c:v>
                </c:pt>
                <c:pt idx="181">
                  <c:v>30.364573394968456</c:v>
                </c:pt>
                <c:pt idx="182">
                  <c:v>30.518121471555304</c:v>
                </c:pt>
                <c:pt idx="183">
                  <c:v>30.248776502157927</c:v>
                </c:pt>
                <c:pt idx="184">
                  <c:v>30.583353056667598</c:v>
                </c:pt>
                <c:pt idx="185">
                  <c:v>30.683705586333978</c:v>
                </c:pt>
                <c:pt idx="186">
                  <c:v>30.714663382179626</c:v>
                </c:pt>
                <c:pt idx="187">
                  <c:v>30.581117358727443</c:v>
                </c:pt>
                <c:pt idx="188">
                  <c:v>30.768838804861719</c:v>
                </c:pt>
                <c:pt idx="189">
                  <c:v>30.786002424633679</c:v>
                </c:pt>
                <c:pt idx="190">
                  <c:v>30.585403795348032</c:v>
                </c:pt>
                <c:pt idx="191">
                  <c:v>30.302997139181691</c:v>
                </c:pt>
                <c:pt idx="192">
                  <c:v>30.399637532851013</c:v>
                </c:pt>
                <c:pt idx="193">
                  <c:v>30.274645476260108</c:v>
                </c:pt>
                <c:pt idx="194">
                  <c:v>30.100409640462814</c:v>
                </c:pt>
                <c:pt idx="195">
                  <c:v>29.783457763209928</c:v>
                </c:pt>
                <c:pt idx="196">
                  <c:v>29.649792805954448</c:v>
                </c:pt>
                <c:pt idx="197">
                  <c:v>29.513677549692979</c:v>
                </c:pt>
                <c:pt idx="198">
                  <c:v>29.193849408412046</c:v>
                </c:pt>
                <c:pt idx="199">
                  <c:v>28.851932468849434</c:v>
                </c:pt>
                <c:pt idx="200">
                  <c:v>28.801584361746084</c:v>
                </c:pt>
                <c:pt idx="201">
                  <c:v>28.730822808535844</c:v>
                </c:pt>
                <c:pt idx="202">
                  <c:v>28.459349769970775</c:v>
                </c:pt>
                <c:pt idx="203">
                  <c:v>28.149396956063942</c:v>
                </c:pt>
                <c:pt idx="204">
                  <c:v>28.22629039304999</c:v>
                </c:pt>
                <c:pt idx="205">
                  <c:v>28.069513600352494</c:v>
                </c:pt>
                <c:pt idx="206">
                  <c:v>28.082002739815881</c:v>
                </c:pt>
                <c:pt idx="207">
                  <c:v>27.759698631609389</c:v>
                </c:pt>
                <c:pt idx="208">
                  <c:v>27.746162433178213</c:v>
                </c:pt>
                <c:pt idx="209">
                  <c:v>27.568807579290802</c:v>
                </c:pt>
                <c:pt idx="210">
                  <c:v>27.330699026966329</c:v>
                </c:pt>
                <c:pt idx="211">
                  <c:v>26.86087198673011</c:v>
                </c:pt>
                <c:pt idx="212">
                  <c:v>26.874613365604194</c:v>
                </c:pt>
                <c:pt idx="213">
                  <c:v>26.561524337432875</c:v>
                </c:pt>
                <c:pt idx="214">
                  <c:v>26.318029382224264</c:v>
                </c:pt>
                <c:pt idx="215">
                  <c:v>25.956976343817331</c:v>
                </c:pt>
                <c:pt idx="216">
                  <c:v>25.903681455973214</c:v>
                </c:pt>
                <c:pt idx="217">
                  <c:v>25.852329510662909</c:v>
                </c:pt>
                <c:pt idx="218">
                  <c:v>25.636475394796392</c:v>
                </c:pt>
                <c:pt idx="219">
                  <c:v>25.534898936574308</c:v>
                </c:pt>
                <c:pt idx="220">
                  <c:v>25.794980869797936</c:v>
                </c:pt>
                <c:pt idx="221">
                  <c:v>25.701279426330931</c:v>
                </c:pt>
                <c:pt idx="222">
                  <c:v>25.683033144173042</c:v>
                </c:pt>
                <c:pt idx="223">
                  <c:v>25.065427779544731</c:v>
                </c:pt>
                <c:pt idx="224">
                  <c:v>25.054113368242366</c:v>
                </c:pt>
                <c:pt idx="225">
                  <c:v>24.819719128717633</c:v>
                </c:pt>
                <c:pt idx="226">
                  <c:v>24.625408381073161</c:v>
                </c:pt>
                <c:pt idx="227">
                  <c:v>23.949476794793089</c:v>
                </c:pt>
                <c:pt idx="228">
                  <c:v>23.770368435882808</c:v>
                </c:pt>
                <c:pt idx="229">
                  <c:v>23.477198366355257</c:v>
                </c:pt>
                <c:pt idx="230">
                  <c:v>23.002327385570212</c:v>
                </c:pt>
                <c:pt idx="231">
                  <c:v>22.171657185722324</c:v>
                </c:pt>
                <c:pt idx="232">
                  <c:v>21.721190599674053</c:v>
                </c:pt>
                <c:pt idx="233">
                  <c:v>21.36565244893244</c:v>
                </c:pt>
                <c:pt idx="234">
                  <c:v>21.180581583757633</c:v>
                </c:pt>
                <c:pt idx="235">
                  <c:v>20.588378114323117</c:v>
                </c:pt>
                <c:pt idx="236">
                  <c:v>20.558077963700548</c:v>
                </c:pt>
                <c:pt idx="237">
                  <c:v>20.280878078749833</c:v>
                </c:pt>
                <c:pt idx="238">
                  <c:v>20.297126215948389</c:v>
                </c:pt>
                <c:pt idx="239">
                  <c:v>19.736992895973977</c:v>
                </c:pt>
                <c:pt idx="240">
                  <c:v>19.397024114083877</c:v>
                </c:pt>
                <c:pt idx="241">
                  <c:v>19.012533699297272</c:v>
                </c:pt>
                <c:pt idx="242">
                  <c:v>18.790605889751486</c:v>
                </c:pt>
                <c:pt idx="243">
                  <c:v>18.261732959759755</c:v>
                </c:pt>
              </c:numCache>
            </c:numRef>
          </c:val>
        </c:ser>
        <c:ser>
          <c:idx val="1"/>
          <c:order val="1"/>
          <c:tx>
            <c:strRef>
              <c:f>US!$L$15</c:f>
              <c:strCache>
                <c:ptCount val="1"/>
                <c:pt idx="0">
                  <c:v>企业</c:v>
                </c:pt>
              </c:strCache>
            </c:strRef>
          </c:tx>
          <c:cat>
            <c:numRef>
              <c:f>US!$G$21:$G$264</c:f>
              <c:numCache>
                <c:formatCode>\ [$-2052]yyyy/m</c:formatCode>
                <c:ptCount val="244"/>
                <c:pt idx="0">
                  <c:v>41244</c:v>
                </c:pt>
                <c:pt idx="1">
                  <c:v>41153</c:v>
                </c:pt>
                <c:pt idx="2">
                  <c:v>41061</c:v>
                </c:pt>
                <c:pt idx="3">
                  <c:v>40969</c:v>
                </c:pt>
                <c:pt idx="4">
                  <c:v>40878</c:v>
                </c:pt>
                <c:pt idx="5">
                  <c:v>40787</c:v>
                </c:pt>
                <c:pt idx="6">
                  <c:v>40695</c:v>
                </c:pt>
                <c:pt idx="7">
                  <c:v>40603</c:v>
                </c:pt>
                <c:pt idx="8">
                  <c:v>40513</c:v>
                </c:pt>
                <c:pt idx="9">
                  <c:v>40422</c:v>
                </c:pt>
                <c:pt idx="10">
                  <c:v>40330</c:v>
                </c:pt>
                <c:pt idx="11">
                  <c:v>40238</c:v>
                </c:pt>
                <c:pt idx="12">
                  <c:v>40148</c:v>
                </c:pt>
                <c:pt idx="13">
                  <c:v>40057</c:v>
                </c:pt>
                <c:pt idx="14">
                  <c:v>39965</c:v>
                </c:pt>
                <c:pt idx="15">
                  <c:v>39873</c:v>
                </c:pt>
                <c:pt idx="16">
                  <c:v>39783</c:v>
                </c:pt>
                <c:pt idx="17">
                  <c:v>39692</c:v>
                </c:pt>
                <c:pt idx="18">
                  <c:v>39600</c:v>
                </c:pt>
                <c:pt idx="19">
                  <c:v>39508</c:v>
                </c:pt>
                <c:pt idx="20">
                  <c:v>39417</c:v>
                </c:pt>
                <c:pt idx="21">
                  <c:v>39326</c:v>
                </c:pt>
                <c:pt idx="22">
                  <c:v>39234</c:v>
                </c:pt>
                <c:pt idx="23">
                  <c:v>39142</c:v>
                </c:pt>
                <c:pt idx="24">
                  <c:v>39052</c:v>
                </c:pt>
                <c:pt idx="25">
                  <c:v>38961</c:v>
                </c:pt>
                <c:pt idx="26">
                  <c:v>38869</c:v>
                </c:pt>
                <c:pt idx="27">
                  <c:v>38777</c:v>
                </c:pt>
                <c:pt idx="28">
                  <c:v>38687</c:v>
                </c:pt>
                <c:pt idx="29">
                  <c:v>38596</c:v>
                </c:pt>
                <c:pt idx="30">
                  <c:v>38504</c:v>
                </c:pt>
                <c:pt idx="31">
                  <c:v>38412</c:v>
                </c:pt>
                <c:pt idx="32">
                  <c:v>38322</c:v>
                </c:pt>
                <c:pt idx="33">
                  <c:v>38231</c:v>
                </c:pt>
                <c:pt idx="34">
                  <c:v>38139</c:v>
                </c:pt>
                <c:pt idx="35">
                  <c:v>38047</c:v>
                </c:pt>
                <c:pt idx="36">
                  <c:v>37956</c:v>
                </c:pt>
                <c:pt idx="37">
                  <c:v>37865</c:v>
                </c:pt>
                <c:pt idx="38">
                  <c:v>37773</c:v>
                </c:pt>
                <c:pt idx="39">
                  <c:v>37681</c:v>
                </c:pt>
                <c:pt idx="40">
                  <c:v>37591</c:v>
                </c:pt>
                <c:pt idx="41">
                  <c:v>37500</c:v>
                </c:pt>
                <c:pt idx="42">
                  <c:v>37408</c:v>
                </c:pt>
                <c:pt idx="43">
                  <c:v>37316</c:v>
                </c:pt>
                <c:pt idx="44">
                  <c:v>37226</c:v>
                </c:pt>
                <c:pt idx="45">
                  <c:v>37135</c:v>
                </c:pt>
                <c:pt idx="46">
                  <c:v>37043</c:v>
                </c:pt>
                <c:pt idx="47">
                  <c:v>36951</c:v>
                </c:pt>
                <c:pt idx="48">
                  <c:v>36861</c:v>
                </c:pt>
                <c:pt idx="49">
                  <c:v>36770</c:v>
                </c:pt>
                <c:pt idx="50">
                  <c:v>36678</c:v>
                </c:pt>
                <c:pt idx="51">
                  <c:v>36586</c:v>
                </c:pt>
                <c:pt idx="52">
                  <c:v>36495</c:v>
                </c:pt>
                <c:pt idx="53">
                  <c:v>36404</c:v>
                </c:pt>
                <c:pt idx="54">
                  <c:v>36312</c:v>
                </c:pt>
                <c:pt idx="55">
                  <c:v>36220</c:v>
                </c:pt>
                <c:pt idx="56">
                  <c:v>36130</c:v>
                </c:pt>
                <c:pt idx="57">
                  <c:v>36039</c:v>
                </c:pt>
                <c:pt idx="58">
                  <c:v>35947</c:v>
                </c:pt>
                <c:pt idx="59">
                  <c:v>35855</c:v>
                </c:pt>
                <c:pt idx="60">
                  <c:v>35765</c:v>
                </c:pt>
                <c:pt idx="61">
                  <c:v>35674</c:v>
                </c:pt>
                <c:pt idx="62">
                  <c:v>35582</c:v>
                </c:pt>
                <c:pt idx="63">
                  <c:v>35490</c:v>
                </c:pt>
                <c:pt idx="64">
                  <c:v>35400</c:v>
                </c:pt>
                <c:pt idx="65">
                  <c:v>35309</c:v>
                </c:pt>
                <c:pt idx="66">
                  <c:v>35217</c:v>
                </c:pt>
                <c:pt idx="67">
                  <c:v>35125</c:v>
                </c:pt>
                <c:pt idx="68">
                  <c:v>35034</c:v>
                </c:pt>
                <c:pt idx="69">
                  <c:v>34943</c:v>
                </c:pt>
                <c:pt idx="70">
                  <c:v>34851</c:v>
                </c:pt>
                <c:pt idx="71">
                  <c:v>34759</c:v>
                </c:pt>
                <c:pt idx="72">
                  <c:v>34669</c:v>
                </c:pt>
                <c:pt idx="73">
                  <c:v>34578</c:v>
                </c:pt>
                <c:pt idx="74">
                  <c:v>34486</c:v>
                </c:pt>
                <c:pt idx="75">
                  <c:v>34394</c:v>
                </c:pt>
                <c:pt idx="76">
                  <c:v>34304</c:v>
                </c:pt>
                <c:pt idx="77">
                  <c:v>34213</c:v>
                </c:pt>
                <c:pt idx="78">
                  <c:v>34121</c:v>
                </c:pt>
                <c:pt idx="79">
                  <c:v>34029</c:v>
                </c:pt>
                <c:pt idx="80">
                  <c:v>33939</c:v>
                </c:pt>
                <c:pt idx="81">
                  <c:v>33848</c:v>
                </c:pt>
                <c:pt idx="82">
                  <c:v>33756</c:v>
                </c:pt>
                <c:pt idx="83">
                  <c:v>33664</c:v>
                </c:pt>
                <c:pt idx="84">
                  <c:v>33573</c:v>
                </c:pt>
                <c:pt idx="85">
                  <c:v>33482</c:v>
                </c:pt>
                <c:pt idx="86">
                  <c:v>33390</c:v>
                </c:pt>
                <c:pt idx="87">
                  <c:v>33298</c:v>
                </c:pt>
                <c:pt idx="88">
                  <c:v>33208</c:v>
                </c:pt>
                <c:pt idx="89">
                  <c:v>33117</c:v>
                </c:pt>
                <c:pt idx="90">
                  <c:v>33025</c:v>
                </c:pt>
                <c:pt idx="91">
                  <c:v>32933</c:v>
                </c:pt>
                <c:pt idx="92">
                  <c:v>32843</c:v>
                </c:pt>
                <c:pt idx="93">
                  <c:v>32752</c:v>
                </c:pt>
                <c:pt idx="94">
                  <c:v>32660</c:v>
                </c:pt>
                <c:pt idx="95">
                  <c:v>32568</c:v>
                </c:pt>
                <c:pt idx="96">
                  <c:v>32478</c:v>
                </c:pt>
                <c:pt idx="97">
                  <c:v>32387</c:v>
                </c:pt>
                <c:pt idx="98">
                  <c:v>32295</c:v>
                </c:pt>
                <c:pt idx="99">
                  <c:v>32203</c:v>
                </c:pt>
                <c:pt idx="100">
                  <c:v>32112</c:v>
                </c:pt>
                <c:pt idx="101">
                  <c:v>32021</c:v>
                </c:pt>
                <c:pt idx="102">
                  <c:v>31929</c:v>
                </c:pt>
                <c:pt idx="103">
                  <c:v>31837</c:v>
                </c:pt>
                <c:pt idx="104">
                  <c:v>31747</c:v>
                </c:pt>
                <c:pt idx="105">
                  <c:v>31656</c:v>
                </c:pt>
                <c:pt idx="106">
                  <c:v>31564</c:v>
                </c:pt>
                <c:pt idx="107">
                  <c:v>31472</c:v>
                </c:pt>
                <c:pt idx="108">
                  <c:v>31382</c:v>
                </c:pt>
                <c:pt idx="109">
                  <c:v>31291</c:v>
                </c:pt>
                <c:pt idx="110">
                  <c:v>31199</c:v>
                </c:pt>
                <c:pt idx="111">
                  <c:v>31107</c:v>
                </c:pt>
                <c:pt idx="112">
                  <c:v>31017</c:v>
                </c:pt>
                <c:pt idx="113">
                  <c:v>30926</c:v>
                </c:pt>
                <c:pt idx="114">
                  <c:v>30834</c:v>
                </c:pt>
                <c:pt idx="115">
                  <c:v>30742</c:v>
                </c:pt>
                <c:pt idx="116">
                  <c:v>30651</c:v>
                </c:pt>
                <c:pt idx="117">
                  <c:v>30560</c:v>
                </c:pt>
                <c:pt idx="118">
                  <c:v>30468</c:v>
                </c:pt>
                <c:pt idx="119">
                  <c:v>30376</c:v>
                </c:pt>
                <c:pt idx="120">
                  <c:v>30286</c:v>
                </c:pt>
                <c:pt idx="121">
                  <c:v>30195</c:v>
                </c:pt>
                <c:pt idx="122">
                  <c:v>30103</c:v>
                </c:pt>
                <c:pt idx="123">
                  <c:v>30011</c:v>
                </c:pt>
                <c:pt idx="124">
                  <c:v>29921</c:v>
                </c:pt>
                <c:pt idx="125">
                  <c:v>29830</c:v>
                </c:pt>
                <c:pt idx="126">
                  <c:v>29738</c:v>
                </c:pt>
                <c:pt idx="127">
                  <c:v>29646</c:v>
                </c:pt>
                <c:pt idx="128">
                  <c:v>29556</c:v>
                </c:pt>
                <c:pt idx="129">
                  <c:v>29465</c:v>
                </c:pt>
                <c:pt idx="130">
                  <c:v>29373</c:v>
                </c:pt>
                <c:pt idx="131">
                  <c:v>29281</c:v>
                </c:pt>
                <c:pt idx="132">
                  <c:v>29190</c:v>
                </c:pt>
                <c:pt idx="133">
                  <c:v>29099</c:v>
                </c:pt>
                <c:pt idx="134">
                  <c:v>29007</c:v>
                </c:pt>
                <c:pt idx="135">
                  <c:v>28915</c:v>
                </c:pt>
                <c:pt idx="136">
                  <c:v>28825</c:v>
                </c:pt>
                <c:pt idx="137">
                  <c:v>28734</c:v>
                </c:pt>
                <c:pt idx="138">
                  <c:v>28642</c:v>
                </c:pt>
                <c:pt idx="139">
                  <c:v>28550</c:v>
                </c:pt>
                <c:pt idx="140">
                  <c:v>28460</c:v>
                </c:pt>
                <c:pt idx="141">
                  <c:v>28369</c:v>
                </c:pt>
                <c:pt idx="142">
                  <c:v>28277</c:v>
                </c:pt>
                <c:pt idx="143">
                  <c:v>28185</c:v>
                </c:pt>
                <c:pt idx="144">
                  <c:v>28095</c:v>
                </c:pt>
                <c:pt idx="145">
                  <c:v>28004</c:v>
                </c:pt>
                <c:pt idx="146">
                  <c:v>27912</c:v>
                </c:pt>
                <c:pt idx="147">
                  <c:v>27820</c:v>
                </c:pt>
                <c:pt idx="148">
                  <c:v>27729</c:v>
                </c:pt>
                <c:pt idx="149">
                  <c:v>27638</c:v>
                </c:pt>
                <c:pt idx="150">
                  <c:v>27546</c:v>
                </c:pt>
                <c:pt idx="151">
                  <c:v>27454</c:v>
                </c:pt>
                <c:pt idx="152">
                  <c:v>27364</c:v>
                </c:pt>
                <c:pt idx="153">
                  <c:v>27273</c:v>
                </c:pt>
                <c:pt idx="154">
                  <c:v>27181</c:v>
                </c:pt>
                <c:pt idx="155">
                  <c:v>27089</c:v>
                </c:pt>
                <c:pt idx="156">
                  <c:v>26999</c:v>
                </c:pt>
                <c:pt idx="157">
                  <c:v>26908</c:v>
                </c:pt>
                <c:pt idx="158">
                  <c:v>26816</c:v>
                </c:pt>
                <c:pt idx="159">
                  <c:v>26724</c:v>
                </c:pt>
                <c:pt idx="160">
                  <c:v>26634</c:v>
                </c:pt>
                <c:pt idx="161">
                  <c:v>26543</c:v>
                </c:pt>
                <c:pt idx="162">
                  <c:v>26451</c:v>
                </c:pt>
                <c:pt idx="163">
                  <c:v>26359</c:v>
                </c:pt>
                <c:pt idx="164">
                  <c:v>26268</c:v>
                </c:pt>
                <c:pt idx="165">
                  <c:v>26177</c:v>
                </c:pt>
                <c:pt idx="166">
                  <c:v>26085</c:v>
                </c:pt>
                <c:pt idx="167">
                  <c:v>25993</c:v>
                </c:pt>
                <c:pt idx="168">
                  <c:v>25903</c:v>
                </c:pt>
                <c:pt idx="169">
                  <c:v>25812</c:v>
                </c:pt>
                <c:pt idx="170">
                  <c:v>25720</c:v>
                </c:pt>
                <c:pt idx="171">
                  <c:v>25628</c:v>
                </c:pt>
                <c:pt idx="172">
                  <c:v>25538</c:v>
                </c:pt>
                <c:pt idx="173">
                  <c:v>25447</c:v>
                </c:pt>
                <c:pt idx="174">
                  <c:v>25355</c:v>
                </c:pt>
                <c:pt idx="175">
                  <c:v>25263</c:v>
                </c:pt>
                <c:pt idx="176">
                  <c:v>25173</c:v>
                </c:pt>
                <c:pt idx="177">
                  <c:v>25082</c:v>
                </c:pt>
                <c:pt idx="178">
                  <c:v>24990</c:v>
                </c:pt>
                <c:pt idx="179">
                  <c:v>24898</c:v>
                </c:pt>
                <c:pt idx="180">
                  <c:v>24807</c:v>
                </c:pt>
                <c:pt idx="181">
                  <c:v>24716</c:v>
                </c:pt>
                <c:pt idx="182">
                  <c:v>24624</c:v>
                </c:pt>
                <c:pt idx="183">
                  <c:v>24532</c:v>
                </c:pt>
                <c:pt idx="184">
                  <c:v>24442</c:v>
                </c:pt>
                <c:pt idx="185">
                  <c:v>24351</c:v>
                </c:pt>
                <c:pt idx="186">
                  <c:v>24259</c:v>
                </c:pt>
                <c:pt idx="187">
                  <c:v>24167</c:v>
                </c:pt>
                <c:pt idx="188">
                  <c:v>24077</c:v>
                </c:pt>
                <c:pt idx="189">
                  <c:v>23986</c:v>
                </c:pt>
                <c:pt idx="190">
                  <c:v>23894</c:v>
                </c:pt>
                <c:pt idx="191">
                  <c:v>23802</c:v>
                </c:pt>
                <c:pt idx="192">
                  <c:v>23712</c:v>
                </c:pt>
                <c:pt idx="193">
                  <c:v>23621</c:v>
                </c:pt>
                <c:pt idx="194">
                  <c:v>23529</c:v>
                </c:pt>
                <c:pt idx="195">
                  <c:v>23437</c:v>
                </c:pt>
                <c:pt idx="196">
                  <c:v>23346</c:v>
                </c:pt>
                <c:pt idx="197">
                  <c:v>23255</c:v>
                </c:pt>
                <c:pt idx="198">
                  <c:v>23163</c:v>
                </c:pt>
                <c:pt idx="199">
                  <c:v>23071</c:v>
                </c:pt>
                <c:pt idx="200">
                  <c:v>22981</c:v>
                </c:pt>
                <c:pt idx="201">
                  <c:v>22890</c:v>
                </c:pt>
                <c:pt idx="202">
                  <c:v>22798</c:v>
                </c:pt>
                <c:pt idx="203">
                  <c:v>22706</c:v>
                </c:pt>
                <c:pt idx="204">
                  <c:v>22616</c:v>
                </c:pt>
                <c:pt idx="205">
                  <c:v>22525</c:v>
                </c:pt>
                <c:pt idx="206">
                  <c:v>22433</c:v>
                </c:pt>
                <c:pt idx="207">
                  <c:v>22341</c:v>
                </c:pt>
                <c:pt idx="208">
                  <c:v>22251</c:v>
                </c:pt>
                <c:pt idx="209">
                  <c:v>22160</c:v>
                </c:pt>
                <c:pt idx="210">
                  <c:v>22068</c:v>
                </c:pt>
                <c:pt idx="211">
                  <c:v>21976</c:v>
                </c:pt>
                <c:pt idx="212">
                  <c:v>21885</c:v>
                </c:pt>
                <c:pt idx="213">
                  <c:v>21794</c:v>
                </c:pt>
                <c:pt idx="214">
                  <c:v>21702</c:v>
                </c:pt>
                <c:pt idx="215">
                  <c:v>21610</c:v>
                </c:pt>
                <c:pt idx="216">
                  <c:v>21520</c:v>
                </c:pt>
                <c:pt idx="217">
                  <c:v>21429</c:v>
                </c:pt>
                <c:pt idx="218">
                  <c:v>21337</c:v>
                </c:pt>
                <c:pt idx="219">
                  <c:v>21245</c:v>
                </c:pt>
                <c:pt idx="220">
                  <c:v>21155</c:v>
                </c:pt>
                <c:pt idx="221">
                  <c:v>21064</c:v>
                </c:pt>
                <c:pt idx="222">
                  <c:v>20972</c:v>
                </c:pt>
                <c:pt idx="223">
                  <c:v>20880</c:v>
                </c:pt>
                <c:pt idx="224">
                  <c:v>20790</c:v>
                </c:pt>
                <c:pt idx="225">
                  <c:v>20699</c:v>
                </c:pt>
                <c:pt idx="226">
                  <c:v>20607</c:v>
                </c:pt>
                <c:pt idx="227">
                  <c:v>20515</c:v>
                </c:pt>
                <c:pt idx="228">
                  <c:v>20424</c:v>
                </c:pt>
                <c:pt idx="229">
                  <c:v>20333</c:v>
                </c:pt>
                <c:pt idx="230">
                  <c:v>20241</c:v>
                </c:pt>
                <c:pt idx="231">
                  <c:v>20149</c:v>
                </c:pt>
                <c:pt idx="232">
                  <c:v>20059</c:v>
                </c:pt>
                <c:pt idx="233">
                  <c:v>19968</c:v>
                </c:pt>
                <c:pt idx="234">
                  <c:v>19876</c:v>
                </c:pt>
                <c:pt idx="235">
                  <c:v>19784</c:v>
                </c:pt>
                <c:pt idx="236">
                  <c:v>19694</c:v>
                </c:pt>
                <c:pt idx="237">
                  <c:v>19603</c:v>
                </c:pt>
                <c:pt idx="238">
                  <c:v>19511</c:v>
                </c:pt>
                <c:pt idx="239">
                  <c:v>19419</c:v>
                </c:pt>
                <c:pt idx="240">
                  <c:v>19329</c:v>
                </c:pt>
                <c:pt idx="241">
                  <c:v>19238</c:v>
                </c:pt>
                <c:pt idx="242">
                  <c:v>19146</c:v>
                </c:pt>
                <c:pt idx="243">
                  <c:v>19054</c:v>
                </c:pt>
              </c:numCache>
            </c:numRef>
          </c:cat>
          <c:val>
            <c:numRef>
              <c:f>US!$O$21:$O$264</c:f>
              <c:numCache>
                <c:formatCode>#,##0.0000_ </c:formatCode>
                <c:ptCount val="244"/>
                <c:pt idx="0">
                  <c:v>22.555047203674544</c:v>
                </c:pt>
                <c:pt idx="1">
                  <c:v>22.339025452623002</c:v>
                </c:pt>
                <c:pt idx="2">
                  <c:v>22.151968720459273</c:v>
                </c:pt>
                <c:pt idx="3">
                  <c:v>21.967304384727061</c:v>
                </c:pt>
                <c:pt idx="4">
                  <c:v>21.906616847042198</c:v>
                </c:pt>
                <c:pt idx="5">
                  <c:v>21.785997069959734</c:v>
                </c:pt>
                <c:pt idx="6">
                  <c:v>21.67448637589899</c:v>
                </c:pt>
                <c:pt idx="7">
                  <c:v>21.397307887983096</c:v>
                </c:pt>
                <c:pt idx="8">
                  <c:v>21.283113266251952</c:v>
                </c:pt>
                <c:pt idx="9">
                  <c:v>21.442359978182431</c:v>
                </c:pt>
                <c:pt idx="10">
                  <c:v>21.375340985725558</c:v>
                </c:pt>
                <c:pt idx="11">
                  <c:v>21.419678473837568</c:v>
                </c:pt>
                <c:pt idx="12">
                  <c:v>21.199365467015532</c:v>
                </c:pt>
                <c:pt idx="13">
                  <c:v>21.477264522804077</c:v>
                </c:pt>
                <c:pt idx="14">
                  <c:v>21.651640541512045</c:v>
                </c:pt>
                <c:pt idx="15">
                  <c:v>21.640260315278429</c:v>
                </c:pt>
                <c:pt idx="16">
                  <c:v>21.782467556197226</c:v>
                </c:pt>
                <c:pt idx="17">
                  <c:v>21.842268993107773</c:v>
                </c:pt>
                <c:pt idx="18">
                  <c:v>21.880515805501634</c:v>
                </c:pt>
                <c:pt idx="19">
                  <c:v>21.605078672940319</c:v>
                </c:pt>
                <c:pt idx="20">
                  <c:v>21.481568333664658</c:v>
                </c:pt>
                <c:pt idx="21">
                  <c:v>21.332285938916545</c:v>
                </c:pt>
                <c:pt idx="22">
                  <c:v>21.202512224226417</c:v>
                </c:pt>
                <c:pt idx="23">
                  <c:v>20.870489884557081</c:v>
                </c:pt>
                <c:pt idx="24">
                  <c:v>20.828868058113425</c:v>
                </c:pt>
                <c:pt idx="25">
                  <c:v>20.685207106127695</c:v>
                </c:pt>
                <c:pt idx="26">
                  <c:v>20.734310173203447</c:v>
                </c:pt>
                <c:pt idx="27">
                  <c:v>20.619973337562715</c:v>
                </c:pt>
                <c:pt idx="28">
                  <c:v>20.59140284825077</c:v>
                </c:pt>
                <c:pt idx="29">
                  <c:v>20.602878836858547</c:v>
                </c:pt>
                <c:pt idx="30">
                  <c:v>20.565420260669939</c:v>
                </c:pt>
                <c:pt idx="31">
                  <c:v>20.525078890343625</c:v>
                </c:pt>
                <c:pt idx="32">
                  <c:v>20.59568608972215</c:v>
                </c:pt>
                <c:pt idx="33">
                  <c:v>20.726296314692718</c:v>
                </c:pt>
                <c:pt idx="34">
                  <c:v>20.832622521263765</c:v>
                </c:pt>
                <c:pt idx="35">
                  <c:v>20.978604867932106</c:v>
                </c:pt>
                <c:pt idx="36">
                  <c:v>21.474702419294314</c:v>
                </c:pt>
                <c:pt idx="37">
                  <c:v>21.866913439711944</c:v>
                </c:pt>
                <c:pt idx="38">
                  <c:v>22.201849298920081</c:v>
                </c:pt>
                <c:pt idx="39">
                  <c:v>22.523380614015156</c:v>
                </c:pt>
                <c:pt idx="40">
                  <c:v>22.806119922996157</c:v>
                </c:pt>
                <c:pt idx="41">
                  <c:v>23.271965450488295</c:v>
                </c:pt>
                <c:pt idx="42">
                  <c:v>23.589905871597274</c:v>
                </c:pt>
                <c:pt idx="43">
                  <c:v>23.852671962002997</c:v>
                </c:pt>
                <c:pt idx="44">
                  <c:v>24.027298081447519</c:v>
                </c:pt>
                <c:pt idx="45">
                  <c:v>24.30155613486038</c:v>
                </c:pt>
                <c:pt idx="46">
                  <c:v>24.54644444812784</c:v>
                </c:pt>
                <c:pt idx="47">
                  <c:v>24.387662240411167</c:v>
                </c:pt>
                <c:pt idx="48">
                  <c:v>24.554834947209745</c:v>
                </c:pt>
                <c:pt idx="49">
                  <c:v>24.657063190976103</c:v>
                </c:pt>
                <c:pt idx="50">
                  <c:v>24.712420943350949</c:v>
                </c:pt>
                <c:pt idx="51">
                  <c:v>24.340943978716993</c:v>
                </c:pt>
                <c:pt idx="52">
                  <c:v>23.995599700926736</c:v>
                </c:pt>
                <c:pt idx="53">
                  <c:v>23.984769083122675</c:v>
                </c:pt>
                <c:pt idx="54">
                  <c:v>23.865201940210216</c:v>
                </c:pt>
                <c:pt idx="55">
                  <c:v>23.743125968670206</c:v>
                </c:pt>
                <c:pt idx="56">
                  <c:v>23.521709875667771</c:v>
                </c:pt>
                <c:pt idx="57">
                  <c:v>23.613536564036632</c:v>
                </c:pt>
                <c:pt idx="58">
                  <c:v>23.53993277275465</c:v>
                </c:pt>
                <c:pt idx="59">
                  <c:v>23.358183234870509</c:v>
                </c:pt>
                <c:pt idx="60">
                  <c:v>23.144373635572638</c:v>
                </c:pt>
                <c:pt idx="61">
                  <c:v>23.119296713907566</c:v>
                </c:pt>
                <c:pt idx="62">
                  <c:v>23.002347268016983</c:v>
                </c:pt>
                <c:pt idx="63">
                  <c:v>22.861862119236566</c:v>
                </c:pt>
                <c:pt idx="64">
                  <c:v>22.711201267475161</c:v>
                </c:pt>
                <c:pt idx="65">
                  <c:v>22.909399332143966</c:v>
                </c:pt>
                <c:pt idx="66">
                  <c:v>23.002246517926846</c:v>
                </c:pt>
                <c:pt idx="67">
                  <c:v>22.990535750346261</c:v>
                </c:pt>
                <c:pt idx="68">
                  <c:v>23.010217352908636</c:v>
                </c:pt>
                <c:pt idx="69">
                  <c:v>23.149748375236278</c:v>
                </c:pt>
                <c:pt idx="70">
                  <c:v>23.289020361471795</c:v>
                </c:pt>
                <c:pt idx="71">
                  <c:v>23.240067760734668</c:v>
                </c:pt>
                <c:pt idx="72">
                  <c:v>23.105183923864711</c:v>
                </c:pt>
                <c:pt idx="73">
                  <c:v>23.285234122029895</c:v>
                </c:pt>
                <c:pt idx="74">
                  <c:v>23.433529231003888</c:v>
                </c:pt>
                <c:pt idx="75">
                  <c:v>23.449608219809026</c:v>
                </c:pt>
                <c:pt idx="76">
                  <c:v>23.352259744752811</c:v>
                </c:pt>
                <c:pt idx="77">
                  <c:v>23.665453852864296</c:v>
                </c:pt>
                <c:pt idx="78">
                  <c:v>23.992402417023296</c:v>
                </c:pt>
                <c:pt idx="79">
                  <c:v>24.129539329108837</c:v>
                </c:pt>
                <c:pt idx="80">
                  <c:v>24.174875165406707</c:v>
                </c:pt>
                <c:pt idx="81">
                  <c:v>24.562147102323365</c:v>
                </c:pt>
                <c:pt idx="82">
                  <c:v>25.012353898117613</c:v>
                </c:pt>
                <c:pt idx="83">
                  <c:v>25.360632879630145</c:v>
                </c:pt>
                <c:pt idx="84">
                  <c:v>25.545464178607723</c:v>
                </c:pt>
                <c:pt idx="85">
                  <c:v>26.265711501205949</c:v>
                </c:pt>
                <c:pt idx="86">
                  <c:v>26.844002641854868</c:v>
                </c:pt>
                <c:pt idx="87">
                  <c:v>27.073682172475518</c:v>
                </c:pt>
                <c:pt idx="88">
                  <c:v>27.389123329094108</c:v>
                </c:pt>
                <c:pt idx="89">
                  <c:v>27.860860265818964</c:v>
                </c:pt>
                <c:pt idx="90">
                  <c:v>28.154612817884203</c:v>
                </c:pt>
                <c:pt idx="91">
                  <c:v>28.318858628939008</c:v>
                </c:pt>
                <c:pt idx="92">
                  <c:v>28.359831167862762</c:v>
                </c:pt>
                <c:pt idx="93">
                  <c:v>28.56170583224176</c:v>
                </c:pt>
                <c:pt idx="94">
                  <c:v>28.774348229014979</c:v>
                </c:pt>
                <c:pt idx="95">
                  <c:v>28.654237053724291</c:v>
                </c:pt>
                <c:pt idx="96">
                  <c:v>28.670503567268327</c:v>
                </c:pt>
                <c:pt idx="97">
                  <c:v>28.841924173010817</c:v>
                </c:pt>
                <c:pt idx="98">
                  <c:v>28.97883470506202</c:v>
                </c:pt>
                <c:pt idx="99">
                  <c:v>28.936260276425909</c:v>
                </c:pt>
                <c:pt idx="100">
                  <c:v>28.768239464326914</c:v>
                </c:pt>
                <c:pt idx="101">
                  <c:v>28.81640241666712</c:v>
                </c:pt>
                <c:pt idx="102">
                  <c:v>28.995637185144819</c:v>
                </c:pt>
                <c:pt idx="103">
                  <c:v>29.229503578272404</c:v>
                </c:pt>
                <c:pt idx="104">
                  <c:v>29.187744427272438</c:v>
                </c:pt>
                <c:pt idx="105">
                  <c:v>29.412367359155009</c:v>
                </c:pt>
                <c:pt idx="106">
                  <c:v>29.718474804281804</c:v>
                </c:pt>
                <c:pt idx="107">
                  <c:v>29.897162922850573</c:v>
                </c:pt>
                <c:pt idx="108">
                  <c:v>29.785116028798278</c:v>
                </c:pt>
                <c:pt idx="109">
                  <c:v>30.3374856720168</c:v>
                </c:pt>
                <c:pt idx="110">
                  <c:v>30.816864720122439</c:v>
                </c:pt>
                <c:pt idx="111">
                  <c:v>30.96433139315101</c:v>
                </c:pt>
                <c:pt idx="112">
                  <c:v>31.173278318825925</c:v>
                </c:pt>
                <c:pt idx="113">
                  <c:v>31.0862474572059</c:v>
                </c:pt>
                <c:pt idx="114">
                  <c:v>31.158230520921208</c:v>
                </c:pt>
                <c:pt idx="115">
                  <c:v>31.005234377715816</c:v>
                </c:pt>
                <c:pt idx="116">
                  <c:v>30.782787697576111</c:v>
                </c:pt>
                <c:pt idx="117">
                  <c:v>30.878712344930907</c:v>
                </c:pt>
                <c:pt idx="118">
                  <c:v>31.174000870933497</c:v>
                </c:pt>
                <c:pt idx="119">
                  <c:v>31.436671682728374</c:v>
                </c:pt>
                <c:pt idx="120">
                  <c:v>31.244128027978075</c:v>
                </c:pt>
                <c:pt idx="121">
                  <c:v>31.799275335032178</c:v>
                </c:pt>
                <c:pt idx="122">
                  <c:v>31.913648971055952</c:v>
                </c:pt>
                <c:pt idx="123">
                  <c:v>31.757677062282177</c:v>
                </c:pt>
                <c:pt idx="124">
                  <c:v>31.463233066567611</c:v>
                </c:pt>
                <c:pt idx="125">
                  <c:v>31.531346873220198</c:v>
                </c:pt>
                <c:pt idx="126">
                  <c:v>31.458076794473595</c:v>
                </c:pt>
                <c:pt idx="127">
                  <c:v>31.18498096842217</c:v>
                </c:pt>
                <c:pt idx="128">
                  <c:v>31.10451132882628</c:v>
                </c:pt>
                <c:pt idx="129">
                  <c:v>31.181818539232832</c:v>
                </c:pt>
                <c:pt idx="130">
                  <c:v>31.376118706655333</c:v>
                </c:pt>
                <c:pt idx="131">
                  <c:v>31.472484366155992</c:v>
                </c:pt>
                <c:pt idx="132">
                  <c:v>31.305614423510931</c:v>
                </c:pt>
                <c:pt idx="133">
                  <c:v>31.52791647796872</c:v>
                </c:pt>
                <c:pt idx="134">
                  <c:v>31.642026970940357</c:v>
                </c:pt>
                <c:pt idx="135">
                  <c:v>31.406358846880746</c:v>
                </c:pt>
                <c:pt idx="136">
                  <c:v>31.228339817662018</c:v>
                </c:pt>
                <c:pt idx="137">
                  <c:v>31.557989496712416</c:v>
                </c:pt>
                <c:pt idx="138">
                  <c:v>31.798309401267879</c:v>
                </c:pt>
                <c:pt idx="139">
                  <c:v>31.783117528188232</c:v>
                </c:pt>
                <c:pt idx="140">
                  <c:v>31.664808976940041</c:v>
                </c:pt>
                <c:pt idx="141">
                  <c:v>31.875935485745249</c:v>
                </c:pt>
                <c:pt idx="142">
                  <c:v>32.147660271461966</c:v>
                </c:pt>
                <c:pt idx="143">
                  <c:v>32.087202538054662</c:v>
                </c:pt>
                <c:pt idx="144">
                  <c:v>31.801281653960313</c:v>
                </c:pt>
                <c:pt idx="145">
                  <c:v>32.144444140256539</c:v>
                </c:pt>
                <c:pt idx="146">
                  <c:v>32.40708844362544</c:v>
                </c:pt>
                <c:pt idx="147">
                  <c:v>32.495062531280624</c:v>
                </c:pt>
                <c:pt idx="148">
                  <c:v>32.680008760359449</c:v>
                </c:pt>
                <c:pt idx="149">
                  <c:v>33.384696608650671</c:v>
                </c:pt>
                <c:pt idx="150">
                  <c:v>33.816075062857699</c:v>
                </c:pt>
                <c:pt idx="151">
                  <c:v>33.941814553137498</c:v>
                </c:pt>
                <c:pt idx="152">
                  <c:v>33.978037987089571</c:v>
                </c:pt>
                <c:pt idx="153">
                  <c:v>34.028084387005798</c:v>
                </c:pt>
                <c:pt idx="154">
                  <c:v>34.127972666066526</c:v>
                </c:pt>
                <c:pt idx="155">
                  <c:v>33.824188877022856</c:v>
                </c:pt>
                <c:pt idx="156">
                  <c:v>33.453027755384085</c:v>
                </c:pt>
                <c:pt idx="157">
                  <c:v>33.537973422872263</c:v>
                </c:pt>
                <c:pt idx="158">
                  <c:v>33.421748749987813</c:v>
                </c:pt>
                <c:pt idx="159">
                  <c:v>33.008886799520333</c:v>
                </c:pt>
                <c:pt idx="160">
                  <c:v>32.730647592892844</c:v>
                </c:pt>
                <c:pt idx="161">
                  <c:v>32.729866267240034</c:v>
                </c:pt>
                <c:pt idx="162">
                  <c:v>32.724169722954535</c:v>
                </c:pt>
                <c:pt idx="163">
                  <c:v>32.305727346815893</c:v>
                </c:pt>
                <c:pt idx="164">
                  <c:v>32.057660870857482</c:v>
                </c:pt>
                <c:pt idx="165">
                  <c:v>32.37659522952513</c:v>
                </c:pt>
                <c:pt idx="166">
                  <c:v>32.451308549714625</c:v>
                </c:pt>
                <c:pt idx="167">
                  <c:v>32.147525630793027</c:v>
                </c:pt>
                <c:pt idx="168">
                  <c:v>31.891262665193761</c:v>
                </c:pt>
                <c:pt idx="169">
                  <c:v>31.999920586481643</c:v>
                </c:pt>
                <c:pt idx="170">
                  <c:v>31.882479115291925</c:v>
                </c:pt>
                <c:pt idx="171">
                  <c:v>31.350720176212622</c:v>
                </c:pt>
                <c:pt idx="172">
                  <c:v>30.841030959787631</c:v>
                </c:pt>
                <c:pt idx="173">
                  <c:v>30.884746841077082</c:v>
                </c:pt>
                <c:pt idx="174">
                  <c:v>30.863435371270228</c:v>
                </c:pt>
                <c:pt idx="175">
                  <c:v>30.33325180559952</c:v>
                </c:pt>
                <c:pt idx="176">
                  <c:v>29.967820083822193</c:v>
                </c:pt>
                <c:pt idx="177">
                  <c:v>29.773884404368484</c:v>
                </c:pt>
                <c:pt idx="178">
                  <c:v>29.762693455593023</c:v>
                </c:pt>
                <c:pt idx="179">
                  <c:v>29.434489732420666</c:v>
                </c:pt>
                <c:pt idx="180">
                  <c:v>29.118734965889821</c:v>
                </c:pt>
                <c:pt idx="181">
                  <c:v>29.314749149242136</c:v>
                </c:pt>
                <c:pt idx="182">
                  <c:v>29.402634572037144</c:v>
                </c:pt>
                <c:pt idx="183">
                  <c:v>28.795500000835435</c:v>
                </c:pt>
                <c:pt idx="184">
                  <c:v>28.405307359737613</c:v>
                </c:pt>
                <c:pt idx="185">
                  <c:v>28.367985237832528</c:v>
                </c:pt>
                <c:pt idx="186">
                  <c:v>28.19129930323696</c:v>
                </c:pt>
                <c:pt idx="187">
                  <c:v>27.739238443764776</c:v>
                </c:pt>
                <c:pt idx="188">
                  <c:v>27.352091654612948</c:v>
                </c:pt>
                <c:pt idx="189">
                  <c:v>27.245202443926871</c:v>
                </c:pt>
                <c:pt idx="190">
                  <c:v>27.099296589980337</c:v>
                </c:pt>
                <c:pt idx="191">
                  <c:v>26.839064570013246</c:v>
                </c:pt>
                <c:pt idx="192">
                  <c:v>26.512955186498484</c:v>
                </c:pt>
                <c:pt idx="193">
                  <c:v>26.492772776409733</c:v>
                </c:pt>
                <c:pt idx="194">
                  <c:v>26.522381966883504</c:v>
                </c:pt>
                <c:pt idx="195">
                  <c:v>26.393803174181414</c:v>
                </c:pt>
                <c:pt idx="196">
                  <c:v>26.307900622315753</c:v>
                </c:pt>
                <c:pt idx="197">
                  <c:v>26.246378965369448</c:v>
                </c:pt>
                <c:pt idx="198">
                  <c:v>26.279595788295868</c:v>
                </c:pt>
                <c:pt idx="199">
                  <c:v>26.237194399430877</c:v>
                </c:pt>
                <c:pt idx="200">
                  <c:v>26.094095685451503</c:v>
                </c:pt>
                <c:pt idx="201">
                  <c:v>26.102882305844677</c:v>
                </c:pt>
                <c:pt idx="202">
                  <c:v>26.089198071532579</c:v>
                </c:pt>
                <c:pt idx="203">
                  <c:v>25.884895185220639</c:v>
                </c:pt>
                <c:pt idx="204">
                  <c:v>25.778073878819036</c:v>
                </c:pt>
                <c:pt idx="205">
                  <c:v>25.767769819433461</c:v>
                </c:pt>
                <c:pt idx="206">
                  <c:v>25.941452203331675</c:v>
                </c:pt>
                <c:pt idx="207">
                  <c:v>25.818551967877237</c:v>
                </c:pt>
                <c:pt idx="208">
                  <c:v>25.639752539900829</c:v>
                </c:pt>
                <c:pt idx="209">
                  <c:v>25.614327243827709</c:v>
                </c:pt>
                <c:pt idx="210">
                  <c:v>25.736846565779089</c:v>
                </c:pt>
                <c:pt idx="211">
                  <c:v>25.555999499554034</c:v>
                </c:pt>
                <c:pt idx="212">
                  <c:v>25.26664744493041</c:v>
                </c:pt>
                <c:pt idx="213">
                  <c:v>25.271075697211153</c:v>
                </c:pt>
                <c:pt idx="214">
                  <c:v>25.50729448615154</c:v>
                </c:pt>
                <c:pt idx="215">
                  <c:v>25.321282719204323</c:v>
                </c:pt>
                <c:pt idx="216">
                  <c:v>25.224113822736669</c:v>
                </c:pt>
                <c:pt idx="217">
                  <c:v>25.286382776060055</c:v>
                </c:pt>
                <c:pt idx="218">
                  <c:v>25.254798106445186</c:v>
                </c:pt>
                <c:pt idx="219">
                  <c:v>25.244879385913915</c:v>
                </c:pt>
                <c:pt idx="220">
                  <c:v>25.017294200569161</c:v>
                </c:pt>
                <c:pt idx="221">
                  <c:v>24.959477976335517</c:v>
                </c:pt>
                <c:pt idx="222">
                  <c:v>25.085622043866479</c:v>
                </c:pt>
                <c:pt idx="223">
                  <c:v>24.608406950403406</c:v>
                </c:pt>
                <c:pt idx="224">
                  <c:v>24.324621337249425</c:v>
                </c:pt>
                <c:pt idx="225">
                  <c:v>24.311537908935687</c:v>
                </c:pt>
                <c:pt idx="226">
                  <c:v>24.207219380532322</c:v>
                </c:pt>
                <c:pt idx="227">
                  <c:v>23.762853541874371</c:v>
                </c:pt>
                <c:pt idx="228">
                  <c:v>23.358635667012585</c:v>
                </c:pt>
                <c:pt idx="229">
                  <c:v>23.172788125881755</c:v>
                </c:pt>
                <c:pt idx="230">
                  <c:v>23.19988453280892</c:v>
                </c:pt>
                <c:pt idx="231">
                  <c:v>23.013101721278623</c:v>
                </c:pt>
                <c:pt idx="232">
                  <c:v>22.805775445681242</c:v>
                </c:pt>
                <c:pt idx="233">
                  <c:v>23.078749910042312</c:v>
                </c:pt>
                <c:pt idx="234">
                  <c:v>23.049614718539832</c:v>
                </c:pt>
                <c:pt idx="235">
                  <c:v>23.085663673497926</c:v>
                </c:pt>
                <c:pt idx="236">
                  <c:v>22.745605784378618</c:v>
                </c:pt>
                <c:pt idx="237">
                  <c:v>23.085484290203922</c:v>
                </c:pt>
                <c:pt idx="238">
                  <c:v>23.41270451190163</c:v>
                </c:pt>
                <c:pt idx="239">
                  <c:v>23.42217302277437</c:v>
                </c:pt>
                <c:pt idx="240">
                  <c:v>23.200397775100271</c:v>
                </c:pt>
                <c:pt idx="241">
                  <c:v>23.247816837027969</c:v>
                </c:pt>
                <c:pt idx="242">
                  <c:v>23.274493646181206</c:v>
                </c:pt>
                <c:pt idx="243">
                  <c:v>23.253141799477678</c:v>
                </c:pt>
              </c:numCache>
            </c:numRef>
          </c:val>
        </c:ser>
        <c:ser>
          <c:idx val="2"/>
          <c:order val="2"/>
          <c:tx>
            <c:strRef>
              <c:f>US!$R$15</c:f>
              <c:strCache>
                <c:ptCount val="1"/>
                <c:pt idx="0">
                  <c:v>政府</c:v>
                </c:pt>
              </c:strCache>
            </c:strRef>
          </c:tx>
          <c:cat>
            <c:numRef>
              <c:f>US!$G$21:$G$264</c:f>
              <c:numCache>
                <c:formatCode>\ [$-2052]yyyy/m</c:formatCode>
                <c:ptCount val="244"/>
                <c:pt idx="0">
                  <c:v>41244</c:v>
                </c:pt>
                <c:pt idx="1">
                  <c:v>41153</c:v>
                </c:pt>
                <c:pt idx="2">
                  <c:v>41061</c:v>
                </c:pt>
                <c:pt idx="3">
                  <c:v>40969</c:v>
                </c:pt>
                <c:pt idx="4">
                  <c:v>40878</c:v>
                </c:pt>
                <c:pt idx="5">
                  <c:v>40787</c:v>
                </c:pt>
                <c:pt idx="6">
                  <c:v>40695</c:v>
                </c:pt>
                <c:pt idx="7">
                  <c:v>40603</c:v>
                </c:pt>
                <c:pt idx="8">
                  <c:v>40513</c:v>
                </c:pt>
                <c:pt idx="9">
                  <c:v>40422</c:v>
                </c:pt>
                <c:pt idx="10">
                  <c:v>40330</c:v>
                </c:pt>
                <c:pt idx="11">
                  <c:v>40238</c:v>
                </c:pt>
                <c:pt idx="12">
                  <c:v>40148</c:v>
                </c:pt>
                <c:pt idx="13">
                  <c:v>40057</c:v>
                </c:pt>
                <c:pt idx="14">
                  <c:v>39965</c:v>
                </c:pt>
                <c:pt idx="15">
                  <c:v>39873</c:v>
                </c:pt>
                <c:pt idx="16">
                  <c:v>39783</c:v>
                </c:pt>
                <c:pt idx="17">
                  <c:v>39692</c:v>
                </c:pt>
                <c:pt idx="18">
                  <c:v>39600</c:v>
                </c:pt>
                <c:pt idx="19">
                  <c:v>39508</c:v>
                </c:pt>
                <c:pt idx="20">
                  <c:v>39417</c:v>
                </c:pt>
                <c:pt idx="21">
                  <c:v>39326</c:v>
                </c:pt>
                <c:pt idx="22">
                  <c:v>39234</c:v>
                </c:pt>
                <c:pt idx="23">
                  <c:v>39142</c:v>
                </c:pt>
                <c:pt idx="24">
                  <c:v>39052</c:v>
                </c:pt>
                <c:pt idx="25">
                  <c:v>38961</c:v>
                </c:pt>
                <c:pt idx="26">
                  <c:v>38869</c:v>
                </c:pt>
                <c:pt idx="27">
                  <c:v>38777</c:v>
                </c:pt>
                <c:pt idx="28">
                  <c:v>38687</c:v>
                </c:pt>
                <c:pt idx="29">
                  <c:v>38596</c:v>
                </c:pt>
                <c:pt idx="30">
                  <c:v>38504</c:v>
                </c:pt>
                <c:pt idx="31">
                  <c:v>38412</c:v>
                </c:pt>
                <c:pt idx="32">
                  <c:v>38322</c:v>
                </c:pt>
                <c:pt idx="33">
                  <c:v>38231</c:v>
                </c:pt>
                <c:pt idx="34">
                  <c:v>38139</c:v>
                </c:pt>
                <c:pt idx="35">
                  <c:v>38047</c:v>
                </c:pt>
                <c:pt idx="36">
                  <c:v>37956</c:v>
                </c:pt>
                <c:pt idx="37">
                  <c:v>37865</c:v>
                </c:pt>
                <c:pt idx="38">
                  <c:v>37773</c:v>
                </c:pt>
                <c:pt idx="39">
                  <c:v>37681</c:v>
                </c:pt>
                <c:pt idx="40">
                  <c:v>37591</c:v>
                </c:pt>
                <c:pt idx="41">
                  <c:v>37500</c:v>
                </c:pt>
                <c:pt idx="42">
                  <c:v>37408</c:v>
                </c:pt>
                <c:pt idx="43">
                  <c:v>37316</c:v>
                </c:pt>
                <c:pt idx="44">
                  <c:v>37226</c:v>
                </c:pt>
                <c:pt idx="45">
                  <c:v>37135</c:v>
                </c:pt>
                <c:pt idx="46">
                  <c:v>37043</c:v>
                </c:pt>
                <c:pt idx="47">
                  <c:v>36951</c:v>
                </c:pt>
                <c:pt idx="48">
                  <c:v>36861</c:v>
                </c:pt>
                <c:pt idx="49">
                  <c:v>36770</c:v>
                </c:pt>
                <c:pt idx="50">
                  <c:v>36678</c:v>
                </c:pt>
                <c:pt idx="51">
                  <c:v>36586</c:v>
                </c:pt>
                <c:pt idx="52">
                  <c:v>36495</c:v>
                </c:pt>
                <c:pt idx="53">
                  <c:v>36404</c:v>
                </c:pt>
                <c:pt idx="54">
                  <c:v>36312</c:v>
                </c:pt>
                <c:pt idx="55">
                  <c:v>36220</c:v>
                </c:pt>
                <c:pt idx="56">
                  <c:v>36130</c:v>
                </c:pt>
                <c:pt idx="57">
                  <c:v>36039</c:v>
                </c:pt>
                <c:pt idx="58">
                  <c:v>35947</c:v>
                </c:pt>
                <c:pt idx="59">
                  <c:v>35855</c:v>
                </c:pt>
                <c:pt idx="60">
                  <c:v>35765</c:v>
                </c:pt>
                <c:pt idx="61">
                  <c:v>35674</c:v>
                </c:pt>
                <c:pt idx="62">
                  <c:v>35582</c:v>
                </c:pt>
                <c:pt idx="63">
                  <c:v>35490</c:v>
                </c:pt>
                <c:pt idx="64">
                  <c:v>35400</c:v>
                </c:pt>
                <c:pt idx="65">
                  <c:v>35309</c:v>
                </c:pt>
                <c:pt idx="66">
                  <c:v>35217</c:v>
                </c:pt>
                <c:pt idx="67">
                  <c:v>35125</c:v>
                </c:pt>
                <c:pt idx="68">
                  <c:v>35034</c:v>
                </c:pt>
                <c:pt idx="69">
                  <c:v>34943</c:v>
                </c:pt>
                <c:pt idx="70">
                  <c:v>34851</c:v>
                </c:pt>
                <c:pt idx="71">
                  <c:v>34759</c:v>
                </c:pt>
                <c:pt idx="72">
                  <c:v>34669</c:v>
                </c:pt>
                <c:pt idx="73">
                  <c:v>34578</c:v>
                </c:pt>
                <c:pt idx="74">
                  <c:v>34486</c:v>
                </c:pt>
                <c:pt idx="75">
                  <c:v>34394</c:v>
                </c:pt>
                <c:pt idx="76">
                  <c:v>34304</c:v>
                </c:pt>
                <c:pt idx="77">
                  <c:v>34213</c:v>
                </c:pt>
                <c:pt idx="78">
                  <c:v>34121</c:v>
                </c:pt>
                <c:pt idx="79">
                  <c:v>34029</c:v>
                </c:pt>
                <c:pt idx="80">
                  <c:v>33939</c:v>
                </c:pt>
                <c:pt idx="81">
                  <c:v>33848</c:v>
                </c:pt>
                <c:pt idx="82">
                  <c:v>33756</c:v>
                </c:pt>
                <c:pt idx="83">
                  <c:v>33664</c:v>
                </c:pt>
                <c:pt idx="84">
                  <c:v>33573</c:v>
                </c:pt>
                <c:pt idx="85">
                  <c:v>33482</c:v>
                </c:pt>
                <c:pt idx="86">
                  <c:v>33390</c:v>
                </c:pt>
                <c:pt idx="87">
                  <c:v>33298</c:v>
                </c:pt>
                <c:pt idx="88">
                  <c:v>33208</c:v>
                </c:pt>
                <c:pt idx="89">
                  <c:v>33117</c:v>
                </c:pt>
                <c:pt idx="90">
                  <c:v>33025</c:v>
                </c:pt>
                <c:pt idx="91">
                  <c:v>32933</c:v>
                </c:pt>
                <c:pt idx="92">
                  <c:v>32843</c:v>
                </c:pt>
                <c:pt idx="93">
                  <c:v>32752</c:v>
                </c:pt>
                <c:pt idx="94">
                  <c:v>32660</c:v>
                </c:pt>
                <c:pt idx="95">
                  <c:v>32568</c:v>
                </c:pt>
                <c:pt idx="96">
                  <c:v>32478</c:v>
                </c:pt>
                <c:pt idx="97">
                  <c:v>32387</c:v>
                </c:pt>
                <c:pt idx="98">
                  <c:v>32295</c:v>
                </c:pt>
                <c:pt idx="99">
                  <c:v>32203</c:v>
                </c:pt>
                <c:pt idx="100">
                  <c:v>32112</c:v>
                </c:pt>
                <c:pt idx="101">
                  <c:v>32021</c:v>
                </c:pt>
                <c:pt idx="102">
                  <c:v>31929</c:v>
                </c:pt>
                <c:pt idx="103">
                  <c:v>31837</c:v>
                </c:pt>
                <c:pt idx="104">
                  <c:v>31747</c:v>
                </c:pt>
                <c:pt idx="105">
                  <c:v>31656</c:v>
                </c:pt>
                <c:pt idx="106">
                  <c:v>31564</c:v>
                </c:pt>
                <c:pt idx="107">
                  <c:v>31472</c:v>
                </c:pt>
                <c:pt idx="108">
                  <c:v>31382</c:v>
                </c:pt>
                <c:pt idx="109">
                  <c:v>31291</c:v>
                </c:pt>
                <c:pt idx="110">
                  <c:v>31199</c:v>
                </c:pt>
                <c:pt idx="111">
                  <c:v>31107</c:v>
                </c:pt>
                <c:pt idx="112">
                  <c:v>31017</c:v>
                </c:pt>
                <c:pt idx="113">
                  <c:v>30926</c:v>
                </c:pt>
                <c:pt idx="114">
                  <c:v>30834</c:v>
                </c:pt>
                <c:pt idx="115">
                  <c:v>30742</c:v>
                </c:pt>
                <c:pt idx="116">
                  <c:v>30651</c:v>
                </c:pt>
                <c:pt idx="117">
                  <c:v>30560</c:v>
                </c:pt>
                <c:pt idx="118">
                  <c:v>30468</c:v>
                </c:pt>
                <c:pt idx="119">
                  <c:v>30376</c:v>
                </c:pt>
                <c:pt idx="120">
                  <c:v>30286</c:v>
                </c:pt>
                <c:pt idx="121">
                  <c:v>30195</c:v>
                </c:pt>
                <c:pt idx="122">
                  <c:v>30103</c:v>
                </c:pt>
                <c:pt idx="123">
                  <c:v>30011</c:v>
                </c:pt>
                <c:pt idx="124">
                  <c:v>29921</c:v>
                </c:pt>
                <c:pt idx="125">
                  <c:v>29830</c:v>
                </c:pt>
                <c:pt idx="126">
                  <c:v>29738</c:v>
                </c:pt>
                <c:pt idx="127">
                  <c:v>29646</c:v>
                </c:pt>
                <c:pt idx="128">
                  <c:v>29556</c:v>
                </c:pt>
                <c:pt idx="129">
                  <c:v>29465</c:v>
                </c:pt>
                <c:pt idx="130">
                  <c:v>29373</c:v>
                </c:pt>
                <c:pt idx="131">
                  <c:v>29281</c:v>
                </c:pt>
                <c:pt idx="132">
                  <c:v>29190</c:v>
                </c:pt>
                <c:pt idx="133">
                  <c:v>29099</c:v>
                </c:pt>
                <c:pt idx="134">
                  <c:v>29007</c:v>
                </c:pt>
                <c:pt idx="135">
                  <c:v>28915</c:v>
                </c:pt>
                <c:pt idx="136">
                  <c:v>28825</c:v>
                </c:pt>
                <c:pt idx="137">
                  <c:v>28734</c:v>
                </c:pt>
                <c:pt idx="138">
                  <c:v>28642</c:v>
                </c:pt>
                <c:pt idx="139">
                  <c:v>28550</c:v>
                </c:pt>
                <c:pt idx="140">
                  <c:v>28460</c:v>
                </c:pt>
                <c:pt idx="141">
                  <c:v>28369</c:v>
                </c:pt>
                <c:pt idx="142">
                  <c:v>28277</c:v>
                </c:pt>
                <c:pt idx="143">
                  <c:v>28185</c:v>
                </c:pt>
                <c:pt idx="144">
                  <c:v>28095</c:v>
                </c:pt>
                <c:pt idx="145">
                  <c:v>28004</c:v>
                </c:pt>
                <c:pt idx="146">
                  <c:v>27912</c:v>
                </c:pt>
                <c:pt idx="147">
                  <c:v>27820</c:v>
                </c:pt>
                <c:pt idx="148">
                  <c:v>27729</c:v>
                </c:pt>
                <c:pt idx="149">
                  <c:v>27638</c:v>
                </c:pt>
                <c:pt idx="150">
                  <c:v>27546</c:v>
                </c:pt>
                <c:pt idx="151">
                  <c:v>27454</c:v>
                </c:pt>
                <c:pt idx="152">
                  <c:v>27364</c:v>
                </c:pt>
                <c:pt idx="153">
                  <c:v>27273</c:v>
                </c:pt>
                <c:pt idx="154">
                  <c:v>27181</c:v>
                </c:pt>
                <c:pt idx="155">
                  <c:v>27089</c:v>
                </c:pt>
                <c:pt idx="156">
                  <c:v>26999</c:v>
                </c:pt>
                <c:pt idx="157">
                  <c:v>26908</c:v>
                </c:pt>
                <c:pt idx="158">
                  <c:v>26816</c:v>
                </c:pt>
                <c:pt idx="159">
                  <c:v>26724</c:v>
                </c:pt>
                <c:pt idx="160">
                  <c:v>26634</c:v>
                </c:pt>
                <c:pt idx="161">
                  <c:v>26543</c:v>
                </c:pt>
                <c:pt idx="162">
                  <c:v>26451</c:v>
                </c:pt>
                <c:pt idx="163">
                  <c:v>26359</c:v>
                </c:pt>
                <c:pt idx="164">
                  <c:v>26268</c:v>
                </c:pt>
                <c:pt idx="165">
                  <c:v>26177</c:v>
                </c:pt>
                <c:pt idx="166">
                  <c:v>26085</c:v>
                </c:pt>
                <c:pt idx="167">
                  <c:v>25993</c:v>
                </c:pt>
                <c:pt idx="168">
                  <c:v>25903</c:v>
                </c:pt>
                <c:pt idx="169">
                  <c:v>25812</c:v>
                </c:pt>
                <c:pt idx="170">
                  <c:v>25720</c:v>
                </c:pt>
                <c:pt idx="171">
                  <c:v>25628</c:v>
                </c:pt>
                <c:pt idx="172">
                  <c:v>25538</c:v>
                </c:pt>
                <c:pt idx="173">
                  <c:v>25447</c:v>
                </c:pt>
                <c:pt idx="174">
                  <c:v>25355</c:v>
                </c:pt>
                <c:pt idx="175">
                  <c:v>25263</c:v>
                </c:pt>
                <c:pt idx="176">
                  <c:v>25173</c:v>
                </c:pt>
                <c:pt idx="177">
                  <c:v>25082</c:v>
                </c:pt>
                <c:pt idx="178">
                  <c:v>24990</c:v>
                </c:pt>
                <c:pt idx="179">
                  <c:v>24898</c:v>
                </c:pt>
                <c:pt idx="180">
                  <c:v>24807</c:v>
                </c:pt>
                <c:pt idx="181">
                  <c:v>24716</c:v>
                </c:pt>
                <c:pt idx="182">
                  <c:v>24624</c:v>
                </c:pt>
                <c:pt idx="183">
                  <c:v>24532</c:v>
                </c:pt>
                <c:pt idx="184">
                  <c:v>24442</c:v>
                </c:pt>
                <c:pt idx="185">
                  <c:v>24351</c:v>
                </c:pt>
                <c:pt idx="186">
                  <c:v>24259</c:v>
                </c:pt>
                <c:pt idx="187">
                  <c:v>24167</c:v>
                </c:pt>
                <c:pt idx="188">
                  <c:v>24077</c:v>
                </c:pt>
                <c:pt idx="189">
                  <c:v>23986</c:v>
                </c:pt>
                <c:pt idx="190">
                  <c:v>23894</c:v>
                </c:pt>
                <c:pt idx="191">
                  <c:v>23802</c:v>
                </c:pt>
                <c:pt idx="192">
                  <c:v>23712</c:v>
                </c:pt>
                <c:pt idx="193">
                  <c:v>23621</c:v>
                </c:pt>
                <c:pt idx="194">
                  <c:v>23529</c:v>
                </c:pt>
                <c:pt idx="195">
                  <c:v>23437</c:v>
                </c:pt>
                <c:pt idx="196">
                  <c:v>23346</c:v>
                </c:pt>
                <c:pt idx="197">
                  <c:v>23255</c:v>
                </c:pt>
                <c:pt idx="198">
                  <c:v>23163</c:v>
                </c:pt>
                <c:pt idx="199">
                  <c:v>23071</c:v>
                </c:pt>
                <c:pt idx="200">
                  <c:v>22981</c:v>
                </c:pt>
                <c:pt idx="201">
                  <c:v>22890</c:v>
                </c:pt>
                <c:pt idx="202">
                  <c:v>22798</c:v>
                </c:pt>
                <c:pt idx="203">
                  <c:v>22706</c:v>
                </c:pt>
                <c:pt idx="204">
                  <c:v>22616</c:v>
                </c:pt>
                <c:pt idx="205">
                  <c:v>22525</c:v>
                </c:pt>
                <c:pt idx="206">
                  <c:v>22433</c:v>
                </c:pt>
                <c:pt idx="207">
                  <c:v>22341</c:v>
                </c:pt>
                <c:pt idx="208">
                  <c:v>22251</c:v>
                </c:pt>
                <c:pt idx="209">
                  <c:v>22160</c:v>
                </c:pt>
                <c:pt idx="210">
                  <c:v>22068</c:v>
                </c:pt>
                <c:pt idx="211">
                  <c:v>21976</c:v>
                </c:pt>
                <c:pt idx="212">
                  <c:v>21885</c:v>
                </c:pt>
                <c:pt idx="213">
                  <c:v>21794</c:v>
                </c:pt>
                <c:pt idx="214">
                  <c:v>21702</c:v>
                </c:pt>
                <c:pt idx="215">
                  <c:v>21610</c:v>
                </c:pt>
                <c:pt idx="216">
                  <c:v>21520</c:v>
                </c:pt>
                <c:pt idx="217">
                  <c:v>21429</c:v>
                </c:pt>
                <c:pt idx="218">
                  <c:v>21337</c:v>
                </c:pt>
                <c:pt idx="219">
                  <c:v>21245</c:v>
                </c:pt>
                <c:pt idx="220">
                  <c:v>21155</c:v>
                </c:pt>
                <c:pt idx="221">
                  <c:v>21064</c:v>
                </c:pt>
                <c:pt idx="222">
                  <c:v>20972</c:v>
                </c:pt>
                <c:pt idx="223">
                  <c:v>20880</c:v>
                </c:pt>
                <c:pt idx="224">
                  <c:v>20790</c:v>
                </c:pt>
                <c:pt idx="225">
                  <c:v>20699</c:v>
                </c:pt>
                <c:pt idx="226">
                  <c:v>20607</c:v>
                </c:pt>
                <c:pt idx="227">
                  <c:v>20515</c:v>
                </c:pt>
                <c:pt idx="228">
                  <c:v>20424</c:v>
                </c:pt>
                <c:pt idx="229">
                  <c:v>20333</c:v>
                </c:pt>
                <c:pt idx="230">
                  <c:v>20241</c:v>
                </c:pt>
                <c:pt idx="231">
                  <c:v>20149</c:v>
                </c:pt>
                <c:pt idx="232">
                  <c:v>20059</c:v>
                </c:pt>
                <c:pt idx="233">
                  <c:v>19968</c:v>
                </c:pt>
                <c:pt idx="234">
                  <c:v>19876</c:v>
                </c:pt>
                <c:pt idx="235">
                  <c:v>19784</c:v>
                </c:pt>
                <c:pt idx="236">
                  <c:v>19694</c:v>
                </c:pt>
                <c:pt idx="237">
                  <c:v>19603</c:v>
                </c:pt>
                <c:pt idx="238">
                  <c:v>19511</c:v>
                </c:pt>
                <c:pt idx="239">
                  <c:v>19419</c:v>
                </c:pt>
                <c:pt idx="240">
                  <c:v>19329</c:v>
                </c:pt>
                <c:pt idx="241">
                  <c:v>19238</c:v>
                </c:pt>
                <c:pt idx="242">
                  <c:v>19146</c:v>
                </c:pt>
                <c:pt idx="243">
                  <c:v>19054</c:v>
                </c:pt>
              </c:numCache>
            </c:numRef>
          </c:cat>
          <c:val>
            <c:numRef>
              <c:f>US!$U$21:$U$264</c:f>
              <c:numCache>
                <c:formatCode>#,##0.00</c:formatCode>
                <c:ptCount val="244"/>
                <c:pt idx="0">
                  <c:v>25.894306952489721</c:v>
                </c:pt>
                <c:pt idx="1">
                  <c:v>25.625288902597653</c:v>
                </c:pt>
                <c:pt idx="2">
                  <c:v>25.435237226170784</c:v>
                </c:pt>
                <c:pt idx="3">
                  <c:v>25.161128836436333</c:v>
                </c:pt>
                <c:pt idx="4">
                  <c:v>24.613304847359146</c:v>
                </c:pt>
                <c:pt idx="5">
                  <c:v>24.167156337291175</c:v>
                </c:pt>
                <c:pt idx="6">
                  <c:v>23.616828209746913</c:v>
                </c:pt>
                <c:pt idx="7">
                  <c:v>23.498949505957818</c:v>
                </c:pt>
                <c:pt idx="8">
                  <c:v>23.162615814216355</c:v>
                </c:pt>
                <c:pt idx="9">
                  <c:v>22.628885413743241</c:v>
                </c:pt>
                <c:pt idx="10">
                  <c:v>22.017509921564265</c:v>
                </c:pt>
                <c:pt idx="11">
                  <c:v>21.365241263832235</c:v>
                </c:pt>
                <c:pt idx="12">
                  <c:v>20.221833908586955</c:v>
                </c:pt>
                <c:pt idx="13">
                  <c:v>19.611008335160811</c:v>
                </c:pt>
                <c:pt idx="14">
                  <c:v>18.831158824257695</c:v>
                </c:pt>
                <c:pt idx="15">
                  <c:v>18.076867363234197</c:v>
                </c:pt>
                <c:pt idx="16">
                  <c:v>17.272861521946943</c:v>
                </c:pt>
                <c:pt idx="17">
                  <c:v>16.318381319883439</c:v>
                </c:pt>
                <c:pt idx="18">
                  <c:v>15.5694990487856</c:v>
                </c:pt>
                <c:pt idx="19">
                  <c:v>15.801181325541952</c:v>
                </c:pt>
                <c:pt idx="20">
                  <c:v>15.616007639632256</c:v>
                </c:pt>
                <c:pt idx="21">
                  <c:v>15.708992163160792</c:v>
                </c:pt>
                <c:pt idx="22">
                  <c:v>15.916445073940329</c:v>
                </c:pt>
                <c:pt idx="23">
                  <c:v>16.409898531236593</c:v>
                </c:pt>
                <c:pt idx="24">
                  <c:v>16.390669528960171</c:v>
                </c:pt>
                <c:pt idx="25">
                  <c:v>16.564204725297301</c:v>
                </c:pt>
                <c:pt idx="26">
                  <c:v>16.776940838744288</c:v>
                </c:pt>
                <c:pt idx="27">
                  <c:v>17.256468132727889</c:v>
                </c:pt>
                <c:pt idx="28">
                  <c:v>17.295027503540378</c:v>
                </c:pt>
                <c:pt idx="29">
                  <c:v>17.407666375224363</c:v>
                </c:pt>
                <c:pt idx="30">
                  <c:v>17.488680888708611</c:v>
                </c:pt>
                <c:pt idx="31">
                  <c:v>17.872980480905262</c:v>
                </c:pt>
                <c:pt idx="32">
                  <c:v>17.690102698017697</c:v>
                </c:pt>
                <c:pt idx="33">
                  <c:v>17.794846215942517</c:v>
                </c:pt>
                <c:pt idx="34">
                  <c:v>17.850193122804548</c:v>
                </c:pt>
                <c:pt idx="35">
                  <c:v>17.940686646840163</c:v>
                </c:pt>
                <c:pt idx="36">
                  <c:v>16.134948793430624</c:v>
                </c:pt>
                <c:pt idx="37">
                  <c:v>16.079881371301308</c:v>
                </c:pt>
                <c:pt idx="38">
                  <c:v>16.043946479441843</c:v>
                </c:pt>
                <c:pt idx="39">
                  <c:v>15.927018370353297</c:v>
                </c:pt>
                <c:pt idx="40">
                  <c:v>15.933617399589863</c:v>
                </c:pt>
                <c:pt idx="41">
                  <c:v>15.937261845308811</c:v>
                </c:pt>
                <c:pt idx="42">
                  <c:v>15.856474840645953</c:v>
                </c:pt>
                <c:pt idx="43">
                  <c:v>15.908445471133307</c:v>
                </c:pt>
                <c:pt idx="44">
                  <c:v>15.930164371154738</c:v>
                </c:pt>
                <c:pt idx="45">
                  <c:v>15.9527276267169</c:v>
                </c:pt>
                <c:pt idx="46">
                  <c:v>16.00987127112554</c:v>
                </c:pt>
                <c:pt idx="47">
                  <c:v>16.648869919903952</c:v>
                </c:pt>
                <c:pt idx="48">
                  <c:v>16.842364678023198</c:v>
                </c:pt>
                <c:pt idx="49">
                  <c:v>17.242654277970537</c:v>
                </c:pt>
                <c:pt idx="50">
                  <c:v>17.74703732708258</c:v>
                </c:pt>
                <c:pt idx="51">
                  <c:v>18.707971404130529</c:v>
                </c:pt>
                <c:pt idx="52">
                  <c:v>19.083107800003301</c:v>
                </c:pt>
                <c:pt idx="53">
                  <c:v>19.260707641220797</c:v>
                </c:pt>
                <c:pt idx="54">
                  <c:v>19.8011290398188</c:v>
                </c:pt>
                <c:pt idx="55">
                  <c:v>20.526972938165702</c:v>
                </c:pt>
                <c:pt idx="56">
                  <c:v>20.908448105397483</c:v>
                </c:pt>
                <c:pt idx="57">
                  <c:v>21.27982718595204</c:v>
                </c:pt>
                <c:pt idx="58">
                  <c:v>21.823870812291524</c:v>
                </c:pt>
                <c:pt idx="59">
                  <c:v>22.604579654016252</c:v>
                </c:pt>
                <c:pt idx="60">
                  <c:v>22.885171698664045</c:v>
                </c:pt>
                <c:pt idx="61">
                  <c:v>23.166197709505507</c:v>
                </c:pt>
                <c:pt idx="62">
                  <c:v>23.458090257588559</c:v>
                </c:pt>
                <c:pt idx="63">
                  <c:v>24.105456226861754</c:v>
                </c:pt>
                <c:pt idx="64">
                  <c:v>24.131991676885168</c:v>
                </c:pt>
                <c:pt idx="65">
                  <c:v>24.33826062480313</c:v>
                </c:pt>
                <c:pt idx="66">
                  <c:v>24.630874144446597</c:v>
                </c:pt>
                <c:pt idx="67">
                  <c:v>25.189218967918574</c:v>
                </c:pt>
                <c:pt idx="68">
                  <c:v>25.174148130769861</c:v>
                </c:pt>
                <c:pt idx="69">
                  <c:v>25.596002170192868</c:v>
                </c:pt>
                <c:pt idx="70">
                  <c:v>26.031674035126869</c:v>
                </c:pt>
                <c:pt idx="71">
                  <c:v>26.397544718890419</c:v>
                </c:pt>
                <c:pt idx="72">
                  <c:v>26.475415197881858</c:v>
                </c:pt>
                <c:pt idx="73">
                  <c:v>26.763266200183995</c:v>
                </c:pt>
                <c:pt idx="74">
                  <c:v>27.038417996494239</c:v>
                </c:pt>
                <c:pt idx="75">
                  <c:v>27.444551037406249</c:v>
                </c:pt>
                <c:pt idx="76">
                  <c:v>27.576506470447722</c:v>
                </c:pt>
                <c:pt idx="77">
                  <c:v>27.609074170485499</c:v>
                </c:pt>
                <c:pt idx="78">
                  <c:v>27.763971935170499</c:v>
                </c:pt>
                <c:pt idx="79">
                  <c:v>27.675484118326541</c:v>
                </c:pt>
                <c:pt idx="80">
                  <c:v>27.462702870766151</c:v>
                </c:pt>
                <c:pt idx="81">
                  <c:v>27.358743133070966</c:v>
                </c:pt>
                <c:pt idx="82">
                  <c:v>27.167988882320916</c:v>
                </c:pt>
                <c:pt idx="83">
                  <c:v>27.037691356711974</c:v>
                </c:pt>
                <c:pt idx="84">
                  <c:v>26.747611048658491</c:v>
                </c:pt>
                <c:pt idx="85">
                  <c:v>26.347774723161933</c:v>
                </c:pt>
                <c:pt idx="86">
                  <c:v>25.777159954329438</c:v>
                </c:pt>
                <c:pt idx="87">
                  <c:v>25.610885222337583</c:v>
                </c:pt>
                <c:pt idx="88">
                  <c:v>25.336413484571512</c:v>
                </c:pt>
                <c:pt idx="89">
                  <c:v>25.125533301039376</c:v>
                </c:pt>
                <c:pt idx="90">
                  <c:v>24.973969677974129</c:v>
                </c:pt>
                <c:pt idx="91">
                  <c:v>25.022034046280702</c:v>
                </c:pt>
                <c:pt idx="92">
                  <c:v>24.8760598023783</c:v>
                </c:pt>
                <c:pt idx="93">
                  <c:v>24.85548800557445</c:v>
                </c:pt>
                <c:pt idx="94">
                  <c:v>24.831006268444899</c:v>
                </c:pt>
                <c:pt idx="95">
                  <c:v>25.132353149855593</c:v>
                </c:pt>
                <c:pt idx="96">
                  <c:v>25.285133917738555</c:v>
                </c:pt>
                <c:pt idx="97">
                  <c:v>25.384831740107188</c:v>
                </c:pt>
                <c:pt idx="98">
                  <c:v>25.445882337409017</c:v>
                </c:pt>
                <c:pt idx="99">
                  <c:v>25.810008133592902</c:v>
                </c:pt>
                <c:pt idx="100">
                  <c:v>25.819605623957159</c:v>
                </c:pt>
                <c:pt idx="101">
                  <c:v>25.713436083353812</c:v>
                </c:pt>
                <c:pt idx="102">
                  <c:v>25.867529252899054</c:v>
                </c:pt>
                <c:pt idx="103">
                  <c:v>26.145905746107722</c:v>
                </c:pt>
                <c:pt idx="104">
                  <c:v>26.098037807336112</c:v>
                </c:pt>
                <c:pt idx="105">
                  <c:v>26.143698936326029</c:v>
                </c:pt>
                <c:pt idx="106">
                  <c:v>26.225202379224033</c:v>
                </c:pt>
                <c:pt idx="107">
                  <c:v>26.256589749745967</c:v>
                </c:pt>
                <c:pt idx="108">
                  <c:v>26.33306638157752</c:v>
                </c:pt>
                <c:pt idx="109">
                  <c:v>25.536363275124788</c:v>
                </c:pt>
                <c:pt idx="110">
                  <c:v>25.504387055135556</c:v>
                </c:pt>
                <c:pt idx="111">
                  <c:v>25.427790188235793</c:v>
                </c:pt>
                <c:pt idx="112">
                  <c:v>25.299052465555192</c:v>
                </c:pt>
                <c:pt idx="113">
                  <c:v>25.285386216819695</c:v>
                </c:pt>
                <c:pt idx="114">
                  <c:v>25.113006909625309</c:v>
                </c:pt>
                <c:pt idx="115">
                  <c:v>25.395196796680622</c:v>
                </c:pt>
                <c:pt idx="116">
                  <c:v>25.191551332538744</c:v>
                </c:pt>
                <c:pt idx="117">
                  <c:v>25.278640716159803</c:v>
                </c:pt>
                <c:pt idx="118">
                  <c:v>25.108013396084957</c:v>
                </c:pt>
                <c:pt idx="119">
                  <c:v>24.801785115179634</c:v>
                </c:pt>
                <c:pt idx="120">
                  <c:v>24.199859818318714</c:v>
                </c:pt>
                <c:pt idx="121">
                  <c:v>23.601116961311284</c:v>
                </c:pt>
                <c:pt idx="122">
                  <c:v>22.949603016787041</c:v>
                </c:pt>
                <c:pt idx="123">
                  <c:v>23.122742978196065</c:v>
                </c:pt>
                <c:pt idx="124">
                  <c:v>22.69309433519922</c:v>
                </c:pt>
                <c:pt idx="125">
                  <c:v>22.442088155374762</c:v>
                </c:pt>
                <c:pt idx="126">
                  <c:v>22.588222694753636</c:v>
                </c:pt>
                <c:pt idx="127">
                  <c:v>23.179939589660616</c:v>
                </c:pt>
                <c:pt idx="128">
                  <c:v>22.857869488634751</c:v>
                </c:pt>
                <c:pt idx="129">
                  <c:v>22.906279882594848</c:v>
                </c:pt>
                <c:pt idx="130">
                  <c:v>22.723545818598939</c:v>
                </c:pt>
                <c:pt idx="131">
                  <c:v>22.824443437888739</c:v>
                </c:pt>
                <c:pt idx="132">
                  <c:v>22.927873319747881</c:v>
                </c:pt>
                <c:pt idx="133">
                  <c:v>23.087459414360406</c:v>
                </c:pt>
                <c:pt idx="134">
                  <c:v>23.411180029240303</c:v>
                </c:pt>
                <c:pt idx="135">
                  <c:v>24.117931030741943</c:v>
                </c:pt>
                <c:pt idx="136">
                  <c:v>24.295312534756391</c:v>
                </c:pt>
                <c:pt idx="137">
                  <c:v>24.594766444406087</c:v>
                </c:pt>
                <c:pt idx="138">
                  <c:v>24.695368438378974</c:v>
                </c:pt>
                <c:pt idx="139">
                  <c:v>25.233910793448459</c:v>
                </c:pt>
                <c:pt idx="140">
                  <c:v>25.07923661863407</c:v>
                </c:pt>
                <c:pt idx="141">
                  <c:v>25.301092205264361</c:v>
                </c:pt>
                <c:pt idx="142">
                  <c:v>25.333795875822354</c:v>
                </c:pt>
                <c:pt idx="143">
                  <c:v>25.91749975761363</c:v>
                </c:pt>
                <c:pt idx="144">
                  <c:v>25.856387264725935</c:v>
                </c:pt>
                <c:pt idx="145">
                  <c:v>25.994590748950518</c:v>
                </c:pt>
                <c:pt idx="146">
                  <c:v>25.851456020702408</c:v>
                </c:pt>
                <c:pt idx="147">
                  <c:v>25.930364458616673</c:v>
                </c:pt>
                <c:pt idx="148">
                  <c:v>25.349391953846819</c:v>
                </c:pt>
                <c:pt idx="149">
                  <c:v>24.964043339761144</c:v>
                </c:pt>
                <c:pt idx="150">
                  <c:v>24.453404783425299</c:v>
                </c:pt>
                <c:pt idx="151">
                  <c:v>24.133388360857364</c:v>
                </c:pt>
                <c:pt idx="152">
                  <c:v>23.523158038119981</c:v>
                </c:pt>
                <c:pt idx="153">
                  <c:v>23.635582423025394</c:v>
                </c:pt>
                <c:pt idx="154">
                  <c:v>23.940989768182227</c:v>
                </c:pt>
                <c:pt idx="155">
                  <c:v>24.806619163349982</c:v>
                </c:pt>
                <c:pt idx="156">
                  <c:v>24.927283197051707</c:v>
                </c:pt>
                <c:pt idx="157">
                  <c:v>25.159491221580403</c:v>
                </c:pt>
                <c:pt idx="158">
                  <c:v>25.719548923478786</c:v>
                </c:pt>
                <c:pt idx="159">
                  <c:v>26.728828174296911</c:v>
                </c:pt>
                <c:pt idx="160">
                  <c:v>26.89857231147969</c:v>
                </c:pt>
                <c:pt idx="161">
                  <c:v>27.113927856249362</c:v>
                </c:pt>
                <c:pt idx="162">
                  <c:v>27.26838426475296</c:v>
                </c:pt>
                <c:pt idx="163">
                  <c:v>28.057714374617714</c:v>
                </c:pt>
                <c:pt idx="164">
                  <c:v>28.071435920299052</c:v>
                </c:pt>
                <c:pt idx="165">
                  <c:v>27.976185917620384</c:v>
                </c:pt>
                <c:pt idx="166">
                  <c:v>27.878945192124853</c:v>
                </c:pt>
                <c:pt idx="167">
                  <c:v>28.1710770492897</c:v>
                </c:pt>
                <c:pt idx="168">
                  <c:v>28.121215758573765</c:v>
                </c:pt>
                <c:pt idx="169">
                  <c:v>27.980072330344868</c:v>
                </c:pt>
                <c:pt idx="170">
                  <c:v>27.789929367393089</c:v>
                </c:pt>
                <c:pt idx="171">
                  <c:v>28.509092597875632</c:v>
                </c:pt>
                <c:pt idx="172">
                  <c:v>28.558289184770537</c:v>
                </c:pt>
                <c:pt idx="173">
                  <c:v>28.910070669061639</c:v>
                </c:pt>
                <c:pt idx="174">
                  <c:v>29.040741806771301</c:v>
                </c:pt>
                <c:pt idx="175">
                  <c:v>30.253431358443873</c:v>
                </c:pt>
                <c:pt idx="176">
                  <c:v>30.352842802056369</c:v>
                </c:pt>
                <c:pt idx="177">
                  <c:v>30.750957860139327</c:v>
                </c:pt>
                <c:pt idx="178">
                  <c:v>30.602270326423305</c:v>
                </c:pt>
                <c:pt idx="179">
                  <c:v>31.321095208462978</c:v>
                </c:pt>
                <c:pt idx="180">
                  <c:v>31.187507393824674</c:v>
                </c:pt>
                <c:pt idx="181">
                  <c:v>31.165873221447139</c:v>
                </c:pt>
                <c:pt idx="182">
                  <c:v>30.872634778832431</c:v>
                </c:pt>
                <c:pt idx="183">
                  <c:v>31.657808247102288</c:v>
                </c:pt>
                <c:pt idx="184">
                  <c:v>31.598971410570755</c:v>
                </c:pt>
                <c:pt idx="185">
                  <c:v>31.648978516880703</c:v>
                </c:pt>
                <c:pt idx="186">
                  <c:v>31.773840767998554</c:v>
                </c:pt>
                <c:pt idx="187">
                  <c:v>32.652803191181512</c:v>
                </c:pt>
                <c:pt idx="188">
                  <c:v>32.949511722896752</c:v>
                </c:pt>
                <c:pt idx="189">
                  <c:v>33.105339852203088</c:v>
                </c:pt>
                <c:pt idx="190">
                  <c:v>33.462810686866391</c:v>
                </c:pt>
                <c:pt idx="191">
                  <c:v>34.268187316398816</c:v>
                </c:pt>
                <c:pt idx="192">
                  <c:v>34.566998571716091</c:v>
                </c:pt>
                <c:pt idx="193">
                  <c:v>34.883918242189097</c:v>
                </c:pt>
                <c:pt idx="194">
                  <c:v>35.018471393204074</c:v>
                </c:pt>
                <c:pt idx="195">
                  <c:v>35.742598818218902</c:v>
                </c:pt>
                <c:pt idx="196">
                  <c:v>35.956708287133004</c:v>
                </c:pt>
                <c:pt idx="197">
                  <c:v>36.408601316818185</c:v>
                </c:pt>
                <c:pt idx="198">
                  <c:v>36.834818677308114</c:v>
                </c:pt>
                <c:pt idx="199">
                  <c:v>37.494485760138666</c:v>
                </c:pt>
                <c:pt idx="200">
                  <c:v>37.584118552412178</c:v>
                </c:pt>
                <c:pt idx="201">
                  <c:v>37.780050630099453</c:v>
                </c:pt>
                <c:pt idx="202">
                  <c:v>38.09110354189864</c:v>
                </c:pt>
                <c:pt idx="203">
                  <c:v>38.703216234325645</c:v>
                </c:pt>
                <c:pt idx="204">
                  <c:v>38.740757906018494</c:v>
                </c:pt>
                <c:pt idx="205">
                  <c:v>39.077822210835471</c:v>
                </c:pt>
                <c:pt idx="206">
                  <c:v>38.947517136463517</c:v>
                </c:pt>
                <c:pt idx="207">
                  <c:v>39.374179464671876</c:v>
                </c:pt>
                <c:pt idx="208">
                  <c:v>39.499414928862272</c:v>
                </c:pt>
                <c:pt idx="209">
                  <c:v>39.812060149117947</c:v>
                </c:pt>
                <c:pt idx="210">
                  <c:v>39.927883214771896</c:v>
                </c:pt>
                <c:pt idx="211">
                  <c:v>40.708050319034292</c:v>
                </c:pt>
                <c:pt idx="212">
                  <c:v>41.247138736265597</c:v>
                </c:pt>
                <c:pt idx="213">
                  <c:v>41.635475489346959</c:v>
                </c:pt>
                <c:pt idx="214">
                  <c:v>41.777601870293765</c:v>
                </c:pt>
                <c:pt idx="215">
                  <c:v>42.555413986828789</c:v>
                </c:pt>
                <c:pt idx="216">
                  <c:v>42.808681962171569</c:v>
                </c:pt>
                <c:pt idx="217">
                  <c:v>42.787701937542053</c:v>
                </c:pt>
                <c:pt idx="218">
                  <c:v>42.941829457743637</c:v>
                </c:pt>
                <c:pt idx="219">
                  <c:v>43.016569223446524</c:v>
                </c:pt>
                <c:pt idx="220">
                  <c:v>43.08893248960247</c:v>
                </c:pt>
                <c:pt idx="221">
                  <c:v>43.339894494004767</c:v>
                </c:pt>
                <c:pt idx="222">
                  <c:v>43.304806090542137</c:v>
                </c:pt>
                <c:pt idx="223">
                  <c:v>44.457137664461946</c:v>
                </c:pt>
                <c:pt idx="224">
                  <c:v>44.891527962661939</c:v>
                </c:pt>
                <c:pt idx="225">
                  <c:v>45.135206476812911</c:v>
                </c:pt>
                <c:pt idx="226">
                  <c:v>45.485386442511306</c:v>
                </c:pt>
                <c:pt idx="227">
                  <c:v>46.707629270761899</c:v>
                </c:pt>
                <c:pt idx="228">
                  <c:v>47.450809926670196</c:v>
                </c:pt>
                <c:pt idx="229">
                  <c:v>47.919186497181023</c:v>
                </c:pt>
                <c:pt idx="230">
                  <c:v>48.430548288740141</c:v>
                </c:pt>
                <c:pt idx="231">
                  <c:v>49.519395180714021</c:v>
                </c:pt>
                <c:pt idx="232">
                  <c:v>50.19056460647716</c:v>
                </c:pt>
                <c:pt idx="233">
                  <c:v>50.208512459613729</c:v>
                </c:pt>
                <c:pt idx="234">
                  <c:v>50.321083900828228</c:v>
                </c:pt>
                <c:pt idx="235">
                  <c:v>50.834921208377764</c:v>
                </c:pt>
                <c:pt idx="236">
                  <c:v>51.136631946460433</c:v>
                </c:pt>
                <c:pt idx="237">
                  <c:v>51.068258256602512</c:v>
                </c:pt>
                <c:pt idx="238">
                  <c:v>50.83018181082776</c:v>
                </c:pt>
                <c:pt idx="239">
                  <c:v>51.462394255987284</c:v>
                </c:pt>
                <c:pt idx="240">
                  <c:v>52.035296350702296</c:v>
                </c:pt>
                <c:pt idx="241">
                  <c:v>52.384245167557893</c:v>
                </c:pt>
                <c:pt idx="242">
                  <c:v>52.569284815891052</c:v>
                </c:pt>
                <c:pt idx="243">
                  <c:v>53.169220426838038</c:v>
                </c:pt>
              </c:numCache>
            </c:numRef>
          </c:val>
        </c:ser>
        <c:ser>
          <c:idx val="3"/>
          <c:order val="3"/>
          <c:tx>
            <c:strRef>
              <c:f>US!$X$15</c:f>
              <c:strCache>
                <c:ptCount val="1"/>
                <c:pt idx="0">
                  <c:v>金融机构</c:v>
                </c:pt>
              </c:strCache>
            </c:strRef>
          </c:tx>
          <c:spPr>
            <a:solidFill>
              <a:schemeClr val="accent2">
                <a:lumMod val="75000"/>
              </a:schemeClr>
            </a:solidFill>
          </c:spPr>
          <c:cat>
            <c:numRef>
              <c:f>US!$G$21:$G$264</c:f>
              <c:numCache>
                <c:formatCode>\ [$-2052]yyyy/m</c:formatCode>
                <c:ptCount val="244"/>
                <c:pt idx="0">
                  <c:v>41244</c:v>
                </c:pt>
                <c:pt idx="1">
                  <c:v>41153</c:v>
                </c:pt>
                <c:pt idx="2">
                  <c:v>41061</c:v>
                </c:pt>
                <c:pt idx="3">
                  <c:v>40969</c:v>
                </c:pt>
                <c:pt idx="4">
                  <c:v>40878</c:v>
                </c:pt>
                <c:pt idx="5">
                  <c:v>40787</c:v>
                </c:pt>
                <c:pt idx="6">
                  <c:v>40695</c:v>
                </c:pt>
                <c:pt idx="7">
                  <c:v>40603</c:v>
                </c:pt>
                <c:pt idx="8">
                  <c:v>40513</c:v>
                </c:pt>
                <c:pt idx="9">
                  <c:v>40422</c:v>
                </c:pt>
                <c:pt idx="10">
                  <c:v>40330</c:v>
                </c:pt>
                <c:pt idx="11">
                  <c:v>40238</c:v>
                </c:pt>
                <c:pt idx="12">
                  <c:v>40148</c:v>
                </c:pt>
                <c:pt idx="13">
                  <c:v>40057</c:v>
                </c:pt>
                <c:pt idx="14">
                  <c:v>39965</c:v>
                </c:pt>
                <c:pt idx="15">
                  <c:v>39873</c:v>
                </c:pt>
                <c:pt idx="16">
                  <c:v>39783</c:v>
                </c:pt>
                <c:pt idx="17">
                  <c:v>39692</c:v>
                </c:pt>
                <c:pt idx="18">
                  <c:v>39600</c:v>
                </c:pt>
                <c:pt idx="19">
                  <c:v>39508</c:v>
                </c:pt>
                <c:pt idx="20">
                  <c:v>39417</c:v>
                </c:pt>
                <c:pt idx="21">
                  <c:v>39326</c:v>
                </c:pt>
                <c:pt idx="22">
                  <c:v>39234</c:v>
                </c:pt>
                <c:pt idx="23">
                  <c:v>39142</c:v>
                </c:pt>
                <c:pt idx="24">
                  <c:v>39052</c:v>
                </c:pt>
                <c:pt idx="25">
                  <c:v>38961</c:v>
                </c:pt>
                <c:pt idx="26">
                  <c:v>38869</c:v>
                </c:pt>
                <c:pt idx="27">
                  <c:v>38777</c:v>
                </c:pt>
                <c:pt idx="28">
                  <c:v>38687</c:v>
                </c:pt>
                <c:pt idx="29">
                  <c:v>38596</c:v>
                </c:pt>
                <c:pt idx="30">
                  <c:v>38504</c:v>
                </c:pt>
                <c:pt idx="31">
                  <c:v>38412</c:v>
                </c:pt>
                <c:pt idx="32">
                  <c:v>38322</c:v>
                </c:pt>
                <c:pt idx="33">
                  <c:v>38231</c:v>
                </c:pt>
                <c:pt idx="34">
                  <c:v>38139</c:v>
                </c:pt>
                <c:pt idx="35">
                  <c:v>38047</c:v>
                </c:pt>
                <c:pt idx="36">
                  <c:v>37956</c:v>
                </c:pt>
                <c:pt idx="37">
                  <c:v>37865</c:v>
                </c:pt>
                <c:pt idx="38">
                  <c:v>37773</c:v>
                </c:pt>
                <c:pt idx="39">
                  <c:v>37681</c:v>
                </c:pt>
                <c:pt idx="40">
                  <c:v>37591</c:v>
                </c:pt>
                <c:pt idx="41">
                  <c:v>37500</c:v>
                </c:pt>
                <c:pt idx="42">
                  <c:v>37408</c:v>
                </c:pt>
                <c:pt idx="43">
                  <c:v>37316</c:v>
                </c:pt>
                <c:pt idx="44">
                  <c:v>37226</c:v>
                </c:pt>
                <c:pt idx="45">
                  <c:v>37135</c:v>
                </c:pt>
                <c:pt idx="46">
                  <c:v>37043</c:v>
                </c:pt>
                <c:pt idx="47">
                  <c:v>36951</c:v>
                </c:pt>
                <c:pt idx="48">
                  <c:v>36861</c:v>
                </c:pt>
                <c:pt idx="49">
                  <c:v>36770</c:v>
                </c:pt>
                <c:pt idx="50">
                  <c:v>36678</c:v>
                </c:pt>
                <c:pt idx="51">
                  <c:v>36586</c:v>
                </c:pt>
                <c:pt idx="52">
                  <c:v>36495</c:v>
                </c:pt>
                <c:pt idx="53">
                  <c:v>36404</c:v>
                </c:pt>
                <c:pt idx="54">
                  <c:v>36312</c:v>
                </c:pt>
                <c:pt idx="55">
                  <c:v>36220</c:v>
                </c:pt>
                <c:pt idx="56">
                  <c:v>36130</c:v>
                </c:pt>
                <c:pt idx="57">
                  <c:v>36039</c:v>
                </c:pt>
                <c:pt idx="58">
                  <c:v>35947</c:v>
                </c:pt>
                <c:pt idx="59">
                  <c:v>35855</c:v>
                </c:pt>
                <c:pt idx="60">
                  <c:v>35765</c:v>
                </c:pt>
                <c:pt idx="61">
                  <c:v>35674</c:v>
                </c:pt>
                <c:pt idx="62">
                  <c:v>35582</c:v>
                </c:pt>
                <c:pt idx="63">
                  <c:v>35490</c:v>
                </c:pt>
                <c:pt idx="64">
                  <c:v>35400</c:v>
                </c:pt>
                <c:pt idx="65">
                  <c:v>35309</c:v>
                </c:pt>
                <c:pt idx="66">
                  <c:v>35217</c:v>
                </c:pt>
                <c:pt idx="67">
                  <c:v>35125</c:v>
                </c:pt>
                <c:pt idx="68">
                  <c:v>35034</c:v>
                </c:pt>
                <c:pt idx="69">
                  <c:v>34943</c:v>
                </c:pt>
                <c:pt idx="70">
                  <c:v>34851</c:v>
                </c:pt>
                <c:pt idx="71">
                  <c:v>34759</c:v>
                </c:pt>
                <c:pt idx="72">
                  <c:v>34669</c:v>
                </c:pt>
                <c:pt idx="73">
                  <c:v>34578</c:v>
                </c:pt>
                <c:pt idx="74">
                  <c:v>34486</c:v>
                </c:pt>
                <c:pt idx="75">
                  <c:v>34394</c:v>
                </c:pt>
                <c:pt idx="76">
                  <c:v>34304</c:v>
                </c:pt>
                <c:pt idx="77">
                  <c:v>34213</c:v>
                </c:pt>
                <c:pt idx="78">
                  <c:v>34121</c:v>
                </c:pt>
                <c:pt idx="79">
                  <c:v>34029</c:v>
                </c:pt>
                <c:pt idx="80">
                  <c:v>33939</c:v>
                </c:pt>
                <c:pt idx="81">
                  <c:v>33848</c:v>
                </c:pt>
                <c:pt idx="82">
                  <c:v>33756</c:v>
                </c:pt>
                <c:pt idx="83">
                  <c:v>33664</c:v>
                </c:pt>
                <c:pt idx="84">
                  <c:v>33573</c:v>
                </c:pt>
                <c:pt idx="85">
                  <c:v>33482</c:v>
                </c:pt>
                <c:pt idx="86">
                  <c:v>33390</c:v>
                </c:pt>
                <c:pt idx="87">
                  <c:v>33298</c:v>
                </c:pt>
                <c:pt idx="88">
                  <c:v>33208</c:v>
                </c:pt>
                <c:pt idx="89">
                  <c:v>33117</c:v>
                </c:pt>
                <c:pt idx="90">
                  <c:v>33025</c:v>
                </c:pt>
                <c:pt idx="91">
                  <c:v>32933</c:v>
                </c:pt>
                <c:pt idx="92">
                  <c:v>32843</c:v>
                </c:pt>
                <c:pt idx="93">
                  <c:v>32752</c:v>
                </c:pt>
                <c:pt idx="94">
                  <c:v>32660</c:v>
                </c:pt>
                <c:pt idx="95">
                  <c:v>32568</c:v>
                </c:pt>
                <c:pt idx="96">
                  <c:v>32478</c:v>
                </c:pt>
                <c:pt idx="97">
                  <c:v>32387</c:v>
                </c:pt>
                <c:pt idx="98">
                  <c:v>32295</c:v>
                </c:pt>
                <c:pt idx="99">
                  <c:v>32203</c:v>
                </c:pt>
                <c:pt idx="100">
                  <c:v>32112</c:v>
                </c:pt>
                <c:pt idx="101">
                  <c:v>32021</c:v>
                </c:pt>
                <c:pt idx="102">
                  <c:v>31929</c:v>
                </c:pt>
                <c:pt idx="103">
                  <c:v>31837</c:v>
                </c:pt>
                <c:pt idx="104">
                  <c:v>31747</c:v>
                </c:pt>
                <c:pt idx="105">
                  <c:v>31656</c:v>
                </c:pt>
                <c:pt idx="106">
                  <c:v>31564</c:v>
                </c:pt>
                <c:pt idx="107">
                  <c:v>31472</c:v>
                </c:pt>
                <c:pt idx="108">
                  <c:v>31382</c:v>
                </c:pt>
                <c:pt idx="109">
                  <c:v>31291</c:v>
                </c:pt>
                <c:pt idx="110">
                  <c:v>31199</c:v>
                </c:pt>
                <c:pt idx="111">
                  <c:v>31107</c:v>
                </c:pt>
                <c:pt idx="112">
                  <c:v>31017</c:v>
                </c:pt>
                <c:pt idx="113">
                  <c:v>30926</c:v>
                </c:pt>
                <c:pt idx="114">
                  <c:v>30834</c:v>
                </c:pt>
                <c:pt idx="115">
                  <c:v>30742</c:v>
                </c:pt>
                <c:pt idx="116">
                  <c:v>30651</c:v>
                </c:pt>
                <c:pt idx="117">
                  <c:v>30560</c:v>
                </c:pt>
                <c:pt idx="118">
                  <c:v>30468</c:v>
                </c:pt>
                <c:pt idx="119">
                  <c:v>30376</c:v>
                </c:pt>
                <c:pt idx="120">
                  <c:v>30286</c:v>
                </c:pt>
                <c:pt idx="121">
                  <c:v>30195</c:v>
                </c:pt>
                <c:pt idx="122">
                  <c:v>30103</c:v>
                </c:pt>
                <c:pt idx="123">
                  <c:v>30011</c:v>
                </c:pt>
                <c:pt idx="124">
                  <c:v>29921</c:v>
                </c:pt>
                <c:pt idx="125">
                  <c:v>29830</c:v>
                </c:pt>
                <c:pt idx="126">
                  <c:v>29738</c:v>
                </c:pt>
                <c:pt idx="127">
                  <c:v>29646</c:v>
                </c:pt>
                <c:pt idx="128">
                  <c:v>29556</c:v>
                </c:pt>
                <c:pt idx="129">
                  <c:v>29465</c:v>
                </c:pt>
                <c:pt idx="130">
                  <c:v>29373</c:v>
                </c:pt>
                <c:pt idx="131">
                  <c:v>29281</c:v>
                </c:pt>
                <c:pt idx="132">
                  <c:v>29190</c:v>
                </c:pt>
                <c:pt idx="133">
                  <c:v>29099</c:v>
                </c:pt>
                <c:pt idx="134">
                  <c:v>29007</c:v>
                </c:pt>
                <c:pt idx="135">
                  <c:v>28915</c:v>
                </c:pt>
                <c:pt idx="136">
                  <c:v>28825</c:v>
                </c:pt>
                <c:pt idx="137">
                  <c:v>28734</c:v>
                </c:pt>
                <c:pt idx="138">
                  <c:v>28642</c:v>
                </c:pt>
                <c:pt idx="139">
                  <c:v>28550</c:v>
                </c:pt>
                <c:pt idx="140">
                  <c:v>28460</c:v>
                </c:pt>
                <c:pt idx="141">
                  <c:v>28369</c:v>
                </c:pt>
                <c:pt idx="142">
                  <c:v>28277</c:v>
                </c:pt>
                <c:pt idx="143">
                  <c:v>28185</c:v>
                </c:pt>
                <c:pt idx="144">
                  <c:v>28095</c:v>
                </c:pt>
                <c:pt idx="145">
                  <c:v>28004</c:v>
                </c:pt>
                <c:pt idx="146">
                  <c:v>27912</c:v>
                </c:pt>
                <c:pt idx="147">
                  <c:v>27820</c:v>
                </c:pt>
                <c:pt idx="148">
                  <c:v>27729</c:v>
                </c:pt>
                <c:pt idx="149">
                  <c:v>27638</c:v>
                </c:pt>
                <c:pt idx="150">
                  <c:v>27546</c:v>
                </c:pt>
                <c:pt idx="151">
                  <c:v>27454</c:v>
                </c:pt>
                <c:pt idx="152">
                  <c:v>27364</c:v>
                </c:pt>
                <c:pt idx="153">
                  <c:v>27273</c:v>
                </c:pt>
                <c:pt idx="154">
                  <c:v>27181</c:v>
                </c:pt>
                <c:pt idx="155">
                  <c:v>27089</c:v>
                </c:pt>
                <c:pt idx="156">
                  <c:v>26999</c:v>
                </c:pt>
                <c:pt idx="157">
                  <c:v>26908</c:v>
                </c:pt>
                <c:pt idx="158">
                  <c:v>26816</c:v>
                </c:pt>
                <c:pt idx="159">
                  <c:v>26724</c:v>
                </c:pt>
                <c:pt idx="160">
                  <c:v>26634</c:v>
                </c:pt>
                <c:pt idx="161">
                  <c:v>26543</c:v>
                </c:pt>
                <c:pt idx="162">
                  <c:v>26451</c:v>
                </c:pt>
                <c:pt idx="163">
                  <c:v>26359</c:v>
                </c:pt>
                <c:pt idx="164">
                  <c:v>26268</c:v>
                </c:pt>
                <c:pt idx="165">
                  <c:v>26177</c:v>
                </c:pt>
                <c:pt idx="166">
                  <c:v>26085</c:v>
                </c:pt>
                <c:pt idx="167">
                  <c:v>25993</c:v>
                </c:pt>
                <c:pt idx="168">
                  <c:v>25903</c:v>
                </c:pt>
                <c:pt idx="169">
                  <c:v>25812</c:v>
                </c:pt>
                <c:pt idx="170">
                  <c:v>25720</c:v>
                </c:pt>
                <c:pt idx="171">
                  <c:v>25628</c:v>
                </c:pt>
                <c:pt idx="172">
                  <c:v>25538</c:v>
                </c:pt>
                <c:pt idx="173">
                  <c:v>25447</c:v>
                </c:pt>
                <c:pt idx="174">
                  <c:v>25355</c:v>
                </c:pt>
                <c:pt idx="175">
                  <c:v>25263</c:v>
                </c:pt>
                <c:pt idx="176">
                  <c:v>25173</c:v>
                </c:pt>
                <c:pt idx="177">
                  <c:v>25082</c:v>
                </c:pt>
                <c:pt idx="178">
                  <c:v>24990</c:v>
                </c:pt>
                <c:pt idx="179">
                  <c:v>24898</c:v>
                </c:pt>
                <c:pt idx="180">
                  <c:v>24807</c:v>
                </c:pt>
                <c:pt idx="181">
                  <c:v>24716</c:v>
                </c:pt>
                <c:pt idx="182">
                  <c:v>24624</c:v>
                </c:pt>
                <c:pt idx="183">
                  <c:v>24532</c:v>
                </c:pt>
                <c:pt idx="184">
                  <c:v>24442</c:v>
                </c:pt>
                <c:pt idx="185">
                  <c:v>24351</c:v>
                </c:pt>
                <c:pt idx="186">
                  <c:v>24259</c:v>
                </c:pt>
                <c:pt idx="187">
                  <c:v>24167</c:v>
                </c:pt>
                <c:pt idx="188">
                  <c:v>24077</c:v>
                </c:pt>
                <c:pt idx="189">
                  <c:v>23986</c:v>
                </c:pt>
                <c:pt idx="190">
                  <c:v>23894</c:v>
                </c:pt>
                <c:pt idx="191">
                  <c:v>23802</c:v>
                </c:pt>
                <c:pt idx="192">
                  <c:v>23712</c:v>
                </c:pt>
                <c:pt idx="193">
                  <c:v>23621</c:v>
                </c:pt>
                <c:pt idx="194">
                  <c:v>23529</c:v>
                </c:pt>
                <c:pt idx="195">
                  <c:v>23437</c:v>
                </c:pt>
                <c:pt idx="196">
                  <c:v>23346</c:v>
                </c:pt>
                <c:pt idx="197">
                  <c:v>23255</c:v>
                </c:pt>
                <c:pt idx="198">
                  <c:v>23163</c:v>
                </c:pt>
                <c:pt idx="199">
                  <c:v>23071</c:v>
                </c:pt>
                <c:pt idx="200">
                  <c:v>22981</c:v>
                </c:pt>
                <c:pt idx="201">
                  <c:v>22890</c:v>
                </c:pt>
                <c:pt idx="202">
                  <c:v>22798</c:v>
                </c:pt>
                <c:pt idx="203">
                  <c:v>22706</c:v>
                </c:pt>
                <c:pt idx="204">
                  <c:v>22616</c:v>
                </c:pt>
                <c:pt idx="205">
                  <c:v>22525</c:v>
                </c:pt>
                <c:pt idx="206">
                  <c:v>22433</c:v>
                </c:pt>
                <c:pt idx="207">
                  <c:v>22341</c:v>
                </c:pt>
                <c:pt idx="208">
                  <c:v>22251</c:v>
                </c:pt>
                <c:pt idx="209">
                  <c:v>22160</c:v>
                </c:pt>
                <c:pt idx="210">
                  <c:v>22068</c:v>
                </c:pt>
                <c:pt idx="211">
                  <c:v>21976</c:v>
                </c:pt>
                <c:pt idx="212">
                  <c:v>21885</c:v>
                </c:pt>
                <c:pt idx="213">
                  <c:v>21794</c:v>
                </c:pt>
                <c:pt idx="214">
                  <c:v>21702</c:v>
                </c:pt>
                <c:pt idx="215">
                  <c:v>21610</c:v>
                </c:pt>
                <c:pt idx="216">
                  <c:v>21520</c:v>
                </c:pt>
                <c:pt idx="217">
                  <c:v>21429</c:v>
                </c:pt>
                <c:pt idx="218">
                  <c:v>21337</c:v>
                </c:pt>
                <c:pt idx="219">
                  <c:v>21245</c:v>
                </c:pt>
                <c:pt idx="220">
                  <c:v>21155</c:v>
                </c:pt>
                <c:pt idx="221">
                  <c:v>21064</c:v>
                </c:pt>
                <c:pt idx="222">
                  <c:v>20972</c:v>
                </c:pt>
                <c:pt idx="223">
                  <c:v>20880</c:v>
                </c:pt>
                <c:pt idx="224">
                  <c:v>20790</c:v>
                </c:pt>
                <c:pt idx="225">
                  <c:v>20699</c:v>
                </c:pt>
                <c:pt idx="226">
                  <c:v>20607</c:v>
                </c:pt>
                <c:pt idx="227">
                  <c:v>20515</c:v>
                </c:pt>
                <c:pt idx="228">
                  <c:v>20424</c:v>
                </c:pt>
                <c:pt idx="229">
                  <c:v>20333</c:v>
                </c:pt>
                <c:pt idx="230">
                  <c:v>20241</c:v>
                </c:pt>
                <c:pt idx="231">
                  <c:v>20149</c:v>
                </c:pt>
                <c:pt idx="232">
                  <c:v>20059</c:v>
                </c:pt>
                <c:pt idx="233">
                  <c:v>19968</c:v>
                </c:pt>
                <c:pt idx="234">
                  <c:v>19876</c:v>
                </c:pt>
                <c:pt idx="235">
                  <c:v>19784</c:v>
                </c:pt>
                <c:pt idx="236">
                  <c:v>19694</c:v>
                </c:pt>
                <c:pt idx="237">
                  <c:v>19603</c:v>
                </c:pt>
                <c:pt idx="238">
                  <c:v>19511</c:v>
                </c:pt>
                <c:pt idx="239">
                  <c:v>19419</c:v>
                </c:pt>
                <c:pt idx="240">
                  <c:v>19329</c:v>
                </c:pt>
                <c:pt idx="241">
                  <c:v>19238</c:v>
                </c:pt>
                <c:pt idx="242">
                  <c:v>19146</c:v>
                </c:pt>
                <c:pt idx="243">
                  <c:v>19054</c:v>
                </c:pt>
              </c:numCache>
            </c:numRef>
          </c:cat>
          <c:val>
            <c:numRef>
              <c:f>US!$Y$21:$Y$264</c:f>
              <c:numCache>
                <c:formatCode>#,##0.00</c:formatCode>
                <c:ptCount val="244"/>
                <c:pt idx="0">
                  <c:v>24.612586447794584</c:v>
                </c:pt>
                <c:pt idx="1">
                  <c:v>25.063455213551659</c:v>
                </c:pt>
                <c:pt idx="2">
                  <c:v>25.071101222237971</c:v>
                </c:pt>
                <c:pt idx="3">
                  <c:v>25.448510693488618</c:v>
                </c:pt>
                <c:pt idx="4">
                  <c:v>25.739848058959794</c:v>
                </c:pt>
                <c:pt idx="5">
                  <c:v>26.122801866611287</c:v>
                </c:pt>
                <c:pt idx="6">
                  <c:v>26.495878233366817</c:v>
                </c:pt>
                <c:pt idx="7">
                  <c:v>26.783905944779033</c:v>
                </c:pt>
                <c:pt idx="8">
                  <c:v>27.030794028709973</c:v>
                </c:pt>
                <c:pt idx="9">
                  <c:v>27.215538757377843</c:v>
                </c:pt>
                <c:pt idx="10">
                  <c:v>27.670346042218807</c:v>
                </c:pt>
                <c:pt idx="11">
                  <c:v>28.124772738578532</c:v>
                </c:pt>
                <c:pt idx="12">
                  <c:v>29.485396467402008</c:v>
                </c:pt>
                <c:pt idx="13">
                  <c:v>30.178402805502291</c:v>
                </c:pt>
                <c:pt idx="14">
                  <c:v>30.908866992310017</c:v>
                </c:pt>
                <c:pt idx="15">
                  <c:v>31.825950837223402</c:v>
                </c:pt>
                <c:pt idx="16">
                  <c:v>32.090617950691453</c:v>
                </c:pt>
                <c:pt idx="17">
                  <c:v>32.081422595149881</c:v>
                </c:pt>
                <c:pt idx="18">
                  <c:v>32.027285240269293</c:v>
                </c:pt>
                <c:pt idx="19">
                  <c:v>31.768489272892445</c:v>
                </c:pt>
                <c:pt idx="20">
                  <c:v>31.830984279690174</c:v>
                </c:pt>
                <c:pt idx="21">
                  <c:v>31.749689988988756</c:v>
                </c:pt>
                <c:pt idx="22">
                  <c:v>31.351679227842848</c:v>
                </c:pt>
                <c:pt idx="23">
                  <c:v>31.170947588888016</c:v>
                </c:pt>
                <c:pt idx="24">
                  <c:v>30.893705171870124</c:v>
                </c:pt>
                <c:pt idx="25">
                  <c:v>30.845571127598955</c:v>
                </c:pt>
                <c:pt idx="26">
                  <c:v>30.946811898117573</c:v>
                </c:pt>
                <c:pt idx="27">
                  <c:v>30.750806573579009</c:v>
                </c:pt>
                <c:pt idx="28">
                  <c:v>30.732984519204756</c:v>
                </c:pt>
                <c:pt idx="29">
                  <c:v>30.51532924086607</c:v>
                </c:pt>
                <c:pt idx="30">
                  <c:v>30.853662195222032</c:v>
                </c:pt>
                <c:pt idx="31">
                  <c:v>30.727804671576727</c:v>
                </c:pt>
                <c:pt idx="32">
                  <c:v>30.758184520578169</c:v>
                </c:pt>
                <c:pt idx="33">
                  <c:v>30.84351076177348</c:v>
                </c:pt>
                <c:pt idx="34">
                  <c:v>30.852779284574417</c:v>
                </c:pt>
                <c:pt idx="35">
                  <c:v>30.813886182813903</c:v>
                </c:pt>
                <c:pt idx="36">
                  <c:v>31.525325045960376</c:v>
                </c:pt>
                <c:pt idx="37">
                  <c:v>31.765540207811952</c:v>
                </c:pt>
                <c:pt idx="38">
                  <c:v>31.603461111382021</c:v>
                </c:pt>
                <c:pt idx="39">
                  <c:v>31.704178001107433</c:v>
                </c:pt>
                <c:pt idx="40">
                  <c:v>31.454690301935134</c:v>
                </c:pt>
                <c:pt idx="41">
                  <c:v>31.445280394083873</c:v>
                </c:pt>
                <c:pt idx="42">
                  <c:v>31.385865677601476</c:v>
                </c:pt>
                <c:pt idx="43">
                  <c:v>31.289545505301017</c:v>
                </c:pt>
                <c:pt idx="44">
                  <c:v>31.149984392387619</c:v>
                </c:pt>
                <c:pt idx="45">
                  <c:v>30.910161734040081</c:v>
                </c:pt>
                <c:pt idx="46">
                  <c:v>30.611091516945809</c:v>
                </c:pt>
                <c:pt idx="47">
                  <c:v>30.512289240317624</c:v>
                </c:pt>
                <c:pt idx="48">
                  <c:v>30.01873155401486</c:v>
                </c:pt>
                <c:pt idx="49">
                  <c:v>29.641370742075921</c:v>
                </c:pt>
                <c:pt idx="50">
                  <c:v>29.413205980098112</c:v>
                </c:pt>
                <c:pt idx="51">
                  <c:v>29.022608792550074</c:v>
                </c:pt>
                <c:pt idx="52">
                  <c:v>28.952537957144244</c:v>
                </c:pt>
                <c:pt idx="53">
                  <c:v>28.503398769745566</c:v>
                </c:pt>
                <c:pt idx="54">
                  <c:v>28.112293106012398</c:v>
                </c:pt>
                <c:pt idx="55">
                  <c:v>27.520207653692843</c:v>
                </c:pt>
                <c:pt idx="56">
                  <c:v>27.016537907494875</c:v>
                </c:pt>
                <c:pt idx="57">
                  <c:v>26.397090749439659</c:v>
                </c:pt>
                <c:pt idx="58">
                  <c:v>25.790597006881551</c:v>
                </c:pt>
                <c:pt idx="59">
                  <c:v>25.215690318867566</c:v>
                </c:pt>
                <c:pt idx="60">
                  <c:v>24.844445366191341</c:v>
                </c:pt>
                <c:pt idx="61">
                  <c:v>24.416201393143872</c:v>
                </c:pt>
                <c:pt idx="62">
                  <c:v>24.315313474267008</c:v>
                </c:pt>
                <c:pt idx="63">
                  <c:v>23.881488306255889</c:v>
                </c:pt>
                <c:pt idx="64">
                  <c:v>23.838902125983658</c:v>
                </c:pt>
                <c:pt idx="65">
                  <c:v>23.506236109500776</c:v>
                </c:pt>
                <c:pt idx="66">
                  <c:v>23.321671734085484</c:v>
                </c:pt>
                <c:pt idx="67">
                  <c:v>22.8380512475354</c:v>
                </c:pt>
                <c:pt idx="68">
                  <c:v>22.716498469976305</c:v>
                </c:pt>
                <c:pt idx="69">
                  <c:v>22.419390403050418</c:v>
                </c:pt>
                <c:pt idx="70">
                  <c:v>22.098760537974854</c:v>
                </c:pt>
                <c:pt idx="71">
                  <c:v>21.882173420138241</c:v>
                </c:pt>
                <c:pt idx="72">
                  <c:v>21.812580003199628</c:v>
                </c:pt>
                <c:pt idx="73">
                  <c:v>21.44219956351413</c:v>
                </c:pt>
                <c:pt idx="74">
                  <c:v>21.15503958024135</c:v>
                </c:pt>
                <c:pt idx="75">
                  <c:v>20.818194529707153</c:v>
                </c:pt>
                <c:pt idx="76">
                  <c:v>20.375650416814114</c:v>
                </c:pt>
                <c:pt idx="77">
                  <c:v>20.195456402045199</c:v>
                </c:pt>
                <c:pt idx="78">
                  <c:v>19.886689244814995</c:v>
                </c:pt>
                <c:pt idx="79">
                  <c:v>19.921624984994374</c:v>
                </c:pt>
                <c:pt idx="80">
                  <c:v>19.856225307712318</c:v>
                </c:pt>
                <c:pt idx="81">
                  <c:v>19.778923600242546</c:v>
                </c:pt>
                <c:pt idx="82">
                  <c:v>19.573042945115425</c:v>
                </c:pt>
                <c:pt idx="83">
                  <c:v>19.368819622778478</c:v>
                </c:pt>
                <c:pt idx="84">
                  <c:v>19.197588390311509</c:v>
                </c:pt>
                <c:pt idx="85">
                  <c:v>19.058818063584489</c:v>
                </c:pt>
                <c:pt idx="86">
                  <c:v>19.044463478009774</c:v>
                </c:pt>
                <c:pt idx="87">
                  <c:v>19.063857165185741</c:v>
                </c:pt>
                <c:pt idx="88">
                  <c:v>18.999484294384882</c:v>
                </c:pt>
                <c:pt idx="89">
                  <c:v>18.736614840352566</c:v>
                </c:pt>
                <c:pt idx="90">
                  <c:v>18.742029100810676</c:v>
                </c:pt>
                <c:pt idx="91">
                  <c:v>18.695495661837221</c:v>
                </c:pt>
                <c:pt idx="92">
                  <c:v>18.727951331497078</c:v>
                </c:pt>
                <c:pt idx="93">
                  <c:v>18.642500889092005</c:v>
                </c:pt>
                <c:pt idx="94">
                  <c:v>18.641038372067882</c:v>
                </c:pt>
                <c:pt idx="95">
                  <c:v>18.586625177958194</c:v>
                </c:pt>
                <c:pt idx="96">
                  <c:v>18.129806580838103</c:v>
                </c:pt>
                <c:pt idx="97">
                  <c:v>17.869417178533979</c:v>
                </c:pt>
                <c:pt idx="98">
                  <c:v>17.774775403001325</c:v>
                </c:pt>
                <c:pt idx="99">
                  <c:v>17.537791782201342</c:v>
                </c:pt>
                <c:pt idx="100">
                  <c:v>17.565864571760656</c:v>
                </c:pt>
                <c:pt idx="101">
                  <c:v>17.417539867195881</c:v>
                </c:pt>
                <c:pt idx="102">
                  <c:v>17.14869214673891</c:v>
                </c:pt>
                <c:pt idx="103">
                  <c:v>16.713835916616084</c:v>
                </c:pt>
                <c:pt idx="104">
                  <c:v>16.289155805386205</c:v>
                </c:pt>
                <c:pt idx="105">
                  <c:v>15.825870351069726</c:v>
                </c:pt>
                <c:pt idx="106">
                  <c:v>15.386977256733147</c:v>
                </c:pt>
                <c:pt idx="107">
                  <c:v>14.916041496221668</c:v>
                </c:pt>
                <c:pt idx="108">
                  <c:v>14.618668299728647</c:v>
                </c:pt>
                <c:pt idx="109">
                  <c:v>14.653209315405141</c:v>
                </c:pt>
                <c:pt idx="110">
                  <c:v>14.341516692390275</c:v>
                </c:pt>
                <c:pt idx="111">
                  <c:v>14.212714058599976</c:v>
                </c:pt>
                <c:pt idx="112">
                  <c:v>14.212262212047191</c:v>
                </c:pt>
                <c:pt idx="113">
                  <c:v>14.056452305440967</c:v>
                </c:pt>
                <c:pt idx="114">
                  <c:v>13.869081804653351</c:v>
                </c:pt>
                <c:pt idx="115">
                  <c:v>13.689501162283767</c:v>
                </c:pt>
                <c:pt idx="116">
                  <c:v>13.772509476798998</c:v>
                </c:pt>
                <c:pt idx="117">
                  <c:v>13.629931872724626</c:v>
                </c:pt>
                <c:pt idx="118">
                  <c:v>13.525537791538888</c:v>
                </c:pt>
                <c:pt idx="119">
                  <c:v>13.481059579867724</c:v>
                </c:pt>
                <c:pt idx="120">
                  <c:v>13.621709224627445</c:v>
                </c:pt>
                <c:pt idx="121">
                  <c:v>13.49899534516171</c:v>
                </c:pt>
                <c:pt idx="122">
                  <c:v>13.550223745526827</c:v>
                </c:pt>
                <c:pt idx="123">
                  <c:v>13.219058828471596</c:v>
                </c:pt>
                <c:pt idx="124">
                  <c:v>13.115046713179403</c:v>
                </c:pt>
                <c:pt idx="125">
                  <c:v>13.090577028322784</c:v>
                </c:pt>
                <c:pt idx="126">
                  <c:v>12.704861188697656</c:v>
                </c:pt>
                <c:pt idx="127">
                  <c:v>12.338923721170806</c:v>
                </c:pt>
                <c:pt idx="128">
                  <c:v>12.380753933717294</c:v>
                </c:pt>
                <c:pt idx="129">
                  <c:v>12.211472557484884</c:v>
                </c:pt>
                <c:pt idx="130">
                  <c:v>12.216985899125424</c:v>
                </c:pt>
                <c:pt idx="131">
                  <c:v>12.102999067428923</c:v>
                </c:pt>
                <c:pt idx="132">
                  <c:v>11.906809316260494</c:v>
                </c:pt>
                <c:pt idx="133">
                  <c:v>11.563924508599197</c:v>
                </c:pt>
                <c:pt idx="134">
                  <c:v>11.417959620800641</c:v>
                </c:pt>
                <c:pt idx="135">
                  <c:v>11.106737325686785</c:v>
                </c:pt>
                <c:pt idx="136">
                  <c:v>10.927965163637056</c:v>
                </c:pt>
                <c:pt idx="137">
                  <c:v>10.570015391512996</c:v>
                </c:pt>
                <c:pt idx="138">
                  <c:v>10.561529039847795</c:v>
                </c:pt>
                <c:pt idx="139">
                  <c:v>10.283269553583116</c:v>
                </c:pt>
                <c:pt idx="140">
                  <c:v>10.301869264212087</c:v>
                </c:pt>
                <c:pt idx="141">
                  <c:v>9.9644941714106707</c:v>
                </c:pt>
                <c:pt idx="142">
                  <c:v>9.9608938383400947</c:v>
                </c:pt>
                <c:pt idx="143">
                  <c:v>9.7687431997156011</c:v>
                </c:pt>
                <c:pt idx="144">
                  <c:v>9.8293423689593187</c:v>
                </c:pt>
                <c:pt idx="145">
                  <c:v>9.6994975092343747</c:v>
                </c:pt>
                <c:pt idx="146">
                  <c:v>9.7521349536504367</c:v>
                </c:pt>
                <c:pt idx="147">
                  <c:v>9.8177332298387938</c:v>
                </c:pt>
                <c:pt idx="148">
                  <c:v>9.9857013504789727</c:v>
                </c:pt>
                <c:pt idx="149">
                  <c:v>9.8435031987123871</c:v>
                </c:pt>
                <c:pt idx="150">
                  <c:v>10.159655525739948</c:v>
                </c:pt>
                <c:pt idx="151">
                  <c:v>10.41375359578177</c:v>
                </c:pt>
                <c:pt idx="152">
                  <c:v>10.698777728681682</c:v>
                </c:pt>
                <c:pt idx="153">
                  <c:v>10.456176276139693</c:v>
                </c:pt>
                <c:pt idx="154">
                  <c:v>9.9988342056338553</c:v>
                </c:pt>
                <c:pt idx="155">
                  <c:v>9.6554946573469334</c:v>
                </c:pt>
                <c:pt idx="156">
                  <c:v>9.5755384083841975</c:v>
                </c:pt>
                <c:pt idx="157">
                  <c:v>9.2981532595395961</c:v>
                </c:pt>
                <c:pt idx="158">
                  <c:v>8.8960418717531358</c:v>
                </c:pt>
                <c:pt idx="159">
                  <c:v>8.4097028264296174</c:v>
                </c:pt>
                <c:pt idx="160">
                  <c:v>8.3405868495431967</c:v>
                </c:pt>
                <c:pt idx="161">
                  <c:v>7.9932033049332407</c:v>
                </c:pt>
                <c:pt idx="162">
                  <c:v>7.9486181222540768</c:v>
                </c:pt>
                <c:pt idx="163">
                  <c:v>7.8516734506350465</c:v>
                </c:pt>
                <c:pt idx="164">
                  <c:v>7.8744127027675841</c:v>
                </c:pt>
                <c:pt idx="165">
                  <c:v>7.6722417838646999</c:v>
                </c:pt>
                <c:pt idx="166">
                  <c:v>7.6883747181736144</c:v>
                </c:pt>
                <c:pt idx="167">
                  <c:v>7.8320018582170503</c:v>
                </c:pt>
                <c:pt idx="168">
                  <c:v>7.9609342813434436</c:v>
                </c:pt>
                <c:pt idx="169">
                  <c:v>7.8730818273050573</c:v>
                </c:pt>
                <c:pt idx="170">
                  <c:v>8.0884004810857366</c:v>
                </c:pt>
                <c:pt idx="171">
                  <c:v>7.8017209922575264</c:v>
                </c:pt>
                <c:pt idx="172">
                  <c:v>7.4477512912490234</c:v>
                </c:pt>
                <c:pt idx="173">
                  <c:v>6.9372438582920051</c:v>
                </c:pt>
                <c:pt idx="174">
                  <c:v>6.6236476304962499</c:v>
                </c:pt>
                <c:pt idx="175">
                  <c:v>6.1698270652893275</c:v>
                </c:pt>
                <c:pt idx="176">
                  <c:v>6.0836648685343349</c:v>
                </c:pt>
                <c:pt idx="177">
                  <c:v>5.9077955338017452</c:v>
                </c:pt>
                <c:pt idx="178">
                  <c:v>5.9959316263045457</c:v>
                </c:pt>
                <c:pt idx="179">
                  <c:v>5.7783136278780347</c:v>
                </c:pt>
                <c:pt idx="180">
                  <c:v>5.7715998264915802</c:v>
                </c:pt>
                <c:pt idx="181">
                  <c:v>5.7026557611593205</c:v>
                </c:pt>
                <c:pt idx="182">
                  <c:v>5.7642947246520677</c:v>
                </c:pt>
                <c:pt idx="183">
                  <c:v>5.8849034819353401</c:v>
                </c:pt>
                <c:pt idx="184">
                  <c:v>6.0915202016075716</c:v>
                </c:pt>
                <c:pt idx="185">
                  <c:v>5.9697613111063106</c:v>
                </c:pt>
                <c:pt idx="186">
                  <c:v>5.9592011658303008</c:v>
                </c:pt>
                <c:pt idx="187">
                  <c:v>5.6394160778918963</c:v>
                </c:pt>
                <c:pt idx="188">
                  <c:v>5.5484432864044022</c:v>
                </c:pt>
                <c:pt idx="189">
                  <c:v>5.4591360178684551</c:v>
                </c:pt>
                <c:pt idx="190">
                  <c:v>5.4099274958170662</c:v>
                </c:pt>
                <c:pt idx="191">
                  <c:v>5.0966726187047593</c:v>
                </c:pt>
                <c:pt idx="192">
                  <c:v>5.1206263058977717</c:v>
                </c:pt>
                <c:pt idx="193">
                  <c:v>5.037845477857176</c:v>
                </c:pt>
                <c:pt idx="194">
                  <c:v>5.0653657823279845</c:v>
                </c:pt>
                <c:pt idx="195">
                  <c:v>4.8087052823103376</c:v>
                </c:pt>
                <c:pt idx="196">
                  <c:v>4.8613571052780511</c:v>
                </c:pt>
                <c:pt idx="197">
                  <c:v>4.6158634161890673</c:v>
                </c:pt>
                <c:pt idx="198">
                  <c:v>4.4625881262811919</c:v>
                </c:pt>
                <c:pt idx="199">
                  <c:v>4.2593943103095908</c:v>
                </c:pt>
                <c:pt idx="200">
                  <c:v>4.4224093962829656</c:v>
                </c:pt>
                <c:pt idx="201">
                  <c:v>4.2986990748668301</c:v>
                </c:pt>
                <c:pt idx="202">
                  <c:v>4.2156185210780928</c:v>
                </c:pt>
                <c:pt idx="203">
                  <c:v>4.1123049679333779</c:v>
                </c:pt>
                <c:pt idx="204">
                  <c:v>4.186128470839277</c:v>
                </c:pt>
                <c:pt idx="205">
                  <c:v>4.0503393126119338</c:v>
                </c:pt>
                <c:pt idx="206">
                  <c:v>4.0238207565020172</c:v>
                </c:pt>
                <c:pt idx="207">
                  <c:v>3.9992220109481491</c:v>
                </c:pt>
                <c:pt idx="208">
                  <c:v>4.1431751740154077</c:v>
                </c:pt>
                <c:pt idx="209">
                  <c:v>4.0603530309843245</c:v>
                </c:pt>
                <c:pt idx="210">
                  <c:v>4.0701092742768461</c:v>
                </c:pt>
                <c:pt idx="211">
                  <c:v>3.9486800737754209</c:v>
                </c:pt>
                <c:pt idx="212">
                  <c:v>3.7139913935352706</c:v>
                </c:pt>
                <c:pt idx="213">
                  <c:v>3.5808072059587737</c:v>
                </c:pt>
                <c:pt idx="214">
                  <c:v>3.4188470683031733</c:v>
                </c:pt>
                <c:pt idx="215">
                  <c:v>3.1714946122364776</c:v>
                </c:pt>
                <c:pt idx="216">
                  <c:v>3.0550905214723469</c:v>
                </c:pt>
                <c:pt idx="217">
                  <c:v>3.0627225376282312</c:v>
                </c:pt>
                <c:pt idx="218">
                  <c:v>3.1892576237599539</c:v>
                </c:pt>
                <c:pt idx="219">
                  <c:v>3.267487453313302</c:v>
                </c:pt>
                <c:pt idx="220">
                  <c:v>3.2130026248597714</c:v>
                </c:pt>
                <c:pt idx="221">
                  <c:v>3.168660858668169</c:v>
                </c:pt>
                <c:pt idx="222">
                  <c:v>3.0583332930178404</c:v>
                </c:pt>
                <c:pt idx="223">
                  <c:v>3.0124040165386892</c:v>
                </c:pt>
                <c:pt idx="224">
                  <c:v>2.904689171112063</c:v>
                </c:pt>
                <c:pt idx="225">
                  <c:v>2.9052769452324387</c:v>
                </c:pt>
                <c:pt idx="226">
                  <c:v>2.8291250514979769</c:v>
                </c:pt>
                <c:pt idx="227">
                  <c:v>2.7493283580813364</c:v>
                </c:pt>
                <c:pt idx="228">
                  <c:v>2.5976413505879443</c:v>
                </c:pt>
                <c:pt idx="229">
                  <c:v>2.5514663427157842</c:v>
                </c:pt>
                <c:pt idx="230">
                  <c:v>2.4228264203366594</c:v>
                </c:pt>
                <c:pt idx="231">
                  <c:v>2.3059470709581578</c:v>
                </c:pt>
                <c:pt idx="232">
                  <c:v>2.2491237719426143</c:v>
                </c:pt>
                <c:pt idx="233">
                  <c:v>2.287955517341949</c:v>
                </c:pt>
                <c:pt idx="234">
                  <c:v>2.3445563737220554</c:v>
                </c:pt>
                <c:pt idx="235">
                  <c:v>2.3279122211021308</c:v>
                </c:pt>
                <c:pt idx="236">
                  <c:v>2.4335109986026762</c:v>
                </c:pt>
                <c:pt idx="237">
                  <c:v>2.4572893611323336</c:v>
                </c:pt>
                <c:pt idx="238">
                  <c:v>2.3493841891317975</c:v>
                </c:pt>
                <c:pt idx="239">
                  <c:v>2.2540238690345387</c:v>
                </c:pt>
                <c:pt idx="240">
                  <c:v>2.2634806146533082</c:v>
                </c:pt>
                <c:pt idx="241">
                  <c:v>2.1688454106382662</c:v>
                </c:pt>
                <c:pt idx="242">
                  <c:v>2.1251680617599864</c:v>
                </c:pt>
                <c:pt idx="243">
                  <c:v>2.0492736765522137</c:v>
                </c:pt>
              </c:numCache>
            </c:numRef>
          </c:val>
        </c:ser>
        <c:ser>
          <c:idx val="4"/>
          <c:order val="4"/>
          <c:tx>
            <c:strRef>
              <c:f>US!$AB$15</c:f>
              <c:strCache>
                <c:ptCount val="1"/>
                <c:pt idx="0">
                  <c:v>国外部门</c:v>
                </c:pt>
              </c:strCache>
            </c:strRef>
          </c:tx>
          <c:cat>
            <c:numRef>
              <c:f>US!$G$21:$G$264</c:f>
              <c:numCache>
                <c:formatCode>\ [$-2052]yyyy/m</c:formatCode>
                <c:ptCount val="244"/>
                <c:pt idx="0">
                  <c:v>41244</c:v>
                </c:pt>
                <c:pt idx="1">
                  <c:v>41153</c:v>
                </c:pt>
                <c:pt idx="2">
                  <c:v>41061</c:v>
                </c:pt>
                <c:pt idx="3">
                  <c:v>40969</c:v>
                </c:pt>
                <c:pt idx="4">
                  <c:v>40878</c:v>
                </c:pt>
                <c:pt idx="5">
                  <c:v>40787</c:v>
                </c:pt>
                <c:pt idx="6">
                  <c:v>40695</c:v>
                </c:pt>
                <c:pt idx="7">
                  <c:v>40603</c:v>
                </c:pt>
                <c:pt idx="8">
                  <c:v>40513</c:v>
                </c:pt>
                <c:pt idx="9">
                  <c:v>40422</c:v>
                </c:pt>
                <c:pt idx="10">
                  <c:v>40330</c:v>
                </c:pt>
                <c:pt idx="11">
                  <c:v>40238</c:v>
                </c:pt>
                <c:pt idx="12">
                  <c:v>40148</c:v>
                </c:pt>
                <c:pt idx="13">
                  <c:v>40057</c:v>
                </c:pt>
                <c:pt idx="14">
                  <c:v>39965</c:v>
                </c:pt>
                <c:pt idx="15">
                  <c:v>39873</c:v>
                </c:pt>
                <c:pt idx="16">
                  <c:v>39783</c:v>
                </c:pt>
                <c:pt idx="17">
                  <c:v>39692</c:v>
                </c:pt>
                <c:pt idx="18">
                  <c:v>39600</c:v>
                </c:pt>
                <c:pt idx="19">
                  <c:v>39508</c:v>
                </c:pt>
                <c:pt idx="20">
                  <c:v>39417</c:v>
                </c:pt>
                <c:pt idx="21">
                  <c:v>39326</c:v>
                </c:pt>
                <c:pt idx="22">
                  <c:v>39234</c:v>
                </c:pt>
                <c:pt idx="23">
                  <c:v>39142</c:v>
                </c:pt>
                <c:pt idx="24">
                  <c:v>39052</c:v>
                </c:pt>
                <c:pt idx="25">
                  <c:v>38961</c:v>
                </c:pt>
                <c:pt idx="26">
                  <c:v>38869</c:v>
                </c:pt>
                <c:pt idx="27">
                  <c:v>38777</c:v>
                </c:pt>
                <c:pt idx="28">
                  <c:v>38687</c:v>
                </c:pt>
                <c:pt idx="29">
                  <c:v>38596</c:v>
                </c:pt>
                <c:pt idx="30">
                  <c:v>38504</c:v>
                </c:pt>
                <c:pt idx="31">
                  <c:v>38412</c:v>
                </c:pt>
                <c:pt idx="32">
                  <c:v>38322</c:v>
                </c:pt>
                <c:pt idx="33">
                  <c:v>38231</c:v>
                </c:pt>
                <c:pt idx="34">
                  <c:v>38139</c:v>
                </c:pt>
                <c:pt idx="35">
                  <c:v>38047</c:v>
                </c:pt>
                <c:pt idx="36">
                  <c:v>37956</c:v>
                </c:pt>
                <c:pt idx="37">
                  <c:v>37865</c:v>
                </c:pt>
                <c:pt idx="38">
                  <c:v>37773</c:v>
                </c:pt>
                <c:pt idx="39">
                  <c:v>37681</c:v>
                </c:pt>
                <c:pt idx="40">
                  <c:v>37591</c:v>
                </c:pt>
                <c:pt idx="41">
                  <c:v>37500</c:v>
                </c:pt>
                <c:pt idx="42">
                  <c:v>37408</c:v>
                </c:pt>
                <c:pt idx="43">
                  <c:v>37316</c:v>
                </c:pt>
                <c:pt idx="44">
                  <c:v>37226</c:v>
                </c:pt>
                <c:pt idx="45">
                  <c:v>37135</c:v>
                </c:pt>
                <c:pt idx="46">
                  <c:v>37043</c:v>
                </c:pt>
                <c:pt idx="47">
                  <c:v>36951</c:v>
                </c:pt>
                <c:pt idx="48">
                  <c:v>36861</c:v>
                </c:pt>
                <c:pt idx="49">
                  <c:v>36770</c:v>
                </c:pt>
                <c:pt idx="50">
                  <c:v>36678</c:v>
                </c:pt>
                <c:pt idx="51">
                  <c:v>36586</c:v>
                </c:pt>
                <c:pt idx="52">
                  <c:v>36495</c:v>
                </c:pt>
                <c:pt idx="53">
                  <c:v>36404</c:v>
                </c:pt>
                <c:pt idx="54">
                  <c:v>36312</c:v>
                </c:pt>
                <c:pt idx="55">
                  <c:v>36220</c:v>
                </c:pt>
                <c:pt idx="56">
                  <c:v>36130</c:v>
                </c:pt>
                <c:pt idx="57">
                  <c:v>36039</c:v>
                </c:pt>
                <c:pt idx="58">
                  <c:v>35947</c:v>
                </c:pt>
                <c:pt idx="59">
                  <c:v>35855</c:v>
                </c:pt>
                <c:pt idx="60">
                  <c:v>35765</c:v>
                </c:pt>
                <c:pt idx="61">
                  <c:v>35674</c:v>
                </c:pt>
                <c:pt idx="62">
                  <c:v>35582</c:v>
                </c:pt>
                <c:pt idx="63">
                  <c:v>35490</c:v>
                </c:pt>
                <c:pt idx="64">
                  <c:v>35400</c:v>
                </c:pt>
                <c:pt idx="65">
                  <c:v>35309</c:v>
                </c:pt>
                <c:pt idx="66">
                  <c:v>35217</c:v>
                </c:pt>
                <c:pt idx="67">
                  <c:v>35125</c:v>
                </c:pt>
                <c:pt idx="68">
                  <c:v>35034</c:v>
                </c:pt>
                <c:pt idx="69">
                  <c:v>34943</c:v>
                </c:pt>
                <c:pt idx="70">
                  <c:v>34851</c:v>
                </c:pt>
                <c:pt idx="71">
                  <c:v>34759</c:v>
                </c:pt>
                <c:pt idx="72">
                  <c:v>34669</c:v>
                </c:pt>
                <c:pt idx="73">
                  <c:v>34578</c:v>
                </c:pt>
                <c:pt idx="74">
                  <c:v>34486</c:v>
                </c:pt>
                <c:pt idx="75">
                  <c:v>34394</c:v>
                </c:pt>
                <c:pt idx="76">
                  <c:v>34304</c:v>
                </c:pt>
                <c:pt idx="77">
                  <c:v>34213</c:v>
                </c:pt>
                <c:pt idx="78">
                  <c:v>34121</c:v>
                </c:pt>
                <c:pt idx="79">
                  <c:v>34029</c:v>
                </c:pt>
                <c:pt idx="80">
                  <c:v>33939</c:v>
                </c:pt>
                <c:pt idx="81">
                  <c:v>33848</c:v>
                </c:pt>
                <c:pt idx="82">
                  <c:v>33756</c:v>
                </c:pt>
                <c:pt idx="83">
                  <c:v>33664</c:v>
                </c:pt>
                <c:pt idx="84">
                  <c:v>33573</c:v>
                </c:pt>
                <c:pt idx="85">
                  <c:v>33482</c:v>
                </c:pt>
                <c:pt idx="86">
                  <c:v>33390</c:v>
                </c:pt>
                <c:pt idx="87">
                  <c:v>33298</c:v>
                </c:pt>
                <c:pt idx="88">
                  <c:v>33208</c:v>
                </c:pt>
                <c:pt idx="89">
                  <c:v>33117</c:v>
                </c:pt>
                <c:pt idx="90">
                  <c:v>33025</c:v>
                </c:pt>
                <c:pt idx="91">
                  <c:v>32933</c:v>
                </c:pt>
                <c:pt idx="92">
                  <c:v>32843</c:v>
                </c:pt>
                <c:pt idx="93">
                  <c:v>32752</c:v>
                </c:pt>
                <c:pt idx="94">
                  <c:v>32660</c:v>
                </c:pt>
                <c:pt idx="95">
                  <c:v>32568</c:v>
                </c:pt>
                <c:pt idx="96">
                  <c:v>32478</c:v>
                </c:pt>
                <c:pt idx="97">
                  <c:v>32387</c:v>
                </c:pt>
                <c:pt idx="98">
                  <c:v>32295</c:v>
                </c:pt>
                <c:pt idx="99">
                  <c:v>32203</c:v>
                </c:pt>
                <c:pt idx="100">
                  <c:v>32112</c:v>
                </c:pt>
                <c:pt idx="101">
                  <c:v>32021</c:v>
                </c:pt>
                <c:pt idx="102">
                  <c:v>31929</c:v>
                </c:pt>
                <c:pt idx="103">
                  <c:v>31837</c:v>
                </c:pt>
                <c:pt idx="104">
                  <c:v>31747</c:v>
                </c:pt>
                <c:pt idx="105">
                  <c:v>31656</c:v>
                </c:pt>
                <c:pt idx="106">
                  <c:v>31564</c:v>
                </c:pt>
                <c:pt idx="107">
                  <c:v>31472</c:v>
                </c:pt>
                <c:pt idx="108">
                  <c:v>31382</c:v>
                </c:pt>
                <c:pt idx="109">
                  <c:v>31291</c:v>
                </c:pt>
                <c:pt idx="110">
                  <c:v>31199</c:v>
                </c:pt>
                <c:pt idx="111">
                  <c:v>31107</c:v>
                </c:pt>
                <c:pt idx="112">
                  <c:v>31017</c:v>
                </c:pt>
                <c:pt idx="113">
                  <c:v>30926</c:v>
                </c:pt>
                <c:pt idx="114">
                  <c:v>30834</c:v>
                </c:pt>
                <c:pt idx="115">
                  <c:v>30742</c:v>
                </c:pt>
                <c:pt idx="116">
                  <c:v>30651</c:v>
                </c:pt>
                <c:pt idx="117">
                  <c:v>30560</c:v>
                </c:pt>
                <c:pt idx="118">
                  <c:v>30468</c:v>
                </c:pt>
                <c:pt idx="119">
                  <c:v>30376</c:v>
                </c:pt>
                <c:pt idx="120">
                  <c:v>30286</c:v>
                </c:pt>
                <c:pt idx="121">
                  <c:v>30195</c:v>
                </c:pt>
                <c:pt idx="122">
                  <c:v>30103</c:v>
                </c:pt>
                <c:pt idx="123">
                  <c:v>30011</c:v>
                </c:pt>
                <c:pt idx="124">
                  <c:v>29921</c:v>
                </c:pt>
                <c:pt idx="125">
                  <c:v>29830</c:v>
                </c:pt>
                <c:pt idx="126">
                  <c:v>29738</c:v>
                </c:pt>
                <c:pt idx="127">
                  <c:v>29646</c:v>
                </c:pt>
                <c:pt idx="128">
                  <c:v>29556</c:v>
                </c:pt>
                <c:pt idx="129">
                  <c:v>29465</c:v>
                </c:pt>
                <c:pt idx="130">
                  <c:v>29373</c:v>
                </c:pt>
                <c:pt idx="131">
                  <c:v>29281</c:v>
                </c:pt>
                <c:pt idx="132">
                  <c:v>29190</c:v>
                </c:pt>
                <c:pt idx="133">
                  <c:v>29099</c:v>
                </c:pt>
                <c:pt idx="134">
                  <c:v>29007</c:v>
                </c:pt>
                <c:pt idx="135">
                  <c:v>28915</c:v>
                </c:pt>
                <c:pt idx="136">
                  <c:v>28825</c:v>
                </c:pt>
                <c:pt idx="137">
                  <c:v>28734</c:v>
                </c:pt>
                <c:pt idx="138">
                  <c:v>28642</c:v>
                </c:pt>
                <c:pt idx="139">
                  <c:v>28550</c:v>
                </c:pt>
                <c:pt idx="140">
                  <c:v>28460</c:v>
                </c:pt>
                <c:pt idx="141">
                  <c:v>28369</c:v>
                </c:pt>
                <c:pt idx="142">
                  <c:v>28277</c:v>
                </c:pt>
                <c:pt idx="143">
                  <c:v>28185</c:v>
                </c:pt>
                <c:pt idx="144">
                  <c:v>28095</c:v>
                </c:pt>
                <c:pt idx="145">
                  <c:v>28004</c:v>
                </c:pt>
                <c:pt idx="146">
                  <c:v>27912</c:v>
                </c:pt>
                <c:pt idx="147">
                  <c:v>27820</c:v>
                </c:pt>
                <c:pt idx="148">
                  <c:v>27729</c:v>
                </c:pt>
                <c:pt idx="149">
                  <c:v>27638</c:v>
                </c:pt>
                <c:pt idx="150">
                  <c:v>27546</c:v>
                </c:pt>
                <c:pt idx="151">
                  <c:v>27454</c:v>
                </c:pt>
                <c:pt idx="152">
                  <c:v>27364</c:v>
                </c:pt>
                <c:pt idx="153">
                  <c:v>27273</c:v>
                </c:pt>
                <c:pt idx="154">
                  <c:v>27181</c:v>
                </c:pt>
                <c:pt idx="155">
                  <c:v>27089</c:v>
                </c:pt>
                <c:pt idx="156">
                  <c:v>26999</c:v>
                </c:pt>
                <c:pt idx="157">
                  <c:v>26908</c:v>
                </c:pt>
                <c:pt idx="158">
                  <c:v>26816</c:v>
                </c:pt>
                <c:pt idx="159">
                  <c:v>26724</c:v>
                </c:pt>
                <c:pt idx="160">
                  <c:v>26634</c:v>
                </c:pt>
                <c:pt idx="161">
                  <c:v>26543</c:v>
                </c:pt>
                <c:pt idx="162">
                  <c:v>26451</c:v>
                </c:pt>
                <c:pt idx="163">
                  <c:v>26359</c:v>
                </c:pt>
                <c:pt idx="164">
                  <c:v>26268</c:v>
                </c:pt>
                <c:pt idx="165">
                  <c:v>26177</c:v>
                </c:pt>
                <c:pt idx="166">
                  <c:v>26085</c:v>
                </c:pt>
                <c:pt idx="167">
                  <c:v>25993</c:v>
                </c:pt>
                <c:pt idx="168">
                  <c:v>25903</c:v>
                </c:pt>
                <c:pt idx="169">
                  <c:v>25812</c:v>
                </c:pt>
                <c:pt idx="170">
                  <c:v>25720</c:v>
                </c:pt>
                <c:pt idx="171">
                  <c:v>25628</c:v>
                </c:pt>
                <c:pt idx="172">
                  <c:v>25538</c:v>
                </c:pt>
                <c:pt idx="173">
                  <c:v>25447</c:v>
                </c:pt>
                <c:pt idx="174">
                  <c:v>25355</c:v>
                </c:pt>
                <c:pt idx="175">
                  <c:v>25263</c:v>
                </c:pt>
                <c:pt idx="176">
                  <c:v>25173</c:v>
                </c:pt>
                <c:pt idx="177">
                  <c:v>25082</c:v>
                </c:pt>
                <c:pt idx="178">
                  <c:v>24990</c:v>
                </c:pt>
                <c:pt idx="179">
                  <c:v>24898</c:v>
                </c:pt>
                <c:pt idx="180">
                  <c:v>24807</c:v>
                </c:pt>
                <c:pt idx="181">
                  <c:v>24716</c:v>
                </c:pt>
                <c:pt idx="182">
                  <c:v>24624</c:v>
                </c:pt>
                <c:pt idx="183">
                  <c:v>24532</c:v>
                </c:pt>
                <c:pt idx="184">
                  <c:v>24442</c:v>
                </c:pt>
                <c:pt idx="185">
                  <c:v>24351</c:v>
                </c:pt>
                <c:pt idx="186">
                  <c:v>24259</c:v>
                </c:pt>
                <c:pt idx="187">
                  <c:v>24167</c:v>
                </c:pt>
                <c:pt idx="188">
                  <c:v>24077</c:v>
                </c:pt>
                <c:pt idx="189">
                  <c:v>23986</c:v>
                </c:pt>
                <c:pt idx="190">
                  <c:v>23894</c:v>
                </c:pt>
                <c:pt idx="191">
                  <c:v>23802</c:v>
                </c:pt>
                <c:pt idx="192">
                  <c:v>23712</c:v>
                </c:pt>
                <c:pt idx="193">
                  <c:v>23621</c:v>
                </c:pt>
                <c:pt idx="194">
                  <c:v>23529</c:v>
                </c:pt>
                <c:pt idx="195">
                  <c:v>23437</c:v>
                </c:pt>
                <c:pt idx="196">
                  <c:v>23346</c:v>
                </c:pt>
                <c:pt idx="197">
                  <c:v>23255</c:v>
                </c:pt>
                <c:pt idx="198">
                  <c:v>23163</c:v>
                </c:pt>
                <c:pt idx="199">
                  <c:v>23071</c:v>
                </c:pt>
                <c:pt idx="200">
                  <c:v>22981</c:v>
                </c:pt>
                <c:pt idx="201">
                  <c:v>22890</c:v>
                </c:pt>
                <c:pt idx="202">
                  <c:v>22798</c:v>
                </c:pt>
                <c:pt idx="203">
                  <c:v>22706</c:v>
                </c:pt>
                <c:pt idx="204">
                  <c:v>22616</c:v>
                </c:pt>
                <c:pt idx="205">
                  <c:v>22525</c:v>
                </c:pt>
                <c:pt idx="206">
                  <c:v>22433</c:v>
                </c:pt>
                <c:pt idx="207">
                  <c:v>22341</c:v>
                </c:pt>
                <c:pt idx="208">
                  <c:v>22251</c:v>
                </c:pt>
                <c:pt idx="209">
                  <c:v>22160</c:v>
                </c:pt>
                <c:pt idx="210">
                  <c:v>22068</c:v>
                </c:pt>
                <c:pt idx="211">
                  <c:v>21976</c:v>
                </c:pt>
                <c:pt idx="212">
                  <c:v>21885</c:v>
                </c:pt>
                <c:pt idx="213">
                  <c:v>21794</c:v>
                </c:pt>
                <c:pt idx="214">
                  <c:v>21702</c:v>
                </c:pt>
                <c:pt idx="215">
                  <c:v>21610</c:v>
                </c:pt>
                <c:pt idx="216">
                  <c:v>21520</c:v>
                </c:pt>
                <c:pt idx="217">
                  <c:v>21429</c:v>
                </c:pt>
                <c:pt idx="218">
                  <c:v>21337</c:v>
                </c:pt>
                <c:pt idx="219">
                  <c:v>21245</c:v>
                </c:pt>
                <c:pt idx="220">
                  <c:v>21155</c:v>
                </c:pt>
                <c:pt idx="221">
                  <c:v>21064</c:v>
                </c:pt>
                <c:pt idx="222">
                  <c:v>20972</c:v>
                </c:pt>
                <c:pt idx="223">
                  <c:v>20880</c:v>
                </c:pt>
                <c:pt idx="224">
                  <c:v>20790</c:v>
                </c:pt>
                <c:pt idx="225">
                  <c:v>20699</c:v>
                </c:pt>
                <c:pt idx="226">
                  <c:v>20607</c:v>
                </c:pt>
                <c:pt idx="227">
                  <c:v>20515</c:v>
                </c:pt>
                <c:pt idx="228">
                  <c:v>20424</c:v>
                </c:pt>
                <c:pt idx="229">
                  <c:v>20333</c:v>
                </c:pt>
                <c:pt idx="230">
                  <c:v>20241</c:v>
                </c:pt>
                <c:pt idx="231">
                  <c:v>20149</c:v>
                </c:pt>
                <c:pt idx="232">
                  <c:v>20059</c:v>
                </c:pt>
                <c:pt idx="233">
                  <c:v>19968</c:v>
                </c:pt>
                <c:pt idx="234">
                  <c:v>19876</c:v>
                </c:pt>
                <c:pt idx="235">
                  <c:v>19784</c:v>
                </c:pt>
                <c:pt idx="236">
                  <c:v>19694</c:v>
                </c:pt>
                <c:pt idx="237">
                  <c:v>19603</c:v>
                </c:pt>
                <c:pt idx="238">
                  <c:v>19511</c:v>
                </c:pt>
                <c:pt idx="239">
                  <c:v>19419</c:v>
                </c:pt>
                <c:pt idx="240">
                  <c:v>19329</c:v>
                </c:pt>
                <c:pt idx="241">
                  <c:v>19238</c:v>
                </c:pt>
                <c:pt idx="242">
                  <c:v>19146</c:v>
                </c:pt>
                <c:pt idx="243">
                  <c:v>19054</c:v>
                </c:pt>
              </c:numCache>
            </c:numRef>
          </c:cat>
          <c:val>
            <c:numRef>
              <c:f>US!$AC$21:$AC$264</c:f>
              <c:numCache>
                <c:formatCode>General</c:formatCode>
                <c:ptCount val="244"/>
                <c:pt idx="0">
                  <c:v>4.1402000270500832</c:v>
                </c:pt>
                <c:pt idx="1">
                  <c:v>4.1002152257494329</c:v>
                </c:pt>
                <c:pt idx="2">
                  <c:v>4.1075176028014333</c:v>
                </c:pt>
                <c:pt idx="3">
                  <c:v>4.1606062887613469</c:v>
                </c:pt>
                <c:pt idx="4">
                  <c:v>4.1697951612392199</c:v>
                </c:pt>
                <c:pt idx="5">
                  <c:v>4.2242807154301429</c:v>
                </c:pt>
                <c:pt idx="6">
                  <c:v>4.3192008812057026</c:v>
                </c:pt>
                <c:pt idx="7">
                  <c:v>4.2766593620523699</c:v>
                </c:pt>
                <c:pt idx="8">
                  <c:v>4.148912606535081</c:v>
                </c:pt>
                <c:pt idx="9">
                  <c:v>4.0046634281175386</c:v>
                </c:pt>
                <c:pt idx="10">
                  <c:v>3.9730811329237095</c:v>
                </c:pt>
                <c:pt idx="11">
                  <c:v>3.9941114301608431</c:v>
                </c:pt>
                <c:pt idx="12">
                  <c:v>3.9234160873823178</c:v>
                </c:pt>
                <c:pt idx="13">
                  <c:v>3.5206354740095551</c:v>
                </c:pt>
                <c:pt idx="14">
                  <c:v>3.3774163757533726</c:v>
                </c:pt>
                <c:pt idx="15">
                  <c:v>3.2483274768512844</c:v>
                </c:pt>
                <c:pt idx="16">
                  <c:v>3.2023156354869955</c:v>
                </c:pt>
                <c:pt idx="17">
                  <c:v>3.8111609065732588</c:v>
                </c:pt>
                <c:pt idx="18">
                  <c:v>4.166444691745677</c:v>
                </c:pt>
                <c:pt idx="19">
                  <c:v>4.2048598181987149</c:v>
                </c:pt>
                <c:pt idx="20">
                  <c:v>4.1715184234069129</c:v>
                </c:pt>
                <c:pt idx="21">
                  <c:v>4.0348701043530193</c:v>
                </c:pt>
                <c:pt idx="22">
                  <c:v>4.1360922517188774</c:v>
                </c:pt>
                <c:pt idx="23">
                  <c:v>4.0576872851610215</c:v>
                </c:pt>
                <c:pt idx="24">
                  <c:v>4.0730674515798055</c:v>
                </c:pt>
                <c:pt idx="25">
                  <c:v>3.9042368290067873</c:v>
                </c:pt>
                <c:pt idx="26">
                  <c:v>3.6467032757740312</c:v>
                </c:pt>
                <c:pt idx="27">
                  <c:v>3.6295330548989213</c:v>
                </c:pt>
                <c:pt idx="28">
                  <c:v>3.5907113995162421</c:v>
                </c:pt>
                <c:pt idx="29">
                  <c:v>3.6985862275841854</c:v>
                </c:pt>
                <c:pt idx="30">
                  <c:v>3.6767071892627801</c:v>
                </c:pt>
                <c:pt idx="31">
                  <c:v>3.6880668949387849</c:v>
                </c:pt>
                <c:pt idx="32">
                  <c:v>3.7194063455251944</c:v>
                </c:pt>
                <c:pt idx="33">
                  <c:v>3.5195778283526442</c:v>
                </c:pt>
                <c:pt idx="34">
                  <c:v>3.5081246223107909</c:v>
                </c:pt>
                <c:pt idx="35">
                  <c:v>3.574754066054072</c:v>
                </c:pt>
                <c:pt idx="36">
                  <c:v>3.6100751310817807</c:v>
                </c:pt>
                <c:pt idx="37">
                  <c:v>3.2164940282030816</c:v>
                </c:pt>
                <c:pt idx="38">
                  <c:v>3.3761337293605624</c:v>
                </c:pt>
                <c:pt idx="39">
                  <c:v>3.3225788061159163</c:v>
                </c:pt>
                <c:pt idx="40">
                  <c:v>3.3617487327818965</c:v>
                </c:pt>
                <c:pt idx="41">
                  <c:v>2.9642272840209474</c:v>
                </c:pt>
                <c:pt idx="42">
                  <c:v>2.9996322377829934</c:v>
                </c:pt>
                <c:pt idx="43">
                  <c:v>2.9973178987457101</c:v>
                </c:pt>
                <c:pt idx="44">
                  <c:v>2.9438889325835511</c:v>
                </c:pt>
                <c:pt idx="45">
                  <c:v>2.9649443110299116</c:v>
                </c:pt>
                <c:pt idx="46">
                  <c:v>3.0949525363141479</c:v>
                </c:pt>
                <c:pt idx="47">
                  <c:v>3.1263807104522625</c:v>
                </c:pt>
                <c:pt idx="48">
                  <c:v>2.9932854634184927</c:v>
                </c:pt>
                <c:pt idx="49">
                  <c:v>2.9911901030855739</c:v>
                </c:pt>
                <c:pt idx="50">
                  <c:v>2.9389260914447606</c:v>
                </c:pt>
                <c:pt idx="51">
                  <c:v>3.0095576684307361</c:v>
                </c:pt>
                <c:pt idx="52">
                  <c:v>2.9367721237169553</c:v>
                </c:pt>
                <c:pt idx="53">
                  <c:v>3.2033547054088887</c:v>
                </c:pt>
                <c:pt idx="54">
                  <c:v>3.2063434867557428</c:v>
                </c:pt>
                <c:pt idx="55">
                  <c:v>3.2918904087559482</c:v>
                </c:pt>
                <c:pt idx="56">
                  <c:v>3.3445980250527292</c:v>
                </c:pt>
                <c:pt idx="57">
                  <c:v>3.3747802950723349</c:v>
                </c:pt>
                <c:pt idx="58">
                  <c:v>3.4618940072175457</c:v>
                </c:pt>
                <c:pt idx="59">
                  <c:v>3.4270168026018606</c:v>
                </c:pt>
                <c:pt idx="60">
                  <c:v>3.3923530956347681</c:v>
                </c:pt>
                <c:pt idx="61">
                  <c:v>3.3988535250326573</c:v>
                </c:pt>
                <c:pt idx="62">
                  <c:v>3.3289544078418185</c:v>
                </c:pt>
                <c:pt idx="63">
                  <c:v>3.2917035052671983</c:v>
                </c:pt>
                <c:pt idx="64">
                  <c:v>3.2988673747471569</c:v>
                </c:pt>
                <c:pt idx="65">
                  <c:v>3.2028797860464255</c:v>
                </c:pt>
                <c:pt idx="66">
                  <c:v>3.0793239252134215</c:v>
                </c:pt>
                <c:pt idx="67">
                  <c:v>3.0720248184724994</c:v>
                </c:pt>
                <c:pt idx="68">
                  <c:v>3.0510494828789678</c:v>
                </c:pt>
                <c:pt idx="69">
                  <c:v>2.7333289621151926</c:v>
                </c:pt>
                <c:pt idx="70">
                  <c:v>2.6316800406052434</c:v>
                </c:pt>
                <c:pt idx="71">
                  <c:v>2.602158243833343</c:v>
                </c:pt>
                <c:pt idx="72">
                  <c:v>2.5503060925043695</c:v>
                </c:pt>
                <c:pt idx="73">
                  <c:v>2.6181530106272741</c:v>
                </c:pt>
                <c:pt idx="74">
                  <c:v>2.628890010531129</c:v>
                </c:pt>
                <c:pt idx="75">
                  <c:v>2.6902154501496001</c:v>
                </c:pt>
                <c:pt idx="76">
                  <c:v>2.8761265014093897</c:v>
                </c:pt>
                <c:pt idx="77">
                  <c:v>2.7014077063968016</c:v>
                </c:pt>
                <c:pt idx="78">
                  <c:v>2.5660643345362666</c:v>
                </c:pt>
                <c:pt idx="79">
                  <c:v>2.4992038158479466</c:v>
                </c:pt>
                <c:pt idx="80">
                  <c:v>2.4495793841304851</c:v>
                </c:pt>
                <c:pt idx="81">
                  <c:v>2.4209596364061849</c:v>
                </c:pt>
                <c:pt idx="82">
                  <c:v>2.4099722007254174</c:v>
                </c:pt>
                <c:pt idx="83">
                  <c:v>2.3363561243287734</c:v>
                </c:pt>
                <c:pt idx="84">
                  <c:v>2.4310471864239087</c:v>
                </c:pt>
                <c:pt idx="85">
                  <c:v>2.2795221860771546</c:v>
                </c:pt>
                <c:pt idx="86">
                  <c:v>2.2736194163440215</c:v>
                </c:pt>
                <c:pt idx="87">
                  <c:v>2.3963045281570041</c:v>
                </c:pt>
                <c:pt idx="88">
                  <c:v>2.3133263212799315</c:v>
                </c:pt>
                <c:pt idx="89">
                  <c:v>2.263704149748591</c:v>
                </c:pt>
                <c:pt idx="90">
                  <c:v>2.2510904142662533</c:v>
                </c:pt>
                <c:pt idx="91">
                  <c:v>2.2042428538287759</c:v>
                </c:pt>
                <c:pt idx="92">
                  <c:v>2.2437727406990025</c:v>
                </c:pt>
                <c:pt idx="93">
                  <c:v>2.1978802528118182</c:v>
                </c:pt>
                <c:pt idx="94">
                  <c:v>2.1853085819431763</c:v>
                </c:pt>
                <c:pt idx="95">
                  <c:v>2.231399676221193</c:v>
                </c:pt>
                <c:pt idx="96">
                  <c:v>2.2753865865582865</c:v>
                </c:pt>
                <c:pt idx="97">
                  <c:v>2.2866533873007411</c:v>
                </c:pt>
                <c:pt idx="98">
                  <c:v>2.3299200124474111</c:v>
                </c:pt>
                <c:pt idx="99">
                  <c:v>2.3694311316446899</c:v>
                </c:pt>
                <c:pt idx="100">
                  <c:v>2.3949114200394734</c:v>
                </c:pt>
                <c:pt idx="101">
                  <c:v>2.3991646660814165</c:v>
                </c:pt>
                <c:pt idx="102">
                  <c:v>2.4370775515217571</c:v>
                </c:pt>
                <c:pt idx="103">
                  <c:v>2.5162467138289162</c:v>
                </c:pt>
                <c:pt idx="104">
                  <c:v>2.5696312925675335</c:v>
                </c:pt>
                <c:pt idx="105">
                  <c:v>2.64195940165951</c:v>
                </c:pt>
                <c:pt idx="106">
                  <c:v>2.7017402819070799</c:v>
                </c:pt>
                <c:pt idx="107">
                  <c:v>2.7698056614100386</c:v>
                </c:pt>
                <c:pt idx="108">
                  <c:v>2.8157430240420305</c:v>
                </c:pt>
                <c:pt idx="109">
                  <c:v>2.8548128268690567</c:v>
                </c:pt>
                <c:pt idx="110">
                  <c:v>2.9109234453471005</c:v>
                </c:pt>
                <c:pt idx="111">
                  <c:v>3.0242828436834284</c:v>
                </c:pt>
                <c:pt idx="112">
                  <c:v>3.1367080241001482</c:v>
                </c:pt>
                <c:pt idx="113">
                  <c:v>3.2577463374028777</c:v>
                </c:pt>
                <c:pt idx="114">
                  <c:v>3.4949005555120434</c:v>
                </c:pt>
                <c:pt idx="115">
                  <c:v>3.4247003095661213</c:v>
                </c:pt>
                <c:pt idx="116">
                  <c:v>3.4680929844222916</c:v>
                </c:pt>
                <c:pt idx="117">
                  <c:v>3.5075074306855738</c:v>
                </c:pt>
                <c:pt idx="118">
                  <c:v>3.5760872199825977</c:v>
                </c:pt>
                <c:pt idx="119">
                  <c:v>3.6217109925853612</c:v>
                </c:pt>
                <c:pt idx="120">
                  <c:v>3.6090540302926999</c:v>
                </c:pt>
                <c:pt idx="121">
                  <c:v>3.5129457614880346</c:v>
                </c:pt>
                <c:pt idx="122">
                  <c:v>3.473223527104655</c:v>
                </c:pt>
                <c:pt idx="123">
                  <c:v>3.4946236559139789</c:v>
                </c:pt>
                <c:pt idx="124">
                  <c:v>4.0715327433736102</c:v>
                </c:pt>
                <c:pt idx="125">
                  <c:v>4.1137847206019398</c:v>
                </c:pt>
                <c:pt idx="126">
                  <c:v>4.1223567816141937</c:v>
                </c:pt>
                <c:pt idx="127">
                  <c:v>4.0745688054535085</c:v>
                </c:pt>
                <c:pt idx="128">
                  <c:v>4.0964107489912918</c:v>
                </c:pt>
                <c:pt idx="129">
                  <c:v>4.0327114622917417</c:v>
                </c:pt>
                <c:pt idx="130">
                  <c:v>3.9767348006142562</c:v>
                </c:pt>
                <c:pt idx="131">
                  <c:v>3.8677650230908793</c:v>
                </c:pt>
                <c:pt idx="132">
                  <c:v>3.9431039553884237</c:v>
                </c:pt>
                <c:pt idx="133">
                  <c:v>4.1528666846336861</c:v>
                </c:pt>
                <c:pt idx="134">
                  <c:v>3.9823478746060417</c:v>
                </c:pt>
                <c:pt idx="135">
                  <c:v>3.9839072247789065</c:v>
                </c:pt>
                <c:pt idx="136">
                  <c:v>4.1222799980086249</c:v>
                </c:pt>
                <c:pt idx="137">
                  <c:v>3.9069957762953051</c:v>
                </c:pt>
                <c:pt idx="138">
                  <c:v>3.9112217812314096</c:v>
                </c:pt>
                <c:pt idx="139">
                  <c:v>3.9477848171395995</c:v>
                </c:pt>
                <c:pt idx="140">
                  <c:v>3.9076799597049936</c:v>
                </c:pt>
                <c:pt idx="141">
                  <c:v>3.9231351229820346</c:v>
                </c:pt>
                <c:pt idx="142">
                  <c:v>3.8719766805483808</c:v>
                </c:pt>
                <c:pt idx="143">
                  <c:v>3.8883487562885795</c:v>
                </c:pt>
                <c:pt idx="144">
                  <c:v>3.9825623437532283</c:v>
                </c:pt>
                <c:pt idx="145">
                  <c:v>3.8023330106176196</c:v>
                </c:pt>
                <c:pt idx="146">
                  <c:v>3.7933012581247123</c:v>
                </c:pt>
                <c:pt idx="147">
                  <c:v>3.7286879669616657</c:v>
                </c:pt>
                <c:pt idx="148">
                  <c:v>3.6430023571176586</c:v>
                </c:pt>
                <c:pt idx="149">
                  <c:v>3.5433833629075631</c:v>
                </c:pt>
                <c:pt idx="150">
                  <c:v>3.4869362686383893</c:v>
                </c:pt>
                <c:pt idx="151">
                  <c:v>3.417743091273826</c:v>
                </c:pt>
                <c:pt idx="152">
                  <c:v>3.3724173330631197</c:v>
                </c:pt>
                <c:pt idx="153">
                  <c:v>3.2897257929557573</c:v>
                </c:pt>
                <c:pt idx="154">
                  <c:v>3.3037122223459114</c:v>
                </c:pt>
                <c:pt idx="155">
                  <c:v>3.122770879046568</c:v>
                </c:pt>
                <c:pt idx="156">
                  <c:v>3.1044109178855233</c:v>
                </c:pt>
                <c:pt idx="157">
                  <c:v>3.0779481926225229</c:v>
                </c:pt>
                <c:pt idx="158">
                  <c:v>3.1731303424009978</c:v>
                </c:pt>
                <c:pt idx="159">
                  <c:v>3.1661140175121485</c:v>
                </c:pt>
                <c:pt idx="160">
                  <c:v>3.1596368328639883</c:v>
                </c:pt>
                <c:pt idx="161">
                  <c:v>3.1721131494038124</c:v>
                </c:pt>
                <c:pt idx="162">
                  <c:v>3.1809188796497079</c:v>
                </c:pt>
                <c:pt idx="163">
                  <c:v>3.2563609883718643</c:v>
                </c:pt>
                <c:pt idx="164">
                  <c:v>3.2320495673148373</c:v>
                </c:pt>
                <c:pt idx="165">
                  <c:v>3.2627719983057268</c:v>
                </c:pt>
                <c:pt idx="166">
                  <c:v>3.2550909842720501</c:v>
                </c:pt>
                <c:pt idx="167">
                  <c:v>3.2699183817697044</c:v>
                </c:pt>
                <c:pt idx="168">
                  <c:v>3.252392375157934</c:v>
                </c:pt>
                <c:pt idx="169">
                  <c:v>3.2549295621305112</c:v>
                </c:pt>
                <c:pt idx="170">
                  <c:v>3.2734407202481224</c:v>
                </c:pt>
                <c:pt idx="171">
                  <c:v>3.3063087568915988</c:v>
                </c:pt>
                <c:pt idx="172">
                  <c:v>3.3018674892376345</c:v>
                </c:pt>
                <c:pt idx="173">
                  <c:v>3.3443075901787878</c:v>
                </c:pt>
                <c:pt idx="174">
                  <c:v>3.3792306520156448</c:v>
                </c:pt>
                <c:pt idx="175">
                  <c:v>3.3696371536270253</c:v>
                </c:pt>
                <c:pt idx="176">
                  <c:v>3.3531793145342803</c:v>
                </c:pt>
                <c:pt idx="177">
                  <c:v>3.3877685693186979</c:v>
                </c:pt>
                <c:pt idx="178">
                  <c:v>3.4006081966975548</c:v>
                </c:pt>
                <c:pt idx="179">
                  <c:v>3.4387834474175487</c:v>
                </c:pt>
                <c:pt idx="180">
                  <c:v>3.4157498324066404</c:v>
                </c:pt>
                <c:pt idx="181">
                  <c:v>3.4521565930385232</c:v>
                </c:pt>
                <c:pt idx="182">
                  <c:v>3.4423144529230516</c:v>
                </c:pt>
                <c:pt idx="183">
                  <c:v>3.4130117679690017</c:v>
                </c:pt>
                <c:pt idx="184">
                  <c:v>3.3208479714164665</c:v>
                </c:pt>
                <c:pt idx="185">
                  <c:v>3.3295779545206128</c:v>
                </c:pt>
                <c:pt idx="186">
                  <c:v>3.3609953807545669</c:v>
                </c:pt>
                <c:pt idx="187">
                  <c:v>3.3874249284343705</c:v>
                </c:pt>
                <c:pt idx="188">
                  <c:v>3.3811235658638785</c:v>
                </c:pt>
                <c:pt idx="189">
                  <c:v>3.4043192613679047</c:v>
                </c:pt>
                <c:pt idx="190">
                  <c:v>3.4425614319881799</c:v>
                </c:pt>
                <c:pt idx="191">
                  <c:v>3.4930783557014764</c:v>
                </c:pt>
                <c:pt idx="192">
                  <c:v>3.3997824030366344</c:v>
                </c:pt>
                <c:pt idx="193">
                  <c:v>3.310818027283879</c:v>
                </c:pt>
                <c:pt idx="194">
                  <c:v>3.2933712171216314</c:v>
                </c:pt>
                <c:pt idx="195">
                  <c:v>3.2714349620794194</c:v>
                </c:pt>
                <c:pt idx="196">
                  <c:v>3.2242411793187435</c:v>
                </c:pt>
                <c:pt idx="197">
                  <c:v>3.2154787519303212</c:v>
                </c:pt>
                <c:pt idx="198">
                  <c:v>3.2291479997027852</c:v>
                </c:pt>
                <c:pt idx="199">
                  <c:v>3.1569930612714416</c:v>
                </c:pt>
                <c:pt idx="200">
                  <c:v>3.0977920041072711</c:v>
                </c:pt>
                <c:pt idx="201">
                  <c:v>3.0875567506027943</c:v>
                </c:pt>
                <c:pt idx="202">
                  <c:v>3.1447300955199151</c:v>
                </c:pt>
                <c:pt idx="203">
                  <c:v>3.1501866564563987</c:v>
                </c:pt>
                <c:pt idx="204">
                  <c:v>3.068749351273194</c:v>
                </c:pt>
                <c:pt idx="205">
                  <c:v>3.0345674336629305</c:v>
                </c:pt>
                <c:pt idx="206">
                  <c:v>3.0052197781405079</c:v>
                </c:pt>
                <c:pt idx="207">
                  <c:v>3.0483607207659102</c:v>
                </c:pt>
                <c:pt idx="208">
                  <c:v>2.971494924043284</c:v>
                </c:pt>
                <c:pt idx="209">
                  <c:v>2.9444519967792195</c:v>
                </c:pt>
                <c:pt idx="210">
                  <c:v>2.9344619182058467</c:v>
                </c:pt>
                <c:pt idx="211">
                  <c:v>2.9263981209061303</c:v>
                </c:pt>
                <c:pt idx="212">
                  <c:v>2.8976090596645401</c:v>
                </c:pt>
                <c:pt idx="213">
                  <c:v>2.9511172700502337</c:v>
                </c:pt>
                <c:pt idx="214">
                  <c:v>2.9782271930272541</c:v>
                </c:pt>
                <c:pt idx="215">
                  <c:v>2.9948323379130901</c:v>
                </c:pt>
                <c:pt idx="216">
                  <c:v>3.0084322376461921</c:v>
                </c:pt>
                <c:pt idx="217">
                  <c:v>3.0108632381067579</c:v>
                </c:pt>
                <c:pt idx="218">
                  <c:v>2.9776394172548346</c:v>
                </c:pt>
                <c:pt idx="219">
                  <c:v>2.9361650007519486</c:v>
                </c:pt>
                <c:pt idx="220">
                  <c:v>2.8857898151706625</c:v>
                </c:pt>
                <c:pt idx="221">
                  <c:v>2.8306872446606182</c:v>
                </c:pt>
                <c:pt idx="222">
                  <c:v>2.8682054284004908</c:v>
                </c:pt>
                <c:pt idx="223">
                  <c:v>2.8566235890512321</c:v>
                </c:pt>
                <c:pt idx="224">
                  <c:v>2.8250481607342013</c:v>
                </c:pt>
                <c:pt idx="225">
                  <c:v>2.8282595403013198</c:v>
                </c:pt>
                <c:pt idx="226">
                  <c:v>2.8528607443852376</c:v>
                </c:pt>
                <c:pt idx="227">
                  <c:v>2.8307291354929625</c:v>
                </c:pt>
                <c:pt idx="228">
                  <c:v>2.8225446198464681</c:v>
                </c:pt>
                <c:pt idx="229">
                  <c:v>2.8793606678661794</c:v>
                </c:pt>
                <c:pt idx="230">
                  <c:v>2.9444133725440671</c:v>
                </c:pt>
                <c:pt idx="231">
                  <c:v>2.9898988413268666</c:v>
                </c:pt>
                <c:pt idx="232">
                  <c:v>3.0333455762249191</c:v>
                </c:pt>
                <c:pt idx="233">
                  <c:v>3.0591296640695727</c:v>
                </c:pt>
                <c:pt idx="234">
                  <c:v>3.1041634231522535</c:v>
                </c:pt>
                <c:pt idx="235">
                  <c:v>3.1631247826990569</c:v>
                </c:pt>
                <c:pt idx="236">
                  <c:v>3.1261733068577247</c:v>
                </c:pt>
                <c:pt idx="237">
                  <c:v>3.1080900133113842</c:v>
                </c:pt>
                <c:pt idx="238">
                  <c:v>3.1106032721904255</c:v>
                </c:pt>
                <c:pt idx="239">
                  <c:v>3.1244159562298344</c:v>
                </c:pt>
                <c:pt idx="240">
                  <c:v>3.1038011454602472</c:v>
                </c:pt>
                <c:pt idx="241">
                  <c:v>3.1865588854785987</c:v>
                </c:pt>
                <c:pt idx="242">
                  <c:v>3.2404475864162725</c:v>
                </c:pt>
                <c:pt idx="243">
                  <c:v>3.2666311373723214</c:v>
                </c:pt>
              </c:numCache>
            </c:numRef>
          </c:val>
        </c:ser>
        <c:dLbls>
          <c:showLegendKey val="0"/>
          <c:showVal val="0"/>
          <c:showCatName val="0"/>
          <c:showSerName val="0"/>
          <c:showPercent val="0"/>
          <c:showBubbleSize val="0"/>
        </c:dLbls>
        <c:axId val="24595840"/>
        <c:axId val="24606208"/>
      </c:areaChart>
      <c:dateAx>
        <c:axId val="24595840"/>
        <c:scaling>
          <c:orientation val="minMax"/>
        </c:scaling>
        <c:delete val="0"/>
        <c:axPos val="b"/>
        <c:title>
          <c:tx>
            <c:rich>
              <a:bodyPr/>
              <a:lstStyle/>
              <a:p>
                <a:pPr>
                  <a:defRPr/>
                </a:pPr>
                <a:r>
                  <a:rPr lang="en-US"/>
                  <a:t>YY/MM</a:t>
                </a:r>
                <a:endParaRPr lang="zh-CN"/>
              </a:p>
            </c:rich>
          </c:tx>
          <c:layout>
            <c:manualLayout>
              <c:xMode val="edge"/>
              <c:yMode val="edge"/>
              <c:x val="0.86494225134609848"/>
              <c:y val="0.91692485723775063"/>
            </c:manualLayout>
          </c:layout>
          <c:overlay val="0"/>
        </c:title>
        <c:numFmt formatCode="yy/mm" sourceLinked="0"/>
        <c:majorTickMark val="out"/>
        <c:minorTickMark val="none"/>
        <c:tickLblPos val="nextTo"/>
        <c:txPr>
          <a:bodyPr rot="-5400000" vert="horz"/>
          <a:lstStyle/>
          <a:p>
            <a:pPr>
              <a:defRPr/>
            </a:pPr>
            <a:endParaRPr lang="zh-CN"/>
          </a:p>
        </c:txPr>
        <c:crossAx val="24606208"/>
        <c:crosses val="autoZero"/>
        <c:auto val="1"/>
        <c:lblOffset val="100"/>
        <c:baseTimeUnit val="months"/>
        <c:majorUnit val="36"/>
        <c:majorTimeUnit val="months"/>
      </c:dateAx>
      <c:valAx>
        <c:axId val="24606208"/>
        <c:scaling>
          <c:orientation val="minMax"/>
          <c:max val="100"/>
        </c:scaling>
        <c:delete val="0"/>
        <c:axPos val="l"/>
        <c:majorGridlines/>
        <c:numFmt formatCode="#,##0.00" sourceLinked="1"/>
        <c:majorTickMark val="out"/>
        <c:minorTickMark val="none"/>
        <c:tickLblPos val="nextTo"/>
        <c:crossAx val="24595840"/>
        <c:crosses val="autoZero"/>
        <c:crossBetween val="midCat"/>
      </c:valAx>
    </c:plotArea>
    <c:legend>
      <c:legendPos val="r"/>
      <c:layout>
        <c:manualLayout>
          <c:xMode val="edge"/>
          <c:yMode val="edge"/>
          <c:x val="0.8756436317943479"/>
          <c:y val="0.25605915114963318"/>
          <c:w val="0.12435636820565214"/>
          <c:h val="0.45575318945013993"/>
        </c:manualLayout>
      </c:layout>
      <c:overlay val="0"/>
    </c:legend>
    <c:plotVisOnly val="1"/>
    <c:dispBlanksAs val="zero"/>
    <c:showDLblsOverMax val="0"/>
  </c:chart>
  <c:txPr>
    <a:bodyPr/>
    <a:lstStyle/>
    <a:p>
      <a:pPr>
        <a:defRPr sz="10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6655074365704285E-2"/>
          <c:y val="5.1400554097404488E-2"/>
          <c:w val="0.84116207349081351"/>
          <c:h val="0.84495771361913097"/>
        </c:manualLayout>
      </c:layout>
      <c:barChart>
        <c:barDir val="col"/>
        <c:grouping val="clustered"/>
        <c:varyColors val="0"/>
        <c:ser>
          <c:idx val="0"/>
          <c:order val="0"/>
          <c:tx>
            <c:strRef>
              <c:f>CN!$J$16</c:f>
              <c:strCache>
                <c:ptCount val="1"/>
                <c:pt idx="0">
                  <c:v>国内非金融机构总债务</c:v>
                </c:pt>
              </c:strCache>
            </c:strRef>
          </c:tx>
          <c:spPr>
            <a:solidFill>
              <a:srgbClr val="0070C0"/>
            </a:solidFill>
          </c:spPr>
          <c:invertIfNegative val="0"/>
          <c:cat>
            <c:numRef>
              <c:f>CN!$H$21:$H$32</c:f>
              <c:numCache>
                <c:formatCode>\ [$-2052]yyyy</c:formatCode>
                <c:ptCount val="12"/>
                <c:pt idx="0">
                  <c:v>41244</c:v>
                </c:pt>
                <c:pt idx="1">
                  <c:v>40878</c:v>
                </c:pt>
                <c:pt idx="2">
                  <c:v>40513</c:v>
                </c:pt>
                <c:pt idx="3">
                  <c:v>40148</c:v>
                </c:pt>
                <c:pt idx="4">
                  <c:v>39783</c:v>
                </c:pt>
                <c:pt idx="5">
                  <c:v>39417</c:v>
                </c:pt>
                <c:pt idx="6">
                  <c:v>39052</c:v>
                </c:pt>
                <c:pt idx="7">
                  <c:v>38687</c:v>
                </c:pt>
                <c:pt idx="8">
                  <c:v>38322</c:v>
                </c:pt>
                <c:pt idx="9">
                  <c:v>37956</c:v>
                </c:pt>
                <c:pt idx="10">
                  <c:v>37591</c:v>
                </c:pt>
                <c:pt idx="11">
                  <c:v>37226</c:v>
                </c:pt>
              </c:numCache>
            </c:numRef>
          </c:cat>
          <c:val>
            <c:numRef>
              <c:f>CN!$J$21:$J$32</c:f>
              <c:numCache>
                <c:formatCode>General</c:formatCode>
                <c:ptCount val="12"/>
                <c:pt idx="0">
                  <c:v>102784.53911273998</c:v>
                </c:pt>
                <c:pt idx="1">
                  <c:v>87629.391599999988</c:v>
                </c:pt>
                <c:pt idx="2">
                  <c:v>74518.259969999999</c:v>
                </c:pt>
                <c:pt idx="3">
                  <c:v>59203.887000000002</c:v>
                </c:pt>
                <c:pt idx="4">
                  <c:v>44865.150999999998</c:v>
                </c:pt>
                <c:pt idx="5">
                  <c:v>38016.44</c:v>
                </c:pt>
                <c:pt idx="6">
                  <c:v>30740.105</c:v>
                </c:pt>
                <c:pt idx="7">
                  <c:v>26406.332999999999</c:v>
                </c:pt>
                <c:pt idx="8">
                  <c:v>23153.678999999993</c:v>
                </c:pt>
                <c:pt idx="9">
                  <c:v>20058.913999999997</c:v>
                </c:pt>
                <c:pt idx="10">
                  <c:v>16255.346999999998</c:v>
                </c:pt>
                <c:pt idx="11">
                  <c:v>13777.381999999998</c:v>
                </c:pt>
              </c:numCache>
            </c:numRef>
          </c:val>
        </c:ser>
        <c:dLbls>
          <c:showLegendKey val="0"/>
          <c:showVal val="0"/>
          <c:showCatName val="0"/>
          <c:showSerName val="0"/>
          <c:showPercent val="0"/>
          <c:showBubbleSize val="0"/>
        </c:dLbls>
        <c:gapWidth val="150"/>
        <c:axId val="24396544"/>
        <c:axId val="24398464"/>
      </c:barChart>
      <c:lineChart>
        <c:grouping val="standard"/>
        <c:varyColors val="0"/>
        <c:ser>
          <c:idx val="1"/>
          <c:order val="1"/>
          <c:tx>
            <c:strRef>
              <c:f>CN!$K$16</c:f>
              <c:strCache>
                <c:ptCount val="1"/>
                <c:pt idx="0">
                  <c:v>国内非金融机构总债务/GDP(右)</c:v>
                </c:pt>
              </c:strCache>
            </c:strRef>
          </c:tx>
          <c:spPr>
            <a:ln w="38100">
              <a:solidFill>
                <a:srgbClr val="FF0000"/>
              </a:solidFill>
            </a:ln>
          </c:spPr>
          <c:marker>
            <c:symbol val="circle"/>
            <c:size val="6"/>
            <c:spPr>
              <a:solidFill>
                <a:schemeClr val="bg1"/>
              </a:solidFill>
            </c:spPr>
          </c:marker>
          <c:cat>
            <c:numRef>
              <c:f>CN!$H$21:$H$32</c:f>
              <c:numCache>
                <c:formatCode>\ [$-2052]yyyy</c:formatCode>
                <c:ptCount val="12"/>
                <c:pt idx="0">
                  <c:v>41244</c:v>
                </c:pt>
                <c:pt idx="1">
                  <c:v>40878</c:v>
                </c:pt>
                <c:pt idx="2">
                  <c:v>40513</c:v>
                </c:pt>
                <c:pt idx="3">
                  <c:v>40148</c:v>
                </c:pt>
                <c:pt idx="4">
                  <c:v>39783</c:v>
                </c:pt>
                <c:pt idx="5">
                  <c:v>39417</c:v>
                </c:pt>
                <c:pt idx="6">
                  <c:v>39052</c:v>
                </c:pt>
                <c:pt idx="7">
                  <c:v>38687</c:v>
                </c:pt>
                <c:pt idx="8">
                  <c:v>38322</c:v>
                </c:pt>
                <c:pt idx="9">
                  <c:v>37956</c:v>
                </c:pt>
                <c:pt idx="10">
                  <c:v>37591</c:v>
                </c:pt>
                <c:pt idx="11">
                  <c:v>37226</c:v>
                </c:pt>
              </c:numCache>
            </c:numRef>
          </c:cat>
          <c:val>
            <c:numRef>
              <c:f>CN!$K$21:$K$32</c:f>
              <c:numCache>
                <c:formatCode>General</c:formatCode>
                <c:ptCount val="12"/>
                <c:pt idx="0">
                  <c:v>197.92059516192353</c:v>
                </c:pt>
                <c:pt idx="1">
                  <c:v>185.22225895363383</c:v>
                </c:pt>
                <c:pt idx="2">
                  <c:v>185.59373663677744</c:v>
                </c:pt>
                <c:pt idx="3">
                  <c:v>173.66793353349996</c:v>
                </c:pt>
                <c:pt idx="4">
                  <c:v>142.86197891821035</c:v>
                </c:pt>
                <c:pt idx="5">
                  <c:v>143.02094076293713</c:v>
                </c:pt>
                <c:pt idx="6">
                  <c:v>142.10843716087084</c:v>
                </c:pt>
                <c:pt idx="7">
                  <c:v>142.78527451096159</c:v>
                </c:pt>
                <c:pt idx="8">
                  <c:v>144.82061362485553</c:v>
                </c:pt>
                <c:pt idx="9">
                  <c:v>147.68448652232027</c:v>
                </c:pt>
                <c:pt idx="10">
                  <c:v>135.08670917298053</c:v>
                </c:pt>
                <c:pt idx="11">
                  <c:v>125.64279395003618</c:v>
                </c:pt>
              </c:numCache>
            </c:numRef>
          </c:val>
          <c:smooth val="0"/>
        </c:ser>
        <c:ser>
          <c:idx val="2"/>
          <c:order val="2"/>
          <c:tx>
            <c:strRef>
              <c:f>CN!$M$16</c:f>
              <c:strCache>
                <c:ptCount val="1"/>
                <c:pt idx="0">
                  <c:v>M2/GDP</c:v>
                </c:pt>
              </c:strCache>
            </c:strRef>
          </c:tx>
          <c:spPr>
            <a:ln w="44450">
              <a:solidFill>
                <a:schemeClr val="accent3">
                  <a:lumMod val="75000"/>
                </a:schemeClr>
              </a:solidFill>
            </a:ln>
          </c:spPr>
          <c:marker>
            <c:symbol val="triangle"/>
            <c:size val="6"/>
            <c:spPr>
              <a:solidFill>
                <a:schemeClr val="bg1"/>
              </a:solidFill>
            </c:spPr>
          </c:marker>
          <c:cat>
            <c:numRef>
              <c:f>CN!$H$21:$H$32</c:f>
              <c:numCache>
                <c:formatCode>\ [$-2052]yyyy</c:formatCode>
                <c:ptCount val="12"/>
                <c:pt idx="0">
                  <c:v>41244</c:v>
                </c:pt>
                <c:pt idx="1">
                  <c:v>40878</c:v>
                </c:pt>
                <c:pt idx="2">
                  <c:v>40513</c:v>
                </c:pt>
                <c:pt idx="3">
                  <c:v>40148</c:v>
                </c:pt>
                <c:pt idx="4">
                  <c:v>39783</c:v>
                </c:pt>
                <c:pt idx="5">
                  <c:v>39417</c:v>
                </c:pt>
                <c:pt idx="6">
                  <c:v>39052</c:v>
                </c:pt>
                <c:pt idx="7">
                  <c:v>38687</c:v>
                </c:pt>
                <c:pt idx="8">
                  <c:v>38322</c:v>
                </c:pt>
                <c:pt idx="9">
                  <c:v>37956</c:v>
                </c:pt>
                <c:pt idx="10">
                  <c:v>37591</c:v>
                </c:pt>
                <c:pt idx="11">
                  <c:v>37226</c:v>
                </c:pt>
              </c:numCache>
            </c:numRef>
          </c:cat>
          <c:val>
            <c:numRef>
              <c:f>CN!$M$21:$M$32</c:f>
              <c:numCache>
                <c:formatCode>General</c:formatCode>
                <c:ptCount val="12"/>
                <c:pt idx="0">
                  <c:v>187.58084857709693</c:v>
                </c:pt>
                <c:pt idx="1">
                  <c:v>180.00078208563022</c:v>
                </c:pt>
                <c:pt idx="2">
                  <c:v>180.7792425706495</c:v>
                </c:pt>
                <c:pt idx="3">
                  <c:v>179.00248911000037</c:v>
                </c:pt>
                <c:pt idx="4">
                  <c:v>151.30505365252799</c:v>
                </c:pt>
                <c:pt idx="5">
                  <c:v>151.77824230169483</c:v>
                </c:pt>
                <c:pt idx="6">
                  <c:v>159.76909009284893</c:v>
                </c:pt>
                <c:pt idx="7">
                  <c:v>159.78793339489977</c:v>
                </c:pt>
                <c:pt idx="8">
                  <c:v>158.93772936202134</c:v>
                </c:pt>
                <c:pt idx="9">
                  <c:v>162.87610874008277</c:v>
                </c:pt>
                <c:pt idx="10">
                  <c:v>153.74622732670264</c:v>
                </c:pt>
                <c:pt idx="11">
                  <c:v>144.36338860645014</c:v>
                </c:pt>
              </c:numCache>
            </c:numRef>
          </c:val>
          <c:smooth val="0"/>
        </c:ser>
        <c:dLbls>
          <c:showLegendKey val="0"/>
          <c:showVal val="0"/>
          <c:showCatName val="0"/>
          <c:showSerName val="0"/>
          <c:showPercent val="0"/>
          <c:showBubbleSize val="0"/>
        </c:dLbls>
        <c:marker val="1"/>
        <c:smooth val="0"/>
        <c:axId val="24409984"/>
        <c:axId val="24408448"/>
      </c:lineChart>
      <c:dateAx>
        <c:axId val="24396544"/>
        <c:scaling>
          <c:orientation val="minMax"/>
        </c:scaling>
        <c:delete val="0"/>
        <c:axPos val="b"/>
        <c:numFmt formatCode="\ [$-2052]yyyy" sourceLinked="1"/>
        <c:majorTickMark val="out"/>
        <c:minorTickMark val="none"/>
        <c:tickLblPos val="nextTo"/>
        <c:txPr>
          <a:bodyPr rot="-5400000" vert="horz"/>
          <a:lstStyle/>
          <a:p>
            <a:pPr>
              <a:defRPr/>
            </a:pPr>
            <a:endParaRPr lang="zh-CN"/>
          </a:p>
        </c:txPr>
        <c:crossAx val="24398464"/>
        <c:crosses val="autoZero"/>
        <c:auto val="1"/>
        <c:lblOffset val="100"/>
        <c:baseTimeUnit val="years"/>
      </c:dateAx>
      <c:valAx>
        <c:axId val="24398464"/>
        <c:scaling>
          <c:orientation val="minMax"/>
        </c:scaling>
        <c:delete val="0"/>
        <c:axPos val="l"/>
        <c:numFmt formatCode="General" sourceLinked="1"/>
        <c:majorTickMark val="out"/>
        <c:minorTickMark val="none"/>
        <c:tickLblPos val="nextTo"/>
        <c:crossAx val="24396544"/>
        <c:crosses val="autoZero"/>
        <c:crossBetween val="between"/>
      </c:valAx>
      <c:valAx>
        <c:axId val="24408448"/>
        <c:scaling>
          <c:orientation val="minMax"/>
          <c:max val="200"/>
          <c:min val="120"/>
        </c:scaling>
        <c:delete val="0"/>
        <c:axPos val="r"/>
        <c:numFmt formatCode="General" sourceLinked="1"/>
        <c:majorTickMark val="out"/>
        <c:minorTickMark val="none"/>
        <c:tickLblPos val="nextTo"/>
        <c:crossAx val="24409984"/>
        <c:crosses val="max"/>
        <c:crossBetween val="between"/>
        <c:majorUnit val="20"/>
      </c:valAx>
      <c:dateAx>
        <c:axId val="24409984"/>
        <c:scaling>
          <c:orientation val="minMax"/>
        </c:scaling>
        <c:delete val="1"/>
        <c:axPos val="b"/>
        <c:numFmt formatCode="\ [$-2052]yyyy" sourceLinked="1"/>
        <c:majorTickMark val="out"/>
        <c:minorTickMark val="none"/>
        <c:tickLblPos val="nextTo"/>
        <c:crossAx val="24408448"/>
        <c:crosses val="autoZero"/>
        <c:auto val="1"/>
        <c:lblOffset val="100"/>
        <c:baseTimeUnit val="years"/>
      </c:dateAx>
    </c:plotArea>
    <c:legend>
      <c:legendPos val="r"/>
      <c:layout>
        <c:manualLayout>
          <c:xMode val="edge"/>
          <c:yMode val="edge"/>
          <c:x val="0.17720880149812734"/>
          <c:y val="2.2783446712018141E-2"/>
          <c:w val="0.49943820224719099"/>
          <c:h val="0.25801587301587303"/>
        </c:manualLayout>
      </c:layout>
      <c:overlay val="0"/>
    </c:legend>
    <c:plotVisOnly val="1"/>
    <c:dispBlanksAs val="gap"/>
    <c:showDLblsOverMax val="0"/>
  </c:chart>
  <c:spPr>
    <a:ln>
      <a:noFill/>
    </a:ln>
  </c:spPr>
  <c:txPr>
    <a:bodyPr/>
    <a:lstStyle/>
    <a:p>
      <a:pPr>
        <a:defRPr sz="10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9997792527485664E-2"/>
          <c:y val="5.5241671438197339E-2"/>
          <c:w val="0.68631155968047053"/>
          <c:h val="0.80490476446564652"/>
        </c:manualLayout>
      </c:layout>
      <c:areaChart>
        <c:grouping val="percentStacked"/>
        <c:varyColors val="0"/>
        <c:ser>
          <c:idx val="0"/>
          <c:order val="0"/>
          <c:tx>
            <c:strRef>
              <c:f>存量数据!$BB$10</c:f>
              <c:strCache>
                <c:ptCount val="1"/>
                <c:pt idx="0">
                  <c:v>本币贷款</c:v>
                </c:pt>
              </c:strCache>
            </c:strRef>
          </c:tx>
          <c:spPr>
            <a:solidFill>
              <a:srgbClr val="0070C0"/>
            </a:solidFill>
          </c:spPr>
          <c:cat>
            <c:numRef>
              <c:f>存量数据!$A$12:$A$145</c:f>
              <c:numCache>
                <c:formatCode>\ [$-2052]yyyy/m</c:formatCode>
                <c:ptCount val="134"/>
                <c:pt idx="0">
                  <c:v>37257</c:v>
                </c:pt>
                <c:pt idx="1">
                  <c:v>37288</c:v>
                </c:pt>
                <c:pt idx="2">
                  <c:v>37316</c:v>
                </c:pt>
                <c:pt idx="3">
                  <c:v>37347</c:v>
                </c:pt>
                <c:pt idx="4">
                  <c:v>37377</c:v>
                </c:pt>
                <c:pt idx="5">
                  <c:v>37408</c:v>
                </c:pt>
                <c:pt idx="6">
                  <c:v>37438</c:v>
                </c:pt>
                <c:pt idx="7">
                  <c:v>37469</c:v>
                </c:pt>
                <c:pt idx="8">
                  <c:v>37500</c:v>
                </c:pt>
                <c:pt idx="9">
                  <c:v>37530</c:v>
                </c:pt>
                <c:pt idx="10">
                  <c:v>37561</c:v>
                </c:pt>
                <c:pt idx="11">
                  <c:v>37591</c:v>
                </c:pt>
                <c:pt idx="12">
                  <c:v>37622</c:v>
                </c:pt>
                <c:pt idx="13">
                  <c:v>37653</c:v>
                </c:pt>
                <c:pt idx="14">
                  <c:v>37681</c:v>
                </c:pt>
                <c:pt idx="15">
                  <c:v>37712</c:v>
                </c:pt>
                <c:pt idx="16">
                  <c:v>37742</c:v>
                </c:pt>
                <c:pt idx="17">
                  <c:v>37773</c:v>
                </c:pt>
                <c:pt idx="18">
                  <c:v>37803</c:v>
                </c:pt>
                <c:pt idx="19">
                  <c:v>37834</c:v>
                </c:pt>
                <c:pt idx="20">
                  <c:v>37865</c:v>
                </c:pt>
                <c:pt idx="21">
                  <c:v>37895</c:v>
                </c:pt>
                <c:pt idx="22">
                  <c:v>37926</c:v>
                </c:pt>
                <c:pt idx="23">
                  <c:v>37956</c:v>
                </c:pt>
                <c:pt idx="24">
                  <c:v>37987</c:v>
                </c:pt>
                <c:pt idx="25">
                  <c:v>38018</c:v>
                </c:pt>
                <c:pt idx="26">
                  <c:v>38047</c:v>
                </c:pt>
                <c:pt idx="27">
                  <c:v>38078</c:v>
                </c:pt>
                <c:pt idx="28">
                  <c:v>38108</c:v>
                </c:pt>
                <c:pt idx="29">
                  <c:v>38139</c:v>
                </c:pt>
                <c:pt idx="30">
                  <c:v>38169</c:v>
                </c:pt>
                <c:pt idx="31">
                  <c:v>38200</c:v>
                </c:pt>
                <c:pt idx="32">
                  <c:v>38231</c:v>
                </c:pt>
                <c:pt idx="33">
                  <c:v>38261</c:v>
                </c:pt>
                <c:pt idx="34">
                  <c:v>38292</c:v>
                </c:pt>
                <c:pt idx="35">
                  <c:v>38322</c:v>
                </c:pt>
                <c:pt idx="36">
                  <c:v>38353</c:v>
                </c:pt>
                <c:pt idx="37">
                  <c:v>38384</c:v>
                </c:pt>
                <c:pt idx="38">
                  <c:v>38412</c:v>
                </c:pt>
                <c:pt idx="39">
                  <c:v>38443</c:v>
                </c:pt>
                <c:pt idx="40">
                  <c:v>38473</c:v>
                </c:pt>
                <c:pt idx="41">
                  <c:v>38504</c:v>
                </c:pt>
                <c:pt idx="42">
                  <c:v>38534</c:v>
                </c:pt>
                <c:pt idx="43">
                  <c:v>38565</c:v>
                </c:pt>
                <c:pt idx="44">
                  <c:v>38596</c:v>
                </c:pt>
                <c:pt idx="45">
                  <c:v>38626</c:v>
                </c:pt>
                <c:pt idx="46">
                  <c:v>38657</c:v>
                </c:pt>
                <c:pt idx="47">
                  <c:v>38687</c:v>
                </c:pt>
                <c:pt idx="48">
                  <c:v>38718</c:v>
                </c:pt>
                <c:pt idx="49">
                  <c:v>38749</c:v>
                </c:pt>
                <c:pt idx="50">
                  <c:v>38777</c:v>
                </c:pt>
                <c:pt idx="51">
                  <c:v>38808</c:v>
                </c:pt>
                <c:pt idx="52">
                  <c:v>38838</c:v>
                </c:pt>
                <c:pt idx="53">
                  <c:v>38869</c:v>
                </c:pt>
                <c:pt idx="54">
                  <c:v>38899</c:v>
                </c:pt>
                <c:pt idx="55">
                  <c:v>38930</c:v>
                </c:pt>
                <c:pt idx="56">
                  <c:v>38961</c:v>
                </c:pt>
                <c:pt idx="57">
                  <c:v>38991</c:v>
                </c:pt>
                <c:pt idx="58">
                  <c:v>39022</c:v>
                </c:pt>
                <c:pt idx="59">
                  <c:v>39052</c:v>
                </c:pt>
                <c:pt idx="60">
                  <c:v>39083</c:v>
                </c:pt>
                <c:pt idx="61">
                  <c:v>39114</c:v>
                </c:pt>
                <c:pt idx="62">
                  <c:v>39142</c:v>
                </c:pt>
                <c:pt idx="63">
                  <c:v>39173</c:v>
                </c:pt>
                <c:pt idx="64">
                  <c:v>39203</c:v>
                </c:pt>
                <c:pt idx="65">
                  <c:v>39234</c:v>
                </c:pt>
                <c:pt idx="66">
                  <c:v>39264</c:v>
                </c:pt>
                <c:pt idx="67">
                  <c:v>39295</c:v>
                </c:pt>
                <c:pt idx="68">
                  <c:v>39326</c:v>
                </c:pt>
                <c:pt idx="69">
                  <c:v>39356</c:v>
                </c:pt>
                <c:pt idx="70">
                  <c:v>39387</c:v>
                </c:pt>
                <c:pt idx="71">
                  <c:v>39417</c:v>
                </c:pt>
                <c:pt idx="72">
                  <c:v>39448</c:v>
                </c:pt>
                <c:pt idx="73">
                  <c:v>39479</c:v>
                </c:pt>
                <c:pt idx="74">
                  <c:v>39508</c:v>
                </c:pt>
                <c:pt idx="75">
                  <c:v>39539</c:v>
                </c:pt>
                <c:pt idx="76">
                  <c:v>39569</c:v>
                </c:pt>
                <c:pt idx="77">
                  <c:v>39600</c:v>
                </c:pt>
                <c:pt idx="78">
                  <c:v>39630</c:v>
                </c:pt>
                <c:pt idx="79">
                  <c:v>39661</c:v>
                </c:pt>
                <c:pt idx="80">
                  <c:v>39692</c:v>
                </c:pt>
                <c:pt idx="81">
                  <c:v>39722</c:v>
                </c:pt>
                <c:pt idx="82">
                  <c:v>39753</c:v>
                </c:pt>
                <c:pt idx="83">
                  <c:v>39783</c:v>
                </c:pt>
                <c:pt idx="84">
                  <c:v>39814</c:v>
                </c:pt>
                <c:pt idx="85">
                  <c:v>39845</c:v>
                </c:pt>
                <c:pt idx="86">
                  <c:v>39873</c:v>
                </c:pt>
                <c:pt idx="87">
                  <c:v>39904</c:v>
                </c:pt>
                <c:pt idx="88">
                  <c:v>39934</c:v>
                </c:pt>
                <c:pt idx="89">
                  <c:v>39965</c:v>
                </c:pt>
                <c:pt idx="90">
                  <c:v>39995</c:v>
                </c:pt>
                <c:pt idx="91">
                  <c:v>40026</c:v>
                </c:pt>
                <c:pt idx="92">
                  <c:v>40057</c:v>
                </c:pt>
                <c:pt idx="93">
                  <c:v>40087</c:v>
                </c:pt>
                <c:pt idx="94">
                  <c:v>40118</c:v>
                </c:pt>
                <c:pt idx="95">
                  <c:v>40148</c:v>
                </c:pt>
                <c:pt idx="96">
                  <c:v>40179</c:v>
                </c:pt>
                <c:pt idx="97">
                  <c:v>40210</c:v>
                </c:pt>
                <c:pt idx="98">
                  <c:v>40238</c:v>
                </c:pt>
                <c:pt idx="99">
                  <c:v>40269</c:v>
                </c:pt>
                <c:pt idx="100">
                  <c:v>40299</c:v>
                </c:pt>
                <c:pt idx="101">
                  <c:v>40330</c:v>
                </c:pt>
                <c:pt idx="102">
                  <c:v>40360</c:v>
                </c:pt>
                <c:pt idx="103">
                  <c:v>40391</c:v>
                </c:pt>
                <c:pt idx="104">
                  <c:v>40422</c:v>
                </c:pt>
                <c:pt idx="105">
                  <c:v>40452</c:v>
                </c:pt>
                <c:pt idx="106">
                  <c:v>40483</c:v>
                </c:pt>
                <c:pt idx="107">
                  <c:v>40513</c:v>
                </c:pt>
                <c:pt idx="108">
                  <c:v>40544</c:v>
                </c:pt>
                <c:pt idx="109">
                  <c:v>40575</c:v>
                </c:pt>
                <c:pt idx="110">
                  <c:v>40603</c:v>
                </c:pt>
                <c:pt idx="111">
                  <c:v>40634</c:v>
                </c:pt>
                <c:pt idx="112">
                  <c:v>40664</c:v>
                </c:pt>
                <c:pt idx="113">
                  <c:v>40695</c:v>
                </c:pt>
                <c:pt idx="114">
                  <c:v>40725</c:v>
                </c:pt>
                <c:pt idx="115">
                  <c:v>40756</c:v>
                </c:pt>
                <c:pt idx="116">
                  <c:v>40787</c:v>
                </c:pt>
                <c:pt idx="117">
                  <c:v>40817</c:v>
                </c:pt>
                <c:pt idx="118">
                  <c:v>40848</c:v>
                </c:pt>
                <c:pt idx="119">
                  <c:v>40878</c:v>
                </c:pt>
                <c:pt idx="120">
                  <c:v>40909</c:v>
                </c:pt>
                <c:pt idx="121">
                  <c:v>40940</c:v>
                </c:pt>
                <c:pt idx="122">
                  <c:v>40969</c:v>
                </c:pt>
                <c:pt idx="123">
                  <c:v>41000</c:v>
                </c:pt>
                <c:pt idx="124">
                  <c:v>41030</c:v>
                </c:pt>
                <c:pt idx="125">
                  <c:v>41061</c:v>
                </c:pt>
                <c:pt idx="126">
                  <c:v>41091</c:v>
                </c:pt>
                <c:pt idx="127">
                  <c:v>41122</c:v>
                </c:pt>
                <c:pt idx="128">
                  <c:v>41153</c:v>
                </c:pt>
                <c:pt idx="129">
                  <c:v>41183</c:v>
                </c:pt>
                <c:pt idx="130">
                  <c:v>41214</c:v>
                </c:pt>
                <c:pt idx="131">
                  <c:v>41244</c:v>
                </c:pt>
                <c:pt idx="132">
                  <c:v>41275</c:v>
                </c:pt>
                <c:pt idx="133">
                  <c:v>41306</c:v>
                </c:pt>
              </c:numCache>
            </c:numRef>
          </c:cat>
          <c:val>
            <c:numRef>
              <c:f>存量数据!$BB$11:$BB$144</c:f>
              <c:numCache>
                <c:formatCode>0.00_ </c:formatCode>
                <c:ptCount val="134"/>
                <c:pt idx="0">
                  <c:v>83.036894285721473</c:v>
                </c:pt>
                <c:pt idx="1">
                  <c:v>83.250402946712114</c:v>
                </c:pt>
                <c:pt idx="2">
                  <c:v>83.209580117896451</c:v>
                </c:pt>
                <c:pt idx="3">
                  <c:v>83.194777304815133</c:v>
                </c:pt>
                <c:pt idx="4">
                  <c:v>82.936933069162038</c:v>
                </c:pt>
                <c:pt idx="5">
                  <c:v>83.459510671343722</c:v>
                </c:pt>
                <c:pt idx="6">
                  <c:v>83.419240191170815</c:v>
                </c:pt>
                <c:pt idx="7">
                  <c:v>83.700899597472926</c:v>
                </c:pt>
                <c:pt idx="8">
                  <c:v>83.66740054866311</c:v>
                </c:pt>
                <c:pt idx="9">
                  <c:v>83.70499121736303</c:v>
                </c:pt>
                <c:pt idx="10">
                  <c:v>83.723370649092416</c:v>
                </c:pt>
                <c:pt idx="11">
                  <c:v>83.768230151738777</c:v>
                </c:pt>
                <c:pt idx="12">
                  <c:v>84.037544911628615</c:v>
                </c:pt>
                <c:pt idx="13">
                  <c:v>84.19472800420543</c:v>
                </c:pt>
                <c:pt idx="14">
                  <c:v>84.390823845381547</c:v>
                </c:pt>
                <c:pt idx="15">
                  <c:v>84.230680473277232</c:v>
                </c:pt>
                <c:pt idx="16">
                  <c:v>84.249197270985846</c:v>
                </c:pt>
                <c:pt idx="17">
                  <c:v>84.435660500240886</c:v>
                </c:pt>
                <c:pt idx="18">
                  <c:v>84.394600061058966</c:v>
                </c:pt>
                <c:pt idx="19">
                  <c:v>84.397509058838438</c:v>
                </c:pt>
                <c:pt idx="20">
                  <c:v>84.194659146491304</c:v>
                </c:pt>
                <c:pt idx="21">
                  <c:v>83.974403038966798</c:v>
                </c:pt>
                <c:pt idx="22">
                  <c:v>83.700945236008621</c:v>
                </c:pt>
                <c:pt idx="23">
                  <c:v>83.282618246224828</c:v>
                </c:pt>
                <c:pt idx="24">
                  <c:v>83.687799250384003</c:v>
                </c:pt>
                <c:pt idx="25">
                  <c:v>84.579120241089882</c:v>
                </c:pt>
                <c:pt idx="26">
                  <c:v>83.666248952495877</c:v>
                </c:pt>
                <c:pt idx="27">
                  <c:v>83.522782548523224</c:v>
                </c:pt>
                <c:pt idx="28">
                  <c:v>83.078609655108778</c:v>
                </c:pt>
                <c:pt idx="29">
                  <c:v>83.14522168166765</c:v>
                </c:pt>
                <c:pt idx="30">
                  <c:v>82.90065142030285</c:v>
                </c:pt>
                <c:pt idx="31">
                  <c:v>82.859031563770557</c:v>
                </c:pt>
                <c:pt idx="32">
                  <c:v>82.874054021189352</c:v>
                </c:pt>
                <c:pt idx="33">
                  <c:v>82.806415479388463</c:v>
                </c:pt>
                <c:pt idx="34">
                  <c:v>82.740419403016844</c:v>
                </c:pt>
                <c:pt idx="35">
                  <c:v>82.747696844722299</c:v>
                </c:pt>
                <c:pt idx="36">
                  <c:v>82.664339491861043</c:v>
                </c:pt>
                <c:pt idx="37">
                  <c:v>82.788755606197455</c:v>
                </c:pt>
                <c:pt idx="38">
                  <c:v>82.849842920375593</c:v>
                </c:pt>
                <c:pt idx="39">
                  <c:v>82.746940823192887</c:v>
                </c:pt>
                <c:pt idx="40">
                  <c:v>82.513888491679197</c:v>
                </c:pt>
                <c:pt idx="41">
                  <c:v>82.833902387827365</c:v>
                </c:pt>
                <c:pt idx="42">
                  <c:v>82.481314906331548</c:v>
                </c:pt>
                <c:pt idx="43">
                  <c:v>82.551364902147895</c:v>
                </c:pt>
                <c:pt idx="44">
                  <c:v>81.92518450125003</c:v>
                </c:pt>
                <c:pt idx="45">
                  <c:v>82.360425033921246</c:v>
                </c:pt>
                <c:pt idx="46">
                  <c:v>82.482484359665492</c:v>
                </c:pt>
                <c:pt idx="47">
                  <c:v>82.230214885001388</c:v>
                </c:pt>
                <c:pt idx="48">
                  <c:v>82.416175241711827</c:v>
                </c:pt>
                <c:pt idx="49">
                  <c:v>82.439305214657452</c:v>
                </c:pt>
                <c:pt idx="50">
                  <c:v>82.152686628205544</c:v>
                </c:pt>
                <c:pt idx="51">
                  <c:v>82.313821254450488</c:v>
                </c:pt>
                <c:pt idx="52">
                  <c:v>81.937585162250883</c:v>
                </c:pt>
                <c:pt idx="53">
                  <c:v>82.121389051963121</c:v>
                </c:pt>
                <c:pt idx="54">
                  <c:v>82.043219645993105</c:v>
                </c:pt>
                <c:pt idx="55">
                  <c:v>81.737760780101951</c:v>
                </c:pt>
                <c:pt idx="56">
                  <c:v>81.627196502507815</c:v>
                </c:pt>
                <c:pt idx="57">
                  <c:v>81.430412616243473</c:v>
                </c:pt>
                <c:pt idx="58">
                  <c:v>81.313892336593042</c:v>
                </c:pt>
                <c:pt idx="59">
                  <c:v>80.999737911430543</c:v>
                </c:pt>
                <c:pt idx="60">
                  <c:v>81.022364589735744</c:v>
                </c:pt>
                <c:pt idx="61">
                  <c:v>81.566208672945663</c:v>
                </c:pt>
                <c:pt idx="62">
                  <c:v>81.328896493802446</c:v>
                </c:pt>
                <c:pt idx="63">
                  <c:v>81.092101547770568</c:v>
                </c:pt>
                <c:pt idx="64">
                  <c:v>80.894511063251628</c:v>
                </c:pt>
                <c:pt idx="65">
                  <c:v>80.530778617771034</c:v>
                </c:pt>
                <c:pt idx="66">
                  <c:v>80.475144184289036</c:v>
                </c:pt>
                <c:pt idx="67">
                  <c:v>79.706921938670504</c:v>
                </c:pt>
                <c:pt idx="68">
                  <c:v>79.300841774327466</c:v>
                </c:pt>
                <c:pt idx="69">
                  <c:v>78.846158208003345</c:v>
                </c:pt>
                <c:pt idx="70">
                  <c:v>78.399730554038754</c:v>
                </c:pt>
                <c:pt idx="71">
                  <c:v>77.582268686553164</c:v>
                </c:pt>
                <c:pt idx="72">
                  <c:v>77.481010832749575</c:v>
                </c:pt>
                <c:pt idx="73">
                  <c:v>77.145266635266537</c:v>
                </c:pt>
                <c:pt idx="74">
                  <c:v>76.583581489619363</c:v>
                </c:pt>
                <c:pt idx="75">
                  <c:v>76.391877377815362</c:v>
                </c:pt>
                <c:pt idx="76">
                  <c:v>76.093278658972395</c:v>
                </c:pt>
                <c:pt idx="77">
                  <c:v>75.781168398009768</c:v>
                </c:pt>
                <c:pt idx="78">
                  <c:v>75.809466759659983</c:v>
                </c:pt>
                <c:pt idx="79">
                  <c:v>75.621812540764594</c:v>
                </c:pt>
                <c:pt idx="80">
                  <c:v>75.490526649048846</c:v>
                </c:pt>
                <c:pt idx="81">
                  <c:v>75.697859836262325</c:v>
                </c:pt>
                <c:pt idx="82">
                  <c:v>76.026214768564287</c:v>
                </c:pt>
                <c:pt idx="83">
                  <c:v>76.367795069464876</c:v>
                </c:pt>
                <c:pt idx="84">
                  <c:v>77.63047444823431</c:v>
                </c:pt>
                <c:pt idx="85">
                  <c:v>78.095309091054176</c:v>
                </c:pt>
                <c:pt idx="86">
                  <c:v>78.464918746564649</c:v>
                </c:pt>
                <c:pt idx="87">
                  <c:v>78.811198092226832</c:v>
                </c:pt>
                <c:pt idx="88">
                  <c:v>77.763213473365184</c:v>
                </c:pt>
                <c:pt idx="89">
                  <c:v>77.551625614955555</c:v>
                </c:pt>
                <c:pt idx="90">
                  <c:v>77.157364588375216</c:v>
                </c:pt>
                <c:pt idx="91">
                  <c:v>76.814587898588783</c:v>
                </c:pt>
                <c:pt idx="92">
                  <c:v>76.078118139846723</c:v>
                </c:pt>
                <c:pt idx="93">
                  <c:v>75.705200463247095</c:v>
                </c:pt>
                <c:pt idx="94">
                  <c:v>74.936298783332433</c:v>
                </c:pt>
                <c:pt idx="95">
                  <c:v>74.531081480440534</c:v>
                </c:pt>
                <c:pt idx="96">
                  <c:v>74.293070777457643</c:v>
                </c:pt>
                <c:pt idx="97">
                  <c:v>74.110195120930427</c:v>
                </c:pt>
                <c:pt idx="98">
                  <c:v>73.260781827453997</c:v>
                </c:pt>
                <c:pt idx="99">
                  <c:v>72.746575362119501</c:v>
                </c:pt>
                <c:pt idx="100">
                  <c:v>72.529939007326547</c:v>
                </c:pt>
                <c:pt idx="101">
                  <c:v>72.316608766751642</c:v>
                </c:pt>
                <c:pt idx="102">
                  <c:v>72.334920536481135</c:v>
                </c:pt>
                <c:pt idx="103">
                  <c:v>71.99286227066581</c:v>
                </c:pt>
                <c:pt idx="104">
                  <c:v>71.683126273245719</c:v>
                </c:pt>
                <c:pt idx="105">
                  <c:v>71.639904059260815</c:v>
                </c:pt>
                <c:pt idx="106">
                  <c:v>71.368446551551187</c:v>
                </c:pt>
                <c:pt idx="107">
                  <c:v>70.956289788792915</c:v>
                </c:pt>
                <c:pt idx="108">
                  <c:v>70.650270881312679</c:v>
                </c:pt>
                <c:pt idx="109">
                  <c:v>70.761724604741545</c:v>
                </c:pt>
                <c:pt idx="110">
                  <c:v>69.941195404452273</c:v>
                </c:pt>
                <c:pt idx="111">
                  <c:v>69.659140846966736</c:v>
                </c:pt>
                <c:pt idx="112">
                  <c:v>69.392582166182791</c:v>
                </c:pt>
                <c:pt idx="113">
                  <c:v>69.237559159573337</c:v>
                </c:pt>
                <c:pt idx="114">
                  <c:v>69.388446560817883</c:v>
                </c:pt>
                <c:pt idx="115">
                  <c:v>69.140497136184237</c:v>
                </c:pt>
                <c:pt idx="116">
                  <c:v>69.357741983814563</c:v>
                </c:pt>
                <c:pt idx="117">
                  <c:v>69.405266106103539</c:v>
                </c:pt>
                <c:pt idx="118">
                  <c:v>69.280160696798632</c:v>
                </c:pt>
                <c:pt idx="119">
                  <c:v>68.987742937198519</c:v>
                </c:pt>
                <c:pt idx="120">
                  <c:v>69.065503833907712</c:v>
                </c:pt>
                <c:pt idx="121">
                  <c:v>69.054049911557982</c:v>
                </c:pt>
                <c:pt idx="122">
                  <c:v>68.731134658372994</c:v>
                </c:pt>
                <c:pt idx="123">
                  <c:v>68.753246216815171</c:v>
                </c:pt>
                <c:pt idx="124">
                  <c:v>68.761436773443634</c:v>
                </c:pt>
                <c:pt idx="125">
                  <c:v>68.425745522606448</c:v>
                </c:pt>
                <c:pt idx="126">
                  <c:v>68.229624307466864</c:v>
                </c:pt>
                <c:pt idx="127">
                  <c:v>68.071194704813152</c:v>
                </c:pt>
                <c:pt idx="128">
                  <c:v>67.544704936329239</c:v>
                </c:pt>
                <c:pt idx="129">
                  <c:v>67.162604624706375</c:v>
                </c:pt>
                <c:pt idx="130">
                  <c:v>66.923598837579817</c:v>
                </c:pt>
                <c:pt idx="131">
                  <c:v>66.281122089657657</c:v>
                </c:pt>
                <c:pt idx="132">
                  <c:v>65.679703288415126</c:v>
                </c:pt>
                <c:pt idx="133">
                  <c:v>65.598735310811094</c:v>
                </c:pt>
              </c:numCache>
            </c:numRef>
          </c:val>
        </c:ser>
        <c:ser>
          <c:idx val="1"/>
          <c:order val="1"/>
          <c:tx>
            <c:strRef>
              <c:f>存量数据!$BC$10</c:f>
              <c:strCache>
                <c:ptCount val="1"/>
                <c:pt idx="0">
                  <c:v>外币</c:v>
                </c:pt>
              </c:strCache>
            </c:strRef>
          </c:tx>
          <c:spPr>
            <a:solidFill>
              <a:srgbClr val="C00000"/>
            </a:solidFill>
          </c:spPr>
          <c:cat>
            <c:numRef>
              <c:f>存量数据!$A$12:$A$145</c:f>
              <c:numCache>
                <c:formatCode>\ [$-2052]yyyy/m</c:formatCode>
                <c:ptCount val="134"/>
                <c:pt idx="0">
                  <c:v>37257</c:v>
                </c:pt>
                <c:pt idx="1">
                  <c:v>37288</c:v>
                </c:pt>
                <c:pt idx="2">
                  <c:v>37316</c:v>
                </c:pt>
                <c:pt idx="3">
                  <c:v>37347</c:v>
                </c:pt>
                <c:pt idx="4">
                  <c:v>37377</c:v>
                </c:pt>
                <c:pt idx="5">
                  <c:v>37408</c:v>
                </c:pt>
                <c:pt idx="6">
                  <c:v>37438</c:v>
                </c:pt>
                <c:pt idx="7">
                  <c:v>37469</c:v>
                </c:pt>
                <c:pt idx="8">
                  <c:v>37500</c:v>
                </c:pt>
                <c:pt idx="9">
                  <c:v>37530</c:v>
                </c:pt>
                <c:pt idx="10">
                  <c:v>37561</c:v>
                </c:pt>
                <c:pt idx="11">
                  <c:v>37591</c:v>
                </c:pt>
                <c:pt idx="12">
                  <c:v>37622</c:v>
                </c:pt>
                <c:pt idx="13">
                  <c:v>37653</c:v>
                </c:pt>
                <c:pt idx="14">
                  <c:v>37681</c:v>
                </c:pt>
                <c:pt idx="15">
                  <c:v>37712</c:v>
                </c:pt>
                <c:pt idx="16">
                  <c:v>37742</c:v>
                </c:pt>
                <c:pt idx="17">
                  <c:v>37773</c:v>
                </c:pt>
                <c:pt idx="18">
                  <c:v>37803</c:v>
                </c:pt>
                <c:pt idx="19">
                  <c:v>37834</c:v>
                </c:pt>
                <c:pt idx="20">
                  <c:v>37865</c:v>
                </c:pt>
                <c:pt idx="21">
                  <c:v>37895</c:v>
                </c:pt>
                <c:pt idx="22">
                  <c:v>37926</c:v>
                </c:pt>
                <c:pt idx="23">
                  <c:v>37956</c:v>
                </c:pt>
                <c:pt idx="24">
                  <c:v>37987</c:v>
                </c:pt>
                <c:pt idx="25">
                  <c:v>38018</c:v>
                </c:pt>
                <c:pt idx="26">
                  <c:v>38047</c:v>
                </c:pt>
                <c:pt idx="27">
                  <c:v>38078</c:v>
                </c:pt>
                <c:pt idx="28">
                  <c:v>38108</c:v>
                </c:pt>
                <c:pt idx="29">
                  <c:v>38139</c:v>
                </c:pt>
                <c:pt idx="30">
                  <c:v>38169</c:v>
                </c:pt>
                <c:pt idx="31">
                  <c:v>38200</c:v>
                </c:pt>
                <c:pt idx="32">
                  <c:v>38231</c:v>
                </c:pt>
                <c:pt idx="33">
                  <c:v>38261</c:v>
                </c:pt>
                <c:pt idx="34">
                  <c:v>38292</c:v>
                </c:pt>
                <c:pt idx="35">
                  <c:v>38322</c:v>
                </c:pt>
                <c:pt idx="36">
                  <c:v>38353</c:v>
                </c:pt>
                <c:pt idx="37">
                  <c:v>38384</c:v>
                </c:pt>
                <c:pt idx="38">
                  <c:v>38412</c:v>
                </c:pt>
                <c:pt idx="39">
                  <c:v>38443</c:v>
                </c:pt>
                <c:pt idx="40">
                  <c:v>38473</c:v>
                </c:pt>
                <c:pt idx="41">
                  <c:v>38504</c:v>
                </c:pt>
                <c:pt idx="42">
                  <c:v>38534</c:v>
                </c:pt>
                <c:pt idx="43">
                  <c:v>38565</c:v>
                </c:pt>
                <c:pt idx="44">
                  <c:v>38596</c:v>
                </c:pt>
                <c:pt idx="45">
                  <c:v>38626</c:v>
                </c:pt>
                <c:pt idx="46">
                  <c:v>38657</c:v>
                </c:pt>
                <c:pt idx="47">
                  <c:v>38687</c:v>
                </c:pt>
                <c:pt idx="48">
                  <c:v>38718</c:v>
                </c:pt>
                <c:pt idx="49">
                  <c:v>38749</c:v>
                </c:pt>
                <c:pt idx="50">
                  <c:v>38777</c:v>
                </c:pt>
                <c:pt idx="51">
                  <c:v>38808</c:v>
                </c:pt>
                <c:pt idx="52">
                  <c:v>38838</c:v>
                </c:pt>
                <c:pt idx="53">
                  <c:v>38869</c:v>
                </c:pt>
                <c:pt idx="54">
                  <c:v>38899</c:v>
                </c:pt>
                <c:pt idx="55">
                  <c:v>38930</c:v>
                </c:pt>
                <c:pt idx="56">
                  <c:v>38961</c:v>
                </c:pt>
                <c:pt idx="57">
                  <c:v>38991</c:v>
                </c:pt>
                <c:pt idx="58">
                  <c:v>39022</c:v>
                </c:pt>
                <c:pt idx="59">
                  <c:v>39052</c:v>
                </c:pt>
                <c:pt idx="60">
                  <c:v>39083</c:v>
                </c:pt>
                <c:pt idx="61">
                  <c:v>39114</c:v>
                </c:pt>
                <c:pt idx="62">
                  <c:v>39142</c:v>
                </c:pt>
                <c:pt idx="63">
                  <c:v>39173</c:v>
                </c:pt>
                <c:pt idx="64">
                  <c:v>39203</c:v>
                </c:pt>
                <c:pt idx="65">
                  <c:v>39234</c:v>
                </c:pt>
                <c:pt idx="66">
                  <c:v>39264</c:v>
                </c:pt>
                <c:pt idx="67">
                  <c:v>39295</c:v>
                </c:pt>
                <c:pt idx="68">
                  <c:v>39326</c:v>
                </c:pt>
                <c:pt idx="69">
                  <c:v>39356</c:v>
                </c:pt>
                <c:pt idx="70">
                  <c:v>39387</c:v>
                </c:pt>
                <c:pt idx="71">
                  <c:v>39417</c:v>
                </c:pt>
                <c:pt idx="72">
                  <c:v>39448</c:v>
                </c:pt>
                <c:pt idx="73">
                  <c:v>39479</c:v>
                </c:pt>
                <c:pt idx="74">
                  <c:v>39508</c:v>
                </c:pt>
                <c:pt idx="75">
                  <c:v>39539</c:v>
                </c:pt>
                <c:pt idx="76">
                  <c:v>39569</c:v>
                </c:pt>
                <c:pt idx="77">
                  <c:v>39600</c:v>
                </c:pt>
                <c:pt idx="78">
                  <c:v>39630</c:v>
                </c:pt>
                <c:pt idx="79">
                  <c:v>39661</c:v>
                </c:pt>
                <c:pt idx="80">
                  <c:v>39692</c:v>
                </c:pt>
                <c:pt idx="81">
                  <c:v>39722</c:v>
                </c:pt>
                <c:pt idx="82">
                  <c:v>39753</c:v>
                </c:pt>
                <c:pt idx="83">
                  <c:v>39783</c:v>
                </c:pt>
                <c:pt idx="84">
                  <c:v>39814</c:v>
                </c:pt>
                <c:pt idx="85">
                  <c:v>39845</c:v>
                </c:pt>
                <c:pt idx="86">
                  <c:v>39873</c:v>
                </c:pt>
                <c:pt idx="87">
                  <c:v>39904</c:v>
                </c:pt>
                <c:pt idx="88">
                  <c:v>39934</c:v>
                </c:pt>
                <c:pt idx="89">
                  <c:v>39965</c:v>
                </c:pt>
                <c:pt idx="90">
                  <c:v>39995</c:v>
                </c:pt>
                <c:pt idx="91">
                  <c:v>40026</c:v>
                </c:pt>
                <c:pt idx="92">
                  <c:v>40057</c:v>
                </c:pt>
                <c:pt idx="93">
                  <c:v>40087</c:v>
                </c:pt>
                <c:pt idx="94">
                  <c:v>40118</c:v>
                </c:pt>
                <c:pt idx="95">
                  <c:v>40148</c:v>
                </c:pt>
                <c:pt idx="96">
                  <c:v>40179</c:v>
                </c:pt>
                <c:pt idx="97">
                  <c:v>40210</c:v>
                </c:pt>
                <c:pt idx="98">
                  <c:v>40238</c:v>
                </c:pt>
                <c:pt idx="99">
                  <c:v>40269</c:v>
                </c:pt>
                <c:pt idx="100">
                  <c:v>40299</c:v>
                </c:pt>
                <c:pt idx="101">
                  <c:v>40330</c:v>
                </c:pt>
                <c:pt idx="102">
                  <c:v>40360</c:v>
                </c:pt>
                <c:pt idx="103">
                  <c:v>40391</c:v>
                </c:pt>
                <c:pt idx="104">
                  <c:v>40422</c:v>
                </c:pt>
                <c:pt idx="105">
                  <c:v>40452</c:v>
                </c:pt>
                <c:pt idx="106">
                  <c:v>40483</c:v>
                </c:pt>
                <c:pt idx="107">
                  <c:v>40513</c:v>
                </c:pt>
                <c:pt idx="108">
                  <c:v>40544</c:v>
                </c:pt>
                <c:pt idx="109">
                  <c:v>40575</c:v>
                </c:pt>
                <c:pt idx="110">
                  <c:v>40603</c:v>
                </c:pt>
                <c:pt idx="111">
                  <c:v>40634</c:v>
                </c:pt>
                <c:pt idx="112">
                  <c:v>40664</c:v>
                </c:pt>
                <c:pt idx="113">
                  <c:v>40695</c:v>
                </c:pt>
                <c:pt idx="114">
                  <c:v>40725</c:v>
                </c:pt>
                <c:pt idx="115">
                  <c:v>40756</c:v>
                </c:pt>
                <c:pt idx="116">
                  <c:v>40787</c:v>
                </c:pt>
                <c:pt idx="117">
                  <c:v>40817</c:v>
                </c:pt>
                <c:pt idx="118">
                  <c:v>40848</c:v>
                </c:pt>
                <c:pt idx="119">
                  <c:v>40878</c:v>
                </c:pt>
                <c:pt idx="120">
                  <c:v>40909</c:v>
                </c:pt>
                <c:pt idx="121">
                  <c:v>40940</c:v>
                </c:pt>
                <c:pt idx="122">
                  <c:v>40969</c:v>
                </c:pt>
                <c:pt idx="123">
                  <c:v>41000</c:v>
                </c:pt>
                <c:pt idx="124">
                  <c:v>41030</c:v>
                </c:pt>
                <c:pt idx="125">
                  <c:v>41061</c:v>
                </c:pt>
                <c:pt idx="126">
                  <c:v>41091</c:v>
                </c:pt>
                <c:pt idx="127">
                  <c:v>41122</c:v>
                </c:pt>
                <c:pt idx="128">
                  <c:v>41153</c:v>
                </c:pt>
                <c:pt idx="129">
                  <c:v>41183</c:v>
                </c:pt>
                <c:pt idx="130">
                  <c:v>41214</c:v>
                </c:pt>
                <c:pt idx="131">
                  <c:v>41244</c:v>
                </c:pt>
                <c:pt idx="132">
                  <c:v>41275</c:v>
                </c:pt>
                <c:pt idx="133">
                  <c:v>41306</c:v>
                </c:pt>
              </c:numCache>
            </c:numRef>
          </c:cat>
          <c:val>
            <c:numRef>
              <c:f>存量数据!$BC$11:$BC$144</c:f>
              <c:numCache>
                <c:formatCode>0.00_ </c:formatCode>
                <c:ptCount val="134"/>
                <c:pt idx="0">
                  <c:v>6.1892917200734043</c:v>
                </c:pt>
                <c:pt idx="1">
                  <c:v>6.243851998302083</c:v>
                </c:pt>
                <c:pt idx="2">
                  <c:v>6.1497276949550299</c:v>
                </c:pt>
                <c:pt idx="3">
                  <c:v>6.1377501698140984</c:v>
                </c:pt>
                <c:pt idx="4">
                  <c:v>6.1124617700257842</c:v>
                </c:pt>
                <c:pt idx="5">
                  <c:v>6.0624976041182741</c:v>
                </c:pt>
                <c:pt idx="6">
                  <c:v>6.0512900753599599</c:v>
                </c:pt>
                <c:pt idx="7">
                  <c:v>5.9757963723963003</c:v>
                </c:pt>
                <c:pt idx="8">
                  <c:v>5.8949772715518058</c:v>
                </c:pt>
                <c:pt idx="9">
                  <c:v>5.8745664064830025</c:v>
                </c:pt>
                <c:pt idx="10">
                  <c:v>5.8327193766303846</c:v>
                </c:pt>
                <c:pt idx="11">
                  <c:v>5.8478736245204574</c:v>
                </c:pt>
                <c:pt idx="12">
                  <c:v>5.7901945362935869</c:v>
                </c:pt>
                <c:pt idx="13">
                  <c:v>5.7872128291602101</c:v>
                </c:pt>
                <c:pt idx="14">
                  <c:v>5.809781631769309</c:v>
                </c:pt>
                <c:pt idx="15">
                  <c:v>5.8544446333295506</c:v>
                </c:pt>
                <c:pt idx="16">
                  <c:v>5.9079644752814024</c:v>
                </c:pt>
                <c:pt idx="17">
                  <c:v>5.8817456303046924</c:v>
                </c:pt>
                <c:pt idx="18">
                  <c:v>5.895250630974437</c:v>
                </c:pt>
                <c:pt idx="19">
                  <c:v>5.9236018678848241</c:v>
                </c:pt>
                <c:pt idx="20">
                  <c:v>6.0106015328172271</c:v>
                </c:pt>
                <c:pt idx="21">
                  <c:v>6.0508298863431866</c:v>
                </c:pt>
                <c:pt idx="22">
                  <c:v>6.099378410891803</c:v>
                </c:pt>
                <c:pt idx="23">
                  <c:v>5.9998427297903332</c:v>
                </c:pt>
                <c:pt idx="24">
                  <c:v>6.0274801671159821</c:v>
                </c:pt>
                <c:pt idx="25">
                  <c:v>6.1626474822173831</c:v>
                </c:pt>
                <c:pt idx="26">
                  <c:v>6.11695769382451</c:v>
                </c:pt>
                <c:pt idx="27">
                  <c:v>6.1189102728731788</c:v>
                </c:pt>
                <c:pt idx="28">
                  <c:v>6.1196510105519604</c:v>
                </c:pt>
                <c:pt idx="29">
                  <c:v>6.1251364689906742</c:v>
                </c:pt>
                <c:pt idx="30">
                  <c:v>6.0765934579973049</c:v>
                </c:pt>
                <c:pt idx="31">
                  <c:v>6.0569556693242319</c:v>
                </c:pt>
                <c:pt idx="32">
                  <c:v>5.9796366881295118</c:v>
                </c:pt>
                <c:pt idx="33">
                  <c:v>5.9168736318801667</c:v>
                </c:pt>
                <c:pt idx="34">
                  <c:v>5.9438249332922481</c:v>
                </c:pt>
                <c:pt idx="35">
                  <c:v>5.8468998539902683</c:v>
                </c:pt>
                <c:pt idx="36">
                  <c:v>6.0785186885758131</c:v>
                </c:pt>
                <c:pt idx="37">
                  <c:v>6.0534035895246561</c:v>
                </c:pt>
                <c:pt idx="38">
                  <c:v>6.0175469241148543</c:v>
                </c:pt>
                <c:pt idx="39">
                  <c:v>6.0047844992819854</c:v>
                </c:pt>
                <c:pt idx="40">
                  <c:v>6.0427261905800789</c:v>
                </c:pt>
                <c:pt idx="41">
                  <c:v>5.9862492115752319</c:v>
                </c:pt>
                <c:pt idx="42">
                  <c:v>6.0488881753841248</c:v>
                </c:pt>
                <c:pt idx="43">
                  <c:v>5.9309242128967599</c:v>
                </c:pt>
                <c:pt idx="44">
                  <c:v>5.7724175560492483</c:v>
                </c:pt>
                <c:pt idx="45">
                  <c:v>5.9130875780999546</c:v>
                </c:pt>
                <c:pt idx="46">
                  <c:v>5.8010474272955719</c:v>
                </c:pt>
                <c:pt idx="47">
                  <c:v>5.7100738810582383</c:v>
                </c:pt>
                <c:pt idx="48">
                  <c:v>5.6132708365709041</c:v>
                </c:pt>
                <c:pt idx="49">
                  <c:v>5.6029563194008718</c:v>
                </c:pt>
                <c:pt idx="50">
                  <c:v>5.5047576200243995</c:v>
                </c:pt>
                <c:pt idx="51">
                  <c:v>5.4842029691251408</c:v>
                </c:pt>
                <c:pt idx="52">
                  <c:v>5.4475298150282727</c:v>
                </c:pt>
                <c:pt idx="53">
                  <c:v>5.3776785621552943</c:v>
                </c:pt>
                <c:pt idx="54">
                  <c:v>5.3106045101047528</c:v>
                </c:pt>
                <c:pt idx="55">
                  <c:v>5.3726923753389952</c:v>
                </c:pt>
                <c:pt idx="56">
                  <c:v>5.3194230748785598</c:v>
                </c:pt>
                <c:pt idx="57">
                  <c:v>5.2985231184258659</c:v>
                </c:pt>
                <c:pt idx="58">
                  <c:v>5.3281596108649696</c:v>
                </c:pt>
                <c:pt idx="59">
                  <c:v>5.3749934580745053</c:v>
                </c:pt>
                <c:pt idx="60">
                  <c:v>5.1809143136416296</c:v>
                </c:pt>
                <c:pt idx="61">
                  <c:v>5.1932736951350424</c:v>
                </c:pt>
                <c:pt idx="62">
                  <c:v>5.155354235095027</c:v>
                </c:pt>
                <c:pt idx="63">
                  <c:v>5.0927299837935358</c:v>
                </c:pt>
                <c:pt idx="64">
                  <c:v>5.114835658633833</c:v>
                </c:pt>
                <c:pt idx="65">
                  <c:v>5.2145159599228963</c:v>
                </c:pt>
                <c:pt idx="66">
                  <c:v>5.2615808017165442</c:v>
                </c:pt>
                <c:pt idx="67">
                  <c:v>5.3268937271496499</c:v>
                </c:pt>
                <c:pt idx="68">
                  <c:v>5.4342436079747953</c:v>
                </c:pt>
                <c:pt idx="69">
                  <c:v>5.5091467693147482</c:v>
                </c:pt>
                <c:pt idx="70">
                  <c:v>5.6116657927042635</c:v>
                </c:pt>
                <c:pt idx="71">
                  <c:v>5.5620606732364033</c:v>
                </c:pt>
                <c:pt idx="72">
                  <c:v>5.7363244607582411</c:v>
                </c:pt>
                <c:pt idx="73">
                  <c:v>6.0799708162927368</c:v>
                </c:pt>
                <c:pt idx="74">
                  <c:v>6.1722551778438035</c:v>
                </c:pt>
                <c:pt idx="75">
                  <c:v>6.0965919121817498</c:v>
                </c:pt>
                <c:pt idx="76">
                  <c:v>6.0610552126792525</c:v>
                </c:pt>
                <c:pt idx="77">
                  <c:v>5.9933923165115885</c:v>
                </c:pt>
                <c:pt idx="78">
                  <c:v>5.9087053002095358</c:v>
                </c:pt>
                <c:pt idx="79">
                  <c:v>5.7905441974833272</c:v>
                </c:pt>
                <c:pt idx="80">
                  <c:v>5.6680407297025903</c:v>
                </c:pt>
                <c:pt idx="81">
                  <c:v>5.4684646797095793</c:v>
                </c:pt>
                <c:pt idx="82">
                  <c:v>5.279305255155661</c:v>
                </c:pt>
                <c:pt idx="83">
                  <c:v>5.102365564164268</c:v>
                </c:pt>
                <c:pt idx="84">
                  <c:v>4.8045022740729184</c:v>
                </c:pt>
                <c:pt idx="85">
                  <c:v>4.6200906193072386</c:v>
                </c:pt>
                <c:pt idx="86">
                  <c:v>4.4650376749735265</c:v>
                </c:pt>
                <c:pt idx="87">
                  <c:v>4.5145625676869257</c:v>
                </c:pt>
                <c:pt idx="88">
                  <c:v>4.5920641896951926</c:v>
                </c:pt>
                <c:pt idx="89">
                  <c:v>4.9010139763695237</c:v>
                </c:pt>
                <c:pt idx="90">
                  <c:v>4.9764255391803767</c:v>
                </c:pt>
                <c:pt idx="91">
                  <c:v>5.1544909305911162</c:v>
                </c:pt>
                <c:pt idx="92">
                  <c:v>5.2655878617543621</c:v>
                </c:pt>
                <c:pt idx="93">
                  <c:v>5.4124591961387267</c:v>
                </c:pt>
                <c:pt idx="94">
                  <c:v>5.5241805952905079</c:v>
                </c:pt>
                <c:pt idx="95">
                  <c:v>5.4892868533860915</c:v>
                </c:pt>
                <c:pt idx="96">
                  <c:v>5.4054147603161953</c:v>
                </c:pt>
                <c:pt idx="97">
                  <c:v>5.4181016213473576</c:v>
                </c:pt>
                <c:pt idx="98">
                  <c:v>5.4036777869282204</c:v>
                </c:pt>
                <c:pt idx="99">
                  <c:v>5.3299791391618072</c:v>
                </c:pt>
                <c:pt idx="100">
                  <c:v>5.2209843215432148</c:v>
                </c:pt>
                <c:pt idx="101">
                  <c:v>5.1351734507317133</c:v>
                </c:pt>
                <c:pt idx="102">
                  <c:v>5.0198616008361752</c:v>
                </c:pt>
                <c:pt idx="103">
                  <c:v>4.9639716882893765</c:v>
                </c:pt>
                <c:pt idx="104">
                  <c:v>5.0177966136836947</c:v>
                </c:pt>
                <c:pt idx="105">
                  <c:v>5.0051411551880705</c:v>
                </c:pt>
                <c:pt idx="106">
                  <c:v>5.0048159359405826</c:v>
                </c:pt>
                <c:pt idx="107">
                  <c:v>5.0834173371911273</c:v>
                </c:pt>
                <c:pt idx="108">
                  <c:v>5.0791482358343814</c:v>
                </c:pt>
                <c:pt idx="109">
                  <c:v>5.0816995038549333</c:v>
                </c:pt>
                <c:pt idx="110">
                  <c:v>5.0340983269763022</c:v>
                </c:pt>
                <c:pt idx="111">
                  <c:v>5.0081399488867406</c:v>
                </c:pt>
                <c:pt idx="112">
                  <c:v>5.0470412514305911</c:v>
                </c:pt>
                <c:pt idx="113">
                  <c:v>5.0079961714420058</c:v>
                </c:pt>
                <c:pt idx="114">
                  <c:v>4.9746685449940333</c:v>
                </c:pt>
                <c:pt idx="115">
                  <c:v>4.9547308298272013</c:v>
                </c:pt>
                <c:pt idx="116">
                  <c:v>5.056558145411767</c:v>
                </c:pt>
                <c:pt idx="117">
                  <c:v>5.0584342799361144</c:v>
                </c:pt>
                <c:pt idx="118">
                  <c:v>5.0050385665011694</c:v>
                </c:pt>
                <c:pt idx="119">
                  <c:v>4.9857486594572933</c:v>
                </c:pt>
                <c:pt idx="120">
                  <c:v>4.9100900944270407</c:v>
                </c:pt>
                <c:pt idx="121">
                  <c:v>4.9117192467030106</c:v>
                </c:pt>
                <c:pt idx="122">
                  <c:v>4.9152910875875575</c:v>
                </c:pt>
                <c:pt idx="123">
                  <c:v>4.8722096836181885</c:v>
                </c:pt>
                <c:pt idx="124">
                  <c:v>4.843511160685126</c:v>
                </c:pt>
                <c:pt idx="125">
                  <c:v>4.8631510954861366</c:v>
                </c:pt>
                <c:pt idx="126">
                  <c:v>4.8149446272191847</c:v>
                </c:pt>
                <c:pt idx="127">
                  <c:v>4.8302948736548004</c:v>
                </c:pt>
                <c:pt idx="128">
                  <c:v>4.932709651378631</c:v>
                </c:pt>
                <c:pt idx="129">
                  <c:v>5.0008961485882377</c:v>
                </c:pt>
                <c:pt idx="130">
                  <c:v>5.050724514387408</c:v>
                </c:pt>
                <c:pt idx="131">
                  <c:v>5.1181139091673558</c:v>
                </c:pt>
                <c:pt idx="132">
                  <c:v>5.1670323760029735</c:v>
                </c:pt>
                <c:pt idx="133">
                  <c:v>5.225345283477985</c:v>
                </c:pt>
              </c:numCache>
            </c:numRef>
          </c:val>
        </c:ser>
        <c:ser>
          <c:idx val="2"/>
          <c:order val="2"/>
          <c:tx>
            <c:strRef>
              <c:f>存量数据!$BD$10</c:f>
              <c:strCache>
                <c:ptCount val="1"/>
                <c:pt idx="0">
                  <c:v>委托贷款</c:v>
                </c:pt>
              </c:strCache>
            </c:strRef>
          </c:tx>
          <c:cat>
            <c:numRef>
              <c:f>存量数据!$A$12:$A$145</c:f>
              <c:numCache>
                <c:formatCode>\ [$-2052]yyyy/m</c:formatCode>
                <c:ptCount val="134"/>
                <c:pt idx="0">
                  <c:v>37257</c:v>
                </c:pt>
                <c:pt idx="1">
                  <c:v>37288</c:v>
                </c:pt>
                <c:pt idx="2">
                  <c:v>37316</c:v>
                </c:pt>
                <c:pt idx="3">
                  <c:v>37347</c:v>
                </c:pt>
                <c:pt idx="4">
                  <c:v>37377</c:v>
                </c:pt>
                <c:pt idx="5">
                  <c:v>37408</c:v>
                </c:pt>
                <c:pt idx="6">
                  <c:v>37438</c:v>
                </c:pt>
                <c:pt idx="7">
                  <c:v>37469</c:v>
                </c:pt>
                <c:pt idx="8">
                  <c:v>37500</c:v>
                </c:pt>
                <c:pt idx="9">
                  <c:v>37530</c:v>
                </c:pt>
                <c:pt idx="10">
                  <c:v>37561</c:v>
                </c:pt>
                <c:pt idx="11">
                  <c:v>37591</c:v>
                </c:pt>
                <c:pt idx="12">
                  <c:v>37622</c:v>
                </c:pt>
                <c:pt idx="13">
                  <c:v>37653</c:v>
                </c:pt>
                <c:pt idx="14">
                  <c:v>37681</c:v>
                </c:pt>
                <c:pt idx="15">
                  <c:v>37712</c:v>
                </c:pt>
                <c:pt idx="16">
                  <c:v>37742</c:v>
                </c:pt>
                <c:pt idx="17">
                  <c:v>37773</c:v>
                </c:pt>
                <c:pt idx="18">
                  <c:v>37803</c:v>
                </c:pt>
                <c:pt idx="19">
                  <c:v>37834</c:v>
                </c:pt>
                <c:pt idx="20">
                  <c:v>37865</c:v>
                </c:pt>
                <c:pt idx="21">
                  <c:v>37895</c:v>
                </c:pt>
                <c:pt idx="22">
                  <c:v>37926</c:v>
                </c:pt>
                <c:pt idx="23">
                  <c:v>37956</c:v>
                </c:pt>
                <c:pt idx="24">
                  <c:v>37987</c:v>
                </c:pt>
                <c:pt idx="25">
                  <c:v>38018</c:v>
                </c:pt>
                <c:pt idx="26">
                  <c:v>38047</c:v>
                </c:pt>
                <c:pt idx="27">
                  <c:v>38078</c:v>
                </c:pt>
                <c:pt idx="28">
                  <c:v>38108</c:v>
                </c:pt>
                <c:pt idx="29">
                  <c:v>38139</c:v>
                </c:pt>
                <c:pt idx="30">
                  <c:v>38169</c:v>
                </c:pt>
                <c:pt idx="31">
                  <c:v>38200</c:v>
                </c:pt>
                <c:pt idx="32">
                  <c:v>38231</c:v>
                </c:pt>
                <c:pt idx="33">
                  <c:v>38261</c:v>
                </c:pt>
                <c:pt idx="34">
                  <c:v>38292</c:v>
                </c:pt>
                <c:pt idx="35">
                  <c:v>38322</c:v>
                </c:pt>
                <c:pt idx="36">
                  <c:v>38353</c:v>
                </c:pt>
                <c:pt idx="37">
                  <c:v>38384</c:v>
                </c:pt>
                <c:pt idx="38">
                  <c:v>38412</c:v>
                </c:pt>
                <c:pt idx="39">
                  <c:v>38443</c:v>
                </c:pt>
                <c:pt idx="40">
                  <c:v>38473</c:v>
                </c:pt>
                <c:pt idx="41">
                  <c:v>38504</c:v>
                </c:pt>
                <c:pt idx="42">
                  <c:v>38534</c:v>
                </c:pt>
                <c:pt idx="43">
                  <c:v>38565</c:v>
                </c:pt>
                <c:pt idx="44">
                  <c:v>38596</c:v>
                </c:pt>
                <c:pt idx="45">
                  <c:v>38626</c:v>
                </c:pt>
                <c:pt idx="46">
                  <c:v>38657</c:v>
                </c:pt>
                <c:pt idx="47">
                  <c:v>38687</c:v>
                </c:pt>
                <c:pt idx="48">
                  <c:v>38718</c:v>
                </c:pt>
                <c:pt idx="49">
                  <c:v>38749</c:v>
                </c:pt>
                <c:pt idx="50">
                  <c:v>38777</c:v>
                </c:pt>
                <c:pt idx="51">
                  <c:v>38808</c:v>
                </c:pt>
                <c:pt idx="52">
                  <c:v>38838</c:v>
                </c:pt>
                <c:pt idx="53">
                  <c:v>38869</c:v>
                </c:pt>
                <c:pt idx="54">
                  <c:v>38899</c:v>
                </c:pt>
                <c:pt idx="55">
                  <c:v>38930</c:v>
                </c:pt>
                <c:pt idx="56">
                  <c:v>38961</c:v>
                </c:pt>
                <c:pt idx="57">
                  <c:v>38991</c:v>
                </c:pt>
                <c:pt idx="58">
                  <c:v>39022</c:v>
                </c:pt>
                <c:pt idx="59">
                  <c:v>39052</c:v>
                </c:pt>
                <c:pt idx="60">
                  <c:v>39083</c:v>
                </c:pt>
                <c:pt idx="61">
                  <c:v>39114</c:v>
                </c:pt>
                <c:pt idx="62">
                  <c:v>39142</c:v>
                </c:pt>
                <c:pt idx="63">
                  <c:v>39173</c:v>
                </c:pt>
                <c:pt idx="64">
                  <c:v>39203</c:v>
                </c:pt>
                <c:pt idx="65">
                  <c:v>39234</c:v>
                </c:pt>
                <c:pt idx="66">
                  <c:v>39264</c:v>
                </c:pt>
                <c:pt idx="67">
                  <c:v>39295</c:v>
                </c:pt>
                <c:pt idx="68">
                  <c:v>39326</c:v>
                </c:pt>
                <c:pt idx="69">
                  <c:v>39356</c:v>
                </c:pt>
                <c:pt idx="70">
                  <c:v>39387</c:v>
                </c:pt>
                <c:pt idx="71">
                  <c:v>39417</c:v>
                </c:pt>
                <c:pt idx="72">
                  <c:v>39448</c:v>
                </c:pt>
                <c:pt idx="73">
                  <c:v>39479</c:v>
                </c:pt>
                <c:pt idx="74">
                  <c:v>39508</c:v>
                </c:pt>
                <c:pt idx="75">
                  <c:v>39539</c:v>
                </c:pt>
                <c:pt idx="76">
                  <c:v>39569</c:v>
                </c:pt>
                <c:pt idx="77">
                  <c:v>39600</c:v>
                </c:pt>
                <c:pt idx="78">
                  <c:v>39630</c:v>
                </c:pt>
                <c:pt idx="79">
                  <c:v>39661</c:v>
                </c:pt>
                <c:pt idx="80">
                  <c:v>39692</c:v>
                </c:pt>
                <c:pt idx="81">
                  <c:v>39722</c:v>
                </c:pt>
                <c:pt idx="82">
                  <c:v>39753</c:v>
                </c:pt>
                <c:pt idx="83">
                  <c:v>39783</c:v>
                </c:pt>
                <c:pt idx="84">
                  <c:v>39814</c:v>
                </c:pt>
                <c:pt idx="85">
                  <c:v>39845</c:v>
                </c:pt>
                <c:pt idx="86">
                  <c:v>39873</c:v>
                </c:pt>
                <c:pt idx="87">
                  <c:v>39904</c:v>
                </c:pt>
                <c:pt idx="88">
                  <c:v>39934</c:v>
                </c:pt>
                <c:pt idx="89">
                  <c:v>39965</c:v>
                </c:pt>
                <c:pt idx="90">
                  <c:v>39995</c:v>
                </c:pt>
                <c:pt idx="91">
                  <c:v>40026</c:v>
                </c:pt>
                <c:pt idx="92">
                  <c:v>40057</c:v>
                </c:pt>
                <c:pt idx="93">
                  <c:v>40087</c:v>
                </c:pt>
                <c:pt idx="94">
                  <c:v>40118</c:v>
                </c:pt>
                <c:pt idx="95">
                  <c:v>40148</c:v>
                </c:pt>
                <c:pt idx="96">
                  <c:v>40179</c:v>
                </c:pt>
                <c:pt idx="97">
                  <c:v>40210</c:v>
                </c:pt>
                <c:pt idx="98">
                  <c:v>40238</c:v>
                </c:pt>
                <c:pt idx="99">
                  <c:v>40269</c:v>
                </c:pt>
                <c:pt idx="100">
                  <c:v>40299</c:v>
                </c:pt>
                <c:pt idx="101">
                  <c:v>40330</c:v>
                </c:pt>
                <c:pt idx="102">
                  <c:v>40360</c:v>
                </c:pt>
                <c:pt idx="103">
                  <c:v>40391</c:v>
                </c:pt>
                <c:pt idx="104">
                  <c:v>40422</c:v>
                </c:pt>
                <c:pt idx="105">
                  <c:v>40452</c:v>
                </c:pt>
                <c:pt idx="106">
                  <c:v>40483</c:v>
                </c:pt>
                <c:pt idx="107">
                  <c:v>40513</c:v>
                </c:pt>
                <c:pt idx="108">
                  <c:v>40544</c:v>
                </c:pt>
                <c:pt idx="109">
                  <c:v>40575</c:v>
                </c:pt>
                <c:pt idx="110">
                  <c:v>40603</c:v>
                </c:pt>
                <c:pt idx="111">
                  <c:v>40634</c:v>
                </c:pt>
                <c:pt idx="112">
                  <c:v>40664</c:v>
                </c:pt>
                <c:pt idx="113">
                  <c:v>40695</c:v>
                </c:pt>
                <c:pt idx="114">
                  <c:v>40725</c:v>
                </c:pt>
                <c:pt idx="115">
                  <c:v>40756</c:v>
                </c:pt>
                <c:pt idx="116">
                  <c:v>40787</c:v>
                </c:pt>
                <c:pt idx="117">
                  <c:v>40817</c:v>
                </c:pt>
                <c:pt idx="118">
                  <c:v>40848</c:v>
                </c:pt>
                <c:pt idx="119">
                  <c:v>40878</c:v>
                </c:pt>
                <c:pt idx="120">
                  <c:v>40909</c:v>
                </c:pt>
                <c:pt idx="121">
                  <c:v>40940</c:v>
                </c:pt>
                <c:pt idx="122">
                  <c:v>40969</c:v>
                </c:pt>
                <c:pt idx="123">
                  <c:v>41000</c:v>
                </c:pt>
                <c:pt idx="124">
                  <c:v>41030</c:v>
                </c:pt>
                <c:pt idx="125">
                  <c:v>41061</c:v>
                </c:pt>
                <c:pt idx="126">
                  <c:v>41091</c:v>
                </c:pt>
                <c:pt idx="127">
                  <c:v>41122</c:v>
                </c:pt>
                <c:pt idx="128">
                  <c:v>41153</c:v>
                </c:pt>
                <c:pt idx="129">
                  <c:v>41183</c:v>
                </c:pt>
                <c:pt idx="130">
                  <c:v>41214</c:v>
                </c:pt>
                <c:pt idx="131">
                  <c:v>41244</c:v>
                </c:pt>
                <c:pt idx="132">
                  <c:v>41275</c:v>
                </c:pt>
                <c:pt idx="133">
                  <c:v>41306</c:v>
                </c:pt>
              </c:numCache>
            </c:numRef>
          </c:cat>
          <c:val>
            <c:numRef>
              <c:f>存量数据!$BD$11:$BD$144</c:f>
              <c:numCache>
                <c:formatCode>0.00_ </c:formatCode>
                <c:ptCount val="134"/>
                <c:pt idx="0">
                  <c:v>1.8337071005642145</c:v>
                </c:pt>
                <c:pt idx="1">
                  <c:v>1.8415846307356138</c:v>
                </c:pt>
                <c:pt idx="2">
                  <c:v>1.7978695402453519</c:v>
                </c:pt>
                <c:pt idx="3">
                  <c:v>1.8680264354768521</c:v>
                </c:pt>
                <c:pt idx="4">
                  <c:v>1.89682265731778</c:v>
                </c:pt>
                <c:pt idx="5">
                  <c:v>1.8748769191445103</c:v>
                </c:pt>
                <c:pt idx="6">
                  <c:v>1.8953523048152845</c:v>
                </c:pt>
                <c:pt idx="7">
                  <c:v>1.8653752511114796</c:v>
                </c:pt>
                <c:pt idx="8">
                  <c:v>1.8065955245651921</c:v>
                </c:pt>
                <c:pt idx="9">
                  <c:v>1.7792428217598844</c:v>
                </c:pt>
                <c:pt idx="10">
                  <c:v>1.7477997869874118</c:v>
                </c:pt>
                <c:pt idx="11">
                  <c:v>1.7129966652751167</c:v>
                </c:pt>
                <c:pt idx="12">
                  <c:v>1.6998307785877553</c:v>
                </c:pt>
                <c:pt idx="13">
                  <c:v>1.7004759999606276</c:v>
                </c:pt>
                <c:pt idx="14">
                  <c:v>1.6726947403654233</c:v>
                </c:pt>
                <c:pt idx="15">
                  <c:v>1.6871354449358784</c:v>
                </c:pt>
                <c:pt idx="16">
                  <c:v>1.6588518350954764</c:v>
                </c:pt>
                <c:pt idx="17">
                  <c:v>1.7037910978413782</c:v>
                </c:pt>
                <c:pt idx="18">
                  <c:v>1.7032841797884954</c:v>
                </c:pt>
                <c:pt idx="19">
                  <c:v>1.7273262790395683</c:v>
                </c:pt>
                <c:pt idx="20">
                  <c:v>1.7317746359973283</c:v>
                </c:pt>
                <c:pt idx="21">
                  <c:v>1.715050392161356</c:v>
                </c:pt>
                <c:pt idx="22">
                  <c:v>1.7334688626477799</c:v>
                </c:pt>
                <c:pt idx="23">
                  <c:v>1.7217461072206484</c:v>
                </c:pt>
                <c:pt idx="24">
                  <c:v>1.7719656838938618</c:v>
                </c:pt>
                <c:pt idx="25">
                  <c:v>1.8395176874925254</c:v>
                </c:pt>
                <c:pt idx="26">
                  <c:v>1.828172501673148</c:v>
                </c:pt>
                <c:pt idx="27">
                  <c:v>1.8524555557633888</c:v>
                </c:pt>
                <c:pt idx="28">
                  <c:v>2.4737589548504717</c:v>
                </c:pt>
                <c:pt idx="29">
                  <c:v>2.5046229306795773</c:v>
                </c:pt>
                <c:pt idx="30">
                  <c:v>2.5450470276098884</c:v>
                </c:pt>
                <c:pt idx="31">
                  <c:v>2.6040413284191937</c:v>
                </c:pt>
                <c:pt idx="32">
                  <c:v>2.6216016157886157</c:v>
                </c:pt>
                <c:pt idx="33">
                  <c:v>2.6616074926954707</c:v>
                </c:pt>
                <c:pt idx="34">
                  <c:v>2.803453502817737</c:v>
                </c:pt>
                <c:pt idx="35">
                  <c:v>2.9206286925618383</c:v>
                </c:pt>
                <c:pt idx="36">
                  <c:v>2.9571566782692829</c:v>
                </c:pt>
                <c:pt idx="37">
                  <c:v>2.9699782133086092</c:v>
                </c:pt>
                <c:pt idx="38">
                  <c:v>3.0370470911853009</c:v>
                </c:pt>
                <c:pt idx="39">
                  <c:v>3.0977375847149791</c:v>
                </c:pt>
                <c:pt idx="40">
                  <c:v>3.1184898707778643</c:v>
                </c:pt>
                <c:pt idx="41">
                  <c:v>3.093813085095007</c:v>
                </c:pt>
                <c:pt idx="42">
                  <c:v>3.1708901428894634</c:v>
                </c:pt>
                <c:pt idx="43">
                  <c:v>3.2070966925914188</c:v>
                </c:pt>
                <c:pt idx="44">
                  <c:v>3.1978134745492257</c:v>
                </c:pt>
                <c:pt idx="45">
                  <c:v>3.2986966530271391</c:v>
                </c:pt>
                <c:pt idx="46">
                  <c:v>3.3169166952630516</c:v>
                </c:pt>
                <c:pt idx="47">
                  <c:v>3.3572089981582578</c:v>
                </c:pt>
                <c:pt idx="48">
                  <c:v>3.4092153179918947</c:v>
                </c:pt>
                <c:pt idx="49">
                  <c:v>3.4324818553721208</c:v>
                </c:pt>
                <c:pt idx="50">
                  <c:v>3.4126362030834616</c:v>
                </c:pt>
                <c:pt idx="51">
                  <c:v>3.5267502355449576</c:v>
                </c:pt>
                <c:pt idx="52">
                  <c:v>3.5722385443859452</c:v>
                </c:pt>
                <c:pt idx="53">
                  <c:v>3.569231258644316</c:v>
                </c:pt>
                <c:pt idx="54">
                  <c:v>3.6101319048628642</c:v>
                </c:pt>
                <c:pt idx="55">
                  <c:v>3.6384705764532046</c:v>
                </c:pt>
                <c:pt idx="56">
                  <c:v>3.6793223390598571</c:v>
                </c:pt>
                <c:pt idx="57">
                  <c:v>3.7221734934208399</c:v>
                </c:pt>
                <c:pt idx="58">
                  <c:v>3.7743816704734097</c:v>
                </c:pt>
                <c:pt idx="59">
                  <c:v>3.7891895632915773</c:v>
                </c:pt>
                <c:pt idx="60">
                  <c:v>3.7721848342594542</c:v>
                </c:pt>
                <c:pt idx="61">
                  <c:v>3.7873399444284952</c:v>
                </c:pt>
                <c:pt idx="62">
                  <c:v>3.7421867189601556</c:v>
                </c:pt>
                <c:pt idx="63">
                  <c:v>3.8159525802789442</c:v>
                </c:pt>
                <c:pt idx="64">
                  <c:v>3.8424080162154843</c:v>
                </c:pt>
                <c:pt idx="65">
                  <c:v>3.8339172611069259</c:v>
                </c:pt>
                <c:pt idx="66">
                  <c:v>3.8986062038015215</c:v>
                </c:pt>
                <c:pt idx="67">
                  <c:v>3.9432799258027798</c:v>
                </c:pt>
                <c:pt idx="68">
                  <c:v>3.9613281277327439</c:v>
                </c:pt>
                <c:pt idx="69">
                  <c:v>3.8461480303545166</c:v>
                </c:pt>
                <c:pt idx="70">
                  <c:v>3.8509923023097898</c:v>
                </c:pt>
                <c:pt idx="71">
                  <c:v>4.1052705061956489</c:v>
                </c:pt>
                <c:pt idx="72">
                  <c:v>4.1379154740759141</c:v>
                </c:pt>
                <c:pt idx="73">
                  <c:v>4.1099015627796716</c:v>
                </c:pt>
                <c:pt idx="74">
                  <c:v>4.0614955310433762</c:v>
                </c:pt>
                <c:pt idx="75">
                  <c:v>4.1271298675352108</c:v>
                </c:pt>
                <c:pt idx="76">
                  <c:v>4.17600847629806</c:v>
                </c:pt>
                <c:pt idx="77">
                  <c:v>4.2263819427403826</c:v>
                </c:pt>
                <c:pt idx="78">
                  <c:v>4.2682949262260079</c:v>
                </c:pt>
                <c:pt idx="79">
                  <c:v>4.3008606280062889</c:v>
                </c:pt>
                <c:pt idx="80">
                  <c:v>4.4002549671953757</c:v>
                </c:pt>
                <c:pt idx="81">
                  <c:v>4.4250670878033418</c:v>
                </c:pt>
                <c:pt idx="82">
                  <c:v>4.4626368196341044</c:v>
                </c:pt>
                <c:pt idx="83">
                  <c:v>4.4366707879623064</c:v>
                </c:pt>
                <c:pt idx="84">
                  <c:v>4.3542206187484593</c:v>
                </c:pt>
                <c:pt idx="85">
                  <c:v>4.3233650362097542</c:v>
                </c:pt>
                <c:pt idx="86">
                  <c:v>4.2070390666580479</c:v>
                </c:pt>
                <c:pt idx="87">
                  <c:v>4.2301861598189072</c:v>
                </c:pt>
                <c:pt idx="88">
                  <c:v>4.2273630369006181</c:v>
                </c:pt>
                <c:pt idx="89">
                  <c:v>4.185653061002653</c:v>
                </c:pt>
                <c:pt idx="90">
                  <c:v>4.2229347818056402</c:v>
                </c:pt>
                <c:pt idx="91">
                  <c:v>4.3092599646401508</c:v>
                </c:pt>
                <c:pt idx="92">
                  <c:v>4.4235880563989092</c:v>
                </c:pt>
                <c:pt idx="93">
                  <c:v>4.5052848495009208</c:v>
                </c:pt>
                <c:pt idx="94">
                  <c:v>4.5491126209397486</c:v>
                </c:pt>
                <c:pt idx="95">
                  <c:v>4.5452782951654243</c:v>
                </c:pt>
                <c:pt idx="96">
                  <c:v>4.5320091057778811</c:v>
                </c:pt>
                <c:pt idx="97">
                  <c:v>4.4649097987997646</c:v>
                </c:pt>
                <c:pt idx="98">
                  <c:v>4.4565688469195175</c:v>
                </c:pt>
                <c:pt idx="99">
                  <c:v>4.4517527788685047</c:v>
                </c:pt>
                <c:pt idx="100">
                  <c:v>4.4742500500923077</c:v>
                </c:pt>
                <c:pt idx="101">
                  <c:v>4.4687623152119835</c:v>
                </c:pt>
                <c:pt idx="102">
                  <c:v>4.5279975190769832</c:v>
                </c:pt>
                <c:pt idx="103">
                  <c:v>4.5339062926809444</c:v>
                </c:pt>
                <c:pt idx="104">
                  <c:v>4.5513755446315098</c:v>
                </c:pt>
                <c:pt idx="105">
                  <c:v>4.6449259821809603</c:v>
                </c:pt>
                <c:pt idx="106">
                  <c:v>4.7364002705358423</c:v>
                </c:pt>
                <c:pt idx="107">
                  <c:v>4.8846723818132896</c:v>
                </c:pt>
                <c:pt idx="108">
                  <c:v>4.9423752301871984</c:v>
                </c:pt>
                <c:pt idx="109">
                  <c:v>4.956087391572753</c:v>
                </c:pt>
                <c:pt idx="110">
                  <c:v>5.0382864007373591</c:v>
                </c:pt>
                <c:pt idx="111">
                  <c:v>5.1332427874927617</c:v>
                </c:pt>
                <c:pt idx="112">
                  <c:v>5.2191282882331285</c:v>
                </c:pt>
                <c:pt idx="113">
                  <c:v>5.3006882576449232</c:v>
                </c:pt>
                <c:pt idx="114">
                  <c:v>5.4214644473850413</c:v>
                </c:pt>
                <c:pt idx="115">
                  <c:v>5.5255648014990983</c:v>
                </c:pt>
                <c:pt idx="116">
                  <c:v>5.6222034774593936</c:v>
                </c:pt>
                <c:pt idx="117">
                  <c:v>5.631306245563251</c:v>
                </c:pt>
                <c:pt idx="118">
                  <c:v>5.6381043145175429</c:v>
                </c:pt>
                <c:pt idx="119">
                  <c:v>5.6929514159272996</c:v>
                </c:pt>
                <c:pt idx="120">
                  <c:v>5.8230479411590483</c:v>
                </c:pt>
                <c:pt idx="121">
                  <c:v>5.7979067826516228</c:v>
                </c:pt>
                <c:pt idx="122">
                  <c:v>5.76164628641048</c:v>
                </c:pt>
                <c:pt idx="123">
                  <c:v>5.8140565222394232</c:v>
                </c:pt>
                <c:pt idx="124">
                  <c:v>5.7634014741594211</c:v>
                </c:pt>
                <c:pt idx="125">
                  <c:v>5.7372059966912934</c:v>
                </c:pt>
                <c:pt idx="126">
                  <c:v>5.8108236779916735</c:v>
                </c:pt>
                <c:pt idx="127">
                  <c:v>5.8453458753206817</c:v>
                </c:pt>
                <c:pt idx="128">
                  <c:v>5.8967718510653819</c:v>
                </c:pt>
                <c:pt idx="129">
                  <c:v>5.9155403011758354</c:v>
                </c:pt>
                <c:pt idx="130">
                  <c:v>5.9726227576370059</c:v>
                </c:pt>
                <c:pt idx="131">
                  <c:v>6.084880119727532</c:v>
                </c:pt>
                <c:pt idx="132">
                  <c:v>6.1361486979400848</c:v>
                </c:pt>
                <c:pt idx="133">
                  <c:v>6.2114141730956076</c:v>
                </c:pt>
              </c:numCache>
            </c:numRef>
          </c:val>
        </c:ser>
        <c:ser>
          <c:idx val="3"/>
          <c:order val="3"/>
          <c:tx>
            <c:strRef>
              <c:f>存量数据!$BE$10</c:f>
              <c:strCache>
                <c:ptCount val="1"/>
                <c:pt idx="0">
                  <c:v>信托贷款</c:v>
                </c:pt>
              </c:strCache>
            </c:strRef>
          </c:tx>
          <c:spPr>
            <a:solidFill>
              <a:schemeClr val="tx2">
                <a:lumMod val="75000"/>
              </a:schemeClr>
            </a:solidFill>
          </c:spPr>
          <c:cat>
            <c:numRef>
              <c:f>存量数据!$A$12:$A$145</c:f>
              <c:numCache>
                <c:formatCode>\ [$-2052]yyyy/m</c:formatCode>
                <c:ptCount val="134"/>
                <c:pt idx="0">
                  <c:v>37257</c:v>
                </c:pt>
                <c:pt idx="1">
                  <c:v>37288</c:v>
                </c:pt>
                <c:pt idx="2">
                  <c:v>37316</c:v>
                </c:pt>
                <c:pt idx="3">
                  <c:v>37347</c:v>
                </c:pt>
                <c:pt idx="4">
                  <c:v>37377</c:v>
                </c:pt>
                <c:pt idx="5">
                  <c:v>37408</c:v>
                </c:pt>
                <c:pt idx="6">
                  <c:v>37438</c:v>
                </c:pt>
                <c:pt idx="7">
                  <c:v>37469</c:v>
                </c:pt>
                <c:pt idx="8">
                  <c:v>37500</c:v>
                </c:pt>
                <c:pt idx="9">
                  <c:v>37530</c:v>
                </c:pt>
                <c:pt idx="10">
                  <c:v>37561</c:v>
                </c:pt>
                <c:pt idx="11">
                  <c:v>37591</c:v>
                </c:pt>
                <c:pt idx="12">
                  <c:v>37622</c:v>
                </c:pt>
                <c:pt idx="13">
                  <c:v>37653</c:v>
                </c:pt>
                <c:pt idx="14">
                  <c:v>37681</c:v>
                </c:pt>
                <c:pt idx="15">
                  <c:v>37712</c:v>
                </c:pt>
                <c:pt idx="16">
                  <c:v>37742</c:v>
                </c:pt>
                <c:pt idx="17">
                  <c:v>37773</c:v>
                </c:pt>
                <c:pt idx="18">
                  <c:v>37803</c:v>
                </c:pt>
                <c:pt idx="19">
                  <c:v>37834</c:v>
                </c:pt>
                <c:pt idx="20">
                  <c:v>37865</c:v>
                </c:pt>
                <c:pt idx="21">
                  <c:v>37895</c:v>
                </c:pt>
                <c:pt idx="22">
                  <c:v>37926</c:v>
                </c:pt>
                <c:pt idx="23">
                  <c:v>37956</c:v>
                </c:pt>
                <c:pt idx="24">
                  <c:v>37987</c:v>
                </c:pt>
                <c:pt idx="25">
                  <c:v>38018</c:v>
                </c:pt>
                <c:pt idx="26">
                  <c:v>38047</c:v>
                </c:pt>
                <c:pt idx="27">
                  <c:v>38078</c:v>
                </c:pt>
                <c:pt idx="28">
                  <c:v>38108</c:v>
                </c:pt>
                <c:pt idx="29">
                  <c:v>38139</c:v>
                </c:pt>
                <c:pt idx="30">
                  <c:v>38169</c:v>
                </c:pt>
                <c:pt idx="31">
                  <c:v>38200</c:v>
                </c:pt>
                <c:pt idx="32">
                  <c:v>38231</c:v>
                </c:pt>
                <c:pt idx="33">
                  <c:v>38261</c:v>
                </c:pt>
                <c:pt idx="34">
                  <c:v>38292</c:v>
                </c:pt>
                <c:pt idx="35">
                  <c:v>38322</c:v>
                </c:pt>
                <c:pt idx="36">
                  <c:v>38353</c:v>
                </c:pt>
                <c:pt idx="37">
                  <c:v>38384</c:v>
                </c:pt>
                <c:pt idx="38">
                  <c:v>38412</c:v>
                </c:pt>
                <c:pt idx="39">
                  <c:v>38443</c:v>
                </c:pt>
                <c:pt idx="40">
                  <c:v>38473</c:v>
                </c:pt>
                <c:pt idx="41">
                  <c:v>38504</c:v>
                </c:pt>
                <c:pt idx="42">
                  <c:v>38534</c:v>
                </c:pt>
                <c:pt idx="43">
                  <c:v>38565</c:v>
                </c:pt>
                <c:pt idx="44">
                  <c:v>38596</c:v>
                </c:pt>
                <c:pt idx="45">
                  <c:v>38626</c:v>
                </c:pt>
                <c:pt idx="46">
                  <c:v>38657</c:v>
                </c:pt>
                <c:pt idx="47">
                  <c:v>38687</c:v>
                </c:pt>
                <c:pt idx="48">
                  <c:v>38718</c:v>
                </c:pt>
                <c:pt idx="49">
                  <c:v>38749</c:v>
                </c:pt>
                <c:pt idx="50">
                  <c:v>38777</c:v>
                </c:pt>
                <c:pt idx="51">
                  <c:v>38808</c:v>
                </c:pt>
                <c:pt idx="52">
                  <c:v>38838</c:v>
                </c:pt>
                <c:pt idx="53">
                  <c:v>38869</c:v>
                </c:pt>
                <c:pt idx="54">
                  <c:v>38899</c:v>
                </c:pt>
                <c:pt idx="55">
                  <c:v>38930</c:v>
                </c:pt>
                <c:pt idx="56">
                  <c:v>38961</c:v>
                </c:pt>
                <c:pt idx="57">
                  <c:v>38991</c:v>
                </c:pt>
                <c:pt idx="58">
                  <c:v>39022</c:v>
                </c:pt>
                <c:pt idx="59">
                  <c:v>39052</c:v>
                </c:pt>
                <c:pt idx="60">
                  <c:v>39083</c:v>
                </c:pt>
                <c:pt idx="61">
                  <c:v>39114</c:v>
                </c:pt>
                <c:pt idx="62">
                  <c:v>39142</c:v>
                </c:pt>
                <c:pt idx="63">
                  <c:v>39173</c:v>
                </c:pt>
                <c:pt idx="64">
                  <c:v>39203</c:v>
                </c:pt>
                <c:pt idx="65">
                  <c:v>39234</c:v>
                </c:pt>
                <c:pt idx="66">
                  <c:v>39264</c:v>
                </c:pt>
                <c:pt idx="67">
                  <c:v>39295</c:v>
                </c:pt>
                <c:pt idx="68">
                  <c:v>39326</c:v>
                </c:pt>
                <c:pt idx="69">
                  <c:v>39356</c:v>
                </c:pt>
                <c:pt idx="70">
                  <c:v>39387</c:v>
                </c:pt>
                <c:pt idx="71">
                  <c:v>39417</c:v>
                </c:pt>
                <c:pt idx="72">
                  <c:v>39448</c:v>
                </c:pt>
                <c:pt idx="73">
                  <c:v>39479</c:v>
                </c:pt>
                <c:pt idx="74">
                  <c:v>39508</c:v>
                </c:pt>
                <c:pt idx="75">
                  <c:v>39539</c:v>
                </c:pt>
                <c:pt idx="76">
                  <c:v>39569</c:v>
                </c:pt>
                <c:pt idx="77">
                  <c:v>39600</c:v>
                </c:pt>
                <c:pt idx="78">
                  <c:v>39630</c:v>
                </c:pt>
                <c:pt idx="79">
                  <c:v>39661</c:v>
                </c:pt>
                <c:pt idx="80">
                  <c:v>39692</c:v>
                </c:pt>
                <c:pt idx="81">
                  <c:v>39722</c:v>
                </c:pt>
                <c:pt idx="82">
                  <c:v>39753</c:v>
                </c:pt>
                <c:pt idx="83">
                  <c:v>39783</c:v>
                </c:pt>
                <c:pt idx="84">
                  <c:v>39814</c:v>
                </c:pt>
                <c:pt idx="85">
                  <c:v>39845</c:v>
                </c:pt>
                <c:pt idx="86">
                  <c:v>39873</c:v>
                </c:pt>
                <c:pt idx="87">
                  <c:v>39904</c:v>
                </c:pt>
                <c:pt idx="88">
                  <c:v>39934</c:v>
                </c:pt>
                <c:pt idx="89">
                  <c:v>39965</c:v>
                </c:pt>
                <c:pt idx="90">
                  <c:v>39995</c:v>
                </c:pt>
                <c:pt idx="91">
                  <c:v>40026</c:v>
                </c:pt>
                <c:pt idx="92">
                  <c:v>40057</c:v>
                </c:pt>
                <c:pt idx="93">
                  <c:v>40087</c:v>
                </c:pt>
                <c:pt idx="94">
                  <c:v>40118</c:v>
                </c:pt>
                <c:pt idx="95">
                  <c:v>40148</c:v>
                </c:pt>
                <c:pt idx="96">
                  <c:v>40179</c:v>
                </c:pt>
                <c:pt idx="97">
                  <c:v>40210</c:v>
                </c:pt>
                <c:pt idx="98">
                  <c:v>40238</c:v>
                </c:pt>
                <c:pt idx="99">
                  <c:v>40269</c:v>
                </c:pt>
                <c:pt idx="100">
                  <c:v>40299</c:v>
                </c:pt>
                <c:pt idx="101">
                  <c:v>40330</c:v>
                </c:pt>
                <c:pt idx="102">
                  <c:v>40360</c:v>
                </c:pt>
                <c:pt idx="103">
                  <c:v>40391</c:v>
                </c:pt>
                <c:pt idx="104">
                  <c:v>40422</c:v>
                </c:pt>
                <c:pt idx="105">
                  <c:v>40452</c:v>
                </c:pt>
                <c:pt idx="106">
                  <c:v>40483</c:v>
                </c:pt>
                <c:pt idx="107">
                  <c:v>40513</c:v>
                </c:pt>
                <c:pt idx="108">
                  <c:v>40544</c:v>
                </c:pt>
                <c:pt idx="109">
                  <c:v>40575</c:v>
                </c:pt>
                <c:pt idx="110">
                  <c:v>40603</c:v>
                </c:pt>
                <c:pt idx="111">
                  <c:v>40634</c:v>
                </c:pt>
                <c:pt idx="112">
                  <c:v>40664</c:v>
                </c:pt>
                <c:pt idx="113">
                  <c:v>40695</c:v>
                </c:pt>
                <c:pt idx="114">
                  <c:v>40725</c:v>
                </c:pt>
                <c:pt idx="115">
                  <c:v>40756</c:v>
                </c:pt>
                <c:pt idx="116">
                  <c:v>40787</c:v>
                </c:pt>
                <c:pt idx="117">
                  <c:v>40817</c:v>
                </c:pt>
                <c:pt idx="118">
                  <c:v>40848</c:v>
                </c:pt>
                <c:pt idx="119">
                  <c:v>40878</c:v>
                </c:pt>
                <c:pt idx="120">
                  <c:v>40909</c:v>
                </c:pt>
                <c:pt idx="121">
                  <c:v>40940</c:v>
                </c:pt>
                <c:pt idx="122">
                  <c:v>40969</c:v>
                </c:pt>
                <c:pt idx="123">
                  <c:v>41000</c:v>
                </c:pt>
                <c:pt idx="124">
                  <c:v>41030</c:v>
                </c:pt>
                <c:pt idx="125">
                  <c:v>41061</c:v>
                </c:pt>
                <c:pt idx="126">
                  <c:v>41091</c:v>
                </c:pt>
                <c:pt idx="127">
                  <c:v>41122</c:v>
                </c:pt>
                <c:pt idx="128">
                  <c:v>41153</c:v>
                </c:pt>
                <c:pt idx="129">
                  <c:v>41183</c:v>
                </c:pt>
                <c:pt idx="130">
                  <c:v>41214</c:v>
                </c:pt>
                <c:pt idx="131">
                  <c:v>41244</c:v>
                </c:pt>
                <c:pt idx="132">
                  <c:v>41275</c:v>
                </c:pt>
                <c:pt idx="133">
                  <c:v>41306</c:v>
                </c:pt>
              </c:numCache>
            </c:numRef>
          </c:cat>
          <c:val>
            <c:numRef>
              <c:f>存量数据!$BE$11:$BE$144</c:f>
              <c:numCache>
                <c:formatCode>0.00_ </c:formatCode>
                <c:ptCount val="134"/>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1.2147010804805299E-2</c:v>
                </c:pt>
                <c:pt idx="49">
                  <c:v>2.2183837696505022E-2</c:v>
                </c:pt>
                <c:pt idx="50">
                  <c:v>3.5928258755470843E-2</c:v>
                </c:pt>
                <c:pt idx="51">
                  <c:v>4.5566454902169949E-2</c:v>
                </c:pt>
                <c:pt idx="52">
                  <c:v>7.6972421996552687E-2</c:v>
                </c:pt>
                <c:pt idx="53">
                  <c:v>0.10313440715619149</c:v>
                </c:pt>
                <c:pt idx="54">
                  <c:v>0.1375967580762994</c:v>
                </c:pt>
                <c:pt idx="55">
                  <c:v>0.16015100032806046</c:v>
                </c:pt>
                <c:pt idx="56">
                  <c:v>0.19150760915352863</c:v>
                </c:pt>
                <c:pt idx="57">
                  <c:v>0.2284564673920329</c:v>
                </c:pt>
                <c:pt idx="58">
                  <c:v>0.24987504510088174</c:v>
                </c:pt>
                <c:pt idx="59">
                  <c:v>0.283283379201691</c:v>
                </c:pt>
                <c:pt idx="60">
                  <c:v>0.31826987690862257</c:v>
                </c:pt>
                <c:pt idx="61">
                  <c:v>0.35082853563704997</c:v>
                </c:pt>
                <c:pt idx="62">
                  <c:v>0.36474916008629521</c:v>
                </c:pt>
                <c:pt idx="63">
                  <c:v>0.3930113786667182</c:v>
                </c:pt>
                <c:pt idx="64">
                  <c:v>0.46537265588583765</c:v>
                </c:pt>
                <c:pt idx="65">
                  <c:v>0.50207506918077283</c:v>
                </c:pt>
                <c:pt idx="66">
                  <c:v>0.53574942807147696</c:v>
                </c:pt>
                <c:pt idx="67">
                  <c:v>0.58522692562201695</c:v>
                </c:pt>
                <c:pt idx="68">
                  <c:v>0.57524508468213154</c:v>
                </c:pt>
                <c:pt idx="69">
                  <c:v>0.69527880971059342</c:v>
                </c:pt>
                <c:pt idx="70">
                  <c:v>0.64041259402781514</c:v>
                </c:pt>
                <c:pt idx="71">
                  <c:v>0.72001061823488222</c:v>
                </c:pt>
                <c:pt idx="72">
                  <c:v>0.69317136726146633</c:v>
                </c:pt>
                <c:pt idx="73">
                  <c:v>0.69022891556477628</c:v>
                </c:pt>
                <c:pt idx="74">
                  <c:v>0.74324975694339668</c:v>
                </c:pt>
                <c:pt idx="75">
                  <c:v>0.90296701709184546</c:v>
                </c:pt>
                <c:pt idx="76">
                  <c:v>0.95730393366160926</c:v>
                </c:pt>
                <c:pt idx="77">
                  <c:v>0.96694571342249724</c:v>
                </c:pt>
                <c:pt idx="78">
                  <c:v>1.1047111444943527</c:v>
                </c:pt>
                <c:pt idx="79">
                  <c:v>1.172584919735852</c:v>
                </c:pt>
                <c:pt idx="80">
                  <c:v>1.265599459093796</c:v>
                </c:pt>
                <c:pt idx="81">
                  <c:v>1.372047386104027</c:v>
                </c:pt>
                <c:pt idx="82">
                  <c:v>1.3224026981665249</c:v>
                </c:pt>
                <c:pt idx="83">
                  <c:v>1.3475871990331192</c:v>
                </c:pt>
                <c:pt idx="84">
                  <c:v>1.2247182906573715</c:v>
                </c:pt>
                <c:pt idx="85">
                  <c:v>1.2026810778012729</c:v>
                </c:pt>
                <c:pt idx="86">
                  <c:v>1.1168761676311298</c:v>
                </c:pt>
                <c:pt idx="87">
                  <c:v>1.1198548276278655</c:v>
                </c:pt>
                <c:pt idx="88">
                  <c:v>1.1453323144050997</c:v>
                </c:pt>
                <c:pt idx="89">
                  <c:v>1.1562637138311469</c:v>
                </c:pt>
                <c:pt idx="90">
                  <c:v>1.2503703242967437</c:v>
                </c:pt>
                <c:pt idx="91">
                  <c:v>1.3240026878760196</c:v>
                </c:pt>
                <c:pt idx="92">
                  <c:v>1.4566658134660406</c:v>
                </c:pt>
                <c:pt idx="93">
                  <c:v>1.4807774844852895</c:v>
                </c:pt>
                <c:pt idx="94">
                  <c:v>1.6896903276568216</c:v>
                </c:pt>
                <c:pt idx="95">
                  <c:v>1.792007773864686</c:v>
                </c:pt>
                <c:pt idx="96">
                  <c:v>1.7742263172988944</c:v>
                </c:pt>
                <c:pt idx="97">
                  <c:v>1.8254479582350218</c:v>
                </c:pt>
                <c:pt idx="98">
                  <c:v>2.0111962980773948</c:v>
                </c:pt>
                <c:pt idx="99">
                  <c:v>2.2915229192109452</c:v>
                </c:pt>
                <c:pt idx="100">
                  <c:v>2.3730270499098753</c:v>
                </c:pt>
                <c:pt idx="101">
                  <c:v>2.5032322631867281</c:v>
                </c:pt>
                <c:pt idx="102">
                  <c:v>2.5110525632303391</c:v>
                </c:pt>
                <c:pt idx="103">
                  <c:v>2.3550513956137125</c:v>
                </c:pt>
                <c:pt idx="104">
                  <c:v>2.2092687497943402</c:v>
                </c:pt>
                <c:pt idx="105">
                  <c:v>2.1375211664521045</c:v>
                </c:pt>
                <c:pt idx="106">
                  <c:v>2.0578195970032231</c:v>
                </c:pt>
                <c:pt idx="107">
                  <c:v>1.9850221780750805</c:v>
                </c:pt>
                <c:pt idx="108">
                  <c:v>1.9228175679333093</c:v>
                </c:pt>
                <c:pt idx="109">
                  <c:v>1.9251136452082784</c:v>
                </c:pt>
                <c:pt idx="110">
                  <c:v>1.8842291982214237</c:v>
                </c:pt>
                <c:pt idx="111">
                  <c:v>1.9164099354370976</c:v>
                </c:pt>
                <c:pt idx="112">
                  <c:v>1.912758950839788</c:v>
                </c:pt>
                <c:pt idx="113">
                  <c:v>1.9041502634974294</c:v>
                </c:pt>
                <c:pt idx="114">
                  <c:v>1.8874672760073807</c:v>
                </c:pt>
                <c:pt idx="115">
                  <c:v>1.8841009208168618</c:v>
                </c:pt>
                <c:pt idx="116">
                  <c:v>1.8460721748964697</c:v>
                </c:pt>
                <c:pt idx="117">
                  <c:v>1.8391284835324642</c:v>
                </c:pt>
                <c:pt idx="118">
                  <c:v>1.905288775224975</c:v>
                </c:pt>
                <c:pt idx="119">
                  <c:v>1.9229311311399209</c:v>
                </c:pt>
                <c:pt idx="120">
                  <c:v>1.9300206318143978</c:v>
                </c:pt>
                <c:pt idx="121">
                  <c:v>1.9678002702635775</c:v>
                </c:pt>
                <c:pt idx="122">
                  <c:v>2.0427109855950416</c:v>
                </c:pt>
                <c:pt idx="123">
                  <c:v>2.0245311669717037</c:v>
                </c:pt>
                <c:pt idx="124">
                  <c:v>2.0611466719914704</c:v>
                </c:pt>
                <c:pt idx="125">
                  <c:v>2.1296933642083675</c:v>
                </c:pt>
                <c:pt idx="126">
                  <c:v>2.1470898963367313</c:v>
                </c:pt>
                <c:pt idx="127">
                  <c:v>2.2514935563129055</c:v>
                </c:pt>
                <c:pt idx="128">
                  <c:v>2.4249825411709796</c:v>
                </c:pt>
                <c:pt idx="129">
                  <c:v>2.5429123552665924</c:v>
                </c:pt>
                <c:pt idx="130">
                  <c:v>2.6992136115194887</c:v>
                </c:pt>
                <c:pt idx="131">
                  <c:v>2.9224598330086731</c:v>
                </c:pt>
                <c:pt idx="132">
                  <c:v>3.0522465894872588</c:v>
                </c:pt>
                <c:pt idx="133">
                  <c:v>3.197939918274125</c:v>
                </c:pt>
              </c:numCache>
            </c:numRef>
          </c:val>
        </c:ser>
        <c:ser>
          <c:idx val="4"/>
          <c:order val="4"/>
          <c:tx>
            <c:strRef>
              <c:f>存量数据!$BF$10</c:f>
              <c:strCache>
                <c:ptCount val="1"/>
                <c:pt idx="0">
                  <c:v>未承兑银行汇票</c:v>
                </c:pt>
              </c:strCache>
            </c:strRef>
          </c:tx>
          <c:spPr>
            <a:solidFill>
              <a:schemeClr val="tx2">
                <a:lumMod val="60000"/>
                <a:lumOff val="40000"/>
              </a:schemeClr>
            </a:solidFill>
          </c:spPr>
          <c:cat>
            <c:numRef>
              <c:f>存量数据!$A$12:$A$145</c:f>
              <c:numCache>
                <c:formatCode>\ [$-2052]yyyy/m</c:formatCode>
                <c:ptCount val="134"/>
                <c:pt idx="0">
                  <c:v>37257</c:v>
                </c:pt>
                <c:pt idx="1">
                  <c:v>37288</c:v>
                </c:pt>
                <c:pt idx="2">
                  <c:v>37316</c:v>
                </c:pt>
                <c:pt idx="3">
                  <c:v>37347</c:v>
                </c:pt>
                <c:pt idx="4">
                  <c:v>37377</c:v>
                </c:pt>
                <c:pt idx="5">
                  <c:v>37408</c:v>
                </c:pt>
                <c:pt idx="6">
                  <c:v>37438</c:v>
                </c:pt>
                <c:pt idx="7">
                  <c:v>37469</c:v>
                </c:pt>
                <c:pt idx="8">
                  <c:v>37500</c:v>
                </c:pt>
                <c:pt idx="9">
                  <c:v>37530</c:v>
                </c:pt>
                <c:pt idx="10">
                  <c:v>37561</c:v>
                </c:pt>
                <c:pt idx="11">
                  <c:v>37591</c:v>
                </c:pt>
                <c:pt idx="12">
                  <c:v>37622</c:v>
                </c:pt>
                <c:pt idx="13">
                  <c:v>37653</c:v>
                </c:pt>
                <c:pt idx="14">
                  <c:v>37681</c:v>
                </c:pt>
                <c:pt idx="15">
                  <c:v>37712</c:v>
                </c:pt>
                <c:pt idx="16">
                  <c:v>37742</c:v>
                </c:pt>
                <c:pt idx="17">
                  <c:v>37773</c:v>
                </c:pt>
                <c:pt idx="18">
                  <c:v>37803</c:v>
                </c:pt>
                <c:pt idx="19">
                  <c:v>37834</c:v>
                </c:pt>
                <c:pt idx="20">
                  <c:v>37865</c:v>
                </c:pt>
                <c:pt idx="21">
                  <c:v>37895</c:v>
                </c:pt>
                <c:pt idx="22">
                  <c:v>37926</c:v>
                </c:pt>
                <c:pt idx="23">
                  <c:v>37956</c:v>
                </c:pt>
                <c:pt idx="24">
                  <c:v>37987</c:v>
                </c:pt>
                <c:pt idx="25">
                  <c:v>38018</c:v>
                </c:pt>
                <c:pt idx="26">
                  <c:v>38047</c:v>
                </c:pt>
                <c:pt idx="27">
                  <c:v>38078</c:v>
                </c:pt>
                <c:pt idx="28">
                  <c:v>38108</c:v>
                </c:pt>
                <c:pt idx="29">
                  <c:v>38139</c:v>
                </c:pt>
                <c:pt idx="30">
                  <c:v>38169</c:v>
                </c:pt>
                <c:pt idx="31">
                  <c:v>38200</c:v>
                </c:pt>
                <c:pt idx="32">
                  <c:v>38231</c:v>
                </c:pt>
                <c:pt idx="33">
                  <c:v>38261</c:v>
                </c:pt>
                <c:pt idx="34">
                  <c:v>38292</c:v>
                </c:pt>
                <c:pt idx="35">
                  <c:v>38322</c:v>
                </c:pt>
                <c:pt idx="36">
                  <c:v>38353</c:v>
                </c:pt>
                <c:pt idx="37">
                  <c:v>38384</c:v>
                </c:pt>
                <c:pt idx="38">
                  <c:v>38412</c:v>
                </c:pt>
                <c:pt idx="39">
                  <c:v>38443</c:v>
                </c:pt>
                <c:pt idx="40">
                  <c:v>38473</c:v>
                </c:pt>
                <c:pt idx="41">
                  <c:v>38504</c:v>
                </c:pt>
                <c:pt idx="42">
                  <c:v>38534</c:v>
                </c:pt>
                <c:pt idx="43">
                  <c:v>38565</c:v>
                </c:pt>
                <c:pt idx="44">
                  <c:v>38596</c:v>
                </c:pt>
                <c:pt idx="45">
                  <c:v>38626</c:v>
                </c:pt>
                <c:pt idx="46">
                  <c:v>38657</c:v>
                </c:pt>
                <c:pt idx="47">
                  <c:v>38687</c:v>
                </c:pt>
                <c:pt idx="48">
                  <c:v>38718</c:v>
                </c:pt>
                <c:pt idx="49">
                  <c:v>38749</c:v>
                </c:pt>
                <c:pt idx="50">
                  <c:v>38777</c:v>
                </c:pt>
                <c:pt idx="51">
                  <c:v>38808</c:v>
                </c:pt>
                <c:pt idx="52">
                  <c:v>38838</c:v>
                </c:pt>
                <c:pt idx="53">
                  <c:v>38869</c:v>
                </c:pt>
                <c:pt idx="54">
                  <c:v>38899</c:v>
                </c:pt>
                <c:pt idx="55">
                  <c:v>38930</c:v>
                </c:pt>
                <c:pt idx="56">
                  <c:v>38961</c:v>
                </c:pt>
                <c:pt idx="57">
                  <c:v>38991</c:v>
                </c:pt>
                <c:pt idx="58">
                  <c:v>39022</c:v>
                </c:pt>
                <c:pt idx="59">
                  <c:v>39052</c:v>
                </c:pt>
                <c:pt idx="60">
                  <c:v>39083</c:v>
                </c:pt>
                <c:pt idx="61">
                  <c:v>39114</c:v>
                </c:pt>
                <c:pt idx="62">
                  <c:v>39142</c:v>
                </c:pt>
                <c:pt idx="63">
                  <c:v>39173</c:v>
                </c:pt>
                <c:pt idx="64">
                  <c:v>39203</c:v>
                </c:pt>
                <c:pt idx="65">
                  <c:v>39234</c:v>
                </c:pt>
                <c:pt idx="66">
                  <c:v>39264</c:v>
                </c:pt>
                <c:pt idx="67">
                  <c:v>39295</c:v>
                </c:pt>
                <c:pt idx="68">
                  <c:v>39326</c:v>
                </c:pt>
                <c:pt idx="69">
                  <c:v>39356</c:v>
                </c:pt>
                <c:pt idx="70">
                  <c:v>39387</c:v>
                </c:pt>
                <c:pt idx="71">
                  <c:v>39417</c:v>
                </c:pt>
                <c:pt idx="72">
                  <c:v>39448</c:v>
                </c:pt>
                <c:pt idx="73">
                  <c:v>39479</c:v>
                </c:pt>
                <c:pt idx="74">
                  <c:v>39508</c:v>
                </c:pt>
                <c:pt idx="75">
                  <c:v>39539</c:v>
                </c:pt>
                <c:pt idx="76">
                  <c:v>39569</c:v>
                </c:pt>
                <c:pt idx="77">
                  <c:v>39600</c:v>
                </c:pt>
                <c:pt idx="78">
                  <c:v>39630</c:v>
                </c:pt>
                <c:pt idx="79">
                  <c:v>39661</c:v>
                </c:pt>
                <c:pt idx="80">
                  <c:v>39692</c:v>
                </c:pt>
                <c:pt idx="81">
                  <c:v>39722</c:v>
                </c:pt>
                <c:pt idx="82">
                  <c:v>39753</c:v>
                </c:pt>
                <c:pt idx="83">
                  <c:v>39783</c:v>
                </c:pt>
                <c:pt idx="84">
                  <c:v>39814</c:v>
                </c:pt>
                <c:pt idx="85">
                  <c:v>39845</c:v>
                </c:pt>
                <c:pt idx="86">
                  <c:v>39873</c:v>
                </c:pt>
                <c:pt idx="87">
                  <c:v>39904</c:v>
                </c:pt>
                <c:pt idx="88">
                  <c:v>39934</c:v>
                </c:pt>
                <c:pt idx="89">
                  <c:v>39965</c:v>
                </c:pt>
                <c:pt idx="90">
                  <c:v>39995</c:v>
                </c:pt>
                <c:pt idx="91">
                  <c:v>40026</c:v>
                </c:pt>
                <c:pt idx="92">
                  <c:v>40057</c:v>
                </c:pt>
                <c:pt idx="93">
                  <c:v>40087</c:v>
                </c:pt>
                <c:pt idx="94">
                  <c:v>40118</c:v>
                </c:pt>
                <c:pt idx="95">
                  <c:v>40148</c:v>
                </c:pt>
                <c:pt idx="96">
                  <c:v>40179</c:v>
                </c:pt>
                <c:pt idx="97">
                  <c:v>40210</c:v>
                </c:pt>
                <c:pt idx="98">
                  <c:v>40238</c:v>
                </c:pt>
                <c:pt idx="99">
                  <c:v>40269</c:v>
                </c:pt>
                <c:pt idx="100">
                  <c:v>40299</c:v>
                </c:pt>
                <c:pt idx="101">
                  <c:v>40330</c:v>
                </c:pt>
                <c:pt idx="102">
                  <c:v>40360</c:v>
                </c:pt>
                <c:pt idx="103">
                  <c:v>40391</c:v>
                </c:pt>
                <c:pt idx="104">
                  <c:v>40422</c:v>
                </c:pt>
                <c:pt idx="105">
                  <c:v>40452</c:v>
                </c:pt>
                <c:pt idx="106">
                  <c:v>40483</c:v>
                </c:pt>
                <c:pt idx="107">
                  <c:v>40513</c:v>
                </c:pt>
                <c:pt idx="108">
                  <c:v>40544</c:v>
                </c:pt>
                <c:pt idx="109">
                  <c:v>40575</c:v>
                </c:pt>
                <c:pt idx="110">
                  <c:v>40603</c:v>
                </c:pt>
                <c:pt idx="111">
                  <c:v>40634</c:v>
                </c:pt>
                <c:pt idx="112">
                  <c:v>40664</c:v>
                </c:pt>
                <c:pt idx="113">
                  <c:v>40695</c:v>
                </c:pt>
                <c:pt idx="114">
                  <c:v>40725</c:v>
                </c:pt>
                <c:pt idx="115">
                  <c:v>40756</c:v>
                </c:pt>
                <c:pt idx="116">
                  <c:v>40787</c:v>
                </c:pt>
                <c:pt idx="117">
                  <c:v>40817</c:v>
                </c:pt>
                <c:pt idx="118">
                  <c:v>40848</c:v>
                </c:pt>
                <c:pt idx="119">
                  <c:v>40878</c:v>
                </c:pt>
                <c:pt idx="120">
                  <c:v>40909</c:v>
                </c:pt>
                <c:pt idx="121">
                  <c:v>40940</c:v>
                </c:pt>
                <c:pt idx="122">
                  <c:v>40969</c:v>
                </c:pt>
                <c:pt idx="123">
                  <c:v>41000</c:v>
                </c:pt>
                <c:pt idx="124">
                  <c:v>41030</c:v>
                </c:pt>
                <c:pt idx="125">
                  <c:v>41061</c:v>
                </c:pt>
                <c:pt idx="126">
                  <c:v>41091</c:v>
                </c:pt>
                <c:pt idx="127">
                  <c:v>41122</c:v>
                </c:pt>
                <c:pt idx="128">
                  <c:v>41153</c:v>
                </c:pt>
                <c:pt idx="129">
                  <c:v>41183</c:v>
                </c:pt>
                <c:pt idx="130">
                  <c:v>41214</c:v>
                </c:pt>
                <c:pt idx="131">
                  <c:v>41244</c:v>
                </c:pt>
                <c:pt idx="132">
                  <c:v>41275</c:v>
                </c:pt>
                <c:pt idx="133">
                  <c:v>41306</c:v>
                </c:pt>
              </c:numCache>
            </c:numRef>
          </c:cat>
          <c:val>
            <c:numRef>
              <c:f>存量数据!$BF$11:$BF$144</c:f>
              <c:numCache>
                <c:formatCode>0.00_ </c:formatCode>
                <c:ptCount val="134"/>
                <c:pt idx="0">
                  <c:v>1.842036264397318</c:v>
                </c:pt>
                <c:pt idx="1">
                  <c:v>1.5421739113150623</c:v>
                </c:pt>
                <c:pt idx="2">
                  <c:v>1.7340369145563865</c:v>
                </c:pt>
                <c:pt idx="3">
                  <c:v>1.7561896328547142</c:v>
                </c:pt>
                <c:pt idx="4">
                  <c:v>2.0344498597652878</c:v>
                </c:pt>
                <c:pt idx="5">
                  <c:v>1.589993607752956</c:v>
                </c:pt>
                <c:pt idx="6">
                  <c:v>1.6058699326823269</c:v>
                </c:pt>
                <c:pt idx="7">
                  <c:v>1.4299519959661533</c:v>
                </c:pt>
                <c:pt idx="8">
                  <c:v>1.5933912594428199</c:v>
                </c:pt>
                <c:pt idx="9">
                  <c:v>1.5446754577241117</c:v>
                </c:pt>
                <c:pt idx="10">
                  <c:v>1.5963789166941462</c:v>
                </c:pt>
                <c:pt idx="11">
                  <c:v>1.6369652453596883</c:v>
                </c:pt>
                <c:pt idx="12">
                  <c:v>1.5313804352364191</c:v>
                </c:pt>
                <c:pt idx="13">
                  <c:v>1.3492916194078606</c:v>
                </c:pt>
                <c:pt idx="14">
                  <c:v>1.2912421907387936</c:v>
                </c:pt>
                <c:pt idx="15">
                  <c:v>1.4384750503978294</c:v>
                </c:pt>
                <c:pt idx="16">
                  <c:v>1.4844712473322204</c:v>
                </c:pt>
                <c:pt idx="17">
                  <c:v>1.4425815780439228</c:v>
                </c:pt>
                <c:pt idx="18">
                  <c:v>1.4124759877841502</c:v>
                </c:pt>
                <c:pt idx="19">
                  <c:v>1.3837430342068784</c:v>
                </c:pt>
                <c:pt idx="20">
                  <c:v>1.5873711990753334</c:v>
                </c:pt>
                <c:pt idx="21">
                  <c:v>1.7802895955814848</c:v>
                </c:pt>
                <c:pt idx="22">
                  <c:v>1.9520013601223178</c:v>
                </c:pt>
                <c:pt idx="23">
                  <c:v>2.4004942657872856</c:v>
                </c:pt>
                <c:pt idx="24">
                  <c:v>1.9317131820980087</c:v>
                </c:pt>
                <c:pt idx="25">
                  <c:v>0.79971858602965573</c:v>
                </c:pt>
                <c:pt idx="26">
                  <c:v>1.9351626411641318</c:v>
                </c:pt>
                <c:pt idx="27">
                  <c:v>2.0728025350813839</c:v>
                </c:pt>
                <c:pt idx="28">
                  <c:v>1.9194556542202716</c:v>
                </c:pt>
                <c:pt idx="29">
                  <c:v>1.8323449870623409</c:v>
                </c:pt>
                <c:pt idx="30">
                  <c:v>1.9850651665085826</c:v>
                </c:pt>
                <c:pt idx="31">
                  <c:v>1.9694368545889376</c:v>
                </c:pt>
                <c:pt idx="32">
                  <c:v>2.0048130473445882</c:v>
                </c:pt>
                <c:pt idx="33">
                  <c:v>2.0494970719528256</c:v>
                </c:pt>
                <c:pt idx="34">
                  <c:v>1.9605385893304206</c:v>
                </c:pt>
                <c:pt idx="35">
                  <c:v>1.9549167194439303</c:v>
                </c:pt>
                <c:pt idx="36">
                  <c:v>1.8377154231481749</c:v>
                </c:pt>
                <c:pt idx="37">
                  <c:v>1.7185398053786722</c:v>
                </c:pt>
                <c:pt idx="38">
                  <c:v>1.7172257321716144</c:v>
                </c:pt>
                <c:pt idx="39">
                  <c:v>1.7793903493135876</c:v>
                </c:pt>
                <c:pt idx="40">
                  <c:v>1.8040070016816445</c:v>
                </c:pt>
                <c:pt idx="41">
                  <c:v>1.6311851176902579</c:v>
                </c:pt>
                <c:pt idx="42">
                  <c:v>1.6994793939326893</c:v>
                </c:pt>
                <c:pt idx="43">
                  <c:v>1.7054904551147094</c:v>
                </c:pt>
                <c:pt idx="44">
                  <c:v>2.5313082453707216</c:v>
                </c:pt>
                <c:pt idx="45">
                  <c:v>1.6639246348504637</c:v>
                </c:pt>
                <c:pt idx="46">
                  <c:v>1.5635017106279752</c:v>
                </c:pt>
                <c:pt idx="47">
                  <c:v>1.7284530589413167</c:v>
                </c:pt>
                <c:pt idx="48">
                  <c:v>1.6041264101014228</c:v>
                </c:pt>
                <c:pt idx="49">
                  <c:v>1.5072711225356576</c:v>
                </c:pt>
                <c:pt idx="50">
                  <c:v>1.90943189405233</c:v>
                </c:pt>
                <c:pt idx="51">
                  <c:v>1.6048505416544254</c:v>
                </c:pt>
                <c:pt idx="52">
                  <c:v>1.9087834814383398</c:v>
                </c:pt>
                <c:pt idx="53">
                  <c:v>1.7296221119006865</c:v>
                </c:pt>
                <c:pt idx="54">
                  <c:v>1.751599526292543</c:v>
                </c:pt>
                <c:pt idx="55">
                  <c:v>1.8206819855962324</c:v>
                </c:pt>
                <c:pt idx="56">
                  <c:v>1.9470550459755551</c:v>
                </c:pt>
                <c:pt idx="57">
                  <c:v>1.9858657387661001</c:v>
                </c:pt>
                <c:pt idx="58">
                  <c:v>1.9044162269062801</c:v>
                </c:pt>
                <c:pt idx="59">
                  <c:v>1.9897879428420562</c:v>
                </c:pt>
                <c:pt idx="60">
                  <c:v>2.2496118950116788</c:v>
                </c:pt>
                <c:pt idx="61">
                  <c:v>1.7050134193572855</c:v>
                </c:pt>
                <c:pt idx="62">
                  <c:v>2.0413090928555215</c:v>
                </c:pt>
                <c:pt idx="63">
                  <c:v>2.3220284279079855</c:v>
                </c:pt>
                <c:pt idx="64">
                  <c:v>2.4029591030258279</c:v>
                </c:pt>
                <c:pt idx="65">
                  <c:v>2.6663972515222474</c:v>
                </c:pt>
                <c:pt idx="66">
                  <c:v>2.5341649270310489</c:v>
                </c:pt>
                <c:pt idx="67">
                  <c:v>3.1124039981509211</c:v>
                </c:pt>
                <c:pt idx="68">
                  <c:v>3.2368455969882901</c:v>
                </c:pt>
                <c:pt idx="69">
                  <c:v>3.3178669904593545</c:v>
                </c:pt>
                <c:pt idx="70">
                  <c:v>3.2273797308318759</c:v>
                </c:pt>
                <c:pt idx="71">
                  <c:v>3.559864598145531</c:v>
                </c:pt>
                <c:pt idx="72">
                  <c:v>3.5135890032864041</c:v>
                </c:pt>
                <c:pt idx="73">
                  <c:v>3.3873120332470061</c:v>
                </c:pt>
                <c:pt idx="74">
                  <c:v>3.7531808490634426</c:v>
                </c:pt>
                <c:pt idx="75">
                  <c:v>3.756710919763675</c:v>
                </c:pt>
                <c:pt idx="76">
                  <c:v>3.9890271983649286</c:v>
                </c:pt>
                <c:pt idx="77">
                  <c:v>4.3652470832044274</c:v>
                </c:pt>
                <c:pt idx="78">
                  <c:v>4.1292711612787043</c:v>
                </c:pt>
                <c:pt idx="79">
                  <c:v>4.2436363913560822</c:v>
                </c:pt>
                <c:pt idx="80">
                  <c:v>4.2352480159787813</c:v>
                </c:pt>
                <c:pt idx="81">
                  <c:v>3.8621652411299192</c:v>
                </c:pt>
                <c:pt idx="82">
                  <c:v>3.646256600085223</c:v>
                </c:pt>
                <c:pt idx="83">
                  <c:v>3.2226286728460596</c:v>
                </c:pt>
                <c:pt idx="84">
                  <c:v>2.6059375574805013</c:v>
                </c:pt>
                <c:pt idx="85">
                  <c:v>2.4725652667408107</c:v>
                </c:pt>
                <c:pt idx="86">
                  <c:v>2.5639324566948289</c:v>
                </c:pt>
                <c:pt idx="87">
                  <c:v>1.8488668078364998</c:v>
                </c:pt>
                <c:pt idx="88">
                  <c:v>2.8227734144218779</c:v>
                </c:pt>
                <c:pt idx="89">
                  <c:v>2.8263692169596895</c:v>
                </c:pt>
                <c:pt idx="90">
                  <c:v>2.8430384699010416</c:v>
                </c:pt>
                <c:pt idx="91">
                  <c:v>2.7819570166253333</c:v>
                </c:pt>
                <c:pt idx="92">
                  <c:v>2.964553483658412</c:v>
                </c:pt>
                <c:pt idx="93">
                  <c:v>2.9718470544490021</c:v>
                </c:pt>
                <c:pt idx="94">
                  <c:v>3.134085730989054</c:v>
                </c:pt>
                <c:pt idx="95">
                  <c:v>3.2447944387846892</c:v>
                </c:pt>
                <c:pt idx="96">
                  <c:v>3.7239017990272552</c:v>
                </c:pt>
                <c:pt idx="97">
                  <c:v>3.8963129332015862</c:v>
                </c:pt>
                <c:pt idx="98">
                  <c:v>4.5023708033496987</c:v>
                </c:pt>
                <c:pt idx="99">
                  <c:v>4.766309638314663</c:v>
                </c:pt>
                <c:pt idx="100">
                  <c:v>4.8769041137676412</c:v>
                </c:pt>
                <c:pt idx="101">
                  <c:v>4.9716681322129501</c:v>
                </c:pt>
                <c:pt idx="102">
                  <c:v>5.0552322086027965</c:v>
                </c:pt>
                <c:pt idx="103">
                  <c:v>5.4864990959509283</c:v>
                </c:pt>
                <c:pt idx="104">
                  <c:v>5.6450896194022571</c:v>
                </c:pt>
                <c:pt idx="105">
                  <c:v>5.6185908790083783</c:v>
                </c:pt>
                <c:pt idx="106">
                  <c:v>5.7930507533722508</c:v>
                </c:pt>
                <c:pt idx="107">
                  <c:v>5.9289137028242749</c:v>
                </c:pt>
                <c:pt idx="108">
                  <c:v>6.2236439643907113</c:v>
                </c:pt>
                <c:pt idx="109">
                  <c:v>6.005725062958601</c:v>
                </c:pt>
                <c:pt idx="110">
                  <c:v>6.6167310018537684</c:v>
                </c:pt>
                <c:pt idx="111">
                  <c:v>6.8054621901298153</c:v>
                </c:pt>
                <c:pt idx="112">
                  <c:v>6.9301291694345162</c:v>
                </c:pt>
                <c:pt idx="113">
                  <c:v>7.042790372182326</c:v>
                </c:pt>
                <c:pt idx="114">
                  <c:v>6.7739778489005467</c:v>
                </c:pt>
                <c:pt idx="115">
                  <c:v>6.8903844893135755</c:v>
                </c:pt>
                <c:pt idx="116">
                  <c:v>6.4324875035355173</c:v>
                </c:pt>
                <c:pt idx="117">
                  <c:v>6.2223090489412547</c:v>
                </c:pt>
                <c:pt idx="118">
                  <c:v>6.1214176740837631</c:v>
                </c:pt>
                <c:pt idx="119">
                  <c:v>6.2506533367899575</c:v>
                </c:pt>
                <c:pt idx="120">
                  <c:v>6.152406242279052</c:v>
                </c:pt>
                <c:pt idx="121">
                  <c:v>6.0433416521383867</c:v>
                </c:pt>
                <c:pt idx="122">
                  <c:v>6.238244578808394</c:v>
                </c:pt>
                <c:pt idx="123">
                  <c:v>6.2015627530011406</c:v>
                </c:pt>
                <c:pt idx="124">
                  <c:v>6.1645218159662685</c:v>
                </c:pt>
                <c:pt idx="125">
                  <c:v>6.3868688177059543</c:v>
                </c:pt>
                <c:pt idx="126">
                  <c:v>6.3373709286451412</c:v>
                </c:pt>
                <c:pt idx="127">
                  <c:v>6.161270036189153</c:v>
                </c:pt>
                <c:pt idx="128">
                  <c:v>6.2818413657462342</c:v>
                </c:pt>
                <c:pt idx="129">
                  <c:v>6.2732762258706138</c:v>
                </c:pt>
                <c:pt idx="130">
                  <c:v>6.1502246004562791</c:v>
                </c:pt>
                <c:pt idx="131">
                  <c:v>6.3161895620857615</c:v>
                </c:pt>
                <c:pt idx="132">
                  <c:v>6.7324089883792917</c:v>
                </c:pt>
                <c:pt idx="133">
                  <c:v>6.4821506902346764</c:v>
                </c:pt>
              </c:numCache>
            </c:numRef>
          </c:val>
        </c:ser>
        <c:ser>
          <c:idx val="5"/>
          <c:order val="5"/>
          <c:tx>
            <c:strRef>
              <c:f>存量数据!$BG$10</c:f>
              <c:strCache>
                <c:ptCount val="1"/>
                <c:pt idx="0">
                  <c:v>企业债券</c:v>
                </c:pt>
              </c:strCache>
            </c:strRef>
          </c:tx>
          <c:spPr>
            <a:solidFill>
              <a:schemeClr val="accent5">
                <a:lumMod val="50000"/>
              </a:schemeClr>
            </a:solidFill>
          </c:spPr>
          <c:cat>
            <c:numRef>
              <c:f>存量数据!$A$12:$A$145</c:f>
              <c:numCache>
                <c:formatCode>\ [$-2052]yyyy/m</c:formatCode>
                <c:ptCount val="134"/>
                <c:pt idx="0">
                  <c:v>37257</c:v>
                </c:pt>
                <c:pt idx="1">
                  <c:v>37288</c:v>
                </c:pt>
                <c:pt idx="2">
                  <c:v>37316</c:v>
                </c:pt>
                <c:pt idx="3">
                  <c:v>37347</c:v>
                </c:pt>
                <c:pt idx="4">
                  <c:v>37377</c:v>
                </c:pt>
                <c:pt idx="5">
                  <c:v>37408</c:v>
                </c:pt>
                <c:pt idx="6">
                  <c:v>37438</c:v>
                </c:pt>
                <c:pt idx="7">
                  <c:v>37469</c:v>
                </c:pt>
                <c:pt idx="8">
                  <c:v>37500</c:v>
                </c:pt>
                <c:pt idx="9">
                  <c:v>37530</c:v>
                </c:pt>
                <c:pt idx="10">
                  <c:v>37561</c:v>
                </c:pt>
                <c:pt idx="11">
                  <c:v>37591</c:v>
                </c:pt>
                <c:pt idx="12">
                  <c:v>37622</c:v>
                </c:pt>
                <c:pt idx="13">
                  <c:v>37653</c:v>
                </c:pt>
                <c:pt idx="14">
                  <c:v>37681</c:v>
                </c:pt>
                <c:pt idx="15">
                  <c:v>37712</c:v>
                </c:pt>
                <c:pt idx="16">
                  <c:v>37742</c:v>
                </c:pt>
                <c:pt idx="17">
                  <c:v>37773</c:v>
                </c:pt>
                <c:pt idx="18">
                  <c:v>37803</c:v>
                </c:pt>
                <c:pt idx="19">
                  <c:v>37834</c:v>
                </c:pt>
                <c:pt idx="20">
                  <c:v>37865</c:v>
                </c:pt>
                <c:pt idx="21">
                  <c:v>37895</c:v>
                </c:pt>
                <c:pt idx="22">
                  <c:v>37926</c:v>
                </c:pt>
                <c:pt idx="23">
                  <c:v>37956</c:v>
                </c:pt>
                <c:pt idx="24">
                  <c:v>37987</c:v>
                </c:pt>
                <c:pt idx="25">
                  <c:v>38018</c:v>
                </c:pt>
                <c:pt idx="26">
                  <c:v>38047</c:v>
                </c:pt>
                <c:pt idx="27">
                  <c:v>38078</c:v>
                </c:pt>
                <c:pt idx="28">
                  <c:v>38108</c:v>
                </c:pt>
                <c:pt idx="29">
                  <c:v>38139</c:v>
                </c:pt>
                <c:pt idx="30">
                  <c:v>38169</c:v>
                </c:pt>
                <c:pt idx="31">
                  <c:v>38200</c:v>
                </c:pt>
                <c:pt idx="32">
                  <c:v>38231</c:v>
                </c:pt>
                <c:pt idx="33">
                  <c:v>38261</c:v>
                </c:pt>
                <c:pt idx="34">
                  <c:v>38292</c:v>
                </c:pt>
                <c:pt idx="35">
                  <c:v>38322</c:v>
                </c:pt>
                <c:pt idx="36">
                  <c:v>38353</c:v>
                </c:pt>
                <c:pt idx="37">
                  <c:v>38384</c:v>
                </c:pt>
                <c:pt idx="38">
                  <c:v>38412</c:v>
                </c:pt>
                <c:pt idx="39">
                  <c:v>38443</c:v>
                </c:pt>
                <c:pt idx="40">
                  <c:v>38473</c:v>
                </c:pt>
                <c:pt idx="41">
                  <c:v>38504</c:v>
                </c:pt>
                <c:pt idx="42">
                  <c:v>38534</c:v>
                </c:pt>
                <c:pt idx="43">
                  <c:v>38565</c:v>
                </c:pt>
                <c:pt idx="44">
                  <c:v>38596</c:v>
                </c:pt>
                <c:pt idx="45">
                  <c:v>38626</c:v>
                </c:pt>
                <c:pt idx="46">
                  <c:v>38657</c:v>
                </c:pt>
                <c:pt idx="47">
                  <c:v>38687</c:v>
                </c:pt>
                <c:pt idx="48">
                  <c:v>38718</c:v>
                </c:pt>
                <c:pt idx="49">
                  <c:v>38749</c:v>
                </c:pt>
                <c:pt idx="50">
                  <c:v>38777</c:v>
                </c:pt>
                <c:pt idx="51">
                  <c:v>38808</c:v>
                </c:pt>
                <c:pt idx="52">
                  <c:v>38838</c:v>
                </c:pt>
                <c:pt idx="53">
                  <c:v>38869</c:v>
                </c:pt>
                <c:pt idx="54">
                  <c:v>38899</c:v>
                </c:pt>
                <c:pt idx="55">
                  <c:v>38930</c:v>
                </c:pt>
                <c:pt idx="56">
                  <c:v>38961</c:v>
                </c:pt>
                <c:pt idx="57">
                  <c:v>38991</c:v>
                </c:pt>
                <c:pt idx="58">
                  <c:v>39022</c:v>
                </c:pt>
                <c:pt idx="59">
                  <c:v>39052</c:v>
                </c:pt>
                <c:pt idx="60">
                  <c:v>39083</c:v>
                </c:pt>
                <c:pt idx="61">
                  <c:v>39114</c:v>
                </c:pt>
                <c:pt idx="62">
                  <c:v>39142</c:v>
                </c:pt>
                <c:pt idx="63">
                  <c:v>39173</c:v>
                </c:pt>
                <c:pt idx="64">
                  <c:v>39203</c:v>
                </c:pt>
                <c:pt idx="65">
                  <c:v>39234</c:v>
                </c:pt>
                <c:pt idx="66">
                  <c:v>39264</c:v>
                </c:pt>
                <c:pt idx="67">
                  <c:v>39295</c:v>
                </c:pt>
                <c:pt idx="68">
                  <c:v>39326</c:v>
                </c:pt>
                <c:pt idx="69">
                  <c:v>39356</c:v>
                </c:pt>
                <c:pt idx="70">
                  <c:v>39387</c:v>
                </c:pt>
                <c:pt idx="71">
                  <c:v>39417</c:v>
                </c:pt>
                <c:pt idx="72">
                  <c:v>39448</c:v>
                </c:pt>
                <c:pt idx="73">
                  <c:v>39479</c:v>
                </c:pt>
                <c:pt idx="74">
                  <c:v>39508</c:v>
                </c:pt>
                <c:pt idx="75">
                  <c:v>39539</c:v>
                </c:pt>
                <c:pt idx="76">
                  <c:v>39569</c:v>
                </c:pt>
                <c:pt idx="77">
                  <c:v>39600</c:v>
                </c:pt>
                <c:pt idx="78">
                  <c:v>39630</c:v>
                </c:pt>
                <c:pt idx="79">
                  <c:v>39661</c:v>
                </c:pt>
                <c:pt idx="80">
                  <c:v>39692</c:v>
                </c:pt>
                <c:pt idx="81">
                  <c:v>39722</c:v>
                </c:pt>
                <c:pt idx="82">
                  <c:v>39753</c:v>
                </c:pt>
                <c:pt idx="83">
                  <c:v>39783</c:v>
                </c:pt>
                <c:pt idx="84">
                  <c:v>39814</c:v>
                </c:pt>
                <c:pt idx="85">
                  <c:v>39845</c:v>
                </c:pt>
                <c:pt idx="86">
                  <c:v>39873</c:v>
                </c:pt>
                <c:pt idx="87">
                  <c:v>39904</c:v>
                </c:pt>
                <c:pt idx="88">
                  <c:v>39934</c:v>
                </c:pt>
                <c:pt idx="89">
                  <c:v>39965</c:v>
                </c:pt>
                <c:pt idx="90">
                  <c:v>39995</c:v>
                </c:pt>
                <c:pt idx="91">
                  <c:v>40026</c:v>
                </c:pt>
                <c:pt idx="92">
                  <c:v>40057</c:v>
                </c:pt>
                <c:pt idx="93">
                  <c:v>40087</c:v>
                </c:pt>
                <c:pt idx="94">
                  <c:v>40118</c:v>
                </c:pt>
                <c:pt idx="95">
                  <c:v>40148</c:v>
                </c:pt>
                <c:pt idx="96">
                  <c:v>40179</c:v>
                </c:pt>
                <c:pt idx="97">
                  <c:v>40210</c:v>
                </c:pt>
                <c:pt idx="98">
                  <c:v>40238</c:v>
                </c:pt>
                <c:pt idx="99">
                  <c:v>40269</c:v>
                </c:pt>
                <c:pt idx="100">
                  <c:v>40299</c:v>
                </c:pt>
                <c:pt idx="101">
                  <c:v>40330</c:v>
                </c:pt>
                <c:pt idx="102">
                  <c:v>40360</c:v>
                </c:pt>
                <c:pt idx="103">
                  <c:v>40391</c:v>
                </c:pt>
                <c:pt idx="104">
                  <c:v>40422</c:v>
                </c:pt>
                <c:pt idx="105">
                  <c:v>40452</c:v>
                </c:pt>
                <c:pt idx="106">
                  <c:v>40483</c:v>
                </c:pt>
                <c:pt idx="107">
                  <c:v>40513</c:v>
                </c:pt>
                <c:pt idx="108">
                  <c:v>40544</c:v>
                </c:pt>
                <c:pt idx="109">
                  <c:v>40575</c:v>
                </c:pt>
                <c:pt idx="110">
                  <c:v>40603</c:v>
                </c:pt>
                <c:pt idx="111">
                  <c:v>40634</c:v>
                </c:pt>
                <c:pt idx="112">
                  <c:v>40664</c:v>
                </c:pt>
                <c:pt idx="113">
                  <c:v>40695</c:v>
                </c:pt>
                <c:pt idx="114">
                  <c:v>40725</c:v>
                </c:pt>
                <c:pt idx="115">
                  <c:v>40756</c:v>
                </c:pt>
                <c:pt idx="116">
                  <c:v>40787</c:v>
                </c:pt>
                <c:pt idx="117">
                  <c:v>40817</c:v>
                </c:pt>
                <c:pt idx="118">
                  <c:v>40848</c:v>
                </c:pt>
                <c:pt idx="119">
                  <c:v>40878</c:v>
                </c:pt>
                <c:pt idx="120">
                  <c:v>40909</c:v>
                </c:pt>
                <c:pt idx="121">
                  <c:v>40940</c:v>
                </c:pt>
                <c:pt idx="122">
                  <c:v>40969</c:v>
                </c:pt>
                <c:pt idx="123">
                  <c:v>41000</c:v>
                </c:pt>
                <c:pt idx="124">
                  <c:v>41030</c:v>
                </c:pt>
                <c:pt idx="125">
                  <c:v>41061</c:v>
                </c:pt>
                <c:pt idx="126">
                  <c:v>41091</c:v>
                </c:pt>
                <c:pt idx="127">
                  <c:v>41122</c:v>
                </c:pt>
                <c:pt idx="128">
                  <c:v>41153</c:v>
                </c:pt>
                <c:pt idx="129">
                  <c:v>41183</c:v>
                </c:pt>
                <c:pt idx="130">
                  <c:v>41214</c:v>
                </c:pt>
                <c:pt idx="131">
                  <c:v>41244</c:v>
                </c:pt>
                <c:pt idx="132">
                  <c:v>41275</c:v>
                </c:pt>
                <c:pt idx="133">
                  <c:v>41306</c:v>
                </c:pt>
              </c:numCache>
            </c:numRef>
          </c:cat>
          <c:val>
            <c:numRef>
              <c:f>存量数据!$BG$11:$BG$144</c:f>
              <c:numCache>
                <c:formatCode>0.00_ </c:formatCode>
                <c:ptCount val="134"/>
                <c:pt idx="0">
                  <c:v>2.6880550347471472</c:v>
                </c:pt>
                <c:pt idx="1">
                  <c:v>2.6823360558646772</c:v>
                </c:pt>
                <c:pt idx="2">
                  <c:v>2.6218076311612593</c:v>
                </c:pt>
                <c:pt idx="3">
                  <c:v>2.6074082193876817</c:v>
                </c:pt>
                <c:pt idx="4">
                  <c:v>2.5818578467237909</c:v>
                </c:pt>
                <c:pt idx="5">
                  <c:v>2.5890053627617502</c:v>
                </c:pt>
                <c:pt idx="6">
                  <c:v>2.5814030265361025</c:v>
                </c:pt>
                <c:pt idx="7">
                  <c:v>2.5692088897649707</c:v>
                </c:pt>
                <c:pt idx="8">
                  <c:v>2.5478677512643952</c:v>
                </c:pt>
                <c:pt idx="9">
                  <c:v>2.5920054130828429</c:v>
                </c:pt>
                <c:pt idx="10">
                  <c:v>2.6006408675459811</c:v>
                </c:pt>
                <c:pt idx="11">
                  <c:v>2.5680699291795284</c:v>
                </c:pt>
                <c:pt idx="12">
                  <c:v>2.5292313471225532</c:v>
                </c:pt>
                <c:pt idx="13">
                  <c:v>2.548393370862942</c:v>
                </c:pt>
                <c:pt idx="14">
                  <c:v>2.4858131931985983</c:v>
                </c:pt>
                <c:pt idx="15">
                  <c:v>2.4540043170282164</c:v>
                </c:pt>
                <c:pt idx="16">
                  <c:v>2.4140935671071122</c:v>
                </c:pt>
                <c:pt idx="17">
                  <c:v>2.3430501312496737</c:v>
                </c:pt>
                <c:pt idx="18">
                  <c:v>2.3579987506260691</c:v>
                </c:pt>
                <c:pt idx="19">
                  <c:v>2.3450963816567705</c:v>
                </c:pt>
                <c:pt idx="20">
                  <c:v>2.3013807093121086</c:v>
                </c:pt>
                <c:pt idx="21">
                  <c:v>2.2943717215673209</c:v>
                </c:pt>
                <c:pt idx="22">
                  <c:v>2.2900931685917851</c:v>
                </c:pt>
                <c:pt idx="23">
                  <c:v>2.3704068767450455</c:v>
                </c:pt>
                <c:pt idx="24">
                  <c:v>2.3464359656813989</c:v>
                </c:pt>
                <c:pt idx="25">
                  <c:v>2.3644458220533826</c:v>
                </c:pt>
                <c:pt idx="26">
                  <c:v>2.2916927717122668</c:v>
                </c:pt>
                <c:pt idx="27">
                  <c:v>2.270124643084805</c:v>
                </c:pt>
                <c:pt idx="28">
                  <c:v>2.2542544371008453</c:v>
                </c:pt>
                <c:pt idx="29">
                  <c:v>2.2274011153948385</c:v>
                </c:pt>
                <c:pt idx="30">
                  <c:v>2.2230134205387899</c:v>
                </c:pt>
                <c:pt idx="31">
                  <c:v>2.2199791259250352</c:v>
                </c:pt>
                <c:pt idx="32">
                  <c:v>2.2499666635060822</c:v>
                </c:pt>
                <c:pt idx="33">
                  <c:v>2.2776877639140496</c:v>
                </c:pt>
                <c:pt idx="34">
                  <c:v>2.2739579604832225</c:v>
                </c:pt>
                <c:pt idx="35">
                  <c:v>2.2741662372755478</c:v>
                </c:pt>
                <c:pt idx="36">
                  <c:v>2.2461545569710033</c:v>
                </c:pt>
                <c:pt idx="37">
                  <c:v>2.2378667509225116</c:v>
                </c:pt>
                <c:pt idx="38">
                  <c:v>2.1966620898477696</c:v>
                </c:pt>
                <c:pt idx="39">
                  <c:v>2.1980078935872425</c:v>
                </c:pt>
                <c:pt idx="40">
                  <c:v>2.2445540964062682</c:v>
                </c:pt>
                <c:pt idx="41">
                  <c:v>2.2356589249683805</c:v>
                </c:pt>
                <c:pt idx="42">
                  <c:v>2.3690628913444378</c:v>
                </c:pt>
                <c:pt idx="43">
                  <c:v>2.385938807027248</c:v>
                </c:pt>
                <c:pt idx="44">
                  <c:v>2.4303798791194628</c:v>
                </c:pt>
                <c:pt idx="45">
                  <c:v>2.5822996852927287</c:v>
                </c:pt>
                <c:pt idx="46">
                  <c:v>2.665044973648707</c:v>
                </c:pt>
                <c:pt idx="47">
                  <c:v>2.8075750364165906</c:v>
                </c:pt>
                <c:pt idx="48">
                  <c:v>2.8567418378552745</c:v>
                </c:pt>
                <c:pt idx="49">
                  <c:v>2.9168243859688863</c:v>
                </c:pt>
                <c:pt idx="50">
                  <c:v>2.9474787098593422</c:v>
                </c:pt>
                <c:pt idx="51">
                  <c:v>3.0120920672462272</c:v>
                </c:pt>
                <c:pt idx="52">
                  <c:v>3.0765398296191502</c:v>
                </c:pt>
                <c:pt idx="53">
                  <c:v>3.1095023757591727</c:v>
                </c:pt>
                <c:pt idx="54">
                  <c:v>3.1260398550810771</c:v>
                </c:pt>
                <c:pt idx="55">
                  <c:v>3.14308794332733</c:v>
                </c:pt>
                <c:pt idx="56">
                  <c:v>3.106225257586535</c:v>
                </c:pt>
                <c:pt idx="57">
                  <c:v>3.1796507963936307</c:v>
                </c:pt>
                <c:pt idx="58">
                  <c:v>3.2225192534108991</c:v>
                </c:pt>
                <c:pt idx="59">
                  <c:v>3.1890300603448472</c:v>
                </c:pt>
                <c:pt idx="60">
                  <c:v>3.1021597391821913</c:v>
                </c:pt>
                <c:pt idx="61">
                  <c:v>3.0439183608070546</c:v>
                </c:pt>
                <c:pt idx="62">
                  <c:v>3.0390133492995819</c:v>
                </c:pt>
                <c:pt idx="63">
                  <c:v>2.9668855746415561</c:v>
                </c:pt>
                <c:pt idx="64">
                  <c:v>2.9475489460961284</c:v>
                </c:pt>
                <c:pt idx="65">
                  <c:v>2.9787735220322924</c:v>
                </c:pt>
                <c:pt idx="66">
                  <c:v>2.9911710811667396</c:v>
                </c:pt>
                <c:pt idx="67">
                  <c:v>3.0075289443981275</c:v>
                </c:pt>
                <c:pt idx="68">
                  <c:v>3.0518853429845172</c:v>
                </c:pt>
                <c:pt idx="69">
                  <c:v>3.0810941682014072</c:v>
                </c:pt>
                <c:pt idx="70">
                  <c:v>3.2814948832417161</c:v>
                </c:pt>
                <c:pt idx="71">
                  <c:v>3.2978706988476008</c:v>
                </c:pt>
                <c:pt idx="72">
                  <c:v>3.2196843435675429</c:v>
                </c:pt>
                <c:pt idx="73">
                  <c:v>3.2643029906484879</c:v>
                </c:pt>
                <c:pt idx="74">
                  <c:v>3.3228140539687199</c:v>
                </c:pt>
                <c:pt idx="75">
                  <c:v>3.3485508957069934</c:v>
                </c:pt>
                <c:pt idx="76">
                  <c:v>3.2998098190729239</c:v>
                </c:pt>
                <c:pt idx="77">
                  <c:v>3.2494988848488071</c:v>
                </c:pt>
                <c:pt idx="78">
                  <c:v>3.3535946025587466</c:v>
                </c:pt>
                <c:pt idx="79">
                  <c:v>3.4030621530791549</c:v>
                </c:pt>
                <c:pt idx="80">
                  <c:v>3.5070763271930301</c:v>
                </c:pt>
                <c:pt idx="81">
                  <c:v>3.7281585997642992</c:v>
                </c:pt>
                <c:pt idx="82">
                  <c:v>3.8261518066951448</c:v>
                </c:pt>
                <c:pt idx="83">
                  <c:v>4.0628542789883602</c:v>
                </c:pt>
                <c:pt idx="84">
                  <c:v>4.0487421329434454</c:v>
                </c:pt>
                <c:pt idx="85">
                  <c:v>4.0479205877259918</c:v>
                </c:pt>
                <c:pt idx="86">
                  <c:v>4.1224670416870133</c:v>
                </c:pt>
                <c:pt idx="87">
                  <c:v>4.403748878720017</c:v>
                </c:pt>
                <c:pt idx="88">
                  <c:v>4.4482120064965471</c:v>
                </c:pt>
                <c:pt idx="89">
                  <c:v>4.5072505563623917</c:v>
                </c:pt>
                <c:pt idx="90">
                  <c:v>4.5563765385889035</c:v>
                </c:pt>
                <c:pt idx="91">
                  <c:v>4.610776943530932</c:v>
                </c:pt>
                <c:pt idx="92">
                  <c:v>4.8214967494696195</c:v>
                </c:pt>
                <c:pt idx="93">
                  <c:v>4.9015688463291003</c:v>
                </c:pt>
                <c:pt idx="94">
                  <c:v>5.1630110991714542</c:v>
                </c:pt>
                <c:pt idx="95">
                  <c:v>5.2620546263524552</c:v>
                </c:pt>
                <c:pt idx="96">
                  <c:v>5.19018455914411</c:v>
                </c:pt>
                <c:pt idx="97">
                  <c:v>5.2110546788856356</c:v>
                </c:pt>
                <c:pt idx="98">
                  <c:v>5.3107078594994404</c:v>
                </c:pt>
                <c:pt idx="99">
                  <c:v>5.3751405985931822</c:v>
                </c:pt>
                <c:pt idx="100">
                  <c:v>5.4979695146593253</c:v>
                </c:pt>
                <c:pt idx="101">
                  <c:v>5.5465290129047613</c:v>
                </c:pt>
                <c:pt idx="102">
                  <c:v>5.4742950403034349</c:v>
                </c:pt>
                <c:pt idx="103">
                  <c:v>5.5691413143401673</c:v>
                </c:pt>
                <c:pt idx="104">
                  <c:v>5.7567776937453825</c:v>
                </c:pt>
                <c:pt idx="105">
                  <c:v>5.7764322518454136</c:v>
                </c:pt>
                <c:pt idx="106">
                  <c:v>5.7922908538170512</c:v>
                </c:pt>
                <c:pt idx="107">
                  <c:v>5.7879488563933421</c:v>
                </c:pt>
                <c:pt idx="108">
                  <c:v>5.7873410015550553</c:v>
                </c:pt>
                <c:pt idx="109">
                  <c:v>5.8567354860167198</c:v>
                </c:pt>
                <c:pt idx="110">
                  <c:v>6.0742690646436879</c:v>
                </c:pt>
                <c:pt idx="111">
                  <c:v>6.0650744742051081</c:v>
                </c:pt>
                <c:pt idx="112">
                  <c:v>6.0732475742584731</c:v>
                </c:pt>
                <c:pt idx="113">
                  <c:v>6.0572647162961388</c:v>
                </c:pt>
                <c:pt idx="114">
                  <c:v>6.0694340312060433</c:v>
                </c:pt>
                <c:pt idx="115">
                  <c:v>6.1004221005617296</c:v>
                </c:pt>
                <c:pt idx="116">
                  <c:v>6.132857426890272</c:v>
                </c:pt>
                <c:pt idx="117">
                  <c:v>6.2759809919268621</c:v>
                </c:pt>
                <c:pt idx="118">
                  <c:v>6.4568514539798558</c:v>
                </c:pt>
                <c:pt idx="119">
                  <c:v>6.5402587849677154</c:v>
                </c:pt>
                <c:pt idx="120">
                  <c:v>6.5168880323954363</c:v>
                </c:pt>
                <c:pt idx="121">
                  <c:v>6.6187032187972186</c:v>
                </c:pt>
                <c:pt idx="122">
                  <c:v>6.7035436296591389</c:v>
                </c:pt>
                <c:pt idx="123">
                  <c:v>6.7309626657963095</c:v>
                </c:pt>
                <c:pt idx="124">
                  <c:v>6.8065431043720617</c:v>
                </c:pt>
                <c:pt idx="125">
                  <c:v>6.8915402944340363</c:v>
                </c:pt>
                <c:pt idx="126">
                  <c:v>7.0836199466551282</c:v>
                </c:pt>
                <c:pt idx="127">
                  <c:v>7.2660051509444461</c:v>
                </c:pt>
                <c:pt idx="128">
                  <c:v>7.3804032177033063</c:v>
                </c:pt>
                <c:pt idx="129">
                  <c:v>7.5931266860622211</c:v>
                </c:pt>
                <c:pt idx="130">
                  <c:v>7.6928760124872015</c:v>
                </c:pt>
                <c:pt idx="131">
                  <c:v>7.7763108132092462</c:v>
                </c:pt>
                <c:pt idx="132">
                  <c:v>7.799017513348411</c:v>
                </c:pt>
                <c:pt idx="133">
                  <c:v>7.8569760784574632</c:v>
                </c:pt>
              </c:numCache>
            </c:numRef>
          </c:val>
        </c:ser>
        <c:ser>
          <c:idx val="6"/>
          <c:order val="6"/>
          <c:tx>
            <c:strRef>
              <c:f>存量数据!$BH$10</c:f>
              <c:strCache>
                <c:ptCount val="1"/>
                <c:pt idx="0">
                  <c:v>非金融企业股票融资</c:v>
                </c:pt>
              </c:strCache>
            </c:strRef>
          </c:tx>
          <c:cat>
            <c:numRef>
              <c:f>存量数据!$A$12:$A$145</c:f>
              <c:numCache>
                <c:formatCode>\ [$-2052]yyyy/m</c:formatCode>
                <c:ptCount val="134"/>
                <c:pt idx="0">
                  <c:v>37257</c:v>
                </c:pt>
                <c:pt idx="1">
                  <c:v>37288</c:v>
                </c:pt>
                <c:pt idx="2">
                  <c:v>37316</c:v>
                </c:pt>
                <c:pt idx="3">
                  <c:v>37347</c:v>
                </c:pt>
                <c:pt idx="4">
                  <c:v>37377</c:v>
                </c:pt>
                <c:pt idx="5">
                  <c:v>37408</c:v>
                </c:pt>
                <c:pt idx="6">
                  <c:v>37438</c:v>
                </c:pt>
                <c:pt idx="7">
                  <c:v>37469</c:v>
                </c:pt>
                <c:pt idx="8">
                  <c:v>37500</c:v>
                </c:pt>
                <c:pt idx="9">
                  <c:v>37530</c:v>
                </c:pt>
                <c:pt idx="10">
                  <c:v>37561</c:v>
                </c:pt>
                <c:pt idx="11">
                  <c:v>37591</c:v>
                </c:pt>
                <c:pt idx="12">
                  <c:v>37622</c:v>
                </c:pt>
                <c:pt idx="13">
                  <c:v>37653</c:v>
                </c:pt>
                <c:pt idx="14">
                  <c:v>37681</c:v>
                </c:pt>
                <c:pt idx="15">
                  <c:v>37712</c:v>
                </c:pt>
                <c:pt idx="16">
                  <c:v>37742</c:v>
                </c:pt>
                <c:pt idx="17">
                  <c:v>37773</c:v>
                </c:pt>
                <c:pt idx="18">
                  <c:v>37803</c:v>
                </c:pt>
                <c:pt idx="19">
                  <c:v>37834</c:v>
                </c:pt>
                <c:pt idx="20">
                  <c:v>37865</c:v>
                </c:pt>
                <c:pt idx="21">
                  <c:v>37895</c:v>
                </c:pt>
                <c:pt idx="22">
                  <c:v>37926</c:v>
                </c:pt>
                <c:pt idx="23">
                  <c:v>37956</c:v>
                </c:pt>
                <c:pt idx="24">
                  <c:v>37987</c:v>
                </c:pt>
                <c:pt idx="25">
                  <c:v>38018</c:v>
                </c:pt>
                <c:pt idx="26">
                  <c:v>38047</c:v>
                </c:pt>
                <c:pt idx="27">
                  <c:v>38078</c:v>
                </c:pt>
                <c:pt idx="28">
                  <c:v>38108</c:v>
                </c:pt>
                <c:pt idx="29">
                  <c:v>38139</c:v>
                </c:pt>
                <c:pt idx="30">
                  <c:v>38169</c:v>
                </c:pt>
                <c:pt idx="31">
                  <c:v>38200</c:v>
                </c:pt>
                <c:pt idx="32">
                  <c:v>38231</c:v>
                </c:pt>
                <c:pt idx="33">
                  <c:v>38261</c:v>
                </c:pt>
                <c:pt idx="34">
                  <c:v>38292</c:v>
                </c:pt>
                <c:pt idx="35">
                  <c:v>38322</c:v>
                </c:pt>
                <c:pt idx="36">
                  <c:v>38353</c:v>
                </c:pt>
                <c:pt idx="37">
                  <c:v>38384</c:v>
                </c:pt>
                <c:pt idx="38">
                  <c:v>38412</c:v>
                </c:pt>
                <c:pt idx="39">
                  <c:v>38443</c:v>
                </c:pt>
                <c:pt idx="40">
                  <c:v>38473</c:v>
                </c:pt>
                <c:pt idx="41">
                  <c:v>38504</c:v>
                </c:pt>
                <c:pt idx="42">
                  <c:v>38534</c:v>
                </c:pt>
                <c:pt idx="43">
                  <c:v>38565</c:v>
                </c:pt>
                <c:pt idx="44">
                  <c:v>38596</c:v>
                </c:pt>
                <c:pt idx="45">
                  <c:v>38626</c:v>
                </c:pt>
                <c:pt idx="46">
                  <c:v>38657</c:v>
                </c:pt>
                <c:pt idx="47">
                  <c:v>38687</c:v>
                </c:pt>
                <c:pt idx="48">
                  <c:v>38718</c:v>
                </c:pt>
                <c:pt idx="49">
                  <c:v>38749</c:v>
                </c:pt>
                <c:pt idx="50">
                  <c:v>38777</c:v>
                </c:pt>
                <c:pt idx="51">
                  <c:v>38808</c:v>
                </c:pt>
                <c:pt idx="52">
                  <c:v>38838</c:v>
                </c:pt>
                <c:pt idx="53">
                  <c:v>38869</c:v>
                </c:pt>
                <c:pt idx="54">
                  <c:v>38899</c:v>
                </c:pt>
                <c:pt idx="55">
                  <c:v>38930</c:v>
                </c:pt>
                <c:pt idx="56">
                  <c:v>38961</c:v>
                </c:pt>
                <c:pt idx="57">
                  <c:v>38991</c:v>
                </c:pt>
                <c:pt idx="58">
                  <c:v>39022</c:v>
                </c:pt>
                <c:pt idx="59">
                  <c:v>39052</c:v>
                </c:pt>
                <c:pt idx="60">
                  <c:v>39083</c:v>
                </c:pt>
                <c:pt idx="61">
                  <c:v>39114</c:v>
                </c:pt>
                <c:pt idx="62">
                  <c:v>39142</c:v>
                </c:pt>
                <c:pt idx="63">
                  <c:v>39173</c:v>
                </c:pt>
                <c:pt idx="64">
                  <c:v>39203</c:v>
                </c:pt>
                <c:pt idx="65">
                  <c:v>39234</c:v>
                </c:pt>
                <c:pt idx="66">
                  <c:v>39264</c:v>
                </c:pt>
                <c:pt idx="67">
                  <c:v>39295</c:v>
                </c:pt>
                <c:pt idx="68">
                  <c:v>39326</c:v>
                </c:pt>
                <c:pt idx="69">
                  <c:v>39356</c:v>
                </c:pt>
                <c:pt idx="70">
                  <c:v>39387</c:v>
                </c:pt>
                <c:pt idx="71">
                  <c:v>39417</c:v>
                </c:pt>
                <c:pt idx="72">
                  <c:v>39448</c:v>
                </c:pt>
                <c:pt idx="73">
                  <c:v>39479</c:v>
                </c:pt>
                <c:pt idx="74">
                  <c:v>39508</c:v>
                </c:pt>
                <c:pt idx="75">
                  <c:v>39539</c:v>
                </c:pt>
                <c:pt idx="76">
                  <c:v>39569</c:v>
                </c:pt>
                <c:pt idx="77">
                  <c:v>39600</c:v>
                </c:pt>
                <c:pt idx="78">
                  <c:v>39630</c:v>
                </c:pt>
                <c:pt idx="79">
                  <c:v>39661</c:v>
                </c:pt>
                <c:pt idx="80">
                  <c:v>39692</c:v>
                </c:pt>
                <c:pt idx="81">
                  <c:v>39722</c:v>
                </c:pt>
                <c:pt idx="82">
                  <c:v>39753</c:v>
                </c:pt>
                <c:pt idx="83">
                  <c:v>39783</c:v>
                </c:pt>
                <c:pt idx="84">
                  <c:v>39814</c:v>
                </c:pt>
                <c:pt idx="85">
                  <c:v>39845</c:v>
                </c:pt>
                <c:pt idx="86">
                  <c:v>39873</c:v>
                </c:pt>
                <c:pt idx="87">
                  <c:v>39904</c:v>
                </c:pt>
                <c:pt idx="88">
                  <c:v>39934</c:v>
                </c:pt>
                <c:pt idx="89">
                  <c:v>39965</c:v>
                </c:pt>
                <c:pt idx="90">
                  <c:v>39995</c:v>
                </c:pt>
                <c:pt idx="91">
                  <c:v>40026</c:v>
                </c:pt>
                <c:pt idx="92">
                  <c:v>40057</c:v>
                </c:pt>
                <c:pt idx="93">
                  <c:v>40087</c:v>
                </c:pt>
                <c:pt idx="94">
                  <c:v>40118</c:v>
                </c:pt>
                <c:pt idx="95">
                  <c:v>40148</c:v>
                </c:pt>
                <c:pt idx="96">
                  <c:v>40179</c:v>
                </c:pt>
                <c:pt idx="97">
                  <c:v>40210</c:v>
                </c:pt>
                <c:pt idx="98">
                  <c:v>40238</c:v>
                </c:pt>
                <c:pt idx="99">
                  <c:v>40269</c:v>
                </c:pt>
                <c:pt idx="100">
                  <c:v>40299</c:v>
                </c:pt>
                <c:pt idx="101">
                  <c:v>40330</c:v>
                </c:pt>
                <c:pt idx="102">
                  <c:v>40360</c:v>
                </c:pt>
                <c:pt idx="103">
                  <c:v>40391</c:v>
                </c:pt>
                <c:pt idx="104">
                  <c:v>40422</c:v>
                </c:pt>
                <c:pt idx="105">
                  <c:v>40452</c:v>
                </c:pt>
                <c:pt idx="106">
                  <c:v>40483</c:v>
                </c:pt>
                <c:pt idx="107">
                  <c:v>40513</c:v>
                </c:pt>
                <c:pt idx="108">
                  <c:v>40544</c:v>
                </c:pt>
                <c:pt idx="109">
                  <c:v>40575</c:v>
                </c:pt>
                <c:pt idx="110">
                  <c:v>40603</c:v>
                </c:pt>
                <c:pt idx="111">
                  <c:v>40634</c:v>
                </c:pt>
                <c:pt idx="112">
                  <c:v>40664</c:v>
                </c:pt>
                <c:pt idx="113">
                  <c:v>40695</c:v>
                </c:pt>
                <c:pt idx="114">
                  <c:v>40725</c:v>
                </c:pt>
                <c:pt idx="115">
                  <c:v>40756</c:v>
                </c:pt>
                <c:pt idx="116">
                  <c:v>40787</c:v>
                </c:pt>
                <c:pt idx="117">
                  <c:v>40817</c:v>
                </c:pt>
                <c:pt idx="118">
                  <c:v>40848</c:v>
                </c:pt>
                <c:pt idx="119">
                  <c:v>40878</c:v>
                </c:pt>
                <c:pt idx="120">
                  <c:v>40909</c:v>
                </c:pt>
                <c:pt idx="121">
                  <c:v>40940</c:v>
                </c:pt>
                <c:pt idx="122">
                  <c:v>40969</c:v>
                </c:pt>
                <c:pt idx="123">
                  <c:v>41000</c:v>
                </c:pt>
                <c:pt idx="124">
                  <c:v>41030</c:v>
                </c:pt>
                <c:pt idx="125">
                  <c:v>41061</c:v>
                </c:pt>
                <c:pt idx="126">
                  <c:v>41091</c:v>
                </c:pt>
                <c:pt idx="127">
                  <c:v>41122</c:v>
                </c:pt>
                <c:pt idx="128">
                  <c:v>41153</c:v>
                </c:pt>
                <c:pt idx="129">
                  <c:v>41183</c:v>
                </c:pt>
                <c:pt idx="130">
                  <c:v>41214</c:v>
                </c:pt>
                <c:pt idx="131">
                  <c:v>41244</c:v>
                </c:pt>
                <c:pt idx="132">
                  <c:v>41275</c:v>
                </c:pt>
                <c:pt idx="133">
                  <c:v>41306</c:v>
                </c:pt>
              </c:numCache>
            </c:numRef>
          </c:cat>
          <c:val>
            <c:numRef>
              <c:f>存量数据!$BH$11:$BH$144</c:f>
              <c:numCache>
                <c:formatCode>0.00_ </c:formatCode>
                <c:ptCount val="134"/>
                <c:pt idx="0">
                  <c:v>4.390834172028736</c:v>
                </c:pt>
                <c:pt idx="1">
                  <c:v>4.4013692311112713</c:v>
                </c:pt>
                <c:pt idx="2">
                  <c:v>4.4265346274185138</c:v>
                </c:pt>
                <c:pt idx="3">
                  <c:v>4.3502096931128484</c:v>
                </c:pt>
                <c:pt idx="4">
                  <c:v>4.3310601952870034</c:v>
                </c:pt>
                <c:pt idx="5">
                  <c:v>4.2905692144455649</c:v>
                </c:pt>
                <c:pt idx="6">
                  <c:v>4.2899621018989516</c:v>
                </c:pt>
                <c:pt idx="7">
                  <c:v>4.2763517478801951</c:v>
                </c:pt>
                <c:pt idx="8">
                  <c:v>4.2843480507276048</c:v>
                </c:pt>
                <c:pt idx="9">
                  <c:v>4.2796789447239449</c:v>
                </c:pt>
                <c:pt idx="10">
                  <c:v>4.2514165441693983</c:v>
                </c:pt>
                <c:pt idx="11">
                  <c:v>4.1885364012511914</c:v>
                </c:pt>
                <c:pt idx="12">
                  <c:v>4.1178087952255416</c:v>
                </c:pt>
                <c:pt idx="13">
                  <c:v>4.1046664143981921</c:v>
                </c:pt>
                <c:pt idx="14">
                  <c:v>4.019669195909378</c:v>
                </c:pt>
                <c:pt idx="15">
                  <c:v>3.9847393064545718</c:v>
                </c:pt>
                <c:pt idx="16">
                  <c:v>3.9198635657471428</c:v>
                </c:pt>
                <c:pt idx="17">
                  <c:v>3.8124737134162645</c:v>
                </c:pt>
                <c:pt idx="18">
                  <c:v>3.8354584231295008</c:v>
                </c:pt>
                <c:pt idx="19">
                  <c:v>3.8053597679856881</c:v>
                </c:pt>
                <c:pt idx="20">
                  <c:v>3.7405314258717297</c:v>
                </c:pt>
                <c:pt idx="21">
                  <c:v>3.7353894897163684</c:v>
                </c:pt>
                <c:pt idx="22">
                  <c:v>3.7575296480140232</c:v>
                </c:pt>
                <c:pt idx="23">
                  <c:v>3.7313198261070863</c:v>
                </c:pt>
                <c:pt idx="24">
                  <c:v>3.7267034248628432</c:v>
                </c:pt>
                <c:pt idx="25">
                  <c:v>3.7286106243317483</c:v>
                </c:pt>
                <c:pt idx="26">
                  <c:v>3.6285453243618591</c:v>
                </c:pt>
                <c:pt idx="27">
                  <c:v>3.6141476923022116</c:v>
                </c:pt>
                <c:pt idx="28">
                  <c:v>3.5915134111662126</c:v>
                </c:pt>
                <c:pt idx="29">
                  <c:v>3.5852705809100232</c:v>
                </c:pt>
                <c:pt idx="30">
                  <c:v>3.6682313258665249</c:v>
                </c:pt>
                <c:pt idx="31">
                  <c:v>3.6701087954652309</c:v>
                </c:pt>
                <c:pt idx="32">
                  <c:v>3.6304499059389337</c:v>
                </c:pt>
                <c:pt idx="33">
                  <c:v>3.6297302712513959</c:v>
                </c:pt>
                <c:pt idx="34">
                  <c:v>3.5987210170922164</c:v>
                </c:pt>
                <c:pt idx="35">
                  <c:v>3.5502688236644877</c:v>
                </c:pt>
                <c:pt idx="36">
                  <c:v>3.4996972077947359</c:v>
                </c:pt>
                <c:pt idx="37">
                  <c:v>3.4997699711561658</c:v>
                </c:pt>
                <c:pt idx="38">
                  <c:v>3.4379678115336367</c:v>
                </c:pt>
                <c:pt idx="39">
                  <c:v>3.4123804583216382</c:v>
                </c:pt>
                <c:pt idx="40">
                  <c:v>3.501739404141651</c:v>
                </c:pt>
                <c:pt idx="41">
                  <c:v>3.4338359522710573</c:v>
                </c:pt>
                <c:pt idx="42">
                  <c:v>3.4247158969752793</c:v>
                </c:pt>
                <c:pt idx="43">
                  <c:v>3.3946577839841003</c:v>
                </c:pt>
                <c:pt idx="44">
                  <c:v>3.3109435430624568</c:v>
                </c:pt>
                <c:pt idx="45">
                  <c:v>3.3241606214503423</c:v>
                </c:pt>
                <c:pt idx="46">
                  <c:v>3.292208932446858</c:v>
                </c:pt>
                <c:pt idx="47">
                  <c:v>3.2588217265389132</c:v>
                </c:pt>
                <c:pt idx="48">
                  <c:v>3.1780812127199427</c:v>
                </c:pt>
                <c:pt idx="49">
                  <c:v>3.1565966443559534</c:v>
                </c:pt>
                <c:pt idx="50">
                  <c:v>3.1154263008922842</c:v>
                </c:pt>
                <c:pt idx="51">
                  <c:v>3.0767366739221909</c:v>
                </c:pt>
                <c:pt idx="52">
                  <c:v>3.0360574916963698</c:v>
                </c:pt>
                <c:pt idx="53">
                  <c:v>3.0314543236957623</c:v>
                </c:pt>
                <c:pt idx="54">
                  <c:v>3.0479050677462323</c:v>
                </c:pt>
                <c:pt idx="55">
                  <c:v>3.1384898301623552</c:v>
                </c:pt>
                <c:pt idx="56">
                  <c:v>3.1227991146434255</c:v>
                </c:pt>
                <c:pt idx="57">
                  <c:v>3.1284428582648358</c:v>
                </c:pt>
                <c:pt idx="58">
                  <c:v>3.1617290685860775</c:v>
                </c:pt>
                <c:pt idx="59">
                  <c:v>3.3080639529033493</c:v>
                </c:pt>
                <c:pt idx="60">
                  <c:v>3.284437923001605</c:v>
                </c:pt>
                <c:pt idx="61">
                  <c:v>3.272414511408924</c:v>
                </c:pt>
                <c:pt idx="62">
                  <c:v>3.2469106265818919</c:v>
                </c:pt>
                <c:pt idx="63">
                  <c:v>3.2299802583441504</c:v>
                </c:pt>
                <c:pt idx="64">
                  <c:v>3.2342235365792029</c:v>
                </c:pt>
                <c:pt idx="65">
                  <c:v>3.1702700634400012</c:v>
                </c:pt>
                <c:pt idx="66">
                  <c:v>3.1857362462571475</c:v>
                </c:pt>
                <c:pt idx="67">
                  <c:v>3.1959600710417706</c:v>
                </c:pt>
                <c:pt idx="68">
                  <c:v>3.3073447186592975</c:v>
                </c:pt>
                <c:pt idx="69">
                  <c:v>3.5603392960591376</c:v>
                </c:pt>
                <c:pt idx="70">
                  <c:v>3.8219201068284288</c:v>
                </c:pt>
                <c:pt idx="71">
                  <c:v>3.9797540644158098</c:v>
                </c:pt>
                <c:pt idx="72">
                  <c:v>4.0302474577594882</c:v>
                </c:pt>
                <c:pt idx="73">
                  <c:v>4.1301095681156976</c:v>
                </c:pt>
                <c:pt idx="74">
                  <c:v>4.1577187773343223</c:v>
                </c:pt>
                <c:pt idx="75">
                  <c:v>4.1637139680267632</c:v>
                </c:pt>
                <c:pt idx="76">
                  <c:v>4.1970277098942628</c:v>
                </c:pt>
                <c:pt idx="77">
                  <c:v>4.1802364358309561</c:v>
                </c:pt>
                <c:pt idx="78">
                  <c:v>4.1761004311447696</c:v>
                </c:pt>
                <c:pt idx="79">
                  <c:v>4.2007487304719264</c:v>
                </c:pt>
                <c:pt idx="80">
                  <c:v>4.1546348330408511</c:v>
                </c:pt>
                <c:pt idx="81">
                  <c:v>4.1432451753911455</c:v>
                </c:pt>
                <c:pt idx="82">
                  <c:v>4.1146293535325418</c:v>
                </c:pt>
                <c:pt idx="83">
                  <c:v>4.109661202708037</c:v>
                </c:pt>
                <c:pt idx="84">
                  <c:v>3.9807206170704483</c:v>
                </c:pt>
                <c:pt idx="85">
                  <c:v>3.8921682331628791</c:v>
                </c:pt>
                <c:pt idx="86">
                  <c:v>3.7345998069720157</c:v>
                </c:pt>
                <c:pt idx="87">
                  <c:v>3.7205360895387281</c:v>
                </c:pt>
                <c:pt idx="88">
                  <c:v>3.6553374962356107</c:v>
                </c:pt>
                <c:pt idx="89">
                  <c:v>3.5415221500532459</c:v>
                </c:pt>
                <c:pt idx="90">
                  <c:v>3.6433218949107933</c:v>
                </c:pt>
                <c:pt idx="91">
                  <c:v>3.6347999974537681</c:v>
                </c:pt>
                <c:pt idx="92">
                  <c:v>3.6101084108994836</c:v>
                </c:pt>
                <c:pt idx="93">
                  <c:v>3.6259474238840013</c:v>
                </c:pt>
                <c:pt idx="94">
                  <c:v>3.5939756743282754</c:v>
                </c:pt>
                <c:pt idx="95">
                  <c:v>3.6875014080953696</c:v>
                </c:pt>
                <c:pt idx="96">
                  <c:v>3.6463820747726445</c:v>
                </c:pt>
                <c:pt idx="97">
                  <c:v>3.6412066232978959</c:v>
                </c:pt>
                <c:pt idx="98">
                  <c:v>3.6183165672526307</c:v>
                </c:pt>
                <c:pt idx="99">
                  <c:v>3.6009360310939105</c:v>
                </c:pt>
                <c:pt idx="100">
                  <c:v>3.5793746889135356</c:v>
                </c:pt>
                <c:pt idx="101">
                  <c:v>3.5954423646753804</c:v>
                </c:pt>
                <c:pt idx="102">
                  <c:v>3.595913619298404</c:v>
                </c:pt>
                <c:pt idx="103">
                  <c:v>3.6014021202926396</c:v>
                </c:pt>
                <c:pt idx="104">
                  <c:v>3.622102902252113</c:v>
                </c:pt>
                <c:pt idx="105">
                  <c:v>3.647317431554332</c:v>
                </c:pt>
                <c:pt idx="106">
                  <c:v>3.6961978425755548</c:v>
                </c:pt>
                <c:pt idx="107">
                  <c:v>3.7755230344960657</c:v>
                </c:pt>
                <c:pt idx="108">
                  <c:v>3.7849975711264912</c:v>
                </c:pt>
                <c:pt idx="109">
                  <c:v>3.7884745592746021</c:v>
                </c:pt>
                <c:pt idx="110">
                  <c:v>3.7705699397410264</c:v>
                </c:pt>
                <c:pt idx="111">
                  <c:v>3.7616377970147812</c:v>
                </c:pt>
                <c:pt idx="112">
                  <c:v>3.7541697636727864</c:v>
                </c:pt>
                <c:pt idx="113">
                  <c:v>3.7428339540095408</c:v>
                </c:pt>
                <c:pt idx="114">
                  <c:v>3.7492355859654038</c:v>
                </c:pt>
                <c:pt idx="115">
                  <c:v>3.7425986201913721</c:v>
                </c:pt>
                <c:pt idx="116">
                  <c:v>3.752099423317564</c:v>
                </c:pt>
                <c:pt idx="117">
                  <c:v>3.7455614545855576</c:v>
                </c:pt>
                <c:pt idx="118">
                  <c:v>3.7344248311303772</c:v>
                </c:pt>
                <c:pt idx="119">
                  <c:v>3.7192292702798584</c:v>
                </c:pt>
                <c:pt idx="120">
                  <c:v>3.6856201666437625</c:v>
                </c:pt>
                <c:pt idx="121">
                  <c:v>3.6673067662664449</c:v>
                </c:pt>
                <c:pt idx="122">
                  <c:v>3.6533200184399486</c:v>
                </c:pt>
                <c:pt idx="123">
                  <c:v>3.634813391767822</c:v>
                </c:pt>
                <c:pt idx="124">
                  <c:v>3.6087873762203118</c:v>
                </c:pt>
                <c:pt idx="125">
                  <c:v>3.5650940052126496</c:v>
                </c:pt>
                <c:pt idx="126">
                  <c:v>3.5586981810464748</c:v>
                </c:pt>
                <c:pt idx="127">
                  <c:v>3.5333256175969168</c:v>
                </c:pt>
                <c:pt idx="128">
                  <c:v>3.488489294559967</c:v>
                </c:pt>
                <c:pt idx="129">
                  <c:v>3.4507253375771731</c:v>
                </c:pt>
                <c:pt idx="130">
                  <c:v>3.4218446089936636</c:v>
                </c:pt>
                <c:pt idx="131">
                  <c:v>3.3791540995935754</c:v>
                </c:pt>
                <c:pt idx="132">
                  <c:v>3.3185985183225206</c:v>
                </c:pt>
                <c:pt idx="133">
                  <c:v>3.30000400232632</c:v>
                </c:pt>
              </c:numCache>
            </c:numRef>
          </c:val>
        </c:ser>
        <c:dLbls>
          <c:showLegendKey val="0"/>
          <c:showVal val="0"/>
          <c:showCatName val="0"/>
          <c:showSerName val="0"/>
          <c:showPercent val="0"/>
          <c:showBubbleSize val="0"/>
        </c:dLbls>
        <c:axId val="242448640"/>
        <c:axId val="242454912"/>
      </c:areaChart>
      <c:dateAx>
        <c:axId val="242448640"/>
        <c:scaling>
          <c:orientation val="minMax"/>
        </c:scaling>
        <c:delete val="0"/>
        <c:axPos val="b"/>
        <c:title>
          <c:tx>
            <c:rich>
              <a:bodyPr/>
              <a:lstStyle/>
              <a:p>
                <a:pPr>
                  <a:defRPr/>
                </a:pPr>
                <a:r>
                  <a:rPr lang="en-US"/>
                  <a:t>YY/MM</a:t>
                </a:r>
                <a:endParaRPr lang="zh-CN"/>
              </a:p>
            </c:rich>
          </c:tx>
          <c:layout>
            <c:manualLayout>
              <c:xMode val="edge"/>
              <c:yMode val="edge"/>
              <c:x val="2.734715451516045E-3"/>
              <c:y val="0.91412431076425682"/>
            </c:manualLayout>
          </c:layout>
          <c:overlay val="0"/>
        </c:title>
        <c:numFmt formatCode="yy/mm" sourceLinked="0"/>
        <c:majorTickMark val="out"/>
        <c:minorTickMark val="none"/>
        <c:tickLblPos val="nextTo"/>
        <c:crossAx val="242454912"/>
        <c:crosses val="autoZero"/>
        <c:auto val="1"/>
        <c:lblOffset val="100"/>
        <c:baseTimeUnit val="months"/>
      </c:dateAx>
      <c:valAx>
        <c:axId val="242454912"/>
        <c:scaling>
          <c:orientation val="minMax"/>
        </c:scaling>
        <c:delete val="0"/>
        <c:axPos val="l"/>
        <c:majorGridlines/>
        <c:numFmt formatCode="0%" sourceLinked="1"/>
        <c:majorTickMark val="out"/>
        <c:minorTickMark val="none"/>
        <c:tickLblPos val="nextTo"/>
        <c:crossAx val="242448640"/>
        <c:crosses val="autoZero"/>
        <c:crossBetween val="midCat"/>
      </c:valAx>
    </c:plotArea>
    <c:legend>
      <c:legendPos val="r"/>
      <c:layout>
        <c:manualLayout>
          <c:xMode val="edge"/>
          <c:yMode val="edge"/>
          <c:x val="0.79257008942862361"/>
          <c:y val="0.17311040107326156"/>
          <c:w val="0.20469575678040247"/>
          <c:h val="0.56581547098279383"/>
        </c:manualLayout>
      </c:layout>
      <c:overlay val="0"/>
    </c:legend>
    <c:plotVisOnly val="1"/>
    <c:dispBlanksAs val="zero"/>
    <c:showDLblsOverMax val="0"/>
  </c:chart>
  <c:spPr>
    <a:ln>
      <a:noFill/>
    </a:ln>
  </c:spPr>
  <c:txPr>
    <a:bodyPr/>
    <a:lstStyle/>
    <a:p>
      <a:pPr>
        <a:defRPr sz="1000"/>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832740324594257"/>
          <c:y val="5.1400554097404488E-2"/>
          <c:w val="0.82555961298377034"/>
          <c:h val="0.88562962962962966"/>
        </c:manualLayout>
      </c:layout>
      <c:barChart>
        <c:barDir val="col"/>
        <c:grouping val="clustered"/>
        <c:varyColors val="0"/>
        <c:ser>
          <c:idx val="0"/>
          <c:order val="0"/>
          <c:tx>
            <c:strRef>
              <c:f>影子银行1!$X$18</c:f>
              <c:strCache>
                <c:ptCount val="1"/>
                <c:pt idx="0">
                  <c:v>影子银行Ⅰ</c:v>
                </c:pt>
              </c:strCache>
            </c:strRef>
          </c:tx>
          <c:invertIfNegative val="0"/>
          <c:cat>
            <c:numRef>
              <c:f>影子银行1!$O$19:$O$29</c:f>
              <c:numCache>
                <c:formatCode>yyyy</c:formatCode>
                <c:ptCount val="11"/>
                <c:pt idx="0">
                  <c:v>37591</c:v>
                </c:pt>
                <c:pt idx="1">
                  <c:v>37956</c:v>
                </c:pt>
                <c:pt idx="2">
                  <c:v>38322</c:v>
                </c:pt>
                <c:pt idx="3">
                  <c:v>38687</c:v>
                </c:pt>
                <c:pt idx="4">
                  <c:v>39052</c:v>
                </c:pt>
                <c:pt idx="5">
                  <c:v>39417</c:v>
                </c:pt>
                <c:pt idx="6">
                  <c:v>39783</c:v>
                </c:pt>
                <c:pt idx="7">
                  <c:v>40148</c:v>
                </c:pt>
                <c:pt idx="8">
                  <c:v>40513</c:v>
                </c:pt>
                <c:pt idx="9">
                  <c:v>40878</c:v>
                </c:pt>
                <c:pt idx="10">
                  <c:v>41244</c:v>
                </c:pt>
              </c:numCache>
            </c:numRef>
          </c:cat>
          <c:val>
            <c:numRef>
              <c:f>影子银行1!$X$19:$X$29</c:f>
              <c:numCache>
                <c:formatCode>0.00_);[Red]\(0.00\)</c:formatCode>
                <c:ptCount val="11"/>
                <c:pt idx="0">
                  <c:v>1577.9670000000001</c:v>
                </c:pt>
                <c:pt idx="1">
                  <c:v>1945.067</c:v>
                </c:pt>
                <c:pt idx="2">
                  <c:v>2341.9670000000001</c:v>
                </c:pt>
                <c:pt idx="3">
                  <c:v>2775.5669999999996</c:v>
                </c:pt>
                <c:pt idx="4">
                  <c:v>4195.5757089500012</c:v>
                </c:pt>
                <c:pt idx="5">
                  <c:v>6148.7642089499996</c:v>
                </c:pt>
                <c:pt idx="6">
                  <c:v>8060.6987089499999</c:v>
                </c:pt>
                <c:pt idx="7">
                  <c:v>11097.653208950003</c:v>
                </c:pt>
                <c:pt idx="8">
                  <c:v>17898.036896875001</c:v>
                </c:pt>
                <c:pt idx="9">
                  <c:v>22771.222949694999</c:v>
                </c:pt>
                <c:pt idx="10">
                  <c:v>30297.952282030001</c:v>
                </c:pt>
              </c:numCache>
            </c:numRef>
          </c:val>
        </c:ser>
        <c:dLbls>
          <c:showLegendKey val="0"/>
          <c:showVal val="0"/>
          <c:showCatName val="0"/>
          <c:showSerName val="0"/>
          <c:showPercent val="0"/>
          <c:showBubbleSize val="0"/>
        </c:dLbls>
        <c:gapWidth val="150"/>
        <c:axId val="28225920"/>
        <c:axId val="28227840"/>
      </c:barChart>
      <c:lineChart>
        <c:grouping val="standard"/>
        <c:varyColors val="0"/>
        <c:ser>
          <c:idx val="1"/>
          <c:order val="1"/>
          <c:tx>
            <c:strRef>
              <c:f>影子银行1!$Y$18</c:f>
              <c:strCache>
                <c:ptCount val="1"/>
                <c:pt idx="0">
                  <c:v>影子银行Ⅰ/本外币贷款余额（右）</c:v>
                </c:pt>
              </c:strCache>
            </c:strRef>
          </c:tx>
          <c:spPr>
            <a:ln w="28575"/>
          </c:spPr>
          <c:marker>
            <c:symbol val="circle"/>
            <c:size val="4"/>
            <c:spPr>
              <a:solidFill>
                <a:schemeClr val="bg1"/>
              </a:solidFill>
            </c:spPr>
          </c:marker>
          <c:cat>
            <c:numRef>
              <c:f>影子银行1!$O$19:$O$29</c:f>
              <c:numCache>
                <c:formatCode>yyyy</c:formatCode>
                <c:ptCount val="11"/>
                <c:pt idx="0">
                  <c:v>37591</c:v>
                </c:pt>
                <c:pt idx="1">
                  <c:v>37956</c:v>
                </c:pt>
                <c:pt idx="2">
                  <c:v>38322</c:v>
                </c:pt>
                <c:pt idx="3">
                  <c:v>38687</c:v>
                </c:pt>
                <c:pt idx="4">
                  <c:v>39052</c:v>
                </c:pt>
                <c:pt idx="5">
                  <c:v>39417</c:v>
                </c:pt>
                <c:pt idx="6">
                  <c:v>39783</c:v>
                </c:pt>
                <c:pt idx="7">
                  <c:v>40148</c:v>
                </c:pt>
                <c:pt idx="8">
                  <c:v>40513</c:v>
                </c:pt>
                <c:pt idx="9">
                  <c:v>40878</c:v>
                </c:pt>
                <c:pt idx="10">
                  <c:v>41244</c:v>
                </c:pt>
              </c:numCache>
            </c:numRef>
          </c:cat>
          <c:val>
            <c:numRef>
              <c:f>影子银行1!$Y$19:$Y$29</c:f>
              <c:numCache>
                <c:formatCode>0.00_);[Red]\(0.00\)</c:formatCode>
                <c:ptCount val="11"/>
                <c:pt idx="0">
                  <c:v>11.287083458211525</c:v>
                </c:pt>
                <c:pt idx="1">
                  <c:v>11.457003846357743</c:v>
                </c:pt>
                <c:pt idx="2">
                  <c:v>12.419907833651711</c:v>
                </c:pt>
                <c:pt idx="3">
                  <c:v>13.419006946869844</c:v>
                </c:pt>
                <c:pt idx="4">
                  <c:v>17.607770617171131</c:v>
                </c:pt>
                <c:pt idx="5">
                  <c:v>22.138041504784958</c:v>
                </c:pt>
                <c:pt idx="6">
                  <c:v>25.185852067722948</c:v>
                </c:pt>
                <c:pt idx="7">
                  <c:v>26.075521301039537</c:v>
                </c:pt>
                <c:pt idx="8">
                  <c:v>35.147534954074295</c:v>
                </c:pt>
                <c:pt idx="9">
                  <c:v>39.133040685655104</c:v>
                </c:pt>
                <c:pt idx="10">
                  <c:v>45.027635104035134</c:v>
                </c:pt>
              </c:numCache>
            </c:numRef>
          </c:val>
          <c:smooth val="0"/>
        </c:ser>
        <c:dLbls>
          <c:showLegendKey val="0"/>
          <c:showVal val="0"/>
          <c:showCatName val="0"/>
          <c:showSerName val="0"/>
          <c:showPercent val="0"/>
          <c:showBubbleSize val="0"/>
        </c:dLbls>
        <c:marker val="1"/>
        <c:smooth val="0"/>
        <c:axId val="28231168"/>
        <c:axId val="28229632"/>
      </c:lineChart>
      <c:dateAx>
        <c:axId val="28225920"/>
        <c:scaling>
          <c:orientation val="minMax"/>
        </c:scaling>
        <c:delete val="0"/>
        <c:axPos val="b"/>
        <c:numFmt formatCode="yyyy" sourceLinked="1"/>
        <c:majorTickMark val="out"/>
        <c:minorTickMark val="none"/>
        <c:tickLblPos val="nextTo"/>
        <c:crossAx val="28227840"/>
        <c:crosses val="autoZero"/>
        <c:auto val="1"/>
        <c:lblOffset val="100"/>
        <c:baseTimeUnit val="years"/>
      </c:dateAx>
      <c:valAx>
        <c:axId val="28227840"/>
        <c:scaling>
          <c:orientation val="minMax"/>
        </c:scaling>
        <c:delete val="0"/>
        <c:axPos val="l"/>
        <c:numFmt formatCode="0_);[Red]\(0\)" sourceLinked="0"/>
        <c:majorTickMark val="out"/>
        <c:minorTickMark val="none"/>
        <c:tickLblPos val="nextTo"/>
        <c:crossAx val="28225920"/>
        <c:crosses val="autoZero"/>
        <c:crossBetween val="between"/>
      </c:valAx>
      <c:valAx>
        <c:axId val="28229632"/>
        <c:scaling>
          <c:orientation val="minMax"/>
          <c:min val="10"/>
        </c:scaling>
        <c:delete val="0"/>
        <c:axPos val="r"/>
        <c:numFmt formatCode="0_);[Red]\(0\)" sourceLinked="0"/>
        <c:majorTickMark val="out"/>
        <c:minorTickMark val="none"/>
        <c:tickLblPos val="nextTo"/>
        <c:crossAx val="28231168"/>
        <c:crosses val="max"/>
        <c:crossBetween val="between"/>
      </c:valAx>
      <c:dateAx>
        <c:axId val="28231168"/>
        <c:scaling>
          <c:orientation val="minMax"/>
        </c:scaling>
        <c:delete val="1"/>
        <c:axPos val="b"/>
        <c:numFmt formatCode="yyyy" sourceLinked="1"/>
        <c:majorTickMark val="out"/>
        <c:minorTickMark val="none"/>
        <c:tickLblPos val="nextTo"/>
        <c:crossAx val="28229632"/>
        <c:crosses val="autoZero"/>
        <c:auto val="1"/>
        <c:lblOffset val="100"/>
        <c:baseTimeUnit val="years"/>
      </c:dateAx>
    </c:plotArea>
    <c:legend>
      <c:legendPos val="r"/>
      <c:layout>
        <c:manualLayout>
          <c:xMode val="edge"/>
          <c:yMode val="edge"/>
          <c:x val="0.14674687890137331"/>
          <c:y val="3.3044217687074835E-2"/>
          <c:w val="0.58943632958801495"/>
          <c:h val="0.15842217813051146"/>
        </c:manualLayout>
      </c:layout>
      <c:overlay val="0"/>
    </c:legend>
    <c:plotVisOnly val="1"/>
    <c:dispBlanksAs val="gap"/>
    <c:showDLblsOverMax val="0"/>
  </c:chart>
  <c:spPr>
    <a:noFill/>
    <a:ln>
      <a:noFill/>
    </a:ln>
  </c:spPr>
  <c:txPr>
    <a:bodyPr/>
    <a:lstStyle/>
    <a:p>
      <a:pPr>
        <a:defRPr sz="9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832740324594257"/>
          <c:y val="5.1400554097404488E-2"/>
          <c:w val="0.82555961298377034"/>
          <c:h val="0.88562962962962966"/>
        </c:manualLayout>
      </c:layout>
      <c:barChart>
        <c:barDir val="col"/>
        <c:grouping val="clustered"/>
        <c:varyColors val="0"/>
        <c:ser>
          <c:idx val="0"/>
          <c:order val="0"/>
          <c:tx>
            <c:strRef>
              <c:f>影子银行1!$X$18</c:f>
              <c:strCache>
                <c:ptCount val="1"/>
                <c:pt idx="0">
                  <c:v>影子银行Ⅰ</c:v>
                </c:pt>
              </c:strCache>
            </c:strRef>
          </c:tx>
          <c:invertIfNegative val="0"/>
          <c:cat>
            <c:numRef>
              <c:f>影子银行1!$O$22:$O$29</c:f>
              <c:numCache>
                <c:formatCode>yyyy</c:formatCode>
                <c:ptCount val="8"/>
                <c:pt idx="0">
                  <c:v>38687</c:v>
                </c:pt>
                <c:pt idx="1">
                  <c:v>39052</c:v>
                </c:pt>
                <c:pt idx="2">
                  <c:v>39417</c:v>
                </c:pt>
                <c:pt idx="3">
                  <c:v>39783</c:v>
                </c:pt>
                <c:pt idx="4">
                  <c:v>40148</c:v>
                </c:pt>
                <c:pt idx="5">
                  <c:v>40513</c:v>
                </c:pt>
                <c:pt idx="6">
                  <c:v>40878</c:v>
                </c:pt>
                <c:pt idx="7">
                  <c:v>41244</c:v>
                </c:pt>
              </c:numCache>
            </c:numRef>
          </c:cat>
          <c:val>
            <c:numRef>
              <c:f>影子银行1!$X$22:$X$29</c:f>
              <c:numCache>
                <c:formatCode>0.00_);[Red]\(0.00\)</c:formatCode>
                <c:ptCount val="8"/>
                <c:pt idx="0">
                  <c:v>2775.5669999999996</c:v>
                </c:pt>
                <c:pt idx="1">
                  <c:v>4195.5757089500012</c:v>
                </c:pt>
                <c:pt idx="2">
                  <c:v>6148.7642089499996</c:v>
                </c:pt>
                <c:pt idx="3">
                  <c:v>8060.6987089499999</c:v>
                </c:pt>
                <c:pt idx="4">
                  <c:v>11097.653208950003</c:v>
                </c:pt>
                <c:pt idx="5">
                  <c:v>17898.036896875001</c:v>
                </c:pt>
                <c:pt idx="6">
                  <c:v>22771.222949694999</c:v>
                </c:pt>
                <c:pt idx="7">
                  <c:v>30297.952282030001</c:v>
                </c:pt>
              </c:numCache>
            </c:numRef>
          </c:val>
        </c:ser>
        <c:dLbls>
          <c:showLegendKey val="0"/>
          <c:showVal val="0"/>
          <c:showCatName val="0"/>
          <c:showSerName val="0"/>
          <c:showPercent val="0"/>
          <c:showBubbleSize val="0"/>
        </c:dLbls>
        <c:gapWidth val="150"/>
        <c:axId val="25897600"/>
        <c:axId val="25903872"/>
      </c:barChart>
      <c:lineChart>
        <c:grouping val="standard"/>
        <c:varyColors val="0"/>
        <c:ser>
          <c:idx val="1"/>
          <c:order val="1"/>
          <c:tx>
            <c:strRef>
              <c:f>影子银行1!$Z$18</c:f>
              <c:strCache>
                <c:ptCount val="1"/>
                <c:pt idx="0">
                  <c:v>影子银行Ⅰ/商业银行总资产（右）</c:v>
                </c:pt>
              </c:strCache>
            </c:strRef>
          </c:tx>
          <c:spPr>
            <a:ln w="28575"/>
          </c:spPr>
          <c:marker>
            <c:symbol val="circle"/>
            <c:size val="4"/>
            <c:spPr>
              <a:solidFill>
                <a:schemeClr val="bg1"/>
              </a:solidFill>
            </c:spPr>
          </c:marker>
          <c:cat>
            <c:numRef>
              <c:f>影子银行1!$O$22:$O$29</c:f>
              <c:numCache>
                <c:formatCode>yyyy</c:formatCode>
                <c:ptCount val="8"/>
                <c:pt idx="0">
                  <c:v>38687</c:v>
                </c:pt>
                <c:pt idx="1">
                  <c:v>39052</c:v>
                </c:pt>
                <c:pt idx="2">
                  <c:v>39417</c:v>
                </c:pt>
                <c:pt idx="3">
                  <c:v>39783</c:v>
                </c:pt>
                <c:pt idx="4">
                  <c:v>40148</c:v>
                </c:pt>
                <c:pt idx="5">
                  <c:v>40513</c:v>
                </c:pt>
                <c:pt idx="6">
                  <c:v>40878</c:v>
                </c:pt>
                <c:pt idx="7">
                  <c:v>41244</c:v>
                </c:pt>
              </c:numCache>
            </c:numRef>
          </c:cat>
          <c:val>
            <c:numRef>
              <c:f>影子银行1!$Z$22:$Z$29</c:f>
              <c:numCache>
                <c:formatCode>0.00_);[Red]\(0.00\)</c:formatCode>
                <c:ptCount val="8"/>
                <c:pt idx="0">
                  <c:v>7.4101829020197485</c:v>
                </c:pt>
                <c:pt idx="1">
                  <c:v>9.5072546237269666</c:v>
                </c:pt>
                <c:pt idx="2">
                  <c:v>11.361289747723315</c:v>
                </c:pt>
                <c:pt idx="3">
                  <c:v>12.565358493365778</c:v>
                </c:pt>
                <c:pt idx="4">
                  <c:v>13.703885237019055</c:v>
                </c:pt>
                <c:pt idx="5">
                  <c:v>18.612600114534121</c:v>
                </c:pt>
                <c:pt idx="6">
                  <c:v>20.012199799241046</c:v>
                </c:pt>
                <c:pt idx="7">
                  <c:v>22.663471905018763</c:v>
                </c:pt>
              </c:numCache>
            </c:numRef>
          </c:val>
          <c:smooth val="0"/>
        </c:ser>
        <c:dLbls>
          <c:showLegendKey val="0"/>
          <c:showVal val="0"/>
          <c:showCatName val="0"/>
          <c:showSerName val="0"/>
          <c:showPercent val="0"/>
          <c:showBubbleSize val="0"/>
        </c:dLbls>
        <c:marker val="1"/>
        <c:smooth val="0"/>
        <c:axId val="25907200"/>
        <c:axId val="25905408"/>
      </c:lineChart>
      <c:dateAx>
        <c:axId val="25897600"/>
        <c:scaling>
          <c:orientation val="minMax"/>
        </c:scaling>
        <c:delete val="0"/>
        <c:axPos val="b"/>
        <c:numFmt formatCode="yyyy" sourceLinked="1"/>
        <c:majorTickMark val="out"/>
        <c:minorTickMark val="none"/>
        <c:tickLblPos val="nextTo"/>
        <c:crossAx val="25903872"/>
        <c:crosses val="autoZero"/>
        <c:auto val="1"/>
        <c:lblOffset val="100"/>
        <c:baseTimeUnit val="years"/>
      </c:dateAx>
      <c:valAx>
        <c:axId val="25903872"/>
        <c:scaling>
          <c:orientation val="minMax"/>
        </c:scaling>
        <c:delete val="0"/>
        <c:axPos val="l"/>
        <c:numFmt formatCode="0_);[Red]\(0\)" sourceLinked="0"/>
        <c:majorTickMark val="out"/>
        <c:minorTickMark val="none"/>
        <c:tickLblPos val="nextTo"/>
        <c:crossAx val="25897600"/>
        <c:crosses val="autoZero"/>
        <c:crossBetween val="between"/>
      </c:valAx>
      <c:valAx>
        <c:axId val="25905408"/>
        <c:scaling>
          <c:orientation val="minMax"/>
          <c:max val="24"/>
          <c:min val="6"/>
        </c:scaling>
        <c:delete val="0"/>
        <c:axPos val="r"/>
        <c:numFmt formatCode="0_);[Red]\(0\)" sourceLinked="0"/>
        <c:majorTickMark val="out"/>
        <c:minorTickMark val="none"/>
        <c:tickLblPos val="nextTo"/>
        <c:crossAx val="25907200"/>
        <c:crosses val="max"/>
        <c:crossBetween val="between"/>
        <c:majorUnit val="2"/>
      </c:valAx>
      <c:dateAx>
        <c:axId val="25907200"/>
        <c:scaling>
          <c:orientation val="minMax"/>
        </c:scaling>
        <c:delete val="1"/>
        <c:axPos val="b"/>
        <c:numFmt formatCode="yyyy" sourceLinked="1"/>
        <c:majorTickMark val="out"/>
        <c:minorTickMark val="none"/>
        <c:tickLblPos val="nextTo"/>
        <c:crossAx val="25905408"/>
        <c:crosses val="autoZero"/>
        <c:auto val="1"/>
        <c:lblOffset val="100"/>
        <c:baseTimeUnit val="years"/>
      </c:dateAx>
    </c:plotArea>
    <c:legend>
      <c:legendPos val="r"/>
      <c:layout>
        <c:manualLayout>
          <c:xMode val="edge"/>
          <c:yMode val="edge"/>
          <c:x val="0.14674687890137331"/>
          <c:y val="3.3044217687074835E-2"/>
          <c:w val="0.58943632958801495"/>
          <c:h val="0.20041950113378684"/>
        </c:manualLayout>
      </c:layout>
      <c:overlay val="0"/>
    </c:legend>
    <c:plotVisOnly val="1"/>
    <c:dispBlanksAs val="gap"/>
    <c:showDLblsOverMax val="0"/>
  </c:chart>
  <c:spPr>
    <a:noFill/>
    <a:ln>
      <a:noFill/>
    </a:ln>
  </c:spPr>
  <c:txPr>
    <a:bodyPr/>
    <a:lstStyle/>
    <a:p>
      <a:pPr>
        <a:defRPr sz="9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Calibri" pitchFamily="34" charset="0"/>
                <a:ea typeface="宋体" pitchFamily="2" charset="-122"/>
              </a:defRPr>
            </a:lvl1pPr>
          </a:lstStyle>
          <a:p>
            <a:pPr>
              <a:defRPr/>
            </a:pPr>
            <a:endParaRPr lang="zh-CN" altLang="en-US"/>
          </a:p>
        </p:txBody>
      </p:sp>
      <p:sp>
        <p:nvSpPr>
          <p:cNvPr id="8704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Calibri" pitchFamily="34" charset="0"/>
                <a:ea typeface="宋体" pitchFamily="2" charset="-122"/>
              </a:defRPr>
            </a:lvl1pPr>
          </a:lstStyle>
          <a:p>
            <a:pPr>
              <a:defRPr/>
            </a:pPr>
            <a:fld id="{9DAAC476-4E0B-46A2-A8DA-25ABB5AA4470}" type="datetimeFigureOut">
              <a:rPr lang="zh-CN" altLang="en-US"/>
              <a:pPr>
                <a:defRPr/>
              </a:pPr>
              <a:t>2013/6/20</a:t>
            </a:fld>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Calibri" pitchFamily="34" charset="0"/>
                <a:ea typeface="宋体" pitchFamily="2"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Calibri" pitchFamily="34" charset="0"/>
                <a:ea typeface="宋体" pitchFamily="2" charset="-122"/>
              </a:defRPr>
            </a:lvl1pPr>
          </a:lstStyle>
          <a:p>
            <a:pPr>
              <a:defRPr/>
            </a:pPr>
            <a:fld id="{8A1CAB08-B49A-4BCC-AD26-2E9583032219}" type="slidenum">
              <a:rPr lang="zh-CN" altLang="en-US"/>
              <a:pPr>
                <a:defRPr/>
              </a:pPr>
              <a:t>‹#›</a:t>
            </a:fld>
            <a:endParaRPr lang="en-US" altLang="zh-CN"/>
          </a:p>
        </p:txBody>
      </p:sp>
    </p:spTree>
    <p:extLst>
      <p:ext uri="{BB962C8B-B14F-4D97-AF65-F5344CB8AC3E}">
        <p14:creationId xmlns:p14="http://schemas.microsoft.com/office/powerpoint/2010/main" val="38187222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Calibri" pitchFamily="34" charset="0"/>
                <a:ea typeface="宋体" pitchFamily="2" charset="-122"/>
              </a:defRPr>
            </a:lvl1pPr>
          </a:lstStyle>
          <a:p>
            <a:pPr>
              <a:defRPr/>
            </a:pPr>
            <a:endParaRPr lang="zh-CN" altLang="en-US"/>
          </a:p>
        </p:txBody>
      </p:sp>
      <p:sp>
        <p:nvSpPr>
          <p:cNvPr id="2355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Calibri" pitchFamily="34" charset="0"/>
                <a:ea typeface="宋体" pitchFamily="2" charset="-122"/>
              </a:defRPr>
            </a:lvl1pPr>
          </a:lstStyle>
          <a:p>
            <a:pPr>
              <a:defRPr/>
            </a:pPr>
            <a:fld id="{945C040E-C95A-4C21-91BC-13A1A143F8DB}" type="datetimeFigureOut">
              <a:rPr lang="zh-CN" altLang="en-US"/>
              <a:pPr>
                <a:defRPr/>
              </a:pPr>
              <a:t>2013/6/20</a:t>
            </a:fld>
            <a:endParaRPr lang="en-US" altLang="zh-CN"/>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355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355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Calibri" pitchFamily="34" charset="0"/>
                <a:ea typeface="宋体" pitchFamily="2" charset="-122"/>
              </a:defRPr>
            </a:lvl1pPr>
          </a:lstStyle>
          <a:p>
            <a:pPr>
              <a:defRPr/>
            </a:pPr>
            <a:endParaRPr lang="en-US" altLang="zh-CN"/>
          </a:p>
        </p:txBody>
      </p:sp>
      <p:sp>
        <p:nvSpPr>
          <p:cNvPr id="2355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Calibri" pitchFamily="34" charset="0"/>
                <a:ea typeface="宋体" pitchFamily="2" charset="-122"/>
              </a:defRPr>
            </a:lvl1pPr>
          </a:lstStyle>
          <a:p>
            <a:pPr>
              <a:defRPr/>
            </a:pPr>
            <a:fld id="{39E35C27-B484-4BAE-9173-090B15713404}" type="slidenum">
              <a:rPr lang="zh-CN" altLang="en-US"/>
              <a:pPr>
                <a:defRPr/>
              </a:pPr>
              <a:t>‹#›</a:t>
            </a:fld>
            <a:endParaRPr lang="en-US" altLang="zh-CN"/>
          </a:p>
        </p:txBody>
      </p:sp>
    </p:spTree>
    <p:extLst>
      <p:ext uri="{BB962C8B-B14F-4D97-AF65-F5344CB8AC3E}">
        <p14:creationId xmlns:p14="http://schemas.microsoft.com/office/powerpoint/2010/main" val="11558229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45EDF6C-E148-49D9-AD8E-CB194087F8AA}" type="datetime1">
              <a:rPr lang="zh-CN" altLang="en-US" smtClean="0"/>
              <a:t>2013/6/20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A851AD4-4E0F-468D-BF46-B37A063F0EBE}" type="slidenum">
              <a:rPr lang="zh-CN" altLang="en-US"/>
              <a:pPr>
                <a:defRPr/>
              </a:pPr>
              <a:t>‹#›</a:t>
            </a:fld>
            <a:endParaRPr lang="zh-CN" altLang="en-US"/>
          </a:p>
        </p:txBody>
      </p:sp>
    </p:spTree>
    <p:extLst>
      <p:ext uri="{BB962C8B-B14F-4D97-AF65-F5344CB8AC3E}">
        <p14:creationId xmlns:p14="http://schemas.microsoft.com/office/powerpoint/2010/main" val="3750674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8BE4043-EED4-44EB-8751-BA097866A7BC}" type="datetime1">
              <a:rPr lang="zh-CN" altLang="en-US" smtClean="0"/>
              <a:t>2013/6/20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7DD9EA8-BB25-4DCB-AB3D-ACA21A104CF3}" type="slidenum">
              <a:rPr lang="zh-CN" altLang="en-US"/>
              <a:pPr>
                <a:defRPr/>
              </a:pPr>
              <a:t>‹#›</a:t>
            </a:fld>
            <a:endParaRPr lang="zh-CN" altLang="en-US"/>
          </a:p>
        </p:txBody>
      </p:sp>
    </p:spTree>
    <p:extLst>
      <p:ext uri="{BB962C8B-B14F-4D97-AF65-F5344CB8AC3E}">
        <p14:creationId xmlns:p14="http://schemas.microsoft.com/office/powerpoint/2010/main" val="2553861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88F39DB-7BF9-4500-BD9A-F1BC2D2AE273}" type="datetime1">
              <a:rPr lang="zh-CN" altLang="en-US" smtClean="0"/>
              <a:t>2013/6/20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5AE1500-B584-4625-9B20-64F2985E17B9}" type="slidenum">
              <a:rPr lang="zh-CN" altLang="en-US"/>
              <a:pPr>
                <a:defRPr/>
              </a:pPr>
              <a:t>‹#›</a:t>
            </a:fld>
            <a:endParaRPr lang="zh-CN" altLang="en-US"/>
          </a:p>
        </p:txBody>
      </p:sp>
    </p:spTree>
    <p:extLst>
      <p:ext uri="{BB962C8B-B14F-4D97-AF65-F5344CB8AC3E}">
        <p14:creationId xmlns:p14="http://schemas.microsoft.com/office/powerpoint/2010/main" val="2889541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8229600" cy="428628"/>
          </a:xfrm>
        </p:spPr>
        <p:txBody>
          <a:bodyPr>
            <a:normAutofit/>
          </a:bodyPr>
          <a:lstStyle>
            <a:lvl1pPr algn="l">
              <a:defRPr sz="1800">
                <a:solidFill>
                  <a:schemeClr val="bg1">
                    <a:lumMod val="95000"/>
                  </a:schemeClr>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normAutofit/>
          </a:bodyPr>
          <a:lstStyle>
            <a:lvl1pPr>
              <a:buNone/>
              <a:defRPr sz="1800">
                <a:latin typeface="微软雅黑" pitchFamily="34" charset="-122"/>
                <a:ea typeface="微软雅黑" pitchFamily="34" charset="-122"/>
              </a:defRPr>
            </a:lvl1pPr>
          </a:lstStyle>
          <a:p>
            <a:pPr lvl="0"/>
            <a:endParaRPr lang="zh-CN" altLang="en-US" dirty="0"/>
          </a:p>
        </p:txBody>
      </p:sp>
      <p:sp>
        <p:nvSpPr>
          <p:cNvPr id="4" name="日期占位符 3"/>
          <p:cNvSpPr>
            <a:spLocks noGrp="1"/>
          </p:cNvSpPr>
          <p:nvPr>
            <p:ph type="dt" sz="half" idx="10"/>
          </p:nvPr>
        </p:nvSpPr>
        <p:spPr/>
        <p:txBody>
          <a:bodyPr/>
          <a:lstStyle>
            <a:lvl1pPr>
              <a:defRPr/>
            </a:lvl1pPr>
          </a:lstStyle>
          <a:p>
            <a:pPr>
              <a:defRPr/>
            </a:pPr>
            <a:fld id="{7DAF594C-022B-409D-844E-9E64F5FC7FA9}" type="datetime1">
              <a:rPr lang="zh-CN" altLang="en-US" smtClean="0"/>
              <a:t>2013/6/20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49EC89F-9BE2-49FD-A110-CE5A7C89E88B}" type="slidenum">
              <a:rPr lang="zh-CN" altLang="en-US"/>
              <a:pPr>
                <a:defRPr/>
              </a:pPr>
              <a:t>‹#›</a:t>
            </a:fld>
            <a:endParaRPr lang="zh-CN" altLang="en-US"/>
          </a:p>
        </p:txBody>
      </p:sp>
    </p:spTree>
    <p:extLst>
      <p:ext uri="{BB962C8B-B14F-4D97-AF65-F5344CB8AC3E}">
        <p14:creationId xmlns:p14="http://schemas.microsoft.com/office/powerpoint/2010/main" val="2655285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9FFA8A9-4AC3-4A95-AAEE-75DA82313F42}" type="datetime1">
              <a:rPr lang="zh-CN" altLang="en-US" smtClean="0"/>
              <a:t>2013/6/20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F534A05-E23E-48DF-877F-A78D0E77D851}" type="slidenum">
              <a:rPr lang="zh-CN" altLang="en-US"/>
              <a:pPr>
                <a:defRPr/>
              </a:pPr>
              <a:t>‹#›</a:t>
            </a:fld>
            <a:endParaRPr lang="zh-CN" altLang="en-US"/>
          </a:p>
        </p:txBody>
      </p:sp>
    </p:spTree>
    <p:extLst>
      <p:ext uri="{BB962C8B-B14F-4D97-AF65-F5344CB8AC3E}">
        <p14:creationId xmlns:p14="http://schemas.microsoft.com/office/powerpoint/2010/main" val="4026969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470AFBDB-E66C-4A2C-A377-D1807D220CB6}" type="datetime1">
              <a:rPr lang="zh-CN" altLang="en-US" smtClean="0"/>
              <a:t>2013/6/20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F9F32BF-C13A-470D-AD32-F5DA090834DA}" type="slidenum">
              <a:rPr lang="zh-CN" altLang="en-US"/>
              <a:pPr>
                <a:defRPr/>
              </a:pPr>
              <a:t>‹#›</a:t>
            </a:fld>
            <a:endParaRPr lang="zh-CN" altLang="en-US"/>
          </a:p>
        </p:txBody>
      </p:sp>
    </p:spTree>
    <p:extLst>
      <p:ext uri="{BB962C8B-B14F-4D97-AF65-F5344CB8AC3E}">
        <p14:creationId xmlns:p14="http://schemas.microsoft.com/office/powerpoint/2010/main" val="4087218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8CAE609E-CEB7-40D2-A916-57493612935C}" type="datetime1">
              <a:rPr lang="zh-CN" altLang="en-US" smtClean="0"/>
              <a:t>2013/6/20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D9E20DF9-8259-4AB9-8447-323231B1740F}" type="slidenum">
              <a:rPr lang="zh-CN" altLang="en-US"/>
              <a:pPr>
                <a:defRPr/>
              </a:pPr>
              <a:t>‹#›</a:t>
            </a:fld>
            <a:endParaRPr lang="zh-CN" altLang="en-US"/>
          </a:p>
        </p:txBody>
      </p:sp>
    </p:spTree>
    <p:extLst>
      <p:ext uri="{BB962C8B-B14F-4D97-AF65-F5344CB8AC3E}">
        <p14:creationId xmlns:p14="http://schemas.microsoft.com/office/powerpoint/2010/main" val="4024806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23A0602-4818-4057-9756-7CFF04C529B6}" type="datetime1">
              <a:rPr lang="zh-CN" altLang="en-US" smtClean="0"/>
              <a:t>2013/6/20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37E925C-EA59-4B0F-88C9-EE66497BA079}" type="slidenum">
              <a:rPr lang="zh-CN" altLang="en-US"/>
              <a:pPr>
                <a:defRPr/>
              </a:pPr>
              <a:t>‹#›</a:t>
            </a:fld>
            <a:endParaRPr lang="zh-CN" altLang="en-US"/>
          </a:p>
        </p:txBody>
      </p:sp>
    </p:spTree>
    <p:extLst>
      <p:ext uri="{BB962C8B-B14F-4D97-AF65-F5344CB8AC3E}">
        <p14:creationId xmlns:p14="http://schemas.microsoft.com/office/powerpoint/2010/main" val="1272638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DF1E5AD-8AC5-4B97-BB44-111DA309A7B2}" type="datetime1">
              <a:rPr lang="zh-CN" altLang="en-US" smtClean="0"/>
              <a:t>2013/6/20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1F0C8F14-E837-4E82-A13D-D4CE6DE9A78E}" type="slidenum">
              <a:rPr lang="zh-CN" altLang="en-US"/>
              <a:pPr>
                <a:defRPr/>
              </a:pPr>
              <a:t>‹#›</a:t>
            </a:fld>
            <a:endParaRPr lang="zh-CN" altLang="en-US"/>
          </a:p>
        </p:txBody>
      </p:sp>
    </p:spTree>
    <p:extLst>
      <p:ext uri="{BB962C8B-B14F-4D97-AF65-F5344CB8AC3E}">
        <p14:creationId xmlns:p14="http://schemas.microsoft.com/office/powerpoint/2010/main" val="1611327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6F94B90-5494-47BD-849E-42C7552B37D0}" type="datetime1">
              <a:rPr lang="zh-CN" altLang="en-US" smtClean="0"/>
              <a:t>2013/6/20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6B16A87-E9CE-4A28-89CA-850F81ED2121}" type="slidenum">
              <a:rPr lang="zh-CN" altLang="en-US"/>
              <a:pPr>
                <a:defRPr/>
              </a:pPr>
              <a:t>‹#›</a:t>
            </a:fld>
            <a:endParaRPr lang="zh-CN" altLang="en-US"/>
          </a:p>
        </p:txBody>
      </p:sp>
    </p:spTree>
    <p:extLst>
      <p:ext uri="{BB962C8B-B14F-4D97-AF65-F5344CB8AC3E}">
        <p14:creationId xmlns:p14="http://schemas.microsoft.com/office/powerpoint/2010/main" val="9964546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3E85B9A-C552-4E03-B739-AE2961D58057}" type="datetime1">
              <a:rPr lang="zh-CN" altLang="en-US" smtClean="0"/>
              <a:t>2013/6/20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7EF303B-88A5-475C-8B36-F0F51A0B3BB0}" type="slidenum">
              <a:rPr lang="zh-CN" altLang="en-US"/>
              <a:pPr>
                <a:defRPr/>
              </a:pPr>
              <a:t>‹#›</a:t>
            </a:fld>
            <a:endParaRPr lang="zh-CN" altLang="en-US"/>
          </a:p>
        </p:txBody>
      </p:sp>
    </p:spTree>
    <p:extLst>
      <p:ext uri="{BB962C8B-B14F-4D97-AF65-F5344CB8AC3E}">
        <p14:creationId xmlns:p14="http://schemas.microsoft.com/office/powerpoint/2010/main" val="3322471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F9FC760-5919-4CF0-8B30-E60C9560869C}" type="datetime1">
              <a:rPr lang="zh-CN" altLang="en-US" smtClean="0"/>
              <a:t>2013/6/20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EDF1974-1CC9-4E8F-A80F-66D33656E6A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p:cNvSpPr>
            <a:spLocks noGrp="1"/>
          </p:cNvSpPr>
          <p:nvPr>
            <p:ph type="ctrTitle"/>
          </p:nvPr>
        </p:nvSpPr>
        <p:spPr/>
        <p:txBody>
          <a:bodyPr/>
          <a:lstStyle/>
          <a:p>
            <a:pPr eaLnBrk="1" hangingPunct="1"/>
            <a:endParaRPr lang="zh-CN" altLang="en-US" smtClean="0"/>
          </a:p>
        </p:txBody>
      </p:sp>
      <p:sp>
        <p:nvSpPr>
          <p:cNvPr id="3" name="副标题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zh-CN" altLang="en-US"/>
          </a:p>
        </p:txBody>
      </p:sp>
      <p:pic>
        <p:nvPicPr>
          <p:cNvPr id="2052" name="图片 10" descr="东方证券PPTv7_页面_0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7938"/>
            <a:ext cx="9144000" cy="68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TextBox 12"/>
          <p:cNvSpPr txBox="1">
            <a:spLocks noChangeArrowheads="1"/>
          </p:cNvSpPr>
          <p:nvPr/>
        </p:nvSpPr>
        <p:spPr bwMode="auto">
          <a:xfrm>
            <a:off x="178594" y="3299619"/>
            <a:ext cx="87868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3200" dirty="0" smtClean="0">
                <a:solidFill>
                  <a:schemeClr val="bg1"/>
                </a:solidFill>
                <a:latin typeface="微软雅黑" pitchFamily="34" charset="-122"/>
                <a:ea typeface="微软雅黑" pitchFamily="34" charset="-122"/>
              </a:rPr>
              <a:t>影子银行：国际图景及中国形态</a:t>
            </a:r>
            <a:endParaRPr lang="zh-CN" altLang="en-US" sz="3200" dirty="0">
              <a:solidFill>
                <a:schemeClr val="bg1"/>
              </a:solidFill>
              <a:latin typeface="微软雅黑" pitchFamily="34" charset="-122"/>
              <a:ea typeface="微软雅黑" pitchFamily="34" charset="-122"/>
            </a:endParaRPr>
          </a:p>
        </p:txBody>
      </p:sp>
      <p:sp>
        <p:nvSpPr>
          <p:cNvPr id="2054" name="Text Box 8"/>
          <p:cNvSpPr txBox="1">
            <a:spLocks noChangeArrowheads="1"/>
          </p:cNvSpPr>
          <p:nvPr/>
        </p:nvSpPr>
        <p:spPr bwMode="auto">
          <a:xfrm>
            <a:off x="900113" y="0"/>
            <a:ext cx="3168650" cy="119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endParaRPr lang="zh-CN" altLang="en-US"/>
          </a:p>
          <a:p>
            <a:pPr eaLnBrk="1" hangingPunct="1">
              <a:spcBef>
                <a:spcPct val="50000"/>
              </a:spcBef>
            </a:pPr>
            <a:endParaRPr lang="zh-CN" altLang="en-US"/>
          </a:p>
          <a:p>
            <a:pPr eaLnBrk="1" hangingPunct="1">
              <a:spcBef>
                <a:spcPct val="50000"/>
              </a:spcBef>
            </a:pPr>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457200" y="357188"/>
            <a:ext cx="8229600" cy="428625"/>
          </a:xfrm>
        </p:spPr>
        <p:txBody>
          <a:bodyPr>
            <a:normAutofit fontScale="90000"/>
          </a:bodyPr>
          <a:lstStyle/>
          <a:p>
            <a:pPr>
              <a:defRPr/>
            </a:pPr>
            <a:r>
              <a:rPr lang="zh-CN" altLang="en-US" sz="2400" dirty="0" smtClean="0">
                <a:solidFill>
                  <a:schemeClr val="bg1"/>
                </a:solidFill>
              </a:rPr>
              <a:t>研究提纲</a:t>
            </a:r>
          </a:p>
        </p:txBody>
      </p:sp>
      <p:sp>
        <p:nvSpPr>
          <p:cNvPr id="2" name="TextBox 1"/>
          <p:cNvSpPr txBox="1"/>
          <p:nvPr/>
        </p:nvSpPr>
        <p:spPr>
          <a:xfrm>
            <a:off x="395536" y="836712"/>
            <a:ext cx="8280920" cy="4524315"/>
          </a:xfrm>
          <a:prstGeom prst="rect">
            <a:avLst/>
          </a:prstGeom>
          <a:noFill/>
        </p:spPr>
        <p:txBody>
          <a:bodyPr wrap="square" rtlCol="0">
            <a:spAutoFit/>
          </a:bodyPr>
          <a:lstStyle/>
          <a:p>
            <a:pPr>
              <a:lnSpc>
                <a:spcPct val="300000"/>
              </a:lnSpc>
            </a:pPr>
            <a:r>
              <a:rPr lang="zh-CN" altLang="en-US" sz="2400" b="1" dirty="0" smtClean="0">
                <a:latin typeface="微软雅黑" pitchFamily="34" charset="-122"/>
                <a:ea typeface="微软雅黑" pitchFamily="34" charset="-122"/>
              </a:rPr>
              <a:t>一、有</a:t>
            </a:r>
            <a:r>
              <a:rPr lang="zh-CN" altLang="en-US" sz="2400" b="1" dirty="0">
                <a:latin typeface="微软雅黑" pitchFamily="34" charset="-122"/>
                <a:ea typeface="微软雅黑" pitchFamily="34" charset="-122"/>
              </a:rPr>
              <a:t>多少债可以重来：基于中、美、日、德的比较</a:t>
            </a:r>
            <a:r>
              <a:rPr lang="zh-CN" altLang="en-US" dirty="0"/>
              <a:t>	</a:t>
            </a:r>
            <a:endParaRPr lang="en-US" altLang="zh-CN" dirty="0"/>
          </a:p>
          <a:p>
            <a:pPr>
              <a:lnSpc>
                <a:spcPct val="300000"/>
              </a:lnSpc>
            </a:pPr>
            <a:r>
              <a:rPr lang="zh-CN" altLang="en-US" sz="2400" b="1" dirty="0">
                <a:solidFill>
                  <a:srgbClr val="FF0000"/>
                </a:solidFill>
                <a:latin typeface="微软雅黑" pitchFamily="34" charset="-122"/>
                <a:ea typeface="微软雅黑" pitchFamily="34" charset="-122"/>
              </a:rPr>
              <a:t>二</a:t>
            </a:r>
            <a:r>
              <a:rPr lang="zh-CN" altLang="en-US" sz="2400" b="1" dirty="0" smtClean="0">
                <a:solidFill>
                  <a:srgbClr val="FF0000"/>
                </a:solidFill>
                <a:latin typeface="微软雅黑" pitchFamily="34" charset="-122"/>
                <a:ea typeface="微软雅黑" pitchFamily="34" charset="-122"/>
              </a:rPr>
              <a:t>、中国</a:t>
            </a:r>
            <a:r>
              <a:rPr lang="zh-CN" altLang="en-US" sz="2400" b="1" dirty="0">
                <a:solidFill>
                  <a:srgbClr val="FF0000"/>
                </a:solidFill>
                <a:latin typeface="微软雅黑" pitchFamily="34" charset="-122"/>
                <a:ea typeface="微软雅黑" pitchFamily="34" charset="-122"/>
              </a:rPr>
              <a:t>影子银行的一般形态及分类</a:t>
            </a:r>
            <a:endParaRPr lang="en-US" altLang="zh-CN" sz="2400" b="1" dirty="0" smtClean="0">
              <a:solidFill>
                <a:srgbClr val="FF0000"/>
              </a:solidFill>
              <a:latin typeface="微软雅黑" pitchFamily="34" charset="-122"/>
              <a:ea typeface="微软雅黑" pitchFamily="34" charset="-122"/>
            </a:endParaRPr>
          </a:p>
          <a:p>
            <a:pPr>
              <a:lnSpc>
                <a:spcPct val="300000"/>
              </a:lnSpc>
            </a:pPr>
            <a:r>
              <a:rPr lang="zh-CN" altLang="en-US" sz="2400" b="1" dirty="0" smtClean="0">
                <a:latin typeface="微软雅黑" pitchFamily="34" charset="-122"/>
                <a:ea typeface="微软雅黑" pitchFamily="34" charset="-122"/>
              </a:rPr>
              <a:t>三、中国</a:t>
            </a:r>
            <a:r>
              <a:rPr lang="zh-CN" altLang="en-US" sz="2400" b="1" dirty="0">
                <a:latin typeface="微软雅黑" pitchFamily="34" charset="-122"/>
                <a:ea typeface="微软雅黑" pitchFamily="34" charset="-122"/>
              </a:rPr>
              <a:t>影子银行的特点及</a:t>
            </a:r>
            <a:r>
              <a:rPr lang="zh-CN" altLang="en-US" sz="2400" b="1" dirty="0" smtClean="0">
                <a:latin typeface="微软雅黑" pitchFamily="34" charset="-122"/>
                <a:ea typeface="微软雅黑" pitchFamily="34" charset="-122"/>
              </a:rPr>
              <a:t>影响</a:t>
            </a:r>
            <a:endParaRPr lang="en-US" altLang="zh-CN" sz="2400" b="1" dirty="0" smtClean="0">
              <a:latin typeface="微软雅黑" pitchFamily="34" charset="-122"/>
              <a:ea typeface="微软雅黑" pitchFamily="34" charset="-122"/>
            </a:endParaRPr>
          </a:p>
          <a:p>
            <a:pPr>
              <a:lnSpc>
                <a:spcPct val="300000"/>
              </a:lnSpc>
            </a:pPr>
            <a:r>
              <a:rPr lang="zh-CN" altLang="en-US" sz="2400" b="1" dirty="0">
                <a:latin typeface="微软雅黑" pitchFamily="34" charset="-122"/>
                <a:ea typeface="微软雅黑" pitchFamily="34" charset="-122"/>
              </a:rPr>
              <a:t>四</a:t>
            </a:r>
            <a:r>
              <a:rPr lang="zh-CN" altLang="en-US" sz="2400" b="1" dirty="0" smtClean="0">
                <a:latin typeface="微软雅黑" pitchFamily="34" charset="-122"/>
                <a:ea typeface="微软雅黑" pitchFamily="34" charset="-122"/>
              </a:rPr>
              <a:t>、中国</a:t>
            </a:r>
            <a:r>
              <a:rPr lang="zh-CN" altLang="en-US" sz="2400" b="1" dirty="0">
                <a:latin typeface="微软雅黑" pitchFamily="34" charset="-122"/>
                <a:ea typeface="微软雅黑" pitchFamily="34" charset="-122"/>
              </a:rPr>
              <a:t>影子银行的发展趋势</a:t>
            </a:r>
            <a:endParaRPr lang="en-US" altLang="zh-CN" sz="2400" b="1" dirty="0" smtClean="0">
              <a:latin typeface="微软雅黑" pitchFamily="34" charset="-122"/>
              <a:ea typeface="微软雅黑" pitchFamily="34" charset="-122"/>
            </a:endParaRPr>
          </a:p>
        </p:txBody>
      </p:sp>
      <p:sp>
        <p:nvSpPr>
          <p:cNvPr id="3" name="页脚占位符 2"/>
          <p:cNvSpPr>
            <a:spLocks noGrp="1"/>
          </p:cNvSpPr>
          <p:nvPr>
            <p:ph type="ftr" sz="quarter" idx="11"/>
          </p:nvPr>
        </p:nvSpPr>
        <p:spPr/>
        <p:txBody>
          <a:bodyPr/>
          <a:lstStyle/>
          <a:p>
            <a:pPr>
              <a:defRPr/>
            </a:pPr>
            <a:r>
              <a:rPr lang="en-US" altLang="zh-CN" dirty="0" smtClean="0"/>
              <a:t>9</a:t>
            </a:r>
            <a:endParaRPr lang="zh-CN" altLang="en-US" dirty="0"/>
          </a:p>
        </p:txBody>
      </p:sp>
    </p:spTree>
    <p:extLst>
      <p:ext uri="{BB962C8B-B14F-4D97-AF65-F5344CB8AC3E}">
        <p14:creationId xmlns:p14="http://schemas.microsoft.com/office/powerpoint/2010/main" val="40166966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noGrp="1"/>
          </p:cNvSpPr>
          <p:nvPr>
            <p:ph type="title"/>
          </p:nvPr>
        </p:nvSpPr>
        <p:spPr>
          <a:xfrm>
            <a:off x="457200" y="386814"/>
            <a:ext cx="8229600" cy="369332"/>
          </a:xfrm>
          <a:prstGeom prst="rect">
            <a:avLst/>
          </a:prstGeom>
          <a:noFill/>
        </p:spPr>
        <p:txBody>
          <a:bodyPr wrap="square" rtlCol="0">
            <a:spAutoFit/>
          </a:bodyPr>
          <a:lstStyle/>
          <a:p>
            <a:r>
              <a:rPr lang="zh-CN" altLang="en-US" b="1" dirty="0">
                <a:solidFill>
                  <a:schemeClr val="bg1"/>
                </a:solidFill>
              </a:rPr>
              <a:t>社会融资总量各项组成存量占比</a:t>
            </a:r>
            <a:endParaRPr lang="zh-CN" altLang="en-US" dirty="0">
              <a:solidFill>
                <a:schemeClr val="bg1"/>
              </a:solidFill>
            </a:endParaRPr>
          </a:p>
        </p:txBody>
      </p:sp>
      <p:graphicFrame>
        <p:nvGraphicFramePr>
          <p:cNvPr id="13" name="图表 12"/>
          <p:cNvGraphicFramePr/>
          <p:nvPr>
            <p:extLst>
              <p:ext uri="{D42A27DB-BD31-4B8C-83A1-F6EECF244321}">
                <p14:modId xmlns:p14="http://schemas.microsoft.com/office/powerpoint/2010/main" val="1862646904"/>
              </p:ext>
            </p:extLst>
          </p:nvPr>
        </p:nvGraphicFramePr>
        <p:xfrm>
          <a:off x="395536" y="1196752"/>
          <a:ext cx="8280920" cy="4536504"/>
        </p:xfrm>
        <a:graphic>
          <a:graphicData uri="http://schemas.openxmlformats.org/drawingml/2006/chart">
            <c:chart xmlns:c="http://schemas.openxmlformats.org/drawingml/2006/chart" xmlns:r="http://schemas.openxmlformats.org/officeDocument/2006/relationships" r:id="rId2"/>
          </a:graphicData>
        </a:graphic>
      </p:graphicFrame>
      <p:sp>
        <p:nvSpPr>
          <p:cNvPr id="2" name="页脚占位符 1"/>
          <p:cNvSpPr>
            <a:spLocks noGrp="1"/>
          </p:cNvSpPr>
          <p:nvPr>
            <p:ph type="ftr" sz="quarter" idx="11"/>
          </p:nvPr>
        </p:nvSpPr>
        <p:spPr/>
        <p:txBody>
          <a:bodyPr/>
          <a:lstStyle/>
          <a:p>
            <a:pPr>
              <a:defRPr/>
            </a:pPr>
            <a:r>
              <a:rPr lang="en-US" altLang="zh-CN" dirty="0" smtClean="0"/>
              <a:t>10</a:t>
            </a:r>
            <a:endParaRPr lang="zh-CN" altLang="en-US" dirty="0"/>
          </a:p>
        </p:txBody>
      </p:sp>
    </p:spTree>
    <p:extLst>
      <p:ext uri="{BB962C8B-B14F-4D97-AF65-F5344CB8AC3E}">
        <p14:creationId xmlns:p14="http://schemas.microsoft.com/office/powerpoint/2010/main" val="25824246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noGrp="1"/>
          </p:cNvSpPr>
          <p:nvPr>
            <p:ph type="title"/>
          </p:nvPr>
        </p:nvSpPr>
        <p:spPr>
          <a:xfrm>
            <a:off x="457200" y="386814"/>
            <a:ext cx="8229600" cy="369332"/>
          </a:xfrm>
          <a:prstGeom prst="rect">
            <a:avLst/>
          </a:prstGeom>
          <a:noFill/>
        </p:spPr>
        <p:txBody>
          <a:bodyPr wrap="square" rtlCol="0">
            <a:spAutoFit/>
          </a:bodyPr>
          <a:lstStyle/>
          <a:p>
            <a:r>
              <a:rPr lang="zh-CN" altLang="en-US" b="1" dirty="0">
                <a:solidFill>
                  <a:schemeClr val="bg1"/>
                </a:solidFill>
              </a:rPr>
              <a:t>我国银子银行体系分类</a:t>
            </a:r>
            <a:endParaRPr lang="zh-CN" altLang="en-US" dirty="0">
              <a:solidFill>
                <a:schemeClr val="bg1"/>
              </a:solidFill>
            </a:endParaRPr>
          </a:p>
        </p:txBody>
      </p:sp>
      <p:sp>
        <p:nvSpPr>
          <p:cNvPr id="2" name="页脚占位符 1"/>
          <p:cNvSpPr>
            <a:spLocks noGrp="1"/>
          </p:cNvSpPr>
          <p:nvPr>
            <p:ph type="ftr" sz="quarter" idx="11"/>
          </p:nvPr>
        </p:nvSpPr>
        <p:spPr/>
        <p:txBody>
          <a:bodyPr/>
          <a:lstStyle/>
          <a:p>
            <a:pPr>
              <a:defRPr/>
            </a:pPr>
            <a:r>
              <a:rPr lang="en-US" altLang="zh-CN" dirty="0" smtClean="0"/>
              <a:t>11</a:t>
            </a:r>
            <a:endParaRPr lang="zh-CN" alt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785020"/>
            <a:ext cx="8362989"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09781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noGrp="1"/>
          </p:cNvSpPr>
          <p:nvPr>
            <p:ph type="title"/>
          </p:nvPr>
        </p:nvSpPr>
        <p:spPr>
          <a:xfrm>
            <a:off x="457200" y="386814"/>
            <a:ext cx="8229600" cy="369332"/>
          </a:xfrm>
          <a:prstGeom prst="rect">
            <a:avLst/>
          </a:prstGeom>
          <a:noFill/>
        </p:spPr>
        <p:txBody>
          <a:bodyPr wrap="square" rtlCol="0">
            <a:spAutoFit/>
          </a:bodyPr>
          <a:lstStyle/>
          <a:p>
            <a:r>
              <a:rPr lang="zh-CN" altLang="en-US" b="1" dirty="0">
                <a:solidFill>
                  <a:schemeClr val="bg1"/>
                </a:solidFill>
              </a:rPr>
              <a:t>我国影子银行</a:t>
            </a:r>
            <a:r>
              <a:rPr lang="en-US" altLang="zh-CN" b="1" dirty="0">
                <a:solidFill>
                  <a:schemeClr val="bg1"/>
                </a:solidFill>
              </a:rPr>
              <a:t>Ⅰ</a:t>
            </a:r>
            <a:r>
              <a:rPr lang="zh-CN" altLang="en-US" b="1" dirty="0">
                <a:solidFill>
                  <a:schemeClr val="bg1"/>
                </a:solidFill>
              </a:rPr>
              <a:t>各项构成存量余额</a:t>
            </a:r>
            <a:endParaRPr lang="zh-CN" altLang="en-US" dirty="0">
              <a:solidFill>
                <a:schemeClr val="bg1"/>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420593928"/>
              </p:ext>
            </p:extLst>
          </p:nvPr>
        </p:nvGraphicFramePr>
        <p:xfrm>
          <a:off x="467544" y="1268760"/>
          <a:ext cx="8064899" cy="4104451"/>
        </p:xfrm>
        <a:graphic>
          <a:graphicData uri="http://schemas.openxmlformats.org/drawingml/2006/table">
            <a:tbl>
              <a:tblPr firstRow="1" firstCol="1" bandRow="1">
                <a:tableStyleId>{5C22544A-7EE6-4342-B048-85BDC9FD1C3A}</a:tableStyleId>
              </a:tblPr>
              <a:tblGrid>
                <a:gridCol w="558725"/>
                <a:gridCol w="682090"/>
                <a:gridCol w="682090"/>
                <a:gridCol w="682886"/>
                <a:gridCol w="682090"/>
                <a:gridCol w="682090"/>
                <a:gridCol w="682886"/>
                <a:gridCol w="682090"/>
                <a:gridCol w="682090"/>
                <a:gridCol w="682886"/>
                <a:gridCol w="682090"/>
                <a:gridCol w="682886"/>
              </a:tblGrid>
              <a:tr h="958176">
                <a:tc>
                  <a:txBody>
                    <a:bodyPr/>
                    <a:lstStyle/>
                    <a:p>
                      <a:pPr algn="ctr">
                        <a:lnSpc>
                          <a:spcPts val="12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委托贷款</a:t>
                      </a: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信托贷款</a:t>
                      </a: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未贴现银行承兑汇票</a:t>
                      </a: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非金融</a:t>
                      </a:r>
                    </a:p>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企业债券</a:t>
                      </a: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非金融</a:t>
                      </a:r>
                    </a:p>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企业股票融资</a:t>
                      </a: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同业代付</a:t>
                      </a:r>
                    </a:p>
                  </a:txBody>
                  <a:tcPr marL="68580" marR="68580" marT="0" marB="0" anchor="ctr"/>
                </a:tc>
                <a:tc>
                  <a:txBody>
                    <a:bodyPr/>
                    <a:lstStyle/>
                    <a:p>
                      <a:pPr algn="ctr">
                        <a:lnSpc>
                          <a:spcPts val="1200"/>
                        </a:lnSpc>
                        <a:spcAft>
                          <a:spcPts val="0"/>
                        </a:spcAft>
                      </a:pPr>
                      <a:r>
                        <a:rPr lang="zh-CN" sz="1000" kern="100">
                          <a:effectLst/>
                          <a:latin typeface="Arial Unicode MS" pitchFamily="34" charset="-122"/>
                          <a:ea typeface="Arial Unicode MS" pitchFamily="34" charset="-122"/>
                          <a:cs typeface="Arial Unicode MS" pitchFamily="34" charset="-122"/>
                        </a:rPr>
                        <a:t>融资租赁</a:t>
                      </a:r>
                    </a:p>
                  </a:txBody>
                  <a:tcPr marL="68580" marR="68580" marT="0" marB="0" anchor="ctr"/>
                </a:tc>
                <a:tc>
                  <a:txBody>
                    <a:bodyPr/>
                    <a:lstStyle/>
                    <a:p>
                      <a:pPr algn="ctr">
                        <a:lnSpc>
                          <a:spcPts val="1200"/>
                        </a:lnSpc>
                        <a:spcAft>
                          <a:spcPts val="0"/>
                        </a:spcAft>
                      </a:pPr>
                      <a:r>
                        <a:rPr lang="zh-CN" sz="1000" kern="100">
                          <a:effectLst/>
                          <a:latin typeface="Arial Unicode MS" pitchFamily="34" charset="-122"/>
                          <a:ea typeface="Arial Unicode MS" pitchFamily="34" charset="-122"/>
                          <a:cs typeface="Arial Unicode MS" pitchFamily="34" charset="-122"/>
                        </a:rPr>
                        <a:t>小额贷款公司</a:t>
                      </a:r>
                    </a:p>
                  </a:txBody>
                  <a:tcPr marL="68580" marR="68580" marT="0" marB="0" anchor="ctr"/>
                </a:tc>
                <a:tc>
                  <a:txBody>
                    <a:bodyPr/>
                    <a:lstStyle/>
                    <a:p>
                      <a:pPr algn="ctr">
                        <a:lnSpc>
                          <a:spcPts val="1200"/>
                        </a:lnSpc>
                        <a:spcAft>
                          <a:spcPts val="0"/>
                        </a:spcAft>
                      </a:pPr>
                      <a:r>
                        <a:rPr lang="zh-CN" sz="1000" kern="100">
                          <a:effectLst/>
                          <a:latin typeface="Arial Unicode MS" pitchFamily="34" charset="-122"/>
                          <a:ea typeface="Arial Unicode MS" pitchFamily="34" charset="-122"/>
                          <a:cs typeface="Arial Unicode MS" pitchFamily="34" charset="-122"/>
                        </a:rPr>
                        <a:t>影子银行Ⅰ</a:t>
                      </a:r>
                    </a:p>
                  </a:txBody>
                  <a:tcPr marL="68580" marR="68580" marT="0" marB="0" anchor="ctr"/>
                </a:tc>
                <a:tc>
                  <a:txBody>
                    <a:bodyPr/>
                    <a:lstStyle/>
                    <a:p>
                      <a:pPr algn="ctr">
                        <a:lnSpc>
                          <a:spcPts val="1200"/>
                        </a:lnSpc>
                        <a:spcAft>
                          <a:spcPts val="0"/>
                        </a:spcAft>
                      </a:pPr>
                      <a:r>
                        <a:rPr lang="zh-CN" sz="1000" kern="100">
                          <a:effectLst/>
                          <a:latin typeface="Arial Unicode MS" pitchFamily="34" charset="-122"/>
                          <a:ea typeface="Arial Unicode MS" pitchFamily="34" charset="-122"/>
                          <a:cs typeface="Arial Unicode MS" pitchFamily="34" charset="-122"/>
                        </a:rPr>
                        <a:t>影子银行Ⅰ</a:t>
                      </a:r>
                      <a:r>
                        <a:rPr lang="en-US" sz="1000" kern="100">
                          <a:effectLst/>
                          <a:latin typeface="Arial Unicode MS" pitchFamily="34" charset="-122"/>
                          <a:ea typeface="Arial Unicode MS" pitchFamily="34" charset="-122"/>
                          <a:cs typeface="Arial Unicode MS" pitchFamily="34" charset="-122"/>
                        </a:rPr>
                        <a:t>/</a:t>
                      </a:r>
                      <a:r>
                        <a:rPr lang="zh-CN" sz="1000" kern="100">
                          <a:effectLst/>
                          <a:latin typeface="Arial Unicode MS" pitchFamily="34" charset="-122"/>
                          <a:ea typeface="Arial Unicode MS" pitchFamily="34" charset="-122"/>
                          <a:cs typeface="Arial Unicode MS" pitchFamily="34" charset="-122"/>
                        </a:rPr>
                        <a:t>本外币贷款余额</a:t>
                      </a:r>
                    </a:p>
                  </a:txBody>
                  <a:tcPr marL="68580" marR="68580" marT="0" marB="0" anchor="ctr"/>
                </a:tc>
                <a:tc>
                  <a:txBody>
                    <a:bodyPr/>
                    <a:lstStyle/>
                    <a:p>
                      <a:pPr algn="ctr">
                        <a:lnSpc>
                          <a:spcPts val="1200"/>
                        </a:lnSpc>
                        <a:spcAft>
                          <a:spcPts val="0"/>
                        </a:spcAft>
                      </a:pPr>
                      <a:r>
                        <a:rPr lang="zh-CN" sz="1000" kern="100">
                          <a:effectLst/>
                          <a:latin typeface="Arial Unicode MS" pitchFamily="34" charset="-122"/>
                          <a:ea typeface="Arial Unicode MS" pitchFamily="34" charset="-122"/>
                          <a:cs typeface="Arial Unicode MS" pitchFamily="34" charset="-122"/>
                        </a:rPr>
                        <a:t>影子银行Ⅰ</a:t>
                      </a:r>
                      <a:r>
                        <a:rPr lang="en-US" sz="1000" kern="100">
                          <a:effectLst/>
                          <a:latin typeface="Arial Unicode MS" pitchFamily="34" charset="-122"/>
                          <a:ea typeface="Arial Unicode MS" pitchFamily="34" charset="-122"/>
                          <a:cs typeface="Arial Unicode MS" pitchFamily="34" charset="-122"/>
                        </a:rPr>
                        <a:t>/</a:t>
                      </a:r>
                      <a:r>
                        <a:rPr lang="zh-CN" sz="1000" kern="100">
                          <a:effectLst/>
                          <a:latin typeface="Arial Unicode MS" pitchFamily="34" charset="-122"/>
                          <a:ea typeface="Arial Unicode MS" pitchFamily="34" charset="-122"/>
                          <a:cs typeface="Arial Unicode MS" pitchFamily="34" charset="-122"/>
                        </a:rPr>
                        <a:t>商业银行总资产</a:t>
                      </a:r>
                    </a:p>
                  </a:txBody>
                  <a:tcPr marL="68580" marR="68580" marT="0" marB="0" anchor="ctr"/>
                </a:tc>
              </a:tr>
              <a:tr h="286025">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2002</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267.46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0.00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255.58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400.96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653.97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just">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1577.97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11.29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just">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r>
              <a:tr h="286025">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2003</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327.56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0.00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456.68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450.96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709.87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just">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1945.07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11.46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just">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r>
              <a:tr h="286025">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2004</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639.26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0.00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427.88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497.76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777.07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just">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2341.97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12.42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just">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r>
              <a:tr h="286025">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2005</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835.56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0.00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430.18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698.76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811.07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just">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2775.57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13.42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7.41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r>
              <a:tr h="286025">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2006</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1104.86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172.13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580.18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929.86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964.57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443.98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4195.58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17.61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9.51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r>
              <a:tr h="286025">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2007</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1441.96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342.43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1250.38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1158.36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1397.87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557.77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6148.76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22.14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11.36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r>
              <a:tr h="286025">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2008</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1868.06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656.93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1356.88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1710.66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1730.37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737.80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8060.70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25.19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12.57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r>
              <a:tr h="286025">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2009</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2546.06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1093.33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1817.58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2947.56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2065.57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627.56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11097.65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26.08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13.70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r>
              <a:tr h="286025">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2010</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3420.96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1479.73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4152.28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4053.56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2644.17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1679.74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270.10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197.51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17898.04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35.15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18.61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r>
              <a:tr h="286025">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2011</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4717.36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1682.93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5179.48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5419.46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3081.87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1872.44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426.22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391.47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22771.22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39.13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20.01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r>
              <a:tr h="286025">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2012</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6001.13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2971.76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6229.25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7669.28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3332.64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2893.59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608.16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592.14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30297.95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45.03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22.66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b"/>
                </a:tc>
              </a:tr>
            </a:tbl>
          </a:graphicData>
        </a:graphic>
      </p:graphicFrame>
      <p:sp>
        <p:nvSpPr>
          <p:cNvPr id="3" name="页脚占位符 2"/>
          <p:cNvSpPr>
            <a:spLocks noGrp="1"/>
          </p:cNvSpPr>
          <p:nvPr>
            <p:ph type="ftr" sz="quarter" idx="11"/>
          </p:nvPr>
        </p:nvSpPr>
        <p:spPr/>
        <p:txBody>
          <a:bodyPr/>
          <a:lstStyle/>
          <a:p>
            <a:pPr>
              <a:defRPr/>
            </a:pPr>
            <a:r>
              <a:rPr lang="en-US" altLang="zh-CN" dirty="0" smtClean="0"/>
              <a:t>12</a:t>
            </a:r>
            <a:endParaRPr lang="zh-CN" altLang="en-US" dirty="0"/>
          </a:p>
        </p:txBody>
      </p:sp>
    </p:spTree>
    <p:extLst>
      <p:ext uri="{BB962C8B-B14F-4D97-AF65-F5344CB8AC3E}">
        <p14:creationId xmlns:p14="http://schemas.microsoft.com/office/powerpoint/2010/main" val="14862789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noGrp="1"/>
          </p:cNvSpPr>
          <p:nvPr>
            <p:ph type="title"/>
          </p:nvPr>
        </p:nvSpPr>
        <p:spPr>
          <a:xfrm>
            <a:off x="457200" y="386814"/>
            <a:ext cx="8229600" cy="369332"/>
          </a:xfrm>
          <a:prstGeom prst="rect">
            <a:avLst/>
          </a:prstGeom>
          <a:noFill/>
        </p:spPr>
        <p:txBody>
          <a:bodyPr wrap="square" rtlCol="0">
            <a:spAutoFit/>
          </a:bodyPr>
          <a:lstStyle/>
          <a:p>
            <a:r>
              <a:rPr lang="zh-CN" altLang="en-US" b="1" dirty="0" smtClean="0">
                <a:solidFill>
                  <a:schemeClr val="bg1"/>
                </a:solidFill>
              </a:rPr>
              <a:t>影子银行的快速增长</a:t>
            </a:r>
            <a:endParaRPr lang="zh-CN" altLang="en-US" b="1" dirty="0">
              <a:solidFill>
                <a:schemeClr val="bg1"/>
              </a:solidFill>
            </a:endParaRPr>
          </a:p>
        </p:txBody>
      </p:sp>
      <p:graphicFrame>
        <p:nvGraphicFramePr>
          <p:cNvPr id="5" name="图表 4"/>
          <p:cNvGraphicFramePr/>
          <p:nvPr>
            <p:extLst>
              <p:ext uri="{D42A27DB-BD31-4B8C-83A1-F6EECF244321}">
                <p14:modId xmlns:p14="http://schemas.microsoft.com/office/powerpoint/2010/main" val="2062785065"/>
              </p:ext>
            </p:extLst>
          </p:nvPr>
        </p:nvGraphicFramePr>
        <p:xfrm>
          <a:off x="467544" y="1196752"/>
          <a:ext cx="4176000" cy="4536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p:cNvGraphicFramePr/>
          <p:nvPr>
            <p:extLst>
              <p:ext uri="{D42A27DB-BD31-4B8C-83A1-F6EECF244321}">
                <p14:modId xmlns:p14="http://schemas.microsoft.com/office/powerpoint/2010/main" val="3433889357"/>
              </p:ext>
            </p:extLst>
          </p:nvPr>
        </p:nvGraphicFramePr>
        <p:xfrm>
          <a:off x="4644008" y="1196752"/>
          <a:ext cx="4176000" cy="4536000"/>
        </p:xfrm>
        <a:graphic>
          <a:graphicData uri="http://schemas.openxmlformats.org/drawingml/2006/chart">
            <c:chart xmlns:c="http://schemas.openxmlformats.org/drawingml/2006/chart" xmlns:r="http://schemas.openxmlformats.org/officeDocument/2006/relationships" r:id="rId3"/>
          </a:graphicData>
        </a:graphic>
      </p:graphicFrame>
      <p:sp>
        <p:nvSpPr>
          <p:cNvPr id="2" name="页脚占位符 1"/>
          <p:cNvSpPr>
            <a:spLocks noGrp="1"/>
          </p:cNvSpPr>
          <p:nvPr>
            <p:ph type="ftr" sz="quarter" idx="11"/>
          </p:nvPr>
        </p:nvSpPr>
        <p:spPr/>
        <p:txBody>
          <a:bodyPr/>
          <a:lstStyle/>
          <a:p>
            <a:pPr>
              <a:defRPr/>
            </a:pPr>
            <a:r>
              <a:rPr lang="en-US" altLang="zh-CN" dirty="0" smtClean="0"/>
              <a:t>13</a:t>
            </a:r>
            <a:endParaRPr lang="zh-CN" altLang="en-US" dirty="0"/>
          </a:p>
        </p:txBody>
      </p:sp>
    </p:spTree>
    <p:extLst>
      <p:ext uri="{BB962C8B-B14F-4D97-AF65-F5344CB8AC3E}">
        <p14:creationId xmlns:p14="http://schemas.microsoft.com/office/powerpoint/2010/main" val="14638567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我国影子银行</a:t>
            </a:r>
            <a:r>
              <a:rPr lang="en-US" altLang="zh-CN" b="1" dirty="0"/>
              <a:t>Ⅰ</a:t>
            </a:r>
            <a:r>
              <a:rPr lang="zh-CN" altLang="en-US" b="1" dirty="0"/>
              <a:t>各项非标债权存量余额</a:t>
            </a:r>
          </a:p>
        </p:txBody>
      </p:sp>
      <p:graphicFrame>
        <p:nvGraphicFramePr>
          <p:cNvPr id="4" name="表格 3"/>
          <p:cNvGraphicFramePr>
            <a:graphicFrameLocks noGrp="1"/>
          </p:cNvGraphicFramePr>
          <p:nvPr>
            <p:extLst>
              <p:ext uri="{D42A27DB-BD31-4B8C-83A1-F6EECF244321}">
                <p14:modId xmlns:p14="http://schemas.microsoft.com/office/powerpoint/2010/main" val="3735944266"/>
              </p:ext>
            </p:extLst>
          </p:nvPr>
        </p:nvGraphicFramePr>
        <p:xfrm>
          <a:off x="467544" y="1340768"/>
          <a:ext cx="8136907" cy="4392483"/>
        </p:xfrm>
        <a:graphic>
          <a:graphicData uri="http://schemas.openxmlformats.org/drawingml/2006/table">
            <a:tbl>
              <a:tblPr firstRow="1" firstCol="1" bandRow="1">
                <a:tableStyleId>{5C22544A-7EE6-4342-B048-85BDC9FD1C3A}</a:tableStyleId>
              </a:tblPr>
              <a:tblGrid>
                <a:gridCol w="853461"/>
                <a:gridCol w="1039963"/>
                <a:gridCol w="1039963"/>
                <a:gridCol w="1041198"/>
                <a:gridCol w="1039963"/>
                <a:gridCol w="1041198"/>
                <a:gridCol w="1039963"/>
                <a:gridCol w="1041198"/>
              </a:tblGrid>
              <a:tr h="810377">
                <a:tc>
                  <a:txBody>
                    <a:bodyPr/>
                    <a:lstStyle/>
                    <a:p>
                      <a:pPr algn="ctr">
                        <a:lnSpc>
                          <a:spcPts val="12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委托贷款</a:t>
                      </a: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信托贷款</a:t>
                      </a: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未贴现银行承兑汇票</a:t>
                      </a:r>
                    </a:p>
                  </a:txBody>
                  <a:tcPr marL="68580" marR="68580" marT="0" marB="0" anchor="ctr"/>
                </a:tc>
                <a:tc>
                  <a:txBody>
                    <a:bodyPr/>
                    <a:lstStyle/>
                    <a:p>
                      <a:pPr algn="ctr">
                        <a:lnSpc>
                          <a:spcPts val="1200"/>
                        </a:lnSpc>
                        <a:spcAft>
                          <a:spcPts val="0"/>
                        </a:spcAft>
                      </a:pPr>
                      <a:r>
                        <a:rPr lang="zh-CN" sz="1000" kern="100">
                          <a:effectLst/>
                          <a:latin typeface="Arial Unicode MS" pitchFamily="34" charset="-122"/>
                          <a:ea typeface="Arial Unicode MS" pitchFamily="34" charset="-122"/>
                          <a:cs typeface="Arial Unicode MS" pitchFamily="34" charset="-122"/>
                        </a:rPr>
                        <a:t>同业代付</a:t>
                      </a:r>
                    </a:p>
                  </a:txBody>
                  <a:tcPr marL="68580" marR="68580" marT="0" marB="0" anchor="ctr"/>
                </a:tc>
                <a:tc>
                  <a:txBody>
                    <a:bodyPr/>
                    <a:lstStyle/>
                    <a:p>
                      <a:pPr algn="ctr">
                        <a:lnSpc>
                          <a:spcPts val="1200"/>
                        </a:lnSpc>
                        <a:spcAft>
                          <a:spcPts val="0"/>
                        </a:spcAft>
                      </a:pPr>
                      <a:r>
                        <a:rPr lang="zh-CN" sz="1000" kern="100">
                          <a:effectLst/>
                          <a:latin typeface="Arial Unicode MS" pitchFamily="34" charset="-122"/>
                          <a:ea typeface="Arial Unicode MS" pitchFamily="34" charset="-122"/>
                          <a:cs typeface="Arial Unicode MS" pitchFamily="34" charset="-122"/>
                        </a:rPr>
                        <a:t>融资租赁</a:t>
                      </a:r>
                    </a:p>
                  </a:txBody>
                  <a:tcPr marL="68580" marR="68580" marT="0" marB="0" anchor="ctr"/>
                </a:tc>
                <a:tc>
                  <a:txBody>
                    <a:bodyPr/>
                    <a:lstStyle/>
                    <a:p>
                      <a:pPr algn="ctr">
                        <a:lnSpc>
                          <a:spcPts val="1200"/>
                        </a:lnSpc>
                        <a:spcAft>
                          <a:spcPts val="0"/>
                        </a:spcAft>
                      </a:pPr>
                      <a:r>
                        <a:rPr lang="zh-CN" sz="1000" kern="100">
                          <a:effectLst/>
                          <a:latin typeface="Arial Unicode MS" pitchFamily="34" charset="-122"/>
                          <a:ea typeface="Arial Unicode MS" pitchFamily="34" charset="-122"/>
                          <a:cs typeface="Arial Unicode MS" pitchFamily="34" charset="-122"/>
                        </a:rPr>
                        <a:t>小额贷款公司</a:t>
                      </a:r>
                    </a:p>
                  </a:txBody>
                  <a:tcPr marL="68580" marR="68580" marT="0" marB="0" anchor="ctr"/>
                </a:tc>
                <a:tc>
                  <a:txBody>
                    <a:bodyPr/>
                    <a:lstStyle/>
                    <a:p>
                      <a:pPr algn="ctr">
                        <a:lnSpc>
                          <a:spcPts val="1200"/>
                        </a:lnSpc>
                        <a:spcAft>
                          <a:spcPts val="0"/>
                        </a:spcAft>
                      </a:pPr>
                      <a:r>
                        <a:rPr lang="zh-CN" sz="1000" kern="100">
                          <a:effectLst/>
                          <a:latin typeface="Arial Unicode MS" pitchFamily="34" charset="-122"/>
                          <a:ea typeface="Arial Unicode MS" pitchFamily="34" charset="-122"/>
                          <a:cs typeface="Arial Unicode MS" pitchFamily="34" charset="-122"/>
                        </a:rPr>
                        <a:t>影子银行Ⅰ（非标）</a:t>
                      </a:r>
                    </a:p>
                  </a:txBody>
                  <a:tcPr marL="68580" marR="68580" marT="0" marB="0" anchor="ctr"/>
                </a:tc>
              </a:tr>
              <a:tr h="325646">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2002</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267.46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0.00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255.58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just">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523.04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r>
              <a:tr h="325646">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2003</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327.56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0.00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456.68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just">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784.24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r>
              <a:tr h="325646">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2004</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639.26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0.00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427.88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just">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1067.14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r>
              <a:tr h="325646">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2005</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835.56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0.00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430.18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just">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1265.74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r>
              <a:tr h="325646">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2006</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1104.86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172.13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580.18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443.98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2211.62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r>
              <a:tr h="325646">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2007</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1441.96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342.43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1250.38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557.77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3503.01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r>
              <a:tr h="325646">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2008</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1868.06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656.93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1356.88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737.80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4530.14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r>
              <a:tr h="325646">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2009</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2546.06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1093.33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1817.58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627.56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5995.00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r>
              <a:tr h="325646">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2010</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3420.96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1479.73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4152.28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1679.74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270.10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197.51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11110.78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r>
              <a:tr h="325646">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2011</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4717.36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1682.93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5179.48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1872.44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426.22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391.47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14180.37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r>
              <a:tr h="325646">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2012</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6001.13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2971.76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6229.25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2893.59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608.16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592.14 </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r">
                        <a:lnSpc>
                          <a:spcPts val="1600"/>
                        </a:lnSpc>
                        <a:spcAft>
                          <a:spcPts val="0"/>
                        </a:spcAft>
                      </a:pPr>
                      <a:r>
                        <a:rPr lang="en-US" sz="1000" b="1" kern="100" dirty="0">
                          <a:effectLst/>
                          <a:latin typeface="Arial Unicode MS" pitchFamily="34" charset="-122"/>
                          <a:ea typeface="Arial Unicode MS" pitchFamily="34" charset="-122"/>
                          <a:cs typeface="Arial Unicode MS" pitchFamily="34" charset="-122"/>
                        </a:rPr>
                        <a:t>19206.50 </a:t>
                      </a:r>
                      <a:endParaRPr lang="zh-CN" sz="1000" b="1" kern="100" dirty="0">
                        <a:effectLst/>
                        <a:latin typeface="Arial Unicode MS" pitchFamily="34" charset="-122"/>
                        <a:ea typeface="Arial Unicode MS" pitchFamily="34" charset="-122"/>
                        <a:cs typeface="Arial Unicode MS" pitchFamily="34" charset="-122"/>
                      </a:endParaRPr>
                    </a:p>
                  </a:txBody>
                  <a:tcPr marL="68580" marR="68580" marT="0" marB="0" anchor="b"/>
                </a:tc>
              </a:tr>
            </a:tbl>
          </a:graphicData>
        </a:graphic>
      </p:graphicFrame>
      <p:sp>
        <p:nvSpPr>
          <p:cNvPr id="3" name="页脚占位符 2"/>
          <p:cNvSpPr>
            <a:spLocks noGrp="1"/>
          </p:cNvSpPr>
          <p:nvPr>
            <p:ph type="ftr" sz="quarter" idx="11"/>
          </p:nvPr>
        </p:nvSpPr>
        <p:spPr/>
        <p:txBody>
          <a:bodyPr/>
          <a:lstStyle/>
          <a:p>
            <a:pPr>
              <a:defRPr/>
            </a:pPr>
            <a:r>
              <a:rPr lang="en-US" altLang="zh-CN" dirty="0" smtClean="0"/>
              <a:t>14</a:t>
            </a:r>
            <a:endParaRPr lang="zh-CN" altLang="en-US" dirty="0"/>
          </a:p>
        </p:txBody>
      </p:sp>
    </p:spTree>
    <p:extLst>
      <p:ext uri="{BB962C8B-B14F-4D97-AF65-F5344CB8AC3E}">
        <p14:creationId xmlns:p14="http://schemas.microsoft.com/office/powerpoint/2010/main" val="3279892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影子银行</a:t>
            </a:r>
            <a:r>
              <a:rPr lang="en-US" altLang="zh-CN" b="1" dirty="0"/>
              <a:t>Ⅰ</a:t>
            </a:r>
            <a:r>
              <a:rPr lang="zh-CN" altLang="en-US" b="1" dirty="0"/>
              <a:t>中非标债权、企业债券、非金融企业股票融资占比</a:t>
            </a:r>
          </a:p>
        </p:txBody>
      </p:sp>
      <p:sp>
        <p:nvSpPr>
          <p:cNvPr id="3" name="页脚占位符 2"/>
          <p:cNvSpPr>
            <a:spLocks noGrp="1"/>
          </p:cNvSpPr>
          <p:nvPr>
            <p:ph type="ftr" sz="quarter" idx="11"/>
          </p:nvPr>
        </p:nvSpPr>
        <p:spPr/>
        <p:txBody>
          <a:bodyPr/>
          <a:lstStyle/>
          <a:p>
            <a:pPr>
              <a:defRPr/>
            </a:pPr>
            <a:r>
              <a:rPr lang="en-US" altLang="zh-CN" dirty="0" smtClean="0"/>
              <a:t>15</a:t>
            </a:r>
            <a:endParaRPr lang="zh-CN" altLang="en-US" dirty="0"/>
          </a:p>
        </p:txBody>
      </p:sp>
      <p:graphicFrame>
        <p:nvGraphicFramePr>
          <p:cNvPr id="5" name="图表 4"/>
          <p:cNvGraphicFramePr/>
          <p:nvPr>
            <p:extLst>
              <p:ext uri="{D42A27DB-BD31-4B8C-83A1-F6EECF244321}">
                <p14:modId xmlns:p14="http://schemas.microsoft.com/office/powerpoint/2010/main" val="828214701"/>
              </p:ext>
            </p:extLst>
          </p:nvPr>
        </p:nvGraphicFramePr>
        <p:xfrm>
          <a:off x="467544" y="1196752"/>
          <a:ext cx="7992888" cy="475252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269271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直接融资与间接融资比例</a:t>
            </a:r>
            <a:endParaRPr lang="zh-CN" altLang="en-US" b="1" dirty="0"/>
          </a:p>
        </p:txBody>
      </p:sp>
      <p:sp>
        <p:nvSpPr>
          <p:cNvPr id="4" name="页脚占位符 3"/>
          <p:cNvSpPr>
            <a:spLocks noGrp="1"/>
          </p:cNvSpPr>
          <p:nvPr>
            <p:ph type="ftr" sz="quarter" idx="11"/>
          </p:nvPr>
        </p:nvSpPr>
        <p:spPr/>
        <p:txBody>
          <a:bodyPr/>
          <a:lstStyle/>
          <a:p>
            <a:pPr>
              <a:defRPr/>
            </a:pPr>
            <a:r>
              <a:rPr lang="en-US" altLang="zh-CN" dirty="0" smtClean="0"/>
              <a:t>16</a:t>
            </a:r>
            <a:endParaRPr lang="zh-CN" altLang="en-US" dirty="0"/>
          </a:p>
        </p:txBody>
      </p:sp>
      <p:graphicFrame>
        <p:nvGraphicFramePr>
          <p:cNvPr id="5" name="图表 4"/>
          <p:cNvGraphicFramePr/>
          <p:nvPr>
            <p:extLst>
              <p:ext uri="{D42A27DB-BD31-4B8C-83A1-F6EECF244321}">
                <p14:modId xmlns:p14="http://schemas.microsoft.com/office/powerpoint/2010/main" val="227144904"/>
              </p:ext>
            </p:extLst>
          </p:nvPr>
        </p:nvGraphicFramePr>
        <p:xfrm>
          <a:off x="539552" y="1268760"/>
          <a:ext cx="7992888" cy="4752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30800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各部门资产负债表变化</a:t>
            </a:r>
          </a:p>
        </p:txBody>
      </p:sp>
      <p:sp>
        <p:nvSpPr>
          <p:cNvPr id="4" name="矩形 3"/>
          <p:cNvSpPr/>
          <p:nvPr/>
        </p:nvSpPr>
        <p:spPr>
          <a:xfrm>
            <a:off x="3516685" y="980728"/>
            <a:ext cx="2232248"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latin typeface="微软雅黑" pitchFamily="34" charset="-122"/>
                <a:ea typeface="微软雅黑" pitchFamily="34" charset="-122"/>
              </a:rPr>
              <a:t>信托贷款</a:t>
            </a:r>
            <a:endParaRPr lang="zh-CN" altLang="en-US" sz="1400" b="1" dirty="0">
              <a:solidFill>
                <a:schemeClr val="tx1"/>
              </a:solidFill>
              <a:latin typeface="微软雅黑" pitchFamily="34" charset="-122"/>
              <a:ea typeface="微软雅黑" pitchFamily="34"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7155" y="1556792"/>
            <a:ext cx="8231309" cy="1440160"/>
          </a:xfrm>
          <a:prstGeom prst="rect">
            <a:avLst/>
          </a:prstGeom>
          <a:noFill/>
          <a:ln>
            <a:noFill/>
          </a:ln>
        </p:spPr>
      </p:pic>
      <p:pic>
        <p:nvPicPr>
          <p:cNvPr id="6" name="图片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9222" y="4069812"/>
            <a:ext cx="7007174" cy="1758669"/>
          </a:xfrm>
          <a:prstGeom prst="rect">
            <a:avLst/>
          </a:prstGeom>
          <a:noFill/>
          <a:ln>
            <a:noFill/>
          </a:ln>
        </p:spPr>
      </p:pic>
      <p:sp>
        <p:nvSpPr>
          <p:cNvPr id="7" name="矩形 6"/>
          <p:cNvSpPr/>
          <p:nvPr/>
        </p:nvSpPr>
        <p:spPr>
          <a:xfrm>
            <a:off x="3516685" y="3637764"/>
            <a:ext cx="2232248"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latin typeface="微软雅黑" pitchFamily="34" charset="-122"/>
                <a:ea typeface="微软雅黑" pitchFamily="34" charset="-122"/>
              </a:rPr>
              <a:t>委托贷款</a:t>
            </a:r>
            <a:endParaRPr lang="zh-CN" altLang="en-US" sz="1400" b="1" dirty="0">
              <a:solidFill>
                <a:schemeClr val="tx1"/>
              </a:solidFill>
              <a:latin typeface="微软雅黑" pitchFamily="34" charset="-122"/>
              <a:ea typeface="微软雅黑" pitchFamily="34" charset="-122"/>
            </a:endParaRPr>
          </a:p>
        </p:txBody>
      </p:sp>
      <p:sp>
        <p:nvSpPr>
          <p:cNvPr id="3" name="页脚占位符 2"/>
          <p:cNvSpPr>
            <a:spLocks noGrp="1"/>
          </p:cNvSpPr>
          <p:nvPr>
            <p:ph type="ftr" sz="quarter" idx="11"/>
          </p:nvPr>
        </p:nvSpPr>
        <p:spPr/>
        <p:txBody>
          <a:bodyPr/>
          <a:lstStyle/>
          <a:p>
            <a:pPr>
              <a:defRPr/>
            </a:pPr>
            <a:r>
              <a:rPr lang="en-US" altLang="zh-CN" dirty="0" smtClean="0"/>
              <a:t>17</a:t>
            </a:r>
            <a:endParaRPr lang="zh-CN" altLang="en-US" dirty="0"/>
          </a:p>
        </p:txBody>
      </p:sp>
    </p:spTree>
    <p:extLst>
      <p:ext uri="{BB962C8B-B14F-4D97-AF65-F5344CB8AC3E}">
        <p14:creationId xmlns:p14="http://schemas.microsoft.com/office/powerpoint/2010/main" val="10000149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各部门资产负债表变化</a:t>
            </a:r>
            <a:endParaRPr lang="zh-CN" altLang="en-US" dirty="0"/>
          </a:p>
        </p:txBody>
      </p:sp>
      <p:pic>
        <p:nvPicPr>
          <p:cNvPr id="4" name="图片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4417" y="1700808"/>
            <a:ext cx="7056784" cy="2592288"/>
          </a:xfrm>
          <a:prstGeom prst="rect">
            <a:avLst/>
          </a:prstGeom>
          <a:noFill/>
          <a:ln>
            <a:noFill/>
          </a:ln>
        </p:spPr>
      </p:pic>
      <p:sp>
        <p:nvSpPr>
          <p:cNvPr id="5" name="矩形 4"/>
          <p:cNvSpPr/>
          <p:nvPr/>
        </p:nvSpPr>
        <p:spPr>
          <a:xfrm>
            <a:off x="2976625" y="1171253"/>
            <a:ext cx="3312367"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itchFamily="34" charset="-122"/>
                <a:ea typeface="微软雅黑" pitchFamily="34" charset="-122"/>
              </a:rPr>
              <a:t>委托贷款可能导致企业间“三角债”</a:t>
            </a:r>
          </a:p>
        </p:txBody>
      </p:sp>
      <p:sp>
        <p:nvSpPr>
          <p:cNvPr id="3" name="页脚占位符 2"/>
          <p:cNvSpPr>
            <a:spLocks noGrp="1"/>
          </p:cNvSpPr>
          <p:nvPr>
            <p:ph type="ftr" sz="quarter" idx="11"/>
          </p:nvPr>
        </p:nvSpPr>
        <p:spPr/>
        <p:txBody>
          <a:bodyPr/>
          <a:lstStyle/>
          <a:p>
            <a:pPr>
              <a:defRPr/>
            </a:pPr>
            <a:r>
              <a:rPr lang="en-US" altLang="zh-CN" dirty="0" smtClean="0"/>
              <a:t>18</a:t>
            </a:r>
            <a:endParaRPr lang="zh-CN" altLang="en-US" dirty="0"/>
          </a:p>
        </p:txBody>
      </p:sp>
      <p:pic>
        <p:nvPicPr>
          <p:cNvPr id="6" name="图片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44477" y="4941168"/>
            <a:ext cx="5976664" cy="1080120"/>
          </a:xfrm>
          <a:prstGeom prst="rect">
            <a:avLst/>
          </a:prstGeom>
          <a:noFill/>
          <a:ln>
            <a:noFill/>
          </a:ln>
        </p:spPr>
      </p:pic>
      <p:sp>
        <p:nvSpPr>
          <p:cNvPr id="7" name="矩形 6"/>
          <p:cNvSpPr/>
          <p:nvPr/>
        </p:nvSpPr>
        <p:spPr>
          <a:xfrm>
            <a:off x="3129024" y="4509120"/>
            <a:ext cx="3312367"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latin typeface="微软雅黑" pitchFamily="34" charset="-122"/>
                <a:ea typeface="微软雅黑" pitchFamily="34" charset="-122"/>
              </a:rPr>
              <a:t>未贴现的银行承兑汇票</a:t>
            </a:r>
            <a:endParaRPr lang="zh-CN" altLang="en-US" sz="1400" b="1"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23513747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04664"/>
            <a:ext cx="4608512"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我们赖以生存的全球流动性</a:t>
            </a:r>
            <a:endParaRPr lang="zh-CN" altLang="en-US" b="1" dirty="0">
              <a:solidFill>
                <a:schemeClr val="bg1"/>
              </a:solidFill>
              <a:latin typeface="微软雅黑" pitchFamily="34" charset="-122"/>
              <a:ea typeface="微软雅黑" pitchFamily="34" charset="-122"/>
            </a:endParaRPr>
          </a:p>
        </p:txBody>
      </p:sp>
      <p:pic>
        <p:nvPicPr>
          <p:cNvPr id="7" name="图片 6" descr="http://wallstreetcn.com/ckuploadimg/images/20121223world%20deb%20tunnel%20web.JPG"/>
          <p:cNvPicPr/>
          <p:nvPr/>
        </p:nvPicPr>
        <p:blipFill>
          <a:blip r:embed="rId2">
            <a:extLst>
              <a:ext uri="{28A0092B-C50C-407E-A947-70E740481C1C}">
                <a14:useLocalDpi xmlns:a14="http://schemas.microsoft.com/office/drawing/2010/main" val="0"/>
              </a:ext>
            </a:extLst>
          </a:blip>
          <a:srcRect/>
          <a:stretch>
            <a:fillRect/>
          </a:stretch>
        </p:blipFill>
        <p:spPr bwMode="auto">
          <a:xfrm>
            <a:off x="524669" y="1412776"/>
            <a:ext cx="7992888" cy="4392488"/>
          </a:xfrm>
          <a:prstGeom prst="rect">
            <a:avLst/>
          </a:prstGeom>
          <a:noFill/>
          <a:ln>
            <a:noFill/>
          </a:ln>
        </p:spPr>
      </p:pic>
      <p:sp>
        <p:nvSpPr>
          <p:cNvPr id="3" name="页脚占位符 2"/>
          <p:cNvSpPr>
            <a:spLocks noGrp="1"/>
          </p:cNvSpPr>
          <p:nvPr>
            <p:ph type="ftr" sz="quarter" idx="11"/>
          </p:nvPr>
        </p:nvSpPr>
        <p:spPr/>
        <p:txBody>
          <a:bodyPr/>
          <a:lstStyle/>
          <a:p>
            <a:pPr>
              <a:defRPr/>
            </a:pPr>
            <a:r>
              <a:rPr lang="en-US" altLang="zh-CN" dirty="0" smtClean="0"/>
              <a:t>1</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各部门资产负债表变化</a:t>
            </a:r>
            <a:endParaRPr lang="zh-CN" altLang="en-US" dirty="0"/>
          </a:p>
        </p:txBody>
      </p:sp>
      <p:pic>
        <p:nvPicPr>
          <p:cNvPr id="4" name="图片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785937"/>
            <a:ext cx="8064896" cy="1355031"/>
          </a:xfrm>
          <a:prstGeom prst="rect">
            <a:avLst/>
          </a:prstGeom>
          <a:noFill/>
          <a:ln>
            <a:noFill/>
          </a:ln>
        </p:spPr>
      </p:pic>
      <p:sp>
        <p:nvSpPr>
          <p:cNvPr id="5" name="矩形 4"/>
          <p:cNvSpPr/>
          <p:nvPr/>
        </p:nvSpPr>
        <p:spPr>
          <a:xfrm>
            <a:off x="2339752" y="1196752"/>
            <a:ext cx="446449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itchFamily="34" charset="-122"/>
                <a:ea typeface="微软雅黑" pitchFamily="34" charset="-122"/>
              </a:rPr>
              <a:t>企业债券融资（居民购买</a:t>
            </a:r>
            <a:r>
              <a:rPr lang="zh-CN" altLang="en-US" sz="1400" b="1" dirty="0" smtClean="0">
                <a:solidFill>
                  <a:schemeClr val="tx1"/>
                </a:solidFill>
                <a:latin typeface="微软雅黑" pitchFamily="34" charset="-122"/>
                <a:ea typeface="微软雅黑" pitchFamily="34" charset="-122"/>
              </a:rPr>
              <a:t>）</a:t>
            </a:r>
            <a:endParaRPr lang="zh-CN" altLang="en-US" sz="1400" b="1" dirty="0">
              <a:solidFill>
                <a:schemeClr val="tx1"/>
              </a:solidFill>
              <a:latin typeface="微软雅黑" pitchFamily="34" charset="-122"/>
              <a:ea typeface="微软雅黑" pitchFamily="34" charset="-122"/>
            </a:endParaRPr>
          </a:p>
        </p:txBody>
      </p:sp>
      <p:pic>
        <p:nvPicPr>
          <p:cNvPr id="6" name="图片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4058156"/>
            <a:ext cx="6480720" cy="1675100"/>
          </a:xfrm>
          <a:prstGeom prst="rect">
            <a:avLst/>
          </a:prstGeom>
          <a:noFill/>
          <a:ln>
            <a:noFill/>
          </a:ln>
        </p:spPr>
      </p:pic>
      <p:sp>
        <p:nvSpPr>
          <p:cNvPr id="7" name="矩形 6"/>
          <p:cNvSpPr/>
          <p:nvPr/>
        </p:nvSpPr>
        <p:spPr>
          <a:xfrm>
            <a:off x="2339752" y="3725788"/>
            <a:ext cx="446449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itchFamily="34" charset="-122"/>
                <a:ea typeface="微软雅黑" pitchFamily="34" charset="-122"/>
              </a:rPr>
              <a:t>企业债券融资（银行购买）</a:t>
            </a:r>
          </a:p>
        </p:txBody>
      </p:sp>
      <p:sp>
        <p:nvSpPr>
          <p:cNvPr id="3" name="页脚占位符 2"/>
          <p:cNvSpPr>
            <a:spLocks noGrp="1"/>
          </p:cNvSpPr>
          <p:nvPr>
            <p:ph type="ftr" sz="quarter" idx="11"/>
          </p:nvPr>
        </p:nvSpPr>
        <p:spPr/>
        <p:txBody>
          <a:bodyPr/>
          <a:lstStyle/>
          <a:p>
            <a:pPr>
              <a:defRPr/>
            </a:pPr>
            <a:r>
              <a:rPr lang="en-US" altLang="zh-CN" dirty="0" smtClean="0"/>
              <a:t>19</a:t>
            </a:r>
            <a:endParaRPr lang="zh-CN" altLang="en-US" dirty="0"/>
          </a:p>
        </p:txBody>
      </p:sp>
    </p:spTree>
    <p:extLst>
      <p:ext uri="{BB962C8B-B14F-4D97-AF65-F5344CB8AC3E}">
        <p14:creationId xmlns:p14="http://schemas.microsoft.com/office/powerpoint/2010/main" val="42627173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各部门资产负债表变化</a:t>
            </a:r>
            <a:endParaRPr lang="zh-CN" altLang="en-US" dirty="0"/>
          </a:p>
        </p:txBody>
      </p:sp>
      <p:sp>
        <p:nvSpPr>
          <p:cNvPr id="5" name="矩形 4"/>
          <p:cNvSpPr/>
          <p:nvPr/>
        </p:nvSpPr>
        <p:spPr>
          <a:xfrm>
            <a:off x="2339752" y="1124744"/>
            <a:ext cx="446449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itchFamily="34" charset="-122"/>
                <a:ea typeface="微软雅黑" pitchFamily="34" charset="-122"/>
              </a:rPr>
              <a:t>同业代付（</a:t>
            </a:r>
            <a:r>
              <a:rPr lang="en-US" altLang="zh-CN" sz="1400" b="1" dirty="0">
                <a:solidFill>
                  <a:schemeClr val="tx1"/>
                </a:solidFill>
                <a:latin typeface="微软雅黑" pitchFamily="34" charset="-122"/>
                <a:ea typeface="微软雅黑" pitchFamily="34" charset="-122"/>
              </a:rPr>
              <a:t>2013</a:t>
            </a:r>
            <a:r>
              <a:rPr lang="zh-CN" altLang="en-US" sz="1400" b="1" dirty="0">
                <a:solidFill>
                  <a:schemeClr val="tx1"/>
                </a:solidFill>
                <a:latin typeface="微软雅黑" pitchFamily="34" charset="-122"/>
                <a:ea typeface="微软雅黑" pitchFamily="34" charset="-122"/>
              </a:rPr>
              <a:t>年以前）</a:t>
            </a:r>
          </a:p>
        </p:txBody>
      </p:sp>
      <p:pic>
        <p:nvPicPr>
          <p:cNvPr id="6" name="图片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1660" y="1484784"/>
            <a:ext cx="6120680" cy="2099812"/>
          </a:xfrm>
          <a:prstGeom prst="rect">
            <a:avLst/>
          </a:prstGeom>
          <a:noFill/>
          <a:ln>
            <a:noFill/>
          </a:ln>
        </p:spPr>
      </p:pic>
      <p:sp>
        <p:nvSpPr>
          <p:cNvPr id="7" name="矩形 6"/>
          <p:cNvSpPr/>
          <p:nvPr/>
        </p:nvSpPr>
        <p:spPr>
          <a:xfrm>
            <a:off x="2339752" y="3789040"/>
            <a:ext cx="446449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itchFamily="34" charset="-122"/>
                <a:ea typeface="微软雅黑" pitchFamily="34" charset="-122"/>
              </a:rPr>
              <a:t>同业代付（</a:t>
            </a:r>
            <a:r>
              <a:rPr lang="en-US" altLang="zh-CN" sz="1400" b="1" dirty="0">
                <a:solidFill>
                  <a:schemeClr val="tx1"/>
                </a:solidFill>
                <a:latin typeface="微软雅黑" pitchFamily="34" charset="-122"/>
                <a:ea typeface="微软雅黑" pitchFamily="34" charset="-122"/>
              </a:rPr>
              <a:t>2013</a:t>
            </a:r>
            <a:r>
              <a:rPr lang="zh-CN" altLang="en-US" sz="1400" b="1" dirty="0" smtClean="0">
                <a:solidFill>
                  <a:schemeClr val="tx1"/>
                </a:solidFill>
                <a:latin typeface="微软雅黑" pitchFamily="34" charset="-122"/>
                <a:ea typeface="微软雅黑" pitchFamily="34" charset="-122"/>
              </a:rPr>
              <a:t>年以后）</a:t>
            </a:r>
            <a:endParaRPr lang="zh-CN" altLang="en-US" sz="1400" b="1" dirty="0">
              <a:solidFill>
                <a:schemeClr val="tx1"/>
              </a:solidFill>
              <a:latin typeface="微软雅黑" pitchFamily="34" charset="-122"/>
              <a:ea typeface="微软雅黑" pitchFamily="34"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39652" y="4005039"/>
            <a:ext cx="6192688" cy="2088232"/>
          </a:xfrm>
          <a:prstGeom prst="rect">
            <a:avLst/>
          </a:prstGeom>
          <a:noFill/>
          <a:ln>
            <a:noFill/>
          </a:ln>
        </p:spPr>
      </p:pic>
      <p:sp>
        <p:nvSpPr>
          <p:cNvPr id="3" name="页脚占位符 2"/>
          <p:cNvSpPr>
            <a:spLocks noGrp="1"/>
          </p:cNvSpPr>
          <p:nvPr>
            <p:ph type="ftr" sz="quarter" idx="11"/>
          </p:nvPr>
        </p:nvSpPr>
        <p:spPr/>
        <p:txBody>
          <a:bodyPr/>
          <a:lstStyle/>
          <a:p>
            <a:pPr>
              <a:defRPr/>
            </a:pPr>
            <a:r>
              <a:rPr lang="en-US" altLang="zh-CN" dirty="0" smtClean="0"/>
              <a:t>20</a:t>
            </a:r>
            <a:endParaRPr lang="zh-CN" altLang="en-US" dirty="0"/>
          </a:p>
        </p:txBody>
      </p:sp>
    </p:spTree>
    <p:extLst>
      <p:ext uri="{BB962C8B-B14F-4D97-AF65-F5344CB8AC3E}">
        <p14:creationId xmlns:p14="http://schemas.microsoft.com/office/powerpoint/2010/main" val="23103074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影子银行</a:t>
            </a:r>
            <a:r>
              <a:rPr lang="en-US" altLang="zh-CN" b="1" dirty="0"/>
              <a:t>Ⅱ</a:t>
            </a:r>
            <a:r>
              <a:rPr lang="zh-CN" altLang="en-US" b="1" dirty="0"/>
              <a:t>各项构成存量余额</a:t>
            </a:r>
          </a:p>
        </p:txBody>
      </p:sp>
      <p:graphicFrame>
        <p:nvGraphicFramePr>
          <p:cNvPr id="4" name="表格 3"/>
          <p:cNvGraphicFramePr>
            <a:graphicFrameLocks noGrp="1"/>
          </p:cNvGraphicFramePr>
          <p:nvPr>
            <p:extLst>
              <p:ext uri="{D42A27DB-BD31-4B8C-83A1-F6EECF244321}">
                <p14:modId xmlns:p14="http://schemas.microsoft.com/office/powerpoint/2010/main" val="245379909"/>
              </p:ext>
            </p:extLst>
          </p:nvPr>
        </p:nvGraphicFramePr>
        <p:xfrm>
          <a:off x="467544" y="1052736"/>
          <a:ext cx="8064895" cy="1512168"/>
        </p:xfrm>
        <a:graphic>
          <a:graphicData uri="http://schemas.openxmlformats.org/drawingml/2006/table">
            <a:tbl>
              <a:tblPr firstRow="1" firstCol="1" bandRow="1">
                <a:tableStyleId>{5C22544A-7EE6-4342-B048-85BDC9FD1C3A}</a:tableStyleId>
              </a:tblPr>
              <a:tblGrid>
                <a:gridCol w="745886"/>
                <a:gridCol w="918264"/>
                <a:gridCol w="918264"/>
                <a:gridCol w="919348"/>
                <a:gridCol w="918264"/>
                <a:gridCol w="918264"/>
                <a:gridCol w="919348"/>
                <a:gridCol w="909591"/>
                <a:gridCol w="897666"/>
              </a:tblGrid>
              <a:tr h="1072944">
                <a:tc>
                  <a:txBody>
                    <a:bodyPr/>
                    <a:lstStyle/>
                    <a:p>
                      <a:pPr algn="ctr">
                        <a:lnSpc>
                          <a:spcPts val="1440"/>
                        </a:lnSpc>
                        <a:spcAft>
                          <a:spcPts val="0"/>
                        </a:spcAft>
                      </a:pPr>
                      <a:r>
                        <a:rPr lang="en-US" sz="1200" kern="100" dirty="0">
                          <a:effectLst/>
                          <a:latin typeface="Arial Unicode MS" pitchFamily="34" charset="-122"/>
                          <a:ea typeface="Arial Unicode MS" pitchFamily="34" charset="-122"/>
                          <a:cs typeface="Arial Unicode MS" pitchFamily="34" charset="-122"/>
                        </a:rPr>
                        <a:t> </a:t>
                      </a:r>
                      <a:endParaRPr lang="zh-CN" sz="12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ctr">
                        <a:lnSpc>
                          <a:spcPts val="1440"/>
                        </a:lnSpc>
                        <a:spcAft>
                          <a:spcPts val="0"/>
                        </a:spcAft>
                      </a:pPr>
                      <a:r>
                        <a:rPr lang="zh-CN" sz="1200" kern="100" dirty="0">
                          <a:effectLst/>
                          <a:latin typeface="Arial Unicode MS" pitchFamily="34" charset="-122"/>
                          <a:ea typeface="Arial Unicode MS" pitchFamily="34" charset="-122"/>
                          <a:cs typeface="Arial Unicode MS" pitchFamily="34" charset="-122"/>
                        </a:rPr>
                        <a:t>银行理财</a:t>
                      </a:r>
                    </a:p>
                  </a:txBody>
                  <a:tcPr marL="68580" marR="68580" marT="0" marB="0" anchor="ctr"/>
                </a:tc>
                <a:tc>
                  <a:txBody>
                    <a:bodyPr/>
                    <a:lstStyle/>
                    <a:p>
                      <a:pPr algn="ctr">
                        <a:lnSpc>
                          <a:spcPts val="1440"/>
                        </a:lnSpc>
                        <a:spcAft>
                          <a:spcPts val="0"/>
                        </a:spcAft>
                      </a:pPr>
                      <a:r>
                        <a:rPr lang="zh-CN" sz="1200" kern="100" dirty="0">
                          <a:effectLst/>
                          <a:latin typeface="Arial Unicode MS" pitchFamily="34" charset="-122"/>
                          <a:ea typeface="Arial Unicode MS" pitchFamily="34" charset="-122"/>
                          <a:cs typeface="Arial Unicode MS" pitchFamily="34" charset="-122"/>
                        </a:rPr>
                        <a:t>非贷款类信托</a:t>
                      </a:r>
                    </a:p>
                  </a:txBody>
                  <a:tcPr marL="68580" marR="68580" marT="0" marB="0" anchor="ctr"/>
                </a:tc>
                <a:tc>
                  <a:txBody>
                    <a:bodyPr/>
                    <a:lstStyle/>
                    <a:p>
                      <a:pPr algn="ctr">
                        <a:lnSpc>
                          <a:spcPts val="1440"/>
                        </a:lnSpc>
                        <a:spcAft>
                          <a:spcPts val="0"/>
                        </a:spcAft>
                      </a:pPr>
                      <a:r>
                        <a:rPr lang="zh-CN" sz="1200" kern="100" dirty="0">
                          <a:effectLst/>
                          <a:latin typeface="Arial Unicode MS" pitchFamily="34" charset="-122"/>
                          <a:ea typeface="Arial Unicode MS" pitchFamily="34" charset="-122"/>
                          <a:cs typeface="Arial Unicode MS" pitchFamily="34" charset="-122"/>
                        </a:rPr>
                        <a:t>买入返售</a:t>
                      </a:r>
                    </a:p>
                  </a:txBody>
                  <a:tcPr marL="68580" marR="68580" marT="0" marB="0" anchor="ctr"/>
                </a:tc>
                <a:tc>
                  <a:txBody>
                    <a:bodyPr/>
                    <a:lstStyle/>
                    <a:p>
                      <a:pPr algn="ctr">
                        <a:lnSpc>
                          <a:spcPts val="1440"/>
                        </a:lnSpc>
                        <a:spcAft>
                          <a:spcPts val="0"/>
                        </a:spcAft>
                      </a:pPr>
                      <a:r>
                        <a:rPr lang="zh-CN" sz="1200" kern="100" dirty="0">
                          <a:effectLst/>
                          <a:latin typeface="Arial Unicode MS" pitchFamily="34" charset="-122"/>
                          <a:ea typeface="Arial Unicode MS" pitchFamily="34" charset="-122"/>
                          <a:cs typeface="Arial Unicode MS" pitchFamily="34" charset="-122"/>
                        </a:rPr>
                        <a:t>公募基金</a:t>
                      </a:r>
                    </a:p>
                  </a:txBody>
                  <a:tcPr marL="68580" marR="68580" marT="0" marB="0" anchor="ctr"/>
                </a:tc>
                <a:tc>
                  <a:txBody>
                    <a:bodyPr/>
                    <a:lstStyle/>
                    <a:p>
                      <a:pPr algn="ctr">
                        <a:lnSpc>
                          <a:spcPts val="1440"/>
                        </a:lnSpc>
                        <a:spcAft>
                          <a:spcPts val="0"/>
                        </a:spcAft>
                      </a:pPr>
                      <a:r>
                        <a:rPr lang="zh-CN" sz="1200" kern="100" dirty="0">
                          <a:effectLst/>
                          <a:latin typeface="Arial Unicode MS" pitchFamily="34" charset="-122"/>
                          <a:ea typeface="Arial Unicode MS" pitchFamily="34" charset="-122"/>
                          <a:cs typeface="Arial Unicode MS" pitchFamily="34" charset="-122"/>
                        </a:rPr>
                        <a:t>社保基金</a:t>
                      </a:r>
                    </a:p>
                  </a:txBody>
                  <a:tcPr marL="68580" marR="68580" marT="0" marB="0" anchor="ctr"/>
                </a:tc>
                <a:tc>
                  <a:txBody>
                    <a:bodyPr/>
                    <a:lstStyle/>
                    <a:p>
                      <a:pPr algn="ctr">
                        <a:lnSpc>
                          <a:spcPts val="1440"/>
                        </a:lnSpc>
                        <a:spcAft>
                          <a:spcPts val="0"/>
                        </a:spcAft>
                      </a:pPr>
                      <a:r>
                        <a:rPr lang="zh-CN" sz="1200" kern="100" dirty="0">
                          <a:effectLst/>
                          <a:latin typeface="Arial Unicode MS" pitchFamily="34" charset="-122"/>
                          <a:ea typeface="Arial Unicode MS" pitchFamily="34" charset="-122"/>
                          <a:cs typeface="Arial Unicode MS" pitchFamily="34" charset="-122"/>
                        </a:rPr>
                        <a:t>保险资管</a:t>
                      </a:r>
                    </a:p>
                  </a:txBody>
                  <a:tcPr marL="68580" marR="68580" marT="0" marB="0" anchor="ctr"/>
                </a:tc>
                <a:tc>
                  <a:txBody>
                    <a:bodyPr/>
                    <a:lstStyle/>
                    <a:p>
                      <a:pPr algn="ctr">
                        <a:lnSpc>
                          <a:spcPts val="1440"/>
                        </a:lnSpc>
                        <a:spcAft>
                          <a:spcPts val="0"/>
                        </a:spcAft>
                      </a:pPr>
                      <a:r>
                        <a:rPr lang="zh-CN" sz="1200" kern="100" dirty="0">
                          <a:effectLst/>
                          <a:latin typeface="Arial Unicode MS" pitchFamily="34" charset="-122"/>
                          <a:ea typeface="Arial Unicode MS" pitchFamily="34" charset="-122"/>
                          <a:cs typeface="Arial Unicode MS" pitchFamily="34" charset="-122"/>
                        </a:rPr>
                        <a:t>券商资管</a:t>
                      </a:r>
                    </a:p>
                  </a:txBody>
                  <a:tcPr marL="68580" marR="68580" marT="0" marB="0" anchor="ctr"/>
                </a:tc>
                <a:tc>
                  <a:txBody>
                    <a:bodyPr/>
                    <a:lstStyle/>
                    <a:p>
                      <a:pPr algn="ctr">
                        <a:lnSpc>
                          <a:spcPts val="1440"/>
                        </a:lnSpc>
                        <a:spcAft>
                          <a:spcPts val="0"/>
                        </a:spcAft>
                      </a:pPr>
                      <a:r>
                        <a:rPr lang="zh-CN" sz="1200" kern="100" dirty="0">
                          <a:effectLst/>
                          <a:latin typeface="Arial Unicode MS" pitchFamily="34" charset="-122"/>
                          <a:ea typeface="Arial Unicode MS" pitchFamily="34" charset="-122"/>
                          <a:cs typeface="Arial Unicode MS" pitchFamily="34" charset="-122"/>
                        </a:rPr>
                        <a:t>券商自营</a:t>
                      </a:r>
                    </a:p>
                  </a:txBody>
                  <a:tcPr marL="68580" marR="68580" marT="0" marB="0" anchor="ctr"/>
                </a:tc>
              </a:tr>
              <a:tr h="439224">
                <a:tc>
                  <a:txBody>
                    <a:bodyPr/>
                    <a:lstStyle/>
                    <a:p>
                      <a:pPr algn="ctr">
                        <a:lnSpc>
                          <a:spcPts val="1440"/>
                        </a:lnSpc>
                        <a:spcAft>
                          <a:spcPts val="0"/>
                        </a:spcAft>
                      </a:pPr>
                      <a:r>
                        <a:rPr lang="en-US" sz="1200" kern="100">
                          <a:effectLst/>
                          <a:latin typeface="Arial Unicode MS" pitchFamily="34" charset="-122"/>
                          <a:ea typeface="Arial Unicode MS" pitchFamily="34" charset="-122"/>
                          <a:cs typeface="Arial Unicode MS" pitchFamily="34" charset="-122"/>
                        </a:rPr>
                        <a:t>2012</a:t>
                      </a:r>
                      <a:endParaRPr lang="zh-CN" sz="12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ctr">
                        <a:lnSpc>
                          <a:spcPts val="1440"/>
                        </a:lnSpc>
                        <a:spcAft>
                          <a:spcPts val="0"/>
                        </a:spcAft>
                      </a:pPr>
                      <a:r>
                        <a:rPr lang="en-US" sz="1200" kern="100" dirty="0">
                          <a:effectLst/>
                          <a:latin typeface="Arial Unicode MS" pitchFamily="34" charset="-122"/>
                          <a:ea typeface="Arial Unicode MS" pitchFamily="34" charset="-122"/>
                          <a:cs typeface="Arial Unicode MS" pitchFamily="34" charset="-122"/>
                        </a:rPr>
                        <a:t>71000</a:t>
                      </a:r>
                      <a:endParaRPr lang="zh-CN" sz="1200"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a:lnSpc>
                          <a:spcPts val="1440"/>
                        </a:lnSpc>
                        <a:spcAft>
                          <a:spcPts val="0"/>
                        </a:spcAft>
                      </a:pPr>
                      <a:r>
                        <a:rPr lang="en-US" sz="1200" kern="100" dirty="0">
                          <a:effectLst/>
                          <a:latin typeface="Arial Unicode MS" pitchFamily="34" charset="-122"/>
                          <a:ea typeface="Arial Unicode MS" pitchFamily="34" charset="-122"/>
                          <a:cs typeface="Arial Unicode MS" pitchFamily="34" charset="-122"/>
                        </a:rPr>
                        <a:t>39717</a:t>
                      </a:r>
                      <a:endParaRPr lang="zh-CN" sz="1200"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a:lnSpc>
                          <a:spcPts val="1440"/>
                        </a:lnSpc>
                        <a:spcAft>
                          <a:spcPts val="0"/>
                        </a:spcAft>
                      </a:pPr>
                      <a:r>
                        <a:rPr lang="en-US" sz="1200" kern="100" dirty="0">
                          <a:effectLst/>
                          <a:latin typeface="Arial Unicode MS" pitchFamily="34" charset="-122"/>
                          <a:ea typeface="Arial Unicode MS" pitchFamily="34" charset="-122"/>
                          <a:cs typeface="Arial Unicode MS" pitchFamily="34" charset="-122"/>
                        </a:rPr>
                        <a:t>28936</a:t>
                      </a:r>
                      <a:endParaRPr lang="zh-CN" sz="1200"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a:lnSpc>
                          <a:spcPts val="1440"/>
                        </a:lnSpc>
                        <a:spcAft>
                          <a:spcPts val="0"/>
                        </a:spcAft>
                      </a:pPr>
                      <a:r>
                        <a:rPr lang="en-US" sz="1200" kern="100" dirty="0">
                          <a:effectLst/>
                          <a:latin typeface="Arial Unicode MS" pitchFamily="34" charset="-122"/>
                          <a:ea typeface="Arial Unicode MS" pitchFamily="34" charset="-122"/>
                          <a:cs typeface="Arial Unicode MS" pitchFamily="34" charset="-122"/>
                        </a:rPr>
                        <a:t>31558</a:t>
                      </a:r>
                      <a:endParaRPr lang="zh-CN" sz="1200"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a:lnSpc>
                          <a:spcPts val="1440"/>
                        </a:lnSpc>
                        <a:spcAft>
                          <a:spcPts val="0"/>
                        </a:spcAft>
                      </a:pPr>
                      <a:r>
                        <a:rPr lang="en-US" sz="1200" kern="100" dirty="0">
                          <a:effectLst/>
                          <a:latin typeface="Arial Unicode MS" pitchFamily="34" charset="-122"/>
                          <a:ea typeface="Arial Unicode MS" pitchFamily="34" charset="-122"/>
                          <a:cs typeface="Arial Unicode MS" pitchFamily="34" charset="-122"/>
                        </a:rPr>
                        <a:t>9500</a:t>
                      </a:r>
                      <a:endParaRPr lang="zh-CN" sz="1200"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a:lnSpc>
                          <a:spcPts val="1440"/>
                        </a:lnSpc>
                        <a:spcAft>
                          <a:spcPts val="0"/>
                        </a:spcAft>
                      </a:pPr>
                      <a:r>
                        <a:rPr lang="en-US" sz="1200" kern="100" dirty="0">
                          <a:effectLst/>
                          <a:latin typeface="Arial Unicode MS" pitchFamily="34" charset="-122"/>
                          <a:ea typeface="Arial Unicode MS" pitchFamily="34" charset="-122"/>
                          <a:cs typeface="Arial Unicode MS" pitchFamily="34" charset="-122"/>
                        </a:rPr>
                        <a:t>60000</a:t>
                      </a:r>
                      <a:endParaRPr lang="zh-CN" sz="1200"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a:lnSpc>
                          <a:spcPts val="1440"/>
                        </a:lnSpc>
                        <a:spcAft>
                          <a:spcPts val="0"/>
                        </a:spcAft>
                      </a:pPr>
                      <a:r>
                        <a:rPr lang="en-US" sz="1200" kern="100" dirty="0">
                          <a:effectLst/>
                          <a:latin typeface="Arial Unicode MS" pitchFamily="34" charset="-122"/>
                          <a:ea typeface="Arial Unicode MS" pitchFamily="34" charset="-122"/>
                          <a:cs typeface="Arial Unicode MS" pitchFamily="34" charset="-122"/>
                        </a:rPr>
                        <a:t>9205</a:t>
                      </a:r>
                      <a:endParaRPr lang="zh-CN" sz="1200" kern="100" dirty="0">
                        <a:effectLst/>
                        <a:latin typeface="Arial Unicode MS" pitchFamily="34" charset="-122"/>
                        <a:ea typeface="Arial Unicode MS" pitchFamily="34" charset="-122"/>
                        <a:cs typeface="Arial Unicode MS" pitchFamily="34" charset="-122"/>
                      </a:endParaRPr>
                    </a:p>
                  </a:txBody>
                  <a:tcPr marL="68580" marR="68580" marT="0" marB="0" anchor="b"/>
                </a:tc>
                <a:tc>
                  <a:txBody>
                    <a:bodyPr/>
                    <a:lstStyle/>
                    <a:p>
                      <a:pPr algn="ctr">
                        <a:lnSpc>
                          <a:spcPts val="1440"/>
                        </a:lnSpc>
                        <a:spcAft>
                          <a:spcPts val="0"/>
                        </a:spcAft>
                      </a:pPr>
                      <a:r>
                        <a:rPr lang="en-US" sz="1200" kern="100" dirty="0">
                          <a:effectLst/>
                          <a:latin typeface="Arial Unicode MS" pitchFamily="34" charset="-122"/>
                          <a:ea typeface="Arial Unicode MS" pitchFamily="34" charset="-122"/>
                          <a:cs typeface="Arial Unicode MS" pitchFamily="34" charset="-122"/>
                        </a:rPr>
                        <a:t>3713</a:t>
                      </a:r>
                      <a:endParaRPr lang="zh-CN" sz="1200" kern="100" dirty="0">
                        <a:effectLst/>
                        <a:latin typeface="Arial Unicode MS" pitchFamily="34" charset="-122"/>
                        <a:ea typeface="Arial Unicode MS" pitchFamily="34" charset="-122"/>
                        <a:cs typeface="Arial Unicode MS" pitchFamily="34" charset="-122"/>
                      </a:endParaRPr>
                    </a:p>
                  </a:txBody>
                  <a:tcPr marL="68580" marR="68580" marT="0" marB="0" anchor="b"/>
                </a:tc>
              </a:tr>
            </a:tbl>
          </a:graphicData>
        </a:graphic>
      </p:graphicFrame>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3394322"/>
            <a:ext cx="8208912" cy="2410942"/>
          </a:xfrm>
          <a:prstGeom prst="rect">
            <a:avLst/>
          </a:prstGeom>
          <a:noFill/>
          <a:ln>
            <a:noFill/>
          </a:ln>
        </p:spPr>
      </p:pic>
      <p:sp>
        <p:nvSpPr>
          <p:cNvPr id="3" name="页脚占位符 2"/>
          <p:cNvSpPr>
            <a:spLocks noGrp="1"/>
          </p:cNvSpPr>
          <p:nvPr>
            <p:ph type="ftr" sz="quarter" idx="11"/>
          </p:nvPr>
        </p:nvSpPr>
        <p:spPr/>
        <p:txBody>
          <a:bodyPr/>
          <a:lstStyle/>
          <a:p>
            <a:pPr>
              <a:defRPr/>
            </a:pPr>
            <a:r>
              <a:rPr lang="en-US" altLang="zh-CN" dirty="0" smtClean="0"/>
              <a:t>21</a:t>
            </a:r>
            <a:endParaRPr lang="zh-CN" altLang="en-US" dirty="0"/>
          </a:p>
        </p:txBody>
      </p:sp>
    </p:spTree>
    <p:extLst>
      <p:ext uri="{BB962C8B-B14F-4D97-AF65-F5344CB8AC3E}">
        <p14:creationId xmlns:p14="http://schemas.microsoft.com/office/powerpoint/2010/main" val="9385857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457200" y="357188"/>
            <a:ext cx="8229600" cy="428625"/>
          </a:xfrm>
        </p:spPr>
        <p:txBody>
          <a:bodyPr>
            <a:normAutofit fontScale="90000"/>
          </a:bodyPr>
          <a:lstStyle/>
          <a:p>
            <a:pPr>
              <a:defRPr/>
            </a:pPr>
            <a:r>
              <a:rPr lang="zh-CN" altLang="en-US" sz="2400" dirty="0" smtClean="0">
                <a:solidFill>
                  <a:schemeClr val="bg1"/>
                </a:solidFill>
              </a:rPr>
              <a:t>研究提纲</a:t>
            </a:r>
          </a:p>
        </p:txBody>
      </p:sp>
      <p:sp>
        <p:nvSpPr>
          <p:cNvPr id="2" name="TextBox 1"/>
          <p:cNvSpPr txBox="1"/>
          <p:nvPr/>
        </p:nvSpPr>
        <p:spPr>
          <a:xfrm>
            <a:off x="395536" y="836712"/>
            <a:ext cx="8280920" cy="4524315"/>
          </a:xfrm>
          <a:prstGeom prst="rect">
            <a:avLst/>
          </a:prstGeom>
          <a:noFill/>
        </p:spPr>
        <p:txBody>
          <a:bodyPr wrap="square" rtlCol="0">
            <a:spAutoFit/>
          </a:bodyPr>
          <a:lstStyle/>
          <a:p>
            <a:pPr>
              <a:lnSpc>
                <a:spcPct val="300000"/>
              </a:lnSpc>
            </a:pPr>
            <a:r>
              <a:rPr lang="zh-CN" altLang="en-US" sz="2400" b="1" dirty="0" smtClean="0">
                <a:latin typeface="微软雅黑" pitchFamily="34" charset="-122"/>
                <a:ea typeface="微软雅黑" pitchFamily="34" charset="-122"/>
              </a:rPr>
              <a:t>一、有</a:t>
            </a:r>
            <a:r>
              <a:rPr lang="zh-CN" altLang="en-US" sz="2400" b="1" dirty="0">
                <a:latin typeface="微软雅黑" pitchFamily="34" charset="-122"/>
                <a:ea typeface="微软雅黑" pitchFamily="34" charset="-122"/>
              </a:rPr>
              <a:t>多少债可以重来：基于中、美、日、德的比较</a:t>
            </a:r>
            <a:r>
              <a:rPr lang="zh-CN" altLang="en-US" dirty="0"/>
              <a:t>	</a:t>
            </a:r>
            <a:endParaRPr lang="en-US" altLang="zh-CN" dirty="0"/>
          </a:p>
          <a:p>
            <a:pPr>
              <a:lnSpc>
                <a:spcPct val="300000"/>
              </a:lnSpc>
            </a:pPr>
            <a:r>
              <a:rPr lang="zh-CN" altLang="en-US" sz="2400" b="1" dirty="0">
                <a:latin typeface="微软雅黑" pitchFamily="34" charset="-122"/>
                <a:ea typeface="微软雅黑" pitchFamily="34" charset="-122"/>
              </a:rPr>
              <a:t>二</a:t>
            </a:r>
            <a:r>
              <a:rPr lang="zh-CN" altLang="en-US" sz="2400" b="1" dirty="0" smtClean="0">
                <a:latin typeface="微软雅黑" pitchFamily="34" charset="-122"/>
                <a:ea typeface="微软雅黑" pitchFamily="34" charset="-122"/>
              </a:rPr>
              <a:t>、中国</a:t>
            </a:r>
            <a:r>
              <a:rPr lang="zh-CN" altLang="en-US" sz="2400" b="1" dirty="0">
                <a:latin typeface="微软雅黑" pitchFamily="34" charset="-122"/>
                <a:ea typeface="微软雅黑" pitchFamily="34" charset="-122"/>
              </a:rPr>
              <a:t>影子银行的一般形态及分类</a:t>
            </a:r>
            <a:endParaRPr lang="en-US" altLang="zh-CN" sz="2400" b="1" dirty="0" smtClean="0">
              <a:latin typeface="微软雅黑" pitchFamily="34" charset="-122"/>
              <a:ea typeface="微软雅黑" pitchFamily="34" charset="-122"/>
            </a:endParaRPr>
          </a:p>
          <a:p>
            <a:pPr>
              <a:lnSpc>
                <a:spcPct val="300000"/>
              </a:lnSpc>
            </a:pPr>
            <a:r>
              <a:rPr lang="zh-CN" altLang="en-US" sz="2400" b="1" dirty="0" smtClean="0">
                <a:solidFill>
                  <a:srgbClr val="FF0000"/>
                </a:solidFill>
                <a:latin typeface="微软雅黑" pitchFamily="34" charset="-122"/>
                <a:ea typeface="微软雅黑" pitchFamily="34" charset="-122"/>
              </a:rPr>
              <a:t>三、中国</a:t>
            </a:r>
            <a:r>
              <a:rPr lang="zh-CN" altLang="en-US" sz="2400" b="1" dirty="0">
                <a:solidFill>
                  <a:srgbClr val="FF0000"/>
                </a:solidFill>
                <a:latin typeface="微软雅黑" pitchFamily="34" charset="-122"/>
                <a:ea typeface="微软雅黑" pitchFamily="34" charset="-122"/>
              </a:rPr>
              <a:t>影子银行的特点及</a:t>
            </a:r>
            <a:r>
              <a:rPr lang="zh-CN" altLang="en-US" sz="2400" b="1" dirty="0" smtClean="0">
                <a:solidFill>
                  <a:srgbClr val="FF0000"/>
                </a:solidFill>
                <a:latin typeface="微软雅黑" pitchFamily="34" charset="-122"/>
                <a:ea typeface="微软雅黑" pitchFamily="34" charset="-122"/>
              </a:rPr>
              <a:t>影响</a:t>
            </a:r>
            <a:endParaRPr lang="en-US" altLang="zh-CN" sz="2400" b="1" dirty="0" smtClean="0">
              <a:solidFill>
                <a:srgbClr val="FF0000"/>
              </a:solidFill>
              <a:latin typeface="微软雅黑" pitchFamily="34" charset="-122"/>
              <a:ea typeface="微软雅黑" pitchFamily="34" charset="-122"/>
            </a:endParaRPr>
          </a:p>
          <a:p>
            <a:pPr>
              <a:lnSpc>
                <a:spcPct val="300000"/>
              </a:lnSpc>
            </a:pPr>
            <a:r>
              <a:rPr lang="zh-CN" altLang="en-US" sz="2400" b="1" dirty="0">
                <a:latin typeface="微软雅黑" pitchFamily="34" charset="-122"/>
                <a:ea typeface="微软雅黑" pitchFamily="34" charset="-122"/>
              </a:rPr>
              <a:t>四</a:t>
            </a:r>
            <a:r>
              <a:rPr lang="zh-CN" altLang="en-US" sz="2400" b="1" dirty="0" smtClean="0">
                <a:latin typeface="微软雅黑" pitchFamily="34" charset="-122"/>
                <a:ea typeface="微软雅黑" pitchFamily="34" charset="-122"/>
              </a:rPr>
              <a:t>、中国</a:t>
            </a:r>
            <a:r>
              <a:rPr lang="zh-CN" altLang="en-US" sz="2400" b="1" dirty="0">
                <a:latin typeface="微软雅黑" pitchFamily="34" charset="-122"/>
                <a:ea typeface="微软雅黑" pitchFamily="34" charset="-122"/>
              </a:rPr>
              <a:t>影子银行的发展趋势</a:t>
            </a:r>
            <a:endParaRPr lang="en-US" altLang="zh-CN" sz="2400" b="1" dirty="0" smtClean="0">
              <a:latin typeface="微软雅黑" pitchFamily="34" charset="-122"/>
              <a:ea typeface="微软雅黑" pitchFamily="34" charset="-122"/>
            </a:endParaRPr>
          </a:p>
        </p:txBody>
      </p:sp>
      <p:sp>
        <p:nvSpPr>
          <p:cNvPr id="3" name="页脚占位符 2"/>
          <p:cNvSpPr>
            <a:spLocks noGrp="1"/>
          </p:cNvSpPr>
          <p:nvPr>
            <p:ph type="ftr" sz="quarter" idx="11"/>
          </p:nvPr>
        </p:nvSpPr>
        <p:spPr/>
        <p:txBody>
          <a:bodyPr/>
          <a:lstStyle/>
          <a:p>
            <a:pPr>
              <a:defRPr/>
            </a:pPr>
            <a:r>
              <a:rPr lang="en-US" altLang="zh-CN" dirty="0" smtClean="0"/>
              <a:t>22</a:t>
            </a:r>
            <a:endParaRPr lang="zh-CN" altLang="en-US" dirty="0"/>
          </a:p>
        </p:txBody>
      </p:sp>
    </p:spTree>
    <p:extLst>
      <p:ext uri="{BB962C8B-B14F-4D97-AF65-F5344CB8AC3E}">
        <p14:creationId xmlns:p14="http://schemas.microsoft.com/office/powerpoint/2010/main" val="21536914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3"/>
          <p:cNvSpPr txBox="1">
            <a:spLocks noGrp="1"/>
          </p:cNvSpPr>
          <p:nvPr>
            <p:ph type="title"/>
          </p:nvPr>
        </p:nvSpPr>
        <p:spPr>
          <a:xfrm>
            <a:off x="457200" y="386814"/>
            <a:ext cx="8229600" cy="369332"/>
          </a:xfrm>
          <a:prstGeom prst="rect">
            <a:avLst/>
          </a:prstGeom>
          <a:noFill/>
        </p:spPr>
        <p:txBody>
          <a:bodyPr wrap="square" rtlCol="0">
            <a:spAutoFit/>
          </a:bodyPr>
          <a:lstStyle/>
          <a:p>
            <a:r>
              <a:rPr lang="zh-CN" altLang="en-US" b="1" dirty="0" smtClean="0">
                <a:solidFill>
                  <a:schemeClr val="bg1"/>
                </a:solidFill>
              </a:rPr>
              <a:t>影子银行对宏观流动性的影响</a:t>
            </a:r>
            <a:endParaRPr lang="zh-CN" altLang="en-US" dirty="0">
              <a:solidFill>
                <a:schemeClr val="bg1"/>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127643364"/>
              </p:ext>
            </p:extLst>
          </p:nvPr>
        </p:nvGraphicFramePr>
        <p:xfrm>
          <a:off x="467544" y="1412776"/>
          <a:ext cx="8208915" cy="1656185"/>
        </p:xfrm>
        <a:graphic>
          <a:graphicData uri="http://schemas.openxmlformats.org/drawingml/2006/table">
            <a:tbl>
              <a:tblPr firstRow="1" firstCol="1" bandRow="1">
                <a:tableStyleId>{5C22544A-7EE6-4342-B048-85BDC9FD1C3A}</a:tableStyleId>
              </a:tblPr>
              <a:tblGrid>
                <a:gridCol w="1897852"/>
                <a:gridCol w="788161"/>
                <a:gridCol w="788986"/>
                <a:gridCol w="788986"/>
                <a:gridCol w="788986"/>
                <a:gridCol w="788986"/>
                <a:gridCol w="788986"/>
                <a:gridCol w="788986"/>
                <a:gridCol w="788986"/>
              </a:tblGrid>
              <a:tr h="918219">
                <a:tc>
                  <a:txBody>
                    <a:bodyPr/>
                    <a:lstStyle/>
                    <a:p>
                      <a:pPr algn="ctr">
                        <a:lnSpc>
                          <a:spcPts val="1200"/>
                        </a:lnSpc>
                        <a:spcAft>
                          <a:spcPts val="0"/>
                        </a:spcAft>
                      </a:pPr>
                      <a:r>
                        <a:rPr lang="en-US" sz="1000" kern="100" dirty="0">
                          <a:effectLst/>
                          <a:latin typeface="Arial Unicode MS" pitchFamily="34" charset="-122"/>
                          <a:ea typeface="Arial Unicode MS" pitchFamily="34" charset="-122"/>
                          <a:cs typeface="Arial Unicode MS" pitchFamily="34" charset="-122"/>
                        </a:rPr>
                        <a:t> </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委托贷款</a:t>
                      </a: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信托贷款</a:t>
                      </a: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未贴现银行承兑汇票</a:t>
                      </a: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非金融</a:t>
                      </a:r>
                    </a:p>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企业债券</a:t>
                      </a:r>
                    </a:p>
                  </a:txBody>
                  <a:tcPr marL="68580" marR="68580" marT="0" marB="0" anchor="ctr"/>
                </a:tc>
                <a:tc>
                  <a:txBody>
                    <a:bodyPr/>
                    <a:lstStyle/>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非金融</a:t>
                      </a:r>
                    </a:p>
                    <a:p>
                      <a:pPr algn="ctr">
                        <a:lnSpc>
                          <a:spcPts val="1200"/>
                        </a:lnSpc>
                        <a:spcAft>
                          <a:spcPts val="0"/>
                        </a:spcAft>
                      </a:pPr>
                      <a:r>
                        <a:rPr lang="zh-CN" sz="1000" kern="100" dirty="0">
                          <a:effectLst/>
                          <a:latin typeface="Arial Unicode MS" pitchFamily="34" charset="-122"/>
                          <a:ea typeface="Arial Unicode MS" pitchFamily="34" charset="-122"/>
                          <a:cs typeface="Arial Unicode MS" pitchFamily="34" charset="-122"/>
                        </a:rPr>
                        <a:t>企业股票融资</a:t>
                      </a:r>
                    </a:p>
                  </a:txBody>
                  <a:tcPr marL="68580" marR="68580" marT="0" marB="0" anchor="ctr"/>
                </a:tc>
                <a:tc>
                  <a:txBody>
                    <a:bodyPr/>
                    <a:lstStyle/>
                    <a:p>
                      <a:pPr algn="ctr">
                        <a:lnSpc>
                          <a:spcPts val="1200"/>
                        </a:lnSpc>
                        <a:spcAft>
                          <a:spcPts val="0"/>
                        </a:spcAft>
                      </a:pPr>
                      <a:r>
                        <a:rPr lang="zh-CN" sz="1000" kern="100">
                          <a:effectLst/>
                          <a:latin typeface="Arial Unicode MS" pitchFamily="34" charset="-122"/>
                          <a:ea typeface="Arial Unicode MS" pitchFamily="34" charset="-122"/>
                          <a:cs typeface="Arial Unicode MS" pitchFamily="34" charset="-122"/>
                        </a:rPr>
                        <a:t>同业代付</a:t>
                      </a:r>
                    </a:p>
                  </a:txBody>
                  <a:tcPr marL="68580" marR="68580" marT="0" marB="0" anchor="ctr"/>
                </a:tc>
                <a:tc>
                  <a:txBody>
                    <a:bodyPr/>
                    <a:lstStyle/>
                    <a:p>
                      <a:pPr algn="ctr">
                        <a:lnSpc>
                          <a:spcPts val="1200"/>
                        </a:lnSpc>
                        <a:spcAft>
                          <a:spcPts val="0"/>
                        </a:spcAft>
                      </a:pPr>
                      <a:r>
                        <a:rPr lang="zh-CN" sz="1000" kern="100">
                          <a:effectLst/>
                          <a:latin typeface="Arial Unicode MS" pitchFamily="34" charset="-122"/>
                          <a:ea typeface="Arial Unicode MS" pitchFamily="34" charset="-122"/>
                          <a:cs typeface="Arial Unicode MS" pitchFamily="34" charset="-122"/>
                        </a:rPr>
                        <a:t>融资租赁</a:t>
                      </a:r>
                    </a:p>
                  </a:txBody>
                  <a:tcPr marL="68580" marR="68580" marT="0" marB="0" anchor="ctr"/>
                </a:tc>
                <a:tc>
                  <a:txBody>
                    <a:bodyPr/>
                    <a:lstStyle/>
                    <a:p>
                      <a:pPr algn="ctr">
                        <a:lnSpc>
                          <a:spcPts val="1200"/>
                        </a:lnSpc>
                        <a:spcAft>
                          <a:spcPts val="0"/>
                        </a:spcAft>
                      </a:pPr>
                      <a:r>
                        <a:rPr lang="zh-CN" sz="1000" kern="100">
                          <a:effectLst/>
                          <a:latin typeface="Arial Unicode MS" pitchFamily="34" charset="-122"/>
                          <a:ea typeface="Arial Unicode MS" pitchFamily="34" charset="-122"/>
                          <a:cs typeface="Arial Unicode MS" pitchFamily="34" charset="-122"/>
                        </a:rPr>
                        <a:t>小额贷款公司</a:t>
                      </a:r>
                    </a:p>
                  </a:txBody>
                  <a:tcPr marL="68580" marR="68580" marT="0" marB="0" anchor="ctr"/>
                </a:tc>
              </a:tr>
              <a:tr h="368983">
                <a:tc>
                  <a:txBody>
                    <a:bodyPr/>
                    <a:lstStyle/>
                    <a:p>
                      <a:pPr algn="r">
                        <a:lnSpc>
                          <a:spcPts val="1600"/>
                        </a:lnSpc>
                        <a:spcAft>
                          <a:spcPts val="0"/>
                        </a:spcAft>
                      </a:pPr>
                      <a:r>
                        <a:rPr lang="zh-CN" sz="1000" kern="100">
                          <a:effectLst/>
                          <a:latin typeface="Arial Unicode MS" pitchFamily="34" charset="-122"/>
                          <a:ea typeface="Arial Unicode MS" pitchFamily="34" charset="-122"/>
                          <a:cs typeface="Arial Unicode MS" pitchFamily="34" charset="-122"/>
                        </a:rPr>
                        <a:t>是否引起部门资产负债表变化</a:t>
                      </a:r>
                    </a:p>
                  </a:txBody>
                  <a:tcPr marL="68580" marR="68580" marT="0" marB="0" anchor="ctr"/>
                </a:tc>
                <a:tc>
                  <a:txBody>
                    <a:bodyPr/>
                    <a:lstStyle/>
                    <a:p>
                      <a:pPr algn="ctr">
                        <a:lnSpc>
                          <a:spcPts val="1600"/>
                        </a:lnSpc>
                        <a:spcAft>
                          <a:spcPts val="0"/>
                        </a:spcAft>
                      </a:pPr>
                      <a:r>
                        <a:rPr lang="zh-CN" sz="1000" kern="100">
                          <a:effectLst/>
                          <a:latin typeface="Arial Unicode MS" pitchFamily="34" charset="-122"/>
                          <a:ea typeface="Arial Unicode MS" pitchFamily="34" charset="-122"/>
                          <a:cs typeface="Arial Unicode MS" pitchFamily="34" charset="-122"/>
                        </a:rPr>
                        <a:t>√</a:t>
                      </a:r>
                    </a:p>
                  </a:txBody>
                  <a:tcPr marL="68580" marR="68580" marT="0" marB="0" anchor="ctr"/>
                </a:tc>
                <a:tc>
                  <a:txBody>
                    <a:bodyPr/>
                    <a:lstStyle/>
                    <a:p>
                      <a:pPr algn="ctr">
                        <a:lnSpc>
                          <a:spcPts val="1600"/>
                        </a:lnSpc>
                        <a:spcAft>
                          <a:spcPts val="0"/>
                        </a:spcAft>
                      </a:pPr>
                      <a:r>
                        <a:rPr lang="zh-CN" sz="1000" kern="100">
                          <a:effectLst/>
                          <a:latin typeface="Arial Unicode MS" pitchFamily="34" charset="-122"/>
                          <a:ea typeface="Arial Unicode MS" pitchFamily="34" charset="-122"/>
                          <a:cs typeface="Arial Unicode MS" pitchFamily="34" charset="-122"/>
                        </a:rPr>
                        <a:t>√</a:t>
                      </a:r>
                    </a:p>
                  </a:txBody>
                  <a:tcPr marL="68580" marR="68580" marT="0" marB="0" anchor="ctr"/>
                </a:tc>
                <a:tc>
                  <a:txBody>
                    <a:bodyPr/>
                    <a:lstStyle/>
                    <a:p>
                      <a:pPr algn="ctr">
                        <a:lnSpc>
                          <a:spcPts val="1600"/>
                        </a:lnSpc>
                        <a:spcAft>
                          <a:spcPts val="0"/>
                        </a:spcAft>
                      </a:pPr>
                      <a:r>
                        <a:rPr lang="zh-CN" sz="1000" kern="100">
                          <a:effectLst/>
                          <a:latin typeface="Arial Unicode MS" pitchFamily="34" charset="-122"/>
                          <a:ea typeface="Arial Unicode MS" pitchFamily="34" charset="-122"/>
                          <a:cs typeface="Arial Unicode MS" pitchFamily="34" charset="-122"/>
                        </a:rPr>
                        <a:t>√</a:t>
                      </a:r>
                    </a:p>
                  </a:txBody>
                  <a:tcPr marL="68580" marR="68580" marT="0" marB="0" anchor="ctr"/>
                </a:tc>
                <a:tc>
                  <a:txBody>
                    <a:bodyPr/>
                    <a:lstStyle/>
                    <a:p>
                      <a:pPr algn="ctr">
                        <a:lnSpc>
                          <a:spcPts val="1600"/>
                        </a:lnSpc>
                        <a:spcAft>
                          <a:spcPts val="0"/>
                        </a:spcAft>
                      </a:pPr>
                      <a:r>
                        <a:rPr lang="zh-CN" sz="1000" kern="100" dirty="0">
                          <a:effectLst/>
                          <a:latin typeface="Arial Unicode MS" pitchFamily="34" charset="-122"/>
                          <a:ea typeface="Arial Unicode MS" pitchFamily="34" charset="-122"/>
                          <a:cs typeface="Arial Unicode MS" pitchFamily="34" charset="-122"/>
                        </a:rPr>
                        <a:t>√</a:t>
                      </a:r>
                    </a:p>
                  </a:txBody>
                  <a:tcPr marL="68580" marR="68580" marT="0" marB="0" anchor="ctr"/>
                </a:tc>
                <a:tc>
                  <a:txBody>
                    <a:bodyPr/>
                    <a:lstStyle/>
                    <a:p>
                      <a:pPr algn="ctr">
                        <a:lnSpc>
                          <a:spcPts val="1600"/>
                        </a:lnSpc>
                        <a:spcAft>
                          <a:spcPts val="0"/>
                        </a:spcAft>
                      </a:pPr>
                      <a:r>
                        <a:rPr lang="zh-CN" sz="1000" kern="100" dirty="0">
                          <a:effectLst/>
                          <a:latin typeface="Arial Unicode MS" pitchFamily="34" charset="-122"/>
                          <a:ea typeface="Arial Unicode MS" pitchFamily="34" charset="-122"/>
                          <a:cs typeface="Arial Unicode MS" pitchFamily="34" charset="-122"/>
                        </a:rPr>
                        <a:t>√</a:t>
                      </a:r>
                    </a:p>
                  </a:txBody>
                  <a:tcPr marL="68580" marR="68580" marT="0" marB="0" anchor="ctr"/>
                </a:tc>
                <a:tc>
                  <a:txBody>
                    <a:bodyPr/>
                    <a:lstStyle/>
                    <a:p>
                      <a:pPr algn="ctr">
                        <a:lnSpc>
                          <a:spcPts val="1600"/>
                        </a:lnSpc>
                        <a:spcAft>
                          <a:spcPts val="0"/>
                        </a:spcAft>
                      </a:pPr>
                      <a:r>
                        <a:rPr lang="zh-CN" sz="1000" kern="100" dirty="0">
                          <a:effectLst/>
                          <a:latin typeface="Arial Unicode MS" pitchFamily="34" charset="-122"/>
                          <a:ea typeface="Arial Unicode MS" pitchFamily="34" charset="-122"/>
                          <a:cs typeface="Arial Unicode MS" pitchFamily="34" charset="-122"/>
                        </a:rPr>
                        <a:t>√</a:t>
                      </a:r>
                    </a:p>
                  </a:txBody>
                  <a:tcPr marL="68580" marR="68580" marT="0" marB="0" anchor="ctr"/>
                </a:tc>
                <a:tc>
                  <a:txBody>
                    <a:bodyPr/>
                    <a:lstStyle/>
                    <a:p>
                      <a:pPr algn="ctr">
                        <a:lnSpc>
                          <a:spcPts val="1600"/>
                        </a:lnSpc>
                        <a:spcAft>
                          <a:spcPts val="0"/>
                        </a:spcAft>
                      </a:pPr>
                      <a:r>
                        <a:rPr lang="zh-CN" sz="1000" kern="100" dirty="0">
                          <a:effectLst/>
                          <a:latin typeface="Arial Unicode MS" pitchFamily="34" charset="-122"/>
                          <a:ea typeface="Arial Unicode MS" pitchFamily="34" charset="-122"/>
                          <a:cs typeface="Arial Unicode MS" pitchFamily="34" charset="-122"/>
                        </a:rPr>
                        <a:t>√</a:t>
                      </a:r>
                    </a:p>
                  </a:txBody>
                  <a:tcPr marL="68580" marR="68580" marT="0" marB="0" anchor="ctr"/>
                </a:tc>
                <a:tc>
                  <a:txBody>
                    <a:bodyPr/>
                    <a:lstStyle/>
                    <a:p>
                      <a:pPr algn="ctr">
                        <a:lnSpc>
                          <a:spcPts val="1600"/>
                        </a:lnSpc>
                        <a:spcAft>
                          <a:spcPts val="0"/>
                        </a:spcAft>
                      </a:pPr>
                      <a:r>
                        <a:rPr lang="zh-CN" sz="1000" kern="100">
                          <a:effectLst/>
                          <a:latin typeface="Arial Unicode MS" pitchFamily="34" charset="-122"/>
                          <a:ea typeface="Arial Unicode MS" pitchFamily="34" charset="-122"/>
                          <a:cs typeface="Arial Unicode MS" pitchFamily="34" charset="-122"/>
                        </a:rPr>
                        <a:t>√</a:t>
                      </a:r>
                    </a:p>
                  </a:txBody>
                  <a:tcPr marL="68580" marR="68580" marT="0" marB="0" anchor="ctr"/>
                </a:tc>
              </a:tr>
              <a:tr h="368983">
                <a:tc>
                  <a:txBody>
                    <a:bodyPr/>
                    <a:lstStyle/>
                    <a:p>
                      <a:pPr algn="r">
                        <a:lnSpc>
                          <a:spcPts val="1600"/>
                        </a:lnSpc>
                        <a:spcAft>
                          <a:spcPts val="0"/>
                        </a:spcAft>
                      </a:pPr>
                      <a:r>
                        <a:rPr lang="zh-CN" sz="1000" kern="100">
                          <a:effectLst/>
                          <a:latin typeface="Arial Unicode MS" pitchFamily="34" charset="-122"/>
                          <a:ea typeface="Arial Unicode MS" pitchFamily="34" charset="-122"/>
                          <a:cs typeface="Arial Unicode MS" pitchFamily="34" charset="-122"/>
                        </a:rPr>
                        <a:t>是否引起</a:t>
                      </a:r>
                      <a:r>
                        <a:rPr lang="en-US" sz="1000" kern="100">
                          <a:effectLst/>
                          <a:latin typeface="Arial Unicode MS" pitchFamily="34" charset="-122"/>
                          <a:ea typeface="Arial Unicode MS" pitchFamily="34" charset="-122"/>
                          <a:cs typeface="Arial Unicode MS" pitchFamily="34" charset="-122"/>
                        </a:rPr>
                        <a:t>M2</a:t>
                      </a:r>
                      <a:r>
                        <a:rPr lang="zh-CN" sz="1000" kern="100">
                          <a:effectLst/>
                          <a:latin typeface="Arial Unicode MS" pitchFamily="34" charset="-122"/>
                          <a:ea typeface="Arial Unicode MS" pitchFamily="34" charset="-122"/>
                          <a:cs typeface="Arial Unicode MS" pitchFamily="34" charset="-122"/>
                        </a:rPr>
                        <a:t>变化</a:t>
                      </a:r>
                    </a:p>
                  </a:txBody>
                  <a:tcPr marL="68580" marR="68580" marT="0" marB="0" anchor="ctr"/>
                </a:tc>
                <a:tc>
                  <a:txBody>
                    <a:bodyPr/>
                    <a:lstStyle/>
                    <a:p>
                      <a:pPr algn="ct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X</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ct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X</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ct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X</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ct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ctr">
                        <a:lnSpc>
                          <a:spcPts val="1600"/>
                        </a:lnSpc>
                        <a:spcAft>
                          <a:spcPts val="0"/>
                        </a:spcAft>
                      </a:pPr>
                      <a:r>
                        <a:rPr lang="en-US" sz="1000" kern="100">
                          <a:effectLst/>
                          <a:latin typeface="Arial Unicode MS" pitchFamily="34" charset="-122"/>
                          <a:ea typeface="Arial Unicode MS" pitchFamily="34" charset="-122"/>
                          <a:cs typeface="Arial Unicode MS" pitchFamily="34" charset="-122"/>
                        </a:rPr>
                        <a:t>X</a:t>
                      </a:r>
                      <a:endParaRPr lang="zh-CN" sz="1000" kern="10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ctr">
                        <a:lnSpc>
                          <a:spcPts val="1600"/>
                        </a:lnSpc>
                        <a:spcAft>
                          <a:spcPts val="0"/>
                        </a:spcAft>
                      </a:pPr>
                      <a:r>
                        <a:rPr lang="zh-CN" sz="1000" kern="100" dirty="0">
                          <a:effectLst/>
                          <a:latin typeface="Arial Unicode MS" pitchFamily="34" charset="-122"/>
                          <a:ea typeface="Arial Unicode MS" pitchFamily="34" charset="-122"/>
                          <a:cs typeface="Arial Unicode MS" pitchFamily="34" charset="-122"/>
                        </a:rPr>
                        <a:t>√</a:t>
                      </a:r>
                    </a:p>
                  </a:txBody>
                  <a:tcPr marL="68580" marR="68580" marT="0" marB="0" anchor="ctr"/>
                </a:tc>
                <a:tc>
                  <a:txBody>
                    <a:bodyPr/>
                    <a:lstStyle/>
                    <a:p>
                      <a:pPr algn="ct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X</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c>
                  <a:txBody>
                    <a:bodyPr/>
                    <a:lstStyle/>
                    <a:p>
                      <a:pPr algn="ctr">
                        <a:lnSpc>
                          <a:spcPts val="1600"/>
                        </a:lnSpc>
                        <a:spcAft>
                          <a:spcPts val="0"/>
                        </a:spcAft>
                      </a:pPr>
                      <a:r>
                        <a:rPr lang="en-US" sz="1000" kern="100" dirty="0">
                          <a:effectLst/>
                          <a:latin typeface="Arial Unicode MS" pitchFamily="34" charset="-122"/>
                          <a:ea typeface="Arial Unicode MS" pitchFamily="34" charset="-122"/>
                          <a:cs typeface="Arial Unicode MS" pitchFamily="34" charset="-122"/>
                        </a:rPr>
                        <a:t>X</a:t>
                      </a:r>
                      <a:endParaRPr lang="zh-CN" sz="1000" kern="100" dirty="0">
                        <a:effectLst/>
                        <a:latin typeface="Arial Unicode MS" pitchFamily="34" charset="-122"/>
                        <a:ea typeface="Arial Unicode MS" pitchFamily="34" charset="-122"/>
                        <a:cs typeface="Arial Unicode MS" pitchFamily="34" charset="-122"/>
                      </a:endParaRPr>
                    </a:p>
                  </a:txBody>
                  <a:tcPr marL="68580" marR="68580" marT="0" marB="0" anchor="ctr"/>
                </a:tc>
              </a:tr>
            </a:tbl>
          </a:graphicData>
        </a:graphic>
      </p:graphicFrame>
      <p:sp>
        <p:nvSpPr>
          <p:cNvPr id="3" name="矩形 2"/>
          <p:cNvSpPr/>
          <p:nvPr/>
        </p:nvSpPr>
        <p:spPr>
          <a:xfrm>
            <a:off x="467544" y="4079121"/>
            <a:ext cx="7848872" cy="369332"/>
          </a:xfrm>
          <a:prstGeom prst="rect">
            <a:avLst/>
          </a:prstGeom>
        </p:spPr>
        <p:txBody>
          <a:bodyPr wrap="square">
            <a:spAutoFit/>
          </a:bodyPr>
          <a:lstStyle/>
          <a:p>
            <a:pPr algn="ctr"/>
            <a:r>
              <a:rPr lang="en-US" altLang="zh-CN" dirty="0"/>
              <a:t>L=</a:t>
            </a:r>
            <a:r>
              <a:rPr lang="en-US" altLang="zh-CN" dirty="0" err="1"/>
              <a:t>Ms+Mb</a:t>
            </a:r>
            <a:r>
              <a:rPr lang="en-US" altLang="zh-CN" dirty="0"/>
              <a:t>=(</a:t>
            </a:r>
            <a:r>
              <a:rPr lang="en-US" altLang="zh-CN" dirty="0" smtClean="0"/>
              <a:t>1+c</a:t>
            </a:r>
            <a:r>
              <a:rPr lang="zh-CN" altLang="zh-CN" dirty="0"/>
              <a:t> ’ </a:t>
            </a:r>
            <a:r>
              <a:rPr lang="en-US" altLang="zh-CN" dirty="0"/>
              <a:t>)</a:t>
            </a:r>
            <a:r>
              <a:rPr lang="en-US" altLang="zh-CN" dirty="0" smtClean="0"/>
              <a:t>*</a:t>
            </a:r>
            <a:r>
              <a:rPr lang="en-US" altLang="zh-CN" dirty="0"/>
              <a:t>MB/(</a:t>
            </a:r>
            <a:r>
              <a:rPr lang="en-US" altLang="zh-CN" dirty="0" err="1"/>
              <a:t>r+e+c</a:t>
            </a:r>
            <a:r>
              <a:rPr lang="zh-CN" altLang="zh-CN" dirty="0"/>
              <a:t>’</a:t>
            </a:r>
            <a:r>
              <a:rPr lang="en-US" altLang="zh-CN" dirty="0"/>
              <a:t>)+(1+c</a:t>
            </a:r>
            <a:r>
              <a:rPr lang="zh-CN" altLang="zh-CN" dirty="0"/>
              <a:t>’’</a:t>
            </a:r>
            <a:r>
              <a:rPr lang="en-US" altLang="zh-CN" dirty="0"/>
              <a:t>)*MB</a:t>
            </a:r>
            <a:r>
              <a:rPr lang="zh-CN" altLang="zh-CN" dirty="0"/>
              <a:t>’</a:t>
            </a:r>
            <a:r>
              <a:rPr lang="en-US" altLang="zh-CN" dirty="0"/>
              <a:t>/</a:t>
            </a:r>
            <a:r>
              <a:rPr lang="zh-CN" altLang="zh-CN" dirty="0"/>
              <a:t>（</a:t>
            </a:r>
            <a:r>
              <a:rPr lang="en-US" altLang="zh-CN" dirty="0"/>
              <a:t>c</a:t>
            </a:r>
            <a:r>
              <a:rPr lang="zh-CN" altLang="zh-CN" dirty="0"/>
              <a:t>’’</a:t>
            </a:r>
            <a:r>
              <a:rPr lang="en-US" altLang="zh-CN" dirty="0"/>
              <a:t>+e</a:t>
            </a:r>
            <a:r>
              <a:rPr lang="zh-CN" altLang="zh-CN" dirty="0"/>
              <a:t>’）</a:t>
            </a:r>
            <a:endParaRPr lang="zh-CN" altLang="en-US" dirty="0"/>
          </a:p>
        </p:txBody>
      </p:sp>
      <p:sp>
        <p:nvSpPr>
          <p:cNvPr id="4" name="页脚占位符 3"/>
          <p:cNvSpPr>
            <a:spLocks noGrp="1"/>
          </p:cNvSpPr>
          <p:nvPr>
            <p:ph type="ftr" sz="quarter" idx="11"/>
          </p:nvPr>
        </p:nvSpPr>
        <p:spPr/>
        <p:txBody>
          <a:bodyPr/>
          <a:lstStyle/>
          <a:p>
            <a:pPr>
              <a:defRPr/>
            </a:pPr>
            <a:r>
              <a:rPr lang="en-US" altLang="zh-CN" dirty="0" smtClean="0"/>
              <a:t>23</a:t>
            </a:r>
            <a:endParaRPr lang="zh-CN" altLang="en-US" dirty="0"/>
          </a:p>
        </p:txBody>
      </p:sp>
    </p:spTree>
    <p:extLst>
      <p:ext uri="{BB962C8B-B14F-4D97-AF65-F5344CB8AC3E}">
        <p14:creationId xmlns:p14="http://schemas.microsoft.com/office/powerpoint/2010/main" val="3624792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solidFill>
                  <a:schemeClr val="bg1"/>
                </a:solidFill>
              </a:rPr>
              <a:t>影子银行对宏观流动性的影响</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764285837"/>
              </p:ext>
            </p:extLst>
          </p:nvPr>
        </p:nvGraphicFramePr>
        <p:xfrm>
          <a:off x="611560" y="1700808"/>
          <a:ext cx="7776864" cy="1296144"/>
        </p:xfrm>
        <a:graphic>
          <a:graphicData uri="http://schemas.openxmlformats.org/drawingml/2006/table">
            <a:tbl>
              <a:tblPr firstRow="1" firstCol="1" bandRow="1">
                <a:tableStyleId>{5C22544A-7EE6-4342-B048-85BDC9FD1C3A}</a:tableStyleId>
              </a:tblPr>
              <a:tblGrid>
                <a:gridCol w="2592288"/>
                <a:gridCol w="2592288"/>
                <a:gridCol w="2592288"/>
              </a:tblGrid>
              <a:tr h="869851">
                <a:tc>
                  <a:txBody>
                    <a:bodyPr/>
                    <a:lstStyle/>
                    <a:p>
                      <a:pPr algn="ctr">
                        <a:lnSpc>
                          <a:spcPts val="1500"/>
                        </a:lnSpc>
                        <a:spcAft>
                          <a:spcPts val="0"/>
                        </a:spcAft>
                      </a:pPr>
                      <a:r>
                        <a:rPr lang="zh-CN" sz="1200" kern="100" dirty="0">
                          <a:effectLst/>
                          <a:latin typeface="Arial Unicode MS" pitchFamily="34" charset="-122"/>
                          <a:ea typeface="Arial Unicode MS" pitchFamily="34" charset="-122"/>
                          <a:cs typeface="Arial Unicode MS" pitchFamily="34" charset="-122"/>
                        </a:rPr>
                        <a:t>存款增加</a:t>
                      </a:r>
                    </a:p>
                  </a:txBody>
                  <a:tcPr marL="68580" marR="68580" marT="0" marB="0" anchor="ctr"/>
                </a:tc>
                <a:tc>
                  <a:txBody>
                    <a:bodyPr/>
                    <a:lstStyle/>
                    <a:p>
                      <a:pPr algn="ctr">
                        <a:lnSpc>
                          <a:spcPts val="1500"/>
                        </a:lnSpc>
                        <a:spcAft>
                          <a:spcPts val="0"/>
                        </a:spcAft>
                      </a:pPr>
                      <a:r>
                        <a:rPr lang="zh-CN" sz="1200" kern="100" dirty="0">
                          <a:effectLst/>
                          <a:latin typeface="Arial Unicode MS" pitchFamily="34" charset="-122"/>
                          <a:ea typeface="Arial Unicode MS" pitchFamily="34" charset="-122"/>
                          <a:cs typeface="Arial Unicode MS" pitchFamily="34" charset="-122"/>
                        </a:rPr>
                        <a:t>贷款增加</a:t>
                      </a:r>
                    </a:p>
                  </a:txBody>
                  <a:tcPr marL="68580" marR="68580" marT="0" marB="0" anchor="ctr"/>
                </a:tc>
                <a:tc>
                  <a:txBody>
                    <a:bodyPr/>
                    <a:lstStyle/>
                    <a:p>
                      <a:pPr algn="ctr">
                        <a:lnSpc>
                          <a:spcPts val="1500"/>
                        </a:lnSpc>
                        <a:spcAft>
                          <a:spcPts val="0"/>
                        </a:spcAft>
                      </a:pPr>
                      <a:r>
                        <a:rPr lang="zh-CN" sz="1200" kern="100" dirty="0">
                          <a:effectLst/>
                          <a:latin typeface="Arial Unicode MS" pitchFamily="34" charset="-122"/>
                          <a:ea typeface="Arial Unicode MS" pitchFamily="34" charset="-122"/>
                          <a:cs typeface="Arial Unicode MS" pitchFamily="34" charset="-122"/>
                        </a:rPr>
                        <a:t>准备金扣减</a:t>
                      </a:r>
                    </a:p>
                  </a:txBody>
                  <a:tcPr marL="68580" marR="68580" marT="0" marB="0" anchor="ctr"/>
                </a:tc>
              </a:tr>
              <a:tr h="426293">
                <a:tc>
                  <a:txBody>
                    <a:bodyPr/>
                    <a:lstStyle/>
                    <a:p>
                      <a:pPr algn="ctr">
                        <a:lnSpc>
                          <a:spcPts val="1500"/>
                        </a:lnSpc>
                        <a:spcAft>
                          <a:spcPts val="0"/>
                        </a:spcAft>
                      </a:pPr>
                      <a:r>
                        <a:rPr lang="en-US" sz="1200" b="1" kern="100" baseline="0" dirty="0">
                          <a:solidFill>
                            <a:schemeClr val="tx1"/>
                          </a:solidFill>
                          <a:effectLst/>
                          <a:latin typeface="Arial Unicode MS" pitchFamily="34" charset="-122"/>
                          <a:ea typeface="Arial Unicode MS" pitchFamily="34" charset="-122"/>
                          <a:cs typeface="Arial Unicode MS" pitchFamily="34" charset="-122"/>
                        </a:rPr>
                        <a:t>(0</a:t>
                      </a:r>
                      <a:r>
                        <a:rPr lang="zh-CN" sz="1200" b="1" kern="100" baseline="0" dirty="0">
                          <a:solidFill>
                            <a:schemeClr val="tx1"/>
                          </a:solidFill>
                          <a:effectLst/>
                          <a:latin typeface="Arial Unicode MS" pitchFamily="34" charset="-122"/>
                          <a:ea typeface="Arial Unicode MS" pitchFamily="34" charset="-122"/>
                          <a:cs typeface="Arial Unicode MS" pitchFamily="34" charset="-122"/>
                        </a:rPr>
                        <a:t>，</a:t>
                      </a:r>
                      <a:r>
                        <a:rPr lang="en-US" sz="1200" b="1" kern="100" baseline="0" dirty="0">
                          <a:solidFill>
                            <a:schemeClr val="tx1"/>
                          </a:solidFill>
                          <a:effectLst/>
                          <a:latin typeface="Arial Unicode MS" pitchFamily="34" charset="-122"/>
                          <a:ea typeface="Arial Unicode MS" pitchFamily="34" charset="-122"/>
                          <a:cs typeface="Arial Unicode MS" pitchFamily="34" charset="-122"/>
                        </a:rPr>
                        <a:t>500]</a:t>
                      </a:r>
                      <a:endParaRPr lang="zh-CN" sz="1200" b="1" kern="100" baseline="0" dirty="0">
                        <a:solidFill>
                          <a:schemeClr val="tx1"/>
                        </a:solidFill>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c>
                  <a:txBody>
                    <a:bodyPr/>
                    <a:lstStyle/>
                    <a:p>
                      <a:pPr algn="ctr">
                        <a:lnSpc>
                          <a:spcPts val="1500"/>
                        </a:lnSpc>
                        <a:spcAft>
                          <a:spcPts val="0"/>
                        </a:spcAft>
                      </a:pPr>
                      <a:r>
                        <a:rPr lang="en-US" sz="1200" b="1" kern="100" dirty="0">
                          <a:effectLst/>
                          <a:latin typeface="Arial Unicode MS" pitchFamily="34" charset="-122"/>
                          <a:ea typeface="Arial Unicode MS" pitchFamily="34" charset="-122"/>
                          <a:cs typeface="Arial Unicode MS" pitchFamily="34" charset="-122"/>
                        </a:rPr>
                        <a:t>(0</a:t>
                      </a:r>
                      <a:r>
                        <a:rPr lang="zh-CN" sz="1200" b="1" kern="100" dirty="0">
                          <a:effectLst/>
                          <a:latin typeface="Arial Unicode MS" pitchFamily="34" charset="-122"/>
                          <a:ea typeface="Arial Unicode MS" pitchFamily="34" charset="-122"/>
                          <a:cs typeface="Arial Unicode MS" pitchFamily="34" charset="-122"/>
                        </a:rPr>
                        <a:t>，</a:t>
                      </a:r>
                      <a:r>
                        <a:rPr lang="en-US" sz="1200" b="1" kern="100" dirty="0">
                          <a:effectLst/>
                          <a:latin typeface="Arial Unicode MS" pitchFamily="34" charset="-122"/>
                          <a:ea typeface="Arial Unicode MS" pitchFamily="34" charset="-122"/>
                          <a:cs typeface="Arial Unicode MS" pitchFamily="34" charset="-122"/>
                        </a:rPr>
                        <a:t>500]</a:t>
                      </a:r>
                      <a:endParaRPr lang="zh-CN" sz="1200" b="1" kern="100" dirty="0">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c>
                  <a:txBody>
                    <a:bodyPr/>
                    <a:lstStyle/>
                    <a:p>
                      <a:pPr algn="ctr">
                        <a:lnSpc>
                          <a:spcPts val="1500"/>
                        </a:lnSpc>
                        <a:spcAft>
                          <a:spcPts val="0"/>
                        </a:spcAft>
                      </a:pPr>
                      <a:r>
                        <a:rPr lang="en-US" sz="1200" b="1" kern="100" dirty="0">
                          <a:effectLst/>
                          <a:latin typeface="Arial Unicode MS" pitchFamily="34" charset="-122"/>
                          <a:ea typeface="Arial Unicode MS" pitchFamily="34" charset="-122"/>
                          <a:cs typeface="Arial Unicode MS" pitchFamily="34" charset="-122"/>
                        </a:rPr>
                        <a:t>(0</a:t>
                      </a:r>
                      <a:r>
                        <a:rPr lang="zh-CN" sz="1200" b="1" kern="100" dirty="0">
                          <a:effectLst/>
                          <a:latin typeface="Arial Unicode MS" pitchFamily="34" charset="-122"/>
                          <a:ea typeface="Arial Unicode MS" pitchFamily="34" charset="-122"/>
                          <a:cs typeface="Arial Unicode MS" pitchFamily="34" charset="-122"/>
                        </a:rPr>
                        <a:t>，</a:t>
                      </a:r>
                      <a:r>
                        <a:rPr lang="en-US" sz="1200" b="1" kern="100" dirty="0">
                          <a:effectLst/>
                          <a:latin typeface="Arial Unicode MS" pitchFamily="34" charset="-122"/>
                          <a:ea typeface="Arial Unicode MS" pitchFamily="34" charset="-122"/>
                          <a:cs typeface="Arial Unicode MS" pitchFamily="34" charset="-122"/>
                        </a:rPr>
                        <a:t>100]</a:t>
                      </a:r>
                      <a:endParaRPr lang="zh-CN" sz="1200" b="1" kern="100" dirty="0">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r>
            </a:tbl>
          </a:graphicData>
        </a:graphic>
      </p:graphicFrame>
      <p:sp>
        <p:nvSpPr>
          <p:cNvPr id="5" name="矩形 4"/>
          <p:cNvSpPr/>
          <p:nvPr/>
        </p:nvSpPr>
        <p:spPr>
          <a:xfrm>
            <a:off x="3203848" y="1278632"/>
            <a:ext cx="1980029" cy="307777"/>
          </a:xfrm>
          <a:prstGeom prst="rect">
            <a:avLst/>
          </a:prstGeom>
        </p:spPr>
        <p:txBody>
          <a:bodyPr wrap="none">
            <a:spAutoFit/>
          </a:bodyPr>
          <a:lstStyle/>
          <a:p>
            <a:r>
              <a:rPr lang="zh-CN" altLang="zh-CN" sz="1400" b="1" dirty="0">
                <a:latin typeface="微软雅黑" pitchFamily="34" charset="-122"/>
                <a:ea typeface="微软雅黑" pitchFamily="34" charset="-122"/>
              </a:rPr>
              <a:t>商业银行货币扩张过程</a:t>
            </a:r>
            <a:endParaRPr lang="zh-CN" altLang="en-US" sz="1400" b="1" dirty="0">
              <a:latin typeface="微软雅黑" pitchFamily="34" charset="-122"/>
              <a:ea typeface="微软雅黑" pitchFamily="34"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2547657132"/>
              </p:ext>
            </p:extLst>
          </p:nvPr>
        </p:nvGraphicFramePr>
        <p:xfrm>
          <a:off x="755576" y="4149080"/>
          <a:ext cx="7560840" cy="1296144"/>
        </p:xfrm>
        <a:graphic>
          <a:graphicData uri="http://schemas.openxmlformats.org/drawingml/2006/table">
            <a:tbl>
              <a:tblPr firstRow="1" firstCol="1" bandRow="1">
                <a:tableStyleId>{5C22544A-7EE6-4342-B048-85BDC9FD1C3A}</a:tableStyleId>
              </a:tblPr>
              <a:tblGrid>
                <a:gridCol w="1814553"/>
                <a:gridCol w="1942356"/>
                <a:gridCol w="1942356"/>
                <a:gridCol w="1861575"/>
              </a:tblGrid>
              <a:tr h="869851">
                <a:tc>
                  <a:txBody>
                    <a:bodyPr/>
                    <a:lstStyle/>
                    <a:p>
                      <a:pPr algn="ctr">
                        <a:lnSpc>
                          <a:spcPts val="1500"/>
                        </a:lnSpc>
                        <a:spcAft>
                          <a:spcPts val="0"/>
                        </a:spcAft>
                      </a:pPr>
                      <a:r>
                        <a:rPr lang="zh-CN" sz="1200" kern="100" dirty="0">
                          <a:effectLst/>
                          <a:latin typeface="Arial Unicode MS" pitchFamily="34" charset="-122"/>
                          <a:ea typeface="Arial Unicode MS" pitchFamily="34" charset="-122"/>
                          <a:cs typeface="Arial Unicode MS" pitchFamily="34" charset="-122"/>
                        </a:rPr>
                        <a:t>存款增加</a:t>
                      </a:r>
                    </a:p>
                  </a:txBody>
                  <a:tcPr marL="68580" marR="68580" marT="0" marB="0" anchor="ctr"/>
                </a:tc>
                <a:tc>
                  <a:txBody>
                    <a:bodyPr/>
                    <a:lstStyle/>
                    <a:p>
                      <a:pPr algn="ctr">
                        <a:lnSpc>
                          <a:spcPts val="1500"/>
                        </a:lnSpc>
                        <a:spcAft>
                          <a:spcPts val="0"/>
                        </a:spcAft>
                      </a:pPr>
                      <a:r>
                        <a:rPr lang="zh-CN" sz="1200" kern="100" dirty="0">
                          <a:effectLst/>
                          <a:latin typeface="Arial Unicode MS" pitchFamily="34" charset="-122"/>
                          <a:ea typeface="Arial Unicode MS" pitchFamily="34" charset="-122"/>
                          <a:cs typeface="Arial Unicode MS" pitchFamily="34" charset="-122"/>
                        </a:rPr>
                        <a:t>贷款增加</a:t>
                      </a:r>
                    </a:p>
                  </a:txBody>
                  <a:tcPr marL="68580" marR="68580" marT="0" marB="0" anchor="ctr"/>
                </a:tc>
                <a:tc>
                  <a:txBody>
                    <a:bodyPr/>
                    <a:lstStyle/>
                    <a:p>
                      <a:pPr algn="ctr">
                        <a:lnSpc>
                          <a:spcPts val="1500"/>
                        </a:lnSpc>
                        <a:spcAft>
                          <a:spcPts val="0"/>
                        </a:spcAft>
                      </a:pPr>
                      <a:r>
                        <a:rPr lang="zh-CN" sz="1200" kern="100" dirty="0">
                          <a:effectLst/>
                          <a:latin typeface="Arial Unicode MS" pitchFamily="34" charset="-122"/>
                          <a:ea typeface="Arial Unicode MS" pitchFamily="34" charset="-122"/>
                          <a:cs typeface="Arial Unicode MS" pitchFamily="34" charset="-122"/>
                        </a:rPr>
                        <a:t>准备金扣减</a:t>
                      </a:r>
                    </a:p>
                  </a:txBody>
                  <a:tcPr marL="68580" marR="68580" marT="0" marB="0" anchor="ctr"/>
                </a:tc>
                <a:tc>
                  <a:txBody>
                    <a:bodyPr/>
                    <a:lstStyle/>
                    <a:p>
                      <a:pPr algn="ctr">
                        <a:lnSpc>
                          <a:spcPts val="1500"/>
                        </a:lnSpc>
                        <a:spcAft>
                          <a:spcPts val="0"/>
                        </a:spcAft>
                      </a:pPr>
                      <a:r>
                        <a:rPr lang="zh-CN" sz="1200" kern="100" spc="-50" dirty="0">
                          <a:effectLst/>
                          <a:latin typeface="Arial Unicode MS" pitchFamily="34" charset="-122"/>
                          <a:ea typeface="Arial Unicode MS" pitchFamily="34" charset="-122"/>
                          <a:cs typeface="Arial Unicode MS" pitchFamily="34" charset="-122"/>
                        </a:rPr>
                        <a:t>影子银行类业务</a:t>
                      </a:r>
                      <a:r>
                        <a:rPr lang="en-US" sz="1200" kern="100" spc="-50" dirty="0">
                          <a:effectLst/>
                          <a:latin typeface="Arial Unicode MS" pitchFamily="34" charset="-122"/>
                          <a:ea typeface="Arial Unicode MS" pitchFamily="34" charset="-122"/>
                          <a:cs typeface="Arial Unicode MS" pitchFamily="34" charset="-122"/>
                        </a:rPr>
                        <a:t>*</a:t>
                      </a:r>
                      <a:endParaRPr lang="zh-CN" sz="1200" kern="100" dirty="0">
                        <a:effectLst/>
                        <a:latin typeface="Arial Unicode MS" pitchFamily="34" charset="-122"/>
                        <a:ea typeface="Arial Unicode MS" pitchFamily="34" charset="-122"/>
                        <a:cs typeface="Arial Unicode MS" pitchFamily="34" charset="-122"/>
                      </a:endParaRPr>
                    </a:p>
                  </a:txBody>
                  <a:tcPr marL="68580" marR="68580" marT="0" marB="0" anchor="ctr"/>
                </a:tc>
              </a:tr>
              <a:tr h="426293">
                <a:tc>
                  <a:txBody>
                    <a:bodyPr/>
                    <a:lstStyle/>
                    <a:p>
                      <a:pPr algn="ctr">
                        <a:lnSpc>
                          <a:spcPts val="1500"/>
                        </a:lnSpc>
                        <a:spcAft>
                          <a:spcPts val="0"/>
                        </a:spcAft>
                      </a:pPr>
                      <a:r>
                        <a:rPr lang="en-US" sz="1200" kern="100" baseline="0" dirty="0">
                          <a:solidFill>
                            <a:schemeClr val="tx1"/>
                          </a:solidFill>
                          <a:effectLst/>
                          <a:latin typeface="Arial Unicode MS" pitchFamily="34" charset="-122"/>
                          <a:ea typeface="Arial Unicode MS" pitchFamily="34" charset="-122"/>
                          <a:cs typeface="Arial Unicode MS" pitchFamily="34" charset="-122"/>
                        </a:rPr>
                        <a:t>(0</a:t>
                      </a:r>
                      <a:r>
                        <a:rPr lang="zh-CN" sz="1200" kern="100" baseline="0" dirty="0">
                          <a:solidFill>
                            <a:schemeClr val="tx1"/>
                          </a:solidFill>
                          <a:effectLst/>
                          <a:latin typeface="Arial Unicode MS" pitchFamily="34" charset="-122"/>
                          <a:ea typeface="Arial Unicode MS" pitchFamily="34" charset="-122"/>
                          <a:cs typeface="Arial Unicode MS" pitchFamily="34" charset="-122"/>
                        </a:rPr>
                        <a:t>，</a:t>
                      </a:r>
                      <a:r>
                        <a:rPr lang="en-US" sz="1200" kern="100" baseline="0" dirty="0">
                          <a:solidFill>
                            <a:schemeClr val="tx1"/>
                          </a:solidFill>
                          <a:effectLst/>
                          <a:latin typeface="Arial Unicode MS" pitchFamily="34" charset="-122"/>
                          <a:ea typeface="Arial Unicode MS" pitchFamily="34" charset="-122"/>
                          <a:cs typeface="Arial Unicode MS" pitchFamily="34" charset="-122"/>
                        </a:rPr>
                        <a:t>500]</a:t>
                      </a:r>
                      <a:endParaRPr lang="zh-CN" sz="1200" kern="100" baseline="0" dirty="0">
                        <a:solidFill>
                          <a:schemeClr val="tx1"/>
                        </a:solidFill>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c>
                  <a:txBody>
                    <a:bodyPr/>
                    <a:lstStyle/>
                    <a:p>
                      <a:pPr algn="ctr">
                        <a:lnSpc>
                          <a:spcPts val="1500"/>
                        </a:lnSpc>
                        <a:spcAft>
                          <a:spcPts val="0"/>
                        </a:spcAft>
                      </a:pPr>
                      <a:r>
                        <a:rPr lang="en-US" sz="1200" b="1" kern="100" dirty="0">
                          <a:effectLst/>
                          <a:latin typeface="Arial Unicode MS" pitchFamily="34" charset="-122"/>
                          <a:ea typeface="Arial Unicode MS" pitchFamily="34" charset="-122"/>
                          <a:cs typeface="Arial Unicode MS" pitchFamily="34" charset="-122"/>
                        </a:rPr>
                        <a:t>(0</a:t>
                      </a:r>
                      <a:r>
                        <a:rPr lang="zh-CN" sz="1200" b="1" kern="100" dirty="0">
                          <a:effectLst/>
                          <a:latin typeface="Arial Unicode MS" pitchFamily="34" charset="-122"/>
                          <a:ea typeface="Arial Unicode MS" pitchFamily="34" charset="-122"/>
                          <a:cs typeface="Arial Unicode MS" pitchFamily="34" charset="-122"/>
                        </a:rPr>
                        <a:t>，</a:t>
                      </a:r>
                      <a:r>
                        <a:rPr lang="en-US" sz="1200" b="1" kern="100" dirty="0">
                          <a:effectLst/>
                          <a:latin typeface="Arial Unicode MS" pitchFamily="34" charset="-122"/>
                          <a:ea typeface="Arial Unicode MS" pitchFamily="34" charset="-122"/>
                          <a:cs typeface="Arial Unicode MS" pitchFamily="34" charset="-122"/>
                        </a:rPr>
                        <a:t>450]</a:t>
                      </a:r>
                      <a:endParaRPr lang="zh-CN" sz="1200" b="1" kern="100" dirty="0">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c>
                  <a:txBody>
                    <a:bodyPr/>
                    <a:lstStyle/>
                    <a:p>
                      <a:pPr algn="ctr">
                        <a:lnSpc>
                          <a:spcPts val="1500"/>
                        </a:lnSpc>
                        <a:spcAft>
                          <a:spcPts val="0"/>
                        </a:spcAft>
                      </a:pPr>
                      <a:r>
                        <a:rPr lang="en-US" sz="1200" b="1" kern="100" dirty="0">
                          <a:effectLst/>
                          <a:latin typeface="Arial Unicode MS" pitchFamily="34" charset="-122"/>
                          <a:ea typeface="Arial Unicode MS" pitchFamily="34" charset="-122"/>
                          <a:cs typeface="Arial Unicode MS" pitchFamily="34" charset="-122"/>
                        </a:rPr>
                        <a:t>(0</a:t>
                      </a:r>
                      <a:r>
                        <a:rPr lang="zh-CN" sz="1200" b="1" kern="100" dirty="0">
                          <a:effectLst/>
                          <a:latin typeface="Arial Unicode MS" pitchFamily="34" charset="-122"/>
                          <a:ea typeface="Arial Unicode MS" pitchFamily="34" charset="-122"/>
                          <a:cs typeface="Arial Unicode MS" pitchFamily="34" charset="-122"/>
                        </a:rPr>
                        <a:t>，</a:t>
                      </a:r>
                      <a:r>
                        <a:rPr lang="en-US" sz="1200" b="1" kern="100" dirty="0">
                          <a:effectLst/>
                          <a:latin typeface="Arial Unicode MS" pitchFamily="34" charset="-122"/>
                          <a:ea typeface="Arial Unicode MS" pitchFamily="34" charset="-122"/>
                          <a:cs typeface="Arial Unicode MS" pitchFamily="34" charset="-122"/>
                        </a:rPr>
                        <a:t>100]</a:t>
                      </a:r>
                      <a:endParaRPr lang="zh-CN" sz="1200" b="1" kern="100" dirty="0">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c>
                  <a:txBody>
                    <a:bodyPr/>
                    <a:lstStyle/>
                    <a:p>
                      <a:pPr algn="ctr">
                        <a:lnSpc>
                          <a:spcPts val="1500"/>
                        </a:lnSpc>
                        <a:spcAft>
                          <a:spcPts val="0"/>
                        </a:spcAft>
                      </a:pPr>
                      <a:r>
                        <a:rPr lang="en-US" sz="1200" b="1" kern="100" dirty="0">
                          <a:effectLst/>
                          <a:latin typeface="Arial Unicode MS" pitchFamily="34" charset="-122"/>
                          <a:ea typeface="Arial Unicode MS" pitchFamily="34" charset="-122"/>
                          <a:cs typeface="Arial Unicode MS" pitchFamily="34" charset="-122"/>
                        </a:rPr>
                        <a:t>(0</a:t>
                      </a:r>
                      <a:r>
                        <a:rPr lang="zh-CN" sz="1200" b="1" kern="100" dirty="0">
                          <a:effectLst/>
                          <a:latin typeface="Arial Unicode MS" pitchFamily="34" charset="-122"/>
                          <a:ea typeface="Arial Unicode MS" pitchFamily="34" charset="-122"/>
                          <a:cs typeface="Arial Unicode MS" pitchFamily="34" charset="-122"/>
                        </a:rPr>
                        <a:t>，</a:t>
                      </a:r>
                      <a:r>
                        <a:rPr lang="en-US" sz="1200" b="1" kern="100" dirty="0">
                          <a:effectLst/>
                          <a:latin typeface="Arial Unicode MS" pitchFamily="34" charset="-122"/>
                          <a:ea typeface="Arial Unicode MS" pitchFamily="34" charset="-122"/>
                          <a:cs typeface="Arial Unicode MS" pitchFamily="34" charset="-122"/>
                        </a:rPr>
                        <a:t>50]</a:t>
                      </a:r>
                      <a:endParaRPr lang="zh-CN" sz="1200" b="1" kern="100" dirty="0">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r>
            </a:tbl>
          </a:graphicData>
        </a:graphic>
      </p:graphicFrame>
      <p:sp>
        <p:nvSpPr>
          <p:cNvPr id="7" name="矩形 6"/>
          <p:cNvSpPr/>
          <p:nvPr/>
        </p:nvSpPr>
        <p:spPr>
          <a:xfrm>
            <a:off x="3033974" y="3707159"/>
            <a:ext cx="2438488" cy="307777"/>
          </a:xfrm>
          <a:prstGeom prst="rect">
            <a:avLst/>
          </a:prstGeom>
        </p:spPr>
        <p:txBody>
          <a:bodyPr wrap="none">
            <a:spAutoFit/>
          </a:bodyPr>
          <a:lstStyle/>
          <a:p>
            <a:r>
              <a:rPr lang="zh-CN" altLang="zh-CN" sz="1400" b="1" dirty="0">
                <a:latin typeface="微软雅黑" pitchFamily="34" charset="-122"/>
                <a:ea typeface="微软雅黑" pitchFamily="34" charset="-122"/>
              </a:rPr>
              <a:t>影子银行业务货币扩张过程</a:t>
            </a:r>
            <a:r>
              <a:rPr lang="en-US" altLang="zh-CN" sz="1400" b="1" dirty="0">
                <a:latin typeface="微软雅黑" pitchFamily="34" charset="-122"/>
                <a:ea typeface="微软雅黑" pitchFamily="34" charset="-122"/>
              </a:rPr>
              <a:t>1</a:t>
            </a:r>
            <a:endParaRPr lang="zh-CN" altLang="en-US" sz="1400" b="1" dirty="0">
              <a:latin typeface="微软雅黑" pitchFamily="34" charset="-122"/>
              <a:ea typeface="微软雅黑" pitchFamily="34" charset="-122"/>
            </a:endParaRPr>
          </a:p>
        </p:txBody>
      </p:sp>
      <p:sp>
        <p:nvSpPr>
          <p:cNvPr id="3" name="页脚占位符 2"/>
          <p:cNvSpPr>
            <a:spLocks noGrp="1"/>
          </p:cNvSpPr>
          <p:nvPr>
            <p:ph type="ftr" sz="quarter" idx="11"/>
          </p:nvPr>
        </p:nvSpPr>
        <p:spPr/>
        <p:txBody>
          <a:bodyPr/>
          <a:lstStyle/>
          <a:p>
            <a:pPr>
              <a:defRPr/>
            </a:pPr>
            <a:r>
              <a:rPr lang="en-US" altLang="zh-CN" dirty="0" smtClean="0"/>
              <a:t>24</a:t>
            </a:r>
            <a:endParaRPr lang="zh-CN" altLang="en-US" dirty="0"/>
          </a:p>
        </p:txBody>
      </p:sp>
    </p:spTree>
    <p:extLst>
      <p:ext uri="{BB962C8B-B14F-4D97-AF65-F5344CB8AC3E}">
        <p14:creationId xmlns:p14="http://schemas.microsoft.com/office/powerpoint/2010/main" val="23203618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影子银行对宏观流动性的影响</a:t>
            </a:r>
          </a:p>
        </p:txBody>
      </p:sp>
      <p:graphicFrame>
        <p:nvGraphicFramePr>
          <p:cNvPr id="4" name="表格 3"/>
          <p:cNvGraphicFramePr>
            <a:graphicFrameLocks noGrp="1"/>
          </p:cNvGraphicFramePr>
          <p:nvPr>
            <p:extLst>
              <p:ext uri="{D42A27DB-BD31-4B8C-83A1-F6EECF244321}">
                <p14:modId xmlns:p14="http://schemas.microsoft.com/office/powerpoint/2010/main" val="3317359262"/>
              </p:ext>
            </p:extLst>
          </p:nvPr>
        </p:nvGraphicFramePr>
        <p:xfrm>
          <a:off x="533891" y="1669902"/>
          <a:ext cx="8064896" cy="1295694"/>
        </p:xfrm>
        <a:graphic>
          <a:graphicData uri="http://schemas.openxmlformats.org/drawingml/2006/table">
            <a:tbl>
              <a:tblPr firstRow="1" firstCol="1" bandRow="1">
                <a:tableStyleId>{5C22544A-7EE6-4342-B048-85BDC9FD1C3A}</a:tableStyleId>
              </a:tblPr>
              <a:tblGrid>
                <a:gridCol w="1935524"/>
                <a:gridCol w="2071846"/>
                <a:gridCol w="2071846"/>
                <a:gridCol w="1985680"/>
              </a:tblGrid>
              <a:tr h="750986">
                <a:tc>
                  <a:txBody>
                    <a:bodyPr/>
                    <a:lstStyle/>
                    <a:p>
                      <a:pPr algn="ctr">
                        <a:lnSpc>
                          <a:spcPts val="1500"/>
                        </a:lnSpc>
                        <a:spcAft>
                          <a:spcPts val="0"/>
                        </a:spcAft>
                      </a:pPr>
                      <a:r>
                        <a:rPr lang="zh-CN" sz="1200" kern="100" dirty="0">
                          <a:effectLst/>
                          <a:latin typeface="Arial Unicode MS" pitchFamily="34" charset="-122"/>
                          <a:ea typeface="Arial Unicode MS" pitchFamily="34" charset="-122"/>
                          <a:cs typeface="Arial Unicode MS" pitchFamily="34" charset="-122"/>
                        </a:rPr>
                        <a:t>存款增加</a:t>
                      </a:r>
                    </a:p>
                  </a:txBody>
                  <a:tcPr marL="68580" marR="68580" marT="0" marB="0" anchor="ctr"/>
                </a:tc>
                <a:tc>
                  <a:txBody>
                    <a:bodyPr/>
                    <a:lstStyle/>
                    <a:p>
                      <a:pPr algn="ctr">
                        <a:lnSpc>
                          <a:spcPts val="1500"/>
                        </a:lnSpc>
                        <a:spcAft>
                          <a:spcPts val="0"/>
                        </a:spcAft>
                      </a:pPr>
                      <a:r>
                        <a:rPr lang="zh-CN" sz="1200" kern="100" dirty="0">
                          <a:effectLst/>
                          <a:latin typeface="Arial Unicode MS" pitchFamily="34" charset="-122"/>
                          <a:ea typeface="Arial Unicode MS" pitchFamily="34" charset="-122"/>
                          <a:cs typeface="Arial Unicode MS" pitchFamily="34" charset="-122"/>
                        </a:rPr>
                        <a:t>贷款增加</a:t>
                      </a:r>
                    </a:p>
                  </a:txBody>
                  <a:tcPr marL="68580" marR="68580" marT="0" marB="0" anchor="ctr"/>
                </a:tc>
                <a:tc>
                  <a:txBody>
                    <a:bodyPr/>
                    <a:lstStyle/>
                    <a:p>
                      <a:pPr algn="ctr">
                        <a:lnSpc>
                          <a:spcPts val="1500"/>
                        </a:lnSpc>
                        <a:spcAft>
                          <a:spcPts val="0"/>
                        </a:spcAft>
                      </a:pPr>
                      <a:r>
                        <a:rPr lang="zh-CN" sz="1200" kern="100" dirty="0">
                          <a:effectLst/>
                          <a:latin typeface="Arial Unicode MS" pitchFamily="34" charset="-122"/>
                          <a:ea typeface="Arial Unicode MS" pitchFamily="34" charset="-122"/>
                          <a:cs typeface="Arial Unicode MS" pitchFamily="34" charset="-122"/>
                        </a:rPr>
                        <a:t>准备金扣减</a:t>
                      </a:r>
                    </a:p>
                  </a:txBody>
                  <a:tcPr marL="68580" marR="68580" marT="0" marB="0" anchor="ctr"/>
                </a:tc>
                <a:tc>
                  <a:txBody>
                    <a:bodyPr/>
                    <a:lstStyle/>
                    <a:p>
                      <a:pPr algn="ctr">
                        <a:lnSpc>
                          <a:spcPts val="1500"/>
                        </a:lnSpc>
                        <a:spcAft>
                          <a:spcPts val="0"/>
                        </a:spcAft>
                      </a:pPr>
                      <a:r>
                        <a:rPr lang="zh-CN" sz="1200" kern="100" spc="-50" dirty="0">
                          <a:effectLst/>
                          <a:latin typeface="Arial Unicode MS" pitchFamily="34" charset="-122"/>
                          <a:ea typeface="Arial Unicode MS" pitchFamily="34" charset="-122"/>
                          <a:cs typeface="Arial Unicode MS" pitchFamily="34" charset="-122"/>
                        </a:rPr>
                        <a:t>影子银行类业务</a:t>
                      </a:r>
                      <a:r>
                        <a:rPr lang="en-US" sz="1200" kern="100" spc="-50" dirty="0">
                          <a:effectLst/>
                          <a:latin typeface="Arial Unicode MS" pitchFamily="34" charset="-122"/>
                          <a:ea typeface="Arial Unicode MS" pitchFamily="34" charset="-122"/>
                          <a:cs typeface="Arial Unicode MS" pitchFamily="34" charset="-122"/>
                        </a:rPr>
                        <a:t>*</a:t>
                      </a:r>
                      <a:endParaRPr lang="zh-CN" sz="1200" kern="100" dirty="0">
                        <a:effectLst/>
                        <a:latin typeface="Arial Unicode MS" pitchFamily="34" charset="-122"/>
                        <a:ea typeface="Arial Unicode MS" pitchFamily="34" charset="-122"/>
                        <a:cs typeface="Arial Unicode MS" pitchFamily="34" charset="-122"/>
                      </a:endParaRPr>
                    </a:p>
                  </a:txBody>
                  <a:tcPr marL="68580" marR="68580" marT="0" marB="0" anchor="ctr"/>
                </a:tc>
              </a:tr>
              <a:tr h="544708">
                <a:tc>
                  <a:txBody>
                    <a:bodyPr/>
                    <a:lstStyle/>
                    <a:p>
                      <a:pPr algn="ctr">
                        <a:lnSpc>
                          <a:spcPts val="1500"/>
                        </a:lnSpc>
                        <a:spcAft>
                          <a:spcPts val="0"/>
                        </a:spcAft>
                      </a:pPr>
                      <a:r>
                        <a:rPr lang="en-US" sz="1200" b="1" kern="100" baseline="0" dirty="0">
                          <a:solidFill>
                            <a:schemeClr val="tx1"/>
                          </a:solidFill>
                          <a:effectLst/>
                          <a:latin typeface="Arial Unicode MS" pitchFamily="34" charset="-122"/>
                          <a:ea typeface="Arial Unicode MS" pitchFamily="34" charset="-122"/>
                          <a:cs typeface="Arial Unicode MS" pitchFamily="34" charset="-122"/>
                        </a:rPr>
                        <a:t>(0</a:t>
                      </a:r>
                      <a:r>
                        <a:rPr lang="zh-CN" sz="1200" b="1" kern="100" baseline="0" dirty="0">
                          <a:solidFill>
                            <a:schemeClr val="tx1"/>
                          </a:solidFill>
                          <a:effectLst/>
                          <a:latin typeface="Arial Unicode MS" pitchFamily="34" charset="-122"/>
                          <a:ea typeface="Arial Unicode MS" pitchFamily="34" charset="-122"/>
                          <a:cs typeface="Arial Unicode MS" pitchFamily="34" charset="-122"/>
                        </a:rPr>
                        <a:t>，</a:t>
                      </a:r>
                      <a:r>
                        <a:rPr lang="en-US" sz="1200" b="1" kern="100" baseline="0" dirty="0">
                          <a:solidFill>
                            <a:schemeClr val="tx1"/>
                          </a:solidFill>
                          <a:effectLst/>
                          <a:latin typeface="Arial Unicode MS" pitchFamily="34" charset="-122"/>
                          <a:ea typeface="Arial Unicode MS" pitchFamily="34" charset="-122"/>
                          <a:cs typeface="Arial Unicode MS" pitchFamily="34" charset="-122"/>
                        </a:rPr>
                        <a:t>450]</a:t>
                      </a:r>
                      <a:endParaRPr lang="zh-CN" sz="1200" b="1" kern="100" baseline="0" dirty="0">
                        <a:solidFill>
                          <a:schemeClr val="tx1"/>
                        </a:solidFill>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c>
                  <a:txBody>
                    <a:bodyPr/>
                    <a:lstStyle/>
                    <a:p>
                      <a:pPr algn="ctr">
                        <a:lnSpc>
                          <a:spcPts val="1500"/>
                        </a:lnSpc>
                        <a:spcAft>
                          <a:spcPts val="0"/>
                        </a:spcAft>
                      </a:pPr>
                      <a:r>
                        <a:rPr lang="en-US" sz="1200" b="1" kern="100" dirty="0">
                          <a:effectLst/>
                          <a:latin typeface="Arial Unicode MS" pitchFamily="34" charset="-122"/>
                          <a:ea typeface="Arial Unicode MS" pitchFamily="34" charset="-122"/>
                          <a:cs typeface="Arial Unicode MS" pitchFamily="34" charset="-122"/>
                        </a:rPr>
                        <a:t>(0</a:t>
                      </a:r>
                      <a:r>
                        <a:rPr lang="zh-CN" sz="1200" b="1" kern="100" dirty="0">
                          <a:effectLst/>
                          <a:latin typeface="Arial Unicode MS" pitchFamily="34" charset="-122"/>
                          <a:ea typeface="Arial Unicode MS" pitchFamily="34" charset="-122"/>
                          <a:cs typeface="Arial Unicode MS" pitchFamily="34" charset="-122"/>
                        </a:rPr>
                        <a:t>，</a:t>
                      </a:r>
                      <a:r>
                        <a:rPr lang="en-US" sz="1200" b="1" kern="100" dirty="0">
                          <a:effectLst/>
                          <a:latin typeface="Arial Unicode MS" pitchFamily="34" charset="-122"/>
                          <a:ea typeface="Arial Unicode MS" pitchFamily="34" charset="-122"/>
                          <a:cs typeface="Arial Unicode MS" pitchFamily="34" charset="-122"/>
                        </a:rPr>
                        <a:t>450]</a:t>
                      </a:r>
                      <a:endParaRPr lang="zh-CN" sz="1200" b="1" kern="100" dirty="0">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c>
                  <a:txBody>
                    <a:bodyPr/>
                    <a:lstStyle/>
                    <a:p>
                      <a:pPr algn="ctr">
                        <a:lnSpc>
                          <a:spcPts val="1500"/>
                        </a:lnSpc>
                        <a:spcAft>
                          <a:spcPts val="0"/>
                        </a:spcAft>
                      </a:pPr>
                      <a:r>
                        <a:rPr lang="en-US" sz="1200" b="1" kern="100" dirty="0">
                          <a:effectLst/>
                          <a:latin typeface="Arial Unicode MS" pitchFamily="34" charset="-122"/>
                          <a:ea typeface="Arial Unicode MS" pitchFamily="34" charset="-122"/>
                          <a:cs typeface="Arial Unicode MS" pitchFamily="34" charset="-122"/>
                        </a:rPr>
                        <a:t>(0</a:t>
                      </a:r>
                      <a:r>
                        <a:rPr lang="zh-CN" sz="1200" b="1" kern="100" dirty="0">
                          <a:effectLst/>
                          <a:latin typeface="Arial Unicode MS" pitchFamily="34" charset="-122"/>
                          <a:ea typeface="Arial Unicode MS" pitchFamily="34" charset="-122"/>
                          <a:cs typeface="Arial Unicode MS" pitchFamily="34" charset="-122"/>
                        </a:rPr>
                        <a:t>，</a:t>
                      </a:r>
                      <a:r>
                        <a:rPr lang="en-US" sz="1200" b="1" kern="100" dirty="0">
                          <a:effectLst/>
                          <a:latin typeface="Arial Unicode MS" pitchFamily="34" charset="-122"/>
                          <a:ea typeface="Arial Unicode MS" pitchFamily="34" charset="-122"/>
                          <a:cs typeface="Arial Unicode MS" pitchFamily="34" charset="-122"/>
                        </a:rPr>
                        <a:t>90]</a:t>
                      </a:r>
                      <a:endParaRPr lang="zh-CN" sz="1200" b="1" kern="100" dirty="0">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c>
                  <a:txBody>
                    <a:bodyPr/>
                    <a:lstStyle/>
                    <a:p>
                      <a:pPr algn="ctr">
                        <a:lnSpc>
                          <a:spcPts val="1500"/>
                        </a:lnSpc>
                        <a:spcAft>
                          <a:spcPts val="0"/>
                        </a:spcAft>
                      </a:pPr>
                      <a:r>
                        <a:rPr lang="en-US" sz="1200" b="1" kern="100" dirty="0">
                          <a:effectLst/>
                          <a:latin typeface="Arial Unicode MS" pitchFamily="34" charset="-122"/>
                          <a:ea typeface="Arial Unicode MS" pitchFamily="34" charset="-122"/>
                          <a:cs typeface="Arial Unicode MS" pitchFamily="34" charset="-122"/>
                        </a:rPr>
                        <a:t>(0</a:t>
                      </a:r>
                      <a:r>
                        <a:rPr lang="zh-CN" sz="1200" b="1" kern="100" dirty="0">
                          <a:effectLst/>
                          <a:latin typeface="Arial Unicode MS" pitchFamily="34" charset="-122"/>
                          <a:ea typeface="Arial Unicode MS" pitchFamily="34" charset="-122"/>
                          <a:cs typeface="Arial Unicode MS" pitchFamily="34" charset="-122"/>
                        </a:rPr>
                        <a:t>，∞</a:t>
                      </a:r>
                      <a:r>
                        <a:rPr lang="en-US" sz="1200" b="1" kern="100" dirty="0">
                          <a:effectLst/>
                          <a:latin typeface="Arial Unicode MS" pitchFamily="34" charset="-122"/>
                          <a:ea typeface="Arial Unicode MS" pitchFamily="34" charset="-122"/>
                          <a:cs typeface="Arial Unicode MS" pitchFamily="34" charset="-122"/>
                        </a:rPr>
                        <a:t>]</a:t>
                      </a:r>
                      <a:endParaRPr lang="zh-CN" sz="1200" b="1" kern="100" dirty="0">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r>
            </a:tbl>
          </a:graphicData>
        </a:graphic>
      </p:graphicFrame>
      <p:sp>
        <p:nvSpPr>
          <p:cNvPr id="5" name="矩形 4"/>
          <p:cNvSpPr/>
          <p:nvPr/>
        </p:nvSpPr>
        <p:spPr>
          <a:xfrm>
            <a:off x="3347095" y="1156047"/>
            <a:ext cx="2438488" cy="307777"/>
          </a:xfrm>
          <a:prstGeom prst="rect">
            <a:avLst/>
          </a:prstGeom>
        </p:spPr>
        <p:txBody>
          <a:bodyPr wrap="none">
            <a:spAutoFit/>
          </a:bodyPr>
          <a:lstStyle/>
          <a:p>
            <a:r>
              <a:rPr lang="zh-CN" altLang="zh-CN" sz="1400" b="1" dirty="0">
                <a:latin typeface="微软雅黑" pitchFamily="34" charset="-122"/>
                <a:ea typeface="微软雅黑" pitchFamily="34" charset="-122"/>
              </a:rPr>
              <a:t>影子银行业务货币扩张</a:t>
            </a:r>
            <a:r>
              <a:rPr lang="zh-CN" altLang="zh-CN" sz="1400" b="1" dirty="0" smtClean="0">
                <a:latin typeface="微软雅黑" pitchFamily="34" charset="-122"/>
                <a:ea typeface="微软雅黑" pitchFamily="34" charset="-122"/>
              </a:rPr>
              <a:t>过程</a:t>
            </a:r>
            <a:r>
              <a:rPr lang="en-US" altLang="zh-CN" sz="1400" b="1" dirty="0" smtClean="0">
                <a:latin typeface="微软雅黑" pitchFamily="34" charset="-122"/>
                <a:ea typeface="微软雅黑" pitchFamily="34" charset="-122"/>
              </a:rPr>
              <a:t>2</a:t>
            </a:r>
            <a:endParaRPr lang="zh-CN" altLang="en-US" sz="1400" b="1" dirty="0">
              <a:latin typeface="微软雅黑" pitchFamily="34" charset="-122"/>
              <a:ea typeface="微软雅黑" pitchFamily="34" charset="-122"/>
            </a:endParaRPr>
          </a:p>
        </p:txBody>
      </p:sp>
      <p:sp>
        <p:nvSpPr>
          <p:cNvPr id="6" name="矩形 5"/>
          <p:cNvSpPr/>
          <p:nvPr/>
        </p:nvSpPr>
        <p:spPr>
          <a:xfrm>
            <a:off x="3347095" y="3779192"/>
            <a:ext cx="2438488" cy="307777"/>
          </a:xfrm>
          <a:prstGeom prst="rect">
            <a:avLst/>
          </a:prstGeom>
        </p:spPr>
        <p:txBody>
          <a:bodyPr wrap="none">
            <a:spAutoFit/>
          </a:bodyPr>
          <a:lstStyle/>
          <a:p>
            <a:r>
              <a:rPr lang="zh-CN" altLang="zh-CN" sz="1400" b="1" dirty="0">
                <a:latin typeface="微软雅黑" pitchFamily="34" charset="-122"/>
                <a:ea typeface="微软雅黑" pitchFamily="34" charset="-122"/>
              </a:rPr>
              <a:t>影子银行业务货币扩张</a:t>
            </a:r>
            <a:r>
              <a:rPr lang="zh-CN" altLang="zh-CN" sz="1400" b="1" dirty="0" smtClean="0">
                <a:latin typeface="微软雅黑" pitchFamily="34" charset="-122"/>
                <a:ea typeface="微软雅黑" pitchFamily="34" charset="-122"/>
              </a:rPr>
              <a:t>过程</a:t>
            </a:r>
            <a:r>
              <a:rPr lang="en-US" altLang="zh-CN" sz="1400" b="1" dirty="0" smtClean="0">
                <a:latin typeface="微软雅黑" pitchFamily="34" charset="-122"/>
                <a:ea typeface="微软雅黑" pitchFamily="34" charset="-122"/>
              </a:rPr>
              <a:t>3</a:t>
            </a:r>
            <a:endParaRPr lang="zh-CN" altLang="en-US" sz="1400" b="1" dirty="0">
              <a:latin typeface="微软雅黑" pitchFamily="34" charset="-122"/>
              <a:ea typeface="微软雅黑" pitchFamily="34"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2000966824"/>
              </p:ext>
            </p:extLst>
          </p:nvPr>
        </p:nvGraphicFramePr>
        <p:xfrm>
          <a:off x="683568" y="4221088"/>
          <a:ext cx="8064896" cy="1264788"/>
        </p:xfrm>
        <a:graphic>
          <a:graphicData uri="http://schemas.openxmlformats.org/drawingml/2006/table">
            <a:tbl>
              <a:tblPr firstRow="1" firstCol="1" bandRow="1">
                <a:tableStyleId>{5C22544A-7EE6-4342-B048-85BDC9FD1C3A}</a:tableStyleId>
              </a:tblPr>
              <a:tblGrid>
                <a:gridCol w="1935524"/>
                <a:gridCol w="2071846"/>
                <a:gridCol w="2071846"/>
                <a:gridCol w="1985680"/>
              </a:tblGrid>
              <a:tr h="720080">
                <a:tc>
                  <a:txBody>
                    <a:bodyPr/>
                    <a:lstStyle/>
                    <a:p>
                      <a:pPr algn="ctr">
                        <a:lnSpc>
                          <a:spcPts val="1500"/>
                        </a:lnSpc>
                        <a:spcAft>
                          <a:spcPts val="0"/>
                        </a:spcAft>
                      </a:pPr>
                      <a:r>
                        <a:rPr lang="zh-CN" sz="1200" kern="100" dirty="0">
                          <a:effectLst/>
                          <a:latin typeface="Arial Unicode MS" pitchFamily="34" charset="-122"/>
                          <a:ea typeface="Arial Unicode MS" pitchFamily="34" charset="-122"/>
                          <a:cs typeface="Arial Unicode MS" pitchFamily="34" charset="-122"/>
                        </a:rPr>
                        <a:t>存款增加</a:t>
                      </a:r>
                    </a:p>
                  </a:txBody>
                  <a:tcPr marL="68580" marR="68580" marT="0" marB="0" anchor="ctr"/>
                </a:tc>
                <a:tc>
                  <a:txBody>
                    <a:bodyPr/>
                    <a:lstStyle/>
                    <a:p>
                      <a:pPr algn="ctr">
                        <a:lnSpc>
                          <a:spcPts val="1500"/>
                        </a:lnSpc>
                        <a:spcAft>
                          <a:spcPts val="0"/>
                        </a:spcAft>
                      </a:pPr>
                      <a:r>
                        <a:rPr lang="zh-CN" sz="1200" kern="100" dirty="0">
                          <a:effectLst/>
                          <a:latin typeface="Arial Unicode MS" pitchFamily="34" charset="-122"/>
                          <a:ea typeface="Arial Unicode MS" pitchFamily="34" charset="-122"/>
                          <a:cs typeface="Arial Unicode MS" pitchFamily="34" charset="-122"/>
                        </a:rPr>
                        <a:t>贷款增加</a:t>
                      </a:r>
                    </a:p>
                  </a:txBody>
                  <a:tcPr marL="68580" marR="68580" marT="0" marB="0" anchor="ctr"/>
                </a:tc>
                <a:tc>
                  <a:txBody>
                    <a:bodyPr/>
                    <a:lstStyle/>
                    <a:p>
                      <a:pPr algn="ctr">
                        <a:lnSpc>
                          <a:spcPts val="1500"/>
                        </a:lnSpc>
                        <a:spcAft>
                          <a:spcPts val="0"/>
                        </a:spcAft>
                      </a:pPr>
                      <a:r>
                        <a:rPr lang="zh-CN" sz="1200" kern="100" dirty="0">
                          <a:effectLst/>
                          <a:latin typeface="Arial Unicode MS" pitchFamily="34" charset="-122"/>
                          <a:ea typeface="Arial Unicode MS" pitchFamily="34" charset="-122"/>
                          <a:cs typeface="Arial Unicode MS" pitchFamily="34" charset="-122"/>
                        </a:rPr>
                        <a:t>准备金扣减</a:t>
                      </a:r>
                    </a:p>
                  </a:txBody>
                  <a:tcPr marL="68580" marR="68580" marT="0" marB="0" anchor="ctr"/>
                </a:tc>
                <a:tc>
                  <a:txBody>
                    <a:bodyPr/>
                    <a:lstStyle/>
                    <a:p>
                      <a:pPr algn="ctr">
                        <a:lnSpc>
                          <a:spcPts val="1500"/>
                        </a:lnSpc>
                        <a:spcAft>
                          <a:spcPts val="0"/>
                        </a:spcAft>
                      </a:pPr>
                      <a:r>
                        <a:rPr lang="zh-CN" sz="1200" kern="100" spc="-50" dirty="0">
                          <a:effectLst/>
                          <a:latin typeface="Arial Unicode MS" pitchFamily="34" charset="-122"/>
                          <a:ea typeface="Arial Unicode MS" pitchFamily="34" charset="-122"/>
                          <a:cs typeface="Arial Unicode MS" pitchFamily="34" charset="-122"/>
                        </a:rPr>
                        <a:t>影子银行类业务</a:t>
                      </a:r>
                      <a:r>
                        <a:rPr lang="en-US" sz="1200" kern="100" spc="-50" dirty="0">
                          <a:effectLst/>
                          <a:latin typeface="Arial Unicode MS" pitchFamily="34" charset="-122"/>
                          <a:ea typeface="Arial Unicode MS" pitchFamily="34" charset="-122"/>
                          <a:cs typeface="Arial Unicode MS" pitchFamily="34" charset="-122"/>
                        </a:rPr>
                        <a:t>*</a:t>
                      </a:r>
                      <a:endParaRPr lang="zh-CN" sz="1200" kern="100" dirty="0">
                        <a:effectLst/>
                        <a:latin typeface="Arial Unicode MS" pitchFamily="34" charset="-122"/>
                        <a:ea typeface="Arial Unicode MS" pitchFamily="34" charset="-122"/>
                        <a:cs typeface="Arial Unicode MS" pitchFamily="34" charset="-122"/>
                      </a:endParaRPr>
                    </a:p>
                  </a:txBody>
                  <a:tcPr marL="68580" marR="68580" marT="0" marB="0" anchor="ctr"/>
                </a:tc>
              </a:tr>
              <a:tr h="544708">
                <a:tc>
                  <a:txBody>
                    <a:bodyPr/>
                    <a:lstStyle/>
                    <a:p>
                      <a:pPr algn="ctr">
                        <a:lnSpc>
                          <a:spcPts val="1500"/>
                        </a:lnSpc>
                        <a:spcAft>
                          <a:spcPts val="0"/>
                        </a:spcAft>
                      </a:pPr>
                      <a:r>
                        <a:rPr lang="en-US" sz="1200" b="1" kern="100" baseline="0" dirty="0">
                          <a:solidFill>
                            <a:schemeClr val="tx1"/>
                          </a:solidFill>
                          <a:effectLst/>
                          <a:latin typeface="Arial Unicode MS" pitchFamily="34" charset="-122"/>
                          <a:ea typeface="Arial Unicode MS" pitchFamily="34" charset="-122"/>
                          <a:cs typeface="Arial Unicode MS" pitchFamily="34" charset="-122"/>
                        </a:rPr>
                        <a:t>(0</a:t>
                      </a:r>
                      <a:r>
                        <a:rPr lang="zh-CN" sz="1200" b="1" kern="100" baseline="0" dirty="0">
                          <a:solidFill>
                            <a:schemeClr val="tx1"/>
                          </a:solidFill>
                          <a:effectLst/>
                          <a:latin typeface="Arial Unicode MS" pitchFamily="34" charset="-122"/>
                          <a:ea typeface="Arial Unicode MS" pitchFamily="34" charset="-122"/>
                          <a:cs typeface="Arial Unicode MS" pitchFamily="34" charset="-122"/>
                        </a:rPr>
                        <a:t>，</a:t>
                      </a:r>
                      <a:r>
                        <a:rPr lang="en-US" sz="1200" b="1" kern="100" baseline="0" dirty="0">
                          <a:solidFill>
                            <a:schemeClr val="tx1"/>
                          </a:solidFill>
                          <a:effectLst/>
                          <a:latin typeface="Arial Unicode MS" pitchFamily="34" charset="-122"/>
                          <a:ea typeface="Arial Unicode MS" pitchFamily="34" charset="-122"/>
                          <a:cs typeface="Arial Unicode MS" pitchFamily="34" charset="-122"/>
                        </a:rPr>
                        <a:t>450]</a:t>
                      </a:r>
                      <a:endParaRPr lang="zh-CN" sz="1200" b="1" kern="100" baseline="0" dirty="0">
                        <a:solidFill>
                          <a:schemeClr val="tx1"/>
                        </a:solidFill>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c>
                  <a:txBody>
                    <a:bodyPr/>
                    <a:lstStyle/>
                    <a:p>
                      <a:pPr algn="ctr">
                        <a:lnSpc>
                          <a:spcPts val="1500"/>
                        </a:lnSpc>
                        <a:spcAft>
                          <a:spcPts val="0"/>
                        </a:spcAft>
                      </a:pPr>
                      <a:r>
                        <a:rPr lang="en-US" sz="1200" b="1" kern="100" dirty="0">
                          <a:effectLst/>
                          <a:latin typeface="Arial Unicode MS" pitchFamily="34" charset="-122"/>
                          <a:ea typeface="Arial Unicode MS" pitchFamily="34" charset="-122"/>
                          <a:cs typeface="Arial Unicode MS" pitchFamily="34" charset="-122"/>
                        </a:rPr>
                        <a:t>(0</a:t>
                      </a:r>
                      <a:r>
                        <a:rPr lang="zh-CN" sz="1200" b="1" kern="100" dirty="0">
                          <a:effectLst/>
                          <a:latin typeface="Arial Unicode MS" pitchFamily="34" charset="-122"/>
                          <a:ea typeface="Arial Unicode MS" pitchFamily="34" charset="-122"/>
                          <a:cs typeface="Arial Unicode MS" pitchFamily="34" charset="-122"/>
                        </a:rPr>
                        <a:t>，</a:t>
                      </a:r>
                      <a:r>
                        <a:rPr lang="en-US" sz="1200" b="1" kern="100" dirty="0">
                          <a:effectLst/>
                          <a:latin typeface="Arial Unicode MS" pitchFamily="34" charset="-122"/>
                          <a:ea typeface="Arial Unicode MS" pitchFamily="34" charset="-122"/>
                          <a:cs typeface="Arial Unicode MS" pitchFamily="34" charset="-122"/>
                        </a:rPr>
                        <a:t>450]</a:t>
                      </a:r>
                      <a:endParaRPr lang="zh-CN" sz="1200" b="1" kern="100" dirty="0">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c>
                  <a:txBody>
                    <a:bodyPr/>
                    <a:lstStyle/>
                    <a:p>
                      <a:pPr algn="ctr">
                        <a:lnSpc>
                          <a:spcPts val="1500"/>
                        </a:lnSpc>
                        <a:spcAft>
                          <a:spcPts val="0"/>
                        </a:spcAft>
                      </a:pPr>
                      <a:r>
                        <a:rPr lang="en-US" sz="1200" b="1" kern="100" dirty="0">
                          <a:effectLst/>
                          <a:latin typeface="Arial Unicode MS" pitchFamily="34" charset="-122"/>
                          <a:ea typeface="Arial Unicode MS" pitchFamily="34" charset="-122"/>
                          <a:cs typeface="Arial Unicode MS" pitchFamily="34" charset="-122"/>
                        </a:rPr>
                        <a:t>(0</a:t>
                      </a:r>
                      <a:r>
                        <a:rPr lang="zh-CN" sz="1200" b="1" kern="100" dirty="0">
                          <a:effectLst/>
                          <a:latin typeface="Arial Unicode MS" pitchFamily="34" charset="-122"/>
                          <a:ea typeface="Arial Unicode MS" pitchFamily="34" charset="-122"/>
                          <a:cs typeface="Arial Unicode MS" pitchFamily="34" charset="-122"/>
                        </a:rPr>
                        <a:t>，</a:t>
                      </a:r>
                      <a:r>
                        <a:rPr lang="en-US" sz="1200" b="1" kern="100" dirty="0">
                          <a:effectLst/>
                          <a:latin typeface="Arial Unicode MS" pitchFamily="34" charset="-122"/>
                          <a:ea typeface="Arial Unicode MS" pitchFamily="34" charset="-122"/>
                          <a:cs typeface="Arial Unicode MS" pitchFamily="34" charset="-122"/>
                        </a:rPr>
                        <a:t>90]</a:t>
                      </a:r>
                      <a:endParaRPr lang="zh-CN" sz="1200" b="1" kern="100" dirty="0">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c>
                  <a:txBody>
                    <a:bodyPr/>
                    <a:lstStyle/>
                    <a:p>
                      <a:pPr algn="ctr">
                        <a:lnSpc>
                          <a:spcPts val="1500"/>
                        </a:lnSpc>
                        <a:spcAft>
                          <a:spcPts val="0"/>
                        </a:spcAft>
                      </a:pPr>
                      <a:r>
                        <a:rPr lang="en-US" sz="1200" b="1" kern="100" dirty="0">
                          <a:effectLst/>
                          <a:latin typeface="Arial Unicode MS" pitchFamily="34" charset="-122"/>
                          <a:ea typeface="Arial Unicode MS" pitchFamily="34" charset="-122"/>
                          <a:cs typeface="Arial Unicode MS" pitchFamily="34" charset="-122"/>
                        </a:rPr>
                        <a:t>(0</a:t>
                      </a:r>
                      <a:r>
                        <a:rPr lang="zh-CN" sz="1200" b="1" kern="100" dirty="0" smtClean="0">
                          <a:effectLst/>
                          <a:latin typeface="Arial Unicode MS" pitchFamily="34" charset="-122"/>
                          <a:ea typeface="Arial Unicode MS" pitchFamily="34" charset="-122"/>
                          <a:cs typeface="Arial Unicode MS" pitchFamily="34" charset="-122"/>
                        </a:rPr>
                        <a:t>，</a:t>
                      </a:r>
                      <a:r>
                        <a:rPr lang="en-US" altLang="zh-CN" sz="1200" b="1" kern="100" dirty="0" smtClean="0">
                          <a:effectLst/>
                          <a:latin typeface="Arial Unicode MS" pitchFamily="34" charset="-122"/>
                          <a:ea typeface="Arial Unicode MS" pitchFamily="34" charset="-122"/>
                          <a:cs typeface="Arial Unicode MS" pitchFamily="34" charset="-122"/>
                        </a:rPr>
                        <a:t>100</a:t>
                      </a:r>
                      <a:r>
                        <a:rPr lang="en-US" sz="1200" b="1" kern="100" dirty="0" smtClean="0">
                          <a:effectLst/>
                          <a:latin typeface="Arial Unicode MS" pitchFamily="34" charset="-122"/>
                          <a:ea typeface="Arial Unicode MS" pitchFamily="34" charset="-122"/>
                          <a:cs typeface="Arial Unicode MS" pitchFamily="34" charset="-122"/>
                        </a:rPr>
                        <a:t>]</a:t>
                      </a:r>
                      <a:endParaRPr lang="zh-CN" sz="1200" b="1" kern="100" dirty="0">
                        <a:effectLst/>
                        <a:latin typeface="Arial Unicode MS" pitchFamily="34" charset="-122"/>
                        <a:ea typeface="Arial Unicode MS" pitchFamily="34" charset="-122"/>
                        <a:cs typeface="Arial Unicode MS" pitchFamily="34" charset="-122"/>
                      </a:endParaRPr>
                    </a:p>
                  </a:txBody>
                  <a:tcPr marL="68580" marR="68580" marT="0" marB="0" anchor="ctr">
                    <a:solidFill>
                      <a:schemeClr val="tx2">
                        <a:lumMod val="20000"/>
                        <a:lumOff val="80000"/>
                      </a:schemeClr>
                    </a:solidFill>
                  </a:tcPr>
                </a:tc>
              </a:tr>
            </a:tbl>
          </a:graphicData>
        </a:graphic>
      </p:graphicFrame>
      <p:sp>
        <p:nvSpPr>
          <p:cNvPr id="3" name="页脚占位符 2"/>
          <p:cNvSpPr>
            <a:spLocks noGrp="1"/>
          </p:cNvSpPr>
          <p:nvPr>
            <p:ph type="ftr" sz="quarter" idx="11"/>
          </p:nvPr>
        </p:nvSpPr>
        <p:spPr/>
        <p:txBody>
          <a:bodyPr/>
          <a:lstStyle/>
          <a:p>
            <a:pPr>
              <a:defRPr/>
            </a:pPr>
            <a:r>
              <a:rPr lang="en-US" altLang="zh-CN" dirty="0" smtClean="0"/>
              <a:t>25</a:t>
            </a:r>
            <a:endParaRPr lang="zh-CN" altLang="en-US" dirty="0"/>
          </a:p>
        </p:txBody>
      </p:sp>
    </p:spTree>
    <p:extLst>
      <p:ext uri="{BB962C8B-B14F-4D97-AF65-F5344CB8AC3E}">
        <p14:creationId xmlns:p14="http://schemas.microsoft.com/office/powerpoint/2010/main" val="38201589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影子银行对市场的影响</a:t>
            </a:r>
            <a:endParaRPr lang="zh-CN" altLang="en-US" b="1" dirty="0"/>
          </a:p>
        </p:txBody>
      </p:sp>
      <p:sp>
        <p:nvSpPr>
          <p:cNvPr id="4" name="页脚占位符 3"/>
          <p:cNvSpPr>
            <a:spLocks noGrp="1"/>
          </p:cNvSpPr>
          <p:nvPr>
            <p:ph type="ftr" sz="quarter" idx="11"/>
          </p:nvPr>
        </p:nvSpPr>
        <p:spPr/>
        <p:txBody>
          <a:bodyPr/>
          <a:lstStyle/>
          <a:p>
            <a:pPr>
              <a:defRPr/>
            </a:pPr>
            <a:r>
              <a:rPr lang="en-US" altLang="zh-CN" dirty="0" smtClean="0"/>
              <a:t>26</a:t>
            </a:r>
            <a:endParaRPr lang="zh-CN" alt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836712"/>
            <a:ext cx="6721405"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3284983"/>
            <a:ext cx="6720658" cy="2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37673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noGrp="1"/>
          </p:cNvSpPr>
          <p:nvPr>
            <p:ph type="title"/>
          </p:nvPr>
        </p:nvSpPr>
        <p:spPr>
          <a:xfrm>
            <a:off x="457200" y="386814"/>
            <a:ext cx="8229600" cy="369332"/>
          </a:xfrm>
          <a:prstGeom prst="rect">
            <a:avLst/>
          </a:prstGeom>
          <a:noFill/>
        </p:spPr>
        <p:txBody>
          <a:bodyPr wrap="square" rtlCol="0">
            <a:spAutoFit/>
          </a:bodyPr>
          <a:lstStyle/>
          <a:p>
            <a:r>
              <a:rPr lang="zh-CN" altLang="en-US" b="1" dirty="0">
                <a:solidFill>
                  <a:schemeClr val="bg1"/>
                </a:solidFill>
              </a:rPr>
              <a:t>我国各类金融机构杠杆率</a:t>
            </a:r>
            <a:endParaRPr lang="zh-CN" altLang="en-US" dirty="0">
              <a:solidFill>
                <a:schemeClr val="bg1"/>
              </a:solidFill>
            </a:endParaRPr>
          </a:p>
        </p:txBody>
      </p:sp>
      <p:sp>
        <p:nvSpPr>
          <p:cNvPr id="2" name="页脚占位符 1"/>
          <p:cNvSpPr>
            <a:spLocks noGrp="1"/>
          </p:cNvSpPr>
          <p:nvPr>
            <p:ph type="ftr" sz="quarter" idx="11"/>
          </p:nvPr>
        </p:nvSpPr>
        <p:spPr/>
        <p:txBody>
          <a:bodyPr/>
          <a:lstStyle/>
          <a:p>
            <a:pPr>
              <a:defRPr/>
            </a:pPr>
            <a:r>
              <a:rPr lang="en-US" altLang="zh-CN" dirty="0" smtClean="0"/>
              <a:t>27</a:t>
            </a:r>
            <a:endParaRPr lang="zh-CN" altLang="en-US" dirty="0"/>
          </a:p>
        </p:txBody>
      </p:sp>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2060848"/>
            <a:ext cx="7734632"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99244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457200" y="357188"/>
            <a:ext cx="8229600" cy="428625"/>
          </a:xfrm>
        </p:spPr>
        <p:txBody>
          <a:bodyPr>
            <a:normAutofit fontScale="90000"/>
          </a:bodyPr>
          <a:lstStyle/>
          <a:p>
            <a:pPr>
              <a:defRPr/>
            </a:pPr>
            <a:r>
              <a:rPr lang="zh-CN" altLang="en-US" sz="2400" dirty="0" smtClean="0">
                <a:solidFill>
                  <a:schemeClr val="bg1"/>
                </a:solidFill>
              </a:rPr>
              <a:t>研究提纲</a:t>
            </a:r>
          </a:p>
        </p:txBody>
      </p:sp>
      <p:sp>
        <p:nvSpPr>
          <p:cNvPr id="2" name="TextBox 1"/>
          <p:cNvSpPr txBox="1"/>
          <p:nvPr/>
        </p:nvSpPr>
        <p:spPr>
          <a:xfrm>
            <a:off x="395536" y="836712"/>
            <a:ext cx="8280920" cy="4524315"/>
          </a:xfrm>
          <a:prstGeom prst="rect">
            <a:avLst/>
          </a:prstGeom>
          <a:noFill/>
        </p:spPr>
        <p:txBody>
          <a:bodyPr wrap="square" rtlCol="0">
            <a:spAutoFit/>
          </a:bodyPr>
          <a:lstStyle/>
          <a:p>
            <a:pPr>
              <a:lnSpc>
                <a:spcPct val="300000"/>
              </a:lnSpc>
            </a:pPr>
            <a:r>
              <a:rPr lang="zh-CN" altLang="en-US" sz="2400" b="1" dirty="0" smtClean="0">
                <a:latin typeface="微软雅黑" pitchFamily="34" charset="-122"/>
                <a:ea typeface="微软雅黑" pitchFamily="34" charset="-122"/>
              </a:rPr>
              <a:t>一、有</a:t>
            </a:r>
            <a:r>
              <a:rPr lang="zh-CN" altLang="en-US" sz="2400" b="1" dirty="0">
                <a:latin typeface="微软雅黑" pitchFamily="34" charset="-122"/>
                <a:ea typeface="微软雅黑" pitchFamily="34" charset="-122"/>
              </a:rPr>
              <a:t>多少债可以重来：基于中、美、日、德的比较</a:t>
            </a:r>
            <a:r>
              <a:rPr lang="zh-CN" altLang="en-US" dirty="0"/>
              <a:t>	</a:t>
            </a:r>
            <a:endParaRPr lang="en-US" altLang="zh-CN" dirty="0"/>
          </a:p>
          <a:p>
            <a:pPr>
              <a:lnSpc>
                <a:spcPct val="300000"/>
              </a:lnSpc>
            </a:pPr>
            <a:r>
              <a:rPr lang="zh-CN" altLang="en-US" sz="2400" b="1" dirty="0">
                <a:latin typeface="微软雅黑" pitchFamily="34" charset="-122"/>
                <a:ea typeface="微软雅黑" pitchFamily="34" charset="-122"/>
              </a:rPr>
              <a:t>二</a:t>
            </a:r>
            <a:r>
              <a:rPr lang="zh-CN" altLang="en-US" sz="2400" b="1" dirty="0" smtClean="0">
                <a:latin typeface="微软雅黑" pitchFamily="34" charset="-122"/>
                <a:ea typeface="微软雅黑" pitchFamily="34" charset="-122"/>
              </a:rPr>
              <a:t>、中国</a:t>
            </a:r>
            <a:r>
              <a:rPr lang="zh-CN" altLang="en-US" sz="2400" b="1" dirty="0">
                <a:latin typeface="微软雅黑" pitchFamily="34" charset="-122"/>
                <a:ea typeface="微软雅黑" pitchFamily="34" charset="-122"/>
              </a:rPr>
              <a:t>影子银行的一般形态及分类</a:t>
            </a:r>
            <a:endParaRPr lang="en-US" altLang="zh-CN" sz="2400" b="1" dirty="0" smtClean="0">
              <a:latin typeface="微软雅黑" pitchFamily="34" charset="-122"/>
              <a:ea typeface="微软雅黑" pitchFamily="34" charset="-122"/>
            </a:endParaRPr>
          </a:p>
          <a:p>
            <a:pPr>
              <a:lnSpc>
                <a:spcPct val="300000"/>
              </a:lnSpc>
            </a:pPr>
            <a:r>
              <a:rPr lang="zh-CN" altLang="en-US" sz="2400" b="1" dirty="0" smtClean="0">
                <a:latin typeface="微软雅黑" pitchFamily="34" charset="-122"/>
                <a:ea typeface="微软雅黑" pitchFamily="34" charset="-122"/>
              </a:rPr>
              <a:t>三、中国</a:t>
            </a:r>
            <a:r>
              <a:rPr lang="zh-CN" altLang="en-US" sz="2400" b="1" dirty="0">
                <a:latin typeface="微软雅黑" pitchFamily="34" charset="-122"/>
                <a:ea typeface="微软雅黑" pitchFamily="34" charset="-122"/>
              </a:rPr>
              <a:t>影子银行的特点及</a:t>
            </a:r>
            <a:r>
              <a:rPr lang="zh-CN" altLang="en-US" sz="2400" b="1" dirty="0" smtClean="0">
                <a:latin typeface="微软雅黑" pitchFamily="34" charset="-122"/>
                <a:ea typeface="微软雅黑" pitchFamily="34" charset="-122"/>
              </a:rPr>
              <a:t>影响</a:t>
            </a:r>
            <a:endParaRPr lang="en-US" altLang="zh-CN" sz="2400" b="1" dirty="0" smtClean="0">
              <a:latin typeface="微软雅黑" pitchFamily="34" charset="-122"/>
              <a:ea typeface="微软雅黑" pitchFamily="34" charset="-122"/>
            </a:endParaRPr>
          </a:p>
          <a:p>
            <a:pPr>
              <a:lnSpc>
                <a:spcPct val="300000"/>
              </a:lnSpc>
            </a:pPr>
            <a:r>
              <a:rPr lang="zh-CN" altLang="en-US" sz="2400" b="1" dirty="0">
                <a:solidFill>
                  <a:srgbClr val="FF0000"/>
                </a:solidFill>
                <a:latin typeface="微软雅黑" pitchFamily="34" charset="-122"/>
                <a:ea typeface="微软雅黑" pitchFamily="34" charset="-122"/>
              </a:rPr>
              <a:t>四</a:t>
            </a:r>
            <a:r>
              <a:rPr lang="zh-CN" altLang="en-US" sz="2400" b="1" dirty="0" smtClean="0">
                <a:solidFill>
                  <a:srgbClr val="FF0000"/>
                </a:solidFill>
                <a:latin typeface="微软雅黑" pitchFamily="34" charset="-122"/>
                <a:ea typeface="微软雅黑" pitchFamily="34" charset="-122"/>
              </a:rPr>
              <a:t>、中国</a:t>
            </a:r>
            <a:r>
              <a:rPr lang="zh-CN" altLang="en-US" sz="2400" b="1" dirty="0">
                <a:solidFill>
                  <a:srgbClr val="FF0000"/>
                </a:solidFill>
                <a:latin typeface="微软雅黑" pitchFamily="34" charset="-122"/>
                <a:ea typeface="微软雅黑" pitchFamily="34" charset="-122"/>
              </a:rPr>
              <a:t>影子银行的发展趋势</a:t>
            </a:r>
            <a:endParaRPr lang="en-US" altLang="zh-CN" sz="2400" b="1" dirty="0" smtClean="0">
              <a:solidFill>
                <a:srgbClr val="FF0000"/>
              </a:solidFill>
              <a:latin typeface="微软雅黑" pitchFamily="34" charset="-122"/>
              <a:ea typeface="微软雅黑" pitchFamily="34" charset="-122"/>
            </a:endParaRPr>
          </a:p>
        </p:txBody>
      </p:sp>
      <p:sp>
        <p:nvSpPr>
          <p:cNvPr id="3" name="页脚占位符 2"/>
          <p:cNvSpPr>
            <a:spLocks noGrp="1"/>
          </p:cNvSpPr>
          <p:nvPr>
            <p:ph type="ftr" sz="quarter" idx="11"/>
          </p:nvPr>
        </p:nvSpPr>
        <p:spPr/>
        <p:txBody>
          <a:bodyPr/>
          <a:lstStyle/>
          <a:p>
            <a:pPr>
              <a:defRPr/>
            </a:pPr>
            <a:r>
              <a:rPr lang="en-US" altLang="zh-CN" dirty="0" smtClean="0"/>
              <a:t>28</a:t>
            </a:r>
            <a:endParaRPr lang="zh-CN" altLang="en-US" dirty="0"/>
          </a:p>
        </p:txBody>
      </p:sp>
    </p:spTree>
    <p:extLst>
      <p:ext uri="{BB962C8B-B14F-4D97-AF65-F5344CB8AC3E}">
        <p14:creationId xmlns:p14="http://schemas.microsoft.com/office/powerpoint/2010/main" val="9585968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研究背景</a:t>
            </a:r>
            <a:endParaRPr lang="zh-CN" altLang="en-US" b="1" dirty="0"/>
          </a:p>
        </p:txBody>
      </p:sp>
      <p:sp>
        <p:nvSpPr>
          <p:cNvPr id="3" name="内容占位符 2"/>
          <p:cNvSpPr>
            <a:spLocks noGrp="1"/>
          </p:cNvSpPr>
          <p:nvPr>
            <p:ph idx="1"/>
          </p:nvPr>
        </p:nvSpPr>
        <p:spPr>
          <a:xfrm>
            <a:off x="467544" y="1268760"/>
            <a:ext cx="8229600" cy="4525963"/>
          </a:xfrm>
        </p:spPr>
        <p:txBody>
          <a:bodyPr/>
          <a:lstStyle/>
          <a:p>
            <a:pPr>
              <a:lnSpc>
                <a:spcPts val="3200"/>
              </a:lnSpc>
              <a:spcBef>
                <a:spcPts val="0"/>
              </a:spcBef>
              <a:spcAft>
                <a:spcPts val="1800"/>
              </a:spcAft>
              <a:buFont typeface="Wingdings" pitchFamily="2" charset="2"/>
              <a:buChar char="l"/>
            </a:pPr>
            <a:r>
              <a:rPr lang="en-US" altLang="zh-CN" dirty="0"/>
              <a:t>4</a:t>
            </a:r>
            <a:r>
              <a:rPr lang="zh-CN" altLang="en-US" dirty="0"/>
              <a:t>月</a:t>
            </a:r>
            <a:r>
              <a:rPr lang="en-US" altLang="zh-CN" dirty="0"/>
              <a:t>9</a:t>
            </a:r>
            <a:r>
              <a:rPr lang="zh-CN" altLang="en-US" dirty="0" smtClean="0"/>
              <a:t>日，惠誉宣布，将</a:t>
            </a:r>
            <a:r>
              <a:rPr lang="zh-CN" altLang="en-US" dirty="0"/>
              <a:t>中国偿还长期本币债务的评级从“</a:t>
            </a:r>
            <a:r>
              <a:rPr lang="en-US" altLang="zh-CN" dirty="0"/>
              <a:t>AA-”</a:t>
            </a:r>
            <a:r>
              <a:rPr lang="zh-CN" altLang="en-US" dirty="0"/>
              <a:t>下调至“</a:t>
            </a:r>
            <a:r>
              <a:rPr lang="en-US" altLang="zh-CN" dirty="0"/>
              <a:t>A+”</a:t>
            </a:r>
            <a:r>
              <a:rPr lang="zh-CN" altLang="en-US" dirty="0"/>
              <a:t>，评级前景为</a:t>
            </a:r>
            <a:r>
              <a:rPr lang="zh-CN" altLang="en-US" dirty="0" smtClean="0"/>
              <a:t>稳定，本次下调自</a:t>
            </a:r>
            <a:r>
              <a:rPr lang="en-US" altLang="zh-CN" dirty="0"/>
              <a:t>1999</a:t>
            </a:r>
            <a:r>
              <a:rPr lang="zh-CN" altLang="en-US" dirty="0"/>
              <a:t>年以来中国主权评级首次被实际意义上的调</a:t>
            </a:r>
            <a:r>
              <a:rPr lang="zh-CN" altLang="en-US" dirty="0" smtClean="0"/>
              <a:t>降。</a:t>
            </a:r>
            <a:endParaRPr lang="en-US" altLang="zh-CN" dirty="0" smtClean="0"/>
          </a:p>
          <a:p>
            <a:pPr>
              <a:lnSpc>
                <a:spcPts val="3200"/>
              </a:lnSpc>
              <a:spcBef>
                <a:spcPts val="0"/>
              </a:spcBef>
              <a:spcAft>
                <a:spcPts val="1800"/>
              </a:spcAft>
              <a:buFont typeface="Wingdings" pitchFamily="2" charset="2"/>
              <a:buChar char="l"/>
            </a:pPr>
            <a:r>
              <a:rPr lang="en-US" altLang="zh-CN" dirty="0"/>
              <a:t>4</a:t>
            </a:r>
            <a:r>
              <a:rPr lang="zh-CN" altLang="en-US" dirty="0"/>
              <a:t>月</a:t>
            </a:r>
            <a:r>
              <a:rPr lang="en-US" altLang="zh-CN" dirty="0"/>
              <a:t>16</a:t>
            </a:r>
            <a:r>
              <a:rPr lang="zh-CN" altLang="en-US" dirty="0" smtClean="0"/>
              <a:t>日，穆迪宣布</a:t>
            </a:r>
            <a:r>
              <a:rPr lang="zh-CN" altLang="en-US" dirty="0"/>
              <a:t>将中国主权评级展望由“正面”降至</a:t>
            </a:r>
            <a:r>
              <a:rPr lang="zh-CN" altLang="en-US" dirty="0" smtClean="0"/>
              <a:t>“稳定”。</a:t>
            </a:r>
            <a:endParaRPr lang="en-US" altLang="zh-CN" dirty="0" smtClean="0"/>
          </a:p>
          <a:p>
            <a:pPr>
              <a:lnSpc>
                <a:spcPts val="3200"/>
              </a:lnSpc>
              <a:spcBef>
                <a:spcPts val="0"/>
              </a:spcBef>
              <a:spcAft>
                <a:spcPts val="1800"/>
              </a:spcAft>
              <a:buFont typeface="Wingdings" pitchFamily="2" charset="2"/>
              <a:buChar char="l"/>
            </a:pPr>
            <a:r>
              <a:rPr lang="en-US" altLang="zh-CN" dirty="0"/>
              <a:t>6</a:t>
            </a:r>
            <a:r>
              <a:rPr lang="zh-CN" altLang="en-US" dirty="0"/>
              <a:t>月</a:t>
            </a:r>
            <a:r>
              <a:rPr lang="en-US" altLang="zh-CN" dirty="0"/>
              <a:t>10</a:t>
            </a:r>
            <a:r>
              <a:rPr lang="zh-CN" altLang="en-US" dirty="0" smtClean="0"/>
              <a:t>日，国家</a:t>
            </a:r>
            <a:r>
              <a:rPr lang="zh-CN" altLang="en-US" dirty="0"/>
              <a:t>审计署</a:t>
            </a:r>
            <a:r>
              <a:rPr lang="zh-CN" altLang="en-US" dirty="0" smtClean="0"/>
              <a:t>在发布</a:t>
            </a:r>
            <a:r>
              <a:rPr lang="en-US" altLang="zh-CN" dirty="0"/>
              <a:t>36</a:t>
            </a:r>
            <a:r>
              <a:rPr lang="zh-CN" altLang="en-US" dirty="0"/>
              <a:t>个地方政府本级政府性债务审计</a:t>
            </a:r>
            <a:r>
              <a:rPr lang="zh-CN" altLang="en-US" dirty="0" smtClean="0"/>
              <a:t>结果，</a:t>
            </a:r>
            <a:r>
              <a:rPr lang="en-US" altLang="zh-CN" dirty="0"/>
              <a:t>36</a:t>
            </a:r>
            <a:r>
              <a:rPr lang="zh-CN" altLang="en-US" dirty="0"/>
              <a:t>个地方政府</a:t>
            </a:r>
            <a:r>
              <a:rPr lang="en-US" altLang="zh-CN" dirty="0"/>
              <a:t>2012</a:t>
            </a:r>
            <a:r>
              <a:rPr lang="zh-CN" altLang="en-US" dirty="0"/>
              <a:t>年底债务余额共计</a:t>
            </a:r>
            <a:r>
              <a:rPr lang="en-US" altLang="zh-CN" dirty="0"/>
              <a:t>3.85</a:t>
            </a:r>
            <a:r>
              <a:rPr lang="zh-CN" altLang="en-US" dirty="0"/>
              <a:t>万亿元，比</a:t>
            </a:r>
            <a:r>
              <a:rPr lang="en-US" altLang="zh-CN" dirty="0"/>
              <a:t>2010</a:t>
            </a:r>
            <a:r>
              <a:rPr lang="zh-CN" altLang="en-US" dirty="0"/>
              <a:t>年增长了</a:t>
            </a:r>
            <a:r>
              <a:rPr lang="en-US" altLang="zh-CN" dirty="0"/>
              <a:t>12.94</a:t>
            </a:r>
            <a:r>
              <a:rPr lang="en-US" altLang="zh-CN" dirty="0" smtClean="0"/>
              <a:t>%</a:t>
            </a:r>
            <a:r>
              <a:rPr lang="zh-CN" altLang="en-US" dirty="0" smtClean="0"/>
              <a:t>，按增速测算，</a:t>
            </a:r>
            <a:r>
              <a:rPr lang="en-US" altLang="zh-CN" dirty="0" smtClean="0"/>
              <a:t>2012</a:t>
            </a:r>
            <a:r>
              <a:rPr lang="zh-CN" altLang="en-US" dirty="0" smtClean="0"/>
              <a:t>年地方政府债务余额超过</a:t>
            </a:r>
            <a:r>
              <a:rPr lang="en-US" altLang="zh-CN" dirty="0" smtClean="0"/>
              <a:t>12</a:t>
            </a:r>
            <a:r>
              <a:rPr lang="zh-CN" altLang="en-US" dirty="0" smtClean="0"/>
              <a:t>万亿。</a:t>
            </a:r>
            <a:endParaRPr lang="en-US" altLang="zh-CN" dirty="0" smtClean="0"/>
          </a:p>
          <a:p>
            <a:pPr>
              <a:lnSpc>
                <a:spcPts val="3200"/>
              </a:lnSpc>
              <a:spcBef>
                <a:spcPts val="0"/>
              </a:spcBef>
              <a:spcAft>
                <a:spcPts val="1800"/>
              </a:spcAft>
              <a:buFont typeface="Wingdings" pitchFamily="2" charset="2"/>
              <a:buChar char="l"/>
            </a:pPr>
            <a:r>
              <a:rPr lang="zh-CN" altLang="en-US" b="1" dirty="0" smtClean="0"/>
              <a:t>影子银行？</a:t>
            </a:r>
            <a:endParaRPr lang="en-US" altLang="zh-CN" b="1" dirty="0" smtClean="0"/>
          </a:p>
          <a:p>
            <a:pPr>
              <a:buFont typeface="Wingdings" pitchFamily="2" charset="2"/>
              <a:buChar char="l"/>
            </a:pPr>
            <a:endParaRPr lang="zh-CN" altLang="en-US" dirty="0"/>
          </a:p>
        </p:txBody>
      </p:sp>
      <p:sp>
        <p:nvSpPr>
          <p:cNvPr id="4" name="页脚占位符 3"/>
          <p:cNvSpPr>
            <a:spLocks noGrp="1"/>
          </p:cNvSpPr>
          <p:nvPr>
            <p:ph type="ftr" sz="quarter" idx="11"/>
          </p:nvPr>
        </p:nvSpPr>
        <p:spPr/>
        <p:txBody>
          <a:bodyPr/>
          <a:lstStyle/>
          <a:p>
            <a:pPr>
              <a:defRPr/>
            </a:pPr>
            <a:r>
              <a:rPr lang="en-US" altLang="zh-CN" dirty="0" smtClean="0"/>
              <a:t>2</a:t>
            </a:r>
            <a:endParaRPr lang="zh-CN" altLang="en-US" dirty="0"/>
          </a:p>
        </p:txBody>
      </p:sp>
    </p:spTree>
    <p:extLst>
      <p:ext uri="{BB962C8B-B14F-4D97-AF65-F5344CB8AC3E}">
        <p14:creationId xmlns:p14="http://schemas.microsoft.com/office/powerpoint/2010/main" val="2841834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noGrp="1"/>
          </p:cNvSpPr>
          <p:nvPr>
            <p:ph type="title"/>
          </p:nvPr>
        </p:nvSpPr>
        <p:spPr>
          <a:xfrm>
            <a:off x="457200" y="386814"/>
            <a:ext cx="8229600" cy="369332"/>
          </a:xfrm>
          <a:prstGeom prst="rect">
            <a:avLst/>
          </a:prstGeom>
          <a:noFill/>
        </p:spPr>
        <p:txBody>
          <a:bodyPr wrap="square" rtlCol="0">
            <a:spAutoFit/>
          </a:bodyPr>
          <a:lstStyle/>
          <a:p>
            <a:r>
              <a:rPr lang="zh-CN" altLang="en-US" b="1" dirty="0">
                <a:solidFill>
                  <a:schemeClr val="bg1"/>
                </a:solidFill>
              </a:rPr>
              <a:t>中国影子银行的发展趋势</a:t>
            </a:r>
            <a:endParaRPr lang="zh-CN" altLang="en-US" dirty="0">
              <a:solidFill>
                <a:schemeClr val="bg1"/>
              </a:solidFill>
            </a:endParaRPr>
          </a:p>
        </p:txBody>
      </p:sp>
      <p:sp>
        <p:nvSpPr>
          <p:cNvPr id="2" name="矩形 1"/>
          <p:cNvSpPr/>
          <p:nvPr/>
        </p:nvSpPr>
        <p:spPr>
          <a:xfrm>
            <a:off x="971600" y="1844824"/>
            <a:ext cx="6192688" cy="2862322"/>
          </a:xfrm>
          <a:prstGeom prst="rect">
            <a:avLst/>
          </a:prstGeom>
        </p:spPr>
        <p:txBody>
          <a:bodyPr wrap="square">
            <a:spAutoFit/>
          </a:bodyPr>
          <a:lstStyle/>
          <a:p>
            <a:pPr marL="342900" indent="-342900">
              <a:buFont typeface="Wingdings" pitchFamily="2" charset="2"/>
              <a:buChar char="l"/>
            </a:pPr>
            <a:r>
              <a:rPr lang="zh-CN" altLang="en-US" sz="2000" dirty="0">
                <a:latin typeface="微软雅黑" pitchFamily="34" charset="-122"/>
                <a:ea typeface="微软雅黑" pitchFamily="34" charset="-122"/>
              </a:rPr>
              <a:t>近期非标债权增速将</a:t>
            </a:r>
            <a:r>
              <a:rPr lang="zh-CN" altLang="en-US" sz="2000" dirty="0" smtClean="0">
                <a:latin typeface="微软雅黑" pitchFamily="34" charset="-122"/>
                <a:ea typeface="微软雅黑" pitchFamily="34" charset="-122"/>
              </a:rPr>
              <a:t>回落</a:t>
            </a:r>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pPr marL="342900" indent="-342900">
              <a:buFont typeface="Wingdings" pitchFamily="2" charset="2"/>
              <a:buChar char="l"/>
            </a:pPr>
            <a:r>
              <a:rPr lang="zh-CN" altLang="en-US" sz="2000" dirty="0">
                <a:latin typeface="微软雅黑" pitchFamily="34" charset="-122"/>
                <a:ea typeface="微软雅黑" pitchFamily="34" charset="-122"/>
              </a:rPr>
              <a:t>体系结构将不断</a:t>
            </a:r>
            <a:r>
              <a:rPr lang="zh-CN" altLang="en-US" sz="2000" dirty="0" smtClean="0">
                <a:latin typeface="微软雅黑" pitchFamily="34" charset="-122"/>
                <a:ea typeface="微软雅黑" pitchFamily="34" charset="-122"/>
              </a:rPr>
              <a:t>调整</a:t>
            </a:r>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pPr marL="342900" indent="-342900">
              <a:buFont typeface="Wingdings" pitchFamily="2" charset="2"/>
              <a:buChar char="l"/>
            </a:pPr>
            <a:r>
              <a:rPr lang="zh-CN" altLang="en-US" sz="2000" dirty="0">
                <a:latin typeface="微软雅黑" pitchFamily="34" charset="-122"/>
                <a:ea typeface="微软雅黑" pitchFamily="34" charset="-122"/>
              </a:rPr>
              <a:t>资产表外化向资产证券化</a:t>
            </a:r>
            <a:r>
              <a:rPr lang="zh-CN" altLang="en-US" sz="2000" dirty="0" smtClean="0">
                <a:latin typeface="微软雅黑" pitchFamily="34" charset="-122"/>
                <a:ea typeface="微软雅黑" pitchFamily="34" charset="-122"/>
              </a:rPr>
              <a:t>发展</a:t>
            </a:r>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pPr marL="342900" indent="-342900">
              <a:buFont typeface="Wingdings" pitchFamily="2" charset="2"/>
              <a:buChar char="l"/>
            </a:pPr>
            <a:r>
              <a:rPr lang="zh-CN" altLang="zh-CN" sz="2000" dirty="0">
                <a:latin typeface="微软雅黑" pitchFamily="34" charset="-122"/>
                <a:ea typeface="微软雅黑" pitchFamily="34" charset="-122"/>
              </a:rPr>
              <a:t>向</a:t>
            </a:r>
            <a:r>
              <a:rPr lang="zh-CN" altLang="zh-CN" sz="2000" dirty="0" smtClean="0">
                <a:latin typeface="微软雅黑" pitchFamily="34" charset="-122"/>
                <a:ea typeface="微软雅黑" pitchFamily="34" charset="-122"/>
              </a:rPr>
              <a:t>资管本质回归</a:t>
            </a:r>
            <a:endParaRPr lang="en-US" altLang="zh-CN" sz="2000" dirty="0" smtClean="0">
              <a:latin typeface="微软雅黑" pitchFamily="34" charset="-122"/>
              <a:ea typeface="微软雅黑" pitchFamily="34" charset="-122"/>
            </a:endParaRPr>
          </a:p>
          <a:p>
            <a:pPr marL="342900" indent="-342900">
              <a:buFont typeface="Wingdings" pitchFamily="2" charset="2"/>
              <a:buChar char="l"/>
            </a:pPr>
            <a:endParaRPr lang="en-US" altLang="zh-CN" sz="2000" dirty="0" smtClean="0">
              <a:latin typeface="微软雅黑" pitchFamily="34" charset="-122"/>
              <a:ea typeface="微软雅黑" pitchFamily="34" charset="-122"/>
            </a:endParaRPr>
          </a:p>
          <a:p>
            <a:pPr marL="342900" indent="-342900">
              <a:buFont typeface="Wingdings" pitchFamily="2" charset="2"/>
              <a:buChar char="l"/>
            </a:pPr>
            <a:r>
              <a:rPr lang="zh-CN" altLang="zh-CN" sz="2000" dirty="0">
                <a:latin typeface="微软雅黑" pitchFamily="34" charset="-122"/>
                <a:ea typeface="微软雅黑" pitchFamily="34" charset="-122"/>
              </a:rPr>
              <a:t>杠杆化程度提高，</a:t>
            </a:r>
            <a:r>
              <a:rPr lang="zh-CN" altLang="zh-CN" sz="2000" dirty="0" smtClean="0">
                <a:latin typeface="微软雅黑" pitchFamily="34" charset="-122"/>
                <a:ea typeface="微软雅黑" pitchFamily="34" charset="-122"/>
              </a:rPr>
              <a:t>链条</a:t>
            </a:r>
            <a:r>
              <a:rPr lang="zh-CN" altLang="en-US" sz="2000" dirty="0">
                <a:latin typeface="微软雅黑" pitchFamily="34" charset="-122"/>
                <a:ea typeface="微软雅黑" pitchFamily="34" charset="-122"/>
              </a:rPr>
              <a:t>更加</a:t>
            </a:r>
            <a:r>
              <a:rPr lang="zh-CN" altLang="zh-CN" sz="2000" dirty="0" smtClean="0">
                <a:latin typeface="微软雅黑" pitchFamily="34" charset="-122"/>
                <a:ea typeface="微软雅黑" pitchFamily="34" charset="-122"/>
              </a:rPr>
              <a:t>复杂</a:t>
            </a:r>
            <a:r>
              <a:rPr lang="zh-CN" altLang="zh-CN" sz="2000" dirty="0">
                <a:latin typeface="微软雅黑" pitchFamily="34" charset="-122"/>
                <a:ea typeface="微软雅黑" pitchFamily="34" charset="-122"/>
              </a:rPr>
              <a:t>，监管</a:t>
            </a:r>
            <a:r>
              <a:rPr lang="zh-CN" altLang="zh-CN" sz="2000" dirty="0" smtClean="0">
                <a:latin typeface="微软雅黑" pitchFamily="34" charset="-122"/>
                <a:ea typeface="微软雅黑" pitchFamily="34" charset="-122"/>
              </a:rPr>
              <a:t>难度大</a:t>
            </a:r>
            <a:endParaRPr lang="zh-CN" altLang="en-US" sz="2000" dirty="0">
              <a:latin typeface="微软雅黑" pitchFamily="34" charset="-122"/>
              <a:ea typeface="微软雅黑" pitchFamily="34" charset="-122"/>
            </a:endParaRPr>
          </a:p>
        </p:txBody>
      </p:sp>
      <p:sp>
        <p:nvSpPr>
          <p:cNvPr id="3" name="页脚占位符 2"/>
          <p:cNvSpPr>
            <a:spLocks noGrp="1"/>
          </p:cNvSpPr>
          <p:nvPr>
            <p:ph type="ftr" sz="quarter" idx="11"/>
          </p:nvPr>
        </p:nvSpPr>
        <p:spPr/>
        <p:txBody>
          <a:bodyPr/>
          <a:lstStyle/>
          <a:p>
            <a:pPr>
              <a:defRPr/>
            </a:pPr>
            <a:r>
              <a:rPr lang="en-US" altLang="zh-CN" dirty="0" smtClean="0"/>
              <a:t>29</a:t>
            </a:r>
            <a:endParaRPr lang="zh-CN" altLang="en-US" dirty="0"/>
          </a:p>
        </p:txBody>
      </p:sp>
    </p:spTree>
    <p:extLst>
      <p:ext uri="{BB962C8B-B14F-4D97-AF65-F5344CB8AC3E}">
        <p14:creationId xmlns:p14="http://schemas.microsoft.com/office/powerpoint/2010/main" val="12601584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货币政策中介指标由量转价</a:t>
            </a:r>
            <a:endParaRPr lang="zh-CN" altLang="en-US" b="1" dirty="0"/>
          </a:p>
        </p:txBody>
      </p:sp>
      <p:sp>
        <p:nvSpPr>
          <p:cNvPr id="4" name="页脚占位符 3"/>
          <p:cNvSpPr>
            <a:spLocks noGrp="1"/>
          </p:cNvSpPr>
          <p:nvPr>
            <p:ph type="ftr" sz="quarter" idx="11"/>
          </p:nvPr>
        </p:nvSpPr>
        <p:spPr/>
        <p:txBody>
          <a:bodyPr/>
          <a:lstStyle/>
          <a:p>
            <a:pPr>
              <a:defRPr/>
            </a:pPr>
            <a:r>
              <a:rPr lang="en-US" altLang="zh-CN" dirty="0" smtClean="0"/>
              <a:t>30</a:t>
            </a:r>
            <a:endParaRPr lang="zh-CN" altLang="en-US" dirty="0"/>
          </a:p>
        </p:txBody>
      </p:sp>
      <p:graphicFrame>
        <p:nvGraphicFramePr>
          <p:cNvPr id="5" name="图表 4"/>
          <p:cNvGraphicFramePr/>
          <p:nvPr>
            <p:extLst>
              <p:ext uri="{D42A27DB-BD31-4B8C-83A1-F6EECF244321}">
                <p14:modId xmlns:p14="http://schemas.microsoft.com/office/powerpoint/2010/main" val="2137344208"/>
              </p:ext>
            </p:extLst>
          </p:nvPr>
        </p:nvGraphicFramePr>
        <p:xfrm>
          <a:off x="467543" y="1412775"/>
          <a:ext cx="4176000" cy="4536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p:cNvGraphicFramePr/>
          <p:nvPr>
            <p:extLst>
              <p:ext uri="{D42A27DB-BD31-4B8C-83A1-F6EECF244321}">
                <p14:modId xmlns:p14="http://schemas.microsoft.com/office/powerpoint/2010/main" val="1548745201"/>
              </p:ext>
            </p:extLst>
          </p:nvPr>
        </p:nvGraphicFramePr>
        <p:xfrm>
          <a:off x="4572000" y="1484784"/>
          <a:ext cx="4176000" cy="4536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818765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ctrTitle"/>
          </p:nvPr>
        </p:nvSpPr>
        <p:spPr/>
        <p:txBody>
          <a:bodyPr/>
          <a:lstStyle/>
          <a:p>
            <a:pPr eaLnBrk="1" hangingPunct="1"/>
            <a:endParaRPr lang="zh-CN" altLang="en-US" smtClean="0"/>
          </a:p>
        </p:txBody>
      </p:sp>
      <p:sp>
        <p:nvSpPr>
          <p:cNvPr id="3" name="副标题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zh-CN" altLang="en-US"/>
          </a:p>
        </p:txBody>
      </p:sp>
      <p:pic>
        <p:nvPicPr>
          <p:cNvPr id="5124" name="图片 3" descr="东方证券PPTv7_页面_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7938"/>
            <a:ext cx="9144000" cy="68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脚占位符 1"/>
          <p:cNvSpPr>
            <a:spLocks noGrp="1"/>
          </p:cNvSpPr>
          <p:nvPr>
            <p:ph type="ftr" sz="quarter" idx="11"/>
          </p:nvPr>
        </p:nvSpPr>
        <p:spPr/>
        <p:txBody>
          <a:bodyPr/>
          <a:lstStyle/>
          <a:p>
            <a:pPr>
              <a:defRPr/>
            </a:pPr>
            <a:r>
              <a:rPr lang="en-US" altLang="zh-CN" dirty="0" smtClean="0"/>
              <a:t>31</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457200" y="357188"/>
            <a:ext cx="8229600" cy="428625"/>
          </a:xfrm>
        </p:spPr>
        <p:txBody>
          <a:bodyPr>
            <a:normAutofit fontScale="90000"/>
          </a:bodyPr>
          <a:lstStyle/>
          <a:p>
            <a:pPr>
              <a:defRPr/>
            </a:pPr>
            <a:r>
              <a:rPr lang="zh-CN" altLang="en-US" sz="2400" dirty="0" smtClean="0">
                <a:solidFill>
                  <a:schemeClr val="bg1"/>
                </a:solidFill>
              </a:rPr>
              <a:t>研究提纲</a:t>
            </a:r>
          </a:p>
        </p:txBody>
      </p:sp>
      <p:sp>
        <p:nvSpPr>
          <p:cNvPr id="2" name="TextBox 1"/>
          <p:cNvSpPr txBox="1"/>
          <p:nvPr/>
        </p:nvSpPr>
        <p:spPr>
          <a:xfrm>
            <a:off x="444724" y="764704"/>
            <a:ext cx="8280920" cy="4524315"/>
          </a:xfrm>
          <a:prstGeom prst="rect">
            <a:avLst/>
          </a:prstGeom>
          <a:noFill/>
        </p:spPr>
        <p:txBody>
          <a:bodyPr wrap="square" rtlCol="0">
            <a:spAutoFit/>
          </a:bodyPr>
          <a:lstStyle/>
          <a:p>
            <a:pPr>
              <a:lnSpc>
                <a:spcPct val="300000"/>
              </a:lnSpc>
            </a:pPr>
            <a:r>
              <a:rPr lang="zh-CN" altLang="en-US" sz="2400" b="1" dirty="0" smtClean="0">
                <a:solidFill>
                  <a:srgbClr val="FF0000"/>
                </a:solidFill>
                <a:latin typeface="微软雅黑" pitchFamily="34" charset="-122"/>
                <a:ea typeface="微软雅黑" pitchFamily="34" charset="-122"/>
              </a:rPr>
              <a:t>一、有</a:t>
            </a:r>
            <a:r>
              <a:rPr lang="zh-CN" altLang="en-US" sz="2400" b="1" dirty="0">
                <a:solidFill>
                  <a:srgbClr val="FF0000"/>
                </a:solidFill>
                <a:latin typeface="微软雅黑" pitchFamily="34" charset="-122"/>
                <a:ea typeface="微软雅黑" pitchFamily="34" charset="-122"/>
              </a:rPr>
              <a:t>多少债可以重来：基于中、美、日、德的比较</a:t>
            </a:r>
            <a:r>
              <a:rPr lang="zh-CN" altLang="en-US" dirty="0"/>
              <a:t>	</a:t>
            </a:r>
            <a:endParaRPr lang="en-US" altLang="zh-CN" dirty="0"/>
          </a:p>
          <a:p>
            <a:pPr>
              <a:lnSpc>
                <a:spcPct val="300000"/>
              </a:lnSpc>
            </a:pPr>
            <a:r>
              <a:rPr lang="zh-CN" altLang="en-US" sz="2400" b="1" dirty="0">
                <a:latin typeface="微软雅黑" pitchFamily="34" charset="-122"/>
                <a:ea typeface="微软雅黑" pitchFamily="34" charset="-122"/>
              </a:rPr>
              <a:t>二</a:t>
            </a:r>
            <a:r>
              <a:rPr lang="zh-CN" altLang="en-US" sz="2400" b="1" dirty="0" smtClean="0">
                <a:latin typeface="微软雅黑" pitchFamily="34" charset="-122"/>
                <a:ea typeface="微软雅黑" pitchFamily="34" charset="-122"/>
              </a:rPr>
              <a:t>、中国</a:t>
            </a:r>
            <a:r>
              <a:rPr lang="zh-CN" altLang="en-US" sz="2400" b="1" dirty="0">
                <a:latin typeface="微软雅黑" pitchFamily="34" charset="-122"/>
                <a:ea typeface="微软雅黑" pitchFamily="34" charset="-122"/>
              </a:rPr>
              <a:t>影子银行的一般形态及分类</a:t>
            </a:r>
            <a:endParaRPr lang="en-US" altLang="zh-CN" sz="2400" b="1" dirty="0" smtClean="0">
              <a:latin typeface="微软雅黑" pitchFamily="34" charset="-122"/>
              <a:ea typeface="微软雅黑" pitchFamily="34" charset="-122"/>
            </a:endParaRPr>
          </a:p>
          <a:p>
            <a:pPr>
              <a:lnSpc>
                <a:spcPct val="300000"/>
              </a:lnSpc>
            </a:pPr>
            <a:r>
              <a:rPr lang="zh-CN" altLang="en-US" sz="2400" b="1" dirty="0" smtClean="0">
                <a:latin typeface="微软雅黑" pitchFamily="34" charset="-122"/>
                <a:ea typeface="微软雅黑" pitchFamily="34" charset="-122"/>
              </a:rPr>
              <a:t>三、中国</a:t>
            </a:r>
            <a:r>
              <a:rPr lang="zh-CN" altLang="en-US" sz="2400" b="1" dirty="0">
                <a:latin typeface="微软雅黑" pitchFamily="34" charset="-122"/>
                <a:ea typeface="微软雅黑" pitchFamily="34" charset="-122"/>
              </a:rPr>
              <a:t>影子银行的特点及</a:t>
            </a:r>
            <a:r>
              <a:rPr lang="zh-CN" altLang="en-US" sz="2400" b="1" dirty="0" smtClean="0">
                <a:latin typeface="微软雅黑" pitchFamily="34" charset="-122"/>
                <a:ea typeface="微软雅黑" pitchFamily="34" charset="-122"/>
              </a:rPr>
              <a:t>影响</a:t>
            </a:r>
            <a:endParaRPr lang="en-US" altLang="zh-CN" sz="2400" b="1" dirty="0" smtClean="0">
              <a:latin typeface="微软雅黑" pitchFamily="34" charset="-122"/>
              <a:ea typeface="微软雅黑" pitchFamily="34" charset="-122"/>
            </a:endParaRPr>
          </a:p>
          <a:p>
            <a:pPr>
              <a:lnSpc>
                <a:spcPct val="300000"/>
              </a:lnSpc>
            </a:pPr>
            <a:r>
              <a:rPr lang="zh-CN" altLang="en-US" sz="2400" b="1" dirty="0">
                <a:latin typeface="微软雅黑" pitchFamily="34" charset="-122"/>
                <a:ea typeface="微软雅黑" pitchFamily="34" charset="-122"/>
              </a:rPr>
              <a:t>四</a:t>
            </a:r>
            <a:r>
              <a:rPr lang="zh-CN" altLang="en-US" sz="2400" b="1" dirty="0" smtClean="0">
                <a:latin typeface="微软雅黑" pitchFamily="34" charset="-122"/>
                <a:ea typeface="微软雅黑" pitchFamily="34" charset="-122"/>
              </a:rPr>
              <a:t>、中国</a:t>
            </a:r>
            <a:r>
              <a:rPr lang="zh-CN" altLang="en-US" sz="2400" b="1" dirty="0">
                <a:latin typeface="微软雅黑" pitchFamily="34" charset="-122"/>
                <a:ea typeface="微软雅黑" pitchFamily="34" charset="-122"/>
              </a:rPr>
              <a:t>影子银行的发展趋势</a:t>
            </a:r>
            <a:endParaRPr lang="en-US" altLang="zh-CN" sz="2400" b="1" dirty="0" smtClean="0">
              <a:latin typeface="微软雅黑" pitchFamily="34" charset="-122"/>
              <a:ea typeface="微软雅黑" pitchFamily="34" charset="-122"/>
            </a:endParaRPr>
          </a:p>
        </p:txBody>
      </p:sp>
      <p:sp>
        <p:nvSpPr>
          <p:cNvPr id="3" name="页脚占位符 2"/>
          <p:cNvSpPr>
            <a:spLocks noGrp="1"/>
          </p:cNvSpPr>
          <p:nvPr>
            <p:ph type="ftr" sz="quarter" idx="11"/>
          </p:nvPr>
        </p:nvSpPr>
        <p:spPr/>
        <p:txBody>
          <a:bodyPr/>
          <a:lstStyle/>
          <a:p>
            <a:pPr>
              <a:defRPr/>
            </a:pPr>
            <a:r>
              <a:rPr lang="en-US" altLang="zh-CN" dirty="0" smtClean="0"/>
              <a:t>3</a:t>
            </a:r>
            <a:endParaRPr lang="zh-CN" altLang="en-US" dirty="0"/>
          </a:p>
        </p:txBody>
      </p:sp>
    </p:spTree>
    <p:extLst>
      <p:ext uri="{BB962C8B-B14F-4D97-AF65-F5344CB8AC3E}">
        <p14:creationId xmlns:p14="http://schemas.microsoft.com/office/powerpoint/2010/main" val="6990159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ts val="1600"/>
              </a:lnSpc>
            </a:pPr>
            <a:r>
              <a:rPr lang="zh-CN" altLang="en-US" sz="2000" b="1" dirty="0" smtClean="0">
                <a:solidFill>
                  <a:schemeClr val="bg1"/>
                </a:solidFill>
              </a:rPr>
              <a:t>基于</a:t>
            </a:r>
            <a:r>
              <a:rPr lang="en-US" altLang="zh-CN" sz="2000" b="1" dirty="0">
                <a:solidFill>
                  <a:schemeClr val="bg1"/>
                </a:solidFill>
              </a:rPr>
              <a:t>M2/GDP</a:t>
            </a:r>
            <a:r>
              <a:rPr lang="zh-CN" altLang="en-US" sz="2000" b="1" dirty="0">
                <a:solidFill>
                  <a:schemeClr val="bg1"/>
                </a:solidFill>
              </a:rPr>
              <a:t>是不靠谱</a:t>
            </a:r>
            <a:r>
              <a:rPr lang="zh-CN" altLang="en-US" sz="2000" b="1" dirty="0" smtClean="0">
                <a:solidFill>
                  <a:schemeClr val="bg1"/>
                </a:solidFill>
              </a:rPr>
              <a:t>的</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652189976"/>
              </p:ext>
            </p:extLst>
          </p:nvPr>
        </p:nvGraphicFramePr>
        <p:xfrm>
          <a:off x="457200" y="1052740"/>
          <a:ext cx="8229600" cy="4968547"/>
        </p:xfrm>
        <a:graphic>
          <a:graphicData uri="http://schemas.openxmlformats.org/drawingml/2006/table">
            <a:tbl>
              <a:tblPr firstRow="1" firstCol="1" bandRow="1">
                <a:tableStyleId>{5C22544A-7EE6-4342-B048-85BDC9FD1C3A}</a:tableStyleId>
              </a:tblPr>
              <a:tblGrid>
                <a:gridCol w="874440"/>
                <a:gridCol w="7355160"/>
              </a:tblGrid>
              <a:tr h="409615">
                <a:tc>
                  <a:txBody>
                    <a:bodyPr/>
                    <a:lstStyle/>
                    <a:p>
                      <a:pPr algn="ctr">
                        <a:lnSpc>
                          <a:spcPts val="1000"/>
                        </a:lnSpc>
                        <a:spcBef>
                          <a:spcPts val="600"/>
                        </a:spcBef>
                        <a:spcAft>
                          <a:spcPts val="600"/>
                        </a:spcAft>
                      </a:pPr>
                      <a:r>
                        <a:rPr lang="zh-CN" sz="1000" kern="100" dirty="0">
                          <a:effectLst/>
                          <a:latin typeface="Arial Unicode MS" pitchFamily="34" charset="-122"/>
                          <a:ea typeface="Arial Unicode MS" pitchFamily="34" charset="-122"/>
                          <a:cs typeface="Arial Unicode MS" pitchFamily="34" charset="-122"/>
                        </a:rPr>
                        <a:t>国家</a:t>
                      </a:r>
                    </a:p>
                  </a:txBody>
                  <a:tcPr marL="63522" marR="63522" marT="0" marB="0" anchor="ctr"/>
                </a:tc>
                <a:tc>
                  <a:txBody>
                    <a:bodyPr/>
                    <a:lstStyle/>
                    <a:p>
                      <a:pPr algn="ctr">
                        <a:lnSpc>
                          <a:spcPts val="1000"/>
                        </a:lnSpc>
                        <a:spcBef>
                          <a:spcPts val="600"/>
                        </a:spcBef>
                        <a:spcAft>
                          <a:spcPts val="600"/>
                        </a:spcAft>
                      </a:pPr>
                      <a:r>
                        <a:rPr lang="en-US" sz="1000" kern="100" dirty="0" err="1">
                          <a:effectLst/>
                          <a:latin typeface="Arial Unicode MS" pitchFamily="34" charset="-122"/>
                          <a:ea typeface="Arial Unicode MS" pitchFamily="34" charset="-122"/>
                          <a:cs typeface="Arial Unicode MS" pitchFamily="34" charset="-122"/>
                        </a:rPr>
                        <a:t>Mn</a:t>
                      </a:r>
                      <a:r>
                        <a:rPr lang="zh-CN" sz="1000" kern="100" dirty="0">
                          <a:effectLst/>
                          <a:latin typeface="Arial Unicode MS" pitchFamily="34" charset="-122"/>
                          <a:ea typeface="Arial Unicode MS" pitchFamily="34" charset="-122"/>
                          <a:cs typeface="Arial Unicode MS" pitchFamily="34" charset="-122"/>
                        </a:rPr>
                        <a:t>统计口径</a:t>
                      </a:r>
                    </a:p>
                  </a:txBody>
                  <a:tcPr marL="63522" marR="63522" marT="0" marB="0" anchor="ctr"/>
                </a:tc>
              </a:tr>
              <a:tr h="460240">
                <a:tc rowSpan="4">
                  <a:txBody>
                    <a:bodyPr/>
                    <a:lstStyle/>
                    <a:p>
                      <a:pPr algn="ctr">
                        <a:lnSpc>
                          <a:spcPts val="1000"/>
                        </a:lnSpc>
                        <a:spcBef>
                          <a:spcPts val="600"/>
                        </a:spcBef>
                        <a:spcAft>
                          <a:spcPts val="600"/>
                        </a:spcAft>
                      </a:pPr>
                      <a:r>
                        <a:rPr lang="zh-CN" sz="1000" kern="100">
                          <a:effectLst/>
                          <a:latin typeface="Arial Unicode MS" pitchFamily="34" charset="-122"/>
                          <a:ea typeface="Arial Unicode MS" pitchFamily="34" charset="-122"/>
                          <a:cs typeface="Arial Unicode MS" pitchFamily="34" charset="-122"/>
                        </a:rPr>
                        <a:t>美国</a:t>
                      </a:r>
                    </a:p>
                  </a:txBody>
                  <a:tcPr marL="63522" marR="63522" marT="0" marB="0" anchor="ct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M1:</a:t>
                      </a:r>
                      <a:r>
                        <a:rPr lang="zh-CN" sz="1000" kern="100" dirty="0">
                          <a:effectLst/>
                          <a:latin typeface="Arial Unicode MS" pitchFamily="34" charset="-122"/>
                          <a:ea typeface="Arial Unicode MS" pitchFamily="34" charset="-122"/>
                          <a:cs typeface="Arial Unicode MS" pitchFamily="34" charset="-122"/>
                        </a:rPr>
                        <a:t>流通中现金（财政部、美联储持有的现金和金融机构库存现金除外）</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非银行机构发行的旅行支票</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活期存款（存款机构、美国政府、国外银行和官方机构持有的存款除外）</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托收未达款</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美联储的在途资金</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可开具支票账户（包括</a:t>
                      </a:r>
                      <a:r>
                        <a:rPr lang="en-US" sz="1000" kern="100" dirty="0">
                          <a:effectLst/>
                          <a:latin typeface="Arial Unicode MS" pitchFamily="34" charset="-122"/>
                          <a:ea typeface="Arial Unicode MS" pitchFamily="34" charset="-122"/>
                          <a:cs typeface="Arial Unicode MS" pitchFamily="34" charset="-122"/>
                        </a:rPr>
                        <a:t>NOW</a:t>
                      </a:r>
                      <a:r>
                        <a:rPr lang="zh-CN" sz="1000" kern="100" dirty="0">
                          <a:effectLst/>
                          <a:latin typeface="Arial Unicode MS" pitchFamily="34" charset="-122"/>
                          <a:ea typeface="Arial Unicode MS" pitchFamily="34" charset="-122"/>
                          <a:cs typeface="Arial Unicode MS" pitchFamily="34" charset="-122"/>
                        </a:rPr>
                        <a:t>账户、</a:t>
                      </a:r>
                      <a:r>
                        <a:rPr lang="en-US" sz="1000" kern="100" dirty="0">
                          <a:effectLst/>
                          <a:latin typeface="Arial Unicode MS" pitchFamily="34" charset="-122"/>
                          <a:ea typeface="Arial Unicode MS" pitchFamily="34" charset="-122"/>
                          <a:cs typeface="Arial Unicode MS" pitchFamily="34" charset="-122"/>
                        </a:rPr>
                        <a:t>ATS</a:t>
                      </a:r>
                      <a:r>
                        <a:rPr lang="zh-CN" sz="1000" kern="100" dirty="0">
                          <a:effectLst/>
                          <a:latin typeface="Arial Unicode MS" pitchFamily="34" charset="-122"/>
                          <a:ea typeface="Arial Unicode MS" pitchFamily="34" charset="-122"/>
                          <a:cs typeface="Arial Unicode MS" pitchFamily="34" charset="-122"/>
                        </a:rPr>
                        <a:t>账户、信用社支票账户、存款机构支票账户）</a:t>
                      </a:r>
                    </a:p>
                  </a:txBody>
                  <a:tcPr marL="63522" marR="63522" marT="0" marB="0"/>
                </a:tc>
              </a:tr>
              <a:tr h="460240">
                <a:tc vMerge="1">
                  <a:txBody>
                    <a:bodyPr/>
                    <a:lstStyle/>
                    <a:p>
                      <a:endParaRPr lang="zh-CN" altLang="en-US"/>
                    </a:p>
                  </a:txBody>
                  <a:tcP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M2</a:t>
                      </a:r>
                      <a:r>
                        <a:rPr lang="zh-CN" sz="1000" kern="100" dirty="0">
                          <a:effectLst/>
                          <a:latin typeface="Arial Unicode MS" pitchFamily="34" charset="-122"/>
                          <a:ea typeface="Arial Unicode MS" pitchFamily="34" charset="-122"/>
                          <a:cs typeface="Arial Unicode MS" pitchFamily="34" charset="-122"/>
                        </a:rPr>
                        <a:t>：</a:t>
                      </a:r>
                      <a:r>
                        <a:rPr lang="en-US" sz="1000" kern="100" dirty="0">
                          <a:effectLst/>
                          <a:latin typeface="Arial Unicode MS" pitchFamily="34" charset="-122"/>
                          <a:ea typeface="Arial Unicode MS" pitchFamily="34" charset="-122"/>
                          <a:cs typeface="Arial Unicode MS" pitchFamily="34" charset="-122"/>
                        </a:rPr>
                        <a:t>M1+</a:t>
                      </a:r>
                      <a:r>
                        <a:rPr lang="zh-CN" sz="1000" kern="100" dirty="0">
                          <a:effectLst/>
                          <a:latin typeface="Arial Unicode MS" pitchFamily="34" charset="-122"/>
                          <a:ea typeface="Arial Unicode MS" pitchFamily="34" charset="-122"/>
                          <a:cs typeface="Arial Unicode MS" pitchFamily="34" charset="-122"/>
                        </a:rPr>
                        <a:t>储蓄账户（包括货币市场存款账户）</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小额定期存款（低于</a:t>
                      </a:r>
                      <a:r>
                        <a:rPr lang="en-US" sz="1000" kern="100" dirty="0">
                          <a:effectLst/>
                          <a:latin typeface="Arial Unicode MS" pitchFamily="34" charset="-122"/>
                          <a:ea typeface="Arial Unicode MS" pitchFamily="34" charset="-122"/>
                          <a:cs typeface="Arial Unicode MS" pitchFamily="34" charset="-122"/>
                        </a:rPr>
                        <a:t>10</a:t>
                      </a:r>
                      <a:r>
                        <a:rPr lang="zh-CN" sz="1000" kern="100" dirty="0">
                          <a:effectLst/>
                          <a:latin typeface="Arial Unicode MS" pitchFamily="34" charset="-122"/>
                          <a:ea typeface="Arial Unicode MS" pitchFamily="34" charset="-122"/>
                          <a:cs typeface="Arial Unicode MS" pitchFamily="34" charset="-122"/>
                        </a:rPr>
                        <a:t>万美元）</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存款机构中的个人退休金账户和延税信托储蓄账户</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非机构持有的货币市场基金</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货币市场基金中个人退休金账户和延税信托储蓄账户持有份额</a:t>
                      </a:r>
                    </a:p>
                  </a:txBody>
                  <a:tcPr marL="63522" marR="63522" marT="0" marB="0"/>
                </a:tc>
              </a:tr>
              <a:tr h="613654">
                <a:tc vMerge="1">
                  <a:txBody>
                    <a:bodyPr/>
                    <a:lstStyle/>
                    <a:p>
                      <a:endParaRPr lang="zh-CN" altLang="en-US"/>
                    </a:p>
                  </a:txBody>
                  <a:tcP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M3=M2+</a:t>
                      </a:r>
                      <a:r>
                        <a:rPr lang="zh-CN" sz="1000" kern="100" dirty="0">
                          <a:effectLst/>
                          <a:latin typeface="Arial Unicode MS" pitchFamily="34" charset="-122"/>
                          <a:ea typeface="Arial Unicode MS" pitchFamily="34" charset="-122"/>
                          <a:cs typeface="Arial Unicode MS" pitchFamily="34" charset="-122"/>
                        </a:rPr>
                        <a:t>机构持有的货币市场基金</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大额定期存款（</a:t>
                      </a:r>
                      <a:r>
                        <a:rPr lang="en-US" sz="1000" kern="100" dirty="0">
                          <a:effectLst/>
                          <a:latin typeface="Arial Unicode MS" pitchFamily="34" charset="-122"/>
                          <a:ea typeface="Arial Unicode MS" pitchFamily="34" charset="-122"/>
                          <a:cs typeface="Arial Unicode MS" pitchFamily="34" charset="-122"/>
                        </a:rPr>
                        <a:t>10</a:t>
                      </a:r>
                      <a:r>
                        <a:rPr lang="zh-CN" sz="1000" kern="100" dirty="0">
                          <a:effectLst/>
                          <a:latin typeface="Arial Unicode MS" pitchFamily="34" charset="-122"/>
                          <a:ea typeface="Arial Unicode MS" pitchFamily="34" charset="-122"/>
                          <a:cs typeface="Arial Unicode MS" pitchFamily="34" charset="-122"/>
                        </a:rPr>
                        <a:t>万美元及以上）</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存款机构国债和联邦信贷机构证券回购协议（</a:t>
                      </a:r>
                      <a:r>
                        <a:rPr lang="en-US" sz="1000" kern="100" dirty="0">
                          <a:effectLst/>
                          <a:latin typeface="Arial Unicode MS" pitchFamily="34" charset="-122"/>
                          <a:ea typeface="Arial Unicode MS" pitchFamily="34" charset="-122"/>
                          <a:cs typeface="Arial Unicode MS" pitchFamily="34" charset="-122"/>
                        </a:rPr>
                        <a:t>10</a:t>
                      </a:r>
                      <a:r>
                        <a:rPr lang="zh-CN" sz="1000" kern="100" dirty="0">
                          <a:effectLst/>
                          <a:latin typeface="Arial Unicode MS" pitchFamily="34" charset="-122"/>
                          <a:ea typeface="Arial Unicode MS" pitchFamily="34" charset="-122"/>
                          <a:cs typeface="Arial Unicode MS" pitchFamily="34" charset="-122"/>
                        </a:rPr>
                        <a:t>万美元及以上）</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美国机构持有的欧洲美元（包括美国银行在海外的分支机构账户和英国、加拿大所有银行账户）</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存款机构、政府、国外银行、官方机构和货币市场基金持有的美国国债、回购协议、欧洲美元</a:t>
                      </a:r>
                    </a:p>
                  </a:txBody>
                  <a:tcPr marL="63522" marR="63522" marT="0" marB="0"/>
                </a:tc>
              </a:tr>
              <a:tr h="165629">
                <a:tc vMerge="1">
                  <a:txBody>
                    <a:bodyPr/>
                    <a:lstStyle/>
                    <a:p>
                      <a:endParaRPr lang="zh-CN" altLang="en-US"/>
                    </a:p>
                  </a:txBody>
                  <a:tcP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MZM</a:t>
                      </a:r>
                      <a:r>
                        <a:rPr lang="zh-CN" sz="1000" kern="100" dirty="0">
                          <a:effectLst/>
                          <a:latin typeface="Arial Unicode MS" pitchFamily="34" charset="-122"/>
                          <a:ea typeface="Arial Unicode MS" pitchFamily="34" charset="-122"/>
                          <a:cs typeface="Arial Unicode MS" pitchFamily="34" charset="-122"/>
                        </a:rPr>
                        <a:t>：</a:t>
                      </a:r>
                      <a:r>
                        <a:rPr lang="en-US" sz="1000" kern="100" dirty="0">
                          <a:effectLst/>
                          <a:latin typeface="Arial Unicode MS" pitchFamily="34" charset="-122"/>
                          <a:ea typeface="Arial Unicode MS" pitchFamily="34" charset="-122"/>
                          <a:cs typeface="Arial Unicode MS" pitchFamily="34" charset="-122"/>
                        </a:rPr>
                        <a:t>M2-</a:t>
                      </a:r>
                      <a:r>
                        <a:rPr lang="zh-CN" sz="1000" kern="100" dirty="0">
                          <a:effectLst/>
                          <a:latin typeface="Arial Unicode MS" pitchFamily="34" charset="-122"/>
                          <a:ea typeface="Arial Unicode MS" pitchFamily="34" charset="-122"/>
                          <a:cs typeface="Arial Unicode MS" pitchFamily="34" charset="-122"/>
                        </a:rPr>
                        <a:t>小额定期存款</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机构持有的货币市场基金</a:t>
                      </a:r>
                    </a:p>
                  </a:txBody>
                  <a:tcPr marL="63522" marR="63522" marT="0" marB="0"/>
                </a:tc>
              </a:tr>
              <a:tr h="306827">
                <a:tc rowSpan="4">
                  <a:txBody>
                    <a:bodyPr/>
                    <a:lstStyle/>
                    <a:p>
                      <a:pPr algn="ctr">
                        <a:lnSpc>
                          <a:spcPts val="1000"/>
                        </a:lnSpc>
                        <a:spcBef>
                          <a:spcPts val="600"/>
                        </a:spcBef>
                        <a:spcAft>
                          <a:spcPts val="600"/>
                        </a:spcAft>
                      </a:pPr>
                      <a:r>
                        <a:rPr lang="zh-CN" sz="1000" kern="100">
                          <a:effectLst/>
                          <a:latin typeface="Arial Unicode MS" pitchFamily="34" charset="-122"/>
                          <a:ea typeface="Arial Unicode MS" pitchFamily="34" charset="-122"/>
                          <a:cs typeface="Arial Unicode MS" pitchFamily="34" charset="-122"/>
                        </a:rPr>
                        <a:t>日本</a:t>
                      </a:r>
                    </a:p>
                  </a:txBody>
                  <a:tcPr marL="63522" marR="63522" marT="0" marB="0" anchor="ct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M1</a:t>
                      </a:r>
                      <a:r>
                        <a:rPr lang="zh-CN" sz="1000" kern="100" dirty="0">
                          <a:effectLst/>
                          <a:latin typeface="Arial Unicode MS" pitchFamily="34" charset="-122"/>
                          <a:ea typeface="Arial Unicode MS" pitchFamily="34" charset="-122"/>
                          <a:cs typeface="Arial Unicode MS" pitchFamily="34" charset="-122"/>
                        </a:rPr>
                        <a:t>：流通中现金（金融机构持有现金除外）</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活期存款（包括支票类活期存款、普通存款、储蓄存款、通知存款、特别存款、税收存款）</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金融机构持有的支票</a:t>
                      </a:r>
                    </a:p>
                  </a:txBody>
                  <a:tcPr marL="63522" marR="63522" marT="0" marB="0"/>
                </a:tc>
              </a:tr>
              <a:tr h="165629">
                <a:tc vMerge="1">
                  <a:txBody>
                    <a:bodyPr/>
                    <a:lstStyle/>
                    <a:p>
                      <a:endParaRPr lang="zh-CN" altLang="en-US"/>
                    </a:p>
                  </a:txBody>
                  <a:tcP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M2</a:t>
                      </a:r>
                      <a:r>
                        <a:rPr lang="zh-CN" sz="1000" kern="100" dirty="0">
                          <a:effectLst/>
                          <a:latin typeface="Arial Unicode MS" pitchFamily="34" charset="-122"/>
                          <a:ea typeface="Arial Unicode MS" pitchFamily="34" charset="-122"/>
                          <a:cs typeface="Arial Unicode MS" pitchFamily="34" charset="-122"/>
                        </a:rPr>
                        <a:t>：</a:t>
                      </a:r>
                      <a:r>
                        <a:rPr lang="en-US" sz="1000" kern="100" dirty="0">
                          <a:effectLst/>
                          <a:latin typeface="Arial Unicode MS" pitchFamily="34" charset="-122"/>
                          <a:ea typeface="Arial Unicode MS" pitchFamily="34" charset="-122"/>
                          <a:cs typeface="Arial Unicode MS" pitchFamily="34" charset="-122"/>
                        </a:rPr>
                        <a:t>M1+</a:t>
                      </a:r>
                      <a:r>
                        <a:rPr lang="zh-CN" sz="1000" kern="100" dirty="0">
                          <a:effectLst/>
                          <a:latin typeface="Arial Unicode MS" pitchFamily="34" charset="-122"/>
                          <a:ea typeface="Arial Unicode MS" pitchFamily="34" charset="-122"/>
                          <a:cs typeface="Arial Unicode MS" pitchFamily="34" charset="-122"/>
                        </a:rPr>
                        <a:t>定期存款</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延税储蓄</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零存整取储蓄</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非居民日元存款</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外币存款</a:t>
                      </a:r>
                    </a:p>
                  </a:txBody>
                  <a:tcPr marL="63522" marR="63522" marT="0" marB="0"/>
                </a:tc>
              </a:tr>
              <a:tr h="306827">
                <a:tc vMerge="1">
                  <a:txBody>
                    <a:bodyPr/>
                    <a:lstStyle/>
                    <a:p>
                      <a:endParaRPr lang="zh-CN" altLang="en-US"/>
                    </a:p>
                  </a:txBody>
                  <a:tcP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M3</a:t>
                      </a:r>
                      <a:r>
                        <a:rPr lang="zh-CN" sz="1000" kern="100" dirty="0">
                          <a:effectLst/>
                          <a:latin typeface="Arial Unicode MS" pitchFamily="34" charset="-122"/>
                          <a:ea typeface="Arial Unicode MS" pitchFamily="34" charset="-122"/>
                          <a:cs typeface="Arial Unicode MS" pitchFamily="34" charset="-122"/>
                        </a:rPr>
                        <a:t>：</a:t>
                      </a:r>
                      <a:r>
                        <a:rPr lang="en-US" sz="1000" kern="100" dirty="0">
                          <a:effectLst/>
                          <a:latin typeface="Arial Unicode MS" pitchFamily="34" charset="-122"/>
                          <a:ea typeface="Arial Unicode MS" pitchFamily="34" charset="-122"/>
                          <a:cs typeface="Arial Unicode MS" pitchFamily="34" charset="-122"/>
                        </a:rPr>
                        <a:t>M2+</a:t>
                      </a:r>
                      <a:r>
                        <a:rPr lang="zh-CN" sz="1000" kern="100" dirty="0">
                          <a:effectLst/>
                          <a:latin typeface="Arial Unicode MS" pitchFamily="34" charset="-122"/>
                          <a:ea typeface="Arial Unicode MS" pitchFamily="34" charset="-122"/>
                          <a:cs typeface="Arial Unicode MS" pitchFamily="34" charset="-122"/>
                        </a:rPr>
                        <a:t>邮政存款</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金融机构（信用社、劳工信贷协会、农业合作社等）持有的其他储蓄和存款</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货币信托</a:t>
                      </a:r>
                    </a:p>
                  </a:txBody>
                  <a:tcPr marL="63522" marR="63522" marT="0" marB="0"/>
                </a:tc>
              </a:tr>
              <a:tr h="306827">
                <a:tc vMerge="1">
                  <a:txBody>
                    <a:bodyPr/>
                    <a:lstStyle/>
                    <a:p>
                      <a:endParaRPr lang="zh-CN" altLang="en-US"/>
                    </a:p>
                  </a:txBody>
                  <a:tcP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BL</a:t>
                      </a:r>
                      <a:r>
                        <a:rPr lang="zh-CN" sz="1000" kern="100" dirty="0">
                          <a:effectLst/>
                          <a:latin typeface="Arial Unicode MS" pitchFamily="34" charset="-122"/>
                          <a:ea typeface="Arial Unicode MS" pitchFamily="34" charset="-122"/>
                          <a:cs typeface="Arial Unicode MS" pitchFamily="34" charset="-122"/>
                        </a:rPr>
                        <a:t>：</a:t>
                      </a:r>
                      <a:r>
                        <a:rPr lang="en-US" sz="1000" kern="100" dirty="0">
                          <a:effectLst/>
                          <a:latin typeface="Arial Unicode MS" pitchFamily="34" charset="-122"/>
                          <a:ea typeface="Arial Unicode MS" pitchFamily="34" charset="-122"/>
                          <a:cs typeface="Arial Unicode MS" pitchFamily="34" charset="-122"/>
                        </a:rPr>
                        <a:t>M3+</a:t>
                      </a:r>
                      <a:r>
                        <a:rPr lang="zh-CN" sz="1000" kern="100" dirty="0">
                          <a:effectLst/>
                          <a:latin typeface="Arial Unicode MS" pitchFamily="34" charset="-122"/>
                          <a:ea typeface="Arial Unicode MS" pitchFamily="34" charset="-122"/>
                          <a:cs typeface="Arial Unicode MS" pitchFamily="34" charset="-122"/>
                        </a:rPr>
                        <a:t>大额可转让存单</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非货币类金钱信托</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投资信托</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金融债券</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金融机构票据</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回购协议</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有现金抵押品的融券</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政府债券</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国外债券</a:t>
                      </a:r>
                    </a:p>
                  </a:txBody>
                  <a:tcPr marL="63522" marR="63522" marT="0" marB="0"/>
                </a:tc>
              </a:tr>
              <a:tr h="165629">
                <a:tc rowSpan="4">
                  <a:txBody>
                    <a:bodyPr/>
                    <a:lstStyle/>
                    <a:p>
                      <a:pPr algn="ctr">
                        <a:lnSpc>
                          <a:spcPts val="1000"/>
                        </a:lnSpc>
                        <a:spcBef>
                          <a:spcPts val="600"/>
                        </a:spcBef>
                        <a:spcAft>
                          <a:spcPts val="600"/>
                        </a:spcAft>
                      </a:pPr>
                      <a:r>
                        <a:rPr lang="zh-CN" sz="1000" kern="100">
                          <a:effectLst/>
                          <a:latin typeface="Arial Unicode MS" pitchFamily="34" charset="-122"/>
                          <a:ea typeface="Arial Unicode MS" pitchFamily="34" charset="-122"/>
                          <a:cs typeface="Arial Unicode MS" pitchFamily="34" charset="-122"/>
                        </a:rPr>
                        <a:t>德国</a:t>
                      </a:r>
                    </a:p>
                  </a:txBody>
                  <a:tcPr marL="63522" marR="63522" marT="0" marB="0" anchor="ct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M1</a:t>
                      </a:r>
                      <a:r>
                        <a:rPr lang="zh-CN" sz="1000" kern="100" dirty="0">
                          <a:effectLst/>
                          <a:latin typeface="Arial Unicode MS" pitchFamily="34" charset="-122"/>
                          <a:ea typeface="Arial Unicode MS" pitchFamily="34" charset="-122"/>
                          <a:cs typeface="Arial Unicode MS" pitchFamily="34" charset="-122"/>
                        </a:rPr>
                        <a:t>：流通中现金（银行持有的除外）</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活期存款（金融机构持有的除外）</a:t>
                      </a:r>
                    </a:p>
                  </a:txBody>
                  <a:tcPr marL="63522" marR="63522" marT="0" marB="0"/>
                </a:tc>
              </a:tr>
              <a:tr h="165629">
                <a:tc vMerge="1">
                  <a:txBody>
                    <a:bodyPr/>
                    <a:lstStyle/>
                    <a:p>
                      <a:endParaRPr lang="zh-CN" altLang="en-US"/>
                    </a:p>
                  </a:txBody>
                  <a:tcP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M2</a:t>
                      </a:r>
                      <a:r>
                        <a:rPr lang="zh-CN" sz="1000" kern="100" dirty="0">
                          <a:effectLst/>
                          <a:latin typeface="Arial Unicode MS" pitchFamily="34" charset="-122"/>
                          <a:ea typeface="Arial Unicode MS" pitchFamily="34" charset="-122"/>
                          <a:cs typeface="Arial Unicode MS" pitchFamily="34" charset="-122"/>
                        </a:rPr>
                        <a:t>：</a:t>
                      </a:r>
                      <a:r>
                        <a:rPr lang="en-US" sz="1000" kern="100" dirty="0">
                          <a:effectLst/>
                          <a:latin typeface="Arial Unicode MS" pitchFamily="34" charset="-122"/>
                          <a:ea typeface="Arial Unicode MS" pitchFamily="34" charset="-122"/>
                          <a:cs typeface="Arial Unicode MS" pitchFamily="34" charset="-122"/>
                        </a:rPr>
                        <a:t>M1+</a:t>
                      </a:r>
                      <a:r>
                        <a:rPr lang="zh-CN" sz="1000" kern="100" dirty="0">
                          <a:effectLst/>
                          <a:latin typeface="Arial Unicode MS" pitchFamily="34" charset="-122"/>
                          <a:ea typeface="Arial Unicode MS" pitchFamily="34" charset="-122"/>
                          <a:cs typeface="Arial Unicode MS" pitchFamily="34" charset="-122"/>
                        </a:rPr>
                        <a:t>定期存款（</a:t>
                      </a:r>
                      <a:r>
                        <a:rPr lang="en-US" sz="1000" kern="100" dirty="0">
                          <a:effectLst/>
                          <a:latin typeface="Arial Unicode MS" pitchFamily="34" charset="-122"/>
                          <a:ea typeface="Arial Unicode MS" pitchFamily="34" charset="-122"/>
                          <a:cs typeface="Arial Unicode MS" pitchFamily="34" charset="-122"/>
                        </a:rPr>
                        <a:t>4</a:t>
                      </a:r>
                      <a:r>
                        <a:rPr lang="zh-CN" sz="1000" kern="100" dirty="0">
                          <a:effectLst/>
                          <a:latin typeface="Arial Unicode MS" pitchFamily="34" charset="-122"/>
                          <a:ea typeface="Arial Unicode MS" pitchFamily="34" charset="-122"/>
                          <a:cs typeface="Arial Unicode MS" pitchFamily="34" charset="-122"/>
                        </a:rPr>
                        <a:t>年期以下，金融机构持有的除外）</a:t>
                      </a:r>
                    </a:p>
                  </a:txBody>
                  <a:tcPr marL="63522" marR="63522" marT="0" marB="0"/>
                </a:tc>
              </a:tr>
              <a:tr h="165629">
                <a:tc vMerge="1">
                  <a:txBody>
                    <a:bodyPr/>
                    <a:lstStyle/>
                    <a:p>
                      <a:endParaRPr lang="zh-CN" altLang="en-US"/>
                    </a:p>
                  </a:txBody>
                  <a:tcP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M3</a:t>
                      </a:r>
                      <a:r>
                        <a:rPr lang="zh-CN" sz="1000" kern="100" dirty="0">
                          <a:effectLst/>
                          <a:latin typeface="Arial Unicode MS" pitchFamily="34" charset="-122"/>
                          <a:ea typeface="Arial Unicode MS" pitchFamily="34" charset="-122"/>
                          <a:cs typeface="Arial Unicode MS" pitchFamily="34" charset="-122"/>
                        </a:rPr>
                        <a:t>：</a:t>
                      </a:r>
                      <a:r>
                        <a:rPr lang="en-US" sz="1000" kern="100" dirty="0">
                          <a:effectLst/>
                          <a:latin typeface="Arial Unicode MS" pitchFamily="34" charset="-122"/>
                          <a:ea typeface="Arial Unicode MS" pitchFamily="34" charset="-122"/>
                          <a:cs typeface="Arial Unicode MS" pitchFamily="34" charset="-122"/>
                        </a:rPr>
                        <a:t>M2+</a:t>
                      </a:r>
                      <a:r>
                        <a:rPr lang="zh-CN" sz="1000" kern="100" dirty="0">
                          <a:effectLst/>
                          <a:latin typeface="Arial Unicode MS" pitchFamily="34" charset="-122"/>
                          <a:ea typeface="Arial Unicode MS" pitchFamily="34" charset="-122"/>
                          <a:cs typeface="Arial Unicode MS" pitchFamily="34" charset="-122"/>
                        </a:rPr>
                        <a:t>储蓄存款（银行机构持有的除外）</a:t>
                      </a:r>
                    </a:p>
                  </a:txBody>
                  <a:tcPr marL="63522" marR="63522" marT="0" marB="0"/>
                </a:tc>
              </a:tr>
              <a:tr h="331260">
                <a:tc vMerge="1">
                  <a:txBody>
                    <a:bodyPr/>
                    <a:lstStyle/>
                    <a:p>
                      <a:endParaRPr lang="zh-CN" altLang="en-US"/>
                    </a:p>
                  </a:txBody>
                  <a:tcP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M3 extended</a:t>
                      </a:r>
                      <a:r>
                        <a:rPr lang="zh-CN" sz="1000" kern="100" dirty="0">
                          <a:effectLst/>
                          <a:latin typeface="Arial Unicode MS" pitchFamily="34" charset="-122"/>
                          <a:ea typeface="Arial Unicode MS" pitchFamily="34" charset="-122"/>
                          <a:cs typeface="Arial Unicode MS" pitchFamily="34" charset="-122"/>
                        </a:rPr>
                        <a:t>：</a:t>
                      </a:r>
                      <a:r>
                        <a:rPr lang="en-US" sz="1000" kern="100" dirty="0">
                          <a:effectLst/>
                          <a:latin typeface="Arial Unicode MS" pitchFamily="34" charset="-122"/>
                          <a:ea typeface="Arial Unicode MS" pitchFamily="34" charset="-122"/>
                          <a:cs typeface="Arial Unicode MS" pitchFamily="34" charset="-122"/>
                        </a:rPr>
                        <a:t>M3+</a:t>
                      </a:r>
                      <a:r>
                        <a:rPr lang="zh-CN" sz="1000" kern="100" dirty="0">
                          <a:effectLst/>
                          <a:latin typeface="Arial Unicode MS" pitchFamily="34" charset="-122"/>
                          <a:ea typeface="Arial Unicode MS" pitchFamily="34" charset="-122"/>
                          <a:cs typeface="Arial Unicode MS" pitchFamily="34" charset="-122"/>
                        </a:rPr>
                        <a:t>国内非银行机构在国外的分支机构和本国银行在国外分行持有的存款</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短期银行债券</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国内非银行机构持有的国内外货币市场基金</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国内货币市场基金持有的银行存款和短期银行债券</a:t>
                      </a:r>
                    </a:p>
                  </a:txBody>
                  <a:tcPr marL="63522" marR="63522" marT="0" marB="0"/>
                </a:tc>
              </a:tr>
              <a:tr h="165629">
                <a:tc rowSpan="2">
                  <a:txBody>
                    <a:bodyPr/>
                    <a:lstStyle/>
                    <a:p>
                      <a:pPr algn="ctr">
                        <a:lnSpc>
                          <a:spcPts val="1000"/>
                        </a:lnSpc>
                        <a:spcBef>
                          <a:spcPts val="600"/>
                        </a:spcBef>
                        <a:spcAft>
                          <a:spcPts val="600"/>
                        </a:spcAft>
                      </a:pPr>
                      <a:r>
                        <a:rPr lang="zh-CN" sz="1000" kern="100">
                          <a:effectLst/>
                          <a:latin typeface="Arial Unicode MS" pitchFamily="34" charset="-122"/>
                          <a:ea typeface="Arial Unicode MS" pitchFamily="34" charset="-122"/>
                          <a:cs typeface="Arial Unicode MS" pitchFamily="34" charset="-122"/>
                        </a:rPr>
                        <a:t>韩国</a:t>
                      </a:r>
                    </a:p>
                  </a:txBody>
                  <a:tcPr marL="63522" marR="63522" marT="0" marB="0" anchor="ct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M1</a:t>
                      </a:r>
                      <a:r>
                        <a:rPr lang="zh-CN" sz="1000" kern="100" dirty="0">
                          <a:effectLst/>
                          <a:latin typeface="Arial Unicode MS" pitchFamily="34" charset="-122"/>
                          <a:ea typeface="Arial Unicode MS" pitchFamily="34" charset="-122"/>
                          <a:cs typeface="Arial Unicode MS" pitchFamily="34" charset="-122"/>
                        </a:rPr>
                        <a:t>：流通中现金</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活期存款</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可转让储蓄存款</a:t>
                      </a:r>
                    </a:p>
                  </a:txBody>
                  <a:tcPr marL="63522" marR="63522" marT="0" marB="0"/>
                </a:tc>
              </a:tr>
              <a:tr h="306827">
                <a:tc vMerge="1">
                  <a:txBody>
                    <a:bodyPr/>
                    <a:lstStyle/>
                    <a:p>
                      <a:endParaRPr lang="zh-CN" altLang="en-US"/>
                    </a:p>
                  </a:txBody>
                  <a:tcP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M2</a:t>
                      </a:r>
                      <a:r>
                        <a:rPr lang="zh-CN" sz="1000" kern="100" dirty="0">
                          <a:effectLst/>
                          <a:latin typeface="Arial Unicode MS" pitchFamily="34" charset="-122"/>
                          <a:ea typeface="Arial Unicode MS" pitchFamily="34" charset="-122"/>
                          <a:cs typeface="Arial Unicode MS" pitchFamily="34" charset="-122"/>
                        </a:rPr>
                        <a:t>：</a:t>
                      </a:r>
                      <a:r>
                        <a:rPr lang="en-US" sz="1000" kern="100" dirty="0">
                          <a:effectLst/>
                          <a:latin typeface="Arial Unicode MS" pitchFamily="34" charset="-122"/>
                          <a:ea typeface="Arial Unicode MS" pitchFamily="34" charset="-122"/>
                          <a:cs typeface="Arial Unicode MS" pitchFamily="34" charset="-122"/>
                        </a:rPr>
                        <a:t>M1+</a:t>
                      </a:r>
                      <a:r>
                        <a:rPr lang="zh-CN" sz="1000" kern="100" dirty="0">
                          <a:effectLst/>
                          <a:latin typeface="Arial Unicode MS" pitchFamily="34" charset="-122"/>
                          <a:ea typeface="Arial Unicode MS" pitchFamily="34" charset="-122"/>
                          <a:cs typeface="Arial Unicode MS" pitchFamily="34" charset="-122"/>
                        </a:rPr>
                        <a:t>定期存款</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储蓄存款</a:t>
                      </a:r>
                      <a:r>
                        <a:rPr lang="en-US" sz="1000" kern="100" dirty="0">
                          <a:effectLst/>
                          <a:latin typeface="Arial Unicode MS" pitchFamily="34" charset="-122"/>
                          <a:ea typeface="Arial Unicode MS" pitchFamily="34" charset="-122"/>
                          <a:cs typeface="Arial Unicode MS" pitchFamily="34" charset="-122"/>
                        </a:rPr>
                        <a:t>+CD+</a:t>
                      </a:r>
                      <a:r>
                        <a:rPr lang="zh-CN" sz="1000" kern="100" dirty="0">
                          <a:effectLst/>
                          <a:latin typeface="Arial Unicode MS" pitchFamily="34" charset="-122"/>
                          <a:ea typeface="Arial Unicode MS" pitchFamily="34" charset="-122"/>
                          <a:cs typeface="Arial Unicode MS" pitchFamily="34" charset="-122"/>
                        </a:rPr>
                        <a:t>回购协议</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票据</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货币信托</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信托公司和商业银行的受益凭证</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公司债券</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存款性公司的其他金融工具（</a:t>
                      </a:r>
                      <a:r>
                        <a:rPr lang="en-US" sz="1000" kern="100" dirty="0">
                          <a:effectLst/>
                          <a:latin typeface="Arial Unicode MS" pitchFamily="34" charset="-122"/>
                          <a:ea typeface="Arial Unicode MS" pitchFamily="34" charset="-122"/>
                          <a:cs typeface="Arial Unicode MS" pitchFamily="34" charset="-122"/>
                        </a:rPr>
                        <a:t>2</a:t>
                      </a:r>
                      <a:r>
                        <a:rPr lang="zh-CN" sz="1000" kern="100" dirty="0">
                          <a:effectLst/>
                          <a:latin typeface="Arial Unicode MS" pitchFamily="34" charset="-122"/>
                          <a:ea typeface="Arial Unicode MS" pitchFamily="34" charset="-122"/>
                          <a:cs typeface="Arial Unicode MS" pitchFamily="34" charset="-122"/>
                        </a:rPr>
                        <a:t>年以下）</a:t>
                      </a:r>
                    </a:p>
                  </a:txBody>
                  <a:tcPr marL="63522" marR="63522" marT="0" marB="0"/>
                </a:tc>
              </a:tr>
              <a:tr h="165629">
                <a:tc rowSpan="2">
                  <a:txBody>
                    <a:bodyPr/>
                    <a:lstStyle/>
                    <a:p>
                      <a:pPr algn="ctr">
                        <a:lnSpc>
                          <a:spcPts val="1000"/>
                        </a:lnSpc>
                        <a:spcBef>
                          <a:spcPts val="600"/>
                        </a:spcBef>
                        <a:spcAft>
                          <a:spcPts val="600"/>
                        </a:spcAft>
                      </a:pPr>
                      <a:r>
                        <a:rPr lang="zh-CN" altLang="en-US" sz="1000" kern="100" dirty="0" smtClean="0">
                          <a:effectLst/>
                          <a:latin typeface="Arial Unicode MS" pitchFamily="34" charset="-122"/>
                          <a:ea typeface="Arial Unicode MS" pitchFamily="34" charset="-122"/>
                          <a:cs typeface="Arial Unicode MS" pitchFamily="34" charset="-122"/>
                        </a:rPr>
                        <a:t>中</a:t>
                      </a:r>
                      <a:r>
                        <a:rPr lang="zh-CN" sz="1000" kern="100" dirty="0" smtClean="0">
                          <a:effectLst/>
                          <a:latin typeface="Arial Unicode MS" pitchFamily="34" charset="-122"/>
                          <a:ea typeface="Arial Unicode MS" pitchFamily="34" charset="-122"/>
                          <a:cs typeface="Arial Unicode MS" pitchFamily="34" charset="-122"/>
                        </a:rPr>
                        <a:t>国</a:t>
                      </a:r>
                      <a:endParaRPr lang="zh-CN" sz="1000" kern="100" dirty="0">
                        <a:effectLst/>
                        <a:latin typeface="Arial Unicode MS" pitchFamily="34" charset="-122"/>
                        <a:ea typeface="Arial Unicode MS" pitchFamily="34" charset="-122"/>
                        <a:cs typeface="Arial Unicode MS" pitchFamily="34" charset="-122"/>
                      </a:endParaRPr>
                    </a:p>
                  </a:txBody>
                  <a:tcPr marL="63522" marR="63522" marT="0" marB="0" anchor="ct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M1</a:t>
                      </a:r>
                      <a:r>
                        <a:rPr lang="zh-CN" sz="1000" kern="100" dirty="0">
                          <a:effectLst/>
                          <a:latin typeface="Arial Unicode MS" pitchFamily="34" charset="-122"/>
                          <a:ea typeface="Arial Unicode MS" pitchFamily="34" charset="-122"/>
                          <a:cs typeface="Arial Unicode MS" pitchFamily="34" charset="-122"/>
                        </a:rPr>
                        <a:t>：流通中现金</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企业活期存款</a:t>
                      </a:r>
                    </a:p>
                  </a:txBody>
                  <a:tcPr marL="63522" marR="63522" marT="0" marB="0"/>
                </a:tc>
              </a:tr>
              <a:tr h="306827">
                <a:tc vMerge="1">
                  <a:txBody>
                    <a:bodyPr/>
                    <a:lstStyle/>
                    <a:p>
                      <a:endParaRPr lang="zh-CN" altLang="en-US"/>
                    </a:p>
                  </a:txBody>
                  <a:tcPr/>
                </a:tc>
                <a:tc>
                  <a:txBody>
                    <a:bodyPr/>
                    <a:lstStyle/>
                    <a:p>
                      <a:pPr algn="just">
                        <a:lnSpc>
                          <a:spcPts val="1200"/>
                        </a:lnSpc>
                        <a:spcBef>
                          <a:spcPts val="0"/>
                        </a:spcBef>
                        <a:spcAft>
                          <a:spcPts val="0"/>
                        </a:spcAft>
                      </a:pPr>
                      <a:r>
                        <a:rPr lang="en-US" sz="1000" kern="100" dirty="0">
                          <a:effectLst/>
                          <a:latin typeface="Arial Unicode MS" pitchFamily="34" charset="-122"/>
                          <a:ea typeface="Arial Unicode MS" pitchFamily="34" charset="-122"/>
                          <a:cs typeface="Arial Unicode MS" pitchFamily="34" charset="-122"/>
                        </a:rPr>
                        <a:t>M2</a:t>
                      </a:r>
                      <a:r>
                        <a:rPr lang="zh-CN" sz="1000" kern="100" dirty="0">
                          <a:effectLst/>
                          <a:latin typeface="Arial Unicode MS" pitchFamily="34" charset="-122"/>
                          <a:ea typeface="Arial Unicode MS" pitchFamily="34" charset="-122"/>
                          <a:cs typeface="Arial Unicode MS" pitchFamily="34" charset="-122"/>
                        </a:rPr>
                        <a:t>：</a:t>
                      </a:r>
                      <a:r>
                        <a:rPr lang="en-US" sz="1000" kern="100" dirty="0">
                          <a:effectLst/>
                          <a:latin typeface="Arial Unicode MS" pitchFamily="34" charset="-122"/>
                          <a:ea typeface="Arial Unicode MS" pitchFamily="34" charset="-122"/>
                          <a:cs typeface="Arial Unicode MS" pitchFamily="34" charset="-122"/>
                        </a:rPr>
                        <a:t>M1+</a:t>
                      </a:r>
                      <a:r>
                        <a:rPr lang="zh-CN" sz="1000" kern="100" dirty="0">
                          <a:effectLst/>
                          <a:latin typeface="Arial Unicode MS" pitchFamily="34" charset="-122"/>
                          <a:ea typeface="Arial Unicode MS" pitchFamily="34" charset="-122"/>
                          <a:cs typeface="Arial Unicode MS" pitchFamily="34" charset="-122"/>
                        </a:rPr>
                        <a:t>企事业单位定期存款</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居民储蓄存款</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外币存款</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证券公司证券保证金</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住房公积金</a:t>
                      </a:r>
                      <a:r>
                        <a:rPr lang="en-US" sz="1000" kern="100" dirty="0">
                          <a:effectLst/>
                          <a:latin typeface="Arial Unicode MS" pitchFamily="34" charset="-122"/>
                          <a:ea typeface="Arial Unicode MS" pitchFamily="34" charset="-122"/>
                          <a:cs typeface="Arial Unicode MS" pitchFamily="34" charset="-122"/>
                        </a:rPr>
                        <a:t>+</a:t>
                      </a:r>
                      <a:r>
                        <a:rPr lang="zh-CN" sz="1000" kern="100" dirty="0">
                          <a:effectLst/>
                          <a:latin typeface="Arial Unicode MS" pitchFamily="34" charset="-122"/>
                          <a:ea typeface="Arial Unicode MS" pitchFamily="34" charset="-122"/>
                          <a:cs typeface="Arial Unicode MS" pitchFamily="34" charset="-122"/>
                        </a:rPr>
                        <a:t>非存款类金融机构在存款类金融机构存款</a:t>
                      </a:r>
                    </a:p>
                  </a:txBody>
                  <a:tcPr marL="63522" marR="63522" marT="0" marB="0"/>
                </a:tc>
              </a:tr>
            </a:tbl>
          </a:graphicData>
        </a:graphic>
      </p:graphicFrame>
      <p:sp>
        <p:nvSpPr>
          <p:cNvPr id="3" name="页脚占位符 2"/>
          <p:cNvSpPr>
            <a:spLocks noGrp="1"/>
          </p:cNvSpPr>
          <p:nvPr>
            <p:ph type="ftr" sz="quarter" idx="11"/>
          </p:nvPr>
        </p:nvSpPr>
        <p:spPr/>
        <p:txBody>
          <a:bodyPr/>
          <a:lstStyle/>
          <a:p>
            <a:pPr>
              <a:defRPr/>
            </a:pPr>
            <a:r>
              <a:rPr lang="en-US" altLang="zh-CN" dirty="0" smtClean="0"/>
              <a:t>4</a:t>
            </a:r>
            <a:endParaRPr lang="zh-CN" altLang="en-US" dirty="0"/>
          </a:p>
        </p:txBody>
      </p:sp>
    </p:spTree>
    <p:extLst>
      <p:ext uri="{BB962C8B-B14F-4D97-AF65-F5344CB8AC3E}">
        <p14:creationId xmlns:p14="http://schemas.microsoft.com/office/powerpoint/2010/main" val="527167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404664"/>
            <a:ext cx="4608512"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国内非金融机构总债务</a:t>
            </a:r>
            <a:r>
              <a:rPr lang="en-US" altLang="zh-CN" b="1" dirty="0">
                <a:solidFill>
                  <a:schemeClr val="bg1"/>
                </a:solidFill>
                <a:latin typeface="微软雅黑" pitchFamily="34" charset="-122"/>
                <a:ea typeface="微软雅黑" pitchFamily="34" charset="-122"/>
              </a:rPr>
              <a:t>/GDP</a:t>
            </a:r>
            <a:endParaRPr lang="zh-CN" altLang="en-US" b="1" dirty="0">
              <a:solidFill>
                <a:schemeClr val="bg1"/>
              </a:solidFill>
              <a:latin typeface="微软雅黑" pitchFamily="34" charset="-122"/>
              <a:ea typeface="微软雅黑" pitchFamily="34" charset="-122"/>
            </a:endParaRPr>
          </a:p>
        </p:txBody>
      </p:sp>
      <p:graphicFrame>
        <p:nvGraphicFramePr>
          <p:cNvPr id="9" name="图表 8"/>
          <p:cNvGraphicFramePr/>
          <p:nvPr>
            <p:extLst>
              <p:ext uri="{D42A27DB-BD31-4B8C-83A1-F6EECF244321}">
                <p14:modId xmlns:p14="http://schemas.microsoft.com/office/powerpoint/2010/main" val="1750034113"/>
              </p:ext>
            </p:extLst>
          </p:nvPr>
        </p:nvGraphicFramePr>
        <p:xfrm>
          <a:off x="323528" y="1412776"/>
          <a:ext cx="4176464" cy="4536504"/>
        </p:xfrm>
        <a:graphic>
          <a:graphicData uri="http://schemas.openxmlformats.org/drawingml/2006/chart">
            <c:chart xmlns:c="http://schemas.openxmlformats.org/drawingml/2006/chart" xmlns:r="http://schemas.openxmlformats.org/officeDocument/2006/relationships" r:id="rId2"/>
          </a:graphicData>
        </a:graphic>
      </p:graphicFrame>
      <p:sp>
        <p:nvSpPr>
          <p:cNvPr id="2" name="矩形 1"/>
          <p:cNvSpPr/>
          <p:nvPr/>
        </p:nvSpPr>
        <p:spPr>
          <a:xfrm>
            <a:off x="971600" y="1052736"/>
            <a:ext cx="2232248"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美国</a:t>
            </a:r>
            <a:endParaRPr lang="zh-CN" altLang="en-US" sz="1400" dirty="0">
              <a:solidFill>
                <a:schemeClr val="tx1"/>
              </a:solidFill>
              <a:latin typeface="微软雅黑" pitchFamily="34" charset="-122"/>
              <a:ea typeface="微软雅黑" pitchFamily="34" charset="-122"/>
            </a:endParaRPr>
          </a:p>
        </p:txBody>
      </p:sp>
      <p:sp>
        <p:nvSpPr>
          <p:cNvPr id="10" name="矩形 9"/>
          <p:cNvSpPr/>
          <p:nvPr/>
        </p:nvSpPr>
        <p:spPr>
          <a:xfrm>
            <a:off x="5652120" y="1052736"/>
            <a:ext cx="2232248"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日本</a:t>
            </a:r>
            <a:endParaRPr lang="zh-CN" altLang="en-US" sz="1400" dirty="0">
              <a:solidFill>
                <a:schemeClr val="tx1"/>
              </a:solidFill>
              <a:latin typeface="微软雅黑" pitchFamily="34" charset="-122"/>
              <a:ea typeface="微软雅黑" pitchFamily="34" charset="-122"/>
            </a:endParaRPr>
          </a:p>
        </p:txBody>
      </p:sp>
      <p:graphicFrame>
        <p:nvGraphicFramePr>
          <p:cNvPr id="12" name="图表 11"/>
          <p:cNvGraphicFramePr/>
          <p:nvPr>
            <p:extLst>
              <p:ext uri="{D42A27DB-BD31-4B8C-83A1-F6EECF244321}">
                <p14:modId xmlns:p14="http://schemas.microsoft.com/office/powerpoint/2010/main" val="1653921459"/>
              </p:ext>
            </p:extLst>
          </p:nvPr>
        </p:nvGraphicFramePr>
        <p:xfrm>
          <a:off x="4654872" y="1556792"/>
          <a:ext cx="4176000" cy="4536000"/>
        </p:xfrm>
        <a:graphic>
          <a:graphicData uri="http://schemas.openxmlformats.org/drawingml/2006/chart">
            <c:chart xmlns:c="http://schemas.openxmlformats.org/drawingml/2006/chart" xmlns:r="http://schemas.openxmlformats.org/officeDocument/2006/relationships" r:id="rId3"/>
          </a:graphicData>
        </a:graphic>
      </p:graphicFrame>
      <p:sp>
        <p:nvSpPr>
          <p:cNvPr id="3" name="页脚占位符 2"/>
          <p:cNvSpPr>
            <a:spLocks noGrp="1"/>
          </p:cNvSpPr>
          <p:nvPr>
            <p:ph type="ftr" sz="quarter" idx="11"/>
          </p:nvPr>
        </p:nvSpPr>
        <p:spPr/>
        <p:txBody>
          <a:bodyPr/>
          <a:lstStyle/>
          <a:p>
            <a:pPr>
              <a:defRPr/>
            </a:pPr>
            <a:r>
              <a:rPr lang="en-US" altLang="zh-CN" dirty="0" smtClean="0"/>
              <a:t>5</a:t>
            </a:r>
            <a:endParaRPr lang="zh-CN" altLang="en-US" dirty="0"/>
          </a:p>
        </p:txBody>
      </p:sp>
    </p:spTree>
    <p:extLst>
      <p:ext uri="{BB962C8B-B14F-4D97-AF65-F5344CB8AC3E}">
        <p14:creationId xmlns:p14="http://schemas.microsoft.com/office/powerpoint/2010/main" val="28255529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txBox="1">
            <a:spLocks noGrp="1"/>
          </p:cNvSpPr>
          <p:nvPr>
            <p:ph type="title"/>
          </p:nvPr>
        </p:nvSpPr>
        <p:spPr>
          <a:xfrm>
            <a:off x="457200" y="386814"/>
            <a:ext cx="8229600" cy="369332"/>
          </a:xfrm>
          <a:prstGeom prst="rect">
            <a:avLst/>
          </a:prstGeom>
          <a:noFill/>
        </p:spPr>
        <p:txBody>
          <a:bodyPr wrap="square" rtlCol="0">
            <a:spAutoFit/>
          </a:bodyPr>
          <a:lstStyle/>
          <a:p>
            <a:r>
              <a:rPr lang="zh-CN" altLang="en-US" b="1" dirty="0">
                <a:solidFill>
                  <a:schemeClr val="bg1"/>
                </a:solidFill>
              </a:rPr>
              <a:t>国内非金融机构总</a:t>
            </a:r>
            <a:r>
              <a:rPr lang="zh-CN" altLang="en-US" b="1" dirty="0" smtClean="0">
                <a:solidFill>
                  <a:schemeClr val="bg1"/>
                </a:solidFill>
              </a:rPr>
              <a:t>债务</a:t>
            </a:r>
            <a:r>
              <a:rPr lang="en-US" altLang="zh-CN" b="1" dirty="0" smtClean="0">
                <a:solidFill>
                  <a:schemeClr val="bg1"/>
                </a:solidFill>
              </a:rPr>
              <a:t>/GDP</a:t>
            </a:r>
            <a:endParaRPr lang="zh-CN" altLang="en-US" dirty="0">
              <a:solidFill>
                <a:schemeClr val="bg1"/>
              </a:solidFill>
            </a:endParaRPr>
          </a:p>
        </p:txBody>
      </p:sp>
      <p:graphicFrame>
        <p:nvGraphicFramePr>
          <p:cNvPr id="8" name="图表 7"/>
          <p:cNvGraphicFramePr/>
          <p:nvPr>
            <p:extLst>
              <p:ext uri="{D42A27DB-BD31-4B8C-83A1-F6EECF244321}">
                <p14:modId xmlns:p14="http://schemas.microsoft.com/office/powerpoint/2010/main" val="211627877"/>
              </p:ext>
            </p:extLst>
          </p:nvPr>
        </p:nvGraphicFramePr>
        <p:xfrm>
          <a:off x="395536" y="1412776"/>
          <a:ext cx="4176000" cy="4536000"/>
        </p:xfrm>
        <a:graphic>
          <a:graphicData uri="http://schemas.openxmlformats.org/drawingml/2006/chart">
            <c:chart xmlns:c="http://schemas.openxmlformats.org/drawingml/2006/chart" xmlns:r="http://schemas.openxmlformats.org/officeDocument/2006/relationships" r:id="rId2"/>
          </a:graphicData>
        </a:graphic>
      </p:graphicFrame>
      <p:sp>
        <p:nvSpPr>
          <p:cNvPr id="9" name="矩形 8"/>
          <p:cNvSpPr/>
          <p:nvPr/>
        </p:nvSpPr>
        <p:spPr>
          <a:xfrm>
            <a:off x="971600" y="1052736"/>
            <a:ext cx="2232248"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itchFamily="34" charset="-122"/>
                <a:ea typeface="微软雅黑" pitchFamily="34" charset="-122"/>
              </a:rPr>
              <a:t>德国</a:t>
            </a:r>
          </a:p>
        </p:txBody>
      </p:sp>
      <p:sp>
        <p:nvSpPr>
          <p:cNvPr id="10" name="矩形 9"/>
          <p:cNvSpPr/>
          <p:nvPr/>
        </p:nvSpPr>
        <p:spPr>
          <a:xfrm>
            <a:off x="5580112" y="1052736"/>
            <a:ext cx="2232248"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中国</a:t>
            </a:r>
            <a:endParaRPr lang="zh-CN" altLang="en-US" sz="1400" dirty="0">
              <a:solidFill>
                <a:schemeClr val="tx1"/>
              </a:solidFill>
              <a:latin typeface="微软雅黑" pitchFamily="34" charset="-122"/>
              <a:ea typeface="微软雅黑" pitchFamily="34" charset="-122"/>
            </a:endParaRPr>
          </a:p>
        </p:txBody>
      </p:sp>
      <p:graphicFrame>
        <p:nvGraphicFramePr>
          <p:cNvPr id="11" name="图表 10"/>
          <p:cNvGraphicFramePr/>
          <p:nvPr>
            <p:extLst>
              <p:ext uri="{D42A27DB-BD31-4B8C-83A1-F6EECF244321}">
                <p14:modId xmlns:p14="http://schemas.microsoft.com/office/powerpoint/2010/main" val="3496340514"/>
              </p:ext>
            </p:extLst>
          </p:nvPr>
        </p:nvGraphicFramePr>
        <p:xfrm>
          <a:off x="4716016" y="1464618"/>
          <a:ext cx="4176000" cy="4536000"/>
        </p:xfrm>
        <a:graphic>
          <a:graphicData uri="http://schemas.openxmlformats.org/drawingml/2006/chart">
            <c:chart xmlns:c="http://schemas.openxmlformats.org/drawingml/2006/chart" xmlns:r="http://schemas.openxmlformats.org/officeDocument/2006/relationships" r:id="rId3"/>
          </a:graphicData>
        </a:graphic>
      </p:graphicFrame>
      <p:sp>
        <p:nvSpPr>
          <p:cNvPr id="2" name="页脚占位符 1"/>
          <p:cNvSpPr>
            <a:spLocks noGrp="1"/>
          </p:cNvSpPr>
          <p:nvPr>
            <p:ph type="ftr" sz="quarter" idx="11"/>
          </p:nvPr>
        </p:nvSpPr>
        <p:spPr/>
        <p:txBody>
          <a:bodyPr/>
          <a:lstStyle/>
          <a:p>
            <a:pPr>
              <a:defRPr/>
            </a:pPr>
            <a:r>
              <a:rPr lang="en-US" altLang="zh-CN" dirty="0" smtClean="0"/>
              <a:t>6</a:t>
            </a:r>
            <a:endParaRPr lang="zh-CN" altLang="en-US" dirty="0"/>
          </a:p>
        </p:txBody>
      </p:sp>
    </p:spTree>
    <p:extLst>
      <p:ext uri="{BB962C8B-B14F-4D97-AF65-F5344CB8AC3E}">
        <p14:creationId xmlns:p14="http://schemas.microsoft.com/office/powerpoint/2010/main" val="2173257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美国分部门</a:t>
            </a:r>
            <a:endParaRPr lang="zh-CN" altLang="en-US" dirty="0"/>
          </a:p>
        </p:txBody>
      </p:sp>
      <p:graphicFrame>
        <p:nvGraphicFramePr>
          <p:cNvPr id="4" name="图表 3"/>
          <p:cNvGraphicFramePr>
            <a:graphicFrameLocks/>
          </p:cNvGraphicFramePr>
          <p:nvPr>
            <p:extLst>
              <p:ext uri="{D42A27DB-BD31-4B8C-83A1-F6EECF244321}">
                <p14:modId xmlns:p14="http://schemas.microsoft.com/office/powerpoint/2010/main" val="3451490480"/>
              </p:ext>
            </p:extLst>
          </p:nvPr>
        </p:nvGraphicFramePr>
        <p:xfrm>
          <a:off x="467544" y="1412776"/>
          <a:ext cx="8064896" cy="4032448"/>
        </p:xfrm>
        <a:graphic>
          <a:graphicData uri="http://schemas.openxmlformats.org/drawingml/2006/chart">
            <c:chart xmlns:c="http://schemas.openxmlformats.org/drawingml/2006/chart" xmlns:r="http://schemas.openxmlformats.org/officeDocument/2006/relationships" r:id="rId2"/>
          </a:graphicData>
        </a:graphic>
      </p:graphicFrame>
      <p:sp>
        <p:nvSpPr>
          <p:cNvPr id="3" name="页脚占位符 2"/>
          <p:cNvSpPr>
            <a:spLocks noGrp="1"/>
          </p:cNvSpPr>
          <p:nvPr>
            <p:ph type="ftr" sz="quarter" idx="11"/>
          </p:nvPr>
        </p:nvSpPr>
        <p:spPr/>
        <p:txBody>
          <a:bodyPr/>
          <a:lstStyle/>
          <a:p>
            <a:pPr>
              <a:defRPr/>
            </a:pPr>
            <a:r>
              <a:rPr lang="en-US" altLang="zh-CN" dirty="0" smtClean="0"/>
              <a:t>7</a:t>
            </a:r>
            <a:endParaRPr lang="zh-CN" altLang="en-US" dirty="0"/>
          </a:p>
        </p:txBody>
      </p:sp>
    </p:spTree>
    <p:extLst>
      <p:ext uri="{BB962C8B-B14F-4D97-AF65-F5344CB8AC3E}">
        <p14:creationId xmlns:p14="http://schemas.microsoft.com/office/powerpoint/2010/main" val="38657665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影子银行的崛起</a:t>
            </a:r>
            <a:endParaRPr lang="zh-CN" altLang="en-US" b="1" dirty="0"/>
          </a:p>
        </p:txBody>
      </p:sp>
      <p:sp>
        <p:nvSpPr>
          <p:cNvPr id="4" name="页脚占位符 3"/>
          <p:cNvSpPr>
            <a:spLocks noGrp="1"/>
          </p:cNvSpPr>
          <p:nvPr>
            <p:ph type="ftr" sz="quarter" idx="11"/>
          </p:nvPr>
        </p:nvSpPr>
        <p:spPr/>
        <p:txBody>
          <a:bodyPr/>
          <a:lstStyle/>
          <a:p>
            <a:pPr>
              <a:defRPr/>
            </a:pPr>
            <a:r>
              <a:rPr lang="en-US" altLang="zh-CN" dirty="0" smtClean="0"/>
              <a:t>8</a:t>
            </a:r>
            <a:endParaRPr lang="zh-CN" altLang="en-US" dirty="0"/>
          </a:p>
        </p:txBody>
      </p:sp>
      <p:graphicFrame>
        <p:nvGraphicFramePr>
          <p:cNvPr id="5" name="图表 4"/>
          <p:cNvGraphicFramePr>
            <a:graphicFrameLocks/>
          </p:cNvGraphicFramePr>
          <p:nvPr>
            <p:extLst>
              <p:ext uri="{D42A27DB-BD31-4B8C-83A1-F6EECF244321}">
                <p14:modId xmlns:p14="http://schemas.microsoft.com/office/powerpoint/2010/main" val="292801126"/>
              </p:ext>
            </p:extLst>
          </p:nvPr>
        </p:nvGraphicFramePr>
        <p:xfrm>
          <a:off x="467544" y="1124744"/>
          <a:ext cx="8208912" cy="4824536"/>
        </p:xfrm>
        <a:graphic>
          <a:graphicData uri="http://schemas.openxmlformats.org/drawingml/2006/chart">
            <c:chart xmlns:c="http://schemas.openxmlformats.org/drawingml/2006/chart" xmlns:r="http://schemas.openxmlformats.org/officeDocument/2006/relationships" r:id="rId2"/>
          </a:graphicData>
        </a:graphic>
      </p:graphicFrame>
      <p:sp>
        <p:nvSpPr>
          <p:cNvPr id="6" name="椭圆 5"/>
          <p:cNvSpPr/>
          <p:nvPr/>
        </p:nvSpPr>
        <p:spPr>
          <a:xfrm>
            <a:off x="6444208" y="1124744"/>
            <a:ext cx="1584176" cy="1656184"/>
          </a:xfrm>
          <a:prstGeom prst="ellipse">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77226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3090</TotalTime>
  <Words>1529</Words>
  <Application>Microsoft Office PowerPoint</Application>
  <PresentationFormat>全屏显示(4:3)</PresentationFormat>
  <Paragraphs>455</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研究背景</vt:lpstr>
      <vt:lpstr>研究提纲</vt:lpstr>
      <vt:lpstr>基于M2/GDP是不靠谱的</vt:lpstr>
      <vt:lpstr>PowerPoint 演示文稿</vt:lpstr>
      <vt:lpstr>国内非金融机构总债务/GDP</vt:lpstr>
      <vt:lpstr>美国分部门</vt:lpstr>
      <vt:lpstr>影子银行的崛起</vt:lpstr>
      <vt:lpstr>研究提纲</vt:lpstr>
      <vt:lpstr>社会融资总量各项组成存量占比</vt:lpstr>
      <vt:lpstr>我国银子银行体系分类</vt:lpstr>
      <vt:lpstr>我国影子银行Ⅰ各项构成存量余额</vt:lpstr>
      <vt:lpstr>影子银行的快速增长</vt:lpstr>
      <vt:lpstr>我国影子银行Ⅰ各项非标债权存量余额</vt:lpstr>
      <vt:lpstr>影子银行Ⅰ中非标债权、企业债券、非金融企业股票融资占比</vt:lpstr>
      <vt:lpstr>直接融资与间接融资比例</vt:lpstr>
      <vt:lpstr>各部门资产负债表变化</vt:lpstr>
      <vt:lpstr>各部门资产负债表变化</vt:lpstr>
      <vt:lpstr>各部门资产负债表变化</vt:lpstr>
      <vt:lpstr>各部门资产负债表变化</vt:lpstr>
      <vt:lpstr>影子银行Ⅱ各项构成存量余额</vt:lpstr>
      <vt:lpstr>研究提纲</vt:lpstr>
      <vt:lpstr>影子银行对宏观流动性的影响</vt:lpstr>
      <vt:lpstr>影子银行对宏观流动性的影响</vt:lpstr>
      <vt:lpstr>影子银行对宏观流动性的影响</vt:lpstr>
      <vt:lpstr>影子银行对市场的影响</vt:lpstr>
      <vt:lpstr>我国各类金融机构杠杆率</vt:lpstr>
      <vt:lpstr>研究提纲</vt:lpstr>
      <vt:lpstr>中国影子银行的发展趋势</vt:lpstr>
      <vt:lpstr>货币政策中介指标由量转价</vt:lpstr>
      <vt:lpstr>PowerPoint 演示文稿</vt:lpstr>
    </vt:vector>
  </TitlesOfParts>
  <Company>Xpress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chengang</cp:lastModifiedBy>
  <cp:revision>211</cp:revision>
  <dcterms:created xsi:type="dcterms:W3CDTF">2010-05-25T03:19:20Z</dcterms:created>
  <dcterms:modified xsi:type="dcterms:W3CDTF">2013-06-20T03:16:00Z</dcterms:modified>
</cp:coreProperties>
</file>