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742" r:id="rId1"/>
  </p:sldMasterIdLst>
  <p:notesMasterIdLst>
    <p:notesMasterId r:id="rId13"/>
  </p:notesMasterIdLst>
  <p:handoutMasterIdLst>
    <p:handoutMasterId r:id="rId14"/>
  </p:handout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umimoji="1" sz="2000" kern="1200">
        <a:solidFill>
          <a:schemeClr val="tx1"/>
        </a:solidFill>
        <a:latin typeface="Segoe UI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2000" kern="1200">
        <a:solidFill>
          <a:schemeClr val="tx1"/>
        </a:solidFill>
        <a:latin typeface="Segoe UI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2000" kern="1200">
        <a:solidFill>
          <a:schemeClr val="tx1"/>
        </a:solidFill>
        <a:latin typeface="Segoe UI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2000" kern="1200">
        <a:solidFill>
          <a:schemeClr val="tx1"/>
        </a:solidFill>
        <a:latin typeface="Segoe UI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2000" kern="1200">
        <a:solidFill>
          <a:schemeClr val="tx1"/>
        </a:solidFill>
        <a:latin typeface="Segoe UI" pitchFamily="34" charset="0"/>
        <a:ea typeface="+mn-ea"/>
        <a:cs typeface="+mn-cs"/>
      </a:defRPr>
    </a:lvl5pPr>
    <a:lvl6pPr marL="2286000" algn="l" defTabSz="914400" rtl="0" eaLnBrk="1" latinLnBrk="0" hangingPunct="1">
      <a:defRPr kumimoji="1" sz="2000" kern="1200">
        <a:solidFill>
          <a:schemeClr val="tx1"/>
        </a:solidFill>
        <a:latin typeface="Segoe UI" pitchFamily="34" charset="0"/>
        <a:ea typeface="+mn-ea"/>
        <a:cs typeface="+mn-cs"/>
      </a:defRPr>
    </a:lvl6pPr>
    <a:lvl7pPr marL="2743200" algn="l" defTabSz="914400" rtl="0" eaLnBrk="1" latinLnBrk="0" hangingPunct="1">
      <a:defRPr kumimoji="1" sz="2000" kern="1200">
        <a:solidFill>
          <a:schemeClr val="tx1"/>
        </a:solidFill>
        <a:latin typeface="Segoe UI" pitchFamily="34" charset="0"/>
        <a:ea typeface="+mn-ea"/>
        <a:cs typeface="+mn-cs"/>
      </a:defRPr>
    </a:lvl7pPr>
    <a:lvl8pPr marL="3200400" algn="l" defTabSz="914400" rtl="0" eaLnBrk="1" latinLnBrk="0" hangingPunct="1">
      <a:defRPr kumimoji="1" sz="2000" kern="1200">
        <a:solidFill>
          <a:schemeClr val="tx1"/>
        </a:solidFill>
        <a:latin typeface="Segoe UI" pitchFamily="34" charset="0"/>
        <a:ea typeface="+mn-ea"/>
        <a:cs typeface="+mn-cs"/>
      </a:defRPr>
    </a:lvl8pPr>
    <a:lvl9pPr marL="3657600" algn="l" defTabSz="914400" rtl="0" eaLnBrk="1" latinLnBrk="0" hangingPunct="1">
      <a:defRPr kumimoji="1" sz="2000" kern="1200">
        <a:solidFill>
          <a:schemeClr val="tx1"/>
        </a:solidFill>
        <a:latin typeface="Segoe UI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61">
          <p15:clr>
            <a:srgbClr val="A4A3A4"/>
          </p15:clr>
        </p15:guide>
        <p15:guide id="2" pos="102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251" userDrawn="1">
          <p15:clr>
            <a:srgbClr val="A4A3A4"/>
          </p15:clr>
        </p15:guide>
        <p15:guide id="2" pos="2237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0C0C0"/>
    <a:srgbClr val="993300"/>
    <a:srgbClr val="FF9900"/>
    <a:srgbClr val="996600"/>
    <a:srgbClr val="CC9900"/>
    <a:srgbClr val="DDDDDD"/>
    <a:srgbClr val="000000"/>
    <a:srgbClr val="A6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470" autoAdjust="0"/>
    <p:restoredTop sz="79053" autoAdjust="0"/>
  </p:normalViewPr>
  <p:slideViewPr>
    <p:cSldViewPr>
      <p:cViewPr varScale="1">
        <p:scale>
          <a:sx n="89" d="100"/>
          <a:sy n="89" d="100"/>
        </p:scale>
        <p:origin x="-516" y="-108"/>
      </p:cViewPr>
      <p:guideLst>
        <p:guide orient="horz" pos="1661"/>
        <p:guide pos="1020"/>
      </p:guideLst>
    </p:cSldViewPr>
  </p:slideViewPr>
  <p:outlineViewPr>
    <p:cViewPr>
      <p:scale>
        <a:sx n="33" d="100"/>
        <a:sy n="33" d="100"/>
      </p:scale>
      <p:origin x="16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128"/>
    </p:cViewPr>
  </p:sorterViewPr>
  <p:notesViewPr>
    <p:cSldViewPr>
      <p:cViewPr>
        <p:scale>
          <a:sx n="70" d="100"/>
          <a:sy n="70" d="100"/>
        </p:scale>
        <p:origin x="-1808" y="-48"/>
      </p:cViewPr>
      <p:guideLst>
        <p:guide orient="horz" pos="2183"/>
        <p:guide pos="21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07296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" y="1"/>
            <a:ext cx="3323595" cy="4953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3222" tIns="46611" rIns="93222" bIns="46611" numCol="1" anchor="t" anchorCtr="0" compatLnSpc="1">
            <a:prstTxWarp prst="textNoShape">
              <a:avLst/>
            </a:prstTxWarp>
          </a:bodyPr>
          <a:lstStyle>
            <a:lvl1pPr defTabSz="930981">
              <a:defRPr kumimoji="0" sz="13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2718" y="1"/>
            <a:ext cx="2944958" cy="4953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3222" tIns="46611" rIns="93222" bIns="46611" numCol="1" anchor="t" anchorCtr="0" compatLnSpc="1">
            <a:prstTxWarp prst="textNoShape">
              <a:avLst/>
            </a:prstTxWarp>
          </a:bodyPr>
          <a:lstStyle>
            <a:lvl1pPr algn="r" defTabSz="930981">
              <a:defRPr kumimoji="0" sz="13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DD2EFDFB-74C5-4F55-8848-E6CE2F4F9E48}" type="datetime1">
              <a:rPr lang="de-DE"/>
              <a:pPr>
                <a:defRPr/>
              </a:pPr>
              <a:t>11.08.2014</a:t>
            </a:fld>
            <a:endParaRPr lang="de-DE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346200" y="330200"/>
            <a:ext cx="4179888" cy="313531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35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88994" y="3540692"/>
            <a:ext cx="5763703" cy="58254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3222" tIns="46611" rIns="93222" bIns="4661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Klicken Sie, um die Textformatierung des Masters zu bearbeiten.</a:t>
            </a:r>
          </a:p>
          <a:p>
            <a:pPr lvl="1"/>
            <a:r>
              <a:rPr lang="en-GB" noProof="0" smtClean="0"/>
              <a:t>Zweite Ebene</a:t>
            </a:r>
          </a:p>
          <a:p>
            <a:pPr lvl="2"/>
            <a:r>
              <a:rPr lang="en-GB" noProof="0" smtClean="0"/>
              <a:t>Dritte Ebene</a:t>
            </a:r>
          </a:p>
          <a:p>
            <a:pPr lvl="3"/>
            <a:r>
              <a:rPr lang="en-GB" noProof="0" smtClean="0"/>
              <a:t>Vierte Ebene</a:t>
            </a:r>
          </a:p>
          <a:p>
            <a:pPr lvl="4"/>
            <a:r>
              <a:rPr lang="en-GB" noProof="0" smtClean="0"/>
              <a:t>Fünfte Ebene</a:t>
            </a:r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2846"/>
            <a:ext cx="2944958" cy="4953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3222" tIns="46611" rIns="93222" bIns="46611" numCol="1" anchor="b" anchorCtr="0" compatLnSpc="1">
            <a:prstTxWarp prst="textNoShape">
              <a:avLst/>
            </a:prstTxWarp>
          </a:bodyPr>
          <a:lstStyle>
            <a:lvl1pPr defTabSz="930981">
              <a:defRPr kumimoji="0" sz="13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235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399647" y="9432846"/>
            <a:ext cx="3398028" cy="4953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3222" tIns="46611" rIns="93222" bIns="46611" numCol="1" anchor="b" anchorCtr="0" compatLnSpc="1">
            <a:prstTxWarp prst="textNoShape">
              <a:avLst/>
            </a:prstTxWarp>
          </a:bodyPr>
          <a:lstStyle>
            <a:lvl1pPr algn="r" defTabSz="930981">
              <a:defRPr kumimoji="0" sz="1300">
                <a:latin typeface="Arial" charset="0"/>
              </a:defRPr>
            </a:lvl1pPr>
          </a:lstStyle>
          <a:p>
            <a:pPr>
              <a:defRPr/>
            </a:pPr>
            <a:fld id="{51528E85-4CEF-4ACA-8F42-BBBDAFE2A049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50686980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just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628650" indent="-171450" algn="just" rtl="0" eaLnBrk="0" fontAlgn="base" hangingPunct="0">
      <a:spcBef>
        <a:spcPct val="30000"/>
      </a:spcBef>
      <a:spcAft>
        <a:spcPct val="0"/>
      </a:spcAft>
      <a:buChar char="•"/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just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just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just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Notizenplatzhalt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 smtClean="0"/>
          </a:p>
        </p:txBody>
      </p:sp>
      <p:sp>
        <p:nvSpPr>
          <p:cNvPr id="10244" name="Datumsplatzhalter 3"/>
          <p:cNvSpPr>
            <a:spLocks noGrp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 defTabSz="930981">
              <a:defRPr kumimoji="1" sz="2000">
                <a:solidFill>
                  <a:schemeClr val="tx1"/>
                </a:solidFill>
                <a:latin typeface="Segoe UI" pitchFamily="34" charset="0"/>
              </a:defRPr>
            </a:lvl1pPr>
            <a:lvl2pPr marL="748624" indent="-287932" defTabSz="930981">
              <a:defRPr kumimoji="1" sz="2000">
                <a:solidFill>
                  <a:schemeClr val="tx1"/>
                </a:solidFill>
                <a:latin typeface="Segoe UI" pitchFamily="34" charset="0"/>
              </a:defRPr>
            </a:lvl2pPr>
            <a:lvl3pPr marL="1151729" indent="-230346" defTabSz="930981">
              <a:defRPr kumimoji="1" sz="2000">
                <a:solidFill>
                  <a:schemeClr val="tx1"/>
                </a:solidFill>
                <a:latin typeface="Segoe UI" pitchFamily="34" charset="0"/>
              </a:defRPr>
            </a:lvl3pPr>
            <a:lvl4pPr marL="1612421" indent="-230346" defTabSz="930981">
              <a:defRPr kumimoji="1" sz="2000">
                <a:solidFill>
                  <a:schemeClr val="tx1"/>
                </a:solidFill>
                <a:latin typeface="Segoe UI" pitchFamily="34" charset="0"/>
              </a:defRPr>
            </a:lvl4pPr>
            <a:lvl5pPr marL="2073113" indent="-230346" defTabSz="930981">
              <a:defRPr kumimoji="1" sz="2000">
                <a:solidFill>
                  <a:schemeClr val="tx1"/>
                </a:solidFill>
                <a:latin typeface="Segoe UI" pitchFamily="34" charset="0"/>
              </a:defRPr>
            </a:lvl5pPr>
            <a:lvl6pPr marL="2533804" indent="-230346" defTabSz="930981" eaLnBrk="0" fontAlgn="base" hangingPunct="0"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Segoe UI" pitchFamily="34" charset="0"/>
              </a:defRPr>
            </a:lvl6pPr>
            <a:lvl7pPr marL="2994496" indent="-230346" defTabSz="930981" eaLnBrk="0" fontAlgn="base" hangingPunct="0"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Segoe UI" pitchFamily="34" charset="0"/>
              </a:defRPr>
            </a:lvl7pPr>
            <a:lvl8pPr marL="3455188" indent="-230346" defTabSz="930981" eaLnBrk="0" fontAlgn="base" hangingPunct="0"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Segoe UI" pitchFamily="34" charset="0"/>
              </a:defRPr>
            </a:lvl8pPr>
            <a:lvl9pPr marL="3915879" indent="-230346" defTabSz="930981" eaLnBrk="0" fontAlgn="base" hangingPunct="0"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Segoe UI" pitchFamily="34" charset="0"/>
              </a:defRPr>
            </a:lvl9pPr>
          </a:lstStyle>
          <a:p>
            <a:fld id="{C06C9997-3B83-4BC5-8164-D8D33B244B80}" type="datetime1">
              <a:rPr kumimoji="0" lang="de-DE" sz="1300">
                <a:latin typeface="Arial" charset="0"/>
              </a:rPr>
              <a:pPr/>
              <a:t>11.08.2014</a:t>
            </a:fld>
            <a:endParaRPr kumimoji="0" lang="de-DE" sz="1300">
              <a:latin typeface="Arial" charset="0"/>
            </a:endParaRPr>
          </a:p>
        </p:txBody>
      </p:sp>
      <p:sp>
        <p:nvSpPr>
          <p:cNvPr id="10245" name="Foliennummernplatzhalter 4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30981">
              <a:defRPr kumimoji="1" sz="2000">
                <a:solidFill>
                  <a:schemeClr val="tx1"/>
                </a:solidFill>
                <a:latin typeface="Segoe UI" pitchFamily="34" charset="0"/>
              </a:defRPr>
            </a:lvl1pPr>
            <a:lvl2pPr marL="748624" indent="-287932" defTabSz="930981">
              <a:defRPr kumimoji="1" sz="2000">
                <a:solidFill>
                  <a:schemeClr val="tx1"/>
                </a:solidFill>
                <a:latin typeface="Segoe UI" pitchFamily="34" charset="0"/>
              </a:defRPr>
            </a:lvl2pPr>
            <a:lvl3pPr marL="1151729" indent="-230346" defTabSz="930981">
              <a:defRPr kumimoji="1" sz="2000">
                <a:solidFill>
                  <a:schemeClr val="tx1"/>
                </a:solidFill>
                <a:latin typeface="Segoe UI" pitchFamily="34" charset="0"/>
              </a:defRPr>
            </a:lvl3pPr>
            <a:lvl4pPr marL="1612421" indent="-230346" defTabSz="930981">
              <a:defRPr kumimoji="1" sz="2000">
                <a:solidFill>
                  <a:schemeClr val="tx1"/>
                </a:solidFill>
                <a:latin typeface="Segoe UI" pitchFamily="34" charset="0"/>
              </a:defRPr>
            </a:lvl4pPr>
            <a:lvl5pPr marL="2073113" indent="-230346" defTabSz="930981">
              <a:defRPr kumimoji="1" sz="2000">
                <a:solidFill>
                  <a:schemeClr val="tx1"/>
                </a:solidFill>
                <a:latin typeface="Segoe UI" pitchFamily="34" charset="0"/>
              </a:defRPr>
            </a:lvl5pPr>
            <a:lvl6pPr marL="2533804" indent="-230346" defTabSz="930981" eaLnBrk="0" fontAlgn="base" hangingPunct="0"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Segoe UI" pitchFamily="34" charset="0"/>
              </a:defRPr>
            </a:lvl6pPr>
            <a:lvl7pPr marL="2994496" indent="-230346" defTabSz="930981" eaLnBrk="0" fontAlgn="base" hangingPunct="0"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Segoe UI" pitchFamily="34" charset="0"/>
              </a:defRPr>
            </a:lvl7pPr>
            <a:lvl8pPr marL="3455188" indent="-230346" defTabSz="930981" eaLnBrk="0" fontAlgn="base" hangingPunct="0"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Segoe UI" pitchFamily="34" charset="0"/>
              </a:defRPr>
            </a:lvl8pPr>
            <a:lvl9pPr marL="3915879" indent="-230346" defTabSz="930981" eaLnBrk="0" fontAlgn="base" hangingPunct="0"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Segoe UI" pitchFamily="34" charset="0"/>
              </a:defRPr>
            </a:lvl9pPr>
          </a:lstStyle>
          <a:p>
            <a:fld id="{32327A17-9EF5-4394-A104-4E71EC414F06}" type="slidenum">
              <a:rPr kumimoji="0" lang="de-DE" sz="1300">
                <a:latin typeface="Arial" charset="0"/>
              </a:rPr>
              <a:pPr/>
              <a:t>1</a:t>
            </a:fld>
            <a:endParaRPr kumimoji="0" lang="de-DE" sz="130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17153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DD2EFDFB-74C5-4F55-8848-E6CE2F4F9E48}" type="datetime1">
              <a:rPr lang="de-DE" smtClean="0"/>
              <a:pPr>
                <a:defRPr/>
              </a:pPr>
              <a:t>11.08.2014</a:t>
            </a:fld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1528E85-4CEF-4ACA-8F42-BBBDAFE2A049}" type="slidenum">
              <a:rPr lang="de-DE" smtClean="0"/>
              <a:pPr>
                <a:defRPr/>
              </a:pPr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109465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DD2EFDFB-74C5-4F55-8848-E6CE2F4F9E48}" type="datetime1">
              <a:rPr lang="de-DE" smtClean="0"/>
              <a:pPr>
                <a:defRPr/>
              </a:pPr>
              <a:t>11.08.2014</a:t>
            </a:fld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1528E85-4CEF-4ACA-8F42-BBBDAFE2A049}" type="slidenum">
              <a:rPr lang="de-DE" smtClean="0"/>
              <a:pPr>
                <a:defRPr/>
              </a:pPr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275892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DD2EFDFB-74C5-4F55-8848-E6CE2F4F9E48}" type="datetime1">
              <a:rPr lang="de-DE" smtClean="0"/>
              <a:pPr>
                <a:defRPr/>
              </a:pPr>
              <a:t>11.08.2014</a:t>
            </a:fld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1528E85-4CEF-4ACA-8F42-BBBDAFE2A049}" type="slidenum">
              <a:rPr lang="de-DE" smtClean="0"/>
              <a:pPr>
                <a:defRPr/>
              </a:pPr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804414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DD2EFDFB-74C5-4F55-8848-E6CE2F4F9E48}" type="datetime1">
              <a:rPr lang="de-DE" smtClean="0"/>
              <a:pPr>
                <a:defRPr/>
              </a:pPr>
              <a:t>11.08.2014</a:t>
            </a:fld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1528E85-4CEF-4ACA-8F42-BBBDAFE2A049}" type="slidenum">
              <a:rPr lang="de-DE" smtClean="0"/>
              <a:pPr>
                <a:defRPr/>
              </a:pPr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440938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DD2EFDFB-74C5-4F55-8848-E6CE2F4F9E48}" type="datetime1">
              <a:rPr lang="de-DE" smtClean="0"/>
              <a:pPr>
                <a:defRPr/>
              </a:pPr>
              <a:t>11.08.2014</a:t>
            </a:fld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1528E85-4CEF-4ACA-8F42-BBBDAFE2A049}" type="slidenum">
              <a:rPr lang="de-DE" smtClean="0"/>
              <a:pPr>
                <a:defRPr/>
              </a:pPr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025435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DD2EFDFB-74C5-4F55-8848-E6CE2F4F9E48}" type="datetime1">
              <a:rPr lang="de-DE" smtClean="0"/>
              <a:pPr>
                <a:defRPr/>
              </a:pPr>
              <a:t>11.08.2014</a:t>
            </a:fld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1528E85-4CEF-4ACA-8F42-BBBDAFE2A049}" type="slidenum">
              <a:rPr lang="de-DE" smtClean="0"/>
              <a:pPr>
                <a:defRPr/>
              </a:pPr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8777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DD2EFDFB-74C5-4F55-8848-E6CE2F4F9E48}" type="datetime1">
              <a:rPr lang="de-DE" smtClean="0"/>
              <a:pPr>
                <a:defRPr/>
              </a:pPr>
              <a:t>11.08.2014</a:t>
            </a:fld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1528E85-4CEF-4ACA-8F42-BBBDAFE2A049}" type="slidenum">
              <a:rPr lang="de-DE" smtClean="0"/>
              <a:pPr>
                <a:defRPr/>
              </a:pPr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162222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DD2EFDFB-74C5-4F55-8848-E6CE2F4F9E48}" type="datetime1">
              <a:rPr lang="de-DE" smtClean="0"/>
              <a:pPr>
                <a:defRPr/>
              </a:pPr>
              <a:t>11.08.2014</a:t>
            </a:fld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1528E85-4CEF-4ACA-8F42-BBBDAFE2A049}" type="slidenum">
              <a:rPr lang="de-DE" smtClean="0"/>
              <a:pPr>
                <a:defRPr/>
              </a:pPr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812927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3388"/>
            <a:ext cx="9144000" cy="6424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04" name="Rectangle 32"/>
          <p:cNvSpPr>
            <a:spLocks noGrp="1" noChangeArrowheads="1"/>
          </p:cNvSpPr>
          <p:nvPr>
            <p:ph type="ctrTitle" sz="quarter"/>
          </p:nvPr>
        </p:nvSpPr>
        <p:spPr>
          <a:xfrm>
            <a:off x="1698080" y="1988840"/>
            <a:ext cx="7162800" cy="1152128"/>
          </a:xfrm>
        </p:spPr>
        <p:txBody>
          <a:bodyPr/>
          <a:lstStyle>
            <a:lvl1pPr>
              <a:defRPr sz="3000" b="0"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de-DE" noProof="0" dirty="0" smtClean="0"/>
              <a:t>Click </a:t>
            </a:r>
            <a:r>
              <a:rPr lang="de-DE" noProof="0" dirty="0" err="1" smtClean="0"/>
              <a:t>to</a:t>
            </a:r>
            <a:r>
              <a:rPr lang="de-DE" noProof="0" dirty="0" smtClean="0"/>
              <a:t> </a:t>
            </a:r>
            <a:r>
              <a:rPr lang="de-DE" noProof="0" dirty="0" err="1" smtClean="0"/>
              <a:t>edit</a:t>
            </a:r>
            <a:r>
              <a:rPr lang="de-DE" noProof="0" dirty="0" smtClean="0"/>
              <a:t> Master title style</a:t>
            </a:r>
          </a:p>
        </p:txBody>
      </p:sp>
      <p:sp>
        <p:nvSpPr>
          <p:cNvPr id="3105" name="Rectangle 3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698080" y="3284984"/>
            <a:ext cx="7180262" cy="216024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1800"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de-DE" noProof="0" dirty="0" smtClean="0"/>
              <a:t>Click </a:t>
            </a:r>
            <a:r>
              <a:rPr lang="de-DE" noProof="0" dirty="0" err="1" smtClean="0"/>
              <a:t>to</a:t>
            </a:r>
            <a:r>
              <a:rPr lang="de-DE" noProof="0" dirty="0" smtClean="0"/>
              <a:t> </a:t>
            </a:r>
            <a:r>
              <a:rPr lang="de-DE" noProof="0" dirty="0" err="1" smtClean="0"/>
              <a:t>edit</a:t>
            </a:r>
            <a:r>
              <a:rPr lang="de-DE" noProof="0" dirty="0" smtClean="0"/>
              <a:t> Master </a:t>
            </a:r>
            <a:r>
              <a:rPr lang="de-DE" noProof="0" dirty="0" err="1" smtClean="0"/>
              <a:t>subtitle</a:t>
            </a:r>
            <a:r>
              <a:rPr lang="de-DE" noProof="0" dirty="0" smtClean="0"/>
              <a:t> style</a:t>
            </a:r>
          </a:p>
          <a:p>
            <a:pPr lvl="0"/>
            <a:r>
              <a:rPr lang="de-DE" noProof="0" dirty="0" smtClean="0"/>
              <a:t>Sub-</a:t>
            </a:r>
            <a:r>
              <a:rPr lang="de-DE" noProof="0" dirty="0" err="1" smtClean="0"/>
              <a:t>subtitle</a:t>
            </a:r>
            <a:endParaRPr lang="de-DE" noProof="0" dirty="0" smtClean="0"/>
          </a:p>
        </p:txBody>
      </p:sp>
    </p:spTree>
    <p:extLst>
      <p:ext uri="{BB962C8B-B14F-4D97-AF65-F5344CB8AC3E}">
        <p14:creationId xmlns:p14="http://schemas.microsoft.com/office/powerpoint/2010/main" val="49442940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>
              <a:defRPr b="0"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>
              <a:defRPr b="0"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>
              <a:defRPr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>
              <a:defRPr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de-DE" dirty="0" smtClean="0"/>
              <a:t>Click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edit</a:t>
            </a:r>
            <a:r>
              <a:rPr lang="de-DE" dirty="0" smtClean="0"/>
              <a:t> Master </a:t>
            </a:r>
            <a:r>
              <a:rPr lang="de-DE" dirty="0" err="1" smtClean="0"/>
              <a:t>text</a:t>
            </a:r>
            <a:r>
              <a:rPr lang="de-DE" dirty="0" smtClean="0"/>
              <a:t> style</a:t>
            </a:r>
          </a:p>
          <a:p>
            <a:pPr lvl="1"/>
            <a:r>
              <a:rPr lang="de-DE" dirty="0" smtClean="0"/>
              <a:t>2nd Layer</a:t>
            </a:r>
          </a:p>
          <a:p>
            <a:pPr lvl="2"/>
            <a:r>
              <a:rPr lang="de-DE" dirty="0" smtClean="0"/>
              <a:t>3rd Layer</a:t>
            </a:r>
          </a:p>
        </p:txBody>
      </p:sp>
      <p:sp>
        <p:nvSpPr>
          <p:cNvPr id="4" name="Rectangle 5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3010E8-1644-45B4-983C-278EC8EDB09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106201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188" y="836613"/>
            <a:ext cx="7905750" cy="792187"/>
          </a:xfrm>
        </p:spPr>
        <p:txBody>
          <a:bodyPr/>
          <a:lstStyle>
            <a:lvl1pPr algn="ctr">
              <a:defRPr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>
              <a:defRPr b="0"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>
              <a:defRPr b="0"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>
              <a:defRPr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>
              <a:defRPr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de-DE" dirty="0" smtClean="0"/>
              <a:t>Click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edit</a:t>
            </a:r>
            <a:r>
              <a:rPr lang="de-DE" dirty="0" smtClean="0"/>
              <a:t> Master </a:t>
            </a:r>
            <a:r>
              <a:rPr lang="de-DE" dirty="0" err="1" smtClean="0"/>
              <a:t>text</a:t>
            </a:r>
            <a:r>
              <a:rPr lang="de-DE" dirty="0" smtClean="0"/>
              <a:t> style</a:t>
            </a:r>
          </a:p>
          <a:p>
            <a:pPr lvl="1"/>
            <a:r>
              <a:rPr lang="de-DE" dirty="0" smtClean="0"/>
              <a:t>2nd Layer</a:t>
            </a:r>
          </a:p>
          <a:p>
            <a:pPr lvl="2"/>
            <a:r>
              <a:rPr lang="de-DE" dirty="0" smtClean="0"/>
              <a:t>3rd Layer</a:t>
            </a:r>
          </a:p>
        </p:txBody>
      </p:sp>
      <p:sp>
        <p:nvSpPr>
          <p:cNvPr id="4" name="Rectangle 5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65E6B9-8298-4CBE-8D37-2BF29BCC7C6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611654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D48060-5EAA-4BB1-AF55-9F6AE5A0590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71829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8" y="6370638"/>
            <a:ext cx="9015412" cy="48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32"/>
          <p:cNvSpPr>
            <a:spLocks noGrp="1" noChangeArrowheads="1"/>
          </p:cNvSpPr>
          <p:nvPr>
            <p:ph type="title"/>
          </p:nvPr>
        </p:nvSpPr>
        <p:spPr bwMode="auto">
          <a:xfrm>
            <a:off x="1042988" y="836613"/>
            <a:ext cx="7473950" cy="466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 smtClean="0"/>
              <a:t>Click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edit</a:t>
            </a:r>
            <a:r>
              <a:rPr lang="de-DE" dirty="0" smtClean="0"/>
              <a:t> Master title style</a:t>
            </a:r>
          </a:p>
        </p:txBody>
      </p:sp>
      <p:sp>
        <p:nvSpPr>
          <p:cNvPr id="1028" name="Rectangle 3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42988" y="1773238"/>
            <a:ext cx="7497762" cy="4319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 smtClean="0"/>
              <a:t>Click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edit</a:t>
            </a:r>
            <a:r>
              <a:rPr lang="de-DE" dirty="0" smtClean="0"/>
              <a:t> Master </a:t>
            </a:r>
            <a:r>
              <a:rPr lang="de-DE" dirty="0" err="1" smtClean="0"/>
              <a:t>text</a:t>
            </a:r>
            <a:r>
              <a:rPr lang="de-DE" dirty="0" smtClean="0"/>
              <a:t> style</a:t>
            </a:r>
          </a:p>
          <a:p>
            <a:pPr lvl="1"/>
            <a:r>
              <a:rPr lang="de-DE" dirty="0" smtClean="0"/>
              <a:t>2nd Layer</a:t>
            </a:r>
          </a:p>
          <a:p>
            <a:pPr lvl="2"/>
            <a:r>
              <a:rPr lang="de-DE" dirty="0" smtClean="0"/>
              <a:t>3rd Layer</a:t>
            </a:r>
          </a:p>
        </p:txBody>
      </p:sp>
      <p:sp>
        <p:nvSpPr>
          <p:cNvPr id="1030" name="TextBox 8"/>
          <p:cNvSpPr txBox="1">
            <a:spLocks noChangeArrowheads="1"/>
          </p:cNvSpPr>
          <p:nvPr userDrawn="1"/>
        </p:nvSpPr>
        <p:spPr bwMode="auto">
          <a:xfrm>
            <a:off x="1619672" y="6525344"/>
            <a:ext cx="682424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000">
                <a:solidFill>
                  <a:schemeClr val="tx1"/>
                </a:solidFill>
                <a:latin typeface="Segoe UI" panose="020B0502040204020203" pitchFamily="34" charset="0"/>
              </a:defRPr>
            </a:lvl1pPr>
            <a:lvl2pPr marL="742950" indent="-285750">
              <a:defRPr kumimoji="1" sz="2000">
                <a:solidFill>
                  <a:schemeClr val="tx1"/>
                </a:solidFill>
                <a:latin typeface="Segoe UI" panose="020B0502040204020203" pitchFamily="34" charset="0"/>
              </a:defRPr>
            </a:lvl2pPr>
            <a:lvl3pPr marL="1143000" indent="-228600">
              <a:defRPr kumimoji="1" sz="2000">
                <a:solidFill>
                  <a:schemeClr val="tx1"/>
                </a:solidFill>
                <a:latin typeface="Segoe UI" panose="020B0502040204020203" pitchFamily="34" charset="0"/>
              </a:defRPr>
            </a:lvl3pPr>
            <a:lvl4pPr marL="1600200" indent="-228600">
              <a:defRPr kumimoji="1" sz="2000">
                <a:solidFill>
                  <a:schemeClr val="tx1"/>
                </a:solidFill>
                <a:latin typeface="Segoe UI" panose="020B0502040204020203" pitchFamily="34" charset="0"/>
              </a:defRPr>
            </a:lvl4pPr>
            <a:lvl5pPr marL="2057400" indent="-228600">
              <a:defRPr kumimoji="1" sz="2000">
                <a:solidFill>
                  <a:schemeClr val="tx1"/>
                </a:solidFill>
                <a:latin typeface="Segoe UI" panose="020B0502040204020203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Segoe UI" panose="020B0502040204020203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Segoe UI" panose="020B0502040204020203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Segoe UI" panose="020B0502040204020203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Segoe UI" panose="020B0502040204020203" pitchFamily="34" charset="0"/>
              </a:defRPr>
            </a:lvl9pPr>
          </a:lstStyle>
          <a:p>
            <a:pPr algn="r">
              <a:defRPr/>
            </a:pPr>
            <a:r>
              <a:rPr lang="en-US" sz="1200" dirty="0" smtClean="0">
                <a:cs typeface="Segoe UI" panose="020B0502040204020203" pitchFamily="34" charset="0"/>
              </a:rPr>
              <a:t>12</a:t>
            </a:r>
            <a:r>
              <a:rPr lang="en-US" sz="1200" baseline="30000" dirty="0" smtClean="0">
                <a:cs typeface="Segoe UI" panose="020B0502040204020203" pitchFamily="34" charset="0"/>
              </a:rPr>
              <a:t>th</a:t>
            </a:r>
            <a:r>
              <a:rPr lang="en-US" sz="1200" baseline="0" dirty="0" smtClean="0">
                <a:cs typeface="Segoe UI" panose="020B0502040204020203" pitchFamily="34" charset="0"/>
              </a:rPr>
              <a:t> </a:t>
            </a:r>
            <a:r>
              <a:rPr lang="en-US" sz="1200" dirty="0" smtClean="0">
                <a:cs typeface="Segoe UI" panose="020B0502040204020203" pitchFamily="34" charset="0"/>
              </a:rPr>
              <a:t>Hong Kong Institute</a:t>
            </a:r>
            <a:r>
              <a:rPr lang="en-US" sz="1200" baseline="0" dirty="0" smtClean="0">
                <a:cs typeface="Segoe UI" panose="020B0502040204020203" pitchFamily="34" charset="0"/>
              </a:rPr>
              <a:t> of Monetary Research Summer Workshop</a:t>
            </a:r>
            <a:r>
              <a:rPr lang="en-US" sz="1200" dirty="0" smtClean="0">
                <a:cs typeface="Segoe UI" panose="020B0502040204020203" pitchFamily="34" charset="0"/>
              </a:rPr>
              <a:t>, Hong Kong, 19</a:t>
            </a:r>
            <a:r>
              <a:rPr lang="en-US" sz="1200" baseline="0" dirty="0" smtClean="0">
                <a:cs typeface="Segoe UI" panose="020B0502040204020203" pitchFamily="34" charset="0"/>
              </a:rPr>
              <a:t> August 2014</a:t>
            </a:r>
            <a:r>
              <a:rPr lang="en-US" sz="1200" dirty="0" smtClean="0">
                <a:cs typeface="Segoe UI" panose="020B0502040204020203" pitchFamily="34" charset="0"/>
              </a:rPr>
              <a:t> </a:t>
            </a:r>
            <a:endParaRPr lang="en-GB" sz="1200" dirty="0" smtClean="0">
              <a:cs typeface="Segoe UI" panose="020B0502040204020203" pitchFamily="34" charset="0"/>
            </a:endParaRPr>
          </a:p>
        </p:txBody>
      </p:sp>
      <p:sp>
        <p:nvSpPr>
          <p:cNvPr id="1077" name="Rectangle 5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582025" y="6537325"/>
            <a:ext cx="5588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 b="1">
                <a:solidFill>
                  <a:schemeClr val="bg1"/>
                </a:solidFill>
                <a:cs typeface="Segoe UI" pitchFamily="34" charset="0"/>
              </a:defRPr>
            </a:lvl1pPr>
          </a:lstStyle>
          <a:p>
            <a:pPr>
              <a:defRPr/>
            </a:pPr>
            <a:fld id="{8513ED56-1F54-4673-ABB4-E211AFA33C9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85" r:id="rId1"/>
    <p:sldLayoutId id="2147484182" r:id="rId2"/>
    <p:sldLayoutId id="2147484183" r:id="rId3"/>
    <p:sldLayoutId id="2147484184" r:id="rId4"/>
  </p:sldLayoutIdLst>
  <p:transition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400" b="1">
          <a:solidFill>
            <a:srgbClr val="A60000"/>
          </a:solidFill>
          <a:latin typeface="Segoe UI" pitchFamily="34" charset="0"/>
          <a:ea typeface="Segoe UI" pitchFamily="34" charset="0"/>
          <a:cs typeface="Segoe UI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rgbClr val="A60000"/>
          </a:solidFill>
          <a:latin typeface="Segoe UI" pitchFamily="34" charset="0"/>
          <a:cs typeface="Segoe U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rgbClr val="A60000"/>
          </a:solidFill>
          <a:latin typeface="Segoe UI" pitchFamily="34" charset="0"/>
          <a:cs typeface="Segoe U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rgbClr val="A60000"/>
          </a:solidFill>
          <a:latin typeface="Segoe UI" pitchFamily="34" charset="0"/>
          <a:cs typeface="Segoe U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rgbClr val="A60000"/>
          </a:solidFill>
          <a:latin typeface="Segoe UI" pitchFamily="34" charset="0"/>
          <a:cs typeface="Segoe UI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kumimoji="1" sz="2400" b="1">
          <a:solidFill>
            <a:srgbClr val="A60000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kumimoji="1" sz="2400" b="1">
          <a:solidFill>
            <a:srgbClr val="A60000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kumimoji="1" sz="2400" b="1">
          <a:solidFill>
            <a:srgbClr val="A60000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kumimoji="1" sz="2400" b="1">
          <a:solidFill>
            <a:srgbClr val="A60000"/>
          </a:solidFill>
          <a:latin typeface="Arial" charset="0"/>
        </a:defRPr>
      </a:lvl9pPr>
    </p:titleStyle>
    <p:bodyStyle>
      <a:lvl1pPr marL="342900" indent="-342900" algn="l" rtl="0" eaLnBrk="0" fontAlgn="base" hangingPunct="0">
        <a:lnSpc>
          <a:spcPct val="110000"/>
        </a:lnSpc>
        <a:spcBef>
          <a:spcPct val="20000"/>
        </a:spcBef>
        <a:spcAft>
          <a:spcPct val="0"/>
        </a:spcAft>
        <a:buClr>
          <a:srgbClr val="A60000"/>
        </a:buClr>
        <a:buSzPct val="90000"/>
        <a:buFont typeface="Wingdings" pitchFamily="2" charset="2"/>
        <a:buChar char="l"/>
        <a:defRPr kumimoji="1" sz="2000">
          <a:solidFill>
            <a:schemeClr val="tx2"/>
          </a:solidFill>
          <a:latin typeface="Segoe UI" pitchFamily="34" charset="0"/>
          <a:ea typeface="Segoe UI" pitchFamily="34" charset="0"/>
          <a:cs typeface="Segoe UI" pitchFamily="34" charset="0"/>
        </a:defRPr>
      </a:lvl1pPr>
      <a:lvl2pPr marL="742950" indent="-285750" algn="l" rtl="0" eaLnBrk="0" fontAlgn="base" hangingPunct="0">
        <a:lnSpc>
          <a:spcPct val="110000"/>
        </a:lnSpc>
        <a:spcBef>
          <a:spcPct val="20000"/>
        </a:spcBef>
        <a:spcAft>
          <a:spcPct val="0"/>
        </a:spcAft>
        <a:buClr>
          <a:srgbClr val="A6A6A6"/>
        </a:buClr>
        <a:buFont typeface="Wingdings" pitchFamily="2" charset="2"/>
        <a:buChar char="§"/>
        <a:defRPr kumimoji="1" sz="2000">
          <a:solidFill>
            <a:schemeClr val="tx2"/>
          </a:solidFill>
          <a:latin typeface="Segoe UI" pitchFamily="34" charset="0"/>
          <a:ea typeface="Segoe UI" pitchFamily="34" charset="0"/>
          <a:cs typeface="Segoe U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Segoe UI" pitchFamily="34" charset="0"/>
        <a:buChar char="-"/>
        <a:defRPr kumimoji="1" sz="2000">
          <a:solidFill>
            <a:schemeClr val="tx2"/>
          </a:solidFill>
          <a:latin typeface="Segoe UI" pitchFamily="34" charset="0"/>
          <a:ea typeface="Segoe UI" pitchFamily="34" charset="0"/>
          <a:cs typeface="Segoe U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A60000"/>
        </a:buClr>
        <a:buChar char="•"/>
        <a:defRPr kumimoji="1" sz="2000">
          <a:solidFill>
            <a:schemeClr val="tx2"/>
          </a:solidFill>
          <a:latin typeface="+mn-lt"/>
          <a:cs typeface="Segoe U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A60000"/>
        </a:buClr>
        <a:buChar char="•"/>
        <a:defRPr kumimoji="1" sz="2000">
          <a:solidFill>
            <a:schemeClr val="tx2"/>
          </a:solidFill>
          <a:latin typeface="+mn-lt"/>
          <a:cs typeface="Segoe UI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rgbClr val="A60000"/>
        </a:buClr>
        <a:buChar char="•"/>
        <a:defRPr kumimoji="1" sz="2000">
          <a:solidFill>
            <a:schemeClr val="tx2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rgbClr val="A60000"/>
        </a:buClr>
        <a:buChar char="•"/>
        <a:defRPr kumimoji="1" sz="2000">
          <a:solidFill>
            <a:schemeClr val="tx2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rgbClr val="A60000"/>
        </a:buClr>
        <a:buChar char="•"/>
        <a:defRPr kumimoji="1" sz="2000">
          <a:solidFill>
            <a:schemeClr val="tx2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rgbClr val="A60000"/>
        </a:buClr>
        <a:buChar char="•"/>
        <a:defRPr kumimoji="1" sz="2000">
          <a:solidFill>
            <a:schemeClr val="tx2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1"/>
          <p:cNvSpPr txBox="1">
            <a:spLocks noChangeArrowheads="1"/>
          </p:cNvSpPr>
          <p:nvPr/>
        </p:nvSpPr>
        <p:spPr bwMode="auto">
          <a:xfrm>
            <a:off x="1619672" y="6119359"/>
            <a:ext cx="56134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000">
                <a:solidFill>
                  <a:schemeClr val="tx1"/>
                </a:solidFill>
                <a:latin typeface="Segoe UI" pitchFamily="34" charset="0"/>
              </a:defRPr>
            </a:lvl1pPr>
            <a:lvl2pPr marL="742950" indent="-285750">
              <a:defRPr kumimoji="1" sz="2000">
                <a:solidFill>
                  <a:schemeClr val="tx1"/>
                </a:solidFill>
                <a:latin typeface="Segoe UI" pitchFamily="34" charset="0"/>
              </a:defRPr>
            </a:lvl2pPr>
            <a:lvl3pPr marL="1143000" indent="-228600">
              <a:defRPr kumimoji="1" sz="2000">
                <a:solidFill>
                  <a:schemeClr val="tx1"/>
                </a:solidFill>
                <a:latin typeface="Segoe UI" pitchFamily="34" charset="0"/>
              </a:defRPr>
            </a:lvl3pPr>
            <a:lvl4pPr marL="1600200" indent="-228600">
              <a:defRPr kumimoji="1" sz="2000">
                <a:solidFill>
                  <a:schemeClr val="tx1"/>
                </a:solidFill>
                <a:latin typeface="Segoe UI" pitchFamily="34" charset="0"/>
              </a:defRPr>
            </a:lvl4pPr>
            <a:lvl5pPr marL="2057400" indent="-228600">
              <a:defRPr kumimoji="1" sz="2000">
                <a:solidFill>
                  <a:schemeClr val="tx1"/>
                </a:solidFill>
                <a:latin typeface="Segoe U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Segoe U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Segoe U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Segoe U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Segoe UI" pitchFamily="34" charset="0"/>
              </a:defRPr>
            </a:lvl9pPr>
          </a:lstStyle>
          <a:p>
            <a:r>
              <a:rPr lang="en-US" sz="1400" b="1" dirty="0">
                <a:cs typeface="Segoe UI" pitchFamily="34" charset="0"/>
              </a:rPr>
              <a:t>The views expressed are </a:t>
            </a:r>
            <a:r>
              <a:rPr lang="en-US" sz="1400" b="1" dirty="0" smtClean="0">
                <a:cs typeface="Segoe UI" pitchFamily="34" charset="0"/>
              </a:rPr>
              <a:t>the presenters’ </a:t>
            </a:r>
            <a:r>
              <a:rPr lang="en-US" sz="1400" b="1" dirty="0">
                <a:cs typeface="Segoe UI" pitchFamily="34" charset="0"/>
              </a:rPr>
              <a:t>and do not necessarily reflect those of the BIS</a:t>
            </a:r>
            <a:endParaRPr lang="en-GB" sz="1400" b="1" dirty="0">
              <a:cs typeface="Segoe UI" pitchFamily="34" charset="0"/>
            </a:endParaRPr>
          </a:p>
        </p:txBody>
      </p:sp>
      <p:sp>
        <p:nvSpPr>
          <p:cNvPr id="3075" name="Titel 1"/>
          <p:cNvSpPr>
            <a:spLocks noGrp="1"/>
          </p:cNvSpPr>
          <p:nvPr>
            <p:ph type="ctrTitle" sz="quarter"/>
          </p:nvPr>
        </p:nvSpPr>
        <p:spPr>
          <a:xfrm>
            <a:off x="1698625" y="1989138"/>
            <a:ext cx="7162800" cy="1367854"/>
          </a:xfrm>
        </p:spPr>
        <p:txBody>
          <a:bodyPr/>
          <a:lstStyle/>
          <a:p>
            <a:r>
              <a:rPr lang="en-US" dirty="0" smtClean="0"/>
              <a:t>Discussion</a:t>
            </a:r>
            <a:br>
              <a:rPr lang="en-US" dirty="0" smtClean="0"/>
            </a:br>
            <a:r>
              <a:rPr lang="en-US" dirty="0" smtClean="0"/>
              <a:t>“</a:t>
            </a:r>
            <a:r>
              <a:rPr lang="en-GB" dirty="0"/>
              <a:t>Network Effects in Currency Internationalisation: Insights from BIS Triennial Surveys and Implications for the </a:t>
            </a:r>
            <a:r>
              <a:rPr lang="en-GB" dirty="0" err="1"/>
              <a:t>Renminbi</a:t>
            </a:r>
            <a:r>
              <a:rPr lang="en-US" dirty="0" smtClean="0"/>
              <a:t>”</a:t>
            </a:r>
          </a:p>
        </p:txBody>
      </p:sp>
      <p:sp>
        <p:nvSpPr>
          <p:cNvPr id="3076" name="Untertitel 2"/>
          <p:cNvSpPr>
            <a:spLocks noGrp="1"/>
          </p:cNvSpPr>
          <p:nvPr>
            <p:ph type="subTitle" sz="quarter" idx="1"/>
          </p:nvPr>
        </p:nvSpPr>
        <p:spPr>
          <a:xfrm>
            <a:off x="1698625" y="5156720"/>
            <a:ext cx="7180263" cy="720552"/>
          </a:xfrm>
        </p:spPr>
        <p:txBody>
          <a:bodyPr/>
          <a:lstStyle/>
          <a:p>
            <a:r>
              <a:rPr lang="en-US" dirty="0" smtClean="0"/>
              <a:t>12</a:t>
            </a:r>
            <a:r>
              <a:rPr lang="en-US" baseline="30000" dirty="0" smtClean="0"/>
              <a:t>th</a:t>
            </a:r>
            <a:r>
              <a:rPr lang="en-US" dirty="0" smtClean="0"/>
              <a:t> Hong Kong Institute for Monetary Research Summer Workshop</a:t>
            </a:r>
          </a:p>
          <a:p>
            <a:r>
              <a:rPr lang="en-US" dirty="0" smtClean="0"/>
              <a:t>Hong Kong, 19 August 2014</a:t>
            </a:r>
          </a:p>
          <a:p>
            <a:endParaRPr lang="en-US" dirty="0" smtClean="0"/>
          </a:p>
        </p:txBody>
      </p:sp>
      <p:sp>
        <p:nvSpPr>
          <p:cNvPr id="3077" name="Textfeld 3"/>
          <p:cNvSpPr txBox="1">
            <a:spLocks noChangeArrowheads="1"/>
          </p:cNvSpPr>
          <p:nvPr/>
        </p:nvSpPr>
        <p:spPr bwMode="auto">
          <a:xfrm>
            <a:off x="1619250" y="4427389"/>
            <a:ext cx="727323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000">
                <a:solidFill>
                  <a:schemeClr val="tx1"/>
                </a:solidFill>
                <a:latin typeface="Segoe UI" pitchFamily="34" charset="0"/>
              </a:defRPr>
            </a:lvl1pPr>
            <a:lvl2pPr marL="742950" indent="-285750">
              <a:defRPr kumimoji="1" sz="2000">
                <a:solidFill>
                  <a:schemeClr val="tx1"/>
                </a:solidFill>
                <a:latin typeface="Segoe UI" pitchFamily="34" charset="0"/>
              </a:defRPr>
            </a:lvl2pPr>
            <a:lvl3pPr marL="1143000" indent="-228600">
              <a:defRPr kumimoji="1" sz="2000">
                <a:solidFill>
                  <a:schemeClr val="tx1"/>
                </a:solidFill>
                <a:latin typeface="Segoe UI" pitchFamily="34" charset="0"/>
              </a:defRPr>
            </a:lvl3pPr>
            <a:lvl4pPr marL="1600200" indent="-228600">
              <a:defRPr kumimoji="1" sz="2000">
                <a:solidFill>
                  <a:schemeClr val="tx1"/>
                </a:solidFill>
                <a:latin typeface="Segoe UI" pitchFamily="34" charset="0"/>
              </a:defRPr>
            </a:lvl4pPr>
            <a:lvl5pPr marL="2057400" indent="-228600">
              <a:defRPr kumimoji="1" sz="2000">
                <a:solidFill>
                  <a:schemeClr val="tx1"/>
                </a:solidFill>
                <a:latin typeface="Segoe U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Segoe U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Segoe U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Segoe U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Segoe UI" pitchFamily="34" charset="0"/>
              </a:defRPr>
            </a:lvl9pPr>
          </a:lstStyle>
          <a:p>
            <a:r>
              <a:rPr lang="en-US" sz="1600" dirty="0">
                <a:cs typeface="Segoe UI" pitchFamily="34" charset="0"/>
              </a:rPr>
              <a:t>Torsten Ehlers, PhD</a:t>
            </a:r>
            <a:br>
              <a:rPr lang="en-US" sz="1600" dirty="0">
                <a:cs typeface="Segoe UI" pitchFamily="34" charset="0"/>
              </a:rPr>
            </a:br>
            <a:r>
              <a:rPr lang="en-US" sz="1600" dirty="0">
                <a:cs typeface="Segoe UI" pitchFamily="34" charset="0"/>
              </a:rPr>
              <a:t>Bank for International </a:t>
            </a:r>
            <a:r>
              <a:rPr lang="en-US" sz="1600" dirty="0" smtClean="0">
                <a:cs typeface="Segoe UI" pitchFamily="34" charset="0"/>
              </a:rPr>
              <a:t>Settlements</a:t>
            </a:r>
            <a:endParaRPr lang="en-US" sz="1600" dirty="0">
              <a:cs typeface="Segoe U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2988" y="332656"/>
            <a:ext cx="7473950" cy="466725"/>
          </a:xfrm>
        </p:spPr>
        <p:txBody>
          <a:bodyPr/>
          <a:lstStyle/>
          <a:p>
            <a:r>
              <a:rPr lang="en-US" dirty="0" smtClean="0"/>
              <a:t>4. Policy implications: </a:t>
            </a:r>
            <a:r>
              <a:rPr lang="en-US" dirty="0" err="1"/>
              <a:t>I</a:t>
            </a:r>
            <a:r>
              <a:rPr lang="en-US" dirty="0" err="1" smtClean="0"/>
              <a:t>nternationalisation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2988" y="980728"/>
            <a:ext cx="7497762" cy="4319587"/>
          </a:xfrm>
        </p:spPr>
        <p:txBody>
          <a:bodyPr/>
          <a:lstStyle/>
          <a:p>
            <a:r>
              <a:rPr lang="en-US" dirty="0" smtClean="0"/>
              <a:t>First “</a:t>
            </a:r>
            <a:r>
              <a:rPr lang="en-US" dirty="0" err="1" smtClean="0"/>
              <a:t>regionalisation</a:t>
            </a:r>
            <a:r>
              <a:rPr lang="en-US" dirty="0" smtClean="0"/>
              <a:t>” and then “</a:t>
            </a:r>
            <a:r>
              <a:rPr lang="en-US" dirty="0" err="1" smtClean="0"/>
              <a:t>internationalisation</a:t>
            </a:r>
            <a:r>
              <a:rPr lang="en-US" dirty="0" smtClean="0"/>
              <a:t>”?</a:t>
            </a:r>
          </a:p>
          <a:p>
            <a:pPr lvl="1"/>
            <a:r>
              <a:rPr lang="en-US" dirty="0" smtClean="0"/>
              <a:t>What makes the RMB unique among EM currencies is its offshore use within the region</a:t>
            </a:r>
          </a:p>
          <a:p>
            <a:pPr lvl="1"/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3010E8-1644-45B4-983C-278EC8EDB09A}" type="slidenum">
              <a:rPr lang="en-GB" smtClean="0"/>
              <a:pPr>
                <a:defRPr/>
              </a:pPr>
              <a:t>10</a:t>
            </a:fld>
            <a:endParaRPr lang="en-GB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110618"/>
            <a:ext cx="8784976" cy="4185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Oval 4"/>
          <p:cNvSpPr/>
          <p:nvPr/>
        </p:nvSpPr>
        <p:spPr bwMode="auto">
          <a:xfrm>
            <a:off x="4644008" y="4725144"/>
            <a:ext cx="936104" cy="504056"/>
          </a:xfrm>
          <a:prstGeom prst="ellipse">
            <a:avLst/>
          </a:prstGeom>
          <a:noFill/>
          <a:ln w="38100" cap="sq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GB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335220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253955"/>
            <a:ext cx="7921500" cy="466725"/>
          </a:xfrm>
        </p:spPr>
        <p:txBody>
          <a:bodyPr/>
          <a:lstStyle/>
          <a:p>
            <a:r>
              <a:rPr lang="en-US" dirty="0"/>
              <a:t>4. Policy implications</a:t>
            </a:r>
            <a:r>
              <a:rPr lang="en-US" dirty="0" smtClean="0"/>
              <a:t>: Why a next reserve currency</a:t>
            </a:r>
            <a:br>
              <a:rPr lang="en-US" dirty="0" smtClean="0"/>
            </a:br>
            <a:r>
              <a:rPr lang="en-US" dirty="0" smtClean="0"/>
              <a:t>                                      is likely an Asian one (the RMB)</a:t>
            </a:r>
            <a:endParaRPr lang="en-GB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971600" y="1124744"/>
            <a:ext cx="7497762" cy="4319587"/>
          </a:xfrm>
        </p:spPr>
        <p:txBody>
          <a:bodyPr/>
          <a:lstStyle/>
          <a:p>
            <a:pPr marL="0" indent="0" algn="ctr">
              <a:buNone/>
            </a:pPr>
            <a:r>
              <a:rPr lang="en-US" b="1" dirty="0" smtClean="0"/>
              <a:t>Offshore trading location</a:t>
            </a:r>
            <a:endParaRPr lang="en-GB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3010E8-1644-45B4-983C-278EC8EDB09A}" type="slidenum">
              <a:rPr lang="en-GB" smtClean="0"/>
              <a:pPr>
                <a:defRPr/>
              </a:pPr>
              <a:t>11</a:t>
            </a:fld>
            <a:endParaRPr lang="en-GB"/>
          </a:p>
        </p:txBody>
      </p:sp>
      <p:pic>
        <p:nvPicPr>
          <p:cNvPr id="5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3975" y="1628775"/>
            <a:ext cx="3790950" cy="471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56" y="1628775"/>
            <a:ext cx="3200400" cy="3686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pic>
        <p:nvPicPr>
          <p:cNvPr id="7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6362" y="1903413"/>
            <a:ext cx="3173412" cy="312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6327831" y="6021288"/>
            <a:ext cx="27873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Source: BIS Triennial Survey 2013</a:t>
            </a:r>
            <a:endParaRPr lang="en-GB" sz="1400" b="0" dirty="0" smtClean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cxnSp>
        <p:nvCxnSpPr>
          <p:cNvPr id="11" name="Straight Connector 10"/>
          <p:cNvCxnSpPr/>
          <p:nvPr/>
        </p:nvCxnSpPr>
        <p:spPr bwMode="auto">
          <a:xfrm>
            <a:off x="755576" y="1478091"/>
            <a:ext cx="8208912" cy="0"/>
          </a:xfrm>
          <a:prstGeom prst="line">
            <a:avLst/>
          </a:prstGeom>
          <a:solidFill>
            <a:schemeClr val="accent1"/>
          </a:solidFill>
          <a:ln w="22225" cap="sq" cmpd="sng" algn="ctr">
            <a:solidFill>
              <a:srgbClr val="C0C0C0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72598407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1. What the paper offers</a:t>
            </a:r>
            <a:endParaRPr lang="en-GB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Theory:</a:t>
            </a:r>
            <a:endParaRPr lang="en-US" dirty="0" smtClean="0"/>
          </a:p>
          <a:p>
            <a:pPr lvl="1"/>
            <a:r>
              <a:rPr lang="en-US" dirty="0" smtClean="0"/>
              <a:t>Currency choice depends on both fundamentals and network effects (relationship can be highly non-linear)</a:t>
            </a:r>
          </a:p>
          <a:p>
            <a:endParaRPr lang="en-US" sz="1400" dirty="0"/>
          </a:p>
          <a:p>
            <a:r>
              <a:rPr lang="en-US" b="1" dirty="0" smtClean="0"/>
              <a:t>Empirical analysis:</a:t>
            </a:r>
          </a:p>
          <a:p>
            <a:pPr lvl="1"/>
            <a:r>
              <a:rPr lang="en-US" dirty="0" smtClean="0"/>
              <a:t>Both trade and depth of capital markets matter for the choice of trading currency (as well as inflation)</a:t>
            </a:r>
          </a:p>
          <a:p>
            <a:endParaRPr lang="en-US" sz="1400" dirty="0" smtClean="0"/>
          </a:p>
          <a:p>
            <a:r>
              <a:rPr lang="en-US" b="1" dirty="0" smtClean="0"/>
              <a:t>Policy implications:</a:t>
            </a:r>
            <a:endParaRPr lang="en-US" b="1" dirty="0"/>
          </a:p>
          <a:p>
            <a:pPr lvl="1"/>
            <a:r>
              <a:rPr lang="en-US" dirty="0"/>
              <a:t>I</a:t>
            </a:r>
            <a:r>
              <a:rPr lang="en-US" dirty="0" smtClean="0"/>
              <a:t>ncrease in trade shares (though scope for that is limited), but more so a deeper capital market will likely render the </a:t>
            </a:r>
            <a:r>
              <a:rPr lang="en-US" dirty="0" err="1" smtClean="0"/>
              <a:t>Renminbi</a:t>
            </a:r>
            <a:r>
              <a:rPr lang="en-US" dirty="0" smtClean="0"/>
              <a:t> a reserve currency (by 2040 or so)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3010E8-1644-45B4-983C-278EC8EDB09A}" type="slidenum">
              <a:rPr lang="en-GB" smtClean="0"/>
              <a:pPr>
                <a:defRPr/>
              </a:pPr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582987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2. Currency Choice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 smtClean="0"/>
                  <a:t>Trading share </a:t>
                </a:r>
                <a:r>
                  <a:rPr lang="en-US" i="1" dirty="0" smtClean="0"/>
                  <a:t>y</a:t>
                </a:r>
                <a:r>
                  <a:rPr lang="en-US" dirty="0" smtClean="0"/>
                  <a:t> of currency </a:t>
                </a:r>
                <a:r>
                  <a:rPr lang="en-US" i="1" dirty="0" smtClean="0"/>
                  <a:t>j</a:t>
                </a:r>
                <a:r>
                  <a:rPr lang="en-US" dirty="0" smtClean="0"/>
                  <a:t> in period </a:t>
                </a:r>
                <a:r>
                  <a:rPr lang="en-US" i="1" dirty="0" smtClean="0"/>
                  <a:t>t</a:t>
                </a:r>
              </a:p>
              <a:p>
                <a:pPr marL="0" indent="0">
                  <a:buNone/>
                </a:pPr>
                <a:r>
                  <a:rPr lang="en-US" sz="800" i="1" dirty="0" smtClean="0">
                    <a:latin typeface="Cambria Math"/>
                  </a:rPr>
                  <a:t/>
                </a:r>
                <a:br>
                  <a:rPr lang="en-US" sz="800" i="1" dirty="0" smtClean="0">
                    <a:latin typeface="Cambria Math"/>
                  </a:rPr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/>
                            </a:rPr>
                            <m:t>𝑦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</a:rPr>
                            <m:t>𝑗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,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𝑡</m:t>
                          </m:r>
                        </m:sub>
                      </m:sSub>
                      <m:r>
                        <a:rPr lang="en-US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/>
                            </a:rPr>
                            <m:t>𝑒𝑥𝑝</m:t>
                          </m:r>
                          <m:d>
                            <m:dPr>
                              <m:ctrlPr>
                                <a:rPr lang="en-US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latin typeface="Cambria Math"/>
                                </a:rPr>
                                <m:t>2</m:t>
                              </m:r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</a:rPr>
                                <m:t>𝜃</m:t>
                              </m:r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b="0" i="1" smtClean="0">
                                      <a:latin typeface="Cambria Math"/>
                                      <a:ea typeface="Cambria Math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b="0" i="1" smtClean="0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i="1">
                                          <a:latin typeface="Cambria Math"/>
                                          <a:ea typeface="Cambria Math"/>
                                        </a:rPr>
                                        <m:t>∅</m:t>
                                      </m:r>
                                    </m:e>
                                    <m:sub>
                                      <m:r>
                                        <a:rPr lang="en-US" b="0" i="1" smtClean="0">
                                          <a:latin typeface="Cambria Math"/>
                                          <a:ea typeface="Cambria Math"/>
                                        </a:rPr>
                                        <m:t>𝑗𝑡</m:t>
                                      </m:r>
                                    </m:sub>
                                  </m:sSub>
                                  <m:r>
                                    <a:rPr lang="en-US" b="0" i="1" smtClean="0">
                                      <a:latin typeface="Cambria Math"/>
                                      <a:ea typeface="Cambria Math"/>
                                    </a:rPr>
                                    <m:t>+</m:t>
                                  </m:r>
                                  <m:r>
                                    <a:rPr lang="en-US" b="0" i="1" smtClean="0">
                                      <a:latin typeface="Cambria Math"/>
                                      <a:ea typeface="Cambria Math"/>
                                    </a:rPr>
                                    <m:t>𝜌</m:t>
                                  </m:r>
                                  <m:d>
                                    <m:dPr>
                                      <m:ctrlPr>
                                        <a:rPr lang="en-US" b="0" i="1" smtClean="0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b="0" i="1" smtClean="0">
                                          <a:latin typeface="Cambria Math"/>
                                          <a:ea typeface="Cambria Math"/>
                                        </a:rPr>
                                        <m:t>2</m:t>
                                      </m:r>
                                      <m:sSub>
                                        <m:sSubPr>
                                          <m:ctrlPr>
                                            <a:rPr lang="en-US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𝑦</m:t>
                                          </m:r>
                                        </m:e>
                                        <m:sub>
                                          <m:r>
                                            <a:rPr lang="en-US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𝑗</m:t>
                                          </m:r>
                                          <m:r>
                                            <a:rPr lang="en-US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,</m:t>
                                          </m:r>
                                          <m:r>
                                            <a:rPr lang="en-US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𝑡</m:t>
                                          </m:r>
                                          <m:r>
                                            <a:rPr lang="en-US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−1</m:t>
                                          </m:r>
                                        </m:sub>
                                      </m:sSub>
                                      <m:r>
                                        <a:rPr lang="en-US" b="0" i="1" smtClean="0">
                                          <a:latin typeface="Cambria Math"/>
                                          <a:ea typeface="Cambria Math"/>
                                        </a:rPr>
                                        <m:t>−1</m:t>
                                      </m:r>
                                    </m:e>
                                  </m:d>
                                </m:e>
                              </m:d>
                            </m:e>
                          </m:d>
                        </m:num>
                        <m:den>
                          <m:r>
                            <a:rPr lang="en-US" i="1">
                              <a:latin typeface="Cambria Math"/>
                            </a:rPr>
                            <m:t>𝑒𝑥𝑝</m:t>
                          </m:r>
                          <m:d>
                            <m:dPr>
                              <m:ctrlPr>
                                <a:rPr lang="en-US" i="1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2</m:t>
                              </m:r>
                              <m:r>
                                <a:rPr lang="en-US" i="1">
                                  <a:latin typeface="Cambria Math"/>
                                  <a:ea typeface="Cambria Math"/>
                                </a:rPr>
                                <m:t>𝜃</m:t>
                              </m:r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i="1">
                                      <a:latin typeface="Cambria Math"/>
                                      <a:ea typeface="Cambria Math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i="1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i="1">
                                          <a:latin typeface="Cambria Math"/>
                                          <a:ea typeface="Cambria Math"/>
                                        </a:rPr>
                                        <m:t>∅</m:t>
                                      </m:r>
                                    </m:e>
                                    <m:sub>
                                      <m:r>
                                        <a:rPr lang="en-US" i="1">
                                          <a:latin typeface="Cambria Math"/>
                                          <a:ea typeface="Cambria Math"/>
                                        </a:rPr>
                                        <m:t>𝑗𝑡</m:t>
                                      </m:r>
                                    </m:sub>
                                  </m:sSub>
                                  <m:r>
                                    <a:rPr lang="en-US" i="1">
                                      <a:latin typeface="Cambria Math"/>
                                      <a:ea typeface="Cambria Math"/>
                                    </a:rPr>
                                    <m:t>+</m:t>
                                  </m:r>
                                  <m:r>
                                    <a:rPr lang="en-US" i="1">
                                      <a:latin typeface="Cambria Math"/>
                                      <a:ea typeface="Cambria Math"/>
                                    </a:rPr>
                                    <m:t>𝜌</m:t>
                                  </m:r>
                                  <m:d>
                                    <m:dPr>
                                      <m:ctrlPr>
                                        <a:rPr lang="en-US" i="1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i="1">
                                          <a:latin typeface="Cambria Math"/>
                                          <a:ea typeface="Cambria Math"/>
                                        </a:rPr>
                                        <m:t>2</m:t>
                                      </m:r>
                                      <m:sSub>
                                        <m:sSubPr>
                                          <m:ctrlPr>
                                            <a:rPr lang="en-US" i="1">
                                              <a:latin typeface="Cambria Math"/>
                                              <a:ea typeface="Cambria Math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i="1">
                                              <a:latin typeface="Cambria Math"/>
                                              <a:ea typeface="Cambria Math"/>
                                            </a:rPr>
                                            <m:t>𝑦</m:t>
                                          </m:r>
                                        </m:e>
                                        <m:sub>
                                          <m:r>
                                            <a:rPr lang="en-US" i="1">
                                              <a:latin typeface="Cambria Math"/>
                                              <a:ea typeface="Cambria Math"/>
                                            </a:rPr>
                                            <m:t>𝑗</m:t>
                                          </m:r>
                                          <m:r>
                                            <a:rPr lang="en-US" i="1">
                                              <a:latin typeface="Cambria Math"/>
                                              <a:ea typeface="Cambria Math"/>
                                            </a:rPr>
                                            <m:t>,</m:t>
                                          </m:r>
                                          <m:r>
                                            <a:rPr lang="en-US" i="1">
                                              <a:latin typeface="Cambria Math"/>
                                              <a:ea typeface="Cambria Math"/>
                                            </a:rPr>
                                            <m:t>𝑡</m:t>
                                          </m:r>
                                          <m:r>
                                            <a:rPr lang="en-US" i="1">
                                              <a:latin typeface="Cambria Math"/>
                                              <a:ea typeface="Cambria Math"/>
                                            </a:rPr>
                                            <m:t>−1</m:t>
                                          </m:r>
                                        </m:sub>
                                      </m:sSub>
                                      <m:r>
                                        <a:rPr lang="en-US" i="1">
                                          <a:latin typeface="Cambria Math"/>
                                          <a:ea typeface="Cambria Math"/>
                                        </a:rPr>
                                        <m:t>−1</m:t>
                                      </m:r>
                                    </m:e>
                                  </m:d>
                                </m:e>
                              </m:d>
                            </m:e>
                          </m:d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+1</m:t>
                          </m:r>
                        </m:den>
                      </m:f>
                    </m:oMath>
                  </m:oMathPara>
                </a14:m>
                <a:endParaRPr lang="en-US" i="1" dirty="0" smtClean="0">
                  <a:latin typeface="Cambria Math"/>
                </a:endParaRPr>
              </a:p>
              <a:p>
                <a:endParaRPr lang="en-US" dirty="0" smtClean="0"/>
              </a:p>
              <a:p>
                <a:r>
                  <a:rPr lang="en-US" dirty="0" smtClean="0"/>
                  <a:t>Treatment of uncertainty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GB" i="1" smtClean="0">
                        <a:latin typeface="Cambria Math"/>
                        <a:ea typeface="Cambria Math"/>
                      </a:rPr>
                      <m:t>𝜃</m:t>
                    </m:r>
                  </m:oMath>
                </a14:m>
                <a:r>
                  <a:rPr lang="en-GB" dirty="0" smtClean="0"/>
                  <a:t> is </a:t>
                </a:r>
                <a:r>
                  <a:rPr lang="en-GB" dirty="0"/>
                  <a:t>(proportional to</a:t>
                </a:r>
                <a:r>
                  <a:rPr lang="en-GB" dirty="0" smtClean="0"/>
                  <a:t>) the </a:t>
                </a:r>
                <a:r>
                  <a:rPr lang="en-GB" i="1" dirty="0" smtClean="0"/>
                  <a:t>inverse</a:t>
                </a:r>
                <a:r>
                  <a:rPr lang="en-GB" dirty="0" smtClean="0"/>
                  <a:t> of the </a:t>
                </a:r>
                <a:r>
                  <a:rPr lang="en-GB" dirty="0" err="1" smtClean="0"/>
                  <a:t>std</a:t>
                </a:r>
                <a:r>
                  <a:rPr lang="en-GB" dirty="0" smtClean="0"/>
                  <a:t> of</a:t>
                </a:r>
                <a:br>
                  <a:rPr lang="en-GB" dirty="0" smtClean="0"/>
                </a:br>
                <a:r>
                  <a:rPr lang="en-GB" dirty="0" smtClean="0"/>
                  <a:t>(the difference of) payoff shocks: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b="0" i="0" smtClean="0">
                        <a:latin typeface="Cambria Math"/>
                      </a:rPr>
                      <m:t>std</m:t>
                    </m:r>
                    <m:r>
                      <a:rPr lang="en-US" b="0" i="0" smtClean="0">
                        <a:latin typeface="Cambria Math"/>
                      </a:rPr>
                      <m:t>=</m:t>
                    </m:r>
                    <m:d>
                      <m:dPr>
                        <m:ctrlPr>
                          <a:rPr lang="en-GB" i="1">
                            <a:latin typeface="Cambria Math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GB" i="1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i="1">
                                <a:latin typeface="Cambria Math"/>
                              </a:rPr>
                              <m:t>1</m:t>
                            </m:r>
                          </m:num>
                          <m:den>
                            <m:r>
                              <a:rPr lang="en-GB" i="1">
                                <a:latin typeface="Cambria Math"/>
                                <a:ea typeface="Cambria Math"/>
                              </a:rPr>
                              <m:t>𝜃</m:t>
                            </m:r>
                          </m:den>
                        </m:f>
                      </m:e>
                    </m:d>
                    <m:f>
                      <m:fPr>
                        <m:ctrlPr>
                          <a:rPr lang="en-GB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GB" i="1">
                            <a:latin typeface="Cambria Math"/>
                            <a:ea typeface="Cambria Math"/>
                          </a:rPr>
                          <m:t>𝜋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GB" i="1" smtClean="0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b="0" i="1" smtClean="0">
                                <a:latin typeface="Cambria Math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endParaRPr lang="en-GB" dirty="0" smtClean="0"/>
              </a:p>
              <a:p>
                <a:pPr lvl="1"/>
                <a:r>
                  <a:rPr lang="en-US" dirty="0" smtClean="0"/>
                  <a:t>if variance is very large (</a:t>
                </a:r>
                <a14:m>
                  <m:oMath xmlns:m="http://schemas.openxmlformats.org/officeDocument/2006/math">
                    <m:r>
                      <a:rPr lang="en-GB" i="1">
                        <a:latin typeface="Cambria Math"/>
                        <a:ea typeface="Cambria Math"/>
                      </a:rPr>
                      <m:t>𝜃</m:t>
                    </m:r>
                  </m:oMath>
                </a14:m>
                <a:r>
                  <a:rPr lang="en-US" dirty="0" smtClean="0"/>
                  <a:t> is very small), then NEITHER fundamentals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/>
                            <a:ea typeface="Cambria Math"/>
                          </a:rPr>
                          <m:t>∅</m:t>
                        </m:r>
                      </m:e>
                      <m:sub>
                        <m:r>
                          <a:rPr lang="en-US" i="1">
                            <a:latin typeface="Cambria Math"/>
                            <a:ea typeface="Cambria Math"/>
                          </a:rPr>
                          <m:t>𝑗𝑡</m:t>
                        </m:r>
                      </m:sub>
                    </m:sSub>
                  </m:oMath>
                </a14:m>
                <a:r>
                  <a:rPr lang="en-US" dirty="0" smtClean="0"/>
                  <a:t>  NOR network effects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/>
                        <a:ea typeface="Cambria Math"/>
                      </a:rPr>
                      <m:t>𝜌</m:t>
                    </m:r>
                  </m:oMath>
                </a14:m>
                <a:r>
                  <a:rPr lang="en-GB" dirty="0" smtClean="0"/>
                  <a:t> matter</a:t>
                </a:r>
                <a:endParaRPr lang="en-GB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3"/>
                <a:stretch>
                  <a:fillRect l="-1707" t="-169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3010E8-1644-45B4-983C-278EC8EDB09A}" type="slidenum">
              <a:rPr lang="en-GB" smtClean="0"/>
              <a:pPr>
                <a:defRPr/>
              </a:pPr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638351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2988" y="260648"/>
            <a:ext cx="7473950" cy="466725"/>
          </a:xfrm>
        </p:spPr>
        <p:txBody>
          <a:bodyPr/>
          <a:lstStyle/>
          <a:p>
            <a:r>
              <a:rPr lang="en-US" dirty="0"/>
              <a:t>2. Currency choice</a:t>
            </a:r>
            <a:r>
              <a:rPr lang="en-US" dirty="0" smtClean="0"/>
              <a:t>: Effect of higher uncertainty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042988" y="929369"/>
                <a:ext cx="7497762" cy="4319587"/>
              </a:xfrm>
            </p:spPr>
            <p:txBody>
              <a:bodyPr/>
              <a:lstStyle/>
              <a:p>
                <a:r>
                  <a:rPr lang="en-US" dirty="0" smtClean="0"/>
                  <a:t>Using baseline model (assuming 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/>
                        <a:ea typeface="Cambria Math"/>
                      </a:rPr>
                      <m:t>𝜃</m:t>
                    </m:r>
                    <m:r>
                      <a:rPr lang="en-US" b="0" i="1" smtClean="0">
                        <a:latin typeface="Cambria Math"/>
                        <a:ea typeface="Cambria Math"/>
                      </a:rPr>
                      <m:t>=1)</m:t>
                    </m:r>
                  </m:oMath>
                </a14:m>
                <a:r>
                  <a:rPr lang="en-GB" dirty="0" smtClean="0"/>
                  <a:t>; double </a:t>
                </a:r>
                <a:r>
                  <a:rPr lang="en-GB" dirty="0" err="1" smtClean="0"/>
                  <a:t>std</a:t>
                </a:r>
                <a:r>
                  <a:rPr lang="en-GB" dirty="0"/>
                  <a:t> </a:t>
                </a:r>
                <a:r>
                  <a:rPr lang="en-GB" dirty="0" smtClean="0"/>
                  <a:t>=&gt; </a:t>
                </a:r>
                <a14:m>
                  <m:oMath xmlns:m="http://schemas.openxmlformats.org/officeDocument/2006/math">
                    <m:r>
                      <a:rPr lang="en-GB" i="1" smtClean="0">
                        <a:latin typeface="Cambria Math"/>
                        <a:ea typeface="Cambria Math"/>
                      </a:rPr>
                      <m:t>𝜃</m:t>
                    </m:r>
                    <m:r>
                      <a:rPr lang="en-US" b="0" i="1" smtClean="0">
                        <a:latin typeface="Cambria Math"/>
                        <a:ea typeface="Cambria Math"/>
                      </a:rPr>
                      <m:t>=0.5</m:t>
                    </m:r>
                  </m:oMath>
                </a14:m>
                <a:endParaRPr lang="en-GB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042988" y="929369"/>
                <a:ext cx="7497762" cy="4319587"/>
              </a:xfrm>
              <a:blipFill rotWithShape="1">
                <a:blip r:embed="rId3"/>
                <a:stretch>
                  <a:fillRect l="-1707" t="-155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3010E8-1644-45B4-983C-278EC8EDB09A}" type="slidenum">
              <a:rPr lang="en-GB" smtClean="0"/>
              <a:pPr>
                <a:defRPr/>
              </a:pPr>
              <a:t>4</a:t>
            </a:fld>
            <a:endParaRPr lang="en-GB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" t="4886" r="6857"/>
          <a:stretch/>
        </p:blipFill>
        <p:spPr>
          <a:xfrm>
            <a:off x="1033265" y="1305854"/>
            <a:ext cx="7283151" cy="493145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7" t="5136" r="7000"/>
          <a:stretch/>
        </p:blipFill>
        <p:spPr>
          <a:xfrm>
            <a:off x="844785" y="1377406"/>
            <a:ext cx="7615647" cy="4958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276912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2988" y="548680"/>
            <a:ext cx="7473950" cy="466725"/>
          </a:xfrm>
        </p:spPr>
        <p:txBody>
          <a:bodyPr/>
          <a:lstStyle/>
          <a:p>
            <a:r>
              <a:rPr lang="en-US" dirty="0" smtClean="0"/>
              <a:t>2. Currency choice: </a:t>
            </a:r>
            <a:r>
              <a:rPr lang="en-US" dirty="0"/>
              <a:t>M</a:t>
            </a:r>
            <a:r>
              <a:rPr lang="en-US" dirty="0" smtClean="0"/>
              <a:t>odel based checks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042988" y="1340768"/>
                <a:ext cx="7497762" cy="4319587"/>
              </a:xfrm>
            </p:spPr>
            <p:txBody>
              <a:bodyPr/>
              <a:lstStyle/>
              <a:p>
                <a:r>
                  <a:rPr lang="en-US" dirty="0" smtClean="0"/>
                  <a:t>Model is general enough to allow for country-specific (and time-varying)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/>
                            <a:ea typeface="Cambria Math"/>
                          </a:rPr>
                          <m:t>𝜃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  <a:ea typeface="Cambria Math"/>
                          </a:rPr>
                          <m:t>𝑗</m:t>
                        </m:r>
                        <m:r>
                          <a:rPr lang="en-US" b="0" i="1" smtClean="0">
                            <a:latin typeface="Cambria Math"/>
                            <a:ea typeface="Cambria Math"/>
                          </a:rPr>
                          <m:t>,</m:t>
                        </m:r>
                        <m:r>
                          <a:rPr lang="en-US" b="0" i="1" smtClean="0">
                            <a:latin typeface="Cambria Math"/>
                            <a:ea typeface="Cambria Math"/>
                          </a:rPr>
                          <m:t>𝑡</m:t>
                        </m:r>
                      </m:sub>
                    </m:sSub>
                  </m:oMath>
                </a14:m>
                <a:endParaRPr lang="en-US" dirty="0" smtClean="0">
                  <a:ea typeface="Cambria Math"/>
                </a:endParaRPr>
              </a:p>
              <a:p>
                <a:endParaRPr lang="en-US" dirty="0" smtClean="0"/>
              </a:p>
              <a:p>
                <a:r>
                  <a:rPr lang="en-US" dirty="0" smtClean="0"/>
                  <a:t>Candidates for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/>
                            <a:ea typeface="Cambria Math"/>
                          </a:rPr>
                          <m:t>𝜃</m:t>
                        </m:r>
                      </m:e>
                      <m:sub>
                        <m:r>
                          <a:rPr lang="en-US" i="1">
                            <a:latin typeface="Cambria Math"/>
                            <a:ea typeface="Cambria Math"/>
                          </a:rPr>
                          <m:t>𝑗</m:t>
                        </m:r>
                        <m:r>
                          <a:rPr lang="en-US" i="1">
                            <a:latin typeface="Cambria Math"/>
                            <a:ea typeface="Cambria Math"/>
                          </a:rPr>
                          <m:t>,</m:t>
                        </m:r>
                        <m:r>
                          <a:rPr lang="en-US" i="1">
                            <a:latin typeface="Cambria Math"/>
                            <a:ea typeface="Cambria Math"/>
                          </a:rPr>
                          <m:t>𝑡</m:t>
                        </m:r>
                      </m:sub>
                    </m:sSub>
                  </m:oMath>
                </a14:m>
                <a:r>
                  <a:rPr lang="en-GB" dirty="0" smtClean="0"/>
                  <a:t> follow from the model:</a:t>
                </a:r>
              </a:p>
              <a:p>
                <a:pPr lvl="1"/>
                <a:r>
                  <a:rPr lang="en-US" dirty="0" smtClean="0"/>
                  <a:t>Variance of shocks to currency returns</a:t>
                </a:r>
              </a:p>
              <a:p>
                <a:pPr lvl="1"/>
                <a:r>
                  <a:rPr lang="en-US" dirty="0" smtClean="0"/>
                  <a:t>Currency return could be weighted (by FX turnover share) bilateral returns</a:t>
                </a:r>
                <a:endParaRPr lang="en-GB" dirty="0" smtClean="0"/>
              </a:p>
              <a:p>
                <a:pPr marL="0" indent="0">
                  <a:buNone/>
                </a:pPr>
                <a:endParaRPr lang="en-US" dirty="0"/>
              </a:p>
              <a:p>
                <a:r>
                  <a:rPr lang="en-US" dirty="0" smtClean="0"/>
                  <a:t>From there identify true underlying parameters (from the existing parameter estimates) and check</a:t>
                </a:r>
              </a:p>
              <a:p>
                <a:pPr lvl="1"/>
                <a:r>
                  <a:rPr lang="en-US" dirty="0" smtClean="0"/>
                  <a:t>how important network effects are</a:t>
                </a:r>
              </a:p>
              <a:p>
                <a:pPr lvl="1"/>
                <a:r>
                  <a:rPr lang="en-US" dirty="0" smtClean="0"/>
                  <a:t>how much dynamic adjustment for RMB would change if variance were to increase to levels of KRW or USD</a:t>
                </a:r>
                <a:endParaRPr lang="en-GB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042988" y="1340768"/>
                <a:ext cx="7497762" cy="4319587"/>
              </a:xfrm>
              <a:blipFill rotWithShape="1">
                <a:blip r:embed="rId3"/>
                <a:stretch>
                  <a:fillRect l="-1707" t="-1693" b="-1650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3010E8-1644-45B4-983C-278EC8EDB09A}" type="slidenum">
              <a:rPr lang="en-GB" smtClean="0"/>
              <a:pPr>
                <a:defRPr/>
              </a:pPr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629487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</a:t>
            </a:r>
            <a:r>
              <a:rPr lang="en-US" dirty="0" smtClean="0"/>
              <a:t>. Empirical analysis: Setup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GMM estimates: Arellano and </a:t>
            </a:r>
            <a:r>
              <a:rPr lang="en-US" dirty="0" err="1" smtClean="0"/>
              <a:t>Bover</a:t>
            </a:r>
            <a:r>
              <a:rPr lang="en-US" dirty="0" smtClean="0"/>
              <a:t> cannot mitigate </a:t>
            </a:r>
            <a:r>
              <a:rPr lang="en-US" dirty="0" err="1" smtClean="0"/>
              <a:t>endogeneity</a:t>
            </a:r>
            <a:r>
              <a:rPr lang="en-US" dirty="0" smtClean="0"/>
              <a:t> issues – economic story is needed instead</a:t>
            </a:r>
          </a:p>
          <a:p>
            <a:pPr lvl="1"/>
            <a:r>
              <a:rPr lang="en-US" dirty="0" smtClean="0"/>
              <a:t>Under the assumption that instrumenting makes </a:t>
            </a:r>
            <a:r>
              <a:rPr lang="en-US" dirty="0" err="1" smtClean="0"/>
              <a:t>regressors</a:t>
            </a:r>
            <a:r>
              <a:rPr lang="en-US" dirty="0" smtClean="0"/>
              <a:t> sequentially exogenous, it improves efficiency</a:t>
            </a:r>
          </a:p>
          <a:p>
            <a:pPr lvl="1"/>
            <a:r>
              <a:rPr lang="en-US" dirty="0" smtClean="0"/>
              <a:t>Also requires dynamic completeness (number of included lags is sufficient)</a:t>
            </a:r>
          </a:p>
          <a:p>
            <a:pPr lvl="1"/>
            <a:r>
              <a:rPr lang="en-US" dirty="0" smtClean="0"/>
              <a:t>Strictly speaking, that invalidates the pooled OLS estimates (are inefficient, because strict </a:t>
            </a:r>
            <a:r>
              <a:rPr lang="en-US" dirty="0" err="1" smtClean="0"/>
              <a:t>exogeneity</a:t>
            </a:r>
            <a:r>
              <a:rPr lang="en-US" dirty="0" smtClean="0"/>
              <a:t> assumption is not fulfilled)</a:t>
            </a:r>
          </a:p>
          <a:p>
            <a:pPr lvl="1"/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3010E8-1644-45B4-983C-278EC8EDB09A}" type="slidenum">
              <a:rPr lang="en-GB" smtClean="0"/>
              <a:pPr>
                <a:defRPr/>
              </a:pPr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41752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3. Empirical Analysis: </a:t>
            </a:r>
            <a:r>
              <a:rPr lang="en-US" dirty="0" err="1"/>
              <a:t>R</a:t>
            </a:r>
            <a:r>
              <a:rPr lang="en-US" dirty="0" err="1" smtClean="0"/>
              <a:t>egressors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Potential additional variables of interest</a:t>
            </a:r>
          </a:p>
          <a:p>
            <a:pPr lvl="1"/>
            <a:r>
              <a:rPr lang="en-US" dirty="0" smtClean="0"/>
              <a:t>Convertibility of a currency</a:t>
            </a:r>
          </a:p>
          <a:p>
            <a:pPr lvl="1"/>
            <a:r>
              <a:rPr lang="en-US" dirty="0" smtClean="0"/>
              <a:t>Insurance (safe-haven) effect: does it provide insurance value in times of crises</a:t>
            </a:r>
          </a:p>
          <a:p>
            <a:pPr lvl="1"/>
            <a:r>
              <a:rPr lang="en-US" dirty="0" smtClean="0"/>
              <a:t>Degree of derivatives trading (is this </a:t>
            </a:r>
            <a:r>
              <a:rPr lang="en-US" dirty="0" err="1" smtClean="0"/>
              <a:t>financialisation</a:t>
            </a:r>
            <a:r>
              <a:rPr lang="en-US" dirty="0" smtClean="0"/>
              <a:t>?):</a:t>
            </a:r>
            <a:br>
              <a:rPr lang="en-US" dirty="0" smtClean="0"/>
            </a:br>
            <a:r>
              <a:rPr lang="en-US" dirty="0" smtClean="0"/>
              <a:t>should be a right-hand side variable</a:t>
            </a:r>
          </a:p>
          <a:p>
            <a:pPr lvl="1"/>
            <a:r>
              <a:rPr lang="en-US" dirty="0" smtClean="0"/>
              <a:t>Bond market depth: add international issuance?</a:t>
            </a:r>
          </a:p>
          <a:p>
            <a:pPr lvl="1"/>
            <a:r>
              <a:rPr lang="en-US" dirty="0" smtClean="0"/>
              <a:t>Cost of trading</a:t>
            </a:r>
          </a:p>
          <a:p>
            <a:pPr lvl="1"/>
            <a:r>
              <a:rPr lang="en-US" dirty="0" smtClean="0"/>
              <a:t>Capital flows: type of capital flows matters (fund flows)</a:t>
            </a:r>
          </a:p>
          <a:p>
            <a:pPr lvl="1"/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3010E8-1644-45B4-983C-278EC8EDB09A}" type="slidenum">
              <a:rPr lang="en-GB" smtClean="0"/>
              <a:pPr>
                <a:defRPr/>
              </a:pPr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553694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2988" y="306530"/>
            <a:ext cx="7473950" cy="466725"/>
          </a:xfrm>
        </p:spPr>
        <p:txBody>
          <a:bodyPr/>
          <a:lstStyle/>
          <a:p>
            <a:r>
              <a:rPr lang="en-US" dirty="0" smtClean="0"/>
              <a:t>3. Empirical Analysis: Trading costs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2988" y="1851616"/>
            <a:ext cx="7497762" cy="3911699"/>
          </a:xfrm>
        </p:spPr>
        <p:txBody>
          <a:bodyPr/>
          <a:lstStyle/>
          <a:p>
            <a:r>
              <a:rPr lang="en-US" dirty="0" smtClean="0"/>
              <a:t>Rise of EM currencies</a:t>
            </a:r>
            <a:br>
              <a:rPr lang="en-US" dirty="0" smtClean="0"/>
            </a:br>
            <a:r>
              <a:rPr lang="en-US" dirty="0" smtClean="0"/>
              <a:t>was likely aided by decline</a:t>
            </a:r>
            <a:br>
              <a:rPr lang="en-US" dirty="0" smtClean="0"/>
            </a:br>
            <a:r>
              <a:rPr lang="en-US" dirty="0" smtClean="0"/>
              <a:t>in trading costs</a:t>
            </a:r>
          </a:p>
          <a:p>
            <a:endParaRPr lang="en-US" dirty="0"/>
          </a:p>
          <a:p>
            <a:r>
              <a:rPr lang="en-US" dirty="0" smtClean="0"/>
              <a:t>But how much further</a:t>
            </a:r>
            <a:br>
              <a:rPr lang="en-US" dirty="0" smtClean="0"/>
            </a:br>
            <a:r>
              <a:rPr lang="en-US" dirty="0" smtClean="0"/>
              <a:t>can trading costs</a:t>
            </a:r>
            <a:br>
              <a:rPr lang="en-US" dirty="0" smtClean="0"/>
            </a:br>
            <a:r>
              <a:rPr lang="en-US" dirty="0" smtClean="0"/>
              <a:t>come down?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3010E8-1644-45B4-983C-278EC8EDB09A}" type="slidenum">
              <a:rPr lang="en-GB" smtClean="0"/>
              <a:pPr>
                <a:defRPr/>
              </a:pPr>
              <a:t>8</a:t>
            </a:fld>
            <a:endParaRPr lang="en-GB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8832" y="875901"/>
            <a:ext cx="3911600" cy="484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548832" y="5628429"/>
            <a:ext cx="433026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0" dirty="0" smtClean="0">
                <a:ea typeface="Segoe UI" pitchFamily="34" charset="0"/>
                <a:cs typeface="Segoe UI" pitchFamily="34" charset="0"/>
              </a:rPr>
              <a:t>Source: Rime and Schrimpf (2013), “</a:t>
            </a:r>
            <a:r>
              <a:rPr lang="en-GB" sz="1400" dirty="0"/>
              <a:t>The anatomy of the global FX market through </a:t>
            </a:r>
            <a:r>
              <a:rPr lang="en-GB" sz="1400" dirty="0" smtClean="0"/>
              <a:t>the lens </a:t>
            </a:r>
            <a:r>
              <a:rPr lang="en-GB" sz="1400" dirty="0"/>
              <a:t>of the 2013 Triennial Survey</a:t>
            </a:r>
            <a:r>
              <a:rPr lang="en-US" sz="1400" b="0" dirty="0" smtClean="0">
                <a:ea typeface="Segoe UI" pitchFamily="34" charset="0"/>
                <a:cs typeface="Segoe UI" pitchFamily="34" charset="0"/>
              </a:rPr>
              <a:t>”, BIS Quarterly Review, December.</a:t>
            </a:r>
            <a:endParaRPr lang="en-GB" sz="1400" b="0" dirty="0" smtClean="0"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938975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2988" y="404664"/>
            <a:ext cx="7473950" cy="466725"/>
          </a:xfrm>
        </p:spPr>
        <p:txBody>
          <a:bodyPr/>
          <a:lstStyle/>
          <a:p>
            <a:r>
              <a:rPr lang="en-US" dirty="0"/>
              <a:t>3. Empirical Analysis: </a:t>
            </a:r>
            <a:r>
              <a:rPr lang="en-US" dirty="0" smtClean="0"/>
              <a:t>Portfolio flows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62670" y="1197223"/>
            <a:ext cx="7929810" cy="4824065"/>
          </a:xfrm>
        </p:spPr>
        <p:txBody>
          <a:bodyPr/>
          <a:lstStyle/>
          <a:p>
            <a:r>
              <a:rPr lang="en-US" dirty="0" smtClean="0"/>
              <a:t>More than the size of capital flows, the type of flows matters</a:t>
            </a:r>
          </a:p>
          <a:p>
            <a:r>
              <a:rPr lang="en-US" dirty="0" smtClean="0"/>
              <a:t>x-axis: log of mutual fund flows into and out of a given market (from EPFR), y-axis: log of FX turnover (both in million USD)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3010E8-1644-45B4-983C-278EC8EDB09A}" type="slidenum">
              <a:rPr lang="en-GB" smtClean="0"/>
              <a:pPr>
                <a:defRPr/>
              </a:pPr>
              <a:t>9</a:t>
            </a:fld>
            <a:endParaRPr lang="en-GB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554" y="2420888"/>
            <a:ext cx="9069958" cy="3261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95536" y="5759382"/>
            <a:ext cx="84249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0" dirty="0" smtClean="0">
                <a:ea typeface="Segoe UI" pitchFamily="34" charset="0"/>
                <a:cs typeface="Segoe UI" pitchFamily="34" charset="0"/>
              </a:rPr>
              <a:t>Source: Ehlers and Packer (2013), “</a:t>
            </a:r>
            <a:r>
              <a:rPr lang="en-GB" sz="1400" dirty="0"/>
              <a:t>FX and derivatives markets in emerging </a:t>
            </a:r>
            <a:r>
              <a:rPr lang="en-GB" sz="1400" dirty="0" smtClean="0"/>
              <a:t>economies and </a:t>
            </a:r>
            <a:r>
              <a:rPr lang="en-GB" sz="1400" dirty="0"/>
              <a:t>the internationalisation of their currencies</a:t>
            </a:r>
            <a:r>
              <a:rPr lang="en-US" sz="1400" b="0" dirty="0" smtClean="0">
                <a:ea typeface="Segoe UI" pitchFamily="34" charset="0"/>
                <a:cs typeface="Segoe UI" pitchFamily="34" charset="0"/>
              </a:rPr>
              <a:t>”, BIS Quarterly Review, December.</a:t>
            </a:r>
            <a:endParaRPr lang="en-GB" sz="1400" b="0" dirty="0" smtClean="0"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38466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6" grpId="0"/>
    </p:bldLst>
  </p:timing>
</p:sld>
</file>

<file path=ppt/theme/theme1.xml><?xml version="1.0" encoding="utf-8"?>
<a:theme xmlns:a="http://schemas.openxmlformats.org/drawingml/2006/main" name="1_BIS_e_buildings">
  <a:themeElements>
    <a:clrScheme name="BIS_e_graphics 1">
      <a:dk1>
        <a:srgbClr val="333300"/>
      </a:dk1>
      <a:lt1>
        <a:srgbClr val="FFFFFF"/>
      </a:lt1>
      <a:dk2>
        <a:srgbClr val="000000"/>
      </a:dk2>
      <a:lt2>
        <a:srgbClr val="969696"/>
      </a:lt2>
      <a:accent1>
        <a:srgbClr val="E5D58A"/>
      </a:accent1>
      <a:accent2>
        <a:srgbClr val="CCCC00"/>
      </a:accent2>
      <a:accent3>
        <a:srgbClr val="FFFFFF"/>
      </a:accent3>
      <a:accent4>
        <a:srgbClr val="2A2A00"/>
      </a:accent4>
      <a:accent5>
        <a:srgbClr val="F0E7C4"/>
      </a:accent5>
      <a:accent6>
        <a:srgbClr val="B9B900"/>
      </a:accent6>
      <a:hlink>
        <a:srgbClr val="999933"/>
      </a:hlink>
      <a:folHlink>
        <a:srgbClr val="666633"/>
      </a:folHlink>
    </a:clrScheme>
    <a:fontScheme name="BIS">
      <a:majorFont>
        <a:latin typeface="Segoe UI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GB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GB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  <a:txDef>
      <a:spPr>
        <a:noFill/>
      </a:spPr>
      <a:bodyPr wrap="square" rtlCol="0">
        <a:spAutoFit/>
      </a:bodyPr>
      <a:lstStyle>
        <a:defPPr>
          <a:defRPr sz="2000" b="0" dirty="0" smtClean="0">
            <a:latin typeface="Segoe UI" pitchFamily="34" charset="0"/>
            <a:ea typeface="Segoe UI" pitchFamily="34" charset="0"/>
            <a:cs typeface="Segoe UI" pitchFamily="34" charset="0"/>
          </a:defRPr>
        </a:defPPr>
      </a:lstStyle>
    </a:txDef>
  </a:objectDefaults>
  <a:extraClrSchemeLst>
    <a:extraClrScheme>
      <a:clrScheme name="BIS_e_graphics 1">
        <a:dk1>
          <a:srgbClr val="333300"/>
        </a:dk1>
        <a:lt1>
          <a:srgbClr val="FFFFFF"/>
        </a:lt1>
        <a:dk2>
          <a:srgbClr val="000000"/>
        </a:dk2>
        <a:lt2>
          <a:srgbClr val="969696"/>
        </a:lt2>
        <a:accent1>
          <a:srgbClr val="E5D58A"/>
        </a:accent1>
        <a:accent2>
          <a:srgbClr val="CCCC00"/>
        </a:accent2>
        <a:accent3>
          <a:srgbClr val="FFFFFF"/>
        </a:accent3>
        <a:accent4>
          <a:srgbClr val="2A2A00"/>
        </a:accent4>
        <a:accent5>
          <a:srgbClr val="F0E7C4"/>
        </a:accent5>
        <a:accent6>
          <a:srgbClr val="B9B900"/>
        </a:accent6>
        <a:hlink>
          <a:srgbClr val="999933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IS_e_graphics 2">
        <a:dk1>
          <a:srgbClr val="000000"/>
        </a:dk1>
        <a:lt1>
          <a:srgbClr val="8EA1C0"/>
        </a:lt1>
        <a:dk2>
          <a:srgbClr val="FFFFFF"/>
        </a:dk2>
        <a:lt2>
          <a:srgbClr val="5F5F5F"/>
        </a:lt2>
        <a:accent1>
          <a:srgbClr val="B6CDDE"/>
        </a:accent1>
        <a:accent2>
          <a:srgbClr val="8A7CA2"/>
        </a:accent2>
        <a:accent3>
          <a:srgbClr val="C6CDDC"/>
        </a:accent3>
        <a:accent4>
          <a:srgbClr val="000000"/>
        </a:accent4>
        <a:accent5>
          <a:srgbClr val="D7E3EC"/>
        </a:accent5>
        <a:accent6>
          <a:srgbClr val="7D7092"/>
        </a:accent6>
        <a:hlink>
          <a:srgbClr val="336699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IS_e_graphics 3">
        <a:dk1>
          <a:srgbClr val="333300"/>
        </a:dk1>
        <a:lt1>
          <a:srgbClr val="FFFFFF"/>
        </a:lt1>
        <a:dk2>
          <a:srgbClr val="000000"/>
        </a:dk2>
        <a:lt2>
          <a:srgbClr val="969696"/>
        </a:lt2>
        <a:accent1>
          <a:srgbClr val="EAEAEA"/>
        </a:accent1>
        <a:accent2>
          <a:srgbClr val="969696"/>
        </a:accent2>
        <a:accent3>
          <a:srgbClr val="FFFFFF"/>
        </a:accent3>
        <a:accent4>
          <a:srgbClr val="2A2A00"/>
        </a:accent4>
        <a:accent5>
          <a:srgbClr val="F3F3F3"/>
        </a:accent5>
        <a:accent6>
          <a:srgbClr val="878787"/>
        </a:accent6>
        <a:hlink>
          <a:srgbClr val="5F5F5F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</TotalTime>
  <Words>561</Words>
  <Application>Microsoft Office PowerPoint</Application>
  <PresentationFormat>On-screen Show (4:3)</PresentationFormat>
  <Paragraphs>89</Paragraphs>
  <Slides>11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1_BIS_e_buildings</vt:lpstr>
      <vt:lpstr>Discussion “Network Effects in Currency Internationalisation: Insights from BIS Triennial Surveys and Implications for the Renminbi”</vt:lpstr>
      <vt:lpstr>1. What the paper offers</vt:lpstr>
      <vt:lpstr>2. Currency Choice</vt:lpstr>
      <vt:lpstr>2. Currency choice: Effect of higher uncertainty</vt:lpstr>
      <vt:lpstr>2. Currency choice: Model based checks</vt:lpstr>
      <vt:lpstr>3. Empirical analysis: Setup</vt:lpstr>
      <vt:lpstr>3. Empirical Analysis: Regressors</vt:lpstr>
      <vt:lpstr>3. Empirical Analysis: Trading costs </vt:lpstr>
      <vt:lpstr>3. Empirical Analysis: Portfolio flows</vt:lpstr>
      <vt:lpstr>4. Policy implications: Internationalisation</vt:lpstr>
      <vt:lpstr>4. Policy implications: Why a next reserve currency                                       is likely an Asian one (the RMB)</vt:lpstr>
    </vt:vector>
  </TitlesOfParts>
  <Company>BIS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for AGM 2012</dc:title>
  <dc:creator>Mario Barrantes</dc:creator>
  <cp:lastModifiedBy>CHEUNG Pui-shan, Selina</cp:lastModifiedBy>
  <cp:revision>1570</cp:revision>
  <cp:lastPrinted>2014-08-11T02:33:54Z</cp:lastPrinted>
  <dcterms:created xsi:type="dcterms:W3CDTF">2004-06-17T08:30:34Z</dcterms:created>
  <dcterms:modified xsi:type="dcterms:W3CDTF">2014-08-11T02:34:11Z</dcterms:modified>
</cp:coreProperties>
</file>