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56" r:id="rId1"/>
  </p:sldMasterIdLst>
  <p:notesMasterIdLst>
    <p:notesMasterId r:id="rId27"/>
  </p:notesMasterIdLst>
  <p:sldIdLst>
    <p:sldId id="256" r:id="rId2"/>
    <p:sldId id="263" r:id="rId3"/>
    <p:sldId id="264" r:id="rId4"/>
    <p:sldId id="291" r:id="rId5"/>
    <p:sldId id="265" r:id="rId6"/>
    <p:sldId id="266" r:id="rId7"/>
    <p:sldId id="267" r:id="rId8"/>
    <p:sldId id="268" r:id="rId9"/>
    <p:sldId id="272" r:id="rId10"/>
    <p:sldId id="269" r:id="rId11"/>
    <p:sldId id="286" r:id="rId12"/>
    <p:sldId id="287" r:id="rId13"/>
    <p:sldId id="288" r:id="rId14"/>
    <p:sldId id="289" r:id="rId15"/>
    <p:sldId id="290" r:id="rId16"/>
    <p:sldId id="271" r:id="rId17"/>
    <p:sldId id="273" r:id="rId18"/>
    <p:sldId id="282" r:id="rId19"/>
    <p:sldId id="284" r:id="rId20"/>
    <p:sldId id="274" r:id="rId21"/>
    <p:sldId id="285" r:id="rId22"/>
    <p:sldId id="275" r:id="rId23"/>
    <p:sldId id="277" r:id="rId24"/>
    <p:sldId id="281" r:id="rId25"/>
    <p:sldId id="283" r:id="rId26"/>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85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020" y="-738"/>
      </p:cViewPr>
      <p:guideLst>
        <p:guide orient="horz" pos="2160"/>
        <p:guide pos="2880"/>
      </p:guideLst>
    </p:cSldViewPr>
  </p:slideViewPr>
  <p:notesTextViewPr>
    <p:cViewPr>
      <p:scale>
        <a:sx n="1" d="1"/>
        <a:sy n="1" d="1"/>
      </p:scale>
      <p:origin x="0" y="408"/>
    </p:cViewPr>
  </p:notesTextViewPr>
  <p:notesViewPr>
    <p:cSldViewPr>
      <p:cViewPr varScale="1">
        <p:scale>
          <a:sx n="82" d="100"/>
          <a:sy n="82" d="100"/>
        </p:scale>
        <p:origin x="-1974" y="-102"/>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411"/>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850444" y="0"/>
            <a:ext cx="2945659" cy="496411"/>
          </a:xfrm>
          <a:prstGeom prst="rect">
            <a:avLst/>
          </a:prstGeom>
        </p:spPr>
        <p:txBody>
          <a:bodyPr vert="horz" lIns="92446" tIns="46223" rIns="92446" bIns="46223" rtlCol="0"/>
          <a:lstStyle>
            <a:lvl1pPr algn="r">
              <a:defRPr sz="1200"/>
            </a:lvl1pPr>
          </a:lstStyle>
          <a:p>
            <a:fld id="{007BB62B-9107-4CC2-A5DC-7DDC9A695247}" type="datetimeFigureOut">
              <a:rPr lang="en-US" smtClean="0"/>
              <a:t>8/18/2014</a:t>
            </a:fld>
            <a:endParaRPr lang="en-US" dirty="0"/>
          </a:p>
        </p:txBody>
      </p:sp>
      <p:sp>
        <p:nvSpPr>
          <p:cNvPr id="4" name="Slide Image Placeholder 3"/>
          <p:cNvSpPr>
            <a:spLocks noGrp="1" noRot="1" noChangeAspect="1"/>
          </p:cNvSpPr>
          <p:nvPr>
            <p:ph type="sldImg" idx="2"/>
          </p:nvPr>
        </p:nvSpPr>
        <p:spPr>
          <a:xfrm>
            <a:off x="919163" y="744538"/>
            <a:ext cx="4960937" cy="3722687"/>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30091"/>
            <a:ext cx="2945659" cy="496411"/>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4" y="9430091"/>
            <a:ext cx="2945659" cy="496411"/>
          </a:xfrm>
          <a:prstGeom prst="rect">
            <a:avLst/>
          </a:prstGeom>
        </p:spPr>
        <p:txBody>
          <a:bodyPr vert="horz" lIns="92446" tIns="46223" rIns="92446" bIns="46223" rtlCol="0" anchor="b"/>
          <a:lstStyle>
            <a:lvl1pPr algn="r">
              <a:defRPr sz="1200"/>
            </a:lvl1pPr>
          </a:lstStyle>
          <a:p>
            <a:fld id="{20330D48-7749-4CF9-963D-F2BDE9BB0B5C}" type="slidenum">
              <a:rPr lang="en-US" smtClean="0"/>
              <a:t>‹#›</a:t>
            </a:fld>
            <a:endParaRPr lang="en-US" dirty="0"/>
          </a:p>
        </p:txBody>
      </p:sp>
    </p:spTree>
    <p:extLst>
      <p:ext uri="{BB962C8B-B14F-4D97-AF65-F5344CB8AC3E}">
        <p14:creationId xmlns:p14="http://schemas.microsoft.com/office/powerpoint/2010/main" val="4163464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1</a:t>
            </a:fld>
            <a:endParaRPr lang="en-US" dirty="0"/>
          </a:p>
        </p:txBody>
      </p:sp>
    </p:spTree>
    <p:extLst>
      <p:ext uri="{BB962C8B-B14F-4D97-AF65-F5344CB8AC3E}">
        <p14:creationId xmlns:p14="http://schemas.microsoft.com/office/powerpoint/2010/main" val="40243019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10</a:t>
            </a:fld>
            <a:endParaRPr lang="en-US" dirty="0"/>
          </a:p>
        </p:txBody>
      </p:sp>
    </p:spTree>
    <p:extLst>
      <p:ext uri="{BB962C8B-B14F-4D97-AF65-F5344CB8AC3E}">
        <p14:creationId xmlns:p14="http://schemas.microsoft.com/office/powerpoint/2010/main" val="2251118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TW" altLang="en-US"/>
          </a:p>
        </p:txBody>
      </p:sp>
      <p:sp>
        <p:nvSpPr>
          <p:cNvPr id="4" name="Slide Number Placeholder 3"/>
          <p:cNvSpPr>
            <a:spLocks noGrp="1"/>
          </p:cNvSpPr>
          <p:nvPr>
            <p:ph type="sldNum" sz="quarter" idx="10"/>
          </p:nvPr>
        </p:nvSpPr>
        <p:spPr/>
        <p:txBody>
          <a:bodyPr/>
          <a:lstStyle/>
          <a:p>
            <a:fld id="{20330D48-7749-4CF9-963D-F2BDE9BB0B5C}" type="slidenum">
              <a:rPr lang="en-US" smtClean="0"/>
              <a:t>11</a:t>
            </a:fld>
            <a:endParaRPr lang="en-US" dirty="0"/>
          </a:p>
        </p:txBody>
      </p:sp>
    </p:spTree>
    <p:extLst>
      <p:ext uri="{BB962C8B-B14F-4D97-AF65-F5344CB8AC3E}">
        <p14:creationId xmlns:p14="http://schemas.microsoft.com/office/powerpoint/2010/main" val="4159448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12</a:t>
            </a:fld>
            <a:endParaRPr lang="en-US" dirty="0"/>
          </a:p>
        </p:txBody>
      </p:sp>
    </p:spTree>
    <p:extLst>
      <p:ext uri="{BB962C8B-B14F-4D97-AF65-F5344CB8AC3E}">
        <p14:creationId xmlns:p14="http://schemas.microsoft.com/office/powerpoint/2010/main" val="12378508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FOCUS</a:t>
            </a:r>
            <a:r>
              <a:rPr lang="en-GB" baseline="0" dirty="0" smtClean="0"/>
              <a:t> ON WHETHER B6 AND B7 ARE POSITIVE OR NEGATIVE. NEGATIVE THEY HELP TO DAMPEN CORRELATION </a:t>
            </a:r>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13</a:t>
            </a:fld>
            <a:endParaRPr lang="en-US" dirty="0"/>
          </a:p>
        </p:txBody>
      </p:sp>
    </p:spTree>
    <p:extLst>
      <p:ext uri="{BB962C8B-B14F-4D97-AF65-F5344CB8AC3E}">
        <p14:creationId xmlns:p14="http://schemas.microsoft.com/office/powerpoint/2010/main" val="2561932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TW" altLang="en-US"/>
          </a:p>
        </p:txBody>
      </p:sp>
      <p:sp>
        <p:nvSpPr>
          <p:cNvPr id="4" name="Slide Number Placeholder 3"/>
          <p:cNvSpPr>
            <a:spLocks noGrp="1"/>
          </p:cNvSpPr>
          <p:nvPr>
            <p:ph type="sldNum" sz="quarter" idx="10"/>
          </p:nvPr>
        </p:nvSpPr>
        <p:spPr/>
        <p:txBody>
          <a:bodyPr/>
          <a:lstStyle/>
          <a:p>
            <a:fld id="{20330D48-7749-4CF9-963D-F2BDE9BB0B5C}" type="slidenum">
              <a:rPr lang="en-US" smtClean="0"/>
              <a:t>14</a:t>
            </a:fld>
            <a:endParaRPr lang="en-US" dirty="0"/>
          </a:p>
        </p:txBody>
      </p:sp>
    </p:spTree>
    <p:extLst>
      <p:ext uri="{BB962C8B-B14F-4D97-AF65-F5344CB8AC3E}">
        <p14:creationId xmlns:p14="http://schemas.microsoft.com/office/powerpoint/2010/main" val="1149833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TW" altLang="en-US"/>
          </a:p>
        </p:txBody>
      </p:sp>
      <p:sp>
        <p:nvSpPr>
          <p:cNvPr id="4" name="Slide Number Placeholder 3"/>
          <p:cNvSpPr>
            <a:spLocks noGrp="1"/>
          </p:cNvSpPr>
          <p:nvPr>
            <p:ph type="sldNum" sz="quarter" idx="10"/>
          </p:nvPr>
        </p:nvSpPr>
        <p:spPr/>
        <p:txBody>
          <a:bodyPr/>
          <a:lstStyle/>
          <a:p>
            <a:fld id="{20330D48-7749-4CF9-963D-F2BDE9BB0B5C}" type="slidenum">
              <a:rPr lang="en-US" smtClean="0"/>
              <a:t>15</a:t>
            </a:fld>
            <a:endParaRPr lang="en-US" dirty="0"/>
          </a:p>
        </p:txBody>
      </p:sp>
    </p:spTree>
    <p:extLst>
      <p:ext uri="{BB962C8B-B14F-4D97-AF65-F5344CB8AC3E}">
        <p14:creationId xmlns:p14="http://schemas.microsoft.com/office/powerpoint/2010/main" val="2988584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16</a:t>
            </a:fld>
            <a:endParaRPr lang="en-US" dirty="0"/>
          </a:p>
        </p:txBody>
      </p:sp>
    </p:spTree>
    <p:extLst>
      <p:ext uri="{BB962C8B-B14F-4D97-AF65-F5344CB8AC3E}">
        <p14:creationId xmlns:p14="http://schemas.microsoft.com/office/powerpoint/2010/main" val="190900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correlation in the distance to default between foreign subsidiaries and their parents varies between a maximum of 0.45, when no other variables are added, and a minimum of 0.27 when we include all controls.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correlation is not only statistically and economically significant, but also it is almost twice as large as the correlation of the distance to default of the foreign subsidiaries vis-à-vis all companies in the home and host countries.</a:t>
            </a:r>
          </a:p>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17</a:t>
            </a:fld>
            <a:endParaRPr lang="en-US" dirty="0"/>
          </a:p>
        </p:txBody>
      </p:sp>
    </p:spTree>
    <p:extLst>
      <p:ext uri="{BB962C8B-B14F-4D97-AF65-F5344CB8AC3E}">
        <p14:creationId xmlns:p14="http://schemas.microsoft.com/office/powerpoint/2010/main" val="35980207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 find that the estimates of the association between the distance to default of foreign bank subsidiaries and their parents does not change much when we exclude some parent banks with multiple subsidiaries. The correlation varies only between 0.26 and 0.29.</a:t>
            </a:r>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18</a:t>
            </a:fld>
            <a:endParaRPr lang="en-US" dirty="0"/>
          </a:p>
        </p:txBody>
      </p:sp>
    </p:spTree>
    <p:extLst>
      <p:ext uri="{BB962C8B-B14F-4D97-AF65-F5344CB8AC3E}">
        <p14:creationId xmlns:p14="http://schemas.microsoft.com/office/powerpoint/2010/main" val="19575801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correlation between the merton</a:t>
            </a:r>
            <a:r>
              <a:rPr lang="en-US" baseline="0" dirty="0" smtClean="0"/>
              <a:t> and simple distance to default is 0.6</a:t>
            </a:r>
          </a:p>
          <a:p>
            <a:r>
              <a:rPr lang="en-US" sz="1200" kern="1200" dirty="0" smtClean="0">
                <a:solidFill>
                  <a:schemeClr val="tx1"/>
                </a:solidFill>
                <a:effectLst/>
                <a:latin typeface="+mn-lt"/>
                <a:ea typeface="+mn-ea"/>
                <a:cs typeface="+mn-cs"/>
              </a:rPr>
              <a:t>As shown in Table 6, the correlation between foreign subsidiaries and their parents is highly significant and ranges between 0.2 and 0.3. Finally, Table 7 shows the correlation between subsidiaries’ and parents’ synthetic ‘market comparable’ measure of distance to default following Falkenheim and Pennachi (2003). These regressions are done for the 310 foreign subsidiaries (both listed and unlisted) that operate in the host countries in our sample. In this case, the correlations between subsidiaries and parents continue to be significant, but are smaller in size, ranging from almost 0.09 to 0.19.</a:t>
            </a:r>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19</a:t>
            </a:fld>
            <a:endParaRPr lang="en-US" dirty="0"/>
          </a:p>
        </p:txBody>
      </p:sp>
    </p:spTree>
    <p:extLst>
      <p:ext uri="{BB962C8B-B14F-4D97-AF65-F5344CB8AC3E}">
        <p14:creationId xmlns:p14="http://schemas.microsoft.com/office/powerpoint/2010/main" val="3917905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2</a:t>
            </a:fld>
            <a:endParaRPr lang="en-US" dirty="0"/>
          </a:p>
        </p:txBody>
      </p:sp>
    </p:spTree>
    <p:extLst>
      <p:ext uri="{BB962C8B-B14F-4D97-AF65-F5344CB8AC3E}">
        <p14:creationId xmlns:p14="http://schemas.microsoft.com/office/powerpoint/2010/main" val="57599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 find that the parent bank’s distance to default has a smaller impact on the subsidiary’s distance to default when subsidiaries have higher capital, deposit funding, and profitability ratios. Also, the association between the parent and the subsidiary distance to default is lower for countries that are physically distant but culturally closer. These results survive even when we combine all variables together as in column 8.10.</a:t>
            </a:r>
          </a:p>
          <a:p>
            <a:r>
              <a:rPr lang="en-US" dirty="0" smtClean="0"/>
              <a:t>A one</a:t>
            </a:r>
            <a:r>
              <a:rPr lang="en-US" baseline="0" dirty="0" smtClean="0"/>
              <a:t> std deviation change in the capital ratio (from 0.14 to 0.18) lowers the correlation from 0.3 to 0.25</a:t>
            </a:r>
          </a:p>
          <a:p>
            <a:r>
              <a:rPr lang="en-US" baseline="0" dirty="0" smtClean="0"/>
              <a:t>A one std deviation chanmge in the funding ratio (from 0.82 to 0.94) lowers the correlation from 0.28 to 0.21</a:t>
            </a:r>
          </a:p>
          <a:p>
            <a:r>
              <a:rPr lang="en-US" baseline="0" dirty="0" smtClean="0"/>
              <a:t>A one std devation change in the ROA  (from 0.015 to 0.029) lowers the correlation from 0.28 to 0.23</a:t>
            </a:r>
          </a:p>
          <a:p>
            <a:r>
              <a:rPr lang="en-US" baseline="0" dirty="0" smtClean="0"/>
              <a:t>A one std deviation change in distance lowers the correlation from 0.27 to 0.21</a:t>
            </a:r>
          </a:p>
          <a:p>
            <a:r>
              <a:rPr lang="en-US" baseline="0" dirty="0" smtClean="0"/>
              <a:t>For countries that are cultura close the correlation is 0.15 instead of 0.34</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20330D48-7749-4CF9-963D-F2BDE9BB0B5C}" type="slidenum">
              <a:rPr lang="en-US" smtClean="0"/>
              <a:t>20</a:t>
            </a:fld>
            <a:endParaRPr lang="en-US" dirty="0"/>
          </a:p>
        </p:txBody>
      </p:sp>
    </p:spTree>
    <p:extLst>
      <p:ext uri="{BB962C8B-B14F-4D97-AF65-F5344CB8AC3E}">
        <p14:creationId xmlns:p14="http://schemas.microsoft.com/office/powerpoint/2010/main" val="4627892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How should we interpret the significance of geographical distance and cultural proximity? We view geographical distance and cultural proximity as proxies for more independent management of the subsidiary from its parents. Though, we are unable to conclusively confirm this hypothesis, we are able to offer some suggestive evidence for a subset of banks. In particular, for 47 subsidiaries, using information obtained from banks’ annual reports, we were able to construct a proxy for subsidiary management independence from the parent: the </a:t>
            </a:r>
            <a:r>
              <a:rPr lang="en-US" sz="1200" i="1" kern="1200" dirty="0" smtClean="0">
                <a:solidFill>
                  <a:schemeClr val="tx1"/>
                </a:solidFill>
                <a:effectLst/>
                <a:latin typeface="+mn-lt"/>
                <a:ea typeface="+mn-ea"/>
                <a:cs typeface="+mn-cs"/>
              </a:rPr>
              <a:t>share of declared independent board members</a:t>
            </a:r>
            <a:r>
              <a:rPr lang="en-US" sz="1200" kern="1200" dirty="0" smtClean="0">
                <a:solidFill>
                  <a:schemeClr val="tx1"/>
                </a:solidFill>
                <a:effectLst/>
                <a:latin typeface="+mn-lt"/>
                <a:ea typeface="+mn-ea"/>
                <a:cs typeface="+mn-cs"/>
              </a:rPr>
              <a:t> (i.e., ratio of members identified as being independent because they own no or a small number of shares in the bank, are not clients or suppliers of the bank and do not have family members working in the bank). The share of independent board members is positively and significantly correlated with our measures of geographical distance and cultural proximity: the correlation is 0.92 with geographical distance and 0.65 with cultural proximity.  Hence, we interpret the negative interaction of the geographical distance and cultural proximity measures with the distance of default of the parent as suggestive of the fact that more independently managed subsidiaries exhibit a lower correlation between the measures of distance to default of the subsidiaries and parents. </a:t>
            </a:r>
          </a:p>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21</a:t>
            </a:fld>
            <a:endParaRPr lang="en-US" dirty="0"/>
          </a:p>
        </p:txBody>
      </p:sp>
    </p:spTree>
    <p:extLst>
      <p:ext uri="{BB962C8B-B14F-4D97-AF65-F5344CB8AC3E}">
        <p14:creationId xmlns:p14="http://schemas.microsoft.com/office/powerpoint/2010/main" val="31265968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estimations allowing for threshold effects in the impact of subsidiary characteristics on the association between distance to default of foreign subsidiaries and their parents. Rather than interact the aforementioned correlation with continuous measures of affiliate characteristics, we use a dummy which equals one for those affiliates whose characteristics rank above the median.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We find that for subsidiaries with capital, deposit funding, provisions, and geographical distance above the median, the correlation between the subsidiaries’ and the parents’ distance to default is lower. </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a:t>
            </a:r>
            <a:r>
              <a:rPr lang="en-US" sz="1200" kern="1200" dirty="0" smtClean="0">
                <a:solidFill>
                  <a:schemeClr val="tx1"/>
                </a:solidFill>
                <a:effectLst/>
                <a:latin typeface="+mn-lt"/>
                <a:ea typeface="+mn-ea"/>
                <a:cs typeface="+mn-cs"/>
              </a:rPr>
              <a:t>particular, holding everything else constant, for subsidiaries with low capital ratios (i.e., those below the median) the correlation between the subsidiary and the parent distance to default equals 0.37, while for those above the median the correlation falls to 0.25. We find similar effects when comparing subsidiaries above and below the median funding and profitability ratios, as well as for those above and below the median geographical distance.</a:t>
            </a:r>
          </a:p>
          <a:p>
            <a:r>
              <a:rPr lang="en-US" dirty="0" smtClean="0"/>
              <a:t>Subs</a:t>
            </a:r>
            <a:r>
              <a:rPr lang="en-US" baseline="0" dirty="0" smtClean="0"/>
              <a:t> with capital above the median correlation goes from 0.37 to 0.25</a:t>
            </a:r>
          </a:p>
          <a:p>
            <a:r>
              <a:rPr lang="en-US" baseline="0" dirty="0" smtClean="0"/>
              <a:t>Similar declines for deposit funding, provisions and distance</a:t>
            </a:r>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22</a:t>
            </a:fld>
            <a:endParaRPr lang="en-US" dirty="0"/>
          </a:p>
        </p:txBody>
      </p:sp>
    </p:spTree>
    <p:extLst>
      <p:ext uri="{BB962C8B-B14F-4D97-AF65-F5344CB8AC3E}">
        <p14:creationId xmlns:p14="http://schemas.microsoft.com/office/powerpoint/2010/main" val="20012544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one std in the disclosure index causes correlation</a:t>
            </a:r>
            <a:r>
              <a:rPr lang="en-US" baseline="0" dirty="0" smtClean="0"/>
              <a:t> to fall from 0.27 to 0.19</a:t>
            </a:r>
            <a:endParaRPr lang="en-US" dirty="0" smtClean="0"/>
          </a:p>
          <a:p>
            <a:r>
              <a:rPr lang="en-US" dirty="0" smtClean="0"/>
              <a:t>A</a:t>
            </a:r>
            <a:r>
              <a:rPr lang="en-US" baseline="0" dirty="0" smtClean="0"/>
              <a:t> one std in the activity index causes correlation to fall from 0.27 to 0.17</a:t>
            </a:r>
          </a:p>
          <a:p>
            <a:r>
              <a:rPr lang="en-US" baseline="0" dirty="0" smtClean="0"/>
              <a:t>A one std in the cap index causes correlation to fall from 0.27 to 0.18</a:t>
            </a:r>
          </a:p>
          <a:p>
            <a:r>
              <a:rPr lang="en-US" baseline="0" dirty="0" smtClean="0"/>
              <a:t>A one std deviation in provision causes index to fall from 0.32 to 0.25</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 one std deviation in liquidity req causes index to fall from 0.24 to 0.18</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23</a:t>
            </a:fld>
            <a:endParaRPr lang="en-US" dirty="0"/>
          </a:p>
        </p:txBody>
      </p:sp>
    </p:spTree>
    <p:extLst>
      <p:ext uri="{BB962C8B-B14F-4D97-AF65-F5344CB8AC3E}">
        <p14:creationId xmlns:p14="http://schemas.microsoft.com/office/powerpoint/2010/main" val="24371864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24</a:t>
            </a:fld>
            <a:endParaRPr lang="en-US" dirty="0"/>
          </a:p>
        </p:txBody>
      </p:sp>
    </p:spTree>
    <p:extLst>
      <p:ext uri="{BB962C8B-B14F-4D97-AF65-F5344CB8AC3E}">
        <p14:creationId xmlns:p14="http://schemas.microsoft.com/office/powerpoint/2010/main" val="24753860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25</a:t>
            </a:fld>
            <a:endParaRPr lang="en-US" dirty="0"/>
          </a:p>
        </p:txBody>
      </p:sp>
    </p:spTree>
    <p:extLst>
      <p:ext uri="{BB962C8B-B14F-4D97-AF65-F5344CB8AC3E}">
        <p14:creationId xmlns:p14="http://schemas.microsoft.com/office/powerpoint/2010/main" val="764181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3</a:t>
            </a:fld>
            <a:endParaRPr lang="en-US" dirty="0"/>
          </a:p>
        </p:txBody>
      </p:sp>
    </p:spTree>
    <p:extLst>
      <p:ext uri="{BB962C8B-B14F-4D97-AF65-F5344CB8AC3E}">
        <p14:creationId xmlns:p14="http://schemas.microsoft.com/office/powerpoint/2010/main" val="2031925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4</a:t>
            </a:fld>
            <a:endParaRPr lang="en-US" dirty="0"/>
          </a:p>
        </p:txBody>
      </p:sp>
    </p:spTree>
    <p:extLst>
      <p:ext uri="{BB962C8B-B14F-4D97-AF65-F5344CB8AC3E}">
        <p14:creationId xmlns:p14="http://schemas.microsoft.com/office/powerpoint/2010/main" val="2031925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5</a:t>
            </a:fld>
            <a:endParaRPr lang="en-US" dirty="0"/>
          </a:p>
        </p:txBody>
      </p:sp>
    </p:spTree>
    <p:extLst>
      <p:ext uri="{BB962C8B-B14F-4D97-AF65-F5344CB8AC3E}">
        <p14:creationId xmlns:p14="http://schemas.microsoft.com/office/powerpoint/2010/main" val="1578420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6</a:t>
            </a:fld>
            <a:endParaRPr lang="en-US" dirty="0"/>
          </a:p>
        </p:txBody>
      </p:sp>
    </p:spTree>
    <p:extLst>
      <p:ext uri="{BB962C8B-B14F-4D97-AF65-F5344CB8AC3E}">
        <p14:creationId xmlns:p14="http://schemas.microsoft.com/office/powerpoint/2010/main" val="2683441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4000" i="1" dirty="0" smtClean="0"/>
              <a:t>Capital</a:t>
            </a:r>
            <a:r>
              <a:rPr lang="en-US" sz="4000" dirty="0" smtClean="0"/>
              <a:t> </a:t>
            </a:r>
            <a:r>
              <a:rPr lang="en-US" sz="4000" i="1" dirty="0" smtClean="0"/>
              <a:t>stringency</a:t>
            </a:r>
            <a:r>
              <a:rPr lang="en-US" sz="4000" dirty="0" smtClean="0"/>
              <a:t> – amount and type of capital a bank requires to operate. </a:t>
            </a:r>
          </a:p>
          <a:p>
            <a:pPr lvl="1"/>
            <a:r>
              <a:rPr lang="en-US" sz="4000" i="1" dirty="0" smtClean="0"/>
              <a:t>Capital regulation</a:t>
            </a:r>
            <a:r>
              <a:rPr lang="en-US" sz="4000" dirty="0" smtClean="0"/>
              <a:t> - capital a bank requires to start its operation and the capital ratio it has to comply with daily. </a:t>
            </a:r>
          </a:p>
          <a:p>
            <a:pPr lvl="1"/>
            <a:r>
              <a:rPr lang="en-US" sz="4000" i="1" dirty="0" smtClean="0"/>
              <a:t>Activity restrictions</a:t>
            </a:r>
            <a:r>
              <a:rPr lang="en-US" sz="4000" dirty="0" smtClean="0"/>
              <a:t> - degree to which the national regulatory authorities allow banks to engage in non-bank financial activities.</a:t>
            </a:r>
          </a:p>
          <a:p>
            <a:pPr lvl="1"/>
            <a:r>
              <a:rPr lang="en-US" sz="4000" i="1" dirty="0" smtClean="0"/>
              <a:t>Disclosure requirements – </a:t>
            </a:r>
            <a:r>
              <a:rPr lang="en-US" sz="4000" dirty="0" smtClean="0"/>
              <a:t>data banks need to disclose and responsibility if data is erroneous.</a:t>
            </a:r>
            <a:endParaRPr lang="en-US" sz="4000" i="1" dirty="0" smtClean="0"/>
          </a:p>
          <a:p>
            <a:pPr lvl="1"/>
            <a:r>
              <a:rPr lang="en-US" sz="4000" i="1" dirty="0" smtClean="0"/>
              <a:t>Diversification requirements – </a:t>
            </a:r>
            <a:r>
              <a:rPr lang="en-US" sz="4000" dirty="0" smtClean="0"/>
              <a:t>whether regulations support geographical asset diversification. </a:t>
            </a:r>
          </a:p>
          <a:p>
            <a:pPr lvl="1"/>
            <a:r>
              <a:rPr lang="en-US" sz="4000" i="1" dirty="0" smtClean="0"/>
              <a:t>Loan Classification Stringency</a:t>
            </a:r>
            <a:r>
              <a:rPr lang="en-US" sz="4000" b="1" dirty="0" smtClean="0"/>
              <a:t> - </a:t>
            </a:r>
            <a:r>
              <a:rPr lang="en-US" sz="4000" dirty="0" smtClean="0"/>
              <a:t>degree to which loans that are in arrears must be classified as sub-standard, doubtful, or loss. </a:t>
            </a:r>
            <a:r>
              <a:rPr lang="en-US" sz="4000" i="1" dirty="0" smtClean="0"/>
              <a:t> </a:t>
            </a:r>
          </a:p>
          <a:p>
            <a:pPr lvl="1"/>
            <a:r>
              <a:rPr lang="en-US" sz="4000" i="1" dirty="0" smtClean="0"/>
              <a:t>Provisioning Stringency</a:t>
            </a:r>
            <a:r>
              <a:rPr lang="en-US" sz="4000" b="1" dirty="0" smtClean="0"/>
              <a:t> </a:t>
            </a:r>
            <a:r>
              <a:rPr lang="en-US" sz="4000" dirty="0" smtClean="0"/>
              <a:t>- degree to which a bank must provision as a loan classification deteriorates.</a:t>
            </a:r>
          </a:p>
          <a:p>
            <a:pPr lvl="1"/>
            <a:r>
              <a:rPr lang="en-US" sz="4000" i="1" dirty="0" smtClean="0"/>
              <a:t>Supervisory powers - </a:t>
            </a:r>
            <a:r>
              <a:rPr lang="en-US" sz="4000" dirty="0" smtClean="0"/>
              <a:t>supervisory authorities’ power and authority to take specific preventive and corrective actions. </a:t>
            </a:r>
          </a:p>
          <a:p>
            <a:pPr lvl="1"/>
            <a:r>
              <a:rPr lang="en-US" sz="4000" i="1" dirty="0" smtClean="0"/>
              <a:t>Prompt corrective power</a:t>
            </a:r>
            <a:r>
              <a:rPr lang="en-US" sz="4000" dirty="0" smtClean="0"/>
              <a:t> - extent to which the law establishes predetermined levels of bank solvency deterioration that forces automatic enforcement actions such as intervention, and extent to which supervisors have the requisite suitable powers to do so.  </a:t>
            </a:r>
          </a:p>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7</a:t>
            </a:fld>
            <a:endParaRPr lang="en-US" dirty="0"/>
          </a:p>
        </p:txBody>
      </p:sp>
    </p:spTree>
    <p:extLst>
      <p:ext uri="{BB962C8B-B14F-4D97-AF65-F5344CB8AC3E}">
        <p14:creationId xmlns:p14="http://schemas.microsoft.com/office/powerpoint/2010/main" val="136794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8</a:t>
            </a:fld>
            <a:endParaRPr lang="en-US" dirty="0"/>
          </a:p>
        </p:txBody>
      </p:sp>
    </p:spTree>
    <p:extLst>
      <p:ext uri="{BB962C8B-B14F-4D97-AF65-F5344CB8AC3E}">
        <p14:creationId xmlns:p14="http://schemas.microsoft.com/office/powerpoint/2010/main" val="3368482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330D48-7749-4CF9-963D-F2BDE9BB0B5C}" type="slidenum">
              <a:rPr lang="en-US" smtClean="0"/>
              <a:t>9</a:t>
            </a:fld>
            <a:endParaRPr lang="en-US" dirty="0"/>
          </a:p>
        </p:txBody>
      </p:sp>
    </p:spTree>
    <p:extLst>
      <p:ext uri="{BB962C8B-B14F-4D97-AF65-F5344CB8AC3E}">
        <p14:creationId xmlns:p14="http://schemas.microsoft.com/office/powerpoint/2010/main" val="4050779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930ED58-B11C-4B79-9901-347F9DE5C43B}" type="datetime1">
              <a:rPr lang="en-US" smtClean="0"/>
              <a:t>8/18/2014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98E392-30DE-42BC-A072-DE076D7B864B}" type="slidenum">
              <a:rPr lang="en-US" smtClean="0"/>
              <a:t>‹#›</a:t>
            </a:fld>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A39D7C-D61D-4D44-8E14-8F78ED7E8955}" type="datetime1">
              <a:rPr lang="en-US" smtClean="0"/>
              <a:t>8/18/2014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98E392-30DE-42BC-A072-DE076D7B864B}"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93A549F-0010-4D95-90CC-2043C73B09E1}" type="datetime1">
              <a:rPr lang="en-US" smtClean="0"/>
              <a:t>8/18/2014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98E392-30DE-42BC-A072-DE076D7B864B}"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7541AD-0E02-43B1-880F-4F26DD8EC5DA}" type="datetime1">
              <a:rPr lang="en-US" smtClean="0"/>
              <a:t>8/18/2014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98E392-30DE-42BC-A072-DE076D7B864B}"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A0A9F7-9717-4AD2-887C-107C200854CD}" type="datetime1">
              <a:rPr lang="en-US" smtClean="0"/>
              <a:t>8/18/2014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98E392-30DE-42BC-A072-DE076D7B864B}" type="slidenum">
              <a:rPr lang="en-US" smtClean="0"/>
              <a:t>‹#›</a:t>
            </a:fld>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BF323DB-A3CF-4C78-8DB3-295281B8AD2F}" type="datetime1">
              <a:rPr lang="en-US" smtClean="0"/>
              <a:t>8/18/2014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E98E392-30DE-42BC-A072-DE076D7B864B}"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3B4A7B9-4E95-4498-ADEE-3642F300FE4C}" type="datetime1">
              <a:rPr lang="en-US" smtClean="0"/>
              <a:t>8/18/2014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E98E392-30DE-42BC-A072-DE076D7B864B}" type="slidenum">
              <a:rPr lang="en-US" smtClean="0"/>
              <a:t>‹#›</a:t>
            </a:fld>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67FAAE-B7D8-4AA9-B8F3-E1C7170B5E16}" type="datetime1">
              <a:rPr lang="en-US" smtClean="0"/>
              <a:t>8/18/2014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E98E392-30DE-42BC-A072-DE076D7B864B}"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23B0E8-6C32-425A-9F6E-3F2882CFD607}" type="datetime1">
              <a:rPr lang="en-US" smtClean="0"/>
              <a:t>8/18/2014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E98E392-30DE-42BC-A072-DE076D7B864B}"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04498B-3B59-413A-9B23-7E97A3FA3EE2}" type="datetime1">
              <a:rPr lang="en-US" smtClean="0"/>
              <a:t>8/18/2014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E98E392-30DE-42BC-A072-DE076D7B864B}" type="slidenum">
              <a:rPr lang="en-US" smtClean="0"/>
              <a:t>‹#›</a:t>
            </a:fld>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AFB08B-2FF1-4126-A2BB-4ABDAA9A6202}" type="datetime1">
              <a:rPr lang="en-US" smtClean="0"/>
              <a:t>8/18/2014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E98E392-30DE-42BC-A072-DE076D7B864B}"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15687F1A-BFB8-4441-9A7B-84E257B0C057}" type="datetime1">
              <a:rPr lang="en-US" smtClean="0"/>
              <a:t>8/18/2014</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FE98E392-30DE-42BC-A072-DE076D7B864B}"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371600"/>
            <a:ext cx="8305800" cy="1927225"/>
          </a:xfrm>
        </p:spPr>
        <p:txBody>
          <a:bodyPr/>
          <a:lstStyle/>
          <a:p>
            <a:r>
              <a:rPr lang="en-US" sz="3200" b="1" cap="small" dirty="0"/>
              <a:t>Foreign Bank Subsidiaries' Default </a:t>
            </a:r>
            <a:r>
              <a:rPr lang="en-US" sz="3200" b="1" cap="small" dirty="0" smtClean="0"/>
              <a:t>Risk:</a:t>
            </a:r>
            <a:r>
              <a:rPr lang="en-US" sz="3200" b="1" cap="small" dirty="0"/>
              <a:t/>
            </a:r>
            <a:br>
              <a:rPr lang="en-US" sz="3200" b="1" cap="small" dirty="0"/>
            </a:br>
            <a:r>
              <a:rPr lang="en-US" sz="3200" b="1" cap="small" dirty="0" smtClean="0"/>
              <a:t>What </a:t>
            </a:r>
            <a:r>
              <a:rPr lang="en-US" sz="3200" b="1" cap="small" dirty="0"/>
              <a:t>Factors Help Insulate Affiliates </a:t>
            </a:r>
            <a:r>
              <a:rPr lang="en-US" sz="3200" b="1" cap="small" dirty="0" smtClean="0"/>
              <a:t/>
            </a:r>
            <a:br>
              <a:rPr lang="en-US" sz="3200" b="1" cap="small" dirty="0" smtClean="0"/>
            </a:br>
            <a:r>
              <a:rPr lang="en-US" sz="3200" b="1" cap="small" dirty="0" smtClean="0"/>
              <a:t>from </a:t>
            </a:r>
            <a:r>
              <a:rPr lang="en-US" sz="3200" b="1" cap="small" dirty="0"/>
              <a:t>their Parents?</a:t>
            </a:r>
          </a:p>
        </p:txBody>
      </p:sp>
      <p:sp>
        <p:nvSpPr>
          <p:cNvPr id="3" name="Subtitle 2"/>
          <p:cNvSpPr>
            <a:spLocks noGrp="1"/>
          </p:cNvSpPr>
          <p:nvPr>
            <p:ph type="subTitle" idx="1"/>
          </p:nvPr>
        </p:nvSpPr>
        <p:spPr>
          <a:xfrm>
            <a:off x="685800" y="3581400"/>
            <a:ext cx="6934200" cy="2514600"/>
          </a:xfrm>
        </p:spPr>
        <p:txBody>
          <a:bodyPr>
            <a:normAutofit fontScale="85000" lnSpcReduction="10000"/>
          </a:bodyPr>
          <a:lstStyle/>
          <a:p>
            <a:r>
              <a:rPr lang="en-US" sz="3100" dirty="0" smtClean="0"/>
              <a:t>Deniz</a:t>
            </a:r>
            <a:r>
              <a:rPr lang="en-US" sz="3100" dirty="0" smtClean="0"/>
              <a:t> </a:t>
            </a:r>
            <a:r>
              <a:rPr lang="en-US" sz="3100" dirty="0" smtClean="0"/>
              <a:t>Anginer</a:t>
            </a:r>
            <a:r>
              <a:rPr lang="en-US" sz="3100" dirty="0" smtClean="0"/>
              <a:t> (Virginia Tech and World Bank)</a:t>
            </a:r>
          </a:p>
          <a:p>
            <a:r>
              <a:rPr lang="en-US" sz="3100" dirty="0" smtClean="0"/>
              <a:t>Eugenio </a:t>
            </a:r>
            <a:r>
              <a:rPr lang="en-US" sz="3100" dirty="0" smtClean="0"/>
              <a:t>Cerutti</a:t>
            </a:r>
            <a:r>
              <a:rPr lang="en-US" sz="3100" dirty="0" smtClean="0"/>
              <a:t> (IMF)</a:t>
            </a:r>
          </a:p>
          <a:p>
            <a:r>
              <a:rPr lang="en-US" sz="3100" dirty="0" smtClean="0"/>
              <a:t>Sole Martinez </a:t>
            </a:r>
            <a:r>
              <a:rPr lang="en-US" sz="3100" dirty="0" smtClean="0"/>
              <a:t>Peria</a:t>
            </a:r>
            <a:r>
              <a:rPr lang="en-US" sz="3100" dirty="0" smtClean="0"/>
              <a:t> (World Bank)</a:t>
            </a:r>
          </a:p>
          <a:p>
            <a:endParaRPr lang="en-US" dirty="0"/>
          </a:p>
          <a:p>
            <a:r>
              <a:rPr lang="en-US" dirty="0" smtClean="0"/>
              <a:t>Presentation for the </a:t>
            </a:r>
            <a:r>
              <a:rPr lang="en-US" dirty="0"/>
              <a:t>HKIMR Summer </a:t>
            </a:r>
            <a:r>
              <a:rPr lang="en-US" dirty="0" smtClean="0"/>
              <a:t>Workshop</a:t>
            </a:r>
          </a:p>
          <a:p>
            <a:r>
              <a:rPr lang="en-US" dirty="0" smtClean="0"/>
              <a:t>August 19, 2014</a:t>
            </a:r>
          </a:p>
        </p:txBody>
      </p:sp>
      <p:sp>
        <p:nvSpPr>
          <p:cNvPr id="4" name="Slide Number Placeholder 3"/>
          <p:cNvSpPr>
            <a:spLocks noGrp="1"/>
          </p:cNvSpPr>
          <p:nvPr>
            <p:ph type="sldNum" sz="quarter" idx="12"/>
          </p:nvPr>
        </p:nvSpPr>
        <p:spPr>
          <a:xfrm>
            <a:off x="8686800" y="18288"/>
            <a:ext cx="381000" cy="329184"/>
          </a:xfrm>
        </p:spPr>
        <p:txBody>
          <a:bodyPr/>
          <a:lstStyle/>
          <a:p>
            <a:fld id="{FE98E392-30DE-42BC-A072-DE076D7B864B}" type="slidenum">
              <a:rPr lang="en-US" smtClean="0"/>
              <a:t>1</a:t>
            </a:fld>
            <a:endParaRPr lang="en-US" dirty="0"/>
          </a:p>
        </p:txBody>
      </p:sp>
    </p:spTree>
    <p:extLst>
      <p:ext uri="{BB962C8B-B14F-4D97-AF65-F5344CB8AC3E}">
        <p14:creationId xmlns:p14="http://schemas.microsoft.com/office/powerpoint/2010/main" val="40413158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Merton’s distance-to-default</a:t>
            </a:r>
            <a:r>
              <a:rPr lang="en-US" dirty="0" smtClean="0"/>
              <a:t/>
            </a:r>
            <a:br>
              <a:rPr lang="en-US" dirty="0" smtClean="0"/>
            </a:br>
            <a:endParaRPr lang="en-US" dirty="0"/>
          </a:p>
        </p:txBody>
      </p:sp>
      <p:sp>
        <p:nvSpPr>
          <p:cNvPr id="3" name="Content Placeholder 2"/>
          <p:cNvSpPr>
            <a:spLocks noGrp="1"/>
          </p:cNvSpPr>
          <p:nvPr>
            <p:ph idx="1"/>
          </p:nvPr>
        </p:nvSpPr>
        <p:spPr>
          <a:xfrm>
            <a:off x="457200" y="1295400"/>
            <a:ext cx="8229600" cy="5410200"/>
          </a:xfrm>
        </p:spPr>
        <p:txBody>
          <a:bodyPr>
            <a:normAutofit lnSpcReduction="10000"/>
          </a:bodyPr>
          <a:lstStyle/>
          <a:p>
            <a:r>
              <a:rPr lang="en-US" dirty="0" smtClean="0"/>
              <a:t>We use total liabilities as the default boundary</a:t>
            </a:r>
          </a:p>
          <a:p>
            <a:pPr lvl="1"/>
            <a:r>
              <a:rPr lang="en-US" dirty="0" smtClean="0"/>
              <a:t>We obtain similar results </a:t>
            </a:r>
            <a:r>
              <a:rPr lang="en-US" dirty="0"/>
              <a:t>using </a:t>
            </a:r>
            <a:r>
              <a:rPr lang="en-US" dirty="0" smtClean="0"/>
              <a:t>short-term </a:t>
            </a:r>
            <a:r>
              <a:rPr lang="en-US" dirty="0"/>
              <a:t>debt plus currently due portion of long term liabilities plus demand deposits </a:t>
            </a:r>
            <a:endParaRPr lang="en-US" dirty="0" smtClean="0"/>
          </a:p>
          <a:p>
            <a:pPr lvl="8"/>
            <a:endParaRPr lang="en-US" dirty="0"/>
          </a:p>
          <a:p>
            <a:r>
              <a:rPr lang="en-US" dirty="0" smtClean="0"/>
              <a:t>Standard deviation of equity is based on 3 months of daily data</a:t>
            </a:r>
          </a:p>
          <a:p>
            <a:pPr lvl="1"/>
            <a:r>
              <a:rPr lang="en-US" dirty="0" smtClean="0"/>
              <a:t>We </a:t>
            </a:r>
            <a:r>
              <a:rPr lang="en-US" dirty="0"/>
              <a:t>require the </a:t>
            </a:r>
            <a:r>
              <a:rPr lang="en-US" dirty="0" smtClean="0"/>
              <a:t>banks </a:t>
            </a:r>
            <a:r>
              <a:rPr lang="en-US" dirty="0"/>
              <a:t>to have at least 45 non-missing </a:t>
            </a:r>
            <a:r>
              <a:rPr lang="en-US" dirty="0" smtClean="0"/>
              <a:t>daily non-zero volume price information</a:t>
            </a:r>
          </a:p>
          <a:p>
            <a:pPr lvl="8"/>
            <a:endParaRPr lang="en-US" dirty="0" smtClean="0"/>
          </a:p>
          <a:p>
            <a:r>
              <a:rPr lang="en-US" dirty="0" smtClean="0"/>
              <a:t>Compared </a:t>
            </a:r>
            <a:r>
              <a:rPr lang="en-US" dirty="0"/>
              <a:t>to traditional bank risk measures such as z-score, the market based distance to default measure has </a:t>
            </a:r>
            <a:r>
              <a:rPr lang="en-US" dirty="0" smtClean="0"/>
              <a:t>distinct advantages</a:t>
            </a:r>
          </a:p>
          <a:p>
            <a:pPr lvl="1"/>
            <a:r>
              <a:rPr lang="en-US" dirty="0" smtClean="0"/>
              <a:t>Distance </a:t>
            </a:r>
            <a:r>
              <a:rPr lang="en-US" dirty="0"/>
              <a:t>to default measure can be updated more frequently. </a:t>
            </a:r>
            <a:endParaRPr lang="en-US" dirty="0" smtClean="0"/>
          </a:p>
          <a:p>
            <a:pPr lvl="1"/>
            <a:r>
              <a:rPr lang="en-US" dirty="0" smtClean="0"/>
              <a:t>Stock </a:t>
            </a:r>
            <a:r>
              <a:rPr lang="en-US" dirty="0"/>
              <a:t>market information is </a:t>
            </a:r>
            <a:r>
              <a:rPr lang="en-US" dirty="0" smtClean="0"/>
              <a:t>forward </a:t>
            </a:r>
            <a:r>
              <a:rPr lang="en-US" dirty="0"/>
              <a:t>looking and thus the distance to default measure reflects market perceptions of a bank’s expected soundness in the future.</a:t>
            </a:r>
            <a:endParaRPr lang="en-US" dirty="0" smtClean="0"/>
          </a:p>
          <a:p>
            <a:pPr marL="0" indent="0">
              <a:buNone/>
            </a:pPr>
            <a:endParaRPr lang="en-US" dirty="0"/>
          </a:p>
        </p:txBody>
      </p:sp>
      <p:sp>
        <p:nvSpPr>
          <p:cNvPr id="4" name="Slide Number Placeholder 3"/>
          <p:cNvSpPr>
            <a:spLocks noGrp="1"/>
          </p:cNvSpPr>
          <p:nvPr>
            <p:ph type="sldNum" sz="quarter" idx="12"/>
          </p:nvPr>
        </p:nvSpPr>
        <p:spPr/>
        <p:txBody>
          <a:bodyPr/>
          <a:lstStyle/>
          <a:p>
            <a:fld id="{FE98E392-30DE-42BC-A072-DE076D7B864B}" type="slidenum">
              <a:rPr lang="en-US" smtClean="0"/>
              <a:t>10</a:t>
            </a:fld>
            <a:endParaRPr lang="en-US" dirty="0"/>
          </a:p>
        </p:txBody>
      </p:sp>
      <p:cxnSp>
        <p:nvCxnSpPr>
          <p:cNvPr id="5" name="Straight Connector 4"/>
          <p:cNvCxnSpPr/>
          <p:nvPr/>
        </p:nvCxnSpPr>
        <p:spPr>
          <a:xfrm>
            <a:off x="457200" y="12192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Rectangle 11"/>
          <p:cNvSpPr>
            <a:spLocks noChangeArrowheads="1"/>
          </p:cNvSpPr>
          <p:nvPr/>
        </p:nvSpPr>
        <p:spPr bwMode="auto">
          <a:xfrm>
            <a:off x="-7937" y="5029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1195491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Bystr</a:t>
            </a:r>
            <a:r>
              <a:rPr lang="en-US" sz="3200" dirty="0"/>
              <a:t>ö</a:t>
            </a:r>
            <a:r>
              <a:rPr lang="en-US" sz="3200" b="1" dirty="0" smtClean="0"/>
              <a:t>m’s distance-to-default</a:t>
            </a:r>
            <a:endParaRPr lang="en-US" sz="3200" b="1" dirty="0"/>
          </a:p>
        </p:txBody>
      </p:sp>
      <p:sp>
        <p:nvSpPr>
          <p:cNvPr id="3" name="Content Placeholder 2"/>
          <p:cNvSpPr>
            <a:spLocks noGrp="1"/>
          </p:cNvSpPr>
          <p:nvPr>
            <p:ph idx="1"/>
          </p:nvPr>
        </p:nvSpPr>
        <p:spPr/>
        <p:txBody>
          <a:bodyPr/>
          <a:lstStyle/>
          <a:p>
            <a:r>
              <a:rPr lang="en-US" dirty="0"/>
              <a:t>Byström</a:t>
            </a:r>
            <a:r>
              <a:rPr lang="en-US" dirty="0"/>
              <a:t> (2006) </a:t>
            </a:r>
            <a:r>
              <a:rPr lang="en-US" dirty="0" smtClean="0"/>
              <a:t>proposes a simplified version of Merton’s distance to default which does </a:t>
            </a:r>
            <a:r>
              <a:rPr lang="en-US" dirty="0"/>
              <a:t>not rely on distributional assumptions and makes the default risk less sensitive to the leverage ratio at very high levels equity </a:t>
            </a:r>
            <a:r>
              <a:rPr lang="en-US" dirty="0" smtClean="0"/>
              <a:t>volatility.</a:t>
            </a:r>
          </a:p>
          <a:p>
            <a:pPr lvl="8"/>
            <a:endParaRPr lang="en-US" dirty="0" smtClean="0"/>
          </a:p>
          <a:p>
            <a:r>
              <a:rPr lang="en-US" dirty="0" smtClean="0"/>
              <a:t>Byström</a:t>
            </a:r>
            <a:r>
              <a:rPr lang="en-US" dirty="0" smtClean="0"/>
              <a:t> </a:t>
            </a:r>
            <a:r>
              <a:rPr lang="en-US" dirty="0"/>
              <a:t>(2006) shows that, when applied to a sample of US firms, the simplified model provides the same relative default risk rankings compared to the Merton model</a:t>
            </a:r>
            <a:r>
              <a:rPr lang="en-US" dirty="0" smtClean="0"/>
              <a:t>.</a:t>
            </a:r>
          </a:p>
          <a:p>
            <a:pPr marL="1737360" lvl="8" indent="0">
              <a:buNone/>
            </a:pPr>
            <a:r>
              <a:rPr lang="en-US" dirty="0" smtClean="0"/>
              <a:t>  </a:t>
            </a:r>
          </a:p>
          <a:p>
            <a:r>
              <a:rPr lang="en-US" dirty="0"/>
              <a:t>Byström’s</a:t>
            </a:r>
            <a:r>
              <a:rPr lang="en-US" i="1" dirty="0" smtClean="0"/>
              <a:t> DTD= log </a:t>
            </a:r>
            <a:r>
              <a:rPr lang="en-US" i="1" dirty="0"/>
              <a:t>(X/(V</a:t>
            </a:r>
            <a:r>
              <a:rPr lang="en-US" i="1" baseline="-25000" dirty="0"/>
              <a:t>E</a:t>
            </a:r>
            <a:r>
              <a:rPr lang="en-US" i="1" dirty="0"/>
              <a:t>+X)) / (X/(V</a:t>
            </a:r>
            <a:r>
              <a:rPr lang="en-US" i="1" baseline="-25000" dirty="0"/>
              <a:t>E</a:t>
            </a:r>
            <a:r>
              <a:rPr lang="en-US" i="1" dirty="0"/>
              <a:t>+X)-1)×</a:t>
            </a:r>
            <a:r>
              <a:rPr lang="en-US" i="1" dirty="0"/>
              <a:t>s</a:t>
            </a:r>
            <a:r>
              <a:rPr lang="en-US" i="1" baseline="-25000" dirty="0"/>
              <a:t>E</a:t>
            </a:r>
            <a:r>
              <a:rPr lang="en-US" i="1" dirty="0"/>
              <a:t>.</a:t>
            </a:r>
            <a:r>
              <a:rPr lang="en-US" i="1" dirty="0"/>
              <a:t> </a:t>
            </a:r>
            <a:endParaRPr lang="en-US" i="1" dirty="0" smtClean="0"/>
          </a:p>
          <a:p>
            <a:pPr marL="0" indent="0">
              <a:buNone/>
            </a:pPr>
            <a:endParaRPr lang="en-US" dirty="0"/>
          </a:p>
        </p:txBody>
      </p:sp>
      <p:sp>
        <p:nvSpPr>
          <p:cNvPr id="4" name="Slide Number Placeholder 3"/>
          <p:cNvSpPr>
            <a:spLocks noGrp="1"/>
          </p:cNvSpPr>
          <p:nvPr>
            <p:ph type="sldNum" sz="quarter" idx="12"/>
          </p:nvPr>
        </p:nvSpPr>
        <p:spPr/>
        <p:txBody>
          <a:bodyPr/>
          <a:lstStyle/>
          <a:p>
            <a:fld id="{FE98E392-30DE-42BC-A072-DE076D7B864B}" type="slidenum">
              <a:rPr lang="en-US" smtClean="0"/>
              <a:t>11</a:t>
            </a:fld>
            <a:endParaRPr lang="en-US" dirty="0"/>
          </a:p>
        </p:txBody>
      </p:sp>
      <p:cxnSp>
        <p:nvCxnSpPr>
          <p:cNvPr id="5" name="Straight Connector 4"/>
          <p:cNvCxnSpPr/>
          <p:nvPr/>
        </p:nvCxnSpPr>
        <p:spPr>
          <a:xfrm>
            <a:off x="457200" y="13716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84895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534400" cy="990600"/>
          </a:xfrm>
        </p:spPr>
        <p:txBody>
          <a:bodyPr>
            <a:normAutofit fontScale="90000"/>
          </a:bodyPr>
          <a:lstStyle/>
          <a:p>
            <a:r>
              <a:rPr lang="en-US" sz="3600" b="1" dirty="0" smtClean="0"/>
              <a:t>Empirical </a:t>
            </a:r>
            <a:r>
              <a:rPr lang="en-US" sz="3600" b="1" dirty="0" smtClean="0"/>
              <a:t>methodology – Correlation in DtDs</a:t>
            </a:r>
            <a:r>
              <a:rPr lang="en-US" dirty="0" smtClean="0"/>
              <a:t/>
            </a:r>
            <a:br>
              <a:rPr lang="en-US" dirty="0" smtClean="0"/>
            </a:br>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228600" y="1219200"/>
                <a:ext cx="8686800" cy="5410200"/>
              </a:xfrm>
            </p:spPr>
            <p:txBody>
              <a:bodyPr>
                <a:normAutofit fontScale="92500" lnSpcReduction="20000"/>
              </a:bodyPr>
              <a:lstStyle/>
              <a:p>
                <a:r>
                  <a:rPr lang="en-US" dirty="0" smtClean="0"/>
                  <a:t>To examine the correlation between the foreign bank parents’ and their subsidiaries’ distance to default we estimate the equation </a:t>
                </a:r>
                <a:r>
                  <a:rPr lang="en-US" dirty="0"/>
                  <a:t>below:</a:t>
                </a:r>
              </a:p>
              <a:p>
                <a:pPr marL="0" indent="0">
                  <a:buNone/>
                </a:pPr>
                <a14:m>
                  <m:oMathPara xmlns:m="http://schemas.openxmlformats.org/officeDocument/2006/math">
                    <m:oMathParaPr>
                      <m:jc m:val="centerGroup"/>
                    </m:oMathParaPr>
                    <m:oMath xmlns:m="http://schemas.openxmlformats.org/officeDocument/2006/math">
                      <m:r>
                        <a:rPr lang="en-US" sz="2100" i="1">
                          <a:latin typeface="Cambria Math"/>
                        </a:rPr>
                        <m:t>∆</m:t>
                      </m:r>
                      <m:r>
                        <a:rPr lang="en-US" sz="2100" i="1">
                          <a:latin typeface="Cambria Math"/>
                        </a:rPr>
                        <m:t>𝑑</m:t>
                      </m:r>
                      <m:sSub>
                        <m:sSubPr>
                          <m:ctrlPr>
                            <a:rPr lang="en-US" sz="2100" i="1">
                              <a:latin typeface="Cambria Math"/>
                            </a:rPr>
                          </m:ctrlPr>
                        </m:sSubPr>
                        <m:e>
                          <m:r>
                            <a:rPr lang="en-US" sz="2100" i="1">
                              <a:latin typeface="Cambria Math"/>
                            </a:rPr>
                            <m:t>𝑑𝑆𝑈𝐵</m:t>
                          </m:r>
                        </m:e>
                        <m:sub>
                          <m:r>
                            <a:rPr lang="en-US" sz="2100" b="0" i="1" smtClean="0">
                              <a:latin typeface="Cambria Math"/>
                            </a:rPr>
                            <m:t>𝑖</m:t>
                          </m:r>
                          <m:r>
                            <a:rPr lang="en-US" sz="2100" b="0" i="1" smtClean="0">
                              <a:latin typeface="Cambria Math"/>
                            </a:rPr>
                            <m:t>,</m:t>
                          </m:r>
                          <m:r>
                            <a:rPr lang="en-US" sz="2100" i="1">
                              <a:latin typeface="Cambria Math"/>
                            </a:rPr>
                            <m:t>𝑡</m:t>
                          </m:r>
                        </m:sub>
                      </m:sSub>
                      <m:r>
                        <a:rPr lang="en-US" sz="2100" i="1">
                          <a:latin typeface="Cambria Math"/>
                        </a:rPr>
                        <m:t>=</m:t>
                      </m:r>
                      <m:sSup>
                        <m:sSupPr>
                          <m:ctrlPr>
                            <a:rPr lang="en-US" sz="2100" i="1">
                              <a:latin typeface="Cambria Math"/>
                            </a:rPr>
                          </m:ctrlPr>
                        </m:sSupPr>
                        <m:e>
                          <m:r>
                            <a:rPr lang="en-US" sz="2100" i="1">
                              <a:latin typeface="Cambria Math"/>
                            </a:rPr>
                            <m:t>𝛽</m:t>
                          </m:r>
                        </m:e>
                        <m:sup>
                          <m:r>
                            <a:rPr lang="en-US" sz="2100" i="1">
                              <a:latin typeface="Cambria Math"/>
                            </a:rPr>
                            <m:t>0</m:t>
                          </m:r>
                        </m:sup>
                      </m:sSup>
                      <m:r>
                        <a:rPr lang="en-US" sz="2100" i="1">
                          <a:latin typeface="Cambria Math"/>
                        </a:rPr>
                        <m:t>+</m:t>
                      </m:r>
                      <m:sSup>
                        <m:sSupPr>
                          <m:ctrlPr>
                            <a:rPr lang="en-US" sz="2100" i="1">
                              <a:latin typeface="Cambria Math"/>
                            </a:rPr>
                          </m:ctrlPr>
                        </m:sSupPr>
                        <m:e>
                          <m:r>
                            <a:rPr lang="en-US" sz="2100" i="1">
                              <a:latin typeface="Cambria Math"/>
                            </a:rPr>
                            <m:t>𝛽</m:t>
                          </m:r>
                        </m:e>
                        <m:sup>
                          <m:r>
                            <a:rPr lang="en-US" sz="2100" i="1">
                              <a:latin typeface="Cambria Math"/>
                            </a:rPr>
                            <m:t>1</m:t>
                          </m:r>
                        </m:sup>
                      </m:sSup>
                      <m:r>
                        <a:rPr lang="en-US" sz="2100" i="1">
                          <a:latin typeface="Cambria Math"/>
                        </a:rPr>
                        <m:t>∆</m:t>
                      </m:r>
                      <m:r>
                        <a:rPr lang="en-US" sz="2100" i="1">
                          <a:latin typeface="Cambria Math"/>
                        </a:rPr>
                        <m:t>𝑑</m:t>
                      </m:r>
                      <m:sSub>
                        <m:sSubPr>
                          <m:ctrlPr>
                            <a:rPr lang="en-US" sz="2100" i="1">
                              <a:latin typeface="Cambria Math"/>
                            </a:rPr>
                          </m:ctrlPr>
                        </m:sSubPr>
                        <m:e>
                          <m:r>
                            <a:rPr lang="en-US" sz="2100" i="1">
                              <a:latin typeface="Cambria Math"/>
                            </a:rPr>
                            <m:t>𝑑𝑃𝐴𝑅𝐸𝑁𝑇</m:t>
                          </m:r>
                        </m:e>
                        <m:sub>
                          <m:r>
                            <a:rPr lang="en-US" sz="2100" b="0" i="1" smtClean="0">
                              <a:latin typeface="Cambria Math"/>
                            </a:rPr>
                            <m:t>𝑖</m:t>
                          </m:r>
                          <m:r>
                            <a:rPr lang="en-US" sz="2100" b="0" i="1" smtClean="0">
                              <a:latin typeface="Cambria Math"/>
                            </a:rPr>
                            <m:t>,</m:t>
                          </m:r>
                          <m:r>
                            <a:rPr lang="en-US" sz="2100" i="1">
                              <a:latin typeface="Cambria Math"/>
                            </a:rPr>
                            <m:t>𝑡</m:t>
                          </m:r>
                        </m:sub>
                      </m:sSub>
                      <m:r>
                        <a:rPr lang="en-US" sz="2100" i="1">
                          <a:latin typeface="Cambria Math"/>
                        </a:rPr>
                        <m:t>+</m:t>
                      </m:r>
                      <m:sSup>
                        <m:sSupPr>
                          <m:ctrlPr>
                            <a:rPr lang="en-US" sz="2100" i="1">
                              <a:latin typeface="Cambria Math"/>
                            </a:rPr>
                          </m:ctrlPr>
                        </m:sSupPr>
                        <m:e>
                          <m:r>
                            <a:rPr lang="en-US" sz="2100" i="1">
                              <a:latin typeface="Cambria Math"/>
                            </a:rPr>
                            <m:t>𝛽</m:t>
                          </m:r>
                        </m:e>
                        <m:sup>
                          <m:r>
                            <a:rPr lang="en-US" sz="2100" i="1">
                              <a:latin typeface="Cambria Math"/>
                            </a:rPr>
                            <m:t>2</m:t>
                          </m:r>
                        </m:sup>
                      </m:sSup>
                      <m:r>
                        <a:rPr lang="en-US" sz="2100" i="1">
                          <a:latin typeface="Cambria Math"/>
                        </a:rPr>
                        <m:t>∆</m:t>
                      </m:r>
                      <m:r>
                        <a:rPr lang="en-US" sz="2100" i="1">
                          <a:latin typeface="Cambria Math"/>
                        </a:rPr>
                        <m:t>𝑑</m:t>
                      </m:r>
                      <m:sSub>
                        <m:sSubPr>
                          <m:ctrlPr>
                            <a:rPr lang="en-US" sz="2100" i="1">
                              <a:latin typeface="Cambria Math"/>
                            </a:rPr>
                          </m:ctrlPr>
                        </m:sSubPr>
                        <m:e>
                          <m:r>
                            <a:rPr lang="en-US" sz="2100" i="1" smtClean="0">
                              <a:latin typeface="Cambria Math"/>
                            </a:rPr>
                            <m:t>𝑑</m:t>
                          </m:r>
                          <m:r>
                            <a:rPr lang="en-US" sz="2100" b="0" i="1" smtClean="0">
                              <a:latin typeface="Cambria Math"/>
                            </a:rPr>
                            <m:t>_</m:t>
                          </m:r>
                          <m:r>
                            <a:rPr lang="en-US" sz="2100" b="0" i="1" smtClean="0">
                              <a:latin typeface="Cambria Math"/>
                            </a:rPr>
                            <m:t>𝐻𝑜𝑠𝑡</m:t>
                          </m:r>
                        </m:e>
                        <m:sub>
                          <m:r>
                            <a:rPr lang="en-US" sz="2100" i="1">
                              <a:latin typeface="Cambria Math"/>
                            </a:rPr>
                            <m:t>𝑡</m:t>
                          </m:r>
                        </m:sub>
                      </m:sSub>
                      <m:r>
                        <a:rPr lang="en-US" sz="2100" i="1">
                          <a:latin typeface="Cambria Math"/>
                        </a:rPr>
                        <m:t>+</m:t>
                      </m:r>
                      <m:sSup>
                        <m:sSupPr>
                          <m:ctrlPr>
                            <a:rPr lang="en-US" sz="2100" i="1">
                              <a:latin typeface="Cambria Math"/>
                            </a:rPr>
                          </m:ctrlPr>
                        </m:sSupPr>
                        <m:e>
                          <m:r>
                            <a:rPr lang="en-US" sz="2100" i="1">
                              <a:latin typeface="Cambria Math"/>
                            </a:rPr>
                            <m:t>𝛽</m:t>
                          </m:r>
                        </m:e>
                        <m:sup>
                          <m:r>
                            <a:rPr lang="en-US" sz="2100" i="1">
                              <a:latin typeface="Cambria Math"/>
                            </a:rPr>
                            <m:t>3</m:t>
                          </m:r>
                        </m:sup>
                      </m:sSup>
                      <m:r>
                        <a:rPr lang="en-US" sz="2100" i="1">
                          <a:latin typeface="Cambria Math"/>
                        </a:rPr>
                        <m:t>∆</m:t>
                      </m:r>
                      <m:r>
                        <a:rPr lang="en-US" sz="2100" i="1">
                          <a:latin typeface="Cambria Math"/>
                        </a:rPr>
                        <m:t>𝑑</m:t>
                      </m:r>
                      <m:sSub>
                        <m:sSubPr>
                          <m:ctrlPr>
                            <a:rPr lang="en-US" sz="2100" i="1">
                              <a:latin typeface="Cambria Math"/>
                            </a:rPr>
                          </m:ctrlPr>
                        </m:sSubPr>
                        <m:e>
                          <m:r>
                            <a:rPr lang="en-US" sz="2100" i="1">
                              <a:latin typeface="Cambria Math"/>
                            </a:rPr>
                            <m:t>𝑑</m:t>
                          </m:r>
                          <m:r>
                            <a:rPr lang="en-US" sz="2100" b="0" i="1" smtClean="0">
                              <a:latin typeface="Cambria Math"/>
                            </a:rPr>
                            <m:t>_</m:t>
                          </m:r>
                          <m:r>
                            <a:rPr lang="en-US" sz="2100" b="0" i="1" smtClean="0">
                              <a:latin typeface="Cambria Math"/>
                            </a:rPr>
                            <m:t>𝐻𝑜𝑚𝑒</m:t>
                          </m:r>
                        </m:e>
                        <m:sub>
                          <m:r>
                            <a:rPr lang="en-US" sz="2100" i="1">
                              <a:latin typeface="Cambria Math"/>
                            </a:rPr>
                            <m:t>𝑡</m:t>
                          </m:r>
                        </m:sub>
                      </m:sSub>
                      <m:r>
                        <a:rPr lang="en-US" sz="2100" i="1">
                          <a:latin typeface="Cambria Math"/>
                        </a:rPr>
                        <m:t>+</m:t>
                      </m:r>
                      <m:sSup>
                        <m:sSupPr>
                          <m:ctrlPr>
                            <a:rPr lang="en-US" sz="2100" i="1">
                              <a:latin typeface="Cambria Math"/>
                            </a:rPr>
                          </m:ctrlPr>
                        </m:sSupPr>
                        <m:e>
                          <m:r>
                            <a:rPr lang="en-US" sz="2100" i="1">
                              <a:latin typeface="Cambria Math"/>
                            </a:rPr>
                            <m:t>𝛽</m:t>
                          </m:r>
                        </m:e>
                        <m:sup>
                          <m:r>
                            <a:rPr lang="en-US" sz="2100" i="1">
                              <a:latin typeface="Cambria Math"/>
                            </a:rPr>
                            <m:t>4</m:t>
                          </m:r>
                        </m:sup>
                      </m:sSup>
                      <m:r>
                        <a:rPr lang="en-US" sz="2100" i="1">
                          <a:latin typeface="Cambria Math"/>
                        </a:rPr>
                        <m:t>∆</m:t>
                      </m:r>
                      <m:r>
                        <a:rPr lang="en-US" sz="2100" i="1">
                          <a:latin typeface="Cambria Math"/>
                        </a:rPr>
                        <m:t>𝑉𝐼</m:t>
                      </m:r>
                      <m:sSub>
                        <m:sSubPr>
                          <m:ctrlPr>
                            <a:rPr lang="en-US" sz="2100" i="1">
                              <a:latin typeface="Cambria Math"/>
                            </a:rPr>
                          </m:ctrlPr>
                        </m:sSubPr>
                        <m:e>
                          <m:r>
                            <a:rPr lang="en-US" sz="2100" i="1">
                              <a:latin typeface="Cambria Math"/>
                            </a:rPr>
                            <m:t>𝑋</m:t>
                          </m:r>
                        </m:e>
                        <m:sub>
                          <m:r>
                            <a:rPr lang="en-US" sz="2100" i="1">
                              <a:latin typeface="Cambria Math"/>
                            </a:rPr>
                            <m:t>𝑡</m:t>
                          </m:r>
                        </m:sub>
                      </m:sSub>
                      <m:r>
                        <a:rPr lang="en-US" sz="2100" i="1">
                          <a:latin typeface="Cambria Math"/>
                        </a:rPr>
                        <m:t>+ </m:t>
                      </m:r>
                      <m:sSup>
                        <m:sSupPr>
                          <m:ctrlPr>
                            <a:rPr lang="en-US" sz="2100" i="1">
                              <a:latin typeface="Cambria Math"/>
                            </a:rPr>
                          </m:ctrlPr>
                        </m:sSupPr>
                        <m:e>
                          <m:r>
                            <a:rPr lang="en-US" sz="2100" i="1">
                              <a:latin typeface="Cambria Math"/>
                            </a:rPr>
                            <m:t>𝛽</m:t>
                          </m:r>
                        </m:e>
                        <m:sup>
                          <m:r>
                            <a:rPr lang="en-US" sz="2100" i="1">
                              <a:latin typeface="Cambria Math"/>
                            </a:rPr>
                            <m:t>5</m:t>
                          </m:r>
                        </m:sup>
                      </m:sSup>
                      <m:r>
                        <a:rPr lang="en-US" sz="2100" i="1">
                          <a:latin typeface="Cambria Math"/>
                        </a:rPr>
                        <m:t>∆</m:t>
                      </m:r>
                      <m:r>
                        <a:rPr lang="en-US" sz="2100" i="1">
                          <a:latin typeface="Cambria Math"/>
                        </a:rPr>
                        <m:t>𝑑𝑒𝑓</m:t>
                      </m:r>
                      <m:r>
                        <a:rPr lang="en-US" sz="2100" i="1">
                          <a:latin typeface="Cambria Math"/>
                        </a:rPr>
                        <m:t>+</m:t>
                      </m:r>
                      <m:sSub>
                        <m:sSubPr>
                          <m:ctrlPr>
                            <a:rPr lang="en-US" sz="2100" i="1">
                              <a:latin typeface="Cambria Math"/>
                            </a:rPr>
                          </m:ctrlPr>
                        </m:sSubPr>
                        <m:e>
                          <m:r>
                            <a:rPr lang="en-US" sz="2100" i="1">
                              <a:latin typeface="Cambria Math"/>
                            </a:rPr>
                            <m:t>𝛾</m:t>
                          </m:r>
                        </m:e>
                        <m:sub>
                          <m:r>
                            <a:rPr lang="en-US" sz="2100" i="1">
                              <a:latin typeface="Cambria Math"/>
                            </a:rPr>
                            <m:t>𝑖</m:t>
                          </m:r>
                        </m:sub>
                      </m:sSub>
                      <m:r>
                        <a:rPr lang="en-US" sz="2100" i="1">
                          <a:latin typeface="Cambria Math"/>
                        </a:rPr>
                        <m:t>+</m:t>
                      </m:r>
                      <m:sSub>
                        <m:sSubPr>
                          <m:ctrlPr>
                            <a:rPr lang="en-US" sz="2100" i="1">
                              <a:latin typeface="Cambria Math"/>
                            </a:rPr>
                          </m:ctrlPr>
                        </m:sSubPr>
                        <m:e>
                          <m:r>
                            <a:rPr lang="en-US" sz="2100" i="1">
                              <a:latin typeface="Cambria Math"/>
                            </a:rPr>
                            <m:t>𝜀</m:t>
                          </m:r>
                        </m:e>
                        <m:sub>
                          <m:r>
                            <a:rPr lang="en-US" sz="2100" i="1">
                              <a:latin typeface="Cambria Math"/>
                            </a:rPr>
                            <m:t>𝑖</m:t>
                          </m:r>
                          <m:r>
                            <a:rPr lang="en-US" sz="2100" i="1">
                              <a:latin typeface="Cambria Math"/>
                            </a:rPr>
                            <m:t>,</m:t>
                          </m:r>
                          <m:r>
                            <a:rPr lang="en-US" sz="2100" i="1">
                              <a:latin typeface="Cambria Math"/>
                            </a:rPr>
                            <m:t>𝑡</m:t>
                          </m:r>
                        </m:sub>
                      </m:sSub>
                      <m:r>
                        <a:rPr lang="en-US" sz="2100" i="1">
                          <a:latin typeface="Cambria Math"/>
                        </a:rPr>
                        <m:t> </m:t>
                      </m:r>
                    </m:oMath>
                  </m:oMathPara>
                </a14:m>
                <a:endParaRPr lang="en-US" sz="2100" dirty="0" smtClean="0"/>
              </a:p>
              <a:p>
                <a:pPr marL="0" indent="0">
                  <a:buNone/>
                </a:pPr>
                <a:endParaRPr lang="en-US" i="1" dirty="0" smtClean="0">
                  <a:latin typeface="Cambria Math"/>
                </a:endParaRPr>
              </a:p>
              <a:p>
                <a14:m>
                  <m:oMath xmlns:m="http://schemas.openxmlformats.org/officeDocument/2006/math">
                    <m:r>
                      <a:rPr lang="en-US" i="1">
                        <a:latin typeface="Cambria Math"/>
                      </a:rPr>
                      <m:t>∆</m:t>
                    </m:r>
                    <m:r>
                      <a:rPr lang="en-US" i="1">
                        <a:latin typeface="Cambria Math"/>
                      </a:rPr>
                      <m:t>𝑑</m:t>
                    </m:r>
                    <m:sSub>
                      <m:sSubPr>
                        <m:ctrlPr>
                          <a:rPr lang="en-US" i="1">
                            <a:latin typeface="Cambria Math"/>
                          </a:rPr>
                        </m:ctrlPr>
                      </m:sSubPr>
                      <m:e>
                        <m:r>
                          <a:rPr lang="en-US" i="1">
                            <a:latin typeface="Cambria Math"/>
                          </a:rPr>
                          <m:t>𝑑𝑆𝑈𝐵</m:t>
                        </m:r>
                      </m:e>
                      <m:sub>
                        <m:r>
                          <a:rPr lang="en-US" i="1">
                            <a:latin typeface="Cambria Math"/>
                          </a:rPr>
                          <m:t>𝑖</m:t>
                        </m:r>
                        <m:r>
                          <a:rPr lang="en-US" i="1">
                            <a:latin typeface="Cambria Math"/>
                          </a:rPr>
                          <m:t>,</m:t>
                        </m:r>
                        <m:r>
                          <a:rPr lang="en-US" i="1">
                            <a:latin typeface="Cambria Math"/>
                          </a:rPr>
                          <m:t>𝑡</m:t>
                        </m:r>
                      </m:sub>
                    </m:sSub>
                  </m:oMath>
                </a14:m>
                <a:r>
                  <a:rPr lang="en-US" dirty="0" smtClean="0"/>
                  <a:t> is </a:t>
                </a:r>
                <a:r>
                  <a:rPr lang="en-US" dirty="0"/>
                  <a:t>the weekly change in distance-to-default of </a:t>
                </a:r>
                <a:r>
                  <a:rPr lang="en-US" dirty="0" smtClean="0"/>
                  <a:t>subsidiary </a:t>
                </a:r>
                <a:r>
                  <a:rPr lang="en-US" i="1" dirty="0"/>
                  <a:t>i</a:t>
                </a:r>
                <a:r>
                  <a:rPr lang="en-US" i="1" dirty="0"/>
                  <a:t> </a:t>
                </a:r>
                <a:r>
                  <a:rPr lang="en-US" dirty="0"/>
                  <a:t>in week t; </a:t>
                </a:r>
              </a:p>
              <a:p>
                <a14:m>
                  <m:oMath xmlns:m="http://schemas.openxmlformats.org/officeDocument/2006/math">
                    <m:r>
                      <a:rPr lang="en-US" i="1">
                        <a:latin typeface="Cambria Math"/>
                      </a:rPr>
                      <m:t>∆</m:t>
                    </m:r>
                    <m:r>
                      <a:rPr lang="en-US" i="1">
                        <a:latin typeface="Cambria Math"/>
                      </a:rPr>
                      <m:t>𝑑𝑑</m:t>
                    </m:r>
                    <m:sSub>
                      <m:sSubPr>
                        <m:ctrlPr>
                          <a:rPr lang="en-US" i="1">
                            <a:latin typeface="Cambria Math"/>
                          </a:rPr>
                        </m:ctrlPr>
                      </m:sSubPr>
                      <m:e>
                        <m:r>
                          <a:rPr lang="en-US" i="1">
                            <a:latin typeface="Cambria Math"/>
                          </a:rPr>
                          <m:t>𝑃𝐴𝑅𝐸𝑁𝑇</m:t>
                        </m:r>
                      </m:e>
                      <m:sub/>
                    </m:sSub>
                  </m:oMath>
                </a14:m>
                <a:r>
                  <a:rPr lang="en-US" dirty="0" smtClean="0"/>
                  <a:t> is </a:t>
                </a:r>
                <a:r>
                  <a:rPr lang="en-US" dirty="0"/>
                  <a:t>the weekly change in distance-to-default of the </a:t>
                </a:r>
                <a:r>
                  <a:rPr lang="en-US" dirty="0" smtClean="0"/>
                  <a:t>parent</a:t>
                </a:r>
              </a:p>
              <a:p>
                <a14:m>
                  <m:oMath xmlns:m="http://schemas.openxmlformats.org/officeDocument/2006/math">
                    <m:r>
                      <a:rPr lang="en-US" i="1">
                        <a:latin typeface="Cambria Math"/>
                      </a:rPr>
                      <m:t>∆</m:t>
                    </m:r>
                    <m:r>
                      <a:rPr lang="en-US" i="1">
                        <a:latin typeface="Cambria Math"/>
                      </a:rPr>
                      <m:t>𝑑</m:t>
                    </m:r>
                    <m:sSub>
                      <m:sSubPr>
                        <m:ctrlPr>
                          <a:rPr lang="en-US" i="1">
                            <a:latin typeface="Cambria Math"/>
                          </a:rPr>
                        </m:ctrlPr>
                      </m:sSubPr>
                      <m:e>
                        <m:r>
                          <a:rPr lang="en-US" i="1">
                            <a:latin typeface="Cambria Math"/>
                          </a:rPr>
                          <m:t>𝑑</m:t>
                        </m:r>
                        <m:r>
                          <a:rPr lang="en-US" b="0" i="1" smtClean="0">
                            <a:latin typeface="Cambria Math"/>
                          </a:rPr>
                          <m:t>_</m:t>
                        </m:r>
                        <m:r>
                          <a:rPr lang="en-US" b="0" i="1" smtClean="0">
                            <a:latin typeface="Cambria Math"/>
                          </a:rPr>
                          <m:t>𝐻𝑜𝑠𝑡</m:t>
                        </m:r>
                      </m:e>
                      <m:sub/>
                    </m:sSub>
                  </m:oMath>
                </a14:m>
                <a:r>
                  <a:rPr lang="en-US" dirty="0" smtClean="0"/>
                  <a:t> and </a:t>
                </a:r>
                <a14:m>
                  <m:oMath xmlns:m="http://schemas.openxmlformats.org/officeDocument/2006/math">
                    <m:r>
                      <a:rPr lang="en-US" i="1">
                        <a:latin typeface="Cambria Math"/>
                      </a:rPr>
                      <m:t>∆</m:t>
                    </m:r>
                    <m:r>
                      <a:rPr lang="en-US" i="1">
                        <a:latin typeface="Cambria Math"/>
                      </a:rPr>
                      <m:t>𝑑</m:t>
                    </m:r>
                    <m:sSub>
                      <m:sSubPr>
                        <m:ctrlPr>
                          <a:rPr lang="en-US" i="1">
                            <a:latin typeface="Cambria Math"/>
                          </a:rPr>
                        </m:ctrlPr>
                      </m:sSubPr>
                      <m:e>
                        <m:r>
                          <a:rPr lang="en-US" i="1">
                            <a:latin typeface="Cambria Math"/>
                          </a:rPr>
                          <m:t>𝑑</m:t>
                        </m:r>
                        <m:r>
                          <a:rPr lang="en-US" b="0" i="1" smtClean="0">
                            <a:latin typeface="Cambria Math"/>
                          </a:rPr>
                          <m:t>_</m:t>
                        </m:r>
                        <m:r>
                          <a:rPr lang="en-US" b="0" i="1" smtClean="0">
                            <a:latin typeface="Cambria Math"/>
                          </a:rPr>
                          <m:t>𝐻𝑜𝑚𝑒</m:t>
                        </m:r>
                      </m:e>
                      <m:sub/>
                    </m:sSub>
                  </m:oMath>
                </a14:m>
                <a:r>
                  <a:rPr lang="en-US" dirty="0" smtClean="0"/>
                  <a:t>  </a:t>
                </a:r>
                <a:r>
                  <a:rPr lang="en-US" dirty="0"/>
                  <a:t>are changes in average distance-to-defaults of all the </a:t>
                </a:r>
                <a:r>
                  <a:rPr lang="en-US" dirty="0" smtClean="0"/>
                  <a:t>publicly </a:t>
                </a:r>
                <a:r>
                  <a:rPr lang="en-US" dirty="0"/>
                  <a:t>traded banks and companies in the host country and </a:t>
                </a:r>
                <a:r>
                  <a:rPr lang="en-US" dirty="0" smtClean="0"/>
                  <a:t>home country, respectively.</a:t>
                </a:r>
              </a:p>
              <a:p>
                <a:pPr marL="182880" lvl="1"/>
                <a14:m>
                  <m:oMath xmlns:m="http://schemas.openxmlformats.org/officeDocument/2006/math">
                    <m:r>
                      <a:rPr lang="en-US" sz="2600" i="1">
                        <a:latin typeface="Cambria Math"/>
                      </a:rPr>
                      <m:t>∆</m:t>
                    </m:r>
                    <m:r>
                      <a:rPr lang="en-US" sz="2600" i="1">
                        <a:latin typeface="Cambria Math"/>
                      </a:rPr>
                      <m:t>𝑉𝐼</m:t>
                    </m:r>
                    <m:sSub>
                      <m:sSubPr>
                        <m:ctrlPr>
                          <a:rPr lang="en-US" sz="2600" i="1">
                            <a:latin typeface="Cambria Math"/>
                          </a:rPr>
                        </m:ctrlPr>
                      </m:sSubPr>
                      <m:e>
                        <m:r>
                          <a:rPr lang="en-US" sz="2600" i="1">
                            <a:latin typeface="Cambria Math"/>
                          </a:rPr>
                          <m:t>𝑋</m:t>
                        </m:r>
                      </m:e>
                      <m:sub>
                        <m:r>
                          <a:rPr lang="en-US" sz="2600" i="1">
                            <a:latin typeface="Cambria Math"/>
                          </a:rPr>
                          <m:t>𝑡</m:t>
                        </m:r>
                      </m:sub>
                    </m:sSub>
                  </m:oMath>
                </a14:m>
                <a:r>
                  <a:rPr lang="en-US" sz="2600" dirty="0" smtClean="0"/>
                  <a:t> is the change in the CBOE </a:t>
                </a:r>
                <a:r>
                  <a:rPr lang="en-US" sz="2600" dirty="0"/>
                  <a:t>Volatility Index</a:t>
                </a:r>
              </a:p>
              <a:p>
                <a14:m>
                  <m:oMath xmlns:m="http://schemas.openxmlformats.org/officeDocument/2006/math">
                    <m:r>
                      <a:rPr lang="en-US" i="1">
                        <a:latin typeface="Cambria Math"/>
                      </a:rPr>
                      <m:t>∆</m:t>
                    </m:r>
                    <m:r>
                      <a:rPr lang="en-US" i="1">
                        <a:latin typeface="Cambria Math"/>
                      </a:rPr>
                      <m:t>𝑑𝑒𝑓</m:t>
                    </m:r>
                  </m:oMath>
                </a14:m>
                <a:r>
                  <a:rPr lang="en-US" dirty="0" smtClean="0"/>
                  <a:t> is the change in the default </a:t>
                </a:r>
                <a:r>
                  <a:rPr lang="en-US" dirty="0"/>
                  <a:t>spread measured as the difference in BAA-AAA yields</a:t>
                </a:r>
                <a:endParaRPr lang="en-US" dirty="0" smtClean="0"/>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228600" y="1219200"/>
                <a:ext cx="8686800" cy="5410200"/>
              </a:xfrm>
              <a:blipFill rotWithShape="1">
                <a:blip r:embed="rId3"/>
                <a:stretch>
                  <a:fillRect l="-632" t="-1802" r="-772"/>
                </a:stretch>
              </a:blipFill>
            </p:spPr>
            <p:txBody>
              <a:bodyPr/>
              <a:lstStyle/>
              <a:p>
                <a:r>
                  <a:rPr lang="zh-TW" altLang="en-US">
                    <a:noFill/>
                  </a:rPr>
                  <a:t> </a:t>
                </a:r>
              </a:p>
            </p:txBody>
          </p:sp>
        </mc:Fallback>
      </mc:AlternateContent>
      <p:sp>
        <p:nvSpPr>
          <p:cNvPr id="4" name="Slide Number Placeholder 3"/>
          <p:cNvSpPr>
            <a:spLocks noGrp="1"/>
          </p:cNvSpPr>
          <p:nvPr>
            <p:ph type="sldNum" sz="quarter" idx="12"/>
          </p:nvPr>
        </p:nvSpPr>
        <p:spPr/>
        <p:txBody>
          <a:bodyPr/>
          <a:lstStyle/>
          <a:p>
            <a:fld id="{FE98E392-30DE-42BC-A072-DE076D7B864B}" type="slidenum">
              <a:rPr lang="en-US" smtClean="0"/>
              <a:t>12</a:t>
            </a:fld>
            <a:endParaRPr lang="en-US" dirty="0"/>
          </a:p>
        </p:txBody>
      </p:sp>
      <p:cxnSp>
        <p:nvCxnSpPr>
          <p:cNvPr id="6" name="Straight Connector 5"/>
          <p:cNvCxnSpPr/>
          <p:nvPr/>
        </p:nvCxnSpPr>
        <p:spPr>
          <a:xfrm>
            <a:off x="457200" y="9906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58015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85800"/>
          </a:xfrm>
        </p:spPr>
        <p:txBody>
          <a:bodyPr>
            <a:normAutofit fontScale="90000"/>
          </a:bodyPr>
          <a:lstStyle/>
          <a:p>
            <a:r>
              <a:rPr lang="en-US" b="1" dirty="0"/>
              <a:t>Empirical </a:t>
            </a:r>
            <a:r>
              <a:rPr lang="en-US" b="1" dirty="0" smtClean="0"/>
              <a:t>methodology - Interactions</a:t>
            </a:r>
            <a:r>
              <a:rPr lang="en-US" dirty="0"/>
              <a:t/>
            </a:r>
            <a:br>
              <a:rPr lang="en-US" dirty="0"/>
            </a:b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19200"/>
                <a:ext cx="8229600" cy="5257800"/>
              </a:xfrm>
            </p:spPr>
            <p:txBody>
              <a:bodyPr/>
              <a:lstStyle/>
              <a:p>
                <a:r>
                  <a:rPr lang="en-US" dirty="0" smtClean="0"/>
                  <a:t>To </a:t>
                </a:r>
                <a:r>
                  <a:rPr lang="en-US" dirty="0"/>
                  <a:t>analyze the factors that can amplify or dampen </a:t>
                </a:r>
                <a:r>
                  <a:rPr lang="en-US" dirty="0" smtClean="0"/>
                  <a:t>the </a:t>
                </a:r>
                <a:r>
                  <a:rPr lang="en-US" dirty="0"/>
                  <a:t>correlation between the foreign bank parents’ and their subsidiaries’ distance to </a:t>
                </a:r>
                <a:r>
                  <a:rPr lang="en-US" dirty="0" smtClean="0"/>
                  <a:t>default we estimate the equation below:</a:t>
                </a:r>
              </a:p>
              <a:p>
                <a:pPr marL="0" indent="0">
                  <a:buNone/>
                </a:pPr>
                <a:endParaRPr lang="en-US" sz="1400" dirty="0" smtClean="0"/>
              </a:p>
              <a:p>
                <a:pPr marL="0" indent="0">
                  <a:buNone/>
                </a:pPr>
                <a14:m>
                  <m:oMathPara xmlns:m="http://schemas.openxmlformats.org/officeDocument/2006/math">
                    <m:oMathParaPr>
                      <m:jc m:val="centerGroup"/>
                    </m:oMathParaPr>
                    <m:oMath xmlns:m="http://schemas.openxmlformats.org/officeDocument/2006/math">
                      <m:r>
                        <a:rPr lang="en-US" i="1">
                          <a:latin typeface="Cambria Math"/>
                        </a:rPr>
                        <m:t>∆</m:t>
                      </m:r>
                      <m:r>
                        <a:rPr lang="en-US" i="1">
                          <a:latin typeface="Cambria Math"/>
                        </a:rPr>
                        <m:t>𝑑</m:t>
                      </m:r>
                      <m:sSub>
                        <m:sSubPr>
                          <m:ctrlPr>
                            <a:rPr lang="en-US" i="1" smtClean="0">
                              <a:latin typeface="Cambria Math"/>
                            </a:rPr>
                          </m:ctrlPr>
                        </m:sSubPr>
                        <m:e>
                          <m:r>
                            <a:rPr lang="en-US" i="1">
                              <a:latin typeface="Cambria Math"/>
                            </a:rPr>
                            <m:t>𝑑𝑆𝑈𝐵</m:t>
                          </m:r>
                        </m:e>
                        <m:sub>
                          <m:r>
                            <a:rPr lang="en-US" i="1">
                              <a:latin typeface="Cambria Math"/>
                            </a:rPr>
                            <m:t>𝑖</m:t>
                          </m:r>
                          <m:r>
                            <a:rPr lang="en-US" i="1">
                              <a:latin typeface="Cambria Math"/>
                            </a:rPr>
                            <m:t>,</m:t>
                          </m:r>
                          <m:r>
                            <a:rPr lang="en-US" i="1">
                              <a:latin typeface="Cambria Math"/>
                            </a:rPr>
                            <m:t>𝑡</m:t>
                          </m:r>
                        </m:sub>
                      </m:sSub>
                      <m:r>
                        <a:rPr lang="en-US" i="1">
                          <a:latin typeface="Cambria Math"/>
                        </a:rPr>
                        <m:t>=</m:t>
                      </m:r>
                      <m:sSup>
                        <m:sSupPr>
                          <m:ctrlPr>
                            <a:rPr lang="en-US" i="1">
                              <a:latin typeface="Cambria Math"/>
                            </a:rPr>
                          </m:ctrlPr>
                        </m:sSupPr>
                        <m:e>
                          <m:r>
                            <a:rPr lang="en-US" i="1">
                              <a:latin typeface="Cambria Math"/>
                            </a:rPr>
                            <m:t>𝛽</m:t>
                          </m:r>
                        </m:e>
                        <m:sup>
                          <m:r>
                            <a:rPr lang="en-US" i="1">
                              <a:latin typeface="Cambria Math"/>
                            </a:rPr>
                            <m:t>0</m:t>
                          </m:r>
                        </m:sup>
                      </m:sSup>
                      <m:r>
                        <a:rPr lang="en-US" i="1">
                          <a:latin typeface="Cambria Math"/>
                        </a:rPr>
                        <m:t>+</m:t>
                      </m:r>
                      <m:sSup>
                        <m:sSupPr>
                          <m:ctrlPr>
                            <a:rPr lang="en-US" i="1">
                              <a:latin typeface="Cambria Math"/>
                            </a:rPr>
                          </m:ctrlPr>
                        </m:sSupPr>
                        <m:e>
                          <m:r>
                            <a:rPr lang="en-US" i="1">
                              <a:latin typeface="Cambria Math"/>
                            </a:rPr>
                            <m:t>𝛽</m:t>
                          </m:r>
                        </m:e>
                        <m:sup>
                          <m:r>
                            <a:rPr lang="en-US" i="1">
                              <a:latin typeface="Cambria Math"/>
                            </a:rPr>
                            <m:t>1</m:t>
                          </m:r>
                        </m:sup>
                      </m:sSup>
                      <m:r>
                        <a:rPr lang="en-US" i="1">
                          <a:latin typeface="Cambria Math"/>
                        </a:rPr>
                        <m:t>∆</m:t>
                      </m:r>
                      <m:r>
                        <a:rPr lang="en-US" i="1">
                          <a:latin typeface="Cambria Math"/>
                        </a:rPr>
                        <m:t>𝑑</m:t>
                      </m:r>
                      <m:sSub>
                        <m:sSubPr>
                          <m:ctrlPr>
                            <a:rPr lang="en-US" i="1">
                              <a:latin typeface="Cambria Math"/>
                            </a:rPr>
                          </m:ctrlPr>
                        </m:sSubPr>
                        <m:e>
                          <m:r>
                            <a:rPr lang="en-US" i="1">
                              <a:latin typeface="Cambria Math"/>
                            </a:rPr>
                            <m:t>𝑑𝑃𝐴𝑅𝐸𝑁𝑇</m:t>
                          </m:r>
                        </m:e>
                        <m:sub>
                          <m:r>
                            <a:rPr lang="en-US" i="1">
                              <a:latin typeface="Cambria Math"/>
                            </a:rPr>
                            <m:t>𝑖</m:t>
                          </m:r>
                          <m:r>
                            <a:rPr lang="en-US" i="1">
                              <a:latin typeface="Cambria Math"/>
                            </a:rPr>
                            <m:t>,</m:t>
                          </m:r>
                          <m:r>
                            <a:rPr lang="en-US" i="1">
                              <a:latin typeface="Cambria Math"/>
                            </a:rPr>
                            <m:t>𝑡</m:t>
                          </m:r>
                        </m:sub>
                      </m:sSub>
                      <m:r>
                        <a:rPr lang="en-US" i="1">
                          <a:latin typeface="Cambria Math"/>
                        </a:rPr>
                        <m:t>+</m:t>
                      </m:r>
                      <m:sSup>
                        <m:sSupPr>
                          <m:ctrlPr>
                            <a:rPr lang="en-US" i="1">
                              <a:latin typeface="Cambria Math"/>
                            </a:rPr>
                          </m:ctrlPr>
                        </m:sSupPr>
                        <m:e>
                          <m:r>
                            <a:rPr lang="en-US" i="1">
                              <a:latin typeface="Cambria Math"/>
                            </a:rPr>
                            <m:t>𝛽</m:t>
                          </m:r>
                        </m:e>
                        <m:sup>
                          <m:r>
                            <a:rPr lang="en-US" i="1">
                              <a:latin typeface="Cambria Math"/>
                            </a:rPr>
                            <m:t>2</m:t>
                          </m:r>
                        </m:sup>
                      </m:sSup>
                      <m:r>
                        <a:rPr lang="en-US" i="1">
                          <a:latin typeface="Cambria Math"/>
                        </a:rPr>
                        <m:t>∆</m:t>
                      </m:r>
                      <m:r>
                        <a:rPr lang="en-US" i="1">
                          <a:latin typeface="Cambria Math"/>
                        </a:rPr>
                        <m:t>𝑑</m:t>
                      </m:r>
                      <m:sSub>
                        <m:sSubPr>
                          <m:ctrlPr>
                            <a:rPr lang="en-US" i="1">
                              <a:latin typeface="Cambria Math"/>
                            </a:rPr>
                          </m:ctrlPr>
                        </m:sSubPr>
                        <m:e>
                          <m:r>
                            <a:rPr lang="en-US" i="1">
                              <a:latin typeface="Cambria Math"/>
                            </a:rPr>
                            <m:t>𝑑</m:t>
                          </m:r>
                          <m:r>
                            <a:rPr lang="en-US" b="0" i="1" smtClean="0">
                              <a:latin typeface="Cambria Math"/>
                            </a:rPr>
                            <m:t>_</m:t>
                          </m:r>
                          <m:r>
                            <a:rPr lang="en-US" b="0" i="1" smtClean="0">
                              <a:latin typeface="Cambria Math"/>
                            </a:rPr>
                            <m:t>𝐻𝑜𝑠𝑡</m:t>
                          </m:r>
                        </m:e>
                        <m:sub>
                          <m:r>
                            <a:rPr lang="en-US" i="1">
                              <a:latin typeface="Cambria Math"/>
                            </a:rPr>
                            <m:t>𝑡</m:t>
                          </m:r>
                        </m:sub>
                      </m:sSub>
                      <m:r>
                        <a:rPr lang="en-US" i="1">
                          <a:latin typeface="Cambria Math"/>
                        </a:rPr>
                        <m:t>+</m:t>
                      </m:r>
                      <m:sSup>
                        <m:sSupPr>
                          <m:ctrlPr>
                            <a:rPr lang="en-US" i="1">
                              <a:latin typeface="Cambria Math"/>
                            </a:rPr>
                          </m:ctrlPr>
                        </m:sSupPr>
                        <m:e>
                          <m:r>
                            <a:rPr lang="en-US" i="1">
                              <a:latin typeface="Cambria Math"/>
                            </a:rPr>
                            <m:t>𝛽</m:t>
                          </m:r>
                        </m:e>
                        <m:sup>
                          <m:r>
                            <a:rPr lang="en-US" i="1">
                              <a:latin typeface="Cambria Math"/>
                            </a:rPr>
                            <m:t>3</m:t>
                          </m:r>
                        </m:sup>
                      </m:sSup>
                      <m:r>
                        <a:rPr lang="en-US" i="1">
                          <a:latin typeface="Cambria Math"/>
                        </a:rPr>
                        <m:t>∆</m:t>
                      </m:r>
                      <m:r>
                        <a:rPr lang="en-US" i="1">
                          <a:latin typeface="Cambria Math"/>
                        </a:rPr>
                        <m:t>𝑑</m:t>
                      </m:r>
                      <m:sSub>
                        <m:sSubPr>
                          <m:ctrlPr>
                            <a:rPr lang="en-US" i="1">
                              <a:latin typeface="Cambria Math"/>
                            </a:rPr>
                          </m:ctrlPr>
                        </m:sSubPr>
                        <m:e>
                          <m:r>
                            <a:rPr lang="en-US" i="1">
                              <a:latin typeface="Cambria Math"/>
                            </a:rPr>
                            <m:t>𝑑</m:t>
                          </m:r>
                          <m:r>
                            <a:rPr lang="en-US" b="0" i="1" smtClean="0">
                              <a:latin typeface="Cambria Math"/>
                            </a:rPr>
                            <m:t>_</m:t>
                          </m:r>
                          <m:r>
                            <a:rPr lang="en-US" b="0" i="1" smtClean="0">
                              <a:latin typeface="Cambria Math"/>
                            </a:rPr>
                            <m:t>𝐻𝑜𝑚𝑒</m:t>
                          </m:r>
                        </m:e>
                        <m:sub>
                          <m:r>
                            <a:rPr lang="en-US" i="1">
                              <a:latin typeface="Cambria Math"/>
                            </a:rPr>
                            <m:t>𝑡</m:t>
                          </m:r>
                        </m:sub>
                      </m:sSub>
                      <m:r>
                        <a:rPr lang="en-US" i="1">
                          <a:latin typeface="Cambria Math"/>
                        </a:rPr>
                        <m:t>+</m:t>
                      </m:r>
                      <m:sSup>
                        <m:sSupPr>
                          <m:ctrlPr>
                            <a:rPr lang="en-US" i="1">
                              <a:latin typeface="Cambria Math"/>
                            </a:rPr>
                          </m:ctrlPr>
                        </m:sSupPr>
                        <m:e>
                          <m:r>
                            <a:rPr lang="en-US" i="1">
                              <a:latin typeface="Cambria Math"/>
                            </a:rPr>
                            <m:t>𝛽</m:t>
                          </m:r>
                        </m:e>
                        <m:sup>
                          <m:r>
                            <a:rPr lang="en-US" i="1">
                              <a:latin typeface="Cambria Math"/>
                            </a:rPr>
                            <m:t>4</m:t>
                          </m:r>
                        </m:sup>
                      </m:sSup>
                      <m:r>
                        <a:rPr lang="en-US" i="1">
                          <a:latin typeface="Cambria Math"/>
                        </a:rPr>
                        <m:t>∆</m:t>
                      </m:r>
                      <m:r>
                        <a:rPr lang="en-US" i="1">
                          <a:latin typeface="Cambria Math"/>
                        </a:rPr>
                        <m:t>𝑉𝐼</m:t>
                      </m:r>
                      <m:sSub>
                        <m:sSubPr>
                          <m:ctrlPr>
                            <a:rPr lang="en-US" i="1">
                              <a:latin typeface="Cambria Math"/>
                            </a:rPr>
                          </m:ctrlPr>
                        </m:sSubPr>
                        <m:e>
                          <m:r>
                            <a:rPr lang="en-US" i="1">
                              <a:latin typeface="Cambria Math"/>
                            </a:rPr>
                            <m:t>𝑋</m:t>
                          </m:r>
                        </m:e>
                        <m:sub>
                          <m:r>
                            <a:rPr lang="en-US" i="1">
                              <a:latin typeface="Cambria Math"/>
                            </a:rPr>
                            <m:t>𝑡</m:t>
                          </m:r>
                        </m:sub>
                      </m:sSub>
                      <m:r>
                        <a:rPr lang="en-US" i="1">
                          <a:latin typeface="Cambria Math"/>
                        </a:rPr>
                        <m:t>+ </m:t>
                      </m:r>
                      <m:sSup>
                        <m:sSupPr>
                          <m:ctrlPr>
                            <a:rPr lang="en-US" i="1">
                              <a:latin typeface="Cambria Math"/>
                            </a:rPr>
                          </m:ctrlPr>
                        </m:sSupPr>
                        <m:e>
                          <m:r>
                            <a:rPr lang="en-US" i="1">
                              <a:latin typeface="Cambria Math"/>
                            </a:rPr>
                            <m:t>𝛽</m:t>
                          </m:r>
                        </m:e>
                        <m:sup>
                          <m:r>
                            <a:rPr lang="en-US" i="1">
                              <a:latin typeface="Cambria Math"/>
                            </a:rPr>
                            <m:t>5</m:t>
                          </m:r>
                        </m:sup>
                      </m:sSup>
                      <m:r>
                        <a:rPr lang="en-US" i="1">
                          <a:latin typeface="Cambria Math"/>
                        </a:rPr>
                        <m:t>∆</m:t>
                      </m:r>
                      <m:r>
                        <a:rPr lang="en-US" i="1">
                          <a:latin typeface="Cambria Math"/>
                        </a:rPr>
                        <m:t>𝑑𝑒𝑓</m:t>
                      </m:r>
                    </m:oMath>
                  </m:oMathPara>
                </a14:m>
                <a:endParaRPr lang="en-US" i="1" dirty="0" smtClean="0">
                  <a:latin typeface="Cambria Math"/>
                </a:endParaRPr>
              </a:p>
              <a:p>
                <a:pPr marL="0" indent="0">
                  <a:buNone/>
                </a:pPr>
                <a14:m>
                  <m:oMathPara xmlns:m="http://schemas.openxmlformats.org/officeDocument/2006/math">
                    <m:oMathParaPr>
                      <m:jc m:val="centerGroup"/>
                    </m:oMathParaPr>
                    <m:oMath xmlns:m="http://schemas.openxmlformats.org/officeDocument/2006/math">
                      <m:r>
                        <a:rPr lang="en-US" i="1" smtClean="0">
                          <a:latin typeface="Cambria Math"/>
                        </a:rPr>
                        <m:t>+</m:t>
                      </m:r>
                      <m:sSup>
                        <m:sSupPr>
                          <m:ctrlPr>
                            <a:rPr lang="en-US" i="1">
                              <a:latin typeface="Cambria Math"/>
                            </a:rPr>
                          </m:ctrlPr>
                        </m:sSupPr>
                        <m:e>
                          <m:r>
                            <a:rPr lang="en-US" i="1">
                              <a:latin typeface="Cambria Math"/>
                            </a:rPr>
                            <m:t>𝛽</m:t>
                          </m:r>
                        </m:e>
                        <m:sup>
                          <m:r>
                            <a:rPr lang="en-US" i="1">
                              <a:latin typeface="Cambria Math"/>
                            </a:rPr>
                            <m:t>6</m:t>
                          </m:r>
                        </m:sup>
                      </m:sSup>
                      <m:sSub>
                        <m:sSubPr>
                          <m:ctrlPr>
                            <a:rPr lang="en-US" i="1">
                              <a:latin typeface="Cambria Math"/>
                            </a:rPr>
                          </m:ctrlPr>
                        </m:sSubPr>
                        <m:e>
                          <m:r>
                            <a:rPr lang="en-US" i="1">
                              <a:latin typeface="Cambria Math"/>
                            </a:rPr>
                            <m:t>𝑋</m:t>
                          </m:r>
                        </m:e>
                        <m:sub>
                          <m:r>
                            <a:rPr lang="en-US" i="1">
                              <a:latin typeface="Cambria Math"/>
                            </a:rPr>
                            <m:t>𝑖</m:t>
                          </m:r>
                        </m:sub>
                      </m:sSub>
                      <m:r>
                        <a:rPr lang="en-US" i="1">
                          <a:latin typeface="Cambria Math"/>
                        </a:rPr>
                        <m:t>×∆</m:t>
                      </m:r>
                      <m:r>
                        <a:rPr lang="en-US" i="1">
                          <a:latin typeface="Cambria Math"/>
                        </a:rPr>
                        <m:t>𝑑</m:t>
                      </m:r>
                      <m:sSub>
                        <m:sSubPr>
                          <m:ctrlPr>
                            <a:rPr lang="en-US" i="1">
                              <a:latin typeface="Cambria Math"/>
                            </a:rPr>
                          </m:ctrlPr>
                        </m:sSubPr>
                        <m:e>
                          <m:r>
                            <a:rPr lang="en-US" i="1">
                              <a:latin typeface="Cambria Math"/>
                            </a:rPr>
                            <m:t>𝑑𝑃𝐴𝑅𝐸𝑁𝑇</m:t>
                          </m:r>
                        </m:e>
                        <m:sub>
                          <m:r>
                            <a:rPr lang="en-US" i="1">
                              <a:latin typeface="Cambria Math"/>
                            </a:rPr>
                            <m:t>𝑖</m:t>
                          </m:r>
                          <m:r>
                            <a:rPr lang="en-US" i="1">
                              <a:latin typeface="Cambria Math"/>
                            </a:rPr>
                            <m:t>,</m:t>
                          </m:r>
                          <m:r>
                            <a:rPr lang="en-US" i="1">
                              <a:latin typeface="Cambria Math"/>
                            </a:rPr>
                            <m:t>𝑡</m:t>
                          </m:r>
                        </m:sub>
                      </m:sSub>
                      <m:r>
                        <a:rPr lang="en-US" i="1">
                          <a:latin typeface="Cambria Math"/>
                        </a:rPr>
                        <m:t>+</m:t>
                      </m:r>
                      <m:sSup>
                        <m:sSupPr>
                          <m:ctrlPr>
                            <a:rPr lang="en-US" i="1">
                              <a:latin typeface="Cambria Math"/>
                            </a:rPr>
                          </m:ctrlPr>
                        </m:sSupPr>
                        <m:e>
                          <m:r>
                            <a:rPr lang="en-US" i="1">
                              <a:latin typeface="Cambria Math"/>
                            </a:rPr>
                            <m:t>𝛽</m:t>
                          </m:r>
                        </m:e>
                        <m:sup>
                          <m:r>
                            <a:rPr lang="en-US" i="1">
                              <a:latin typeface="Cambria Math"/>
                            </a:rPr>
                            <m:t>7</m:t>
                          </m:r>
                        </m:sup>
                      </m:sSup>
                      <m:sSub>
                        <m:sSubPr>
                          <m:ctrlPr>
                            <a:rPr lang="en-US" i="1">
                              <a:latin typeface="Cambria Math"/>
                            </a:rPr>
                          </m:ctrlPr>
                        </m:sSubPr>
                        <m:e>
                          <m:r>
                            <a:rPr lang="en-US" i="1">
                              <a:latin typeface="Cambria Math"/>
                            </a:rPr>
                            <m:t>𝑀</m:t>
                          </m:r>
                        </m:e>
                        <m:sub>
                          <m:r>
                            <a:rPr lang="en-US" i="1">
                              <a:latin typeface="Cambria Math"/>
                            </a:rPr>
                            <m:t>𝑐</m:t>
                          </m:r>
                        </m:sub>
                      </m:sSub>
                      <m:r>
                        <a:rPr lang="en-US" i="1">
                          <a:latin typeface="Cambria Math"/>
                        </a:rPr>
                        <m:t>×∆</m:t>
                      </m:r>
                      <m:r>
                        <a:rPr lang="en-US" i="1">
                          <a:latin typeface="Cambria Math"/>
                        </a:rPr>
                        <m:t>𝑑</m:t>
                      </m:r>
                      <m:sSub>
                        <m:sSubPr>
                          <m:ctrlPr>
                            <a:rPr lang="en-US" i="1">
                              <a:latin typeface="Cambria Math"/>
                            </a:rPr>
                          </m:ctrlPr>
                        </m:sSubPr>
                        <m:e>
                          <m:r>
                            <a:rPr lang="en-US" i="1">
                              <a:latin typeface="Cambria Math"/>
                            </a:rPr>
                            <m:t>𝑑𝑃𝐴𝑅𝐸𝑁𝑇</m:t>
                          </m:r>
                        </m:e>
                        <m:sub>
                          <m:r>
                            <a:rPr lang="en-US" i="1">
                              <a:latin typeface="Cambria Math"/>
                            </a:rPr>
                            <m:t>𝑖</m:t>
                          </m:r>
                          <m:r>
                            <a:rPr lang="en-US" i="1">
                              <a:latin typeface="Cambria Math"/>
                            </a:rPr>
                            <m:t>,</m:t>
                          </m:r>
                          <m:r>
                            <a:rPr lang="en-US" i="1">
                              <a:latin typeface="Cambria Math"/>
                            </a:rPr>
                            <m:t>𝑡</m:t>
                          </m:r>
                        </m:sub>
                      </m:sSub>
                      <m:r>
                        <a:rPr lang="en-US" i="1">
                          <a:latin typeface="Cambria Math"/>
                        </a:rPr>
                        <m:t>+</m:t>
                      </m:r>
                      <m:sSub>
                        <m:sSubPr>
                          <m:ctrlPr>
                            <a:rPr lang="en-US" i="1">
                              <a:latin typeface="Cambria Math"/>
                            </a:rPr>
                          </m:ctrlPr>
                        </m:sSubPr>
                        <m:e>
                          <m:r>
                            <a:rPr lang="en-US" i="1">
                              <a:latin typeface="Cambria Math"/>
                            </a:rPr>
                            <m:t>𝛾</m:t>
                          </m:r>
                        </m:e>
                        <m:sub>
                          <m:r>
                            <a:rPr lang="en-US" i="1">
                              <a:latin typeface="Cambria Math"/>
                            </a:rPr>
                            <m:t>𝑖</m:t>
                          </m:r>
                        </m:sub>
                      </m:sSub>
                      <m:r>
                        <a:rPr lang="en-US" i="1">
                          <a:latin typeface="Cambria Math"/>
                        </a:rPr>
                        <m:t>+</m:t>
                      </m:r>
                      <m:sSub>
                        <m:sSubPr>
                          <m:ctrlPr>
                            <a:rPr lang="en-US" i="1">
                              <a:latin typeface="Cambria Math"/>
                            </a:rPr>
                          </m:ctrlPr>
                        </m:sSubPr>
                        <m:e>
                          <m:r>
                            <a:rPr lang="en-US" i="1">
                              <a:latin typeface="Cambria Math"/>
                            </a:rPr>
                            <m:t>𝜀</m:t>
                          </m:r>
                        </m:e>
                        <m:sub>
                          <m:r>
                            <a:rPr lang="en-US" i="1">
                              <a:latin typeface="Cambria Math"/>
                            </a:rPr>
                            <m:t>𝑖</m:t>
                          </m:r>
                          <m:r>
                            <a:rPr lang="en-US" i="1">
                              <a:latin typeface="Cambria Math"/>
                            </a:rPr>
                            <m:t>,</m:t>
                          </m:r>
                          <m:r>
                            <a:rPr lang="en-US" i="1">
                              <a:latin typeface="Cambria Math"/>
                            </a:rPr>
                            <m:t>𝑡</m:t>
                          </m:r>
                        </m:sub>
                      </m:sSub>
                      <m:r>
                        <a:rPr lang="en-US" i="1">
                          <a:latin typeface="Cambria Math"/>
                        </a:rPr>
                        <m:t> </m:t>
                      </m:r>
                    </m:oMath>
                  </m:oMathPara>
                </a14:m>
                <a:endParaRPr lang="en-US" dirty="0" smtClean="0"/>
              </a:p>
              <a:p>
                <a:pPr marL="0" indent="0">
                  <a:buNone/>
                </a:pPr>
                <a:endParaRPr lang="en-US" sz="1400" dirty="0" smtClean="0"/>
              </a:p>
              <a:p>
                <a:r>
                  <a:rPr lang="en-US" dirty="0"/>
                  <a:t>X is a matrix of foreign subsidiary characteristics</a:t>
                </a:r>
              </a:p>
              <a:p>
                <a:r>
                  <a:rPr lang="en-US" dirty="0"/>
                  <a:t>M are host country regulations</a:t>
                </a:r>
              </a:p>
              <a:p>
                <a:pPr marL="0" indent="0">
                  <a:buNone/>
                </a:pPr>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219200"/>
                <a:ext cx="8229600" cy="5257800"/>
              </a:xfrm>
              <a:blipFill rotWithShape="1">
                <a:blip r:embed="rId3"/>
                <a:stretch>
                  <a:fillRect l="-593" t="-811" r="-222"/>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FE98E392-30DE-42BC-A072-DE076D7B864B}" type="slidenum">
              <a:rPr lang="en-US" smtClean="0"/>
              <a:t>13</a:t>
            </a:fld>
            <a:endParaRPr lang="en-US" dirty="0"/>
          </a:p>
        </p:txBody>
      </p:sp>
      <p:cxnSp>
        <p:nvCxnSpPr>
          <p:cNvPr id="5" name="Straight Connector 4"/>
          <p:cNvCxnSpPr/>
          <p:nvPr/>
        </p:nvCxnSpPr>
        <p:spPr>
          <a:xfrm>
            <a:off x="457200" y="9906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12555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normAutofit fontScale="90000"/>
              </a:bodyPr>
              <a:lstStyle/>
              <a:p>
                <a:r>
                  <a:rPr lang="en-US" dirty="0" smtClean="0"/>
                  <a:t>Subsidiary level factors that can affect </a:t>
                </a:r>
                <a14:m>
                  <m:oMath xmlns:m="http://schemas.openxmlformats.org/officeDocument/2006/math">
                    <m:sSup>
                      <m:sSupPr>
                        <m:ctrlPr>
                          <a:rPr lang="en-US" i="1">
                            <a:latin typeface="Cambria Math"/>
                          </a:rPr>
                        </m:ctrlPr>
                      </m:sSupPr>
                      <m:e>
                        <m:r>
                          <a:rPr lang="en-US" i="1">
                            <a:latin typeface="Cambria Math"/>
                          </a:rPr>
                          <m:t>𝛽</m:t>
                        </m:r>
                      </m:e>
                      <m:sup>
                        <m:r>
                          <a:rPr lang="en-US" i="1">
                            <a:latin typeface="Cambria Math"/>
                          </a:rPr>
                          <m:t>1</m:t>
                        </m:r>
                      </m:sup>
                    </m:sSup>
                  </m:oMath>
                </a14:m>
                <a:r>
                  <a:rPr lang="en-US" dirty="0" smtClean="0"/>
                  <a:t/>
                </a:r>
                <a:br>
                  <a:rPr lang="en-US" dirty="0" smtClean="0"/>
                </a:br>
                <a:endParaRPr lang="en-US" dirty="0"/>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3"/>
                <a:stretch>
                  <a:fillRect l="-2222" t="-19753"/>
                </a:stretch>
              </a:blipFill>
            </p:spPr>
            <p:txBody>
              <a:bodyPr/>
              <a:lstStyle/>
              <a:p>
                <a:r>
                  <a:rPr lang="en-US">
                    <a:noFill/>
                  </a:rPr>
                  <a:t> </a:t>
                </a:r>
              </a:p>
            </p:txBody>
          </p:sp>
        </mc:Fallback>
      </mc:AlternateContent>
      <p:sp>
        <p:nvSpPr>
          <p:cNvPr id="3" name="Content Placeholder 2"/>
          <p:cNvSpPr>
            <a:spLocks noGrp="1"/>
          </p:cNvSpPr>
          <p:nvPr>
            <p:ph idx="1"/>
          </p:nvPr>
        </p:nvSpPr>
        <p:spPr>
          <a:xfrm>
            <a:off x="457200" y="1219200"/>
            <a:ext cx="8458200" cy="5410200"/>
          </a:xfrm>
        </p:spPr>
        <p:txBody>
          <a:bodyPr>
            <a:normAutofit fontScale="85000" lnSpcReduction="20000"/>
          </a:bodyPr>
          <a:lstStyle/>
          <a:p>
            <a:r>
              <a:rPr lang="en-US" dirty="0" smtClean="0"/>
              <a:t>We </a:t>
            </a:r>
            <a:r>
              <a:rPr lang="en-US" dirty="0"/>
              <a:t>expect that the correlation between the distance to default of the subsidiary and the parent will be higher for more fragile foreign subsidiaries (i.e., those lacking the means to absorb shocks at the beginning of the crisis</a:t>
            </a:r>
            <a:r>
              <a:rPr lang="en-US" dirty="0" smtClean="0"/>
              <a:t>).</a:t>
            </a:r>
          </a:p>
          <a:p>
            <a:pPr lvl="1"/>
            <a:r>
              <a:rPr lang="en-US" dirty="0"/>
              <a:t>A number </a:t>
            </a:r>
            <a:r>
              <a:rPr lang="en-US" dirty="0" smtClean="0"/>
              <a:t>papers </a:t>
            </a:r>
            <a:r>
              <a:rPr lang="en-US" dirty="0"/>
              <a:t>emphasize the role of capital, profitability, asset liquidity and funding structure as potential buffers in absorbing liquidity and economic shocks (Allen and Gale 2000, </a:t>
            </a:r>
            <a:r>
              <a:rPr lang="en-US" dirty="0"/>
              <a:t>Repullo</a:t>
            </a:r>
            <a:r>
              <a:rPr lang="en-US" dirty="0"/>
              <a:t> 2004, Von </a:t>
            </a:r>
            <a:r>
              <a:rPr lang="en-US" dirty="0"/>
              <a:t>Thadden</a:t>
            </a:r>
            <a:r>
              <a:rPr lang="en-US" dirty="0"/>
              <a:t> 2004, Diamond and </a:t>
            </a:r>
            <a:r>
              <a:rPr lang="en-US" dirty="0"/>
              <a:t>Rajan</a:t>
            </a:r>
            <a:r>
              <a:rPr lang="en-US" dirty="0"/>
              <a:t> 2005, </a:t>
            </a:r>
            <a:r>
              <a:rPr lang="en-US" dirty="0"/>
              <a:t>Cifuentes</a:t>
            </a:r>
            <a:r>
              <a:rPr lang="en-US" dirty="0"/>
              <a:t> et al. 2004).  </a:t>
            </a:r>
            <a:endParaRPr lang="en-US" dirty="0" smtClean="0"/>
          </a:p>
          <a:p>
            <a:pPr marL="274320" lvl="1" indent="0">
              <a:buNone/>
            </a:pPr>
            <a:endParaRPr lang="en-US" dirty="0" smtClean="0"/>
          </a:p>
          <a:p>
            <a:r>
              <a:rPr lang="en-US" dirty="0"/>
              <a:t>W</a:t>
            </a:r>
            <a:r>
              <a:rPr lang="en-US" dirty="0" smtClean="0"/>
              <a:t>e </a:t>
            </a:r>
            <a:r>
              <a:rPr lang="en-US" dirty="0"/>
              <a:t>expect geographical distance to reduce the correlation between the parent and subsidiary distance to default, since geographically distant subsidiaries may be less integrated into the parent group and the parent bank might find it difficult to exercise control over the local management of the </a:t>
            </a:r>
            <a:r>
              <a:rPr lang="en-US" dirty="0" smtClean="0"/>
              <a:t>subsidiary.</a:t>
            </a:r>
          </a:p>
          <a:p>
            <a:pPr lvl="1"/>
            <a:r>
              <a:rPr lang="en-US" dirty="0" smtClean="0"/>
              <a:t>Rajan</a:t>
            </a:r>
            <a:r>
              <a:rPr lang="en-US" dirty="0"/>
              <a:t>, </a:t>
            </a:r>
            <a:r>
              <a:rPr lang="en-US" dirty="0"/>
              <a:t>Servaes</a:t>
            </a:r>
            <a:r>
              <a:rPr lang="en-US" dirty="0"/>
              <a:t>, and </a:t>
            </a:r>
            <a:r>
              <a:rPr lang="en-US" dirty="0"/>
              <a:t>Zingales</a:t>
            </a:r>
            <a:r>
              <a:rPr lang="en-US" dirty="0"/>
              <a:t>, 2000, de Haas and van </a:t>
            </a:r>
            <a:r>
              <a:rPr lang="en-US" dirty="0"/>
              <a:t>Horen</a:t>
            </a:r>
            <a:r>
              <a:rPr lang="en-US" dirty="0"/>
              <a:t>, </a:t>
            </a:r>
            <a:r>
              <a:rPr lang="en-US" dirty="0" smtClean="0"/>
              <a:t>2013</a:t>
            </a:r>
            <a:r>
              <a:rPr lang="en-US" dirty="0"/>
              <a:t>.</a:t>
            </a:r>
            <a:endParaRPr lang="en-US" dirty="0" smtClean="0"/>
          </a:p>
          <a:p>
            <a:endParaRPr lang="en-US" dirty="0" smtClean="0"/>
          </a:p>
          <a:p>
            <a:r>
              <a:rPr lang="en-US" dirty="0"/>
              <a:t>C</a:t>
            </a:r>
            <a:r>
              <a:rPr lang="en-US" dirty="0" smtClean="0"/>
              <a:t>ultural </a:t>
            </a:r>
            <a:r>
              <a:rPr lang="en-US" dirty="0"/>
              <a:t>proximity might reduce the correlation between subsidiaries and parents if these subsidiaries are granted more independence because the parent is more comfortable decentralizing some control when it is more familiar with the culture and business environment in the host country.</a:t>
            </a:r>
            <a:endParaRPr lang="en-US" dirty="0" smtClean="0"/>
          </a:p>
          <a:p>
            <a:endParaRPr lang="en-US" dirty="0"/>
          </a:p>
        </p:txBody>
      </p:sp>
      <p:sp>
        <p:nvSpPr>
          <p:cNvPr id="4" name="Slide Number Placeholder 3"/>
          <p:cNvSpPr>
            <a:spLocks noGrp="1"/>
          </p:cNvSpPr>
          <p:nvPr>
            <p:ph type="sldNum" sz="quarter" idx="12"/>
          </p:nvPr>
        </p:nvSpPr>
        <p:spPr/>
        <p:txBody>
          <a:bodyPr/>
          <a:lstStyle/>
          <a:p>
            <a:fld id="{FE98E392-30DE-42BC-A072-DE076D7B864B}" type="slidenum">
              <a:rPr lang="en-US" smtClean="0"/>
              <a:t>14</a:t>
            </a:fld>
            <a:endParaRPr lang="en-US" dirty="0"/>
          </a:p>
        </p:txBody>
      </p:sp>
      <p:cxnSp>
        <p:nvCxnSpPr>
          <p:cNvPr id="5" name="Straight Connector 4"/>
          <p:cNvCxnSpPr/>
          <p:nvPr/>
        </p:nvCxnSpPr>
        <p:spPr>
          <a:xfrm>
            <a:off x="457200" y="9906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54080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normAutofit fontScale="90000"/>
              </a:bodyPr>
              <a:lstStyle/>
              <a:p>
                <a:r>
                  <a:rPr lang="en-US" dirty="0" smtClean="0"/>
                  <a:t>Host level factors that can affect </a:t>
                </a:r>
                <a14:m>
                  <m:oMath xmlns:m="http://schemas.openxmlformats.org/officeDocument/2006/math">
                    <m:sSup>
                      <m:sSupPr>
                        <m:ctrlPr>
                          <a:rPr lang="en-US" i="1">
                            <a:latin typeface="Cambria Math"/>
                          </a:rPr>
                        </m:ctrlPr>
                      </m:sSupPr>
                      <m:e>
                        <m:r>
                          <a:rPr lang="en-US" i="1">
                            <a:latin typeface="Cambria Math"/>
                          </a:rPr>
                          <m:t>𝛽</m:t>
                        </m:r>
                      </m:e>
                      <m:sup>
                        <m:r>
                          <a:rPr lang="en-US" i="1">
                            <a:latin typeface="Cambria Math"/>
                          </a:rPr>
                          <m:t>1</m:t>
                        </m:r>
                      </m:sup>
                    </m:sSup>
                  </m:oMath>
                </a14:m>
                <a:r>
                  <a:rPr lang="en-US" dirty="0" smtClean="0"/>
                  <a:t/>
                </a:r>
                <a:br>
                  <a:rPr lang="en-US" dirty="0" smtClean="0"/>
                </a:br>
                <a:endParaRPr lang="en-US" dirty="0"/>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3"/>
                <a:stretch>
                  <a:fillRect l="-2222" t="-19753"/>
                </a:stretch>
              </a:blipFill>
            </p:spPr>
            <p:txBody>
              <a:bodyPr/>
              <a:lstStyle/>
              <a:p>
                <a:r>
                  <a:rPr lang="en-US">
                    <a:noFill/>
                  </a:rPr>
                  <a:t> </a:t>
                </a:r>
              </a:p>
            </p:txBody>
          </p:sp>
        </mc:Fallback>
      </mc:AlternateContent>
      <p:sp>
        <p:nvSpPr>
          <p:cNvPr id="3" name="Content Placeholder 2"/>
          <p:cNvSpPr>
            <a:spLocks noGrp="1"/>
          </p:cNvSpPr>
          <p:nvPr>
            <p:ph idx="1"/>
          </p:nvPr>
        </p:nvSpPr>
        <p:spPr>
          <a:xfrm>
            <a:off x="457200" y="1219200"/>
            <a:ext cx="8229600" cy="5257800"/>
          </a:xfrm>
        </p:spPr>
        <p:txBody>
          <a:bodyPr>
            <a:normAutofit/>
          </a:bodyPr>
          <a:lstStyle/>
          <a:p>
            <a:r>
              <a:rPr lang="en-US" dirty="0" smtClean="0"/>
              <a:t>We </a:t>
            </a:r>
            <a:r>
              <a:rPr lang="en-US" dirty="0"/>
              <a:t>expect the correlation between the subsidiary and the parent to be lower for subsidiaries operating in countries where the regulatory authorities impose tighter regulatory </a:t>
            </a:r>
            <a:r>
              <a:rPr lang="en-US" dirty="0" smtClean="0"/>
              <a:t>regimes help </a:t>
            </a:r>
            <a:r>
              <a:rPr lang="en-US" dirty="0"/>
              <a:t>to ring fence the foreign subsidiary from a parent in </a:t>
            </a:r>
            <a:r>
              <a:rPr lang="en-US" dirty="0" smtClean="0"/>
              <a:t>distress. For example: </a:t>
            </a:r>
            <a:endParaRPr lang="en-US" dirty="0"/>
          </a:p>
          <a:p>
            <a:pPr lvl="1"/>
            <a:r>
              <a:rPr lang="en-US" dirty="0"/>
              <a:t>H</a:t>
            </a:r>
            <a:r>
              <a:rPr lang="en-US" dirty="0" smtClean="0"/>
              <a:t>igher capital, liquidity, provisioning requirements</a:t>
            </a:r>
          </a:p>
          <a:p>
            <a:pPr lvl="1"/>
            <a:r>
              <a:rPr lang="en-US" dirty="0" smtClean="0"/>
              <a:t>Tighter activity and diversification requirements</a:t>
            </a:r>
          </a:p>
          <a:p>
            <a:pPr lvl="1"/>
            <a:r>
              <a:rPr lang="en-US" dirty="0" smtClean="0"/>
              <a:t>Stronger disclosure requirements.</a:t>
            </a:r>
            <a:endParaRPr lang="en-US" dirty="0"/>
          </a:p>
          <a:p>
            <a:endParaRPr lang="en-US" dirty="0"/>
          </a:p>
        </p:txBody>
      </p:sp>
      <p:sp>
        <p:nvSpPr>
          <p:cNvPr id="4" name="Slide Number Placeholder 3"/>
          <p:cNvSpPr>
            <a:spLocks noGrp="1"/>
          </p:cNvSpPr>
          <p:nvPr>
            <p:ph type="sldNum" sz="quarter" idx="12"/>
          </p:nvPr>
        </p:nvSpPr>
        <p:spPr/>
        <p:txBody>
          <a:bodyPr/>
          <a:lstStyle/>
          <a:p>
            <a:fld id="{FE98E392-30DE-42BC-A072-DE076D7B864B}" type="slidenum">
              <a:rPr lang="en-US" smtClean="0"/>
              <a:t>15</a:t>
            </a:fld>
            <a:endParaRPr lang="en-US" dirty="0"/>
          </a:p>
        </p:txBody>
      </p:sp>
      <p:cxnSp>
        <p:nvCxnSpPr>
          <p:cNvPr id="5" name="Straight Connector 4"/>
          <p:cNvCxnSpPr/>
          <p:nvPr/>
        </p:nvCxnSpPr>
        <p:spPr>
          <a:xfrm>
            <a:off x="457200" y="9906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24997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990600"/>
          </a:xfrm>
        </p:spPr>
        <p:txBody>
          <a:bodyPr>
            <a:normAutofit/>
          </a:bodyPr>
          <a:lstStyle/>
          <a:p>
            <a:r>
              <a:rPr lang="en-US" sz="2800" b="1" dirty="0" smtClean="0"/>
              <a:t>Changes in distance to default - parents and subsidiaries</a:t>
            </a:r>
            <a:endParaRPr lang="en-US" sz="2800" b="1" dirty="0"/>
          </a:p>
        </p:txBody>
      </p:sp>
      <p:sp>
        <p:nvSpPr>
          <p:cNvPr id="4" name="Slide Number Placeholder 3"/>
          <p:cNvSpPr>
            <a:spLocks noGrp="1"/>
          </p:cNvSpPr>
          <p:nvPr>
            <p:ph type="sldNum" sz="quarter" idx="12"/>
          </p:nvPr>
        </p:nvSpPr>
        <p:spPr/>
        <p:txBody>
          <a:bodyPr/>
          <a:lstStyle/>
          <a:p>
            <a:fld id="{FE98E392-30DE-42BC-A072-DE076D7B864B}" type="slidenum">
              <a:rPr lang="en-US" smtClean="0"/>
              <a:t>16</a:t>
            </a:fld>
            <a:endParaRPr lang="en-US" dirty="0"/>
          </a:p>
        </p:txBody>
      </p:sp>
      <p:pic>
        <p:nvPicPr>
          <p:cNvPr id="1025" name="Picture 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1981200"/>
            <a:ext cx="6027738" cy="355123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0" y="4008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7" name="Straight Connector 6"/>
          <p:cNvCxnSpPr/>
          <p:nvPr/>
        </p:nvCxnSpPr>
        <p:spPr>
          <a:xfrm>
            <a:off x="152400" y="1371600"/>
            <a:ext cx="85344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0581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85800"/>
          </a:xfrm>
        </p:spPr>
        <p:txBody>
          <a:bodyPr>
            <a:normAutofit/>
          </a:bodyPr>
          <a:lstStyle/>
          <a:p>
            <a:pPr algn="ctr"/>
            <a:r>
              <a:rPr lang="en-US" sz="3200" b="1" dirty="0" smtClean="0"/>
              <a:t>Correlation between DtD of subs &amp; parents</a:t>
            </a:r>
            <a:endParaRPr lang="en-US" sz="3200" b="1" dirty="0"/>
          </a:p>
        </p:txBody>
      </p:sp>
      <p:sp>
        <p:nvSpPr>
          <p:cNvPr id="4" name="Slide Number Placeholder 3"/>
          <p:cNvSpPr>
            <a:spLocks noGrp="1"/>
          </p:cNvSpPr>
          <p:nvPr>
            <p:ph type="sldNum" sz="quarter" idx="12"/>
          </p:nvPr>
        </p:nvSpPr>
        <p:spPr/>
        <p:txBody>
          <a:bodyPr/>
          <a:lstStyle/>
          <a:p>
            <a:fld id="{FE98E392-30DE-42BC-A072-DE076D7B864B}" type="slidenum">
              <a:rPr lang="en-US" smtClean="0"/>
              <a:t>17</a:t>
            </a:fld>
            <a:endParaRPr lang="en-US" dirty="0"/>
          </a:p>
        </p:txBody>
      </p:sp>
      <p:cxnSp>
        <p:nvCxnSpPr>
          <p:cNvPr id="6" name="Straight Connector 5"/>
          <p:cNvCxnSpPr/>
          <p:nvPr/>
        </p:nvCxnSpPr>
        <p:spPr>
          <a:xfrm>
            <a:off x="304800" y="1219200"/>
            <a:ext cx="83820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3" name="Table 2"/>
          <p:cNvGraphicFramePr>
            <a:graphicFrameLocks noGrp="1"/>
          </p:cNvGraphicFramePr>
          <p:nvPr>
            <p:extLst>
              <p:ext uri="{D42A27DB-BD31-4B8C-83A1-F6EECF244321}">
                <p14:modId xmlns:p14="http://schemas.microsoft.com/office/powerpoint/2010/main" val="2848928367"/>
              </p:ext>
            </p:extLst>
          </p:nvPr>
        </p:nvGraphicFramePr>
        <p:xfrm>
          <a:off x="609597" y="1371600"/>
          <a:ext cx="7924802" cy="4683292"/>
        </p:xfrm>
        <a:graphic>
          <a:graphicData uri="http://schemas.openxmlformats.org/drawingml/2006/table">
            <a:tbl>
              <a:tblPr firstRow="1" firstCol="1" bandRow="1"/>
              <a:tblGrid>
                <a:gridCol w="2304606"/>
                <a:gridCol w="1043596"/>
                <a:gridCol w="1043596"/>
                <a:gridCol w="1184916"/>
                <a:gridCol w="1174044"/>
                <a:gridCol w="1174044"/>
              </a:tblGrid>
              <a:tr h="381000">
                <a:tc>
                  <a:txBody>
                    <a:bodyPr/>
                    <a:lstStyle/>
                    <a:p>
                      <a:pPr marL="0" marR="0">
                        <a:lnSpc>
                          <a:spcPct val="107000"/>
                        </a:lnSpc>
                        <a:spcBef>
                          <a:spcPts val="0"/>
                        </a:spcBef>
                        <a:spcAft>
                          <a:spcPts val="0"/>
                        </a:spcAft>
                      </a:pPr>
                      <a:r>
                        <a:rPr lang="en-US" sz="1600" dirty="0">
                          <a:solidFill>
                            <a:srgbClr val="000000"/>
                          </a:solidFill>
                          <a:effectLst/>
                          <a:latin typeface="Times New Roman"/>
                          <a:ea typeface="Times New Roman"/>
                        </a:rPr>
                        <a:t>Variables</a:t>
                      </a:r>
                      <a:endParaRPr lang="en-US" sz="1600" dirty="0">
                        <a:effectLst/>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smtClean="0">
                          <a:solidFill>
                            <a:srgbClr val="000000"/>
                          </a:solidFill>
                          <a:effectLst/>
                          <a:latin typeface="Times New Roman"/>
                          <a:ea typeface="Times New Roman"/>
                        </a:rPr>
                        <a:t>(1</a:t>
                      </a:r>
                      <a:r>
                        <a:rPr lang="en-US" sz="1600" dirty="0">
                          <a:solidFill>
                            <a:srgbClr val="000000"/>
                          </a:solidFill>
                          <a:effectLst/>
                          <a:latin typeface="Times New Roman"/>
                          <a:ea typeface="Times New Roman"/>
                        </a:rPr>
                        <a:t>)</a:t>
                      </a:r>
                      <a:endParaRPr lang="en-US" sz="1600" dirty="0">
                        <a:effectLst/>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smtClean="0">
                          <a:solidFill>
                            <a:srgbClr val="000000"/>
                          </a:solidFill>
                          <a:effectLst/>
                          <a:latin typeface="Times New Roman"/>
                          <a:ea typeface="Times New Roman"/>
                        </a:rPr>
                        <a:t>(2</a:t>
                      </a:r>
                      <a:r>
                        <a:rPr lang="en-US" sz="1600" dirty="0">
                          <a:solidFill>
                            <a:srgbClr val="000000"/>
                          </a:solidFill>
                          <a:effectLst/>
                          <a:latin typeface="Times New Roman"/>
                          <a:ea typeface="Times New Roman"/>
                        </a:rPr>
                        <a:t>)</a:t>
                      </a:r>
                      <a:endParaRPr lang="en-US" sz="1600" dirty="0">
                        <a:effectLst/>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smtClean="0">
                          <a:solidFill>
                            <a:srgbClr val="000000"/>
                          </a:solidFill>
                          <a:effectLst/>
                          <a:latin typeface="Times New Roman"/>
                          <a:ea typeface="Times New Roman"/>
                        </a:rPr>
                        <a:t>(3</a:t>
                      </a:r>
                      <a:r>
                        <a:rPr lang="en-US" sz="1600" dirty="0">
                          <a:solidFill>
                            <a:srgbClr val="000000"/>
                          </a:solidFill>
                          <a:effectLst/>
                          <a:latin typeface="Times New Roman"/>
                          <a:ea typeface="Times New Roman"/>
                        </a:rPr>
                        <a:t>)</a:t>
                      </a:r>
                      <a:endParaRPr lang="en-US" sz="1600" dirty="0">
                        <a:effectLst/>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smtClean="0">
                          <a:solidFill>
                            <a:srgbClr val="000000"/>
                          </a:solidFill>
                          <a:effectLst/>
                          <a:latin typeface="Times New Roman"/>
                          <a:ea typeface="Times New Roman"/>
                        </a:rPr>
                        <a:t>(4</a:t>
                      </a:r>
                      <a:r>
                        <a:rPr lang="en-US" sz="1600" dirty="0">
                          <a:solidFill>
                            <a:srgbClr val="000000"/>
                          </a:solidFill>
                          <a:effectLst/>
                          <a:latin typeface="Times New Roman"/>
                          <a:ea typeface="Times New Roman"/>
                        </a:rPr>
                        <a:t>)</a:t>
                      </a:r>
                      <a:endParaRPr lang="en-US" sz="1600" dirty="0">
                        <a:effectLst/>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smtClean="0">
                          <a:solidFill>
                            <a:srgbClr val="000000"/>
                          </a:solidFill>
                          <a:effectLst/>
                          <a:latin typeface="Times New Roman"/>
                          <a:ea typeface="Times New Roman"/>
                        </a:rPr>
                        <a:t>(5</a:t>
                      </a:r>
                      <a:r>
                        <a:rPr lang="en-US" sz="1600" dirty="0">
                          <a:solidFill>
                            <a:srgbClr val="000000"/>
                          </a:solidFill>
                          <a:effectLst/>
                          <a:latin typeface="Times New Roman"/>
                          <a:ea typeface="Times New Roman"/>
                        </a:rPr>
                        <a:t>)</a:t>
                      </a:r>
                      <a:endParaRPr lang="en-US" sz="1600" dirty="0">
                        <a:effectLst/>
                        <a:latin typeface="Times New Roman"/>
                        <a:ea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2400">
                <a:tc>
                  <a:txBody>
                    <a:bodyPr/>
                    <a:lstStyle/>
                    <a:p>
                      <a:pPr marL="0" marR="0" algn="just">
                        <a:lnSpc>
                          <a:spcPct val="107000"/>
                        </a:lnSpc>
                        <a:spcBef>
                          <a:spcPts val="0"/>
                        </a:spcBef>
                        <a:spcAft>
                          <a:spcPts val="0"/>
                        </a:spcAft>
                      </a:pPr>
                      <a:endParaRPr lang="en-US" sz="1600" dirty="0">
                        <a:effectLst/>
                        <a:latin typeface="Times New Roman"/>
                        <a:ea typeface="Times New Roman"/>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7000"/>
                        </a:lnSpc>
                        <a:spcBef>
                          <a:spcPts val="0"/>
                        </a:spcBef>
                        <a:spcAft>
                          <a:spcPts val="0"/>
                        </a:spcAft>
                      </a:pPr>
                      <a:endParaRPr lang="en-US" sz="1600" dirty="0">
                        <a:effectLst/>
                        <a:latin typeface="Times New Roman"/>
                        <a:ea typeface="Times New Roman"/>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7000"/>
                        </a:lnSpc>
                        <a:spcBef>
                          <a:spcPts val="0"/>
                        </a:spcBef>
                        <a:spcAft>
                          <a:spcPts val="0"/>
                        </a:spcAft>
                      </a:pPr>
                      <a:endParaRPr lang="en-US" sz="1600" dirty="0">
                        <a:effectLst/>
                        <a:latin typeface="Times New Roman"/>
                        <a:ea typeface="Times New Roman"/>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7000"/>
                        </a:lnSpc>
                        <a:spcBef>
                          <a:spcPts val="0"/>
                        </a:spcBef>
                        <a:spcAft>
                          <a:spcPts val="0"/>
                        </a:spcAft>
                      </a:pPr>
                      <a:endParaRPr lang="en-US" sz="1600" dirty="0">
                        <a:effectLst/>
                        <a:latin typeface="Times New Roman"/>
                        <a:ea typeface="Times New Roman"/>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7000"/>
                        </a:lnSpc>
                        <a:spcBef>
                          <a:spcPts val="0"/>
                        </a:spcBef>
                        <a:spcAft>
                          <a:spcPts val="0"/>
                        </a:spcAft>
                      </a:pPr>
                      <a:endParaRPr lang="en-US" sz="1600" dirty="0">
                        <a:effectLst/>
                        <a:latin typeface="Times New Roman"/>
                        <a:ea typeface="Times New Roman"/>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7000"/>
                        </a:lnSpc>
                        <a:spcBef>
                          <a:spcPts val="0"/>
                        </a:spcBef>
                        <a:spcAft>
                          <a:spcPts val="0"/>
                        </a:spcAft>
                      </a:pPr>
                      <a:endParaRPr lang="en-US" sz="1600" dirty="0">
                        <a:effectLst/>
                        <a:latin typeface="Times New Roman"/>
                        <a:ea typeface="Times New Roman"/>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87642">
                <a:tc>
                  <a:txBody>
                    <a:bodyPr/>
                    <a:lstStyle/>
                    <a:p>
                      <a:pPr marL="0" marR="0">
                        <a:lnSpc>
                          <a:spcPct val="107000"/>
                        </a:lnSpc>
                        <a:spcBef>
                          <a:spcPts val="0"/>
                        </a:spcBef>
                        <a:spcAft>
                          <a:spcPts val="0"/>
                        </a:spcAft>
                      </a:pPr>
                      <a:r>
                        <a:rPr lang="en-US" sz="1600" dirty="0">
                          <a:solidFill>
                            <a:srgbClr val="000000"/>
                          </a:solidFill>
                          <a:effectLst/>
                          <a:latin typeface="Times New Roman"/>
                          <a:ea typeface="Times New Roman"/>
                        </a:rPr>
                        <a:t>∆dd_Parent </a:t>
                      </a:r>
                      <a:endParaRPr lang="en-US" sz="1600" dirty="0">
                        <a:effectLst/>
                        <a:latin typeface="Times New Roman"/>
                        <a:ea typeface="Times New Roman"/>
                      </a:endParaRPr>
                    </a:p>
                  </a:txBody>
                  <a:tcPr marL="68580" marR="68580" marT="0" marB="0" anchor="ctr">
                    <a:lnL>
                      <a:noFill/>
                    </a:lnL>
                    <a:lnR>
                      <a:noFill/>
                    </a:lnR>
                    <a:lnT w="12700" cap="flat" cmpd="sng" algn="ctr">
                      <a:no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0.446***</a:t>
                      </a:r>
                      <a:endParaRPr lang="en-US" sz="1600" dirty="0">
                        <a:effectLst/>
                        <a:latin typeface="Times New Roman"/>
                        <a:ea typeface="Times New Roman"/>
                      </a:endParaRPr>
                    </a:p>
                  </a:txBody>
                  <a:tcPr marL="68580" marR="68580" marT="0" marB="0" anchor="ctr">
                    <a:lnL>
                      <a:noFill/>
                    </a:lnL>
                    <a:lnR>
                      <a:noFill/>
                    </a:lnR>
                    <a:lnT w="12700" cap="flat" cmpd="sng" algn="ctr">
                      <a:no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0.292***</a:t>
                      </a:r>
                      <a:endParaRPr lang="en-US" sz="1600" dirty="0">
                        <a:effectLst/>
                        <a:latin typeface="Times New Roman"/>
                        <a:ea typeface="Times New Roman"/>
                      </a:endParaRPr>
                    </a:p>
                  </a:txBody>
                  <a:tcPr marL="68580" marR="68580" marT="0" marB="0" anchor="ctr">
                    <a:lnL>
                      <a:noFill/>
                    </a:lnL>
                    <a:lnR>
                      <a:noFill/>
                    </a:lnR>
                    <a:lnT w="12700" cap="flat" cmpd="sng" algn="ctr">
                      <a:no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0.276***</a:t>
                      </a:r>
                      <a:endParaRPr lang="en-US" sz="1600" dirty="0">
                        <a:effectLst/>
                        <a:latin typeface="Times New Roman"/>
                        <a:ea typeface="Times New Roman"/>
                      </a:endParaRPr>
                    </a:p>
                  </a:txBody>
                  <a:tcPr marL="68580" marR="68580" marT="0" marB="0" anchor="ctr">
                    <a:lnL>
                      <a:noFill/>
                    </a:lnL>
                    <a:lnR>
                      <a:noFill/>
                    </a:lnR>
                    <a:lnT w="12700" cap="flat" cmpd="sng" algn="ctr">
                      <a:no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0.282***</a:t>
                      </a:r>
                      <a:endParaRPr lang="en-US" sz="1600" dirty="0">
                        <a:effectLst/>
                        <a:latin typeface="Times New Roman"/>
                        <a:ea typeface="Times New Roman"/>
                      </a:endParaRPr>
                    </a:p>
                  </a:txBody>
                  <a:tcPr marL="68580" marR="68580" marT="0" marB="0" anchor="ctr">
                    <a:lnL>
                      <a:noFill/>
                    </a:lnL>
                    <a:lnR>
                      <a:noFill/>
                    </a:lnR>
                    <a:lnT w="12700" cap="flat" cmpd="sng" algn="ctr">
                      <a:no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0.271***</a:t>
                      </a:r>
                      <a:endParaRPr lang="en-US" sz="1600" dirty="0">
                        <a:effectLst/>
                        <a:latin typeface="Times New Roman"/>
                        <a:ea typeface="Times New Roman"/>
                      </a:endParaRPr>
                    </a:p>
                  </a:txBody>
                  <a:tcPr marL="68580" marR="68580" marT="0" marB="0" anchor="ctr">
                    <a:lnL>
                      <a:noFill/>
                    </a:lnL>
                    <a:lnR>
                      <a:noFill/>
                    </a:lnR>
                    <a:lnT w="12700" cap="flat" cmpd="sng" algn="ctr">
                      <a:noFill/>
                      <a:prstDash val="solid"/>
                      <a:round/>
                      <a:headEnd type="none" w="med" len="med"/>
                      <a:tailEnd type="none" w="med" len="med"/>
                    </a:lnT>
                    <a:lnB>
                      <a:noFill/>
                    </a:lnB>
                  </a:tcPr>
                </a:tc>
              </a:tr>
              <a:tr h="287642">
                <a:tc>
                  <a:txBody>
                    <a:bodyPr/>
                    <a:lstStyle/>
                    <a:p>
                      <a:pPr>
                        <a:lnSpc>
                          <a:spcPct val="107000"/>
                        </a:lnSpc>
                      </a:pPr>
                      <a:endParaRPr lang="en-US" sz="1600" dirty="0">
                        <a:effectLst/>
                        <a:latin typeface="Calibri"/>
                      </a:endParaRPr>
                    </a:p>
                  </a:txBody>
                  <a:tcPr marL="68580" marR="68580" marT="0" marB="0" anchor="b">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0.041)</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0.034)</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0.032)</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0.033)</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0.032)</a:t>
                      </a:r>
                      <a:endParaRPr lang="en-US" sz="1600" dirty="0">
                        <a:effectLst/>
                        <a:latin typeface="Times New Roman"/>
                        <a:ea typeface="Times New Roman"/>
                      </a:endParaRPr>
                    </a:p>
                  </a:txBody>
                  <a:tcPr marL="68580" marR="68580" marT="0" marB="0" anchor="ctr">
                    <a:lnL>
                      <a:noFill/>
                    </a:lnL>
                    <a:lnR>
                      <a:noFill/>
                    </a:lnR>
                    <a:lnT>
                      <a:noFill/>
                    </a:lnT>
                    <a:lnB>
                      <a:noFill/>
                    </a:lnB>
                  </a:tcPr>
                </a:tc>
              </a:tr>
              <a:tr h="287642">
                <a:tc>
                  <a:txBody>
                    <a:bodyPr/>
                    <a:lstStyle/>
                    <a:p>
                      <a:pPr marL="0" marR="0">
                        <a:lnSpc>
                          <a:spcPct val="107000"/>
                        </a:lnSpc>
                        <a:spcBef>
                          <a:spcPts val="0"/>
                        </a:spcBef>
                        <a:spcAft>
                          <a:spcPts val="0"/>
                        </a:spcAft>
                      </a:pPr>
                      <a:r>
                        <a:rPr lang="en-US" sz="1600" dirty="0">
                          <a:solidFill>
                            <a:srgbClr val="000000"/>
                          </a:solidFill>
                          <a:effectLst/>
                          <a:latin typeface="Times New Roman"/>
                          <a:ea typeface="Times New Roman"/>
                        </a:rPr>
                        <a:t>∆dd_Home</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0.188***</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0.182***</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0.182***</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0.175***</a:t>
                      </a:r>
                      <a:endParaRPr lang="en-US" sz="1600" dirty="0">
                        <a:effectLst/>
                        <a:latin typeface="Times New Roman"/>
                        <a:ea typeface="Times New Roman"/>
                      </a:endParaRPr>
                    </a:p>
                  </a:txBody>
                  <a:tcPr marL="68580" marR="68580" marT="0" marB="0" anchor="ctr">
                    <a:lnL>
                      <a:noFill/>
                    </a:lnL>
                    <a:lnR>
                      <a:noFill/>
                    </a:lnR>
                    <a:lnT>
                      <a:noFill/>
                    </a:lnT>
                    <a:lnB>
                      <a:noFill/>
                    </a:lnB>
                  </a:tcPr>
                </a:tc>
              </a:tr>
              <a:tr h="287642">
                <a:tc>
                  <a:txBody>
                    <a:bodyPr/>
                    <a:lstStyle/>
                    <a:p>
                      <a:pPr>
                        <a:lnSpc>
                          <a:spcPct val="107000"/>
                        </a:lnSpc>
                      </a:pPr>
                      <a:endParaRPr lang="en-US" sz="1600" dirty="0">
                        <a:effectLst/>
                        <a:latin typeface="Calibri"/>
                      </a:endParaRPr>
                    </a:p>
                  </a:txBody>
                  <a:tcPr marL="68580" marR="68580" marT="0" marB="0" anchor="b">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0.051)</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0.048)</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0.049)</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0.047)</a:t>
                      </a:r>
                      <a:endParaRPr lang="en-US" sz="1600" dirty="0">
                        <a:effectLst/>
                        <a:latin typeface="Times New Roman"/>
                        <a:ea typeface="Times New Roman"/>
                      </a:endParaRPr>
                    </a:p>
                  </a:txBody>
                  <a:tcPr marL="68580" marR="68580" marT="0" marB="0" anchor="ctr">
                    <a:lnL>
                      <a:noFill/>
                    </a:lnL>
                    <a:lnR>
                      <a:noFill/>
                    </a:lnR>
                    <a:lnT>
                      <a:noFill/>
                    </a:lnT>
                    <a:lnB>
                      <a:noFill/>
                    </a:lnB>
                  </a:tcPr>
                </a:tc>
              </a:tr>
              <a:tr h="287642">
                <a:tc>
                  <a:txBody>
                    <a:bodyPr/>
                    <a:lstStyle/>
                    <a:p>
                      <a:pPr marL="0" marR="0">
                        <a:lnSpc>
                          <a:spcPct val="107000"/>
                        </a:lnSpc>
                        <a:spcBef>
                          <a:spcPts val="0"/>
                        </a:spcBef>
                        <a:spcAft>
                          <a:spcPts val="0"/>
                        </a:spcAft>
                      </a:pPr>
                      <a:r>
                        <a:rPr lang="en-US" sz="1600" dirty="0">
                          <a:solidFill>
                            <a:srgbClr val="000000"/>
                          </a:solidFill>
                          <a:effectLst/>
                          <a:latin typeface="Times New Roman"/>
                          <a:ea typeface="Times New Roman"/>
                        </a:rPr>
                        <a:t>∆dd_Host</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0.142***</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0.136***</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0.138***</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0.135***</a:t>
                      </a:r>
                      <a:endParaRPr lang="en-US" sz="1600" dirty="0">
                        <a:effectLst/>
                        <a:latin typeface="Times New Roman"/>
                        <a:ea typeface="Times New Roman"/>
                      </a:endParaRPr>
                    </a:p>
                  </a:txBody>
                  <a:tcPr marL="68580" marR="68580" marT="0" marB="0" anchor="ctr">
                    <a:lnL>
                      <a:noFill/>
                    </a:lnL>
                    <a:lnR>
                      <a:noFill/>
                    </a:lnR>
                    <a:lnT>
                      <a:noFill/>
                    </a:lnT>
                    <a:lnB>
                      <a:noFill/>
                    </a:lnB>
                  </a:tcPr>
                </a:tc>
              </a:tr>
              <a:tr h="287642">
                <a:tc>
                  <a:txBody>
                    <a:bodyPr/>
                    <a:lstStyle/>
                    <a:p>
                      <a:pPr>
                        <a:lnSpc>
                          <a:spcPct val="107000"/>
                        </a:lnSpc>
                      </a:pPr>
                      <a:endParaRPr lang="en-US" sz="1600" dirty="0">
                        <a:effectLst/>
                        <a:latin typeface="Calibri"/>
                      </a:endParaRPr>
                    </a:p>
                  </a:txBody>
                  <a:tcPr marL="68580" marR="68580" marT="0" marB="0" anchor="b">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0.028)</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0.027)</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0.027)</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0.027)</a:t>
                      </a:r>
                      <a:endParaRPr lang="en-US" sz="1600" dirty="0">
                        <a:effectLst/>
                        <a:latin typeface="Times New Roman"/>
                        <a:ea typeface="Times New Roman"/>
                      </a:endParaRPr>
                    </a:p>
                  </a:txBody>
                  <a:tcPr marL="68580" marR="68580" marT="0" marB="0" anchor="ctr">
                    <a:lnL>
                      <a:noFill/>
                    </a:lnL>
                    <a:lnR>
                      <a:noFill/>
                    </a:lnR>
                    <a:lnT>
                      <a:noFill/>
                    </a:lnT>
                    <a:lnB>
                      <a:noFill/>
                    </a:lnB>
                  </a:tcPr>
                </a:tc>
              </a:tr>
              <a:tr h="287642">
                <a:tc>
                  <a:txBody>
                    <a:bodyPr/>
                    <a:lstStyle/>
                    <a:p>
                      <a:pPr marL="0" marR="0">
                        <a:lnSpc>
                          <a:spcPct val="107000"/>
                        </a:lnSpc>
                        <a:spcBef>
                          <a:spcPts val="0"/>
                        </a:spcBef>
                        <a:spcAft>
                          <a:spcPts val="0"/>
                        </a:spcAft>
                      </a:pPr>
                      <a:r>
                        <a:rPr lang="en-US" sz="1600" dirty="0">
                          <a:solidFill>
                            <a:srgbClr val="000000"/>
                          </a:solidFill>
                          <a:effectLst/>
                          <a:latin typeface="Times New Roman"/>
                          <a:ea typeface="Times New Roman"/>
                        </a:rPr>
                        <a:t>Cdef</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0.013***</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0.011***</a:t>
                      </a:r>
                      <a:endParaRPr lang="en-US" sz="1600" dirty="0">
                        <a:effectLst/>
                        <a:latin typeface="Times New Roman"/>
                        <a:ea typeface="Times New Roman"/>
                      </a:endParaRPr>
                    </a:p>
                  </a:txBody>
                  <a:tcPr marL="68580" marR="68580" marT="0" marB="0" anchor="ctr">
                    <a:lnL>
                      <a:noFill/>
                    </a:lnL>
                    <a:lnR>
                      <a:noFill/>
                    </a:lnR>
                    <a:lnT>
                      <a:noFill/>
                    </a:lnT>
                    <a:lnB>
                      <a:noFill/>
                    </a:lnB>
                  </a:tcPr>
                </a:tc>
              </a:tr>
              <a:tr h="287642">
                <a:tc>
                  <a:txBody>
                    <a:bodyPr/>
                    <a:lstStyle/>
                    <a:p>
                      <a:pPr>
                        <a:lnSpc>
                          <a:spcPct val="107000"/>
                        </a:lnSpc>
                      </a:pPr>
                      <a:endParaRPr lang="en-US" sz="1600" dirty="0">
                        <a:effectLst/>
                        <a:latin typeface="Calibri"/>
                      </a:endParaRPr>
                    </a:p>
                  </a:txBody>
                  <a:tcPr marL="68580" marR="68580" marT="0" marB="0" anchor="b">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0.004)</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0.004)</a:t>
                      </a:r>
                      <a:endParaRPr lang="en-US" sz="1600" dirty="0">
                        <a:effectLst/>
                        <a:latin typeface="Times New Roman"/>
                        <a:ea typeface="Times New Roman"/>
                      </a:endParaRPr>
                    </a:p>
                  </a:txBody>
                  <a:tcPr marL="68580" marR="68580" marT="0" marB="0" anchor="ctr">
                    <a:lnL>
                      <a:noFill/>
                    </a:lnL>
                    <a:lnR>
                      <a:noFill/>
                    </a:lnR>
                    <a:lnT>
                      <a:noFill/>
                    </a:lnT>
                    <a:lnB>
                      <a:noFill/>
                    </a:lnB>
                  </a:tcPr>
                </a:tc>
              </a:tr>
              <a:tr h="287642">
                <a:tc>
                  <a:txBody>
                    <a:bodyPr/>
                    <a:lstStyle/>
                    <a:p>
                      <a:pPr marL="0" marR="0">
                        <a:lnSpc>
                          <a:spcPct val="107000"/>
                        </a:lnSpc>
                        <a:spcBef>
                          <a:spcPts val="0"/>
                        </a:spcBef>
                        <a:spcAft>
                          <a:spcPts val="0"/>
                        </a:spcAft>
                      </a:pPr>
                      <a:r>
                        <a:rPr lang="en-US" sz="1600" dirty="0">
                          <a:solidFill>
                            <a:srgbClr val="000000"/>
                          </a:solidFill>
                          <a:effectLst/>
                          <a:latin typeface="Times New Roman"/>
                          <a:ea typeface="Times New Roman"/>
                        </a:rPr>
                        <a:t>Cvix</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0.031*</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0.027*</a:t>
                      </a:r>
                      <a:endParaRPr lang="en-US" sz="1600" dirty="0">
                        <a:effectLst/>
                        <a:latin typeface="Times New Roman"/>
                        <a:ea typeface="Times New Roman"/>
                      </a:endParaRPr>
                    </a:p>
                  </a:txBody>
                  <a:tcPr marL="68580" marR="68580" marT="0" marB="0" anchor="ctr">
                    <a:lnL>
                      <a:noFill/>
                    </a:lnL>
                    <a:lnR>
                      <a:noFill/>
                    </a:lnR>
                    <a:lnT>
                      <a:noFill/>
                    </a:lnT>
                    <a:lnB>
                      <a:noFill/>
                    </a:lnB>
                  </a:tcPr>
                </a:tc>
              </a:tr>
              <a:tr h="287642">
                <a:tc>
                  <a:txBody>
                    <a:bodyPr/>
                    <a:lstStyle/>
                    <a:p>
                      <a:pPr>
                        <a:lnSpc>
                          <a:spcPct val="107000"/>
                        </a:lnSpc>
                      </a:pPr>
                      <a:endParaRPr lang="en-US" sz="1600" dirty="0">
                        <a:effectLst/>
                        <a:latin typeface="Calibri"/>
                      </a:endParaRPr>
                    </a:p>
                  </a:txBody>
                  <a:tcPr marL="68580" marR="68580" marT="0" marB="0" anchor="b">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a:lnSpc>
                          <a:spcPct val="107000"/>
                        </a:lnSpc>
                      </a:pPr>
                      <a:endParaRPr lang="en-US" sz="1600" dirty="0">
                        <a:effectLst/>
                        <a:latin typeface="Calibri"/>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0.015)</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a:t>
                      </a:r>
                      <a:r>
                        <a:rPr lang="en-US" sz="1600" dirty="0" smtClean="0">
                          <a:solidFill>
                            <a:srgbClr val="000000"/>
                          </a:solidFill>
                          <a:effectLst/>
                          <a:latin typeface="Times New Roman"/>
                          <a:ea typeface="Times New Roman"/>
                        </a:rPr>
                        <a:t>0.015)</a:t>
                      </a:r>
                      <a:endParaRPr lang="en-US" sz="1600" dirty="0">
                        <a:effectLst/>
                        <a:latin typeface="Times New Roman"/>
                        <a:ea typeface="Times New Roman"/>
                      </a:endParaRPr>
                    </a:p>
                  </a:txBody>
                  <a:tcPr marL="68580" marR="68580" marT="0" marB="0" anchor="ctr">
                    <a:lnL>
                      <a:noFill/>
                    </a:lnL>
                    <a:lnR>
                      <a:noFill/>
                    </a:lnR>
                    <a:lnT>
                      <a:noFill/>
                    </a:lnT>
                    <a:lnB>
                      <a:noFill/>
                    </a:lnB>
                  </a:tcPr>
                </a:tc>
              </a:tr>
              <a:tr h="287642">
                <a:tc>
                  <a:txBody>
                    <a:bodyPr/>
                    <a:lstStyle/>
                    <a:p>
                      <a:pPr marL="0" marR="0">
                        <a:lnSpc>
                          <a:spcPct val="107000"/>
                        </a:lnSpc>
                        <a:spcBef>
                          <a:spcPts val="0"/>
                        </a:spcBef>
                        <a:spcAft>
                          <a:spcPts val="0"/>
                        </a:spcAft>
                      </a:pPr>
                      <a:r>
                        <a:rPr lang="en-US" sz="1600" dirty="0">
                          <a:solidFill>
                            <a:srgbClr val="000000"/>
                          </a:solidFill>
                          <a:effectLst/>
                          <a:latin typeface="Times New Roman"/>
                          <a:ea typeface="Times New Roman"/>
                        </a:rPr>
                        <a:t>Observations</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3,786</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3,663</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3,581</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3,581</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3,581</a:t>
                      </a:r>
                      <a:endParaRPr lang="en-US" sz="1600" dirty="0">
                        <a:effectLst/>
                        <a:latin typeface="Times New Roman"/>
                        <a:ea typeface="Times New Roman"/>
                      </a:endParaRPr>
                    </a:p>
                  </a:txBody>
                  <a:tcPr marL="68580" marR="68580" marT="0" marB="0" anchor="ctr">
                    <a:lnL>
                      <a:noFill/>
                    </a:lnL>
                    <a:lnR>
                      <a:noFill/>
                    </a:lnR>
                    <a:lnT>
                      <a:noFill/>
                    </a:lnT>
                    <a:lnB>
                      <a:noFill/>
                    </a:lnB>
                  </a:tcPr>
                </a:tc>
              </a:tr>
              <a:tr h="287642">
                <a:tc>
                  <a:txBody>
                    <a:bodyPr/>
                    <a:lstStyle/>
                    <a:p>
                      <a:pPr marL="0" marR="0">
                        <a:lnSpc>
                          <a:spcPct val="107000"/>
                        </a:lnSpc>
                        <a:spcBef>
                          <a:spcPts val="0"/>
                        </a:spcBef>
                        <a:spcAft>
                          <a:spcPts val="0"/>
                        </a:spcAft>
                      </a:pPr>
                      <a:r>
                        <a:rPr lang="en-US" sz="1600" dirty="0">
                          <a:solidFill>
                            <a:srgbClr val="000000"/>
                          </a:solidFill>
                          <a:effectLst/>
                          <a:latin typeface="Times New Roman"/>
                          <a:ea typeface="Times New Roman"/>
                        </a:rPr>
                        <a:t>Subsidiary fixed effects</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Yes</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Yes</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Yes</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Yes</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Yes</a:t>
                      </a:r>
                      <a:endParaRPr lang="en-US" sz="1600" dirty="0">
                        <a:effectLst/>
                        <a:latin typeface="Times New Roman"/>
                        <a:ea typeface="Times New Roman"/>
                      </a:endParaRPr>
                    </a:p>
                  </a:txBody>
                  <a:tcPr marL="68580" marR="68580" marT="0" marB="0" anchor="ctr">
                    <a:lnL>
                      <a:noFill/>
                    </a:lnL>
                    <a:lnR>
                      <a:noFill/>
                    </a:lnR>
                    <a:lnT>
                      <a:noFill/>
                    </a:lnT>
                    <a:lnB>
                      <a:noFill/>
                    </a:lnB>
                  </a:tcPr>
                </a:tc>
              </a:tr>
              <a:tr h="287642">
                <a:tc>
                  <a:txBody>
                    <a:bodyPr/>
                    <a:lstStyle/>
                    <a:p>
                      <a:pPr marL="0" marR="0">
                        <a:lnSpc>
                          <a:spcPct val="107000"/>
                        </a:lnSpc>
                        <a:spcBef>
                          <a:spcPts val="0"/>
                        </a:spcBef>
                        <a:spcAft>
                          <a:spcPts val="0"/>
                        </a:spcAft>
                      </a:pPr>
                      <a:r>
                        <a:rPr lang="en-US" sz="1600" dirty="0">
                          <a:solidFill>
                            <a:srgbClr val="000000"/>
                          </a:solidFill>
                          <a:effectLst/>
                          <a:latin typeface="Times New Roman"/>
                          <a:ea typeface="Times New Roman"/>
                        </a:rPr>
                        <a:t>R-squared</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0.216</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0.276</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0.285</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0.285</a:t>
                      </a:r>
                      <a:endParaRPr lang="en-US" sz="1600" dirty="0">
                        <a:effectLst/>
                        <a:latin typeface="Times New Roman"/>
                        <a:ea typeface="Times New Roman"/>
                      </a:endParaRPr>
                    </a:p>
                  </a:txBody>
                  <a:tcPr marL="68580" marR="68580" marT="0" marB="0" anchor="ctr">
                    <a:lnL>
                      <a:noFill/>
                    </a:lnL>
                    <a:lnR>
                      <a:noFill/>
                    </a:lnR>
                    <a:lnT>
                      <a:noFill/>
                    </a:lnT>
                    <a:lnB>
                      <a:noFill/>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0.288</a:t>
                      </a:r>
                      <a:endParaRPr lang="en-US" sz="1600" dirty="0">
                        <a:effectLst/>
                        <a:latin typeface="Times New Roman"/>
                        <a:ea typeface="Times New Roman"/>
                      </a:endParaRPr>
                    </a:p>
                  </a:txBody>
                  <a:tcPr marL="68580" marR="68580" marT="0" marB="0" anchor="ctr">
                    <a:lnL>
                      <a:noFill/>
                    </a:lnL>
                    <a:lnR>
                      <a:noFill/>
                    </a:lnR>
                    <a:lnT>
                      <a:noFill/>
                    </a:lnT>
                    <a:lnB>
                      <a:noFill/>
                    </a:lnB>
                  </a:tcPr>
                </a:tc>
              </a:tr>
              <a:tr h="302024">
                <a:tc>
                  <a:txBody>
                    <a:bodyPr/>
                    <a:lstStyle/>
                    <a:p>
                      <a:pPr marL="0" marR="0">
                        <a:lnSpc>
                          <a:spcPct val="107000"/>
                        </a:lnSpc>
                        <a:spcBef>
                          <a:spcPts val="0"/>
                        </a:spcBef>
                        <a:spcAft>
                          <a:spcPts val="0"/>
                        </a:spcAft>
                      </a:pPr>
                      <a:r>
                        <a:rPr lang="en-US" sz="1600" dirty="0">
                          <a:solidFill>
                            <a:srgbClr val="000000"/>
                          </a:solidFill>
                          <a:effectLst/>
                          <a:latin typeface="Times New Roman"/>
                          <a:ea typeface="Times New Roman"/>
                        </a:rPr>
                        <a:t>Number of Subsidiaries</a:t>
                      </a:r>
                      <a:endParaRPr lang="en-US" sz="1600" dirty="0">
                        <a:effectLst/>
                        <a:latin typeface="Times New Roman"/>
                        <a:ea typeface="Times New Roman"/>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93</a:t>
                      </a:r>
                      <a:endParaRPr lang="en-US" sz="1600" dirty="0">
                        <a:effectLst/>
                        <a:latin typeface="Times New Roman"/>
                        <a:ea typeface="Times New Roman"/>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93</a:t>
                      </a:r>
                      <a:endParaRPr lang="en-US" sz="1600" dirty="0">
                        <a:effectLst/>
                        <a:latin typeface="Times New Roman"/>
                        <a:ea typeface="Times New Roman"/>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93</a:t>
                      </a:r>
                      <a:endParaRPr lang="en-US" sz="1600" dirty="0">
                        <a:effectLst/>
                        <a:latin typeface="Times New Roman"/>
                        <a:ea typeface="Times New Roman"/>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93</a:t>
                      </a:r>
                      <a:endParaRPr lang="en-US" sz="1600" dirty="0">
                        <a:effectLst/>
                        <a:latin typeface="Times New Roman"/>
                        <a:ea typeface="Times New Roman"/>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000000"/>
                          </a:solidFill>
                          <a:effectLst/>
                          <a:latin typeface="Times New Roman"/>
                          <a:ea typeface="Times New Roman"/>
                        </a:rPr>
                        <a:t>93</a:t>
                      </a:r>
                      <a:endParaRPr lang="en-US" sz="1600" dirty="0">
                        <a:effectLst/>
                        <a:latin typeface="Times New Roman"/>
                        <a:ea typeface="Times New Roman"/>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tcPr>
                </a:tc>
              </a:tr>
            </a:tbl>
          </a:graphicData>
        </a:graphic>
      </p:graphicFrame>
      <p:sp>
        <p:nvSpPr>
          <p:cNvPr id="8" name="Rectangle 7"/>
          <p:cNvSpPr/>
          <p:nvPr/>
        </p:nvSpPr>
        <p:spPr>
          <a:xfrm>
            <a:off x="457200" y="1993900"/>
            <a:ext cx="8077200" cy="5334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729524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00" y="533400"/>
            <a:ext cx="8674100" cy="685800"/>
          </a:xfrm>
        </p:spPr>
        <p:txBody>
          <a:bodyPr>
            <a:normAutofit/>
          </a:bodyPr>
          <a:lstStyle/>
          <a:p>
            <a:pPr algn="ctr"/>
            <a:r>
              <a:rPr lang="en-US" sz="3200" b="1" dirty="0" smtClean="0"/>
              <a:t>Correlation robustness to excluding parents</a:t>
            </a:r>
            <a:endParaRPr lang="en-US" sz="3200" b="1" dirty="0"/>
          </a:p>
        </p:txBody>
      </p:sp>
      <p:sp>
        <p:nvSpPr>
          <p:cNvPr id="4" name="Slide Number Placeholder 3"/>
          <p:cNvSpPr>
            <a:spLocks noGrp="1"/>
          </p:cNvSpPr>
          <p:nvPr>
            <p:ph type="sldNum" sz="quarter" idx="12"/>
          </p:nvPr>
        </p:nvSpPr>
        <p:spPr/>
        <p:txBody>
          <a:bodyPr/>
          <a:lstStyle/>
          <a:p>
            <a:fld id="{FE98E392-30DE-42BC-A072-DE076D7B864B}" type="slidenum">
              <a:rPr lang="en-US" smtClean="0"/>
              <a:t>18</a:t>
            </a:fld>
            <a:endParaRPr lang="en-US" dirty="0"/>
          </a:p>
        </p:txBody>
      </p:sp>
      <p:cxnSp>
        <p:nvCxnSpPr>
          <p:cNvPr id="7" name="Straight Connector 6"/>
          <p:cNvCxnSpPr/>
          <p:nvPr/>
        </p:nvCxnSpPr>
        <p:spPr>
          <a:xfrm>
            <a:off x="317500" y="1371600"/>
            <a:ext cx="83820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10" name="Table 9"/>
          <p:cNvGraphicFramePr>
            <a:graphicFrameLocks noGrp="1"/>
          </p:cNvGraphicFramePr>
          <p:nvPr>
            <p:extLst>
              <p:ext uri="{D42A27DB-BD31-4B8C-83A1-F6EECF244321}">
                <p14:modId xmlns:p14="http://schemas.microsoft.com/office/powerpoint/2010/main" val="3960193731"/>
              </p:ext>
            </p:extLst>
          </p:nvPr>
        </p:nvGraphicFramePr>
        <p:xfrm>
          <a:off x="317504" y="1600201"/>
          <a:ext cx="8674095" cy="5029194"/>
        </p:xfrm>
        <a:graphic>
          <a:graphicData uri="http://schemas.openxmlformats.org/drawingml/2006/table">
            <a:tbl>
              <a:tblPr firstRow="1" firstCol="1" bandRow="1"/>
              <a:tblGrid>
                <a:gridCol w="770053"/>
                <a:gridCol w="711202"/>
                <a:gridCol w="711202"/>
                <a:gridCol w="813307"/>
                <a:gridCol w="688510"/>
                <a:gridCol w="688510"/>
                <a:gridCol w="688510"/>
                <a:gridCol w="688510"/>
                <a:gridCol w="688510"/>
                <a:gridCol w="688510"/>
                <a:gridCol w="688510"/>
                <a:gridCol w="848761"/>
              </a:tblGrid>
              <a:tr h="201169">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Variables</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smtClean="0">
                          <a:solidFill>
                            <a:srgbClr val="000000"/>
                          </a:solidFill>
                          <a:effectLst/>
                          <a:latin typeface="Times New Roman"/>
                          <a:ea typeface="Times New Roman"/>
                        </a:rPr>
                        <a:t>(1</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smtClean="0">
                          <a:solidFill>
                            <a:srgbClr val="000000"/>
                          </a:solidFill>
                          <a:effectLst/>
                          <a:latin typeface="Times New Roman"/>
                          <a:ea typeface="Times New Roman"/>
                        </a:rPr>
                        <a:t>(2</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smtClean="0">
                          <a:solidFill>
                            <a:srgbClr val="000000"/>
                          </a:solidFill>
                          <a:effectLst/>
                          <a:latin typeface="Times New Roman"/>
                          <a:ea typeface="Times New Roman"/>
                        </a:rPr>
                        <a:t>(3</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smtClean="0">
                          <a:solidFill>
                            <a:srgbClr val="000000"/>
                          </a:solidFill>
                          <a:effectLst/>
                          <a:latin typeface="Times New Roman"/>
                          <a:ea typeface="Times New Roman"/>
                        </a:rPr>
                        <a:t>(4</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smtClean="0">
                          <a:solidFill>
                            <a:srgbClr val="000000"/>
                          </a:solidFill>
                          <a:effectLst/>
                          <a:latin typeface="Times New Roman"/>
                          <a:ea typeface="Times New Roman"/>
                        </a:rPr>
                        <a:t>(5</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smtClean="0">
                          <a:solidFill>
                            <a:srgbClr val="000000"/>
                          </a:solidFill>
                          <a:effectLst/>
                          <a:latin typeface="Times New Roman"/>
                          <a:ea typeface="Times New Roman"/>
                        </a:rPr>
                        <a:t>(6</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smtClean="0">
                          <a:solidFill>
                            <a:srgbClr val="000000"/>
                          </a:solidFill>
                          <a:effectLst/>
                          <a:latin typeface="Times New Roman"/>
                          <a:ea typeface="Times New Roman"/>
                        </a:rPr>
                        <a:t>(7</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smtClean="0">
                          <a:solidFill>
                            <a:srgbClr val="000000"/>
                          </a:solidFill>
                          <a:effectLst/>
                          <a:latin typeface="Times New Roman"/>
                          <a:ea typeface="Times New Roman"/>
                        </a:rPr>
                        <a:t>(8</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smtClean="0">
                          <a:solidFill>
                            <a:srgbClr val="000000"/>
                          </a:solidFill>
                          <a:effectLst/>
                          <a:latin typeface="Times New Roman"/>
                          <a:ea typeface="Times New Roman"/>
                        </a:rPr>
                        <a:t>(9</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smtClean="0">
                          <a:solidFill>
                            <a:srgbClr val="000000"/>
                          </a:solidFill>
                          <a:effectLst/>
                          <a:latin typeface="Times New Roman"/>
                          <a:ea typeface="Times New Roman"/>
                        </a:rPr>
                        <a:t>(10</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smtClean="0">
                          <a:solidFill>
                            <a:srgbClr val="000000"/>
                          </a:solidFill>
                          <a:effectLst/>
                          <a:latin typeface="Times New Roman"/>
                          <a:ea typeface="Times New Roman"/>
                        </a:rPr>
                        <a:t>(11)</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3150">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Bank Excluded</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Banco Bilbao Vizcaya Argentaria SA</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 Banco Santander SA</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 Bank of Nova Scotia - Scotiabank</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Barclays Plc</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BNP Paribas</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Citigroup INC</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 ING Groep NV</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 Societe Generale</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Standard Chartered Plc</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 UniCredit SpA</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HSBC Holdings PLC</a:t>
                      </a:r>
                      <a:endParaRPr lang="en-US" sz="900" dirty="0">
                        <a:effectLst/>
                        <a:latin typeface="Times New Roman"/>
                        <a:ea typeface="Times New Roman"/>
                      </a:endParaRPr>
                    </a:p>
                  </a:txBody>
                  <a:tcPr marL="57978" marR="57978" marT="0" marB="0" anchor="ctr">
                    <a:lnL>
                      <a:noFill/>
                    </a:lnL>
                    <a:lnR>
                      <a:noFill/>
                    </a:lnR>
                    <a:lnT w="12700" cap="flat" cmpd="sng" algn="ctr">
                      <a:solidFill>
                        <a:srgbClr val="000000"/>
                      </a:solidFill>
                      <a:prstDash val="solid"/>
                      <a:round/>
                      <a:headEnd type="none" w="med" len="med"/>
                      <a:tailEnd type="none" w="med" len="med"/>
                    </a:lnT>
                    <a:lnB>
                      <a:noFill/>
                    </a:lnB>
                  </a:tcPr>
                </a:tc>
              </a:tr>
              <a:tr h="257084">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∆dd_Parent </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0.276***</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0.273***</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0.270***</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0.273***</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0.259***</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0.271***</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0.266***</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0.258***</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0.287***</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0.262***</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0.275***</a:t>
                      </a:r>
                      <a:endParaRPr lang="en-US" sz="900" dirty="0">
                        <a:effectLst/>
                        <a:latin typeface="Times New Roman"/>
                        <a:ea typeface="Times New Roman"/>
                      </a:endParaRPr>
                    </a:p>
                  </a:txBody>
                  <a:tcPr marL="57978" marR="57978" marT="0" marB="0" anchor="ctr">
                    <a:lnL>
                      <a:noFill/>
                    </a:lnL>
                    <a:lnR>
                      <a:noFill/>
                    </a:lnR>
                    <a:lnT>
                      <a:noFill/>
                    </a:lnT>
                    <a:lnB>
                      <a:noFill/>
                    </a:lnB>
                  </a:tcPr>
                </a:tc>
              </a:tr>
              <a:tr h="193300">
                <a:tc>
                  <a:txBody>
                    <a:bodyPr/>
                    <a:lstStyle/>
                    <a:p>
                      <a:pPr>
                        <a:lnSpc>
                          <a:spcPct val="107000"/>
                        </a:lnSpc>
                      </a:pPr>
                      <a:endParaRPr lang="en-US" sz="900" dirty="0">
                        <a:effectLst/>
                        <a:latin typeface="Calibri"/>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(0.0316)</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(0.0331)</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(0.0326)</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(0.0326)</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(0.0347)</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(0.0321)</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(0.0313)</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(0.0336)</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(0.0340)</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(0.0327)</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(0.0338)</a:t>
                      </a:r>
                      <a:endParaRPr lang="en-US" sz="900" dirty="0">
                        <a:effectLst/>
                        <a:latin typeface="Times New Roman"/>
                        <a:ea typeface="Times New Roman"/>
                      </a:endParaRPr>
                    </a:p>
                  </a:txBody>
                  <a:tcPr marL="57978" marR="57978" marT="0" marB="0" anchor="ctr">
                    <a:lnL>
                      <a:noFill/>
                    </a:lnL>
                    <a:lnR>
                      <a:noFill/>
                    </a:lnR>
                    <a:lnT>
                      <a:noFill/>
                    </a:lnT>
                    <a:lnB>
                      <a:noFill/>
                    </a:lnB>
                  </a:tcPr>
                </a:tc>
              </a:tr>
              <a:tr h="257084">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∆dd_Home</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0.175***</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0.175***</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0.173***</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0.180***</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0.186***</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0.176***</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0.182***</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0.166***</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0.174***</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0.175***</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0.166***</a:t>
                      </a:r>
                      <a:endParaRPr lang="en-US" sz="900" dirty="0">
                        <a:effectLst/>
                        <a:latin typeface="Times New Roman"/>
                        <a:ea typeface="Times New Roman"/>
                      </a:endParaRPr>
                    </a:p>
                  </a:txBody>
                  <a:tcPr marL="57978" marR="57978" marT="0" marB="0" anchor="ctr">
                    <a:lnL>
                      <a:noFill/>
                    </a:lnL>
                    <a:lnR>
                      <a:noFill/>
                    </a:lnR>
                    <a:lnT>
                      <a:noFill/>
                    </a:lnT>
                    <a:lnB>
                      <a:noFill/>
                    </a:lnB>
                  </a:tcPr>
                </a:tc>
              </a:tr>
              <a:tr h="193300">
                <a:tc>
                  <a:txBody>
                    <a:bodyPr/>
                    <a:lstStyle/>
                    <a:p>
                      <a:pPr>
                        <a:lnSpc>
                          <a:spcPct val="107000"/>
                        </a:lnSpc>
                      </a:pPr>
                      <a:endParaRPr lang="en-US" sz="900" dirty="0">
                        <a:effectLst/>
                        <a:latin typeface="Calibri"/>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(0.0485)</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(0.0480)</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(0.0486)</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(0.0498)</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(0.0491)</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(0.0471)</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(0.0510)</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(0.0498)</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(0.0523)</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(0.0477)</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(0.0462)</a:t>
                      </a:r>
                      <a:endParaRPr lang="en-US" sz="900" dirty="0">
                        <a:effectLst/>
                        <a:latin typeface="Times New Roman"/>
                        <a:ea typeface="Times New Roman"/>
                      </a:endParaRPr>
                    </a:p>
                  </a:txBody>
                  <a:tcPr marL="57978" marR="57978" marT="0" marB="0" anchor="ctr">
                    <a:lnL>
                      <a:noFill/>
                    </a:lnL>
                    <a:lnR>
                      <a:noFill/>
                    </a:lnR>
                    <a:lnT>
                      <a:noFill/>
                    </a:lnT>
                    <a:lnB>
                      <a:noFill/>
                    </a:lnB>
                  </a:tcPr>
                </a:tc>
              </a:tr>
              <a:tr h="192272">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∆dd_Host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0.136***</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0.130***</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0.139***</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0.138***</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0.131***</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0.134***</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0.132***</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0.151***</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0.147***</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0.136***</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0.135***</a:t>
                      </a:r>
                      <a:endParaRPr lang="en-US" sz="900" dirty="0">
                        <a:effectLst/>
                        <a:latin typeface="Times New Roman"/>
                        <a:ea typeface="Times New Roman"/>
                      </a:endParaRPr>
                    </a:p>
                  </a:txBody>
                  <a:tcPr marL="57978" marR="57978" marT="0" marB="0" anchor="ctr">
                    <a:lnL>
                      <a:noFill/>
                    </a:lnL>
                    <a:lnR>
                      <a:noFill/>
                    </a:lnR>
                    <a:lnT>
                      <a:noFill/>
                    </a:lnT>
                    <a:lnB>
                      <a:noFill/>
                    </a:lnB>
                  </a:tcPr>
                </a:tc>
              </a:tr>
              <a:tr h="193300">
                <a:tc>
                  <a:txBody>
                    <a:bodyPr/>
                    <a:lstStyle/>
                    <a:p>
                      <a:pPr>
                        <a:lnSpc>
                          <a:spcPct val="107000"/>
                        </a:lnSpc>
                      </a:pPr>
                      <a:endParaRPr lang="en-US" sz="900" dirty="0">
                        <a:effectLst/>
                        <a:latin typeface="Calibri"/>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(0.0275)</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(0.0265)</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(0.0263)</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(0.0265)</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(0.0269)</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(0.0265)</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(0.0267)</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(0.0310)</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(0.0262)</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(0.0273)</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(0.0277)</a:t>
                      </a:r>
                      <a:endParaRPr lang="en-US" sz="900" dirty="0">
                        <a:effectLst/>
                        <a:latin typeface="Times New Roman"/>
                        <a:ea typeface="Times New Roman"/>
                      </a:endParaRPr>
                    </a:p>
                  </a:txBody>
                  <a:tcPr marL="57978" marR="57978" marT="0" marB="0" anchor="ctr">
                    <a:lnL>
                      <a:noFill/>
                    </a:lnL>
                    <a:lnR>
                      <a:noFill/>
                    </a:lnR>
                    <a:lnT>
                      <a:noFill/>
                    </a:lnT>
                    <a:lnB>
                      <a:noFill/>
                    </a:lnB>
                  </a:tcPr>
                </a:tc>
              </a:tr>
              <a:tr h="385626">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Cdef</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-0.0101***</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-0.0118***</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-0.0102**</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-0.0109***</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-0.0114***</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-0.0111***</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-0.0111***</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-0.0122***</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-0.0125***</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-0.0107***</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-0.0121***</a:t>
                      </a:r>
                      <a:endParaRPr lang="en-US" sz="900" dirty="0">
                        <a:effectLst/>
                        <a:latin typeface="Times New Roman"/>
                        <a:ea typeface="Times New Roman"/>
                      </a:endParaRPr>
                    </a:p>
                  </a:txBody>
                  <a:tcPr marL="57978" marR="57978" marT="0" marB="0" anchor="ctr">
                    <a:lnL>
                      <a:noFill/>
                    </a:lnL>
                    <a:lnR>
                      <a:noFill/>
                    </a:lnR>
                    <a:lnT>
                      <a:noFill/>
                    </a:lnT>
                    <a:lnB>
                      <a:noFill/>
                    </a:lnB>
                  </a:tcPr>
                </a:tc>
              </a:tr>
              <a:tr h="257084">
                <a:tc>
                  <a:txBody>
                    <a:bodyPr/>
                    <a:lstStyle/>
                    <a:p>
                      <a:pPr>
                        <a:lnSpc>
                          <a:spcPct val="107000"/>
                        </a:lnSpc>
                      </a:pPr>
                      <a:endParaRPr lang="en-US" sz="900" dirty="0">
                        <a:effectLst/>
                        <a:latin typeface="Calibri"/>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(0.00369)</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(0.00367)</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(0.00375)</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(0.00384)</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(0.00368)</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(0.00364)</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(0.00377)</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(0.00371)</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(0.00340)</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(0.00364)</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(0.00376)</a:t>
                      </a:r>
                      <a:endParaRPr lang="en-US" sz="900" dirty="0">
                        <a:effectLst/>
                        <a:latin typeface="Times New Roman"/>
                        <a:ea typeface="Times New Roman"/>
                      </a:endParaRPr>
                    </a:p>
                  </a:txBody>
                  <a:tcPr marL="57978" marR="57978" marT="0" marB="0" anchor="ctr">
                    <a:lnL>
                      <a:noFill/>
                    </a:lnL>
                    <a:lnR>
                      <a:noFill/>
                    </a:lnR>
                    <a:lnT>
                      <a:noFill/>
                    </a:lnT>
                    <a:lnB>
                      <a:noFill/>
                    </a:lnB>
                  </a:tcPr>
                </a:tc>
              </a:tr>
              <a:tr h="385626">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Cvix</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0.0232</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0.0269</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0.0329</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0.0260</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0.0263</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0.0270</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0.0289</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0.0297</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0.0290</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0.0253</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0.0294</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r>
              <a:tr h="257084">
                <a:tc>
                  <a:txBody>
                    <a:bodyPr/>
                    <a:lstStyle/>
                    <a:p>
                      <a:pPr>
                        <a:lnSpc>
                          <a:spcPct val="107000"/>
                        </a:lnSpc>
                      </a:pPr>
                      <a:endParaRPr lang="en-US" sz="900" dirty="0">
                        <a:effectLst/>
                        <a:latin typeface="Calibri"/>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0.0137</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0.0152</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0.0140</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0.0154</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0.0142</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0.0147</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0.0148</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0.0162</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0.0154</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0.0145</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a:t>
                      </a:r>
                      <a:r>
                        <a:rPr lang="en-US" sz="900" dirty="0" smtClean="0">
                          <a:solidFill>
                            <a:srgbClr val="000000"/>
                          </a:solidFill>
                          <a:effectLst/>
                          <a:latin typeface="Times New Roman"/>
                          <a:ea typeface="Times New Roman"/>
                        </a:rPr>
                        <a:t>0.0146</a:t>
                      </a:r>
                      <a:r>
                        <a:rPr lang="en-US" sz="900" dirty="0">
                          <a:solidFill>
                            <a:srgbClr val="000000"/>
                          </a:solidFill>
                          <a:effectLst/>
                          <a:latin typeface="Times New Roman"/>
                          <a:ea typeface="Times New Roman"/>
                        </a:rPr>
                        <a:t>)</a:t>
                      </a:r>
                      <a:endParaRPr lang="en-US" sz="900" dirty="0">
                        <a:effectLst/>
                        <a:latin typeface="Times New Roman"/>
                        <a:ea typeface="Times New Roman"/>
                      </a:endParaRPr>
                    </a:p>
                  </a:txBody>
                  <a:tcPr marL="57978" marR="57978" marT="0" marB="0" anchor="ctr">
                    <a:lnL>
                      <a:noFill/>
                    </a:lnL>
                    <a:lnR>
                      <a:noFill/>
                    </a:lnR>
                    <a:lnT>
                      <a:noFill/>
                    </a:lnT>
                    <a:lnB>
                      <a:noFill/>
                    </a:lnB>
                  </a:tcPr>
                </a:tc>
              </a:tr>
              <a:tr h="291050">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Observations</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3,539</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3,446</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3,437</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3,409</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3,368</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3,575</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3,369</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3,198</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3,354</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3,328</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3,426</a:t>
                      </a:r>
                      <a:endParaRPr lang="en-US" sz="900" dirty="0">
                        <a:effectLst/>
                        <a:latin typeface="Times New Roman"/>
                        <a:ea typeface="Times New Roman"/>
                      </a:endParaRPr>
                    </a:p>
                  </a:txBody>
                  <a:tcPr marL="57978" marR="57978" marT="0" marB="0" anchor="ctr">
                    <a:lnL>
                      <a:noFill/>
                    </a:lnL>
                    <a:lnR>
                      <a:noFill/>
                    </a:lnR>
                    <a:lnT>
                      <a:noFill/>
                    </a:lnT>
                    <a:lnB>
                      <a:noFill/>
                    </a:lnB>
                  </a:tcPr>
                </a:tc>
              </a:tr>
              <a:tr h="385626">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Subsidiary fixed effects</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Yes</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Yes</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Yes</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Yes</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Yes</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Yes</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Yes</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Yes</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Yes</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Yes</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Yes</a:t>
                      </a:r>
                      <a:endParaRPr lang="en-US" sz="900" dirty="0">
                        <a:effectLst/>
                        <a:latin typeface="Times New Roman"/>
                        <a:ea typeface="Times New Roman"/>
                      </a:endParaRPr>
                    </a:p>
                  </a:txBody>
                  <a:tcPr marL="57978" marR="57978" marT="0" marB="0" anchor="ctr">
                    <a:lnL>
                      <a:noFill/>
                    </a:lnL>
                    <a:lnR>
                      <a:noFill/>
                    </a:lnR>
                    <a:lnT>
                      <a:noFill/>
                    </a:lnT>
                    <a:lnB>
                      <a:noFill/>
                    </a:lnB>
                  </a:tcPr>
                </a:tc>
              </a:tr>
              <a:tr h="192272">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R-squared</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0.291</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0.288</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0.292</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0.289</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0.284</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0.288</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0.283</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0.283</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0.308</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0.278</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0.283</a:t>
                      </a:r>
                      <a:endParaRPr lang="en-US" sz="900" dirty="0">
                        <a:effectLst/>
                        <a:latin typeface="Times New Roman"/>
                        <a:ea typeface="Times New Roman"/>
                      </a:endParaRPr>
                    </a:p>
                  </a:txBody>
                  <a:tcPr marL="57978" marR="57978" marT="0" marB="0" anchor="ctr">
                    <a:lnL>
                      <a:noFill/>
                    </a:lnL>
                    <a:lnR>
                      <a:noFill/>
                    </a:lnR>
                    <a:lnT>
                      <a:noFill/>
                    </a:lnT>
                    <a:lnB>
                      <a:noFill/>
                    </a:lnB>
                  </a:tcPr>
                </a:tc>
              </a:tr>
              <a:tr h="514167">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Number of Subsidiaries</a:t>
                      </a:r>
                      <a:endParaRPr lang="en-US" sz="900" dirty="0">
                        <a:effectLst/>
                        <a:latin typeface="Times New Roman"/>
                        <a:ea typeface="Times New Roman"/>
                      </a:endParaRPr>
                    </a:p>
                  </a:txBody>
                  <a:tcPr marL="57978" marR="57978" marT="0" marB="0" anchor="ctr">
                    <a:lnL>
                      <a:noFill/>
                    </a:lnL>
                    <a:lnR>
                      <a:noFill/>
                    </a:lnR>
                    <a:lnT>
                      <a:noFill/>
                    </a:lnT>
                    <a:lnB>
                      <a:noFill/>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89</a:t>
                      </a:r>
                      <a:endParaRPr lang="en-US" sz="900" dirty="0">
                        <a:effectLst/>
                        <a:latin typeface="Times New Roman"/>
                        <a:ea typeface="Times New Roman"/>
                      </a:endParaRPr>
                    </a:p>
                  </a:txBody>
                  <a:tcPr marL="57978" marR="57978"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89</a:t>
                      </a:r>
                      <a:endParaRPr lang="en-US" sz="900" dirty="0">
                        <a:effectLst/>
                        <a:latin typeface="Times New Roman"/>
                        <a:ea typeface="Times New Roman"/>
                      </a:endParaRPr>
                    </a:p>
                  </a:txBody>
                  <a:tcPr marL="57978" marR="57978"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90</a:t>
                      </a:r>
                      <a:endParaRPr lang="en-US" sz="900" dirty="0">
                        <a:effectLst/>
                        <a:latin typeface="Times New Roman"/>
                        <a:ea typeface="Times New Roman"/>
                      </a:endParaRPr>
                    </a:p>
                  </a:txBody>
                  <a:tcPr marL="57978" marR="57978"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90</a:t>
                      </a:r>
                      <a:endParaRPr lang="en-US" sz="900" dirty="0">
                        <a:effectLst/>
                        <a:latin typeface="Times New Roman"/>
                        <a:ea typeface="Times New Roman"/>
                      </a:endParaRPr>
                    </a:p>
                  </a:txBody>
                  <a:tcPr marL="57978" marR="57978"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88</a:t>
                      </a:r>
                      <a:endParaRPr lang="en-US" sz="900" dirty="0">
                        <a:effectLst/>
                        <a:latin typeface="Times New Roman"/>
                        <a:ea typeface="Times New Roman"/>
                      </a:endParaRPr>
                    </a:p>
                  </a:txBody>
                  <a:tcPr marL="57978" marR="57978"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90</a:t>
                      </a:r>
                      <a:endParaRPr lang="en-US" sz="900" dirty="0">
                        <a:effectLst/>
                        <a:latin typeface="Times New Roman"/>
                        <a:ea typeface="Times New Roman"/>
                      </a:endParaRPr>
                    </a:p>
                  </a:txBody>
                  <a:tcPr marL="57978" marR="57978"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89</a:t>
                      </a:r>
                      <a:endParaRPr lang="en-US" sz="900" dirty="0">
                        <a:effectLst/>
                        <a:latin typeface="Times New Roman"/>
                        <a:ea typeface="Times New Roman"/>
                      </a:endParaRPr>
                    </a:p>
                  </a:txBody>
                  <a:tcPr marL="57978" marR="57978"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84</a:t>
                      </a:r>
                      <a:endParaRPr lang="en-US" sz="900" dirty="0">
                        <a:effectLst/>
                        <a:latin typeface="Times New Roman"/>
                        <a:ea typeface="Times New Roman"/>
                      </a:endParaRPr>
                    </a:p>
                  </a:txBody>
                  <a:tcPr marL="57978" marR="57978"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88</a:t>
                      </a:r>
                      <a:endParaRPr lang="en-US" sz="900" dirty="0">
                        <a:effectLst/>
                        <a:latin typeface="Times New Roman"/>
                        <a:ea typeface="Times New Roman"/>
                      </a:endParaRPr>
                    </a:p>
                  </a:txBody>
                  <a:tcPr marL="57978" marR="57978"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88</a:t>
                      </a:r>
                      <a:endParaRPr lang="en-US" sz="900" dirty="0">
                        <a:effectLst/>
                        <a:latin typeface="Times New Roman"/>
                        <a:ea typeface="Times New Roman"/>
                      </a:endParaRPr>
                    </a:p>
                  </a:txBody>
                  <a:tcPr marL="57978" marR="57978"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900" dirty="0">
                          <a:solidFill>
                            <a:srgbClr val="000000"/>
                          </a:solidFill>
                          <a:effectLst/>
                          <a:latin typeface="Times New Roman"/>
                          <a:ea typeface="Times New Roman"/>
                        </a:rPr>
                        <a:t>90</a:t>
                      </a:r>
                      <a:endParaRPr lang="en-US" sz="900" dirty="0">
                        <a:effectLst/>
                        <a:latin typeface="Times New Roman"/>
                        <a:ea typeface="Times New Roman"/>
                      </a:endParaRPr>
                    </a:p>
                  </a:txBody>
                  <a:tcPr marL="57978" marR="57978"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11" name="TextBox 10"/>
          <p:cNvSpPr txBox="1"/>
          <p:nvPr/>
        </p:nvSpPr>
        <p:spPr>
          <a:xfrm>
            <a:off x="317500" y="2667000"/>
            <a:ext cx="8674100" cy="457200"/>
          </a:xfrm>
          <a:prstGeom prst="rect">
            <a:avLst/>
          </a:prstGeom>
          <a:noFill/>
          <a:ln>
            <a:solidFill>
              <a:schemeClr val="tx2"/>
            </a:solidFill>
          </a:ln>
        </p:spPr>
        <p:txBody>
          <a:bodyPr wrap="square" rtlCol="0">
            <a:spAutoFit/>
          </a:bodyPr>
          <a:lstStyle/>
          <a:p>
            <a:endParaRPr lang="en-US" dirty="0"/>
          </a:p>
        </p:txBody>
      </p:sp>
    </p:spTree>
    <p:extLst>
      <p:ext uri="{BB962C8B-B14F-4D97-AF65-F5344CB8AC3E}">
        <p14:creationId xmlns:p14="http://schemas.microsoft.com/office/powerpoint/2010/main" val="42668505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85800"/>
          </a:xfrm>
        </p:spPr>
        <p:txBody>
          <a:bodyPr>
            <a:normAutofit/>
          </a:bodyPr>
          <a:lstStyle/>
          <a:p>
            <a:pPr algn="ctr"/>
            <a:r>
              <a:rPr lang="en-US" sz="3200" b="1" dirty="0" smtClean="0"/>
              <a:t>Correlation using Bystr</a:t>
            </a:r>
            <a:r>
              <a:rPr lang="en-US" sz="3200" dirty="0"/>
              <a:t>ö</a:t>
            </a:r>
            <a:r>
              <a:rPr lang="en-US" sz="3200" b="1" dirty="0" smtClean="0"/>
              <a:t>m’s simplified DtDs </a:t>
            </a:r>
            <a:endParaRPr lang="en-US" sz="3200" b="1"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86784065"/>
              </p:ext>
            </p:extLst>
          </p:nvPr>
        </p:nvGraphicFramePr>
        <p:xfrm>
          <a:off x="609601" y="1676398"/>
          <a:ext cx="7696198" cy="4018600"/>
        </p:xfrm>
        <a:graphic>
          <a:graphicData uri="http://schemas.openxmlformats.org/drawingml/2006/table">
            <a:tbl>
              <a:tblPr/>
              <a:tblGrid>
                <a:gridCol w="2422573"/>
                <a:gridCol w="1054725"/>
                <a:gridCol w="1054725"/>
                <a:gridCol w="1054725"/>
                <a:gridCol w="1054725"/>
                <a:gridCol w="1054725"/>
              </a:tblGrid>
              <a:tr h="264817">
                <a:tc>
                  <a:txBody>
                    <a:bodyPr/>
                    <a:lstStyle/>
                    <a:p>
                      <a:pPr algn="l" fontAlgn="ctr"/>
                      <a:r>
                        <a:rPr lang="en-US" sz="1400" b="0" i="0" u="none" strike="noStrike" dirty="0">
                          <a:solidFill>
                            <a:srgbClr val="000000"/>
                          </a:solidFill>
                          <a:effectLst/>
                          <a:latin typeface="Times New Roman"/>
                        </a:rPr>
                        <a:t>Variables</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smtClean="0">
                          <a:solidFill>
                            <a:srgbClr val="000000"/>
                          </a:solidFill>
                          <a:effectLst/>
                          <a:latin typeface="Times New Roman"/>
                        </a:rPr>
                        <a:t>(1</a:t>
                      </a:r>
                      <a:r>
                        <a:rPr lang="en-US" sz="1400" b="0" i="0" u="none" strike="noStrike" dirty="0">
                          <a:solidFill>
                            <a:srgbClr val="000000"/>
                          </a:solidFill>
                          <a:effectLst/>
                          <a:latin typeface="Times New Roman"/>
                        </a:rPr>
                        <a:t>)</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smtClean="0">
                          <a:solidFill>
                            <a:srgbClr val="000000"/>
                          </a:solidFill>
                          <a:effectLst/>
                          <a:latin typeface="Times New Roman"/>
                        </a:rPr>
                        <a:t>(2</a:t>
                      </a:r>
                      <a:r>
                        <a:rPr lang="en-US" sz="1400" b="0" i="0" u="none" strike="noStrike" dirty="0">
                          <a:solidFill>
                            <a:srgbClr val="000000"/>
                          </a:solidFill>
                          <a:effectLst/>
                          <a:latin typeface="Times New Roman"/>
                        </a:rPr>
                        <a:t>)</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smtClean="0">
                          <a:solidFill>
                            <a:srgbClr val="000000"/>
                          </a:solidFill>
                          <a:effectLst/>
                          <a:latin typeface="Times New Roman"/>
                        </a:rPr>
                        <a:t>(3</a:t>
                      </a:r>
                      <a:r>
                        <a:rPr lang="en-US" sz="1400" b="0" i="0" u="none" strike="noStrike" dirty="0">
                          <a:solidFill>
                            <a:srgbClr val="000000"/>
                          </a:solidFill>
                          <a:effectLst/>
                          <a:latin typeface="Times New Roman"/>
                        </a:rPr>
                        <a:t>)</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smtClean="0">
                          <a:solidFill>
                            <a:srgbClr val="000000"/>
                          </a:solidFill>
                          <a:effectLst/>
                          <a:latin typeface="Times New Roman"/>
                        </a:rPr>
                        <a:t>(4</a:t>
                      </a:r>
                      <a:r>
                        <a:rPr lang="en-US" sz="1400" b="0" i="0" u="none" strike="noStrike" dirty="0">
                          <a:solidFill>
                            <a:srgbClr val="000000"/>
                          </a:solidFill>
                          <a:effectLst/>
                          <a:latin typeface="Times New Roman"/>
                        </a:rPr>
                        <a:t>)</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b="0" i="0" u="none" strike="noStrike" dirty="0" smtClean="0">
                          <a:solidFill>
                            <a:srgbClr val="000000"/>
                          </a:solidFill>
                          <a:effectLst/>
                          <a:latin typeface="Times New Roman"/>
                        </a:rPr>
                        <a:t>(5</a:t>
                      </a:r>
                      <a:r>
                        <a:rPr lang="en-US" sz="1400" b="0" i="0" u="none" strike="noStrike" dirty="0">
                          <a:solidFill>
                            <a:srgbClr val="000000"/>
                          </a:solidFill>
                          <a:effectLst/>
                          <a:latin typeface="Times New Roman"/>
                        </a:rPr>
                        <a:t>)</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6185">
                <a:tc>
                  <a:txBody>
                    <a:bodyPr/>
                    <a:lstStyle/>
                    <a:p>
                      <a:pPr algn="l" fontAlgn="ctr"/>
                      <a:endParaRPr lang="en-US" sz="1400" b="0" i="0" u="none" strike="noStrike" dirty="0">
                        <a:solidFill>
                          <a:srgbClr val="000000"/>
                        </a:solidFill>
                        <a:effectLst/>
                        <a:latin typeface="Times New Roman"/>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2207">
                <a:tc>
                  <a:txBody>
                    <a:bodyPr/>
                    <a:lstStyle/>
                    <a:p>
                      <a:pPr algn="l" fontAlgn="ctr"/>
                      <a:r>
                        <a:rPr lang="en-US" sz="1400" b="0" i="0" u="none" strike="noStrike" dirty="0">
                          <a:solidFill>
                            <a:srgbClr val="000000"/>
                          </a:solidFill>
                          <a:effectLst/>
                          <a:latin typeface="Times New Roman"/>
                        </a:rPr>
                        <a:t>∆dd_Parent </a:t>
                      </a:r>
                    </a:p>
                  </a:txBody>
                  <a:tcPr marL="9525" marR="9525" marT="9525" marB="0" anchor="ctr">
                    <a:lnL>
                      <a:noFill/>
                    </a:lnL>
                    <a:lnR>
                      <a:noFill/>
                    </a:lnR>
                    <a:lnT w="12700" cap="flat" cmpd="sng" algn="ctr">
                      <a:noFill/>
                      <a:prstDash val="solid"/>
                      <a:round/>
                      <a:headEnd type="none" w="med" len="med"/>
                      <a:tailEnd type="none" w="med" len="med"/>
                    </a:lnT>
                    <a:lnB>
                      <a:noFill/>
                    </a:lnB>
                  </a:tcPr>
                </a:tc>
                <a:tc>
                  <a:txBody>
                    <a:bodyPr/>
                    <a:lstStyle/>
                    <a:p>
                      <a:pPr algn="ctr" fontAlgn="ctr"/>
                      <a:r>
                        <a:rPr lang="en-US" sz="1400" b="0" i="0" u="none" strike="noStrike" dirty="0" smtClean="0">
                          <a:solidFill>
                            <a:srgbClr val="000000"/>
                          </a:solidFill>
                          <a:effectLst/>
                          <a:latin typeface="Times New Roman"/>
                        </a:rPr>
                        <a:t>0.335***</a:t>
                      </a:r>
                      <a:endParaRPr lang="en-US" sz="1400" b="0" i="0" u="none" strike="noStrike" dirty="0">
                        <a:solidFill>
                          <a:srgbClr val="000000"/>
                        </a:solidFill>
                        <a:effectLst/>
                        <a:latin typeface="Times New Roman"/>
                      </a:endParaRPr>
                    </a:p>
                  </a:txBody>
                  <a:tcPr marL="9525" marR="9525" marT="9525" marB="0" anchor="ctr">
                    <a:lnL>
                      <a:noFill/>
                    </a:lnL>
                    <a:lnR>
                      <a:noFill/>
                    </a:lnR>
                    <a:lnT w="12700" cap="flat" cmpd="sng" algn="ctr">
                      <a:noFill/>
                      <a:prstDash val="solid"/>
                      <a:round/>
                      <a:headEnd type="none" w="med" len="med"/>
                      <a:tailEnd type="none" w="med" len="med"/>
                    </a:lnT>
                    <a:lnB>
                      <a:noFill/>
                    </a:lnB>
                  </a:tcPr>
                </a:tc>
                <a:tc>
                  <a:txBody>
                    <a:bodyPr/>
                    <a:lstStyle/>
                    <a:p>
                      <a:pPr algn="ctr" fontAlgn="ctr"/>
                      <a:r>
                        <a:rPr lang="en-US" sz="1400" b="0" i="0" u="none" strike="noStrike" dirty="0" smtClean="0">
                          <a:solidFill>
                            <a:srgbClr val="000000"/>
                          </a:solidFill>
                          <a:effectLst/>
                          <a:latin typeface="Times New Roman"/>
                        </a:rPr>
                        <a:t>0.191***</a:t>
                      </a:r>
                      <a:endParaRPr lang="en-US" sz="1400" b="0" i="0" u="none" strike="noStrike" dirty="0">
                        <a:solidFill>
                          <a:srgbClr val="000000"/>
                        </a:solidFill>
                        <a:effectLst/>
                        <a:latin typeface="Times New Roman"/>
                      </a:endParaRPr>
                    </a:p>
                  </a:txBody>
                  <a:tcPr marL="9525" marR="9525" marT="9525" marB="0" anchor="ctr">
                    <a:lnL>
                      <a:noFill/>
                    </a:lnL>
                    <a:lnR>
                      <a:noFill/>
                    </a:lnR>
                    <a:lnT w="12700" cap="flat" cmpd="sng" algn="ctr">
                      <a:noFill/>
                      <a:prstDash val="solid"/>
                      <a:round/>
                      <a:headEnd type="none" w="med" len="med"/>
                      <a:tailEnd type="none" w="med" len="med"/>
                    </a:lnT>
                    <a:lnB>
                      <a:noFill/>
                    </a:lnB>
                  </a:tcPr>
                </a:tc>
                <a:tc>
                  <a:txBody>
                    <a:bodyPr/>
                    <a:lstStyle/>
                    <a:p>
                      <a:pPr algn="ctr" fontAlgn="ctr"/>
                      <a:r>
                        <a:rPr lang="en-US" sz="1400" b="0" i="0" u="none" strike="noStrike" dirty="0" smtClean="0">
                          <a:solidFill>
                            <a:srgbClr val="000000"/>
                          </a:solidFill>
                          <a:effectLst/>
                          <a:latin typeface="Times New Roman"/>
                        </a:rPr>
                        <a:t>0.196***</a:t>
                      </a:r>
                      <a:endParaRPr lang="en-US" sz="1400" b="0" i="0" u="none" strike="noStrike" dirty="0">
                        <a:solidFill>
                          <a:srgbClr val="000000"/>
                        </a:solidFill>
                        <a:effectLst/>
                        <a:latin typeface="Times New Roman"/>
                      </a:endParaRPr>
                    </a:p>
                  </a:txBody>
                  <a:tcPr marL="9525" marR="9525" marT="9525" marB="0" anchor="ctr">
                    <a:lnL>
                      <a:noFill/>
                    </a:lnL>
                    <a:lnR>
                      <a:noFill/>
                    </a:lnR>
                    <a:lnT w="12700" cap="flat" cmpd="sng" algn="ctr">
                      <a:noFill/>
                      <a:prstDash val="solid"/>
                      <a:round/>
                      <a:headEnd type="none" w="med" len="med"/>
                      <a:tailEnd type="none" w="med" len="med"/>
                    </a:lnT>
                    <a:lnB>
                      <a:noFill/>
                    </a:lnB>
                  </a:tcPr>
                </a:tc>
                <a:tc>
                  <a:txBody>
                    <a:bodyPr/>
                    <a:lstStyle/>
                    <a:p>
                      <a:pPr algn="ctr" fontAlgn="ctr"/>
                      <a:r>
                        <a:rPr lang="en-US" sz="1400" b="0" i="0" u="none" strike="noStrike" dirty="0" smtClean="0">
                          <a:solidFill>
                            <a:srgbClr val="000000"/>
                          </a:solidFill>
                          <a:effectLst/>
                          <a:latin typeface="Times New Roman"/>
                        </a:rPr>
                        <a:t>0.190***</a:t>
                      </a:r>
                      <a:endParaRPr lang="en-US" sz="1400" b="0" i="0" u="none" strike="noStrike" dirty="0">
                        <a:solidFill>
                          <a:srgbClr val="000000"/>
                        </a:solidFill>
                        <a:effectLst/>
                        <a:latin typeface="Times New Roman"/>
                      </a:endParaRPr>
                    </a:p>
                  </a:txBody>
                  <a:tcPr marL="9525" marR="9525" marT="9525" marB="0" anchor="ctr">
                    <a:lnL>
                      <a:noFill/>
                    </a:lnL>
                    <a:lnR>
                      <a:noFill/>
                    </a:lnR>
                    <a:lnT w="12700" cap="flat" cmpd="sng" algn="ctr">
                      <a:noFill/>
                      <a:prstDash val="solid"/>
                      <a:round/>
                      <a:headEnd type="none" w="med" len="med"/>
                      <a:tailEnd type="none" w="med" len="med"/>
                    </a:lnT>
                    <a:lnB>
                      <a:noFill/>
                    </a:lnB>
                  </a:tcPr>
                </a:tc>
                <a:tc>
                  <a:txBody>
                    <a:bodyPr/>
                    <a:lstStyle/>
                    <a:p>
                      <a:pPr algn="ctr" fontAlgn="ctr"/>
                      <a:r>
                        <a:rPr lang="en-US" sz="1400" b="0" i="0" u="none" strike="noStrike" dirty="0" smtClean="0">
                          <a:solidFill>
                            <a:srgbClr val="000000"/>
                          </a:solidFill>
                          <a:effectLst/>
                          <a:latin typeface="Times New Roman"/>
                        </a:rPr>
                        <a:t>0.190***</a:t>
                      </a:r>
                      <a:endParaRPr lang="en-US" sz="1400" b="0" i="0" u="none" strike="noStrike" dirty="0">
                        <a:solidFill>
                          <a:srgbClr val="000000"/>
                        </a:solidFill>
                        <a:effectLst/>
                        <a:latin typeface="Times New Roman"/>
                      </a:endParaRPr>
                    </a:p>
                  </a:txBody>
                  <a:tcPr marL="9525" marR="9525" marT="9525" marB="0" anchor="ctr">
                    <a:lnL>
                      <a:noFill/>
                    </a:lnL>
                    <a:lnR>
                      <a:noFill/>
                    </a:lnR>
                    <a:lnT w="12700" cap="flat" cmpd="sng" algn="ctr">
                      <a:noFill/>
                      <a:prstDash val="solid"/>
                      <a:round/>
                      <a:headEnd type="none" w="med" len="med"/>
                      <a:tailEnd type="none" w="med" len="med"/>
                    </a:lnT>
                    <a:lnB>
                      <a:noFill/>
                    </a:lnB>
                  </a:tcPr>
                </a:tc>
              </a:tr>
              <a:tr h="252207">
                <a:tc>
                  <a:txBody>
                    <a:bodyPr/>
                    <a:lstStyle/>
                    <a:p>
                      <a:pPr algn="l" fontAlgn="b"/>
                      <a:endParaRPr lang="en-US" sz="1400" b="0" i="0" u="none" strike="noStrike" dirty="0">
                        <a:solidFill>
                          <a:srgbClr val="000000"/>
                        </a:solidFill>
                        <a:effectLst/>
                        <a:latin typeface="Times New Roman"/>
                      </a:endParaRPr>
                    </a:p>
                  </a:txBody>
                  <a:tcPr marL="9525" marR="9525" marT="9525" marB="0" anchor="b">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0.027)</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0.024)</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0.025)</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0.024)</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0.024)</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r>
              <a:tr h="252207">
                <a:tc>
                  <a:txBody>
                    <a:bodyPr/>
                    <a:lstStyle/>
                    <a:p>
                      <a:pPr algn="l" fontAlgn="ctr"/>
                      <a:r>
                        <a:rPr lang="en-US" sz="1400" b="0" i="0" u="none" strike="noStrike" dirty="0">
                          <a:solidFill>
                            <a:srgbClr val="000000"/>
                          </a:solidFill>
                          <a:effectLst/>
                          <a:latin typeface="Times New Roman"/>
                        </a:rPr>
                        <a:t>∆dd_Home</a:t>
                      </a: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0.184***</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0.187***</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0.199***</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0.202***</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r>
              <a:tr h="252207">
                <a:tc>
                  <a:txBody>
                    <a:bodyPr/>
                    <a:lstStyle/>
                    <a:p>
                      <a:pPr algn="l" fontAlgn="b"/>
                      <a:endParaRPr lang="en-US" sz="1400" b="0" i="0" u="none" strike="noStrike" dirty="0">
                        <a:solidFill>
                          <a:srgbClr val="000000"/>
                        </a:solidFill>
                        <a:effectLst/>
                        <a:latin typeface="Times New Roman"/>
                      </a:endParaRPr>
                    </a:p>
                  </a:txBody>
                  <a:tcPr marL="9525" marR="9525" marT="9525" marB="0" anchor="b">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0.028)</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0.029)</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0.027)</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0.029)</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r>
              <a:tr h="252207">
                <a:tc>
                  <a:txBody>
                    <a:bodyPr/>
                    <a:lstStyle/>
                    <a:p>
                      <a:pPr algn="l" fontAlgn="ctr"/>
                      <a:r>
                        <a:rPr lang="en-US" sz="1400" b="0" i="0" u="none" strike="noStrike" dirty="0">
                          <a:solidFill>
                            <a:srgbClr val="000000"/>
                          </a:solidFill>
                          <a:effectLst/>
                          <a:latin typeface="Times New Roman"/>
                        </a:rPr>
                        <a:t>∆dd_Host</a:t>
                      </a: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0.142***</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0.145***</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0.148***</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0.148***</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r>
              <a:tr h="252207">
                <a:tc>
                  <a:txBody>
                    <a:bodyPr/>
                    <a:lstStyle/>
                    <a:p>
                      <a:pPr algn="l" fontAlgn="b"/>
                      <a:endParaRPr lang="en-US" sz="1400" b="0" i="0" u="none" strike="noStrike" dirty="0">
                        <a:solidFill>
                          <a:srgbClr val="000000"/>
                        </a:solidFill>
                        <a:effectLst/>
                        <a:latin typeface="Times New Roman"/>
                      </a:endParaRPr>
                    </a:p>
                  </a:txBody>
                  <a:tcPr marL="9525" marR="9525" marT="9525" marB="0" anchor="b">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0.035)</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0.032)</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0.037)</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0.036)</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r>
              <a:tr h="252207">
                <a:tc>
                  <a:txBody>
                    <a:bodyPr/>
                    <a:lstStyle/>
                    <a:p>
                      <a:pPr algn="l" fontAlgn="ctr"/>
                      <a:r>
                        <a:rPr lang="en-US" sz="1400" b="0" i="0" u="none" strike="noStrike" dirty="0">
                          <a:solidFill>
                            <a:srgbClr val="000000"/>
                          </a:solidFill>
                          <a:effectLst/>
                          <a:latin typeface="Times New Roman"/>
                        </a:rPr>
                        <a:t>Cdef</a:t>
                      </a: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0.001</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0.001</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r>
              <a:tr h="252207">
                <a:tc>
                  <a:txBody>
                    <a:bodyPr/>
                    <a:lstStyle/>
                    <a:p>
                      <a:pPr algn="l" fontAlgn="b"/>
                      <a:endParaRPr lang="en-US" sz="1400" b="0" i="0" u="none" strike="noStrike" dirty="0">
                        <a:solidFill>
                          <a:srgbClr val="000000"/>
                        </a:solidFill>
                        <a:effectLst/>
                        <a:latin typeface="Times New Roman"/>
                      </a:endParaRPr>
                    </a:p>
                  </a:txBody>
                  <a:tcPr marL="9525" marR="9525" marT="9525" marB="0" anchor="b">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0.003)</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a:t>
                      </a:r>
                      <a:r>
                        <a:rPr lang="en-US" sz="1400" b="0" i="0" u="none" strike="noStrike" dirty="0" smtClean="0">
                          <a:solidFill>
                            <a:srgbClr val="000000"/>
                          </a:solidFill>
                          <a:effectLst/>
                          <a:latin typeface="Times New Roman"/>
                        </a:rPr>
                        <a:t>0.003)</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r>
              <a:tr h="252207">
                <a:tc>
                  <a:txBody>
                    <a:bodyPr/>
                    <a:lstStyle/>
                    <a:p>
                      <a:pPr algn="l" fontAlgn="ctr"/>
                      <a:r>
                        <a:rPr lang="en-US" sz="1400" b="0" i="0" u="none" strike="noStrike" dirty="0">
                          <a:solidFill>
                            <a:srgbClr val="000000"/>
                          </a:solidFill>
                          <a:effectLst/>
                          <a:latin typeface="Times New Roman"/>
                        </a:rPr>
                        <a:t>Cvix</a:t>
                      </a: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0.015*</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0.015*</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r>
              <a:tr h="252207">
                <a:tc>
                  <a:txBody>
                    <a:bodyPr/>
                    <a:lstStyle/>
                    <a:p>
                      <a:pPr algn="l" fontAlgn="b"/>
                      <a:endParaRPr lang="en-US" sz="1400" b="0" i="0" u="none" strike="noStrike" dirty="0">
                        <a:solidFill>
                          <a:srgbClr val="000000"/>
                        </a:solidFill>
                        <a:effectLst/>
                        <a:latin typeface="Times New Roman"/>
                      </a:endParaRPr>
                    </a:p>
                  </a:txBody>
                  <a:tcPr marL="9525" marR="9525" marT="9525" marB="0" anchor="b">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(0.008)</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(0.008)</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r>
              <a:tr h="252207">
                <a:tc>
                  <a:txBody>
                    <a:bodyPr/>
                    <a:lstStyle/>
                    <a:p>
                      <a:pPr algn="l" fontAlgn="ctr"/>
                      <a:r>
                        <a:rPr lang="en-US" sz="1400" b="0" i="0" u="none" strike="noStrike" dirty="0">
                          <a:solidFill>
                            <a:srgbClr val="000000"/>
                          </a:solidFill>
                          <a:effectLst/>
                          <a:latin typeface="Times New Roman"/>
                        </a:rPr>
                        <a:t>Observations</a:t>
                      </a: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4,326</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4,172</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4,008</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4,008</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4,008</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r>
              <a:tr h="252207">
                <a:tc>
                  <a:txBody>
                    <a:bodyPr/>
                    <a:lstStyle/>
                    <a:p>
                      <a:pPr algn="l" fontAlgn="ctr"/>
                      <a:r>
                        <a:rPr lang="en-US" sz="1400" b="0" i="0" u="none" strike="noStrike" dirty="0">
                          <a:solidFill>
                            <a:srgbClr val="000000"/>
                          </a:solidFill>
                          <a:effectLst/>
                          <a:latin typeface="Times New Roman"/>
                        </a:rPr>
                        <a:t>Subsidiary fixed effects</a:t>
                      </a: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Yes</a:t>
                      </a: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Yes</a:t>
                      </a: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Yes</a:t>
                      </a: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Yes</a:t>
                      </a: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Times New Roman"/>
                        </a:rPr>
                        <a:t>Yes</a:t>
                      </a:r>
                    </a:p>
                  </a:txBody>
                  <a:tcPr marL="9525" marR="9525" marT="9525" marB="0" anchor="ctr">
                    <a:lnL>
                      <a:noFill/>
                    </a:lnL>
                    <a:lnR>
                      <a:noFill/>
                    </a:lnR>
                    <a:lnT>
                      <a:noFill/>
                    </a:lnT>
                    <a:lnB>
                      <a:noFill/>
                    </a:lnB>
                  </a:tcPr>
                </a:tc>
              </a:tr>
              <a:tr h="252207">
                <a:tc>
                  <a:txBody>
                    <a:bodyPr/>
                    <a:lstStyle/>
                    <a:p>
                      <a:pPr algn="l" fontAlgn="ctr"/>
                      <a:r>
                        <a:rPr lang="en-US" sz="1400" b="0" i="0" u="none" strike="noStrike" dirty="0">
                          <a:solidFill>
                            <a:srgbClr val="000000"/>
                          </a:solidFill>
                          <a:effectLst/>
                          <a:latin typeface="Times New Roman"/>
                        </a:rPr>
                        <a:t>R-squared</a:t>
                      </a: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0.134</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0.180</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0.187</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0.188</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Times New Roman"/>
                        </a:rPr>
                        <a:t>0.188</a:t>
                      </a:r>
                      <a:endParaRPr lang="en-US" sz="1400" b="0" i="0" u="none" strike="noStrike" dirty="0">
                        <a:solidFill>
                          <a:srgbClr val="000000"/>
                        </a:solidFill>
                        <a:effectLst/>
                        <a:latin typeface="Times New Roman"/>
                      </a:endParaRPr>
                    </a:p>
                  </a:txBody>
                  <a:tcPr marL="9525" marR="9525" marT="9525" marB="0" anchor="ctr">
                    <a:lnL>
                      <a:noFill/>
                    </a:lnL>
                    <a:lnR>
                      <a:noFill/>
                    </a:lnR>
                    <a:lnT>
                      <a:noFill/>
                    </a:lnT>
                    <a:lnB>
                      <a:noFill/>
                    </a:lnB>
                  </a:tcPr>
                </a:tc>
              </a:tr>
              <a:tr h="252207">
                <a:tc>
                  <a:txBody>
                    <a:bodyPr/>
                    <a:lstStyle/>
                    <a:p>
                      <a:pPr algn="l" fontAlgn="ctr"/>
                      <a:r>
                        <a:rPr lang="en-US" sz="1400" b="0" i="0" u="none" strike="noStrike" dirty="0">
                          <a:solidFill>
                            <a:srgbClr val="000000"/>
                          </a:solidFill>
                          <a:effectLst/>
                          <a:latin typeface="Times New Roman"/>
                        </a:rPr>
                        <a:t>Number of Subsidiaries</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a:rPr>
                        <a:t>87</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a:rPr>
                        <a:t>87</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a:rPr>
                        <a:t>87</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a:rPr>
                        <a:t>87</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Times New Roman"/>
                        </a:rPr>
                        <a:t>87</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fld id="{FE98E392-30DE-42BC-A072-DE076D7B864B}" type="slidenum">
              <a:rPr lang="en-US" smtClean="0"/>
              <a:t>19</a:t>
            </a:fld>
            <a:endParaRPr lang="en-US" dirty="0"/>
          </a:p>
        </p:txBody>
      </p:sp>
      <p:cxnSp>
        <p:nvCxnSpPr>
          <p:cNvPr id="5" name="Straight Connector 4"/>
          <p:cNvCxnSpPr/>
          <p:nvPr/>
        </p:nvCxnSpPr>
        <p:spPr>
          <a:xfrm>
            <a:off x="317500" y="1219200"/>
            <a:ext cx="83820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09600" y="2133600"/>
            <a:ext cx="7620000" cy="5334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036354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Motivation</a:t>
            </a:r>
            <a:endParaRPr lang="en-US" sz="3600" b="1" dirty="0"/>
          </a:p>
        </p:txBody>
      </p:sp>
      <p:sp>
        <p:nvSpPr>
          <p:cNvPr id="3" name="Content Placeholder 2"/>
          <p:cNvSpPr>
            <a:spLocks noGrp="1"/>
          </p:cNvSpPr>
          <p:nvPr>
            <p:ph idx="1"/>
          </p:nvPr>
        </p:nvSpPr>
        <p:spPr>
          <a:xfrm>
            <a:off x="304800" y="1371600"/>
            <a:ext cx="8686800" cy="5334000"/>
          </a:xfrm>
        </p:spPr>
        <p:txBody>
          <a:bodyPr>
            <a:normAutofit fontScale="92500" lnSpcReduction="20000"/>
          </a:bodyPr>
          <a:lstStyle/>
          <a:p>
            <a:r>
              <a:rPr lang="en-US" dirty="0"/>
              <a:t>Since the late 1990s, the importance of multinational banks has grown dramatically. </a:t>
            </a:r>
            <a:endParaRPr lang="en-US" dirty="0" smtClean="0"/>
          </a:p>
          <a:p>
            <a:pPr lvl="6"/>
            <a:endParaRPr lang="en-US" dirty="0"/>
          </a:p>
          <a:p>
            <a:r>
              <a:rPr lang="en-US" dirty="0" smtClean="0"/>
              <a:t>During 1999-2009, </a:t>
            </a:r>
            <a:r>
              <a:rPr lang="en-US" dirty="0"/>
              <a:t>the </a:t>
            </a:r>
            <a:r>
              <a:rPr lang="en-US" dirty="0" smtClean="0"/>
              <a:t>mean </a:t>
            </a:r>
            <a:r>
              <a:rPr lang="en-US" dirty="0"/>
              <a:t>share of bank assets held by foreign banks in developing countries rose from 26 percent to 46 percent.</a:t>
            </a:r>
            <a:r>
              <a:rPr lang="en-US" baseline="30000" dirty="0"/>
              <a:t> </a:t>
            </a:r>
            <a:endParaRPr lang="en-US" baseline="30000" dirty="0" smtClean="0"/>
          </a:p>
          <a:p>
            <a:pPr lvl="8"/>
            <a:endParaRPr lang="en-US" baseline="30000" dirty="0" smtClean="0"/>
          </a:p>
          <a:p>
            <a:r>
              <a:rPr lang="en-US" dirty="0" smtClean="0"/>
              <a:t>The </a:t>
            </a:r>
            <a:r>
              <a:rPr lang="en-US" dirty="0"/>
              <a:t>bulk of the pre-global crisis </a:t>
            </a:r>
            <a:r>
              <a:rPr lang="en-US" dirty="0" smtClean="0"/>
              <a:t>evidence </a:t>
            </a:r>
            <a:r>
              <a:rPr lang="en-US" dirty="0"/>
              <a:t>suggests that foreign bank participation brought many benefits to developing countries, especially in terms of bank competition and efficiency</a:t>
            </a:r>
            <a:r>
              <a:rPr lang="en-US" dirty="0" smtClean="0"/>
              <a:t>.</a:t>
            </a:r>
          </a:p>
          <a:p>
            <a:pPr lvl="8"/>
            <a:endParaRPr lang="en-US" dirty="0"/>
          </a:p>
          <a:p>
            <a:r>
              <a:rPr lang="en-US" altLang="zh-TW" dirty="0" smtClean="0"/>
              <a:t>However</a:t>
            </a:r>
            <a:r>
              <a:rPr lang="en-US" altLang="zh-TW" dirty="0"/>
              <a:t>, </a:t>
            </a:r>
            <a:r>
              <a:rPr lang="en-US" altLang="zh-TW" dirty="0" smtClean="0"/>
              <a:t>t</a:t>
            </a:r>
            <a:r>
              <a:rPr lang="en-US" dirty="0" smtClean="0"/>
              <a:t>he </a:t>
            </a:r>
            <a:r>
              <a:rPr lang="en-US" dirty="0"/>
              <a:t>recent global financial </a:t>
            </a:r>
            <a:r>
              <a:rPr lang="en-US" dirty="0" smtClean="0"/>
              <a:t>crisis has highlighted the </a:t>
            </a:r>
            <a:r>
              <a:rPr lang="en-US" dirty="0"/>
              <a:t>role of multinational banks in the transmission of shocks across countries</a:t>
            </a:r>
            <a:r>
              <a:rPr lang="en-US" dirty="0" smtClean="0"/>
              <a:t>.</a:t>
            </a:r>
          </a:p>
          <a:p>
            <a:pPr marL="1737360" lvl="8" indent="0">
              <a:buNone/>
            </a:pPr>
            <a:r>
              <a:rPr lang="en-US" dirty="0" smtClean="0"/>
              <a:t> </a:t>
            </a:r>
          </a:p>
          <a:p>
            <a:r>
              <a:rPr lang="en-US" dirty="0" smtClean="0"/>
              <a:t>Most </a:t>
            </a:r>
            <a:r>
              <a:rPr lang="en-US" dirty="0"/>
              <a:t>of the research has focused on transmission through the lending channel - how foreign bank lending </a:t>
            </a:r>
            <a:r>
              <a:rPr lang="en-US" dirty="0" smtClean="0"/>
              <a:t>behaves during crises</a:t>
            </a:r>
            <a:r>
              <a:rPr lang="en-US" dirty="0"/>
              <a:t>. </a:t>
            </a:r>
          </a:p>
          <a:p>
            <a:pPr lvl="1"/>
            <a:r>
              <a:rPr lang="en-US" dirty="0" smtClean="0"/>
              <a:t>Peek </a:t>
            </a:r>
            <a:r>
              <a:rPr lang="en-US" dirty="0"/>
              <a:t>and </a:t>
            </a:r>
            <a:r>
              <a:rPr lang="en-US" dirty="0"/>
              <a:t>Rosengren</a:t>
            </a:r>
            <a:r>
              <a:rPr lang="en-US" dirty="0"/>
              <a:t> (2000</a:t>
            </a:r>
            <a:r>
              <a:rPr lang="en-US" dirty="0" smtClean="0"/>
              <a:t>), </a:t>
            </a:r>
            <a:r>
              <a:rPr lang="en-US" dirty="0"/>
              <a:t>Schnabl</a:t>
            </a:r>
            <a:r>
              <a:rPr lang="en-US" dirty="0"/>
              <a:t> (2012</a:t>
            </a:r>
            <a:r>
              <a:rPr lang="en-US" dirty="0" smtClean="0"/>
              <a:t>), </a:t>
            </a:r>
            <a:r>
              <a:rPr lang="en-US" dirty="0" smtClean="0"/>
              <a:t>Giannetti</a:t>
            </a:r>
            <a:r>
              <a:rPr lang="en-US" dirty="0" smtClean="0"/>
              <a:t> and </a:t>
            </a:r>
            <a:r>
              <a:rPr lang="en-US" dirty="0" smtClean="0"/>
              <a:t>Laeven</a:t>
            </a:r>
            <a:r>
              <a:rPr lang="en-US" dirty="0" smtClean="0"/>
              <a:t> (2012), </a:t>
            </a:r>
            <a:r>
              <a:rPr lang="en-US" dirty="0" smtClean="0"/>
              <a:t>Claessens</a:t>
            </a:r>
            <a:r>
              <a:rPr lang="en-US" dirty="0" smtClean="0"/>
              <a:t> </a:t>
            </a:r>
            <a:r>
              <a:rPr lang="en-US" dirty="0"/>
              <a:t>and van </a:t>
            </a:r>
            <a:r>
              <a:rPr lang="en-US" dirty="0"/>
              <a:t>Horen</a:t>
            </a:r>
            <a:r>
              <a:rPr lang="en-US" dirty="0"/>
              <a:t> (2013), Choi et al. (2013), and de Haas and van </a:t>
            </a:r>
            <a:r>
              <a:rPr lang="en-US" dirty="0"/>
              <a:t>Horen</a:t>
            </a:r>
            <a:r>
              <a:rPr lang="en-US" dirty="0"/>
              <a:t> (2013</a:t>
            </a:r>
            <a:r>
              <a:rPr lang="en-US" dirty="0" smtClean="0"/>
              <a:t>). </a:t>
            </a:r>
            <a:endParaRPr lang="en-US" dirty="0"/>
          </a:p>
          <a:p>
            <a:pPr marL="0" indent="0">
              <a:buNone/>
            </a:pPr>
            <a:endParaRPr lang="en-US" dirty="0"/>
          </a:p>
        </p:txBody>
      </p:sp>
      <p:sp>
        <p:nvSpPr>
          <p:cNvPr id="4" name="Slide Number Placeholder 3"/>
          <p:cNvSpPr>
            <a:spLocks noGrp="1"/>
          </p:cNvSpPr>
          <p:nvPr>
            <p:ph type="sldNum" sz="quarter" idx="12"/>
          </p:nvPr>
        </p:nvSpPr>
        <p:spPr>
          <a:xfrm>
            <a:off x="8686800" y="18288"/>
            <a:ext cx="304800" cy="329184"/>
          </a:xfrm>
        </p:spPr>
        <p:txBody>
          <a:bodyPr/>
          <a:lstStyle/>
          <a:p>
            <a:fld id="{FE98E392-30DE-42BC-A072-DE076D7B864B}" type="slidenum">
              <a:rPr lang="en-US" smtClean="0"/>
              <a:t>2</a:t>
            </a:fld>
            <a:endParaRPr lang="en-US" dirty="0"/>
          </a:p>
        </p:txBody>
      </p:sp>
      <p:cxnSp>
        <p:nvCxnSpPr>
          <p:cNvPr id="6" name="Straight Connector 5"/>
          <p:cNvCxnSpPr/>
          <p:nvPr/>
        </p:nvCxnSpPr>
        <p:spPr>
          <a:xfrm>
            <a:off x="457200" y="12954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73463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763000" cy="381000"/>
          </a:xfrm>
        </p:spPr>
        <p:txBody>
          <a:bodyPr>
            <a:noAutofit/>
          </a:bodyPr>
          <a:lstStyle/>
          <a:p>
            <a:r>
              <a:rPr lang="en-US" sz="3200" b="1" dirty="0" smtClean="0"/>
              <a:t>DtD correlations and subsidiary characteristics</a:t>
            </a:r>
            <a:endParaRPr lang="en-US" sz="3200" b="1" dirty="0"/>
          </a:p>
        </p:txBody>
      </p:sp>
      <p:sp>
        <p:nvSpPr>
          <p:cNvPr id="4" name="Slide Number Placeholder 3"/>
          <p:cNvSpPr>
            <a:spLocks noGrp="1"/>
          </p:cNvSpPr>
          <p:nvPr>
            <p:ph type="sldNum" sz="quarter" idx="12"/>
          </p:nvPr>
        </p:nvSpPr>
        <p:spPr/>
        <p:txBody>
          <a:bodyPr/>
          <a:lstStyle/>
          <a:p>
            <a:fld id="{FE98E392-30DE-42BC-A072-DE076D7B864B}" type="slidenum">
              <a:rPr lang="en-US" smtClean="0"/>
              <a:t>20</a:t>
            </a:fld>
            <a:endParaRPr lang="en-US" dirty="0"/>
          </a:p>
        </p:txBody>
      </p:sp>
      <p:cxnSp>
        <p:nvCxnSpPr>
          <p:cNvPr id="7" name="Straight Connector 6"/>
          <p:cNvCxnSpPr/>
          <p:nvPr/>
        </p:nvCxnSpPr>
        <p:spPr>
          <a:xfrm>
            <a:off x="152400" y="838200"/>
            <a:ext cx="85344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3" name="Table 2"/>
          <p:cNvGraphicFramePr>
            <a:graphicFrameLocks noGrp="1"/>
          </p:cNvGraphicFramePr>
          <p:nvPr>
            <p:extLst>
              <p:ext uri="{D42A27DB-BD31-4B8C-83A1-F6EECF244321}">
                <p14:modId xmlns:p14="http://schemas.microsoft.com/office/powerpoint/2010/main" val="873697209"/>
              </p:ext>
            </p:extLst>
          </p:nvPr>
        </p:nvGraphicFramePr>
        <p:xfrm>
          <a:off x="152397" y="990600"/>
          <a:ext cx="8534403" cy="5628208"/>
        </p:xfrm>
        <a:graphic>
          <a:graphicData uri="http://schemas.openxmlformats.org/drawingml/2006/table">
            <a:tbl>
              <a:tblPr firstRow="1" firstCol="1" bandRow="1"/>
              <a:tblGrid>
                <a:gridCol w="1221898"/>
                <a:gridCol w="813231"/>
                <a:gridCol w="866572"/>
                <a:gridCol w="794355"/>
                <a:gridCol w="794355"/>
                <a:gridCol w="866572"/>
                <a:gridCol w="794355"/>
                <a:gridCol w="794355"/>
                <a:gridCol w="794355"/>
                <a:gridCol w="794355"/>
              </a:tblGrid>
              <a:tr h="145980">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Variables</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(1)</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(2</a:t>
                      </a:r>
                      <a:r>
                        <a:rPr lang="en-US" sz="1000" dirty="0">
                          <a:solidFill>
                            <a:srgbClr val="000000"/>
                          </a:solidFill>
                          <a:effectLst/>
                          <a:latin typeface="Times New Roman"/>
                          <a:ea typeface="Times New Roman"/>
                        </a:rPr>
                        <a:t>)</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(3</a:t>
                      </a:r>
                      <a:r>
                        <a:rPr lang="en-US" sz="1000" dirty="0">
                          <a:solidFill>
                            <a:srgbClr val="000000"/>
                          </a:solidFill>
                          <a:effectLst/>
                          <a:latin typeface="Times New Roman"/>
                          <a:ea typeface="Times New Roman"/>
                        </a:rPr>
                        <a:t>)</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(4)</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(5)</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(6)</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7)</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(8</a:t>
                      </a:r>
                      <a:r>
                        <a:rPr lang="en-US" sz="1000" dirty="0">
                          <a:solidFill>
                            <a:srgbClr val="000000"/>
                          </a:solidFill>
                          <a:effectLst/>
                          <a:latin typeface="Times New Roman"/>
                          <a:ea typeface="Times New Roman"/>
                        </a:rPr>
                        <a:t>)</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(9)</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954">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∆dd_Parent </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0.279***</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0.479***</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0.357***</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0.781***</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0.343***</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0.207***</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0.325***</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0.771***</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0.342***</a:t>
                      </a:r>
                      <a:endParaRPr lang="en-US" sz="1000" dirty="0">
                        <a:effectLst/>
                        <a:latin typeface="Times New Roman"/>
                        <a:ea typeface="Times New Roman"/>
                      </a:endParaRPr>
                    </a:p>
                  </a:txBody>
                  <a:tcPr marL="51677" marR="51677" marT="0" marB="0" anchor="ctr">
                    <a:lnL>
                      <a:noFill/>
                    </a:lnL>
                    <a:lnR>
                      <a:noFill/>
                    </a:lnR>
                    <a:lnT w="12700" cap="flat" cmpd="sng" algn="ctr">
                      <a:solidFill>
                        <a:srgbClr val="000000"/>
                      </a:solidFill>
                      <a:prstDash val="solid"/>
                      <a:round/>
                      <a:headEnd type="none" w="med" len="med"/>
                      <a:tailEnd type="none" w="med" len="med"/>
                    </a:lnT>
                    <a:lnB>
                      <a:noFill/>
                    </a:lnB>
                  </a:tcPr>
                </a:tc>
              </a:tr>
              <a:tr h="162463">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0.038)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(0.115)</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0.080)</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(0.221)</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0.068)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0.039)</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(0.268)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0.042)</a:t>
                      </a:r>
                      <a:endParaRPr lang="en-US" sz="1000" dirty="0">
                        <a:effectLst/>
                        <a:latin typeface="Times New Roman"/>
                        <a:ea typeface="Times New Roman"/>
                      </a:endParaRPr>
                    </a:p>
                  </a:txBody>
                  <a:tcPr marL="51677" marR="51677" marT="0" marB="0" anchor="ctr">
                    <a:lnL>
                      <a:noFill/>
                    </a:lnL>
                    <a:lnR>
                      <a:noFill/>
                    </a:lnR>
                    <a:lnT>
                      <a:noFill/>
                    </a:lnT>
                    <a:lnB>
                      <a:noFill/>
                    </a:lnB>
                  </a:tcPr>
                </a:tc>
              </a:tr>
              <a:tr h="151954">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∆dd_Home</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0.171***</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0.168***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0.172***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0.163***</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0.166***</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0.172***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0.156***</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0.176***</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0.176***</a:t>
                      </a:r>
                      <a:endParaRPr lang="en-US" sz="1000" dirty="0">
                        <a:effectLst/>
                        <a:latin typeface="Times New Roman"/>
                        <a:ea typeface="Times New Roman"/>
                      </a:endParaRPr>
                    </a:p>
                  </a:txBody>
                  <a:tcPr marL="51677" marR="51677" marT="0" marB="0" anchor="ctr">
                    <a:lnL>
                      <a:noFill/>
                    </a:lnL>
                    <a:lnR>
                      <a:noFill/>
                    </a:lnR>
                    <a:lnT>
                      <a:noFill/>
                    </a:lnT>
                    <a:lnB>
                      <a:noFill/>
                    </a:lnB>
                  </a:tcPr>
                </a:tc>
              </a:tr>
              <a:tr h="162463">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0.058)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0.049)</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0.051)</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0.047)</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0.047)</a:t>
                      </a:r>
                      <a:endParaRPr lang="en-US" sz="1000" dirty="0">
                        <a:effectLst/>
                        <a:latin typeface="Times New Roman"/>
                        <a:ea typeface="Times New Roman"/>
                      </a:endParaRPr>
                    </a:p>
                  </a:txBody>
                  <a:tcPr marL="51677" marR="51677" marT="0" marB="0" anchor="ctr">
                    <a:lnL>
                      <a:noFill/>
                    </a:lnL>
                    <a:lnR>
                      <a:noFill/>
                    </a:lnR>
                    <a:lnT>
                      <a:noFill/>
                    </a:lnT>
                    <a:lnB>
                      <a:noFill/>
                    </a:lnB>
                  </a:tcPr>
                </a:tc>
              </a:tr>
              <a:tr h="151954">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∆dd_Host</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0.129***</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0.127***</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0.129***</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0.130***</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0.127***</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0.126***</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0.135***</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0.135***</a:t>
                      </a:r>
                      <a:endParaRPr lang="en-US" sz="1000" dirty="0">
                        <a:effectLst/>
                        <a:latin typeface="Times New Roman"/>
                        <a:ea typeface="Times New Roman"/>
                      </a:endParaRPr>
                    </a:p>
                  </a:txBody>
                  <a:tcPr marL="51677" marR="51677" marT="0" marB="0" anchor="ctr">
                    <a:lnL>
                      <a:noFill/>
                    </a:lnL>
                    <a:lnR>
                      <a:noFill/>
                    </a:lnR>
                    <a:lnT>
                      <a:noFill/>
                    </a:lnT>
                    <a:lnB>
                      <a:noFill/>
                    </a:lnB>
                  </a:tcPr>
                </a:tc>
              </a:tr>
              <a:tr h="162463">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0.032)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0.026)</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0.026)</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0.026)</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0.026)</a:t>
                      </a:r>
                      <a:endParaRPr lang="en-US" sz="1000" dirty="0">
                        <a:effectLst/>
                        <a:latin typeface="Times New Roman"/>
                        <a:ea typeface="Times New Roman"/>
                      </a:endParaRPr>
                    </a:p>
                  </a:txBody>
                  <a:tcPr marL="51677" marR="51677" marT="0" marB="0" anchor="ctr">
                    <a:lnL>
                      <a:noFill/>
                    </a:lnL>
                    <a:lnR>
                      <a:noFill/>
                    </a:lnR>
                    <a:lnT>
                      <a:noFill/>
                    </a:lnT>
                    <a:lnB>
                      <a:noFill/>
                    </a:lnB>
                  </a:tcPr>
                </a:tc>
              </a:tr>
              <a:tr h="151954">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Cdef</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0.013***</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0.013***</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0.013***</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0.013***</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0.013***</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0.011***</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0.012***</a:t>
                      </a:r>
                      <a:endParaRPr lang="en-US" sz="1000" dirty="0">
                        <a:effectLst/>
                        <a:latin typeface="Times New Roman"/>
                        <a:ea typeface="Times New Roman"/>
                      </a:endParaRPr>
                    </a:p>
                  </a:txBody>
                  <a:tcPr marL="51677" marR="51677" marT="0" marB="0" anchor="ctr">
                    <a:lnL>
                      <a:noFill/>
                    </a:lnL>
                    <a:lnR>
                      <a:noFill/>
                    </a:lnR>
                    <a:lnT>
                      <a:noFill/>
                    </a:lnT>
                    <a:lnB>
                      <a:noFill/>
                    </a:lnB>
                  </a:tcPr>
                </a:tc>
              </a:tr>
              <a:tr h="162463">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1677" marR="51677" marT="0" marB="0" anchor="ctr">
                    <a:lnL>
                      <a:noFill/>
                    </a:lnL>
                    <a:lnR>
                      <a:noFill/>
                    </a:lnR>
                    <a:lnT>
                      <a:noFill/>
                    </a:lnT>
                    <a:lnB>
                      <a:noFill/>
                    </a:lnB>
                  </a:tcPr>
                </a:tc>
              </a:tr>
              <a:tr h="151954">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Cvix</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0.023</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0.028</a:t>
                      </a:r>
                      <a:r>
                        <a:rPr lang="en-US" sz="1000" dirty="0">
                          <a:solidFill>
                            <a:srgbClr val="000000"/>
                          </a:solidFill>
                          <a:effectLst/>
                          <a:latin typeface="Times New Roman"/>
                          <a:ea typeface="Times New Roman"/>
                        </a:rPr>
                        <a:t>*</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0.029*</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0.026*</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0.029*</a:t>
                      </a:r>
                      <a:endParaRPr lang="en-US" sz="1000" dirty="0">
                        <a:effectLst/>
                        <a:latin typeface="Times New Roman"/>
                        <a:ea typeface="Times New Roman"/>
                      </a:endParaRPr>
                    </a:p>
                  </a:txBody>
                  <a:tcPr marL="51677" marR="51677" marT="0" marB="0" anchor="ctr">
                    <a:lnL>
                      <a:noFill/>
                    </a:lnL>
                    <a:lnR>
                      <a:noFill/>
                    </a:lnR>
                    <a:lnT>
                      <a:noFill/>
                    </a:lnT>
                    <a:lnB>
                      <a:noFill/>
                    </a:lnB>
                  </a:tcPr>
                </a:tc>
              </a:tr>
              <a:tr h="162463">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0.015)</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0.0154</a:t>
                      </a:r>
                      <a:r>
                        <a:rPr lang="en-US" sz="1000" dirty="0">
                          <a:solidFill>
                            <a:srgbClr val="000000"/>
                          </a:solidFill>
                          <a:effectLst/>
                          <a:latin typeface="Times New Roman"/>
                          <a:ea typeface="Times New Roman"/>
                        </a:rPr>
                        <a:t>)</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0.015)</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0.016)</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0.015)</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0.015)</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0.015)</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0.015)</a:t>
                      </a:r>
                      <a:endParaRPr lang="en-US" sz="1000" dirty="0">
                        <a:effectLst/>
                        <a:latin typeface="Times New Roman"/>
                        <a:ea typeface="Times New Roman"/>
                      </a:endParaRPr>
                    </a:p>
                  </a:txBody>
                  <a:tcPr marL="51677" marR="51677" marT="0" marB="0" anchor="ctr">
                    <a:lnL>
                      <a:noFill/>
                    </a:lnL>
                    <a:lnR>
                      <a:noFill/>
                    </a:lnR>
                    <a:lnT>
                      <a:noFill/>
                    </a:lnT>
                    <a:lnB>
                      <a:noFill/>
                    </a:lnB>
                  </a:tcPr>
                </a:tc>
              </a:tr>
              <a:tr h="162463">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Csize_iP</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-1.080</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162463">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(1.704)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205016">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Capital ratio×Parent</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-1.124*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162463">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(0.608)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205016">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Equity assets×Parent</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-0.908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162463">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(0.702)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313982">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Cust. Dep./Total Funding×Parent</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-0.602**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162463">
                <a:tc>
                  <a:txBody>
                    <a:bodyPr/>
                    <a:lstStyle/>
                    <a:p>
                      <a:pPr>
                        <a:lnSpc>
                          <a:spcPct val="107000"/>
                        </a:lnSpc>
                      </a:pPr>
                      <a:endParaRPr lang="en-US" sz="1000" dirty="0">
                        <a:effectLst/>
                        <a:latin typeface="Calibri"/>
                      </a:endParaRPr>
                    </a:p>
                  </a:txBody>
                  <a:tcPr marL="51677" marR="51677" marT="0" marB="0" anchor="b">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(0.262)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162463">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Profitability×Parent</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-3.597*</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162463">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(2.011)</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162463">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Liquidity×Parent</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162463">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(0.344)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162463">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Provisions×Parent</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-4.271</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162463">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(2.912)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162463">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Distance×Parent</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0.062*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162463">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0.033)</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r>
              <a:tr h="313982">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Cultural </a:t>
                      </a:r>
                      <a:r>
                        <a:rPr lang="en-US" sz="1000" dirty="0" smtClean="0">
                          <a:solidFill>
                            <a:srgbClr val="000000"/>
                          </a:solidFill>
                          <a:effectLst/>
                          <a:latin typeface="Times New Roman"/>
                          <a:ea typeface="Times New Roman"/>
                        </a:rPr>
                        <a:t>Proximity×Parent</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-0.194***</a:t>
                      </a:r>
                      <a:endParaRPr lang="en-US" sz="1000" dirty="0">
                        <a:effectLst/>
                        <a:latin typeface="Times New Roman"/>
                        <a:ea typeface="Times New Roman"/>
                      </a:endParaRPr>
                    </a:p>
                  </a:txBody>
                  <a:tcPr marL="51677" marR="51677" marT="0" marB="0" anchor="ctr">
                    <a:lnL>
                      <a:noFill/>
                    </a:lnL>
                    <a:lnR>
                      <a:noFill/>
                    </a:lnR>
                    <a:lnT>
                      <a:noFill/>
                    </a:lnT>
                    <a:lnB>
                      <a:noFill/>
                    </a:lnB>
                  </a:tcPr>
                </a:tc>
              </a:tr>
              <a:tr h="162463">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0.057)</a:t>
                      </a:r>
                      <a:endParaRPr lang="en-US" sz="1000" dirty="0">
                        <a:effectLst/>
                        <a:latin typeface="Times New Roman"/>
                        <a:ea typeface="Times New Roman"/>
                      </a:endParaRPr>
                    </a:p>
                  </a:txBody>
                  <a:tcPr marL="51677" marR="51677" marT="0" marB="0" anchor="ctr">
                    <a:lnL>
                      <a:noFill/>
                    </a:lnL>
                    <a:lnR>
                      <a:noFill/>
                    </a:lnR>
                    <a:lnT>
                      <a:noFill/>
                    </a:lnT>
                    <a:lnB>
                      <a:noFill/>
                    </a:lnB>
                  </a:tcPr>
                </a:tc>
              </a:tr>
              <a:tr h="151954">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Observations</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3,411</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2,708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3,396</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3,372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3,352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3,380</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3,337</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3,581</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3,581</a:t>
                      </a:r>
                      <a:endParaRPr lang="en-US" sz="1000" dirty="0">
                        <a:effectLst/>
                        <a:latin typeface="Times New Roman"/>
                        <a:ea typeface="Times New Roman"/>
                      </a:endParaRPr>
                    </a:p>
                  </a:txBody>
                  <a:tcPr marL="51677" marR="51677" marT="0" marB="0" anchor="ctr">
                    <a:lnL>
                      <a:noFill/>
                    </a:lnL>
                    <a:lnR>
                      <a:noFill/>
                    </a:lnR>
                    <a:lnT>
                      <a:noFill/>
                    </a:lnT>
                    <a:lnB>
                      <a:noFill/>
                    </a:lnB>
                  </a:tcPr>
                </a:tc>
              </a:tr>
              <a:tr h="151954">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R-squared</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0.287</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0.304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0.288</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0.294</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0.293</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0.295</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0.292</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0.298</a:t>
                      </a:r>
                      <a:endParaRPr lang="en-US" sz="1000" dirty="0">
                        <a:effectLst/>
                        <a:latin typeface="Times New Roman"/>
                        <a:ea typeface="Times New Roman"/>
                      </a:endParaRPr>
                    </a:p>
                  </a:txBody>
                  <a:tcPr marL="51677" marR="51677" marT="0" marB="0" anchor="ctr">
                    <a:lnL>
                      <a:noFill/>
                    </a:lnL>
                    <a:lnR>
                      <a:noFill/>
                    </a:lnR>
                    <a:lnT>
                      <a:noFill/>
                    </a:lnT>
                    <a:lnB>
                      <a:noFill/>
                    </a:lnB>
                  </a:tcPr>
                </a:tc>
              </a:tr>
              <a:tr h="151954">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Number of idSUB</a:t>
                      </a:r>
                      <a:endParaRPr lang="en-US" sz="1000" dirty="0">
                        <a:effectLst/>
                        <a:latin typeface="Times New Roman"/>
                        <a:ea typeface="Times New Roman"/>
                      </a:endParaRPr>
                    </a:p>
                  </a:txBody>
                  <a:tcPr marL="51677" marR="51677"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88</a:t>
                      </a:r>
                      <a:endParaRPr lang="en-US" sz="1000" dirty="0">
                        <a:effectLst/>
                        <a:latin typeface="Times New Roman"/>
                        <a:ea typeface="Times New Roman"/>
                      </a:endParaRPr>
                    </a:p>
                  </a:txBody>
                  <a:tcPr marL="51677" marR="51677"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66</a:t>
                      </a:r>
                      <a:endParaRPr lang="en-US" sz="1000" dirty="0">
                        <a:effectLst/>
                        <a:latin typeface="Times New Roman"/>
                        <a:ea typeface="Times New Roman"/>
                      </a:endParaRPr>
                    </a:p>
                  </a:txBody>
                  <a:tcPr marL="51677" marR="51677"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87</a:t>
                      </a:r>
                      <a:endParaRPr lang="en-US" sz="1000" dirty="0">
                        <a:effectLst/>
                        <a:latin typeface="Times New Roman"/>
                        <a:ea typeface="Times New Roman"/>
                      </a:endParaRPr>
                    </a:p>
                  </a:txBody>
                  <a:tcPr marL="51677" marR="51677"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87</a:t>
                      </a:r>
                      <a:endParaRPr lang="en-US" sz="1000" dirty="0">
                        <a:effectLst/>
                        <a:latin typeface="Times New Roman"/>
                        <a:ea typeface="Times New Roman"/>
                      </a:endParaRPr>
                    </a:p>
                  </a:txBody>
                  <a:tcPr marL="51677" marR="51677"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86</a:t>
                      </a:r>
                      <a:endParaRPr lang="en-US" sz="1000" dirty="0">
                        <a:effectLst/>
                        <a:latin typeface="Times New Roman"/>
                        <a:ea typeface="Times New Roman"/>
                      </a:endParaRPr>
                    </a:p>
                  </a:txBody>
                  <a:tcPr marL="51677" marR="51677"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87</a:t>
                      </a:r>
                      <a:endParaRPr lang="en-US" sz="1000" dirty="0">
                        <a:effectLst/>
                        <a:latin typeface="Times New Roman"/>
                        <a:ea typeface="Times New Roman"/>
                      </a:endParaRPr>
                    </a:p>
                  </a:txBody>
                  <a:tcPr marL="51677" marR="51677"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86</a:t>
                      </a:r>
                      <a:endParaRPr lang="en-US" sz="1000" dirty="0">
                        <a:effectLst/>
                        <a:latin typeface="Times New Roman"/>
                        <a:ea typeface="Times New Roman"/>
                      </a:endParaRPr>
                    </a:p>
                  </a:txBody>
                  <a:tcPr marL="51677" marR="51677"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93</a:t>
                      </a:r>
                      <a:endParaRPr lang="en-US" sz="1000" dirty="0">
                        <a:effectLst/>
                        <a:latin typeface="Times New Roman"/>
                        <a:ea typeface="Times New Roman"/>
                      </a:endParaRPr>
                    </a:p>
                  </a:txBody>
                  <a:tcPr marL="51677" marR="51677"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93</a:t>
                      </a:r>
                      <a:endParaRPr lang="en-US" sz="1000" dirty="0">
                        <a:effectLst/>
                        <a:latin typeface="Times New Roman"/>
                        <a:ea typeface="Times New Roman"/>
                      </a:endParaRPr>
                    </a:p>
                  </a:txBody>
                  <a:tcPr marL="51677" marR="51677"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10" name="Oval 9"/>
          <p:cNvSpPr/>
          <p:nvPr/>
        </p:nvSpPr>
        <p:spPr>
          <a:xfrm>
            <a:off x="2209800" y="2971800"/>
            <a:ext cx="914400" cy="5334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3886200" y="3771900"/>
            <a:ext cx="914400" cy="6731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7080250" y="5181600"/>
            <a:ext cx="933450" cy="5334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4743450" y="4191000"/>
            <a:ext cx="717550" cy="5334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7848600" y="5638800"/>
            <a:ext cx="838200" cy="5334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994737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8686800" cy="990600"/>
          </a:xfrm>
        </p:spPr>
        <p:txBody>
          <a:bodyPr>
            <a:noAutofit/>
          </a:bodyPr>
          <a:lstStyle/>
          <a:p>
            <a:r>
              <a:rPr lang="en-US" sz="3600" b="1" dirty="0" smtClean="0"/>
              <a:t>DtD correlations and the role of distance</a:t>
            </a:r>
            <a:endParaRPr lang="en-US" sz="3600" b="1"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06226403"/>
              </p:ext>
            </p:extLst>
          </p:nvPr>
        </p:nvGraphicFramePr>
        <p:xfrm>
          <a:off x="1524000" y="1905001"/>
          <a:ext cx="5791200" cy="2311245"/>
        </p:xfrm>
        <a:graphic>
          <a:graphicData uri="http://schemas.openxmlformats.org/drawingml/2006/table">
            <a:tbl>
              <a:tblPr/>
              <a:tblGrid>
                <a:gridCol w="2667000"/>
                <a:gridCol w="3124200"/>
              </a:tblGrid>
              <a:tr h="1366129">
                <a:tc>
                  <a:txBody>
                    <a:bodyPr/>
                    <a:lstStyle/>
                    <a:p>
                      <a:pPr algn="ctr" fontAlgn="ctr"/>
                      <a:r>
                        <a:rPr lang="en-US" sz="1600" b="0" i="1" u="none" strike="noStrike" dirty="0">
                          <a:solidFill>
                            <a:srgbClr val="000000"/>
                          </a:solidFill>
                          <a:effectLst/>
                          <a:latin typeface="Calibri"/>
                        </a:rPr>
                        <a:t>Variable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altLang="zh-TW" sz="1600" b="0" i="0" u="none" strike="noStrike" dirty="0" smtClean="0">
                          <a:solidFill>
                            <a:srgbClr val="000000"/>
                          </a:solidFill>
                          <a:effectLst/>
                          <a:latin typeface="Calibri"/>
                        </a:rPr>
                        <a:t>% of independent board members</a:t>
                      </a:r>
                      <a:endParaRPr lang="en-US" altLang="zh-TW" sz="16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911">
                <a:tc>
                  <a:txBody>
                    <a:bodyPr/>
                    <a:lstStyle/>
                    <a:p>
                      <a:pPr algn="l" fontAlgn="b"/>
                      <a:r>
                        <a:rPr lang="en-US" sz="1600" b="0" i="0" u="none" strike="noStrike" dirty="0" smtClean="0">
                          <a:solidFill>
                            <a:srgbClr val="000000"/>
                          </a:solidFill>
                          <a:effectLst/>
                          <a:latin typeface="Calibri"/>
                        </a:rPr>
                        <a:t>Cultural proximity</a:t>
                      </a:r>
                      <a:endParaRPr lang="en-US" sz="1600" b="0" i="0" u="none" strike="noStrike" dirty="0">
                        <a:solidFill>
                          <a:srgbClr val="000000"/>
                        </a:solidFill>
                        <a:effectLst/>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smtClean="0">
                          <a:solidFill>
                            <a:srgbClr val="000000"/>
                          </a:solidFill>
                          <a:effectLst/>
                          <a:latin typeface="Calibri"/>
                        </a:rPr>
                        <a:t>0.65</a:t>
                      </a:r>
                      <a:endParaRPr lang="en-US" sz="16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447911">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altLang="zh-TW" sz="1600" b="0" i="0" u="none" strike="noStrike" dirty="0" smtClean="0">
                          <a:solidFill>
                            <a:srgbClr val="000000"/>
                          </a:solidFill>
                          <a:effectLst/>
                          <a:latin typeface="Calibri"/>
                        </a:rPr>
                        <a:t>Geographical distance</a:t>
                      </a:r>
                    </a:p>
                    <a:p>
                      <a:pPr algn="l" fontAlgn="b"/>
                      <a:endParaRPr lang="en-US" sz="1600" b="0" i="0" u="none" strike="noStrike" dirty="0">
                        <a:solidFill>
                          <a:srgbClr val="000000"/>
                        </a:solidFill>
                        <a:effectLst/>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smtClean="0">
                          <a:solidFill>
                            <a:srgbClr val="000000"/>
                          </a:solidFill>
                          <a:effectLst/>
                          <a:latin typeface="Calibri"/>
                        </a:rPr>
                        <a:t>0.92</a:t>
                      </a:r>
                      <a:endParaRPr lang="en-US" sz="16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fld id="{FE98E392-30DE-42BC-A072-DE076D7B864B}" type="slidenum">
              <a:rPr lang="en-US" smtClean="0"/>
              <a:t>21</a:t>
            </a:fld>
            <a:endParaRPr lang="en-US" dirty="0"/>
          </a:p>
        </p:txBody>
      </p:sp>
      <p:cxnSp>
        <p:nvCxnSpPr>
          <p:cNvPr id="5" name="Straight Connector 4"/>
          <p:cNvCxnSpPr/>
          <p:nvPr/>
        </p:nvCxnSpPr>
        <p:spPr>
          <a:xfrm>
            <a:off x="317500" y="1371600"/>
            <a:ext cx="83820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43267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E98E392-30DE-42BC-A072-DE076D7B864B}" type="slidenum">
              <a:rPr lang="en-US" smtClean="0"/>
              <a:t>22</a:t>
            </a:fld>
            <a:endParaRPr lang="en-US" dirty="0"/>
          </a:p>
        </p:txBody>
      </p:sp>
      <p:sp>
        <p:nvSpPr>
          <p:cNvPr id="11" name="Rectangle 1"/>
          <p:cNvSpPr>
            <a:spLocks noChangeArrowheads="1"/>
          </p:cNvSpPr>
          <p:nvPr/>
        </p:nvSpPr>
        <p:spPr bwMode="auto">
          <a:xfrm>
            <a:off x="3141663" y="15922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Title 1"/>
          <p:cNvSpPr>
            <a:spLocks noGrp="1"/>
          </p:cNvSpPr>
          <p:nvPr>
            <p:ph type="title"/>
          </p:nvPr>
        </p:nvSpPr>
        <p:spPr>
          <a:xfrm>
            <a:off x="152400" y="685800"/>
            <a:ext cx="8991600" cy="304800"/>
          </a:xfrm>
        </p:spPr>
        <p:txBody>
          <a:bodyPr>
            <a:noAutofit/>
          </a:bodyPr>
          <a:lstStyle/>
          <a:p>
            <a:pPr algn="ctr"/>
            <a:r>
              <a:rPr lang="en-US" sz="2800" b="1" dirty="0"/>
              <a:t>DtD correlations and subsidiary </a:t>
            </a:r>
            <a:r>
              <a:rPr lang="en-US" sz="2800" b="1" dirty="0" smtClean="0"/>
              <a:t>characteristics </a:t>
            </a:r>
            <a:br>
              <a:rPr lang="en-US" sz="2800" b="1" dirty="0" smtClean="0"/>
            </a:br>
            <a:endParaRPr lang="en-US" sz="2800" b="1" dirty="0"/>
          </a:p>
        </p:txBody>
      </p:sp>
      <p:cxnSp>
        <p:nvCxnSpPr>
          <p:cNvPr id="9" name="Straight Connector 8"/>
          <p:cNvCxnSpPr/>
          <p:nvPr/>
        </p:nvCxnSpPr>
        <p:spPr>
          <a:xfrm>
            <a:off x="152400" y="990600"/>
            <a:ext cx="86868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extLst>
              <p:ext uri="{D42A27DB-BD31-4B8C-83A1-F6EECF244321}">
                <p14:modId xmlns:p14="http://schemas.microsoft.com/office/powerpoint/2010/main" val="1953722579"/>
              </p:ext>
            </p:extLst>
          </p:nvPr>
        </p:nvGraphicFramePr>
        <p:xfrm>
          <a:off x="380998" y="1131100"/>
          <a:ext cx="8305799" cy="5255036"/>
        </p:xfrm>
        <a:graphic>
          <a:graphicData uri="http://schemas.openxmlformats.org/drawingml/2006/table">
            <a:tbl>
              <a:tblPr firstRow="1" firstCol="1" bandRow="1"/>
              <a:tblGrid>
                <a:gridCol w="1250863"/>
                <a:gridCol w="881867"/>
                <a:gridCol w="881867"/>
                <a:gridCol w="881867"/>
                <a:gridCol w="881867"/>
                <a:gridCol w="881867"/>
                <a:gridCol w="881867"/>
                <a:gridCol w="881867"/>
                <a:gridCol w="881867"/>
              </a:tblGrid>
              <a:tr h="0">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Variables</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(1</a:t>
                      </a:r>
                      <a:r>
                        <a:rPr lang="en-US" sz="1000" dirty="0">
                          <a:solidFill>
                            <a:srgbClr val="000000"/>
                          </a:solidFill>
                          <a:effectLst/>
                          <a:latin typeface="Times New Roman"/>
                          <a:ea typeface="Times New Roman"/>
                        </a:rPr>
                        <a:t>)</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(2</a:t>
                      </a:r>
                      <a:r>
                        <a:rPr lang="en-US" sz="1000" dirty="0">
                          <a:solidFill>
                            <a:srgbClr val="000000"/>
                          </a:solidFill>
                          <a:effectLst/>
                          <a:latin typeface="Times New Roman"/>
                          <a:ea typeface="Times New Roman"/>
                        </a:rPr>
                        <a:t>)</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(3</a:t>
                      </a:r>
                      <a:r>
                        <a:rPr lang="en-US" sz="1000" dirty="0">
                          <a:solidFill>
                            <a:srgbClr val="000000"/>
                          </a:solidFill>
                          <a:effectLst/>
                          <a:latin typeface="Times New Roman"/>
                          <a:ea typeface="Times New Roman"/>
                        </a:rPr>
                        <a:t>)</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(4</a:t>
                      </a:r>
                      <a:r>
                        <a:rPr lang="en-US" sz="1000" dirty="0">
                          <a:solidFill>
                            <a:srgbClr val="000000"/>
                          </a:solidFill>
                          <a:effectLst/>
                          <a:latin typeface="Times New Roman"/>
                          <a:ea typeface="Times New Roman"/>
                        </a:rPr>
                        <a:t>)</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(5</a:t>
                      </a:r>
                      <a:r>
                        <a:rPr lang="en-US" sz="1000" dirty="0">
                          <a:solidFill>
                            <a:srgbClr val="000000"/>
                          </a:solidFill>
                          <a:effectLst/>
                          <a:latin typeface="Times New Roman"/>
                          <a:ea typeface="Times New Roman"/>
                        </a:rPr>
                        <a:t>)</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(6)</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smtClean="0">
                          <a:solidFill>
                            <a:srgbClr val="000000"/>
                          </a:solidFill>
                          <a:effectLst/>
                          <a:latin typeface="Times New Roman"/>
                          <a:ea typeface="Times New Roman"/>
                        </a:rPr>
                        <a:t>(7)</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8)</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916">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∆dd_Parent </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0.374***</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0.332***</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0.344***</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0.315***</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0.233***</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0.363***</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0.288***</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0.329***</a:t>
                      </a:r>
                      <a:endParaRPr lang="en-US" sz="1000" dirty="0">
                        <a:effectLst/>
                        <a:latin typeface="Times New Roman"/>
                        <a:ea typeface="Times New Roman"/>
                      </a:endParaRPr>
                    </a:p>
                  </a:txBody>
                  <a:tcPr marL="55102" marR="55102" marT="0" marB="0" anchor="ctr">
                    <a:lnL>
                      <a:noFill/>
                    </a:lnL>
                    <a:lnR>
                      <a:noFill/>
                    </a:lnR>
                    <a:lnT w="12700" cap="flat" cmpd="sng" algn="ctr">
                      <a:solidFill>
                        <a:srgbClr val="000000"/>
                      </a:solidFill>
                      <a:prstDash val="solid"/>
                      <a:round/>
                      <a:headEnd type="none" w="med" len="med"/>
                      <a:tailEnd type="none" w="med" len="med"/>
                    </a:lnT>
                    <a:lnB>
                      <a:noFill/>
                    </a:lnB>
                  </a:tcPr>
                </a:tc>
              </a:tr>
              <a:tr h="163975">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0.052)</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0.049)</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0.045)</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0.041)</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0.032)</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0.049)</a:t>
                      </a:r>
                      <a:endParaRPr lang="en-US" sz="1000" dirty="0">
                        <a:effectLst/>
                        <a:latin typeface="Times New Roman"/>
                        <a:ea typeface="Times New Roman"/>
                      </a:endParaRPr>
                    </a:p>
                  </a:txBody>
                  <a:tcPr marL="55102" marR="55102" marT="0" marB="0" anchor="ctr">
                    <a:lnL>
                      <a:noFill/>
                    </a:lnL>
                    <a:lnR>
                      <a:noFill/>
                    </a:lnR>
                    <a:lnT>
                      <a:noFill/>
                    </a:lnT>
                    <a:lnB>
                      <a:noFill/>
                    </a:lnB>
                  </a:tcPr>
                </a:tc>
              </a:tr>
              <a:tr h="157916">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∆dd_Home</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0.167***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0.175***</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0.164***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0.169***</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0.171***</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0.156***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0.170***</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0.174***</a:t>
                      </a:r>
                      <a:endParaRPr lang="en-US" sz="1000" dirty="0">
                        <a:effectLst/>
                        <a:latin typeface="Times New Roman"/>
                        <a:ea typeface="Times New Roman"/>
                      </a:endParaRPr>
                    </a:p>
                  </a:txBody>
                  <a:tcPr marL="55102" marR="55102" marT="0" marB="0" anchor="ctr">
                    <a:lnL>
                      <a:noFill/>
                    </a:lnL>
                    <a:lnR>
                      <a:noFill/>
                    </a:lnR>
                    <a:lnT>
                      <a:noFill/>
                    </a:lnT>
                    <a:lnB>
                      <a:noFill/>
                    </a:lnB>
                  </a:tcPr>
                </a:tc>
              </a:tr>
              <a:tr h="163975">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0.058)</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0.048)</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0.049)</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0.050)</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0.049)</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0.049)</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0.048)</a:t>
                      </a:r>
                      <a:endParaRPr lang="en-US" sz="1000" dirty="0">
                        <a:effectLst/>
                        <a:latin typeface="Times New Roman"/>
                        <a:ea typeface="Times New Roman"/>
                      </a:endParaRPr>
                    </a:p>
                  </a:txBody>
                  <a:tcPr marL="55102" marR="55102" marT="0" marB="0" anchor="ctr">
                    <a:lnL>
                      <a:noFill/>
                    </a:lnL>
                    <a:lnR>
                      <a:noFill/>
                    </a:lnR>
                    <a:lnT>
                      <a:noFill/>
                    </a:lnT>
                    <a:lnB>
                      <a:noFill/>
                    </a:lnB>
                  </a:tcPr>
                </a:tc>
              </a:tr>
              <a:tr h="157916">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∆dd_Host</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0.128***</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0.130***</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0.128***</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0.129***</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0.134***</a:t>
                      </a:r>
                      <a:endParaRPr lang="en-US" sz="1000" dirty="0">
                        <a:effectLst/>
                        <a:latin typeface="Times New Roman"/>
                        <a:ea typeface="Times New Roman"/>
                      </a:endParaRPr>
                    </a:p>
                  </a:txBody>
                  <a:tcPr marL="55102" marR="55102" marT="0" marB="0" anchor="ctr">
                    <a:lnL>
                      <a:noFill/>
                    </a:lnL>
                    <a:lnR>
                      <a:noFill/>
                    </a:lnR>
                    <a:lnT>
                      <a:noFill/>
                    </a:lnT>
                    <a:lnB>
                      <a:noFill/>
                    </a:lnB>
                  </a:tcPr>
                </a:tc>
              </a:tr>
              <a:tr h="163975">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0.032)</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0.026)</a:t>
                      </a:r>
                      <a:endParaRPr lang="en-US" sz="1000" dirty="0">
                        <a:effectLst/>
                        <a:latin typeface="Times New Roman"/>
                        <a:ea typeface="Times New Roman"/>
                      </a:endParaRPr>
                    </a:p>
                  </a:txBody>
                  <a:tcPr marL="55102" marR="55102" marT="0" marB="0" anchor="ctr">
                    <a:lnL>
                      <a:noFill/>
                    </a:lnL>
                    <a:lnR>
                      <a:noFill/>
                    </a:lnR>
                    <a:lnT>
                      <a:noFill/>
                    </a:lnT>
                    <a:lnB>
                      <a:noFill/>
                    </a:lnB>
                  </a:tcPr>
                </a:tc>
              </a:tr>
              <a:tr h="157916">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Cdef</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0.013***</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0.012***</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0.013***</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0.013***</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-0.0131***</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0.012***</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0.013***</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0.011***</a:t>
                      </a:r>
                      <a:endParaRPr lang="en-US" sz="1000" dirty="0">
                        <a:effectLst/>
                        <a:latin typeface="Times New Roman"/>
                        <a:ea typeface="Times New Roman"/>
                      </a:endParaRPr>
                    </a:p>
                  </a:txBody>
                  <a:tcPr marL="55102" marR="55102" marT="0" marB="0" anchor="ctr">
                    <a:lnL>
                      <a:noFill/>
                    </a:lnL>
                    <a:lnR>
                      <a:noFill/>
                    </a:lnR>
                    <a:lnT>
                      <a:noFill/>
                    </a:lnT>
                    <a:lnB>
                      <a:noFill/>
                    </a:lnB>
                  </a:tcPr>
                </a:tc>
              </a:tr>
              <a:tr h="163975">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0.004)</a:t>
                      </a:r>
                      <a:endParaRPr lang="en-US" sz="1000" dirty="0">
                        <a:effectLst/>
                        <a:latin typeface="Times New Roman"/>
                        <a:ea typeface="Times New Roman"/>
                      </a:endParaRPr>
                    </a:p>
                  </a:txBody>
                  <a:tcPr marL="55102" marR="55102" marT="0" marB="0" anchor="ctr">
                    <a:lnL>
                      <a:noFill/>
                    </a:lnL>
                    <a:lnR>
                      <a:noFill/>
                    </a:lnR>
                    <a:lnT>
                      <a:noFill/>
                    </a:lnT>
                    <a:lnB>
                      <a:noFill/>
                    </a:lnB>
                  </a:tcPr>
                </a:tc>
              </a:tr>
              <a:tr h="157916">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Cvix</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0.023</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0.028*</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0.029*</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0.0270</a:t>
                      </a:r>
                      <a:r>
                        <a:rPr lang="en-US" sz="1000" dirty="0">
                          <a:solidFill>
                            <a:srgbClr val="000000"/>
                          </a:solidFill>
                          <a:effectLst/>
                          <a:latin typeface="Times New Roman"/>
                          <a:ea typeface="Times New Roman"/>
                        </a:rPr>
                        <a:t>*</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0.028*</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0.027*</a:t>
                      </a:r>
                      <a:endParaRPr lang="en-US" sz="1000" dirty="0">
                        <a:effectLst/>
                        <a:latin typeface="Times New Roman"/>
                        <a:ea typeface="Times New Roman"/>
                      </a:endParaRPr>
                    </a:p>
                  </a:txBody>
                  <a:tcPr marL="55102" marR="55102" marT="0" marB="0" anchor="ctr">
                    <a:lnL>
                      <a:noFill/>
                    </a:lnL>
                    <a:lnR>
                      <a:noFill/>
                    </a:lnR>
                    <a:lnT>
                      <a:noFill/>
                    </a:lnT>
                    <a:lnB>
                      <a:noFill/>
                    </a:lnB>
                  </a:tcPr>
                </a:tc>
              </a:tr>
              <a:tr h="163975">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0.015)</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0.015)</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0.015)</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0.015)</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0.015)</a:t>
                      </a:r>
                      <a:endParaRPr lang="en-US" sz="1000" dirty="0">
                        <a:effectLst/>
                        <a:latin typeface="Times New Roman"/>
                        <a:ea typeface="Times New Roman"/>
                      </a:endParaRPr>
                    </a:p>
                  </a:txBody>
                  <a:tcPr marL="55102" marR="55102" marT="0" marB="0" anchor="ctr">
                    <a:lnL>
                      <a:noFill/>
                    </a:lnL>
                    <a:lnR>
                      <a:noFill/>
                    </a:lnR>
                    <a:lnT>
                      <a:noFill/>
                    </a:lnT>
                    <a:lnB>
                      <a:noFill/>
                    </a:lnB>
                  </a:tcPr>
                </a:tc>
              </a:tr>
              <a:tr h="163975">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H_Capital</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-0.125*</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163975">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0.066)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182695">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H_Equity</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-0.124*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163975">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0.063)</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163975">
                <a:tc>
                  <a:txBody>
                    <a:bodyPr/>
                    <a:lstStyle/>
                    <a:p>
                      <a:pPr marL="0" marR="0">
                        <a:lnSpc>
                          <a:spcPct val="107000"/>
                        </a:lnSpc>
                        <a:spcBef>
                          <a:spcPts val="0"/>
                        </a:spcBef>
                        <a:spcAft>
                          <a:spcPts val="0"/>
                        </a:spcAft>
                      </a:pPr>
                      <a:r>
                        <a:rPr lang="en-US" sz="1000" dirty="0" smtClean="0">
                          <a:solidFill>
                            <a:srgbClr val="000000"/>
                          </a:solidFill>
                          <a:effectLst/>
                          <a:latin typeface="Times New Roman"/>
                          <a:ea typeface="Times New Roman"/>
                        </a:rPr>
                        <a:t>H_Deposit funding</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-0.133**</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163975">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0.060)</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163975">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H_Profitability</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-0.0699</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163975">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0.058)</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163975">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H_Liquidity</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0.0823</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163975">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0.064)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163975">
                <a:tc>
                  <a:txBody>
                    <a:bodyPr/>
                    <a:lstStyle/>
                    <a:p>
                      <a:pPr marL="0" marR="0" algn="just">
                        <a:lnSpc>
                          <a:spcPct val="107000"/>
                        </a:lnSpc>
                        <a:spcBef>
                          <a:spcPts val="0"/>
                        </a:spcBef>
                        <a:spcAft>
                          <a:spcPts val="0"/>
                        </a:spcAft>
                      </a:pPr>
                      <a:r>
                        <a:rPr lang="en-US" sz="1000" dirty="0">
                          <a:solidFill>
                            <a:srgbClr val="000000"/>
                          </a:solidFill>
                          <a:effectLst/>
                          <a:latin typeface="Times New Roman"/>
                          <a:ea typeface="Times New Roman"/>
                        </a:rPr>
                        <a:t>H_Provisioning</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-0.142**</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34040">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0.068)</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163975">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H_Csize_iP</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-0.0324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163975">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0.060)</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r>
              <a:tr h="163975">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H_Distance</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-0.116*</a:t>
                      </a:r>
                      <a:endParaRPr lang="en-US" sz="1000" dirty="0">
                        <a:effectLst/>
                        <a:latin typeface="Times New Roman"/>
                        <a:ea typeface="Times New Roman"/>
                      </a:endParaRPr>
                    </a:p>
                  </a:txBody>
                  <a:tcPr marL="55102" marR="55102" marT="0" marB="0" anchor="ctr">
                    <a:lnL>
                      <a:noFill/>
                    </a:lnL>
                    <a:lnR>
                      <a:noFill/>
                    </a:lnR>
                    <a:lnT>
                      <a:noFill/>
                    </a:lnT>
                    <a:lnB>
                      <a:noFill/>
                    </a:lnB>
                  </a:tcPr>
                </a:tc>
              </a:tr>
              <a:tr h="163975">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a:lnSpc>
                          <a:spcPct val="107000"/>
                        </a:lnSpc>
                      </a:pPr>
                      <a:endParaRPr lang="en-US" sz="1000" dirty="0">
                        <a:effectLst/>
                        <a:latin typeface="Calibri"/>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a:t>
                      </a:r>
                      <a:r>
                        <a:rPr lang="en-US" sz="1000" dirty="0" smtClean="0">
                          <a:solidFill>
                            <a:srgbClr val="000000"/>
                          </a:solidFill>
                          <a:effectLst/>
                          <a:latin typeface="Times New Roman"/>
                          <a:ea typeface="Times New Roman"/>
                        </a:rPr>
                        <a:t>0.064)</a:t>
                      </a:r>
                      <a:endParaRPr lang="en-US" sz="1000" dirty="0">
                        <a:effectLst/>
                        <a:latin typeface="Times New Roman"/>
                        <a:ea typeface="Times New Roman"/>
                      </a:endParaRPr>
                    </a:p>
                  </a:txBody>
                  <a:tcPr marL="55102" marR="55102" marT="0" marB="0" anchor="ctr">
                    <a:lnL>
                      <a:noFill/>
                    </a:lnL>
                    <a:lnR>
                      <a:noFill/>
                    </a:lnR>
                    <a:lnT>
                      <a:noFill/>
                    </a:lnT>
                    <a:lnB>
                      <a:noFill/>
                    </a:lnB>
                  </a:tcPr>
                </a:tc>
              </a:tr>
              <a:tr h="157916">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Observations</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2,708</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3,396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3,372</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3,352</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3,380</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3,337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3,411</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3,581</a:t>
                      </a:r>
                      <a:endParaRPr lang="en-US" sz="1000" dirty="0">
                        <a:effectLst/>
                        <a:latin typeface="Times New Roman"/>
                        <a:ea typeface="Times New Roman"/>
                      </a:endParaRPr>
                    </a:p>
                  </a:txBody>
                  <a:tcPr marL="55102" marR="55102" marT="0" marB="0" anchor="ctr">
                    <a:lnL>
                      <a:noFill/>
                    </a:lnL>
                    <a:lnR>
                      <a:noFill/>
                    </a:lnR>
                    <a:lnT>
                      <a:noFill/>
                    </a:lnT>
                    <a:lnB>
                      <a:noFill/>
                    </a:lnB>
                  </a:tcPr>
                </a:tc>
              </a:tr>
              <a:tr h="157916">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R-squared</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0.305</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0.291</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0.291</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0.295</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0.287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0.292</a:t>
                      </a:r>
                      <a:endParaRPr lang="en-US" sz="1000" dirty="0">
                        <a:effectLst/>
                        <a:latin typeface="Times New Roman"/>
                        <a:ea typeface="Times New Roman"/>
                      </a:endParaRPr>
                    </a:p>
                  </a:txBody>
                  <a:tcPr marL="55102" marR="55102" marT="0" marB="0" anchor="ctr">
                    <a:lnL>
                      <a:noFill/>
                    </a:lnL>
                    <a:lnR>
                      <a:noFill/>
                    </a:lnR>
                    <a:lnT>
                      <a:noFill/>
                    </a:lnT>
                    <a:lnB>
                      <a:noFill/>
                    </a:lnB>
                  </a:tcPr>
                </a:tc>
              </a:tr>
              <a:tr h="157916">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Number of idSUB</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66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87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87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86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87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86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88</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93</a:t>
                      </a:r>
                      <a:endParaRPr lang="en-US" sz="1000" dirty="0">
                        <a:effectLst/>
                        <a:latin typeface="Times New Roman"/>
                        <a:ea typeface="Times New Roman"/>
                      </a:endParaRPr>
                    </a:p>
                  </a:txBody>
                  <a:tcPr marL="55102" marR="55102" marT="0" marB="0" anchor="ctr">
                    <a:lnL>
                      <a:noFill/>
                    </a:lnL>
                    <a:lnR>
                      <a:noFill/>
                    </a:lnR>
                    <a:lnT>
                      <a:noFill/>
                    </a:lnT>
                    <a:lnB>
                      <a:noFill/>
                    </a:lnB>
                  </a:tcPr>
                </a:tc>
              </a:tr>
              <a:tr h="157916">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R_W</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0.305</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0.291</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0.294</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0.291</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0.296</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0.295</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0.287</a:t>
                      </a:r>
                      <a:endParaRPr lang="en-US" sz="1000" dirty="0">
                        <a:effectLst/>
                        <a:latin typeface="Times New Roman"/>
                        <a:ea typeface="Times New Roman"/>
                      </a:endParaRPr>
                    </a:p>
                  </a:txBody>
                  <a:tcPr marL="55102" marR="55102" marT="0" marB="0" anchor="ctr">
                    <a:lnL>
                      <a:noFill/>
                    </a:lnL>
                    <a:lnR>
                      <a:noFill/>
                    </a:lnR>
                    <a:lnT>
                      <a:noFill/>
                    </a:lnT>
                    <a:lnB>
                      <a:noFill/>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0.292</a:t>
                      </a:r>
                      <a:endParaRPr lang="en-US" sz="1000" dirty="0">
                        <a:effectLst/>
                        <a:latin typeface="Times New Roman"/>
                        <a:ea typeface="Times New Roman"/>
                      </a:endParaRPr>
                    </a:p>
                  </a:txBody>
                  <a:tcPr marL="55102" marR="55102" marT="0" marB="0" anchor="ctr">
                    <a:lnL>
                      <a:noFill/>
                    </a:lnL>
                    <a:lnR>
                      <a:noFill/>
                    </a:lnR>
                    <a:lnT>
                      <a:noFill/>
                    </a:lnT>
                    <a:lnB>
                      <a:noFill/>
                    </a:lnB>
                  </a:tcPr>
                </a:tc>
              </a:tr>
              <a:tr h="157916">
                <a:tc>
                  <a:txBody>
                    <a:bodyPr/>
                    <a:lstStyle/>
                    <a:p>
                      <a:pPr marL="0" marR="0">
                        <a:lnSpc>
                          <a:spcPct val="107000"/>
                        </a:lnSpc>
                        <a:spcBef>
                          <a:spcPts val="0"/>
                        </a:spcBef>
                        <a:spcAft>
                          <a:spcPts val="0"/>
                        </a:spcAft>
                      </a:pPr>
                      <a:r>
                        <a:rPr lang="en-US" sz="1000" dirty="0">
                          <a:solidFill>
                            <a:srgbClr val="000000"/>
                          </a:solidFill>
                          <a:effectLst/>
                          <a:latin typeface="Times New Roman"/>
                          <a:ea typeface="Times New Roman"/>
                        </a:rPr>
                        <a:t>R_O</a:t>
                      </a:r>
                      <a:endParaRPr lang="en-US" sz="1000" dirty="0">
                        <a:effectLst/>
                        <a:latin typeface="Times New Roman"/>
                        <a:ea typeface="Times New Roman"/>
                      </a:endParaRPr>
                    </a:p>
                  </a:txBody>
                  <a:tcPr marL="55102" marR="55102"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0.299</a:t>
                      </a:r>
                      <a:endParaRPr lang="en-US" sz="1000" dirty="0">
                        <a:effectLst/>
                        <a:latin typeface="Times New Roman"/>
                        <a:ea typeface="Times New Roman"/>
                      </a:endParaRPr>
                    </a:p>
                  </a:txBody>
                  <a:tcPr marL="55102" marR="55102"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0.290</a:t>
                      </a:r>
                      <a:endParaRPr lang="en-US" sz="1000" dirty="0">
                        <a:effectLst/>
                        <a:latin typeface="Times New Roman"/>
                        <a:ea typeface="Times New Roman"/>
                      </a:endParaRPr>
                    </a:p>
                  </a:txBody>
                  <a:tcPr marL="55102" marR="55102"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0.295</a:t>
                      </a:r>
                      <a:endParaRPr lang="en-US" sz="1000" dirty="0">
                        <a:effectLst/>
                        <a:latin typeface="Times New Roman"/>
                        <a:ea typeface="Times New Roman"/>
                      </a:endParaRPr>
                    </a:p>
                  </a:txBody>
                  <a:tcPr marL="55102" marR="55102"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0.291</a:t>
                      </a:r>
                      <a:endParaRPr lang="en-US" sz="1000" dirty="0">
                        <a:effectLst/>
                        <a:latin typeface="Times New Roman"/>
                        <a:ea typeface="Times New Roman"/>
                      </a:endParaRPr>
                    </a:p>
                  </a:txBody>
                  <a:tcPr marL="55102" marR="55102"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0.295</a:t>
                      </a:r>
                      <a:endParaRPr lang="en-US" sz="1000" dirty="0">
                        <a:effectLst/>
                        <a:latin typeface="Times New Roman"/>
                        <a:ea typeface="Times New Roman"/>
                      </a:endParaRPr>
                    </a:p>
                  </a:txBody>
                  <a:tcPr marL="55102" marR="55102"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0.296</a:t>
                      </a:r>
                      <a:endParaRPr lang="en-US" sz="1000" dirty="0">
                        <a:effectLst/>
                        <a:latin typeface="Times New Roman"/>
                        <a:ea typeface="Times New Roman"/>
                      </a:endParaRPr>
                    </a:p>
                  </a:txBody>
                  <a:tcPr marL="55102" marR="55102"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0.287</a:t>
                      </a:r>
                      <a:endParaRPr lang="en-US" sz="1000" dirty="0">
                        <a:effectLst/>
                        <a:latin typeface="Times New Roman"/>
                        <a:ea typeface="Times New Roman"/>
                      </a:endParaRPr>
                    </a:p>
                  </a:txBody>
                  <a:tcPr marL="55102" marR="55102"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dirty="0">
                          <a:solidFill>
                            <a:srgbClr val="000000"/>
                          </a:solidFill>
                          <a:effectLst/>
                          <a:latin typeface="Times New Roman"/>
                          <a:ea typeface="Times New Roman"/>
                        </a:rPr>
                        <a:t>0.290</a:t>
                      </a:r>
                      <a:endParaRPr lang="en-US" sz="1000" dirty="0">
                        <a:effectLst/>
                        <a:latin typeface="Times New Roman"/>
                        <a:ea typeface="Times New Roman"/>
                      </a:endParaRPr>
                    </a:p>
                  </a:txBody>
                  <a:tcPr marL="55102" marR="55102" marT="0" marB="0" anchor="ctr">
                    <a:lnL>
                      <a:noFill/>
                    </a:lnL>
                    <a:lnR>
                      <a:noFill/>
                    </a:lnR>
                    <a:lnT>
                      <a:noFill/>
                    </a:lnT>
                    <a:lnB w="12700" cap="flat" cmpd="sng" algn="ctr">
                      <a:solidFill>
                        <a:schemeClr val="tx1"/>
                      </a:solidFill>
                      <a:prstDash val="solid"/>
                      <a:round/>
                      <a:headEnd type="none" w="med" len="med"/>
                      <a:tailEnd type="none" w="med" len="med"/>
                    </a:lnB>
                  </a:tcPr>
                </a:tc>
              </a:tr>
            </a:tbl>
          </a:graphicData>
        </a:graphic>
      </p:graphicFrame>
      <p:sp>
        <p:nvSpPr>
          <p:cNvPr id="3" name="Oval 2"/>
          <p:cNvSpPr/>
          <p:nvPr/>
        </p:nvSpPr>
        <p:spPr>
          <a:xfrm>
            <a:off x="1676400" y="2819400"/>
            <a:ext cx="838200" cy="5461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2578100" y="3092450"/>
            <a:ext cx="838200" cy="6096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3441700" y="3397250"/>
            <a:ext cx="838200" cy="6096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6108700" y="4343400"/>
            <a:ext cx="838200" cy="6096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7848600" y="5105400"/>
            <a:ext cx="838200" cy="5334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176500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E98E392-30DE-42BC-A072-DE076D7B864B}" type="slidenum">
              <a:rPr lang="en-US" smtClean="0"/>
              <a:t>23</a:t>
            </a:fld>
            <a:endParaRPr lang="en-US" dirty="0"/>
          </a:p>
        </p:txBody>
      </p:sp>
      <p:sp>
        <p:nvSpPr>
          <p:cNvPr id="7" name="Title 1"/>
          <p:cNvSpPr txBox="1">
            <a:spLocks/>
          </p:cNvSpPr>
          <p:nvPr/>
        </p:nvSpPr>
        <p:spPr>
          <a:xfrm>
            <a:off x="457200" y="381000"/>
            <a:ext cx="8229600" cy="6858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sz="3200" b="1" dirty="0" smtClean="0"/>
              <a:t>DtD correlations and host regulations</a:t>
            </a:r>
            <a:endParaRPr lang="en-US" sz="3200" b="1" dirty="0"/>
          </a:p>
        </p:txBody>
      </p:sp>
      <p:cxnSp>
        <p:nvCxnSpPr>
          <p:cNvPr id="10" name="Straight Connector 9"/>
          <p:cNvCxnSpPr/>
          <p:nvPr/>
        </p:nvCxnSpPr>
        <p:spPr>
          <a:xfrm>
            <a:off x="457200" y="990600"/>
            <a:ext cx="83820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extLst>
              <p:ext uri="{D42A27DB-BD31-4B8C-83A1-F6EECF244321}">
                <p14:modId xmlns:p14="http://schemas.microsoft.com/office/powerpoint/2010/main" val="3892653925"/>
              </p:ext>
            </p:extLst>
          </p:nvPr>
        </p:nvGraphicFramePr>
        <p:xfrm>
          <a:off x="609600" y="1143003"/>
          <a:ext cx="8153400" cy="5486386"/>
        </p:xfrm>
        <a:graphic>
          <a:graphicData uri="http://schemas.openxmlformats.org/drawingml/2006/table">
            <a:tbl>
              <a:tblPr/>
              <a:tblGrid>
                <a:gridCol w="1640548"/>
                <a:gridCol w="579742"/>
                <a:gridCol w="579742"/>
                <a:gridCol w="579742"/>
                <a:gridCol w="555072"/>
                <a:gridCol w="629083"/>
                <a:gridCol w="629083"/>
                <a:gridCol w="579742"/>
                <a:gridCol w="579742"/>
                <a:gridCol w="579742"/>
                <a:gridCol w="629083"/>
                <a:gridCol w="592079"/>
              </a:tblGrid>
              <a:tr h="144736">
                <a:tc>
                  <a:txBody>
                    <a:bodyPr/>
                    <a:lstStyle/>
                    <a:p>
                      <a:pPr algn="ctr" fontAlgn="ctr"/>
                      <a:r>
                        <a:rPr lang="en-US" sz="900" b="0" i="0" u="none" strike="noStrike" dirty="0">
                          <a:solidFill>
                            <a:srgbClr val="000000"/>
                          </a:solidFill>
                          <a:effectLst/>
                          <a:latin typeface="Times New Roman"/>
                        </a:rPr>
                        <a:t> Variables</a:t>
                      </a:r>
                    </a:p>
                  </a:txBody>
                  <a:tcPr marL="6755" marR="6755" marT="67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(1)</a:t>
                      </a:r>
                    </a:p>
                  </a:txBody>
                  <a:tcPr marL="6755" marR="6755" marT="67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(2)</a:t>
                      </a:r>
                    </a:p>
                  </a:txBody>
                  <a:tcPr marL="6755" marR="6755" marT="67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(3)</a:t>
                      </a:r>
                    </a:p>
                  </a:txBody>
                  <a:tcPr marL="6755" marR="6755" marT="67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(4)</a:t>
                      </a:r>
                    </a:p>
                  </a:txBody>
                  <a:tcPr marL="6755" marR="6755" marT="67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(5)</a:t>
                      </a:r>
                    </a:p>
                  </a:txBody>
                  <a:tcPr marL="6755" marR="6755" marT="67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(6)</a:t>
                      </a:r>
                    </a:p>
                  </a:txBody>
                  <a:tcPr marL="6755" marR="6755" marT="67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(7)</a:t>
                      </a:r>
                    </a:p>
                  </a:txBody>
                  <a:tcPr marL="6755" marR="6755" marT="67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(8)</a:t>
                      </a:r>
                    </a:p>
                  </a:txBody>
                  <a:tcPr marL="6755" marR="6755" marT="67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(9)</a:t>
                      </a:r>
                    </a:p>
                  </a:txBody>
                  <a:tcPr marL="6755" marR="6755" marT="67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(10)</a:t>
                      </a:r>
                    </a:p>
                  </a:txBody>
                  <a:tcPr marL="6755" marR="6755" marT="67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(11)</a:t>
                      </a:r>
                    </a:p>
                  </a:txBody>
                  <a:tcPr marL="6755" marR="6755" marT="675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736">
                <a:tc>
                  <a:txBody>
                    <a:bodyPr/>
                    <a:lstStyle/>
                    <a:p>
                      <a:pPr algn="l" fontAlgn="ctr"/>
                      <a:r>
                        <a:rPr lang="en-US" sz="900" b="0" i="0" u="none" strike="noStrike" dirty="0">
                          <a:solidFill>
                            <a:srgbClr val="000000"/>
                          </a:solidFill>
                          <a:effectLst/>
                          <a:latin typeface="Times New Roman"/>
                        </a:rPr>
                        <a:t>∆dd_Parent</a:t>
                      </a:r>
                    </a:p>
                  </a:txBody>
                  <a:tcPr marL="6755" marR="6755" marT="67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Times New Roman"/>
                        </a:rPr>
                        <a:t>0.778***</a:t>
                      </a:r>
                    </a:p>
                  </a:txBody>
                  <a:tcPr marL="6755" marR="6755" marT="67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Times New Roman"/>
                        </a:rPr>
                        <a:t>0.616***</a:t>
                      </a:r>
                    </a:p>
                  </a:txBody>
                  <a:tcPr marL="6755" marR="6755" marT="67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Times New Roman"/>
                        </a:rPr>
                        <a:t>0.435***</a:t>
                      </a:r>
                    </a:p>
                  </a:txBody>
                  <a:tcPr marL="6755" marR="6755" marT="67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Times New Roman"/>
                        </a:rPr>
                        <a:t>0.484***</a:t>
                      </a:r>
                    </a:p>
                  </a:txBody>
                  <a:tcPr marL="6755" marR="6755" marT="67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Times New Roman"/>
                        </a:rPr>
                        <a:t>0.481***</a:t>
                      </a:r>
                    </a:p>
                  </a:txBody>
                  <a:tcPr marL="6755" marR="6755" marT="67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Times New Roman"/>
                        </a:rPr>
                        <a:t>0.650***</a:t>
                      </a:r>
                    </a:p>
                  </a:txBody>
                  <a:tcPr marL="6755" marR="6755" marT="67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Times New Roman"/>
                        </a:rPr>
                        <a:t>0.282***</a:t>
                      </a:r>
                    </a:p>
                  </a:txBody>
                  <a:tcPr marL="6755" marR="6755" marT="67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Times New Roman"/>
                        </a:rPr>
                        <a:t>0.330</a:t>
                      </a:r>
                    </a:p>
                  </a:txBody>
                  <a:tcPr marL="6755" marR="6755" marT="67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Times New Roman"/>
                        </a:rPr>
                        <a:t>0.312***</a:t>
                      </a:r>
                    </a:p>
                  </a:txBody>
                  <a:tcPr marL="6755" marR="6755" marT="67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Times New Roman"/>
                        </a:rPr>
                        <a:t>0.303***</a:t>
                      </a:r>
                    </a:p>
                  </a:txBody>
                  <a:tcPr marL="6755" marR="6755" marT="675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Times New Roman"/>
                        </a:rPr>
                        <a:t>0.272***</a:t>
                      </a:r>
                    </a:p>
                  </a:txBody>
                  <a:tcPr marL="6755" marR="6755" marT="6755" marB="0" anchor="ctr">
                    <a:lnL>
                      <a:noFill/>
                    </a:lnL>
                    <a:lnR>
                      <a:noFill/>
                    </a:lnR>
                    <a:lnT w="12700" cap="flat" cmpd="sng" algn="ctr">
                      <a:solidFill>
                        <a:srgbClr val="000000"/>
                      </a:solidFill>
                      <a:prstDash val="solid"/>
                      <a:round/>
                      <a:headEnd type="none" w="med" len="med"/>
                      <a:tailEnd type="none" w="med" len="med"/>
                    </a:lnT>
                    <a:lnB>
                      <a:noFill/>
                    </a:lnB>
                  </a:tcPr>
                </a:tc>
              </a:tr>
              <a:tr h="144736">
                <a:tc>
                  <a:txBody>
                    <a:bodyPr/>
                    <a:lstStyle/>
                    <a:p>
                      <a:pPr algn="l"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(0.239)</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(0.106)</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0.077)</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0.100)</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(0.155)</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(0.106)</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0.089)</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(0.208)</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(0.0499)</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0.061)</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0.079)</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∆dd_Home</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0.179***</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0.200***</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0.188***</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0.197***</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0.161**</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0.174***</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0.175***</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0.186***</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0.178***</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0.230***</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0.175***</a:t>
                      </a:r>
                    </a:p>
                  </a:txBody>
                  <a:tcPr marL="6755" marR="6755" marT="6755" marB="0" anchor="ctr">
                    <a:lnL>
                      <a:noFill/>
                    </a:lnL>
                    <a:lnR>
                      <a:noFill/>
                    </a:lnR>
                    <a:lnT>
                      <a:noFill/>
                    </a:lnT>
                    <a:lnB>
                      <a:noFill/>
                    </a:lnB>
                  </a:tcPr>
                </a:tc>
              </a:tr>
              <a:tr h="144736">
                <a:tc>
                  <a:txBody>
                    <a:bodyPr/>
                    <a:lstStyle/>
                    <a:p>
                      <a:pPr algn="l"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0.048)</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0.056)</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0.053)</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0.056)</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0.062)</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0.054)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0.047)</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0.052)</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0.049)</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0.039)</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0.047)</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∆dd_Host</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0.133***</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0.125***</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0.136***</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0.129***</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0.127***</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0.125***</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0.134***</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0.138***</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0.127***</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0.108***</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0.135***</a:t>
                      </a:r>
                    </a:p>
                  </a:txBody>
                  <a:tcPr marL="6755" marR="6755" marT="6755" marB="0" anchor="ctr">
                    <a:lnL>
                      <a:noFill/>
                    </a:lnL>
                    <a:lnR>
                      <a:noFill/>
                    </a:lnR>
                    <a:lnT>
                      <a:noFill/>
                    </a:lnT>
                    <a:lnB>
                      <a:noFill/>
                    </a:lnB>
                  </a:tcPr>
                </a:tc>
              </a:tr>
              <a:tr h="144736">
                <a:tc>
                  <a:txBody>
                    <a:bodyPr/>
                    <a:lstStyle/>
                    <a:p>
                      <a:pPr algn="l"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0.027)</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0.030)</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0.031)</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0.030)</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0.044)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0.038)</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0.027)</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0.031)</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0.027)</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0.036)</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0.026)</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∆Cdef </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0.011***</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0.011***</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0.012***</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0.011**</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0.012**</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0.012**</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0.012***</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0.012***</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0.011***</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0.011**</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0.011***</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0.005)</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0.005)</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0.005)</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282681">
                <a:tc>
                  <a:txBody>
                    <a:bodyPr/>
                    <a:lstStyle/>
                    <a:p>
                      <a:pPr algn="l" fontAlgn="ctr"/>
                      <a:r>
                        <a:rPr lang="en-US" sz="900" b="0" i="0" u="none" strike="noStrike" dirty="0">
                          <a:solidFill>
                            <a:srgbClr val="000000"/>
                          </a:solidFill>
                          <a:effectLst/>
                          <a:latin typeface="Times New Roman"/>
                        </a:rPr>
                        <a:t>∆cvix</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0.028*</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0.0180</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0.028*</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0.0196</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0.039**</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0.026</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0.028*</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0.027</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0.022</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0.039**</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0.027*</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b"/>
                      <a:endParaRPr lang="en-US" sz="900" b="0" i="0" u="none" strike="noStrike" dirty="0">
                        <a:solidFill>
                          <a:srgbClr val="000000"/>
                        </a:solidFill>
                        <a:effectLst/>
                        <a:latin typeface="Times New Roman"/>
                      </a:endParaRPr>
                    </a:p>
                  </a:txBody>
                  <a:tcPr marL="6755" marR="6755" marT="6755" marB="0" anchor="b">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0.016)</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0.015)</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0.015)</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0.018)</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0.018)</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0.015)</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0.016)</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0.018)</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0.015)</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Disclosure ×Parent</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-0.183**</a:t>
                      </a: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b"/>
                      <a:endParaRPr lang="en-US" sz="900" b="0" i="0" u="none" strike="noStrike" dirty="0">
                        <a:solidFill>
                          <a:srgbClr val="000000"/>
                        </a:solidFill>
                        <a:effectLst/>
                        <a:latin typeface="Times New Roman"/>
                      </a:endParaRPr>
                    </a:p>
                  </a:txBody>
                  <a:tcPr marL="6755" marR="6755" marT="6755" marB="0" anchor="b">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(0.0852)</a:t>
                      </a: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Activity Restrictions×Parent</a:t>
                      </a: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0.041***</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b"/>
                      <a:endParaRPr lang="en-US" sz="900" b="0" i="0" u="none" strike="noStrike" dirty="0">
                        <a:solidFill>
                          <a:srgbClr val="000000"/>
                        </a:solidFill>
                        <a:effectLst/>
                        <a:latin typeface="Times New Roman"/>
                      </a:endParaRPr>
                    </a:p>
                  </a:txBody>
                  <a:tcPr marL="6755" marR="6755" marT="6755" marB="0" anchor="b">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0.012)</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Capital Stringency×Parent</a:t>
                      </a: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0.053**</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b"/>
                      <a:endParaRPr lang="en-US" sz="900" b="0" i="0" u="none" strike="noStrike" dirty="0">
                        <a:solidFill>
                          <a:srgbClr val="000000"/>
                        </a:solidFill>
                        <a:effectLst/>
                        <a:latin typeface="Times New Roman"/>
                      </a:endParaRPr>
                    </a:p>
                  </a:txBody>
                  <a:tcPr marL="6755" marR="6755" marT="6755" marB="0" anchor="b">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0.019)</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Capital Regulation×Parent</a:t>
                      </a: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0.040**</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b"/>
                      <a:endParaRPr lang="en-US" sz="900" b="0" i="0" u="none" strike="noStrike" dirty="0">
                        <a:solidFill>
                          <a:srgbClr val="000000"/>
                        </a:solidFill>
                        <a:effectLst/>
                        <a:latin typeface="Times New Roman"/>
                      </a:endParaRPr>
                    </a:p>
                  </a:txBody>
                  <a:tcPr marL="6755" marR="6755" marT="6755" marB="0" anchor="b">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0.016)</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Loan Classification×Parent</a:t>
                      </a: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0.0004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b"/>
                      <a:endParaRPr lang="en-US" sz="900" b="0" i="0" u="none" strike="noStrike" dirty="0">
                        <a:solidFill>
                          <a:srgbClr val="000000"/>
                        </a:solidFill>
                        <a:effectLst/>
                        <a:latin typeface="Times New Roman"/>
                      </a:endParaRPr>
                    </a:p>
                  </a:txBody>
                  <a:tcPr marL="6755" marR="6755" marT="6755" marB="0" anchor="b">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0.0003)</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282681">
                <a:tc>
                  <a:txBody>
                    <a:bodyPr/>
                    <a:lstStyle/>
                    <a:p>
                      <a:pPr algn="l" fontAlgn="ctr"/>
                      <a:r>
                        <a:rPr lang="en-US" sz="900" b="0" i="0" u="none" strike="noStrike" dirty="0">
                          <a:solidFill>
                            <a:srgbClr val="000000"/>
                          </a:solidFill>
                          <a:effectLst/>
                          <a:latin typeface="Times New Roman"/>
                        </a:rPr>
                        <a:t>Provisioning ×Parent</a:t>
                      </a: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0.002***</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b"/>
                      <a:endParaRPr lang="en-US" sz="900" b="0" i="0" u="none" strike="noStrike" dirty="0">
                        <a:solidFill>
                          <a:srgbClr val="000000"/>
                        </a:solidFill>
                        <a:effectLst/>
                        <a:latin typeface="Times New Roman"/>
                      </a:endParaRPr>
                    </a:p>
                  </a:txBody>
                  <a:tcPr marL="6755" marR="6755" marT="6755" marB="0" anchor="b">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0.001)</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Diversification×Parent</a:t>
                      </a: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0.005</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b"/>
                      <a:endParaRPr lang="en-US" sz="900" b="0" i="0" u="none" strike="noStrike" dirty="0">
                        <a:solidFill>
                          <a:srgbClr val="000000"/>
                        </a:solidFill>
                        <a:effectLst/>
                        <a:latin typeface="Times New Roman"/>
                      </a:endParaRPr>
                    </a:p>
                  </a:txBody>
                  <a:tcPr marL="6755" marR="6755" marT="6755" marB="0" anchor="b">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0.058)</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Supervisory Powers×Parent</a:t>
                      </a: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0.005</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b"/>
                      <a:endParaRPr lang="en-US" sz="900" b="0" i="0" u="none" strike="noStrike" dirty="0">
                        <a:solidFill>
                          <a:srgbClr val="000000"/>
                        </a:solidFill>
                        <a:effectLst/>
                        <a:latin typeface="Times New Roman"/>
                      </a:endParaRPr>
                    </a:p>
                  </a:txBody>
                  <a:tcPr marL="6755" marR="6755" marT="6755" marB="0" anchor="b">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0.016)</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Prompt Corrective×Parent</a:t>
                      </a: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0.013</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b"/>
                      <a:endParaRPr lang="en-US" sz="900" b="0" i="0" u="none" strike="noStrike" dirty="0">
                        <a:solidFill>
                          <a:srgbClr val="000000"/>
                        </a:solidFill>
                        <a:effectLst/>
                        <a:latin typeface="Times New Roman"/>
                      </a:endParaRPr>
                    </a:p>
                  </a:txBody>
                  <a:tcPr marL="6755" marR="6755" marT="6755" marB="0" anchor="b">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0.013)</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Liquidity Requirement x Parent</a:t>
                      </a: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0.004*</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0.002)</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Financial Outflows×Parent</a:t>
                      </a: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a:t>
                      </a:r>
                      <a:r>
                        <a:rPr lang="en-US" sz="900" b="0" i="0" u="none" strike="noStrike" dirty="0" smtClean="0">
                          <a:solidFill>
                            <a:srgbClr val="000000"/>
                          </a:solidFill>
                          <a:effectLst/>
                          <a:latin typeface="Times New Roman"/>
                        </a:rPr>
                        <a:t>0.001</a:t>
                      </a: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r>
              <a:tr h="144736">
                <a:tc>
                  <a:txBody>
                    <a:bodyPr/>
                    <a:lstStyle/>
                    <a:p>
                      <a:pPr algn="l" fontAlgn="b"/>
                      <a:endParaRPr lang="en-US" sz="900" b="0" i="0" u="none" strike="noStrike" dirty="0">
                        <a:solidFill>
                          <a:srgbClr val="000000"/>
                        </a:solidFill>
                        <a:effectLst/>
                        <a:latin typeface="Times New Roman"/>
                      </a:endParaRPr>
                    </a:p>
                  </a:txBody>
                  <a:tcPr marL="6755" marR="6755" marT="6755" marB="0" anchor="b">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Times New Roman"/>
                      </a:endParaRP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(0.102)</a:t>
                      </a: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Obs.</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3,576</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3,073</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3,319</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3,073</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2,158</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2,512</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3,555</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3,319</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3,309</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2,414</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3,581</a:t>
                      </a: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R-squared</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0.294</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0.294</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0.300</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0.291</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0.273</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0.275</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0.291</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0.293</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0.285</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0.313</a:t>
                      </a:r>
                    </a:p>
                  </a:txBody>
                  <a:tcPr marL="6755" marR="6755" marT="675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Times New Roman"/>
                        </a:rPr>
                        <a:t>0.288</a:t>
                      </a:r>
                    </a:p>
                  </a:txBody>
                  <a:tcPr marL="6755" marR="6755" marT="6755" marB="0" anchor="ctr">
                    <a:lnL>
                      <a:noFill/>
                    </a:lnL>
                    <a:lnR>
                      <a:noFill/>
                    </a:lnR>
                    <a:lnT>
                      <a:noFill/>
                    </a:lnT>
                    <a:lnB>
                      <a:noFill/>
                    </a:lnB>
                  </a:tcPr>
                </a:tc>
              </a:tr>
              <a:tr h="144736">
                <a:tc>
                  <a:txBody>
                    <a:bodyPr/>
                    <a:lstStyle/>
                    <a:p>
                      <a:pPr algn="l" fontAlgn="ctr"/>
                      <a:r>
                        <a:rPr lang="en-US" sz="900" b="0" i="0" u="none" strike="noStrike" dirty="0">
                          <a:solidFill>
                            <a:srgbClr val="000000"/>
                          </a:solidFill>
                          <a:effectLst/>
                          <a:latin typeface="Times New Roman"/>
                        </a:rPr>
                        <a:t>Number of idSUB</a:t>
                      </a:r>
                    </a:p>
                  </a:txBody>
                  <a:tcPr marL="6755" marR="6755" marT="675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92</a:t>
                      </a:r>
                    </a:p>
                  </a:txBody>
                  <a:tcPr marL="6755" marR="6755" marT="67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77</a:t>
                      </a:r>
                    </a:p>
                  </a:txBody>
                  <a:tcPr marL="6755" marR="6755" marT="67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84</a:t>
                      </a:r>
                    </a:p>
                  </a:txBody>
                  <a:tcPr marL="6755" marR="6755" marT="67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77</a:t>
                      </a:r>
                    </a:p>
                  </a:txBody>
                  <a:tcPr marL="6755" marR="6755" marT="67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55</a:t>
                      </a:r>
                    </a:p>
                  </a:txBody>
                  <a:tcPr marL="6755" marR="6755" marT="67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62</a:t>
                      </a:r>
                    </a:p>
                  </a:txBody>
                  <a:tcPr marL="6755" marR="6755" marT="67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91</a:t>
                      </a:r>
                    </a:p>
                  </a:txBody>
                  <a:tcPr marL="6755" marR="6755" marT="67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84</a:t>
                      </a:r>
                    </a:p>
                  </a:txBody>
                  <a:tcPr marL="6755" marR="6755" marT="67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84</a:t>
                      </a:r>
                    </a:p>
                  </a:txBody>
                  <a:tcPr marL="6755" marR="6755" marT="67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62</a:t>
                      </a:r>
                    </a:p>
                  </a:txBody>
                  <a:tcPr marL="6755" marR="6755" marT="675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Times New Roman"/>
                        </a:rPr>
                        <a:t>93</a:t>
                      </a:r>
                    </a:p>
                  </a:txBody>
                  <a:tcPr marL="6755" marR="6755" marT="6755"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11" name="Oval 10"/>
          <p:cNvSpPr/>
          <p:nvPr/>
        </p:nvSpPr>
        <p:spPr>
          <a:xfrm>
            <a:off x="2209800" y="2819400"/>
            <a:ext cx="685800" cy="4572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2819400" y="3048000"/>
            <a:ext cx="622300" cy="4572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3352800" y="3302000"/>
            <a:ext cx="711200" cy="4572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3886200" y="3530600"/>
            <a:ext cx="660400" cy="6096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5105400" y="4267200"/>
            <a:ext cx="838200" cy="5334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7467600" y="5486400"/>
            <a:ext cx="711200" cy="4572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981312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762000"/>
          </a:xfrm>
        </p:spPr>
        <p:txBody>
          <a:bodyPr/>
          <a:lstStyle/>
          <a:p>
            <a:r>
              <a:rPr lang="en-US" b="1" dirty="0" smtClean="0"/>
              <a:t>Conclusions</a:t>
            </a:r>
            <a:endParaRPr lang="en-US" b="1" dirty="0"/>
          </a:p>
        </p:txBody>
      </p:sp>
      <p:sp>
        <p:nvSpPr>
          <p:cNvPr id="3" name="Content Placeholder 2"/>
          <p:cNvSpPr>
            <a:spLocks noGrp="1"/>
          </p:cNvSpPr>
          <p:nvPr>
            <p:ph idx="1"/>
          </p:nvPr>
        </p:nvSpPr>
        <p:spPr>
          <a:xfrm>
            <a:off x="457200" y="1371600"/>
            <a:ext cx="8458200" cy="5334000"/>
          </a:xfrm>
        </p:spPr>
        <p:txBody>
          <a:bodyPr>
            <a:normAutofit fontScale="92500" lnSpcReduction="10000"/>
          </a:bodyPr>
          <a:lstStyle/>
          <a:p>
            <a:r>
              <a:rPr lang="en-US" dirty="0"/>
              <a:t>T</a:t>
            </a:r>
            <a:r>
              <a:rPr lang="en-US" dirty="0" smtClean="0"/>
              <a:t>his </a:t>
            </a:r>
            <a:r>
              <a:rPr lang="en-US" dirty="0"/>
              <a:t>paper is the first to analyze the correlation between parents’ and subsidiaries’ distance to default. </a:t>
            </a:r>
            <a:endParaRPr lang="en-US" dirty="0" smtClean="0"/>
          </a:p>
          <a:p>
            <a:r>
              <a:rPr lang="en-US" dirty="0" smtClean="0"/>
              <a:t>More </a:t>
            </a:r>
            <a:r>
              <a:rPr lang="en-US" dirty="0"/>
              <a:t>importantly, we also analyze the subsidiary characteristics and policies that can dampen or amplify this correlation. </a:t>
            </a:r>
            <a:endParaRPr lang="en-US" dirty="0" smtClean="0"/>
          </a:p>
          <a:p>
            <a:r>
              <a:rPr lang="en-US" dirty="0" smtClean="0"/>
              <a:t>These </a:t>
            </a:r>
            <a:r>
              <a:rPr lang="en-US" dirty="0"/>
              <a:t>issues are important because they allow host countries to assess how exposed they are to shocks affecting multinational banks and what factors can help reduce </a:t>
            </a:r>
            <a:r>
              <a:rPr lang="en-US" dirty="0" smtClean="0"/>
              <a:t>this.</a:t>
            </a:r>
            <a:endParaRPr lang="en-US" dirty="0"/>
          </a:p>
          <a:p>
            <a:r>
              <a:rPr lang="en-US" dirty="0"/>
              <a:t>Our analysis shows that there is a significant positive correlation between parents’ and subsidiaries’ distance to </a:t>
            </a:r>
            <a:r>
              <a:rPr lang="en-US" dirty="0" smtClean="0"/>
              <a:t>default.</a:t>
            </a:r>
          </a:p>
          <a:p>
            <a:r>
              <a:rPr lang="en-US" dirty="0"/>
              <a:t>T</a:t>
            </a:r>
            <a:r>
              <a:rPr lang="en-US" dirty="0" smtClean="0"/>
              <a:t>his </a:t>
            </a:r>
            <a:r>
              <a:rPr lang="en-US" dirty="0"/>
              <a:t>correlation is lower for subsidiaries that have higher capital ratios (either because they themselves build a buffer or because the regulator requires it), </a:t>
            </a:r>
            <a:r>
              <a:rPr lang="en-US" dirty="0" smtClean="0"/>
              <a:t>higher retail funding, larger provisions, are </a:t>
            </a:r>
            <a:r>
              <a:rPr lang="en-US" dirty="0"/>
              <a:t>farther away </a:t>
            </a:r>
            <a:r>
              <a:rPr lang="en-US" dirty="0" smtClean="0"/>
              <a:t>from parents, </a:t>
            </a:r>
            <a:r>
              <a:rPr lang="en-US" dirty="0"/>
              <a:t>and reside in jurisdictions that impose reserve </a:t>
            </a:r>
            <a:r>
              <a:rPr lang="en-US" dirty="0" smtClean="0"/>
              <a:t>requirements and more restrictions on bank activities.</a:t>
            </a:r>
            <a:endParaRPr lang="en-US" dirty="0"/>
          </a:p>
          <a:p>
            <a:endParaRPr lang="en-US" dirty="0"/>
          </a:p>
        </p:txBody>
      </p:sp>
      <p:sp>
        <p:nvSpPr>
          <p:cNvPr id="4" name="Slide Number Placeholder 3"/>
          <p:cNvSpPr>
            <a:spLocks noGrp="1"/>
          </p:cNvSpPr>
          <p:nvPr>
            <p:ph type="sldNum" sz="quarter" idx="12"/>
          </p:nvPr>
        </p:nvSpPr>
        <p:spPr/>
        <p:txBody>
          <a:bodyPr/>
          <a:lstStyle/>
          <a:p>
            <a:fld id="{FE98E392-30DE-42BC-A072-DE076D7B864B}" type="slidenum">
              <a:rPr lang="en-US" smtClean="0"/>
              <a:t>24</a:t>
            </a:fld>
            <a:endParaRPr lang="en-US" dirty="0"/>
          </a:p>
        </p:txBody>
      </p:sp>
      <p:cxnSp>
        <p:nvCxnSpPr>
          <p:cNvPr id="5" name="Straight Connector 4"/>
          <p:cNvCxnSpPr/>
          <p:nvPr/>
        </p:nvCxnSpPr>
        <p:spPr>
          <a:xfrm>
            <a:off x="381000" y="1219200"/>
            <a:ext cx="83820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88607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09600"/>
          </a:xfrm>
        </p:spPr>
        <p:txBody>
          <a:bodyPr>
            <a:normAutofit fontScale="90000"/>
          </a:bodyPr>
          <a:lstStyle/>
          <a:p>
            <a:r>
              <a:rPr lang="en-US" b="1" dirty="0" smtClean="0"/>
              <a:t>Conclusions</a:t>
            </a:r>
            <a:endParaRPr lang="en-US" b="1" dirty="0"/>
          </a:p>
        </p:txBody>
      </p:sp>
      <p:sp>
        <p:nvSpPr>
          <p:cNvPr id="3" name="Content Placeholder 2"/>
          <p:cNvSpPr>
            <a:spLocks noGrp="1"/>
          </p:cNvSpPr>
          <p:nvPr>
            <p:ph idx="1"/>
          </p:nvPr>
        </p:nvSpPr>
        <p:spPr>
          <a:xfrm>
            <a:off x="457200" y="1219200"/>
            <a:ext cx="8458200" cy="5486400"/>
          </a:xfrm>
        </p:spPr>
        <p:txBody>
          <a:bodyPr>
            <a:normAutofit fontScale="92500"/>
          </a:bodyPr>
          <a:lstStyle/>
          <a:p>
            <a:r>
              <a:rPr lang="en-US" dirty="0"/>
              <a:t>From an individual host country’s policy perspective, our findings indicate that tighter host banking regulations seem to help insulate foreign subsidiaries from changes in the default risk of parent banks during crises. </a:t>
            </a:r>
            <a:endParaRPr lang="en-US" dirty="0" smtClean="0"/>
          </a:p>
          <a:p>
            <a:r>
              <a:rPr lang="en-US" dirty="0" smtClean="0"/>
              <a:t>However</a:t>
            </a:r>
            <a:r>
              <a:rPr lang="en-US" dirty="0"/>
              <a:t>, it is important to note that this may not necessarily be optimal from a global </a:t>
            </a:r>
            <a:r>
              <a:rPr lang="en-US" dirty="0" smtClean="0"/>
              <a:t>perspective:</a:t>
            </a:r>
          </a:p>
          <a:p>
            <a:pPr marL="731520" lvl="1" indent="-457200">
              <a:buFont typeface="+mj-lt"/>
              <a:buAutoNum type="arabicPeriod"/>
            </a:pPr>
            <a:r>
              <a:rPr lang="en-US" dirty="0"/>
              <a:t>R</a:t>
            </a:r>
            <a:r>
              <a:rPr lang="en-US" dirty="0" smtClean="0"/>
              <a:t>ing </a:t>
            </a:r>
            <a:r>
              <a:rPr lang="en-US" dirty="0"/>
              <a:t>fencing measures taken by authorities in one country could increase stress on the banking group’s legal entities in other jurisdictions or for the banking group as a </a:t>
            </a:r>
            <a:r>
              <a:rPr lang="en-US" dirty="0" smtClean="0"/>
              <a:t>whole.</a:t>
            </a:r>
          </a:p>
          <a:p>
            <a:pPr marL="731520" lvl="1" indent="-457200">
              <a:buFont typeface="+mj-lt"/>
              <a:buAutoNum type="arabicPeriod"/>
            </a:pPr>
            <a:r>
              <a:rPr lang="en-US" dirty="0" smtClean="0"/>
              <a:t>Ring </a:t>
            </a:r>
            <a:r>
              <a:rPr lang="en-US" dirty="0"/>
              <a:t>fencing may create inefficiencies in the allocation of capital and liquidity within multinational bank groups. </a:t>
            </a:r>
            <a:endParaRPr lang="en-US" dirty="0" smtClean="0"/>
          </a:p>
          <a:p>
            <a:r>
              <a:rPr lang="en-US" dirty="0"/>
              <a:t>I</a:t>
            </a:r>
            <a:r>
              <a:rPr lang="en-US" dirty="0" smtClean="0"/>
              <a:t>n </a:t>
            </a:r>
            <a:r>
              <a:rPr lang="en-US" dirty="0"/>
              <a:t>light of the concerns about ring fencing practices, the </a:t>
            </a:r>
            <a:r>
              <a:rPr lang="en-US" dirty="0" smtClean="0"/>
              <a:t>BIS has </a:t>
            </a:r>
            <a:r>
              <a:rPr lang="en-US" dirty="0"/>
              <a:t>called for the establishment of a credible framework for cooperation across national supervisors and for uniform mechanisms for the resolution of cross-border banking groups to help avoid unilateral and likely more costly solutions.</a:t>
            </a:r>
          </a:p>
          <a:p>
            <a:endParaRPr lang="en-US" dirty="0"/>
          </a:p>
        </p:txBody>
      </p:sp>
      <p:sp>
        <p:nvSpPr>
          <p:cNvPr id="4" name="Slide Number Placeholder 3"/>
          <p:cNvSpPr>
            <a:spLocks noGrp="1"/>
          </p:cNvSpPr>
          <p:nvPr>
            <p:ph type="sldNum" sz="quarter" idx="12"/>
          </p:nvPr>
        </p:nvSpPr>
        <p:spPr/>
        <p:txBody>
          <a:bodyPr/>
          <a:lstStyle/>
          <a:p>
            <a:fld id="{FE98E392-30DE-42BC-A072-DE076D7B864B}" type="slidenum">
              <a:rPr lang="en-US" smtClean="0"/>
              <a:t>25</a:t>
            </a:fld>
            <a:endParaRPr lang="en-US" dirty="0"/>
          </a:p>
        </p:txBody>
      </p:sp>
      <p:cxnSp>
        <p:nvCxnSpPr>
          <p:cNvPr id="5" name="Straight Connector 4"/>
          <p:cNvCxnSpPr/>
          <p:nvPr/>
        </p:nvCxnSpPr>
        <p:spPr>
          <a:xfrm>
            <a:off x="381000" y="1143000"/>
            <a:ext cx="83820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24286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09600"/>
          </a:xfrm>
        </p:spPr>
        <p:txBody>
          <a:bodyPr>
            <a:normAutofit/>
          </a:bodyPr>
          <a:lstStyle/>
          <a:p>
            <a:r>
              <a:rPr lang="en-US" sz="3200" b="1" dirty="0" smtClean="0"/>
              <a:t>Objectives</a:t>
            </a:r>
            <a:endParaRPr lang="en-US" sz="3200" b="1" dirty="0"/>
          </a:p>
        </p:txBody>
      </p:sp>
      <p:sp>
        <p:nvSpPr>
          <p:cNvPr id="3" name="Content Placeholder 2"/>
          <p:cNvSpPr>
            <a:spLocks noGrp="1"/>
          </p:cNvSpPr>
          <p:nvPr>
            <p:ph idx="1"/>
          </p:nvPr>
        </p:nvSpPr>
        <p:spPr>
          <a:xfrm>
            <a:off x="457200" y="1371600"/>
            <a:ext cx="8229600" cy="5334000"/>
          </a:xfrm>
        </p:spPr>
        <p:txBody>
          <a:bodyPr>
            <a:normAutofit fontScale="92500" lnSpcReduction="10000"/>
          </a:bodyPr>
          <a:lstStyle/>
          <a:p>
            <a:r>
              <a:rPr lang="en-US" dirty="0" smtClean="0"/>
              <a:t>This </a:t>
            </a:r>
            <a:r>
              <a:rPr lang="en-US" dirty="0"/>
              <a:t>paper explores the association between parent banks’ and subsidiaries’ default risks </a:t>
            </a:r>
            <a:r>
              <a:rPr lang="en-US" dirty="0" smtClean="0"/>
              <a:t>(as measured by Merton’s distance to default) during </a:t>
            </a:r>
            <a:r>
              <a:rPr lang="en-US" dirty="0"/>
              <a:t>the recent crisis. </a:t>
            </a:r>
            <a:endParaRPr lang="en-US" dirty="0" smtClean="0"/>
          </a:p>
          <a:p>
            <a:pPr lvl="1"/>
            <a:r>
              <a:rPr lang="en-US" dirty="0"/>
              <a:t>D</a:t>
            </a:r>
            <a:r>
              <a:rPr lang="en-US" dirty="0" smtClean="0"/>
              <a:t>efault </a:t>
            </a:r>
            <a:r>
              <a:rPr lang="en-US" dirty="0"/>
              <a:t>risk </a:t>
            </a:r>
            <a:r>
              <a:rPr lang="en-US" dirty="0" smtClean="0"/>
              <a:t>is </a:t>
            </a:r>
            <a:r>
              <a:rPr lang="en-US" dirty="0"/>
              <a:t>a broader, more forward looking concept than bank lending, and </a:t>
            </a:r>
            <a:r>
              <a:rPr lang="en-US" dirty="0" smtClean="0"/>
              <a:t>more </a:t>
            </a:r>
            <a:r>
              <a:rPr lang="en-US" dirty="0"/>
              <a:t>intrinsically related to financial stability</a:t>
            </a:r>
            <a:r>
              <a:rPr lang="en-US" dirty="0" smtClean="0"/>
              <a:t>.</a:t>
            </a:r>
          </a:p>
          <a:p>
            <a:pPr marL="1737360" lvl="8" indent="0">
              <a:buNone/>
            </a:pPr>
            <a:r>
              <a:rPr lang="en-US" dirty="0" smtClean="0"/>
              <a:t> </a:t>
            </a:r>
            <a:endParaRPr lang="en-US" dirty="0"/>
          </a:p>
          <a:p>
            <a:r>
              <a:rPr lang="en-US" dirty="0"/>
              <a:t>This paper also analyzes the factors that dampen or amplify the correlation between parent banks’ and foreign subsidiaries’ default risks. </a:t>
            </a:r>
            <a:endParaRPr lang="en-US" dirty="0" smtClean="0"/>
          </a:p>
          <a:p>
            <a:pPr lvl="1"/>
            <a:r>
              <a:rPr lang="en-US" dirty="0"/>
              <a:t>W</a:t>
            </a:r>
            <a:r>
              <a:rPr lang="en-US" dirty="0" smtClean="0"/>
              <a:t>e </a:t>
            </a:r>
            <a:r>
              <a:rPr lang="en-US" dirty="0"/>
              <a:t>examine the role of subsidiary financial characteristics (such as capital and funding structure) and the impact of host country bank regulations. </a:t>
            </a:r>
            <a:endParaRPr lang="en-US" dirty="0" smtClean="0"/>
          </a:p>
          <a:p>
            <a:pPr marL="1737360" lvl="8" indent="0">
              <a:buNone/>
            </a:pPr>
            <a:endParaRPr lang="en-US" dirty="0"/>
          </a:p>
          <a:p>
            <a:r>
              <a:rPr lang="en-US" dirty="0" smtClean="0"/>
              <a:t>The </a:t>
            </a:r>
            <a:r>
              <a:rPr lang="en-US" dirty="0"/>
              <a:t>question of how host regulators can limit the transmission of shocks to the affiliates of foreign banks that operate in their country is related to the recent discussion on </a:t>
            </a:r>
            <a:r>
              <a:rPr lang="en-US" dirty="0" smtClean="0"/>
              <a:t>ring-fencing.</a:t>
            </a:r>
          </a:p>
          <a:p>
            <a:pPr lvl="1"/>
            <a:r>
              <a:rPr lang="en-US" dirty="0" smtClean="0"/>
              <a:t>See Song (2004); </a:t>
            </a:r>
            <a:r>
              <a:rPr lang="en-US" dirty="0"/>
              <a:t>Cerutti</a:t>
            </a:r>
            <a:r>
              <a:rPr lang="en-US" dirty="0"/>
              <a:t> et </a:t>
            </a:r>
            <a:r>
              <a:rPr lang="en-US" dirty="0" smtClean="0"/>
              <a:t>al. (2010); </a:t>
            </a:r>
            <a:r>
              <a:rPr lang="en-US" dirty="0"/>
              <a:t>Cerutti</a:t>
            </a:r>
            <a:r>
              <a:rPr lang="en-US" dirty="0"/>
              <a:t> and </a:t>
            </a:r>
            <a:r>
              <a:rPr lang="en-US" dirty="0" smtClean="0"/>
              <a:t>Schmieder</a:t>
            </a:r>
            <a:r>
              <a:rPr lang="en-US" dirty="0" smtClean="0"/>
              <a:t> (2012). </a:t>
            </a:r>
            <a:endParaRPr lang="en-US" dirty="0"/>
          </a:p>
        </p:txBody>
      </p:sp>
      <p:sp>
        <p:nvSpPr>
          <p:cNvPr id="4" name="Slide Number Placeholder 3"/>
          <p:cNvSpPr>
            <a:spLocks noGrp="1"/>
          </p:cNvSpPr>
          <p:nvPr>
            <p:ph type="sldNum" sz="quarter" idx="12"/>
          </p:nvPr>
        </p:nvSpPr>
        <p:spPr/>
        <p:txBody>
          <a:bodyPr/>
          <a:lstStyle/>
          <a:p>
            <a:fld id="{FE98E392-30DE-42BC-A072-DE076D7B864B}" type="slidenum">
              <a:rPr lang="en-US" smtClean="0"/>
              <a:t>3</a:t>
            </a:fld>
            <a:endParaRPr lang="en-US" dirty="0"/>
          </a:p>
        </p:txBody>
      </p:sp>
      <p:cxnSp>
        <p:nvCxnSpPr>
          <p:cNvPr id="5" name="Straight Connector 4"/>
          <p:cNvCxnSpPr/>
          <p:nvPr/>
        </p:nvCxnSpPr>
        <p:spPr>
          <a:xfrm>
            <a:off x="457200" y="12192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69432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09600"/>
          </a:xfrm>
        </p:spPr>
        <p:txBody>
          <a:bodyPr>
            <a:normAutofit/>
          </a:bodyPr>
          <a:lstStyle/>
          <a:p>
            <a:r>
              <a:rPr lang="en-US" sz="3200" b="1" dirty="0" smtClean="0"/>
              <a:t>Road Map</a:t>
            </a:r>
            <a:endParaRPr lang="en-US" sz="3200" b="1" dirty="0"/>
          </a:p>
        </p:txBody>
      </p:sp>
      <p:sp>
        <p:nvSpPr>
          <p:cNvPr id="3" name="Content Placeholder 2"/>
          <p:cNvSpPr>
            <a:spLocks noGrp="1"/>
          </p:cNvSpPr>
          <p:nvPr>
            <p:ph idx="1"/>
          </p:nvPr>
        </p:nvSpPr>
        <p:spPr>
          <a:xfrm>
            <a:off x="457200" y="1371600"/>
            <a:ext cx="8229600" cy="5334000"/>
          </a:xfrm>
        </p:spPr>
        <p:txBody>
          <a:bodyPr>
            <a:normAutofit/>
          </a:bodyPr>
          <a:lstStyle/>
          <a:p>
            <a:pPr marL="457200" indent="-457200">
              <a:buFont typeface="+mj-lt"/>
              <a:buAutoNum type="arabicPeriod"/>
            </a:pPr>
            <a:r>
              <a:rPr lang="en-GB" dirty="0" smtClean="0"/>
              <a:t>Data</a:t>
            </a:r>
          </a:p>
          <a:p>
            <a:pPr marL="457200" indent="-457200">
              <a:buFont typeface="+mj-lt"/>
              <a:buAutoNum type="arabicPeriod"/>
            </a:pPr>
            <a:r>
              <a:rPr lang="en-GB" dirty="0" smtClean="0"/>
              <a:t>Methodology</a:t>
            </a:r>
          </a:p>
          <a:p>
            <a:pPr lvl="2"/>
            <a:r>
              <a:rPr lang="en-GB" dirty="0" smtClean="0"/>
              <a:t>Merton distance to default</a:t>
            </a:r>
          </a:p>
          <a:p>
            <a:pPr lvl="2"/>
            <a:r>
              <a:rPr lang="en-US" altLang="zh-TW" dirty="0"/>
              <a:t>Byström’s </a:t>
            </a:r>
            <a:r>
              <a:rPr lang="en-US" altLang="zh-TW" dirty="0" smtClean="0"/>
              <a:t>distance to default</a:t>
            </a:r>
            <a:endParaRPr lang="en-GB" dirty="0" smtClean="0"/>
          </a:p>
          <a:p>
            <a:pPr lvl="2"/>
            <a:r>
              <a:rPr lang="en-GB" dirty="0" smtClean="0"/>
              <a:t>Regressions estimating correlations in distance to default (</a:t>
            </a:r>
            <a:r>
              <a:rPr lang="en-GB" dirty="0" smtClean="0"/>
              <a:t>DtD</a:t>
            </a:r>
            <a:r>
              <a:rPr lang="en-GB" dirty="0" smtClean="0"/>
              <a:t>)</a:t>
            </a:r>
          </a:p>
          <a:p>
            <a:pPr lvl="2"/>
            <a:r>
              <a:rPr lang="en-GB" dirty="0" smtClean="0"/>
              <a:t>Estimations examining factors that dampen correlations in </a:t>
            </a:r>
            <a:r>
              <a:rPr lang="en-GB" dirty="0" smtClean="0"/>
              <a:t>DtD</a:t>
            </a:r>
            <a:r>
              <a:rPr lang="en-GB" dirty="0" smtClean="0"/>
              <a:t>.</a:t>
            </a:r>
          </a:p>
          <a:p>
            <a:pPr marL="457200" indent="-457200">
              <a:buFont typeface="+mj-lt"/>
              <a:buAutoNum type="arabicPeriod"/>
            </a:pPr>
            <a:r>
              <a:rPr lang="en-GB" dirty="0" smtClean="0"/>
              <a:t>Results</a:t>
            </a:r>
          </a:p>
          <a:p>
            <a:pPr marL="457200" indent="-457200">
              <a:buFont typeface="+mj-lt"/>
              <a:buAutoNum type="arabicPeriod"/>
            </a:pPr>
            <a:r>
              <a:rPr lang="en-GB" dirty="0" smtClean="0"/>
              <a:t>Conclusion</a:t>
            </a:r>
            <a:endParaRPr lang="en-US" dirty="0"/>
          </a:p>
        </p:txBody>
      </p:sp>
      <p:sp>
        <p:nvSpPr>
          <p:cNvPr id="4" name="Slide Number Placeholder 3"/>
          <p:cNvSpPr>
            <a:spLocks noGrp="1"/>
          </p:cNvSpPr>
          <p:nvPr>
            <p:ph type="sldNum" sz="quarter" idx="12"/>
          </p:nvPr>
        </p:nvSpPr>
        <p:spPr/>
        <p:txBody>
          <a:bodyPr/>
          <a:lstStyle/>
          <a:p>
            <a:fld id="{FE98E392-30DE-42BC-A072-DE076D7B864B}" type="slidenum">
              <a:rPr lang="en-US" smtClean="0"/>
              <a:t>4</a:t>
            </a:fld>
            <a:endParaRPr lang="en-US" dirty="0"/>
          </a:p>
        </p:txBody>
      </p:sp>
      <p:cxnSp>
        <p:nvCxnSpPr>
          <p:cNvPr id="5" name="Straight Connector 4"/>
          <p:cNvCxnSpPr/>
          <p:nvPr/>
        </p:nvCxnSpPr>
        <p:spPr>
          <a:xfrm>
            <a:off x="457200" y="12192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31443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38200"/>
          </a:xfrm>
        </p:spPr>
        <p:txBody>
          <a:bodyPr>
            <a:normAutofit/>
          </a:bodyPr>
          <a:lstStyle/>
          <a:p>
            <a:r>
              <a:rPr lang="en-US" sz="3200" b="1" dirty="0" smtClean="0"/>
              <a:t>Data</a:t>
            </a:r>
            <a:endParaRPr lang="en-US" sz="3200" b="1" dirty="0"/>
          </a:p>
        </p:txBody>
      </p:sp>
      <p:sp>
        <p:nvSpPr>
          <p:cNvPr id="3" name="Content Placeholder 2"/>
          <p:cNvSpPr>
            <a:spLocks noGrp="1"/>
          </p:cNvSpPr>
          <p:nvPr>
            <p:ph idx="1"/>
          </p:nvPr>
        </p:nvSpPr>
        <p:spPr>
          <a:xfrm>
            <a:off x="304800" y="1371600"/>
            <a:ext cx="8610600" cy="5334000"/>
          </a:xfrm>
        </p:spPr>
        <p:txBody>
          <a:bodyPr>
            <a:normAutofit fontScale="70000" lnSpcReduction="20000"/>
          </a:bodyPr>
          <a:lstStyle/>
          <a:p>
            <a:r>
              <a:rPr lang="en-US" sz="3100" dirty="0" smtClean="0"/>
              <a:t>Weekly distance to default measures (constructed from daily stock market data) for:</a:t>
            </a:r>
          </a:p>
          <a:p>
            <a:pPr lvl="1">
              <a:buFont typeface="Arial" pitchFamily="34" charset="0"/>
              <a:buChar char="−"/>
            </a:pPr>
            <a:r>
              <a:rPr lang="en-US" sz="3100" dirty="0" smtClean="0"/>
              <a:t> 41 parent </a:t>
            </a:r>
            <a:r>
              <a:rPr lang="en-US" sz="3100" dirty="0"/>
              <a:t>bank </a:t>
            </a:r>
            <a:r>
              <a:rPr lang="en-US" sz="3100" dirty="0" smtClean="0"/>
              <a:t>groups from 24 countries</a:t>
            </a:r>
          </a:p>
          <a:p>
            <a:pPr lvl="2"/>
            <a:r>
              <a:rPr lang="en-US" sz="2200" dirty="0" smtClean="0"/>
              <a:t>Eg</a:t>
            </a:r>
            <a:r>
              <a:rPr lang="en-US" sz="2200" dirty="0" smtClean="0"/>
              <a:t>., BBVA, BNP, Citigroup, Commerzbank, </a:t>
            </a:r>
            <a:r>
              <a:rPr lang="en-US" sz="2200" dirty="0" smtClean="0"/>
              <a:t>Credite</a:t>
            </a:r>
            <a:r>
              <a:rPr lang="en-US" sz="2200" dirty="0" smtClean="0"/>
              <a:t> </a:t>
            </a:r>
            <a:r>
              <a:rPr lang="en-US" sz="2200" dirty="0" smtClean="0"/>
              <a:t>Agricole</a:t>
            </a:r>
            <a:r>
              <a:rPr lang="en-US" sz="2200" dirty="0" smtClean="0"/>
              <a:t>, ING, HSBC, Santander, Scotiabank, </a:t>
            </a:r>
            <a:r>
              <a:rPr lang="en-US" sz="2200" dirty="0" smtClean="0"/>
              <a:t>Societe</a:t>
            </a:r>
            <a:r>
              <a:rPr lang="en-US" sz="2200" dirty="0" smtClean="0"/>
              <a:t> </a:t>
            </a:r>
            <a:r>
              <a:rPr lang="en-US" sz="2200" dirty="0" smtClean="0"/>
              <a:t>Generale</a:t>
            </a:r>
            <a:r>
              <a:rPr lang="en-US" sz="2200" dirty="0" smtClean="0"/>
              <a:t>, Standard Chartered, </a:t>
            </a:r>
            <a:r>
              <a:rPr lang="en-US" sz="2200" dirty="0" smtClean="0"/>
              <a:t>Unicredit</a:t>
            </a:r>
            <a:r>
              <a:rPr lang="en-US" sz="2200" dirty="0" smtClean="0"/>
              <a:t>,</a:t>
            </a:r>
          </a:p>
          <a:p>
            <a:pPr lvl="1">
              <a:buFont typeface="Arial" pitchFamily="34" charset="0"/>
              <a:buChar char="−"/>
            </a:pPr>
            <a:r>
              <a:rPr lang="en-US" sz="3100" dirty="0" smtClean="0"/>
              <a:t> 93 </a:t>
            </a:r>
            <a:r>
              <a:rPr lang="en-US" sz="3100" dirty="0"/>
              <a:t>foreign subsidiaries operating in </a:t>
            </a:r>
            <a:r>
              <a:rPr lang="en-US" sz="3100" dirty="0" smtClean="0"/>
              <a:t>36 </a:t>
            </a:r>
            <a:r>
              <a:rPr lang="en-US" sz="3100" dirty="0"/>
              <a:t>host </a:t>
            </a:r>
            <a:r>
              <a:rPr lang="en-US" sz="3100" dirty="0" smtClean="0"/>
              <a:t>countries</a:t>
            </a:r>
          </a:p>
          <a:p>
            <a:pPr lvl="2"/>
            <a:r>
              <a:rPr lang="en-US" sz="2200" dirty="0" smtClean="0"/>
              <a:t>Argentina, Barbados, Brazil, Botswana, Bulgaria, Chile, China, Colombia, Croatia, Czech </a:t>
            </a:r>
            <a:r>
              <a:rPr lang="en-US" sz="2200" dirty="0"/>
              <a:t>R</a:t>
            </a:r>
            <a:r>
              <a:rPr lang="en-US" sz="2200" dirty="0" smtClean="0"/>
              <a:t>epublic, Egypt, Ghana, Hong Kong, India, Indonesia, Ivory Coast, Jamaica, Kenya, Macedonia, Malaysia, Malta, Morocco, Pakistan, Peru, Poland, </a:t>
            </a:r>
            <a:r>
              <a:rPr lang="en-US" sz="2200" dirty="0" smtClean="0"/>
              <a:t>Romainia</a:t>
            </a:r>
            <a:r>
              <a:rPr lang="en-US" sz="2200" dirty="0" smtClean="0"/>
              <a:t>, Russia, Slovakia, South Africa, Thailand, Trinidad and Tobago, Tunisia, Turkey, Ukraine, Venezuela, Zambia.</a:t>
            </a:r>
          </a:p>
          <a:p>
            <a:pPr lvl="2"/>
            <a:endParaRPr lang="en-US" sz="2200" dirty="0" smtClean="0"/>
          </a:p>
          <a:p>
            <a:r>
              <a:rPr lang="en-US" sz="3100" dirty="0" smtClean="0"/>
              <a:t>Period: September 2008-December </a:t>
            </a:r>
            <a:r>
              <a:rPr lang="en-US" sz="3100" dirty="0"/>
              <a:t>2009</a:t>
            </a:r>
            <a:r>
              <a:rPr lang="en-US" sz="3100" dirty="0" smtClean="0"/>
              <a:t>.</a:t>
            </a:r>
          </a:p>
          <a:p>
            <a:pPr lvl="8">
              <a:buFont typeface="Arial" pitchFamily="34" charset="0"/>
              <a:buChar char="−"/>
            </a:pPr>
            <a:endParaRPr lang="en-US" sz="1000" dirty="0" smtClean="0"/>
          </a:p>
          <a:p>
            <a:r>
              <a:rPr lang="en-US" sz="3100" dirty="0" smtClean="0"/>
              <a:t>The dataset </a:t>
            </a:r>
            <a:r>
              <a:rPr lang="en-US" sz="3100" dirty="0"/>
              <a:t>also includes </a:t>
            </a:r>
            <a:r>
              <a:rPr lang="en-US" sz="3100" dirty="0" smtClean="0"/>
              <a:t>distance to default measures for </a:t>
            </a:r>
            <a:r>
              <a:rPr lang="en-US" sz="3100" dirty="0"/>
              <a:t>all other banks and firms in the home and host </a:t>
            </a:r>
            <a:r>
              <a:rPr lang="en-US" sz="3100" dirty="0" smtClean="0"/>
              <a:t>countries. </a:t>
            </a:r>
          </a:p>
          <a:p>
            <a:pPr lvl="8"/>
            <a:endParaRPr lang="en-US" dirty="0" smtClean="0"/>
          </a:p>
          <a:p>
            <a:r>
              <a:rPr lang="en-US" sz="3100" dirty="0" smtClean="0"/>
              <a:t>Distance to default measures are constructed from </a:t>
            </a:r>
            <a:r>
              <a:rPr lang="en-US" sz="3100" dirty="0"/>
              <a:t>d</a:t>
            </a:r>
            <a:r>
              <a:rPr lang="en-US" sz="3100" dirty="0" smtClean="0"/>
              <a:t>aily </a:t>
            </a:r>
            <a:r>
              <a:rPr lang="en-US" sz="3100" dirty="0"/>
              <a:t>stock market </a:t>
            </a:r>
            <a:r>
              <a:rPr lang="en-US" sz="3100" dirty="0" smtClean="0"/>
              <a:t>data obtained from </a:t>
            </a:r>
            <a:r>
              <a:rPr lang="en-US" sz="3100" dirty="0"/>
              <a:t>Compustat</a:t>
            </a:r>
            <a:r>
              <a:rPr lang="en-US" sz="3100" dirty="0"/>
              <a:t> for international banks and </a:t>
            </a:r>
            <a:r>
              <a:rPr lang="en-US" sz="3100" dirty="0" smtClean="0"/>
              <a:t>from </a:t>
            </a:r>
            <a:r>
              <a:rPr lang="en-US" sz="3100" dirty="0"/>
              <a:t>CRSP for U.S. banks</a:t>
            </a:r>
            <a:r>
              <a:rPr lang="en-US" sz="3100" dirty="0" smtClean="0"/>
              <a:t>.</a:t>
            </a:r>
          </a:p>
          <a:p>
            <a:pPr marL="1737360" lvl="8" indent="0">
              <a:buNone/>
            </a:pPr>
            <a:r>
              <a:rPr lang="en-US" dirty="0" smtClean="0"/>
              <a:t> </a:t>
            </a:r>
          </a:p>
        </p:txBody>
      </p:sp>
      <p:sp>
        <p:nvSpPr>
          <p:cNvPr id="4" name="Slide Number Placeholder 3"/>
          <p:cNvSpPr>
            <a:spLocks noGrp="1"/>
          </p:cNvSpPr>
          <p:nvPr>
            <p:ph type="sldNum" sz="quarter" idx="12"/>
          </p:nvPr>
        </p:nvSpPr>
        <p:spPr/>
        <p:txBody>
          <a:bodyPr/>
          <a:lstStyle/>
          <a:p>
            <a:fld id="{FE98E392-30DE-42BC-A072-DE076D7B864B}" type="slidenum">
              <a:rPr lang="en-US" smtClean="0"/>
              <a:t>5</a:t>
            </a:fld>
            <a:endParaRPr lang="en-US" dirty="0"/>
          </a:p>
        </p:txBody>
      </p:sp>
      <p:cxnSp>
        <p:nvCxnSpPr>
          <p:cNvPr id="5" name="Straight Connector 4"/>
          <p:cNvCxnSpPr/>
          <p:nvPr/>
        </p:nvCxnSpPr>
        <p:spPr>
          <a:xfrm>
            <a:off x="609600" y="12192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57200" y="12192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4643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38200"/>
          </a:xfrm>
        </p:spPr>
        <p:txBody>
          <a:bodyPr>
            <a:normAutofit/>
          </a:bodyPr>
          <a:lstStyle/>
          <a:p>
            <a:r>
              <a:rPr lang="en-US" sz="3200" b="1" dirty="0" smtClean="0"/>
              <a:t>Data</a:t>
            </a:r>
            <a:endParaRPr lang="en-US" sz="3200" b="1" dirty="0"/>
          </a:p>
        </p:txBody>
      </p:sp>
      <p:sp>
        <p:nvSpPr>
          <p:cNvPr id="3" name="Content Placeholder 2"/>
          <p:cNvSpPr>
            <a:spLocks noGrp="1"/>
          </p:cNvSpPr>
          <p:nvPr>
            <p:ph idx="1"/>
          </p:nvPr>
        </p:nvSpPr>
        <p:spPr>
          <a:xfrm>
            <a:off x="457200" y="1447800"/>
            <a:ext cx="8229600" cy="5029200"/>
          </a:xfrm>
        </p:spPr>
        <p:txBody>
          <a:bodyPr>
            <a:normAutofit lnSpcReduction="10000"/>
          </a:bodyPr>
          <a:lstStyle/>
          <a:p>
            <a:r>
              <a:rPr lang="en-US" dirty="0" smtClean="0"/>
              <a:t>Subsidiary-level variables </a:t>
            </a:r>
            <a:r>
              <a:rPr lang="en-US" dirty="0"/>
              <a:t>are constructed from </a:t>
            </a:r>
            <a:r>
              <a:rPr lang="en-US" dirty="0"/>
              <a:t>Bankscope</a:t>
            </a:r>
            <a:r>
              <a:rPr lang="en-US" dirty="0"/>
              <a:t>, a comprehensive commercial database of banks' financial statements produced by Bureau Van </a:t>
            </a:r>
            <a:r>
              <a:rPr lang="en-US" dirty="0"/>
              <a:t>Dijk</a:t>
            </a:r>
            <a:r>
              <a:rPr lang="en-US" dirty="0" smtClean="0"/>
              <a:t>. </a:t>
            </a:r>
          </a:p>
          <a:p>
            <a:pPr lvl="8"/>
            <a:endParaRPr lang="en-US" dirty="0" smtClean="0"/>
          </a:p>
          <a:p>
            <a:pPr lvl="1"/>
            <a:r>
              <a:rPr lang="en-US" dirty="0" smtClean="0"/>
              <a:t>Relative </a:t>
            </a:r>
            <a:r>
              <a:rPr lang="en-US" dirty="0"/>
              <a:t>bank </a:t>
            </a:r>
            <a:r>
              <a:rPr lang="en-US" i="1" dirty="0" smtClean="0"/>
              <a:t>size</a:t>
            </a:r>
            <a:r>
              <a:rPr lang="en-US" dirty="0"/>
              <a:t> </a:t>
            </a:r>
            <a:r>
              <a:rPr lang="en-US" dirty="0" smtClean="0"/>
              <a:t>- bank </a:t>
            </a:r>
            <a:r>
              <a:rPr lang="en-US" dirty="0"/>
              <a:t>assets to total system </a:t>
            </a:r>
            <a:r>
              <a:rPr lang="en-US" dirty="0" smtClean="0"/>
              <a:t>assets </a:t>
            </a:r>
            <a:endParaRPr lang="en-US" i="1" dirty="0"/>
          </a:p>
          <a:p>
            <a:pPr lvl="1"/>
            <a:r>
              <a:rPr lang="en-US" i="1" dirty="0"/>
              <a:t>C</a:t>
            </a:r>
            <a:r>
              <a:rPr lang="en-US" i="1" dirty="0" smtClean="0"/>
              <a:t>apital</a:t>
            </a:r>
            <a:r>
              <a:rPr lang="en-US" dirty="0" smtClean="0"/>
              <a:t> </a:t>
            </a:r>
            <a:r>
              <a:rPr lang="en-US" i="1" dirty="0"/>
              <a:t>ratio</a:t>
            </a:r>
            <a:r>
              <a:rPr lang="en-US" dirty="0"/>
              <a:t> </a:t>
            </a:r>
            <a:r>
              <a:rPr lang="en-US" dirty="0" smtClean="0"/>
              <a:t>- regulatory </a:t>
            </a:r>
            <a:r>
              <a:rPr lang="en-US" dirty="0"/>
              <a:t>capital to risk weighted </a:t>
            </a:r>
            <a:r>
              <a:rPr lang="en-US" dirty="0" smtClean="0"/>
              <a:t>assets</a:t>
            </a:r>
          </a:p>
          <a:p>
            <a:pPr lvl="1"/>
            <a:r>
              <a:rPr lang="en-US" i="1" dirty="0"/>
              <a:t>E</a:t>
            </a:r>
            <a:r>
              <a:rPr lang="en-US" i="1" dirty="0" smtClean="0"/>
              <a:t>quity </a:t>
            </a:r>
            <a:r>
              <a:rPr lang="en-US" i="1" dirty="0"/>
              <a:t>ratio</a:t>
            </a:r>
            <a:r>
              <a:rPr lang="en-US" dirty="0"/>
              <a:t> </a:t>
            </a:r>
            <a:r>
              <a:rPr lang="en-US" dirty="0" smtClean="0"/>
              <a:t>- equity </a:t>
            </a:r>
            <a:r>
              <a:rPr lang="en-US" dirty="0"/>
              <a:t>to total </a:t>
            </a:r>
            <a:r>
              <a:rPr lang="en-US" dirty="0" smtClean="0"/>
              <a:t>assets</a:t>
            </a:r>
          </a:p>
          <a:p>
            <a:pPr lvl="1"/>
            <a:r>
              <a:rPr lang="en-US" i="1" dirty="0"/>
              <a:t>P</a:t>
            </a:r>
            <a:r>
              <a:rPr lang="en-US" i="1" dirty="0" smtClean="0"/>
              <a:t>rovisions</a:t>
            </a:r>
            <a:r>
              <a:rPr lang="en-US" dirty="0" smtClean="0"/>
              <a:t> - loan </a:t>
            </a:r>
            <a:r>
              <a:rPr lang="en-US" dirty="0"/>
              <a:t>loss provisions divided by total </a:t>
            </a:r>
            <a:r>
              <a:rPr lang="en-US" dirty="0" smtClean="0"/>
              <a:t>loans</a:t>
            </a:r>
          </a:p>
          <a:p>
            <a:pPr lvl="1"/>
            <a:r>
              <a:rPr lang="en-US" i="1" dirty="0"/>
              <a:t>D</a:t>
            </a:r>
            <a:r>
              <a:rPr lang="en-US" i="1" dirty="0" smtClean="0"/>
              <a:t>eposit</a:t>
            </a:r>
            <a:r>
              <a:rPr lang="en-US" dirty="0" smtClean="0"/>
              <a:t> </a:t>
            </a:r>
            <a:r>
              <a:rPr lang="en-US" i="1" dirty="0"/>
              <a:t>funding </a:t>
            </a:r>
            <a:r>
              <a:rPr lang="en-US" dirty="0" smtClean="0"/>
              <a:t>- deposits </a:t>
            </a:r>
            <a:r>
              <a:rPr lang="en-US" dirty="0"/>
              <a:t>divided by total </a:t>
            </a:r>
            <a:r>
              <a:rPr lang="en-US" dirty="0" smtClean="0"/>
              <a:t>funding</a:t>
            </a:r>
          </a:p>
          <a:p>
            <a:pPr lvl="1"/>
            <a:r>
              <a:rPr lang="en-US" i="1" dirty="0"/>
              <a:t>P</a:t>
            </a:r>
            <a:r>
              <a:rPr lang="en-US" i="1" dirty="0" smtClean="0"/>
              <a:t>rofitability</a:t>
            </a:r>
            <a:r>
              <a:rPr lang="en-US" dirty="0" smtClean="0"/>
              <a:t> - net </a:t>
            </a:r>
            <a:r>
              <a:rPr lang="en-US" dirty="0"/>
              <a:t>income divided by total </a:t>
            </a:r>
            <a:r>
              <a:rPr lang="en-US" dirty="0" smtClean="0"/>
              <a:t>assets</a:t>
            </a:r>
          </a:p>
          <a:p>
            <a:pPr lvl="1"/>
            <a:r>
              <a:rPr lang="en-US" i="1" dirty="0"/>
              <a:t>L</a:t>
            </a:r>
            <a:r>
              <a:rPr lang="en-US" i="1" dirty="0" smtClean="0"/>
              <a:t>iquidity</a:t>
            </a:r>
            <a:r>
              <a:rPr lang="en-US" dirty="0" smtClean="0"/>
              <a:t> - liquid </a:t>
            </a:r>
            <a:r>
              <a:rPr lang="en-US" dirty="0"/>
              <a:t>assets divided by total </a:t>
            </a:r>
            <a:r>
              <a:rPr lang="en-US" dirty="0" smtClean="0"/>
              <a:t>assets</a:t>
            </a:r>
          </a:p>
          <a:p>
            <a:pPr lvl="8"/>
            <a:endParaRPr lang="en-US" dirty="0" smtClean="0"/>
          </a:p>
          <a:p>
            <a:r>
              <a:rPr lang="en-US" i="1" dirty="0"/>
              <a:t>D</a:t>
            </a:r>
            <a:r>
              <a:rPr lang="en-US" i="1" dirty="0" smtClean="0"/>
              <a:t>istance</a:t>
            </a:r>
            <a:r>
              <a:rPr lang="en-US" dirty="0" smtClean="0"/>
              <a:t> – </a:t>
            </a:r>
            <a:r>
              <a:rPr lang="en-US" dirty="0" smtClean="0"/>
              <a:t>geographical (</a:t>
            </a:r>
            <a:r>
              <a:rPr lang="en-US" altLang="zh-TW" dirty="0"/>
              <a:t>measured in </a:t>
            </a:r>
            <a:r>
              <a:rPr lang="en-US" altLang="zh-TW" dirty="0" smtClean="0"/>
              <a:t>logs</a:t>
            </a:r>
            <a:r>
              <a:rPr lang="en-US" altLang="zh-TW" dirty="0"/>
              <a:t>)</a:t>
            </a:r>
            <a:r>
              <a:rPr lang="en-US" dirty="0" smtClean="0"/>
              <a:t> </a:t>
            </a:r>
            <a:r>
              <a:rPr lang="en-US" dirty="0" smtClean="0"/>
              <a:t>or cultural </a:t>
            </a:r>
            <a:r>
              <a:rPr lang="en-US" dirty="0"/>
              <a:t>distance between the parent/home country and the host </a:t>
            </a:r>
            <a:r>
              <a:rPr lang="en-US" dirty="0" smtClean="0"/>
              <a:t>country.</a:t>
            </a:r>
            <a:endParaRPr lang="en-US" dirty="0"/>
          </a:p>
        </p:txBody>
      </p:sp>
      <p:sp>
        <p:nvSpPr>
          <p:cNvPr id="4" name="Slide Number Placeholder 3"/>
          <p:cNvSpPr>
            <a:spLocks noGrp="1"/>
          </p:cNvSpPr>
          <p:nvPr>
            <p:ph type="sldNum" sz="quarter" idx="12"/>
          </p:nvPr>
        </p:nvSpPr>
        <p:spPr/>
        <p:txBody>
          <a:bodyPr/>
          <a:lstStyle/>
          <a:p>
            <a:fld id="{FE98E392-30DE-42BC-A072-DE076D7B864B}" type="slidenum">
              <a:rPr lang="en-US" smtClean="0"/>
              <a:t>6</a:t>
            </a:fld>
            <a:endParaRPr lang="en-US" dirty="0"/>
          </a:p>
        </p:txBody>
      </p:sp>
      <p:cxnSp>
        <p:nvCxnSpPr>
          <p:cNvPr id="5" name="Straight Connector 4"/>
          <p:cNvCxnSpPr/>
          <p:nvPr/>
        </p:nvCxnSpPr>
        <p:spPr>
          <a:xfrm>
            <a:off x="457200" y="12192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24164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533400"/>
          </a:xfrm>
        </p:spPr>
        <p:txBody>
          <a:bodyPr>
            <a:noAutofit/>
          </a:bodyPr>
          <a:lstStyle/>
          <a:p>
            <a:r>
              <a:rPr lang="en-US" sz="3200" b="1" dirty="0" smtClean="0"/>
              <a:t>Data</a:t>
            </a:r>
            <a:r>
              <a:rPr lang="en-US" sz="3200" dirty="0" smtClean="0"/>
              <a:t/>
            </a:r>
            <a:br>
              <a:rPr lang="en-US" sz="3200" dirty="0" smtClean="0"/>
            </a:br>
            <a:endParaRPr lang="en-US" sz="3200" dirty="0"/>
          </a:p>
        </p:txBody>
      </p:sp>
      <p:sp>
        <p:nvSpPr>
          <p:cNvPr id="3" name="Content Placeholder 2"/>
          <p:cNvSpPr>
            <a:spLocks noGrp="1"/>
          </p:cNvSpPr>
          <p:nvPr>
            <p:ph idx="1"/>
          </p:nvPr>
        </p:nvSpPr>
        <p:spPr>
          <a:xfrm>
            <a:off x="228600" y="838200"/>
            <a:ext cx="8763000" cy="6019800"/>
          </a:xfrm>
        </p:spPr>
        <p:txBody>
          <a:bodyPr>
            <a:normAutofit fontScale="47500" lnSpcReduction="20000"/>
          </a:bodyPr>
          <a:lstStyle/>
          <a:p>
            <a:r>
              <a:rPr lang="en-US" sz="4400" dirty="0" smtClean="0"/>
              <a:t>We </a:t>
            </a:r>
            <a:r>
              <a:rPr lang="en-US" sz="4400" dirty="0"/>
              <a:t>use data from the 2007 World Bank Regulation and Supervision survey to construct different indexes of bank regulation and supervision following Barth et al. (2001</a:t>
            </a:r>
            <a:r>
              <a:rPr lang="en-US" sz="4400" dirty="0" smtClean="0"/>
              <a:t>).</a:t>
            </a:r>
          </a:p>
          <a:p>
            <a:pPr marL="0" indent="0">
              <a:buNone/>
            </a:pPr>
            <a:endParaRPr lang="en-US" sz="4400" dirty="0" smtClean="0"/>
          </a:p>
          <a:p>
            <a:pPr lvl="1">
              <a:spcAft>
                <a:spcPts val="600"/>
              </a:spcAft>
            </a:pPr>
            <a:r>
              <a:rPr lang="en-US" sz="4000" i="1" dirty="0" smtClean="0"/>
              <a:t>Capital</a:t>
            </a:r>
            <a:r>
              <a:rPr lang="en-US" sz="4000" dirty="0" smtClean="0"/>
              <a:t> </a:t>
            </a:r>
            <a:r>
              <a:rPr lang="en-US" sz="4000" i="1" dirty="0"/>
              <a:t>stringency</a:t>
            </a:r>
            <a:r>
              <a:rPr lang="en-US" sz="4000" dirty="0"/>
              <a:t> </a:t>
            </a:r>
            <a:r>
              <a:rPr lang="en-US" sz="4000" dirty="0" smtClean="0"/>
              <a:t> and </a:t>
            </a:r>
            <a:r>
              <a:rPr lang="en-US" sz="4000" i="1" dirty="0" smtClean="0"/>
              <a:t>Capital </a:t>
            </a:r>
            <a:r>
              <a:rPr lang="en-US" sz="4000" i="1" dirty="0"/>
              <a:t>regulation</a:t>
            </a:r>
            <a:r>
              <a:rPr lang="en-US" sz="4000" dirty="0"/>
              <a:t> </a:t>
            </a:r>
            <a:r>
              <a:rPr lang="en-US" sz="4000" dirty="0" smtClean="0"/>
              <a:t>- capital </a:t>
            </a:r>
            <a:r>
              <a:rPr lang="en-US" sz="4000" dirty="0"/>
              <a:t>a bank </a:t>
            </a:r>
            <a:r>
              <a:rPr lang="en-US" sz="4000" dirty="0" smtClean="0"/>
              <a:t>requires to </a:t>
            </a:r>
            <a:r>
              <a:rPr lang="en-US" sz="4000" dirty="0"/>
              <a:t>start its operation and the capital ratio it has to comply with daily. </a:t>
            </a:r>
            <a:endParaRPr lang="en-US" sz="4000" dirty="0" smtClean="0"/>
          </a:p>
          <a:p>
            <a:pPr lvl="1">
              <a:spcAft>
                <a:spcPts val="600"/>
              </a:spcAft>
            </a:pPr>
            <a:r>
              <a:rPr lang="en-US" sz="4000" i="1" dirty="0" smtClean="0"/>
              <a:t>Activity </a:t>
            </a:r>
            <a:r>
              <a:rPr lang="en-US" sz="4000" i="1" dirty="0"/>
              <a:t>restrictions</a:t>
            </a:r>
            <a:r>
              <a:rPr lang="en-US" sz="4000" dirty="0"/>
              <a:t> </a:t>
            </a:r>
            <a:r>
              <a:rPr lang="en-US" sz="4000" dirty="0" smtClean="0"/>
              <a:t>- degree </a:t>
            </a:r>
            <a:r>
              <a:rPr lang="en-US" sz="4000" dirty="0"/>
              <a:t>to which the </a:t>
            </a:r>
            <a:r>
              <a:rPr lang="en-US" sz="4000" dirty="0" smtClean="0"/>
              <a:t>authorities </a:t>
            </a:r>
            <a:r>
              <a:rPr lang="en-US" sz="4000" dirty="0"/>
              <a:t>allow banks to engage </a:t>
            </a:r>
            <a:r>
              <a:rPr lang="en-US" sz="4000" dirty="0" smtClean="0"/>
              <a:t>in non-bank financial activities (</a:t>
            </a:r>
            <a:r>
              <a:rPr lang="en-US" sz="4000" dirty="0" smtClean="0"/>
              <a:t>investment banking, </a:t>
            </a:r>
            <a:r>
              <a:rPr lang="en-US" sz="4000" dirty="0" smtClean="0"/>
              <a:t>insurance, real estate).</a:t>
            </a:r>
          </a:p>
          <a:p>
            <a:pPr lvl="1">
              <a:spcAft>
                <a:spcPts val="600"/>
              </a:spcAft>
            </a:pPr>
            <a:r>
              <a:rPr lang="en-US" sz="4000" i="1" dirty="0" smtClean="0"/>
              <a:t>Disclosure requirements – </a:t>
            </a:r>
            <a:r>
              <a:rPr lang="en-US" sz="4000" dirty="0" smtClean="0"/>
              <a:t>data banks need to disclose</a:t>
            </a:r>
          </a:p>
          <a:p>
            <a:pPr lvl="1">
              <a:spcAft>
                <a:spcPts val="600"/>
              </a:spcAft>
            </a:pPr>
            <a:r>
              <a:rPr lang="en-US" sz="4000" i="1" dirty="0" smtClean="0"/>
              <a:t>Diversification </a:t>
            </a:r>
            <a:r>
              <a:rPr lang="en-US" sz="4000" i="1" dirty="0"/>
              <a:t>requirements </a:t>
            </a:r>
            <a:r>
              <a:rPr lang="en-US" sz="4000" i="1" dirty="0" smtClean="0"/>
              <a:t>– </a:t>
            </a:r>
            <a:r>
              <a:rPr lang="en-US" sz="4000" dirty="0" smtClean="0"/>
              <a:t>whether </a:t>
            </a:r>
            <a:r>
              <a:rPr lang="en-US" sz="4000" dirty="0"/>
              <a:t>regulations support </a:t>
            </a:r>
            <a:r>
              <a:rPr lang="en-US" sz="4000" dirty="0" smtClean="0"/>
              <a:t>asset diversification.</a:t>
            </a:r>
          </a:p>
          <a:p>
            <a:pPr lvl="1">
              <a:spcAft>
                <a:spcPts val="600"/>
              </a:spcAft>
            </a:pPr>
            <a:r>
              <a:rPr lang="en-US" sz="4000" i="1" dirty="0" smtClean="0"/>
              <a:t>Loan </a:t>
            </a:r>
            <a:r>
              <a:rPr lang="en-US" sz="4000" i="1" dirty="0"/>
              <a:t>Classification Stringency</a:t>
            </a:r>
            <a:r>
              <a:rPr lang="en-US" sz="4000" b="1" dirty="0"/>
              <a:t> </a:t>
            </a:r>
            <a:r>
              <a:rPr lang="en-US" sz="4000" b="1" dirty="0" smtClean="0"/>
              <a:t>- </a:t>
            </a:r>
            <a:r>
              <a:rPr lang="en-US" sz="4000" dirty="0" smtClean="0"/>
              <a:t>degree </a:t>
            </a:r>
            <a:r>
              <a:rPr lang="en-US" sz="4000" dirty="0"/>
              <a:t>to which loans that are in arrears must be classified as sub-standard, doubtful, or loss. </a:t>
            </a:r>
            <a:r>
              <a:rPr lang="en-US" sz="4000" i="1" dirty="0"/>
              <a:t> </a:t>
            </a:r>
            <a:endParaRPr lang="en-US" sz="4000" i="1" dirty="0" smtClean="0"/>
          </a:p>
          <a:p>
            <a:pPr lvl="1">
              <a:spcAft>
                <a:spcPts val="600"/>
              </a:spcAft>
            </a:pPr>
            <a:r>
              <a:rPr lang="en-US" sz="4000" i="1" dirty="0" smtClean="0"/>
              <a:t>Provisioning Stringency</a:t>
            </a:r>
            <a:r>
              <a:rPr lang="en-US" sz="4000" b="1" dirty="0" smtClean="0"/>
              <a:t> </a:t>
            </a:r>
            <a:r>
              <a:rPr lang="en-US" sz="4000" dirty="0" smtClean="0"/>
              <a:t>- degree </a:t>
            </a:r>
            <a:r>
              <a:rPr lang="en-US" sz="4000" dirty="0"/>
              <a:t>to which a bank must provision as a loan </a:t>
            </a:r>
            <a:r>
              <a:rPr lang="en-US" sz="4000" dirty="0" smtClean="0"/>
              <a:t>classification deteriorates.</a:t>
            </a:r>
          </a:p>
          <a:p>
            <a:pPr lvl="1">
              <a:spcAft>
                <a:spcPts val="600"/>
              </a:spcAft>
            </a:pPr>
            <a:r>
              <a:rPr lang="en-US" sz="4000" i="1" dirty="0" smtClean="0"/>
              <a:t>Supervisory </a:t>
            </a:r>
            <a:r>
              <a:rPr lang="en-US" sz="4000" i="1" dirty="0"/>
              <a:t>powers </a:t>
            </a:r>
            <a:r>
              <a:rPr lang="en-US" sz="4000" i="1" dirty="0" smtClean="0"/>
              <a:t>- </a:t>
            </a:r>
            <a:r>
              <a:rPr lang="en-US" sz="4000" dirty="0" smtClean="0"/>
              <a:t>supervisory </a:t>
            </a:r>
            <a:r>
              <a:rPr lang="en-US" sz="4000" dirty="0"/>
              <a:t>authorities’ power and authority to take specific preventive and corrective actions. </a:t>
            </a:r>
            <a:endParaRPr lang="en-US" sz="4000" dirty="0" smtClean="0"/>
          </a:p>
          <a:p>
            <a:pPr lvl="1">
              <a:spcAft>
                <a:spcPts val="600"/>
              </a:spcAft>
            </a:pPr>
            <a:r>
              <a:rPr lang="en-US" sz="4000" i="1" dirty="0" smtClean="0"/>
              <a:t>Prompt </a:t>
            </a:r>
            <a:r>
              <a:rPr lang="en-US" sz="4000" i="1" dirty="0"/>
              <a:t>corrective power</a:t>
            </a:r>
            <a:r>
              <a:rPr lang="en-US" sz="4000" dirty="0"/>
              <a:t> </a:t>
            </a:r>
            <a:r>
              <a:rPr lang="en-US" sz="4000" dirty="0" smtClean="0"/>
              <a:t>- extent </a:t>
            </a:r>
            <a:r>
              <a:rPr lang="en-US" sz="4000" dirty="0"/>
              <a:t>to which the law </a:t>
            </a:r>
            <a:r>
              <a:rPr lang="en-US" sz="4000" dirty="0" smtClean="0"/>
              <a:t>establishes powers for supervisors to intervene and potentially close banks when in trouble.</a:t>
            </a:r>
            <a:endParaRPr lang="en-US" sz="4000" dirty="0"/>
          </a:p>
          <a:p>
            <a:endParaRPr lang="en-US" dirty="0"/>
          </a:p>
        </p:txBody>
      </p:sp>
      <p:sp>
        <p:nvSpPr>
          <p:cNvPr id="4" name="Slide Number Placeholder 3"/>
          <p:cNvSpPr>
            <a:spLocks noGrp="1"/>
          </p:cNvSpPr>
          <p:nvPr>
            <p:ph type="sldNum" sz="quarter" idx="12"/>
          </p:nvPr>
        </p:nvSpPr>
        <p:spPr/>
        <p:txBody>
          <a:bodyPr/>
          <a:lstStyle/>
          <a:p>
            <a:fld id="{FE98E392-30DE-42BC-A072-DE076D7B864B}" type="slidenum">
              <a:rPr lang="en-US" smtClean="0"/>
              <a:t>7</a:t>
            </a:fld>
            <a:endParaRPr lang="en-US" dirty="0"/>
          </a:p>
        </p:txBody>
      </p:sp>
      <p:cxnSp>
        <p:nvCxnSpPr>
          <p:cNvPr id="5" name="Straight Connector 4"/>
          <p:cNvCxnSpPr/>
          <p:nvPr/>
        </p:nvCxnSpPr>
        <p:spPr>
          <a:xfrm>
            <a:off x="457200" y="7620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73710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09600"/>
          </a:xfrm>
        </p:spPr>
        <p:txBody>
          <a:bodyPr>
            <a:normAutofit/>
          </a:bodyPr>
          <a:lstStyle/>
          <a:p>
            <a:r>
              <a:rPr lang="en-US" sz="3200" b="1" dirty="0" smtClean="0"/>
              <a:t>Data</a:t>
            </a:r>
            <a:endParaRPr lang="en-US" sz="3200" b="1" dirty="0"/>
          </a:p>
        </p:txBody>
      </p:sp>
      <p:sp>
        <p:nvSpPr>
          <p:cNvPr id="3" name="Content Placeholder 2"/>
          <p:cNvSpPr>
            <a:spLocks noGrp="1"/>
          </p:cNvSpPr>
          <p:nvPr>
            <p:ph idx="1"/>
          </p:nvPr>
        </p:nvSpPr>
        <p:spPr>
          <a:xfrm>
            <a:off x="457200" y="1371600"/>
            <a:ext cx="8229600" cy="5105400"/>
          </a:xfrm>
        </p:spPr>
        <p:txBody>
          <a:bodyPr>
            <a:normAutofit/>
          </a:bodyPr>
          <a:lstStyle/>
          <a:p>
            <a:r>
              <a:rPr lang="en-US" i="1" dirty="0" smtClean="0"/>
              <a:t>Reserve requirements: </a:t>
            </a:r>
            <a:r>
              <a:rPr lang="en-US" dirty="0" smtClean="0"/>
              <a:t>average level</a:t>
            </a:r>
            <a:r>
              <a:rPr lang="en-US" i="1" dirty="0" smtClean="0"/>
              <a:t> </a:t>
            </a:r>
            <a:r>
              <a:rPr lang="en-US" dirty="0" smtClean="0"/>
              <a:t>of requirements.</a:t>
            </a:r>
          </a:p>
          <a:p>
            <a:r>
              <a:rPr lang="en-US" i="1" dirty="0" smtClean="0"/>
              <a:t>Financial outflows</a:t>
            </a:r>
            <a:r>
              <a:rPr lang="en-US" dirty="0" smtClean="0"/>
              <a:t>: </a:t>
            </a:r>
            <a:r>
              <a:rPr lang="en-US" dirty="0"/>
              <a:t>Average of three binary variables measuring bank restrictions on lending to non-residents, maintaining accounts abroad, and regulation on banks’ investment abroad</a:t>
            </a:r>
            <a:r>
              <a:rPr lang="en-US" dirty="0" smtClean="0"/>
              <a:t>. IMF AREAR. </a:t>
            </a:r>
          </a:p>
          <a:p>
            <a:pPr lvl="8"/>
            <a:endParaRPr lang="en-US" dirty="0"/>
          </a:p>
          <a:p>
            <a:r>
              <a:rPr lang="en-US" dirty="0"/>
              <a:t>We also control for </a:t>
            </a:r>
            <a:r>
              <a:rPr lang="en-US" dirty="0" smtClean="0"/>
              <a:t>macro/global </a:t>
            </a:r>
            <a:r>
              <a:rPr lang="en-US" dirty="0"/>
              <a:t>factors that may affect the changes in credit risk of the parents and their subsidiaries</a:t>
            </a:r>
            <a:r>
              <a:rPr lang="en-US" dirty="0" smtClean="0"/>
              <a:t>. </a:t>
            </a:r>
          </a:p>
          <a:p>
            <a:pPr lvl="1"/>
            <a:r>
              <a:rPr lang="en-US" dirty="0" smtClean="0"/>
              <a:t>Innovations in market volatility: </a:t>
            </a:r>
            <a:r>
              <a:rPr lang="en-US" b="1" dirty="0" smtClean="0"/>
              <a:t>CVIX</a:t>
            </a:r>
            <a:r>
              <a:rPr lang="en-US" dirty="0" smtClean="0"/>
              <a:t> </a:t>
            </a:r>
            <a:r>
              <a:rPr lang="en-US" dirty="0"/>
              <a:t>is the change in the Chicago Board Options Exchange Volatility </a:t>
            </a:r>
            <a:r>
              <a:rPr lang="en-US" dirty="0" smtClean="0"/>
              <a:t>Index</a:t>
            </a:r>
          </a:p>
          <a:p>
            <a:pPr lvl="1"/>
            <a:r>
              <a:rPr lang="en-US" dirty="0" smtClean="0"/>
              <a:t>Innovations in credit premium: </a:t>
            </a:r>
            <a:r>
              <a:rPr lang="en-US" b="1" dirty="0" smtClean="0"/>
              <a:t>CDEF</a:t>
            </a:r>
            <a:r>
              <a:rPr lang="en-US" dirty="0" smtClean="0"/>
              <a:t> is the change in the default spread measured as the difference in BAA-AAA yields</a:t>
            </a:r>
            <a:endParaRPr lang="en-US" dirty="0"/>
          </a:p>
        </p:txBody>
      </p:sp>
      <p:sp>
        <p:nvSpPr>
          <p:cNvPr id="4" name="Slide Number Placeholder 3"/>
          <p:cNvSpPr>
            <a:spLocks noGrp="1"/>
          </p:cNvSpPr>
          <p:nvPr>
            <p:ph type="sldNum" sz="quarter" idx="12"/>
          </p:nvPr>
        </p:nvSpPr>
        <p:spPr/>
        <p:txBody>
          <a:bodyPr/>
          <a:lstStyle/>
          <a:p>
            <a:fld id="{FE98E392-30DE-42BC-A072-DE076D7B864B}" type="slidenum">
              <a:rPr lang="en-US" smtClean="0"/>
              <a:t>8</a:t>
            </a:fld>
            <a:endParaRPr lang="en-US" dirty="0"/>
          </a:p>
        </p:txBody>
      </p:sp>
      <p:cxnSp>
        <p:nvCxnSpPr>
          <p:cNvPr id="5" name="Straight Connector 4"/>
          <p:cNvCxnSpPr/>
          <p:nvPr/>
        </p:nvCxnSpPr>
        <p:spPr>
          <a:xfrm>
            <a:off x="457200" y="11430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11858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 Merton’s distance-to-default</a:t>
            </a:r>
            <a:endParaRPr lang="en-US" sz="3200" b="1" dirty="0"/>
          </a:p>
        </p:txBody>
      </p:sp>
      <p:sp>
        <p:nvSpPr>
          <p:cNvPr id="4" name="Slide Number Placeholder 3"/>
          <p:cNvSpPr>
            <a:spLocks noGrp="1"/>
          </p:cNvSpPr>
          <p:nvPr>
            <p:ph type="sldNum" sz="quarter" idx="12"/>
          </p:nvPr>
        </p:nvSpPr>
        <p:spPr/>
        <p:txBody>
          <a:bodyPr/>
          <a:lstStyle/>
          <a:p>
            <a:fld id="{FE98E392-30DE-42BC-A072-DE076D7B864B}" type="slidenum">
              <a:rPr lang="en-US" smtClean="0"/>
              <a:t>9</a:t>
            </a:fld>
            <a:endParaRPr lang="en-US" dirty="0"/>
          </a:p>
        </p:txBody>
      </p:sp>
      <p:sp>
        <p:nvSpPr>
          <p:cNvPr id="5" name="Content Placeholder 2"/>
          <p:cNvSpPr>
            <a:spLocks noGrp="1"/>
          </p:cNvSpPr>
          <p:nvPr>
            <p:ph idx="1"/>
          </p:nvPr>
        </p:nvSpPr>
        <p:spPr>
          <a:xfrm>
            <a:off x="304799" y="1524000"/>
            <a:ext cx="4209753" cy="4830763"/>
          </a:xfrm>
        </p:spPr>
        <p:txBody>
          <a:bodyPr>
            <a:normAutofit fontScale="77500" lnSpcReduction="20000"/>
          </a:bodyPr>
          <a:lstStyle/>
          <a:p>
            <a:r>
              <a:rPr lang="en-US" altLang="en-US" sz="2100" dirty="0" smtClean="0"/>
              <a:t>We compute distance to default (DtD) implied from the </a:t>
            </a:r>
            <a:r>
              <a:rPr lang="en-US" altLang="en-US" sz="2100" dirty="0" smtClean="0"/>
              <a:t>structural credit </a:t>
            </a:r>
            <a:r>
              <a:rPr lang="en-US" altLang="en-US" sz="2100" dirty="0" smtClean="0"/>
              <a:t>risk model of Merton (1974</a:t>
            </a:r>
            <a:r>
              <a:rPr lang="en-US" altLang="en-US" sz="2100" dirty="0" smtClean="0"/>
              <a:t>).</a:t>
            </a:r>
            <a:endParaRPr lang="en-US" altLang="en-US" sz="2100" dirty="0" smtClean="0"/>
          </a:p>
          <a:p>
            <a:pPr lvl="8"/>
            <a:endParaRPr lang="en-US" sz="900" dirty="0" smtClean="0"/>
          </a:p>
          <a:p>
            <a:r>
              <a:rPr lang="en-GB" altLang="en-US" sz="2100" dirty="0"/>
              <a:t>It is the number of standard </a:t>
            </a:r>
            <a:r>
              <a:rPr lang="en-GB" altLang="en-US" sz="2100" dirty="0" smtClean="0"/>
              <a:t>deviations that the firm is from the default point.</a:t>
            </a:r>
            <a:endParaRPr lang="en-US" altLang="en-US" sz="2100" dirty="0" smtClean="0"/>
          </a:p>
          <a:p>
            <a:endParaRPr lang="en-US" sz="2100" dirty="0"/>
          </a:p>
          <a:p>
            <a:r>
              <a:rPr lang="en-US" sz="2100" dirty="0" smtClean="0"/>
              <a:t>DtD </a:t>
            </a:r>
            <a:r>
              <a:rPr lang="en-US" sz="2100" dirty="0" smtClean="0"/>
              <a:t>is </a:t>
            </a:r>
            <a:r>
              <a:rPr lang="en-US" sz="2100" dirty="0" smtClean="0"/>
              <a:t>roughly the</a:t>
            </a:r>
            <a:r>
              <a:rPr lang="en-US" sz="2100" dirty="0" smtClean="0"/>
              <a:t> </a:t>
            </a:r>
            <a:r>
              <a:rPr lang="en-US" sz="2100" dirty="0" smtClean="0"/>
              <a:t>difference </a:t>
            </a:r>
            <a:r>
              <a:rPr lang="en-US" sz="2100" dirty="0"/>
              <a:t>between the asset value of the bank and the face value of its debt, scaled by the standard deviation of the bank’s asset value</a:t>
            </a:r>
            <a:r>
              <a:rPr lang="en-US" sz="2100" dirty="0" smtClean="0"/>
              <a:t>.</a:t>
            </a:r>
          </a:p>
          <a:p>
            <a:pPr marL="0" indent="0">
              <a:buNone/>
            </a:pPr>
            <a:endParaRPr lang="en-US" altLang="en-US" sz="2100" dirty="0" smtClean="0"/>
          </a:p>
          <a:p>
            <a:r>
              <a:rPr lang="en-US" altLang="en-US" sz="2100" dirty="0" smtClean="0"/>
              <a:t>Commonly used in default prediction outperforming accounting-based models in hazard regressions for non-financial firms</a:t>
            </a:r>
          </a:p>
          <a:p>
            <a:pPr lvl="1"/>
            <a:r>
              <a:rPr lang="en-US" altLang="en-US" sz="1500" dirty="0" smtClean="0"/>
              <a:t>Campbell, </a:t>
            </a:r>
            <a:r>
              <a:rPr lang="en-US" altLang="en-US" sz="1500" dirty="0" smtClean="0"/>
              <a:t>Hilscher</a:t>
            </a:r>
            <a:r>
              <a:rPr lang="en-US" altLang="en-US" sz="1500" dirty="0" smtClean="0"/>
              <a:t> ,and </a:t>
            </a:r>
            <a:r>
              <a:rPr lang="en-US" altLang="en-US" sz="1500" dirty="0" smtClean="0"/>
              <a:t>Szilagyi</a:t>
            </a:r>
            <a:r>
              <a:rPr lang="en-US" altLang="en-US" sz="1500" dirty="0" smtClean="0"/>
              <a:t> 2008; </a:t>
            </a:r>
            <a:r>
              <a:rPr lang="en-US" altLang="en-US" sz="1500" dirty="0" smtClean="0"/>
              <a:t>Hillegeist</a:t>
            </a:r>
            <a:r>
              <a:rPr lang="en-US" altLang="en-US" sz="1500" dirty="0" smtClean="0"/>
              <a:t>, Keating, Cram, and </a:t>
            </a:r>
            <a:r>
              <a:rPr lang="en-US" altLang="en-US" sz="1500" dirty="0" smtClean="0"/>
              <a:t>Lundstedt</a:t>
            </a:r>
            <a:r>
              <a:rPr lang="en-US" altLang="en-US" sz="1500" dirty="0" smtClean="0"/>
              <a:t>, 2004; </a:t>
            </a:r>
            <a:r>
              <a:rPr lang="en-US" altLang="en-US" sz="1500" dirty="0" smtClean="0"/>
              <a:t>Bharath</a:t>
            </a:r>
            <a:r>
              <a:rPr lang="en-US" altLang="en-US" sz="1500" dirty="0" smtClean="0"/>
              <a:t> and Shumway, 2008</a:t>
            </a:r>
          </a:p>
          <a:p>
            <a:endParaRPr lang="en-US" altLang="en-US" sz="1000" dirty="0" smtClean="0"/>
          </a:p>
          <a:p>
            <a:r>
              <a:rPr lang="en-US" altLang="en-US" sz="2100" dirty="0" smtClean="0"/>
              <a:t>Increasingly used to measure default of commercial banks</a:t>
            </a:r>
          </a:p>
          <a:p>
            <a:pPr lvl="1"/>
            <a:r>
              <a:rPr lang="en-US" altLang="en-US" sz="1500" dirty="0" smtClean="0"/>
              <a:t>Bongini</a:t>
            </a:r>
            <a:r>
              <a:rPr lang="en-US" altLang="en-US" sz="1500" dirty="0" smtClean="0"/>
              <a:t>, </a:t>
            </a:r>
            <a:r>
              <a:rPr lang="en-US" altLang="en-US" sz="1500" dirty="0" smtClean="0"/>
              <a:t>Laeven</a:t>
            </a:r>
            <a:r>
              <a:rPr lang="en-US" altLang="en-US" sz="1500" dirty="0" smtClean="0"/>
              <a:t>, and </a:t>
            </a:r>
            <a:r>
              <a:rPr lang="en-US" altLang="en-US" sz="1500" dirty="0" smtClean="0"/>
              <a:t>Majnoni</a:t>
            </a:r>
            <a:r>
              <a:rPr lang="en-US" altLang="en-US" sz="1500" dirty="0" smtClean="0"/>
              <a:t> (2002), Bartram, Brown and </a:t>
            </a:r>
            <a:r>
              <a:rPr lang="en-US" altLang="en-US" sz="1500" dirty="0" smtClean="0"/>
              <a:t>Hundt</a:t>
            </a:r>
            <a:r>
              <a:rPr lang="en-US" altLang="en-US" sz="1500" dirty="0" smtClean="0"/>
              <a:t> (2008)</a:t>
            </a:r>
          </a:p>
        </p:txBody>
      </p:sp>
      <p:sp>
        <p:nvSpPr>
          <p:cNvPr id="6" name="Text Box 14"/>
          <p:cNvSpPr txBox="1">
            <a:spLocks noChangeArrowheads="1"/>
          </p:cNvSpPr>
          <p:nvPr/>
        </p:nvSpPr>
        <p:spPr bwMode="blackWhite">
          <a:xfrm>
            <a:off x="4903788" y="1600200"/>
            <a:ext cx="27384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200" dirty="0">
                <a:latin typeface="Arial Black" pitchFamily="34" charset="0"/>
              </a:rPr>
              <a:t>Log Asset Value Distribution</a:t>
            </a:r>
          </a:p>
        </p:txBody>
      </p:sp>
      <p:grpSp>
        <p:nvGrpSpPr>
          <p:cNvPr id="7" name="Group 5"/>
          <p:cNvGrpSpPr>
            <a:grpSpLocks/>
          </p:cNvGrpSpPr>
          <p:nvPr/>
        </p:nvGrpSpPr>
        <p:grpSpPr bwMode="auto">
          <a:xfrm>
            <a:off x="4322763" y="2076450"/>
            <a:ext cx="4516437" cy="3181350"/>
            <a:chOff x="3264" y="1435"/>
            <a:chExt cx="2402" cy="1663"/>
          </a:xfrm>
        </p:grpSpPr>
        <p:sp>
          <p:nvSpPr>
            <p:cNvPr id="8" name="Rectangle 6"/>
            <p:cNvSpPr>
              <a:spLocks noChangeArrowheads="1"/>
            </p:cNvSpPr>
            <p:nvPr/>
          </p:nvSpPr>
          <p:spPr bwMode="auto">
            <a:xfrm>
              <a:off x="4800" y="2753"/>
              <a:ext cx="22"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latin typeface="Times New Roman" pitchFamily="18" charset="0"/>
                </a:rPr>
                <a:t> </a:t>
              </a:r>
              <a:endParaRPr lang="en-US" altLang="en-US" sz="1200" b="1" dirty="0"/>
            </a:p>
          </p:txBody>
        </p:sp>
        <p:sp>
          <p:nvSpPr>
            <p:cNvPr id="9" name="Rectangle 7"/>
            <p:cNvSpPr>
              <a:spLocks noChangeArrowheads="1"/>
            </p:cNvSpPr>
            <p:nvPr/>
          </p:nvSpPr>
          <p:spPr bwMode="auto">
            <a:xfrm>
              <a:off x="3366" y="2941"/>
              <a:ext cx="730"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latin typeface="Times New Roman" pitchFamily="18" charset="0"/>
                </a:rPr>
                <a:t>                                  </a:t>
              </a:r>
              <a:endParaRPr lang="en-US" altLang="en-US" sz="1200" b="1" dirty="0"/>
            </a:p>
          </p:txBody>
        </p:sp>
        <p:sp>
          <p:nvSpPr>
            <p:cNvPr id="10" name="Rectangle 8"/>
            <p:cNvSpPr>
              <a:spLocks noChangeArrowheads="1"/>
            </p:cNvSpPr>
            <p:nvPr/>
          </p:nvSpPr>
          <p:spPr bwMode="auto">
            <a:xfrm>
              <a:off x="4071" y="2941"/>
              <a:ext cx="4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latin typeface="Times New Roman" pitchFamily="18" charset="0"/>
                </a:rPr>
                <a:t>  </a:t>
              </a:r>
              <a:endParaRPr lang="en-US" altLang="en-US" sz="1200" b="1" dirty="0"/>
            </a:p>
          </p:txBody>
        </p:sp>
        <p:sp>
          <p:nvSpPr>
            <p:cNvPr id="11" name="Rectangle 9"/>
            <p:cNvSpPr>
              <a:spLocks noChangeArrowheads="1"/>
            </p:cNvSpPr>
            <p:nvPr/>
          </p:nvSpPr>
          <p:spPr bwMode="auto">
            <a:xfrm>
              <a:off x="4028" y="2918"/>
              <a:ext cx="5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latin typeface="Times New Roman" pitchFamily="18" charset="0"/>
                </a:rPr>
                <a:t>C</a:t>
              </a:r>
              <a:endParaRPr lang="en-US" altLang="en-US" sz="1200" b="1" dirty="0"/>
            </a:p>
          </p:txBody>
        </p:sp>
        <p:sp>
          <p:nvSpPr>
            <p:cNvPr id="12" name="Freeform 10"/>
            <p:cNvSpPr>
              <a:spLocks/>
            </p:cNvSpPr>
            <p:nvPr/>
          </p:nvSpPr>
          <p:spPr bwMode="auto">
            <a:xfrm>
              <a:off x="3521" y="2574"/>
              <a:ext cx="538" cy="338"/>
            </a:xfrm>
            <a:custGeom>
              <a:avLst/>
              <a:gdLst>
                <a:gd name="T0" fmla="*/ 17 w 1076"/>
                <a:gd name="T1" fmla="*/ 0 h 676"/>
                <a:gd name="T2" fmla="*/ 17 w 1076"/>
                <a:gd name="T3" fmla="*/ 11 h 676"/>
                <a:gd name="T4" fmla="*/ 0 w 1076"/>
                <a:gd name="T5" fmla="*/ 11 h 676"/>
                <a:gd name="T6" fmla="*/ 4 w 1076"/>
                <a:gd name="T7" fmla="*/ 11 h 676"/>
                <a:gd name="T8" fmla="*/ 7 w 1076"/>
                <a:gd name="T9" fmla="*/ 10 h 676"/>
                <a:gd name="T10" fmla="*/ 9 w 1076"/>
                <a:gd name="T11" fmla="*/ 9 h 676"/>
                <a:gd name="T12" fmla="*/ 10 w 1076"/>
                <a:gd name="T13" fmla="*/ 9 h 676"/>
                <a:gd name="T14" fmla="*/ 11 w 1076"/>
                <a:gd name="T15" fmla="*/ 6 h 676"/>
                <a:gd name="T16" fmla="*/ 13 w 1076"/>
                <a:gd name="T17" fmla="*/ 5 h 676"/>
                <a:gd name="T18" fmla="*/ 15 w 1076"/>
                <a:gd name="T19" fmla="*/ 3 h 676"/>
                <a:gd name="T20" fmla="*/ 17 w 1076"/>
                <a:gd name="T21" fmla="*/ 0 h 6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76"/>
                <a:gd name="T34" fmla="*/ 0 h 676"/>
                <a:gd name="T35" fmla="*/ 1076 w 1076"/>
                <a:gd name="T36" fmla="*/ 676 h 6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76" h="676">
                  <a:moveTo>
                    <a:pt x="1071" y="0"/>
                  </a:moveTo>
                  <a:lnTo>
                    <a:pt x="1076" y="676"/>
                  </a:lnTo>
                  <a:lnTo>
                    <a:pt x="0" y="676"/>
                  </a:lnTo>
                  <a:lnTo>
                    <a:pt x="318" y="653"/>
                  </a:lnTo>
                  <a:lnTo>
                    <a:pt x="499" y="599"/>
                  </a:lnTo>
                  <a:lnTo>
                    <a:pt x="589" y="563"/>
                  </a:lnTo>
                  <a:lnTo>
                    <a:pt x="655" y="527"/>
                  </a:lnTo>
                  <a:lnTo>
                    <a:pt x="763" y="437"/>
                  </a:lnTo>
                  <a:lnTo>
                    <a:pt x="878" y="305"/>
                  </a:lnTo>
                  <a:lnTo>
                    <a:pt x="980" y="174"/>
                  </a:lnTo>
                  <a:lnTo>
                    <a:pt x="1071"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3" name="Line 42"/>
            <p:cNvSpPr>
              <a:spLocks noChangeShapeType="1"/>
            </p:cNvSpPr>
            <p:nvPr/>
          </p:nvSpPr>
          <p:spPr bwMode="auto">
            <a:xfrm>
              <a:off x="4564" y="1435"/>
              <a:ext cx="1" cy="147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 name="Line 43"/>
            <p:cNvSpPr>
              <a:spLocks noChangeShapeType="1"/>
            </p:cNvSpPr>
            <p:nvPr/>
          </p:nvSpPr>
          <p:spPr bwMode="auto">
            <a:xfrm>
              <a:off x="4551" y="2914"/>
              <a:ext cx="25" cy="1"/>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5" name="Line 45"/>
            <p:cNvSpPr>
              <a:spLocks noChangeShapeType="1"/>
            </p:cNvSpPr>
            <p:nvPr/>
          </p:nvSpPr>
          <p:spPr bwMode="auto">
            <a:xfrm flipV="1">
              <a:off x="3402" y="2912"/>
              <a:ext cx="2264" cy="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6" name="Line 50"/>
            <p:cNvSpPr>
              <a:spLocks noChangeShapeType="1"/>
            </p:cNvSpPr>
            <p:nvPr/>
          </p:nvSpPr>
          <p:spPr bwMode="auto">
            <a:xfrm flipV="1">
              <a:off x="4564" y="2889"/>
              <a:ext cx="1" cy="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7" name="Line 54"/>
            <p:cNvSpPr>
              <a:spLocks noChangeShapeType="1"/>
            </p:cNvSpPr>
            <p:nvPr/>
          </p:nvSpPr>
          <p:spPr bwMode="auto">
            <a:xfrm>
              <a:off x="3401" y="2914"/>
              <a:ext cx="59"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8" name="Line 55"/>
            <p:cNvSpPr>
              <a:spLocks noChangeShapeType="1"/>
            </p:cNvSpPr>
            <p:nvPr/>
          </p:nvSpPr>
          <p:spPr bwMode="auto">
            <a:xfrm flipV="1">
              <a:off x="3460" y="2910"/>
              <a:ext cx="55" cy="4"/>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9" name="Line 56"/>
            <p:cNvSpPr>
              <a:spLocks noChangeShapeType="1"/>
            </p:cNvSpPr>
            <p:nvPr/>
          </p:nvSpPr>
          <p:spPr bwMode="auto">
            <a:xfrm flipV="1">
              <a:off x="3515" y="2907"/>
              <a:ext cx="60" cy="3"/>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0" name="Line 57"/>
            <p:cNvSpPr>
              <a:spLocks noChangeShapeType="1"/>
            </p:cNvSpPr>
            <p:nvPr/>
          </p:nvSpPr>
          <p:spPr bwMode="auto">
            <a:xfrm flipV="1">
              <a:off x="3575" y="2901"/>
              <a:ext cx="59" cy="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1" name="Freeform 19"/>
            <p:cNvSpPr>
              <a:spLocks/>
            </p:cNvSpPr>
            <p:nvPr/>
          </p:nvSpPr>
          <p:spPr bwMode="auto">
            <a:xfrm>
              <a:off x="3634" y="2895"/>
              <a:ext cx="58" cy="6"/>
            </a:xfrm>
            <a:custGeom>
              <a:avLst/>
              <a:gdLst>
                <a:gd name="T0" fmla="*/ 0 w 118"/>
                <a:gd name="T1" fmla="*/ 0 h 13"/>
                <a:gd name="T2" fmla="*/ 0 w 118"/>
                <a:gd name="T3" fmla="*/ 0 h 13"/>
                <a:gd name="T4" fmla="*/ 1 w 118"/>
                <a:gd name="T5" fmla="*/ 0 h 13"/>
                <a:gd name="T6" fmla="*/ 0 60000 65536"/>
                <a:gd name="T7" fmla="*/ 0 60000 65536"/>
                <a:gd name="T8" fmla="*/ 0 60000 65536"/>
                <a:gd name="T9" fmla="*/ 0 w 118"/>
                <a:gd name="T10" fmla="*/ 0 h 13"/>
                <a:gd name="T11" fmla="*/ 118 w 118"/>
                <a:gd name="T12" fmla="*/ 13 h 13"/>
              </a:gdLst>
              <a:ahLst/>
              <a:cxnLst>
                <a:cxn ang="T6">
                  <a:pos x="T0" y="T1"/>
                </a:cxn>
                <a:cxn ang="T7">
                  <a:pos x="T2" y="T3"/>
                </a:cxn>
                <a:cxn ang="T8">
                  <a:pos x="T4" y="T5"/>
                </a:cxn>
              </a:cxnLst>
              <a:rect l="T9" t="T10" r="T11" b="T12"/>
              <a:pathLst>
                <a:path w="118" h="13">
                  <a:moveTo>
                    <a:pt x="0" y="13"/>
                  </a:moveTo>
                  <a:lnTo>
                    <a:pt x="62" y="5"/>
                  </a:lnTo>
                  <a:lnTo>
                    <a:pt x="118"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2" name="Freeform 20"/>
            <p:cNvSpPr>
              <a:spLocks/>
            </p:cNvSpPr>
            <p:nvPr/>
          </p:nvSpPr>
          <p:spPr bwMode="auto">
            <a:xfrm>
              <a:off x="3692" y="2879"/>
              <a:ext cx="57" cy="16"/>
            </a:xfrm>
            <a:custGeom>
              <a:avLst/>
              <a:gdLst>
                <a:gd name="T0" fmla="*/ 0 w 113"/>
                <a:gd name="T1" fmla="*/ 1 h 31"/>
                <a:gd name="T2" fmla="*/ 1 w 113"/>
                <a:gd name="T3" fmla="*/ 1 h 31"/>
                <a:gd name="T4" fmla="*/ 2 w 113"/>
                <a:gd name="T5" fmla="*/ 0 h 31"/>
                <a:gd name="T6" fmla="*/ 0 60000 65536"/>
                <a:gd name="T7" fmla="*/ 0 60000 65536"/>
                <a:gd name="T8" fmla="*/ 0 60000 65536"/>
                <a:gd name="T9" fmla="*/ 0 w 113"/>
                <a:gd name="T10" fmla="*/ 0 h 31"/>
                <a:gd name="T11" fmla="*/ 113 w 113"/>
                <a:gd name="T12" fmla="*/ 31 h 31"/>
              </a:gdLst>
              <a:ahLst/>
              <a:cxnLst>
                <a:cxn ang="T6">
                  <a:pos x="T0" y="T1"/>
                </a:cxn>
                <a:cxn ang="T7">
                  <a:pos x="T2" y="T3"/>
                </a:cxn>
                <a:cxn ang="T8">
                  <a:pos x="T4" y="T5"/>
                </a:cxn>
              </a:cxnLst>
              <a:rect l="T9" t="T10" r="T11" b="T12"/>
              <a:pathLst>
                <a:path w="113" h="31">
                  <a:moveTo>
                    <a:pt x="0" y="31"/>
                  </a:moveTo>
                  <a:lnTo>
                    <a:pt x="58" y="19"/>
                  </a:lnTo>
                  <a:lnTo>
                    <a:pt x="113"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3" name="Freeform 21"/>
            <p:cNvSpPr>
              <a:spLocks/>
            </p:cNvSpPr>
            <p:nvPr/>
          </p:nvSpPr>
          <p:spPr bwMode="auto">
            <a:xfrm>
              <a:off x="3749" y="2855"/>
              <a:ext cx="59" cy="24"/>
            </a:xfrm>
            <a:custGeom>
              <a:avLst/>
              <a:gdLst>
                <a:gd name="T0" fmla="*/ 0 w 118"/>
                <a:gd name="T1" fmla="*/ 0 h 50"/>
                <a:gd name="T2" fmla="*/ 1 w 118"/>
                <a:gd name="T3" fmla="*/ 0 h 50"/>
                <a:gd name="T4" fmla="*/ 2 w 118"/>
                <a:gd name="T5" fmla="*/ 0 h 50"/>
                <a:gd name="T6" fmla="*/ 0 60000 65536"/>
                <a:gd name="T7" fmla="*/ 0 60000 65536"/>
                <a:gd name="T8" fmla="*/ 0 60000 65536"/>
                <a:gd name="T9" fmla="*/ 0 w 118"/>
                <a:gd name="T10" fmla="*/ 0 h 50"/>
                <a:gd name="T11" fmla="*/ 118 w 118"/>
                <a:gd name="T12" fmla="*/ 50 h 50"/>
              </a:gdLst>
              <a:ahLst/>
              <a:cxnLst>
                <a:cxn ang="T6">
                  <a:pos x="T0" y="T1"/>
                </a:cxn>
                <a:cxn ang="T7">
                  <a:pos x="T2" y="T3"/>
                </a:cxn>
                <a:cxn ang="T8">
                  <a:pos x="T4" y="T5"/>
                </a:cxn>
              </a:cxnLst>
              <a:rect l="T9" t="T10" r="T11" b="T12"/>
              <a:pathLst>
                <a:path w="118" h="50">
                  <a:moveTo>
                    <a:pt x="0" y="50"/>
                  </a:moveTo>
                  <a:lnTo>
                    <a:pt x="54" y="25"/>
                  </a:lnTo>
                  <a:lnTo>
                    <a:pt x="118"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4" name="Freeform 22"/>
            <p:cNvSpPr>
              <a:spLocks/>
            </p:cNvSpPr>
            <p:nvPr/>
          </p:nvSpPr>
          <p:spPr bwMode="auto">
            <a:xfrm>
              <a:off x="3808" y="2821"/>
              <a:ext cx="59" cy="34"/>
            </a:xfrm>
            <a:custGeom>
              <a:avLst/>
              <a:gdLst>
                <a:gd name="T0" fmla="*/ 0 w 117"/>
                <a:gd name="T1" fmla="*/ 2 h 67"/>
                <a:gd name="T2" fmla="*/ 1 w 117"/>
                <a:gd name="T3" fmla="*/ 1 h 67"/>
                <a:gd name="T4" fmla="*/ 2 w 117"/>
                <a:gd name="T5" fmla="*/ 0 h 67"/>
                <a:gd name="T6" fmla="*/ 0 60000 65536"/>
                <a:gd name="T7" fmla="*/ 0 60000 65536"/>
                <a:gd name="T8" fmla="*/ 0 60000 65536"/>
                <a:gd name="T9" fmla="*/ 0 w 117"/>
                <a:gd name="T10" fmla="*/ 0 h 67"/>
                <a:gd name="T11" fmla="*/ 117 w 117"/>
                <a:gd name="T12" fmla="*/ 67 h 67"/>
              </a:gdLst>
              <a:ahLst/>
              <a:cxnLst>
                <a:cxn ang="T6">
                  <a:pos x="T0" y="T1"/>
                </a:cxn>
                <a:cxn ang="T7">
                  <a:pos x="T2" y="T3"/>
                </a:cxn>
                <a:cxn ang="T8">
                  <a:pos x="T4" y="T5"/>
                </a:cxn>
              </a:cxnLst>
              <a:rect l="T9" t="T10" r="T11" b="T12"/>
              <a:pathLst>
                <a:path w="117" h="67">
                  <a:moveTo>
                    <a:pt x="0" y="67"/>
                  </a:moveTo>
                  <a:lnTo>
                    <a:pt x="61" y="37"/>
                  </a:lnTo>
                  <a:lnTo>
                    <a:pt x="117"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5" name="Freeform 23"/>
            <p:cNvSpPr>
              <a:spLocks/>
            </p:cNvSpPr>
            <p:nvPr/>
          </p:nvSpPr>
          <p:spPr bwMode="auto">
            <a:xfrm>
              <a:off x="3867" y="2768"/>
              <a:ext cx="55" cy="53"/>
            </a:xfrm>
            <a:custGeom>
              <a:avLst/>
              <a:gdLst>
                <a:gd name="T0" fmla="*/ 0 w 112"/>
                <a:gd name="T1" fmla="*/ 2 h 105"/>
                <a:gd name="T2" fmla="*/ 0 w 112"/>
                <a:gd name="T3" fmla="*/ 1 h 105"/>
                <a:gd name="T4" fmla="*/ 1 w 112"/>
                <a:gd name="T5" fmla="*/ 0 h 105"/>
                <a:gd name="T6" fmla="*/ 0 60000 65536"/>
                <a:gd name="T7" fmla="*/ 0 60000 65536"/>
                <a:gd name="T8" fmla="*/ 0 60000 65536"/>
                <a:gd name="T9" fmla="*/ 0 w 112"/>
                <a:gd name="T10" fmla="*/ 0 h 105"/>
                <a:gd name="T11" fmla="*/ 112 w 112"/>
                <a:gd name="T12" fmla="*/ 105 h 105"/>
              </a:gdLst>
              <a:ahLst/>
              <a:cxnLst>
                <a:cxn ang="T6">
                  <a:pos x="T0" y="T1"/>
                </a:cxn>
                <a:cxn ang="T7">
                  <a:pos x="T2" y="T3"/>
                </a:cxn>
                <a:cxn ang="T8">
                  <a:pos x="T4" y="T5"/>
                </a:cxn>
              </a:cxnLst>
              <a:rect l="T9" t="T10" r="T11" b="T12"/>
              <a:pathLst>
                <a:path w="112" h="105">
                  <a:moveTo>
                    <a:pt x="0" y="105"/>
                  </a:moveTo>
                  <a:lnTo>
                    <a:pt x="56" y="55"/>
                  </a:lnTo>
                  <a:lnTo>
                    <a:pt x="11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6" name="Freeform 24"/>
            <p:cNvSpPr>
              <a:spLocks/>
            </p:cNvSpPr>
            <p:nvPr/>
          </p:nvSpPr>
          <p:spPr bwMode="auto">
            <a:xfrm>
              <a:off x="3922" y="2698"/>
              <a:ext cx="60" cy="70"/>
            </a:xfrm>
            <a:custGeom>
              <a:avLst/>
              <a:gdLst>
                <a:gd name="T0" fmla="*/ 0 w 119"/>
                <a:gd name="T1" fmla="*/ 2 h 142"/>
                <a:gd name="T2" fmla="*/ 1 w 119"/>
                <a:gd name="T3" fmla="*/ 1 h 142"/>
                <a:gd name="T4" fmla="*/ 2 w 119"/>
                <a:gd name="T5" fmla="*/ 0 h 142"/>
                <a:gd name="T6" fmla="*/ 0 60000 65536"/>
                <a:gd name="T7" fmla="*/ 0 60000 65536"/>
                <a:gd name="T8" fmla="*/ 0 60000 65536"/>
                <a:gd name="T9" fmla="*/ 0 w 119"/>
                <a:gd name="T10" fmla="*/ 0 h 142"/>
                <a:gd name="T11" fmla="*/ 119 w 119"/>
                <a:gd name="T12" fmla="*/ 142 h 142"/>
              </a:gdLst>
              <a:ahLst/>
              <a:cxnLst>
                <a:cxn ang="T6">
                  <a:pos x="T0" y="T1"/>
                </a:cxn>
                <a:cxn ang="T7">
                  <a:pos x="T2" y="T3"/>
                </a:cxn>
                <a:cxn ang="T8">
                  <a:pos x="T4" y="T5"/>
                </a:cxn>
              </a:cxnLst>
              <a:rect l="T9" t="T10" r="T11" b="T12"/>
              <a:pathLst>
                <a:path w="119" h="142">
                  <a:moveTo>
                    <a:pt x="0" y="142"/>
                  </a:moveTo>
                  <a:lnTo>
                    <a:pt x="56" y="75"/>
                  </a:lnTo>
                  <a:lnTo>
                    <a:pt x="119"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7" name="Freeform 25"/>
            <p:cNvSpPr>
              <a:spLocks/>
            </p:cNvSpPr>
            <p:nvPr/>
          </p:nvSpPr>
          <p:spPr bwMode="auto">
            <a:xfrm>
              <a:off x="3982" y="2603"/>
              <a:ext cx="59" cy="95"/>
            </a:xfrm>
            <a:custGeom>
              <a:avLst/>
              <a:gdLst>
                <a:gd name="T0" fmla="*/ 0 w 118"/>
                <a:gd name="T1" fmla="*/ 3 h 189"/>
                <a:gd name="T2" fmla="*/ 1 w 118"/>
                <a:gd name="T3" fmla="*/ 2 h 189"/>
                <a:gd name="T4" fmla="*/ 2 w 118"/>
                <a:gd name="T5" fmla="*/ 0 h 189"/>
                <a:gd name="T6" fmla="*/ 0 60000 65536"/>
                <a:gd name="T7" fmla="*/ 0 60000 65536"/>
                <a:gd name="T8" fmla="*/ 0 60000 65536"/>
                <a:gd name="T9" fmla="*/ 0 w 118"/>
                <a:gd name="T10" fmla="*/ 0 h 189"/>
                <a:gd name="T11" fmla="*/ 118 w 118"/>
                <a:gd name="T12" fmla="*/ 189 h 189"/>
              </a:gdLst>
              <a:ahLst/>
              <a:cxnLst>
                <a:cxn ang="T6">
                  <a:pos x="T0" y="T1"/>
                </a:cxn>
                <a:cxn ang="T7">
                  <a:pos x="T2" y="T3"/>
                </a:cxn>
                <a:cxn ang="T8">
                  <a:pos x="T4" y="T5"/>
                </a:cxn>
              </a:cxnLst>
              <a:rect l="T9" t="T10" r="T11" b="T12"/>
              <a:pathLst>
                <a:path w="118" h="189">
                  <a:moveTo>
                    <a:pt x="0" y="189"/>
                  </a:moveTo>
                  <a:lnTo>
                    <a:pt x="62" y="97"/>
                  </a:lnTo>
                  <a:lnTo>
                    <a:pt x="118"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8" name="Freeform 26"/>
            <p:cNvSpPr>
              <a:spLocks/>
            </p:cNvSpPr>
            <p:nvPr/>
          </p:nvSpPr>
          <p:spPr bwMode="auto">
            <a:xfrm>
              <a:off x="4041" y="2489"/>
              <a:ext cx="56" cy="114"/>
            </a:xfrm>
            <a:custGeom>
              <a:avLst/>
              <a:gdLst>
                <a:gd name="T0" fmla="*/ 0 w 111"/>
                <a:gd name="T1" fmla="*/ 4 h 228"/>
                <a:gd name="T2" fmla="*/ 1 w 111"/>
                <a:gd name="T3" fmla="*/ 2 h 228"/>
                <a:gd name="T4" fmla="*/ 2 w 111"/>
                <a:gd name="T5" fmla="*/ 0 h 228"/>
                <a:gd name="T6" fmla="*/ 0 60000 65536"/>
                <a:gd name="T7" fmla="*/ 0 60000 65536"/>
                <a:gd name="T8" fmla="*/ 0 60000 65536"/>
                <a:gd name="T9" fmla="*/ 0 w 111"/>
                <a:gd name="T10" fmla="*/ 0 h 228"/>
                <a:gd name="T11" fmla="*/ 111 w 111"/>
                <a:gd name="T12" fmla="*/ 228 h 228"/>
              </a:gdLst>
              <a:ahLst/>
              <a:cxnLst>
                <a:cxn ang="T6">
                  <a:pos x="T0" y="T1"/>
                </a:cxn>
                <a:cxn ang="T7">
                  <a:pos x="T2" y="T3"/>
                </a:cxn>
                <a:cxn ang="T8">
                  <a:pos x="T4" y="T5"/>
                </a:cxn>
              </a:cxnLst>
              <a:rect l="T9" t="T10" r="T11" b="T12"/>
              <a:pathLst>
                <a:path w="111" h="228">
                  <a:moveTo>
                    <a:pt x="0" y="228"/>
                  </a:moveTo>
                  <a:lnTo>
                    <a:pt x="56" y="117"/>
                  </a:lnTo>
                  <a:lnTo>
                    <a:pt x="11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9" name="Freeform 27"/>
            <p:cNvSpPr>
              <a:spLocks/>
            </p:cNvSpPr>
            <p:nvPr/>
          </p:nvSpPr>
          <p:spPr bwMode="auto">
            <a:xfrm>
              <a:off x="4097" y="2350"/>
              <a:ext cx="59" cy="139"/>
            </a:xfrm>
            <a:custGeom>
              <a:avLst/>
              <a:gdLst>
                <a:gd name="T0" fmla="*/ 0 w 120"/>
                <a:gd name="T1" fmla="*/ 4 h 278"/>
                <a:gd name="T2" fmla="*/ 0 w 120"/>
                <a:gd name="T3" fmla="*/ 3 h 278"/>
                <a:gd name="T4" fmla="*/ 0 w 120"/>
                <a:gd name="T5" fmla="*/ 2 h 278"/>
                <a:gd name="T6" fmla="*/ 1 w 120"/>
                <a:gd name="T7" fmla="*/ 0 h 278"/>
                <a:gd name="T8" fmla="*/ 0 60000 65536"/>
                <a:gd name="T9" fmla="*/ 0 60000 65536"/>
                <a:gd name="T10" fmla="*/ 0 60000 65536"/>
                <a:gd name="T11" fmla="*/ 0 60000 65536"/>
                <a:gd name="T12" fmla="*/ 0 w 120"/>
                <a:gd name="T13" fmla="*/ 0 h 278"/>
                <a:gd name="T14" fmla="*/ 120 w 120"/>
                <a:gd name="T15" fmla="*/ 278 h 278"/>
              </a:gdLst>
              <a:ahLst/>
              <a:cxnLst>
                <a:cxn ang="T8">
                  <a:pos x="T0" y="T1"/>
                </a:cxn>
                <a:cxn ang="T9">
                  <a:pos x="T2" y="T3"/>
                </a:cxn>
                <a:cxn ang="T10">
                  <a:pos x="T4" y="T5"/>
                </a:cxn>
                <a:cxn ang="T11">
                  <a:pos x="T6" y="T7"/>
                </a:cxn>
              </a:cxnLst>
              <a:rect l="T12" t="T13" r="T14" b="T15"/>
              <a:pathLst>
                <a:path w="120" h="278">
                  <a:moveTo>
                    <a:pt x="0" y="278"/>
                  </a:moveTo>
                  <a:lnTo>
                    <a:pt x="31" y="209"/>
                  </a:lnTo>
                  <a:lnTo>
                    <a:pt x="56" y="142"/>
                  </a:lnTo>
                  <a:lnTo>
                    <a:pt x="12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0" name="Freeform 28"/>
            <p:cNvSpPr>
              <a:spLocks/>
            </p:cNvSpPr>
            <p:nvPr/>
          </p:nvSpPr>
          <p:spPr bwMode="auto">
            <a:xfrm>
              <a:off x="4156" y="2199"/>
              <a:ext cx="59" cy="151"/>
            </a:xfrm>
            <a:custGeom>
              <a:avLst/>
              <a:gdLst>
                <a:gd name="T0" fmla="*/ 0 w 117"/>
                <a:gd name="T1" fmla="*/ 5 h 302"/>
                <a:gd name="T2" fmla="*/ 1 w 117"/>
                <a:gd name="T3" fmla="*/ 2 h 302"/>
                <a:gd name="T4" fmla="*/ 2 w 117"/>
                <a:gd name="T5" fmla="*/ 0 h 302"/>
                <a:gd name="T6" fmla="*/ 0 60000 65536"/>
                <a:gd name="T7" fmla="*/ 0 60000 65536"/>
                <a:gd name="T8" fmla="*/ 0 60000 65536"/>
                <a:gd name="T9" fmla="*/ 0 w 117"/>
                <a:gd name="T10" fmla="*/ 0 h 302"/>
                <a:gd name="T11" fmla="*/ 117 w 117"/>
                <a:gd name="T12" fmla="*/ 302 h 302"/>
              </a:gdLst>
              <a:ahLst/>
              <a:cxnLst>
                <a:cxn ang="T6">
                  <a:pos x="T0" y="T1"/>
                </a:cxn>
                <a:cxn ang="T7">
                  <a:pos x="T2" y="T3"/>
                </a:cxn>
                <a:cxn ang="T8">
                  <a:pos x="T4" y="T5"/>
                </a:cxn>
              </a:cxnLst>
              <a:rect l="T9" t="T10" r="T11" b="T12"/>
              <a:pathLst>
                <a:path w="117" h="302">
                  <a:moveTo>
                    <a:pt x="0" y="302"/>
                  </a:moveTo>
                  <a:lnTo>
                    <a:pt x="54" y="153"/>
                  </a:lnTo>
                  <a:lnTo>
                    <a:pt x="117"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1" name="Freeform 29"/>
            <p:cNvSpPr>
              <a:spLocks/>
            </p:cNvSpPr>
            <p:nvPr/>
          </p:nvSpPr>
          <p:spPr bwMode="auto">
            <a:xfrm>
              <a:off x="4215" y="2039"/>
              <a:ext cx="59" cy="160"/>
            </a:xfrm>
            <a:custGeom>
              <a:avLst/>
              <a:gdLst>
                <a:gd name="T0" fmla="*/ 0 w 118"/>
                <a:gd name="T1" fmla="*/ 5 h 320"/>
                <a:gd name="T2" fmla="*/ 1 w 118"/>
                <a:gd name="T3" fmla="*/ 3 h 320"/>
                <a:gd name="T4" fmla="*/ 2 w 118"/>
                <a:gd name="T5" fmla="*/ 0 h 320"/>
                <a:gd name="T6" fmla="*/ 0 60000 65536"/>
                <a:gd name="T7" fmla="*/ 0 60000 65536"/>
                <a:gd name="T8" fmla="*/ 0 60000 65536"/>
                <a:gd name="T9" fmla="*/ 0 w 118"/>
                <a:gd name="T10" fmla="*/ 0 h 320"/>
                <a:gd name="T11" fmla="*/ 118 w 118"/>
                <a:gd name="T12" fmla="*/ 320 h 320"/>
              </a:gdLst>
              <a:ahLst/>
              <a:cxnLst>
                <a:cxn ang="T6">
                  <a:pos x="T0" y="T1"/>
                </a:cxn>
                <a:cxn ang="T7">
                  <a:pos x="T2" y="T3"/>
                </a:cxn>
                <a:cxn ang="T8">
                  <a:pos x="T4" y="T5"/>
                </a:cxn>
              </a:cxnLst>
              <a:rect l="T9" t="T10" r="T11" b="T12"/>
              <a:pathLst>
                <a:path w="118" h="320">
                  <a:moveTo>
                    <a:pt x="0" y="320"/>
                  </a:moveTo>
                  <a:lnTo>
                    <a:pt x="62" y="161"/>
                  </a:lnTo>
                  <a:lnTo>
                    <a:pt x="118"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2" name="Freeform 30"/>
            <p:cNvSpPr>
              <a:spLocks/>
            </p:cNvSpPr>
            <p:nvPr/>
          </p:nvSpPr>
          <p:spPr bwMode="auto">
            <a:xfrm>
              <a:off x="4274" y="1888"/>
              <a:ext cx="56" cy="151"/>
            </a:xfrm>
            <a:custGeom>
              <a:avLst/>
              <a:gdLst>
                <a:gd name="T0" fmla="*/ 0 w 111"/>
                <a:gd name="T1" fmla="*/ 5 h 302"/>
                <a:gd name="T2" fmla="*/ 1 w 111"/>
                <a:gd name="T3" fmla="*/ 2 h 302"/>
                <a:gd name="T4" fmla="*/ 2 w 111"/>
                <a:gd name="T5" fmla="*/ 0 h 302"/>
                <a:gd name="T6" fmla="*/ 0 60000 65536"/>
                <a:gd name="T7" fmla="*/ 0 60000 65536"/>
                <a:gd name="T8" fmla="*/ 0 60000 65536"/>
                <a:gd name="T9" fmla="*/ 0 w 111"/>
                <a:gd name="T10" fmla="*/ 0 h 302"/>
                <a:gd name="T11" fmla="*/ 111 w 111"/>
                <a:gd name="T12" fmla="*/ 302 h 302"/>
              </a:gdLst>
              <a:ahLst/>
              <a:cxnLst>
                <a:cxn ang="T6">
                  <a:pos x="T0" y="T1"/>
                </a:cxn>
                <a:cxn ang="T7">
                  <a:pos x="T2" y="T3"/>
                </a:cxn>
                <a:cxn ang="T8">
                  <a:pos x="T4" y="T5"/>
                </a:cxn>
              </a:cxnLst>
              <a:rect l="T9" t="T10" r="T11" b="T12"/>
              <a:pathLst>
                <a:path w="111" h="302">
                  <a:moveTo>
                    <a:pt x="0" y="302"/>
                  </a:moveTo>
                  <a:lnTo>
                    <a:pt x="55" y="149"/>
                  </a:lnTo>
                  <a:lnTo>
                    <a:pt x="111"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3" name="Freeform 31"/>
            <p:cNvSpPr>
              <a:spLocks/>
            </p:cNvSpPr>
            <p:nvPr/>
          </p:nvSpPr>
          <p:spPr bwMode="auto">
            <a:xfrm>
              <a:off x="4330" y="1759"/>
              <a:ext cx="59" cy="129"/>
            </a:xfrm>
            <a:custGeom>
              <a:avLst/>
              <a:gdLst>
                <a:gd name="T0" fmla="*/ 0 w 120"/>
                <a:gd name="T1" fmla="*/ 4 h 259"/>
                <a:gd name="T2" fmla="*/ 0 w 120"/>
                <a:gd name="T3" fmla="*/ 1 h 259"/>
                <a:gd name="T4" fmla="*/ 1 w 120"/>
                <a:gd name="T5" fmla="*/ 0 h 259"/>
                <a:gd name="T6" fmla="*/ 1 w 120"/>
                <a:gd name="T7" fmla="*/ 0 h 259"/>
                <a:gd name="T8" fmla="*/ 0 60000 65536"/>
                <a:gd name="T9" fmla="*/ 0 60000 65536"/>
                <a:gd name="T10" fmla="*/ 0 60000 65536"/>
                <a:gd name="T11" fmla="*/ 0 60000 65536"/>
                <a:gd name="T12" fmla="*/ 0 w 120"/>
                <a:gd name="T13" fmla="*/ 0 h 259"/>
                <a:gd name="T14" fmla="*/ 120 w 120"/>
                <a:gd name="T15" fmla="*/ 259 h 259"/>
              </a:gdLst>
              <a:ahLst/>
              <a:cxnLst>
                <a:cxn ang="T8">
                  <a:pos x="T0" y="T1"/>
                </a:cxn>
                <a:cxn ang="T9">
                  <a:pos x="T2" y="T3"/>
                </a:cxn>
                <a:cxn ang="T10">
                  <a:pos x="T4" y="T5"/>
                </a:cxn>
                <a:cxn ang="T11">
                  <a:pos x="T6" y="T7"/>
                </a:cxn>
              </a:cxnLst>
              <a:rect l="T12" t="T13" r="T14" b="T15"/>
              <a:pathLst>
                <a:path w="120" h="259">
                  <a:moveTo>
                    <a:pt x="0" y="259"/>
                  </a:moveTo>
                  <a:lnTo>
                    <a:pt x="56" y="125"/>
                  </a:lnTo>
                  <a:lnTo>
                    <a:pt x="87" y="63"/>
                  </a:lnTo>
                  <a:lnTo>
                    <a:pt x="120"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4" name="Freeform 32"/>
            <p:cNvSpPr>
              <a:spLocks/>
            </p:cNvSpPr>
            <p:nvPr/>
          </p:nvSpPr>
          <p:spPr bwMode="auto">
            <a:xfrm>
              <a:off x="4389" y="1663"/>
              <a:ext cx="59" cy="96"/>
            </a:xfrm>
            <a:custGeom>
              <a:avLst/>
              <a:gdLst>
                <a:gd name="T0" fmla="*/ 0 w 117"/>
                <a:gd name="T1" fmla="*/ 3 h 191"/>
                <a:gd name="T2" fmla="*/ 1 w 117"/>
                <a:gd name="T3" fmla="*/ 3 h 191"/>
                <a:gd name="T4" fmla="*/ 1 w 117"/>
                <a:gd name="T5" fmla="*/ 2 h 191"/>
                <a:gd name="T6" fmla="*/ 2 w 117"/>
                <a:gd name="T7" fmla="*/ 1 h 191"/>
                <a:gd name="T8" fmla="*/ 2 w 117"/>
                <a:gd name="T9" fmla="*/ 0 h 191"/>
                <a:gd name="T10" fmla="*/ 0 60000 65536"/>
                <a:gd name="T11" fmla="*/ 0 60000 65536"/>
                <a:gd name="T12" fmla="*/ 0 60000 65536"/>
                <a:gd name="T13" fmla="*/ 0 60000 65536"/>
                <a:gd name="T14" fmla="*/ 0 60000 65536"/>
                <a:gd name="T15" fmla="*/ 0 w 117"/>
                <a:gd name="T16" fmla="*/ 0 h 191"/>
                <a:gd name="T17" fmla="*/ 117 w 117"/>
                <a:gd name="T18" fmla="*/ 191 h 191"/>
              </a:gdLst>
              <a:ahLst/>
              <a:cxnLst>
                <a:cxn ang="T10">
                  <a:pos x="T0" y="T1"/>
                </a:cxn>
                <a:cxn ang="T11">
                  <a:pos x="T2" y="T3"/>
                </a:cxn>
                <a:cxn ang="T12">
                  <a:pos x="T4" y="T5"/>
                </a:cxn>
                <a:cxn ang="T13">
                  <a:pos x="T6" y="T7"/>
                </a:cxn>
                <a:cxn ang="T14">
                  <a:pos x="T8" y="T9"/>
                </a:cxn>
              </a:cxnLst>
              <a:rect l="T15" t="T16" r="T17" b="T18"/>
              <a:pathLst>
                <a:path w="117" h="191">
                  <a:moveTo>
                    <a:pt x="0" y="191"/>
                  </a:moveTo>
                  <a:lnTo>
                    <a:pt x="30" y="136"/>
                  </a:lnTo>
                  <a:lnTo>
                    <a:pt x="61" y="86"/>
                  </a:lnTo>
                  <a:lnTo>
                    <a:pt x="86" y="44"/>
                  </a:lnTo>
                  <a:lnTo>
                    <a:pt x="117"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5" name="Freeform 33"/>
            <p:cNvSpPr>
              <a:spLocks/>
            </p:cNvSpPr>
            <p:nvPr/>
          </p:nvSpPr>
          <p:spPr bwMode="auto">
            <a:xfrm>
              <a:off x="4448" y="1611"/>
              <a:ext cx="56" cy="52"/>
            </a:xfrm>
            <a:custGeom>
              <a:avLst/>
              <a:gdLst>
                <a:gd name="T0" fmla="*/ 0 w 112"/>
                <a:gd name="T1" fmla="*/ 2 h 104"/>
                <a:gd name="T2" fmla="*/ 1 w 112"/>
                <a:gd name="T3" fmla="*/ 2 h 104"/>
                <a:gd name="T4" fmla="*/ 1 w 112"/>
                <a:gd name="T5" fmla="*/ 1 h 104"/>
                <a:gd name="T6" fmla="*/ 2 w 112"/>
                <a:gd name="T7" fmla="*/ 1 h 104"/>
                <a:gd name="T8" fmla="*/ 2 w 112"/>
                <a:gd name="T9" fmla="*/ 0 h 104"/>
                <a:gd name="T10" fmla="*/ 0 60000 65536"/>
                <a:gd name="T11" fmla="*/ 0 60000 65536"/>
                <a:gd name="T12" fmla="*/ 0 60000 65536"/>
                <a:gd name="T13" fmla="*/ 0 60000 65536"/>
                <a:gd name="T14" fmla="*/ 0 60000 65536"/>
                <a:gd name="T15" fmla="*/ 0 w 112"/>
                <a:gd name="T16" fmla="*/ 0 h 104"/>
                <a:gd name="T17" fmla="*/ 112 w 112"/>
                <a:gd name="T18" fmla="*/ 104 h 104"/>
              </a:gdLst>
              <a:ahLst/>
              <a:cxnLst>
                <a:cxn ang="T10">
                  <a:pos x="T0" y="T1"/>
                </a:cxn>
                <a:cxn ang="T11">
                  <a:pos x="T2" y="T3"/>
                </a:cxn>
                <a:cxn ang="T12">
                  <a:pos x="T4" y="T5"/>
                </a:cxn>
                <a:cxn ang="T13">
                  <a:pos x="T6" y="T7"/>
                </a:cxn>
                <a:cxn ang="T14">
                  <a:pos x="T8" y="T9"/>
                </a:cxn>
              </a:cxnLst>
              <a:rect l="T15" t="T16" r="T17" b="T18"/>
              <a:pathLst>
                <a:path w="112" h="104">
                  <a:moveTo>
                    <a:pt x="0" y="104"/>
                  </a:moveTo>
                  <a:lnTo>
                    <a:pt x="31" y="67"/>
                  </a:lnTo>
                  <a:lnTo>
                    <a:pt x="56" y="42"/>
                  </a:lnTo>
                  <a:lnTo>
                    <a:pt x="81" y="18"/>
                  </a:lnTo>
                  <a:lnTo>
                    <a:pt x="112" y="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6" name="Freeform 34"/>
            <p:cNvSpPr>
              <a:spLocks/>
            </p:cNvSpPr>
            <p:nvPr/>
          </p:nvSpPr>
          <p:spPr bwMode="auto">
            <a:xfrm>
              <a:off x="4504" y="1604"/>
              <a:ext cx="60" cy="7"/>
            </a:xfrm>
            <a:custGeom>
              <a:avLst/>
              <a:gdLst>
                <a:gd name="T0" fmla="*/ 0 w 119"/>
                <a:gd name="T1" fmla="*/ 1 h 13"/>
                <a:gd name="T2" fmla="*/ 1 w 119"/>
                <a:gd name="T3" fmla="*/ 0 h 13"/>
                <a:gd name="T4" fmla="*/ 1 w 119"/>
                <a:gd name="T5" fmla="*/ 0 h 13"/>
                <a:gd name="T6" fmla="*/ 2 w 119"/>
                <a:gd name="T7" fmla="*/ 0 h 13"/>
                <a:gd name="T8" fmla="*/ 2 w 119"/>
                <a:gd name="T9" fmla="*/ 1 h 13"/>
                <a:gd name="T10" fmla="*/ 0 60000 65536"/>
                <a:gd name="T11" fmla="*/ 0 60000 65536"/>
                <a:gd name="T12" fmla="*/ 0 60000 65536"/>
                <a:gd name="T13" fmla="*/ 0 60000 65536"/>
                <a:gd name="T14" fmla="*/ 0 60000 65536"/>
                <a:gd name="T15" fmla="*/ 0 w 119"/>
                <a:gd name="T16" fmla="*/ 0 h 13"/>
                <a:gd name="T17" fmla="*/ 119 w 119"/>
                <a:gd name="T18" fmla="*/ 13 h 13"/>
              </a:gdLst>
              <a:ahLst/>
              <a:cxnLst>
                <a:cxn ang="T10">
                  <a:pos x="T0" y="T1"/>
                </a:cxn>
                <a:cxn ang="T11">
                  <a:pos x="T2" y="T3"/>
                </a:cxn>
                <a:cxn ang="T12">
                  <a:pos x="T4" y="T5"/>
                </a:cxn>
                <a:cxn ang="T13">
                  <a:pos x="T6" y="T7"/>
                </a:cxn>
                <a:cxn ang="T14">
                  <a:pos x="T8" y="T9"/>
                </a:cxn>
              </a:cxnLst>
              <a:rect l="T15" t="T16" r="T17" b="T18"/>
              <a:pathLst>
                <a:path w="119" h="13">
                  <a:moveTo>
                    <a:pt x="0" y="13"/>
                  </a:moveTo>
                  <a:lnTo>
                    <a:pt x="31" y="0"/>
                  </a:lnTo>
                  <a:lnTo>
                    <a:pt x="56" y="0"/>
                  </a:lnTo>
                  <a:lnTo>
                    <a:pt x="86" y="0"/>
                  </a:lnTo>
                  <a:lnTo>
                    <a:pt x="119" y="13"/>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7" name="Freeform 35"/>
            <p:cNvSpPr>
              <a:spLocks/>
            </p:cNvSpPr>
            <p:nvPr/>
          </p:nvSpPr>
          <p:spPr bwMode="auto">
            <a:xfrm>
              <a:off x="4564" y="1611"/>
              <a:ext cx="58" cy="52"/>
            </a:xfrm>
            <a:custGeom>
              <a:avLst/>
              <a:gdLst>
                <a:gd name="T0" fmla="*/ 0 w 117"/>
                <a:gd name="T1" fmla="*/ 0 h 104"/>
                <a:gd name="T2" fmla="*/ 0 w 117"/>
                <a:gd name="T3" fmla="*/ 1 h 104"/>
                <a:gd name="T4" fmla="*/ 0 w 117"/>
                <a:gd name="T5" fmla="*/ 1 h 104"/>
                <a:gd name="T6" fmla="*/ 1 w 117"/>
                <a:gd name="T7" fmla="*/ 2 h 104"/>
                <a:gd name="T8" fmla="*/ 1 w 117"/>
                <a:gd name="T9" fmla="*/ 2 h 104"/>
                <a:gd name="T10" fmla="*/ 0 60000 65536"/>
                <a:gd name="T11" fmla="*/ 0 60000 65536"/>
                <a:gd name="T12" fmla="*/ 0 60000 65536"/>
                <a:gd name="T13" fmla="*/ 0 60000 65536"/>
                <a:gd name="T14" fmla="*/ 0 60000 65536"/>
                <a:gd name="T15" fmla="*/ 0 w 117"/>
                <a:gd name="T16" fmla="*/ 0 h 104"/>
                <a:gd name="T17" fmla="*/ 117 w 117"/>
                <a:gd name="T18" fmla="*/ 104 h 104"/>
              </a:gdLst>
              <a:ahLst/>
              <a:cxnLst>
                <a:cxn ang="T10">
                  <a:pos x="T0" y="T1"/>
                </a:cxn>
                <a:cxn ang="T11">
                  <a:pos x="T2" y="T3"/>
                </a:cxn>
                <a:cxn ang="T12">
                  <a:pos x="T4" y="T5"/>
                </a:cxn>
                <a:cxn ang="T13">
                  <a:pos x="T6" y="T7"/>
                </a:cxn>
                <a:cxn ang="T14">
                  <a:pos x="T8" y="T9"/>
                </a:cxn>
              </a:cxnLst>
              <a:rect l="T15" t="T16" r="T17" b="T18"/>
              <a:pathLst>
                <a:path w="117" h="104">
                  <a:moveTo>
                    <a:pt x="0" y="0"/>
                  </a:moveTo>
                  <a:lnTo>
                    <a:pt x="29" y="18"/>
                  </a:lnTo>
                  <a:lnTo>
                    <a:pt x="62" y="42"/>
                  </a:lnTo>
                  <a:lnTo>
                    <a:pt x="87" y="67"/>
                  </a:lnTo>
                  <a:lnTo>
                    <a:pt x="117" y="104"/>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8" name="Freeform 36"/>
            <p:cNvSpPr>
              <a:spLocks/>
            </p:cNvSpPr>
            <p:nvPr/>
          </p:nvSpPr>
          <p:spPr bwMode="auto">
            <a:xfrm>
              <a:off x="4622" y="1663"/>
              <a:ext cx="56" cy="96"/>
            </a:xfrm>
            <a:custGeom>
              <a:avLst/>
              <a:gdLst>
                <a:gd name="T0" fmla="*/ 0 w 112"/>
                <a:gd name="T1" fmla="*/ 0 h 191"/>
                <a:gd name="T2" fmla="*/ 1 w 112"/>
                <a:gd name="T3" fmla="*/ 1 h 191"/>
                <a:gd name="T4" fmla="*/ 1 w 112"/>
                <a:gd name="T5" fmla="*/ 2 h 191"/>
                <a:gd name="T6" fmla="*/ 2 w 112"/>
                <a:gd name="T7" fmla="*/ 3 h 191"/>
                <a:gd name="T8" fmla="*/ 2 w 112"/>
                <a:gd name="T9" fmla="*/ 3 h 191"/>
                <a:gd name="T10" fmla="*/ 0 60000 65536"/>
                <a:gd name="T11" fmla="*/ 0 60000 65536"/>
                <a:gd name="T12" fmla="*/ 0 60000 65536"/>
                <a:gd name="T13" fmla="*/ 0 60000 65536"/>
                <a:gd name="T14" fmla="*/ 0 60000 65536"/>
                <a:gd name="T15" fmla="*/ 0 w 112"/>
                <a:gd name="T16" fmla="*/ 0 h 191"/>
                <a:gd name="T17" fmla="*/ 112 w 112"/>
                <a:gd name="T18" fmla="*/ 191 h 191"/>
              </a:gdLst>
              <a:ahLst/>
              <a:cxnLst>
                <a:cxn ang="T10">
                  <a:pos x="T0" y="T1"/>
                </a:cxn>
                <a:cxn ang="T11">
                  <a:pos x="T2" y="T3"/>
                </a:cxn>
                <a:cxn ang="T12">
                  <a:pos x="T4" y="T5"/>
                </a:cxn>
                <a:cxn ang="T13">
                  <a:pos x="T6" y="T7"/>
                </a:cxn>
                <a:cxn ang="T14">
                  <a:pos x="T8" y="T9"/>
                </a:cxn>
              </a:cxnLst>
              <a:rect l="T15" t="T16" r="T17" b="T18"/>
              <a:pathLst>
                <a:path w="112" h="191">
                  <a:moveTo>
                    <a:pt x="0" y="0"/>
                  </a:moveTo>
                  <a:lnTo>
                    <a:pt x="31" y="44"/>
                  </a:lnTo>
                  <a:lnTo>
                    <a:pt x="56" y="86"/>
                  </a:lnTo>
                  <a:lnTo>
                    <a:pt x="81" y="136"/>
                  </a:lnTo>
                  <a:lnTo>
                    <a:pt x="112" y="191"/>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39" name="Freeform 37"/>
            <p:cNvSpPr>
              <a:spLocks/>
            </p:cNvSpPr>
            <p:nvPr/>
          </p:nvSpPr>
          <p:spPr bwMode="auto">
            <a:xfrm>
              <a:off x="4678" y="1759"/>
              <a:ext cx="59" cy="129"/>
            </a:xfrm>
            <a:custGeom>
              <a:avLst/>
              <a:gdLst>
                <a:gd name="T0" fmla="*/ 0 w 118"/>
                <a:gd name="T1" fmla="*/ 0 h 259"/>
                <a:gd name="T2" fmla="*/ 1 w 118"/>
                <a:gd name="T3" fmla="*/ 0 h 259"/>
                <a:gd name="T4" fmla="*/ 1 w 118"/>
                <a:gd name="T5" fmla="*/ 1 h 259"/>
                <a:gd name="T6" fmla="*/ 2 w 118"/>
                <a:gd name="T7" fmla="*/ 4 h 259"/>
                <a:gd name="T8" fmla="*/ 0 60000 65536"/>
                <a:gd name="T9" fmla="*/ 0 60000 65536"/>
                <a:gd name="T10" fmla="*/ 0 60000 65536"/>
                <a:gd name="T11" fmla="*/ 0 60000 65536"/>
                <a:gd name="T12" fmla="*/ 0 w 118"/>
                <a:gd name="T13" fmla="*/ 0 h 259"/>
                <a:gd name="T14" fmla="*/ 118 w 118"/>
                <a:gd name="T15" fmla="*/ 259 h 259"/>
              </a:gdLst>
              <a:ahLst/>
              <a:cxnLst>
                <a:cxn ang="T8">
                  <a:pos x="T0" y="T1"/>
                </a:cxn>
                <a:cxn ang="T9">
                  <a:pos x="T2" y="T3"/>
                </a:cxn>
                <a:cxn ang="T10">
                  <a:pos x="T4" y="T5"/>
                </a:cxn>
                <a:cxn ang="T11">
                  <a:pos x="T6" y="T7"/>
                </a:cxn>
              </a:cxnLst>
              <a:rect l="T12" t="T13" r="T14" b="T15"/>
              <a:pathLst>
                <a:path w="118" h="259">
                  <a:moveTo>
                    <a:pt x="0" y="0"/>
                  </a:moveTo>
                  <a:lnTo>
                    <a:pt x="31" y="63"/>
                  </a:lnTo>
                  <a:lnTo>
                    <a:pt x="56" y="125"/>
                  </a:lnTo>
                  <a:lnTo>
                    <a:pt x="118" y="259"/>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40" name="Freeform 38"/>
            <p:cNvSpPr>
              <a:spLocks/>
            </p:cNvSpPr>
            <p:nvPr/>
          </p:nvSpPr>
          <p:spPr bwMode="auto">
            <a:xfrm>
              <a:off x="4737" y="1888"/>
              <a:ext cx="59" cy="151"/>
            </a:xfrm>
            <a:custGeom>
              <a:avLst/>
              <a:gdLst>
                <a:gd name="T0" fmla="*/ 0 w 119"/>
                <a:gd name="T1" fmla="*/ 0 h 302"/>
                <a:gd name="T2" fmla="*/ 0 w 119"/>
                <a:gd name="T3" fmla="*/ 2 h 302"/>
                <a:gd name="T4" fmla="*/ 1 w 119"/>
                <a:gd name="T5" fmla="*/ 5 h 302"/>
                <a:gd name="T6" fmla="*/ 0 60000 65536"/>
                <a:gd name="T7" fmla="*/ 0 60000 65536"/>
                <a:gd name="T8" fmla="*/ 0 60000 65536"/>
                <a:gd name="T9" fmla="*/ 0 w 119"/>
                <a:gd name="T10" fmla="*/ 0 h 302"/>
                <a:gd name="T11" fmla="*/ 119 w 119"/>
                <a:gd name="T12" fmla="*/ 302 h 302"/>
              </a:gdLst>
              <a:ahLst/>
              <a:cxnLst>
                <a:cxn ang="T6">
                  <a:pos x="T0" y="T1"/>
                </a:cxn>
                <a:cxn ang="T7">
                  <a:pos x="T2" y="T3"/>
                </a:cxn>
                <a:cxn ang="T8">
                  <a:pos x="T4" y="T5"/>
                </a:cxn>
              </a:cxnLst>
              <a:rect l="T9" t="T10" r="T11" b="T12"/>
              <a:pathLst>
                <a:path w="119" h="302">
                  <a:moveTo>
                    <a:pt x="0" y="0"/>
                  </a:moveTo>
                  <a:lnTo>
                    <a:pt x="55" y="149"/>
                  </a:lnTo>
                  <a:lnTo>
                    <a:pt x="119" y="3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41" name="Freeform 39"/>
            <p:cNvSpPr>
              <a:spLocks/>
            </p:cNvSpPr>
            <p:nvPr/>
          </p:nvSpPr>
          <p:spPr bwMode="auto">
            <a:xfrm>
              <a:off x="4796" y="2039"/>
              <a:ext cx="59" cy="160"/>
            </a:xfrm>
            <a:custGeom>
              <a:avLst/>
              <a:gdLst>
                <a:gd name="T0" fmla="*/ 0 w 117"/>
                <a:gd name="T1" fmla="*/ 0 h 320"/>
                <a:gd name="T2" fmla="*/ 1 w 117"/>
                <a:gd name="T3" fmla="*/ 3 h 320"/>
                <a:gd name="T4" fmla="*/ 2 w 117"/>
                <a:gd name="T5" fmla="*/ 5 h 320"/>
                <a:gd name="T6" fmla="*/ 0 60000 65536"/>
                <a:gd name="T7" fmla="*/ 0 60000 65536"/>
                <a:gd name="T8" fmla="*/ 0 60000 65536"/>
                <a:gd name="T9" fmla="*/ 0 w 117"/>
                <a:gd name="T10" fmla="*/ 0 h 320"/>
                <a:gd name="T11" fmla="*/ 117 w 117"/>
                <a:gd name="T12" fmla="*/ 320 h 320"/>
              </a:gdLst>
              <a:ahLst/>
              <a:cxnLst>
                <a:cxn ang="T6">
                  <a:pos x="T0" y="T1"/>
                </a:cxn>
                <a:cxn ang="T7">
                  <a:pos x="T2" y="T3"/>
                </a:cxn>
                <a:cxn ang="T8">
                  <a:pos x="T4" y="T5"/>
                </a:cxn>
              </a:cxnLst>
              <a:rect l="T9" t="T10" r="T11" b="T12"/>
              <a:pathLst>
                <a:path w="117" h="320">
                  <a:moveTo>
                    <a:pt x="0" y="0"/>
                  </a:moveTo>
                  <a:lnTo>
                    <a:pt x="62" y="161"/>
                  </a:lnTo>
                  <a:lnTo>
                    <a:pt x="117" y="32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42" name="Freeform 40"/>
            <p:cNvSpPr>
              <a:spLocks/>
            </p:cNvSpPr>
            <p:nvPr/>
          </p:nvSpPr>
          <p:spPr bwMode="auto">
            <a:xfrm>
              <a:off x="4855" y="2199"/>
              <a:ext cx="56" cy="151"/>
            </a:xfrm>
            <a:custGeom>
              <a:avLst/>
              <a:gdLst>
                <a:gd name="T0" fmla="*/ 0 w 112"/>
                <a:gd name="T1" fmla="*/ 0 h 302"/>
                <a:gd name="T2" fmla="*/ 1 w 112"/>
                <a:gd name="T3" fmla="*/ 2 h 302"/>
                <a:gd name="T4" fmla="*/ 2 w 112"/>
                <a:gd name="T5" fmla="*/ 5 h 302"/>
                <a:gd name="T6" fmla="*/ 0 60000 65536"/>
                <a:gd name="T7" fmla="*/ 0 60000 65536"/>
                <a:gd name="T8" fmla="*/ 0 60000 65536"/>
                <a:gd name="T9" fmla="*/ 0 w 112"/>
                <a:gd name="T10" fmla="*/ 0 h 302"/>
                <a:gd name="T11" fmla="*/ 112 w 112"/>
                <a:gd name="T12" fmla="*/ 302 h 302"/>
              </a:gdLst>
              <a:ahLst/>
              <a:cxnLst>
                <a:cxn ang="T6">
                  <a:pos x="T0" y="T1"/>
                </a:cxn>
                <a:cxn ang="T7">
                  <a:pos x="T2" y="T3"/>
                </a:cxn>
                <a:cxn ang="T8">
                  <a:pos x="T4" y="T5"/>
                </a:cxn>
              </a:cxnLst>
              <a:rect l="T9" t="T10" r="T11" b="T12"/>
              <a:pathLst>
                <a:path w="112" h="302">
                  <a:moveTo>
                    <a:pt x="0" y="0"/>
                  </a:moveTo>
                  <a:lnTo>
                    <a:pt x="56" y="153"/>
                  </a:lnTo>
                  <a:lnTo>
                    <a:pt x="112" y="30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43" name="Freeform 41"/>
            <p:cNvSpPr>
              <a:spLocks/>
            </p:cNvSpPr>
            <p:nvPr/>
          </p:nvSpPr>
          <p:spPr bwMode="auto">
            <a:xfrm>
              <a:off x="4911" y="2350"/>
              <a:ext cx="59" cy="139"/>
            </a:xfrm>
            <a:custGeom>
              <a:avLst/>
              <a:gdLst>
                <a:gd name="T0" fmla="*/ 0 w 117"/>
                <a:gd name="T1" fmla="*/ 0 h 278"/>
                <a:gd name="T2" fmla="*/ 1 w 117"/>
                <a:gd name="T3" fmla="*/ 2 h 278"/>
                <a:gd name="T4" fmla="*/ 2 w 117"/>
                <a:gd name="T5" fmla="*/ 3 h 278"/>
                <a:gd name="T6" fmla="*/ 2 w 117"/>
                <a:gd name="T7" fmla="*/ 4 h 278"/>
                <a:gd name="T8" fmla="*/ 0 60000 65536"/>
                <a:gd name="T9" fmla="*/ 0 60000 65536"/>
                <a:gd name="T10" fmla="*/ 0 60000 65536"/>
                <a:gd name="T11" fmla="*/ 0 60000 65536"/>
                <a:gd name="T12" fmla="*/ 0 w 117"/>
                <a:gd name="T13" fmla="*/ 0 h 278"/>
                <a:gd name="T14" fmla="*/ 117 w 117"/>
                <a:gd name="T15" fmla="*/ 278 h 278"/>
              </a:gdLst>
              <a:ahLst/>
              <a:cxnLst>
                <a:cxn ang="T8">
                  <a:pos x="T0" y="T1"/>
                </a:cxn>
                <a:cxn ang="T9">
                  <a:pos x="T2" y="T3"/>
                </a:cxn>
                <a:cxn ang="T10">
                  <a:pos x="T4" y="T5"/>
                </a:cxn>
                <a:cxn ang="T11">
                  <a:pos x="T6" y="T7"/>
                </a:cxn>
              </a:cxnLst>
              <a:rect l="T12" t="T13" r="T14" b="T15"/>
              <a:pathLst>
                <a:path w="117" h="278">
                  <a:moveTo>
                    <a:pt x="0" y="0"/>
                  </a:moveTo>
                  <a:lnTo>
                    <a:pt x="56" y="142"/>
                  </a:lnTo>
                  <a:lnTo>
                    <a:pt x="87" y="209"/>
                  </a:lnTo>
                  <a:lnTo>
                    <a:pt x="117" y="278"/>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44" name="Freeform 42"/>
            <p:cNvSpPr>
              <a:spLocks/>
            </p:cNvSpPr>
            <p:nvPr/>
          </p:nvSpPr>
          <p:spPr bwMode="auto">
            <a:xfrm>
              <a:off x="4970" y="2489"/>
              <a:ext cx="59" cy="114"/>
            </a:xfrm>
            <a:custGeom>
              <a:avLst/>
              <a:gdLst>
                <a:gd name="T0" fmla="*/ 0 w 120"/>
                <a:gd name="T1" fmla="*/ 0 h 228"/>
                <a:gd name="T2" fmla="*/ 0 w 120"/>
                <a:gd name="T3" fmla="*/ 2 h 228"/>
                <a:gd name="T4" fmla="*/ 1 w 120"/>
                <a:gd name="T5" fmla="*/ 4 h 228"/>
                <a:gd name="T6" fmla="*/ 0 60000 65536"/>
                <a:gd name="T7" fmla="*/ 0 60000 65536"/>
                <a:gd name="T8" fmla="*/ 0 60000 65536"/>
                <a:gd name="T9" fmla="*/ 0 w 120"/>
                <a:gd name="T10" fmla="*/ 0 h 228"/>
                <a:gd name="T11" fmla="*/ 120 w 120"/>
                <a:gd name="T12" fmla="*/ 228 h 228"/>
              </a:gdLst>
              <a:ahLst/>
              <a:cxnLst>
                <a:cxn ang="T6">
                  <a:pos x="T0" y="T1"/>
                </a:cxn>
                <a:cxn ang="T7">
                  <a:pos x="T2" y="T3"/>
                </a:cxn>
                <a:cxn ang="T8">
                  <a:pos x="T4" y="T5"/>
                </a:cxn>
              </a:cxnLst>
              <a:rect l="T9" t="T10" r="T11" b="T12"/>
              <a:pathLst>
                <a:path w="120" h="228">
                  <a:moveTo>
                    <a:pt x="0" y="0"/>
                  </a:moveTo>
                  <a:lnTo>
                    <a:pt x="64" y="117"/>
                  </a:lnTo>
                  <a:lnTo>
                    <a:pt x="120" y="228"/>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45" name="Freeform 43"/>
            <p:cNvSpPr>
              <a:spLocks/>
            </p:cNvSpPr>
            <p:nvPr/>
          </p:nvSpPr>
          <p:spPr bwMode="auto">
            <a:xfrm>
              <a:off x="5029" y="2603"/>
              <a:ext cx="56" cy="95"/>
            </a:xfrm>
            <a:custGeom>
              <a:avLst/>
              <a:gdLst>
                <a:gd name="T0" fmla="*/ 0 w 111"/>
                <a:gd name="T1" fmla="*/ 0 h 189"/>
                <a:gd name="T2" fmla="*/ 1 w 111"/>
                <a:gd name="T3" fmla="*/ 2 h 189"/>
                <a:gd name="T4" fmla="*/ 2 w 111"/>
                <a:gd name="T5" fmla="*/ 3 h 189"/>
                <a:gd name="T6" fmla="*/ 0 60000 65536"/>
                <a:gd name="T7" fmla="*/ 0 60000 65536"/>
                <a:gd name="T8" fmla="*/ 0 60000 65536"/>
                <a:gd name="T9" fmla="*/ 0 w 111"/>
                <a:gd name="T10" fmla="*/ 0 h 189"/>
                <a:gd name="T11" fmla="*/ 111 w 111"/>
                <a:gd name="T12" fmla="*/ 189 h 189"/>
              </a:gdLst>
              <a:ahLst/>
              <a:cxnLst>
                <a:cxn ang="T6">
                  <a:pos x="T0" y="T1"/>
                </a:cxn>
                <a:cxn ang="T7">
                  <a:pos x="T2" y="T3"/>
                </a:cxn>
                <a:cxn ang="T8">
                  <a:pos x="T4" y="T5"/>
                </a:cxn>
              </a:cxnLst>
              <a:rect l="T9" t="T10" r="T11" b="T12"/>
              <a:pathLst>
                <a:path w="111" h="189">
                  <a:moveTo>
                    <a:pt x="0" y="0"/>
                  </a:moveTo>
                  <a:lnTo>
                    <a:pt x="56" y="97"/>
                  </a:lnTo>
                  <a:lnTo>
                    <a:pt x="111" y="189"/>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46" name="Freeform 44"/>
            <p:cNvSpPr>
              <a:spLocks/>
            </p:cNvSpPr>
            <p:nvPr/>
          </p:nvSpPr>
          <p:spPr bwMode="auto">
            <a:xfrm>
              <a:off x="5085" y="2698"/>
              <a:ext cx="59" cy="70"/>
            </a:xfrm>
            <a:custGeom>
              <a:avLst/>
              <a:gdLst>
                <a:gd name="T0" fmla="*/ 0 w 118"/>
                <a:gd name="T1" fmla="*/ 0 h 142"/>
                <a:gd name="T2" fmla="*/ 1 w 118"/>
                <a:gd name="T3" fmla="*/ 1 h 142"/>
                <a:gd name="T4" fmla="*/ 2 w 118"/>
                <a:gd name="T5" fmla="*/ 2 h 142"/>
                <a:gd name="T6" fmla="*/ 0 60000 65536"/>
                <a:gd name="T7" fmla="*/ 0 60000 65536"/>
                <a:gd name="T8" fmla="*/ 0 60000 65536"/>
                <a:gd name="T9" fmla="*/ 0 w 118"/>
                <a:gd name="T10" fmla="*/ 0 h 142"/>
                <a:gd name="T11" fmla="*/ 118 w 118"/>
                <a:gd name="T12" fmla="*/ 142 h 142"/>
              </a:gdLst>
              <a:ahLst/>
              <a:cxnLst>
                <a:cxn ang="T6">
                  <a:pos x="T0" y="T1"/>
                </a:cxn>
                <a:cxn ang="T7">
                  <a:pos x="T2" y="T3"/>
                </a:cxn>
                <a:cxn ang="T8">
                  <a:pos x="T4" y="T5"/>
                </a:cxn>
              </a:cxnLst>
              <a:rect l="T9" t="T10" r="T11" b="T12"/>
              <a:pathLst>
                <a:path w="118" h="142">
                  <a:moveTo>
                    <a:pt x="0" y="0"/>
                  </a:moveTo>
                  <a:lnTo>
                    <a:pt x="56" y="75"/>
                  </a:lnTo>
                  <a:lnTo>
                    <a:pt x="118" y="142"/>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47" name="Freeform 45"/>
            <p:cNvSpPr>
              <a:spLocks/>
            </p:cNvSpPr>
            <p:nvPr/>
          </p:nvSpPr>
          <p:spPr bwMode="auto">
            <a:xfrm>
              <a:off x="5144" y="2768"/>
              <a:ext cx="60" cy="53"/>
            </a:xfrm>
            <a:custGeom>
              <a:avLst/>
              <a:gdLst>
                <a:gd name="T0" fmla="*/ 0 w 119"/>
                <a:gd name="T1" fmla="*/ 0 h 105"/>
                <a:gd name="T2" fmla="*/ 1 w 119"/>
                <a:gd name="T3" fmla="*/ 1 h 105"/>
                <a:gd name="T4" fmla="*/ 2 w 119"/>
                <a:gd name="T5" fmla="*/ 2 h 105"/>
                <a:gd name="T6" fmla="*/ 0 60000 65536"/>
                <a:gd name="T7" fmla="*/ 0 60000 65536"/>
                <a:gd name="T8" fmla="*/ 0 60000 65536"/>
                <a:gd name="T9" fmla="*/ 0 w 119"/>
                <a:gd name="T10" fmla="*/ 0 h 105"/>
                <a:gd name="T11" fmla="*/ 119 w 119"/>
                <a:gd name="T12" fmla="*/ 105 h 105"/>
              </a:gdLst>
              <a:ahLst/>
              <a:cxnLst>
                <a:cxn ang="T6">
                  <a:pos x="T0" y="T1"/>
                </a:cxn>
                <a:cxn ang="T7">
                  <a:pos x="T2" y="T3"/>
                </a:cxn>
                <a:cxn ang="T8">
                  <a:pos x="T4" y="T5"/>
                </a:cxn>
              </a:cxnLst>
              <a:rect l="T9" t="T10" r="T11" b="T12"/>
              <a:pathLst>
                <a:path w="119" h="105">
                  <a:moveTo>
                    <a:pt x="0" y="0"/>
                  </a:moveTo>
                  <a:lnTo>
                    <a:pt x="61" y="55"/>
                  </a:lnTo>
                  <a:lnTo>
                    <a:pt x="119" y="105"/>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48" name="Freeform 46"/>
            <p:cNvSpPr>
              <a:spLocks/>
            </p:cNvSpPr>
            <p:nvPr/>
          </p:nvSpPr>
          <p:spPr bwMode="auto">
            <a:xfrm>
              <a:off x="5204" y="2821"/>
              <a:ext cx="54" cy="34"/>
            </a:xfrm>
            <a:custGeom>
              <a:avLst/>
              <a:gdLst>
                <a:gd name="T0" fmla="*/ 0 w 110"/>
                <a:gd name="T1" fmla="*/ 0 h 67"/>
                <a:gd name="T2" fmla="*/ 0 w 110"/>
                <a:gd name="T3" fmla="*/ 1 h 67"/>
                <a:gd name="T4" fmla="*/ 1 w 110"/>
                <a:gd name="T5" fmla="*/ 2 h 67"/>
                <a:gd name="T6" fmla="*/ 0 60000 65536"/>
                <a:gd name="T7" fmla="*/ 0 60000 65536"/>
                <a:gd name="T8" fmla="*/ 0 60000 65536"/>
                <a:gd name="T9" fmla="*/ 0 w 110"/>
                <a:gd name="T10" fmla="*/ 0 h 67"/>
                <a:gd name="T11" fmla="*/ 110 w 110"/>
                <a:gd name="T12" fmla="*/ 67 h 67"/>
              </a:gdLst>
              <a:ahLst/>
              <a:cxnLst>
                <a:cxn ang="T6">
                  <a:pos x="T0" y="T1"/>
                </a:cxn>
                <a:cxn ang="T7">
                  <a:pos x="T2" y="T3"/>
                </a:cxn>
                <a:cxn ang="T8">
                  <a:pos x="T4" y="T5"/>
                </a:cxn>
              </a:cxnLst>
              <a:rect l="T9" t="T10" r="T11" b="T12"/>
              <a:pathLst>
                <a:path w="110" h="67">
                  <a:moveTo>
                    <a:pt x="0" y="0"/>
                  </a:moveTo>
                  <a:lnTo>
                    <a:pt x="56" y="37"/>
                  </a:lnTo>
                  <a:lnTo>
                    <a:pt x="110" y="67"/>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49" name="Freeform 47"/>
            <p:cNvSpPr>
              <a:spLocks/>
            </p:cNvSpPr>
            <p:nvPr/>
          </p:nvSpPr>
          <p:spPr bwMode="auto">
            <a:xfrm>
              <a:off x="5258" y="2855"/>
              <a:ext cx="60" cy="24"/>
            </a:xfrm>
            <a:custGeom>
              <a:avLst/>
              <a:gdLst>
                <a:gd name="T0" fmla="*/ 0 w 119"/>
                <a:gd name="T1" fmla="*/ 0 h 50"/>
                <a:gd name="T2" fmla="*/ 1 w 119"/>
                <a:gd name="T3" fmla="*/ 0 h 50"/>
                <a:gd name="T4" fmla="*/ 2 w 119"/>
                <a:gd name="T5" fmla="*/ 0 h 50"/>
                <a:gd name="T6" fmla="*/ 0 60000 65536"/>
                <a:gd name="T7" fmla="*/ 0 60000 65536"/>
                <a:gd name="T8" fmla="*/ 0 60000 65536"/>
                <a:gd name="T9" fmla="*/ 0 w 119"/>
                <a:gd name="T10" fmla="*/ 0 h 50"/>
                <a:gd name="T11" fmla="*/ 119 w 119"/>
                <a:gd name="T12" fmla="*/ 50 h 50"/>
              </a:gdLst>
              <a:ahLst/>
              <a:cxnLst>
                <a:cxn ang="T6">
                  <a:pos x="T0" y="T1"/>
                </a:cxn>
                <a:cxn ang="T7">
                  <a:pos x="T2" y="T3"/>
                </a:cxn>
                <a:cxn ang="T8">
                  <a:pos x="T4" y="T5"/>
                </a:cxn>
              </a:cxnLst>
              <a:rect l="T9" t="T10" r="T11" b="T12"/>
              <a:pathLst>
                <a:path w="119" h="50">
                  <a:moveTo>
                    <a:pt x="0" y="0"/>
                  </a:moveTo>
                  <a:lnTo>
                    <a:pt x="58" y="25"/>
                  </a:lnTo>
                  <a:lnTo>
                    <a:pt x="119" y="50"/>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50" name="Freeform 48"/>
            <p:cNvSpPr>
              <a:spLocks/>
            </p:cNvSpPr>
            <p:nvPr/>
          </p:nvSpPr>
          <p:spPr bwMode="auto">
            <a:xfrm>
              <a:off x="5318" y="2879"/>
              <a:ext cx="59" cy="16"/>
            </a:xfrm>
            <a:custGeom>
              <a:avLst/>
              <a:gdLst>
                <a:gd name="T0" fmla="*/ 0 w 118"/>
                <a:gd name="T1" fmla="*/ 0 h 31"/>
                <a:gd name="T2" fmla="*/ 1 w 118"/>
                <a:gd name="T3" fmla="*/ 1 h 31"/>
                <a:gd name="T4" fmla="*/ 2 w 118"/>
                <a:gd name="T5" fmla="*/ 1 h 31"/>
                <a:gd name="T6" fmla="*/ 0 60000 65536"/>
                <a:gd name="T7" fmla="*/ 0 60000 65536"/>
                <a:gd name="T8" fmla="*/ 0 60000 65536"/>
                <a:gd name="T9" fmla="*/ 0 w 118"/>
                <a:gd name="T10" fmla="*/ 0 h 31"/>
                <a:gd name="T11" fmla="*/ 118 w 118"/>
                <a:gd name="T12" fmla="*/ 31 h 31"/>
              </a:gdLst>
              <a:ahLst/>
              <a:cxnLst>
                <a:cxn ang="T6">
                  <a:pos x="T0" y="T1"/>
                </a:cxn>
                <a:cxn ang="T7">
                  <a:pos x="T2" y="T3"/>
                </a:cxn>
                <a:cxn ang="T8">
                  <a:pos x="T4" y="T5"/>
                </a:cxn>
              </a:cxnLst>
              <a:rect l="T9" t="T10" r="T11" b="T12"/>
              <a:pathLst>
                <a:path w="118" h="31">
                  <a:moveTo>
                    <a:pt x="0" y="0"/>
                  </a:moveTo>
                  <a:lnTo>
                    <a:pt x="56" y="19"/>
                  </a:lnTo>
                  <a:lnTo>
                    <a:pt x="118" y="31"/>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51" name="Freeform 49"/>
            <p:cNvSpPr>
              <a:spLocks/>
            </p:cNvSpPr>
            <p:nvPr/>
          </p:nvSpPr>
          <p:spPr bwMode="auto">
            <a:xfrm>
              <a:off x="5377" y="2895"/>
              <a:ext cx="60" cy="6"/>
            </a:xfrm>
            <a:custGeom>
              <a:avLst/>
              <a:gdLst>
                <a:gd name="T0" fmla="*/ 0 w 119"/>
                <a:gd name="T1" fmla="*/ 0 h 13"/>
                <a:gd name="T2" fmla="*/ 1 w 119"/>
                <a:gd name="T3" fmla="*/ 0 h 13"/>
                <a:gd name="T4" fmla="*/ 2 w 119"/>
                <a:gd name="T5" fmla="*/ 0 h 13"/>
                <a:gd name="T6" fmla="*/ 0 60000 65536"/>
                <a:gd name="T7" fmla="*/ 0 60000 65536"/>
                <a:gd name="T8" fmla="*/ 0 60000 65536"/>
                <a:gd name="T9" fmla="*/ 0 w 119"/>
                <a:gd name="T10" fmla="*/ 0 h 13"/>
                <a:gd name="T11" fmla="*/ 119 w 119"/>
                <a:gd name="T12" fmla="*/ 13 h 13"/>
              </a:gdLst>
              <a:ahLst/>
              <a:cxnLst>
                <a:cxn ang="T6">
                  <a:pos x="T0" y="T1"/>
                </a:cxn>
                <a:cxn ang="T7">
                  <a:pos x="T2" y="T3"/>
                </a:cxn>
                <a:cxn ang="T8">
                  <a:pos x="T4" y="T5"/>
                </a:cxn>
              </a:cxnLst>
              <a:rect l="T9" t="T10" r="T11" b="T12"/>
              <a:pathLst>
                <a:path w="119" h="13">
                  <a:moveTo>
                    <a:pt x="0" y="0"/>
                  </a:moveTo>
                  <a:lnTo>
                    <a:pt x="63" y="7"/>
                  </a:lnTo>
                  <a:lnTo>
                    <a:pt x="119" y="13"/>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52" name="Line 89"/>
            <p:cNvSpPr>
              <a:spLocks noChangeShapeType="1"/>
            </p:cNvSpPr>
            <p:nvPr/>
          </p:nvSpPr>
          <p:spPr bwMode="auto">
            <a:xfrm>
              <a:off x="5437" y="2901"/>
              <a:ext cx="55" cy="6"/>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53" name="Line 90"/>
            <p:cNvSpPr>
              <a:spLocks noChangeShapeType="1"/>
            </p:cNvSpPr>
            <p:nvPr/>
          </p:nvSpPr>
          <p:spPr bwMode="auto">
            <a:xfrm>
              <a:off x="5492" y="2907"/>
              <a:ext cx="59" cy="3"/>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54" name="Line 91"/>
            <p:cNvSpPr>
              <a:spLocks noChangeShapeType="1"/>
            </p:cNvSpPr>
            <p:nvPr/>
          </p:nvSpPr>
          <p:spPr bwMode="auto">
            <a:xfrm>
              <a:off x="5551" y="2910"/>
              <a:ext cx="60" cy="4"/>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55" name="Line 92"/>
            <p:cNvSpPr>
              <a:spLocks noChangeShapeType="1"/>
            </p:cNvSpPr>
            <p:nvPr/>
          </p:nvSpPr>
          <p:spPr bwMode="auto">
            <a:xfrm>
              <a:off x="5611" y="2914"/>
              <a:ext cx="55"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56" name="Rectangle 54"/>
            <p:cNvSpPr>
              <a:spLocks noChangeArrowheads="1"/>
            </p:cNvSpPr>
            <p:nvPr/>
          </p:nvSpPr>
          <p:spPr bwMode="auto">
            <a:xfrm>
              <a:off x="3387" y="2994"/>
              <a:ext cx="29"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a:t>
              </a:r>
              <a:endParaRPr lang="en-US" altLang="en-US" sz="1200" b="1" dirty="0"/>
            </a:p>
          </p:txBody>
        </p:sp>
        <p:sp>
          <p:nvSpPr>
            <p:cNvPr id="57" name="Rectangle 55"/>
            <p:cNvSpPr>
              <a:spLocks noChangeArrowheads="1"/>
            </p:cNvSpPr>
            <p:nvPr/>
          </p:nvSpPr>
          <p:spPr bwMode="auto">
            <a:xfrm>
              <a:off x="3414" y="2994"/>
              <a:ext cx="4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4</a:t>
              </a:r>
              <a:endParaRPr lang="en-US" altLang="en-US" sz="1200" b="1" dirty="0"/>
            </a:p>
          </p:txBody>
        </p:sp>
        <p:sp>
          <p:nvSpPr>
            <p:cNvPr id="58" name="Rectangle 56"/>
            <p:cNvSpPr>
              <a:spLocks noChangeArrowheads="1"/>
            </p:cNvSpPr>
            <p:nvPr/>
          </p:nvSpPr>
          <p:spPr bwMode="auto">
            <a:xfrm>
              <a:off x="3459" y="2994"/>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 </a:t>
              </a:r>
              <a:endParaRPr lang="en-US" altLang="en-US" sz="1200" b="1" dirty="0"/>
            </a:p>
          </p:txBody>
        </p:sp>
        <p:sp>
          <p:nvSpPr>
            <p:cNvPr id="59" name="Rectangle 57"/>
            <p:cNvSpPr>
              <a:spLocks noChangeArrowheads="1"/>
            </p:cNvSpPr>
            <p:nvPr/>
          </p:nvSpPr>
          <p:spPr bwMode="auto">
            <a:xfrm>
              <a:off x="3680" y="2994"/>
              <a:ext cx="29"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a:t>
              </a:r>
              <a:endParaRPr lang="en-US" altLang="en-US" sz="1200" b="1" dirty="0"/>
            </a:p>
          </p:txBody>
        </p:sp>
        <p:sp>
          <p:nvSpPr>
            <p:cNvPr id="60" name="Rectangle 58"/>
            <p:cNvSpPr>
              <a:spLocks noChangeArrowheads="1"/>
            </p:cNvSpPr>
            <p:nvPr/>
          </p:nvSpPr>
          <p:spPr bwMode="auto">
            <a:xfrm>
              <a:off x="3707" y="2994"/>
              <a:ext cx="4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3</a:t>
              </a:r>
              <a:endParaRPr lang="en-US" altLang="en-US" sz="1200" b="1" dirty="0"/>
            </a:p>
          </p:txBody>
        </p:sp>
        <p:sp>
          <p:nvSpPr>
            <p:cNvPr id="61" name="Rectangle 59"/>
            <p:cNvSpPr>
              <a:spLocks noChangeArrowheads="1"/>
            </p:cNvSpPr>
            <p:nvPr/>
          </p:nvSpPr>
          <p:spPr bwMode="auto">
            <a:xfrm>
              <a:off x="3751" y="2994"/>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 </a:t>
              </a:r>
              <a:endParaRPr lang="en-US" altLang="en-US" sz="1200" b="1" dirty="0"/>
            </a:p>
          </p:txBody>
        </p:sp>
        <p:sp>
          <p:nvSpPr>
            <p:cNvPr id="62" name="Rectangle 60"/>
            <p:cNvSpPr>
              <a:spLocks noChangeArrowheads="1"/>
            </p:cNvSpPr>
            <p:nvPr/>
          </p:nvSpPr>
          <p:spPr bwMode="auto">
            <a:xfrm>
              <a:off x="3968" y="2994"/>
              <a:ext cx="29"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a:t>
              </a:r>
              <a:endParaRPr lang="en-US" altLang="en-US" sz="1200" b="1" dirty="0"/>
            </a:p>
          </p:txBody>
        </p:sp>
        <p:sp>
          <p:nvSpPr>
            <p:cNvPr id="63" name="Rectangle 61"/>
            <p:cNvSpPr>
              <a:spLocks noChangeArrowheads="1"/>
            </p:cNvSpPr>
            <p:nvPr/>
          </p:nvSpPr>
          <p:spPr bwMode="auto">
            <a:xfrm>
              <a:off x="3995" y="2994"/>
              <a:ext cx="4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2</a:t>
              </a:r>
              <a:endParaRPr lang="en-US" altLang="en-US" sz="1200" b="1" dirty="0"/>
            </a:p>
          </p:txBody>
        </p:sp>
        <p:sp>
          <p:nvSpPr>
            <p:cNvPr id="64" name="Rectangle 62"/>
            <p:cNvSpPr>
              <a:spLocks noChangeArrowheads="1"/>
            </p:cNvSpPr>
            <p:nvPr/>
          </p:nvSpPr>
          <p:spPr bwMode="auto">
            <a:xfrm>
              <a:off x="4040" y="2994"/>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 </a:t>
              </a:r>
              <a:endParaRPr lang="en-US" altLang="en-US" sz="1200" b="1" dirty="0"/>
            </a:p>
          </p:txBody>
        </p:sp>
        <p:sp>
          <p:nvSpPr>
            <p:cNvPr id="65" name="Rectangle 63"/>
            <p:cNvSpPr>
              <a:spLocks noChangeArrowheads="1"/>
            </p:cNvSpPr>
            <p:nvPr/>
          </p:nvSpPr>
          <p:spPr bwMode="auto">
            <a:xfrm>
              <a:off x="4262" y="2994"/>
              <a:ext cx="29"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a:t>
              </a:r>
              <a:endParaRPr lang="en-US" altLang="en-US" sz="1200" b="1" dirty="0"/>
            </a:p>
          </p:txBody>
        </p:sp>
        <p:sp>
          <p:nvSpPr>
            <p:cNvPr id="66" name="Rectangle 64"/>
            <p:cNvSpPr>
              <a:spLocks noChangeArrowheads="1"/>
            </p:cNvSpPr>
            <p:nvPr/>
          </p:nvSpPr>
          <p:spPr bwMode="auto">
            <a:xfrm>
              <a:off x="4287" y="2994"/>
              <a:ext cx="48"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1</a:t>
              </a:r>
              <a:endParaRPr lang="en-US" altLang="en-US" sz="1200" b="1" dirty="0"/>
            </a:p>
          </p:txBody>
        </p:sp>
        <p:sp>
          <p:nvSpPr>
            <p:cNvPr id="67" name="Rectangle 65"/>
            <p:cNvSpPr>
              <a:spLocks noChangeArrowheads="1"/>
            </p:cNvSpPr>
            <p:nvPr/>
          </p:nvSpPr>
          <p:spPr bwMode="auto">
            <a:xfrm>
              <a:off x="4333" y="2994"/>
              <a:ext cx="2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 </a:t>
              </a:r>
              <a:endParaRPr lang="en-US" altLang="en-US" sz="1200" b="1" dirty="0"/>
            </a:p>
          </p:txBody>
        </p:sp>
        <p:sp>
          <p:nvSpPr>
            <p:cNvPr id="68" name="Rectangle 66"/>
            <p:cNvSpPr>
              <a:spLocks noChangeArrowheads="1"/>
            </p:cNvSpPr>
            <p:nvPr/>
          </p:nvSpPr>
          <p:spPr bwMode="auto">
            <a:xfrm>
              <a:off x="4561" y="2994"/>
              <a:ext cx="48"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0</a:t>
              </a:r>
              <a:endParaRPr lang="en-US" altLang="en-US" sz="1200" b="1" dirty="0"/>
            </a:p>
          </p:txBody>
        </p:sp>
        <p:sp>
          <p:nvSpPr>
            <p:cNvPr id="69" name="Rectangle 67"/>
            <p:cNvSpPr>
              <a:spLocks noChangeArrowheads="1"/>
            </p:cNvSpPr>
            <p:nvPr/>
          </p:nvSpPr>
          <p:spPr bwMode="auto">
            <a:xfrm>
              <a:off x="4814" y="2994"/>
              <a:ext cx="4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1</a:t>
              </a:r>
              <a:endParaRPr lang="en-US" altLang="en-US" sz="1200" b="1" dirty="0"/>
            </a:p>
          </p:txBody>
        </p:sp>
        <p:sp>
          <p:nvSpPr>
            <p:cNvPr id="70" name="Rectangle 68"/>
            <p:cNvSpPr>
              <a:spLocks noChangeArrowheads="1"/>
            </p:cNvSpPr>
            <p:nvPr/>
          </p:nvSpPr>
          <p:spPr bwMode="auto">
            <a:xfrm>
              <a:off x="5065" y="2994"/>
              <a:ext cx="48"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2</a:t>
              </a:r>
              <a:endParaRPr lang="en-US" altLang="en-US" sz="1200" b="1" dirty="0"/>
            </a:p>
          </p:txBody>
        </p:sp>
        <p:sp>
          <p:nvSpPr>
            <p:cNvPr id="71" name="Rectangle 69"/>
            <p:cNvSpPr>
              <a:spLocks noChangeArrowheads="1"/>
            </p:cNvSpPr>
            <p:nvPr/>
          </p:nvSpPr>
          <p:spPr bwMode="auto">
            <a:xfrm>
              <a:off x="5318" y="2994"/>
              <a:ext cx="4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3</a:t>
              </a:r>
              <a:endParaRPr lang="en-US" altLang="en-US" sz="1200" b="1" dirty="0"/>
            </a:p>
          </p:txBody>
        </p:sp>
        <p:sp>
          <p:nvSpPr>
            <p:cNvPr id="72" name="Rectangle 70"/>
            <p:cNvSpPr>
              <a:spLocks noChangeArrowheads="1"/>
            </p:cNvSpPr>
            <p:nvPr/>
          </p:nvSpPr>
          <p:spPr bwMode="auto">
            <a:xfrm>
              <a:off x="5570" y="2994"/>
              <a:ext cx="4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4</a:t>
              </a:r>
              <a:endParaRPr lang="en-US" altLang="en-US" sz="1200" b="1" dirty="0"/>
            </a:p>
          </p:txBody>
        </p:sp>
        <p:sp>
          <p:nvSpPr>
            <p:cNvPr id="73" name="Rectangle 71"/>
            <p:cNvSpPr>
              <a:spLocks noChangeArrowheads="1"/>
            </p:cNvSpPr>
            <p:nvPr/>
          </p:nvSpPr>
          <p:spPr bwMode="auto">
            <a:xfrm>
              <a:off x="3264" y="2436"/>
              <a:ext cx="856"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200" i="1" dirty="0">
                  <a:solidFill>
                    <a:srgbClr val="000000"/>
                  </a:solidFill>
                </a:rPr>
                <a:t>Average PD = 4%</a:t>
              </a:r>
              <a:r>
                <a:rPr lang="en-US" altLang="en-US" sz="1200" b="1" i="1" dirty="0"/>
                <a:t> </a:t>
              </a:r>
            </a:p>
          </p:txBody>
        </p:sp>
        <p:sp>
          <p:nvSpPr>
            <p:cNvPr id="74" name="Rectangle 72"/>
            <p:cNvSpPr>
              <a:spLocks noChangeArrowheads="1"/>
            </p:cNvSpPr>
            <p:nvPr/>
          </p:nvSpPr>
          <p:spPr bwMode="auto">
            <a:xfrm>
              <a:off x="3846" y="2418"/>
              <a:ext cx="2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 </a:t>
              </a:r>
              <a:endParaRPr lang="en-US" altLang="en-US" sz="1200" b="1" dirty="0"/>
            </a:p>
          </p:txBody>
        </p:sp>
        <p:sp>
          <p:nvSpPr>
            <p:cNvPr id="75" name="Rectangle 73"/>
            <p:cNvSpPr>
              <a:spLocks noChangeArrowheads="1"/>
            </p:cNvSpPr>
            <p:nvPr/>
          </p:nvSpPr>
          <p:spPr bwMode="auto">
            <a:xfrm>
              <a:off x="3867" y="2418"/>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 </a:t>
              </a:r>
              <a:endParaRPr lang="en-US" altLang="en-US" sz="1200" b="1" dirty="0"/>
            </a:p>
          </p:txBody>
        </p:sp>
        <p:sp>
          <p:nvSpPr>
            <p:cNvPr id="76" name="Rectangle 74"/>
            <p:cNvSpPr>
              <a:spLocks noChangeArrowheads="1"/>
            </p:cNvSpPr>
            <p:nvPr/>
          </p:nvSpPr>
          <p:spPr bwMode="auto">
            <a:xfrm>
              <a:off x="3948" y="2514"/>
              <a:ext cx="2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 </a:t>
              </a:r>
              <a:endParaRPr lang="en-US" altLang="en-US" sz="1200" b="1" dirty="0"/>
            </a:p>
          </p:txBody>
        </p:sp>
        <p:sp>
          <p:nvSpPr>
            <p:cNvPr id="77" name="Line 121"/>
            <p:cNvSpPr>
              <a:spLocks noChangeShapeType="1"/>
            </p:cNvSpPr>
            <p:nvPr/>
          </p:nvSpPr>
          <p:spPr bwMode="auto">
            <a:xfrm flipV="1">
              <a:off x="4060" y="2566"/>
              <a:ext cx="1" cy="346"/>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78" name="Rectangle 76"/>
            <p:cNvSpPr>
              <a:spLocks noChangeArrowheads="1"/>
            </p:cNvSpPr>
            <p:nvPr/>
          </p:nvSpPr>
          <p:spPr bwMode="auto">
            <a:xfrm>
              <a:off x="3552" y="2736"/>
              <a:ext cx="258"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200" i="1" dirty="0">
                  <a:solidFill>
                    <a:srgbClr val="000000"/>
                  </a:solidFill>
                </a:rPr>
                <a:t>Default</a:t>
              </a:r>
              <a:endParaRPr lang="en-US" altLang="en-US" sz="1200" b="1" i="1" dirty="0"/>
            </a:p>
          </p:txBody>
        </p:sp>
        <p:sp>
          <p:nvSpPr>
            <p:cNvPr id="79" name="Rectangle 77"/>
            <p:cNvSpPr>
              <a:spLocks noChangeArrowheads="1"/>
            </p:cNvSpPr>
            <p:nvPr/>
          </p:nvSpPr>
          <p:spPr bwMode="auto">
            <a:xfrm>
              <a:off x="3843" y="2736"/>
              <a:ext cx="23"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n-US" altLang="en-US" sz="1000" dirty="0">
                  <a:solidFill>
                    <a:srgbClr val="000000"/>
                  </a:solidFill>
                </a:rPr>
                <a:t> </a:t>
              </a:r>
              <a:endParaRPr lang="en-US" altLang="en-US" sz="1200" b="1" dirty="0"/>
            </a:p>
          </p:txBody>
        </p:sp>
        <p:sp>
          <p:nvSpPr>
            <p:cNvPr id="80" name="Line 124"/>
            <p:cNvSpPr>
              <a:spLocks noChangeShapeType="1"/>
            </p:cNvSpPr>
            <p:nvPr/>
          </p:nvSpPr>
          <p:spPr bwMode="auto">
            <a:xfrm flipH="1">
              <a:off x="3654" y="2853"/>
              <a:ext cx="402" cy="1"/>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1" name="Freeform 79"/>
            <p:cNvSpPr>
              <a:spLocks/>
            </p:cNvSpPr>
            <p:nvPr/>
          </p:nvSpPr>
          <p:spPr bwMode="auto">
            <a:xfrm>
              <a:off x="3617" y="2831"/>
              <a:ext cx="38" cy="34"/>
            </a:xfrm>
            <a:custGeom>
              <a:avLst/>
              <a:gdLst>
                <a:gd name="T0" fmla="*/ 0 w 75"/>
                <a:gd name="T1" fmla="*/ 0 h 69"/>
                <a:gd name="T2" fmla="*/ 2 w 75"/>
                <a:gd name="T3" fmla="*/ 1 h 69"/>
                <a:gd name="T4" fmla="*/ 2 w 75"/>
                <a:gd name="T5" fmla="*/ 0 h 69"/>
                <a:gd name="T6" fmla="*/ 0 w 75"/>
                <a:gd name="T7" fmla="*/ 0 h 69"/>
                <a:gd name="T8" fmla="*/ 0 60000 65536"/>
                <a:gd name="T9" fmla="*/ 0 60000 65536"/>
                <a:gd name="T10" fmla="*/ 0 60000 65536"/>
                <a:gd name="T11" fmla="*/ 0 60000 65536"/>
                <a:gd name="T12" fmla="*/ 0 w 75"/>
                <a:gd name="T13" fmla="*/ 0 h 69"/>
                <a:gd name="T14" fmla="*/ 75 w 75"/>
                <a:gd name="T15" fmla="*/ 69 h 69"/>
              </a:gdLst>
              <a:ahLst/>
              <a:cxnLst>
                <a:cxn ang="T8">
                  <a:pos x="T0" y="T1"/>
                </a:cxn>
                <a:cxn ang="T9">
                  <a:pos x="T2" y="T3"/>
                </a:cxn>
                <a:cxn ang="T10">
                  <a:pos x="T4" y="T5"/>
                </a:cxn>
                <a:cxn ang="T11">
                  <a:pos x="T6" y="T7"/>
                </a:cxn>
              </a:cxnLst>
              <a:rect l="T12" t="T13" r="T14" b="T15"/>
              <a:pathLst>
                <a:path w="75" h="69">
                  <a:moveTo>
                    <a:pt x="0" y="39"/>
                  </a:moveTo>
                  <a:lnTo>
                    <a:pt x="75" y="69"/>
                  </a:lnTo>
                  <a:lnTo>
                    <a:pt x="75" y="0"/>
                  </a:lnTo>
                  <a:lnTo>
                    <a:pt x="0"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82" name="Freeform 80"/>
            <p:cNvSpPr>
              <a:spLocks/>
            </p:cNvSpPr>
            <p:nvPr/>
          </p:nvSpPr>
          <p:spPr bwMode="auto">
            <a:xfrm>
              <a:off x="3617" y="2831"/>
              <a:ext cx="38" cy="34"/>
            </a:xfrm>
            <a:custGeom>
              <a:avLst/>
              <a:gdLst>
                <a:gd name="T0" fmla="*/ 0 w 75"/>
                <a:gd name="T1" fmla="*/ 0 h 69"/>
                <a:gd name="T2" fmla="*/ 2 w 75"/>
                <a:gd name="T3" fmla="*/ 1 h 69"/>
                <a:gd name="T4" fmla="*/ 2 w 75"/>
                <a:gd name="T5" fmla="*/ 0 h 69"/>
                <a:gd name="T6" fmla="*/ 0 w 75"/>
                <a:gd name="T7" fmla="*/ 0 h 69"/>
                <a:gd name="T8" fmla="*/ 0 60000 65536"/>
                <a:gd name="T9" fmla="*/ 0 60000 65536"/>
                <a:gd name="T10" fmla="*/ 0 60000 65536"/>
                <a:gd name="T11" fmla="*/ 0 60000 65536"/>
                <a:gd name="T12" fmla="*/ 0 w 75"/>
                <a:gd name="T13" fmla="*/ 0 h 69"/>
                <a:gd name="T14" fmla="*/ 75 w 75"/>
                <a:gd name="T15" fmla="*/ 69 h 69"/>
              </a:gdLst>
              <a:ahLst/>
              <a:cxnLst>
                <a:cxn ang="T8">
                  <a:pos x="T0" y="T1"/>
                </a:cxn>
                <a:cxn ang="T9">
                  <a:pos x="T2" y="T3"/>
                </a:cxn>
                <a:cxn ang="T10">
                  <a:pos x="T4" y="T5"/>
                </a:cxn>
                <a:cxn ang="T11">
                  <a:pos x="T6" y="T7"/>
                </a:cxn>
              </a:cxnLst>
              <a:rect l="T12" t="T13" r="T14" b="T15"/>
              <a:pathLst>
                <a:path w="75" h="69">
                  <a:moveTo>
                    <a:pt x="0" y="39"/>
                  </a:moveTo>
                  <a:lnTo>
                    <a:pt x="75" y="69"/>
                  </a:lnTo>
                  <a:lnTo>
                    <a:pt x="75" y="0"/>
                  </a:lnTo>
                  <a:lnTo>
                    <a:pt x="0" y="39"/>
                  </a:lnTo>
                  <a:close/>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83" name="Line 127"/>
            <p:cNvSpPr>
              <a:spLocks noChangeShapeType="1"/>
            </p:cNvSpPr>
            <p:nvPr/>
          </p:nvSpPr>
          <p:spPr bwMode="auto">
            <a:xfrm flipH="1" flipV="1">
              <a:off x="3806" y="2587"/>
              <a:ext cx="151" cy="22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grpSp>
      <mc:AlternateContent xmlns:mc="http://schemas.openxmlformats.org/markup-compatibility/2006">
        <mc:Choice xmlns:a14="http://schemas.microsoft.com/office/drawing/2010/main" Requires="a14">
          <p:sp>
            <p:nvSpPr>
              <p:cNvPr id="85" name="Rectangle 84"/>
              <p:cNvSpPr/>
              <p:nvPr/>
            </p:nvSpPr>
            <p:spPr>
              <a:xfrm>
                <a:off x="4728967" y="5486400"/>
                <a:ext cx="3509615" cy="8397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400" b="0" i="1" smtClean="0">
                          <a:latin typeface="Cambria Math"/>
                        </a:rPr>
                        <m:t>𝑀𝑒𝑟𝑡𝑜𝑛</m:t>
                      </m:r>
                      <m:r>
                        <a:rPr lang="en-US" sz="1400" b="0" i="1" smtClean="0">
                          <a:latin typeface="Cambria Math"/>
                        </a:rPr>
                        <m:t> </m:t>
                      </m:r>
                      <m:r>
                        <a:rPr lang="en-US" sz="1400" b="0" i="1" smtClean="0">
                          <a:latin typeface="Cambria Math"/>
                        </a:rPr>
                        <m:t>𝐷𝑡𝐷</m:t>
                      </m:r>
                      <m:r>
                        <a:rPr lang="en-US" sz="1400" i="1">
                          <a:latin typeface="Cambria Math"/>
                        </a:rPr>
                        <m:t>=</m:t>
                      </m:r>
                      <m:f>
                        <m:fPr>
                          <m:ctrlPr>
                            <a:rPr lang="en-US" sz="1400" i="1">
                              <a:latin typeface="Cambria Math"/>
                            </a:rPr>
                          </m:ctrlPr>
                        </m:fPr>
                        <m:num>
                          <m:func>
                            <m:funcPr>
                              <m:ctrlPr>
                                <a:rPr lang="en-US" sz="1400" i="1">
                                  <a:latin typeface="Cambria Math"/>
                                </a:rPr>
                              </m:ctrlPr>
                            </m:funcPr>
                            <m:fName>
                              <m:r>
                                <a:rPr lang="en-US" sz="1400" i="1">
                                  <a:latin typeface="Cambria Math"/>
                                </a:rPr>
                                <m:t>𝑙𝑜𝑔</m:t>
                              </m:r>
                            </m:fName>
                            <m:e>
                              <m:d>
                                <m:dPr>
                                  <m:ctrlPr>
                                    <a:rPr lang="en-US" sz="1400" i="1">
                                      <a:latin typeface="Cambria Math"/>
                                    </a:rPr>
                                  </m:ctrlPr>
                                </m:dPr>
                                <m:e>
                                  <m:f>
                                    <m:fPr>
                                      <m:ctrlPr>
                                        <a:rPr lang="en-US" sz="1400" i="1">
                                          <a:latin typeface="Cambria Math"/>
                                        </a:rPr>
                                      </m:ctrlPr>
                                    </m:fPr>
                                    <m:num>
                                      <m:sSub>
                                        <m:sSubPr>
                                          <m:ctrlPr>
                                            <a:rPr lang="en-US" sz="1400" i="1">
                                              <a:latin typeface="Cambria Math"/>
                                            </a:rPr>
                                          </m:ctrlPr>
                                        </m:sSubPr>
                                        <m:e>
                                          <m:r>
                                            <a:rPr lang="en-US" sz="1400" i="1">
                                              <a:latin typeface="Cambria Math"/>
                                            </a:rPr>
                                            <m:t>𝑉</m:t>
                                          </m:r>
                                        </m:e>
                                        <m:sub>
                                          <m:r>
                                            <a:rPr lang="en-US" sz="1400" i="1">
                                              <a:latin typeface="Cambria Math"/>
                                            </a:rPr>
                                            <m:t>𝐴</m:t>
                                          </m:r>
                                        </m:sub>
                                      </m:sSub>
                                    </m:num>
                                    <m:den>
                                      <m:r>
                                        <a:rPr lang="en-GB" sz="1400" b="0" i="1" smtClean="0">
                                          <a:latin typeface="Cambria Math"/>
                                        </a:rPr>
                                        <m:t>𝐷</m:t>
                                      </m:r>
                                    </m:den>
                                  </m:f>
                                </m:e>
                              </m:d>
                            </m:e>
                          </m:func>
                          <m:r>
                            <a:rPr lang="en-US" sz="1400" i="1">
                              <a:latin typeface="Cambria Math"/>
                            </a:rPr>
                            <m:t>+</m:t>
                          </m:r>
                          <m:d>
                            <m:dPr>
                              <m:ctrlPr>
                                <a:rPr lang="en-US" sz="1400" i="1">
                                  <a:latin typeface="Cambria Math"/>
                                </a:rPr>
                              </m:ctrlPr>
                            </m:dPr>
                            <m:e>
                              <m:r>
                                <a:rPr lang="en-US" sz="1400" i="1">
                                  <a:latin typeface="Cambria Math"/>
                                </a:rPr>
                                <m:t>𝑚</m:t>
                              </m:r>
                              <m:r>
                                <a:rPr lang="en-US" sz="1400" i="1">
                                  <a:latin typeface="Cambria Math"/>
                                </a:rPr>
                                <m:t>−</m:t>
                              </m:r>
                              <m:r>
                                <a:rPr lang="en-US" sz="1400" i="1">
                                  <a:latin typeface="Cambria Math"/>
                                </a:rPr>
                                <m:t>𝑑</m:t>
                              </m:r>
                              <m:r>
                                <a:rPr lang="en-US" sz="1400" i="1">
                                  <a:latin typeface="Cambria Math"/>
                                </a:rPr>
                                <m:t>−</m:t>
                              </m:r>
                              <m:f>
                                <m:fPr>
                                  <m:ctrlPr>
                                    <a:rPr lang="en-US" sz="1400" i="1">
                                      <a:latin typeface="Cambria Math"/>
                                    </a:rPr>
                                  </m:ctrlPr>
                                </m:fPr>
                                <m:num>
                                  <m:sSubSup>
                                    <m:sSubSupPr>
                                      <m:ctrlPr>
                                        <a:rPr lang="en-US" sz="1400" i="1">
                                          <a:latin typeface="Cambria Math"/>
                                        </a:rPr>
                                      </m:ctrlPr>
                                    </m:sSubSupPr>
                                    <m:e>
                                      <m:r>
                                        <a:rPr lang="en-US" sz="1400" i="1">
                                          <a:latin typeface="Cambria Math"/>
                                        </a:rPr>
                                        <m:t>𝑠</m:t>
                                      </m:r>
                                    </m:e>
                                    <m:sub>
                                      <m:r>
                                        <a:rPr lang="en-US" sz="1400" i="1">
                                          <a:latin typeface="Cambria Math"/>
                                        </a:rPr>
                                        <m:t>𝐴</m:t>
                                      </m:r>
                                    </m:sub>
                                    <m:sup>
                                      <m:r>
                                        <a:rPr lang="en-US" sz="1400" i="1">
                                          <a:latin typeface="Cambria Math"/>
                                        </a:rPr>
                                        <m:t>2</m:t>
                                      </m:r>
                                    </m:sup>
                                  </m:sSubSup>
                                </m:num>
                                <m:den>
                                  <m:r>
                                    <a:rPr lang="en-US" sz="1400" i="1">
                                      <a:latin typeface="Cambria Math"/>
                                    </a:rPr>
                                    <m:t>2</m:t>
                                  </m:r>
                                </m:den>
                              </m:f>
                            </m:e>
                          </m:d>
                          <m:r>
                            <a:rPr lang="en-US" sz="1400" i="1">
                              <a:latin typeface="Cambria Math"/>
                            </a:rPr>
                            <m:t>𝑇</m:t>
                          </m:r>
                        </m:num>
                        <m:den>
                          <m:sSub>
                            <m:sSubPr>
                              <m:ctrlPr>
                                <a:rPr lang="en-US" sz="1400" i="1">
                                  <a:latin typeface="Cambria Math"/>
                                </a:rPr>
                              </m:ctrlPr>
                            </m:sSubPr>
                            <m:e>
                              <m:r>
                                <a:rPr lang="en-US" sz="1400" i="1">
                                  <a:latin typeface="Cambria Math"/>
                                </a:rPr>
                                <m:t>𝑠</m:t>
                              </m:r>
                            </m:e>
                            <m:sub>
                              <m:r>
                                <a:rPr lang="en-US" sz="1400" i="1">
                                  <a:latin typeface="Cambria Math"/>
                                </a:rPr>
                                <m:t>𝐴</m:t>
                              </m:r>
                            </m:sub>
                          </m:sSub>
                          <m:rad>
                            <m:radPr>
                              <m:degHide m:val="on"/>
                              <m:ctrlPr>
                                <a:rPr lang="en-US" sz="1400" i="1">
                                  <a:latin typeface="Cambria Math"/>
                                </a:rPr>
                              </m:ctrlPr>
                            </m:radPr>
                            <m:deg/>
                            <m:e>
                              <m:r>
                                <a:rPr lang="en-US" sz="1400" i="1">
                                  <a:latin typeface="Cambria Math"/>
                                </a:rPr>
                                <m:t>𝑇</m:t>
                              </m:r>
                            </m:e>
                          </m:rad>
                        </m:den>
                      </m:f>
                    </m:oMath>
                  </m:oMathPara>
                </a14:m>
                <a:endParaRPr lang="en-US" sz="1400" dirty="0"/>
              </a:p>
            </p:txBody>
          </p:sp>
        </mc:Choice>
        <mc:Fallback>
          <p:sp>
            <p:nvSpPr>
              <p:cNvPr id="85" name="Rectangle 84"/>
              <p:cNvSpPr>
                <a:spLocks noRot="1" noChangeAspect="1" noMove="1" noResize="1" noEditPoints="1" noAdjustHandles="1" noChangeArrowheads="1" noChangeShapeType="1" noTextEdit="1"/>
              </p:cNvSpPr>
              <p:nvPr/>
            </p:nvSpPr>
            <p:spPr>
              <a:xfrm>
                <a:off x="4728967" y="5486400"/>
                <a:ext cx="3509615" cy="839717"/>
              </a:xfrm>
              <a:prstGeom prst="rect">
                <a:avLst/>
              </a:prstGeom>
              <a:blipFill rotWithShape="1">
                <a:blip r:embed="rId3"/>
                <a:stretch>
                  <a:fillRect/>
                </a:stretch>
              </a:blipFill>
            </p:spPr>
            <p:txBody>
              <a:bodyPr/>
              <a:lstStyle/>
              <a:p>
                <a:r>
                  <a:rPr lang="zh-TW" altLang="en-US">
                    <a:noFill/>
                  </a:rPr>
                  <a:t> </a:t>
                </a:r>
              </a:p>
            </p:txBody>
          </p:sp>
        </mc:Fallback>
      </mc:AlternateContent>
      <p:cxnSp>
        <p:nvCxnSpPr>
          <p:cNvPr id="84" name="Straight Connector 83"/>
          <p:cNvCxnSpPr/>
          <p:nvPr/>
        </p:nvCxnSpPr>
        <p:spPr>
          <a:xfrm>
            <a:off x="493766" y="1295400"/>
            <a:ext cx="8229600"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922712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6853</TotalTime>
  <Words>5366</Words>
  <Application>Microsoft Office PowerPoint</Application>
  <PresentationFormat>On-screen Show (4:3)</PresentationFormat>
  <Paragraphs>1120</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Clarity</vt:lpstr>
      <vt:lpstr>Foreign Bank Subsidiaries' Default Risk: What Factors Help Insulate Affiliates  from their Parents?</vt:lpstr>
      <vt:lpstr>Motivation</vt:lpstr>
      <vt:lpstr>Objectives</vt:lpstr>
      <vt:lpstr>Road Map</vt:lpstr>
      <vt:lpstr>Data</vt:lpstr>
      <vt:lpstr>Data</vt:lpstr>
      <vt:lpstr>Data </vt:lpstr>
      <vt:lpstr>Data</vt:lpstr>
      <vt:lpstr> Merton’s distance-to-default</vt:lpstr>
      <vt:lpstr>Merton’s distance-to-default </vt:lpstr>
      <vt:lpstr>Byström’s distance-to-default</vt:lpstr>
      <vt:lpstr>Empirical methodology – Correlation in DtDs </vt:lpstr>
      <vt:lpstr>Empirical methodology - Interactions </vt:lpstr>
      <vt:lpstr>Subsidiary level factors that can affect β^1 </vt:lpstr>
      <vt:lpstr>Host level factors that can affect β^1 </vt:lpstr>
      <vt:lpstr>Changes in distance to default - parents and subsidiaries</vt:lpstr>
      <vt:lpstr>Correlation between DtD of subs &amp; parents</vt:lpstr>
      <vt:lpstr>Correlation robustness to excluding parents</vt:lpstr>
      <vt:lpstr>Correlation using Byström’s simplified DtDs </vt:lpstr>
      <vt:lpstr>DtD correlations and subsidiary characteristics</vt:lpstr>
      <vt:lpstr>DtD correlations and the role of distance</vt:lpstr>
      <vt:lpstr>DtD correlations and subsidiary characteristics  </vt:lpstr>
      <vt:lpstr>PowerPoint Presentation</vt:lpstr>
      <vt:lpstr>Conclusions</vt:lpstr>
      <vt:lpstr>Conclusions</vt:lpstr>
    </vt:vector>
  </TitlesOfParts>
  <Company>The World Bank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Soledad Martinez Peria</dc:creator>
  <cp:lastModifiedBy>HKMA</cp:lastModifiedBy>
  <cp:revision>126</cp:revision>
  <cp:lastPrinted>2014-08-18T06:35:21Z</cp:lastPrinted>
  <dcterms:created xsi:type="dcterms:W3CDTF">2013-10-10T01:29:46Z</dcterms:created>
  <dcterms:modified xsi:type="dcterms:W3CDTF">2014-08-18T06:38:33Z</dcterms:modified>
</cp:coreProperties>
</file>