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4" r:id="rId8"/>
    <p:sldId id="258" r:id="rId9"/>
    <p:sldId id="263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GDP in the GFC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Sheet3!$B$3</c:f>
              <c:strCache>
                <c:ptCount val="1"/>
                <c:pt idx="0">
                  <c:v>Germany</c:v>
                </c:pt>
              </c:strCache>
            </c:strRef>
          </c:tx>
          <c:marker>
            <c:symbol val="none"/>
          </c:marker>
          <c:cat>
            <c:strRef>
              <c:f>Sheet3!$A$4:$A$15</c:f>
              <c:strCache>
                <c:ptCount val="12"/>
                <c:pt idx="0">
                  <c:v>Q1-2007</c:v>
                </c:pt>
                <c:pt idx="1">
                  <c:v>Q2-2007</c:v>
                </c:pt>
                <c:pt idx="2">
                  <c:v>Q3-2007</c:v>
                </c:pt>
                <c:pt idx="3">
                  <c:v>Q4-2007</c:v>
                </c:pt>
                <c:pt idx="4">
                  <c:v>Q1-2008</c:v>
                </c:pt>
                <c:pt idx="5">
                  <c:v>Q2-2008</c:v>
                </c:pt>
                <c:pt idx="6">
                  <c:v>Q3-2008</c:v>
                </c:pt>
                <c:pt idx="7">
                  <c:v>Q4-2008</c:v>
                </c:pt>
                <c:pt idx="8">
                  <c:v>Q1-2009</c:v>
                </c:pt>
                <c:pt idx="9">
                  <c:v>Q2-2009</c:v>
                </c:pt>
                <c:pt idx="10">
                  <c:v>Q3-2009</c:v>
                </c:pt>
                <c:pt idx="11">
                  <c:v>Q4-2009</c:v>
                </c:pt>
              </c:strCache>
            </c:strRef>
          </c:cat>
          <c:val>
            <c:numRef>
              <c:f>Sheet3!$B$4:$B$15</c:f>
              <c:numCache>
                <c:formatCode>General</c:formatCode>
                <c:ptCount val="12"/>
                <c:pt idx="0">
                  <c:v>98.261347144933922</c:v>
                </c:pt>
                <c:pt idx="1">
                  <c:v>98.825481225645404</c:v>
                </c:pt>
                <c:pt idx="2">
                  <c:v>99.648571176027957</c:v>
                </c:pt>
                <c:pt idx="3">
                  <c:v>100</c:v>
                </c:pt>
                <c:pt idx="4">
                  <c:v>100.99645948572861</c:v>
                </c:pt>
                <c:pt idx="5">
                  <c:v>100.60804480610238</c:v>
                </c:pt>
                <c:pt idx="6">
                  <c:v>100.1549032160482</c:v>
                </c:pt>
                <c:pt idx="7">
                  <c:v>98.175850614395088</c:v>
                </c:pt>
                <c:pt idx="8">
                  <c:v>94.129726059370768</c:v>
                </c:pt>
                <c:pt idx="9">
                  <c:v>94.360939211235049</c:v>
                </c:pt>
                <c:pt idx="10">
                  <c:v>95.063810163443705</c:v>
                </c:pt>
                <c:pt idx="11">
                  <c:v>96.044138228315973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Sheet3!$C$3</c:f>
              <c:strCache>
                <c:ptCount val="1"/>
                <c:pt idx="0">
                  <c:v>Japan</c:v>
                </c:pt>
              </c:strCache>
            </c:strRef>
          </c:tx>
          <c:marker>
            <c:symbol val="none"/>
          </c:marker>
          <c:cat>
            <c:strRef>
              <c:f>Sheet3!$A$4:$A$15</c:f>
              <c:strCache>
                <c:ptCount val="12"/>
                <c:pt idx="0">
                  <c:v>Q1-2007</c:v>
                </c:pt>
                <c:pt idx="1">
                  <c:v>Q2-2007</c:v>
                </c:pt>
                <c:pt idx="2">
                  <c:v>Q3-2007</c:v>
                </c:pt>
                <c:pt idx="3">
                  <c:v>Q4-2007</c:v>
                </c:pt>
                <c:pt idx="4">
                  <c:v>Q1-2008</c:v>
                </c:pt>
                <c:pt idx="5">
                  <c:v>Q2-2008</c:v>
                </c:pt>
                <c:pt idx="6">
                  <c:v>Q3-2008</c:v>
                </c:pt>
                <c:pt idx="7">
                  <c:v>Q4-2008</c:v>
                </c:pt>
                <c:pt idx="8">
                  <c:v>Q1-2009</c:v>
                </c:pt>
                <c:pt idx="9">
                  <c:v>Q2-2009</c:v>
                </c:pt>
                <c:pt idx="10">
                  <c:v>Q3-2009</c:v>
                </c:pt>
                <c:pt idx="11">
                  <c:v>Q4-2009</c:v>
                </c:pt>
              </c:strCache>
            </c:strRef>
          </c:cat>
          <c:val>
            <c:numRef>
              <c:f>Sheet3!$C$4:$C$15</c:f>
              <c:numCache>
                <c:formatCode>General</c:formatCode>
                <c:ptCount val="12"/>
                <c:pt idx="0">
                  <c:v>99.387762199950913</c:v>
                </c:pt>
                <c:pt idx="1">
                  <c:v>99.514527771637987</c:v>
                </c:pt>
                <c:pt idx="2">
                  <c:v>99.156999445614431</c:v>
                </c:pt>
                <c:pt idx="3">
                  <c:v>100</c:v>
                </c:pt>
                <c:pt idx="4">
                  <c:v>100.67533550589631</c:v>
                </c:pt>
                <c:pt idx="5">
                  <c:v>99.472202894854334</c:v>
                </c:pt>
                <c:pt idx="6">
                  <c:v>98.446257004177966</c:v>
                </c:pt>
                <c:pt idx="7">
                  <c:v>95.198587675687691</c:v>
                </c:pt>
                <c:pt idx="8">
                  <c:v>91.409684471559558</c:v>
                </c:pt>
                <c:pt idx="9">
                  <c:v>92.961735992736934</c:v>
                </c:pt>
                <c:pt idx="10">
                  <c:v>93.03804240507931</c:v>
                </c:pt>
                <c:pt idx="11">
                  <c:v>94.634585411012182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Sheet3!$D$3</c:f>
              <c:strCache>
                <c:ptCount val="1"/>
                <c:pt idx="0">
                  <c:v>United States</c:v>
                </c:pt>
              </c:strCache>
            </c:strRef>
          </c:tx>
          <c:marker>
            <c:symbol val="none"/>
          </c:marker>
          <c:cat>
            <c:strRef>
              <c:f>Sheet3!$A$4:$A$15</c:f>
              <c:strCache>
                <c:ptCount val="12"/>
                <c:pt idx="0">
                  <c:v>Q1-2007</c:v>
                </c:pt>
                <c:pt idx="1">
                  <c:v>Q2-2007</c:v>
                </c:pt>
                <c:pt idx="2">
                  <c:v>Q3-2007</c:v>
                </c:pt>
                <c:pt idx="3">
                  <c:v>Q4-2007</c:v>
                </c:pt>
                <c:pt idx="4">
                  <c:v>Q1-2008</c:v>
                </c:pt>
                <c:pt idx="5">
                  <c:v>Q2-2008</c:v>
                </c:pt>
                <c:pt idx="6">
                  <c:v>Q3-2008</c:v>
                </c:pt>
                <c:pt idx="7">
                  <c:v>Q4-2008</c:v>
                </c:pt>
                <c:pt idx="8">
                  <c:v>Q1-2009</c:v>
                </c:pt>
                <c:pt idx="9">
                  <c:v>Q2-2009</c:v>
                </c:pt>
                <c:pt idx="10">
                  <c:v>Q3-2009</c:v>
                </c:pt>
                <c:pt idx="11">
                  <c:v>Q4-2009</c:v>
                </c:pt>
              </c:strCache>
            </c:strRef>
          </c:cat>
          <c:val>
            <c:numRef>
              <c:f>Sheet3!$D$4:$D$15</c:f>
              <c:numCache>
                <c:formatCode>General</c:formatCode>
                <c:ptCount val="12"/>
                <c:pt idx="0">
                  <c:v>98.22703077682462</c:v>
                </c:pt>
                <c:pt idx="1">
                  <c:v>98.978775063701491</c:v>
                </c:pt>
                <c:pt idx="2">
                  <c:v>99.644472311530336</c:v>
                </c:pt>
                <c:pt idx="3">
                  <c:v>100</c:v>
                </c:pt>
                <c:pt idx="4">
                  <c:v>99.317626969409957</c:v>
                </c:pt>
                <c:pt idx="5">
                  <c:v>99.81056310783228</c:v>
                </c:pt>
                <c:pt idx="6">
                  <c:v>99.3316346269294</c:v>
                </c:pt>
                <c:pt idx="7">
                  <c:v>97.233154124254597</c:v>
                </c:pt>
                <c:pt idx="8">
                  <c:v>95.885750877146137</c:v>
                </c:pt>
                <c:pt idx="9">
                  <c:v>95.756346802918898</c:v>
                </c:pt>
                <c:pt idx="10">
                  <c:v>96.06918448751982</c:v>
                </c:pt>
                <c:pt idx="11">
                  <c:v>96.999026134286709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634432"/>
        <c:axId val="211644416"/>
      </c:lineChart>
      <c:catAx>
        <c:axId val="211634432"/>
        <c:scaling>
          <c:orientation val="minMax"/>
        </c:scaling>
        <c:delete val="0"/>
        <c:axPos val="b"/>
        <c:majorTickMark val="none"/>
        <c:minorTickMark val="none"/>
        <c:tickLblPos val="nextTo"/>
        <c:crossAx val="211644416"/>
        <c:crosses val="autoZero"/>
        <c:auto val="1"/>
        <c:lblAlgn val="ctr"/>
        <c:lblOffset val="100"/>
        <c:noMultiLvlLbl val="0"/>
      </c:catAx>
      <c:valAx>
        <c:axId val="211644416"/>
        <c:scaling>
          <c:orientation val="minMax"/>
          <c:min val="90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21163443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4E75D-DF91-4EDE-928B-0270035BB465}" type="datetimeFigureOut">
              <a:rPr lang="en-US" smtClean="0"/>
              <a:t>8/15/2014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769A0-478B-4B64-8DB0-72FDAA6C1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036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4E75D-DF91-4EDE-928B-0270035BB465}" type="datetimeFigureOut">
              <a:rPr lang="en-US" smtClean="0"/>
              <a:t>8/15/2014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769A0-478B-4B64-8DB0-72FDAA6C1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951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4E75D-DF91-4EDE-928B-0270035BB465}" type="datetimeFigureOut">
              <a:rPr lang="en-US" smtClean="0"/>
              <a:t>8/15/2014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769A0-478B-4B64-8DB0-72FDAA6C1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892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4E75D-DF91-4EDE-928B-0270035BB465}" type="datetimeFigureOut">
              <a:rPr lang="en-US" smtClean="0"/>
              <a:t>8/15/2014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769A0-478B-4B64-8DB0-72FDAA6C1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425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4E75D-DF91-4EDE-928B-0270035BB465}" type="datetimeFigureOut">
              <a:rPr lang="en-US" smtClean="0"/>
              <a:t>8/15/2014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769A0-478B-4B64-8DB0-72FDAA6C1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139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4E75D-DF91-4EDE-928B-0270035BB465}" type="datetimeFigureOut">
              <a:rPr lang="en-US" smtClean="0"/>
              <a:t>8/15/2014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769A0-478B-4B64-8DB0-72FDAA6C1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430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4E75D-DF91-4EDE-928B-0270035BB465}" type="datetimeFigureOut">
              <a:rPr lang="en-US" smtClean="0"/>
              <a:t>8/15/2014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769A0-478B-4B64-8DB0-72FDAA6C1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444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4E75D-DF91-4EDE-928B-0270035BB465}" type="datetimeFigureOut">
              <a:rPr lang="en-US" smtClean="0"/>
              <a:t>8/15/2014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769A0-478B-4B64-8DB0-72FDAA6C1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215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4E75D-DF91-4EDE-928B-0270035BB465}" type="datetimeFigureOut">
              <a:rPr lang="en-US" smtClean="0"/>
              <a:t>8/15/2014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769A0-478B-4B64-8DB0-72FDAA6C1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973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4E75D-DF91-4EDE-928B-0270035BB465}" type="datetimeFigureOut">
              <a:rPr lang="en-US" smtClean="0"/>
              <a:t>8/15/2014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769A0-478B-4B64-8DB0-72FDAA6C1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409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4E75D-DF91-4EDE-928B-0270035BB465}" type="datetimeFigureOut">
              <a:rPr lang="en-US" smtClean="0"/>
              <a:t>8/15/2014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769A0-478B-4B64-8DB0-72FDAA6C1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895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24E75D-DF91-4EDE-928B-0270035BB465}" type="datetimeFigureOut">
              <a:rPr lang="en-US" smtClean="0"/>
              <a:t>8/15/2014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769A0-478B-4B64-8DB0-72FDAA6C1E5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387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Microsoft_Excel_97-2003_Worksheet1.xls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838201"/>
            <a:ext cx="7848600" cy="2762250"/>
          </a:xfrm>
        </p:spPr>
        <p:txBody>
          <a:bodyPr>
            <a:normAutofit/>
          </a:bodyPr>
          <a:lstStyle/>
          <a:p>
            <a:r>
              <a:rPr lang="en-US" dirty="0" smtClean="0"/>
              <a:t>How Do Business Cycles Become Global? </a:t>
            </a:r>
            <a:br>
              <a:rPr lang="en-US" dirty="0" smtClean="0"/>
            </a:br>
            <a:r>
              <a:rPr lang="en-US" dirty="0" smtClean="0"/>
              <a:t>Common Shocks  or Spillovers?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352800"/>
            <a:ext cx="6400800" cy="1371600"/>
          </a:xfrm>
        </p:spPr>
        <p:txBody>
          <a:bodyPr>
            <a:normAutofit fontScale="92500" lnSpcReduction="20000"/>
          </a:bodyPr>
          <a:lstStyle/>
          <a:p>
            <a:r>
              <a:rPr lang="en-US" i="1" dirty="0" smtClean="0">
                <a:solidFill>
                  <a:schemeClr val="tx1"/>
                </a:solidFill>
              </a:rPr>
              <a:t>Helbing, Huidrom, Kose and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Christopher Otrok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Missouri and St.Louis Fed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0" y="5410200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Discussant: David Cook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26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Identification scheme likely to underestimate spillovers if they can have an immediate impact (through financial markets).</a:t>
            </a:r>
          </a:p>
          <a:p>
            <a:r>
              <a:rPr lang="en-US" dirty="0" smtClean="0"/>
              <a:t>US economy probably more flexible and responds more quickly so we might overestimate spillovers. </a:t>
            </a:r>
          </a:p>
          <a:p>
            <a:r>
              <a:rPr lang="en-US" dirty="0" smtClean="0"/>
              <a:t>Global cycles of 1970’s likely different than current global shocks.</a:t>
            </a:r>
          </a:p>
          <a:p>
            <a:r>
              <a:rPr lang="en-US" dirty="0" smtClean="0"/>
              <a:t>Policy  accommodations likely to have grown more similar.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64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Describe the dynamic co-movement of GDP of the G7 macro aggregates using a state space model.</a:t>
            </a:r>
          </a:p>
          <a:p>
            <a:r>
              <a:rPr lang="en-US" dirty="0" smtClean="0"/>
              <a:t>Allocate movement in series to 1) a global factor; 2) 7 country specific factor; 3) idiosyncratic shocks.</a:t>
            </a:r>
          </a:p>
          <a:p>
            <a:r>
              <a:rPr lang="en-US" dirty="0" smtClean="0"/>
              <a:t>Use identifying assumptions to ascribe cross-country comovement to a number of reasons. </a:t>
            </a:r>
          </a:p>
        </p:txBody>
      </p:sp>
    </p:spTree>
    <p:extLst>
      <p:ext uri="{BB962C8B-B14F-4D97-AF65-F5344CB8AC3E}">
        <p14:creationId xmlns:p14="http://schemas.microsoft.com/office/powerpoint/2010/main" val="218197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Cross-Country Linkages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Common, though differentiated, exposure to global factor and global shocks.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Dynamic impact of US shocks  on other countries factors.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Dynamic impact of US shocks on global factors.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Dynamic impact of German shocks on other countries factors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Dynamic impact of German shocks on global factor.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42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Identification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contemporaneous conditional comovement between countries is due to common shock. </a:t>
            </a:r>
          </a:p>
          <a:p>
            <a:r>
              <a:rPr lang="en-US" dirty="0" smtClean="0"/>
              <a:t>All contemporaneous comovement between GDP, PCE &amp; GFCF orthogonal to common shock is due to country shock.</a:t>
            </a:r>
          </a:p>
          <a:p>
            <a:r>
              <a:rPr lang="en-US" dirty="0" smtClean="0"/>
              <a:t>Others are idiosyncratic.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07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Identification Assumptions &amp; Estimation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VAR process for factors (2</a:t>
            </a:r>
            <a:r>
              <a:rPr lang="en-US" baseline="30000" dirty="0" smtClean="0"/>
              <a:t>nd</a:t>
            </a:r>
            <a:r>
              <a:rPr lang="en-US" dirty="0" smtClean="0"/>
              <a:t> or 3</a:t>
            </a:r>
            <a:r>
              <a:rPr lang="en-US" baseline="30000" dirty="0" smtClean="0"/>
              <a:t>rd</a:t>
            </a:r>
            <a:r>
              <a:rPr lang="en-US" dirty="0" smtClean="0"/>
              <a:t> order) .  All factors affected by lags of self, global factor, US factor and (maybe) German factor.</a:t>
            </a:r>
          </a:p>
          <a:p>
            <a:r>
              <a:rPr lang="en-US" dirty="0" smtClean="0"/>
              <a:t>Estimate with Bayesian MCMC methods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56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Significant comovement especially in Europe.</a:t>
            </a:r>
          </a:p>
          <a:p>
            <a:pPr marL="0" indent="0">
              <a:buNone/>
            </a:pPr>
            <a:r>
              <a:rPr lang="en-US" u="sng" dirty="0" smtClean="0"/>
              <a:t>Full sample estimates</a:t>
            </a:r>
          </a:p>
          <a:p>
            <a:r>
              <a:rPr lang="en-US" dirty="0" smtClean="0"/>
              <a:t>Global shock more important than spillovers.</a:t>
            </a:r>
          </a:p>
          <a:p>
            <a:r>
              <a:rPr lang="en-US" dirty="0" smtClean="0"/>
              <a:t>GFC mostly a global shock. </a:t>
            </a:r>
          </a:p>
          <a:p>
            <a:pPr marL="0" indent="0">
              <a:buNone/>
            </a:pPr>
            <a:r>
              <a:rPr lang="en-US" dirty="0" smtClean="0"/>
              <a:t>Subsample estimates: Last 15-20 years data</a:t>
            </a:r>
          </a:p>
          <a:p>
            <a:r>
              <a:rPr lang="en-US" dirty="0" smtClean="0"/>
              <a:t>US spillovers to world factor increasingly important.</a:t>
            </a:r>
          </a:p>
          <a:p>
            <a:r>
              <a:rPr lang="en-US" dirty="0" smtClean="0"/>
              <a:t>US factors leads world factor in GFC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59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During Great Moderations, US seemed to strongly lead Euroland.</a:t>
            </a:r>
          </a:p>
          <a:p>
            <a:pPr lvl="1"/>
            <a:r>
              <a:rPr lang="en-US" dirty="0" smtClean="0"/>
              <a:t>When US expanded, likely Euroland expansion over the next year.</a:t>
            </a:r>
          </a:p>
          <a:p>
            <a:pPr lvl="1"/>
            <a:r>
              <a:rPr lang="en-US" dirty="0" smtClean="0"/>
              <a:t>When Euroland was doing worst, US would likely recover soon. </a:t>
            </a:r>
          </a:p>
          <a:p>
            <a:r>
              <a:rPr lang="en-US" dirty="0" smtClean="0"/>
              <a:t>US, Japan and Germany all seemed to react to GFC simultaneously at end of 2008. </a:t>
            </a:r>
          </a:p>
        </p:txBody>
      </p:sp>
    </p:spTree>
    <p:extLst>
      <p:ext uri="{BB962C8B-B14F-4D97-AF65-F5344CB8AC3E}">
        <p14:creationId xmlns:p14="http://schemas.microsoft.com/office/powerpoint/2010/main" val="76505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Correllogram from Great Moderation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2292069"/>
              </p:ext>
            </p:extLst>
          </p:nvPr>
        </p:nvGraphicFramePr>
        <p:xfrm>
          <a:off x="762000" y="838200"/>
          <a:ext cx="7620000" cy="53407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Chart" r:id="rId4" imgW="5372093" imgH="3762334" progId="Excel.Chart.8">
                  <p:embed/>
                </p:oleObj>
              </mc:Choice>
              <mc:Fallback>
                <p:oleObj name="Chart" r:id="rId4" imgW="5372093" imgH="3762334" progId="Excel.Char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838200"/>
                        <a:ext cx="7620000" cy="53407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86000" y="6324600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Cook and Xu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05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7064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372</Words>
  <Application>Microsoft Office PowerPoint</Application>
  <PresentationFormat>On-screen Show (4:3)</PresentationFormat>
  <Paragraphs>43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Chart</vt:lpstr>
      <vt:lpstr>How Do Business Cycles Become Global?  Common Shocks  or Spillovers?</vt:lpstr>
      <vt:lpstr>Goal</vt:lpstr>
      <vt:lpstr>Cross-Country Linkages</vt:lpstr>
      <vt:lpstr>Identification Assumptions</vt:lpstr>
      <vt:lpstr>Identification Assumptions &amp; Estimation</vt:lpstr>
      <vt:lpstr>Findings</vt:lpstr>
      <vt:lpstr>Simple Observations</vt:lpstr>
      <vt:lpstr>Correllogram from Great Moderation</vt:lpstr>
      <vt:lpstr>PowerPoint Presentation</vt:lpstr>
      <vt:lpstr>Reactions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Cook</dc:creator>
  <cp:lastModifiedBy>CHEUNG Pui-shan, Selina</cp:lastModifiedBy>
  <cp:revision>14</cp:revision>
  <dcterms:created xsi:type="dcterms:W3CDTF">2014-08-15T04:04:08Z</dcterms:created>
  <dcterms:modified xsi:type="dcterms:W3CDTF">2014-08-15T08:01:44Z</dcterms:modified>
</cp:coreProperties>
</file>