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2.xml" ContentType="application/vnd.openxmlformats-officedocument.presentationml.notesSlid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9" r:id="rId3"/>
    <p:sldId id="270" r:id="rId4"/>
    <p:sldId id="281" r:id="rId5"/>
    <p:sldId id="280" r:id="rId6"/>
    <p:sldId id="282" r:id="rId7"/>
    <p:sldId id="273" r:id="rId8"/>
    <p:sldId id="274" r:id="rId9"/>
    <p:sldId id="279" r:id="rId10"/>
    <p:sldId id="275" r:id="rId11"/>
    <p:sldId id="268" r:id="rId12"/>
    <p:sldId id="265" r:id="rId13"/>
    <p:sldId id="266" r:id="rId14"/>
    <p:sldId id="276" r:id="rId15"/>
    <p:sldId id="277" r:id="rId16"/>
  </p:sldIdLst>
  <p:sldSz cx="9144000" cy="6858000" type="screen4x3"/>
  <p:notesSz cx="6858000" cy="9686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opher Sealey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2C7C9F"/>
    <a:srgbClr val="990099"/>
    <a:srgbClr val="9B9166"/>
    <a:srgbClr val="63B14E"/>
    <a:srgbClr val="B837BB"/>
    <a:srgbClr val="F6B000"/>
    <a:srgbClr val="3868A2"/>
    <a:srgbClr val="D75FAF"/>
    <a:srgbClr val="EEAA00"/>
    <a:srgbClr val="D29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66" autoAdjust="0"/>
    <p:restoredTop sz="86410" autoAdjust="0"/>
  </p:normalViewPr>
  <p:slideViewPr>
    <p:cSldViewPr snapToGrid="0" snapToObjects="1">
      <p:cViewPr varScale="1">
        <p:scale>
          <a:sx n="109" d="100"/>
          <a:sy n="109" d="100"/>
        </p:scale>
        <p:origin x="-96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ina\AppData\Local\Microsoft\Windows\Temporary%20Internet%20Files\Content.Outlook\GNAD3DX2\total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2007_Workbook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LDNVNASFIT013\FIT_CREDSTRAT\Credit%20Strategy\Presentations\Presentations%202013\Tourist%20traps\private%20sector%20debt%20trend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Office_Excel_2007_Workbook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3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4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2007_Workbook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50427331796527"/>
          <c:y val="0.14323125096535941"/>
          <c:w val="0.79417770283912015"/>
          <c:h val="0.6826954216819564"/>
        </c:manualLayout>
      </c:layout>
      <c:lineChart>
        <c:grouping val="standard"/>
        <c:varyColors val="0"/>
        <c:ser>
          <c:idx val="0"/>
          <c:order val="0"/>
          <c:tx>
            <c:strRef>
              <c:f>'[total.xlsx]China_extra(2)'!$A$15</c:f>
              <c:strCache>
                <c:ptCount val="1"/>
                <c:pt idx="0">
                  <c:v>United States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none"/>
          </c:marker>
          <c:cat>
            <c:strRef>
              <c:f>'[total.xlsx]China_extra(2)'!$B$6:$T$6</c:f>
              <c:strCach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strCache>
            </c:strRef>
          </c:cat>
          <c:val>
            <c:numRef>
              <c:f>'[total.xlsx]China_extra(2)'!$B$15:$T$15</c:f>
              <c:numCache>
                <c:formatCode>General</c:formatCode>
                <c:ptCount val="19"/>
                <c:pt idx="0">
                  <c:v>-0.35886082911356049</c:v>
                </c:pt>
                <c:pt idx="1">
                  <c:v>1.2351048310280043E-2</c:v>
                </c:pt>
                <c:pt idx="2">
                  <c:v>-0.20909594989708874</c:v>
                </c:pt>
                <c:pt idx="3">
                  <c:v>-0.3388724936735138</c:v>
                </c:pt>
                <c:pt idx="4">
                  <c:v>-0.45273852793759833</c:v>
                </c:pt>
                <c:pt idx="5">
                  <c:v>-0.38094595464131076</c:v>
                </c:pt>
                <c:pt idx="6">
                  <c:v>-0.41009635274780076</c:v>
                </c:pt>
                <c:pt idx="7">
                  <c:v>-0.46393916620525633</c:v>
                </c:pt>
                <c:pt idx="8">
                  <c:v>-0.71160274134873946</c:v>
                </c:pt>
                <c:pt idx="9">
                  <c:v>-0.96260993516324844</c:v>
                </c:pt>
                <c:pt idx="10">
                  <c:v>-1.287125156140654</c:v>
                </c:pt>
                <c:pt idx="11">
                  <c:v>-1.2332811823345176</c:v>
                </c:pt>
                <c:pt idx="12">
                  <c:v>-1.3686708411549042</c:v>
                </c:pt>
                <c:pt idx="13">
                  <c:v>-1.3809536555946607</c:v>
                </c:pt>
                <c:pt idx="14">
                  <c:v>-1.4858079362547474</c:v>
                </c:pt>
                <c:pt idx="15">
                  <c:v>-1.6173809391349481</c:v>
                </c:pt>
                <c:pt idx="16">
                  <c:v>-1.6110145134130283</c:v>
                </c:pt>
                <c:pt idx="17">
                  <c:v>-1.2759703943790672</c:v>
                </c:pt>
                <c:pt idx="18">
                  <c:v>-1.1100738147801428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'[total.xlsx]China_extra(2)'!$A$16</c:f>
              <c:strCache>
                <c:ptCount val="1"/>
                <c:pt idx="0">
                  <c:v>Germany+Japan</c:v>
                </c:pt>
              </c:strCache>
            </c:strRef>
          </c:tx>
          <c:marker>
            <c:symbol val="none"/>
          </c:marker>
          <c:cat>
            <c:strRef>
              <c:f>'[total.xlsx]China_extra(2)'!$B$6:$T$6</c:f>
              <c:strCach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strCache>
            </c:strRef>
          </c:cat>
          <c:val>
            <c:numRef>
              <c:f>'[total.xlsx]China_extra(2)'!$B$16:$T$16</c:f>
              <c:numCache>
                <c:formatCode>General</c:formatCode>
                <c:ptCount val="19"/>
                <c:pt idx="0">
                  <c:v>0.41150544729877531</c:v>
                </c:pt>
                <c:pt idx="1">
                  <c:v>0.189880797177856</c:v>
                </c:pt>
                <c:pt idx="2">
                  <c:v>0.36297565819689837</c:v>
                </c:pt>
                <c:pt idx="3">
                  <c:v>0.44906676776662352</c:v>
                </c:pt>
                <c:pt idx="4">
                  <c:v>0.36887162057477074</c:v>
                </c:pt>
                <c:pt idx="5">
                  <c:v>0.27201602867289698</c:v>
                </c:pt>
                <c:pt idx="6">
                  <c:v>0.16897046866189097</c:v>
                </c:pt>
                <c:pt idx="7">
                  <c:v>0.28543508978540483</c:v>
                </c:pt>
                <c:pt idx="8">
                  <c:v>0.34009751129635368</c:v>
                </c:pt>
                <c:pt idx="9">
                  <c:v>0.27716823448061206</c:v>
                </c:pt>
                <c:pt idx="10">
                  <c:v>0.26950352896927587</c:v>
                </c:pt>
                <c:pt idx="11">
                  <c:v>0.27306071011457167</c:v>
                </c:pt>
                <c:pt idx="12">
                  <c:v>0.4587578124202874</c:v>
                </c:pt>
                <c:pt idx="13">
                  <c:v>0.48605184443707722</c:v>
                </c:pt>
                <c:pt idx="14">
                  <c:v>0.70796694823647233</c:v>
                </c:pt>
                <c:pt idx="15">
                  <c:v>0.66898568805485115</c:v>
                </c:pt>
                <c:pt idx="16">
                  <c:v>0.71309075177065939</c:v>
                </c:pt>
                <c:pt idx="17">
                  <c:v>0.82363760886482451</c:v>
                </c:pt>
                <c:pt idx="18">
                  <c:v>0.62829525239599615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'[total.xlsx]China_extra(2)'!$A$17</c:f>
              <c:strCache>
                <c:ptCount val="1"/>
                <c:pt idx="0">
                  <c:v>Developed Rest</c:v>
                </c:pt>
              </c:strCache>
            </c:strRef>
          </c:tx>
          <c:marker>
            <c:symbol val="none"/>
          </c:marker>
          <c:cat>
            <c:strRef>
              <c:f>'[total.xlsx]China_extra(2)'!$B$6:$T$6</c:f>
              <c:strCach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strCache>
            </c:strRef>
          </c:cat>
          <c:val>
            <c:numRef>
              <c:f>'[total.xlsx]China_extra(2)'!$B$17:$T$17</c:f>
              <c:numCache>
                <c:formatCode>General</c:formatCode>
                <c:ptCount val="19"/>
                <c:pt idx="0">
                  <c:v>-0.57611610320995499</c:v>
                </c:pt>
                <c:pt idx="1">
                  <c:v>-0.51251284934605623</c:v>
                </c:pt>
                <c:pt idx="2">
                  <c:v>-0.49768986146928923</c:v>
                </c:pt>
                <c:pt idx="3">
                  <c:v>-0.19288609365801257</c:v>
                </c:pt>
                <c:pt idx="4">
                  <c:v>-0.10175045512757204</c:v>
                </c:pt>
                <c:pt idx="5">
                  <c:v>0.10630292285306198</c:v>
                </c:pt>
                <c:pt idx="6">
                  <c:v>0.12692897879037973</c:v>
                </c:pt>
                <c:pt idx="7">
                  <c:v>0.21978659169814627</c:v>
                </c:pt>
                <c:pt idx="8">
                  <c:v>0.23012591214362157</c:v>
                </c:pt>
                <c:pt idx="9">
                  <c:v>6.0019548938921564E-2</c:v>
                </c:pt>
                <c:pt idx="10">
                  <c:v>-4.6326588083117959E-2</c:v>
                </c:pt>
                <c:pt idx="11">
                  <c:v>6.9667380721337505E-2</c:v>
                </c:pt>
                <c:pt idx="12">
                  <c:v>4.1777230930498427E-2</c:v>
                </c:pt>
                <c:pt idx="13">
                  <c:v>6.9295775577315089E-2</c:v>
                </c:pt>
                <c:pt idx="14">
                  <c:v>5.9212728859780135E-2</c:v>
                </c:pt>
                <c:pt idx="15">
                  <c:v>-0.16389800652879966</c:v>
                </c:pt>
                <c:pt idx="16">
                  <c:v>-0.28270958510074129</c:v>
                </c:pt>
                <c:pt idx="17">
                  <c:v>-0.49434166989360667</c:v>
                </c:pt>
                <c:pt idx="18">
                  <c:v>-0.63427783666310233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'[total.xlsx]China_extra(2)'!$A$18</c:f>
              <c:strCache>
                <c:ptCount val="1"/>
                <c:pt idx="0">
                  <c:v>OPEC</c:v>
                </c:pt>
              </c:strCache>
            </c:strRef>
          </c:tx>
          <c:marker>
            <c:symbol val="none"/>
          </c:marker>
          <c:cat>
            <c:strRef>
              <c:f>'[total.xlsx]China_extra(2)'!$B$6:$T$6</c:f>
              <c:strCach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strCache>
            </c:strRef>
          </c:cat>
          <c:val>
            <c:numRef>
              <c:f>'[total.xlsx]China_extra(2)'!$B$18:$T$18</c:f>
              <c:numCache>
                <c:formatCode>General</c:formatCode>
                <c:ptCount val="19"/>
                <c:pt idx="0">
                  <c:v>7.4359625489106684E-2</c:v>
                </c:pt>
                <c:pt idx="1">
                  <c:v>-0.25835916357172145</c:v>
                </c:pt>
                <c:pt idx="2">
                  <c:v>-0.10373349547421797</c:v>
                </c:pt>
                <c:pt idx="3">
                  <c:v>-9.8395525642927653E-2</c:v>
                </c:pt>
                <c:pt idx="4">
                  <c:v>-1.143492570173159E-2</c:v>
                </c:pt>
                <c:pt idx="5">
                  <c:v>9.6226349019919062E-3</c:v>
                </c:pt>
                <c:pt idx="6">
                  <c:v>9.827315131819174E-2</c:v>
                </c:pt>
                <c:pt idx="7">
                  <c:v>4.9328764961060319E-2</c:v>
                </c:pt>
                <c:pt idx="8">
                  <c:v>-8.5729851907220295E-2</c:v>
                </c:pt>
                <c:pt idx="9">
                  <c:v>5.0857181016777379E-2</c:v>
                </c:pt>
                <c:pt idx="10">
                  <c:v>0.21309116340966286</c:v>
                </c:pt>
                <c:pt idx="11">
                  <c:v>7.3038491500710984E-2</c:v>
                </c:pt>
                <c:pt idx="12">
                  <c:v>7.2271708167040302E-2</c:v>
                </c:pt>
                <c:pt idx="13">
                  <c:v>0.14619694703727626</c:v>
                </c:pt>
                <c:pt idx="14">
                  <c:v>0.24729688108561976</c:v>
                </c:pt>
                <c:pt idx="15">
                  <c:v>0.48122135328080007</c:v>
                </c:pt>
                <c:pt idx="16">
                  <c:v>0.55194678897832017</c:v>
                </c:pt>
                <c:pt idx="17">
                  <c:v>0.47492300573915663</c:v>
                </c:pt>
                <c:pt idx="18">
                  <c:v>0.58862402852188966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'[total.xlsx]China_extra(2)'!$A$19</c:f>
              <c:strCache>
                <c:ptCount val="1"/>
                <c:pt idx="0">
                  <c:v>Developing Rest</c:v>
                </c:pt>
              </c:strCache>
            </c:strRef>
          </c:tx>
          <c:marker>
            <c:symbol val="none"/>
          </c:marker>
          <c:cat>
            <c:strRef>
              <c:f>'[total.xlsx]China_extra(2)'!$B$6:$T$6</c:f>
              <c:strCach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strCache>
            </c:strRef>
          </c:cat>
          <c:val>
            <c:numRef>
              <c:f>'[total.xlsx]China_extra(2)'!$B$19:$T$19</c:f>
              <c:numCache>
                <c:formatCode>General</c:formatCode>
                <c:ptCount val="19"/>
                <c:pt idx="0">
                  <c:v>-0.14197162378911579</c:v>
                </c:pt>
                <c:pt idx="1">
                  <c:v>-0.13054890284743781</c:v>
                </c:pt>
                <c:pt idx="2">
                  <c:v>-0.10650942878728029</c:v>
                </c:pt>
                <c:pt idx="3">
                  <c:v>-0.15999309992344674</c:v>
                </c:pt>
                <c:pt idx="4">
                  <c:v>-0.12867964164104309</c:v>
                </c:pt>
                <c:pt idx="5">
                  <c:v>-0.25291241030500056</c:v>
                </c:pt>
                <c:pt idx="6">
                  <c:v>-0.26960869730338843</c:v>
                </c:pt>
                <c:pt idx="7">
                  <c:v>-0.30590752532747717</c:v>
                </c:pt>
                <c:pt idx="8">
                  <c:v>-0.20311485420696451</c:v>
                </c:pt>
                <c:pt idx="9">
                  <c:v>-6.8161073958308577E-3</c:v>
                </c:pt>
                <c:pt idx="10">
                  <c:v>8.8096429216848807E-2</c:v>
                </c:pt>
                <c:pt idx="11">
                  <c:v>7.09649856401839E-2</c:v>
                </c:pt>
                <c:pt idx="12">
                  <c:v>0.16429989242296017</c:v>
                </c:pt>
                <c:pt idx="13">
                  <c:v>0.23130759130975242</c:v>
                </c:pt>
                <c:pt idx="14">
                  <c:v>0.20289076656151858</c:v>
                </c:pt>
                <c:pt idx="15">
                  <c:v>0.20586037253795825</c:v>
                </c:pt>
                <c:pt idx="16">
                  <c:v>0.26242005037899735</c:v>
                </c:pt>
                <c:pt idx="17">
                  <c:v>8.5861859608691818E-2</c:v>
                </c:pt>
                <c:pt idx="18">
                  <c:v>-8.7103448532437525E-2</c:v>
                </c:pt>
              </c:numCache>
            </c:numRef>
          </c:val>
          <c:smooth val="0"/>
        </c:ser>
        <c:ser>
          <c:idx val="5"/>
          <c:order val="5"/>
          <c:tx>
            <c:strRef>
              <c:f>'[total.xlsx]China_extra(2)'!$A$20</c:f>
              <c:strCache>
                <c:ptCount val="1"/>
                <c:pt idx="0">
                  <c:v>China </c:v>
                </c:pt>
              </c:strCache>
            </c:strRef>
          </c:tx>
          <c:marker>
            <c:symbol val="none"/>
          </c:marker>
          <c:cat>
            <c:strRef>
              <c:f>'[total.xlsx]China_extra(2)'!$B$6:$T$6</c:f>
              <c:strCache>
                <c:ptCount val="19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</c:strCache>
            </c:strRef>
          </c:cat>
          <c:val>
            <c:numRef>
              <c:f>'[total.xlsx]China_extra(2)'!$B$20:$T$20</c:f>
              <c:numCache>
                <c:formatCode>General</c:formatCode>
                <c:ptCount val="19"/>
                <c:pt idx="0">
                  <c:v>5.4530010219821984E-2</c:v>
                </c:pt>
                <c:pt idx="1">
                  <c:v>5.7496707532106894E-2</c:v>
                </c:pt>
                <c:pt idx="2">
                  <c:v>2.5935920459088553E-2</c:v>
                </c:pt>
                <c:pt idx="3">
                  <c:v>-4.64005762849991E-2</c:v>
                </c:pt>
                <c:pt idx="4">
                  <c:v>2.5710837958870532E-2</c:v>
                </c:pt>
                <c:pt idx="5">
                  <c:v>5.4289687791755177E-3</c:v>
                </c:pt>
                <c:pt idx="6">
                  <c:v>2.3814634224765454E-2</c:v>
                </c:pt>
                <c:pt idx="7">
                  <c:v>0.12185882679299977</c:v>
                </c:pt>
                <c:pt idx="8">
                  <c:v>0.11244515952846453</c:v>
                </c:pt>
                <c:pt idx="9">
                  <c:v>0.100082049356712</c:v>
                </c:pt>
                <c:pt idx="10">
                  <c:v>8.5051142193762572E-2</c:v>
                </c:pt>
                <c:pt idx="11">
                  <c:v>8.4540394357960638E-2</c:v>
                </c:pt>
                <c:pt idx="12">
                  <c:v>0.15013668092132063</c:v>
                </c:pt>
                <c:pt idx="13">
                  <c:v>0.16525321627202494</c:v>
                </c:pt>
                <c:pt idx="14">
                  <c:v>0.20857259037044643</c:v>
                </c:pt>
                <c:pt idx="15">
                  <c:v>0.3430089503553897</c:v>
                </c:pt>
                <c:pt idx="16">
                  <c:v>0.52223527961002325</c:v>
                </c:pt>
                <c:pt idx="17">
                  <c:v>0.6887262665059376</c:v>
                </c:pt>
                <c:pt idx="18">
                  <c:v>0.74534444132476085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1750528"/>
        <c:axId val="151752064"/>
      </c:lineChart>
      <c:catAx>
        <c:axId val="151750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000" b="1">
                <a:solidFill>
                  <a:schemeClr val="bg1">
                    <a:lumMod val="50000"/>
                  </a:schemeClr>
                </a:solidFill>
              </a:defRPr>
            </a:pPr>
            <a:endParaRPr lang="zh-TW"/>
          </a:p>
        </c:txPr>
        <c:crossAx val="151752064"/>
        <c:crosses val="autoZero"/>
        <c:auto val="1"/>
        <c:lblAlgn val="ctr"/>
        <c:lblOffset val="100"/>
        <c:noMultiLvlLbl val="0"/>
      </c:catAx>
      <c:valAx>
        <c:axId val="151752064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6350">
            <a:noFill/>
          </a:ln>
        </c:spPr>
        <c:txPr>
          <a:bodyPr/>
          <a:lstStyle/>
          <a:p>
            <a:pPr>
              <a:defRPr sz="1400"/>
            </a:pPr>
            <a:endParaRPr lang="zh-TW"/>
          </a:p>
        </c:txPr>
        <c:crossAx val="1517505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3623144269664306"/>
          <c:y val="0.8336092991437315"/>
          <c:w val="0.79336058109282925"/>
          <c:h val="9.9842854034385434E-2"/>
        </c:manualLayout>
      </c:layout>
      <c:overlay val="0"/>
      <c:txPr>
        <a:bodyPr/>
        <a:lstStyle/>
        <a:p>
          <a:pPr>
            <a:defRPr sz="1400"/>
          </a:pPr>
          <a:endParaRPr lang="zh-TW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0035412240136656E-2"/>
          <c:y val="0.10591407256888588"/>
          <c:w val="0.72665369209801145"/>
          <c:h val="0.76883677174761755"/>
        </c:manualLayout>
      </c:layout>
      <c:lineChart>
        <c:grouping val="standard"/>
        <c:varyColors val="0"/>
        <c:ser>
          <c:idx val="0"/>
          <c:order val="0"/>
          <c:tx>
            <c:v>Greee</c:v>
          </c:tx>
          <c:spPr>
            <a:ln>
              <a:solidFill>
                <a:srgbClr val="2C7C9F"/>
              </a:solidFill>
            </a:ln>
          </c:spPr>
          <c:marker>
            <c:spPr>
              <a:ln>
                <a:solidFill>
                  <a:schemeClr val="accent1"/>
                </a:solidFill>
              </a:ln>
            </c:spPr>
          </c:marker>
          <c:cat>
            <c:numRef>
              <c:f>'[1297993_1.xlsx]weoreptc'!$C$1:$K$1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'[1297993_1.xlsx]weoreptc'!$C$2:$K$2</c:f>
              <c:numCache>
                <c:formatCode>General</c:formatCode>
                <c:ptCount val="9"/>
                <c:pt idx="0">
                  <c:v>-7.7910000000000004</c:v>
                </c:pt>
                <c:pt idx="1">
                  <c:v>-7.2290000000000001</c:v>
                </c:pt>
                <c:pt idx="2">
                  <c:v>-6.516</c:v>
                </c:pt>
                <c:pt idx="3">
                  <c:v>-6.532</c:v>
                </c:pt>
                <c:pt idx="4">
                  <c:v>-5.7850000000000001</c:v>
                </c:pt>
                <c:pt idx="5">
                  <c:v>-7.6369999999999996</c:v>
                </c:pt>
                <c:pt idx="6">
                  <c:v>-11.372999999999999</c:v>
                </c:pt>
                <c:pt idx="7">
                  <c:v>-14.635</c:v>
                </c:pt>
                <c:pt idx="8">
                  <c:v>-14.94</c:v>
                </c:pt>
              </c:numCache>
            </c:numRef>
          </c:val>
          <c:smooth val="0"/>
        </c:ser>
        <c:ser>
          <c:idx val="1"/>
          <c:order val="1"/>
          <c:tx>
            <c:v>Ireland</c:v>
          </c:tx>
          <c:spPr>
            <a:ln>
              <a:solidFill>
                <a:srgbClr val="FF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</c:spPr>
          </c:marker>
          <c:cat>
            <c:numRef>
              <c:f>'[1297993_1.xlsx]weoreptc'!$C$1:$K$1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'[1297993_1.xlsx]weoreptc'!$C$3:$K$3</c:f>
              <c:numCache>
                <c:formatCode>General</c:formatCode>
                <c:ptCount val="9"/>
                <c:pt idx="0">
                  <c:v>-0.35799999999999998</c:v>
                </c:pt>
                <c:pt idx="1">
                  <c:v>-0.64300000000000002</c:v>
                </c:pt>
                <c:pt idx="2">
                  <c:v>-0.98899999999999999</c:v>
                </c:pt>
                <c:pt idx="3">
                  <c:v>-1E-3</c:v>
                </c:pt>
                <c:pt idx="4">
                  <c:v>-0.57699999999999996</c:v>
                </c:pt>
                <c:pt idx="5">
                  <c:v>-3.49</c:v>
                </c:pt>
                <c:pt idx="6">
                  <c:v>-3.5470000000000002</c:v>
                </c:pt>
                <c:pt idx="7">
                  <c:v>-5.3639999999999999</c:v>
                </c:pt>
                <c:pt idx="8">
                  <c:v>-5.6849999999999996</c:v>
                </c:pt>
              </c:numCache>
            </c:numRef>
          </c:val>
          <c:smooth val="0"/>
        </c:ser>
        <c:ser>
          <c:idx val="2"/>
          <c:order val="2"/>
          <c:tx>
            <c:v>Portugal</c:v>
          </c:tx>
          <c:spPr>
            <a:ln>
              <a:solidFill>
                <a:srgbClr val="92D050"/>
              </a:solidFill>
            </a:ln>
          </c:spPr>
          <c:marker>
            <c:spPr>
              <a:ln>
                <a:solidFill>
                  <a:srgbClr val="92D050"/>
                </a:solidFill>
              </a:ln>
            </c:spPr>
          </c:marker>
          <c:dPt>
            <c:idx val="6"/>
            <c:bubble3D val="0"/>
          </c:dPt>
          <c:cat>
            <c:numRef>
              <c:f>'[1297993_1.xlsx]weoreptc'!$C$1:$K$1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'[1297993_1.xlsx]weoreptc'!$C$4:$K$4</c:f>
              <c:numCache>
                <c:formatCode>General</c:formatCode>
                <c:ptCount val="9"/>
                <c:pt idx="0">
                  <c:v>-10.343</c:v>
                </c:pt>
                <c:pt idx="1">
                  <c:v>-10.321</c:v>
                </c:pt>
                <c:pt idx="2">
                  <c:v>-8.234</c:v>
                </c:pt>
                <c:pt idx="3">
                  <c:v>-6.4329999999999998</c:v>
                </c:pt>
                <c:pt idx="4">
                  <c:v>-8.327</c:v>
                </c:pt>
                <c:pt idx="5">
                  <c:v>-10.323</c:v>
                </c:pt>
                <c:pt idx="6">
                  <c:v>-10.685</c:v>
                </c:pt>
                <c:pt idx="7">
                  <c:v>-10.102</c:v>
                </c:pt>
                <c:pt idx="8">
                  <c:v>-12.638</c:v>
                </c:pt>
              </c:numCache>
            </c:numRef>
          </c:val>
          <c:smooth val="0"/>
        </c:ser>
        <c:ser>
          <c:idx val="3"/>
          <c:order val="3"/>
          <c:tx>
            <c:v>Spain</c:v>
          </c:tx>
          <c:spPr>
            <a:ln>
              <a:solidFill>
                <a:srgbClr val="E2751D"/>
              </a:solidFill>
            </a:ln>
          </c:spPr>
          <c:cat>
            <c:numRef>
              <c:f>'[1297993_1.xlsx]weoreptc'!$C$1:$K$1</c:f>
              <c:numCache>
                <c:formatCode>General</c:formatCode>
                <c:ptCount val="9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</c:numCache>
            </c:numRef>
          </c:cat>
          <c:val>
            <c:numRef>
              <c:f>'[1297993_1.xlsx]weoreptc'!$C$5:$K$5</c:f>
              <c:numCache>
                <c:formatCode>General</c:formatCode>
                <c:ptCount val="9"/>
                <c:pt idx="0">
                  <c:v>-3.9609999999999999</c:v>
                </c:pt>
                <c:pt idx="1">
                  <c:v>-3.9420000000000002</c:v>
                </c:pt>
                <c:pt idx="2">
                  <c:v>-3.2589999999999999</c:v>
                </c:pt>
                <c:pt idx="3">
                  <c:v>-3.5089999999999999</c:v>
                </c:pt>
                <c:pt idx="4">
                  <c:v>-5.25</c:v>
                </c:pt>
                <c:pt idx="5">
                  <c:v>-7.3529999999999998</c:v>
                </c:pt>
                <c:pt idx="6">
                  <c:v>-8.9610000000000003</c:v>
                </c:pt>
                <c:pt idx="7">
                  <c:v>-9.9949999999999992</c:v>
                </c:pt>
                <c:pt idx="8">
                  <c:v>-9.6229999999999993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8449152"/>
        <c:axId val="168451456"/>
      </c:lineChart>
      <c:catAx>
        <c:axId val="16844915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low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zh-TW"/>
          </a:p>
        </c:txPr>
        <c:crossAx val="168451456"/>
        <c:crosses val="autoZero"/>
        <c:auto val="1"/>
        <c:lblAlgn val="ctr"/>
        <c:lblOffset val="100"/>
        <c:noMultiLvlLbl val="0"/>
      </c:catAx>
      <c:valAx>
        <c:axId val="168451456"/>
        <c:scaling>
          <c:orientation val="minMax"/>
        </c:scaling>
        <c:delete val="0"/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%</a:t>
                </a:r>
              </a:p>
            </c:rich>
          </c:tx>
          <c:layout>
            <c:manualLayout>
              <c:xMode val="edge"/>
              <c:yMode val="edge"/>
              <c:x val="2.0745935220578993E-2"/>
              <c:y val="0.28756512809792656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>
                <a:solidFill>
                  <a:schemeClr val="tx1"/>
                </a:solidFill>
              </a:defRPr>
            </a:pPr>
            <a:endParaRPr lang="zh-TW"/>
          </a:p>
        </c:txPr>
        <c:crossAx val="168449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 b="1" i="0" baseline="0">
          <a:solidFill>
            <a:schemeClr val="bg1"/>
          </a:solidFill>
        </a:defRPr>
      </a:pPr>
      <a:endParaRPr lang="zh-TW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345498905708619E-2"/>
          <c:y val="2.8405515623936634E-2"/>
          <c:w val="0.87973403946052764"/>
          <c:h val="0.847013155621633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rgbClr val="63B14E"/>
              </a:solidFill>
              <a:round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5"/>
            <c:spPr>
              <a:solidFill>
                <a:srgbClr val="63B14E"/>
              </a:solidFill>
              <a:ln w="9525">
                <a:solidFill>
                  <a:srgbClr val="63B14E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c:spPr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Sheet1!$B$4:$B$17</c:f>
              <c:numCache>
                <c:formatCode>General</c:formatCode>
                <c:ptCount val="14"/>
                <c:pt idx="0">
                  <c:v>118</c:v>
                </c:pt>
                <c:pt idx="1">
                  <c:v>130</c:v>
                </c:pt>
                <c:pt idx="2">
                  <c:v>137</c:v>
                </c:pt>
                <c:pt idx="3">
                  <c:v>136.5</c:v>
                </c:pt>
                <c:pt idx="4">
                  <c:v>136.4</c:v>
                </c:pt>
                <c:pt idx="5">
                  <c:v>136.4</c:v>
                </c:pt>
                <c:pt idx="6">
                  <c:v>136.19999999999999</c:v>
                </c:pt>
                <c:pt idx="7">
                  <c:v>148</c:v>
                </c:pt>
                <c:pt idx="8">
                  <c:v>169</c:v>
                </c:pt>
                <c:pt idx="9">
                  <c:v>171</c:v>
                </c:pt>
                <c:pt idx="10">
                  <c:v>178</c:v>
                </c:pt>
                <c:pt idx="11">
                  <c:v>200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Sheet1!$C$4:$C$17</c:f>
              <c:numCache>
                <c:formatCode>General</c:formatCode>
                <c:ptCount val="14"/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Sheet1!$A$4:$A$17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</c:numCache>
            </c:numRef>
          </c:cat>
          <c:val>
            <c:numRef>
              <c:f>Sheet1!$D$4:$D$17</c:f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2555904"/>
        <c:axId val="92559616"/>
      </c:lineChart>
      <c:catAx>
        <c:axId val="92555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559616"/>
        <c:crosses val="autoZero"/>
        <c:auto val="0"/>
        <c:lblAlgn val="ctr"/>
        <c:lblOffset val="100"/>
        <c:noMultiLvlLbl val="0"/>
      </c:catAx>
      <c:valAx>
        <c:axId val="92559616"/>
        <c:scaling>
          <c:orientation val="minMax"/>
          <c:max val="220"/>
          <c:min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92555904"/>
        <c:crosses val="autoZero"/>
        <c:crossBetween val="midCat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aseline="0">
          <a:solidFill>
            <a:srgbClr val="143588"/>
          </a:solidFill>
          <a:latin typeface="Georgia" panose="02040502050405020303" pitchFamily="18" charset="0"/>
        </a:defRPr>
      </a:pPr>
      <a:endParaRPr lang="zh-TW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4685324341682724"/>
          <c:y val="4.7148368606701935E-2"/>
          <c:w val="0.67572414934619662"/>
          <c:h val="0.85588874821217142"/>
        </c:manualLayout>
      </c:layout>
      <c:barChart>
        <c:barDir val="bar"/>
        <c:grouping val="clustered"/>
        <c:varyColors val="0"/>
        <c:ser>
          <c:idx val="0"/>
          <c:order val="0"/>
          <c:tx>
            <c:v>2002</c:v>
          </c:tx>
          <c:spPr>
            <a:solidFill>
              <a:srgbClr val="2C7C9F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strRef>
              <c:f>Sheet1!$AI$3:$AR$3</c:f>
              <c:strCache>
                <c:ptCount val="10"/>
                <c:pt idx="0">
                  <c:v>Brazil</c:v>
                </c:pt>
                <c:pt idx="1">
                  <c:v>China</c:v>
                </c:pt>
                <c:pt idx="2">
                  <c:v>India</c:v>
                </c:pt>
                <c:pt idx="3">
                  <c:v>Hungary</c:v>
                </c:pt>
                <c:pt idx="4">
                  <c:v>Indonesia</c:v>
                </c:pt>
                <c:pt idx="5">
                  <c:v>Korea</c:v>
                </c:pt>
                <c:pt idx="6">
                  <c:v>Mexico</c:v>
                </c:pt>
                <c:pt idx="7">
                  <c:v>Russia</c:v>
                </c:pt>
                <c:pt idx="8">
                  <c:v>South Africa</c:v>
                </c:pt>
                <c:pt idx="9">
                  <c:v>Turkey</c:v>
                </c:pt>
              </c:strCache>
            </c:strRef>
          </c:cat>
          <c:val>
            <c:numRef>
              <c:f>Sheet1!$AI$53:$AR$53</c:f>
              <c:numCache>
                <c:formatCode>General</c:formatCode>
                <c:ptCount val="10"/>
                <c:pt idx="0">
                  <c:v>32.19512048775622</c:v>
                </c:pt>
                <c:pt idx="1">
                  <c:v>114.12936254502014</c:v>
                </c:pt>
                <c:pt idx="2">
                  <c:v>33.523511390844412</c:v>
                </c:pt>
                <c:pt idx="3">
                  <c:v>66.992599551371768</c:v>
                </c:pt>
                <c:pt idx="4">
                  <c:v>26.116523928337028</c:v>
                </c:pt>
                <c:pt idx="5">
                  <c:v>153.46374701994603</c:v>
                </c:pt>
                <c:pt idx="6">
                  <c:v>16.694656985772635</c:v>
                </c:pt>
                <c:pt idx="7">
                  <c:v>26.997905635451684</c:v>
                </c:pt>
                <c:pt idx="8">
                  <c:v>58.225311749392318</c:v>
                </c:pt>
                <c:pt idx="9">
                  <c:v>22.838871158440959</c:v>
                </c:pt>
              </c:numCache>
            </c:numRef>
          </c:val>
        </c:ser>
        <c:ser>
          <c:idx val="1"/>
          <c:order val="1"/>
          <c:tx>
            <c:v>2007</c:v>
          </c:tx>
          <c:spPr>
            <a:solidFill>
              <a:srgbClr val="92D050"/>
            </a:solidFill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cat>
            <c:strRef>
              <c:f>Sheet1!$AI$3:$AR$3</c:f>
              <c:strCache>
                <c:ptCount val="10"/>
                <c:pt idx="0">
                  <c:v>Brazil</c:v>
                </c:pt>
                <c:pt idx="1">
                  <c:v>China</c:v>
                </c:pt>
                <c:pt idx="2">
                  <c:v>India</c:v>
                </c:pt>
                <c:pt idx="3">
                  <c:v>Hungary</c:v>
                </c:pt>
                <c:pt idx="4">
                  <c:v>Indonesia</c:v>
                </c:pt>
                <c:pt idx="5">
                  <c:v>Korea</c:v>
                </c:pt>
                <c:pt idx="6">
                  <c:v>Mexico</c:v>
                </c:pt>
                <c:pt idx="7">
                  <c:v>Russia</c:v>
                </c:pt>
                <c:pt idx="8">
                  <c:v>South Africa</c:v>
                </c:pt>
                <c:pt idx="9">
                  <c:v>Turkey</c:v>
                </c:pt>
              </c:strCache>
            </c:strRef>
          </c:cat>
          <c:val>
            <c:numRef>
              <c:f>Sheet1!$AI$73:$AR$73</c:f>
              <c:numCache>
                <c:formatCode>General</c:formatCode>
                <c:ptCount val="10"/>
                <c:pt idx="0">
                  <c:v>39.710237955953978</c:v>
                </c:pt>
                <c:pt idx="1">
                  <c:v>122.13608913160466</c:v>
                </c:pt>
                <c:pt idx="2">
                  <c:v>52.500609880388808</c:v>
                </c:pt>
                <c:pt idx="3">
                  <c:v>109.03981663825772</c:v>
                </c:pt>
                <c:pt idx="4">
                  <c:v>26.290022671996173</c:v>
                </c:pt>
                <c:pt idx="5">
                  <c:v>164.68184393217601</c:v>
                </c:pt>
                <c:pt idx="6">
                  <c:v>19.70923953169785</c:v>
                </c:pt>
                <c:pt idx="7">
                  <c:v>44.200042942260552</c:v>
                </c:pt>
                <c:pt idx="8">
                  <c:v>72.234466516169846</c:v>
                </c:pt>
                <c:pt idx="9">
                  <c:v>31.705948294920169</c:v>
                </c:pt>
              </c:numCache>
            </c:numRef>
          </c:val>
        </c:ser>
        <c:ser>
          <c:idx val="2"/>
          <c:order val="2"/>
          <c:tx>
            <c:v>2012</c:v>
          </c:tx>
          <c:spPr>
            <a:solidFill>
              <a:srgbClr val="FF0000"/>
            </a:solidFill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cat>
            <c:strRef>
              <c:f>Sheet1!$AI$3:$AR$3</c:f>
              <c:strCache>
                <c:ptCount val="10"/>
                <c:pt idx="0">
                  <c:v>Brazil</c:v>
                </c:pt>
                <c:pt idx="1">
                  <c:v>China</c:v>
                </c:pt>
                <c:pt idx="2">
                  <c:v>India</c:v>
                </c:pt>
                <c:pt idx="3">
                  <c:v>Hungary</c:v>
                </c:pt>
                <c:pt idx="4">
                  <c:v>Indonesia</c:v>
                </c:pt>
                <c:pt idx="5">
                  <c:v>Korea</c:v>
                </c:pt>
                <c:pt idx="6">
                  <c:v>Mexico</c:v>
                </c:pt>
                <c:pt idx="7">
                  <c:v>Russia</c:v>
                </c:pt>
                <c:pt idx="8">
                  <c:v>South Africa</c:v>
                </c:pt>
                <c:pt idx="9">
                  <c:v>Turkey</c:v>
                </c:pt>
              </c:strCache>
            </c:strRef>
          </c:cat>
          <c:val>
            <c:numRef>
              <c:f>Sheet1!$AI$96:$AR$96</c:f>
              <c:numCache>
                <c:formatCode>General</c:formatCode>
                <c:ptCount val="10"/>
                <c:pt idx="0">
                  <c:v>68.227764103994247</c:v>
                </c:pt>
                <c:pt idx="1">
                  <c:v>170.84754724787359</c:v>
                </c:pt>
                <c:pt idx="2">
                  <c:v>59.694944403504792</c:v>
                </c:pt>
                <c:pt idx="3">
                  <c:v>148.63051321543011</c:v>
                </c:pt>
                <c:pt idx="4">
                  <c:v>35.248270198180677</c:v>
                </c:pt>
                <c:pt idx="5">
                  <c:v>197.76048650353798</c:v>
                </c:pt>
                <c:pt idx="6">
                  <c:v>25.138307696729218</c:v>
                </c:pt>
                <c:pt idx="7">
                  <c:v>61.374753568456761</c:v>
                </c:pt>
                <c:pt idx="8">
                  <c:v>69.586892668371803</c:v>
                </c:pt>
                <c:pt idx="9">
                  <c:v>58.565383805771006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1144704"/>
        <c:axId val="151154688"/>
      </c:barChart>
      <c:catAx>
        <c:axId val="15114470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pPr>
            <a:endParaRPr lang="zh-TW"/>
          </a:p>
        </c:txPr>
        <c:crossAx val="151154688"/>
        <c:crosses val="autoZero"/>
        <c:auto val="1"/>
        <c:lblAlgn val="ctr"/>
        <c:lblOffset val="100"/>
        <c:noMultiLvlLbl val="0"/>
      </c:catAx>
      <c:valAx>
        <c:axId val="151154688"/>
        <c:scaling>
          <c:orientation val="minMax"/>
          <c:max val="20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pPr>
            <a:endParaRPr lang="zh-TW"/>
          </a:p>
        </c:txPr>
        <c:crossAx val="151144704"/>
        <c:crosses val="max"/>
        <c:crossBetween val="between"/>
      </c:valAx>
    </c:plotArea>
    <c:legend>
      <c:legendPos val="r"/>
      <c:layout>
        <c:manualLayout>
          <c:xMode val="edge"/>
          <c:yMode val="edge"/>
          <c:x val="0.74636821805724984"/>
          <c:y val="0.63069861468437982"/>
          <c:w val="0.14012273113748105"/>
          <c:h val="0.20952107073103515"/>
        </c:manualLayout>
      </c:layout>
      <c:overlay val="0"/>
      <c:txPr>
        <a:bodyPr/>
        <a:lstStyle/>
        <a:p>
          <a:pPr>
            <a:defRPr sz="1400">
              <a:solidFill>
                <a:schemeClr val="tx1">
                  <a:lumMod val="75000"/>
                  <a:lumOff val="25000"/>
                </a:schemeClr>
              </a:solidFill>
              <a:latin typeface="+mn-lt"/>
            </a:defRPr>
          </a:pPr>
          <a:endParaRPr lang="zh-TW"/>
        </a:p>
      </c:txPr>
    </c:legend>
    <c:plotVisOnly val="1"/>
    <c:dispBlanksAs val="gap"/>
    <c:showDLblsOverMax val="0"/>
  </c:chart>
  <c:txPr>
    <a:bodyPr/>
    <a:lstStyle/>
    <a:p>
      <a:pPr>
        <a:defRPr sz="1200">
          <a:latin typeface="Arial" pitchFamily="34" charset="0"/>
          <a:cs typeface="Arial" pitchFamily="34" charset="0"/>
        </a:defRPr>
      </a:pPr>
      <a:endParaRPr lang="zh-TW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p3d/>
      </c:spPr>
    </c:sideWall>
    <c:backWall>
      <c:thickness val="0"/>
      <c:spPr>
        <a:noFill/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rgbClr val="3868A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227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00" b="1" i="0" u="none" strike="noStrike" kern="1200" baseline="0">
                      <a:solidFill>
                        <a:schemeClr val="bg1"/>
                      </a:solidFill>
                      <a:latin typeface="+mj-lt"/>
                      <a:ea typeface="+mn-ea"/>
                      <a:cs typeface="+mn-cs"/>
                    </a:defRPr>
                  </a:pPr>
                  <a:endParaRPr lang="zh-TW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0" i="0" u="none" strike="noStrike" kern="1200" baseline="0">
                    <a:solidFill>
                      <a:schemeClr val="bg1"/>
                    </a:solidFill>
                    <a:latin typeface="+mj-lt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Sheet1!$C$2:$C$5</c:f>
              <c:numCache>
                <c:formatCode>General</c:formatCode>
                <c:ptCount val="4"/>
                <c:pt idx="0">
                  <c:v>1235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chemeClr val="bg1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Sheet1!$D$2:$D$5</c:f>
              <c:numCache>
                <c:formatCode>General</c:formatCode>
                <c:ptCount val="4"/>
                <c:pt idx="0">
                  <c:v>243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rgbClr val="9FC6F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00" b="1" i="0" u="none" strike="noStrike" kern="1200" baseline="0">
                    <a:solidFill>
                      <a:srgbClr val="00365E"/>
                    </a:solidFill>
                    <a:latin typeface="Georgia" panose="02040502050405020303" pitchFamily="18" charset="0"/>
                    <a:ea typeface="+mn-ea"/>
                    <a:cs typeface="+mn-cs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</c:f>
              <c:numCache>
                <c:formatCode>General</c:formatCode>
                <c:ptCount val="4"/>
              </c:numCache>
            </c:numRef>
          </c:cat>
          <c:val>
            <c:numRef>
              <c:f>Sheet1!$E$2:$E$5</c:f>
              <c:numCache>
                <c:formatCode>General</c:formatCode>
                <c:ptCount val="4"/>
                <c:pt idx="0">
                  <c:v>232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shape val="box"/>
        <c:axId val="89936256"/>
        <c:axId val="89937792"/>
        <c:axId val="0"/>
      </c:bar3DChart>
      <c:catAx>
        <c:axId val="89936256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89937792"/>
        <c:crosses val="autoZero"/>
        <c:auto val="1"/>
        <c:lblAlgn val="ctr"/>
        <c:lblOffset val="100"/>
        <c:noMultiLvlLbl val="0"/>
      </c:catAx>
      <c:valAx>
        <c:axId val="89937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89936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 baseline="0">
          <a:solidFill>
            <a:srgbClr val="00365E"/>
          </a:solidFill>
          <a:latin typeface="Georgia" panose="02040502050405020303" pitchFamily="18" charset="0"/>
        </a:defRPr>
      </a:pPr>
      <a:endParaRPr lang="zh-TW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7687074829931974E-2"/>
          <c:y val="1.9292604501607719E-2"/>
          <c:w val="0.97551020408163269"/>
          <c:h val="0.96463022508038587"/>
        </c:manualLayout>
      </c:layout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7030A0"/>
            </a:solidFill>
            <a:ln w="12687">
              <a:solidFill>
                <a:schemeClr val="tx1">
                  <a:lumMod val="65000"/>
                </a:schemeClr>
              </a:solidFill>
              <a:prstDash val="solid"/>
            </a:ln>
          </c:spPr>
          <c:cat>
            <c:numRef>
              <c:f>Sheet1!$A$2:$A$23</c:f>
              <c:numCache>
                <c:formatCode>General</c:formatCode>
                <c:ptCount val="22"/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535.78247177267679</c:v>
                </c:pt>
                <c:pt idx="1">
                  <c:v>-45.462537746417517</c:v>
                </c:pt>
                <c:pt idx="2">
                  <c:v>212.60842657780157</c:v>
                </c:pt>
                <c:pt idx="3">
                  <c:v>352.42389286301324</c:v>
                </c:pt>
                <c:pt idx="4">
                  <c:v>389.40909567935415</c:v>
                </c:pt>
                <c:pt idx="5">
                  <c:v>649.07635010508068</c:v>
                </c:pt>
                <c:pt idx="6">
                  <c:v>816.64607140302394</c:v>
                </c:pt>
                <c:pt idx="7">
                  <c:v>1363.3569630345264</c:v>
                </c:pt>
                <c:pt idx="8">
                  <c:v>446.16075763663127</c:v>
                </c:pt>
                <c:pt idx="9">
                  <c:v>458.39395998102492</c:v>
                </c:pt>
                <c:pt idx="10">
                  <c:v>1520.2860751683982</c:v>
                </c:pt>
                <c:pt idx="11">
                  <c:v>887.0569004206634</c:v>
                </c:pt>
                <c:pt idx="12">
                  <c:v>822.10430646459304</c:v>
                </c:pt>
                <c:pt idx="13">
                  <c:v>1395.9427224648603</c:v>
                </c:pt>
                <c:pt idx="14">
                  <c:v>2312.4099719910291</c:v>
                </c:pt>
                <c:pt idx="15">
                  <c:v>2823.8810118217152</c:v>
                </c:pt>
                <c:pt idx="16">
                  <c:v>3357.8431734812625</c:v>
                </c:pt>
                <c:pt idx="17">
                  <c:v>5470.0719070525975</c:v>
                </c:pt>
                <c:pt idx="18">
                  <c:v>-920.22881374118663</c:v>
                </c:pt>
                <c:pt idx="19">
                  <c:v>-2164.9978776036</c:v>
                </c:pt>
                <c:pt idx="20">
                  <c:v>1827.1319728287385</c:v>
                </c:pt>
                <c:pt idx="21">
                  <c:v>2153.7951107922449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</c:strCache>
            </c:strRef>
          </c:tx>
          <c:spPr>
            <a:solidFill>
              <a:srgbClr val="92D050"/>
            </a:solidFill>
            <a:ln w="12687">
              <a:solidFill>
                <a:srgbClr val="FFFFFF"/>
              </a:solidFill>
              <a:prstDash val="solid"/>
            </a:ln>
          </c:spPr>
          <c:cat>
            <c:numRef>
              <c:f>Sheet1!$A$2:$A$23</c:f>
              <c:numCache>
                <c:formatCode>General</c:formatCode>
                <c:ptCount val="22"/>
              </c:numCache>
            </c:numRef>
          </c:cat>
          <c:val>
            <c:numRef>
              <c:f>Sheet1!$C$2:$C$23</c:f>
              <c:numCache>
                <c:formatCode>General</c:formatCode>
                <c:ptCount val="22"/>
                <c:pt idx="0">
                  <c:v>294.57050280833204</c:v>
                </c:pt>
                <c:pt idx="1">
                  <c:v>394.53818160594091</c:v>
                </c:pt>
                <c:pt idx="2">
                  <c:v>315.01488117877636</c:v>
                </c:pt>
                <c:pt idx="3">
                  <c:v>502.4021711940548</c:v>
                </c:pt>
                <c:pt idx="4">
                  <c:v>239.47032786487949</c:v>
                </c:pt>
                <c:pt idx="5">
                  <c:v>478.485373756417</c:v>
                </c:pt>
                <c:pt idx="6">
                  <c:v>646.88000586937926</c:v>
                </c:pt>
                <c:pt idx="7">
                  <c:v>706.87177460604369</c:v>
                </c:pt>
                <c:pt idx="8">
                  <c:v>589.28339066146032</c:v>
                </c:pt>
                <c:pt idx="9">
                  <c:v>961.33624723440118</c:v>
                </c:pt>
                <c:pt idx="10">
                  <c:v>920.85611250415957</c:v>
                </c:pt>
                <c:pt idx="11">
                  <c:v>965.34800988837037</c:v>
                </c:pt>
                <c:pt idx="12">
                  <c:v>1089.071501118369</c:v>
                </c:pt>
                <c:pt idx="13">
                  <c:v>1500.2222987169662</c:v>
                </c:pt>
                <c:pt idx="14">
                  <c:v>2113.5227070374149</c:v>
                </c:pt>
                <c:pt idx="15">
                  <c:v>2332.0695168329971</c:v>
                </c:pt>
                <c:pt idx="16">
                  <c:v>2737.372149865444</c:v>
                </c:pt>
                <c:pt idx="17">
                  <c:v>2690.1874562237085</c:v>
                </c:pt>
                <c:pt idx="18">
                  <c:v>1169.4294850948224</c:v>
                </c:pt>
                <c:pt idx="19">
                  <c:v>1395.809715092033</c:v>
                </c:pt>
                <c:pt idx="20">
                  <c:v>1533.712686019461</c:v>
                </c:pt>
                <c:pt idx="21">
                  <c:v>676.3482838437435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</c:strCache>
            </c:strRef>
          </c:tx>
          <c:spPr>
            <a:solidFill>
              <a:srgbClr val="C00000"/>
            </a:solidFill>
            <a:ln w="12687">
              <a:solidFill>
                <a:srgbClr val="FFFFFF"/>
              </a:solidFill>
              <a:prstDash val="solid"/>
            </a:ln>
          </c:spPr>
          <c:cat>
            <c:numRef>
              <c:f>Sheet1!$A$2:$A$23</c:f>
              <c:numCache>
                <c:formatCode>General</c:formatCode>
                <c:ptCount val="22"/>
              </c:numCache>
            </c:numRef>
          </c:cat>
          <c:val>
            <c:numRef>
              <c:f>Sheet1!$D$2:$D$23</c:f>
              <c:numCache>
                <c:formatCode>General</c:formatCode>
                <c:ptCount val="22"/>
                <c:pt idx="0">
                  <c:v>-26.61948103554478</c:v>
                </c:pt>
                <c:pt idx="1">
                  <c:v>116.23741660344584</c:v>
                </c:pt>
                <c:pt idx="2">
                  <c:v>43.601946969250619</c:v>
                </c:pt>
                <c:pt idx="3">
                  <c:v>183.77474337297346</c:v>
                </c:pt>
                <c:pt idx="4">
                  <c:v>124.50657760880932</c:v>
                </c:pt>
                <c:pt idx="5">
                  <c:v>125.95754624073061</c:v>
                </c:pt>
                <c:pt idx="6">
                  <c:v>192.05634188906151</c:v>
                </c:pt>
                <c:pt idx="7">
                  <c:v>227.71892530612556</c:v>
                </c:pt>
                <c:pt idx="8">
                  <c:v>387.65412949103842</c:v>
                </c:pt>
                <c:pt idx="9">
                  <c:v>744.69584005411764</c:v>
                </c:pt>
                <c:pt idx="10">
                  <c:v>785.18492879101143</c:v>
                </c:pt>
                <c:pt idx="11">
                  <c:v>565.2363467687602</c:v>
                </c:pt>
                <c:pt idx="12">
                  <c:v>228.13906216042872</c:v>
                </c:pt>
                <c:pt idx="13">
                  <c:v>581.96004153221361</c:v>
                </c:pt>
                <c:pt idx="14">
                  <c:v>605.38116096675515</c:v>
                </c:pt>
                <c:pt idx="15">
                  <c:v>1094.8212532001714</c:v>
                </c:pt>
                <c:pt idx="16">
                  <c:v>1061.5856321406325</c:v>
                </c:pt>
                <c:pt idx="17">
                  <c:v>975.28898049525731</c:v>
                </c:pt>
                <c:pt idx="18">
                  <c:v>-291.46299344347682</c:v>
                </c:pt>
                <c:pt idx="19">
                  <c:v>1005.9893816260596</c:v>
                </c:pt>
                <c:pt idx="20">
                  <c:v>840.74401899298039</c:v>
                </c:pt>
                <c:pt idx="21">
                  <c:v>119.53014428134696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</c:strCache>
            </c:strRef>
          </c:tx>
          <c:spPr>
            <a:solidFill>
              <a:srgbClr val="FFC000"/>
            </a:solidFill>
            <a:ln w="12687">
              <a:solidFill>
                <a:srgbClr val="FFFFFF"/>
              </a:solidFill>
              <a:prstDash val="solid"/>
            </a:ln>
          </c:spPr>
          <c:cat>
            <c:numRef>
              <c:f>Sheet1!$A$2:$A$23</c:f>
              <c:numCache>
                <c:formatCode>General</c:formatCode>
                <c:ptCount val="22"/>
              </c:numCache>
            </c:numRef>
          </c:cat>
          <c:val>
            <c:numRef>
              <c:f>Sheet1!$E$2:$E$23</c:f>
              <c:numCache>
                <c:formatCode>General</c:formatCode>
                <c:ptCount val="22"/>
                <c:pt idx="0">
                  <c:v>188.12329234186438</c:v>
                </c:pt>
                <c:pt idx="1">
                  <c:v>133.08703258930274</c:v>
                </c:pt>
                <c:pt idx="2">
                  <c:v>134.82279620473921</c:v>
                </c:pt>
                <c:pt idx="3">
                  <c:v>201.42622424410951</c:v>
                </c:pt>
                <c:pt idx="4">
                  <c:v>241.79143395058836</c:v>
                </c:pt>
                <c:pt idx="5">
                  <c:v>310.23411708447657</c:v>
                </c:pt>
                <c:pt idx="6">
                  <c:v>343.35561843878094</c:v>
                </c:pt>
                <c:pt idx="7">
                  <c:v>447.29968867477731</c:v>
                </c:pt>
                <c:pt idx="8">
                  <c:v>718.68291030714693</c:v>
                </c:pt>
                <c:pt idx="9">
                  <c:v>1051.9434192463727</c:v>
                </c:pt>
                <c:pt idx="10">
                  <c:v>1632.786674437637</c:v>
                </c:pt>
                <c:pt idx="11">
                  <c:v>912.81455746497716</c:v>
                </c:pt>
                <c:pt idx="12">
                  <c:v>977.63602644583057</c:v>
                </c:pt>
                <c:pt idx="13">
                  <c:v>756.27223914580827</c:v>
                </c:pt>
                <c:pt idx="14">
                  <c:v>822.14421592654412</c:v>
                </c:pt>
                <c:pt idx="15">
                  <c:v>1463.8935361828544</c:v>
                </c:pt>
                <c:pt idx="16">
                  <c:v>1853.1567366435609</c:v>
                </c:pt>
                <c:pt idx="17">
                  <c:v>2543.809815319808</c:v>
                </c:pt>
                <c:pt idx="18">
                  <c:v>2078.4956452492033</c:v>
                </c:pt>
                <c:pt idx="19">
                  <c:v>1406.2427661011175</c:v>
                </c:pt>
                <c:pt idx="20">
                  <c:v>1567.4557194996887</c:v>
                </c:pt>
                <c:pt idx="21">
                  <c:v>1834.6867887502083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88073472"/>
        <c:axId val="188075008"/>
      </c:areaChart>
      <c:catAx>
        <c:axId val="188073472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one"/>
        <c:spPr>
          <a:ln w="12687">
            <a:solidFill>
              <a:srgbClr val="000000"/>
            </a:solidFill>
            <a:prstDash val="solid"/>
          </a:ln>
        </c:spPr>
        <c:crossAx val="188075008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88075008"/>
        <c:scaling>
          <c:orientation val="minMax"/>
          <c:max val="12000"/>
          <c:min val="-4000"/>
        </c:scaling>
        <c:delete val="0"/>
        <c:axPos val="l"/>
        <c:numFmt formatCode="General" sourceLinked="1"/>
        <c:majorTickMark val="in"/>
        <c:minorTickMark val="none"/>
        <c:tickLblPos val="none"/>
        <c:spPr>
          <a:ln w="12687">
            <a:solidFill>
              <a:schemeClr val="tx1">
                <a:lumMod val="50000"/>
              </a:schemeClr>
            </a:solidFill>
            <a:prstDash val="solid"/>
          </a:ln>
        </c:spPr>
        <c:crossAx val="188073472"/>
        <c:crosses val="autoZero"/>
        <c:crossBetween val="midCat"/>
        <c:majorUnit val="2000"/>
      </c:valAx>
      <c:spPr>
        <a:noFill/>
        <a:ln w="25376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1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zh-TW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0830324909747292E-2"/>
          <c:y val="0.29838709677419356"/>
          <c:w val="0.98014440433213001"/>
          <c:h val="0.6129032258064516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03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2703">
                <a:noFill/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2703">
                <a:noFill/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3868A2"/>
              </a:solidFill>
              <a:ln w="12703">
                <a:noFill/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12703">
                <a:noFill/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 w="12703">
                <a:noFill/>
                <a:prstDash val="solid"/>
              </a:ln>
            </c:spPr>
          </c:dPt>
          <c:dLbls>
            <c:dLbl>
              <c:idx val="0"/>
              <c:layout>
                <c:manualLayout>
                  <c:x val="1.2523798254503646E-3"/>
                  <c:y val="-0.4451436201250780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93884323786986E-4"/>
                  <c:y val="-0.3035044106844970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1360296069295359E-4"/>
                  <c:y val="-0.17698958597917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154020214003146E-4"/>
                  <c:y val="-0.181088824664135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747213305309133E-3"/>
                  <c:y val="-0.1694802600416012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405">
                <a:noFill/>
              </a:ln>
            </c:spPr>
            <c:txPr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""#,##0.0"";""\-""#,##0.0"";""0""</c:formatCode>
                <c:ptCount val="5"/>
                <c:pt idx="0">
                  <c:v>5.9706102893887749</c:v>
                </c:pt>
                <c:pt idx="1">
                  <c:v>3.230916324644598</c:v>
                </c:pt>
                <c:pt idx="2">
                  <c:v>0.66793267478340534</c:v>
                </c:pt>
                <c:pt idx="3">
                  <c:v>0.90230527662853055</c:v>
                </c:pt>
                <c:pt idx="4">
                  <c:v>0.50000000000005684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88347520"/>
        <c:axId val="188349056"/>
      </c:barChart>
      <c:catAx>
        <c:axId val="188347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8108">
            <a:solidFill>
              <a:srgbClr val="808080"/>
            </a:solidFill>
            <a:prstDash val="solid"/>
          </a:ln>
        </c:spPr>
        <c:crossAx val="188349056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88349056"/>
        <c:scaling>
          <c:orientation val="minMax"/>
          <c:max val="5.9706102893999997"/>
          <c:min val="0"/>
        </c:scaling>
        <c:delete val="0"/>
        <c:axPos val="l"/>
        <c:numFmt formatCode="&quot;&quot;#,##0.0&quot;&quot;;&quot;&quot;\-&quot;&quot;#,##0.0&quot;&quot;;&quot;&quot;0&quot;&quot;" sourceLinked="1"/>
        <c:majorTickMark val="none"/>
        <c:minorTickMark val="none"/>
        <c:tickLblPos val="none"/>
        <c:spPr>
          <a:ln w="9527">
            <a:noFill/>
          </a:ln>
        </c:spPr>
        <c:crossAx val="188347520"/>
        <c:crosses val="autoZero"/>
        <c:crossBetween val="between"/>
      </c:valAx>
      <c:spPr>
        <a:noFill/>
        <a:ln w="2540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zh-TW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0830324909747292E-2"/>
          <c:y val="0.16666666666666666"/>
          <c:w val="0.98014440433213001"/>
          <c:h val="0.731481481481481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2"/>
            </a:solidFill>
            <a:ln w="12656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  <a:ln w="12656">
                <a:noFill/>
                <a:prstDash val="solid"/>
              </a:ln>
            </c:spPr>
          </c:dPt>
          <c:dPt>
            <c:idx val="1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2656">
                <a:noFill/>
                <a:prstDash val="solid"/>
              </a:ln>
            </c:spPr>
          </c:dPt>
          <c:dPt>
            <c:idx val="2"/>
            <c:invertIfNegative val="0"/>
            <c:bubble3D val="0"/>
            <c:spPr>
              <a:solidFill>
                <a:srgbClr val="3868A2"/>
              </a:solidFill>
              <a:ln w="12656">
                <a:noFill/>
                <a:prstDash val="solid"/>
              </a:ln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 w="12656">
                <a:noFill/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 w="12656">
                <a:noFill/>
                <a:prstDash val="solid"/>
              </a:ln>
            </c:spPr>
          </c:dPt>
          <c:dLbls>
            <c:dLbl>
              <c:idx val="0"/>
              <c:layout>
                <c:manualLayout>
                  <c:x val="1.2523798254503646E-3"/>
                  <c:y val="-0.43652034437724269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693884323786986E-4"/>
                  <c:y val="-0.380466499658557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1360296069295359E-4"/>
                  <c:y val="-0.36399111342966184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154020214003146E-4"/>
                  <c:y val="-0.36198670818321621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2747213305309133E-3"/>
                  <c:y val="-0.23592489344629028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 w="25312">
                <a:noFill/>
              </a:ln>
            </c:spPr>
            <c:txPr>
              <a:bodyPr/>
              <a:lstStyle/>
              <a:p>
                <a:pPr>
                  <a:defRPr sz="1395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</c:numCache>
            </c:numRef>
          </c:cat>
          <c:val>
            <c:numRef>
              <c:f>Sheet1!$B$2:$B$6</c:f>
              <c:numCache>
                <c:formatCode>""#,##0.0"";""\-""#,##0.0"";""0""</c:formatCode>
                <c:ptCount val="5"/>
                <c:pt idx="0">
                  <c:v>2.3806531972174936</c:v>
                </c:pt>
                <c:pt idx="1">
                  <c:v>1.830234091054338</c:v>
                </c:pt>
                <c:pt idx="2">
                  <c:v>1.7335080045661504</c:v>
                </c:pt>
                <c:pt idx="3">
                  <c:v>1.6714170314510945</c:v>
                </c:pt>
                <c:pt idx="4">
                  <c:v>0.69000000000007844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88833152"/>
        <c:axId val="192038400"/>
      </c:barChart>
      <c:catAx>
        <c:axId val="18883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37968">
            <a:solidFill>
              <a:srgbClr val="808080"/>
            </a:solidFill>
            <a:prstDash val="solid"/>
          </a:ln>
        </c:spPr>
        <c:crossAx val="192038400"/>
        <c:crossesAt val="0"/>
        <c:auto val="1"/>
        <c:lblAlgn val="ctr"/>
        <c:lblOffset val="100"/>
        <c:tickLblSkip val="1"/>
        <c:tickMarkSkip val="1"/>
        <c:noMultiLvlLbl val="0"/>
      </c:catAx>
      <c:valAx>
        <c:axId val="192038400"/>
        <c:scaling>
          <c:orientation val="minMax"/>
          <c:max val="3.1300000000000003"/>
          <c:min val="0"/>
        </c:scaling>
        <c:delete val="0"/>
        <c:axPos val="l"/>
        <c:numFmt formatCode="&quot;&quot;#,##0.0&quot;&quot;;&quot;&quot;\-&quot;&quot;#,##0.0&quot;&quot;;&quot;&quot;0&quot;&quot;" sourceLinked="1"/>
        <c:majorTickMark val="none"/>
        <c:minorTickMark val="none"/>
        <c:tickLblPos val="none"/>
        <c:spPr>
          <a:ln w="9492">
            <a:noFill/>
          </a:ln>
        </c:spPr>
        <c:crossAx val="188833152"/>
        <c:crosses val="autoZero"/>
        <c:crossBetween val="between"/>
      </c:valAx>
      <c:spPr>
        <a:noFill/>
        <a:ln w="2531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9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zh-TW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0.10608</cdr:x>
      <cdr:y>0.95282</cdr:y>
    </cdr:from>
    <cdr:to>
      <cdr:x>0.30628</cdr:x>
      <cdr:y>1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826904" y="4654780"/>
          <a:ext cx="1560694" cy="2304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de-AT" sz="1100" b="1" dirty="0"/>
            <a:t>Source</a:t>
          </a:r>
          <a:r>
            <a:rPr lang="de-AT" sz="1100" dirty="0"/>
            <a:t>:</a:t>
          </a:r>
          <a:r>
            <a:rPr lang="de-AT" sz="1100" baseline="0" dirty="0"/>
            <a:t> IMF BOPS</a:t>
          </a:r>
          <a:endParaRPr lang="de-AT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29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5179" y="0"/>
            <a:ext cx="2971290" cy="48434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2C23B-3AF5-9041-9BFD-07B5F738EC06}" type="datetimeFigureOut">
              <a:rPr lang="en-US" smtClean="0"/>
              <a:t>6/13/2014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00943"/>
            <a:ext cx="297129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5179" y="9200943"/>
            <a:ext cx="2971290" cy="48434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1A5E09-D0B6-3C4A-80DE-8A3EEDC96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99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290" cy="4859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179" y="0"/>
            <a:ext cx="2971290" cy="48598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C7E61-AA4C-49DE-9C78-23F2914F75D7}" type="datetimeFigureOut">
              <a:rPr lang="en-GB" smtClean="0"/>
              <a:t>13/06/2014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11263"/>
            <a:ext cx="4359275" cy="3268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661834"/>
            <a:ext cx="5486400" cy="381422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200943"/>
            <a:ext cx="2971290" cy="485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179" y="9200943"/>
            <a:ext cx="2971290" cy="48598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EB7F6B-2B0F-4AA4-8E59-2D1AC32B0B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308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B7F6B-2B0F-4AA4-8E59-2D1AC32B0BD0}" type="slidenum">
              <a:rPr lang="en-GB" smtClean="0"/>
              <a:t>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957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EB7F6B-2B0F-4AA4-8E59-2D1AC32B0BD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526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365067" y="6265333"/>
            <a:ext cx="414866" cy="41486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0" cap="none" spc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12013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A9A0D2-A6E0-4003-971D-5950D1032132}" type="datetime1">
              <a:rPr lang="en-US" smtClean="0"/>
              <a:t>6/13/2014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3962" y="59436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6448" y="6278031"/>
            <a:ext cx="443896" cy="361952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rgbClr val="2C7C9F"/>
                </a:solidFill>
              </a:defRPr>
            </a:lvl1pPr>
          </a:lstStyle>
          <a:p>
            <a:fld id="{0C1372DE-C265-8940-8B1B-D8C804C768C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4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6448" y="6278031"/>
            <a:ext cx="443896" cy="361952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rgbClr val="2C7C9F"/>
                </a:solidFill>
              </a:defRPr>
            </a:lvl1pPr>
          </a:lstStyle>
          <a:p>
            <a:fld id="{0C1372DE-C265-8940-8B1B-D8C804C768C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67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8C6E46F-AD2C-46DD-956C-6AD270BBDBF4}" type="datetime1">
              <a:rPr lang="en-US" smtClean="0"/>
              <a:t>6/13/2014</a:t>
            </a:fld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86448" y="6278031"/>
            <a:ext cx="443896" cy="361952"/>
          </a:xfrm>
          <a:prstGeom prst="rect">
            <a:avLst/>
          </a:prstGeom>
        </p:spPr>
        <p:txBody>
          <a:bodyPr/>
          <a:lstStyle>
            <a:lvl1pPr algn="r">
              <a:defRPr sz="1200" b="1">
                <a:solidFill>
                  <a:srgbClr val="2C7C9F"/>
                </a:solidFill>
              </a:defRPr>
            </a:lvl1pPr>
          </a:lstStyle>
          <a:p>
            <a:fld id="{0C1372DE-C265-8940-8B1B-D8C804C768C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989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neteconomics.org" TargetMode="Externa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0915" y="653127"/>
            <a:ext cx="8229600" cy="2144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Page Title (Arial 32pt. Bold)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6322"/>
            <a:ext cx="8229600" cy="4826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9024137" y="0"/>
            <a:ext cx="140425" cy="1381760"/>
          </a:xfrm>
          <a:prstGeom prst="rect">
            <a:avLst/>
          </a:prstGeom>
          <a:gradFill flip="none" rotWithShape="1">
            <a:gsLst>
              <a:gs pos="0">
                <a:srgbClr val="63B14E"/>
              </a:gs>
              <a:gs pos="100000">
                <a:srgbClr val="FFFFFF"/>
              </a:gs>
              <a:gs pos="99000">
                <a:srgbClr val="00365E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9024136" y="1330960"/>
            <a:ext cx="140426" cy="5642938"/>
          </a:xfrm>
          <a:prstGeom prst="rect">
            <a:avLst/>
          </a:prstGeom>
          <a:solidFill>
            <a:srgbClr val="003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INET_newlogo_BLUE.eps">
            <a:hlinkClick r:id="rId6"/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79292"/>
            <a:ext cx="1720133" cy="649828"/>
          </a:xfrm>
          <a:prstGeom prst="rect">
            <a:avLst/>
          </a:prstGeom>
        </p:spPr>
      </p:pic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286448" y="6278031"/>
            <a:ext cx="443896" cy="36195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r" defTabSz="457200" rtl="0" eaLnBrk="1" latinLnBrk="0" hangingPunct="1">
              <a:defRPr sz="1200" b="1" kern="1200">
                <a:solidFill>
                  <a:srgbClr val="2C7C9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C1372DE-C265-8940-8B1B-D8C804C768C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36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kern="1200" baseline="0">
          <a:solidFill>
            <a:schemeClr val="tx1"/>
          </a:solidFill>
          <a:latin typeface="Georgia"/>
          <a:ea typeface="+mj-ea"/>
          <a:cs typeface="Georgia"/>
        </a:defRPr>
      </a:lvl1pPr>
    </p:titleStyle>
    <p:bodyStyle>
      <a:lvl1pPr marL="457200" indent="-457200" algn="l" defTabSz="457200" rtl="0" eaLnBrk="1" latinLnBrk="0" hangingPunct="1">
        <a:spcBef>
          <a:spcPct val="20000"/>
        </a:spcBef>
        <a:buFont typeface="Wingdings" panose="05000000000000000000" pitchFamily="2" charset="2"/>
        <a:buChar char="v"/>
        <a:defRPr sz="2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eteconomics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acebook.com/ineteconomics" TargetMode="Externa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5251" y="1844867"/>
            <a:ext cx="6980283" cy="1531640"/>
          </a:xfrm>
        </p:spPr>
        <p:txBody>
          <a:bodyPr>
            <a:noAutofit/>
          </a:bodyPr>
          <a:lstStyle/>
          <a:p>
            <a:pPr algn="ctr">
              <a:lnSpc>
                <a:spcPct val="110000"/>
              </a:lnSpc>
              <a:spcBef>
                <a:spcPts val="1000"/>
              </a:spcBef>
              <a:spcAft>
                <a:spcPts val="1000"/>
              </a:spcAft>
            </a:pPr>
            <a:r>
              <a:rPr lang="en-GB" sz="3200" b="1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Global Capital Flows and Regulation of SIFIs</a:t>
            </a:r>
            <a:r>
              <a:rPr lang="en-GB" sz="4800" b="1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/>
            </a:r>
            <a:br>
              <a:rPr lang="en-GB" sz="4800" b="1" cap="small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</a:br>
            <a:endParaRPr lang="en-US" b="1" cap="small" dirty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93233" y="4506704"/>
            <a:ext cx="711884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1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Adair Turner</a:t>
            </a:r>
          </a:p>
          <a:p>
            <a:pPr algn="ctr">
              <a:spcAft>
                <a:spcPts val="300"/>
              </a:spcAft>
            </a:pPr>
            <a:r>
              <a:rPr lang="en-US" sz="14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Senior Fellow, Institute of New Economic Thinking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2483" y="628674"/>
            <a:ext cx="8443961" cy="6546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INET_newlogo_BLUE.eps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18" y="690860"/>
            <a:ext cx="2857500" cy="1079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9024137" y="-1"/>
            <a:ext cx="119863" cy="2013185"/>
          </a:xfrm>
          <a:prstGeom prst="rect">
            <a:avLst/>
          </a:prstGeom>
          <a:gradFill flip="none" rotWithShape="1">
            <a:gsLst>
              <a:gs pos="0">
                <a:srgbClr val="63B14E"/>
              </a:gs>
              <a:gs pos="100000">
                <a:srgbClr val="FFFFFF"/>
              </a:gs>
              <a:gs pos="99000">
                <a:srgbClr val="00365E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024135" y="1907103"/>
            <a:ext cx="119865" cy="4950898"/>
          </a:xfrm>
          <a:prstGeom prst="rect">
            <a:avLst/>
          </a:prstGeom>
          <a:solidFill>
            <a:srgbClr val="00365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85251" y="3335347"/>
            <a:ext cx="68278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2C7C9F"/>
                </a:solidFill>
                <a:latin typeface="Arial"/>
                <a:cs typeface="Arial"/>
              </a:rPr>
              <a:t>INET CIGI HKIMR CONFERENCE </a:t>
            </a:r>
          </a:p>
          <a:p>
            <a:pPr algn="ctr"/>
            <a:r>
              <a:rPr lang="en-GB" sz="1400" b="1" dirty="0" smtClean="0">
                <a:solidFill>
                  <a:srgbClr val="2C7C9F"/>
                </a:solidFill>
                <a:latin typeface="Arial"/>
                <a:cs typeface="Arial"/>
              </a:rPr>
              <a:t>CHINA AND THE WORLD ECONOMY </a:t>
            </a:r>
          </a:p>
          <a:p>
            <a:pPr algn="ctr"/>
            <a:endParaRPr lang="en-GB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/>
              <a:cs typeface="Arial"/>
            </a:endParaRPr>
          </a:p>
          <a:p>
            <a:pPr algn="ctr"/>
            <a:r>
              <a:rPr lang="en-GB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Hong Kong , </a:t>
            </a:r>
            <a:r>
              <a:rPr lang="en-US" sz="1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/>
                <a:cs typeface="Arial"/>
              </a:rPr>
              <a:t>23 June, 2014</a:t>
            </a:r>
            <a:endParaRPr lang="en-US" sz="1400" dirty="0"/>
          </a:p>
        </p:txBody>
      </p:sp>
      <p:sp>
        <p:nvSpPr>
          <p:cNvPr id="7" name="Rectangle 6"/>
          <p:cNvSpPr/>
          <p:nvPr/>
        </p:nvSpPr>
        <p:spPr>
          <a:xfrm>
            <a:off x="264160" y="6187440"/>
            <a:ext cx="2133600" cy="4775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85798" y="5670020"/>
            <a:ext cx="7118845" cy="102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hlinkClick r:id="rId3"/>
              </a:rPr>
              <a:t>www.ineteconomics.org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 |   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  <a:hlinkClick r:id="rId5"/>
              </a:rPr>
              <a:t>www.facebook.com/ineteconomics</a:t>
            </a:r>
            <a:endParaRPr lang="en-US" sz="90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</a:t>
            </a:r>
            <a:endParaRPr lang="en-US" sz="9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300 Park Avenue South - 5</a:t>
            </a:r>
            <a:r>
              <a:rPr lang="en-US" sz="900" baseline="30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th</a:t>
            </a:r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 Floor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New York, NY 10010</a:t>
            </a:r>
          </a:p>
          <a:p>
            <a:r>
              <a:rPr lang="en-US" sz="1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03935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Georgia"/>
                <a:cs typeface="Georgia"/>
              </a:rPr>
              <a:t>Credit and asset price cycles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5802" y="1315099"/>
            <a:ext cx="7621109" cy="4926623"/>
            <a:chOff x="685802" y="1315099"/>
            <a:chExt cx="7621109" cy="4926623"/>
          </a:xfrm>
        </p:grpSpPr>
        <p:sp>
          <p:nvSpPr>
            <p:cNvPr id="5" name="AutoShape 46"/>
            <p:cNvSpPr>
              <a:spLocks noChangeArrowheads="1"/>
            </p:cNvSpPr>
            <p:nvPr/>
          </p:nvSpPr>
          <p:spPr bwMode="auto">
            <a:xfrm rot="17771675">
              <a:off x="3050931" y="2179675"/>
              <a:ext cx="1918189" cy="1534257"/>
            </a:xfrm>
            <a:custGeom>
              <a:avLst/>
              <a:gdLst>
                <a:gd name="G0" fmla="+- 10579 0 0"/>
                <a:gd name="G1" fmla="+- -8889775 0 0"/>
                <a:gd name="G2" fmla="+- 0 0 -8889775"/>
                <a:gd name="T0" fmla="*/ 0 256 1"/>
                <a:gd name="T1" fmla="*/ 180 256 1"/>
                <a:gd name="G3" fmla="+- -8889775 T0 T1"/>
                <a:gd name="T2" fmla="*/ 0 256 1"/>
                <a:gd name="T3" fmla="*/ 90 256 1"/>
                <a:gd name="G4" fmla="+- -8889775 T2 T3"/>
                <a:gd name="G5" fmla="*/ G4 2 1"/>
                <a:gd name="T4" fmla="*/ 90 256 1"/>
                <a:gd name="T5" fmla="*/ 0 256 1"/>
                <a:gd name="G6" fmla="+- -8889775 T4 T5"/>
                <a:gd name="G7" fmla="*/ G6 2 1"/>
                <a:gd name="G8" fmla="abs -8889775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579"/>
                <a:gd name="G18" fmla="*/ 10579 1 2"/>
                <a:gd name="G19" fmla="+- G18 5400 0"/>
                <a:gd name="G20" fmla="cos G19 -8889775"/>
                <a:gd name="G21" fmla="sin G19 -8889775"/>
                <a:gd name="G22" fmla="+- G20 10800 0"/>
                <a:gd name="G23" fmla="+- G21 10800 0"/>
                <a:gd name="G24" fmla="+- 10800 0 G20"/>
                <a:gd name="G25" fmla="+- 10579 10800 0"/>
                <a:gd name="G26" fmla="?: G9 G17 G25"/>
                <a:gd name="G27" fmla="?: G9 0 21600"/>
                <a:gd name="G28" fmla="cos 10800 -8889775"/>
                <a:gd name="G29" fmla="sin 10800 -8889775"/>
                <a:gd name="G30" fmla="sin 10579 -8889775"/>
                <a:gd name="G31" fmla="+- G28 10800 0"/>
                <a:gd name="G32" fmla="+- G29 10800 0"/>
                <a:gd name="G33" fmla="+- G30 10800 0"/>
                <a:gd name="G34" fmla="?: G4 0 G31"/>
                <a:gd name="G35" fmla="?: -8889775 G34 0"/>
                <a:gd name="G36" fmla="?: G6 G35 G31"/>
                <a:gd name="G37" fmla="+- 21600 0 G36"/>
                <a:gd name="G38" fmla="?: G4 0 G33"/>
                <a:gd name="G39" fmla="?: -8889775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156 w 21600"/>
                <a:gd name="T15" fmla="*/ 3326 h 21600"/>
                <a:gd name="T16" fmla="*/ 10800 w 21600"/>
                <a:gd name="T17" fmla="*/ 221 h 21600"/>
                <a:gd name="T18" fmla="*/ 18444 w 21600"/>
                <a:gd name="T19" fmla="*/ 3326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3235" y="3404"/>
                  </a:moveTo>
                  <a:cubicBezTo>
                    <a:pt x="5225" y="1368"/>
                    <a:pt x="7952" y="221"/>
                    <a:pt x="10800" y="221"/>
                  </a:cubicBezTo>
                  <a:cubicBezTo>
                    <a:pt x="13647" y="221"/>
                    <a:pt x="16374" y="1368"/>
                    <a:pt x="18364" y="3404"/>
                  </a:cubicBezTo>
                  <a:lnTo>
                    <a:pt x="18522" y="3249"/>
                  </a:lnTo>
                  <a:cubicBezTo>
                    <a:pt x="16490" y="1171"/>
                    <a:pt x="13706" y="0"/>
                    <a:pt x="10799" y="0"/>
                  </a:cubicBezTo>
                  <a:cubicBezTo>
                    <a:pt x="7893" y="0"/>
                    <a:pt x="5109" y="1171"/>
                    <a:pt x="3077" y="3249"/>
                  </a:cubicBezTo>
                  <a:close/>
                </a:path>
              </a:pathLst>
            </a:cu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6" name="AutoShape 43"/>
            <p:cNvSpPr>
              <a:spLocks noChangeArrowheads="1"/>
            </p:cNvSpPr>
            <p:nvPr/>
          </p:nvSpPr>
          <p:spPr bwMode="auto">
            <a:xfrm rot="11652122">
              <a:off x="3175489" y="2784879"/>
              <a:ext cx="1918188" cy="1534258"/>
            </a:xfrm>
            <a:custGeom>
              <a:avLst/>
              <a:gdLst>
                <a:gd name="G0" fmla="+- 10477 0 0"/>
                <a:gd name="G1" fmla="+- -11146722 0 0"/>
                <a:gd name="G2" fmla="+- 0 0 -11146722"/>
                <a:gd name="T0" fmla="*/ 0 256 1"/>
                <a:gd name="T1" fmla="*/ 180 256 1"/>
                <a:gd name="G3" fmla="+- -11146722 T0 T1"/>
                <a:gd name="T2" fmla="*/ 0 256 1"/>
                <a:gd name="T3" fmla="*/ 90 256 1"/>
                <a:gd name="G4" fmla="+- -11146722 T2 T3"/>
                <a:gd name="G5" fmla="*/ G4 2 1"/>
                <a:gd name="T4" fmla="*/ 90 256 1"/>
                <a:gd name="T5" fmla="*/ 0 256 1"/>
                <a:gd name="G6" fmla="+- -11146722 T4 T5"/>
                <a:gd name="G7" fmla="*/ G6 2 1"/>
                <a:gd name="G8" fmla="abs -11146722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477"/>
                <a:gd name="G18" fmla="*/ 10477 1 2"/>
                <a:gd name="G19" fmla="+- G18 5400 0"/>
                <a:gd name="G20" fmla="cos G19 -11146722"/>
                <a:gd name="G21" fmla="sin G19 -11146722"/>
                <a:gd name="G22" fmla="+- G20 10800 0"/>
                <a:gd name="G23" fmla="+- G21 10800 0"/>
                <a:gd name="G24" fmla="+- 10800 0 G20"/>
                <a:gd name="G25" fmla="+- 10477 10800 0"/>
                <a:gd name="G26" fmla="?: G9 G17 G25"/>
                <a:gd name="G27" fmla="?: G9 0 21600"/>
                <a:gd name="G28" fmla="cos 10800 -11146722"/>
                <a:gd name="G29" fmla="sin 10800 -11146722"/>
                <a:gd name="G30" fmla="sin 10477 -11146722"/>
                <a:gd name="G31" fmla="+- G28 10800 0"/>
                <a:gd name="G32" fmla="+- G29 10800 0"/>
                <a:gd name="G33" fmla="+- G30 10800 0"/>
                <a:gd name="G34" fmla="?: G4 0 G31"/>
                <a:gd name="G35" fmla="?: -11146722 G34 0"/>
                <a:gd name="G36" fmla="?: G6 G35 G31"/>
                <a:gd name="G37" fmla="+- 21600 0 G36"/>
                <a:gd name="G38" fmla="?: G4 0 G33"/>
                <a:gd name="G39" fmla="?: -11146722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319 w 21600"/>
                <a:gd name="T15" fmla="*/ 8968 h 21600"/>
                <a:gd name="T16" fmla="*/ 10800 w 21600"/>
                <a:gd name="T17" fmla="*/ 323 h 21600"/>
                <a:gd name="T18" fmla="*/ 21281 w 21600"/>
                <a:gd name="T19" fmla="*/ 8968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79" y="8996"/>
                  </a:moveTo>
                  <a:cubicBezTo>
                    <a:pt x="1355" y="3981"/>
                    <a:pt x="5709" y="323"/>
                    <a:pt x="10800" y="323"/>
                  </a:cubicBezTo>
                  <a:cubicBezTo>
                    <a:pt x="15890" y="323"/>
                    <a:pt x="20244" y="3981"/>
                    <a:pt x="21120" y="8996"/>
                  </a:cubicBezTo>
                  <a:lnTo>
                    <a:pt x="21438" y="8940"/>
                  </a:lnTo>
                  <a:cubicBezTo>
                    <a:pt x="20535" y="3771"/>
                    <a:pt x="16047" y="0"/>
                    <a:pt x="10799" y="0"/>
                  </a:cubicBezTo>
                  <a:cubicBezTo>
                    <a:pt x="5552" y="0"/>
                    <a:pt x="1064" y="3771"/>
                    <a:pt x="161" y="8940"/>
                  </a:cubicBezTo>
                  <a:close/>
                </a:path>
              </a:pathLst>
            </a:custGeom>
            <a:solidFill>
              <a:srgbClr val="C00000"/>
            </a:solidFill>
            <a:ln w="19050">
              <a:solidFill>
                <a:srgbClr val="C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7" name="AutoShape 42"/>
            <p:cNvSpPr>
              <a:spLocks noChangeArrowheads="1"/>
            </p:cNvSpPr>
            <p:nvPr/>
          </p:nvSpPr>
          <p:spPr bwMode="auto">
            <a:xfrm rot="9999752">
              <a:off x="2637693" y="4113983"/>
              <a:ext cx="2259623" cy="864577"/>
            </a:xfrm>
            <a:custGeom>
              <a:avLst/>
              <a:gdLst>
                <a:gd name="G0" fmla="+- 9893 0 0"/>
                <a:gd name="G1" fmla="+- -11499766 0 0"/>
                <a:gd name="G2" fmla="+- 0 0 -11499766"/>
                <a:gd name="T0" fmla="*/ 0 256 1"/>
                <a:gd name="T1" fmla="*/ 180 256 1"/>
                <a:gd name="G3" fmla="+- -11499766 T0 T1"/>
                <a:gd name="T2" fmla="*/ 0 256 1"/>
                <a:gd name="T3" fmla="*/ 90 256 1"/>
                <a:gd name="G4" fmla="+- -11499766 T2 T3"/>
                <a:gd name="G5" fmla="*/ G4 2 1"/>
                <a:gd name="T4" fmla="*/ 90 256 1"/>
                <a:gd name="T5" fmla="*/ 0 256 1"/>
                <a:gd name="G6" fmla="+- -11499766 T4 T5"/>
                <a:gd name="G7" fmla="*/ G6 2 1"/>
                <a:gd name="G8" fmla="abs -11499766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9893"/>
                <a:gd name="G18" fmla="*/ 9893 1 2"/>
                <a:gd name="G19" fmla="+- G18 5400 0"/>
                <a:gd name="G20" fmla="cos G19 -11499766"/>
                <a:gd name="G21" fmla="sin G19 -11499766"/>
                <a:gd name="G22" fmla="+- G20 10800 0"/>
                <a:gd name="G23" fmla="+- G21 10800 0"/>
                <a:gd name="G24" fmla="+- 10800 0 G20"/>
                <a:gd name="G25" fmla="+- 9893 10800 0"/>
                <a:gd name="G26" fmla="?: G9 G17 G25"/>
                <a:gd name="G27" fmla="?: G9 0 21600"/>
                <a:gd name="G28" fmla="cos 10800 -11499766"/>
                <a:gd name="G29" fmla="sin 10800 -11499766"/>
                <a:gd name="G30" fmla="sin 9893 -11499766"/>
                <a:gd name="G31" fmla="+- G28 10800 0"/>
                <a:gd name="G32" fmla="+- G29 10800 0"/>
                <a:gd name="G33" fmla="+- G30 10800 0"/>
                <a:gd name="G34" fmla="?: G4 0 G31"/>
                <a:gd name="G35" fmla="?: -11499766 G34 0"/>
                <a:gd name="G36" fmla="?: G6 G35 G31"/>
                <a:gd name="G37" fmla="+- 21600 0 G36"/>
                <a:gd name="G38" fmla="?: G4 0 G33"/>
                <a:gd name="G39" fmla="?: -11499766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485 w 21600"/>
                <a:gd name="T15" fmla="*/ 9983 h 21600"/>
                <a:gd name="T16" fmla="*/ 10800 w 21600"/>
                <a:gd name="T17" fmla="*/ 907 h 21600"/>
                <a:gd name="T18" fmla="*/ 21115 w 21600"/>
                <a:gd name="T19" fmla="*/ 9983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937" y="10019"/>
                  </a:moveTo>
                  <a:cubicBezTo>
                    <a:pt x="1345" y="4874"/>
                    <a:pt x="5639" y="907"/>
                    <a:pt x="10800" y="907"/>
                  </a:cubicBezTo>
                  <a:cubicBezTo>
                    <a:pt x="15960" y="907"/>
                    <a:pt x="20254" y="4874"/>
                    <a:pt x="20662" y="10019"/>
                  </a:cubicBezTo>
                  <a:lnTo>
                    <a:pt x="21566" y="9947"/>
                  </a:lnTo>
                  <a:cubicBezTo>
                    <a:pt x="21121" y="4330"/>
                    <a:pt x="16434" y="0"/>
                    <a:pt x="10799" y="0"/>
                  </a:cubicBezTo>
                  <a:cubicBezTo>
                    <a:pt x="5165" y="0"/>
                    <a:pt x="478" y="4330"/>
                    <a:pt x="33" y="9947"/>
                  </a:cubicBezTo>
                  <a:close/>
                </a:path>
              </a:pathLst>
            </a:custGeom>
            <a:solidFill>
              <a:srgbClr val="C00000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8" name="AutoShape 4"/>
            <p:cNvSpPr>
              <a:spLocks noChangeArrowheads="1"/>
            </p:cNvSpPr>
            <p:nvPr/>
          </p:nvSpPr>
          <p:spPr bwMode="auto">
            <a:xfrm rot="9641510">
              <a:off x="5164015" y="3347586"/>
              <a:ext cx="1918189" cy="996462"/>
            </a:xfrm>
            <a:custGeom>
              <a:avLst/>
              <a:gdLst>
                <a:gd name="G0" fmla="+- 10358 0 0"/>
                <a:gd name="G1" fmla="+- -11533090 0 0"/>
                <a:gd name="G2" fmla="+- 0 0 -11533090"/>
                <a:gd name="T0" fmla="*/ 0 256 1"/>
                <a:gd name="T1" fmla="*/ 180 256 1"/>
                <a:gd name="G3" fmla="+- -11533090 T0 T1"/>
                <a:gd name="T2" fmla="*/ 0 256 1"/>
                <a:gd name="T3" fmla="*/ 90 256 1"/>
                <a:gd name="G4" fmla="+- -11533090 T2 T3"/>
                <a:gd name="G5" fmla="*/ G4 2 1"/>
                <a:gd name="T4" fmla="*/ 90 256 1"/>
                <a:gd name="T5" fmla="*/ 0 256 1"/>
                <a:gd name="G6" fmla="+- -11533090 T4 T5"/>
                <a:gd name="G7" fmla="*/ G6 2 1"/>
                <a:gd name="G8" fmla="abs -11533090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358"/>
                <a:gd name="G18" fmla="*/ 10358 1 2"/>
                <a:gd name="G19" fmla="+- G18 5400 0"/>
                <a:gd name="G20" fmla="cos G19 -11533090"/>
                <a:gd name="G21" fmla="sin G19 -11533090"/>
                <a:gd name="G22" fmla="+- G20 10800 0"/>
                <a:gd name="G23" fmla="+- G21 10800 0"/>
                <a:gd name="G24" fmla="+- 10800 0 G20"/>
                <a:gd name="G25" fmla="+- 10358 10800 0"/>
                <a:gd name="G26" fmla="?: G9 G17 G25"/>
                <a:gd name="G27" fmla="?: G9 0 21600"/>
                <a:gd name="G28" fmla="cos 10800 -11533090"/>
                <a:gd name="G29" fmla="sin 10800 -11533090"/>
                <a:gd name="G30" fmla="sin 10358 -11533090"/>
                <a:gd name="G31" fmla="+- G28 10800 0"/>
                <a:gd name="G32" fmla="+- G29 10800 0"/>
                <a:gd name="G33" fmla="+- G30 10800 0"/>
                <a:gd name="G34" fmla="?: G4 0 G31"/>
                <a:gd name="G35" fmla="?: -11533090 G34 0"/>
                <a:gd name="G36" fmla="?: G6 G35 G31"/>
                <a:gd name="G37" fmla="+- 21600 0 G36"/>
                <a:gd name="G38" fmla="?: G4 0 G33"/>
                <a:gd name="G39" fmla="?: -11533090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247 w 21600"/>
                <a:gd name="T15" fmla="*/ 10058 h 21600"/>
                <a:gd name="T16" fmla="*/ 10800 w 21600"/>
                <a:gd name="T17" fmla="*/ 442 h 21600"/>
                <a:gd name="T18" fmla="*/ 21353 w 21600"/>
                <a:gd name="T19" fmla="*/ 10058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467" y="10074"/>
                  </a:moveTo>
                  <a:cubicBezTo>
                    <a:pt x="848" y="4648"/>
                    <a:pt x="5361" y="442"/>
                    <a:pt x="10800" y="442"/>
                  </a:cubicBezTo>
                  <a:cubicBezTo>
                    <a:pt x="16238" y="442"/>
                    <a:pt x="20751" y="4648"/>
                    <a:pt x="21132" y="10074"/>
                  </a:cubicBezTo>
                  <a:lnTo>
                    <a:pt x="21573" y="10043"/>
                  </a:lnTo>
                  <a:cubicBezTo>
                    <a:pt x="21175" y="4386"/>
                    <a:pt x="16470" y="0"/>
                    <a:pt x="10799" y="0"/>
                  </a:cubicBezTo>
                  <a:cubicBezTo>
                    <a:pt x="5129" y="0"/>
                    <a:pt x="424" y="4386"/>
                    <a:pt x="26" y="10043"/>
                  </a:cubicBezTo>
                  <a:close/>
                </a:path>
              </a:pathLst>
            </a:custGeom>
            <a:solidFill>
              <a:srgbClr val="C00000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auto">
            <a:xfrm>
              <a:off x="1513743" y="1455775"/>
              <a:ext cx="6115050" cy="4519246"/>
            </a:xfrm>
            <a:custGeom>
              <a:avLst/>
              <a:gdLst>
                <a:gd name="G0" fmla="+- 10506 0 0"/>
                <a:gd name="G1" fmla="+- 5936124 0 0"/>
                <a:gd name="G2" fmla="+- 0 0 5936124"/>
                <a:gd name="T0" fmla="*/ 0 256 1"/>
                <a:gd name="T1" fmla="*/ 180 256 1"/>
                <a:gd name="G3" fmla="+- 5936124 T0 T1"/>
                <a:gd name="T2" fmla="*/ 0 256 1"/>
                <a:gd name="T3" fmla="*/ 90 256 1"/>
                <a:gd name="G4" fmla="+- 5936124 T2 T3"/>
                <a:gd name="G5" fmla="*/ G4 2 1"/>
                <a:gd name="T4" fmla="*/ 90 256 1"/>
                <a:gd name="T5" fmla="*/ 0 256 1"/>
                <a:gd name="G6" fmla="+- 5936124 T4 T5"/>
                <a:gd name="G7" fmla="*/ G6 2 1"/>
                <a:gd name="G8" fmla="abs 5936124"/>
                <a:gd name="T6" fmla="*/ 0 256 1"/>
                <a:gd name="T7" fmla="*/ 90 256 1"/>
                <a:gd name="G9" fmla="+- G8 T6 T7"/>
                <a:gd name="G10" fmla="?: G9 G7 G5"/>
                <a:gd name="T8" fmla="*/ 0 256 1"/>
                <a:gd name="T9" fmla="*/ 360 256 1"/>
                <a:gd name="G11" fmla="+- G10 T8 T9"/>
                <a:gd name="G12" fmla="?: G10 G11 G10"/>
                <a:gd name="T10" fmla="*/ 0 256 1"/>
                <a:gd name="T11" fmla="*/ 360 256 1"/>
                <a:gd name="G13" fmla="+- G12 T10 T11"/>
                <a:gd name="G14" fmla="?: G12 G13 G12"/>
                <a:gd name="G15" fmla="+- 0 0 G14"/>
                <a:gd name="G16" fmla="+- 10800 0 0"/>
                <a:gd name="G17" fmla="+- 10800 0 10506"/>
                <a:gd name="G18" fmla="*/ 10506 1 2"/>
                <a:gd name="G19" fmla="+- G18 5400 0"/>
                <a:gd name="G20" fmla="cos G19 5936124"/>
                <a:gd name="G21" fmla="sin G19 5936124"/>
                <a:gd name="G22" fmla="+- G20 10800 0"/>
                <a:gd name="G23" fmla="+- G21 10800 0"/>
                <a:gd name="G24" fmla="+- 10800 0 G20"/>
                <a:gd name="G25" fmla="+- 10506 10800 0"/>
                <a:gd name="G26" fmla="?: G9 G17 G25"/>
                <a:gd name="G27" fmla="?: G9 0 21600"/>
                <a:gd name="G28" fmla="cos 10800 5936124"/>
                <a:gd name="G29" fmla="sin 10800 5936124"/>
                <a:gd name="G30" fmla="sin 10506 5936124"/>
                <a:gd name="G31" fmla="+- G28 10800 0"/>
                <a:gd name="G32" fmla="+- G29 10800 0"/>
                <a:gd name="G33" fmla="+- G30 10800 0"/>
                <a:gd name="G34" fmla="?: G4 0 G31"/>
                <a:gd name="G35" fmla="?: 5936124 G34 0"/>
                <a:gd name="G36" fmla="?: G6 G35 G31"/>
                <a:gd name="G37" fmla="+- 21600 0 G36"/>
                <a:gd name="G38" fmla="?: G4 0 G33"/>
                <a:gd name="G39" fmla="?: 5936124 G38 G32"/>
                <a:gd name="G40" fmla="?: G6 G39 0"/>
                <a:gd name="G41" fmla="?: G4 G32 21600"/>
                <a:gd name="G42" fmla="?: G6 G41 G33"/>
                <a:gd name="T12" fmla="*/ 10800 w 21600"/>
                <a:gd name="T13" fmla="*/ 0 h 21600"/>
                <a:gd name="T14" fmla="*/ 10692 w 21600"/>
                <a:gd name="T15" fmla="*/ 21452 h 21600"/>
                <a:gd name="T16" fmla="*/ 10800 w 21600"/>
                <a:gd name="T17" fmla="*/ 294 h 21600"/>
                <a:gd name="T18" fmla="*/ 10908 w 21600"/>
                <a:gd name="T19" fmla="*/ 21452 h 21600"/>
                <a:gd name="T20" fmla="*/ G36 w 21600"/>
                <a:gd name="T21" fmla="*/ G40 h 21600"/>
                <a:gd name="T22" fmla="*/ G37 w 21600"/>
                <a:gd name="T23" fmla="*/ G42 h 21600"/>
              </a:gdLst>
              <a:ahLst/>
              <a:cxnLst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T20" t="T21" r="T22" b="T23"/>
              <a:pathLst>
                <a:path w="21600" h="21600">
                  <a:moveTo>
                    <a:pt x="10694" y="21305"/>
                  </a:moveTo>
                  <a:cubicBezTo>
                    <a:pt x="4933" y="21247"/>
                    <a:pt x="294" y="16560"/>
                    <a:pt x="294" y="10800"/>
                  </a:cubicBezTo>
                  <a:cubicBezTo>
                    <a:pt x="294" y="4997"/>
                    <a:pt x="4997" y="294"/>
                    <a:pt x="10800" y="294"/>
                  </a:cubicBezTo>
                  <a:cubicBezTo>
                    <a:pt x="16602" y="294"/>
                    <a:pt x="21306" y="4997"/>
                    <a:pt x="21306" y="10800"/>
                  </a:cubicBezTo>
                  <a:cubicBezTo>
                    <a:pt x="21306" y="16560"/>
                    <a:pt x="16666" y="21247"/>
                    <a:pt x="10905" y="21305"/>
                  </a:cubicBezTo>
                  <a:lnTo>
                    <a:pt x="10908" y="21599"/>
                  </a:lnTo>
                  <a:cubicBezTo>
                    <a:pt x="16830" y="21539"/>
                    <a:pt x="21600" y="16722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0" y="16722"/>
                    <a:pt x="4769" y="21539"/>
                    <a:pt x="10691" y="21599"/>
                  </a:cubicBezTo>
                  <a:close/>
                </a:path>
              </a:pathLst>
            </a:custGeom>
            <a:solidFill>
              <a:srgbClr val="C00000"/>
            </a:solidFill>
            <a:ln w="1905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grpSp>
          <p:nvGrpSpPr>
            <p:cNvPr id="10" name="Group 33"/>
            <p:cNvGrpSpPr>
              <a:grpSpLocks/>
            </p:cNvGrpSpPr>
            <p:nvPr/>
          </p:nvGrpSpPr>
          <p:grpSpPr bwMode="auto">
            <a:xfrm>
              <a:off x="4306762" y="3582048"/>
              <a:ext cx="2045675" cy="997927"/>
              <a:chOff x="2367" y="1876"/>
              <a:chExt cx="1396" cy="681"/>
            </a:xfrm>
          </p:grpSpPr>
          <p:sp>
            <p:nvSpPr>
              <p:cNvPr id="35" name="Oval 8"/>
              <p:cNvSpPr>
                <a:spLocks noChangeArrowheads="1"/>
              </p:cNvSpPr>
              <p:nvPr/>
            </p:nvSpPr>
            <p:spPr bwMode="auto">
              <a:xfrm>
                <a:off x="2367" y="1876"/>
                <a:ext cx="1315" cy="681"/>
              </a:xfrm>
              <a:prstGeom prst="ellipse">
                <a:avLst/>
              </a:prstGeom>
              <a:solidFill>
                <a:schemeClr val="accent5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292">
                  <a:latin typeface="Georgia" panose="02040502050405020303" pitchFamily="18" charset="0"/>
                </a:endParaRPr>
              </a:p>
            </p:txBody>
          </p:sp>
          <p:sp>
            <p:nvSpPr>
              <p:cNvPr id="36" name="Text Box 9"/>
              <p:cNvSpPr txBox="1">
                <a:spLocks noChangeArrowheads="1"/>
              </p:cNvSpPr>
              <p:nvPr/>
            </p:nvSpPr>
            <p:spPr bwMode="auto">
              <a:xfrm>
                <a:off x="2482" y="1982"/>
                <a:ext cx="1281" cy="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GB" sz="1385" b="1" dirty="0">
                    <a:solidFill>
                      <a:schemeClr val="bg1"/>
                    </a:solidFill>
                    <a:latin typeface="Georgia" panose="02040502050405020303" pitchFamily="18" charset="0"/>
                  </a:rPr>
                  <a:t>Expectation of future asset price increases</a:t>
                </a:r>
              </a:p>
            </p:txBody>
          </p:sp>
        </p:grpSp>
        <p:sp>
          <p:nvSpPr>
            <p:cNvPr id="11" name="Oval 12"/>
            <p:cNvSpPr>
              <a:spLocks noChangeArrowheads="1"/>
            </p:cNvSpPr>
            <p:nvPr/>
          </p:nvSpPr>
          <p:spPr bwMode="auto">
            <a:xfrm>
              <a:off x="3443654" y="1315099"/>
              <a:ext cx="1926981" cy="997926"/>
            </a:xfrm>
            <a:prstGeom prst="ellipse">
              <a:avLst/>
            </a:prstGeom>
            <a:solidFill>
              <a:schemeClr val="accent5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292">
                <a:latin typeface="Georgia" panose="02040502050405020303" pitchFamily="18" charset="0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756921" y="1603616"/>
              <a:ext cx="1622181" cy="5186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GB" sz="1385" b="1" dirty="0">
                  <a:solidFill>
                    <a:schemeClr val="bg1"/>
                  </a:solidFill>
                  <a:latin typeface="Georgia" panose="02040502050405020303" pitchFamily="18" charset="0"/>
                </a:rPr>
                <a:t>Increased credit extended</a:t>
              </a:r>
            </a:p>
          </p:txBody>
        </p:sp>
        <p:sp>
          <p:nvSpPr>
            <p:cNvPr id="13" name="Oval 14"/>
            <p:cNvSpPr>
              <a:spLocks noChangeArrowheads="1"/>
            </p:cNvSpPr>
            <p:nvPr/>
          </p:nvSpPr>
          <p:spPr bwMode="auto">
            <a:xfrm>
              <a:off x="4306766" y="4949253"/>
              <a:ext cx="2391508" cy="1292469"/>
            </a:xfrm>
            <a:prstGeom prst="ellipse">
              <a:avLst/>
            </a:prstGeom>
            <a:solidFill>
              <a:schemeClr val="accent5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292">
                <a:latin typeface="Georgia" panose="02040502050405020303" pitchFamily="18" charset="0"/>
              </a:endParaRPr>
            </a:p>
          </p:txBody>
        </p:sp>
        <p:sp>
          <p:nvSpPr>
            <p:cNvPr id="14" name="Text Box 15"/>
            <p:cNvSpPr txBox="1">
              <a:spLocks noChangeArrowheads="1"/>
            </p:cNvSpPr>
            <p:nvPr/>
          </p:nvSpPr>
          <p:spPr bwMode="auto">
            <a:xfrm>
              <a:off x="4492870" y="5185010"/>
              <a:ext cx="2142392" cy="8309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spcBef>
                  <a:spcPct val="0"/>
                </a:spcBef>
              </a:pPr>
              <a:r>
                <a:rPr lang="en-GB" sz="1200" b="1" dirty="0">
                  <a:solidFill>
                    <a:schemeClr val="bg1"/>
                  </a:solidFill>
                  <a:latin typeface="Georgia" panose="02040502050405020303" pitchFamily="18" charset="0"/>
                </a:rPr>
                <a:t>Low credit losses: high bank profits</a:t>
              </a:r>
            </a:p>
            <a:p>
              <a:pPr algn="l">
                <a:spcBef>
                  <a:spcPct val="0"/>
                </a:spcBef>
                <a:buFontTx/>
                <a:buChar char="•"/>
              </a:pPr>
              <a:r>
                <a:rPr lang="en-GB" sz="1200" b="1" dirty="0">
                  <a:solidFill>
                    <a:schemeClr val="bg1"/>
                  </a:solidFill>
                  <a:latin typeface="Georgia" panose="02040502050405020303" pitchFamily="18" charset="0"/>
                </a:rPr>
                <a:t> Confidence reinforced </a:t>
              </a:r>
            </a:p>
            <a:p>
              <a:pPr algn="l">
                <a:spcBef>
                  <a:spcPct val="0"/>
                </a:spcBef>
                <a:buFontTx/>
                <a:buChar char="•"/>
              </a:pPr>
              <a:r>
                <a:rPr lang="en-GB" sz="1200" b="1" dirty="0">
                  <a:solidFill>
                    <a:schemeClr val="bg1"/>
                  </a:solidFill>
                  <a:latin typeface="Georgia" panose="02040502050405020303" pitchFamily="18" charset="0"/>
                </a:rPr>
                <a:t> Increased capital base </a:t>
              </a:r>
            </a:p>
          </p:txBody>
        </p:sp>
        <p:sp>
          <p:nvSpPr>
            <p:cNvPr id="15" name="Oval 16"/>
            <p:cNvSpPr>
              <a:spLocks noChangeArrowheads="1"/>
            </p:cNvSpPr>
            <p:nvPr/>
          </p:nvSpPr>
          <p:spPr bwMode="auto">
            <a:xfrm>
              <a:off x="6379931" y="2611279"/>
              <a:ext cx="1926980" cy="997927"/>
            </a:xfrm>
            <a:prstGeom prst="ellipse">
              <a:avLst/>
            </a:prstGeom>
            <a:solidFill>
              <a:schemeClr val="accent5"/>
            </a:solidFill>
            <a:ln>
              <a:headEnd/>
              <a:tailEnd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>
                <a:spcBef>
                  <a:spcPct val="0"/>
                </a:spcBef>
              </a:pPr>
              <a:endParaRPr lang="en-US" sz="1292">
                <a:latin typeface="Georgia" panose="02040502050405020303" pitchFamily="18" charset="0"/>
              </a:endParaRPr>
            </a:p>
          </p:txBody>
        </p:sp>
        <p:sp>
          <p:nvSpPr>
            <p:cNvPr id="16" name="Text Box 17"/>
            <p:cNvSpPr txBox="1">
              <a:spLocks noChangeArrowheads="1"/>
            </p:cNvSpPr>
            <p:nvPr/>
          </p:nvSpPr>
          <p:spPr bwMode="auto">
            <a:xfrm>
              <a:off x="6635262" y="2814186"/>
              <a:ext cx="1433791" cy="518746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0"/>
                </a:spcBef>
              </a:pPr>
              <a:r>
                <a:rPr lang="en-GB" sz="1385" b="1" dirty="0">
                  <a:solidFill>
                    <a:schemeClr val="bg1"/>
                  </a:solidFill>
                  <a:latin typeface="Georgia" panose="02040502050405020303" pitchFamily="18" charset="0"/>
                </a:rPr>
                <a:t>Increased asset prices</a:t>
              </a:r>
            </a:p>
          </p:txBody>
        </p:sp>
        <p:grpSp>
          <p:nvGrpSpPr>
            <p:cNvPr id="17" name="Group 34"/>
            <p:cNvGrpSpPr>
              <a:grpSpLocks/>
            </p:cNvGrpSpPr>
            <p:nvPr/>
          </p:nvGrpSpPr>
          <p:grpSpPr bwMode="auto">
            <a:xfrm>
              <a:off x="685802" y="2585586"/>
              <a:ext cx="1926978" cy="997927"/>
              <a:chOff x="196" y="1907"/>
              <a:chExt cx="1315" cy="681"/>
            </a:xfrm>
          </p:grpSpPr>
          <p:sp>
            <p:nvSpPr>
              <p:cNvPr id="33" name="Oval 18"/>
              <p:cNvSpPr>
                <a:spLocks noChangeArrowheads="1"/>
              </p:cNvSpPr>
              <p:nvPr/>
            </p:nvSpPr>
            <p:spPr bwMode="auto">
              <a:xfrm>
                <a:off x="196" y="1907"/>
                <a:ext cx="1315" cy="681"/>
              </a:xfrm>
              <a:prstGeom prst="ellipse">
                <a:avLst/>
              </a:prstGeom>
              <a:solidFill>
                <a:schemeClr val="accent5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292">
                  <a:latin typeface="Georgia" panose="02040502050405020303" pitchFamily="18" charset="0"/>
                </a:endParaRPr>
              </a:p>
            </p:txBody>
          </p:sp>
          <p:sp>
            <p:nvSpPr>
              <p:cNvPr id="34" name="Text Box 19"/>
              <p:cNvSpPr txBox="1">
                <a:spLocks noChangeArrowheads="1"/>
              </p:cNvSpPr>
              <p:nvPr/>
            </p:nvSpPr>
            <p:spPr bwMode="auto">
              <a:xfrm>
                <a:off x="230" y="2098"/>
                <a:ext cx="1281" cy="3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GB" sz="1385" b="1" dirty="0">
                    <a:solidFill>
                      <a:schemeClr val="bg1"/>
                    </a:solidFill>
                    <a:latin typeface="Georgia" panose="02040502050405020303" pitchFamily="18" charset="0"/>
                  </a:rPr>
                  <a:t>Increased lender supply of credit</a:t>
                </a:r>
              </a:p>
            </p:txBody>
          </p:sp>
        </p:grpSp>
        <p:grpSp>
          <p:nvGrpSpPr>
            <p:cNvPr id="18" name="Group 31"/>
            <p:cNvGrpSpPr>
              <a:grpSpLocks/>
            </p:cNvGrpSpPr>
            <p:nvPr/>
          </p:nvGrpSpPr>
          <p:grpSpPr bwMode="auto">
            <a:xfrm>
              <a:off x="983274" y="4512568"/>
              <a:ext cx="1926980" cy="997926"/>
              <a:chOff x="671" y="2976"/>
              <a:chExt cx="1315" cy="681"/>
            </a:xfrm>
          </p:grpSpPr>
          <p:sp>
            <p:nvSpPr>
              <p:cNvPr id="31" name="Oval 20"/>
              <p:cNvSpPr>
                <a:spLocks noChangeArrowheads="1"/>
              </p:cNvSpPr>
              <p:nvPr/>
            </p:nvSpPr>
            <p:spPr bwMode="auto">
              <a:xfrm>
                <a:off x="671" y="2976"/>
                <a:ext cx="1315" cy="681"/>
              </a:xfrm>
              <a:prstGeom prst="ellipse">
                <a:avLst/>
              </a:prstGeom>
              <a:solidFill>
                <a:schemeClr val="accent5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292">
                  <a:latin typeface="Georgia" panose="02040502050405020303" pitchFamily="18" charset="0"/>
                </a:endParaRPr>
              </a:p>
            </p:txBody>
          </p:sp>
          <p:sp>
            <p:nvSpPr>
              <p:cNvPr id="32" name="Text Box 21"/>
              <p:cNvSpPr txBox="1">
                <a:spLocks noChangeArrowheads="1"/>
              </p:cNvSpPr>
              <p:nvPr/>
            </p:nvSpPr>
            <p:spPr bwMode="auto">
              <a:xfrm>
                <a:off x="744" y="3102"/>
                <a:ext cx="1194" cy="49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0"/>
                  </a:spcBef>
                </a:pPr>
                <a:r>
                  <a:rPr lang="en-GB" sz="1385" b="1" dirty="0">
                    <a:solidFill>
                      <a:schemeClr val="bg1"/>
                    </a:solidFill>
                    <a:latin typeface="Georgia" panose="02040502050405020303" pitchFamily="18" charset="0"/>
                  </a:rPr>
                  <a:t>Favourable assessments of credit risk</a:t>
                </a:r>
              </a:p>
            </p:txBody>
          </p:sp>
        </p:grpSp>
        <p:sp>
          <p:nvSpPr>
            <p:cNvPr id="19" name="AutoShape 23"/>
            <p:cNvSpPr>
              <a:spLocks noChangeArrowheads="1"/>
            </p:cNvSpPr>
            <p:nvPr/>
          </p:nvSpPr>
          <p:spPr bwMode="auto">
            <a:xfrm rot="19053411">
              <a:off x="3283928" y="3781340"/>
              <a:ext cx="265234" cy="332643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20" name="AutoShape 26"/>
            <p:cNvSpPr>
              <a:spLocks noChangeArrowheads="1"/>
            </p:cNvSpPr>
            <p:nvPr/>
          </p:nvSpPr>
          <p:spPr bwMode="auto">
            <a:xfrm rot="6658740">
              <a:off x="6141427" y="1728336"/>
              <a:ext cx="265235" cy="332643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21" name="AutoShape 27"/>
            <p:cNvSpPr>
              <a:spLocks noChangeArrowheads="1"/>
            </p:cNvSpPr>
            <p:nvPr/>
          </p:nvSpPr>
          <p:spPr bwMode="auto">
            <a:xfrm rot="20972882">
              <a:off x="1411166" y="3860471"/>
              <a:ext cx="301869" cy="257908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22" name="AutoShape 28"/>
            <p:cNvSpPr>
              <a:spLocks noChangeArrowheads="1"/>
            </p:cNvSpPr>
            <p:nvPr/>
          </p:nvSpPr>
          <p:spPr bwMode="auto">
            <a:xfrm rot="14724741">
              <a:off x="6504110" y="4003347"/>
              <a:ext cx="265234" cy="263769"/>
            </a:xfrm>
            <a:prstGeom prst="triangle">
              <a:avLst>
                <a:gd name="adj" fmla="val 45074"/>
              </a:avLst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23" name="AutoShape 32"/>
            <p:cNvSpPr>
              <a:spLocks noChangeArrowheads="1"/>
            </p:cNvSpPr>
            <p:nvPr/>
          </p:nvSpPr>
          <p:spPr bwMode="auto">
            <a:xfrm rot="17100000">
              <a:off x="3060373" y="5502190"/>
              <a:ext cx="331177" cy="398585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grpSp>
          <p:nvGrpSpPr>
            <p:cNvPr id="24" name="Group 36"/>
            <p:cNvGrpSpPr>
              <a:grpSpLocks/>
            </p:cNvGrpSpPr>
            <p:nvPr/>
          </p:nvGrpSpPr>
          <p:grpSpPr bwMode="auto">
            <a:xfrm>
              <a:off x="2910254" y="2584135"/>
              <a:ext cx="2234712" cy="1050684"/>
              <a:chOff x="671" y="2976"/>
              <a:chExt cx="1525" cy="717"/>
            </a:xfrm>
          </p:grpSpPr>
          <p:sp>
            <p:nvSpPr>
              <p:cNvPr id="29" name="Oval 37"/>
              <p:cNvSpPr>
                <a:spLocks noChangeArrowheads="1"/>
              </p:cNvSpPr>
              <p:nvPr/>
            </p:nvSpPr>
            <p:spPr bwMode="auto">
              <a:xfrm>
                <a:off x="671" y="2976"/>
                <a:ext cx="1315" cy="681"/>
              </a:xfrm>
              <a:prstGeom prst="ellipse">
                <a:avLst/>
              </a:prstGeom>
              <a:solidFill>
                <a:schemeClr val="accent5"/>
              </a:solidFill>
              <a:ln>
                <a:headEnd/>
                <a:tailEnd/>
              </a:ln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wrap="none" anchor="ctr"/>
              <a:lstStyle/>
              <a:p>
                <a:pPr>
                  <a:spcBef>
                    <a:spcPct val="0"/>
                  </a:spcBef>
                </a:pPr>
                <a:endParaRPr lang="en-US" sz="1292">
                  <a:latin typeface="Georgia" panose="02040502050405020303" pitchFamily="18" charset="0"/>
                </a:endParaRPr>
              </a:p>
            </p:txBody>
          </p:sp>
          <p:sp>
            <p:nvSpPr>
              <p:cNvPr id="30" name="Text Box 38"/>
              <p:cNvSpPr txBox="1">
                <a:spLocks noChangeArrowheads="1"/>
              </p:cNvSpPr>
              <p:nvPr/>
            </p:nvSpPr>
            <p:spPr bwMode="auto">
              <a:xfrm>
                <a:off x="1002" y="3048"/>
                <a:ext cx="1194" cy="6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1905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GB" sz="1385" b="1" dirty="0">
                    <a:solidFill>
                      <a:schemeClr val="bg1"/>
                    </a:solidFill>
                    <a:latin typeface="Georgia" panose="02040502050405020303" pitchFamily="18" charset="0"/>
                  </a:rPr>
                  <a:t>Increased borrower demand for credit </a:t>
                </a:r>
              </a:p>
            </p:txBody>
          </p:sp>
        </p:grpSp>
        <p:sp>
          <p:nvSpPr>
            <p:cNvPr id="25" name="AutoShape 40"/>
            <p:cNvSpPr>
              <a:spLocks noChangeArrowheads="1"/>
            </p:cNvSpPr>
            <p:nvPr/>
          </p:nvSpPr>
          <p:spPr bwMode="auto">
            <a:xfrm rot="1534818">
              <a:off x="7288823" y="4152083"/>
              <a:ext cx="332643" cy="465992"/>
            </a:xfrm>
            <a:prstGeom prst="flowChartMerge">
              <a:avLst/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26" name="AutoShape 41"/>
            <p:cNvSpPr>
              <a:spLocks noChangeArrowheads="1"/>
            </p:cNvSpPr>
            <p:nvPr/>
          </p:nvSpPr>
          <p:spPr bwMode="auto">
            <a:xfrm rot="3984353">
              <a:off x="3109547" y="1542233"/>
              <a:ext cx="301869" cy="316523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27" name="AutoShape 45"/>
            <p:cNvSpPr>
              <a:spLocks noChangeArrowheads="1"/>
            </p:cNvSpPr>
            <p:nvPr/>
          </p:nvSpPr>
          <p:spPr bwMode="auto">
            <a:xfrm rot="15210406">
              <a:off x="3600451" y="4789525"/>
              <a:ext cx="265234" cy="332643"/>
            </a:xfrm>
            <a:prstGeom prst="triangle">
              <a:avLst>
                <a:gd name="adj" fmla="val 45074"/>
              </a:avLst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  <p:sp>
          <p:nvSpPr>
            <p:cNvPr id="28" name="AutoShape 47"/>
            <p:cNvSpPr>
              <a:spLocks noChangeArrowheads="1"/>
            </p:cNvSpPr>
            <p:nvPr/>
          </p:nvSpPr>
          <p:spPr bwMode="auto">
            <a:xfrm rot="2475456">
              <a:off x="3437792" y="2280787"/>
              <a:ext cx="128954" cy="133350"/>
            </a:xfrm>
            <a:prstGeom prst="triangle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GB" sz="1662">
                <a:latin typeface="Georgia" panose="02040502050405020303" pitchFamily="18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203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rved Up Arrow 15"/>
          <p:cNvSpPr/>
          <p:nvPr/>
        </p:nvSpPr>
        <p:spPr>
          <a:xfrm rot="14533576" flipV="1">
            <a:off x="-246998" y="4274240"/>
            <a:ext cx="2736000" cy="756000"/>
          </a:xfrm>
          <a:prstGeom prst="curvedUpArrow">
            <a:avLst>
              <a:gd name="adj1" fmla="val 25000"/>
              <a:gd name="adj2" fmla="val 62984"/>
              <a:gd name="adj3" fmla="val 34574"/>
            </a:avLst>
          </a:prstGeom>
          <a:gradFill>
            <a:gsLst>
              <a:gs pos="100000">
                <a:srgbClr val="FF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cs typeface="Georgia"/>
              </a:rPr>
              <a:t>Interactions between credit categories and effects</a:t>
            </a:r>
            <a:endParaRPr lang="en-GB" dirty="0">
              <a:latin typeface="Georgia"/>
              <a:cs typeface="Georgia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26533" y="1067060"/>
            <a:ext cx="8170338" cy="4995328"/>
            <a:chOff x="626533" y="1067060"/>
            <a:chExt cx="8170338" cy="4995328"/>
          </a:xfrm>
        </p:grpSpPr>
        <p:sp>
          <p:nvSpPr>
            <p:cNvPr id="39" name="Curved Up Arrow 38"/>
            <p:cNvSpPr/>
            <p:nvPr/>
          </p:nvSpPr>
          <p:spPr>
            <a:xfrm rot="19314542" flipV="1">
              <a:off x="6107345" y="1585428"/>
              <a:ext cx="1140366" cy="375360"/>
            </a:xfrm>
            <a:prstGeom prst="curvedUpArrow">
              <a:avLst>
                <a:gd name="adj1" fmla="val 17687"/>
                <a:gd name="adj2" fmla="val 52483"/>
                <a:gd name="adj3" fmla="val 50201"/>
              </a:avLst>
            </a:prstGeom>
            <a:gradFill>
              <a:gsLst>
                <a:gs pos="100000">
                  <a:srgbClr val="FF0000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38" name="Curved Up Arrow 37"/>
            <p:cNvSpPr/>
            <p:nvPr/>
          </p:nvSpPr>
          <p:spPr>
            <a:xfrm rot="19516568" flipV="1">
              <a:off x="3086449" y="1607011"/>
              <a:ext cx="2242318" cy="658937"/>
            </a:xfrm>
            <a:prstGeom prst="curvedUpArrow">
              <a:avLst>
                <a:gd name="adj1" fmla="val 8166"/>
                <a:gd name="adj2" fmla="val 45431"/>
                <a:gd name="adj3" fmla="val 50201"/>
              </a:avLst>
            </a:prstGeom>
            <a:gradFill>
              <a:gsLst>
                <a:gs pos="100000">
                  <a:srgbClr val="FF0000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29" name="Curved Up Arrow 28"/>
            <p:cNvSpPr/>
            <p:nvPr/>
          </p:nvSpPr>
          <p:spPr>
            <a:xfrm rot="20842690" flipV="1">
              <a:off x="1112177" y="1082817"/>
              <a:ext cx="6281648" cy="912280"/>
            </a:xfrm>
            <a:prstGeom prst="curvedUpArrow">
              <a:avLst>
                <a:gd name="adj1" fmla="val 25000"/>
                <a:gd name="adj2" fmla="val 46741"/>
                <a:gd name="adj3" fmla="val 46113"/>
              </a:avLst>
            </a:prstGeom>
            <a:gradFill>
              <a:gsLst>
                <a:gs pos="100000">
                  <a:srgbClr val="FF0000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4997061" y="1481919"/>
              <a:ext cx="1642533" cy="948267"/>
            </a:xfrm>
            <a:prstGeom prst="ellipse">
              <a:avLst/>
            </a:prstGeom>
            <a:solidFill>
              <a:srgbClr val="9900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en-GB" sz="1300" b="1" dirty="0"/>
                <a:t>Increased apparent wealth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7154338" y="1067060"/>
              <a:ext cx="1642533" cy="948267"/>
            </a:xfrm>
            <a:prstGeom prst="ellipse">
              <a:avLst/>
            </a:prstGeom>
            <a:solidFill>
              <a:srgbClr val="990099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ts val="1300"/>
                </a:lnSpc>
              </a:pPr>
              <a:r>
                <a:rPr lang="en-GB" sz="1300" b="1" dirty="0"/>
                <a:t>Reduced </a:t>
              </a:r>
              <a:r>
                <a:rPr lang="en-GB" sz="1300" b="1" dirty="0" smtClean="0"/>
                <a:t>saving: increased </a:t>
              </a:r>
              <a:r>
                <a:rPr lang="en-GB" sz="1300" b="1" dirty="0"/>
                <a:t>consumption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626533" y="2472997"/>
              <a:ext cx="8170333" cy="3589391"/>
              <a:chOff x="626533" y="2472997"/>
              <a:chExt cx="8170333" cy="3589391"/>
            </a:xfrm>
          </p:grpSpPr>
          <p:sp>
            <p:nvSpPr>
              <p:cNvPr id="43" name="Curved Up Arrow 42"/>
              <p:cNvSpPr/>
              <p:nvPr/>
            </p:nvSpPr>
            <p:spPr>
              <a:xfrm rot="21374221" flipV="1">
                <a:off x="2024831" y="2472997"/>
                <a:ext cx="5387666" cy="645413"/>
              </a:xfrm>
              <a:prstGeom prst="curvedUpArrow">
                <a:avLst>
                  <a:gd name="adj1" fmla="val 14310"/>
                  <a:gd name="adj2" fmla="val 85166"/>
                  <a:gd name="adj3" fmla="val 36249"/>
                </a:avLst>
              </a:prstGeom>
              <a:gradFill>
                <a:gsLst>
                  <a:gs pos="100000">
                    <a:srgbClr val="FF000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Right Arrow 41"/>
              <p:cNvSpPr/>
              <p:nvPr/>
            </p:nvSpPr>
            <p:spPr>
              <a:xfrm>
                <a:off x="6592399" y="3028898"/>
                <a:ext cx="459860" cy="175128"/>
              </a:xfrm>
              <a:prstGeom prst="rightArrow">
                <a:avLst/>
              </a:prstGeom>
              <a:gradFill>
                <a:gsLst>
                  <a:gs pos="100000">
                    <a:srgbClr val="FF000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6" name="Curved Up Arrow 35"/>
              <p:cNvSpPr/>
              <p:nvPr/>
            </p:nvSpPr>
            <p:spPr>
              <a:xfrm rot="6725752" flipV="1">
                <a:off x="2933277" y="4293639"/>
                <a:ext cx="2609400" cy="888033"/>
              </a:xfrm>
              <a:prstGeom prst="curvedUpArrow">
                <a:avLst>
                  <a:gd name="adj1" fmla="val 8166"/>
                  <a:gd name="adj2" fmla="val 28264"/>
                  <a:gd name="adj3" fmla="val 47437"/>
                </a:avLst>
              </a:prstGeom>
              <a:gradFill>
                <a:gsLst>
                  <a:gs pos="100000">
                    <a:srgbClr val="FF000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Curved Up Arrow 31"/>
              <p:cNvSpPr/>
              <p:nvPr/>
            </p:nvSpPr>
            <p:spPr>
              <a:xfrm rot="5400000" flipV="1">
                <a:off x="3080126" y="3688089"/>
                <a:ext cx="1226226" cy="414948"/>
              </a:xfrm>
              <a:prstGeom prst="curvedUpArrow">
                <a:avLst>
                  <a:gd name="adj1" fmla="val 8166"/>
                  <a:gd name="adj2" fmla="val 45431"/>
                  <a:gd name="adj3" fmla="val 50201"/>
                </a:avLst>
              </a:prstGeom>
              <a:gradFill>
                <a:gsLst>
                  <a:gs pos="100000">
                    <a:srgbClr val="FF000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802466" y="2641862"/>
                <a:ext cx="1642533" cy="948267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500"/>
                  </a:lnSpc>
                </a:pPr>
                <a:r>
                  <a:rPr lang="en-GB" sz="1400" b="1" dirty="0"/>
                  <a:t>Increased price of existing real estate</a:t>
                </a:r>
              </a:p>
            </p:txBody>
          </p:sp>
          <p:sp>
            <p:nvSpPr>
              <p:cNvPr id="30" name="Curved Up Arrow 29"/>
              <p:cNvSpPr/>
              <p:nvPr/>
            </p:nvSpPr>
            <p:spPr>
              <a:xfrm rot="14105255" flipV="1">
                <a:off x="1002375" y="4050823"/>
                <a:ext cx="1358579" cy="400277"/>
              </a:xfrm>
              <a:prstGeom prst="curvedUpArrow">
                <a:avLst>
                  <a:gd name="adj1" fmla="val 8166"/>
                  <a:gd name="adj2" fmla="val 28264"/>
                  <a:gd name="adj3" fmla="val 47437"/>
                </a:avLst>
              </a:prstGeom>
              <a:gradFill>
                <a:gsLst>
                  <a:gs pos="100000">
                    <a:srgbClr val="FF000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626533" y="2641862"/>
                <a:ext cx="1642533" cy="948267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500"/>
                  </a:lnSpc>
                </a:pPr>
                <a:r>
                  <a:rPr lang="en-GB" sz="1400" b="1" dirty="0"/>
                  <a:t>Increasing credit supply / demand</a:t>
                </a:r>
              </a:p>
            </p:txBody>
          </p:sp>
          <p:sp>
            <p:nvSpPr>
              <p:cNvPr id="5" name="Oval 4"/>
              <p:cNvSpPr/>
              <p:nvPr/>
            </p:nvSpPr>
            <p:spPr>
              <a:xfrm>
                <a:off x="1674848" y="3861033"/>
                <a:ext cx="1794934" cy="1024457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500"/>
                  </a:lnSpc>
                </a:pPr>
                <a:endParaRPr lang="en-GB" sz="1400" b="1" dirty="0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1710261" y="5114121"/>
                <a:ext cx="1642533" cy="948267"/>
              </a:xfrm>
              <a:prstGeom prst="ellipse">
                <a:avLst/>
              </a:prstGeom>
              <a:solidFill>
                <a:srgbClr val="990099"/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ts val="1300"/>
                  </a:lnSpc>
                </a:pPr>
                <a:r>
                  <a:rPr lang="en-GB" sz="1300" b="1" dirty="0"/>
                  <a:t>Equity withdrawal mortgage supply &amp; demand</a:t>
                </a: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7154333" y="2641862"/>
                <a:ext cx="1642533" cy="948267"/>
              </a:xfrm>
              <a:prstGeom prst="ellipse">
                <a:avLst/>
              </a:prstGeom>
              <a:gradFill>
                <a:gsLst>
                  <a:gs pos="43000">
                    <a:srgbClr val="3868A2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/>
                  <a:t>Boom in new real estate construction</a:t>
                </a: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978399" y="2641862"/>
                <a:ext cx="1642533" cy="948267"/>
              </a:xfrm>
              <a:prstGeom prst="ellipse">
                <a:avLst/>
              </a:prstGeom>
              <a:gradFill>
                <a:gsLst>
                  <a:gs pos="43000">
                    <a:srgbClr val="3868A2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8700000"/>
                </a:lightRig>
              </a:scene3d>
              <a:sp3d>
                <a:bevelT w="190500" h="38100"/>
              </a:sp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1400" b="1" dirty="0"/>
                  <a:t>Increased prices for new real estate</a:t>
                </a:r>
              </a:p>
            </p:txBody>
          </p:sp>
          <p:sp>
            <p:nvSpPr>
              <p:cNvPr id="40" name="Right Arrow 39"/>
              <p:cNvSpPr/>
              <p:nvPr/>
            </p:nvSpPr>
            <p:spPr>
              <a:xfrm>
                <a:off x="2281643" y="3020196"/>
                <a:ext cx="459860" cy="175128"/>
              </a:xfrm>
              <a:prstGeom prst="rightArrow">
                <a:avLst/>
              </a:prstGeom>
              <a:gradFill>
                <a:gsLst>
                  <a:gs pos="100000">
                    <a:srgbClr val="FF000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Right Arrow 40"/>
              <p:cNvSpPr/>
              <p:nvPr/>
            </p:nvSpPr>
            <p:spPr>
              <a:xfrm>
                <a:off x="4437021" y="3024547"/>
                <a:ext cx="459860" cy="175128"/>
              </a:xfrm>
              <a:prstGeom prst="rightArrow">
                <a:avLst/>
              </a:prstGeom>
              <a:gradFill>
                <a:gsLst>
                  <a:gs pos="100000">
                    <a:srgbClr val="FF0000"/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</a:gra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" name="TextBox 2"/>
          <p:cNvSpPr txBox="1"/>
          <p:nvPr/>
        </p:nvSpPr>
        <p:spPr>
          <a:xfrm>
            <a:off x="1639975" y="4138088"/>
            <a:ext cx="1864680" cy="809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100"/>
              </a:lnSpc>
            </a:pPr>
            <a:r>
              <a:rPr lang="en-GB" sz="1400" b="1" dirty="0">
                <a:solidFill>
                  <a:schemeClr val="bg1"/>
                </a:solidFill>
              </a:rPr>
              <a:t>Borrower and lender net worth, confidence and </a:t>
            </a:r>
            <a:r>
              <a:rPr lang="en-GB" sz="1400" b="1" dirty="0" err="1">
                <a:solidFill>
                  <a:schemeClr val="bg1"/>
                </a:solidFill>
              </a:rPr>
              <a:t>expectational</a:t>
            </a:r>
            <a:r>
              <a:rPr lang="en-GB" sz="1400" b="1" dirty="0">
                <a:solidFill>
                  <a:schemeClr val="bg1"/>
                </a:solidFill>
              </a:rPr>
              <a:t> effects</a:t>
            </a:r>
          </a:p>
          <a:p>
            <a:pPr algn="ctr">
              <a:lnSpc>
                <a:spcPts val="1100"/>
              </a:lnSpc>
            </a:pPr>
            <a:endParaRPr lang="en-GB" sz="1400" b="1" dirty="0">
              <a:solidFill>
                <a:schemeClr val="bg1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942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cs typeface="Georgia"/>
              </a:rPr>
              <a:t>Categories of net capital flow effects</a:t>
            </a:r>
            <a:endParaRPr lang="en-GB" dirty="0">
              <a:latin typeface="Georgia"/>
              <a:cs typeface="Georgia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70557" y="1818236"/>
            <a:ext cx="8202359" cy="3363579"/>
            <a:chOff x="696684" y="1783403"/>
            <a:chExt cx="8202359" cy="3363579"/>
          </a:xfrm>
        </p:grpSpPr>
        <p:sp>
          <p:nvSpPr>
            <p:cNvPr id="3" name="TextBox 2"/>
            <p:cNvSpPr txBox="1"/>
            <p:nvPr/>
          </p:nvSpPr>
          <p:spPr>
            <a:xfrm>
              <a:off x="696685" y="1828801"/>
              <a:ext cx="2020387" cy="923330"/>
            </a:xfrm>
            <a:prstGeom prst="rect">
              <a:avLst/>
            </a:prstGeom>
            <a:gradFill>
              <a:gsLst>
                <a:gs pos="87000">
                  <a:srgbClr val="3868A2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Finance for new real estate construction boom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96684" y="3026227"/>
              <a:ext cx="2020387" cy="923330"/>
            </a:xfrm>
            <a:prstGeom prst="rect">
              <a:avLst/>
            </a:prstGeom>
            <a:gradFill>
              <a:gsLst>
                <a:gs pos="87000">
                  <a:srgbClr val="3868A2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bg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dirty="0"/>
                <a:t>Finance for existing real estate purchase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6684" y="4223652"/>
              <a:ext cx="2020387" cy="923330"/>
            </a:xfrm>
            <a:prstGeom prst="rect">
              <a:avLst/>
            </a:prstGeom>
            <a:gradFill>
              <a:gsLst>
                <a:gs pos="87000">
                  <a:srgbClr val="3868A2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>
                  <a:solidFill>
                    <a:schemeClr val="bg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r>
                <a:rPr lang="en-GB" dirty="0"/>
                <a:t>Finance of unsustainable consumption</a:t>
              </a:r>
            </a:p>
          </p:txBody>
        </p:sp>
        <p:sp>
          <p:nvSpPr>
            <p:cNvPr id="6" name="Right Arrow 5"/>
            <p:cNvSpPr/>
            <p:nvPr/>
          </p:nvSpPr>
          <p:spPr>
            <a:xfrm>
              <a:off x="2804155" y="2037800"/>
              <a:ext cx="740229" cy="444138"/>
            </a:xfrm>
            <a:prstGeom prst="rightArrow">
              <a:avLst/>
            </a:prstGeom>
            <a:gradFill>
              <a:gsLst>
                <a:gs pos="91000">
                  <a:srgbClr val="C00000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Right Arrow 6"/>
            <p:cNvSpPr/>
            <p:nvPr/>
          </p:nvSpPr>
          <p:spPr>
            <a:xfrm>
              <a:off x="2808507" y="3296182"/>
              <a:ext cx="740229" cy="444138"/>
            </a:xfrm>
            <a:prstGeom prst="rightArrow">
              <a:avLst/>
            </a:prstGeom>
            <a:gradFill>
              <a:gsLst>
                <a:gs pos="91000">
                  <a:srgbClr val="C00000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ight Arrow 7"/>
            <p:cNvSpPr/>
            <p:nvPr/>
          </p:nvSpPr>
          <p:spPr>
            <a:xfrm>
              <a:off x="2812859" y="4545855"/>
              <a:ext cx="740229" cy="444138"/>
            </a:xfrm>
            <a:prstGeom prst="rightArrow">
              <a:avLst/>
            </a:prstGeom>
            <a:gradFill>
              <a:gsLst>
                <a:gs pos="91000">
                  <a:srgbClr val="C00000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</a:gra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005931" y="1783403"/>
              <a:ext cx="2020387" cy="923330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284A75"/>
                  </a:solidFill>
                </a:rPr>
                <a:t>Over-investment cycle and debt overhang</a:t>
              </a:r>
              <a:endParaRPr lang="en-GB" dirty="0">
                <a:solidFill>
                  <a:srgbClr val="284A75"/>
                </a:solidFill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005931" y="3050498"/>
              <a:ext cx="2020387" cy="923330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284A75"/>
                  </a:solidFill>
                </a:rPr>
                <a:t>Credit and asset price cycle and debt overhang</a:t>
              </a:r>
              <a:endParaRPr lang="en-GB" dirty="0">
                <a:solidFill>
                  <a:srgbClr val="284A75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005931" y="4604978"/>
              <a:ext cx="2020387" cy="369332"/>
            </a:xfrm>
            <a:prstGeom prst="rect">
              <a:avLst/>
            </a:prstGeom>
            <a:solidFill>
              <a:schemeClr val="bg1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solidFill>
                    <a:srgbClr val="284A75"/>
                  </a:solidFill>
                </a:rPr>
                <a:t>Debt overhang</a:t>
              </a:r>
              <a:endParaRPr lang="en-GB" dirty="0">
                <a:solidFill>
                  <a:srgbClr val="284A75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448692" y="2034344"/>
              <a:ext cx="18668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Spain, Ireland, US</a:t>
              </a:r>
              <a:endParaRPr lang="en-GB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448692" y="3167260"/>
              <a:ext cx="24503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UK</a:t>
              </a:r>
            </a:p>
            <a:p>
              <a:r>
                <a:rPr lang="en-GB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(And Spain, Ireland, US)</a:t>
              </a:r>
              <a:endParaRPr lang="en-GB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448692" y="4577174"/>
              <a:ext cx="16562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US in particular</a:t>
              </a:r>
              <a:endParaRPr lang="en-GB" b="1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55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6" name="Curved Connector 135"/>
          <p:cNvCxnSpPr/>
          <p:nvPr/>
        </p:nvCxnSpPr>
        <p:spPr>
          <a:xfrm rot="10800000" flipV="1">
            <a:off x="3775258" y="2313032"/>
            <a:ext cx="1458101" cy="1951782"/>
          </a:xfrm>
          <a:prstGeom prst="curvedConnector3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  <a:cs typeface="Georgia"/>
              </a:rPr>
              <a:t>Net  capital flows and domestic credit cycles</a:t>
            </a:r>
            <a:endParaRPr lang="en-GB" dirty="0">
              <a:latin typeface="Georgia"/>
              <a:cs typeface="Georgia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473043" y="5495837"/>
            <a:ext cx="5782887" cy="584775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GB" sz="1600" dirty="0" smtClean="0"/>
              <a:t>Total increase in credit and subsequent debt overhang a large multiple of the net international capital flows</a:t>
            </a:r>
            <a:endParaRPr lang="en-GB" sz="1600" dirty="0"/>
          </a:p>
        </p:txBody>
      </p:sp>
      <p:sp>
        <p:nvSpPr>
          <p:cNvPr id="46" name="Isosceles Triangle 45"/>
          <p:cNvSpPr/>
          <p:nvPr/>
        </p:nvSpPr>
        <p:spPr>
          <a:xfrm rot="10800000">
            <a:off x="2237507" y="5030700"/>
            <a:ext cx="3993134" cy="484627"/>
          </a:xfrm>
          <a:prstGeom prst="triangle">
            <a:avLst>
              <a:gd name="adj" fmla="val 47232"/>
            </a:avLst>
          </a:prstGeom>
          <a:gradFill>
            <a:gsLst>
              <a:gs pos="100000">
                <a:srgbClr val="C00000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</a:gra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6" name="Group 5"/>
          <p:cNvGrpSpPr/>
          <p:nvPr/>
        </p:nvGrpSpPr>
        <p:grpSpPr>
          <a:xfrm>
            <a:off x="903589" y="1356821"/>
            <a:ext cx="3330485" cy="1576807"/>
            <a:chOff x="607258" y="1151464"/>
            <a:chExt cx="3330485" cy="1576807"/>
          </a:xfrm>
        </p:grpSpPr>
        <p:sp>
          <p:nvSpPr>
            <p:cNvPr id="29" name="Flowchart: Off-page Connector 28"/>
            <p:cNvSpPr/>
            <p:nvPr/>
          </p:nvSpPr>
          <p:spPr>
            <a:xfrm rot="16200000">
              <a:off x="2122558" y="1021890"/>
              <a:ext cx="1566335" cy="1825483"/>
            </a:xfrm>
            <a:prstGeom prst="flowChartOffpageConnector">
              <a:avLst/>
            </a:prstGeom>
            <a:solidFill>
              <a:srgbClr val="3868A2"/>
            </a:solidFill>
            <a:ln w="28575"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Flowchart: Off-page Connector 3"/>
            <p:cNvSpPr/>
            <p:nvPr/>
          </p:nvSpPr>
          <p:spPr>
            <a:xfrm rot="16200000">
              <a:off x="736833" y="1032362"/>
              <a:ext cx="1566334" cy="1825484"/>
            </a:xfrm>
            <a:prstGeom prst="flowChartOffpageConnector">
              <a:avLst/>
            </a:prstGeom>
            <a:solidFill>
              <a:srgbClr val="3868A2"/>
            </a:solidFill>
            <a:ln w="28575"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51572" y="1557850"/>
              <a:ext cx="1605967" cy="77450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GB" sz="1400" b="1" dirty="0">
                  <a:solidFill>
                    <a:schemeClr val="bg1"/>
                  </a:solidFill>
                </a:rPr>
                <a:t>Structural drivers of current account imbalance</a:t>
              </a: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331776" y="1382265"/>
              <a:ext cx="1605967" cy="101566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800"/>
                </a:lnSpc>
              </a:pPr>
              <a:r>
                <a:rPr lang="en-GB" sz="1400" b="1" dirty="0" smtClean="0">
                  <a:solidFill>
                    <a:schemeClr val="bg1"/>
                  </a:solidFill>
                </a:rPr>
                <a:t>Increased debt finance of:</a:t>
              </a:r>
            </a:p>
            <a:p>
              <a:pPr marL="177800" indent="-84138">
                <a:lnSpc>
                  <a:spcPts val="1800"/>
                </a:lnSpc>
                <a:buClr>
                  <a:srgbClr val="FF0000"/>
                </a:buClr>
                <a:buFont typeface="Arial" panose="020B0604020202020204" pitchFamily="34" charset="0"/>
                <a:buChar char="•"/>
              </a:pPr>
              <a:r>
                <a:rPr lang="en-GB" sz="1400" b="1" dirty="0" smtClean="0">
                  <a:solidFill>
                    <a:schemeClr val="bg1"/>
                  </a:solidFill>
                </a:rPr>
                <a:t> Real estate</a:t>
              </a:r>
            </a:p>
            <a:p>
              <a:pPr marL="177800" indent="-84138">
                <a:lnSpc>
                  <a:spcPts val="1800"/>
                </a:lnSpc>
                <a:buClr>
                  <a:srgbClr val="FF0000"/>
                </a:buClr>
                <a:buFont typeface="Arial" panose="020B0604020202020204" pitchFamily="34" charset="0"/>
                <a:buChar char="•"/>
              </a:pPr>
              <a:r>
                <a:rPr lang="en-GB" sz="1400" b="1" dirty="0" smtClean="0">
                  <a:solidFill>
                    <a:schemeClr val="bg1"/>
                  </a:solidFill>
                </a:rPr>
                <a:t> Consumption</a:t>
              </a:r>
              <a:endParaRPr lang="en-GB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2" name="Pentagon 21"/>
          <p:cNvSpPr/>
          <p:nvPr/>
        </p:nvSpPr>
        <p:spPr>
          <a:xfrm>
            <a:off x="857269" y="3334781"/>
            <a:ext cx="2864091" cy="1555865"/>
          </a:xfrm>
          <a:prstGeom prst="homePlate">
            <a:avLst>
              <a:gd name="adj" fmla="val 0"/>
            </a:avLst>
          </a:prstGeom>
          <a:solidFill>
            <a:srgbClr val="3868A2"/>
          </a:solidFill>
          <a:ln w="28575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222092" y="3653877"/>
            <a:ext cx="1942498" cy="900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2100"/>
              </a:lnSpc>
            </a:pPr>
            <a:r>
              <a:rPr lang="en-GB" sz="1600" b="1" dirty="0" smtClean="0">
                <a:solidFill>
                  <a:schemeClr val="bg1"/>
                </a:solidFill>
              </a:rPr>
              <a:t>Wealth effects and increased consumption</a:t>
            </a:r>
            <a:endParaRPr lang="en-GB" sz="1600" b="1" dirty="0">
              <a:solidFill>
                <a:schemeClr val="bg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151541" y="3326115"/>
            <a:ext cx="2864093" cy="1564531"/>
            <a:chOff x="5197665" y="3366600"/>
            <a:chExt cx="2864093" cy="1564531"/>
          </a:xfrm>
        </p:grpSpPr>
        <p:sp>
          <p:nvSpPr>
            <p:cNvPr id="32" name="Pentagon 31"/>
            <p:cNvSpPr/>
            <p:nvPr/>
          </p:nvSpPr>
          <p:spPr>
            <a:xfrm>
              <a:off x="5197665" y="3366600"/>
              <a:ext cx="2864093" cy="1564531"/>
            </a:xfrm>
            <a:prstGeom prst="homePlate">
              <a:avLst>
                <a:gd name="adj" fmla="val 0"/>
              </a:avLst>
            </a:prstGeom>
            <a:solidFill>
              <a:srgbClr val="3868A2"/>
            </a:solidFill>
            <a:ln w="28575">
              <a:solidFill>
                <a:schemeClr val="bg1"/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658210" y="3593589"/>
              <a:ext cx="1996881" cy="116955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2100"/>
                </a:lnSpc>
              </a:pPr>
              <a:r>
                <a:rPr lang="en-GB" sz="1600" b="1" dirty="0" smtClean="0">
                  <a:solidFill>
                    <a:schemeClr val="bg1"/>
                  </a:solidFill>
                </a:rPr>
                <a:t>Domestic banking system creation of credit and matching money</a:t>
              </a:r>
              <a:endParaRPr lang="en-GB" sz="1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Pentagon 20"/>
          <p:cNvSpPr/>
          <p:nvPr/>
        </p:nvSpPr>
        <p:spPr>
          <a:xfrm>
            <a:off x="5179461" y="1388235"/>
            <a:ext cx="2854378" cy="1545393"/>
          </a:xfrm>
          <a:prstGeom prst="homePlate">
            <a:avLst>
              <a:gd name="adj" fmla="val 0"/>
            </a:avLst>
          </a:prstGeom>
          <a:solidFill>
            <a:srgbClr val="3868A2"/>
          </a:solidFill>
          <a:ln w="28575"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6942" y="1605917"/>
            <a:ext cx="2577298" cy="1306258"/>
          </a:xfrm>
          <a:prstGeom prst="rect">
            <a:avLst/>
          </a:prstGeom>
        </p:spPr>
      </p:pic>
      <p:sp>
        <p:nvSpPr>
          <p:cNvPr id="107" name="Title 1"/>
          <p:cNvSpPr txBox="1">
            <a:spLocks/>
          </p:cNvSpPr>
          <p:nvPr/>
        </p:nvSpPr>
        <p:spPr>
          <a:xfrm>
            <a:off x="5332605" y="1395870"/>
            <a:ext cx="2634772" cy="2144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1" kern="1200" baseline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1200" dirty="0" smtClean="0">
                <a:solidFill>
                  <a:schemeClr val="bg1"/>
                </a:solidFill>
              </a:rPr>
              <a:t>Credit and asset price cycles</a:t>
            </a:r>
            <a:endParaRPr lang="en-GB" sz="1200" dirty="0">
              <a:solidFill>
                <a:schemeClr val="bg1"/>
              </a:solidFill>
            </a:endParaRPr>
          </a:p>
        </p:txBody>
      </p:sp>
      <p:cxnSp>
        <p:nvCxnSpPr>
          <p:cNvPr id="121" name="Straight Arrow Connector 120"/>
          <p:cNvCxnSpPr/>
          <p:nvPr/>
        </p:nvCxnSpPr>
        <p:spPr>
          <a:xfrm>
            <a:off x="4234074" y="2138749"/>
            <a:ext cx="852250" cy="0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Arrow Connector 124"/>
          <p:cNvCxnSpPr/>
          <p:nvPr/>
        </p:nvCxnSpPr>
        <p:spPr>
          <a:xfrm>
            <a:off x="6409268" y="2975963"/>
            <a:ext cx="0" cy="329658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 flipV="1">
            <a:off x="6620935" y="2975963"/>
            <a:ext cx="0" cy="34036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Arrow Connector 130"/>
          <p:cNvCxnSpPr/>
          <p:nvPr/>
        </p:nvCxnSpPr>
        <p:spPr>
          <a:xfrm flipV="1">
            <a:off x="1693335" y="2948557"/>
            <a:ext cx="0" cy="340366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08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Georgia"/>
                <a:cs typeface="Georgia"/>
              </a:rPr>
              <a:t>Total cross-border capital inflows: </a:t>
            </a:r>
            <a:r>
              <a:rPr lang="en-GB" dirty="0" smtClean="0">
                <a:latin typeface="Georgia"/>
                <a:cs typeface="Georgia"/>
              </a:rPr>
              <a:t/>
            </a:r>
            <a:br>
              <a:rPr lang="en-GB" dirty="0" smtClean="0">
                <a:latin typeface="Georgia"/>
                <a:cs typeface="Georgia"/>
              </a:rPr>
            </a:br>
            <a:r>
              <a:rPr lang="en-GB" dirty="0" smtClean="0">
                <a:latin typeface="Georgia"/>
                <a:cs typeface="Georgia"/>
              </a:rPr>
              <a:t>1980 </a:t>
            </a:r>
            <a:r>
              <a:rPr lang="en-GB" dirty="0">
                <a:latin typeface="Georgia"/>
                <a:cs typeface="Georgia"/>
              </a:rPr>
              <a:t>– 2011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420915" y="4758795"/>
            <a:ext cx="8075385" cy="487363"/>
          </a:xfrm>
          <a:prstGeom prst="rect">
            <a:avLst/>
          </a:prstGeom>
          <a:solidFill>
            <a:srgbClr val="9B9166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en-GB">
              <a:solidFill>
                <a:schemeClr val="bg1"/>
              </a:solidFill>
            </a:endParaRPr>
          </a:p>
        </p:txBody>
      </p:sp>
      <p:graphicFrame>
        <p:nvGraphicFramePr>
          <p:cNvPr id="4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0962833"/>
              </p:ext>
            </p:extLst>
          </p:nvPr>
        </p:nvGraphicFramePr>
        <p:xfrm>
          <a:off x="1334142" y="1540935"/>
          <a:ext cx="6994525" cy="2955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tangle 5"/>
          <p:cNvSpPr/>
          <p:nvPr/>
        </p:nvSpPr>
        <p:spPr bwMode="auto">
          <a:xfrm>
            <a:off x="1854200" y="2331510"/>
            <a:ext cx="165100" cy="165100"/>
          </a:xfrm>
          <a:prstGeom prst="rect">
            <a:avLst/>
          </a:prstGeom>
          <a:solidFill>
            <a:srgbClr val="7030A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854200" y="2060048"/>
            <a:ext cx="165100" cy="165100"/>
          </a:xfrm>
          <a:prstGeom prst="rect">
            <a:avLst/>
          </a:prstGeom>
          <a:solidFill>
            <a:srgbClr val="92D05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1854200" y="1804460"/>
            <a:ext cx="165100" cy="165100"/>
          </a:xfrm>
          <a:prstGeom prst="rect">
            <a:avLst/>
          </a:prstGeom>
          <a:solidFill>
            <a:srgbClr val="C0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1854200" y="1517123"/>
            <a:ext cx="165100" cy="165100"/>
          </a:xfrm>
          <a:prstGeom prst="rect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>
            <a:spLocks noGrp="1" noChangeArrowheads="1"/>
          </p:cNvSpPr>
          <p:nvPr/>
        </p:nvSpPr>
        <p:spPr bwMode="auto">
          <a:xfrm>
            <a:off x="2120900" y="2329923"/>
            <a:ext cx="1316038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F0A6FA8-1515-42C6-A515-EEB784A0C5C6}" type="datetime'L''''''''''''''o''an''s and'''''''''' ''d''ep''o''s''it''''s'">
              <a:rPr lang="en-US" sz="1200">
                <a:cs typeface="Arial" panose="020B0604020202020204" pitchFamily="34" charset="0"/>
              </a:rPr>
              <a:pPr/>
              <a:t>Loans and deposits</a:t>
            </a:fld>
            <a:endParaRPr lang="en-US" sz="120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1" name="Rectangle 10"/>
          <p:cNvSpPr>
            <a:spLocks noGrp="1" noChangeArrowheads="1"/>
          </p:cNvSpPr>
          <p:nvPr/>
        </p:nvSpPr>
        <p:spPr bwMode="auto">
          <a:xfrm>
            <a:off x="2120900" y="2058460"/>
            <a:ext cx="43021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95B6356-1469-4922-93AC-CA8F9B8E03DA}" type="datetime'''''''''''''''B''''''''''''''''o''''nd''''''''''''''''''''s'''">
              <a:rPr lang="en-US" sz="1200">
                <a:cs typeface="Arial" panose="020B0604020202020204" pitchFamily="34" charset="0"/>
              </a:rPr>
              <a:pPr/>
              <a:t>Bonds</a:t>
            </a:fld>
            <a:endParaRPr lang="en-US" sz="120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2" name="Rectangle 11"/>
          <p:cNvSpPr>
            <a:spLocks noGrp="1" noChangeArrowheads="1"/>
          </p:cNvSpPr>
          <p:nvPr/>
        </p:nvSpPr>
        <p:spPr bwMode="auto">
          <a:xfrm>
            <a:off x="2120900" y="1786998"/>
            <a:ext cx="42227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B658BF5-0B93-4C8C-A1BF-AE16D89966D1}" type="datetime'''''E''''''''''''''''''''''''q''''''''u''''ity'">
              <a:rPr lang="en-US" sz="1200">
                <a:cs typeface="Arial" panose="020B0604020202020204" pitchFamily="34" charset="0"/>
              </a:rPr>
              <a:pPr/>
              <a:t>Equity</a:t>
            </a:fld>
            <a:endParaRPr lang="en-US" sz="120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Rectangle 12"/>
          <p:cNvSpPr>
            <a:spLocks noGrp="1" noChangeArrowheads="1"/>
          </p:cNvSpPr>
          <p:nvPr/>
        </p:nvSpPr>
        <p:spPr bwMode="auto">
          <a:xfrm>
            <a:off x="2120900" y="1515535"/>
            <a:ext cx="17065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sz="1200">
                <a:cs typeface="Arial" panose="020B0604020202020204" pitchFamily="34" charset="0"/>
              </a:rPr>
              <a:t>Foreign direct investment</a:t>
            </a:r>
            <a:endParaRPr lang="en-US" sz="120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Rectangle 25"/>
          <p:cNvSpPr>
            <a:spLocks noGrp="1" noChangeArrowheads="1"/>
          </p:cNvSpPr>
          <p:nvPr/>
        </p:nvSpPr>
        <p:spPr bwMode="auto">
          <a:xfrm>
            <a:off x="6137275" y="4547660"/>
            <a:ext cx="4064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2DF752B-9B2A-44ED-A7B6-5CC2E0861DEB}" type="datetime'''''''''''''''''2''''''''0''''0''5'''''''">
              <a:rPr lang="en-US" b="1">
                <a:cs typeface="Arial" panose="020B0604020202020204" pitchFamily="34" charset="0"/>
              </a:rPr>
              <a:pPr/>
              <a:t>2005</a:t>
            </a:fld>
            <a:endParaRPr lang="en-US" b="1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ctangle 26"/>
          <p:cNvSpPr>
            <a:spLocks noGrp="1" noChangeArrowheads="1"/>
          </p:cNvSpPr>
          <p:nvPr/>
        </p:nvSpPr>
        <p:spPr bwMode="auto">
          <a:xfrm>
            <a:off x="4508500" y="4547660"/>
            <a:ext cx="4064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B531E5DC-9E5F-4051-83DE-D571A6C80CE8}" type="datetime'''''''''''''20''''''''''''''''''''''''''0''''''''''''''''0'">
              <a:rPr lang="en-US" b="1">
                <a:cs typeface="Arial" panose="020B0604020202020204" pitchFamily="34" charset="0"/>
              </a:rPr>
              <a:pPr/>
              <a:t>2000</a:t>
            </a:fld>
            <a:endParaRPr lang="en-US" b="1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ctangle 27"/>
          <p:cNvSpPr>
            <a:spLocks noGrp="1" noChangeArrowheads="1"/>
          </p:cNvSpPr>
          <p:nvPr/>
        </p:nvSpPr>
        <p:spPr bwMode="auto">
          <a:xfrm>
            <a:off x="2889250" y="4547660"/>
            <a:ext cx="4064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0790629-104E-427B-B577-A17EDD478F7E}" type="datetime'''''''''1''''9''9''''''''''''''''''''''''''5'''">
              <a:rPr lang="en-US" b="1">
                <a:cs typeface="Arial" panose="020B0604020202020204" pitchFamily="34" charset="0"/>
              </a:rPr>
              <a:pPr/>
              <a:t>1995</a:t>
            </a:fld>
            <a:endParaRPr lang="en-US" b="1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ctangle 28"/>
          <p:cNvSpPr>
            <a:spLocks noGrp="1" noChangeArrowheads="1"/>
          </p:cNvSpPr>
          <p:nvPr/>
        </p:nvSpPr>
        <p:spPr bwMode="auto">
          <a:xfrm>
            <a:off x="1260475" y="4547660"/>
            <a:ext cx="4064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4BE6241-9E1B-43A7-9210-0B28C69F7180}" type="datetime'''''''1''''''''''''''''9''''''''''''''''''9''''''''''0'''">
              <a:rPr lang="en-US" b="1">
                <a:cs typeface="Arial" panose="020B0604020202020204" pitchFamily="34" charset="0"/>
              </a:rPr>
              <a:pPr/>
              <a:t>1990</a:t>
            </a:fld>
            <a:endParaRPr lang="en-US" b="1" dirty="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ctangle 29"/>
          <p:cNvSpPr>
            <a:spLocks noGrp="1" noChangeArrowheads="1"/>
          </p:cNvSpPr>
          <p:nvPr/>
        </p:nvSpPr>
        <p:spPr bwMode="auto">
          <a:xfrm>
            <a:off x="6784975" y="4547660"/>
            <a:ext cx="4064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ABA0FF23-5320-49C5-91B6-F642A78DCA75}" type="datetime'''''''''''''''''20''''''''''''''''0''''''''''7'''''''">
              <a:rPr lang="en-US" b="1">
                <a:cs typeface="Arial" panose="020B0604020202020204" pitchFamily="34" charset="0"/>
              </a:rPr>
              <a:pPr/>
              <a:t>2007</a:t>
            </a:fld>
            <a:endParaRPr lang="en-GB" altLang="ko-KR" b="1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Rectangle 30"/>
          <p:cNvSpPr>
            <a:spLocks noGrp="1" noChangeArrowheads="1"/>
          </p:cNvSpPr>
          <p:nvPr/>
        </p:nvSpPr>
        <p:spPr bwMode="auto">
          <a:xfrm>
            <a:off x="8089900" y="4547660"/>
            <a:ext cx="40640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C2B456E7-7D83-451E-A1A6-ED8B75D26198}" type="datetime'''''2''''''''0''''''''''''''''''''''''1''''1'''''''''''''''''">
              <a:rPr lang="en-US" b="1">
                <a:cs typeface="Arial" panose="020B0604020202020204" pitchFamily="34" charset="0"/>
              </a:rPr>
              <a:pPr/>
              <a:t>2011</a:t>
            </a:fld>
            <a:endParaRPr lang="en-US" b="1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0" name="Rectangle 31"/>
          <p:cNvSpPr>
            <a:spLocks noGrp="1" noChangeArrowheads="1"/>
          </p:cNvSpPr>
          <p:nvPr/>
        </p:nvSpPr>
        <p:spPr bwMode="auto">
          <a:xfrm>
            <a:off x="1133475" y="1444098"/>
            <a:ext cx="19685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3C45F213-FB41-4CDB-A2FF-8104A0AEC52F}" type="datetime'''''''''''''''''12''''''''''''''''''''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12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Rectangle 32"/>
          <p:cNvSpPr>
            <a:spLocks noGrp="1" noChangeArrowheads="1"/>
          </p:cNvSpPr>
          <p:nvPr/>
        </p:nvSpPr>
        <p:spPr bwMode="auto">
          <a:xfrm>
            <a:off x="1133475" y="1806048"/>
            <a:ext cx="196850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6E20C485-ABC1-435C-B308-31003516E535}" type="datetime'''''''''''''''''''''''''''''''''1''''''''''''0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10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2" name="Rectangle 33"/>
          <p:cNvSpPr>
            <a:spLocks noGrp="1" noChangeArrowheads="1"/>
          </p:cNvSpPr>
          <p:nvPr/>
        </p:nvSpPr>
        <p:spPr bwMode="auto">
          <a:xfrm>
            <a:off x="1231900" y="2158473"/>
            <a:ext cx="98425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FEC85212-0483-4D89-838C-6C46082C9871}" type="datetime'''''''''''''''''''''''''''''''''''''''8''''''''''''''''''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8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Rectangle 34"/>
          <p:cNvSpPr>
            <a:spLocks noGrp="1" noChangeArrowheads="1"/>
          </p:cNvSpPr>
          <p:nvPr/>
        </p:nvSpPr>
        <p:spPr bwMode="auto">
          <a:xfrm>
            <a:off x="1231900" y="2520423"/>
            <a:ext cx="98425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0BA7C44A-73B6-4C57-A904-5A1BB775AA90}" type="datetime'''''''''''''''''6''''''''''''''''''''''''''''''''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6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4" name="Rectangle 35"/>
          <p:cNvSpPr>
            <a:spLocks noGrp="1" noChangeArrowheads="1"/>
          </p:cNvSpPr>
          <p:nvPr/>
        </p:nvSpPr>
        <p:spPr bwMode="auto">
          <a:xfrm>
            <a:off x="1231900" y="2872848"/>
            <a:ext cx="98425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7DB4C52A-CE75-4ED1-A6BC-8CA02E4D4450}" type="datetime'''''''''4''''''''''''''''''''''''''''''''''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4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5" name="Rectangle 36"/>
          <p:cNvSpPr>
            <a:spLocks noGrp="1" noChangeArrowheads="1"/>
          </p:cNvSpPr>
          <p:nvPr/>
        </p:nvSpPr>
        <p:spPr bwMode="auto">
          <a:xfrm>
            <a:off x="1231900" y="3234798"/>
            <a:ext cx="98425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81185CAE-A3A6-4879-903F-30EE1642F1AF}" type="datetime'''''''''''''''''''''''''2''''''''''''''''''''''''''''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2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6" name="Rectangle 37"/>
          <p:cNvSpPr>
            <a:spLocks noGrp="1" noChangeArrowheads="1"/>
          </p:cNvSpPr>
          <p:nvPr/>
        </p:nvSpPr>
        <p:spPr bwMode="auto">
          <a:xfrm>
            <a:off x="1231900" y="3587223"/>
            <a:ext cx="98425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5E633BCE-2F9A-4A14-A4F6-C018BE77DC3E}" type="datetime'''''''0''''''''''''''''''''''''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0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7" name="Rectangle 38"/>
          <p:cNvSpPr>
            <a:spLocks noGrp="1" noChangeArrowheads="1"/>
          </p:cNvSpPr>
          <p:nvPr/>
        </p:nvSpPr>
        <p:spPr bwMode="auto">
          <a:xfrm>
            <a:off x="1173163" y="3949173"/>
            <a:ext cx="15716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0CCD809A-7073-4C98-91DA-346BADCE4591}" type="datetime'''''''''-''''''''''''''''''''2''''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-2</a:t>
            </a:fld>
            <a:endParaRPr lang="en-US" dirty="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8" name="Rectangle 39"/>
          <p:cNvSpPr>
            <a:spLocks noGrp="1" noChangeArrowheads="1"/>
          </p:cNvSpPr>
          <p:nvPr/>
        </p:nvSpPr>
        <p:spPr bwMode="auto">
          <a:xfrm>
            <a:off x="1173163" y="4301598"/>
            <a:ext cx="157162" cy="19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ctr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>
              <a:lnSpc>
                <a:spcPct val="90000"/>
              </a:lnSpc>
            </a:pPr>
            <a:fld id="{2E66B795-04B0-459C-AD43-785F1F61107C}" type="datetime'''''''''''''''''-4'">
              <a:rPr lang="en-US">
                <a:cs typeface="Arial" panose="020B0604020202020204" pitchFamily="34" charset="0"/>
              </a:rPr>
              <a:pPr algn="r">
                <a:lnSpc>
                  <a:spcPct val="90000"/>
                </a:lnSpc>
              </a:pPr>
              <a:t>-4</a:t>
            </a:fld>
            <a:endParaRPr lang="en-US" dirty="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Rectangle 40"/>
          <p:cNvSpPr>
            <a:spLocks noGrp="1" noChangeArrowheads="1"/>
          </p:cNvSpPr>
          <p:nvPr/>
        </p:nvSpPr>
        <p:spPr bwMode="auto">
          <a:xfrm>
            <a:off x="7835900" y="2356910"/>
            <a:ext cx="2905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225" tIns="0" rIns="22225" bIns="0" anchor="b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fld id="{0BF2C1F1-E881-4EFD-A0F9-E325DE2FDB91}" type="datetime'''''''''''''''''''''''''''''''''5''.''''''''''''''''8'''''''">
              <a:rPr lang="en-US">
                <a:cs typeface="Arial" panose="020B0604020202020204" pitchFamily="34" charset="0"/>
              </a:rPr>
              <a:pPr algn="ctr"/>
              <a:t>5.8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0" name="Rectangle 41"/>
          <p:cNvSpPr>
            <a:spLocks noGrp="1" noChangeArrowheads="1"/>
          </p:cNvSpPr>
          <p:nvPr/>
        </p:nvSpPr>
        <p:spPr bwMode="white">
          <a:xfrm>
            <a:off x="7246938" y="3133198"/>
            <a:ext cx="2905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225" tIns="0" rIns="22225" bIns="0" anchor="b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fld id="{7AB8E1DE-41CB-4B05-A9A1-DDD5EE8BA8B1}" type="datetime'''''2''''''''.''''''''''0'''''''''''''''''''''''''''''''''''">
              <a:rPr lang="en-US">
                <a:cs typeface="Arial" panose="020B0604020202020204" pitchFamily="34" charset="0"/>
              </a:rPr>
              <a:pPr algn="ctr"/>
              <a:t>2.0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1" name="Rectangle 43"/>
          <p:cNvSpPr>
            <a:spLocks noGrp="1" noChangeArrowheads="1"/>
          </p:cNvSpPr>
          <p:nvPr/>
        </p:nvSpPr>
        <p:spPr bwMode="auto">
          <a:xfrm>
            <a:off x="4578350" y="2599798"/>
            <a:ext cx="2905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225" tIns="0" rIns="22225" bIns="0" anchor="b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fld id="{11D87B45-3501-45AE-8AC3-EE27C7917111}" type="datetime'''''''4''''''.''''9'''''''''''">
              <a:rPr lang="en-US">
                <a:cs typeface="Arial" panose="020B0604020202020204" pitchFamily="34" charset="0"/>
              </a:rPr>
              <a:pPr algn="ctr"/>
              <a:t>4.9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2" name="Rectangle 44"/>
          <p:cNvSpPr>
            <a:spLocks noGrp="1" noChangeArrowheads="1"/>
          </p:cNvSpPr>
          <p:nvPr/>
        </p:nvSpPr>
        <p:spPr bwMode="white">
          <a:xfrm>
            <a:off x="7900988" y="2518835"/>
            <a:ext cx="2905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2225" tIns="0" rIns="22225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AC2B74F-CB4E-47E9-9D88-DFC4E6C0E487}" type="datetime'''''''''''''''''''''''''''4.''''''''''''''8'''">
              <a:rPr lang="en-US">
                <a:cs typeface="Arial" panose="020B0604020202020204" pitchFamily="34" charset="0"/>
              </a:rPr>
              <a:pPr/>
              <a:t>4.8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33" name="Rectangle 46"/>
          <p:cNvSpPr>
            <a:spLocks noChangeArrowheads="1"/>
          </p:cNvSpPr>
          <p:nvPr/>
        </p:nvSpPr>
        <p:spPr bwMode="gray">
          <a:xfrm>
            <a:off x="1296988" y="4881035"/>
            <a:ext cx="395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chemeClr val="tx2"/>
              </a:buClr>
            </a:pPr>
            <a:r>
              <a:rPr lang="en-US" b="1" dirty="0">
                <a:solidFill>
                  <a:schemeClr val="bg1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34" name="Rectangle 47"/>
          <p:cNvSpPr>
            <a:spLocks noChangeArrowheads="1"/>
          </p:cNvSpPr>
          <p:nvPr/>
        </p:nvSpPr>
        <p:spPr bwMode="gray">
          <a:xfrm>
            <a:off x="2867025" y="4877860"/>
            <a:ext cx="395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chemeClr val="tx2"/>
              </a:buClr>
            </a:pPr>
            <a:r>
              <a:rPr lang="en-US" b="1">
                <a:solidFill>
                  <a:schemeClr val="bg1"/>
                </a:solidFill>
                <a:cs typeface="Arial" panose="020B0604020202020204" pitchFamily="34" charset="0"/>
              </a:rPr>
              <a:t>5</a:t>
            </a:r>
          </a:p>
        </p:txBody>
      </p:sp>
      <p:sp>
        <p:nvSpPr>
          <p:cNvPr id="35" name="Rectangle 48"/>
          <p:cNvSpPr>
            <a:spLocks noChangeArrowheads="1"/>
          </p:cNvSpPr>
          <p:nvPr/>
        </p:nvSpPr>
        <p:spPr bwMode="gray">
          <a:xfrm>
            <a:off x="4513263" y="4877860"/>
            <a:ext cx="395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chemeClr val="tx2"/>
              </a:buClr>
            </a:pPr>
            <a:r>
              <a:rPr lang="en-US" b="1">
                <a:solidFill>
                  <a:schemeClr val="bg1"/>
                </a:solidFill>
                <a:cs typeface="Arial" panose="020B0604020202020204" pitchFamily="34" charset="0"/>
              </a:rPr>
              <a:t>13</a:t>
            </a:r>
          </a:p>
        </p:txBody>
      </p:sp>
      <p:sp>
        <p:nvSpPr>
          <p:cNvPr id="36" name="Rectangle 49"/>
          <p:cNvSpPr>
            <a:spLocks noChangeArrowheads="1"/>
          </p:cNvSpPr>
          <p:nvPr/>
        </p:nvSpPr>
        <p:spPr bwMode="gray">
          <a:xfrm>
            <a:off x="6159500" y="4877860"/>
            <a:ext cx="395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chemeClr val="tx2"/>
              </a:buClr>
            </a:pPr>
            <a:r>
              <a:rPr lang="en-US" b="1">
                <a:solidFill>
                  <a:schemeClr val="bg1"/>
                </a:solidFill>
                <a:cs typeface="Arial" panose="020B0604020202020204" pitchFamily="34" charset="0"/>
              </a:rPr>
              <a:t>15</a:t>
            </a:r>
          </a:p>
        </p:txBody>
      </p:sp>
      <p:sp>
        <p:nvSpPr>
          <p:cNvPr id="37" name="Rectangle 50"/>
          <p:cNvSpPr>
            <a:spLocks noChangeArrowheads="1"/>
          </p:cNvSpPr>
          <p:nvPr/>
        </p:nvSpPr>
        <p:spPr bwMode="gray">
          <a:xfrm>
            <a:off x="8064500" y="4881035"/>
            <a:ext cx="395288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chemeClr val="tx2"/>
              </a:buClr>
            </a:pPr>
            <a:r>
              <a:rPr lang="en-US" b="1">
                <a:solidFill>
                  <a:schemeClr val="bg1"/>
                </a:solidFill>
                <a:cs typeface="Arial" panose="020B0604020202020204" pitchFamily="34" charset="0"/>
              </a:rPr>
              <a:t>7</a:t>
            </a:r>
          </a:p>
        </p:txBody>
      </p:sp>
      <p:sp>
        <p:nvSpPr>
          <p:cNvPr id="38" name="Rectangle 51"/>
          <p:cNvSpPr>
            <a:spLocks noChangeArrowheads="1"/>
          </p:cNvSpPr>
          <p:nvPr/>
        </p:nvSpPr>
        <p:spPr bwMode="gray">
          <a:xfrm>
            <a:off x="6818313" y="4877860"/>
            <a:ext cx="395287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chemeClr val="tx2"/>
              </a:buClr>
            </a:pPr>
            <a:r>
              <a:rPr lang="en-US" b="1">
                <a:solidFill>
                  <a:schemeClr val="bg1"/>
                </a:solidFill>
                <a:cs typeface="Arial" panose="020B0604020202020204" pitchFamily="34" charset="0"/>
              </a:rPr>
              <a:t>21</a:t>
            </a:r>
          </a:p>
        </p:txBody>
      </p:sp>
      <p:sp>
        <p:nvSpPr>
          <p:cNvPr id="39" name="Rectangle 53"/>
          <p:cNvSpPr>
            <a:spLocks noChangeArrowheads="1"/>
          </p:cNvSpPr>
          <p:nvPr/>
        </p:nvSpPr>
        <p:spPr bwMode="gray">
          <a:xfrm>
            <a:off x="420915" y="4785785"/>
            <a:ext cx="814160" cy="430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8953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89535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Clr>
                <a:schemeClr val="tx2"/>
              </a:buClr>
            </a:pPr>
            <a:r>
              <a:rPr lang="en-US" b="1" dirty="0">
                <a:solidFill>
                  <a:schemeClr val="bg1"/>
                </a:solidFill>
                <a:cs typeface="Arial" panose="020B0604020202020204" pitchFamily="34" charset="0"/>
              </a:rPr>
              <a:t>% Global GDP</a:t>
            </a: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 rot="16200000">
            <a:off x="-327818" y="2590421"/>
            <a:ext cx="225583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en-US" sz="1200" dirty="0"/>
              <a:t>USD trillions, constant 2011 exchange rates</a:t>
            </a:r>
          </a:p>
        </p:txBody>
      </p:sp>
      <p:sp>
        <p:nvSpPr>
          <p:cNvPr id="49" name="TextBox 2"/>
          <p:cNvSpPr txBox="1">
            <a:spLocks noChangeArrowheads="1"/>
          </p:cNvSpPr>
          <p:nvPr/>
        </p:nvSpPr>
        <p:spPr bwMode="auto">
          <a:xfrm>
            <a:off x="1768095" y="5515398"/>
            <a:ext cx="5423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sz="1100" b="1" dirty="0"/>
              <a:t>Source</a:t>
            </a:r>
            <a:r>
              <a:rPr lang="en-GB" sz="1100" dirty="0"/>
              <a:t>: </a:t>
            </a:r>
            <a:r>
              <a:rPr lang="en-GB" sz="1100" i="1" dirty="0"/>
              <a:t>Future of Long-term Finance</a:t>
            </a:r>
            <a:r>
              <a:rPr lang="en-GB" sz="1100" dirty="0"/>
              <a:t>, Group of Thirty Report, MGI, December 2012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02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Georgia"/>
                <a:cs typeface="Georgia"/>
              </a:rPr>
              <a:t>Coefficient of variation of inward cross-border runs by type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778934" y="1594376"/>
            <a:ext cx="7742238" cy="3876675"/>
            <a:chOff x="778934" y="1814513"/>
            <a:chExt cx="7742238" cy="3876675"/>
          </a:xfrm>
        </p:grpSpPr>
        <p:sp>
          <p:nvSpPr>
            <p:cNvPr id="5" name="Rectangle 4"/>
            <p:cNvSpPr>
              <a:spLocks/>
            </p:cNvSpPr>
            <p:nvPr/>
          </p:nvSpPr>
          <p:spPr bwMode="gray">
            <a:xfrm>
              <a:off x="778934" y="1814513"/>
              <a:ext cx="7667625" cy="1800225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>
              <a:spLocks/>
            </p:cNvSpPr>
            <p:nvPr/>
          </p:nvSpPr>
          <p:spPr bwMode="gray">
            <a:xfrm>
              <a:off x="778934" y="3814763"/>
              <a:ext cx="7742238" cy="1876425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b="1" dirty="0" smtClean="0">
                <a:solidFill>
                  <a:schemeClr val="tx1"/>
                </a:solidFill>
              </a:endParaRPr>
            </a:p>
          </p:txBody>
        </p:sp>
        <p:sp>
          <p:nvSpPr>
            <p:cNvPr id="7" name="Up Arrow 6"/>
            <p:cNvSpPr/>
            <p:nvPr/>
          </p:nvSpPr>
          <p:spPr bwMode="gray">
            <a:xfrm rot="5400000">
              <a:off x="4468812" y="1264279"/>
              <a:ext cx="578856" cy="4884038"/>
            </a:xfrm>
            <a:prstGeom prst="upArrow">
              <a:avLst/>
            </a:prstGeom>
            <a:gradFill>
              <a:gsLst>
                <a:gs pos="99000">
                  <a:srgbClr val="C00000"/>
                </a:gs>
                <a:gs pos="99500">
                  <a:srgbClr val="B682C7"/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/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0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TextBox 17"/>
            <p:cNvSpPr txBox="1">
              <a:spLocks noChangeArrowheads="1"/>
            </p:cNvSpPr>
            <p:nvPr/>
          </p:nvSpPr>
          <p:spPr bwMode="gray">
            <a:xfrm>
              <a:off x="5778043" y="3581147"/>
              <a:ext cx="1213893" cy="215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>
                  <a:solidFill>
                    <a:schemeClr val="bg1"/>
                  </a:solidFill>
                  <a:cs typeface="Arial" panose="020B0604020202020204" pitchFamily="34" charset="0"/>
                </a:rPr>
                <a:t>Long maturity</a:t>
              </a:r>
            </a:p>
          </p:txBody>
        </p:sp>
        <p:sp>
          <p:nvSpPr>
            <p:cNvPr id="9" name="TextBox 18"/>
            <p:cNvSpPr txBox="1">
              <a:spLocks noChangeArrowheads="1"/>
            </p:cNvSpPr>
            <p:nvPr/>
          </p:nvSpPr>
          <p:spPr bwMode="gray">
            <a:xfrm>
              <a:off x="2356745" y="3594564"/>
              <a:ext cx="1301998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r>
                <a:rPr lang="en-US" dirty="0">
                  <a:solidFill>
                    <a:schemeClr val="bg1"/>
                  </a:solidFill>
                  <a:cs typeface="Arial" panose="020B0604020202020204" pitchFamily="34" charset="0"/>
                </a:rPr>
                <a:t>Short maturity</a:t>
              </a:r>
            </a:p>
          </p:txBody>
        </p:sp>
      </p:grpSp>
      <p:sp>
        <p:nvSpPr>
          <p:cNvPr id="11" name="Rectangle 10"/>
          <p:cNvSpPr/>
          <p:nvPr/>
        </p:nvSpPr>
        <p:spPr bwMode="auto">
          <a:xfrm>
            <a:off x="917947" y="1964202"/>
            <a:ext cx="1152128" cy="1012818"/>
          </a:xfrm>
          <a:prstGeom prst="rect">
            <a:avLst/>
          </a:prstGeom>
          <a:solidFill>
            <a:srgbClr val="9B9166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GB" sz="160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algn="ctr">
              <a:defRPr/>
            </a:pPr>
            <a:r>
              <a:rPr lang="en-GB" sz="1600" b="1" dirty="0">
                <a:solidFill>
                  <a:schemeClr val="bg1"/>
                </a:solidFill>
                <a:ea typeface="ＭＳ Ｐゴシック" pitchFamily="34" charset="-128"/>
              </a:rPr>
              <a:t>Emerging Markets</a:t>
            </a:r>
          </a:p>
        </p:txBody>
      </p:sp>
      <p:sp>
        <p:nvSpPr>
          <p:cNvPr id="13" name="Rectangle 24"/>
          <p:cNvSpPr>
            <a:spLocks noGrp="1" noChangeArrowheads="1"/>
          </p:cNvSpPr>
          <p:nvPr/>
        </p:nvSpPr>
        <p:spPr bwMode="auto">
          <a:xfrm>
            <a:off x="6667499" y="5087938"/>
            <a:ext cx="2984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393FC282-2CE5-46B5-B2B2-34A68277F44F}" type="datetime'''''''''''F''''''''''D''''''''I'">
              <a:rPr lang="en-US">
                <a:cs typeface="Arial" panose="020B0604020202020204" pitchFamily="34" charset="0"/>
              </a:rPr>
              <a:pPr/>
              <a:t>FDI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4" name="Rectangle 25"/>
          <p:cNvSpPr>
            <a:spLocks noGrp="1" noChangeArrowheads="1"/>
          </p:cNvSpPr>
          <p:nvPr/>
        </p:nvSpPr>
        <p:spPr bwMode="auto">
          <a:xfrm>
            <a:off x="5559424" y="5087938"/>
            <a:ext cx="506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252FC92A-892D-4ADB-87E1-1C8EAFC7DB86}" type="datetime'''''''''''''E''''q''''u''''''''''''''''''''''i''''ty'''''''">
              <a:rPr lang="en-US">
                <a:cs typeface="Arial" panose="020B0604020202020204" pitchFamily="34" charset="0"/>
              </a:rPr>
              <a:pPr/>
              <a:t>Equity</a:t>
            </a:fld>
            <a:endParaRPr lang="en-US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Rectangle 26"/>
          <p:cNvSpPr>
            <a:spLocks noGrp="1" noChangeArrowheads="1"/>
          </p:cNvSpPr>
          <p:nvPr/>
        </p:nvSpPr>
        <p:spPr bwMode="gray">
          <a:xfrm>
            <a:off x="4541837" y="5087938"/>
            <a:ext cx="515937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0802FB61-26CC-4B4F-BCD7-4819B0094479}" type="datetime'''B''''''''''''''o''''''n''''''''''''''''d''''s'''''">
              <a:rPr lang="en-US">
                <a:cs typeface="Arial" panose="020B0604020202020204" pitchFamily="34" charset="0"/>
              </a:rPr>
              <a:pPr/>
              <a:t>Bonds</a:t>
            </a:fld>
            <a:endParaRPr lang="en-US" altLang="ko-KR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Rectangle 27"/>
          <p:cNvSpPr>
            <a:spLocks noGrp="1" noChangeArrowheads="1"/>
          </p:cNvSpPr>
          <p:nvPr/>
        </p:nvSpPr>
        <p:spPr bwMode="gray">
          <a:xfrm>
            <a:off x="3405187" y="5087938"/>
            <a:ext cx="10160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>
                <a:cs typeface="Arial" panose="020B0604020202020204" pitchFamily="34" charset="0"/>
              </a:rPr>
              <a:t>Long-term bank claims  </a:t>
            </a:r>
            <a:endParaRPr lang="en-US" altLang="ko-KR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Rectangle 28"/>
          <p:cNvSpPr>
            <a:spLocks noGrp="1" noChangeArrowheads="1"/>
          </p:cNvSpPr>
          <p:nvPr/>
        </p:nvSpPr>
        <p:spPr bwMode="gray">
          <a:xfrm>
            <a:off x="2281237" y="5087938"/>
            <a:ext cx="1016000" cy="42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dirty="0">
                <a:cs typeface="Arial" panose="020B0604020202020204" pitchFamily="34" charset="0"/>
              </a:rPr>
              <a:t>Short-term bank claims </a:t>
            </a:r>
            <a:endParaRPr lang="en-US" altLang="ko-KR" dirty="0"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 bwMode="auto">
          <a:xfrm>
            <a:off x="917947" y="3932621"/>
            <a:ext cx="1152128" cy="1012818"/>
          </a:xfrm>
          <a:prstGeom prst="rect">
            <a:avLst/>
          </a:prstGeom>
          <a:solidFill>
            <a:srgbClr val="9B9166"/>
          </a:solidFill>
          <a:ln>
            <a:headEnd type="none" w="med" len="med"/>
            <a:tailEnd type="none" w="med" len="med"/>
          </a:ln>
          <a:extLst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endParaRPr lang="en-GB" sz="1600" dirty="0">
              <a:solidFill>
                <a:schemeClr val="bg1"/>
              </a:solidFill>
              <a:ea typeface="ＭＳ Ｐゴシック" pitchFamily="34" charset="-128"/>
            </a:endParaRPr>
          </a:p>
          <a:p>
            <a:pPr algn="ctr">
              <a:defRPr/>
            </a:pPr>
            <a:r>
              <a:rPr lang="en-GB" sz="1600" b="1" dirty="0" smtClean="0">
                <a:solidFill>
                  <a:schemeClr val="bg1"/>
                </a:solidFill>
                <a:ea typeface="ＭＳ Ｐゴシック" pitchFamily="34" charset="-128"/>
              </a:rPr>
              <a:t>Developed Markets</a:t>
            </a:r>
            <a:endParaRPr lang="en-GB" sz="1600" b="1" dirty="0">
              <a:solidFill>
                <a:schemeClr val="bg1"/>
              </a:solidFill>
              <a:ea typeface="ＭＳ Ｐゴシック" pitchFamily="34" charset="-128"/>
            </a:endParaRPr>
          </a:p>
        </p:txBody>
      </p:sp>
      <p:graphicFrame>
        <p:nvGraphicFramePr>
          <p:cNvPr id="26" name="Object 3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66159802"/>
              </p:ext>
            </p:extLst>
          </p:nvPr>
        </p:nvGraphicFramePr>
        <p:xfrm>
          <a:off x="2122990" y="3879318"/>
          <a:ext cx="5270500" cy="1174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Object 1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84695712"/>
              </p:ext>
            </p:extLst>
          </p:nvPr>
        </p:nvGraphicFramePr>
        <p:xfrm>
          <a:off x="2122990" y="2048240"/>
          <a:ext cx="5270500" cy="1022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9" name="TextBox 2"/>
          <p:cNvSpPr txBox="1">
            <a:spLocks noChangeArrowheads="1"/>
          </p:cNvSpPr>
          <p:nvPr/>
        </p:nvSpPr>
        <p:spPr bwMode="auto">
          <a:xfrm>
            <a:off x="2202365" y="5711971"/>
            <a:ext cx="542328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sz="1100" b="1" dirty="0"/>
              <a:t>Source</a:t>
            </a:r>
            <a:r>
              <a:rPr lang="en-GB" sz="1100" dirty="0"/>
              <a:t>: </a:t>
            </a:r>
            <a:r>
              <a:rPr lang="en-GB" sz="1100" i="1" dirty="0"/>
              <a:t>Future of Long-term Finance</a:t>
            </a:r>
            <a:r>
              <a:rPr lang="en-GB" sz="1100" dirty="0"/>
              <a:t>, Group of Thirty Report, MGI, December 2012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32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915" y="653127"/>
            <a:ext cx="7232952" cy="214484"/>
          </a:xfrm>
        </p:spPr>
        <p:txBody>
          <a:bodyPr/>
          <a:lstStyle/>
          <a:p>
            <a:r>
              <a:rPr lang="en-GB" dirty="0">
                <a:latin typeface="Georgia"/>
                <a:cs typeface="Georgia"/>
              </a:rPr>
              <a:t>Global current account balances as a % of world GDP</a:t>
            </a:r>
          </a:p>
        </p:txBody>
      </p:sp>
      <p:graphicFrame>
        <p:nvGraphicFramePr>
          <p:cNvPr id="6" name="Diagram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0575470"/>
              </p:ext>
            </p:extLst>
          </p:nvPr>
        </p:nvGraphicFramePr>
        <p:xfrm>
          <a:off x="330200" y="939800"/>
          <a:ext cx="7795381" cy="48852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93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Georgia"/>
                <a:cs typeface="Georgia"/>
              </a:rPr>
              <a:t>Eurozone current account deficits: </a:t>
            </a:r>
            <a:r>
              <a:rPr lang="en-GB" dirty="0" smtClean="0">
                <a:latin typeface="Georgia"/>
                <a:cs typeface="Georgia"/>
              </a:rPr>
              <a:t/>
            </a:r>
            <a:br>
              <a:rPr lang="en-GB" dirty="0" smtClean="0">
                <a:latin typeface="Georgia"/>
                <a:cs typeface="Georgia"/>
              </a:rPr>
            </a:br>
            <a:r>
              <a:rPr lang="en-GB" dirty="0" smtClean="0">
                <a:latin typeface="Georgia"/>
                <a:cs typeface="Georgia"/>
              </a:rPr>
              <a:t>2000 </a:t>
            </a:r>
            <a:r>
              <a:rPr lang="en-GB" dirty="0">
                <a:latin typeface="Georgia"/>
                <a:cs typeface="Georgia"/>
              </a:rPr>
              <a:t>– 2008  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 rot="16200000">
            <a:off x="63176" y="3052918"/>
            <a:ext cx="18474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sz="1200" dirty="0"/>
              <a:t>% of GDP </a:t>
            </a:r>
            <a:r>
              <a:rPr lang="en-GB" sz="1200" dirty="0" smtClean="0"/>
              <a:t>2000 – 2008  </a:t>
            </a:r>
            <a:endParaRPr lang="en-GB" sz="1200" dirty="0"/>
          </a:p>
        </p:txBody>
      </p:sp>
      <p:sp>
        <p:nvSpPr>
          <p:cNvPr id="12" name="TextBox 2"/>
          <p:cNvSpPr txBox="1">
            <a:spLocks noChangeArrowheads="1"/>
          </p:cNvSpPr>
          <p:nvPr/>
        </p:nvSpPr>
        <p:spPr bwMode="auto">
          <a:xfrm>
            <a:off x="1574233" y="5372613"/>
            <a:ext cx="522611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GB" sz="1100" b="1" dirty="0">
                <a:latin typeface="+mn-lt"/>
              </a:rPr>
              <a:t>Source</a:t>
            </a:r>
            <a:r>
              <a:rPr lang="en-GB" sz="1100" dirty="0">
                <a:latin typeface="+mn-lt"/>
              </a:rPr>
              <a:t>: International Monetary Fund, World Economic Outlook Database, October 2012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811310" y="1392572"/>
            <a:ext cx="7820507" cy="3980041"/>
            <a:chOff x="811310" y="1392572"/>
            <a:chExt cx="7820507" cy="3980041"/>
          </a:xfrm>
        </p:grpSpPr>
        <p:grpSp>
          <p:nvGrpSpPr>
            <p:cNvPr id="11" name="Group 10"/>
            <p:cNvGrpSpPr/>
            <p:nvPr/>
          </p:nvGrpSpPr>
          <p:grpSpPr>
            <a:xfrm>
              <a:off x="822121" y="1392572"/>
              <a:ext cx="7809696" cy="3980041"/>
              <a:chOff x="822121" y="1862356"/>
              <a:chExt cx="7809696" cy="3980041"/>
            </a:xfrm>
          </p:grpSpPr>
          <p:graphicFrame>
            <p:nvGraphicFramePr>
              <p:cNvPr id="4" name="Chart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342477636"/>
                  </p:ext>
                </p:extLst>
              </p:nvPr>
            </p:nvGraphicFramePr>
            <p:xfrm>
              <a:off x="822121" y="1862356"/>
              <a:ext cx="7617203" cy="3980041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2"/>
              </a:graphicData>
            </a:graphic>
          </p:graphicFrame>
          <p:sp>
            <p:nvSpPr>
              <p:cNvPr id="7" name="TextBox 6"/>
              <p:cNvSpPr txBox="1"/>
              <p:nvPr/>
            </p:nvSpPr>
            <p:spPr>
              <a:xfrm>
                <a:off x="7835317" y="3296873"/>
                <a:ext cx="70326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/>
                  <a:t>Greece</a:t>
                </a:r>
                <a:endParaRPr lang="en-GB" sz="14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7835317" y="3558330"/>
                <a:ext cx="69685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/>
                  <a:t>Ireland</a:t>
                </a:r>
                <a:endParaRPr lang="en-GB" sz="14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835317" y="3819787"/>
                <a:ext cx="79650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/>
                  <a:t>Portugal</a:t>
                </a:r>
                <a:endParaRPr lang="en-GB" sz="14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7835317" y="4081244"/>
                <a:ext cx="5838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GB" sz="1400" dirty="0" smtClean="0"/>
                  <a:t>Spain</a:t>
                </a:r>
                <a:endParaRPr lang="en-GB" sz="1400" dirty="0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 rot="16200000">
              <a:off x="-129597" y="3032174"/>
              <a:ext cx="2189591" cy="307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400" b="1" dirty="0" smtClean="0"/>
                <a:t>% of GDP</a:t>
              </a:r>
              <a:endParaRPr lang="en-GB" sz="1400" b="1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350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Private domestic credit as a % of GDP: </a:t>
            </a:r>
            <a:br>
              <a:rPr lang="en-GB" dirty="0"/>
            </a:br>
            <a:r>
              <a:rPr lang="en-GB" sz="2400" dirty="0" smtClean="0"/>
              <a:t>Advanced economies 1950 </a:t>
            </a:r>
            <a:r>
              <a:rPr lang="en-GB" sz="2400" dirty="0"/>
              <a:t>– 2011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45834" y="1449490"/>
            <a:ext cx="7861788" cy="4747705"/>
            <a:chOff x="145834" y="1449490"/>
            <a:chExt cx="7861788" cy="4747705"/>
          </a:xfrm>
        </p:grpSpPr>
        <p:sp>
          <p:nvSpPr>
            <p:cNvPr id="29" name="Text Box 6"/>
            <p:cNvSpPr txBox="1">
              <a:spLocks noChangeArrowheads="1"/>
            </p:cNvSpPr>
            <p:nvPr/>
          </p:nvSpPr>
          <p:spPr bwMode="auto">
            <a:xfrm>
              <a:off x="863599" y="5766308"/>
              <a:ext cx="7010400" cy="4308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Source: </a:t>
              </a:r>
              <a:r>
                <a:rPr lang="en-GB" sz="1100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Financial and Sovereign Debt Crises: Some Lessons Learned and Those Forgotten</a:t>
              </a:r>
              <a:r>
                <a:rPr lang="en-GB" sz="11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, C. Reinhart &amp; K.  Rogoff, 2013</a:t>
              </a:r>
            </a:p>
            <a:p>
              <a:r>
                <a:rPr lang="en-GB" sz="1100" b="1" i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651032" y="3369838"/>
              <a:ext cx="95862" cy="8001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145834" y="1449490"/>
              <a:ext cx="7861788" cy="4316818"/>
              <a:chOff x="673675" y="1388036"/>
              <a:chExt cx="7861788" cy="4316818"/>
            </a:xfrm>
          </p:grpSpPr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2"/>
              <a:srcRect l="-215" t="785" r="215" b="-785"/>
              <a:stretch/>
            </p:blipFill>
            <p:spPr>
              <a:xfrm>
                <a:off x="673675" y="1388036"/>
                <a:ext cx="7861788" cy="431681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</p:pic>
          <p:grpSp>
            <p:nvGrpSpPr>
              <p:cNvPr id="23" name="Group 22"/>
              <p:cNvGrpSpPr/>
              <p:nvPr/>
            </p:nvGrpSpPr>
            <p:grpSpPr>
              <a:xfrm>
                <a:off x="5114925" y="1937309"/>
                <a:ext cx="2022475" cy="2306079"/>
                <a:chOff x="5114925" y="1937309"/>
                <a:chExt cx="2022475" cy="2306079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6581552" y="2048181"/>
                  <a:ext cx="555848" cy="24845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5114925" y="4071936"/>
                  <a:ext cx="238125" cy="17145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5224939" y="1937309"/>
                  <a:ext cx="1040395" cy="248453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30" name="Rectangle 29"/>
            <p:cNvSpPr/>
            <p:nvPr/>
          </p:nvSpPr>
          <p:spPr>
            <a:xfrm>
              <a:off x="3706499" y="2921729"/>
              <a:ext cx="1204436" cy="48177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113822" y="4085355"/>
              <a:ext cx="6193599" cy="1175197"/>
              <a:chOff x="1641663" y="3987351"/>
              <a:chExt cx="6193599" cy="1175197"/>
            </a:xfrm>
          </p:grpSpPr>
          <p:sp>
            <p:nvSpPr>
              <p:cNvPr id="32" name="Rectangle 31"/>
              <p:cNvSpPr/>
              <p:nvPr/>
            </p:nvSpPr>
            <p:spPr>
              <a:xfrm>
                <a:off x="1641663" y="4457699"/>
                <a:ext cx="4486275" cy="704849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4234340" y="3987351"/>
                <a:ext cx="3600922" cy="86958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GB"/>
              </a:p>
            </p:txBody>
          </p:sp>
        </p:grpSp>
        <p:cxnSp>
          <p:nvCxnSpPr>
            <p:cNvPr id="35" name="Straight Connector 34"/>
            <p:cNvCxnSpPr/>
            <p:nvPr/>
          </p:nvCxnSpPr>
          <p:spPr>
            <a:xfrm flipV="1">
              <a:off x="4624919" y="3547246"/>
              <a:ext cx="177779" cy="152132"/>
            </a:xfrm>
            <a:prstGeom prst="line">
              <a:avLst/>
            </a:prstGeom>
            <a:ln>
              <a:solidFill>
                <a:schemeClr val="tx1"/>
              </a:solidFill>
            </a:ln>
            <a:effectLst>
              <a:softEdge rad="31750"/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4643007" y="3341538"/>
              <a:ext cx="84518" cy="23806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 rot="21304432">
              <a:off x="4637936" y="3605028"/>
              <a:ext cx="243713" cy="4923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4624919" y="3965983"/>
              <a:ext cx="83207" cy="14093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6053711" y="3851196"/>
              <a:ext cx="389422" cy="4536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66846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1392" y="867611"/>
            <a:ext cx="8229600" cy="214484"/>
          </a:xfrm>
        </p:spPr>
        <p:txBody>
          <a:bodyPr/>
          <a:lstStyle/>
          <a:p>
            <a:r>
              <a:rPr lang="en-GB" dirty="0">
                <a:latin typeface="Georgia"/>
                <a:cs typeface="Georgia"/>
              </a:rPr>
              <a:t>China: total social finance to GDP</a:t>
            </a:r>
            <a:br>
              <a:rPr lang="en-GB" dirty="0">
                <a:latin typeface="Georgia"/>
                <a:cs typeface="Georgia"/>
              </a:rPr>
            </a:br>
            <a:endParaRPr lang="en-GB" dirty="0">
              <a:latin typeface="Georgia"/>
              <a:cs typeface="Georgia"/>
            </a:endParaRPr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979720" y="1766583"/>
          <a:ext cx="6965695" cy="3820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 rot="16200000">
            <a:off x="389654" y="3137450"/>
            <a:ext cx="8723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% of GDP</a:t>
            </a:r>
            <a:endParaRPr lang="en-GB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286449" y="6278031"/>
            <a:ext cx="443896" cy="361952"/>
          </a:xfrm>
          <a:prstGeom prst="rect">
            <a:avLst/>
          </a:prstGeom>
        </p:spPr>
        <p:txBody>
          <a:bodyPr/>
          <a:lstStyle/>
          <a:p>
            <a:fld id="{0C1372DE-C265-8940-8B1B-D8C804C768CB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8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004001"/>
            <a:ext cx="8229600" cy="214484"/>
          </a:xfrm>
        </p:spPr>
        <p:txBody>
          <a:bodyPr/>
          <a:lstStyle/>
          <a:p>
            <a:r>
              <a:rPr lang="en-GB" dirty="0">
                <a:latin typeface="Georgia"/>
                <a:cs typeface="Georgia"/>
              </a:rPr>
              <a:t>Non-financial private sector* credit outstanding: % of GDP</a:t>
            </a:r>
            <a:br>
              <a:rPr lang="en-GB" dirty="0">
                <a:latin typeface="Georgia"/>
                <a:cs typeface="Georgia"/>
              </a:rPr>
            </a:br>
            <a:endParaRPr lang="en-GB" dirty="0">
              <a:latin typeface="Georgia"/>
              <a:cs typeface="Georgia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/>
          </p:nvPr>
        </p:nvGraphicFramePr>
        <p:xfrm>
          <a:off x="1183103" y="1503358"/>
          <a:ext cx="6228000" cy="453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3576049" y="5947034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Source</a:t>
            </a:r>
            <a:r>
              <a:rPr lang="en-GB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BIS</a:t>
            </a:r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Citi </a:t>
            </a:r>
            <a:r>
              <a: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Research</a:t>
            </a:r>
            <a: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en-GB" sz="16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GB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*Households + </a:t>
            </a:r>
            <a:r>
              <a:rPr lang="en-GB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corporates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80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Georgia"/>
                <a:cs typeface="Georgia"/>
              </a:rPr>
              <a:t>Measures of increasing financial intensity</a:t>
            </a:r>
          </a:p>
        </p:txBody>
      </p:sp>
      <p:sp>
        <p:nvSpPr>
          <p:cNvPr id="4" name="Text Box 12"/>
          <p:cNvSpPr txBox="1">
            <a:spLocks noChangeArrowheads="1"/>
          </p:cNvSpPr>
          <p:nvPr/>
        </p:nvSpPr>
        <p:spPr bwMode="auto">
          <a:xfrm>
            <a:off x="2506589" y="1722609"/>
            <a:ext cx="3971967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GB" sz="1600" b="1" dirty="0"/>
              <a:t>US debt as a % of GDP by borrower type</a:t>
            </a: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834579" y="1664726"/>
            <a:ext cx="7339013" cy="3522663"/>
            <a:chOff x="406" y="1315"/>
            <a:chExt cx="4623" cy="2219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846" y="1460"/>
              <a:ext cx="4059" cy="1741"/>
            </a:xfrm>
            <a:custGeom>
              <a:avLst/>
              <a:gdLst>
                <a:gd name="T0" fmla="*/ 0 w 4059"/>
                <a:gd name="T1" fmla="*/ 1741 h 1741"/>
                <a:gd name="T2" fmla="*/ 0 w 4059"/>
                <a:gd name="T3" fmla="*/ 772 h 1741"/>
                <a:gd name="T4" fmla="*/ 69 w 4059"/>
                <a:gd name="T5" fmla="*/ 628 h 1741"/>
                <a:gd name="T6" fmla="*/ 106 w 4059"/>
                <a:gd name="T7" fmla="*/ 547 h 1741"/>
                <a:gd name="T8" fmla="*/ 159 w 4059"/>
                <a:gd name="T9" fmla="*/ 311 h 1741"/>
                <a:gd name="T10" fmla="*/ 209 w 4059"/>
                <a:gd name="T11" fmla="*/ 333 h 1741"/>
                <a:gd name="T12" fmla="*/ 268 w 4059"/>
                <a:gd name="T13" fmla="*/ 585 h 1741"/>
                <a:gd name="T14" fmla="*/ 372 w 4059"/>
                <a:gd name="T15" fmla="*/ 798 h 1741"/>
                <a:gd name="T16" fmla="*/ 426 w 4059"/>
                <a:gd name="T17" fmla="*/ 882 h 1741"/>
                <a:gd name="T18" fmla="*/ 468 w 4059"/>
                <a:gd name="T19" fmla="*/ 852 h 1741"/>
                <a:gd name="T20" fmla="*/ 577 w 4059"/>
                <a:gd name="T21" fmla="*/ 953 h 1741"/>
                <a:gd name="T22" fmla="*/ 648 w 4059"/>
                <a:gd name="T23" fmla="*/ 1113 h 1741"/>
                <a:gd name="T24" fmla="*/ 735 w 4059"/>
                <a:gd name="T25" fmla="*/ 1303 h 1741"/>
                <a:gd name="T26" fmla="*/ 779 w 4059"/>
                <a:gd name="T27" fmla="*/ 1333 h 1741"/>
                <a:gd name="T28" fmla="*/ 843 w 4059"/>
                <a:gd name="T29" fmla="*/ 1472 h 1741"/>
                <a:gd name="T30" fmla="*/ 948 w 4059"/>
                <a:gd name="T31" fmla="*/ 1404 h 1741"/>
                <a:gd name="T32" fmla="*/ 992 w 4059"/>
                <a:gd name="T33" fmla="*/ 1409 h 1741"/>
                <a:gd name="T34" fmla="*/ 1101 w 4059"/>
                <a:gd name="T35" fmla="*/ 1358 h 1741"/>
                <a:gd name="T36" fmla="*/ 1147 w 4059"/>
                <a:gd name="T37" fmla="*/ 1383 h 1741"/>
                <a:gd name="T38" fmla="*/ 1214 w 4059"/>
                <a:gd name="T39" fmla="*/ 1342 h 1741"/>
                <a:gd name="T40" fmla="*/ 1256 w 4059"/>
                <a:gd name="T41" fmla="*/ 1350 h 1741"/>
                <a:gd name="T42" fmla="*/ 1424 w 4059"/>
                <a:gd name="T43" fmla="*/ 1268 h 1741"/>
                <a:gd name="T44" fmla="*/ 1458 w 4059"/>
                <a:gd name="T45" fmla="*/ 1290 h 1741"/>
                <a:gd name="T46" fmla="*/ 1695 w 4059"/>
                <a:gd name="T47" fmla="*/ 1184 h 1741"/>
                <a:gd name="T48" fmla="*/ 1781 w 4059"/>
                <a:gd name="T49" fmla="*/ 1155 h 1741"/>
                <a:gd name="T50" fmla="*/ 1894 w 4059"/>
                <a:gd name="T51" fmla="*/ 1121 h 1741"/>
                <a:gd name="T52" fmla="*/ 1984 w 4059"/>
                <a:gd name="T53" fmla="*/ 1130 h 1741"/>
                <a:gd name="T54" fmla="*/ 2079 w 4059"/>
                <a:gd name="T55" fmla="*/ 1105 h 1741"/>
                <a:gd name="T56" fmla="*/ 2197 w 4059"/>
                <a:gd name="T57" fmla="*/ 1088 h 1741"/>
                <a:gd name="T58" fmla="*/ 2347 w 4059"/>
                <a:gd name="T59" fmla="*/ 1018 h 1741"/>
                <a:gd name="T60" fmla="*/ 2446 w 4059"/>
                <a:gd name="T61" fmla="*/ 1054 h 1741"/>
                <a:gd name="T62" fmla="*/ 2677 w 4059"/>
                <a:gd name="T63" fmla="*/ 966 h 1741"/>
                <a:gd name="T64" fmla="*/ 2719 w 4059"/>
                <a:gd name="T65" fmla="*/ 970 h 1741"/>
                <a:gd name="T66" fmla="*/ 2867 w 4059"/>
                <a:gd name="T67" fmla="*/ 910 h 1741"/>
                <a:gd name="T68" fmla="*/ 2990 w 4059"/>
                <a:gd name="T69" fmla="*/ 763 h 1741"/>
                <a:gd name="T70" fmla="*/ 3130 w 4059"/>
                <a:gd name="T71" fmla="*/ 679 h 1741"/>
                <a:gd name="T72" fmla="*/ 3262 w 4059"/>
                <a:gd name="T73" fmla="*/ 712 h 1741"/>
                <a:gd name="T74" fmla="*/ 3393 w 4059"/>
                <a:gd name="T75" fmla="*/ 642 h 1741"/>
                <a:gd name="T76" fmla="*/ 3491 w 4059"/>
                <a:gd name="T77" fmla="*/ 568 h 1741"/>
                <a:gd name="T78" fmla="*/ 3633 w 4059"/>
                <a:gd name="T79" fmla="*/ 384 h 1741"/>
                <a:gd name="T80" fmla="*/ 3754 w 4059"/>
                <a:gd name="T81" fmla="*/ 223 h 1741"/>
                <a:gd name="T82" fmla="*/ 3886 w 4059"/>
                <a:gd name="T83" fmla="*/ 135 h 1741"/>
                <a:gd name="T84" fmla="*/ 3958 w 4059"/>
                <a:gd name="T85" fmla="*/ 38 h 1741"/>
                <a:gd name="T86" fmla="*/ 4059 w 4059"/>
                <a:gd name="T87" fmla="*/ 0 h 1741"/>
                <a:gd name="T88" fmla="*/ 4059 w 4059"/>
                <a:gd name="T89" fmla="*/ 1741 h 1741"/>
                <a:gd name="T90" fmla="*/ 0 w 4059"/>
                <a:gd name="T91" fmla="*/ 1741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59" h="1741">
                  <a:moveTo>
                    <a:pt x="0" y="1741"/>
                  </a:moveTo>
                  <a:lnTo>
                    <a:pt x="0" y="772"/>
                  </a:lnTo>
                  <a:lnTo>
                    <a:pt x="69" y="628"/>
                  </a:lnTo>
                  <a:lnTo>
                    <a:pt x="106" y="547"/>
                  </a:lnTo>
                  <a:lnTo>
                    <a:pt x="159" y="311"/>
                  </a:lnTo>
                  <a:lnTo>
                    <a:pt x="209" y="333"/>
                  </a:lnTo>
                  <a:lnTo>
                    <a:pt x="268" y="585"/>
                  </a:lnTo>
                  <a:lnTo>
                    <a:pt x="372" y="798"/>
                  </a:lnTo>
                  <a:lnTo>
                    <a:pt x="426" y="882"/>
                  </a:lnTo>
                  <a:lnTo>
                    <a:pt x="468" y="852"/>
                  </a:lnTo>
                  <a:lnTo>
                    <a:pt x="577" y="953"/>
                  </a:lnTo>
                  <a:lnTo>
                    <a:pt x="648" y="1113"/>
                  </a:lnTo>
                  <a:lnTo>
                    <a:pt x="735" y="1303"/>
                  </a:lnTo>
                  <a:lnTo>
                    <a:pt x="779" y="1333"/>
                  </a:lnTo>
                  <a:lnTo>
                    <a:pt x="843" y="1472"/>
                  </a:lnTo>
                  <a:lnTo>
                    <a:pt x="948" y="1404"/>
                  </a:lnTo>
                  <a:lnTo>
                    <a:pt x="992" y="1409"/>
                  </a:lnTo>
                  <a:lnTo>
                    <a:pt x="1101" y="1358"/>
                  </a:lnTo>
                  <a:lnTo>
                    <a:pt x="1147" y="1383"/>
                  </a:lnTo>
                  <a:lnTo>
                    <a:pt x="1214" y="1342"/>
                  </a:lnTo>
                  <a:lnTo>
                    <a:pt x="1256" y="1350"/>
                  </a:lnTo>
                  <a:lnTo>
                    <a:pt x="1424" y="1268"/>
                  </a:lnTo>
                  <a:lnTo>
                    <a:pt x="1458" y="1290"/>
                  </a:lnTo>
                  <a:lnTo>
                    <a:pt x="1695" y="1184"/>
                  </a:lnTo>
                  <a:lnTo>
                    <a:pt x="1781" y="1155"/>
                  </a:lnTo>
                  <a:lnTo>
                    <a:pt x="1894" y="1121"/>
                  </a:lnTo>
                  <a:lnTo>
                    <a:pt x="1984" y="1130"/>
                  </a:lnTo>
                  <a:lnTo>
                    <a:pt x="2079" y="1105"/>
                  </a:lnTo>
                  <a:lnTo>
                    <a:pt x="2197" y="1088"/>
                  </a:lnTo>
                  <a:lnTo>
                    <a:pt x="2347" y="1018"/>
                  </a:lnTo>
                  <a:lnTo>
                    <a:pt x="2446" y="1054"/>
                  </a:lnTo>
                  <a:lnTo>
                    <a:pt x="2677" y="966"/>
                  </a:lnTo>
                  <a:lnTo>
                    <a:pt x="2719" y="970"/>
                  </a:lnTo>
                  <a:lnTo>
                    <a:pt x="2867" y="910"/>
                  </a:lnTo>
                  <a:lnTo>
                    <a:pt x="2990" y="763"/>
                  </a:lnTo>
                  <a:lnTo>
                    <a:pt x="3130" y="679"/>
                  </a:lnTo>
                  <a:lnTo>
                    <a:pt x="3262" y="712"/>
                  </a:lnTo>
                  <a:lnTo>
                    <a:pt x="3393" y="642"/>
                  </a:lnTo>
                  <a:lnTo>
                    <a:pt x="3491" y="568"/>
                  </a:lnTo>
                  <a:lnTo>
                    <a:pt x="3633" y="384"/>
                  </a:lnTo>
                  <a:lnTo>
                    <a:pt x="3754" y="223"/>
                  </a:lnTo>
                  <a:lnTo>
                    <a:pt x="3886" y="135"/>
                  </a:lnTo>
                  <a:lnTo>
                    <a:pt x="3958" y="38"/>
                  </a:lnTo>
                  <a:lnTo>
                    <a:pt x="4059" y="0"/>
                  </a:lnTo>
                  <a:lnTo>
                    <a:pt x="4059" y="1741"/>
                  </a:lnTo>
                  <a:lnTo>
                    <a:pt x="0" y="1741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842" y="1901"/>
              <a:ext cx="4066" cy="1306"/>
            </a:xfrm>
            <a:custGeom>
              <a:avLst/>
              <a:gdLst>
                <a:gd name="T0" fmla="*/ 0 w 4066"/>
                <a:gd name="T1" fmla="*/ 1306 h 1306"/>
                <a:gd name="T2" fmla="*/ 0 w 4066"/>
                <a:gd name="T3" fmla="*/ 942 h 1306"/>
                <a:gd name="T4" fmla="*/ 78 w 4066"/>
                <a:gd name="T5" fmla="*/ 884 h 1306"/>
                <a:gd name="T6" fmla="*/ 124 w 4066"/>
                <a:gd name="T7" fmla="*/ 858 h 1306"/>
                <a:gd name="T8" fmla="*/ 173 w 4066"/>
                <a:gd name="T9" fmla="*/ 812 h 1306"/>
                <a:gd name="T10" fmla="*/ 263 w 4066"/>
                <a:gd name="T11" fmla="*/ 905 h 1306"/>
                <a:gd name="T12" fmla="*/ 408 w 4066"/>
                <a:gd name="T13" fmla="*/ 1015 h 1306"/>
                <a:gd name="T14" fmla="*/ 463 w 4066"/>
                <a:gd name="T15" fmla="*/ 1015 h 1306"/>
                <a:gd name="T16" fmla="*/ 567 w 4066"/>
                <a:gd name="T17" fmla="*/ 1024 h 1306"/>
                <a:gd name="T18" fmla="*/ 689 w 4066"/>
                <a:gd name="T19" fmla="*/ 1138 h 1306"/>
                <a:gd name="T20" fmla="*/ 798 w 4066"/>
                <a:gd name="T21" fmla="*/ 1188 h 1306"/>
                <a:gd name="T22" fmla="*/ 902 w 4066"/>
                <a:gd name="T23" fmla="*/ 1170 h 1306"/>
                <a:gd name="T24" fmla="*/ 1034 w 4066"/>
                <a:gd name="T25" fmla="*/ 1145 h 1306"/>
                <a:gd name="T26" fmla="*/ 1115 w 4066"/>
                <a:gd name="T27" fmla="*/ 1108 h 1306"/>
                <a:gd name="T28" fmla="*/ 1161 w 4066"/>
                <a:gd name="T29" fmla="*/ 1116 h 1306"/>
                <a:gd name="T30" fmla="*/ 1401 w 4066"/>
                <a:gd name="T31" fmla="*/ 1036 h 1306"/>
                <a:gd name="T32" fmla="*/ 1468 w 4066"/>
                <a:gd name="T33" fmla="*/ 1053 h 1306"/>
                <a:gd name="T34" fmla="*/ 1690 w 4066"/>
                <a:gd name="T35" fmla="*/ 980 h 1306"/>
                <a:gd name="T36" fmla="*/ 1744 w 4066"/>
                <a:gd name="T37" fmla="*/ 985 h 1306"/>
                <a:gd name="T38" fmla="*/ 1852 w 4066"/>
                <a:gd name="T39" fmla="*/ 951 h 1306"/>
                <a:gd name="T40" fmla="*/ 1998 w 4066"/>
                <a:gd name="T41" fmla="*/ 959 h 1306"/>
                <a:gd name="T42" fmla="*/ 2207 w 4066"/>
                <a:gd name="T43" fmla="*/ 942 h 1306"/>
                <a:gd name="T44" fmla="*/ 2356 w 4066"/>
                <a:gd name="T45" fmla="*/ 917 h 1306"/>
                <a:gd name="T46" fmla="*/ 2451 w 4066"/>
                <a:gd name="T47" fmla="*/ 922 h 1306"/>
                <a:gd name="T48" fmla="*/ 2626 w 4066"/>
                <a:gd name="T49" fmla="*/ 862 h 1306"/>
                <a:gd name="T50" fmla="*/ 2718 w 4066"/>
                <a:gd name="T51" fmla="*/ 866 h 1306"/>
                <a:gd name="T52" fmla="*/ 2872 w 4066"/>
                <a:gd name="T53" fmla="*/ 820 h 1306"/>
                <a:gd name="T54" fmla="*/ 3008 w 4066"/>
                <a:gd name="T55" fmla="*/ 698 h 1306"/>
                <a:gd name="T56" fmla="*/ 3134 w 4066"/>
                <a:gd name="T57" fmla="*/ 626 h 1306"/>
                <a:gd name="T58" fmla="*/ 3297 w 4066"/>
                <a:gd name="T59" fmla="*/ 588 h 1306"/>
                <a:gd name="T60" fmla="*/ 3483 w 4066"/>
                <a:gd name="T61" fmla="*/ 483 h 1306"/>
                <a:gd name="T62" fmla="*/ 3600 w 4066"/>
                <a:gd name="T63" fmla="*/ 368 h 1306"/>
                <a:gd name="T64" fmla="*/ 3641 w 4066"/>
                <a:gd name="T65" fmla="*/ 368 h 1306"/>
                <a:gd name="T66" fmla="*/ 3813 w 4066"/>
                <a:gd name="T67" fmla="*/ 143 h 1306"/>
                <a:gd name="T68" fmla="*/ 3967 w 4066"/>
                <a:gd name="T69" fmla="*/ 26 h 1306"/>
                <a:gd name="T70" fmla="*/ 4066 w 4066"/>
                <a:gd name="T71" fmla="*/ 0 h 1306"/>
                <a:gd name="T72" fmla="*/ 4066 w 4066"/>
                <a:gd name="T73" fmla="*/ 1298 h 1306"/>
                <a:gd name="T74" fmla="*/ 0 w 4066"/>
                <a:gd name="T75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66" h="1306">
                  <a:moveTo>
                    <a:pt x="0" y="1306"/>
                  </a:moveTo>
                  <a:lnTo>
                    <a:pt x="0" y="942"/>
                  </a:lnTo>
                  <a:lnTo>
                    <a:pt x="78" y="884"/>
                  </a:lnTo>
                  <a:lnTo>
                    <a:pt x="124" y="858"/>
                  </a:lnTo>
                  <a:lnTo>
                    <a:pt x="173" y="812"/>
                  </a:lnTo>
                  <a:lnTo>
                    <a:pt x="263" y="905"/>
                  </a:lnTo>
                  <a:lnTo>
                    <a:pt x="408" y="1015"/>
                  </a:lnTo>
                  <a:lnTo>
                    <a:pt x="463" y="1015"/>
                  </a:lnTo>
                  <a:lnTo>
                    <a:pt x="567" y="1024"/>
                  </a:lnTo>
                  <a:lnTo>
                    <a:pt x="689" y="1138"/>
                  </a:lnTo>
                  <a:lnTo>
                    <a:pt x="798" y="1188"/>
                  </a:lnTo>
                  <a:lnTo>
                    <a:pt x="902" y="1170"/>
                  </a:lnTo>
                  <a:lnTo>
                    <a:pt x="1034" y="1145"/>
                  </a:lnTo>
                  <a:lnTo>
                    <a:pt x="1115" y="1108"/>
                  </a:lnTo>
                  <a:lnTo>
                    <a:pt x="1161" y="1116"/>
                  </a:lnTo>
                  <a:lnTo>
                    <a:pt x="1401" y="1036"/>
                  </a:lnTo>
                  <a:lnTo>
                    <a:pt x="1468" y="1053"/>
                  </a:lnTo>
                  <a:lnTo>
                    <a:pt x="1690" y="980"/>
                  </a:lnTo>
                  <a:lnTo>
                    <a:pt x="1744" y="985"/>
                  </a:lnTo>
                  <a:lnTo>
                    <a:pt x="1852" y="951"/>
                  </a:lnTo>
                  <a:lnTo>
                    <a:pt x="1998" y="959"/>
                  </a:lnTo>
                  <a:lnTo>
                    <a:pt x="2207" y="942"/>
                  </a:lnTo>
                  <a:lnTo>
                    <a:pt x="2356" y="917"/>
                  </a:lnTo>
                  <a:lnTo>
                    <a:pt x="2451" y="922"/>
                  </a:lnTo>
                  <a:lnTo>
                    <a:pt x="2626" y="862"/>
                  </a:lnTo>
                  <a:lnTo>
                    <a:pt x="2718" y="866"/>
                  </a:lnTo>
                  <a:lnTo>
                    <a:pt x="2872" y="820"/>
                  </a:lnTo>
                  <a:lnTo>
                    <a:pt x="3008" y="698"/>
                  </a:lnTo>
                  <a:lnTo>
                    <a:pt x="3134" y="626"/>
                  </a:lnTo>
                  <a:lnTo>
                    <a:pt x="3297" y="588"/>
                  </a:lnTo>
                  <a:lnTo>
                    <a:pt x="3483" y="483"/>
                  </a:lnTo>
                  <a:lnTo>
                    <a:pt x="3600" y="368"/>
                  </a:lnTo>
                  <a:lnTo>
                    <a:pt x="3641" y="368"/>
                  </a:lnTo>
                  <a:lnTo>
                    <a:pt x="3813" y="143"/>
                  </a:lnTo>
                  <a:lnTo>
                    <a:pt x="3967" y="26"/>
                  </a:lnTo>
                  <a:lnTo>
                    <a:pt x="4066" y="0"/>
                  </a:lnTo>
                  <a:lnTo>
                    <a:pt x="4066" y="1298"/>
                  </a:lnTo>
                  <a:lnTo>
                    <a:pt x="0" y="1306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846" y="2511"/>
              <a:ext cx="4059" cy="690"/>
            </a:xfrm>
            <a:custGeom>
              <a:avLst/>
              <a:gdLst>
                <a:gd name="T0" fmla="*/ 0 w 4059"/>
                <a:gd name="T1" fmla="*/ 686 h 690"/>
                <a:gd name="T2" fmla="*/ 0 w 4059"/>
                <a:gd name="T3" fmla="*/ 565 h 690"/>
                <a:gd name="T4" fmla="*/ 51 w 4059"/>
                <a:gd name="T5" fmla="*/ 548 h 690"/>
                <a:gd name="T6" fmla="*/ 123 w 4059"/>
                <a:gd name="T7" fmla="*/ 556 h 690"/>
                <a:gd name="T8" fmla="*/ 159 w 4059"/>
                <a:gd name="T9" fmla="*/ 552 h 690"/>
                <a:gd name="T10" fmla="*/ 327 w 4059"/>
                <a:gd name="T11" fmla="*/ 606 h 690"/>
                <a:gd name="T12" fmla="*/ 390 w 4059"/>
                <a:gd name="T13" fmla="*/ 615 h 690"/>
                <a:gd name="T14" fmla="*/ 572 w 4059"/>
                <a:gd name="T15" fmla="*/ 636 h 690"/>
                <a:gd name="T16" fmla="*/ 641 w 4059"/>
                <a:gd name="T17" fmla="*/ 646 h 690"/>
                <a:gd name="T18" fmla="*/ 689 w 4059"/>
                <a:gd name="T19" fmla="*/ 674 h 690"/>
                <a:gd name="T20" fmla="*/ 767 w 4059"/>
                <a:gd name="T21" fmla="*/ 665 h 690"/>
                <a:gd name="T22" fmla="*/ 848 w 4059"/>
                <a:gd name="T23" fmla="*/ 646 h 690"/>
                <a:gd name="T24" fmla="*/ 920 w 4059"/>
                <a:gd name="T25" fmla="*/ 669 h 690"/>
                <a:gd name="T26" fmla="*/ 1038 w 4059"/>
                <a:gd name="T27" fmla="*/ 669 h 690"/>
                <a:gd name="T28" fmla="*/ 1088 w 4059"/>
                <a:gd name="T29" fmla="*/ 652 h 690"/>
                <a:gd name="T30" fmla="*/ 1210 w 4059"/>
                <a:gd name="T31" fmla="*/ 674 h 690"/>
                <a:gd name="T32" fmla="*/ 1351 w 4059"/>
                <a:gd name="T33" fmla="*/ 657 h 690"/>
                <a:gd name="T34" fmla="*/ 1453 w 4059"/>
                <a:gd name="T35" fmla="*/ 674 h 690"/>
                <a:gd name="T36" fmla="*/ 1594 w 4059"/>
                <a:gd name="T37" fmla="*/ 652 h 690"/>
                <a:gd name="T38" fmla="*/ 1821 w 4059"/>
                <a:gd name="T39" fmla="*/ 652 h 690"/>
                <a:gd name="T40" fmla="*/ 2101 w 4059"/>
                <a:gd name="T41" fmla="*/ 632 h 690"/>
                <a:gd name="T42" fmla="*/ 2279 w 4059"/>
                <a:gd name="T43" fmla="*/ 620 h 690"/>
                <a:gd name="T44" fmla="*/ 2347 w 4059"/>
                <a:gd name="T45" fmla="*/ 589 h 690"/>
                <a:gd name="T46" fmla="*/ 2446 w 4059"/>
                <a:gd name="T47" fmla="*/ 606 h 690"/>
                <a:gd name="T48" fmla="*/ 2677 w 4059"/>
                <a:gd name="T49" fmla="*/ 560 h 690"/>
                <a:gd name="T50" fmla="*/ 2772 w 4059"/>
                <a:gd name="T51" fmla="*/ 552 h 690"/>
                <a:gd name="T52" fmla="*/ 2831 w 4059"/>
                <a:gd name="T53" fmla="*/ 552 h 690"/>
                <a:gd name="T54" fmla="*/ 2921 w 4059"/>
                <a:gd name="T55" fmla="*/ 505 h 690"/>
                <a:gd name="T56" fmla="*/ 3035 w 4059"/>
                <a:gd name="T57" fmla="*/ 447 h 690"/>
                <a:gd name="T58" fmla="*/ 3211 w 4059"/>
                <a:gd name="T59" fmla="*/ 410 h 690"/>
                <a:gd name="T60" fmla="*/ 3316 w 4059"/>
                <a:gd name="T61" fmla="*/ 375 h 690"/>
                <a:gd name="T62" fmla="*/ 3483 w 4059"/>
                <a:gd name="T63" fmla="*/ 312 h 690"/>
                <a:gd name="T64" fmla="*/ 3592 w 4059"/>
                <a:gd name="T65" fmla="*/ 202 h 690"/>
                <a:gd name="T66" fmla="*/ 3673 w 4059"/>
                <a:gd name="T67" fmla="*/ 159 h 690"/>
                <a:gd name="T68" fmla="*/ 3718 w 4059"/>
                <a:gd name="T69" fmla="*/ 117 h 690"/>
                <a:gd name="T70" fmla="*/ 3849 w 4059"/>
                <a:gd name="T71" fmla="*/ 59 h 690"/>
                <a:gd name="T72" fmla="*/ 3953 w 4059"/>
                <a:gd name="T73" fmla="*/ 24 h 690"/>
                <a:gd name="T74" fmla="*/ 4059 w 4059"/>
                <a:gd name="T75" fmla="*/ 0 h 690"/>
                <a:gd name="T76" fmla="*/ 4059 w 4059"/>
                <a:gd name="T77" fmla="*/ 690 h 690"/>
                <a:gd name="T78" fmla="*/ 0 w 4059"/>
                <a:gd name="T79" fmla="*/ 68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9" h="690">
                  <a:moveTo>
                    <a:pt x="0" y="686"/>
                  </a:moveTo>
                  <a:lnTo>
                    <a:pt x="0" y="565"/>
                  </a:lnTo>
                  <a:lnTo>
                    <a:pt x="51" y="548"/>
                  </a:lnTo>
                  <a:lnTo>
                    <a:pt x="123" y="556"/>
                  </a:lnTo>
                  <a:lnTo>
                    <a:pt x="159" y="552"/>
                  </a:lnTo>
                  <a:lnTo>
                    <a:pt x="327" y="606"/>
                  </a:lnTo>
                  <a:lnTo>
                    <a:pt x="390" y="615"/>
                  </a:lnTo>
                  <a:lnTo>
                    <a:pt x="572" y="636"/>
                  </a:lnTo>
                  <a:lnTo>
                    <a:pt x="641" y="646"/>
                  </a:lnTo>
                  <a:lnTo>
                    <a:pt x="689" y="674"/>
                  </a:lnTo>
                  <a:lnTo>
                    <a:pt x="767" y="665"/>
                  </a:lnTo>
                  <a:lnTo>
                    <a:pt x="848" y="646"/>
                  </a:lnTo>
                  <a:lnTo>
                    <a:pt x="920" y="669"/>
                  </a:lnTo>
                  <a:lnTo>
                    <a:pt x="1038" y="669"/>
                  </a:lnTo>
                  <a:lnTo>
                    <a:pt x="1088" y="652"/>
                  </a:lnTo>
                  <a:lnTo>
                    <a:pt x="1210" y="674"/>
                  </a:lnTo>
                  <a:lnTo>
                    <a:pt x="1351" y="657"/>
                  </a:lnTo>
                  <a:lnTo>
                    <a:pt x="1453" y="674"/>
                  </a:lnTo>
                  <a:lnTo>
                    <a:pt x="1594" y="652"/>
                  </a:lnTo>
                  <a:lnTo>
                    <a:pt x="1821" y="652"/>
                  </a:lnTo>
                  <a:lnTo>
                    <a:pt x="2101" y="632"/>
                  </a:lnTo>
                  <a:lnTo>
                    <a:pt x="2279" y="620"/>
                  </a:lnTo>
                  <a:lnTo>
                    <a:pt x="2347" y="589"/>
                  </a:lnTo>
                  <a:lnTo>
                    <a:pt x="2446" y="606"/>
                  </a:lnTo>
                  <a:lnTo>
                    <a:pt x="2677" y="560"/>
                  </a:lnTo>
                  <a:lnTo>
                    <a:pt x="2772" y="552"/>
                  </a:lnTo>
                  <a:lnTo>
                    <a:pt x="2831" y="552"/>
                  </a:lnTo>
                  <a:lnTo>
                    <a:pt x="2921" y="505"/>
                  </a:lnTo>
                  <a:lnTo>
                    <a:pt x="3035" y="447"/>
                  </a:lnTo>
                  <a:lnTo>
                    <a:pt x="3211" y="410"/>
                  </a:lnTo>
                  <a:lnTo>
                    <a:pt x="3316" y="375"/>
                  </a:lnTo>
                  <a:lnTo>
                    <a:pt x="3483" y="312"/>
                  </a:lnTo>
                  <a:lnTo>
                    <a:pt x="3592" y="202"/>
                  </a:lnTo>
                  <a:lnTo>
                    <a:pt x="3673" y="159"/>
                  </a:lnTo>
                  <a:lnTo>
                    <a:pt x="3718" y="117"/>
                  </a:lnTo>
                  <a:lnTo>
                    <a:pt x="3849" y="59"/>
                  </a:lnTo>
                  <a:lnTo>
                    <a:pt x="3953" y="24"/>
                  </a:lnTo>
                  <a:lnTo>
                    <a:pt x="4059" y="0"/>
                  </a:lnTo>
                  <a:lnTo>
                    <a:pt x="4059" y="690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grpSp>
          <p:nvGrpSpPr>
            <p:cNvPr id="9" name="Group 10"/>
            <p:cNvGrpSpPr>
              <a:grpSpLocks/>
            </p:cNvGrpSpPr>
            <p:nvPr/>
          </p:nvGrpSpPr>
          <p:grpSpPr bwMode="auto">
            <a:xfrm>
              <a:off x="846" y="1338"/>
              <a:ext cx="4051" cy="1863"/>
              <a:chOff x="846" y="1338"/>
              <a:chExt cx="4051" cy="1863"/>
            </a:xfrm>
          </p:grpSpPr>
          <p:sp>
            <p:nvSpPr>
              <p:cNvPr id="80" name="Line 8"/>
              <p:cNvSpPr>
                <a:spLocks noChangeShapeType="1"/>
              </p:cNvSpPr>
              <p:nvPr/>
            </p:nvSpPr>
            <p:spPr bwMode="auto">
              <a:xfrm flipV="1">
                <a:off x="846" y="1338"/>
                <a:ext cx="0" cy="1863"/>
              </a:xfrm>
              <a:prstGeom prst="line">
                <a:avLst/>
              </a:prstGeom>
              <a:noFill/>
              <a:ln w="206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  <p:sp>
            <p:nvSpPr>
              <p:cNvPr id="81" name="Line 9"/>
              <p:cNvSpPr>
                <a:spLocks noChangeShapeType="1"/>
              </p:cNvSpPr>
              <p:nvPr/>
            </p:nvSpPr>
            <p:spPr bwMode="auto">
              <a:xfrm>
                <a:off x="846" y="3201"/>
                <a:ext cx="4051" cy="0"/>
              </a:xfrm>
              <a:prstGeom prst="line">
                <a:avLst/>
              </a:prstGeom>
              <a:noFill/>
              <a:ln w="20638" cap="rnd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/>
              </a:p>
            </p:txBody>
          </p:sp>
        </p:grpSp>
        <p:sp>
          <p:nvSpPr>
            <p:cNvPr id="10" name="Freeform 24"/>
            <p:cNvSpPr>
              <a:spLocks/>
            </p:cNvSpPr>
            <p:nvPr/>
          </p:nvSpPr>
          <p:spPr bwMode="auto">
            <a:xfrm>
              <a:off x="846" y="1460"/>
              <a:ext cx="4059" cy="1741"/>
            </a:xfrm>
            <a:custGeom>
              <a:avLst/>
              <a:gdLst>
                <a:gd name="T0" fmla="*/ 0 w 4059"/>
                <a:gd name="T1" fmla="*/ 1741 h 1741"/>
                <a:gd name="T2" fmla="*/ 0 w 4059"/>
                <a:gd name="T3" fmla="*/ 772 h 1741"/>
                <a:gd name="T4" fmla="*/ 69 w 4059"/>
                <a:gd name="T5" fmla="*/ 628 h 1741"/>
                <a:gd name="T6" fmla="*/ 106 w 4059"/>
                <a:gd name="T7" fmla="*/ 547 h 1741"/>
                <a:gd name="T8" fmla="*/ 159 w 4059"/>
                <a:gd name="T9" fmla="*/ 311 h 1741"/>
                <a:gd name="T10" fmla="*/ 209 w 4059"/>
                <a:gd name="T11" fmla="*/ 333 h 1741"/>
                <a:gd name="T12" fmla="*/ 268 w 4059"/>
                <a:gd name="T13" fmla="*/ 585 h 1741"/>
                <a:gd name="T14" fmla="*/ 372 w 4059"/>
                <a:gd name="T15" fmla="*/ 798 h 1741"/>
                <a:gd name="T16" fmla="*/ 426 w 4059"/>
                <a:gd name="T17" fmla="*/ 882 h 1741"/>
                <a:gd name="T18" fmla="*/ 468 w 4059"/>
                <a:gd name="T19" fmla="*/ 852 h 1741"/>
                <a:gd name="T20" fmla="*/ 577 w 4059"/>
                <a:gd name="T21" fmla="*/ 953 h 1741"/>
                <a:gd name="T22" fmla="*/ 648 w 4059"/>
                <a:gd name="T23" fmla="*/ 1113 h 1741"/>
                <a:gd name="T24" fmla="*/ 735 w 4059"/>
                <a:gd name="T25" fmla="*/ 1303 h 1741"/>
                <a:gd name="T26" fmla="*/ 779 w 4059"/>
                <a:gd name="T27" fmla="*/ 1333 h 1741"/>
                <a:gd name="T28" fmla="*/ 843 w 4059"/>
                <a:gd name="T29" fmla="*/ 1472 h 1741"/>
                <a:gd name="T30" fmla="*/ 948 w 4059"/>
                <a:gd name="T31" fmla="*/ 1404 h 1741"/>
                <a:gd name="T32" fmla="*/ 992 w 4059"/>
                <a:gd name="T33" fmla="*/ 1409 h 1741"/>
                <a:gd name="T34" fmla="*/ 1101 w 4059"/>
                <a:gd name="T35" fmla="*/ 1358 h 1741"/>
                <a:gd name="T36" fmla="*/ 1147 w 4059"/>
                <a:gd name="T37" fmla="*/ 1383 h 1741"/>
                <a:gd name="T38" fmla="*/ 1214 w 4059"/>
                <a:gd name="T39" fmla="*/ 1342 h 1741"/>
                <a:gd name="T40" fmla="*/ 1256 w 4059"/>
                <a:gd name="T41" fmla="*/ 1350 h 1741"/>
                <a:gd name="T42" fmla="*/ 1424 w 4059"/>
                <a:gd name="T43" fmla="*/ 1268 h 1741"/>
                <a:gd name="T44" fmla="*/ 1458 w 4059"/>
                <a:gd name="T45" fmla="*/ 1290 h 1741"/>
                <a:gd name="T46" fmla="*/ 1695 w 4059"/>
                <a:gd name="T47" fmla="*/ 1184 h 1741"/>
                <a:gd name="T48" fmla="*/ 1781 w 4059"/>
                <a:gd name="T49" fmla="*/ 1155 h 1741"/>
                <a:gd name="T50" fmla="*/ 1894 w 4059"/>
                <a:gd name="T51" fmla="*/ 1121 h 1741"/>
                <a:gd name="T52" fmla="*/ 1984 w 4059"/>
                <a:gd name="T53" fmla="*/ 1130 h 1741"/>
                <a:gd name="T54" fmla="*/ 2079 w 4059"/>
                <a:gd name="T55" fmla="*/ 1105 h 1741"/>
                <a:gd name="T56" fmla="*/ 2197 w 4059"/>
                <a:gd name="T57" fmla="*/ 1088 h 1741"/>
                <a:gd name="T58" fmla="*/ 2347 w 4059"/>
                <a:gd name="T59" fmla="*/ 1018 h 1741"/>
                <a:gd name="T60" fmla="*/ 2446 w 4059"/>
                <a:gd name="T61" fmla="*/ 1054 h 1741"/>
                <a:gd name="T62" fmla="*/ 2677 w 4059"/>
                <a:gd name="T63" fmla="*/ 966 h 1741"/>
                <a:gd name="T64" fmla="*/ 2719 w 4059"/>
                <a:gd name="T65" fmla="*/ 970 h 1741"/>
                <a:gd name="T66" fmla="*/ 2867 w 4059"/>
                <a:gd name="T67" fmla="*/ 910 h 1741"/>
                <a:gd name="T68" fmla="*/ 2990 w 4059"/>
                <a:gd name="T69" fmla="*/ 763 h 1741"/>
                <a:gd name="T70" fmla="*/ 3130 w 4059"/>
                <a:gd name="T71" fmla="*/ 679 h 1741"/>
                <a:gd name="T72" fmla="*/ 3262 w 4059"/>
                <a:gd name="T73" fmla="*/ 712 h 1741"/>
                <a:gd name="T74" fmla="*/ 3393 w 4059"/>
                <a:gd name="T75" fmla="*/ 642 h 1741"/>
                <a:gd name="T76" fmla="*/ 3491 w 4059"/>
                <a:gd name="T77" fmla="*/ 568 h 1741"/>
                <a:gd name="T78" fmla="*/ 3633 w 4059"/>
                <a:gd name="T79" fmla="*/ 384 h 1741"/>
                <a:gd name="T80" fmla="*/ 3754 w 4059"/>
                <a:gd name="T81" fmla="*/ 223 h 1741"/>
                <a:gd name="T82" fmla="*/ 3886 w 4059"/>
                <a:gd name="T83" fmla="*/ 135 h 1741"/>
                <a:gd name="T84" fmla="*/ 3958 w 4059"/>
                <a:gd name="T85" fmla="*/ 38 h 1741"/>
                <a:gd name="T86" fmla="*/ 4059 w 4059"/>
                <a:gd name="T87" fmla="*/ 0 h 1741"/>
                <a:gd name="T88" fmla="*/ 4059 w 4059"/>
                <a:gd name="T89" fmla="*/ 1741 h 1741"/>
                <a:gd name="T90" fmla="*/ 0 w 4059"/>
                <a:gd name="T91" fmla="*/ 1741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59" h="1741">
                  <a:moveTo>
                    <a:pt x="0" y="1741"/>
                  </a:moveTo>
                  <a:lnTo>
                    <a:pt x="0" y="772"/>
                  </a:lnTo>
                  <a:lnTo>
                    <a:pt x="69" y="628"/>
                  </a:lnTo>
                  <a:lnTo>
                    <a:pt x="106" y="547"/>
                  </a:lnTo>
                  <a:lnTo>
                    <a:pt x="159" y="311"/>
                  </a:lnTo>
                  <a:lnTo>
                    <a:pt x="209" y="333"/>
                  </a:lnTo>
                  <a:lnTo>
                    <a:pt x="268" y="585"/>
                  </a:lnTo>
                  <a:lnTo>
                    <a:pt x="372" y="798"/>
                  </a:lnTo>
                  <a:lnTo>
                    <a:pt x="426" y="882"/>
                  </a:lnTo>
                  <a:lnTo>
                    <a:pt x="468" y="852"/>
                  </a:lnTo>
                  <a:lnTo>
                    <a:pt x="577" y="953"/>
                  </a:lnTo>
                  <a:lnTo>
                    <a:pt x="648" y="1113"/>
                  </a:lnTo>
                  <a:lnTo>
                    <a:pt x="735" y="1303"/>
                  </a:lnTo>
                  <a:lnTo>
                    <a:pt x="779" y="1333"/>
                  </a:lnTo>
                  <a:lnTo>
                    <a:pt x="843" y="1472"/>
                  </a:lnTo>
                  <a:lnTo>
                    <a:pt x="948" y="1404"/>
                  </a:lnTo>
                  <a:lnTo>
                    <a:pt x="992" y="1409"/>
                  </a:lnTo>
                  <a:lnTo>
                    <a:pt x="1101" y="1358"/>
                  </a:lnTo>
                  <a:lnTo>
                    <a:pt x="1147" y="1383"/>
                  </a:lnTo>
                  <a:lnTo>
                    <a:pt x="1214" y="1342"/>
                  </a:lnTo>
                  <a:lnTo>
                    <a:pt x="1256" y="1350"/>
                  </a:lnTo>
                  <a:lnTo>
                    <a:pt x="1424" y="1268"/>
                  </a:lnTo>
                  <a:lnTo>
                    <a:pt x="1458" y="1290"/>
                  </a:lnTo>
                  <a:lnTo>
                    <a:pt x="1695" y="1184"/>
                  </a:lnTo>
                  <a:lnTo>
                    <a:pt x="1781" y="1155"/>
                  </a:lnTo>
                  <a:lnTo>
                    <a:pt x="1894" y="1121"/>
                  </a:lnTo>
                  <a:lnTo>
                    <a:pt x="1984" y="1130"/>
                  </a:lnTo>
                  <a:lnTo>
                    <a:pt x="2079" y="1105"/>
                  </a:lnTo>
                  <a:lnTo>
                    <a:pt x="2197" y="1088"/>
                  </a:lnTo>
                  <a:lnTo>
                    <a:pt x="2347" y="1018"/>
                  </a:lnTo>
                  <a:lnTo>
                    <a:pt x="2446" y="1054"/>
                  </a:lnTo>
                  <a:lnTo>
                    <a:pt x="2677" y="966"/>
                  </a:lnTo>
                  <a:lnTo>
                    <a:pt x="2719" y="970"/>
                  </a:lnTo>
                  <a:lnTo>
                    <a:pt x="2867" y="910"/>
                  </a:lnTo>
                  <a:lnTo>
                    <a:pt x="2990" y="763"/>
                  </a:lnTo>
                  <a:lnTo>
                    <a:pt x="3130" y="679"/>
                  </a:lnTo>
                  <a:lnTo>
                    <a:pt x="3262" y="712"/>
                  </a:lnTo>
                  <a:lnTo>
                    <a:pt x="3393" y="642"/>
                  </a:lnTo>
                  <a:lnTo>
                    <a:pt x="3491" y="568"/>
                  </a:lnTo>
                  <a:lnTo>
                    <a:pt x="3633" y="384"/>
                  </a:lnTo>
                  <a:lnTo>
                    <a:pt x="3754" y="223"/>
                  </a:lnTo>
                  <a:lnTo>
                    <a:pt x="3886" y="135"/>
                  </a:lnTo>
                  <a:lnTo>
                    <a:pt x="3958" y="38"/>
                  </a:lnTo>
                  <a:lnTo>
                    <a:pt x="4059" y="0"/>
                  </a:lnTo>
                  <a:lnTo>
                    <a:pt x="4059" y="1741"/>
                  </a:lnTo>
                  <a:lnTo>
                    <a:pt x="0" y="1741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Freeform 25"/>
            <p:cNvSpPr>
              <a:spLocks/>
            </p:cNvSpPr>
            <p:nvPr/>
          </p:nvSpPr>
          <p:spPr bwMode="auto">
            <a:xfrm>
              <a:off x="842" y="1901"/>
              <a:ext cx="4066" cy="1306"/>
            </a:xfrm>
            <a:custGeom>
              <a:avLst/>
              <a:gdLst>
                <a:gd name="T0" fmla="*/ 0 w 4066"/>
                <a:gd name="T1" fmla="*/ 1306 h 1306"/>
                <a:gd name="T2" fmla="*/ 0 w 4066"/>
                <a:gd name="T3" fmla="*/ 942 h 1306"/>
                <a:gd name="T4" fmla="*/ 78 w 4066"/>
                <a:gd name="T5" fmla="*/ 884 h 1306"/>
                <a:gd name="T6" fmla="*/ 124 w 4066"/>
                <a:gd name="T7" fmla="*/ 858 h 1306"/>
                <a:gd name="T8" fmla="*/ 173 w 4066"/>
                <a:gd name="T9" fmla="*/ 812 h 1306"/>
                <a:gd name="T10" fmla="*/ 263 w 4066"/>
                <a:gd name="T11" fmla="*/ 905 h 1306"/>
                <a:gd name="T12" fmla="*/ 408 w 4066"/>
                <a:gd name="T13" fmla="*/ 1015 h 1306"/>
                <a:gd name="T14" fmla="*/ 463 w 4066"/>
                <a:gd name="T15" fmla="*/ 1015 h 1306"/>
                <a:gd name="T16" fmla="*/ 567 w 4066"/>
                <a:gd name="T17" fmla="*/ 1024 h 1306"/>
                <a:gd name="T18" fmla="*/ 689 w 4066"/>
                <a:gd name="T19" fmla="*/ 1138 h 1306"/>
                <a:gd name="T20" fmla="*/ 798 w 4066"/>
                <a:gd name="T21" fmla="*/ 1188 h 1306"/>
                <a:gd name="T22" fmla="*/ 902 w 4066"/>
                <a:gd name="T23" fmla="*/ 1170 h 1306"/>
                <a:gd name="T24" fmla="*/ 1034 w 4066"/>
                <a:gd name="T25" fmla="*/ 1145 h 1306"/>
                <a:gd name="T26" fmla="*/ 1115 w 4066"/>
                <a:gd name="T27" fmla="*/ 1108 h 1306"/>
                <a:gd name="T28" fmla="*/ 1161 w 4066"/>
                <a:gd name="T29" fmla="*/ 1116 h 1306"/>
                <a:gd name="T30" fmla="*/ 1401 w 4066"/>
                <a:gd name="T31" fmla="*/ 1036 h 1306"/>
                <a:gd name="T32" fmla="*/ 1468 w 4066"/>
                <a:gd name="T33" fmla="*/ 1053 h 1306"/>
                <a:gd name="T34" fmla="*/ 1690 w 4066"/>
                <a:gd name="T35" fmla="*/ 980 h 1306"/>
                <a:gd name="T36" fmla="*/ 1744 w 4066"/>
                <a:gd name="T37" fmla="*/ 985 h 1306"/>
                <a:gd name="T38" fmla="*/ 1852 w 4066"/>
                <a:gd name="T39" fmla="*/ 951 h 1306"/>
                <a:gd name="T40" fmla="*/ 1998 w 4066"/>
                <a:gd name="T41" fmla="*/ 959 h 1306"/>
                <a:gd name="T42" fmla="*/ 2207 w 4066"/>
                <a:gd name="T43" fmla="*/ 942 h 1306"/>
                <a:gd name="T44" fmla="*/ 2356 w 4066"/>
                <a:gd name="T45" fmla="*/ 917 h 1306"/>
                <a:gd name="T46" fmla="*/ 2451 w 4066"/>
                <a:gd name="T47" fmla="*/ 922 h 1306"/>
                <a:gd name="T48" fmla="*/ 2626 w 4066"/>
                <a:gd name="T49" fmla="*/ 862 h 1306"/>
                <a:gd name="T50" fmla="*/ 2718 w 4066"/>
                <a:gd name="T51" fmla="*/ 866 h 1306"/>
                <a:gd name="T52" fmla="*/ 2872 w 4066"/>
                <a:gd name="T53" fmla="*/ 820 h 1306"/>
                <a:gd name="T54" fmla="*/ 3008 w 4066"/>
                <a:gd name="T55" fmla="*/ 698 h 1306"/>
                <a:gd name="T56" fmla="*/ 3134 w 4066"/>
                <a:gd name="T57" fmla="*/ 626 h 1306"/>
                <a:gd name="T58" fmla="*/ 3297 w 4066"/>
                <a:gd name="T59" fmla="*/ 588 h 1306"/>
                <a:gd name="T60" fmla="*/ 3483 w 4066"/>
                <a:gd name="T61" fmla="*/ 483 h 1306"/>
                <a:gd name="T62" fmla="*/ 3600 w 4066"/>
                <a:gd name="T63" fmla="*/ 368 h 1306"/>
                <a:gd name="T64" fmla="*/ 3641 w 4066"/>
                <a:gd name="T65" fmla="*/ 368 h 1306"/>
                <a:gd name="T66" fmla="*/ 3813 w 4066"/>
                <a:gd name="T67" fmla="*/ 143 h 1306"/>
                <a:gd name="T68" fmla="*/ 3967 w 4066"/>
                <a:gd name="T69" fmla="*/ 26 h 1306"/>
                <a:gd name="T70" fmla="*/ 4066 w 4066"/>
                <a:gd name="T71" fmla="*/ 0 h 1306"/>
                <a:gd name="T72" fmla="*/ 4066 w 4066"/>
                <a:gd name="T73" fmla="*/ 1298 h 1306"/>
                <a:gd name="T74" fmla="*/ 0 w 4066"/>
                <a:gd name="T75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66" h="1306">
                  <a:moveTo>
                    <a:pt x="0" y="1306"/>
                  </a:moveTo>
                  <a:lnTo>
                    <a:pt x="0" y="942"/>
                  </a:lnTo>
                  <a:lnTo>
                    <a:pt x="78" y="884"/>
                  </a:lnTo>
                  <a:lnTo>
                    <a:pt x="124" y="858"/>
                  </a:lnTo>
                  <a:lnTo>
                    <a:pt x="173" y="812"/>
                  </a:lnTo>
                  <a:lnTo>
                    <a:pt x="263" y="905"/>
                  </a:lnTo>
                  <a:lnTo>
                    <a:pt x="408" y="1015"/>
                  </a:lnTo>
                  <a:lnTo>
                    <a:pt x="463" y="1015"/>
                  </a:lnTo>
                  <a:lnTo>
                    <a:pt x="567" y="1024"/>
                  </a:lnTo>
                  <a:lnTo>
                    <a:pt x="689" y="1138"/>
                  </a:lnTo>
                  <a:lnTo>
                    <a:pt x="798" y="1188"/>
                  </a:lnTo>
                  <a:lnTo>
                    <a:pt x="902" y="1170"/>
                  </a:lnTo>
                  <a:lnTo>
                    <a:pt x="1034" y="1145"/>
                  </a:lnTo>
                  <a:lnTo>
                    <a:pt x="1115" y="1108"/>
                  </a:lnTo>
                  <a:lnTo>
                    <a:pt x="1161" y="1116"/>
                  </a:lnTo>
                  <a:lnTo>
                    <a:pt x="1401" y="1036"/>
                  </a:lnTo>
                  <a:lnTo>
                    <a:pt x="1468" y="1053"/>
                  </a:lnTo>
                  <a:lnTo>
                    <a:pt x="1690" y="980"/>
                  </a:lnTo>
                  <a:lnTo>
                    <a:pt x="1744" y="985"/>
                  </a:lnTo>
                  <a:lnTo>
                    <a:pt x="1852" y="951"/>
                  </a:lnTo>
                  <a:lnTo>
                    <a:pt x="1998" y="959"/>
                  </a:lnTo>
                  <a:lnTo>
                    <a:pt x="2207" y="942"/>
                  </a:lnTo>
                  <a:lnTo>
                    <a:pt x="2356" y="917"/>
                  </a:lnTo>
                  <a:lnTo>
                    <a:pt x="2451" y="922"/>
                  </a:lnTo>
                  <a:lnTo>
                    <a:pt x="2626" y="862"/>
                  </a:lnTo>
                  <a:lnTo>
                    <a:pt x="2718" y="866"/>
                  </a:lnTo>
                  <a:lnTo>
                    <a:pt x="2872" y="820"/>
                  </a:lnTo>
                  <a:lnTo>
                    <a:pt x="3008" y="698"/>
                  </a:lnTo>
                  <a:lnTo>
                    <a:pt x="3134" y="626"/>
                  </a:lnTo>
                  <a:lnTo>
                    <a:pt x="3297" y="588"/>
                  </a:lnTo>
                  <a:lnTo>
                    <a:pt x="3483" y="483"/>
                  </a:lnTo>
                  <a:lnTo>
                    <a:pt x="3600" y="368"/>
                  </a:lnTo>
                  <a:lnTo>
                    <a:pt x="3641" y="368"/>
                  </a:lnTo>
                  <a:lnTo>
                    <a:pt x="3813" y="143"/>
                  </a:lnTo>
                  <a:lnTo>
                    <a:pt x="3967" y="26"/>
                  </a:lnTo>
                  <a:lnTo>
                    <a:pt x="4066" y="0"/>
                  </a:lnTo>
                  <a:lnTo>
                    <a:pt x="4066" y="1298"/>
                  </a:lnTo>
                  <a:lnTo>
                    <a:pt x="0" y="1306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26"/>
            <p:cNvSpPr>
              <a:spLocks/>
            </p:cNvSpPr>
            <p:nvPr/>
          </p:nvSpPr>
          <p:spPr bwMode="auto">
            <a:xfrm>
              <a:off x="846" y="2511"/>
              <a:ext cx="4059" cy="690"/>
            </a:xfrm>
            <a:custGeom>
              <a:avLst/>
              <a:gdLst>
                <a:gd name="T0" fmla="*/ 0 w 4059"/>
                <a:gd name="T1" fmla="*/ 686 h 690"/>
                <a:gd name="T2" fmla="*/ 0 w 4059"/>
                <a:gd name="T3" fmla="*/ 565 h 690"/>
                <a:gd name="T4" fmla="*/ 51 w 4059"/>
                <a:gd name="T5" fmla="*/ 548 h 690"/>
                <a:gd name="T6" fmla="*/ 123 w 4059"/>
                <a:gd name="T7" fmla="*/ 556 h 690"/>
                <a:gd name="T8" fmla="*/ 159 w 4059"/>
                <a:gd name="T9" fmla="*/ 552 h 690"/>
                <a:gd name="T10" fmla="*/ 327 w 4059"/>
                <a:gd name="T11" fmla="*/ 606 h 690"/>
                <a:gd name="T12" fmla="*/ 390 w 4059"/>
                <a:gd name="T13" fmla="*/ 615 h 690"/>
                <a:gd name="T14" fmla="*/ 572 w 4059"/>
                <a:gd name="T15" fmla="*/ 636 h 690"/>
                <a:gd name="T16" fmla="*/ 641 w 4059"/>
                <a:gd name="T17" fmla="*/ 646 h 690"/>
                <a:gd name="T18" fmla="*/ 689 w 4059"/>
                <a:gd name="T19" fmla="*/ 674 h 690"/>
                <a:gd name="T20" fmla="*/ 767 w 4059"/>
                <a:gd name="T21" fmla="*/ 665 h 690"/>
                <a:gd name="T22" fmla="*/ 848 w 4059"/>
                <a:gd name="T23" fmla="*/ 646 h 690"/>
                <a:gd name="T24" fmla="*/ 920 w 4059"/>
                <a:gd name="T25" fmla="*/ 669 h 690"/>
                <a:gd name="T26" fmla="*/ 1038 w 4059"/>
                <a:gd name="T27" fmla="*/ 669 h 690"/>
                <a:gd name="T28" fmla="*/ 1088 w 4059"/>
                <a:gd name="T29" fmla="*/ 652 h 690"/>
                <a:gd name="T30" fmla="*/ 1210 w 4059"/>
                <a:gd name="T31" fmla="*/ 674 h 690"/>
                <a:gd name="T32" fmla="*/ 1351 w 4059"/>
                <a:gd name="T33" fmla="*/ 657 h 690"/>
                <a:gd name="T34" fmla="*/ 1453 w 4059"/>
                <a:gd name="T35" fmla="*/ 674 h 690"/>
                <a:gd name="T36" fmla="*/ 1594 w 4059"/>
                <a:gd name="T37" fmla="*/ 652 h 690"/>
                <a:gd name="T38" fmla="*/ 1821 w 4059"/>
                <a:gd name="T39" fmla="*/ 652 h 690"/>
                <a:gd name="T40" fmla="*/ 2101 w 4059"/>
                <a:gd name="T41" fmla="*/ 632 h 690"/>
                <a:gd name="T42" fmla="*/ 2279 w 4059"/>
                <a:gd name="T43" fmla="*/ 620 h 690"/>
                <a:gd name="T44" fmla="*/ 2347 w 4059"/>
                <a:gd name="T45" fmla="*/ 589 h 690"/>
                <a:gd name="T46" fmla="*/ 2446 w 4059"/>
                <a:gd name="T47" fmla="*/ 606 h 690"/>
                <a:gd name="T48" fmla="*/ 2677 w 4059"/>
                <a:gd name="T49" fmla="*/ 560 h 690"/>
                <a:gd name="T50" fmla="*/ 2772 w 4059"/>
                <a:gd name="T51" fmla="*/ 552 h 690"/>
                <a:gd name="T52" fmla="*/ 2831 w 4059"/>
                <a:gd name="T53" fmla="*/ 552 h 690"/>
                <a:gd name="T54" fmla="*/ 2921 w 4059"/>
                <a:gd name="T55" fmla="*/ 505 h 690"/>
                <a:gd name="T56" fmla="*/ 3035 w 4059"/>
                <a:gd name="T57" fmla="*/ 447 h 690"/>
                <a:gd name="T58" fmla="*/ 3211 w 4059"/>
                <a:gd name="T59" fmla="*/ 410 h 690"/>
                <a:gd name="T60" fmla="*/ 3316 w 4059"/>
                <a:gd name="T61" fmla="*/ 375 h 690"/>
                <a:gd name="T62" fmla="*/ 3483 w 4059"/>
                <a:gd name="T63" fmla="*/ 312 h 690"/>
                <a:gd name="T64" fmla="*/ 3592 w 4059"/>
                <a:gd name="T65" fmla="*/ 202 h 690"/>
                <a:gd name="T66" fmla="*/ 3673 w 4059"/>
                <a:gd name="T67" fmla="*/ 159 h 690"/>
                <a:gd name="T68" fmla="*/ 3718 w 4059"/>
                <a:gd name="T69" fmla="*/ 117 h 690"/>
                <a:gd name="T70" fmla="*/ 3849 w 4059"/>
                <a:gd name="T71" fmla="*/ 59 h 690"/>
                <a:gd name="T72" fmla="*/ 3953 w 4059"/>
                <a:gd name="T73" fmla="*/ 24 h 690"/>
                <a:gd name="T74" fmla="*/ 4059 w 4059"/>
                <a:gd name="T75" fmla="*/ 0 h 690"/>
                <a:gd name="T76" fmla="*/ 4059 w 4059"/>
                <a:gd name="T77" fmla="*/ 690 h 690"/>
                <a:gd name="T78" fmla="*/ 0 w 4059"/>
                <a:gd name="T79" fmla="*/ 68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9" h="690">
                  <a:moveTo>
                    <a:pt x="0" y="686"/>
                  </a:moveTo>
                  <a:lnTo>
                    <a:pt x="0" y="565"/>
                  </a:lnTo>
                  <a:lnTo>
                    <a:pt x="51" y="548"/>
                  </a:lnTo>
                  <a:lnTo>
                    <a:pt x="123" y="556"/>
                  </a:lnTo>
                  <a:lnTo>
                    <a:pt x="159" y="552"/>
                  </a:lnTo>
                  <a:lnTo>
                    <a:pt x="327" y="606"/>
                  </a:lnTo>
                  <a:lnTo>
                    <a:pt x="390" y="615"/>
                  </a:lnTo>
                  <a:lnTo>
                    <a:pt x="572" y="636"/>
                  </a:lnTo>
                  <a:lnTo>
                    <a:pt x="641" y="646"/>
                  </a:lnTo>
                  <a:lnTo>
                    <a:pt x="689" y="674"/>
                  </a:lnTo>
                  <a:lnTo>
                    <a:pt x="767" y="665"/>
                  </a:lnTo>
                  <a:lnTo>
                    <a:pt x="848" y="646"/>
                  </a:lnTo>
                  <a:lnTo>
                    <a:pt x="920" y="669"/>
                  </a:lnTo>
                  <a:lnTo>
                    <a:pt x="1038" y="669"/>
                  </a:lnTo>
                  <a:lnTo>
                    <a:pt x="1088" y="652"/>
                  </a:lnTo>
                  <a:lnTo>
                    <a:pt x="1210" y="674"/>
                  </a:lnTo>
                  <a:lnTo>
                    <a:pt x="1351" y="657"/>
                  </a:lnTo>
                  <a:lnTo>
                    <a:pt x="1453" y="674"/>
                  </a:lnTo>
                  <a:lnTo>
                    <a:pt x="1594" y="652"/>
                  </a:lnTo>
                  <a:lnTo>
                    <a:pt x="1821" y="652"/>
                  </a:lnTo>
                  <a:lnTo>
                    <a:pt x="2101" y="632"/>
                  </a:lnTo>
                  <a:lnTo>
                    <a:pt x="2279" y="620"/>
                  </a:lnTo>
                  <a:lnTo>
                    <a:pt x="2347" y="589"/>
                  </a:lnTo>
                  <a:lnTo>
                    <a:pt x="2446" y="606"/>
                  </a:lnTo>
                  <a:lnTo>
                    <a:pt x="2677" y="560"/>
                  </a:lnTo>
                  <a:lnTo>
                    <a:pt x="2772" y="552"/>
                  </a:lnTo>
                  <a:lnTo>
                    <a:pt x="2831" y="552"/>
                  </a:lnTo>
                  <a:lnTo>
                    <a:pt x="2921" y="505"/>
                  </a:lnTo>
                  <a:lnTo>
                    <a:pt x="3035" y="447"/>
                  </a:lnTo>
                  <a:lnTo>
                    <a:pt x="3211" y="410"/>
                  </a:lnTo>
                  <a:lnTo>
                    <a:pt x="3316" y="375"/>
                  </a:lnTo>
                  <a:lnTo>
                    <a:pt x="3483" y="312"/>
                  </a:lnTo>
                  <a:lnTo>
                    <a:pt x="3592" y="202"/>
                  </a:lnTo>
                  <a:lnTo>
                    <a:pt x="3673" y="159"/>
                  </a:lnTo>
                  <a:lnTo>
                    <a:pt x="3718" y="117"/>
                  </a:lnTo>
                  <a:lnTo>
                    <a:pt x="3849" y="59"/>
                  </a:lnTo>
                  <a:lnTo>
                    <a:pt x="3953" y="24"/>
                  </a:lnTo>
                  <a:lnTo>
                    <a:pt x="4059" y="0"/>
                  </a:lnTo>
                  <a:lnTo>
                    <a:pt x="4059" y="690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5400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Line 34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Line 35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Line 36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Line 37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38"/>
            <p:cNvSpPr>
              <a:spLocks/>
            </p:cNvSpPr>
            <p:nvPr/>
          </p:nvSpPr>
          <p:spPr bwMode="auto">
            <a:xfrm>
              <a:off x="846" y="1460"/>
              <a:ext cx="4059" cy="1741"/>
            </a:xfrm>
            <a:custGeom>
              <a:avLst/>
              <a:gdLst>
                <a:gd name="T0" fmla="*/ 0 w 4059"/>
                <a:gd name="T1" fmla="*/ 1741 h 1741"/>
                <a:gd name="T2" fmla="*/ 0 w 4059"/>
                <a:gd name="T3" fmla="*/ 772 h 1741"/>
                <a:gd name="T4" fmla="*/ 69 w 4059"/>
                <a:gd name="T5" fmla="*/ 628 h 1741"/>
                <a:gd name="T6" fmla="*/ 106 w 4059"/>
                <a:gd name="T7" fmla="*/ 547 h 1741"/>
                <a:gd name="T8" fmla="*/ 159 w 4059"/>
                <a:gd name="T9" fmla="*/ 311 h 1741"/>
                <a:gd name="T10" fmla="*/ 209 w 4059"/>
                <a:gd name="T11" fmla="*/ 333 h 1741"/>
                <a:gd name="T12" fmla="*/ 268 w 4059"/>
                <a:gd name="T13" fmla="*/ 585 h 1741"/>
                <a:gd name="T14" fmla="*/ 372 w 4059"/>
                <a:gd name="T15" fmla="*/ 798 h 1741"/>
                <a:gd name="T16" fmla="*/ 426 w 4059"/>
                <a:gd name="T17" fmla="*/ 882 h 1741"/>
                <a:gd name="T18" fmla="*/ 468 w 4059"/>
                <a:gd name="T19" fmla="*/ 852 h 1741"/>
                <a:gd name="T20" fmla="*/ 577 w 4059"/>
                <a:gd name="T21" fmla="*/ 953 h 1741"/>
                <a:gd name="T22" fmla="*/ 648 w 4059"/>
                <a:gd name="T23" fmla="*/ 1113 h 1741"/>
                <a:gd name="T24" fmla="*/ 735 w 4059"/>
                <a:gd name="T25" fmla="*/ 1303 h 1741"/>
                <a:gd name="T26" fmla="*/ 779 w 4059"/>
                <a:gd name="T27" fmla="*/ 1333 h 1741"/>
                <a:gd name="T28" fmla="*/ 843 w 4059"/>
                <a:gd name="T29" fmla="*/ 1472 h 1741"/>
                <a:gd name="T30" fmla="*/ 948 w 4059"/>
                <a:gd name="T31" fmla="*/ 1404 h 1741"/>
                <a:gd name="T32" fmla="*/ 992 w 4059"/>
                <a:gd name="T33" fmla="*/ 1409 h 1741"/>
                <a:gd name="T34" fmla="*/ 1101 w 4059"/>
                <a:gd name="T35" fmla="*/ 1358 h 1741"/>
                <a:gd name="T36" fmla="*/ 1147 w 4059"/>
                <a:gd name="T37" fmla="*/ 1383 h 1741"/>
                <a:gd name="T38" fmla="*/ 1214 w 4059"/>
                <a:gd name="T39" fmla="*/ 1342 h 1741"/>
                <a:gd name="T40" fmla="*/ 1256 w 4059"/>
                <a:gd name="T41" fmla="*/ 1350 h 1741"/>
                <a:gd name="T42" fmla="*/ 1424 w 4059"/>
                <a:gd name="T43" fmla="*/ 1268 h 1741"/>
                <a:gd name="T44" fmla="*/ 1458 w 4059"/>
                <a:gd name="T45" fmla="*/ 1290 h 1741"/>
                <a:gd name="T46" fmla="*/ 1695 w 4059"/>
                <a:gd name="T47" fmla="*/ 1184 h 1741"/>
                <a:gd name="T48" fmla="*/ 1781 w 4059"/>
                <a:gd name="T49" fmla="*/ 1155 h 1741"/>
                <a:gd name="T50" fmla="*/ 1894 w 4059"/>
                <a:gd name="T51" fmla="*/ 1121 h 1741"/>
                <a:gd name="T52" fmla="*/ 1984 w 4059"/>
                <a:gd name="T53" fmla="*/ 1130 h 1741"/>
                <a:gd name="T54" fmla="*/ 2079 w 4059"/>
                <a:gd name="T55" fmla="*/ 1105 h 1741"/>
                <a:gd name="T56" fmla="*/ 2197 w 4059"/>
                <a:gd name="T57" fmla="*/ 1088 h 1741"/>
                <a:gd name="T58" fmla="*/ 2347 w 4059"/>
                <a:gd name="T59" fmla="*/ 1018 h 1741"/>
                <a:gd name="T60" fmla="*/ 2446 w 4059"/>
                <a:gd name="T61" fmla="*/ 1054 h 1741"/>
                <a:gd name="T62" fmla="*/ 2677 w 4059"/>
                <a:gd name="T63" fmla="*/ 966 h 1741"/>
                <a:gd name="T64" fmla="*/ 2719 w 4059"/>
                <a:gd name="T65" fmla="*/ 970 h 1741"/>
                <a:gd name="T66" fmla="*/ 2867 w 4059"/>
                <a:gd name="T67" fmla="*/ 910 h 1741"/>
                <a:gd name="T68" fmla="*/ 2990 w 4059"/>
                <a:gd name="T69" fmla="*/ 763 h 1741"/>
                <a:gd name="T70" fmla="*/ 3130 w 4059"/>
                <a:gd name="T71" fmla="*/ 679 h 1741"/>
                <a:gd name="T72" fmla="*/ 3262 w 4059"/>
                <a:gd name="T73" fmla="*/ 712 h 1741"/>
                <a:gd name="T74" fmla="*/ 3393 w 4059"/>
                <a:gd name="T75" fmla="*/ 642 h 1741"/>
                <a:gd name="T76" fmla="*/ 3491 w 4059"/>
                <a:gd name="T77" fmla="*/ 568 h 1741"/>
                <a:gd name="T78" fmla="*/ 3633 w 4059"/>
                <a:gd name="T79" fmla="*/ 384 h 1741"/>
                <a:gd name="T80" fmla="*/ 3754 w 4059"/>
                <a:gd name="T81" fmla="*/ 223 h 1741"/>
                <a:gd name="T82" fmla="*/ 3886 w 4059"/>
                <a:gd name="T83" fmla="*/ 135 h 1741"/>
                <a:gd name="T84" fmla="*/ 3958 w 4059"/>
                <a:gd name="T85" fmla="*/ 38 h 1741"/>
                <a:gd name="T86" fmla="*/ 4059 w 4059"/>
                <a:gd name="T87" fmla="*/ 0 h 1741"/>
                <a:gd name="T88" fmla="*/ 4059 w 4059"/>
                <a:gd name="T89" fmla="*/ 1741 h 1741"/>
                <a:gd name="T90" fmla="*/ 0 w 4059"/>
                <a:gd name="T91" fmla="*/ 1741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59" h="1741">
                  <a:moveTo>
                    <a:pt x="0" y="1741"/>
                  </a:moveTo>
                  <a:lnTo>
                    <a:pt x="0" y="772"/>
                  </a:lnTo>
                  <a:lnTo>
                    <a:pt x="69" y="628"/>
                  </a:lnTo>
                  <a:lnTo>
                    <a:pt x="106" y="547"/>
                  </a:lnTo>
                  <a:lnTo>
                    <a:pt x="159" y="311"/>
                  </a:lnTo>
                  <a:lnTo>
                    <a:pt x="209" y="333"/>
                  </a:lnTo>
                  <a:lnTo>
                    <a:pt x="268" y="585"/>
                  </a:lnTo>
                  <a:lnTo>
                    <a:pt x="372" y="798"/>
                  </a:lnTo>
                  <a:lnTo>
                    <a:pt x="426" y="882"/>
                  </a:lnTo>
                  <a:lnTo>
                    <a:pt x="468" y="852"/>
                  </a:lnTo>
                  <a:lnTo>
                    <a:pt x="577" y="953"/>
                  </a:lnTo>
                  <a:lnTo>
                    <a:pt x="648" y="1113"/>
                  </a:lnTo>
                  <a:lnTo>
                    <a:pt x="735" y="1303"/>
                  </a:lnTo>
                  <a:lnTo>
                    <a:pt x="779" y="1333"/>
                  </a:lnTo>
                  <a:lnTo>
                    <a:pt x="843" y="1472"/>
                  </a:lnTo>
                  <a:lnTo>
                    <a:pt x="948" y="1404"/>
                  </a:lnTo>
                  <a:lnTo>
                    <a:pt x="992" y="1409"/>
                  </a:lnTo>
                  <a:lnTo>
                    <a:pt x="1101" y="1358"/>
                  </a:lnTo>
                  <a:lnTo>
                    <a:pt x="1147" y="1383"/>
                  </a:lnTo>
                  <a:lnTo>
                    <a:pt x="1214" y="1342"/>
                  </a:lnTo>
                  <a:lnTo>
                    <a:pt x="1256" y="1350"/>
                  </a:lnTo>
                  <a:lnTo>
                    <a:pt x="1424" y="1268"/>
                  </a:lnTo>
                  <a:lnTo>
                    <a:pt x="1458" y="1290"/>
                  </a:lnTo>
                  <a:lnTo>
                    <a:pt x="1695" y="1184"/>
                  </a:lnTo>
                  <a:lnTo>
                    <a:pt x="1781" y="1155"/>
                  </a:lnTo>
                  <a:lnTo>
                    <a:pt x="1894" y="1121"/>
                  </a:lnTo>
                  <a:lnTo>
                    <a:pt x="1984" y="1130"/>
                  </a:lnTo>
                  <a:lnTo>
                    <a:pt x="2079" y="1105"/>
                  </a:lnTo>
                  <a:lnTo>
                    <a:pt x="2197" y="1088"/>
                  </a:lnTo>
                  <a:lnTo>
                    <a:pt x="2347" y="1018"/>
                  </a:lnTo>
                  <a:lnTo>
                    <a:pt x="2446" y="1054"/>
                  </a:lnTo>
                  <a:lnTo>
                    <a:pt x="2677" y="966"/>
                  </a:lnTo>
                  <a:lnTo>
                    <a:pt x="2719" y="970"/>
                  </a:lnTo>
                  <a:lnTo>
                    <a:pt x="2867" y="910"/>
                  </a:lnTo>
                  <a:lnTo>
                    <a:pt x="2990" y="763"/>
                  </a:lnTo>
                  <a:lnTo>
                    <a:pt x="3130" y="679"/>
                  </a:lnTo>
                  <a:lnTo>
                    <a:pt x="3262" y="712"/>
                  </a:lnTo>
                  <a:lnTo>
                    <a:pt x="3393" y="642"/>
                  </a:lnTo>
                  <a:lnTo>
                    <a:pt x="3491" y="568"/>
                  </a:lnTo>
                  <a:lnTo>
                    <a:pt x="3633" y="384"/>
                  </a:lnTo>
                  <a:lnTo>
                    <a:pt x="3754" y="223"/>
                  </a:lnTo>
                  <a:lnTo>
                    <a:pt x="3886" y="135"/>
                  </a:lnTo>
                  <a:lnTo>
                    <a:pt x="3958" y="38"/>
                  </a:lnTo>
                  <a:lnTo>
                    <a:pt x="4059" y="0"/>
                  </a:lnTo>
                  <a:lnTo>
                    <a:pt x="4059" y="1741"/>
                  </a:lnTo>
                  <a:lnTo>
                    <a:pt x="0" y="1741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39"/>
            <p:cNvSpPr>
              <a:spLocks/>
            </p:cNvSpPr>
            <p:nvPr/>
          </p:nvSpPr>
          <p:spPr bwMode="auto">
            <a:xfrm>
              <a:off x="842" y="1901"/>
              <a:ext cx="4066" cy="1306"/>
            </a:xfrm>
            <a:custGeom>
              <a:avLst/>
              <a:gdLst>
                <a:gd name="T0" fmla="*/ 0 w 4066"/>
                <a:gd name="T1" fmla="*/ 1306 h 1306"/>
                <a:gd name="T2" fmla="*/ 0 w 4066"/>
                <a:gd name="T3" fmla="*/ 942 h 1306"/>
                <a:gd name="T4" fmla="*/ 78 w 4066"/>
                <a:gd name="T5" fmla="*/ 884 h 1306"/>
                <a:gd name="T6" fmla="*/ 124 w 4066"/>
                <a:gd name="T7" fmla="*/ 858 h 1306"/>
                <a:gd name="T8" fmla="*/ 173 w 4066"/>
                <a:gd name="T9" fmla="*/ 812 h 1306"/>
                <a:gd name="T10" fmla="*/ 263 w 4066"/>
                <a:gd name="T11" fmla="*/ 905 h 1306"/>
                <a:gd name="T12" fmla="*/ 408 w 4066"/>
                <a:gd name="T13" fmla="*/ 1015 h 1306"/>
                <a:gd name="T14" fmla="*/ 463 w 4066"/>
                <a:gd name="T15" fmla="*/ 1015 h 1306"/>
                <a:gd name="T16" fmla="*/ 567 w 4066"/>
                <a:gd name="T17" fmla="*/ 1024 h 1306"/>
                <a:gd name="T18" fmla="*/ 689 w 4066"/>
                <a:gd name="T19" fmla="*/ 1138 h 1306"/>
                <a:gd name="T20" fmla="*/ 798 w 4066"/>
                <a:gd name="T21" fmla="*/ 1188 h 1306"/>
                <a:gd name="T22" fmla="*/ 902 w 4066"/>
                <a:gd name="T23" fmla="*/ 1170 h 1306"/>
                <a:gd name="T24" fmla="*/ 1034 w 4066"/>
                <a:gd name="T25" fmla="*/ 1145 h 1306"/>
                <a:gd name="T26" fmla="*/ 1115 w 4066"/>
                <a:gd name="T27" fmla="*/ 1108 h 1306"/>
                <a:gd name="T28" fmla="*/ 1161 w 4066"/>
                <a:gd name="T29" fmla="*/ 1116 h 1306"/>
                <a:gd name="T30" fmla="*/ 1401 w 4066"/>
                <a:gd name="T31" fmla="*/ 1036 h 1306"/>
                <a:gd name="T32" fmla="*/ 1468 w 4066"/>
                <a:gd name="T33" fmla="*/ 1053 h 1306"/>
                <a:gd name="T34" fmla="*/ 1690 w 4066"/>
                <a:gd name="T35" fmla="*/ 980 h 1306"/>
                <a:gd name="T36" fmla="*/ 1744 w 4066"/>
                <a:gd name="T37" fmla="*/ 985 h 1306"/>
                <a:gd name="T38" fmla="*/ 1852 w 4066"/>
                <a:gd name="T39" fmla="*/ 951 h 1306"/>
                <a:gd name="T40" fmla="*/ 1998 w 4066"/>
                <a:gd name="T41" fmla="*/ 959 h 1306"/>
                <a:gd name="T42" fmla="*/ 2207 w 4066"/>
                <a:gd name="T43" fmla="*/ 942 h 1306"/>
                <a:gd name="T44" fmla="*/ 2356 w 4066"/>
                <a:gd name="T45" fmla="*/ 917 h 1306"/>
                <a:gd name="T46" fmla="*/ 2451 w 4066"/>
                <a:gd name="T47" fmla="*/ 922 h 1306"/>
                <a:gd name="T48" fmla="*/ 2626 w 4066"/>
                <a:gd name="T49" fmla="*/ 862 h 1306"/>
                <a:gd name="T50" fmla="*/ 2718 w 4066"/>
                <a:gd name="T51" fmla="*/ 866 h 1306"/>
                <a:gd name="T52" fmla="*/ 2872 w 4066"/>
                <a:gd name="T53" fmla="*/ 820 h 1306"/>
                <a:gd name="T54" fmla="*/ 3008 w 4066"/>
                <a:gd name="T55" fmla="*/ 698 h 1306"/>
                <a:gd name="T56" fmla="*/ 3134 w 4066"/>
                <a:gd name="T57" fmla="*/ 626 h 1306"/>
                <a:gd name="T58" fmla="*/ 3297 w 4066"/>
                <a:gd name="T59" fmla="*/ 588 h 1306"/>
                <a:gd name="T60" fmla="*/ 3483 w 4066"/>
                <a:gd name="T61" fmla="*/ 483 h 1306"/>
                <a:gd name="T62" fmla="*/ 3600 w 4066"/>
                <a:gd name="T63" fmla="*/ 368 h 1306"/>
                <a:gd name="T64" fmla="*/ 3641 w 4066"/>
                <a:gd name="T65" fmla="*/ 368 h 1306"/>
                <a:gd name="T66" fmla="*/ 3813 w 4066"/>
                <a:gd name="T67" fmla="*/ 143 h 1306"/>
                <a:gd name="T68" fmla="*/ 3967 w 4066"/>
                <a:gd name="T69" fmla="*/ 26 h 1306"/>
                <a:gd name="T70" fmla="*/ 4066 w 4066"/>
                <a:gd name="T71" fmla="*/ 0 h 1306"/>
                <a:gd name="T72" fmla="*/ 4066 w 4066"/>
                <a:gd name="T73" fmla="*/ 1298 h 1306"/>
                <a:gd name="T74" fmla="*/ 0 w 4066"/>
                <a:gd name="T75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66" h="1306">
                  <a:moveTo>
                    <a:pt x="0" y="1306"/>
                  </a:moveTo>
                  <a:lnTo>
                    <a:pt x="0" y="942"/>
                  </a:lnTo>
                  <a:lnTo>
                    <a:pt x="78" y="884"/>
                  </a:lnTo>
                  <a:lnTo>
                    <a:pt x="124" y="858"/>
                  </a:lnTo>
                  <a:lnTo>
                    <a:pt x="173" y="812"/>
                  </a:lnTo>
                  <a:lnTo>
                    <a:pt x="263" y="905"/>
                  </a:lnTo>
                  <a:lnTo>
                    <a:pt x="408" y="1015"/>
                  </a:lnTo>
                  <a:lnTo>
                    <a:pt x="463" y="1015"/>
                  </a:lnTo>
                  <a:lnTo>
                    <a:pt x="567" y="1024"/>
                  </a:lnTo>
                  <a:lnTo>
                    <a:pt x="689" y="1138"/>
                  </a:lnTo>
                  <a:lnTo>
                    <a:pt x="798" y="1188"/>
                  </a:lnTo>
                  <a:lnTo>
                    <a:pt x="902" y="1170"/>
                  </a:lnTo>
                  <a:lnTo>
                    <a:pt x="1034" y="1145"/>
                  </a:lnTo>
                  <a:lnTo>
                    <a:pt x="1115" y="1108"/>
                  </a:lnTo>
                  <a:lnTo>
                    <a:pt x="1161" y="1116"/>
                  </a:lnTo>
                  <a:lnTo>
                    <a:pt x="1401" y="1036"/>
                  </a:lnTo>
                  <a:lnTo>
                    <a:pt x="1468" y="1053"/>
                  </a:lnTo>
                  <a:lnTo>
                    <a:pt x="1690" y="980"/>
                  </a:lnTo>
                  <a:lnTo>
                    <a:pt x="1744" y="985"/>
                  </a:lnTo>
                  <a:lnTo>
                    <a:pt x="1852" y="951"/>
                  </a:lnTo>
                  <a:lnTo>
                    <a:pt x="1998" y="959"/>
                  </a:lnTo>
                  <a:lnTo>
                    <a:pt x="2207" y="942"/>
                  </a:lnTo>
                  <a:lnTo>
                    <a:pt x="2356" y="917"/>
                  </a:lnTo>
                  <a:lnTo>
                    <a:pt x="2451" y="922"/>
                  </a:lnTo>
                  <a:lnTo>
                    <a:pt x="2626" y="862"/>
                  </a:lnTo>
                  <a:lnTo>
                    <a:pt x="2718" y="866"/>
                  </a:lnTo>
                  <a:lnTo>
                    <a:pt x="2872" y="820"/>
                  </a:lnTo>
                  <a:lnTo>
                    <a:pt x="3008" y="698"/>
                  </a:lnTo>
                  <a:lnTo>
                    <a:pt x="3134" y="626"/>
                  </a:lnTo>
                  <a:lnTo>
                    <a:pt x="3297" y="588"/>
                  </a:lnTo>
                  <a:lnTo>
                    <a:pt x="3483" y="483"/>
                  </a:lnTo>
                  <a:lnTo>
                    <a:pt x="3600" y="368"/>
                  </a:lnTo>
                  <a:lnTo>
                    <a:pt x="3641" y="368"/>
                  </a:lnTo>
                  <a:lnTo>
                    <a:pt x="3813" y="143"/>
                  </a:lnTo>
                  <a:lnTo>
                    <a:pt x="3967" y="26"/>
                  </a:lnTo>
                  <a:lnTo>
                    <a:pt x="4066" y="0"/>
                  </a:lnTo>
                  <a:lnTo>
                    <a:pt x="4066" y="1298"/>
                  </a:lnTo>
                  <a:lnTo>
                    <a:pt x="0" y="1306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40"/>
            <p:cNvSpPr>
              <a:spLocks/>
            </p:cNvSpPr>
            <p:nvPr/>
          </p:nvSpPr>
          <p:spPr bwMode="auto">
            <a:xfrm>
              <a:off x="846" y="2511"/>
              <a:ext cx="4059" cy="690"/>
            </a:xfrm>
            <a:custGeom>
              <a:avLst/>
              <a:gdLst>
                <a:gd name="T0" fmla="*/ 0 w 4059"/>
                <a:gd name="T1" fmla="*/ 686 h 690"/>
                <a:gd name="T2" fmla="*/ 0 w 4059"/>
                <a:gd name="T3" fmla="*/ 565 h 690"/>
                <a:gd name="T4" fmla="*/ 51 w 4059"/>
                <a:gd name="T5" fmla="*/ 548 h 690"/>
                <a:gd name="T6" fmla="*/ 123 w 4059"/>
                <a:gd name="T7" fmla="*/ 556 h 690"/>
                <a:gd name="T8" fmla="*/ 159 w 4059"/>
                <a:gd name="T9" fmla="*/ 552 h 690"/>
                <a:gd name="T10" fmla="*/ 327 w 4059"/>
                <a:gd name="T11" fmla="*/ 606 h 690"/>
                <a:gd name="T12" fmla="*/ 390 w 4059"/>
                <a:gd name="T13" fmla="*/ 615 h 690"/>
                <a:gd name="T14" fmla="*/ 572 w 4059"/>
                <a:gd name="T15" fmla="*/ 636 h 690"/>
                <a:gd name="T16" fmla="*/ 641 w 4059"/>
                <a:gd name="T17" fmla="*/ 646 h 690"/>
                <a:gd name="T18" fmla="*/ 689 w 4059"/>
                <a:gd name="T19" fmla="*/ 674 h 690"/>
                <a:gd name="T20" fmla="*/ 767 w 4059"/>
                <a:gd name="T21" fmla="*/ 665 h 690"/>
                <a:gd name="T22" fmla="*/ 848 w 4059"/>
                <a:gd name="T23" fmla="*/ 646 h 690"/>
                <a:gd name="T24" fmla="*/ 920 w 4059"/>
                <a:gd name="T25" fmla="*/ 669 h 690"/>
                <a:gd name="T26" fmla="*/ 1038 w 4059"/>
                <a:gd name="T27" fmla="*/ 669 h 690"/>
                <a:gd name="T28" fmla="*/ 1088 w 4059"/>
                <a:gd name="T29" fmla="*/ 652 h 690"/>
                <a:gd name="T30" fmla="*/ 1210 w 4059"/>
                <a:gd name="T31" fmla="*/ 674 h 690"/>
                <a:gd name="T32" fmla="*/ 1351 w 4059"/>
                <a:gd name="T33" fmla="*/ 657 h 690"/>
                <a:gd name="T34" fmla="*/ 1453 w 4059"/>
                <a:gd name="T35" fmla="*/ 674 h 690"/>
                <a:gd name="T36" fmla="*/ 1594 w 4059"/>
                <a:gd name="T37" fmla="*/ 652 h 690"/>
                <a:gd name="T38" fmla="*/ 1821 w 4059"/>
                <a:gd name="T39" fmla="*/ 652 h 690"/>
                <a:gd name="T40" fmla="*/ 2101 w 4059"/>
                <a:gd name="T41" fmla="*/ 632 h 690"/>
                <a:gd name="T42" fmla="*/ 2279 w 4059"/>
                <a:gd name="T43" fmla="*/ 620 h 690"/>
                <a:gd name="T44" fmla="*/ 2347 w 4059"/>
                <a:gd name="T45" fmla="*/ 589 h 690"/>
                <a:gd name="T46" fmla="*/ 2446 w 4059"/>
                <a:gd name="T47" fmla="*/ 606 h 690"/>
                <a:gd name="T48" fmla="*/ 2677 w 4059"/>
                <a:gd name="T49" fmla="*/ 560 h 690"/>
                <a:gd name="T50" fmla="*/ 2772 w 4059"/>
                <a:gd name="T51" fmla="*/ 552 h 690"/>
                <a:gd name="T52" fmla="*/ 2831 w 4059"/>
                <a:gd name="T53" fmla="*/ 552 h 690"/>
                <a:gd name="T54" fmla="*/ 2921 w 4059"/>
                <a:gd name="T55" fmla="*/ 505 h 690"/>
                <a:gd name="T56" fmla="*/ 3035 w 4059"/>
                <a:gd name="T57" fmla="*/ 447 h 690"/>
                <a:gd name="T58" fmla="*/ 3211 w 4059"/>
                <a:gd name="T59" fmla="*/ 410 h 690"/>
                <a:gd name="T60" fmla="*/ 3316 w 4059"/>
                <a:gd name="T61" fmla="*/ 375 h 690"/>
                <a:gd name="T62" fmla="*/ 3483 w 4059"/>
                <a:gd name="T63" fmla="*/ 312 h 690"/>
                <a:gd name="T64" fmla="*/ 3592 w 4059"/>
                <a:gd name="T65" fmla="*/ 202 h 690"/>
                <a:gd name="T66" fmla="*/ 3673 w 4059"/>
                <a:gd name="T67" fmla="*/ 159 h 690"/>
                <a:gd name="T68" fmla="*/ 3718 w 4059"/>
                <a:gd name="T69" fmla="*/ 117 h 690"/>
                <a:gd name="T70" fmla="*/ 3849 w 4059"/>
                <a:gd name="T71" fmla="*/ 59 h 690"/>
                <a:gd name="T72" fmla="*/ 3953 w 4059"/>
                <a:gd name="T73" fmla="*/ 24 h 690"/>
                <a:gd name="T74" fmla="*/ 4059 w 4059"/>
                <a:gd name="T75" fmla="*/ 0 h 690"/>
                <a:gd name="T76" fmla="*/ 4059 w 4059"/>
                <a:gd name="T77" fmla="*/ 690 h 690"/>
                <a:gd name="T78" fmla="*/ 0 w 4059"/>
                <a:gd name="T79" fmla="*/ 68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9" h="690">
                  <a:moveTo>
                    <a:pt x="0" y="686"/>
                  </a:moveTo>
                  <a:lnTo>
                    <a:pt x="0" y="565"/>
                  </a:lnTo>
                  <a:lnTo>
                    <a:pt x="51" y="548"/>
                  </a:lnTo>
                  <a:lnTo>
                    <a:pt x="123" y="556"/>
                  </a:lnTo>
                  <a:lnTo>
                    <a:pt x="159" y="552"/>
                  </a:lnTo>
                  <a:lnTo>
                    <a:pt x="327" y="606"/>
                  </a:lnTo>
                  <a:lnTo>
                    <a:pt x="390" y="615"/>
                  </a:lnTo>
                  <a:lnTo>
                    <a:pt x="572" y="636"/>
                  </a:lnTo>
                  <a:lnTo>
                    <a:pt x="641" y="646"/>
                  </a:lnTo>
                  <a:lnTo>
                    <a:pt x="689" y="674"/>
                  </a:lnTo>
                  <a:lnTo>
                    <a:pt x="767" y="665"/>
                  </a:lnTo>
                  <a:lnTo>
                    <a:pt x="848" y="646"/>
                  </a:lnTo>
                  <a:lnTo>
                    <a:pt x="920" y="669"/>
                  </a:lnTo>
                  <a:lnTo>
                    <a:pt x="1038" y="669"/>
                  </a:lnTo>
                  <a:lnTo>
                    <a:pt x="1088" y="652"/>
                  </a:lnTo>
                  <a:lnTo>
                    <a:pt x="1210" y="674"/>
                  </a:lnTo>
                  <a:lnTo>
                    <a:pt x="1351" y="657"/>
                  </a:lnTo>
                  <a:lnTo>
                    <a:pt x="1453" y="674"/>
                  </a:lnTo>
                  <a:lnTo>
                    <a:pt x="1594" y="652"/>
                  </a:lnTo>
                  <a:lnTo>
                    <a:pt x="1821" y="652"/>
                  </a:lnTo>
                  <a:lnTo>
                    <a:pt x="2101" y="632"/>
                  </a:lnTo>
                  <a:lnTo>
                    <a:pt x="2279" y="620"/>
                  </a:lnTo>
                  <a:lnTo>
                    <a:pt x="2347" y="589"/>
                  </a:lnTo>
                  <a:lnTo>
                    <a:pt x="2446" y="606"/>
                  </a:lnTo>
                  <a:lnTo>
                    <a:pt x="2677" y="560"/>
                  </a:lnTo>
                  <a:lnTo>
                    <a:pt x="2772" y="552"/>
                  </a:lnTo>
                  <a:lnTo>
                    <a:pt x="2831" y="552"/>
                  </a:lnTo>
                  <a:lnTo>
                    <a:pt x="2921" y="505"/>
                  </a:lnTo>
                  <a:lnTo>
                    <a:pt x="3035" y="447"/>
                  </a:lnTo>
                  <a:lnTo>
                    <a:pt x="3211" y="410"/>
                  </a:lnTo>
                  <a:lnTo>
                    <a:pt x="3316" y="375"/>
                  </a:lnTo>
                  <a:lnTo>
                    <a:pt x="3483" y="312"/>
                  </a:lnTo>
                  <a:lnTo>
                    <a:pt x="3592" y="202"/>
                  </a:lnTo>
                  <a:lnTo>
                    <a:pt x="3673" y="159"/>
                  </a:lnTo>
                  <a:lnTo>
                    <a:pt x="3718" y="117"/>
                  </a:lnTo>
                  <a:lnTo>
                    <a:pt x="3849" y="59"/>
                  </a:lnTo>
                  <a:lnTo>
                    <a:pt x="3953" y="24"/>
                  </a:lnTo>
                  <a:lnTo>
                    <a:pt x="4059" y="0"/>
                  </a:lnTo>
                  <a:lnTo>
                    <a:pt x="4059" y="690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Line 41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Line 42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Line 43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Line 44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Rectangle 52"/>
            <p:cNvSpPr>
              <a:spLocks noChangeArrowheads="1"/>
            </p:cNvSpPr>
            <p:nvPr/>
          </p:nvSpPr>
          <p:spPr bwMode="auto">
            <a:xfrm rot="16200000">
              <a:off x="2999" y="3336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1971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Freeform 59"/>
            <p:cNvSpPr>
              <a:spLocks/>
            </p:cNvSpPr>
            <p:nvPr/>
          </p:nvSpPr>
          <p:spPr bwMode="auto">
            <a:xfrm>
              <a:off x="846" y="1460"/>
              <a:ext cx="4059" cy="1741"/>
            </a:xfrm>
            <a:custGeom>
              <a:avLst/>
              <a:gdLst>
                <a:gd name="T0" fmla="*/ 0 w 4059"/>
                <a:gd name="T1" fmla="*/ 1741 h 1741"/>
                <a:gd name="T2" fmla="*/ 0 w 4059"/>
                <a:gd name="T3" fmla="*/ 772 h 1741"/>
                <a:gd name="T4" fmla="*/ 69 w 4059"/>
                <a:gd name="T5" fmla="*/ 628 h 1741"/>
                <a:gd name="T6" fmla="*/ 106 w 4059"/>
                <a:gd name="T7" fmla="*/ 547 h 1741"/>
                <a:gd name="T8" fmla="*/ 159 w 4059"/>
                <a:gd name="T9" fmla="*/ 311 h 1741"/>
                <a:gd name="T10" fmla="*/ 209 w 4059"/>
                <a:gd name="T11" fmla="*/ 333 h 1741"/>
                <a:gd name="T12" fmla="*/ 268 w 4059"/>
                <a:gd name="T13" fmla="*/ 585 h 1741"/>
                <a:gd name="T14" fmla="*/ 372 w 4059"/>
                <a:gd name="T15" fmla="*/ 798 h 1741"/>
                <a:gd name="T16" fmla="*/ 426 w 4059"/>
                <a:gd name="T17" fmla="*/ 882 h 1741"/>
                <a:gd name="T18" fmla="*/ 468 w 4059"/>
                <a:gd name="T19" fmla="*/ 852 h 1741"/>
                <a:gd name="T20" fmla="*/ 577 w 4059"/>
                <a:gd name="T21" fmla="*/ 953 h 1741"/>
                <a:gd name="T22" fmla="*/ 648 w 4059"/>
                <a:gd name="T23" fmla="*/ 1113 h 1741"/>
                <a:gd name="T24" fmla="*/ 735 w 4059"/>
                <a:gd name="T25" fmla="*/ 1303 h 1741"/>
                <a:gd name="T26" fmla="*/ 779 w 4059"/>
                <a:gd name="T27" fmla="*/ 1333 h 1741"/>
                <a:gd name="T28" fmla="*/ 843 w 4059"/>
                <a:gd name="T29" fmla="*/ 1472 h 1741"/>
                <a:gd name="T30" fmla="*/ 948 w 4059"/>
                <a:gd name="T31" fmla="*/ 1404 h 1741"/>
                <a:gd name="T32" fmla="*/ 992 w 4059"/>
                <a:gd name="T33" fmla="*/ 1409 h 1741"/>
                <a:gd name="T34" fmla="*/ 1101 w 4059"/>
                <a:gd name="T35" fmla="*/ 1358 h 1741"/>
                <a:gd name="T36" fmla="*/ 1147 w 4059"/>
                <a:gd name="T37" fmla="*/ 1383 h 1741"/>
                <a:gd name="T38" fmla="*/ 1214 w 4059"/>
                <a:gd name="T39" fmla="*/ 1342 h 1741"/>
                <a:gd name="T40" fmla="*/ 1256 w 4059"/>
                <a:gd name="T41" fmla="*/ 1350 h 1741"/>
                <a:gd name="T42" fmla="*/ 1424 w 4059"/>
                <a:gd name="T43" fmla="*/ 1268 h 1741"/>
                <a:gd name="T44" fmla="*/ 1458 w 4059"/>
                <a:gd name="T45" fmla="*/ 1290 h 1741"/>
                <a:gd name="T46" fmla="*/ 1695 w 4059"/>
                <a:gd name="T47" fmla="*/ 1184 h 1741"/>
                <a:gd name="T48" fmla="*/ 1781 w 4059"/>
                <a:gd name="T49" fmla="*/ 1155 h 1741"/>
                <a:gd name="T50" fmla="*/ 1894 w 4059"/>
                <a:gd name="T51" fmla="*/ 1121 h 1741"/>
                <a:gd name="T52" fmla="*/ 1984 w 4059"/>
                <a:gd name="T53" fmla="*/ 1130 h 1741"/>
                <a:gd name="T54" fmla="*/ 2079 w 4059"/>
                <a:gd name="T55" fmla="*/ 1105 h 1741"/>
                <a:gd name="T56" fmla="*/ 2197 w 4059"/>
                <a:gd name="T57" fmla="*/ 1088 h 1741"/>
                <a:gd name="T58" fmla="*/ 2347 w 4059"/>
                <a:gd name="T59" fmla="*/ 1018 h 1741"/>
                <a:gd name="T60" fmla="*/ 2446 w 4059"/>
                <a:gd name="T61" fmla="*/ 1054 h 1741"/>
                <a:gd name="T62" fmla="*/ 2677 w 4059"/>
                <a:gd name="T63" fmla="*/ 966 h 1741"/>
                <a:gd name="T64" fmla="*/ 2719 w 4059"/>
                <a:gd name="T65" fmla="*/ 970 h 1741"/>
                <a:gd name="T66" fmla="*/ 2867 w 4059"/>
                <a:gd name="T67" fmla="*/ 910 h 1741"/>
                <a:gd name="T68" fmla="*/ 2990 w 4059"/>
                <a:gd name="T69" fmla="*/ 763 h 1741"/>
                <a:gd name="T70" fmla="*/ 3130 w 4059"/>
                <a:gd name="T71" fmla="*/ 679 h 1741"/>
                <a:gd name="T72" fmla="*/ 3262 w 4059"/>
                <a:gd name="T73" fmla="*/ 712 h 1741"/>
                <a:gd name="T74" fmla="*/ 3393 w 4059"/>
                <a:gd name="T75" fmla="*/ 642 h 1741"/>
                <a:gd name="T76" fmla="*/ 3491 w 4059"/>
                <a:gd name="T77" fmla="*/ 568 h 1741"/>
                <a:gd name="T78" fmla="*/ 3633 w 4059"/>
                <a:gd name="T79" fmla="*/ 384 h 1741"/>
                <a:gd name="T80" fmla="*/ 3754 w 4059"/>
                <a:gd name="T81" fmla="*/ 223 h 1741"/>
                <a:gd name="T82" fmla="*/ 3886 w 4059"/>
                <a:gd name="T83" fmla="*/ 135 h 1741"/>
                <a:gd name="T84" fmla="*/ 3958 w 4059"/>
                <a:gd name="T85" fmla="*/ 38 h 1741"/>
                <a:gd name="T86" fmla="*/ 4059 w 4059"/>
                <a:gd name="T87" fmla="*/ 0 h 1741"/>
                <a:gd name="T88" fmla="*/ 4059 w 4059"/>
                <a:gd name="T89" fmla="*/ 1741 h 1741"/>
                <a:gd name="T90" fmla="*/ 0 w 4059"/>
                <a:gd name="T91" fmla="*/ 1741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59" h="1741">
                  <a:moveTo>
                    <a:pt x="0" y="1741"/>
                  </a:moveTo>
                  <a:lnTo>
                    <a:pt x="0" y="772"/>
                  </a:lnTo>
                  <a:lnTo>
                    <a:pt x="69" y="628"/>
                  </a:lnTo>
                  <a:lnTo>
                    <a:pt x="106" y="547"/>
                  </a:lnTo>
                  <a:lnTo>
                    <a:pt x="159" y="311"/>
                  </a:lnTo>
                  <a:lnTo>
                    <a:pt x="209" y="333"/>
                  </a:lnTo>
                  <a:lnTo>
                    <a:pt x="268" y="585"/>
                  </a:lnTo>
                  <a:lnTo>
                    <a:pt x="372" y="798"/>
                  </a:lnTo>
                  <a:lnTo>
                    <a:pt x="426" y="882"/>
                  </a:lnTo>
                  <a:lnTo>
                    <a:pt x="468" y="852"/>
                  </a:lnTo>
                  <a:lnTo>
                    <a:pt x="577" y="953"/>
                  </a:lnTo>
                  <a:lnTo>
                    <a:pt x="648" y="1113"/>
                  </a:lnTo>
                  <a:lnTo>
                    <a:pt x="735" y="1303"/>
                  </a:lnTo>
                  <a:lnTo>
                    <a:pt x="779" y="1333"/>
                  </a:lnTo>
                  <a:lnTo>
                    <a:pt x="843" y="1472"/>
                  </a:lnTo>
                  <a:lnTo>
                    <a:pt x="948" y="1404"/>
                  </a:lnTo>
                  <a:lnTo>
                    <a:pt x="992" y="1409"/>
                  </a:lnTo>
                  <a:lnTo>
                    <a:pt x="1101" y="1358"/>
                  </a:lnTo>
                  <a:lnTo>
                    <a:pt x="1147" y="1383"/>
                  </a:lnTo>
                  <a:lnTo>
                    <a:pt x="1214" y="1342"/>
                  </a:lnTo>
                  <a:lnTo>
                    <a:pt x="1256" y="1350"/>
                  </a:lnTo>
                  <a:lnTo>
                    <a:pt x="1424" y="1268"/>
                  </a:lnTo>
                  <a:lnTo>
                    <a:pt x="1458" y="1290"/>
                  </a:lnTo>
                  <a:lnTo>
                    <a:pt x="1695" y="1184"/>
                  </a:lnTo>
                  <a:lnTo>
                    <a:pt x="1781" y="1155"/>
                  </a:lnTo>
                  <a:lnTo>
                    <a:pt x="1894" y="1121"/>
                  </a:lnTo>
                  <a:lnTo>
                    <a:pt x="1984" y="1130"/>
                  </a:lnTo>
                  <a:lnTo>
                    <a:pt x="2079" y="1105"/>
                  </a:lnTo>
                  <a:lnTo>
                    <a:pt x="2197" y="1088"/>
                  </a:lnTo>
                  <a:lnTo>
                    <a:pt x="2347" y="1018"/>
                  </a:lnTo>
                  <a:lnTo>
                    <a:pt x="2446" y="1054"/>
                  </a:lnTo>
                  <a:lnTo>
                    <a:pt x="2677" y="966"/>
                  </a:lnTo>
                  <a:lnTo>
                    <a:pt x="2719" y="970"/>
                  </a:lnTo>
                  <a:lnTo>
                    <a:pt x="2867" y="910"/>
                  </a:lnTo>
                  <a:lnTo>
                    <a:pt x="2990" y="763"/>
                  </a:lnTo>
                  <a:lnTo>
                    <a:pt x="3130" y="679"/>
                  </a:lnTo>
                  <a:lnTo>
                    <a:pt x="3262" y="712"/>
                  </a:lnTo>
                  <a:lnTo>
                    <a:pt x="3393" y="642"/>
                  </a:lnTo>
                  <a:lnTo>
                    <a:pt x="3491" y="568"/>
                  </a:lnTo>
                  <a:lnTo>
                    <a:pt x="3633" y="384"/>
                  </a:lnTo>
                  <a:lnTo>
                    <a:pt x="3754" y="223"/>
                  </a:lnTo>
                  <a:lnTo>
                    <a:pt x="3886" y="135"/>
                  </a:lnTo>
                  <a:lnTo>
                    <a:pt x="3958" y="38"/>
                  </a:lnTo>
                  <a:lnTo>
                    <a:pt x="4059" y="0"/>
                  </a:lnTo>
                  <a:lnTo>
                    <a:pt x="4059" y="1741"/>
                  </a:lnTo>
                  <a:lnTo>
                    <a:pt x="0" y="1741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60"/>
            <p:cNvSpPr>
              <a:spLocks/>
            </p:cNvSpPr>
            <p:nvPr/>
          </p:nvSpPr>
          <p:spPr bwMode="auto">
            <a:xfrm>
              <a:off x="842" y="1901"/>
              <a:ext cx="4066" cy="1306"/>
            </a:xfrm>
            <a:custGeom>
              <a:avLst/>
              <a:gdLst>
                <a:gd name="T0" fmla="*/ 0 w 4066"/>
                <a:gd name="T1" fmla="*/ 1306 h 1306"/>
                <a:gd name="T2" fmla="*/ 0 w 4066"/>
                <a:gd name="T3" fmla="*/ 942 h 1306"/>
                <a:gd name="T4" fmla="*/ 78 w 4066"/>
                <a:gd name="T5" fmla="*/ 884 h 1306"/>
                <a:gd name="T6" fmla="*/ 124 w 4066"/>
                <a:gd name="T7" fmla="*/ 858 h 1306"/>
                <a:gd name="T8" fmla="*/ 173 w 4066"/>
                <a:gd name="T9" fmla="*/ 812 h 1306"/>
                <a:gd name="T10" fmla="*/ 263 w 4066"/>
                <a:gd name="T11" fmla="*/ 905 h 1306"/>
                <a:gd name="T12" fmla="*/ 408 w 4066"/>
                <a:gd name="T13" fmla="*/ 1015 h 1306"/>
                <a:gd name="T14" fmla="*/ 463 w 4066"/>
                <a:gd name="T15" fmla="*/ 1015 h 1306"/>
                <a:gd name="T16" fmla="*/ 567 w 4066"/>
                <a:gd name="T17" fmla="*/ 1024 h 1306"/>
                <a:gd name="T18" fmla="*/ 689 w 4066"/>
                <a:gd name="T19" fmla="*/ 1138 h 1306"/>
                <a:gd name="T20" fmla="*/ 798 w 4066"/>
                <a:gd name="T21" fmla="*/ 1188 h 1306"/>
                <a:gd name="T22" fmla="*/ 902 w 4066"/>
                <a:gd name="T23" fmla="*/ 1170 h 1306"/>
                <a:gd name="T24" fmla="*/ 1034 w 4066"/>
                <a:gd name="T25" fmla="*/ 1145 h 1306"/>
                <a:gd name="T26" fmla="*/ 1115 w 4066"/>
                <a:gd name="T27" fmla="*/ 1108 h 1306"/>
                <a:gd name="T28" fmla="*/ 1161 w 4066"/>
                <a:gd name="T29" fmla="*/ 1116 h 1306"/>
                <a:gd name="T30" fmla="*/ 1401 w 4066"/>
                <a:gd name="T31" fmla="*/ 1036 h 1306"/>
                <a:gd name="T32" fmla="*/ 1468 w 4066"/>
                <a:gd name="T33" fmla="*/ 1053 h 1306"/>
                <a:gd name="T34" fmla="*/ 1690 w 4066"/>
                <a:gd name="T35" fmla="*/ 980 h 1306"/>
                <a:gd name="T36" fmla="*/ 1744 w 4066"/>
                <a:gd name="T37" fmla="*/ 985 h 1306"/>
                <a:gd name="T38" fmla="*/ 1852 w 4066"/>
                <a:gd name="T39" fmla="*/ 951 h 1306"/>
                <a:gd name="T40" fmla="*/ 1998 w 4066"/>
                <a:gd name="T41" fmla="*/ 959 h 1306"/>
                <a:gd name="T42" fmla="*/ 2207 w 4066"/>
                <a:gd name="T43" fmla="*/ 942 h 1306"/>
                <a:gd name="T44" fmla="*/ 2356 w 4066"/>
                <a:gd name="T45" fmla="*/ 917 h 1306"/>
                <a:gd name="T46" fmla="*/ 2451 w 4066"/>
                <a:gd name="T47" fmla="*/ 922 h 1306"/>
                <a:gd name="T48" fmla="*/ 2626 w 4066"/>
                <a:gd name="T49" fmla="*/ 862 h 1306"/>
                <a:gd name="T50" fmla="*/ 2718 w 4066"/>
                <a:gd name="T51" fmla="*/ 866 h 1306"/>
                <a:gd name="T52" fmla="*/ 2872 w 4066"/>
                <a:gd name="T53" fmla="*/ 820 h 1306"/>
                <a:gd name="T54" fmla="*/ 3008 w 4066"/>
                <a:gd name="T55" fmla="*/ 698 h 1306"/>
                <a:gd name="T56" fmla="*/ 3134 w 4066"/>
                <a:gd name="T57" fmla="*/ 626 h 1306"/>
                <a:gd name="T58" fmla="*/ 3297 w 4066"/>
                <a:gd name="T59" fmla="*/ 588 h 1306"/>
                <a:gd name="T60" fmla="*/ 3483 w 4066"/>
                <a:gd name="T61" fmla="*/ 483 h 1306"/>
                <a:gd name="T62" fmla="*/ 3600 w 4066"/>
                <a:gd name="T63" fmla="*/ 368 h 1306"/>
                <a:gd name="T64" fmla="*/ 3641 w 4066"/>
                <a:gd name="T65" fmla="*/ 368 h 1306"/>
                <a:gd name="T66" fmla="*/ 3813 w 4066"/>
                <a:gd name="T67" fmla="*/ 143 h 1306"/>
                <a:gd name="T68" fmla="*/ 3967 w 4066"/>
                <a:gd name="T69" fmla="*/ 26 h 1306"/>
                <a:gd name="T70" fmla="*/ 4066 w 4066"/>
                <a:gd name="T71" fmla="*/ 0 h 1306"/>
                <a:gd name="T72" fmla="*/ 4066 w 4066"/>
                <a:gd name="T73" fmla="*/ 1298 h 1306"/>
                <a:gd name="T74" fmla="*/ 0 w 4066"/>
                <a:gd name="T75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66" h="1306">
                  <a:moveTo>
                    <a:pt x="0" y="1306"/>
                  </a:moveTo>
                  <a:lnTo>
                    <a:pt x="0" y="942"/>
                  </a:lnTo>
                  <a:lnTo>
                    <a:pt x="78" y="884"/>
                  </a:lnTo>
                  <a:lnTo>
                    <a:pt x="124" y="858"/>
                  </a:lnTo>
                  <a:lnTo>
                    <a:pt x="173" y="812"/>
                  </a:lnTo>
                  <a:lnTo>
                    <a:pt x="263" y="905"/>
                  </a:lnTo>
                  <a:lnTo>
                    <a:pt x="408" y="1015"/>
                  </a:lnTo>
                  <a:lnTo>
                    <a:pt x="463" y="1015"/>
                  </a:lnTo>
                  <a:lnTo>
                    <a:pt x="567" y="1024"/>
                  </a:lnTo>
                  <a:lnTo>
                    <a:pt x="689" y="1138"/>
                  </a:lnTo>
                  <a:lnTo>
                    <a:pt x="798" y="1188"/>
                  </a:lnTo>
                  <a:lnTo>
                    <a:pt x="902" y="1170"/>
                  </a:lnTo>
                  <a:lnTo>
                    <a:pt x="1034" y="1145"/>
                  </a:lnTo>
                  <a:lnTo>
                    <a:pt x="1115" y="1108"/>
                  </a:lnTo>
                  <a:lnTo>
                    <a:pt x="1161" y="1116"/>
                  </a:lnTo>
                  <a:lnTo>
                    <a:pt x="1401" y="1036"/>
                  </a:lnTo>
                  <a:lnTo>
                    <a:pt x="1468" y="1053"/>
                  </a:lnTo>
                  <a:lnTo>
                    <a:pt x="1690" y="980"/>
                  </a:lnTo>
                  <a:lnTo>
                    <a:pt x="1744" y="985"/>
                  </a:lnTo>
                  <a:lnTo>
                    <a:pt x="1852" y="951"/>
                  </a:lnTo>
                  <a:lnTo>
                    <a:pt x="1998" y="959"/>
                  </a:lnTo>
                  <a:lnTo>
                    <a:pt x="2207" y="942"/>
                  </a:lnTo>
                  <a:lnTo>
                    <a:pt x="2356" y="917"/>
                  </a:lnTo>
                  <a:lnTo>
                    <a:pt x="2451" y="922"/>
                  </a:lnTo>
                  <a:lnTo>
                    <a:pt x="2626" y="862"/>
                  </a:lnTo>
                  <a:lnTo>
                    <a:pt x="2718" y="866"/>
                  </a:lnTo>
                  <a:lnTo>
                    <a:pt x="2872" y="820"/>
                  </a:lnTo>
                  <a:lnTo>
                    <a:pt x="3008" y="698"/>
                  </a:lnTo>
                  <a:lnTo>
                    <a:pt x="3134" y="626"/>
                  </a:lnTo>
                  <a:lnTo>
                    <a:pt x="3297" y="588"/>
                  </a:lnTo>
                  <a:lnTo>
                    <a:pt x="3483" y="483"/>
                  </a:lnTo>
                  <a:lnTo>
                    <a:pt x="3600" y="368"/>
                  </a:lnTo>
                  <a:lnTo>
                    <a:pt x="3641" y="368"/>
                  </a:lnTo>
                  <a:lnTo>
                    <a:pt x="3813" y="143"/>
                  </a:lnTo>
                  <a:lnTo>
                    <a:pt x="3967" y="26"/>
                  </a:lnTo>
                  <a:lnTo>
                    <a:pt x="4066" y="0"/>
                  </a:lnTo>
                  <a:lnTo>
                    <a:pt x="4066" y="1298"/>
                  </a:lnTo>
                  <a:lnTo>
                    <a:pt x="0" y="1306"/>
                  </a:lnTo>
                  <a:close/>
                </a:path>
              </a:pathLst>
            </a:custGeom>
            <a:solidFill>
              <a:srgbClr val="00A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61"/>
            <p:cNvSpPr>
              <a:spLocks/>
            </p:cNvSpPr>
            <p:nvPr/>
          </p:nvSpPr>
          <p:spPr bwMode="auto">
            <a:xfrm>
              <a:off x="846" y="2511"/>
              <a:ext cx="4059" cy="690"/>
            </a:xfrm>
            <a:custGeom>
              <a:avLst/>
              <a:gdLst>
                <a:gd name="T0" fmla="*/ 0 w 4059"/>
                <a:gd name="T1" fmla="*/ 686 h 690"/>
                <a:gd name="T2" fmla="*/ 0 w 4059"/>
                <a:gd name="T3" fmla="*/ 565 h 690"/>
                <a:gd name="T4" fmla="*/ 51 w 4059"/>
                <a:gd name="T5" fmla="*/ 548 h 690"/>
                <a:gd name="T6" fmla="*/ 123 w 4059"/>
                <a:gd name="T7" fmla="*/ 556 h 690"/>
                <a:gd name="T8" fmla="*/ 159 w 4059"/>
                <a:gd name="T9" fmla="*/ 552 h 690"/>
                <a:gd name="T10" fmla="*/ 327 w 4059"/>
                <a:gd name="T11" fmla="*/ 606 h 690"/>
                <a:gd name="T12" fmla="*/ 390 w 4059"/>
                <a:gd name="T13" fmla="*/ 615 h 690"/>
                <a:gd name="T14" fmla="*/ 572 w 4059"/>
                <a:gd name="T15" fmla="*/ 636 h 690"/>
                <a:gd name="T16" fmla="*/ 641 w 4059"/>
                <a:gd name="T17" fmla="*/ 646 h 690"/>
                <a:gd name="T18" fmla="*/ 689 w 4059"/>
                <a:gd name="T19" fmla="*/ 674 h 690"/>
                <a:gd name="T20" fmla="*/ 767 w 4059"/>
                <a:gd name="T21" fmla="*/ 665 h 690"/>
                <a:gd name="T22" fmla="*/ 848 w 4059"/>
                <a:gd name="T23" fmla="*/ 646 h 690"/>
                <a:gd name="T24" fmla="*/ 920 w 4059"/>
                <a:gd name="T25" fmla="*/ 669 h 690"/>
                <a:gd name="T26" fmla="*/ 1038 w 4059"/>
                <a:gd name="T27" fmla="*/ 669 h 690"/>
                <a:gd name="T28" fmla="*/ 1088 w 4059"/>
                <a:gd name="T29" fmla="*/ 652 h 690"/>
                <a:gd name="T30" fmla="*/ 1210 w 4059"/>
                <a:gd name="T31" fmla="*/ 674 h 690"/>
                <a:gd name="T32" fmla="*/ 1351 w 4059"/>
                <a:gd name="T33" fmla="*/ 657 h 690"/>
                <a:gd name="T34" fmla="*/ 1453 w 4059"/>
                <a:gd name="T35" fmla="*/ 674 h 690"/>
                <a:gd name="T36" fmla="*/ 1594 w 4059"/>
                <a:gd name="T37" fmla="*/ 652 h 690"/>
                <a:gd name="T38" fmla="*/ 1821 w 4059"/>
                <a:gd name="T39" fmla="*/ 652 h 690"/>
                <a:gd name="T40" fmla="*/ 2101 w 4059"/>
                <a:gd name="T41" fmla="*/ 632 h 690"/>
                <a:gd name="T42" fmla="*/ 2279 w 4059"/>
                <a:gd name="T43" fmla="*/ 620 h 690"/>
                <a:gd name="T44" fmla="*/ 2347 w 4059"/>
                <a:gd name="T45" fmla="*/ 589 h 690"/>
                <a:gd name="T46" fmla="*/ 2446 w 4059"/>
                <a:gd name="T47" fmla="*/ 606 h 690"/>
                <a:gd name="T48" fmla="*/ 2677 w 4059"/>
                <a:gd name="T49" fmla="*/ 560 h 690"/>
                <a:gd name="T50" fmla="*/ 2772 w 4059"/>
                <a:gd name="T51" fmla="*/ 552 h 690"/>
                <a:gd name="T52" fmla="*/ 2831 w 4059"/>
                <a:gd name="T53" fmla="*/ 552 h 690"/>
                <a:gd name="T54" fmla="*/ 2921 w 4059"/>
                <a:gd name="T55" fmla="*/ 505 h 690"/>
                <a:gd name="T56" fmla="*/ 3035 w 4059"/>
                <a:gd name="T57" fmla="*/ 447 h 690"/>
                <a:gd name="T58" fmla="*/ 3211 w 4059"/>
                <a:gd name="T59" fmla="*/ 410 h 690"/>
                <a:gd name="T60" fmla="*/ 3316 w 4059"/>
                <a:gd name="T61" fmla="*/ 375 h 690"/>
                <a:gd name="T62" fmla="*/ 3483 w 4059"/>
                <a:gd name="T63" fmla="*/ 312 h 690"/>
                <a:gd name="T64" fmla="*/ 3592 w 4059"/>
                <a:gd name="T65" fmla="*/ 202 h 690"/>
                <a:gd name="T66" fmla="*/ 3673 w 4059"/>
                <a:gd name="T67" fmla="*/ 159 h 690"/>
                <a:gd name="T68" fmla="*/ 3718 w 4059"/>
                <a:gd name="T69" fmla="*/ 117 h 690"/>
                <a:gd name="T70" fmla="*/ 3849 w 4059"/>
                <a:gd name="T71" fmla="*/ 59 h 690"/>
                <a:gd name="T72" fmla="*/ 3953 w 4059"/>
                <a:gd name="T73" fmla="*/ 24 h 690"/>
                <a:gd name="T74" fmla="*/ 4059 w 4059"/>
                <a:gd name="T75" fmla="*/ 0 h 690"/>
                <a:gd name="T76" fmla="*/ 4059 w 4059"/>
                <a:gd name="T77" fmla="*/ 690 h 690"/>
                <a:gd name="T78" fmla="*/ 0 w 4059"/>
                <a:gd name="T79" fmla="*/ 68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9" h="690">
                  <a:moveTo>
                    <a:pt x="0" y="686"/>
                  </a:moveTo>
                  <a:lnTo>
                    <a:pt x="0" y="565"/>
                  </a:lnTo>
                  <a:lnTo>
                    <a:pt x="51" y="548"/>
                  </a:lnTo>
                  <a:lnTo>
                    <a:pt x="123" y="556"/>
                  </a:lnTo>
                  <a:lnTo>
                    <a:pt x="159" y="552"/>
                  </a:lnTo>
                  <a:lnTo>
                    <a:pt x="327" y="606"/>
                  </a:lnTo>
                  <a:lnTo>
                    <a:pt x="390" y="615"/>
                  </a:lnTo>
                  <a:lnTo>
                    <a:pt x="572" y="636"/>
                  </a:lnTo>
                  <a:lnTo>
                    <a:pt x="641" y="646"/>
                  </a:lnTo>
                  <a:lnTo>
                    <a:pt x="689" y="674"/>
                  </a:lnTo>
                  <a:lnTo>
                    <a:pt x="767" y="665"/>
                  </a:lnTo>
                  <a:lnTo>
                    <a:pt x="848" y="646"/>
                  </a:lnTo>
                  <a:lnTo>
                    <a:pt x="920" y="669"/>
                  </a:lnTo>
                  <a:lnTo>
                    <a:pt x="1038" y="669"/>
                  </a:lnTo>
                  <a:lnTo>
                    <a:pt x="1088" y="652"/>
                  </a:lnTo>
                  <a:lnTo>
                    <a:pt x="1210" y="674"/>
                  </a:lnTo>
                  <a:lnTo>
                    <a:pt x="1351" y="657"/>
                  </a:lnTo>
                  <a:lnTo>
                    <a:pt x="1453" y="674"/>
                  </a:lnTo>
                  <a:lnTo>
                    <a:pt x="1594" y="652"/>
                  </a:lnTo>
                  <a:lnTo>
                    <a:pt x="1821" y="652"/>
                  </a:lnTo>
                  <a:lnTo>
                    <a:pt x="2101" y="632"/>
                  </a:lnTo>
                  <a:lnTo>
                    <a:pt x="2279" y="620"/>
                  </a:lnTo>
                  <a:lnTo>
                    <a:pt x="2347" y="589"/>
                  </a:lnTo>
                  <a:lnTo>
                    <a:pt x="2446" y="606"/>
                  </a:lnTo>
                  <a:lnTo>
                    <a:pt x="2677" y="560"/>
                  </a:lnTo>
                  <a:lnTo>
                    <a:pt x="2772" y="552"/>
                  </a:lnTo>
                  <a:lnTo>
                    <a:pt x="2831" y="552"/>
                  </a:lnTo>
                  <a:lnTo>
                    <a:pt x="2921" y="505"/>
                  </a:lnTo>
                  <a:lnTo>
                    <a:pt x="3035" y="447"/>
                  </a:lnTo>
                  <a:lnTo>
                    <a:pt x="3211" y="410"/>
                  </a:lnTo>
                  <a:lnTo>
                    <a:pt x="3316" y="375"/>
                  </a:lnTo>
                  <a:lnTo>
                    <a:pt x="3483" y="312"/>
                  </a:lnTo>
                  <a:lnTo>
                    <a:pt x="3592" y="202"/>
                  </a:lnTo>
                  <a:lnTo>
                    <a:pt x="3673" y="159"/>
                  </a:lnTo>
                  <a:lnTo>
                    <a:pt x="3718" y="117"/>
                  </a:lnTo>
                  <a:lnTo>
                    <a:pt x="3849" y="59"/>
                  </a:lnTo>
                  <a:lnTo>
                    <a:pt x="3953" y="24"/>
                  </a:lnTo>
                  <a:lnTo>
                    <a:pt x="4059" y="0"/>
                  </a:lnTo>
                  <a:lnTo>
                    <a:pt x="4059" y="690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5400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Rectangle 67"/>
            <p:cNvSpPr>
              <a:spLocks noChangeArrowheads="1"/>
            </p:cNvSpPr>
            <p:nvPr/>
          </p:nvSpPr>
          <p:spPr bwMode="auto">
            <a:xfrm>
              <a:off x="406" y="1628"/>
              <a:ext cx="2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rebuchet MS" panose="020B0603020202020204" pitchFamily="34" charset="0"/>
                </a:rPr>
                <a:t>250%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29" name="Line 69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Line 70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Line 71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8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Line 72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Freeform 73"/>
            <p:cNvSpPr>
              <a:spLocks/>
            </p:cNvSpPr>
            <p:nvPr/>
          </p:nvSpPr>
          <p:spPr bwMode="auto">
            <a:xfrm>
              <a:off x="846" y="1460"/>
              <a:ext cx="4059" cy="1741"/>
            </a:xfrm>
            <a:custGeom>
              <a:avLst/>
              <a:gdLst>
                <a:gd name="T0" fmla="*/ 0 w 4059"/>
                <a:gd name="T1" fmla="*/ 1741 h 1741"/>
                <a:gd name="T2" fmla="*/ 0 w 4059"/>
                <a:gd name="T3" fmla="*/ 772 h 1741"/>
                <a:gd name="T4" fmla="*/ 69 w 4059"/>
                <a:gd name="T5" fmla="*/ 628 h 1741"/>
                <a:gd name="T6" fmla="*/ 106 w 4059"/>
                <a:gd name="T7" fmla="*/ 547 h 1741"/>
                <a:gd name="T8" fmla="*/ 159 w 4059"/>
                <a:gd name="T9" fmla="*/ 311 h 1741"/>
                <a:gd name="T10" fmla="*/ 209 w 4059"/>
                <a:gd name="T11" fmla="*/ 333 h 1741"/>
                <a:gd name="T12" fmla="*/ 268 w 4059"/>
                <a:gd name="T13" fmla="*/ 585 h 1741"/>
                <a:gd name="T14" fmla="*/ 372 w 4059"/>
                <a:gd name="T15" fmla="*/ 798 h 1741"/>
                <a:gd name="T16" fmla="*/ 426 w 4059"/>
                <a:gd name="T17" fmla="*/ 882 h 1741"/>
                <a:gd name="T18" fmla="*/ 468 w 4059"/>
                <a:gd name="T19" fmla="*/ 852 h 1741"/>
                <a:gd name="T20" fmla="*/ 577 w 4059"/>
                <a:gd name="T21" fmla="*/ 953 h 1741"/>
                <a:gd name="T22" fmla="*/ 648 w 4059"/>
                <a:gd name="T23" fmla="*/ 1113 h 1741"/>
                <a:gd name="T24" fmla="*/ 735 w 4059"/>
                <a:gd name="T25" fmla="*/ 1303 h 1741"/>
                <a:gd name="T26" fmla="*/ 779 w 4059"/>
                <a:gd name="T27" fmla="*/ 1333 h 1741"/>
                <a:gd name="T28" fmla="*/ 843 w 4059"/>
                <a:gd name="T29" fmla="*/ 1472 h 1741"/>
                <a:gd name="T30" fmla="*/ 948 w 4059"/>
                <a:gd name="T31" fmla="*/ 1404 h 1741"/>
                <a:gd name="T32" fmla="*/ 992 w 4059"/>
                <a:gd name="T33" fmla="*/ 1409 h 1741"/>
                <a:gd name="T34" fmla="*/ 1101 w 4059"/>
                <a:gd name="T35" fmla="*/ 1358 h 1741"/>
                <a:gd name="T36" fmla="*/ 1147 w 4059"/>
                <a:gd name="T37" fmla="*/ 1383 h 1741"/>
                <a:gd name="T38" fmla="*/ 1214 w 4059"/>
                <a:gd name="T39" fmla="*/ 1342 h 1741"/>
                <a:gd name="T40" fmla="*/ 1256 w 4059"/>
                <a:gd name="T41" fmla="*/ 1350 h 1741"/>
                <a:gd name="T42" fmla="*/ 1424 w 4059"/>
                <a:gd name="T43" fmla="*/ 1268 h 1741"/>
                <a:gd name="T44" fmla="*/ 1458 w 4059"/>
                <a:gd name="T45" fmla="*/ 1290 h 1741"/>
                <a:gd name="T46" fmla="*/ 1695 w 4059"/>
                <a:gd name="T47" fmla="*/ 1184 h 1741"/>
                <a:gd name="T48" fmla="*/ 1781 w 4059"/>
                <a:gd name="T49" fmla="*/ 1155 h 1741"/>
                <a:gd name="T50" fmla="*/ 1894 w 4059"/>
                <a:gd name="T51" fmla="*/ 1121 h 1741"/>
                <a:gd name="T52" fmla="*/ 1984 w 4059"/>
                <a:gd name="T53" fmla="*/ 1130 h 1741"/>
                <a:gd name="T54" fmla="*/ 2079 w 4059"/>
                <a:gd name="T55" fmla="*/ 1105 h 1741"/>
                <a:gd name="T56" fmla="*/ 2197 w 4059"/>
                <a:gd name="T57" fmla="*/ 1088 h 1741"/>
                <a:gd name="T58" fmla="*/ 2347 w 4059"/>
                <a:gd name="T59" fmla="*/ 1018 h 1741"/>
                <a:gd name="T60" fmla="*/ 2446 w 4059"/>
                <a:gd name="T61" fmla="*/ 1054 h 1741"/>
                <a:gd name="T62" fmla="*/ 2677 w 4059"/>
                <a:gd name="T63" fmla="*/ 966 h 1741"/>
                <a:gd name="T64" fmla="*/ 2719 w 4059"/>
                <a:gd name="T65" fmla="*/ 970 h 1741"/>
                <a:gd name="T66" fmla="*/ 2867 w 4059"/>
                <a:gd name="T67" fmla="*/ 910 h 1741"/>
                <a:gd name="T68" fmla="*/ 2990 w 4059"/>
                <a:gd name="T69" fmla="*/ 763 h 1741"/>
                <a:gd name="T70" fmla="*/ 3130 w 4059"/>
                <a:gd name="T71" fmla="*/ 679 h 1741"/>
                <a:gd name="T72" fmla="*/ 3262 w 4059"/>
                <a:gd name="T73" fmla="*/ 712 h 1741"/>
                <a:gd name="T74" fmla="*/ 3393 w 4059"/>
                <a:gd name="T75" fmla="*/ 642 h 1741"/>
                <a:gd name="T76" fmla="*/ 3491 w 4059"/>
                <a:gd name="T77" fmla="*/ 568 h 1741"/>
                <a:gd name="T78" fmla="*/ 3633 w 4059"/>
                <a:gd name="T79" fmla="*/ 384 h 1741"/>
                <a:gd name="T80" fmla="*/ 3754 w 4059"/>
                <a:gd name="T81" fmla="*/ 223 h 1741"/>
                <a:gd name="T82" fmla="*/ 3886 w 4059"/>
                <a:gd name="T83" fmla="*/ 135 h 1741"/>
                <a:gd name="T84" fmla="*/ 3958 w 4059"/>
                <a:gd name="T85" fmla="*/ 38 h 1741"/>
                <a:gd name="T86" fmla="*/ 4059 w 4059"/>
                <a:gd name="T87" fmla="*/ 0 h 1741"/>
                <a:gd name="T88" fmla="*/ 4059 w 4059"/>
                <a:gd name="T89" fmla="*/ 1741 h 1741"/>
                <a:gd name="T90" fmla="*/ 0 w 4059"/>
                <a:gd name="T91" fmla="*/ 1741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59" h="1741">
                  <a:moveTo>
                    <a:pt x="0" y="1741"/>
                  </a:moveTo>
                  <a:lnTo>
                    <a:pt x="0" y="772"/>
                  </a:lnTo>
                  <a:lnTo>
                    <a:pt x="69" y="628"/>
                  </a:lnTo>
                  <a:lnTo>
                    <a:pt x="106" y="547"/>
                  </a:lnTo>
                  <a:lnTo>
                    <a:pt x="159" y="311"/>
                  </a:lnTo>
                  <a:lnTo>
                    <a:pt x="209" y="333"/>
                  </a:lnTo>
                  <a:lnTo>
                    <a:pt x="268" y="585"/>
                  </a:lnTo>
                  <a:lnTo>
                    <a:pt x="372" y="798"/>
                  </a:lnTo>
                  <a:lnTo>
                    <a:pt x="426" y="882"/>
                  </a:lnTo>
                  <a:lnTo>
                    <a:pt x="468" y="852"/>
                  </a:lnTo>
                  <a:lnTo>
                    <a:pt x="577" y="953"/>
                  </a:lnTo>
                  <a:lnTo>
                    <a:pt x="648" y="1113"/>
                  </a:lnTo>
                  <a:lnTo>
                    <a:pt x="735" y="1303"/>
                  </a:lnTo>
                  <a:lnTo>
                    <a:pt x="779" y="1333"/>
                  </a:lnTo>
                  <a:lnTo>
                    <a:pt x="843" y="1472"/>
                  </a:lnTo>
                  <a:lnTo>
                    <a:pt x="948" y="1404"/>
                  </a:lnTo>
                  <a:lnTo>
                    <a:pt x="992" y="1409"/>
                  </a:lnTo>
                  <a:lnTo>
                    <a:pt x="1101" y="1358"/>
                  </a:lnTo>
                  <a:lnTo>
                    <a:pt x="1147" y="1383"/>
                  </a:lnTo>
                  <a:lnTo>
                    <a:pt x="1214" y="1342"/>
                  </a:lnTo>
                  <a:lnTo>
                    <a:pt x="1256" y="1350"/>
                  </a:lnTo>
                  <a:lnTo>
                    <a:pt x="1424" y="1268"/>
                  </a:lnTo>
                  <a:lnTo>
                    <a:pt x="1458" y="1290"/>
                  </a:lnTo>
                  <a:lnTo>
                    <a:pt x="1695" y="1184"/>
                  </a:lnTo>
                  <a:lnTo>
                    <a:pt x="1781" y="1155"/>
                  </a:lnTo>
                  <a:lnTo>
                    <a:pt x="1894" y="1121"/>
                  </a:lnTo>
                  <a:lnTo>
                    <a:pt x="1984" y="1130"/>
                  </a:lnTo>
                  <a:lnTo>
                    <a:pt x="2079" y="1105"/>
                  </a:lnTo>
                  <a:lnTo>
                    <a:pt x="2197" y="1088"/>
                  </a:lnTo>
                  <a:lnTo>
                    <a:pt x="2347" y="1018"/>
                  </a:lnTo>
                  <a:lnTo>
                    <a:pt x="2446" y="1054"/>
                  </a:lnTo>
                  <a:lnTo>
                    <a:pt x="2677" y="966"/>
                  </a:lnTo>
                  <a:lnTo>
                    <a:pt x="2719" y="970"/>
                  </a:lnTo>
                  <a:lnTo>
                    <a:pt x="2867" y="910"/>
                  </a:lnTo>
                  <a:lnTo>
                    <a:pt x="2990" y="763"/>
                  </a:lnTo>
                  <a:lnTo>
                    <a:pt x="3130" y="679"/>
                  </a:lnTo>
                  <a:lnTo>
                    <a:pt x="3262" y="712"/>
                  </a:lnTo>
                  <a:lnTo>
                    <a:pt x="3393" y="642"/>
                  </a:lnTo>
                  <a:lnTo>
                    <a:pt x="3491" y="568"/>
                  </a:lnTo>
                  <a:lnTo>
                    <a:pt x="3633" y="384"/>
                  </a:lnTo>
                  <a:lnTo>
                    <a:pt x="3754" y="223"/>
                  </a:lnTo>
                  <a:lnTo>
                    <a:pt x="3886" y="135"/>
                  </a:lnTo>
                  <a:lnTo>
                    <a:pt x="3958" y="38"/>
                  </a:lnTo>
                  <a:lnTo>
                    <a:pt x="4059" y="0"/>
                  </a:lnTo>
                  <a:lnTo>
                    <a:pt x="4059" y="1741"/>
                  </a:lnTo>
                  <a:lnTo>
                    <a:pt x="0" y="1741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Freeform 74"/>
            <p:cNvSpPr>
              <a:spLocks/>
            </p:cNvSpPr>
            <p:nvPr/>
          </p:nvSpPr>
          <p:spPr bwMode="auto">
            <a:xfrm>
              <a:off x="842" y="1901"/>
              <a:ext cx="4066" cy="1306"/>
            </a:xfrm>
            <a:custGeom>
              <a:avLst/>
              <a:gdLst>
                <a:gd name="T0" fmla="*/ 0 w 4066"/>
                <a:gd name="T1" fmla="*/ 1306 h 1306"/>
                <a:gd name="T2" fmla="*/ 0 w 4066"/>
                <a:gd name="T3" fmla="*/ 942 h 1306"/>
                <a:gd name="T4" fmla="*/ 78 w 4066"/>
                <a:gd name="T5" fmla="*/ 884 h 1306"/>
                <a:gd name="T6" fmla="*/ 124 w 4066"/>
                <a:gd name="T7" fmla="*/ 858 h 1306"/>
                <a:gd name="T8" fmla="*/ 173 w 4066"/>
                <a:gd name="T9" fmla="*/ 812 h 1306"/>
                <a:gd name="T10" fmla="*/ 263 w 4066"/>
                <a:gd name="T11" fmla="*/ 905 h 1306"/>
                <a:gd name="T12" fmla="*/ 408 w 4066"/>
                <a:gd name="T13" fmla="*/ 1015 h 1306"/>
                <a:gd name="T14" fmla="*/ 463 w 4066"/>
                <a:gd name="T15" fmla="*/ 1015 h 1306"/>
                <a:gd name="T16" fmla="*/ 567 w 4066"/>
                <a:gd name="T17" fmla="*/ 1024 h 1306"/>
                <a:gd name="T18" fmla="*/ 689 w 4066"/>
                <a:gd name="T19" fmla="*/ 1138 h 1306"/>
                <a:gd name="T20" fmla="*/ 798 w 4066"/>
                <a:gd name="T21" fmla="*/ 1188 h 1306"/>
                <a:gd name="T22" fmla="*/ 902 w 4066"/>
                <a:gd name="T23" fmla="*/ 1170 h 1306"/>
                <a:gd name="T24" fmla="*/ 1034 w 4066"/>
                <a:gd name="T25" fmla="*/ 1145 h 1306"/>
                <a:gd name="T26" fmla="*/ 1115 w 4066"/>
                <a:gd name="T27" fmla="*/ 1108 h 1306"/>
                <a:gd name="T28" fmla="*/ 1161 w 4066"/>
                <a:gd name="T29" fmla="*/ 1116 h 1306"/>
                <a:gd name="T30" fmla="*/ 1401 w 4066"/>
                <a:gd name="T31" fmla="*/ 1036 h 1306"/>
                <a:gd name="T32" fmla="*/ 1468 w 4066"/>
                <a:gd name="T33" fmla="*/ 1053 h 1306"/>
                <a:gd name="T34" fmla="*/ 1690 w 4066"/>
                <a:gd name="T35" fmla="*/ 980 h 1306"/>
                <a:gd name="T36" fmla="*/ 1744 w 4066"/>
                <a:gd name="T37" fmla="*/ 985 h 1306"/>
                <a:gd name="T38" fmla="*/ 1852 w 4066"/>
                <a:gd name="T39" fmla="*/ 951 h 1306"/>
                <a:gd name="T40" fmla="*/ 1998 w 4066"/>
                <a:gd name="T41" fmla="*/ 959 h 1306"/>
                <a:gd name="T42" fmla="*/ 2207 w 4066"/>
                <a:gd name="T43" fmla="*/ 942 h 1306"/>
                <a:gd name="T44" fmla="*/ 2356 w 4066"/>
                <a:gd name="T45" fmla="*/ 917 h 1306"/>
                <a:gd name="T46" fmla="*/ 2451 w 4066"/>
                <a:gd name="T47" fmla="*/ 922 h 1306"/>
                <a:gd name="T48" fmla="*/ 2626 w 4066"/>
                <a:gd name="T49" fmla="*/ 862 h 1306"/>
                <a:gd name="T50" fmla="*/ 2718 w 4066"/>
                <a:gd name="T51" fmla="*/ 866 h 1306"/>
                <a:gd name="T52" fmla="*/ 2872 w 4066"/>
                <a:gd name="T53" fmla="*/ 820 h 1306"/>
                <a:gd name="T54" fmla="*/ 3008 w 4066"/>
                <a:gd name="T55" fmla="*/ 698 h 1306"/>
                <a:gd name="T56" fmla="*/ 3134 w 4066"/>
                <a:gd name="T57" fmla="*/ 626 h 1306"/>
                <a:gd name="T58" fmla="*/ 3297 w 4066"/>
                <a:gd name="T59" fmla="*/ 588 h 1306"/>
                <a:gd name="T60" fmla="*/ 3483 w 4066"/>
                <a:gd name="T61" fmla="*/ 483 h 1306"/>
                <a:gd name="T62" fmla="*/ 3600 w 4066"/>
                <a:gd name="T63" fmla="*/ 368 h 1306"/>
                <a:gd name="T64" fmla="*/ 3641 w 4066"/>
                <a:gd name="T65" fmla="*/ 368 h 1306"/>
                <a:gd name="T66" fmla="*/ 3813 w 4066"/>
                <a:gd name="T67" fmla="*/ 143 h 1306"/>
                <a:gd name="T68" fmla="*/ 3967 w 4066"/>
                <a:gd name="T69" fmla="*/ 26 h 1306"/>
                <a:gd name="T70" fmla="*/ 4066 w 4066"/>
                <a:gd name="T71" fmla="*/ 0 h 1306"/>
                <a:gd name="T72" fmla="*/ 4066 w 4066"/>
                <a:gd name="T73" fmla="*/ 1298 h 1306"/>
                <a:gd name="T74" fmla="*/ 0 w 4066"/>
                <a:gd name="T75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66" h="1306">
                  <a:moveTo>
                    <a:pt x="0" y="1306"/>
                  </a:moveTo>
                  <a:lnTo>
                    <a:pt x="0" y="942"/>
                  </a:lnTo>
                  <a:lnTo>
                    <a:pt x="78" y="884"/>
                  </a:lnTo>
                  <a:lnTo>
                    <a:pt x="124" y="858"/>
                  </a:lnTo>
                  <a:lnTo>
                    <a:pt x="173" y="812"/>
                  </a:lnTo>
                  <a:lnTo>
                    <a:pt x="263" y="905"/>
                  </a:lnTo>
                  <a:lnTo>
                    <a:pt x="408" y="1015"/>
                  </a:lnTo>
                  <a:lnTo>
                    <a:pt x="463" y="1015"/>
                  </a:lnTo>
                  <a:lnTo>
                    <a:pt x="567" y="1024"/>
                  </a:lnTo>
                  <a:lnTo>
                    <a:pt x="689" y="1138"/>
                  </a:lnTo>
                  <a:lnTo>
                    <a:pt x="798" y="1188"/>
                  </a:lnTo>
                  <a:lnTo>
                    <a:pt x="902" y="1170"/>
                  </a:lnTo>
                  <a:lnTo>
                    <a:pt x="1034" y="1145"/>
                  </a:lnTo>
                  <a:lnTo>
                    <a:pt x="1115" y="1108"/>
                  </a:lnTo>
                  <a:lnTo>
                    <a:pt x="1161" y="1116"/>
                  </a:lnTo>
                  <a:lnTo>
                    <a:pt x="1401" y="1036"/>
                  </a:lnTo>
                  <a:lnTo>
                    <a:pt x="1468" y="1053"/>
                  </a:lnTo>
                  <a:lnTo>
                    <a:pt x="1690" y="980"/>
                  </a:lnTo>
                  <a:lnTo>
                    <a:pt x="1744" y="985"/>
                  </a:lnTo>
                  <a:lnTo>
                    <a:pt x="1852" y="951"/>
                  </a:lnTo>
                  <a:lnTo>
                    <a:pt x="1998" y="959"/>
                  </a:lnTo>
                  <a:lnTo>
                    <a:pt x="2207" y="942"/>
                  </a:lnTo>
                  <a:lnTo>
                    <a:pt x="2356" y="917"/>
                  </a:lnTo>
                  <a:lnTo>
                    <a:pt x="2451" y="922"/>
                  </a:lnTo>
                  <a:lnTo>
                    <a:pt x="2626" y="862"/>
                  </a:lnTo>
                  <a:lnTo>
                    <a:pt x="2718" y="866"/>
                  </a:lnTo>
                  <a:lnTo>
                    <a:pt x="2872" y="820"/>
                  </a:lnTo>
                  <a:lnTo>
                    <a:pt x="3008" y="698"/>
                  </a:lnTo>
                  <a:lnTo>
                    <a:pt x="3134" y="626"/>
                  </a:lnTo>
                  <a:lnTo>
                    <a:pt x="3297" y="588"/>
                  </a:lnTo>
                  <a:lnTo>
                    <a:pt x="3483" y="483"/>
                  </a:lnTo>
                  <a:lnTo>
                    <a:pt x="3600" y="368"/>
                  </a:lnTo>
                  <a:lnTo>
                    <a:pt x="3641" y="368"/>
                  </a:lnTo>
                  <a:lnTo>
                    <a:pt x="3813" y="143"/>
                  </a:lnTo>
                  <a:lnTo>
                    <a:pt x="3967" y="26"/>
                  </a:lnTo>
                  <a:lnTo>
                    <a:pt x="4066" y="0"/>
                  </a:lnTo>
                  <a:lnTo>
                    <a:pt x="4066" y="1298"/>
                  </a:lnTo>
                  <a:lnTo>
                    <a:pt x="0" y="1306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Freeform 75"/>
            <p:cNvSpPr>
              <a:spLocks/>
            </p:cNvSpPr>
            <p:nvPr/>
          </p:nvSpPr>
          <p:spPr bwMode="auto">
            <a:xfrm>
              <a:off x="846" y="2511"/>
              <a:ext cx="4059" cy="690"/>
            </a:xfrm>
            <a:custGeom>
              <a:avLst/>
              <a:gdLst>
                <a:gd name="T0" fmla="*/ 0 w 4059"/>
                <a:gd name="T1" fmla="*/ 686 h 690"/>
                <a:gd name="T2" fmla="*/ 0 w 4059"/>
                <a:gd name="T3" fmla="*/ 565 h 690"/>
                <a:gd name="T4" fmla="*/ 51 w 4059"/>
                <a:gd name="T5" fmla="*/ 548 h 690"/>
                <a:gd name="T6" fmla="*/ 123 w 4059"/>
                <a:gd name="T7" fmla="*/ 556 h 690"/>
                <a:gd name="T8" fmla="*/ 159 w 4059"/>
                <a:gd name="T9" fmla="*/ 552 h 690"/>
                <a:gd name="T10" fmla="*/ 327 w 4059"/>
                <a:gd name="T11" fmla="*/ 606 h 690"/>
                <a:gd name="T12" fmla="*/ 390 w 4059"/>
                <a:gd name="T13" fmla="*/ 615 h 690"/>
                <a:gd name="T14" fmla="*/ 572 w 4059"/>
                <a:gd name="T15" fmla="*/ 636 h 690"/>
                <a:gd name="T16" fmla="*/ 641 w 4059"/>
                <a:gd name="T17" fmla="*/ 646 h 690"/>
                <a:gd name="T18" fmla="*/ 689 w 4059"/>
                <a:gd name="T19" fmla="*/ 674 h 690"/>
                <a:gd name="T20" fmla="*/ 767 w 4059"/>
                <a:gd name="T21" fmla="*/ 665 h 690"/>
                <a:gd name="T22" fmla="*/ 848 w 4059"/>
                <a:gd name="T23" fmla="*/ 646 h 690"/>
                <a:gd name="T24" fmla="*/ 920 w 4059"/>
                <a:gd name="T25" fmla="*/ 669 h 690"/>
                <a:gd name="T26" fmla="*/ 1038 w 4059"/>
                <a:gd name="T27" fmla="*/ 669 h 690"/>
                <a:gd name="T28" fmla="*/ 1088 w 4059"/>
                <a:gd name="T29" fmla="*/ 652 h 690"/>
                <a:gd name="T30" fmla="*/ 1210 w 4059"/>
                <a:gd name="T31" fmla="*/ 674 h 690"/>
                <a:gd name="T32" fmla="*/ 1351 w 4059"/>
                <a:gd name="T33" fmla="*/ 657 h 690"/>
                <a:gd name="T34" fmla="*/ 1453 w 4059"/>
                <a:gd name="T35" fmla="*/ 674 h 690"/>
                <a:gd name="T36" fmla="*/ 1594 w 4059"/>
                <a:gd name="T37" fmla="*/ 652 h 690"/>
                <a:gd name="T38" fmla="*/ 1821 w 4059"/>
                <a:gd name="T39" fmla="*/ 652 h 690"/>
                <a:gd name="T40" fmla="*/ 2101 w 4059"/>
                <a:gd name="T41" fmla="*/ 632 h 690"/>
                <a:gd name="T42" fmla="*/ 2279 w 4059"/>
                <a:gd name="T43" fmla="*/ 620 h 690"/>
                <a:gd name="T44" fmla="*/ 2347 w 4059"/>
                <a:gd name="T45" fmla="*/ 589 h 690"/>
                <a:gd name="T46" fmla="*/ 2446 w 4059"/>
                <a:gd name="T47" fmla="*/ 606 h 690"/>
                <a:gd name="T48" fmla="*/ 2677 w 4059"/>
                <a:gd name="T49" fmla="*/ 560 h 690"/>
                <a:gd name="T50" fmla="*/ 2772 w 4059"/>
                <a:gd name="T51" fmla="*/ 552 h 690"/>
                <a:gd name="T52" fmla="*/ 2831 w 4059"/>
                <a:gd name="T53" fmla="*/ 552 h 690"/>
                <a:gd name="T54" fmla="*/ 2921 w 4059"/>
                <a:gd name="T55" fmla="*/ 505 h 690"/>
                <a:gd name="T56" fmla="*/ 3035 w 4059"/>
                <a:gd name="T57" fmla="*/ 447 h 690"/>
                <a:gd name="T58" fmla="*/ 3211 w 4059"/>
                <a:gd name="T59" fmla="*/ 410 h 690"/>
                <a:gd name="T60" fmla="*/ 3316 w 4059"/>
                <a:gd name="T61" fmla="*/ 375 h 690"/>
                <a:gd name="T62" fmla="*/ 3483 w 4059"/>
                <a:gd name="T63" fmla="*/ 312 h 690"/>
                <a:gd name="T64" fmla="*/ 3592 w 4059"/>
                <a:gd name="T65" fmla="*/ 202 h 690"/>
                <a:gd name="T66" fmla="*/ 3673 w 4059"/>
                <a:gd name="T67" fmla="*/ 159 h 690"/>
                <a:gd name="T68" fmla="*/ 3718 w 4059"/>
                <a:gd name="T69" fmla="*/ 117 h 690"/>
                <a:gd name="T70" fmla="*/ 3849 w 4059"/>
                <a:gd name="T71" fmla="*/ 59 h 690"/>
                <a:gd name="T72" fmla="*/ 3953 w 4059"/>
                <a:gd name="T73" fmla="*/ 24 h 690"/>
                <a:gd name="T74" fmla="*/ 4059 w 4059"/>
                <a:gd name="T75" fmla="*/ 0 h 690"/>
                <a:gd name="T76" fmla="*/ 4059 w 4059"/>
                <a:gd name="T77" fmla="*/ 690 h 690"/>
                <a:gd name="T78" fmla="*/ 0 w 4059"/>
                <a:gd name="T79" fmla="*/ 68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9" h="690">
                  <a:moveTo>
                    <a:pt x="0" y="686"/>
                  </a:moveTo>
                  <a:lnTo>
                    <a:pt x="0" y="565"/>
                  </a:lnTo>
                  <a:lnTo>
                    <a:pt x="51" y="548"/>
                  </a:lnTo>
                  <a:lnTo>
                    <a:pt x="123" y="556"/>
                  </a:lnTo>
                  <a:lnTo>
                    <a:pt x="159" y="552"/>
                  </a:lnTo>
                  <a:lnTo>
                    <a:pt x="327" y="606"/>
                  </a:lnTo>
                  <a:lnTo>
                    <a:pt x="390" y="615"/>
                  </a:lnTo>
                  <a:lnTo>
                    <a:pt x="572" y="636"/>
                  </a:lnTo>
                  <a:lnTo>
                    <a:pt x="641" y="646"/>
                  </a:lnTo>
                  <a:lnTo>
                    <a:pt x="689" y="674"/>
                  </a:lnTo>
                  <a:lnTo>
                    <a:pt x="767" y="665"/>
                  </a:lnTo>
                  <a:lnTo>
                    <a:pt x="848" y="646"/>
                  </a:lnTo>
                  <a:lnTo>
                    <a:pt x="920" y="669"/>
                  </a:lnTo>
                  <a:lnTo>
                    <a:pt x="1038" y="669"/>
                  </a:lnTo>
                  <a:lnTo>
                    <a:pt x="1088" y="652"/>
                  </a:lnTo>
                  <a:lnTo>
                    <a:pt x="1210" y="674"/>
                  </a:lnTo>
                  <a:lnTo>
                    <a:pt x="1351" y="657"/>
                  </a:lnTo>
                  <a:lnTo>
                    <a:pt x="1453" y="674"/>
                  </a:lnTo>
                  <a:lnTo>
                    <a:pt x="1594" y="652"/>
                  </a:lnTo>
                  <a:lnTo>
                    <a:pt x="1821" y="652"/>
                  </a:lnTo>
                  <a:lnTo>
                    <a:pt x="2101" y="632"/>
                  </a:lnTo>
                  <a:lnTo>
                    <a:pt x="2279" y="620"/>
                  </a:lnTo>
                  <a:lnTo>
                    <a:pt x="2347" y="589"/>
                  </a:lnTo>
                  <a:lnTo>
                    <a:pt x="2446" y="606"/>
                  </a:lnTo>
                  <a:lnTo>
                    <a:pt x="2677" y="560"/>
                  </a:lnTo>
                  <a:lnTo>
                    <a:pt x="2772" y="552"/>
                  </a:lnTo>
                  <a:lnTo>
                    <a:pt x="2831" y="552"/>
                  </a:lnTo>
                  <a:lnTo>
                    <a:pt x="2921" y="505"/>
                  </a:lnTo>
                  <a:lnTo>
                    <a:pt x="3035" y="447"/>
                  </a:lnTo>
                  <a:lnTo>
                    <a:pt x="3211" y="410"/>
                  </a:lnTo>
                  <a:lnTo>
                    <a:pt x="3316" y="375"/>
                  </a:lnTo>
                  <a:lnTo>
                    <a:pt x="3483" y="312"/>
                  </a:lnTo>
                  <a:lnTo>
                    <a:pt x="3592" y="202"/>
                  </a:lnTo>
                  <a:lnTo>
                    <a:pt x="3673" y="159"/>
                  </a:lnTo>
                  <a:lnTo>
                    <a:pt x="3718" y="117"/>
                  </a:lnTo>
                  <a:lnTo>
                    <a:pt x="3849" y="59"/>
                  </a:lnTo>
                  <a:lnTo>
                    <a:pt x="3953" y="24"/>
                  </a:lnTo>
                  <a:lnTo>
                    <a:pt x="4059" y="0"/>
                  </a:lnTo>
                  <a:lnTo>
                    <a:pt x="4059" y="690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Line 76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Line 77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Line 78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Line 79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Freeform 93"/>
            <p:cNvSpPr>
              <a:spLocks/>
            </p:cNvSpPr>
            <p:nvPr/>
          </p:nvSpPr>
          <p:spPr bwMode="auto">
            <a:xfrm>
              <a:off x="846" y="1460"/>
              <a:ext cx="4059" cy="1741"/>
            </a:xfrm>
            <a:custGeom>
              <a:avLst/>
              <a:gdLst>
                <a:gd name="T0" fmla="*/ 0 w 4059"/>
                <a:gd name="T1" fmla="*/ 1741 h 1741"/>
                <a:gd name="T2" fmla="*/ 0 w 4059"/>
                <a:gd name="T3" fmla="*/ 772 h 1741"/>
                <a:gd name="T4" fmla="*/ 69 w 4059"/>
                <a:gd name="T5" fmla="*/ 628 h 1741"/>
                <a:gd name="T6" fmla="*/ 106 w 4059"/>
                <a:gd name="T7" fmla="*/ 547 h 1741"/>
                <a:gd name="T8" fmla="*/ 159 w 4059"/>
                <a:gd name="T9" fmla="*/ 311 h 1741"/>
                <a:gd name="T10" fmla="*/ 209 w 4059"/>
                <a:gd name="T11" fmla="*/ 333 h 1741"/>
                <a:gd name="T12" fmla="*/ 268 w 4059"/>
                <a:gd name="T13" fmla="*/ 585 h 1741"/>
                <a:gd name="T14" fmla="*/ 372 w 4059"/>
                <a:gd name="T15" fmla="*/ 798 h 1741"/>
                <a:gd name="T16" fmla="*/ 426 w 4059"/>
                <a:gd name="T17" fmla="*/ 882 h 1741"/>
                <a:gd name="T18" fmla="*/ 468 w 4059"/>
                <a:gd name="T19" fmla="*/ 852 h 1741"/>
                <a:gd name="T20" fmla="*/ 577 w 4059"/>
                <a:gd name="T21" fmla="*/ 953 h 1741"/>
                <a:gd name="T22" fmla="*/ 648 w 4059"/>
                <a:gd name="T23" fmla="*/ 1113 h 1741"/>
                <a:gd name="T24" fmla="*/ 735 w 4059"/>
                <a:gd name="T25" fmla="*/ 1303 h 1741"/>
                <a:gd name="T26" fmla="*/ 779 w 4059"/>
                <a:gd name="T27" fmla="*/ 1333 h 1741"/>
                <a:gd name="T28" fmla="*/ 843 w 4059"/>
                <a:gd name="T29" fmla="*/ 1472 h 1741"/>
                <a:gd name="T30" fmla="*/ 948 w 4059"/>
                <a:gd name="T31" fmla="*/ 1404 h 1741"/>
                <a:gd name="T32" fmla="*/ 992 w 4059"/>
                <a:gd name="T33" fmla="*/ 1409 h 1741"/>
                <a:gd name="T34" fmla="*/ 1101 w 4059"/>
                <a:gd name="T35" fmla="*/ 1358 h 1741"/>
                <a:gd name="T36" fmla="*/ 1147 w 4059"/>
                <a:gd name="T37" fmla="*/ 1383 h 1741"/>
                <a:gd name="T38" fmla="*/ 1214 w 4059"/>
                <a:gd name="T39" fmla="*/ 1342 h 1741"/>
                <a:gd name="T40" fmla="*/ 1256 w 4059"/>
                <a:gd name="T41" fmla="*/ 1350 h 1741"/>
                <a:gd name="T42" fmla="*/ 1424 w 4059"/>
                <a:gd name="T43" fmla="*/ 1268 h 1741"/>
                <a:gd name="T44" fmla="*/ 1458 w 4059"/>
                <a:gd name="T45" fmla="*/ 1290 h 1741"/>
                <a:gd name="T46" fmla="*/ 1695 w 4059"/>
                <a:gd name="T47" fmla="*/ 1184 h 1741"/>
                <a:gd name="T48" fmla="*/ 1781 w 4059"/>
                <a:gd name="T49" fmla="*/ 1155 h 1741"/>
                <a:gd name="T50" fmla="*/ 1894 w 4059"/>
                <a:gd name="T51" fmla="*/ 1121 h 1741"/>
                <a:gd name="T52" fmla="*/ 1984 w 4059"/>
                <a:gd name="T53" fmla="*/ 1130 h 1741"/>
                <a:gd name="T54" fmla="*/ 2079 w 4059"/>
                <a:gd name="T55" fmla="*/ 1105 h 1741"/>
                <a:gd name="T56" fmla="*/ 2197 w 4059"/>
                <a:gd name="T57" fmla="*/ 1088 h 1741"/>
                <a:gd name="T58" fmla="*/ 2347 w 4059"/>
                <a:gd name="T59" fmla="*/ 1018 h 1741"/>
                <a:gd name="T60" fmla="*/ 2446 w 4059"/>
                <a:gd name="T61" fmla="*/ 1054 h 1741"/>
                <a:gd name="T62" fmla="*/ 2677 w 4059"/>
                <a:gd name="T63" fmla="*/ 966 h 1741"/>
                <a:gd name="T64" fmla="*/ 2719 w 4059"/>
                <a:gd name="T65" fmla="*/ 970 h 1741"/>
                <a:gd name="T66" fmla="*/ 2867 w 4059"/>
                <a:gd name="T67" fmla="*/ 910 h 1741"/>
                <a:gd name="T68" fmla="*/ 2990 w 4059"/>
                <a:gd name="T69" fmla="*/ 763 h 1741"/>
                <a:gd name="T70" fmla="*/ 3130 w 4059"/>
                <a:gd name="T71" fmla="*/ 679 h 1741"/>
                <a:gd name="T72" fmla="*/ 3262 w 4059"/>
                <a:gd name="T73" fmla="*/ 712 h 1741"/>
                <a:gd name="T74" fmla="*/ 3393 w 4059"/>
                <a:gd name="T75" fmla="*/ 642 h 1741"/>
                <a:gd name="T76" fmla="*/ 3491 w 4059"/>
                <a:gd name="T77" fmla="*/ 568 h 1741"/>
                <a:gd name="T78" fmla="*/ 3633 w 4059"/>
                <a:gd name="T79" fmla="*/ 384 h 1741"/>
                <a:gd name="T80" fmla="*/ 3754 w 4059"/>
                <a:gd name="T81" fmla="*/ 223 h 1741"/>
                <a:gd name="T82" fmla="*/ 3886 w 4059"/>
                <a:gd name="T83" fmla="*/ 135 h 1741"/>
                <a:gd name="T84" fmla="*/ 3958 w 4059"/>
                <a:gd name="T85" fmla="*/ 38 h 1741"/>
                <a:gd name="T86" fmla="*/ 4059 w 4059"/>
                <a:gd name="T87" fmla="*/ 0 h 1741"/>
                <a:gd name="T88" fmla="*/ 4059 w 4059"/>
                <a:gd name="T89" fmla="*/ 1741 h 1741"/>
                <a:gd name="T90" fmla="*/ 0 w 4059"/>
                <a:gd name="T91" fmla="*/ 1741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59" h="1741">
                  <a:moveTo>
                    <a:pt x="0" y="1741"/>
                  </a:moveTo>
                  <a:lnTo>
                    <a:pt x="0" y="772"/>
                  </a:lnTo>
                  <a:lnTo>
                    <a:pt x="69" y="628"/>
                  </a:lnTo>
                  <a:lnTo>
                    <a:pt x="106" y="547"/>
                  </a:lnTo>
                  <a:lnTo>
                    <a:pt x="159" y="311"/>
                  </a:lnTo>
                  <a:lnTo>
                    <a:pt x="209" y="333"/>
                  </a:lnTo>
                  <a:lnTo>
                    <a:pt x="268" y="585"/>
                  </a:lnTo>
                  <a:lnTo>
                    <a:pt x="372" y="798"/>
                  </a:lnTo>
                  <a:lnTo>
                    <a:pt x="426" y="882"/>
                  </a:lnTo>
                  <a:lnTo>
                    <a:pt x="468" y="852"/>
                  </a:lnTo>
                  <a:lnTo>
                    <a:pt x="577" y="953"/>
                  </a:lnTo>
                  <a:lnTo>
                    <a:pt x="648" y="1113"/>
                  </a:lnTo>
                  <a:lnTo>
                    <a:pt x="735" y="1303"/>
                  </a:lnTo>
                  <a:lnTo>
                    <a:pt x="779" y="1333"/>
                  </a:lnTo>
                  <a:lnTo>
                    <a:pt x="843" y="1472"/>
                  </a:lnTo>
                  <a:lnTo>
                    <a:pt x="948" y="1404"/>
                  </a:lnTo>
                  <a:lnTo>
                    <a:pt x="992" y="1409"/>
                  </a:lnTo>
                  <a:lnTo>
                    <a:pt x="1101" y="1358"/>
                  </a:lnTo>
                  <a:lnTo>
                    <a:pt x="1147" y="1383"/>
                  </a:lnTo>
                  <a:lnTo>
                    <a:pt x="1214" y="1342"/>
                  </a:lnTo>
                  <a:lnTo>
                    <a:pt x="1256" y="1350"/>
                  </a:lnTo>
                  <a:lnTo>
                    <a:pt x="1424" y="1268"/>
                  </a:lnTo>
                  <a:lnTo>
                    <a:pt x="1458" y="1290"/>
                  </a:lnTo>
                  <a:lnTo>
                    <a:pt x="1695" y="1184"/>
                  </a:lnTo>
                  <a:lnTo>
                    <a:pt x="1781" y="1155"/>
                  </a:lnTo>
                  <a:lnTo>
                    <a:pt x="1894" y="1121"/>
                  </a:lnTo>
                  <a:lnTo>
                    <a:pt x="1984" y="1130"/>
                  </a:lnTo>
                  <a:lnTo>
                    <a:pt x="2079" y="1105"/>
                  </a:lnTo>
                  <a:lnTo>
                    <a:pt x="2197" y="1088"/>
                  </a:lnTo>
                  <a:lnTo>
                    <a:pt x="2347" y="1018"/>
                  </a:lnTo>
                  <a:lnTo>
                    <a:pt x="2446" y="1054"/>
                  </a:lnTo>
                  <a:lnTo>
                    <a:pt x="2677" y="966"/>
                  </a:lnTo>
                  <a:lnTo>
                    <a:pt x="2719" y="970"/>
                  </a:lnTo>
                  <a:lnTo>
                    <a:pt x="2867" y="910"/>
                  </a:lnTo>
                  <a:lnTo>
                    <a:pt x="2990" y="763"/>
                  </a:lnTo>
                  <a:lnTo>
                    <a:pt x="3130" y="679"/>
                  </a:lnTo>
                  <a:lnTo>
                    <a:pt x="3262" y="712"/>
                  </a:lnTo>
                  <a:lnTo>
                    <a:pt x="3393" y="642"/>
                  </a:lnTo>
                  <a:lnTo>
                    <a:pt x="3491" y="568"/>
                  </a:lnTo>
                  <a:lnTo>
                    <a:pt x="3633" y="384"/>
                  </a:lnTo>
                  <a:lnTo>
                    <a:pt x="3754" y="223"/>
                  </a:lnTo>
                  <a:lnTo>
                    <a:pt x="3886" y="135"/>
                  </a:lnTo>
                  <a:lnTo>
                    <a:pt x="3958" y="38"/>
                  </a:lnTo>
                  <a:lnTo>
                    <a:pt x="4059" y="0"/>
                  </a:lnTo>
                  <a:lnTo>
                    <a:pt x="4059" y="1741"/>
                  </a:lnTo>
                  <a:lnTo>
                    <a:pt x="0" y="1741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Freeform 94"/>
            <p:cNvSpPr>
              <a:spLocks/>
            </p:cNvSpPr>
            <p:nvPr/>
          </p:nvSpPr>
          <p:spPr bwMode="auto">
            <a:xfrm>
              <a:off x="842" y="1901"/>
              <a:ext cx="4066" cy="1306"/>
            </a:xfrm>
            <a:custGeom>
              <a:avLst/>
              <a:gdLst>
                <a:gd name="T0" fmla="*/ 0 w 4066"/>
                <a:gd name="T1" fmla="*/ 1306 h 1306"/>
                <a:gd name="T2" fmla="*/ 0 w 4066"/>
                <a:gd name="T3" fmla="*/ 942 h 1306"/>
                <a:gd name="T4" fmla="*/ 78 w 4066"/>
                <a:gd name="T5" fmla="*/ 884 h 1306"/>
                <a:gd name="T6" fmla="*/ 124 w 4066"/>
                <a:gd name="T7" fmla="*/ 858 h 1306"/>
                <a:gd name="T8" fmla="*/ 173 w 4066"/>
                <a:gd name="T9" fmla="*/ 812 h 1306"/>
                <a:gd name="T10" fmla="*/ 263 w 4066"/>
                <a:gd name="T11" fmla="*/ 905 h 1306"/>
                <a:gd name="T12" fmla="*/ 408 w 4066"/>
                <a:gd name="T13" fmla="*/ 1015 h 1306"/>
                <a:gd name="T14" fmla="*/ 463 w 4066"/>
                <a:gd name="T15" fmla="*/ 1015 h 1306"/>
                <a:gd name="T16" fmla="*/ 567 w 4066"/>
                <a:gd name="T17" fmla="*/ 1024 h 1306"/>
                <a:gd name="T18" fmla="*/ 689 w 4066"/>
                <a:gd name="T19" fmla="*/ 1138 h 1306"/>
                <a:gd name="T20" fmla="*/ 798 w 4066"/>
                <a:gd name="T21" fmla="*/ 1188 h 1306"/>
                <a:gd name="T22" fmla="*/ 902 w 4066"/>
                <a:gd name="T23" fmla="*/ 1170 h 1306"/>
                <a:gd name="T24" fmla="*/ 1034 w 4066"/>
                <a:gd name="T25" fmla="*/ 1145 h 1306"/>
                <a:gd name="T26" fmla="*/ 1115 w 4066"/>
                <a:gd name="T27" fmla="*/ 1108 h 1306"/>
                <a:gd name="T28" fmla="*/ 1161 w 4066"/>
                <a:gd name="T29" fmla="*/ 1116 h 1306"/>
                <a:gd name="T30" fmla="*/ 1401 w 4066"/>
                <a:gd name="T31" fmla="*/ 1036 h 1306"/>
                <a:gd name="T32" fmla="*/ 1468 w 4066"/>
                <a:gd name="T33" fmla="*/ 1053 h 1306"/>
                <a:gd name="T34" fmla="*/ 1690 w 4066"/>
                <a:gd name="T35" fmla="*/ 980 h 1306"/>
                <a:gd name="T36" fmla="*/ 1744 w 4066"/>
                <a:gd name="T37" fmla="*/ 985 h 1306"/>
                <a:gd name="T38" fmla="*/ 1852 w 4066"/>
                <a:gd name="T39" fmla="*/ 951 h 1306"/>
                <a:gd name="T40" fmla="*/ 1998 w 4066"/>
                <a:gd name="T41" fmla="*/ 959 h 1306"/>
                <a:gd name="T42" fmla="*/ 2207 w 4066"/>
                <a:gd name="T43" fmla="*/ 942 h 1306"/>
                <a:gd name="T44" fmla="*/ 2356 w 4066"/>
                <a:gd name="T45" fmla="*/ 917 h 1306"/>
                <a:gd name="T46" fmla="*/ 2451 w 4066"/>
                <a:gd name="T47" fmla="*/ 922 h 1306"/>
                <a:gd name="T48" fmla="*/ 2626 w 4066"/>
                <a:gd name="T49" fmla="*/ 862 h 1306"/>
                <a:gd name="T50" fmla="*/ 2718 w 4066"/>
                <a:gd name="T51" fmla="*/ 866 h 1306"/>
                <a:gd name="T52" fmla="*/ 2872 w 4066"/>
                <a:gd name="T53" fmla="*/ 820 h 1306"/>
                <a:gd name="T54" fmla="*/ 3008 w 4066"/>
                <a:gd name="T55" fmla="*/ 698 h 1306"/>
                <a:gd name="T56" fmla="*/ 3134 w 4066"/>
                <a:gd name="T57" fmla="*/ 626 h 1306"/>
                <a:gd name="T58" fmla="*/ 3297 w 4066"/>
                <a:gd name="T59" fmla="*/ 588 h 1306"/>
                <a:gd name="T60" fmla="*/ 3483 w 4066"/>
                <a:gd name="T61" fmla="*/ 483 h 1306"/>
                <a:gd name="T62" fmla="*/ 3600 w 4066"/>
                <a:gd name="T63" fmla="*/ 368 h 1306"/>
                <a:gd name="T64" fmla="*/ 3641 w 4066"/>
                <a:gd name="T65" fmla="*/ 368 h 1306"/>
                <a:gd name="T66" fmla="*/ 3813 w 4066"/>
                <a:gd name="T67" fmla="*/ 143 h 1306"/>
                <a:gd name="T68" fmla="*/ 3967 w 4066"/>
                <a:gd name="T69" fmla="*/ 26 h 1306"/>
                <a:gd name="T70" fmla="*/ 4066 w 4066"/>
                <a:gd name="T71" fmla="*/ 0 h 1306"/>
                <a:gd name="T72" fmla="*/ 4066 w 4066"/>
                <a:gd name="T73" fmla="*/ 1298 h 1306"/>
                <a:gd name="T74" fmla="*/ 0 w 4066"/>
                <a:gd name="T75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66" h="1306">
                  <a:moveTo>
                    <a:pt x="0" y="1306"/>
                  </a:moveTo>
                  <a:lnTo>
                    <a:pt x="0" y="942"/>
                  </a:lnTo>
                  <a:lnTo>
                    <a:pt x="78" y="884"/>
                  </a:lnTo>
                  <a:lnTo>
                    <a:pt x="124" y="858"/>
                  </a:lnTo>
                  <a:lnTo>
                    <a:pt x="173" y="812"/>
                  </a:lnTo>
                  <a:lnTo>
                    <a:pt x="263" y="905"/>
                  </a:lnTo>
                  <a:lnTo>
                    <a:pt x="408" y="1015"/>
                  </a:lnTo>
                  <a:lnTo>
                    <a:pt x="463" y="1015"/>
                  </a:lnTo>
                  <a:lnTo>
                    <a:pt x="567" y="1024"/>
                  </a:lnTo>
                  <a:lnTo>
                    <a:pt x="689" y="1138"/>
                  </a:lnTo>
                  <a:lnTo>
                    <a:pt x="798" y="1188"/>
                  </a:lnTo>
                  <a:lnTo>
                    <a:pt x="902" y="1170"/>
                  </a:lnTo>
                  <a:lnTo>
                    <a:pt x="1034" y="1145"/>
                  </a:lnTo>
                  <a:lnTo>
                    <a:pt x="1115" y="1108"/>
                  </a:lnTo>
                  <a:lnTo>
                    <a:pt x="1161" y="1116"/>
                  </a:lnTo>
                  <a:lnTo>
                    <a:pt x="1401" y="1036"/>
                  </a:lnTo>
                  <a:lnTo>
                    <a:pt x="1468" y="1053"/>
                  </a:lnTo>
                  <a:lnTo>
                    <a:pt x="1690" y="980"/>
                  </a:lnTo>
                  <a:lnTo>
                    <a:pt x="1744" y="985"/>
                  </a:lnTo>
                  <a:lnTo>
                    <a:pt x="1852" y="951"/>
                  </a:lnTo>
                  <a:lnTo>
                    <a:pt x="1998" y="959"/>
                  </a:lnTo>
                  <a:lnTo>
                    <a:pt x="2207" y="942"/>
                  </a:lnTo>
                  <a:lnTo>
                    <a:pt x="2356" y="917"/>
                  </a:lnTo>
                  <a:lnTo>
                    <a:pt x="2451" y="922"/>
                  </a:lnTo>
                  <a:lnTo>
                    <a:pt x="2626" y="862"/>
                  </a:lnTo>
                  <a:lnTo>
                    <a:pt x="2718" y="866"/>
                  </a:lnTo>
                  <a:lnTo>
                    <a:pt x="2872" y="820"/>
                  </a:lnTo>
                  <a:lnTo>
                    <a:pt x="3008" y="698"/>
                  </a:lnTo>
                  <a:lnTo>
                    <a:pt x="3134" y="626"/>
                  </a:lnTo>
                  <a:lnTo>
                    <a:pt x="3297" y="588"/>
                  </a:lnTo>
                  <a:lnTo>
                    <a:pt x="3483" y="483"/>
                  </a:lnTo>
                  <a:lnTo>
                    <a:pt x="3600" y="368"/>
                  </a:lnTo>
                  <a:lnTo>
                    <a:pt x="3641" y="368"/>
                  </a:lnTo>
                  <a:lnTo>
                    <a:pt x="3813" y="143"/>
                  </a:lnTo>
                  <a:lnTo>
                    <a:pt x="3967" y="26"/>
                  </a:lnTo>
                  <a:lnTo>
                    <a:pt x="4066" y="0"/>
                  </a:lnTo>
                  <a:lnTo>
                    <a:pt x="4066" y="1298"/>
                  </a:lnTo>
                  <a:lnTo>
                    <a:pt x="0" y="1306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Freeform 95"/>
            <p:cNvSpPr>
              <a:spLocks/>
            </p:cNvSpPr>
            <p:nvPr/>
          </p:nvSpPr>
          <p:spPr bwMode="auto">
            <a:xfrm>
              <a:off x="846" y="2511"/>
              <a:ext cx="4059" cy="690"/>
            </a:xfrm>
            <a:custGeom>
              <a:avLst/>
              <a:gdLst>
                <a:gd name="T0" fmla="*/ 0 w 4059"/>
                <a:gd name="T1" fmla="*/ 686 h 690"/>
                <a:gd name="T2" fmla="*/ 0 w 4059"/>
                <a:gd name="T3" fmla="*/ 565 h 690"/>
                <a:gd name="T4" fmla="*/ 51 w 4059"/>
                <a:gd name="T5" fmla="*/ 548 h 690"/>
                <a:gd name="T6" fmla="*/ 123 w 4059"/>
                <a:gd name="T7" fmla="*/ 556 h 690"/>
                <a:gd name="T8" fmla="*/ 159 w 4059"/>
                <a:gd name="T9" fmla="*/ 552 h 690"/>
                <a:gd name="T10" fmla="*/ 327 w 4059"/>
                <a:gd name="T11" fmla="*/ 606 h 690"/>
                <a:gd name="T12" fmla="*/ 390 w 4059"/>
                <a:gd name="T13" fmla="*/ 615 h 690"/>
                <a:gd name="T14" fmla="*/ 572 w 4059"/>
                <a:gd name="T15" fmla="*/ 636 h 690"/>
                <a:gd name="T16" fmla="*/ 641 w 4059"/>
                <a:gd name="T17" fmla="*/ 646 h 690"/>
                <a:gd name="T18" fmla="*/ 689 w 4059"/>
                <a:gd name="T19" fmla="*/ 674 h 690"/>
                <a:gd name="T20" fmla="*/ 767 w 4059"/>
                <a:gd name="T21" fmla="*/ 665 h 690"/>
                <a:gd name="T22" fmla="*/ 848 w 4059"/>
                <a:gd name="T23" fmla="*/ 646 h 690"/>
                <a:gd name="T24" fmla="*/ 920 w 4059"/>
                <a:gd name="T25" fmla="*/ 669 h 690"/>
                <a:gd name="T26" fmla="*/ 1038 w 4059"/>
                <a:gd name="T27" fmla="*/ 669 h 690"/>
                <a:gd name="T28" fmla="*/ 1088 w 4059"/>
                <a:gd name="T29" fmla="*/ 652 h 690"/>
                <a:gd name="T30" fmla="*/ 1210 w 4059"/>
                <a:gd name="T31" fmla="*/ 674 h 690"/>
                <a:gd name="T32" fmla="*/ 1351 w 4059"/>
                <a:gd name="T33" fmla="*/ 657 h 690"/>
                <a:gd name="T34" fmla="*/ 1453 w 4059"/>
                <a:gd name="T35" fmla="*/ 674 h 690"/>
                <a:gd name="T36" fmla="*/ 1594 w 4059"/>
                <a:gd name="T37" fmla="*/ 652 h 690"/>
                <a:gd name="T38" fmla="*/ 1821 w 4059"/>
                <a:gd name="T39" fmla="*/ 652 h 690"/>
                <a:gd name="T40" fmla="*/ 2101 w 4059"/>
                <a:gd name="T41" fmla="*/ 632 h 690"/>
                <a:gd name="T42" fmla="*/ 2279 w 4059"/>
                <a:gd name="T43" fmla="*/ 620 h 690"/>
                <a:gd name="T44" fmla="*/ 2347 w 4059"/>
                <a:gd name="T45" fmla="*/ 589 h 690"/>
                <a:gd name="T46" fmla="*/ 2446 w 4059"/>
                <a:gd name="T47" fmla="*/ 606 h 690"/>
                <a:gd name="T48" fmla="*/ 2677 w 4059"/>
                <a:gd name="T49" fmla="*/ 560 h 690"/>
                <a:gd name="T50" fmla="*/ 2772 w 4059"/>
                <a:gd name="T51" fmla="*/ 552 h 690"/>
                <a:gd name="T52" fmla="*/ 2831 w 4059"/>
                <a:gd name="T53" fmla="*/ 552 h 690"/>
                <a:gd name="T54" fmla="*/ 2921 w 4059"/>
                <a:gd name="T55" fmla="*/ 505 h 690"/>
                <a:gd name="T56" fmla="*/ 3035 w 4059"/>
                <a:gd name="T57" fmla="*/ 447 h 690"/>
                <a:gd name="T58" fmla="*/ 3211 w 4059"/>
                <a:gd name="T59" fmla="*/ 410 h 690"/>
                <a:gd name="T60" fmla="*/ 3316 w 4059"/>
                <a:gd name="T61" fmla="*/ 375 h 690"/>
                <a:gd name="T62" fmla="*/ 3483 w 4059"/>
                <a:gd name="T63" fmla="*/ 312 h 690"/>
                <a:gd name="T64" fmla="*/ 3592 w 4059"/>
                <a:gd name="T65" fmla="*/ 202 h 690"/>
                <a:gd name="T66" fmla="*/ 3673 w 4059"/>
                <a:gd name="T67" fmla="*/ 159 h 690"/>
                <a:gd name="T68" fmla="*/ 3718 w 4059"/>
                <a:gd name="T69" fmla="*/ 117 h 690"/>
                <a:gd name="T70" fmla="*/ 3849 w 4059"/>
                <a:gd name="T71" fmla="*/ 59 h 690"/>
                <a:gd name="T72" fmla="*/ 3953 w 4059"/>
                <a:gd name="T73" fmla="*/ 24 h 690"/>
                <a:gd name="T74" fmla="*/ 4059 w 4059"/>
                <a:gd name="T75" fmla="*/ 0 h 690"/>
                <a:gd name="T76" fmla="*/ 4059 w 4059"/>
                <a:gd name="T77" fmla="*/ 690 h 690"/>
                <a:gd name="T78" fmla="*/ 0 w 4059"/>
                <a:gd name="T79" fmla="*/ 68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9" h="690">
                  <a:moveTo>
                    <a:pt x="0" y="686"/>
                  </a:moveTo>
                  <a:lnTo>
                    <a:pt x="0" y="565"/>
                  </a:lnTo>
                  <a:lnTo>
                    <a:pt x="51" y="548"/>
                  </a:lnTo>
                  <a:lnTo>
                    <a:pt x="123" y="556"/>
                  </a:lnTo>
                  <a:lnTo>
                    <a:pt x="159" y="552"/>
                  </a:lnTo>
                  <a:lnTo>
                    <a:pt x="327" y="606"/>
                  </a:lnTo>
                  <a:lnTo>
                    <a:pt x="390" y="615"/>
                  </a:lnTo>
                  <a:lnTo>
                    <a:pt x="572" y="636"/>
                  </a:lnTo>
                  <a:lnTo>
                    <a:pt x="641" y="646"/>
                  </a:lnTo>
                  <a:lnTo>
                    <a:pt x="689" y="674"/>
                  </a:lnTo>
                  <a:lnTo>
                    <a:pt x="767" y="665"/>
                  </a:lnTo>
                  <a:lnTo>
                    <a:pt x="848" y="646"/>
                  </a:lnTo>
                  <a:lnTo>
                    <a:pt x="920" y="669"/>
                  </a:lnTo>
                  <a:lnTo>
                    <a:pt x="1038" y="669"/>
                  </a:lnTo>
                  <a:lnTo>
                    <a:pt x="1088" y="652"/>
                  </a:lnTo>
                  <a:lnTo>
                    <a:pt x="1210" y="674"/>
                  </a:lnTo>
                  <a:lnTo>
                    <a:pt x="1351" y="657"/>
                  </a:lnTo>
                  <a:lnTo>
                    <a:pt x="1453" y="674"/>
                  </a:lnTo>
                  <a:lnTo>
                    <a:pt x="1594" y="652"/>
                  </a:lnTo>
                  <a:lnTo>
                    <a:pt x="1821" y="652"/>
                  </a:lnTo>
                  <a:lnTo>
                    <a:pt x="2101" y="632"/>
                  </a:lnTo>
                  <a:lnTo>
                    <a:pt x="2279" y="620"/>
                  </a:lnTo>
                  <a:lnTo>
                    <a:pt x="2347" y="589"/>
                  </a:lnTo>
                  <a:lnTo>
                    <a:pt x="2446" y="606"/>
                  </a:lnTo>
                  <a:lnTo>
                    <a:pt x="2677" y="560"/>
                  </a:lnTo>
                  <a:lnTo>
                    <a:pt x="2772" y="552"/>
                  </a:lnTo>
                  <a:lnTo>
                    <a:pt x="2831" y="552"/>
                  </a:lnTo>
                  <a:lnTo>
                    <a:pt x="2921" y="505"/>
                  </a:lnTo>
                  <a:lnTo>
                    <a:pt x="3035" y="447"/>
                  </a:lnTo>
                  <a:lnTo>
                    <a:pt x="3211" y="410"/>
                  </a:lnTo>
                  <a:lnTo>
                    <a:pt x="3316" y="375"/>
                  </a:lnTo>
                  <a:lnTo>
                    <a:pt x="3483" y="312"/>
                  </a:lnTo>
                  <a:lnTo>
                    <a:pt x="3592" y="202"/>
                  </a:lnTo>
                  <a:lnTo>
                    <a:pt x="3673" y="159"/>
                  </a:lnTo>
                  <a:lnTo>
                    <a:pt x="3718" y="117"/>
                  </a:lnTo>
                  <a:lnTo>
                    <a:pt x="3849" y="59"/>
                  </a:lnTo>
                  <a:lnTo>
                    <a:pt x="3953" y="24"/>
                  </a:lnTo>
                  <a:lnTo>
                    <a:pt x="4059" y="0"/>
                  </a:lnTo>
                  <a:lnTo>
                    <a:pt x="4059" y="690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5400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Line 103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Line 104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Line 105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Line 106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846" y="1460"/>
              <a:ext cx="4059" cy="1741"/>
            </a:xfrm>
            <a:custGeom>
              <a:avLst/>
              <a:gdLst>
                <a:gd name="T0" fmla="*/ 0 w 4059"/>
                <a:gd name="T1" fmla="*/ 1741 h 1741"/>
                <a:gd name="T2" fmla="*/ 0 w 4059"/>
                <a:gd name="T3" fmla="*/ 772 h 1741"/>
                <a:gd name="T4" fmla="*/ 69 w 4059"/>
                <a:gd name="T5" fmla="*/ 628 h 1741"/>
                <a:gd name="T6" fmla="*/ 106 w 4059"/>
                <a:gd name="T7" fmla="*/ 547 h 1741"/>
                <a:gd name="T8" fmla="*/ 159 w 4059"/>
                <a:gd name="T9" fmla="*/ 311 h 1741"/>
                <a:gd name="T10" fmla="*/ 209 w 4059"/>
                <a:gd name="T11" fmla="*/ 333 h 1741"/>
                <a:gd name="T12" fmla="*/ 268 w 4059"/>
                <a:gd name="T13" fmla="*/ 585 h 1741"/>
                <a:gd name="T14" fmla="*/ 372 w 4059"/>
                <a:gd name="T15" fmla="*/ 798 h 1741"/>
                <a:gd name="T16" fmla="*/ 426 w 4059"/>
                <a:gd name="T17" fmla="*/ 882 h 1741"/>
                <a:gd name="T18" fmla="*/ 468 w 4059"/>
                <a:gd name="T19" fmla="*/ 852 h 1741"/>
                <a:gd name="T20" fmla="*/ 577 w 4059"/>
                <a:gd name="T21" fmla="*/ 953 h 1741"/>
                <a:gd name="T22" fmla="*/ 648 w 4059"/>
                <a:gd name="T23" fmla="*/ 1113 h 1741"/>
                <a:gd name="T24" fmla="*/ 735 w 4059"/>
                <a:gd name="T25" fmla="*/ 1303 h 1741"/>
                <a:gd name="T26" fmla="*/ 779 w 4059"/>
                <a:gd name="T27" fmla="*/ 1333 h 1741"/>
                <a:gd name="T28" fmla="*/ 843 w 4059"/>
                <a:gd name="T29" fmla="*/ 1472 h 1741"/>
                <a:gd name="T30" fmla="*/ 948 w 4059"/>
                <a:gd name="T31" fmla="*/ 1404 h 1741"/>
                <a:gd name="T32" fmla="*/ 992 w 4059"/>
                <a:gd name="T33" fmla="*/ 1409 h 1741"/>
                <a:gd name="T34" fmla="*/ 1101 w 4059"/>
                <a:gd name="T35" fmla="*/ 1358 h 1741"/>
                <a:gd name="T36" fmla="*/ 1147 w 4059"/>
                <a:gd name="T37" fmla="*/ 1383 h 1741"/>
                <a:gd name="T38" fmla="*/ 1214 w 4059"/>
                <a:gd name="T39" fmla="*/ 1342 h 1741"/>
                <a:gd name="T40" fmla="*/ 1256 w 4059"/>
                <a:gd name="T41" fmla="*/ 1350 h 1741"/>
                <a:gd name="T42" fmla="*/ 1424 w 4059"/>
                <a:gd name="T43" fmla="*/ 1268 h 1741"/>
                <a:gd name="T44" fmla="*/ 1458 w 4059"/>
                <a:gd name="T45" fmla="*/ 1290 h 1741"/>
                <a:gd name="T46" fmla="*/ 1695 w 4059"/>
                <a:gd name="T47" fmla="*/ 1184 h 1741"/>
                <a:gd name="T48" fmla="*/ 1781 w 4059"/>
                <a:gd name="T49" fmla="*/ 1155 h 1741"/>
                <a:gd name="T50" fmla="*/ 1894 w 4059"/>
                <a:gd name="T51" fmla="*/ 1121 h 1741"/>
                <a:gd name="T52" fmla="*/ 1984 w 4059"/>
                <a:gd name="T53" fmla="*/ 1130 h 1741"/>
                <a:gd name="T54" fmla="*/ 2079 w 4059"/>
                <a:gd name="T55" fmla="*/ 1105 h 1741"/>
                <a:gd name="T56" fmla="*/ 2197 w 4059"/>
                <a:gd name="T57" fmla="*/ 1088 h 1741"/>
                <a:gd name="T58" fmla="*/ 2347 w 4059"/>
                <a:gd name="T59" fmla="*/ 1018 h 1741"/>
                <a:gd name="T60" fmla="*/ 2446 w 4059"/>
                <a:gd name="T61" fmla="*/ 1054 h 1741"/>
                <a:gd name="T62" fmla="*/ 2677 w 4059"/>
                <a:gd name="T63" fmla="*/ 966 h 1741"/>
                <a:gd name="T64" fmla="*/ 2719 w 4059"/>
                <a:gd name="T65" fmla="*/ 970 h 1741"/>
                <a:gd name="T66" fmla="*/ 2867 w 4059"/>
                <a:gd name="T67" fmla="*/ 910 h 1741"/>
                <a:gd name="T68" fmla="*/ 2990 w 4059"/>
                <a:gd name="T69" fmla="*/ 763 h 1741"/>
                <a:gd name="T70" fmla="*/ 3130 w 4059"/>
                <a:gd name="T71" fmla="*/ 679 h 1741"/>
                <a:gd name="T72" fmla="*/ 3262 w 4059"/>
                <a:gd name="T73" fmla="*/ 712 h 1741"/>
                <a:gd name="T74" fmla="*/ 3393 w 4059"/>
                <a:gd name="T75" fmla="*/ 642 h 1741"/>
                <a:gd name="T76" fmla="*/ 3491 w 4059"/>
                <a:gd name="T77" fmla="*/ 568 h 1741"/>
                <a:gd name="T78" fmla="*/ 3633 w 4059"/>
                <a:gd name="T79" fmla="*/ 384 h 1741"/>
                <a:gd name="T80" fmla="*/ 3754 w 4059"/>
                <a:gd name="T81" fmla="*/ 223 h 1741"/>
                <a:gd name="T82" fmla="*/ 3886 w 4059"/>
                <a:gd name="T83" fmla="*/ 135 h 1741"/>
                <a:gd name="T84" fmla="*/ 3958 w 4059"/>
                <a:gd name="T85" fmla="*/ 38 h 1741"/>
                <a:gd name="T86" fmla="*/ 4059 w 4059"/>
                <a:gd name="T87" fmla="*/ 0 h 1741"/>
                <a:gd name="T88" fmla="*/ 4059 w 4059"/>
                <a:gd name="T89" fmla="*/ 1741 h 1741"/>
                <a:gd name="T90" fmla="*/ 0 w 4059"/>
                <a:gd name="T91" fmla="*/ 1741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59" h="1741">
                  <a:moveTo>
                    <a:pt x="0" y="1741"/>
                  </a:moveTo>
                  <a:lnTo>
                    <a:pt x="0" y="772"/>
                  </a:lnTo>
                  <a:lnTo>
                    <a:pt x="69" y="628"/>
                  </a:lnTo>
                  <a:lnTo>
                    <a:pt x="106" y="547"/>
                  </a:lnTo>
                  <a:lnTo>
                    <a:pt x="159" y="311"/>
                  </a:lnTo>
                  <a:lnTo>
                    <a:pt x="209" y="333"/>
                  </a:lnTo>
                  <a:lnTo>
                    <a:pt x="268" y="585"/>
                  </a:lnTo>
                  <a:lnTo>
                    <a:pt x="372" y="798"/>
                  </a:lnTo>
                  <a:lnTo>
                    <a:pt x="426" y="882"/>
                  </a:lnTo>
                  <a:lnTo>
                    <a:pt x="468" y="852"/>
                  </a:lnTo>
                  <a:lnTo>
                    <a:pt x="577" y="953"/>
                  </a:lnTo>
                  <a:lnTo>
                    <a:pt x="648" y="1113"/>
                  </a:lnTo>
                  <a:lnTo>
                    <a:pt x="735" y="1303"/>
                  </a:lnTo>
                  <a:lnTo>
                    <a:pt x="779" y="1333"/>
                  </a:lnTo>
                  <a:lnTo>
                    <a:pt x="843" y="1472"/>
                  </a:lnTo>
                  <a:lnTo>
                    <a:pt x="948" y="1404"/>
                  </a:lnTo>
                  <a:lnTo>
                    <a:pt x="992" y="1409"/>
                  </a:lnTo>
                  <a:lnTo>
                    <a:pt x="1101" y="1358"/>
                  </a:lnTo>
                  <a:lnTo>
                    <a:pt x="1147" y="1383"/>
                  </a:lnTo>
                  <a:lnTo>
                    <a:pt x="1214" y="1342"/>
                  </a:lnTo>
                  <a:lnTo>
                    <a:pt x="1256" y="1350"/>
                  </a:lnTo>
                  <a:lnTo>
                    <a:pt x="1424" y="1268"/>
                  </a:lnTo>
                  <a:lnTo>
                    <a:pt x="1458" y="1290"/>
                  </a:lnTo>
                  <a:lnTo>
                    <a:pt x="1695" y="1184"/>
                  </a:lnTo>
                  <a:lnTo>
                    <a:pt x="1781" y="1155"/>
                  </a:lnTo>
                  <a:lnTo>
                    <a:pt x="1894" y="1121"/>
                  </a:lnTo>
                  <a:lnTo>
                    <a:pt x="1984" y="1130"/>
                  </a:lnTo>
                  <a:lnTo>
                    <a:pt x="2079" y="1105"/>
                  </a:lnTo>
                  <a:lnTo>
                    <a:pt x="2197" y="1088"/>
                  </a:lnTo>
                  <a:lnTo>
                    <a:pt x="2347" y="1018"/>
                  </a:lnTo>
                  <a:lnTo>
                    <a:pt x="2446" y="1054"/>
                  </a:lnTo>
                  <a:lnTo>
                    <a:pt x="2677" y="966"/>
                  </a:lnTo>
                  <a:lnTo>
                    <a:pt x="2719" y="970"/>
                  </a:lnTo>
                  <a:lnTo>
                    <a:pt x="2867" y="910"/>
                  </a:lnTo>
                  <a:lnTo>
                    <a:pt x="2990" y="763"/>
                  </a:lnTo>
                  <a:lnTo>
                    <a:pt x="3130" y="679"/>
                  </a:lnTo>
                  <a:lnTo>
                    <a:pt x="3262" y="712"/>
                  </a:lnTo>
                  <a:lnTo>
                    <a:pt x="3393" y="642"/>
                  </a:lnTo>
                  <a:lnTo>
                    <a:pt x="3491" y="568"/>
                  </a:lnTo>
                  <a:lnTo>
                    <a:pt x="3633" y="384"/>
                  </a:lnTo>
                  <a:lnTo>
                    <a:pt x="3754" y="223"/>
                  </a:lnTo>
                  <a:lnTo>
                    <a:pt x="3886" y="135"/>
                  </a:lnTo>
                  <a:lnTo>
                    <a:pt x="3958" y="38"/>
                  </a:lnTo>
                  <a:lnTo>
                    <a:pt x="4059" y="0"/>
                  </a:lnTo>
                  <a:lnTo>
                    <a:pt x="4059" y="1741"/>
                  </a:lnTo>
                  <a:lnTo>
                    <a:pt x="0" y="1741"/>
                  </a:lnTo>
                  <a:close/>
                </a:path>
              </a:pathLst>
            </a:custGeom>
            <a:solidFill>
              <a:srgbClr val="0099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842" y="1901"/>
              <a:ext cx="4066" cy="1306"/>
            </a:xfrm>
            <a:custGeom>
              <a:avLst/>
              <a:gdLst>
                <a:gd name="T0" fmla="*/ 0 w 4066"/>
                <a:gd name="T1" fmla="*/ 1306 h 1306"/>
                <a:gd name="T2" fmla="*/ 0 w 4066"/>
                <a:gd name="T3" fmla="*/ 942 h 1306"/>
                <a:gd name="T4" fmla="*/ 78 w 4066"/>
                <a:gd name="T5" fmla="*/ 884 h 1306"/>
                <a:gd name="T6" fmla="*/ 124 w 4066"/>
                <a:gd name="T7" fmla="*/ 858 h 1306"/>
                <a:gd name="T8" fmla="*/ 173 w 4066"/>
                <a:gd name="T9" fmla="*/ 812 h 1306"/>
                <a:gd name="T10" fmla="*/ 263 w 4066"/>
                <a:gd name="T11" fmla="*/ 905 h 1306"/>
                <a:gd name="T12" fmla="*/ 408 w 4066"/>
                <a:gd name="T13" fmla="*/ 1015 h 1306"/>
                <a:gd name="T14" fmla="*/ 463 w 4066"/>
                <a:gd name="T15" fmla="*/ 1015 h 1306"/>
                <a:gd name="T16" fmla="*/ 567 w 4066"/>
                <a:gd name="T17" fmla="*/ 1024 h 1306"/>
                <a:gd name="T18" fmla="*/ 689 w 4066"/>
                <a:gd name="T19" fmla="*/ 1138 h 1306"/>
                <a:gd name="T20" fmla="*/ 798 w 4066"/>
                <a:gd name="T21" fmla="*/ 1188 h 1306"/>
                <a:gd name="T22" fmla="*/ 902 w 4066"/>
                <a:gd name="T23" fmla="*/ 1170 h 1306"/>
                <a:gd name="T24" fmla="*/ 1034 w 4066"/>
                <a:gd name="T25" fmla="*/ 1145 h 1306"/>
                <a:gd name="T26" fmla="*/ 1115 w 4066"/>
                <a:gd name="T27" fmla="*/ 1108 h 1306"/>
                <a:gd name="T28" fmla="*/ 1161 w 4066"/>
                <a:gd name="T29" fmla="*/ 1116 h 1306"/>
                <a:gd name="T30" fmla="*/ 1401 w 4066"/>
                <a:gd name="T31" fmla="*/ 1036 h 1306"/>
                <a:gd name="T32" fmla="*/ 1468 w 4066"/>
                <a:gd name="T33" fmla="*/ 1053 h 1306"/>
                <a:gd name="T34" fmla="*/ 1690 w 4066"/>
                <a:gd name="T35" fmla="*/ 980 h 1306"/>
                <a:gd name="T36" fmla="*/ 1744 w 4066"/>
                <a:gd name="T37" fmla="*/ 985 h 1306"/>
                <a:gd name="T38" fmla="*/ 1852 w 4066"/>
                <a:gd name="T39" fmla="*/ 951 h 1306"/>
                <a:gd name="T40" fmla="*/ 1998 w 4066"/>
                <a:gd name="T41" fmla="*/ 959 h 1306"/>
                <a:gd name="T42" fmla="*/ 2207 w 4066"/>
                <a:gd name="T43" fmla="*/ 942 h 1306"/>
                <a:gd name="T44" fmla="*/ 2356 w 4066"/>
                <a:gd name="T45" fmla="*/ 917 h 1306"/>
                <a:gd name="T46" fmla="*/ 2451 w 4066"/>
                <a:gd name="T47" fmla="*/ 922 h 1306"/>
                <a:gd name="T48" fmla="*/ 2626 w 4066"/>
                <a:gd name="T49" fmla="*/ 862 h 1306"/>
                <a:gd name="T50" fmla="*/ 2718 w 4066"/>
                <a:gd name="T51" fmla="*/ 866 h 1306"/>
                <a:gd name="T52" fmla="*/ 2872 w 4066"/>
                <a:gd name="T53" fmla="*/ 820 h 1306"/>
                <a:gd name="T54" fmla="*/ 3008 w 4066"/>
                <a:gd name="T55" fmla="*/ 698 h 1306"/>
                <a:gd name="T56" fmla="*/ 3134 w 4066"/>
                <a:gd name="T57" fmla="*/ 626 h 1306"/>
                <a:gd name="T58" fmla="*/ 3297 w 4066"/>
                <a:gd name="T59" fmla="*/ 588 h 1306"/>
                <a:gd name="T60" fmla="*/ 3483 w 4066"/>
                <a:gd name="T61" fmla="*/ 483 h 1306"/>
                <a:gd name="T62" fmla="*/ 3600 w 4066"/>
                <a:gd name="T63" fmla="*/ 368 h 1306"/>
                <a:gd name="T64" fmla="*/ 3641 w 4066"/>
                <a:gd name="T65" fmla="*/ 368 h 1306"/>
                <a:gd name="T66" fmla="*/ 3813 w 4066"/>
                <a:gd name="T67" fmla="*/ 143 h 1306"/>
                <a:gd name="T68" fmla="*/ 3967 w 4066"/>
                <a:gd name="T69" fmla="*/ 26 h 1306"/>
                <a:gd name="T70" fmla="*/ 4066 w 4066"/>
                <a:gd name="T71" fmla="*/ 0 h 1306"/>
                <a:gd name="T72" fmla="*/ 4066 w 4066"/>
                <a:gd name="T73" fmla="*/ 1298 h 1306"/>
                <a:gd name="T74" fmla="*/ 0 w 4066"/>
                <a:gd name="T75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66" h="1306">
                  <a:moveTo>
                    <a:pt x="0" y="1306"/>
                  </a:moveTo>
                  <a:lnTo>
                    <a:pt x="0" y="942"/>
                  </a:lnTo>
                  <a:lnTo>
                    <a:pt x="78" y="884"/>
                  </a:lnTo>
                  <a:lnTo>
                    <a:pt x="124" y="858"/>
                  </a:lnTo>
                  <a:lnTo>
                    <a:pt x="173" y="812"/>
                  </a:lnTo>
                  <a:lnTo>
                    <a:pt x="263" y="905"/>
                  </a:lnTo>
                  <a:lnTo>
                    <a:pt x="408" y="1015"/>
                  </a:lnTo>
                  <a:lnTo>
                    <a:pt x="463" y="1015"/>
                  </a:lnTo>
                  <a:lnTo>
                    <a:pt x="567" y="1024"/>
                  </a:lnTo>
                  <a:lnTo>
                    <a:pt x="689" y="1138"/>
                  </a:lnTo>
                  <a:lnTo>
                    <a:pt x="798" y="1188"/>
                  </a:lnTo>
                  <a:lnTo>
                    <a:pt x="902" y="1170"/>
                  </a:lnTo>
                  <a:lnTo>
                    <a:pt x="1034" y="1145"/>
                  </a:lnTo>
                  <a:lnTo>
                    <a:pt x="1115" y="1108"/>
                  </a:lnTo>
                  <a:lnTo>
                    <a:pt x="1161" y="1116"/>
                  </a:lnTo>
                  <a:lnTo>
                    <a:pt x="1401" y="1036"/>
                  </a:lnTo>
                  <a:lnTo>
                    <a:pt x="1468" y="1053"/>
                  </a:lnTo>
                  <a:lnTo>
                    <a:pt x="1690" y="980"/>
                  </a:lnTo>
                  <a:lnTo>
                    <a:pt x="1744" y="985"/>
                  </a:lnTo>
                  <a:lnTo>
                    <a:pt x="1852" y="951"/>
                  </a:lnTo>
                  <a:lnTo>
                    <a:pt x="1998" y="959"/>
                  </a:lnTo>
                  <a:lnTo>
                    <a:pt x="2207" y="942"/>
                  </a:lnTo>
                  <a:lnTo>
                    <a:pt x="2356" y="917"/>
                  </a:lnTo>
                  <a:lnTo>
                    <a:pt x="2451" y="922"/>
                  </a:lnTo>
                  <a:lnTo>
                    <a:pt x="2626" y="862"/>
                  </a:lnTo>
                  <a:lnTo>
                    <a:pt x="2718" y="866"/>
                  </a:lnTo>
                  <a:lnTo>
                    <a:pt x="2872" y="820"/>
                  </a:lnTo>
                  <a:lnTo>
                    <a:pt x="3008" y="698"/>
                  </a:lnTo>
                  <a:lnTo>
                    <a:pt x="3134" y="626"/>
                  </a:lnTo>
                  <a:lnTo>
                    <a:pt x="3297" y="588"/>
                  </a:lnTo>
                  <a:lnTo>
                    <a:pt x="3483" y="483"/>
                  </a:lnTo>
                  <a:lnTo>
                    <a:pt x="3600" y="368"/>
                  </a:lnTo>
                  <a:lnTo>
                    <a:pt x="3641" y="368"/>
                  </a:lnTo>
                  <a:lnTo>
                    <a:pt x="3813" y="143"/>
                  </a:lnTo>
                  <a:lnTo>
                    <a:pt x="3967" y="26"/>
                  </a:lnTo>
                  <a:lnTo>
                    <a:pt x="4066" y="0"/>
                  </a:lnTo>
                  <a:lnTo>
                    <a:pt x="4066" y="1298"/>
                  </a:lnTo>
                  <a:lnTo>
                    <a:pt x="0" y="1306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846" y="2511"/>
              <a:ext cx="4059" cy="690"/>
            </a:xfrm>
            <a:custGeom>
              <a:avLst/>
              <a:gdLst>
                <a:gd name="T0" fmla="*/ 0 w 4059"/>
                <a:gd name="T1" fmla="*/ 686 h 690"/>
                <a:gd name="T2" fmla="*/ 0 w 4059"/>
                <a:gd name="T3" fmla="*/ 565 h 690"/>
                <a:gd name="T4" fmla="*/ 51 w 4059"/>
                <a:gd name="T5" fmla="*/ 548 h 690"/>
                <a:gd name="T6" fmla="*/ 123 w 4059"/>
                <a:gd name="T7" fmla="*/ 556 h 690"/>
                <a:gd name="T8" fmla="*/ 159 w 4059"/>
                <a:gd name="T9" fmla="*/ 552 h 690"/>
                <a:gd name="T10" fmla="*/ 327 w 4059"/>
                <a:gd name="T11" fmla="*/ 606 h 690"/>
                <a:gd name="T12" fmla="*/ 390 w 4059"/>
                <a:gd name="T13" fmla="*/ 615 h 690"/>
                <a:gd name="T14" fmla="*/ 572 w 4059"/>
                <a:gd name="T15" fmla="*/ 636 h 690"/>
                <a:gd name="T16" fmla="*/ 641 w 4059"/>
                <a:gd name="T17" fmla="*/ 646 h 690"/>
                <a:gd name="T18" fmla="*/ 689 w 4059"/>
                <a:gd name="T19" fmla="*/ 674 h 690"/>
                <a:gd name="T20" fmla="*/ 767 w 4059"/>
                <a:gd name="T21" fmla="*/ 665 h 690"/>
                <a:gd name="T22" fmla="*/ 848 w 4059"/>
                <a:gd name="T23" fmla="*/ 646 h 690"/>
                <a:gd name="T24" fmla="*/ 920 w 4059"/>
                <a:gd name="T25" fmla="*/ 669 h 690"/>
                <a:gd name="T26" fmla="*/ 1038 w 4059"/>
                <a:gd name="T27" fmla="*/ 669 h 690"/>
                <a:gd name="T28" fmla="*/ 1088 w 4059"/>
                <a:gd name="T29" fmla="*/ 652 h 690"/>
                <a:gd name="T30" fmla="*/ 1210 w 4059"/>
                <a:gd name="T31" fmla="*/ 674 h 690"/>
                <a:gd name="T32" fmla="*/ 1351 w 4059"/>
                <a:gd name="T33" fmla="*/ 657 h 690"/>
                <a:gd name="T34" fmla="*/ 1453 w 4059"/>
                <a:gd name="T35" fmla="*/ 674 h 690"/>
                <a:gd name="T36" fmla="*/ 1594 w 4059"/>
                <a:gd name="T37" fmla="*/ 652 h 690"/>
                <a:gd name="T38" fmla="*/ 1821 w 4059"/>
                <a:gd name="T39" fmla="*/ 652 h 690"/>
                <a:gd name="T40" fmla="*/ 2101 w 4059"/>
                <a:gd name="T41" fmla="*/ 632 h 690"/>
                <a:gd name="T42" fmla="*/ 2279 w 4059"/>
                <a:gd name="T43" fmla="*/ 620 h 690"/>
                <a:gd name="T44" fmla="*/ 2347 w 4059"/>
                <a:gd name="T45" fmla="*/ 589 h 690"/>
                <a:gd name="T46" fmla="*/ 2446 w 4059"/>
                <a:gd name="T47" fmla="*/ 606 h 690"/>
                <a:gd name="T48" fmla="*/ 2677 w 4059"/>
                <a:gd name="T49" fmla="*/ 560 h 690"/>
                <a:gd name="T50" fmla="*/ 2772 w 4059"/>
                <a:gd name="T51" fmla="*/ 552 h 690"/>
                <a:gd name="T52" fmla="*/ 2831 w 4059"/>
                <a:gd name="T53" fmla="*/ 552 h 690"/>
                <a:gd name="T54" fmla="*/ 2921 w 4059"/>
                <a:gd name="T55" fmla="*/ 505 h 690"/>
                <a:gd name="T56" fmla="*/ 3035 w 4059"/>
                <a:gd name="T57" fmla="*/ 447 h 690"/>
                <a:gd name="T58" fmla="*/ 3211 w 4059"/>
                <a:gd name="T59" fmla="*/ 410 h 690"/>
                <a:gd name="T60" fmla="*/ 3316 w 4059"/>
                <a:gd name="T61" fmla="*/ 375 h 690"/>
                <a:gd name="T62" fmla="*/ 3483 w 4059"/>
                <a:gd name="T63" fmla="*/ 312 h 690"/>
                <a:gd name="T64" fmla="*/ 3592 w 4059"/>
                <a:gd name="T65" fmla="*/ 202 h 690"/>
                <a:gd name="T66" fmla="*/ 3673 w 4059"/>
                <a:gd name="T67" fmla="*/ 159 h 690"/>
                <a:gd name="T68" fmla="*/ 3718 w 4059"/>
                <a:gd name="T69" fmla="*/ 117 h 690"/>
                <a:gd name="T70" fmla="*/ 3849 w 4059"/>
                <a:gd name="T71" fmla="*/ 59 h 690"/>
                <a:gd name="T72" fmla="*/ 3953 w 4059"/>
                <a:gd name="T73" fmla="*/ 24 h 690"/>
                <a:gd name="T74" fmla="*/ 4059 w 4059"/>
                <a:gd name="T75" fmla="*/ 0 h 690"/>
                <a:gd name="T76" fmla="*/ 4059 w 4059"/>
                <a:gd name="T77" fmla="*/ 690 h 690"/>
                <a:gd name="T78" fmla="*/ 0 w 4059"/>
                <a:gd name="T79" fmla="*/ 68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9" h="690">
                  <a:moveTo>
                    <a:pt x="0" y="686"/>
                  </a:moveTo>
                  <a:lnTo>
                    <a:pt x="0" y="565"/>
                  </a:lnTo>
                  <a:lnTo>
                    <a:pt x="51" y="548"/>
                  </a:lnTo>
                  <a:lnTo>
                    <a:pt x="123" y="556"/>
                  </a:lnTo>
                  <a:lnTo>
                    <a:pt x="159" y="552"/>
                  </a:lnTo>
                  <a:lnTo>
                    <a:pt x="327" y="606"/>
                  </a:lnTo>
                  <a:lnTo>
                    <a:pt x="390" y="615"/>
                  </a:lnTo>
                  <a:lnTo>
                    <a:pt x="572" y="636"/>
                  </a:lnTo>
                  <a:lnTo>
                    <a:pt x="641" y="646"/>
                  </a:lnTo>
                  <a:lnTo>
                    <a:pt x="689" y="674"/>
                  </a:lnTo>
                  <a:lnTo>
                    <a:pt x="767" y="665"/>
                  </a:lnTo>
                  <a:lnTo>
                    <a:pt x="848" y="646"/>
                  </a:lnTo>
                  <a:lnTo>
                    <a:pt x="920" y="669"/>
                  </a:lnTo>
                  <a:lnTo>
                    <a:pt x="1038" y="669"/>
                  </a:lnTo>
                  <a:lnTo>
                    <a:pt x="1088" y="652"/>
                  </a:lnTo>
                  <a:lnTo>
                    <a:pt x="1210" y="674"/>
                  </a:lnTo>
                  <a:lnTo>
                    <a:pt x="1351" y="657"/>
                  </a:lnTo>
                  <a:lnTo>
                    <a:pt x="1453" y="674"/>
                  </a:lnTo>
                  <a:lnTo>
                    <a:pt x="1594" y="652"/>
                  </a:lnTo>
                  <a:lnTo>
                    <a:pt x="1821" y="652"/>
                  </a:lnTo>
                  <a:lnTo>
                    <a:pt x="2101" y="632"/>
                  </a:lnTo>
                  <a:lnTo>
                    <a:pt x="2279" y="620"/>
                  </a:lnTo>
                  <a:lnTo>
                    <a:pt x="2347" y="589"/>
                  </a:lnTo>
                  <a:lnTo>
                    <a:pt x="2446" y="606"/>
                  </a:lnTo>
                  <a:lnTo>
                    <a:pt x="2677" y="560"/>
                  </a:lnTo>
                  <a:lnTo>
                    <a:pt x="2772" y="552"/>
                  </a:lnTo>
                  <a:lnTo>
                    <a:pt x="2831" y="552"/>
                  </a:lnTo>
                  <a:lnTo>
                    <a:pt x="2921" y="505"/>
                  </a:lnTo>
                  <a:lnTo>
                    <a:pt x="3035" y="447"/>
                  </a:lnTo>
                  <a:lnTo>
                    <a:pt x="3211" y="410"/>
                  </a:lnTo>
                  <a:lnTo>
                    <a:pt x="3316" y="375"/>
                  </a:lnTo>
                  <a:lnTo>
                    <a:pt x="3483" y="312"/>
                  </a:lnTo>
                  <a:lnTo>
                    <a:pt x="3592" y="202"/>
                  </a:lnTo>
                  <a:lnTo>
                    <a:pt x="3673" y="159"/>
                  </a:lnTo>
                  <a:lnTo>
                    <a:pt x="3718" y="117"/>
                  </a:lnTo>
                  <a:lnTo>
                    <a:pt x="3849" y="59"/>
                  </a:lnTo>
                  <a:lnTo>
                    <a:pt x="3953" y="24"/>
                  </a:lnTo>
                  <a:lnTo>
                    <a:pt x="4059" y="0"/>
                  </a:lnTo>
                  <a:lnTo>
                    <a:pt x="4059" y="690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Line 110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" name="Line 111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2" name="Line 112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3" name="Line 113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4" name="Rectangle 114"/>
            <p:cNvSpPr>
              <a:spLocks noChangeArrowheads="1"/>
            </p:cNvSpPr>
            <p:nvPr/>
          </p:nvSpPr>
          <p:spPr bwMode="auto">
            <a:xfrm rot="16200000">
              <a:off x="856" y="3340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1929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115"/>
            <p:cNvSpPr>
              <a:spLocks noChangeArrowheads="1"/>
            </p:cNvSpPr>
            <p:nvPr/>
          </p:nvSpPr>
          <p:spPr bwMode="auto">
            <a:xfrm rot="16200000">
              <a:off x="1161" y="3340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1935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116"/>
            <p:cNvSpPr>
              <a:spLocks noChangeArrowheads="1"/>
            </p:cNvSpPr>
            <p:nvPr/>
          </p:nvSpPr>
          <p:spPr bwMode="auto">
            <a:xfrm rot="16200000">
              <a:off x="1469" y="3341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1941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117"/>
            <p:cNvSpPr>
              <a:spLocks noChangeArrowheads="1"/>
            </p:cNvSpPr>
            <p:nvPr/>
          </p:nvSpPr>
          <p:spPr bwMode="auto">
            <a:xfrm rot="16200000">
              <a:off x="1775" y="3341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1947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118"/>
            <p:cNvSpPr>
              <a:spLocks noChangeArrowheads="1"/>
            </p:cNvSpPr>
            <p:nvPr/>
          </p:nvSpPr>
          <p:spPr bwMode="auto">
            <a:xfrm rot="16200000">
              <a:off x="2082" y="3340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1953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119"/>
            <p:cNvSpPr>
              <a:spLocks noChangeArrowheads="1"/>
            </p:cNvSpPr>
            <p:nvPr/>
          </p:nvSpPr>
          <p:spPr bwMode="auto">
            <a:xfrm rot="16200000">
              <a:off x="2389" y="3338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1959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120"/>
            <p:cNvSpPr>
              <a:spLocks noChangeArrowheads="1"/>
            </p:cNvSpPr>
            <p:nvPr/>
          </p:nvSpPr>
          <p:spPr bwMode="auto">
            <a:xfrm rot="16200000">
              <a:off x="2693" y="3337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1965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122"/>
            <p:cNvSpPr>
              <a:spLocks noChangeArrowheads="1"/>
            </p:cNvSpPr>
            <p:nvPr/>
          </p:nvSpPr>
          <p:spPr bwMode="auto">
            <a:xfrm rot="16200000">
              <a:off x="3307" y="3337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1977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123"/>
            <p:cNvSpPr>
              <a:spLocks noChangeArrowheads="1"/>
            </p:cNvSpPr>
            <p:nvPr/>
          </p:nvSpPr>
          <p:spPr bwMode="auto">
            <a:xfrm rot="16200000">
              <a:off x="3613" y="3337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1983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Rectangle 124"/>
            <p:cNvSpPr>
              <a:spLocks noChangeArrowheads="1"/>
            </p:cNvSpPr>
            <p:nvPr/>
          </p:nvSpPr>
          <p:spPr bwMode="auto">
            <a:xfrm rot="16200000">
              <a:off x="3918" y="3337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1990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Rectangle 125"/>
            <p:cNvSpPr>
              <a:spLocks noChangeArrowheads="1"/>
            </p:cNvSpPr>
            <p:nvPr/>
          </p:nvSpPr>
          <p:spPr bwMode="auto">
            <a:xfrm rot="16200000">
              <a:off x="4222" y="3338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1996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Rectangle 126"/>
            <p:cNvSpPr>
              <a:spLocks noChangeArrowheads="1"/>
            </p:cNvSpPr>
            <p:nvPr/>
          </p:nvSpPr>
          <p:spPr bwMode="auto">
            <a:xfrm rot="16200000">
              <a:off x="4529" y="3338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2002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Rectangle 127"/>
            <p:cNvSpPr>
              <a:spLocks noChangeArrowheads="1"/>
            </p:cNvSpPr>
            <p:nvPr/>
          </p:nvSpPr>
          <p:spPr bwMode="auto">
            <a:xfrm rot="16200000">
              <a:off x="4836" y="3339"/>
              <a:ext cx="25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Arial" panose="020B0604020202020204" pitchFamily="34" charset="0"/>
                </a:rPr>
                <a:t>2007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Freeform 128"/>
            <p:cNvSpPr>
              <a:spLocks/>
            </p:cNvSpPr>
            <p:nvPr/>
          </p:nvSpPr>
          <p:spPr bwMode="auto">
            <a:xfrm>
              <a:off x="846" y="1460"/>
              <a:ext cx="4059" cy="1741"/>
            </a:xfrm>
            <a:custGeom>
              <a:avLst/>
              <a:gdLst>
                <a:gd name="T0" fmla="*/ 0 w 4059"/>
                <a:gd name="T1" fmla="*/ 1741 h 1741"/>
                <a:gd name="T2" fmla="*/ 0 w 4059"/>
                <a:gd name="T3" fmla="*/ 772 h 1741"/>
                <a:gd name="T4" fmla="*/ 69 w 4059"/>
                <a:gd name="T5" fmla="*/ 628 h 1741"/>
                <a:gd name="T6" fmla="*/ 106 w 4059"/>
                <a:gd name="T7" fmla="*/ 547 h 1741"/>
                <a:gd name="T8" fmla="*/ 159 w 4059"/>
                <a:gd name="T9" fmla="*/ 311 h 1741"/>
                <a:gd name="T10" fmla="*/ 209 w 4059"/>
                <a:gd name="T11" fmla="*/ 333 h 1741"/>
                <a:gd name="T12" fmla="*/ 268 w 4059"/>
                <a:gd name="T13" fmla="*/ 585 h 1741"/>
                <a:gd name="T14" fmla="*/ 372 w 4059"/>
                <a:gd name="T15" fmla="*/ 798 h 1741"/>
                <a:gd name="T16" fmla="*/ 426 w 4059"/>
                <a:gd name="T17" fmla="*/ 882 h 1741"/>
                <a:gd name="T18" fmla="*/ 468 w 4059"/>
                <a:gd name="T19" fmla="*/ 852 h 1741"/>
                <a:gd name="T20" fmla="*/ 577 w 4059"/>
                <a:gd name="T21" fmla="*/ 953 h 1741"/>
                <a:gd name="T22" fmla="*/ 648 w 4059"/>
                <a:gd name="T23" fmla="*/ 1113 h 1741"/>
                <a:gd name="T24" fmla="*/ 735 w 4059"/>
                <a:gd name="T25" fmla="*/ 1303 h 1741"/>
                <a:gd name="T26" fmla="*/ 779 w 4059"/>
                <a:gd name="T27" fmla="*/ 1333 h 1741"/>
                <a:gd name="T28" fmla="*/ 843 w 4059"/>
                <a:gd name="T29" fmla="*/ 1472 h 1741"/>
                <a:gd name="T30" fmla="*/ 948 w 4059"/>
                <a:gd name="T31" fmla="*/ 1404 h 1741"/>
                <a:gd name="T32" fmla="*/ 992 w 4059"/>
                <a:gd name="T33" fmla="*/ 1409 h 1741"/>
                <a:gd name="T34" fmla="*/ 1101 w 4059"/>
                <a:gd name="T35" fmla="*/ 1358 h 1741"/>
                <a:gd name="T36" fmla="*/ 1147 w 4059"/>
                <a:gd name="T37" fmla="*/ 1383 h 1741"/>
                <a:gd name="T38" fmla="*/ 1214 w 4059"/>
                <a:gd name="T39" fmla="*/ 1342 h 1741"/>
                <a:gd name="T40" fmla="*/ 1256 w 4059"/>
                <a:gd name="T41" fmla="*/ 1350 h 1741"/>
                <a:gd name="T42" fmla="*/ 1424 w 4059"/>
                <a:gd name="T43" fmla="*/ 1268 h 1741"/>
                <a:gd name="T44" fmla="*/ 1458 w 4059"/>
                <a:gd name="T45" fmla="*/ 1290 h 1741"/>
                <a:gd name="T46" fmla="*/ 1695 w 4059"/>
                <a:gd name="T47" fmla="*/ 1184 h 1741"/>
                <a:gd name="T48" fmla="*/ 1781 w 4059"/>
                <a:gd name="T49" fmla="*/ 1155 h 1741"/>
                <a:gd name="T50" fmla="*/ 1894 w 4059"/>
                <a:gd name="T51" fmla="*/ 1121 h 1741"/>
                <a:gd name="T52" fmla="*/ 1984 w 4059"/>
                <a:gd name="T53" fmla="*/ 1130 h 1741"/>
                <a:gd name="T54" fmla="*/ 2079 w 4059"/>
                <a:gd name="T55" fmla="*/ 1105 h 1741"/>
                <a:gd name="T56" fmla="*/ 2197 w 4059"/>
                <a:gd name="T57" fmla="*/ 1088 h 1741"/>
                <a:gd name="T58" fmla="*/ 2347 w 4059"/>
                <a:gd name="T59" fmla="*/ 1018 h 1741"/>
                <a:gd name="T60" fmla="*/ 2446 w 4059"/>
                <a:gd name="T61" fmla="*/ 1054 h 1741"/>
                <a:gd name="T62" fmla="*/ 2677 w 4059"/>
                <a:gd name="T63" fmla="*/ 966 h 1741"/>
                <a:gd name="T64" fmla="*/ 2719 w 4059"/>
                <a:gd name="T65" fmla="*/ 970 h 1741"/>
                <a:gd name="T66" fmla="*/ 2867 w 4059"/>
                <a:gd name="T67" fmla="*/ 910 h 1741"/>
                <a:gd name="T68" fmla="*/ 2990 w 4059"/>
                <a:gd name="T69" fmla="*/ 763 h 1741"/>
                <a:gd name="T70" fmla="*/ 3130 w 4059"/>
                <a:gd name="T71" fmla="*/ 679 h 1741"/>
                <a:gd name="T72" fmla="*/ 3262 w 4059"/>
                <a:gd name="T73" fmla="*/ 712 h 1741"/>
                <a:gd name="T74" fmla="*/ 3393 w 4059"/>
                <a:gd name="T75" fmla="*/ 642 h 1741"/>
                <a:gd name="T76" fmla="*/ 3491 w 4059"/>
                <a:gd name="T77" fmla="*/ 568 h 1741"/>
                <a:gd name="T78" fmla="*/ 3633 w 4059"/>
                <a:gd name="T79" fmla="*/ 384 h 1741"/>
                <a:gd name="T80" fmla="*/ 3754 w 4059"/>
                <a:gd name="T81" fmla="*/ 223 h 1741"/>
                <a:gd name="T82" fmla="*/ 3886 w 4059"/>
                <a:gd name="T83" fmla="*/ 135 h 1741"/>
                <a:gd name="T84" fmla="*/ 3958 w 4059"/>
                <a:gd name="T85" fmla="*/ 38 h 1741"/>
                <a:gd name="T86" fmla="*/ 4059 w 4059"/>
                <a:gd name="T87" fmla="*/ 0 h 1741"/>
                <a:gd name="T88" fmla="*/ 4059 w 4059"/>
                <a:gd name="T89" fmla="*/ 1741 h 1741"/>
                <a:gd name="T90" fmla="*/ 0 w 4059"/>
                <a:gd name="T91" fmla="*/ 1741 h 17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059" h="1741">
                  <a:moveTo>
                    <a:pt x="0" y="1741"/>
                  </a:moveTo>
                  <a:lnTo>
                    <a:pt x="0" y="772"/>
                  </a:lnTo>
                  <a:lnTo>
                    <a:pt x="69" y="628"/>
                  </a:lnTo>
                  <a:lnTo>
                    <a:pt x="106" y="547"/>
                  </a:lnTo>
                  <a:lnTo>
                    <a:pt x="159" y="311"/>
                  </a:lnTo>
                  <a:lnTo>
                    <a:pt x="209" y="333"/>
                  </a:lnTo>
                  <a:lnTo>
                    <a:pt x="268" y="585"/>
                  </a:lnTo>
                  <a:lnTo>
                    <a:pt x="372" y="798"/>
                  </a:lnTo>
                  <a:lnTo>
                    <a:pt x="426" y="882"/>
                  </a:lnTo>
                  <a:lnTo>
                    <a:pt x="468" y="852"/>
                  </a:lnTo>
                  <a:lnTo>
                    <a:pt x="577" y="953"/>
                  </a:lnTo>
                  <a:lnTo>
                    <a:pt x="648" y="1113"/>
                  </a:lnTo>
                  <a:lnTo>
                    <a:pt x="735" y="1303"/>
                  </a:lnTo>
                  <a:lnTo>
                    <a:pt x="779" y="1333"/>
                  </a:lnTo>
                  <a:lnTo>
                    <a:pt x="843" y="1472"/>
                  </a:lnTo>
                  <a:lnTo>
                    <a:pt x="948" y="1404"/>
                  </a:lnTo>
                  <a:lnTo>
                    <a:pt x="992" y="1409"/>
                  </a:lnTo>
                  <a:lnTo>
                    <a:pt x="1101" y="1358"/>
                  </a:lnTo>
                  <a:lnTo>
                    <a:pt x="1147" y="1383"/>
                  </a:lnTo>
                  <a:lnTo>
                    <a:pt x="1214" y="1342"/>
                  </a:lnTo>
                  <a:lnTo>
                    <a:pt x="1256" y="1350"/>
                  </a:lnTo>
                  <a:lnTo>
                    <a:pt x="1424" y="1268"/>
                  </a:lnTo>
                  <a:lnTo>
                    <a:pt x="1458" y="1290"/>
                  </a:lnTo>
                  <a:lnTo>
                    <a:pt x="1695" y="1184"/>
                  </a:lnTo>
                  <a:lnTo>
                    <a:pt x="1781" y="1155"/>
                  </a:lnTo>
                  <a:lnTo>
                    <a:pt x="1894" y="1121"/>
                  </a:lnTo>
                  <a:lnTo>
                    <a:pt x="1984" y="1130"/>
                  </a:lnTo>
                  <a:lnTo>
                    <a:pt x="2079" y="1105"/>
                  </a:lnTo>
                  <a:lnTo>
                    <a:pt x="2197" y="1088"/>
                  </a:lnTo>
                  <a:lnTo>
                    <a:pt x="2347" y="1018"/>
                  </a:lnTo>
                  <a:lnTo>
                    <a:pt x="2446" y="1054"/>
                  </a:lnTo>
                  <a:lnTo>
                    <a:pt x="2677" y="966"/>
                  </a:lnTo>
                  <a:lnTo>
                    <a:pt x="2719" y="970"/>
                  </a:lnTo>
                  <a:lnTo>
                    <a:pt x="2867" y="910"/>
                  </a:lnTo>
                  <a:lnTo>
                    <a:pt x="2990" y="763"/>
                  </a:lnTo>
                  <a:lnTo>
                    <a:pt x="3130" y="679"/>
                  </a:lnTo>
                  <a:lnTo>
                    <a:pt x="3262" y="712"/>
                  </a:lnTo>
                  <a:lnTo>
                    <a:pt x="3393" y="642"/>
                  </a:lnTo>
                  <a:lnTo>
                    <a:pt x="3491" y="568"/>
                  </a:lnTo>
                  <a:lnTo>
                    <a:pt x="3633" y="384"/>
                  </a:lnTo>
                  <a:lnTo>
                    <a:pt x="3754" y="223"/>
                  </a:lnTo>
                  <a:lnTo>
                    <a:pt x="3886" y="135"/>
                  </a:lnTo>
                  <a:lnTo>
                    <a:pt x="3958" y="38"/>
                  </a:lnTo>
                  <a:lnTo>
                    <a:pt x="4059" y="0"/>
                  </a:lnTo>
                  <a:lnTo>
                    <a:pt x="4059" y="1741"/>
                  </a:lnTo>
                  <a:lnTo>
                    <a:pt x="0" y="1741"/>
                  </a:lnTo>
                  <a:close/>
                </a:path>
              </a:pathLst>
            </a:custGeom>
            <a:solidFill>
              <a:srgbClr val="3868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8" name="Freeform 129"/>
            <p:cNvSpPr>
              <a:spLocks/>
            </p:cNvSpPr>
            <p:nvPr/>
          </p:nvSpPr>
          <p:spPr bwMode="auto">
            <a:xfrm>
              <a:off x="842" y="1901"/>
              <a:ext cx="4066" cy="1306"/>
            </a:xfrm>
            <a:custGeom>
              <a:avLst/>
              <a:gdLst>
                <a:gd name="T0" fmla="*/ 0 w 4066"/>
                <a:gd name="T1" fmla="*/ 1306 h 1306"/>
                <a:gd name="T2" fmla="*/ 0 w 4066"/>
                <a:gd name="T3" fmla="*/ 942 h 1306"/>
                <a:gd name="T4" fmla="*/ 78 w 4066"/>
                <a:gd name="T5" fmla="*/ 884 h 1306"/>
                <a:gd name="T6" fmla="*/ 124 w 4066"/>
                <a:gd name="T7" fmla="*/ 858 h 1306"/>
                <a:gd name="T8" fmla="*/ 173 w 4066"/>
                <a:gd name="T9" fmla="*/ 812 h 1306"/>
                <a:gd name="T10" fmla="*/ 263 w 4066"/>
                <a:gd name="T11" fmla="*/ 905 h 1306"/>
                <a:gd name="T12" fmla="*/ 408 w 4066"/>
                <a:gd name="T13" fmla="*/ 1015 h 1306"/>
                <a:gd name="T14" fmla="*/ 463 w 4066"/>
                <a:gd name="T15" fmla="*/ 1015 h 1306"/>
                <a:gd name="T16" fmla="*/ 567 w 4066"/>
                <a:gd name="T17" fmla="*/ 1024 h 1306"/>
                <a:gd name="T18" fmla="*/ 689 w 4066"/>
                <a:gd name="T19" fmla="*/ 1138 h 1306"/>
                <a:gd name="T20" fmla="*/ 798 w 4066"/>
                <a:gd name="T21" fmla="*/ 1188 h 1306"/>
                <a:gd name="T22" fmla="*/ 902 w 4066"/>
                <a:gd name="T23" fmla="*/ 1170 h 1306"/>
                <a:gd name="T24" fmla="*/ 1034 w 4066"/>
                <a:gd name="T25" fmla="*/ 1145 h 1306"/>
                <a:gd name="T26" fmla="*/ 1115 w 4066"/>
                <a:gd name="T27" fmla="*/ 1108 h 1306"/>
                <a:gd name="T28" fmla="*/ 1161 w 4066"/>
                <a:gd name="T29" fmla="*/ 1116 h 1306"/>
                <a:gd name="T30" fmla="*/ 1401 w 4066"/>
                <a:gd name="T31" fmla="*/ 1036 h 1306"/>
                <a:gd name="T32" fmla="*/ 1468 w 4066"/>
                <a:gd name="T33" fmla="*/ 1053 h 1306"/>
                <a:gd name="T34" fmla="*/ 1690 w 4066"/>
                <a:gd name="T35" fmla="*/ 980 h 1306"/>
                <a:gd name="T36" fmla="*/ 1744 w 4066"/>
                <a:gd name="T37" fmla="*/ 985 h 1306"/>
                <a:gd name="T38" fmla="*/ 1852 w 4066"/>
                <a:gd name="T39" fmla="*/ 951 h 1306"/>
                <a:gd name="T40" fmla="*/ 1998 w 4066"/>
                <a:gd name="T41" fmla="*/ 959 h 1306"/>
                <a:gd name="T42" fmla="*/ 2207 w 4066"/>
                <a:gd name="T43" fmla="*/ 942 h 1306"/>
                <a:gd name="T44" fmla="*/ 2356 w 4066"/>
                <a:gd name="T45" fmla="*/ 917 h 1306"/>
                <a:gd name="T46" fmla="*/ 2451 w 4066"/>
                <a:gd name="T47" fmla="*/ 922 h 1306"/>
                <a:gd name="T48" fmla="*/ 2626 w 4066"/>
                <a:gd name="T49" fmla="*/ 862 h 1306"/>
                <a:gd name="T50" fmla="*/ 2718 w 4066"/>
                <a:gd name="T51" fmla="*/ 866 h 1306"/>
                <a:gd name="T52" fmla="*/ 2872 w 4066"/>
                <a:gd name="T53" fmla="*/ 820 h 1306"/>
                <a:gd name="T54" fmla="*/ 3008 w 4066"/>
                <a:gd name="T55" fmla="*/ 698 h 1306"/>
                <a:gd name="T56" fmla="*/ 3134 w 4066"/>
                <a:gd name="T57" fmla="*/ 626 h 1306"/>
                <a:gd name="T58" fmla="*/ 3297 w 4066"/>
                <a:gd name="T59" fmla="*/ 588 h 1306"/>
                <a:gd name="T60" fmla="*/ 3483 w 4066"/>
                <a:gd name="T61" fmla="*/ 483 h 1306"/>
                <a:gd name="T62" fmla="*/ 3600 w 4066"/>
                <a:gd name="T63" fmla="*/ 368 h 1306"/>
                <a:gd name="T64" fmla="*/ 3641 w 4066"/>
                <a:gd name="T65" fmla="*/ 368 h 1306"/>
                <a:gd name="T66" fmla="*/ 3813 w 4066"/>
                <a:gd name="T67" fmla="*/ 143 h 1306"/>
                <a:gd name="T68" fmla="*/ 3967 w 4066"/>
                <a:gd name="T69" fmla="*/ 26 h 1306"/>
                <a:gd name="T70" fmla="*/ 4066 w 4066"/>
                <a:gd name="T71" fmla="*/ 0 h 1306"/>
                <a:gd name="T72" fmla="*/ 4066 w 4066"/>
                <a:gd name="T73" fmla="*/ 1298 h 1306"/>
                <a:gd name="T74" fmla="*/ 0 w 4066"/>
                <a:gd name="T75" fmla="*/ 1306 h 1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66" h="1306">
                  <a:moveTo>
                    <a:pt x="0" y="1306"/>
                  </a:moveTo>
                  <a:lnTo>
                    <a:pt x="0" y="942"/>
                  </a:lnTo>
                  <a:lnTo>
                    <a:pt x="78" y="884"/>
                  </a:lnTo>
                  <a:lnTo>
                    <a:pt x="124" y="858"/>
                  </a:lnTo>
                  <a:lnTo>
                    <a:pt x="173" y="812"/>
                  </a:lnTo>
                  <a:lnTo>
                    <a:pt x="263" y="905"/>
                  </a:lnTo>
                  <a:lnTo>
                    <a:pt x="408" y="1015"/>
                  </a:lnTo>
                  <a:lnTo>
                    <a:pt x="463" y="1015"/>
                  </a:lnTo>
                  <a:lnTo>
                    <a:pt x="567" y="1024"/>
                  </a:lnTo>
                  <a:lnTo>
                    <a:pt x="689" y="1138"/>
                  </a:lnTo>
                  <a:lnTo>
                    <a:pt x="798" y="1188"/>
                  </a:lnTo>
                  <a:lnTo>
                    <a:pt x="902" y="1170"/>
                  </a:lnTo>
                  <a:lnTo>
                    <a:pt x="1034" y="1145"/>
                  </a:lnTo>
                  <a:lnTo>
                    <a:pt x="1115" y="1108"/>
                  </a:lnTo>
                  <a:lnTo>
                    <a:pt x="1161" y="1116"/>
                  </a:lnTo>
                  <a:lnTo>
                    <a:pt x="1401" y="1036"/>
                  </a:lnTo>
                  <a:lnTo>
                    <a:pt x="1468" y="1053"/>
                  </a:lnTo>
                  <a:lnTo>
                    <a:pt x="1690" y="980"/>
                  </a:lnTo>
                  <a:lnTo>
                    <a:pt x="1744" y="985"/>
                  </a:lnTo>
                  <a:lnTo>
                    <a:pt x="1852" y="951"/>
                  </a:lnTo>
                  <a:lnTo>
                    <a:pt x="1998" y="959"/>
                  </a:lnTo>
                  <a:lnTo>
                    <a:pt x="2207" y="942"/>
                  </a:lnTo>
                  <a:lnTo>
                    <a:pt x="2356" y="917"/>
                  </a:lnTo>
                  <a:lnTo>
                    <a:pt x="2451" y="922"/>
                  </a:lnTo>
                  <a:lnTo>
                    <a:pt x="2626" y="862"/>
                  </a:lnTo>
                  <a:lnTo>
                    <a:pt x="2718" y="866"/>
                  </a:lnTo>
                  <a:lnTo>
                    <a:pt x="2872" y="820"/>
                  </a:lnTo>
                  <a:lnTo>
                    <a:pt x="3008" y="698"/>
                  </a:lnTo>
                  <a:lnTo>
                    <a:pt x="3134" y="626"/>
                  </a:lnTo>
                  <a:lnTo>
                    <a:pt x="3297" y="588"/>
                  </a:lnTo>
                  <a:lnTo>
                    <a:pt x="3483" y="483"/>
                  </a:lnTo>
                  <a:lnTo>
                    <a:pt x="3600" y="368"/>
                  </a:lnTo>
                  <a:lnTo>
                    <a:pt x="3641" y="368"/>
                  </a:lnTo>
                  <a:lnTo>
                    <a:pt x="3813" y="143"/>
                  </a:lnTo>
                  <a:lnTo>
                    <a:pt x="3967" y="26"/>
                  </a:lnTo>
                  <a:lnTo>
                    <a:pt x="4066" y="0"/>
                  </a:lnTo>
                  <a:lnTo>
                    <a:pt x="4066" y="1298"/>
                  </a:lnTo>
                  <a:lnTo>
                    <a:pt x="0" y="1306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Freeform 130"/>
            <p:cNvSpPr>
              <a:spLocks/>
            </p:cNvSpPr>
            <p:nvPr/>
          </p:nvSpPr>
          <p:spPr bwMode="auto">
            <a:xfrm>
              <a:off x="846" y="2511"/>
              <a:ext cx="4059" cy="690"/>
            </a:xfrm>
            <a:custGeom>
              <a:avLst/>
              <a:gdLst>
                <a:gd name="T0" fmla="*/ 0 w 4059"/>
                <a:gd name="T1" fmla="*/ 686 h 690"/>
                <a:gd name="T2" fmla="*/ 0 w 4059"/>
                <a:gd name="T3" fmla="*/ 565 h 690"/>
                <a:gd name="T4" fmla="*/ 51 w 4059"/>
                <a:gd name="T5" fmla="*/ 548 h 690"/>
                <a:gd name="T6" fmla="*/ 123 w 4059"/>
                <a:gd name="T7" fmla="*/ 556 h 690"/>
                <a:gd name="T8" fmla="*/ 159 w 4059"/>
                <a:gd name="T9" fmla="*/ 552 h 690"/>
                <a:gd name="T10" fmla="*/ 327 w 4059"/>
                <a:gd name="T11" fmla="*/ 606 h 690"/>
                <a:gd name="T12" fmla="*/ 390 w 4059"/>
                <a:gd name="T13" fmla="*/ 615 h 690"/>
                <a:gd name="T14" fmla="*/ 572 w 4059"/>
                <a:gd name="T15" fmla="*/ 636 h 690"/>
                <a:gd name="T16" fmla="*/ 641 w 4059"/>
                <a:gd name="T17" fmla="*/ 646 h 690"/>
                <a:gd name="T18" fmla="*/ 689 w 4059"/>
                <a:gd name="T19" fmla="*/ 674 h 690"/>
                <a:gd name="T20" fmla="*/ 767 w 4059"/>
                <a:gd name="T21" fmla="*/ 665 h 690"/>
                <a:gd name="T22" fmla="*/ 848 w 4059"/>
                <a:gd name="T23" fmla="*/ 646 h 690"/>
                <a:gd name="T24" fmla="*/ 920 w 4059"/>
                <a:gd name="T25" fmla="*/ 669 h 690"/>
                <a:gd name="T26" fmla="*/ 1038 w 4059"/>
                <a:gd name="T27" fmla="*/ 669 h 690"/>
                <a:gd name="T28" fmla="*/ 1088 w 4059"/>
                <a:gd name="T29" fmla="*/ 652 h 690"/>
                <a:gd name="T30" fmla="*/ 1210 w 4059"/>
                <a:gd name="T31" fmla="*/ 674 h 690"/>
                <a:gd name="T32" fmla="*/ 1351 w 4059"/>
                <a:gd name="T33" fmla="*/ 657 h 690"/>
                <a:gd name="T34" fmla="*/ 1453 w 4059"/>
                <a:gd name="T35" fmla="*/ 674 h 690"/>
                <a:gd name="T36" fmla="*/ 1594 w 4059"/>
                <a:gd name="T37" fmla="*/ 652 h 690"/>
                <a:gd name="T38" fmla="*/ 1821 w 4059"/>
                <a:gd name="T39" fmla="*/ 652 h 690"/>
                <a:gd name="T40" fmla="*/ 2101 w 4059"/>
                <a:gd name="T41" fmla="*/ 632 h 690"/>
                <a:gd name="T42" fmla="*/ 2279 w 4059"/>
                <a:gd name="T43" fmla="*/ 620 h 690"/>
                <a:gd name="T44" fmla="*/ 2347 w 4059"/>
                <a:gd name="T45" fmla="*/ 589 h 690"/>
                <a:gd name="T46" fmla="*/ 2446 w 4059"/>
                <a:gd name="T47" fmla="*/ 606 h 690"/>
                <a:gd name="T48" fmla="*/ 2677 w 4059"/>
                <a:gd name="T49" fmla="*/ 560 h 690"/>
                <a:gd name="T50" fmla="*/ 2772 w 4059"/>
                <a:gd name="T51" fmla="*/ 552 h 690"/>
                <a:gd name="T52" fmla="*/ 2831 w 4059"/>
                <a:gd name="T53" fmla="*/ 552 h 690"/>
                <a:gd name="T54" fmla="*/ 2921 w 4059"/>
                <a:gd name="T55" fmla="*/ 505 h 690"/>
                <a:gd name="T56" fmla="*/ 3035 w 4059"/>
                <a:gd name="T57" fmla="*/ 447 h 690"/>
                <a:gd name="T58" fmla="*/ 3211 w 4059"/>
                <a:gd name="T59" fmla="*/ 410 h 690"/>
                <a:gd name="T60" fmla="*/ 3316 w 4059"/>
                <a:gd name="T61" fmla="*/ 375 h 690"/>
                <a:gd name="T62" fmla="*/ 3483 w 4059"/>
                <a:gd name="T63" fmla="*/ 312 h 690"/>
                <a:gd name="T64" fmla="*/ 3592 w 4059"/>
                <a:gd name="T65" fmla="*/ 202 h 690"/>
                <a:gd name="T66" fmla="*/ 3673 w 4059"/>
                <a:gd name="T67" fmla="*/ 159 h 690"/>
                <a:gd name="T68" fmla="*/ 3718 w 4059"/>
                <a:gd name="T69" fmla="*/ 117 h 690"/>
                <a:gd name="T70" fmla="*/ 3849 w 4059"/>
                <a:gd name="T71" fmla="*/ 59 h 690"/>
                <a:gd name="T72" fmla="*/ 3953 w 4059"/>
                <a:gd name="T73" fmla="*/ 24 h 690"/>
                <a:gd name="T74" fmla="*/ 4059 w 4059"/>
                <a:gd name="T75" fmla="*/ 0 h 690"/>
                <a:gd name="T76" fmla="*/ 4059 w 4059"/>
                <a:gd name="T77" fmla="*/ 690 h 690"/>
                <a:gd name="T78" fmla="*/ 0 w 4059"/>
                <a:gd name="T79" fmla="*/ 686 h 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059" h="690">
                  <a:moveTo>
                    <a:pt x="0" y="686"/>
                  </a:moveTo>
                  <a:lnTo>
                    <a:pt x="0" y="565"/>
                  </a:lnTo>
                  <a:lnTo>
                    <a:pt x="51" y="548"/>
                  </a:lnTo>
                  <a:lnTo>
                    <a:pt x="123" y="556"/>
                  </a:lnTo>
                  <a:lnTo>
                    <a:pt x="159" y="552"/>
                  </a:lnTo>
                  <a:lnTo>
                    <a:pt x="327" y="606"/>
                  </a:lnTo>
                  <a:lnTo>
                    <a:pt x="390" y="615"/>
                  </a:lnTo>
                  <a:lnTo>
                    <a:pt x="572" y="636"/>
                  </a:lnTo>
                  <a:lnTo>
                    <a:pt x="641" y="646"/>
                  </a:lnTo>
                  <a:lnTo>
                    <a:pt x="689" y="674"/>
                  </a:lnTo>
                  <a:lnTo>
                    <a:pt x="767" y="665"/>
                  </a:lnTo>
                  <a:lnTo>
                    <a:pt x="848" y="646"/>
                  </a:lnTo>
                  <a:lnTo>
                    <a:pt x="920" y="669"/>
                  </a:lnTo>
                  <a:lnTo>
                    <a:pt x="1038" y="669"/>
                  </a:lnTo>
                  <a:lnTo>
                    <a:pt x="1088" y="652"/>
                  </a:lnTo>
                  <a:lnTo>
                    <a:pt x="1210" y="674"/>
                  </a:lnTo>
                  <a:lnTo>
                    <a:pt x="1351" y="657"/>
                  </a:lnTo>
                  <a:lnTo>
                    <a:pt x="1453" y="674"/>
                  </a:lnTo>
                  <a:lnTo>
                    <a:pt x="1594" y="652"/>
                  </a:lnTo>
                  <a:lnTo>
                    <a:pt x="1821" y="652"/>
                  </a:lnTo>
                  <a:lnTo>
                    <a:pt x="2101" y="632"/>
                  </a:lnTo>
                  <a:lnTo>
                    <a:pt x="2279" y="620"/>
                  </a:lnTo>
                  <a:lnTo>
                    <a:pt x="2347" y="589"/>
                  </a:lnTo>
                  <a:lnTo>
                    <a:pt x="2446" y="606"/>
                  </a:lnTo>
                  <a:lnTo>
                    <a:pt x="2677" y="560"/>
                  </a:lnTo>
                  <a:lnTo>
                    <a:pt x="2772" y="552"/>
                  </a:lnTo>
                  <a:lnTo>
                    <a:pt x="2831" y="552"/>
                  </a:lnTo>
                  <a:lnTo>
                    <a:pt x="2921" y="505"/>
                  </a:lnTo>
                  <a:lnTo>
                    <a:pt x="3035" y="447"/>
                  </a:lnTo>
                  <a:lnTo>
                    <a:pt x="3211" y="410"/>
                  </a:lnTo>
                  <a:lnTo>
                    <a:pt x="3316" y="375"/>
                  </a:lnTo>
                  <a:lnTo>
                    <a:pt x="3483" y="312"/>
                  </a:lnTo>
                  <a:lnTo>
                    <a:pt x="3592" y="202"/>
                  </a:lnTo>
                  <a:lnTo>
                    <a:pt x="3673" y="159"/>
                  </a:lnTo>
                  <a:lnTo>
                    <a:pt x="3718" y="117"/>
                  </a:lnTo>
                  <a:lnTo>
                    <a:pt x="3849" y="59"/>
                  </a:lnTo>
                  <a:lnTo>
                    <a:pt x="3953" y="24"/>
                  </a:lnTo>
                  <a:lnTo>
                    <a:pt x="4059" y="0"/>
                  </a:lnTo>
                  <a:lnTo>
                    <a:pt x="4059" y="690"/>
                  </a:lnTo>
                  <a:lnTo>
                    <a:pt x="0" y="686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Rectangle 131"/>
            <p:cNvSpPr>
              <a:spLocks noChangeArrowheads="1"/>
            </p:cNvSpPr>
            <p:nvPr/>
          </p:nvSpPr>
          <p:spPr bwMode="auto">
            <a:xfrm>
              <a:off x="489" y="3099"/>
              <a:ext cx="18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rebuchet MS" panose="020B0603020202020204" pitchFamily="34" charset="0"/>
                </a:rPr>
                <a:t>10%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71" name="Rectangle 132"/>
            <p:cNvSpPr>
              <a:spLocks noChangeArrowheads="1"/>
            </p:cNvSpPr>
            <p:nvPr/>
          </p:nvSpPr>
          <p:spPr bwMode="auto">
            <a:xfrm>
              <a:off x="489" y="2843"/>
              <a:ext cx="187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rebuchet MS" panose="020B0603020202020204" pitchFamily="34" charset="0"/>
                </a:rPr>
                <a:t>50%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72" name="Rectangle 133"/>
            <p:cNvSpPr>
              <a:spLocks noChangeArrowheads="1"/>
            </p:cNvSpPr>
            <p:nvPr/>
          </p:nvSpPr>
          <p:spPr bwMode="auto">
            <a:xfrm>
              <a:off x="406" y="2561"/>
              <a:ext cx="2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rebuchet MS" panose="020B0603020202020204" pitchFamily="34" charset="0"/>
                </a:rPr>
                <a:t>100%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73" name="Rectangle 134"/>
            <p:cNvSpPr>
              <a:spLocks noChangeArrowheads="1"/>
            </p:cNvSpPr>
            <p:nvPr/>
          </p:nvSpPr>
          <p:spPr bwMode="auto">
            <a:xfrm>
              <a:off x="406" y="2250"/>
              <a:ext cx="2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Trebuchet MS" panose="020B0603020202020204" pitchFamily="34" charset="0"/>
                </a:rPr>
                <a:t>150%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effectLst/>
              </a:endParaRPr>
            </a:p>
          </p:txBody>
        </p:sp>
        <p:sp>
          <p:nvSpPr>
            <p:cNvPr id="74" name="Rectangle 135"/>
            <p:cNvSpPr>
              <a:spLocks noChangeArrowheads="1"/>
            </p:cNvSpPr>
            <p:nvPr/>
          </p:nvSpPr>
          <p:spPr bwMode="auto">
            <a:xfrm>
              <a:off x="406" y="1939"/>
              <a:ext cx="2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Trebuchet MS" panose="020B0603020202020204" pitchFamily="34" charset="0"/>
                </a:rPr>
                <a:t>200%</a:t>
              </a:r>
              <a:endParaRPr kumimoji="0" lang="en-US" sz="1200" b="0" i="0" u="none" strike="noStrike" cap="none" normalizeH="0" baseline="0" smtClean="0">
                <a:ln>
                  <a:noFill/>
                </a:ln>
                <a:effectLst/>
              </a:endParaRPr>
            </a:p>
          </p:txBody>
        </p:sp>
        <p:sp>
          <p:nvSpPr>
            <p:cNvPr id="75" name="Rectangle 137"/>
            <p:cNvSpPr>
              <a:spLocks noChangeArrowheads="1"/>
            </p:cNvSpPr>
            <p:nvPr/>
          </p:nvSpPr>
          <p:spPr bwMode="auto">
            <a:xfrm>
              <a:off x="406" y="1315"/>
              <a:ext cx="246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Trebuchet MS" panose="020B0603020202020204" pitchFamily="34" charset="0"/>
                </a:rPr>
                <a:t>300%</a:t>
              </a:r>
              <a:endParaRPr kumimoji="0" lang="en-US" sz="1200" b="0" i="0" u="none" strike="noStrike" cap="none" normalizeH="0" baseline="0" dirty="0" smtClean="0">
                <a:ln>
                  <a:noFill/>
                </a:ln>
                <a:effectLst/>
              </a:endParaRPr>
            </a:p>
          </p:txBody>
        </p:sp>
        <p:sp>
          <p:nvSpPr>
            <p:cNvPr id="76" name="Line 138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7" name="Line 139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Line 140"/>
            <p:cNvSpPr>
              <a:spLocks noChangeShapeType="1"/>
            </p:cNvSpPr>
            <p:nvPr/>
          </p:nvSpPr>
          <p:spPr bwMode="auto">
            <a:xfrm flipV="1">
              <a:off x="846" y="1338"/>
              <a:ext cx="0" cy="1863"/>
            </a:xfrm>
            <a:prstGeom prst="line">
              <a:avLst/>
            </a:prstGeom>
            <a:noFill/>
            <a:ln w="20638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9" name="Line 141"/>
            <p:cNvSpPr>
              <a:spLocks noChangeShapeType="1"/>
            </p:cNvSpPr>
            <p:nvPr/>
          </p:nvSpPr>
          <p:spPr bwMode="auto">
            <a:xfrm>
              <a:off x="846" y="3201"/>
              <a:ext cx="4051" cy="0"/>
            </a:xfrm>
            <a:prstGeom prst="line">
              <a:avLst/>
            </a:prstGeom>
            <a:noFill/>
            <a:ln w="20638" cap="rnd">
              <a:solidFill>
                <a:schemeClr val="tx1">
                  <a:lumMod val="65000"/>
                  <a:lumOff val="35000"/>
                </a:schemeClr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83" name="Text Box 8"/>
          <p:cNvSpPr txBox="1">
            <a:spLocks noChangeArrowheads="1"/>
          </p:cNvSpPr>
          <p:nvPr/>
        </p:nvSpPr>
        <p:spPr bwMode="auto">
          <a:xfrm rot="19632940">
            <a:off x="7274802" y="3961829"/>
            <a:ext cx="69584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 sz="1400" b="1" dirty="0">
                <a:solidFill>
                  <a:schemeClr val="bg1"/>
                </a:solidFill>
              </a:rPr>
              <a:t>Financial</a:t>
            </a:r>
            <a:endParaRPr lang="en-GB" sz="1400" baseline="30000" dirty="0">
              <a:solidFill>
                <a:schemeClr val="bg1"/>
              </a:solidFill>
            </a:endParaRPr>
          </a:p>
        </p:txBody>
      </p:sp>
      <p:sp>
        <p:nvSpPr>
          <p:cNvPr id="84" name="Text Box 6"/>
          <p:cNvSpPr txBox="1">
            <a:spLocks noChangeArrowheads="1"/>
          </p:cNvSpPr>
          <p:nvPr/>
        </p:nvSpPr>
        <p:spPr bwMode="auto">
          <a:xfrm rot="19516437">
            <a:off x="7048111" y="3208573"/>
            <a:ext cx="84435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 sz="1400" b="1" dirty="0">
                <a:solidFill>
                  <a:schemeClr val="bg1"/>
                </a:solidFill>
              </a:rPr>
              <a:t>Household</a:t>
            </a:r>
          </a:p>
        </p:txBody>
      </p:sp>
      <p:sp>
        <p:nvSpPr>
          <p:cNvPr id="85" name="Text Box 7"/>
          <p:cNvSpPr txBox="1">
            <a:spLocks noChangeArrowheads="1"/>
          </p:cNvSpPr>
          <p:nvPr/>
        </p:nvSpPr>
        <p:spPr bwMode="auto">
          <a:xfrm rot="19362478">
            <a:off x="6885119" y="2657832"/>
            <a:ext cx="795559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spcBef>
                <a:spcPct val="20000"/>
              </a:spcBef>
            </a:pPr>
            <a:r>
              <a:rPr lang="en-GB" sz="1400" b="1" dirty="0">
                <a:solidFill>
                  <a:schemeClr val="bg1"/>
                </a:solidFill>
              </a:rPr>
              <a:t>Corporate</a:t>
            </a:r>
            <a:endParaRPr lang="en-GB" sz="1400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01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Georgia"/>
                <a:cs typeface="Georgia"/>
              </a:rPr>
              <a:t>US financial sector assets</a:t>
            </a:r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550863" y="1273641"/>
            <a:ext cx="7650162" cy="4700588"/>
            <a:chOff x="347" y="834"/>
            <a:chExt cx="4819" cy="2961"/>
          </a:xfrm>
        </p:grpSpPr>
        <p:sp>
          <p:nvSpPr>
            <p:cNvPr id="5" name="AutoShape 3"/>
            <p:cNvSpPr>
              <a:spLocks noChangeAspect="1" noChangeArrowheads="1" noTextEdit="1"/>
            </p:cNvSpPr>
            <p:nvPr/>
          </p:nvSpPr>
          <p:spPr bwMode="auto">
            <a:xfrm>
              <a:off x="347" y="834"/>
              <a:ext cx="4819" cy="29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00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/>
          </p:nvSpPr>
          <p:spPr bwMode="auto">
            <a:xfrm>
              <a:off x="947" y="1387"/>
              <a:ext cx="3799" cy="2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Line 6"/>
            <p:cNvSpPr>
              <a:spLocks noChangeShapeType="1"/>
            </p:cNvSpPr>
            <p:nvPr/>
          </p:nvSpPr>
          <p:spPr bwMode="auto">
            <a:xfrm>
              <a:off x="947" y="3150"/>
              <a:ext cx="37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Line 7"/>
            <p:cNvSpPr>
              <a:spLocks noChangeShapeType="1"/>
            </p:cNvSpPr>
            <p:nvPr/>
          </p:nvSpPr>
          <p:spPr bwMode="auto">
            <a:xfrm>
              <a:off x="947" y="2798"/>
              <a:ext cx="37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947" y="2445"/>
              <a:ext cx="37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>
              <a:off x="947" y="2092"/>
              <a:ext cx="37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>
              <a:off x="947" y="1740"/>
              <a:ext cx="37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947" y="1387"/>
              <a:ext cx="37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947" y="1387"/>
              <a:ext cx="3799" cy="2115"/>
            </a:xfrm>
            <a:prstGeom prst="rect">
              <a:avLst/>
            </a:prstGeom>
            <a:noFill/>
            <a:ln w="9525">
              <a:solidFill>
                <a:srgbClr val="80808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947" y="2656"/>
              <a:ext cx="3799" cy="846"/>
            </a:xfrm>
            <a:custGeom>
              <a:avLst/>
              <a:gdLst>
                <a:gd name="T0" fmla="*/ 94 w 3799"/>
                <a:gd name="T1" fmla="*/ 380 h 846"/>
                <a:gd name="T2" fmla="*/ 225 w 3799"/>
                <a:gd name="T3" fmla="*/ 360 h 846"/>
                <a:gd name="T4" fmla="*/ 357 w 3799"/>
                <a:gd name="T5" fmla="*/ 331 h 846"/>
                <a:gd name="T6" fmla="*/ 489 w 3799"/>
                <a:gd name="T7" fmla="*/ 353 h 846"/>
                <a:gd name="T8" fmla="*/ 621 w 3799"/>
                <a:gd name="T9" fmla="*/ 347 h 846"/>
                <a:gd name="T10" fmla="*/ 752 w 3799"/>
                <a:gd name="T11" fmla="*/ 348 h 846"/>
                <a:gd name="T12" fmla="*/ 883 w 3799"/>
                <a:gd name="T13" fmla="*/ 300 h 846"/>
                <a:gd name="T14" fmla="*/ 1015 w 3799"/>
                <a:gd name="T15" fmla="*/ 272 h 846"/>
                <a:gd name="T16" fmla="*/ 1147 w 3799"/>
                <a:gd name="T17" fmla="*/ 270 h 846"/>
                <a:gd name="T18" fmla="*/ 1279 w 3799"/>
                <a:gd name="T19" fmla="*/ 280 h 846"/>
                <a:gd name="T20" fmla="*/ 1411 w 3799"/>
                <a:gd name="T21" fmla="*/ 277 h 846"/>
                <a:gd name="T22" fmla="*/ 1542 w 3799"/>
                <a:gd name="T23" fmla="*/ 276 h 846"/>
                <a:gd name="T24" fmla="*/ 1673 w 3799"/>
                <a:gd name="T25" fmla="*/ 289 h 846"/>
                <a:gd name="T26" fmla="*/ 1805 w 3799"/>
                <a:gd name="T27" fmla="*/ 272 h 846"/>
                <a:gd name="T28" fmla="*/ 1937 w 3799"/>
                <a:gd name="T29" fmla="*/ 228 h 846"/>
                <a:gd name="T30" fmla="*/ 2069 w 3799"/>
                <a:gd name="T31" fmla="*/ 203 h 846"/>
                <a:gd name="T32" fmla="*/ 2200 w 3799"/>
                <a:gd name="T33" fmla="*/ 216 h 846"/>
                <a:gd name="T34" fmla="*/ 2332 w 3799"/>
                <a:gd name="T35" fmla="*/ 265 h 846"/>
                <a:gd name="T36" fmla="*/ 2464 w 3799"/>
                <a:gd name="T37" fmla="*/ 306 h 846"/>
                <a:gd name="T38" fmla="*/ 2595 w 3799"/>
                <a:gd name="T39" fmla="*/ 315 h 846"/>
                <a:gd name="T40" fmla="*/ 2727 w 3799"/>
                <a:gd name="T41" fmla="*/ 310 h 846"/>
                <a:gd name="T42" fmla="*/ 2859 w 3799"/>
                <a:gd name="T43" fmla="*/ 300 h 846"/>
                <a:gd name="T44" fmla="*/ 2990 w 3799"/>
                <a:gd name="T45" fmla="*/ 291 h 846"/>
                <a:gd name="T46" fmla="*/ 3122 w 3799"/>
                <a:gd name="T47" fmla="*/ 243 h 846"/>
                <a:gd name="T48" fmla="*/ 3254 w 3799"/>
                <a:gd name="T49" fmla="*/ 201 h 846"/>
                <a:gd name="T50" fmla="*/ 3386 w 3799"/>
                <a:gd name="T51" fmla="*/ 185 h 846"/>
                <a:gd name="T52" fmla="*/ 3517 w 3799"/>
                <a:gd name="T53" fmla="*/ 160 h 846"/>
                <a:gd name="T54" fmla="*/ 3648 w 3799"/>
                <a:gd name="T55" fmla="*/ 97 h 846"/>
                <a:gd name="T56" fmla="*/ 3780 w 3799"/>
                <a:gd name="T57" fmla="*/ 45 h 846"/>
                <a:gd name="T58" fmla="*/ 3705 w 3799"/>
                <a:gd name="T59" fmla="*/ 846 h 846"/>
                <a:gd name="T60" fmla="*/ 3573 w 3799"/>
                <a:gd name="T61" fmla="*/ 846 h 846"/>
                <a:gd name="T62" fmla="*/ 3442 w 3799"/>
                <a:gd name="T63" fmla="*/ 846 h 846"/>
                <a:gd name="T64" fmla="*/ 3310 w 3799"/>
                <a:gd name="T65" fmla="*/ 846 h 846"/>
                <a:gd name="T66" fmla="*/ 3178 w 3799"/>
                <a:gd name="T67" fmla="*/ 846 h 846"/>
                <a:gd name="T68" fmla="*/ 3047 w 3799"/>
                <a:gd name="T69" fmla="*/ 846 h 846"/>
                <a:gd name="T70" fmla="*/ 2915 w 3799"/>
                <a:gd name="T71" fmla="*/ 846 h 846"/>
                <a:gd name="T72" fmla="*/ 2784 w 3799"/>
                <a:gd name="T73" fmla="*/ 846 h 846"/>
                <a:gd name="T74" fmla="*/ 2652 w 3799"/>
                <a:gd name="T75" fmla="*/ 846 h 846"/>
                <a:gd name="T76" fmla="*/ 2520 w 3799"/>
                <a:gd name="T77" fmla="*/ 846 h 846"/>
                <a:gd name="T78" fmla="*/ 2388 w 3799"/>
                <a:gd name="T79" fmla="*/ 846 h 846"/>
                <a:gd name="T80" fmla="*/ 2257 w 3799"/>
                <a:gd name="T81" fmla="*/ 846 h 846"/>
                <a:gd name="T82" fmla="*/ 2126 w 3799"/>
                <a:gd name="T83" fmla="*/ 846 h 846"/>
                <a:gd name="T84" fmla="*/ 1994 w 3799"/>
                <a:gd name="T85" fmla="*/ 846 h 846"/>
                <a:gd name="T86" fmla="*/ 1862 w 3799"/>
                <a:gd name="T87" fmla="*/ 846 h 846"/>
                <a:gd name="T88" fmla="*/ 1730 w 3799"/>
                <a:gd name="T89" fmla="*/ 846 h 846"/>
                <a:gd name="T90" fmla="*/ 1598 w 3799"/>
                <a:gd name="T91" fmla="*/ 846 h 846"/>
                <a:gd name="T92" fmla="*/ 1467 w 3799"/>
                <a:gd name="T93" fmla="*/ 846 h 846"/>
                <a:gd name="T94" fmla="*/ 1335 w 3799"/>
                <a:gd name="T95" fmla="*/ 846 h 846"/>
                <a:gd name="T96" fmla="*/ 1204 w 3799"/>
                <a:gd name="T97" fmla="*/ 846 h 846"/>
                <a:gd name="T98" fmla="*/ 1072 w 3799"/>
                <a:gd name="T99" fmla="*/ 846 h 846"/>
                <a:gd name="T100" fmla="*/ 940 w 3799"/>
                <a:gd name="T101" fmla="*/ 846 h 846"/>
                <a:gd name="T102" fmla="*/ 809 w 3799"/>
                <a:gd name="T103" fmla="*/ 846 h 846"/>
                <a:gd name="T104" fmla="*/ 677 w 3799"/>
                <a:gd name="T105" fmla="*/ 846 h 846"/>
                <a:gd name="T106" fmla="*/ 545 w 3799"/>
                <a:gd name="T107" fmla="*/ 846 h 846"/>
                <a:gd name="T108" fmla="*/ 413 w 3799"/>
                <a:gd name="T109" fmla="*/ 846 h 846"/>
                <a:gd name="T110" fmla="*/ 282 w 3799"/>
                <a:gd name="T111" fmla="*/ 846 h 846"/>
                <a:gd name="T112" fmla="*/ 150 w 3799"/>
                <a:gd name="T113" fmla="*/ 846 h 846"/>
                <a:gd name="T114" fmla="*/ 19 w 3799"/>
                <a:gd name="T115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846">
                  <a:moveTo>
                    <a:pt x="0" y="846"/>
                  </a:moveTo>
                  <a:lnTo>
                    <a:pt x="0" y="414"/>
                  </a:lnTo>
                  <a:lnTo>
                    <a:pt x="19" y="404"/>
                  </a:lnTo>
                  <a:lnTo>
                    <a:pt x="38" y="396"/>
                  </a:lnTo>
                  <a:lnTo>
                    <a:pt x="57" y="379"/>
                  </a:lnTo>
                  <a:lnTo>
                    <a:pt x="75" y="383"/>
                  </a:lnTo>
                  <a:lnTo>
                    <a:pt x="94" y="380"/>
                  </a:lnTo>
                  <a:lnTo>
                    <a:pt x="113" y="376"/>
                  </a:lnTo>
                  <a:lnTo>
                    <a:pt x="131" y="372"/>
                  </a:lnTo>
                  <a:lnTo>
                    <a:pt x="150" y="382"/>
                  </a:lnTo>
                  <a:lnTo>
                    <a:pt x="169" y="375"/>
                  </a:lnTo>
                  <a:lnTo>
                    <a:pt x="188" y="370"/>
                  </a:lnTo>
                  <a:lnTo>
                    <a:pt x="206" y="353"/>
                  </a:lnTo>
                  <a:lnTo>
                    <a:pt x="225" y="360"/>
                  </a:lnTo>
                  <a:lnTo>
                    <a:pt x="244" y="352"/>
                  </a:lnTo>
                  <a:lnTo>
                    <a:pt x="263" y="354"/>
                  </a:lnTo>
                  <a:lnTo>
                    <a:pt x="282" y="344"/>
                  </a:lnTo>
                  <a:lnTo>
                    <a:pt x="300" y="355"/>
                  </a:lnTo>
                  <a:lnTo>
                    <a:pt x="319" y="347"/>
                  </a:lnTo>
                  <a:lnTo>
                    <a:pt x="338" y="345"/>
                  </a:lnTo>
                  <a:lnTo>
                    <a:pt x="357" y="331"/>
                  </a:lnTo>
                  <a:lnTo>
                    <a:pt x="376" y="342"/>
                  </a:lnTo>
                  <a:lnTo>
                    <a:pt x="395" y="335"/>
                  </a:lnTo>
                  <a:lnTo>
                    <a:pt x="413" y="341"/>
                  </a:lnTo>
                  <a:lnTo>
                    <a:pt x="432" y="337"/>
                  </a:lnTo>
                  <a:lnTo>
                    <a:pt x="451" y="354"/>
                  </a:lnTo>
                  <a:lnTo>
                    <a:pt x="470" y="344"/>
                  </a:lnTo>
                  <a:lnTo>
                    <a:pt x="489" y="353"/>
                  </a:lnTo>
                  <a:lnTo>
                    <a:pt x="508" y="350"/>
                  </a:lnTo>
                  <a:lnTo>
                    <a:pt x="526" y="353"/>
                  </a:lnTo>
                  <a:lnTo>
                    <a:pt x="545" y="343"/>
                  </a:lnTo>
                  <a:lnTo>
                    <a:pt x="564" y="338"/>
                  </a:lnTo>
                  <a:lnTo>
                    <a:pt x="583" y="329"/>
                  </a:lnTo>
                  <a:lnTo>
                    <a:pt x="602" y="344"/>
                  </a:lnTo>
                  <a:lnTo>
                    <a:pt x="621" y="347"/>
                  </a:lnTo>
                  <a:lnTo>
                    <a:pt x="639" y="341"/>
                  </a:lnTo>
                  <a:lnTo>
                    <a:pt x="658" y="331"/>
                  </a:lnTo>
                  <a:lnTo>
                    <a:pt x="677" y="345"/>
                  </a:lnTo>
                  <a:lnTo>
                    <a:pt x="696" y="340"/>
                  </a:lnTo>
                  <a:lnTo>
                    <a:pt x="715" y="348"/>
                  </a:lnTo>
                  <a:lnTo>
                    <a:pt x="734" y="340"/>
                  </a:lnTo>
                  <a:lnTo>
                    <a:pt x="752" y="348"/>
                  </a:lnTo>
                  <a:lnTo>
                    <a:pt x="771" y="343"/>
                  </a:lnTo>
                  <a:lnTo>
                    <a:pt x="790" y="338"/>
                  </a:lnTo>
                  <a:lnTo>
                    <a:pt x="809" y="319"/>
                  </a:lnTo>
                  <a:lnTo>
                    <a:pt x="827" y="329"/>
                  </a:lnTo>
                  <a:lnTo>
                    <a:pt x="846" y="322"/>
                  </a:lnTo>
                  <a:lnTo>
                    <a:pt x="865" y="318"/>
                  </a:lnTo>
                  <a:lnTo>
                    <a:pt x="883" y="300"/>
                  </a:lnTo>
                  <a:lnTo>
                    <a:pt x="902" y="305"/>
                  </a:lnTo>
                  <a:lnTo>
                    <a:pt x="921" y="303"/>
                  </a:lnTo>
                  <a:lnTo>
                    <a:pt x="940" y="295"/>
                  </a:lnTo>
                  <a:lnTo>
                    <a:pt x="959" y="283"/>
                  </a:lnTo>
                  <a:lnTo>
                    <a:pt x="978" y="288"/>
                  </a:lnTo>
                  <a:lnTo>
                    <a:pt x="996" y="283"/>
                  </a:lnTo>
                  <a:lnTo>
                    <a:pt x="1015" y="272"/>
                  </a:lnTo>
                  <a:lnTo>
                    <a:pt x="1034" y="274"/>
                  </a:lnTo>
                  <a:lnTo>
                    <a:pt x="1053" y="268"/>
                  </a:lnTo>
                  <a:lnTo>
                    <a:pt x="1072" y="264"/>
                  </a:lnTo>
                  <a:lnTo>
                    <a:pt x="1091" y="266"/>
                  </a:lnTo>
                  <a:lnTo>
                    <a:pt x="1109" y="272"/>
                  </a:lnTo>
                  <a:lnTo>
                    <a:pt x="1128" y="273"/>
                  </a:lnTo>
                  <a:lnTo>
                    <a:pt x="1147" y="270"/>
                  </a:lnTo>
                  <a:lnTo>
                    <a:pt x="1166" y="279"/>
                  </a:lnTo>
                  <a:lnTo>
                    <a:pt x="1185" y="281"/>
                  </a:lnTo>
                  <a:lnTo>
                    <a:pt x="1204" y="290"/>
                  </a:lnTo>
                  <a:lnTo>
                    <a:pt x="1222" y="284"/>
                  </a:lnTo>
                  <a:lnTo>
                    <a:pt x="1241" y="282"/>
                  </a:lnTo>
                  <a:lnTo>
                    <a:pt x="1260" y="276"/>
                  </a:lnTo>
                  <a:lnTo>
                    <a:pt x="1279" y="280"/>
                  </a:lnTo>
                  <a:lnTo>
                    <a:pt x="1298" y="280"/>
                  </a:lnTo>
                  <a:lnTo>
                    <a:pt x="1317" y="281"/>
                  </a:lnTo>
                  <a:lnTo>
                    <a:pt x="1335" y="273"/>
                  </a:lnTo>
                  <a:lnTo>
                    <a:pt x="1354" y="272"/>
                  </a:lnTo>
                  <a:lnTo>
                    <a:pt x="1373" y="282"/>
                  </a:lnTo>
                  <a:lnTo>
                    <a:pt x="1392" y="279"/>
                  </a:lnTo>
                  <a:lnTo>
                    <a:pt x="1411" y="277"/>
                  </a:lnTo>
                  <a:lnTo>
                    <a:pt x="1430" y="278"/>
                  </a:lnTo>
                  <a:lnTo>
                    <a:pt x="1448" y="275"/>
                  </a:lnTo>
                  <a:lnTo>
                    <a:pt x="1467" y="274"/>
                  </a:lnTo>
                  <a:lnTo>
                    <a:pt x="1486" y="276"/>
                  </a:lnTo>
                  <a:lnTo>
                    <a:pt x="1504" y="284"/>
                  </a:lnTo>
                  <a:lnTo>
                    <a:pt x="1523" y="277"/>
                  </a:lnTo>
                  <a:lnTo>
                    <a:pt x="1542" y="276"/>
                  </a:lnTo>
                  <a:lnTo>
                    <a:pt x="1561" y="280"/>
                  </a:lnTo>
                  <a:lnTo>
                    <a:pt x="1579" y="302"/>
                  </a:lnTo>
                  <a:lnTo>
                    <a:pt x="1598" y="295"/>
                  </a:lnTo>
                  <a:lnTo>
                    <a:pt x="1617" y="300"/>
                  </a:lnTo>
                  <a:lnTo>
                    <a:pt x="1636" y="291"/>
                  </a:lnTo>
                  <a:lnTo>
                    <a:pt x="1655" y="288"/>
                  </a:lnTo>
                  <a:lnTo>
                    <a:pt x="1673" y="289"/>
                  </a:lnTo>
                  <a:lnTo>
                    <a:pt x="1692" y="286"/>
                  </a:lnTo>
                  <a:lnTo>
                    <a:pt x="1711" y="276"/>
                  </a:lnTo>
                  <a:lnTo>
                    <a:pt x="1730" y="280"/>
                  </a:lnTo>
                  <a:lnTo>
                    <a:pt x="1749" y="280"/>
                  </a:lnTo>
                  <a:lnTo>
                    <a:pt x="1768" y="279"/>
                  </a:lnTo>
                  <a:lnTo>
                    <a:pt x="1786" y="273"/>
                  </a:lnTo>
                  <a:lnTo>
                    <a:pt x="1805" y="272"/>
                  </a:lnTo>
                  <a:lnTo>
                    <a:pt x="1824" y="269"/>
                  </a:lnTo>
                  <a:lnTo>
                    <a:pt x="1843" y="262"/>
                  </a:lnTo>
                  <a:lnTo>
                    <a:pt x="1862" y="249"/>
                  </a:lnTo>
                  <a:lnTo>
                    <a:pt x="1881" y="253"/>
                  </a:lnTo>
                  <a:lnTo>
                    <a:pt x="1900" y="248"/>
                  </a:lnTo>
                  <a:lnTo>
                    <a:pt x="1918" y="244"/>
                  </a:lnTo>
                  <a:lnTo>
                    <a:pt x="1937" y="228"/>
                  </a:lnTo>
                  <a:lnTo>
                    <a:pt x="1956" y="231"/>
                  </a:lnTo>
                  <a:lnTo>
                    <a:pt x="1975" y="223"/>
                  </a:lnTo>
                  <a:lnTo>
                    <a:pt x="1994" y="216"/>
                  </a:lnTo>
                  <a:lnTo>
                    <a:pt x="2013" y="201"/>
                  </a:lnTo>
                  <a:lnTo>
                    <a:pt x="2031" y="209"/>
                  </a:lnTo>
                  <a:lnTo>
                    <a:pt x="2050" y="207"/>
                  </a:lnTo>
                  <a:lnTo>
                    <a:pt x="2069" y="203"/>
                  </a:lnTo>
                  <a:lnTo>
                    <a:pt x="2088" y="202"/>
                  </a:lnTo>
                  <a:lnTo>
                    <a:pt x="2107" y="204"/>
                  </a:lnTo>
                  <a:lnTo>
                    <a:pt x="2126" y="204"/>
                  </a:lnTo>
                  <a:lnTo>
                    <a:pt x="2144" y="203"/>
                  </a:lnTo>
                  <a:lnTo>
                    <a:pt x="2163" y="204"/>
                  </a:lnTo>
                  <a:lnTo>
                    <a:pt x="2182" y="218"/>
                  </a:lnTo>
                  <a:lnTo>
                    <a:pt x="2200" y="216"/>
                  </a:lnTo>
                  <a:lnTo>
                    <a:pt x="2219" y="216"/>
                  </a:lnTo>
                  <a:lnTo>
                    <a:pt x="2238" y="221"/>
                  </a:lnTo>
                  <a:lnTo>
                    <a:pt x="2257" y="235"/>
                  </a:lnTo>
                  <a:lnTo>
                    <a:pt x="2275" y="254"/>
                  </a:lnTo>
                  <a:lnTo>
                    <a:pt x="2294" y="259"/>
                  </a:lnTo>
                  <a:lnTo>
                    <a:pt x="2313" y="258"/>
                  </a:lnTo>
                  <a:lnTo>
                    <a:pt x="2332" y="265"/>
                  </a:lnTo>
                  <a:lnTo>
                    <a:pt x="2351" y="280"/>
                  </a:lnTo>
                  <a:lnTo>
                    <a:pt x="2369" y="286"/>
                  </a:lnTo>
                  <a:lnTo>
                    <a:pt x="2388" y="288"/>
                  </a:lnTo>
                  <a:lnTo>
                    <a:pt x="2407" y="293"/>
                  </a:lnTo>
                  <a:lnTo>
                    <a:pt x="2426" y="299"/>
                  </a:lnTo>
                  <a:lnTo>
                    <a:pt x="2445" y="301"/>
                  </a:lnTo>
                  <a:lnTo>
                    <a:pt x="2464" y="306"/>
                  </a:lnTo>
                  <a:lnTo>
                    <a:pt x="2482" y="309"/>
                  </a:lnTo>
                  <a:lnTo>
                    <a:pt x="2501" y="309"/>
                  </a:lnTo>
                  <a:lnTo>
                    <a:pt x="2520" y="308"/>
                  </a:lnTo>
                  <a:lnTo>
                    <a:pt x="2539" y="309"/>
                  </a:lnTo>
                  <a:lnTo>
                    <a:pt x="2558" y="309"/>
                  </a:lnTo>
                  <a:lnTo>
                    <a:pt x="2577" y="313"/>
                  </a:lnTo>
                  <a:lnTo>
                    <a:pt x="2595" y="315"/>
                  </a:lnTo>
                  <a:lnTo>
                    <a:pt x="2614" y="314"/>
                  </a:lnTo>
                  <a:lnTo>
                    <a:pt x="2633" y="309"/>
                  </a:lnTo>
                  <a:lnTo>
                    <a:pt x="2652" y="303"/>
                  </a:lnTo>
                  <a:lnTo>
                    <a:pt x="2671" y="303"/>
                  </a:lnTo>
                  <a:lnTo>
                    <a:pt x="2690" y="302"/>
                  </a:lnTo>
                  <a:lnTo>
                    <a:pt x="2708" y="306"/>
                  </a:lnTo>
                  <a:lnTo>
                    <a:pt x="2727" y="310"/>
                  </a:lnTo>
                  <a:lnTo>
                    <a:pt x="2746" y="310"/>
                  </a:lnTo>
                  <a:lnTo>
                    <a:pt x="2765" y="312"/>
                  </a:lnTo>
                  <a:lnTo>
                    <a:pt x="2784" y="313"/>
                  </a:lnTo>
                  <a:lnTo>
                    <a:pt x="2803" y="310"/>
                  </a:lnTo>
                  <a:lnTo>
                    <a:pt x="2821" y="312"/>
                  </a:lnTo>
                  <a:lnTo>
                    <a:pt x="2840" y="303"/>
                  </a:lnTo>
                  <a:lnTo>
                    <a:pt x="2859" y="300"/>
                  </a:lnTo>
                  <a:lnTo>
                    <a:pt x="2878" y="298"/>
                  </a:lnTo>
                  <a:lnTo>
                    <a:pt x="2896" y="294"/>
                  </a:lnTo>
                  <a:lnTo>
                    <a:pt x="2915" y="291"/>
                  </a:lnTo>
                  <a:lnTo>
                    <a:pt x="2934" y="295"/>
                  </a:lnTo>
                  <a:lnTo>
                    <a:pt x="2952" y="294"/>
                  </a:lnTo>
                  <a:lnTo>
                    <a:pt x="2971" y="294"/>
                  </a:lnTo>
                  <a:lnTo>
                    <a:pt x="2990" y="291"/>
                  </a:lnTo>
                  <a:lnTo>
                    <a:pt x="3009" y="276"/>
                  </a:lnTo>
                  <a:lnTo>
                    <a:pt x="3028" y="278"/>
                  </a:lnTo>
                  <a:lnTo>
                    <a:pt x="3047" y="269"/>
                  </a:lnTo>
                  <a:lnTo>
                    <a:pt x="3065" y="264"/>
                  </a:lnTo>
                  <a:lnTo>
                    <a:pt x="3084" y="256"/>
                  </a:lnTo>
                  <a:lnTo>
                    <a:pt x="3103" y="258"/>
                  </a:lnTo>
                  <a:lnTo>
                    <a:pt x="3122" y="243"/>
                  </a:lnTo>
                  <a:lnTo>
                    <a:pt x="3141" y="240"/>
                  </a:lnTo>
                  <a:lnTo>
                    <a:pt x="3160" y="246"/>
                  </a:lnTo>
                  <a:lnTo>
                    <a:pt x="3178" y="239"/>
                  </a:lnTo>
                  <a:lnTo>
                    <a:pt x="3197" y="228"/>
                  </a:lnTo>
                  <a:lnTo>
                    <a:pt x="3216" y="218"/>
                  </a:lnTo>
                  <a:lnTo>
                    <a:pt x="3235" y="213"/>
                  </a:lnTo>
                  <a:lnTo>
                    <a:pt x="3254" y="201"/>
                  </a:lnTo>
                  <a:lnTo>
                    <a:pt x="3273" y="211"/>
                  </a:lnTo>
                  <a:lnTo>
                    <a:pt x="3291" y="209"/>
                  </a:lnTo>
                  <a:lnTo>
                    <a:pt x="3310" y="202"/>
                  </a:lnTo>
                  <a:lnTo>
                    <a:pt x="3329" y="197"/>
                  </a:lnTo>
                  <a:lnTo>
                    <a:pt x="3348" y="191"/>
                  </a:lnTo>
                  <a:lnTo>
                    <a:pt x="3367" y="187"/>
                  </a:lnTo>
                  <a:lnTo>
                    <a:pt x="3386" y="185"/>
                  </a:lnTo>
                  <a:lnTo>
                    <a:pt x="3404" y="177"/>
                  </a:lnTo>
                  <a:lnTo>
                    <a:pt x="3423" y="172"/>
                  </a:lnTo>
                  <a:lnTo>
                    <a:pt x="3442" y="174"/>
                  </a:lnTo>
                  <a:lnTo>
                    <a:pt x="3461" y="172"/>
                  </a:lnTo>
                  <a:lnTo>
                    <a:pt x="3480" y="164"/>
                  </a:lnTo>
                  <a:lnTo>
                    <a:pt x="3499" y="161"/>
                  </a:lnTo>
                  <a:lnTo>
                    <a:pt x="3517" y="160"/>
                  </a:lnTo>
                  <a:lnTo>
                    <a:pt x="3536" y="168"/>
                  </a:lnTo>
                  <a:lnTo>
                    <a:pt x="3555" y="164"/>
                  </a:lnTo>
                  <a:lnTo>
                    <a:pt x="3573" y="143"/>
                  </a:lnTo>
                  <a:lnTo>
                    <a:pt x="3592" y="137"/>
                  </a:lnTo>
                  <a:lnTo>
                    <a:pt x="3611" y="119"/>
                  </a:lnTo>
                  <a:lnTo>
                    <a:pt x="3630" y="120"/>
                  </a:lnTo>
                  <a:lnTo>
                    <a:pt x="3648" y="97"/>
                  </a:lnTo>
                  <a:lnTo>
                    <a:pt x="3667" y="35"/>
                  </a:lnTo>
                  <a:lnTo>
                    <a:pt x="3686" y="0"/>
                  </a:lnTo>
                  <a:lnTo>
                    <a:pt x="3705" y="18"/>
                  </a:lnTo>
                  <a:lnTo>
                    <a:pt x="3724" y="26"/>
                  </a:lnTo>
                  <a:lnTo>
                    <a:pt x="3742" y="41"/>
                  </a:lnTo>
                  <a:lnTo>
                    <a:pt x="3761" y="37"/>
                  </a:lnTo>
                  <a:lnTo>
                    <a:pt x="3780" y="45"/>
                  </a:lnTo>
                  <a:lnTo>
                    <a:pt x="3799" y="46"/>
                  </a:lnTo>
                  <a:lnTo>
                    <a:pt x="3799" y="846"/>
                  </a:lnTo>
                  <a:lnTo>
                    <a:pt x="3780" y="846"/>
                  </a:lnTo>
                  <a:lnTo>
                    <a:pt x="3761" y="846"/>
                  </a:lnTo>
                  <a:lnTo>
                    <a:pt x="3742" y="846"/>
                  </a:lnTo>
                  <a:lnTo>
                    <a:pt x="3724" y="846"/>
                  </a:lnTo>
                  <a:lnTo>
                    <a:pt x="3705" y="846"/>
                  </a:lnTo>
                  <a:lnTo>
                    <a:pt x="3686" y="846"/>
                  </a:lnTo>
                  <a:lnTo>
                    <a:pt x="3667" y="846"/>
                  </a:lnTo>
                  <a:lnTo>
                    <a:pt x="3648" y="846"/>
                  </a:lnTo>
                  <a:lnTo>
                    <a:pt x="3630" y="846"/>
                  </a:lnTo>
                  <a:lnTo>
                    <a:pt x="3611" y="846"/>
                  </a:lnTo>
                  <a:lnTo>
                    <a:pt x="3592" y="846"/>
                  </a:lnTo>
                  <a:lnTo>
                    <a:pt x="3573" y="846"/>
                  </a:lnTo>
                  <a:lnTo>
                    <a:pt x="3555" y="846"/>
                  </a:lnTo>
                  <a:lnTo>
                    <a:pt x="3536" y="846"/>
                  </a:lnTo>
                  <a:lnTo>
                    <a:pt x="3517" y="846"/>
                  </a:lnTo>
                  <a:lnTo>
                    <a:pt x="3499" y="846"/>
                  </a:lnTo>
                  <a:lnTo>
                    <a:pt x="3480" y="846"/>
                  </a:lnTo>
                  <a:lnTo>
                    <a:pt x="3461" y="846"/>
                  </a:lnTo>
                  <a:lnTo>
                    <a:pt x="3442" y="846"/>
                  </a:lnTo>
                  <a:lnTo>
                    <a:pt x="3423" y="846"/>
                  </a:lnTo>
                  <a:lnTo>
                    <a:pt x="3404" y="846"/>
                  </a:lnTo>
                  <a:lnTo>
                    <a:pt x="3386" y="846"/>
                  </a:lnTo>
                  <a:lnTo>
                    <a:pt x="3367" y="846"/>
                  </a:lnTo>
                  <a:lnTo>
                    <a:pt x="3348" y="846"/>
                  </a:lnTo>
                  <a:lnTo>
                    <a:pt x="3329" y="846"/>
                  </a:lnTo>
                  <a:lnTo>
                    <a:pt x="3310" y="846"/>
                  </a:lnTo>
                  <a:lnTo>
                    <a:pt x="3291" y="846"/>
                  </a:lnTo>
                  <a:lnTo>
                    <a:pt x="3273" y="846"/>
                  </a:lnTo>
                  <a:lnTo>
                    <a:pt x="3254" y="846"/>
                  </a:lnTo>
                  <a:lnTo>
                    <a:pt x="3235" y="846"/>
                  </a:lnTo>
                  <a:lnTo>
                    <a:pt x="3216" y="846"/>
                  </a:lnTo>
                  <a:lnTo>
                    <a:pt x="3197" y="846"/>
                  </a:lnTo>
                  <a:lnTo>
                    <a:pt x="3178" y="846"/>
                  </a:lnTo>
                  <a:lnTo>
                    <a:pt x="3160" y="846"/>
                  </a:lnTo>
                  <a:lnTo>
                    <a:pt x="3141" y="846"/>
                  </a:lnTo>
                  <a:lnTo>
                    <a:pt x="3122" y="846"/>
                  </a:lnTo>
                  <a:lnTo>
                    <a:pt x="3103" y="846"/>
                  </a:lnTo>
                  <a:lnTo>
                    <a:pt x="3084" y="846"/>
                  </a:lnTo>
                  <a:lnTo>
                    <a:pt x="3065" y="846"/>
                  </a:lnTo>
                  <a:lnTo>
                    <a:pt x="3047" y="846"/>
                  </a:lnTo>
                  <a:lnTo>
                    <a:pt x="3028" y="846"/>
                  </a:lnTo>
                  <a:lnTo>
                    <a:pt x="3009" y="846"/>
                  </a:lnTo>
                  <a:lnTo>
                    <a:pt x="2990" y="846"/>
                  </a:lnTo>
                  <a:lnTo>
                    <a:pt x="2971" y="846"/>
                  </a:lnTo>
                  <a:lnTo>
                    <a:pt x="2952" y="846"/>
                  </a:lnTo>
                  <a:lnTo>
                    <a:pt x="2934" y="846"/>
                  </a:lnTo>
                  <a:lnTo>
                    <a:pt x="2915" y="846"/>
                  </a:lnTo>
                  <a:lnTo>
                    <a:pt x="2896" y="846"/>
                  </a:lnTo>
                  <a:lnTo>
                    <a:pt x="2878" y="846"/>
                  </a:lnTo>
                  <a:lnTo>
                    <a:pt x="2859" y="846"/>
                  </a:lnTo>
                  <a:lnTo>
                    <a:pt x="2840" y="846"/>
                  </a:lnTo>
                  <a:lnTo>
                    <a:pt x="2821" y="846"/>
                  </a:lnTo>
                  <a:lnTo>
                    <a:pt x="2803" y="846"/>
                  </a:lnTo>
                  <a:lnTo>
                    <a:pt x="2784" y="846"/>
                  </a:lnTo>
                  <a:lnTo>
                    <a:pt x="2765" y="846"/>
                  </a:lnTo>
                  <a:lnTo>
                    <a:pt x="2746" y="846"/>
                  </a:lnTo>
                  <a:lnTo>
                    <a:pt x="2727" y="846"/>
                  </a:lnTo>
                  <a:lnTo>
                    <a:pt x="2708" y="846"/>
                  </a:lnTo>
                  <a:lnTo>
                    <a:pt x="2690" y="846"/>
                  </a:lnTo>
                  <a:lnTo>
                    <a:pt x="2671" y="846"/>
                  </a:lnTo>
                  <a:lnTo>
                    <a:pt x="2652" y="846"/>
                  </a:lnTo>
                  <a:lnTo>
                    <a:pt x="2633" y="846"/>
                  </a:lnTo>
                  <a:lnTo>
                    <a:pt x="2614" y="846"/>
                  </a:lnTo>
                  <a:lnTo>
                    <a:pt x="2595" y="846"/>
                  </a:lnTo>
                  <a:lnTo>
                    <a:pt x="2577" y="846"/>
                  </a:lnTo>
                  <a:lnTo>
                    <a:pt x="2558" y="846"/>
                  </a:lnTo>
                  <a:lnTo>
                    <a:pt x="2539" y="846"/>
                  </a:lnTo>
                  <a:lnTo>
                    <a:pt x="2520" y="846"/>
                  </a:lnTo>
                  <a:lnTo>
                    <a:pt x="2501" y="846"/>
                  </a:lnTo>
                  <a:lnTo>
                    <a:pt x="2482" y="846"/>
                  </a:lnTo>
                  <a:lnTo>
                    <a:pt x="2464" y="846"/>
                  </a:lnTo>
                  <a:lnTo>
                    <a:pt x="2445" y="846"/>
                  </a:lnTo>
                  <a:lnTo>
                    <a:pt x="2426" y="846"/>
                  </a:lnTo>
                  <a:lnTo>
                    <a:pt x="2407" y="846"/>
                  </a:lnTo>
                  <a:lnTo>
                    <a:pt x="2388" y="846"/>
                  </a:lnTo>
                  <a:lnTo>
                    <a:pt x="2369" y="846"/>
                  </a:lnTo>
                  <a:lnTo>
                    <a:pt x="2351" y="846"/>
                  </a:lnTo>
                  <a:lnTo>
                    <a:pt x="2332" y="846"/>
                  </a:lnTo>
                  <a:lnTo>
                    <a:pt x="2313" y="846"/>
                  </a:lnTo>
                  <a:lnTo>
                    <a:pt x="2294" y="846"/>
                  </a:lnTo>
                  <a:lnTo>
                    <a:pt x="2275" y="846"/>
                  </a:lnTo>
                  <a:lnTo>
                    <a:pt x="2257" y="846"/>
                  </a:lnTo>
                  <a:lnTo>
                    <a:pt x="2238" y="846"/>
                  </a:lnTo>
                  <a:lnTo>
                    <a:pt x="2219" y="846"/>
                  </a:lnTo>
                  <a:lnTo>
                    <a:pt x="2200" y="846"/>
                  </a:lnTo>
                  <a:lnTo>
                    <a:pt x="2182" y="846"/>
                  </a:lnTo>
                  <a:lnTo>
                    <a:pt x="2163" y="846"/>
                  </a:lnTo>
                  <a:lnTo>
                    <a:pt x="2144" y="846"/>
                  </a:lnTo>
                  <a:lnTo>
                    <a:pt x="2126" y="846"/>
                  </a:lnTo>
                  <a:lnTo>
                    <a:pt x="2107" y="846"/>
                  </a:lnTo>
                  <a:lnTo>
                    <a:pt x="2088" y="846"/>
                  </a:lnTo>
                  <a:lnTo>
                    <a:pt x="2069" y="846"/>
                  </a:lnTo>
                  <a:lnTo>
                    <a:pt x="2050" y="846"/>
                  </a:lnTo>
                  <a:lnTo>
                    <a:pt x="2031" y="846"/>
                  </a:lnTo>
                  <a:lnTo>
                    <a:pt x="2013" y="846"/>
                  </a:lnTo>
                  <a:lnTo>
                    <a:pt x="1994" y="846"/>
                  </a:lnTo>
                  <a:lnTo>
                    <a:pt x="1975" y="846"/>
                  </a:lnTo>
                  <a:lnTo>
                    <a:pt x="1956" y="846"/>
                  </a:lnTo>
                  <a:lnTo>
                    <a:pt x="1937" y="846"/>
                  </a:lnTo>
                  <a:lnTo>
                    <a:pt x="1918" y="846"/>
                  </a:lnTo>
                  <a:lnTo>
                    <a:pt x="1900" y="846"/>
                  </a:lnTo>
                  <a:lnTo>
                    <a:pt x="1881" y="846"/>
                  </a:lnTo>
                  <a:lnTo>
                    <a:pt x="1862" y="846"/>
                  </a:lnTo>
                  <a:lnTo>
                    <a:pt x="1843" y="846"/>
                  </a:lnTo>
                  <a:lnTo>
                    <a:pt x="1824" y="846"/>
                  </a:lnTo>
                  <a:lnTo>
                    <a:pt x="1805" y="846"/>
                  </a:lnTo>
                  <a:lnTo>
                    <a:pt x="1786" y="846"/>
                  </a:lnTo>
                  <a:lnTo>
                    <a:pt x="1768" y="846"/>
                  </a:lnTo>
                  <a:lnTo>
                    <a:pt x="1749" y="846"/>
                  </a:lnTo>
                  <a:lnTo>
                    <a:pt x="1730" y="846"/>
                  </a:lnTo>
                  <a:lnTo>
                    <a:pt x="1711" y="846"/>
                  </a:lnTo>
                  <a:lnTo>
                    <a:pt x="1692" y="846"/>
                  </a:lnTo>
                  <a:lnTo>
                    <a:pt x="1673" y="846"/>
                  </a:lnTo>
                  <a:lnTo>
                    <a:pt x="1655" y="846"/>
                  </a:lnTo>
                  <a:lnTo>
                    <a:pt x="1636" y="846"/>
                  </a:lnTo>
                  <a:lnTo>
                    <a:pt x="1617" y="846"/>
                  </a:lnTo>
                  <a:lnTo>
                    <a:pt x="1598" y="846"/>
                  </a:lnTo>
                  <a:lnTo>
                    <a:pt x="1579" y="846"/>
                  </a:lnTo>
                  <a:lnTo>
                    <a:pt x="1561" y="846"/>
                  </a:lnTo>
                  <a:lnTo>
                    <a:pt x="1542" y="846"/>
                  </a:lnTo>
                  <a:lnTo>
                    <a:pt x="1523" y="846"/>
                  </a:lnTo>
                  <a:lnTo>
                    <a:pt x="1504" y="846"/>
                  </a:lnTo>
                  <a:lnTo>
                    <a:pt x="1486" y="846"/>
                  </a:lnTo>
                  <a:lnTo>
                    <a:pt x="1467" y="846"/>
                  </a:lnTo>
                  <a:lnTo>
                    <a:pt x="1448" y="846"/>
                  </a:lnTo>
                  <a:lnTo>
                    <a:pt x="1430" y="846"/>
                  </a:lnTo>
                  <a:lnTo>
                    <a:pt x="1411" y="846"/>
                  </a:lnTo>
                  <a:lnTo>
                    <a:pt x="1392" y="846"/>
                  </a:lnTo>
                  <a:lnTo>
                    <a:pt x="1373" y="846"/>
                  </a:lnTo>
                  <a:lnTo>
                    <a:pt x="1354" y="846"/>
                  </a:lnTo>
                  <a:lnTo>
                    <a:pt x="1335" y="846"/>
                  </a:lnTo>
                  <a:lnTo>
                    <a:pt x="1317" y="846"/>
                  </a:lnTo>
                  <a:lnTo>
                    <a:pt x="1298" y="846"/>
                  </a:lnTo>
                  <a:lnTo>
                    <a:pt x="1279" y="846"/>
                  </a:lnTo>
                  <a:lnTo>
                    <a:pt x="1260" y="846"/>
                  </a:lnTo>
                  <a:lnTo>
                    <a:pt x="1241" y="846"/>
                  </a:lnTo>
                  <a:lnTo>
                    <a:pt x="1222" y="846"/>
                  </a:lnTo>
                  <a:lnTo>
                    <a:pt x="1204" y="846"/>
                  </a:lnTo>
                  <a:lnTo>
                    <a:pt x="1185" y="846"/>
                  </a:lnTo>
                  <a:lnTo>
                    <a:pt x="1166" y="846"/>
                  </a:lnTo>
                  <a:lnTo>
                    <a:pt x="1147" y="846"/>
                  </a:lnTo>
                  <a:lnTo>
                    <a:pt x="1128" y="846"/>
                  </a:lnTo>
                  <a:lnTo>
                    <a:pt x="1109" y="846"/>
                  </a:lnTo>
                  <a:lnTo>
                    <a:pt x="1091" y="846"/>
                  </a:lnTo>
                  <a:lnTo>
                    <a:pt x="1072" y="846"/>
                  </a:lnTo>
                  <a:lnTo>
                    <a:pt x="1053" y="846"/>
                  </a:lnTo>
                  <a:lnTo>
                    <a:pt x="1034" y="846"/>
                  </a:lnTo>
                  <a:lnTo>
                    <a:pt x="1015" y="846"/>
                  </a:lnTo>
                  <a:lnTo>
                    <a:pt x="996" y="846"/>
                  </a:lnTo>
                  <a:lnTo>
                    <a:pt x="978" y="846"/>
                  </a:lnTo>
                  <a:lnTo>
                    <a:pt x="959" y="846"/>
                  </a:lnTo>
                  <a:lnTo>
                    <a:pt x="940" y="846"/>
                  </a:lnTo>
                  <a:lnTo>
                    <a:pt x="921" y="846"/>
                  </a:lnTo>
                  <a:lnTo>
                    <a:pt x="902" y="846"/>
                  </a:lnTo>
                  <a:lnTo>
                    <a:pt x="883" y="846"/>
                  </a:lnTo>
                  <a:lnTo>
                    <a:pt x="865" y="846"/>
                  </a:lnTo>
                  <a:lnTo>
                    <a:pt x="846" y="846"/>
                  </a:lnTo>
                  <a:lnTo>
                    <a:pt x="827" y="846"/>
                  </a:lnTo>
                  <a:lnTo>
                    <a:pt x="809" y="846"/>
                  </a:lnTo>
                  <a:lnTo>
                    <a:pt x="790" y="846"/>
                  </a:lnTo>
                  <a:lnTo>
                    <a:pt x="771" y="846"/>
                  </a:lnTo>
                  <a:lnTo>
                    <a:pt x="752" y="846"/>
                  </a:lnTo>
                  <a:lnTo>
                    <a:pt x="734" y="846"/>
                  </a:lnTo>
                  <a:lnTo>
                    <a:pt x="715" y="846"/>
                  </a:lnTo>
                  <a:lnTo>
                    <a:pt x="696" y="846"/>
                  </a:lnTo>
                  <a:lnTo>
                    <a:pt x="677" y="846"/>
                  </a:lnTo>
                  <a:lnTo>
                    <a:pt x="658" y="846"/>
                  </a:lnTo>
                  <a:lnTo>
                    <a:pt x="639" y="846"/>
                  </a:lnTo>
                  <a:lnTo>
                    <a:pt x="621" y="846"/>
                  </a:lnTo>
                  <a:lnTo>
                    <a:pt x="602" y="846"/>
                  </a:lnTo>
                  <a:lnTo>
                    <a:pt x="583" y="846"/>
                  </a:lnTo>
                  <a:lnTo>
                    <a:pt x="564" y="846"/>
                  </a:lnTo>
                  <a:lnTo>
                    <a:pt x="545" y="846"/>
                  </a:lnTo>
                  <a:lnTo>
                    <a:pt x="526" y="846"/>
                  </a:lnTo>
                  <a:lnTo>
                    <a:pt x="508" y="846"/>
                  </a:lnTo>
                  <a:lnTo>
                    <a:pt x="489" y="846"/>
                  </a:lnTo>
                  <a:lnTo>
                    <a:pt x="470" y="846"/>
                  </a:lnTo>
                  <a:lnTo>
                    <a:pt x="451" y="846"/>
                  </a:lnTo>
                  <a:lnTo>
                    <a:pt x="432" y="846"/>
                  </a:lnTo>
                  <a:lnTo>
                    <a:pt x="413" y="846"/>
                  </a:lnTo>
                  <a:lnTo>
                    <a:pt x="395" y="846"/>
                  </a:lnTo>
                  <a:lnTo>
                    <a:pt x="376" y="846"/>
                  </a:lnTo>
                  <a:lnTo>
                    <a:pt x="357" y="846"/>
                  </a:lnTo>
                  <a:lnTo>
                    <a:pt x="338" y="846"/>
                  </a:lnTo>
                  <a:lnTo>
                    <a:pt x="319" y="846"/>
                  </a:lnTo>
                  <a:lnTo>
                    <a:pt x="300" y="846"/>
                  </a:lnTo>
                  <a:lnTo>
                    <a:pt x="282" y="846"/>
                  </a:lnTo>
                  <a:lnTo>
                    <a:pt x="263" y="846"/>
                  </a:lnTo>
                  <a:lnTo>
                    <a:pt x="244" y="846"/>
                  </a:lnTo>
                  <a:lnTo>
                    <a:pt x="225" y="846"/>
                  </a:lnTo>
                  <a:lnTo>
                    <a:pt x="206" y="846"/>
                  </a:lnTo>
                  <a:lnTo>
                    <a:pt x="188" y="846"/>
                  </a:lnTo>
                  <a:lnTo>
                    <a:pt x="169" y="846"/>
                  </a:lnTo>
                  <a:lnTo>
                    <a:pt x="150" y="846"/>
                  </a:lnTo>
                  <a:lnTo>
                    <a:pt x="131" y="846"/>
                  </a:lnTo>
                  <a:lnTo>
                    <a:pt x="113" y="846"/>
                  </a:lnTo>
                  <a:lnTo>
                    <a:pt x="94" y="846"/>
                  </a:lnTo>
                  <a:lnTo>
                    <a:pt x="75" y="846"/>
                  </a:lnTo>
                  <a:lnTo>
                    <a:pt x="57" y="846"/>
                  </a:lnTo>
                  <a:lnTo>
                    <a:pt x="38" y="846"/>
                  </a:lnTo>
                  <a:lnTo>
                    <a:pt x="19" y="846"/>
                  </a:lnTo>
                  <a:lnTo>
                    <a:pt x="0" y="846"/>
                  </a:lnTo>
                  <a:close/>
                </a:path>
              </a:pathLst>
            </a:custGeom>
            <a:solidFill>
              <a:srgbClr val="3868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947" y="2468"/>
              <a:ext cx="3799" cy="602"/>
            </a:xfrm>
            <a:custGeom>
              <a:avLst/>
              <a:gdLst>
                <a:gd name="T0" fmla="*/ 94 w 3799"/>
                <a:gd name="T1" fmla="*/ 568 h 602"/>
                <a:gd name="T2" fmla="*/ 225 w 3799"/>
                <a:gd name="T3" fmla="*/ 548 h 602"/>
                <a:gd name="T4" fmla="*/ 357 w 3799"/>
                <a:gd name="T5" fmla="*/ 519 h 602"/>
                <a:gd name="T6" fmla="*/ 489 w 3799"/>
                <a:gd name="T7" fmla="*/ 541 h 602"/>
                <a:gd name="T8" fmla="*/ 621 w 3799"/>
                <a:gd name="T9" fmla="*/ 535 h 602"/>
                <a:gd name="T10" fmla="*/ 752 w 3799"/>
                <a:gd name="T11" fmla="*/ 536 h 602"/>
                <a:gd name="T12" fmla="*/ 883 w 3799"/>
                <a:gd name="T13" fmla="*/ 488 h 602"/>
                <a:gd name="T14" fmla="*/ 1015 w 3799"/>
                <a:gd name="T15" fmla="*/ 460 h 602"/>
                <a:gd name="T16" fmla="*/ 1147 w 3799"/>
                <a:gd name="T17" fmla="*/ 457 h 602"/>
                <a:gd name="T18" fmla="*/ 1279 w 3799"/>
                <a:gd name="T19" fmla="*/ 466 h 602"/>
                <a:gd name="T20" fmla="*/ 1411 w 3799"/>
                <a:gd name="T21" fmla="*/ 462 h 602"/>
                <a:gd name="T22" fmla="*/ 1542 w 3799"/>
                <a:gd name="T23" fmla="*/ 443 h 602"/>
                <a:gd name="T24" fmla="*/ 1673 w 3799"/>
                <a:gd name="T25" fmla="*/ 431 h 602"/>
                <a:gd name="T26" fmla="*/ 1805 w 3799"/>
                <a:gd name="T27" fmla="*/ 424 h 602"/>
                <a:gd name="T28" fmla="*/ 1937 w 3799"/>
                <a:gd name="T29" fmla="*/ 376 h 602"/>
                <a:gd name="T30" fmla="*/ 2069 w 3799"/>
                <a:gd name="T31" fmla="*/ 346 h 602"/>
                <a:gd name="T32" fmla="*/ 2200 w 3799"/>
                <a:gd name="T33" fmla="*/ 356 h 602"/>
                <a:gd name="T34" fmla="*/ 2332 w 3799"/>
                <a:gd name="T35" fmla="*/ 386 h 602"/>
                <a:gd name="T36" fmla="*/ 2464 w 3799"/>
                <a:gd name="T37" fmla="*/ 434 h 602"/>
                <a:gd name="T38" fmla="*/ 2595 w 3799"/>
                <a:gd name="T39" fmla="*/ 446 h 602"/>
                <a:gd name="T40" fmla="*/ 2727 w 3799"/>
                <a:gd name="T41" fmla="*/ 426 h 602"/>
                <a:gd name="T42" fmla="*/ 2859 w 3799"/>
                <a:gd name="T43" fmla="*/ 396 h 602"/>
                <a:gd name="T44" fmla="*/ 2990 w 3799"/>
                <a:gd name="T45" fmla="*/ 363 h 602"/>
                <a:gd name="T46" fmla="*/ 3122 w 3799"/>
                <a:gd name="T47" fmla="*/ 286 h 602"/>
                <a:gd name="T48" fmla="*/ 3254 w 3799"/>
                <a:gd name="T49" fmla="*/ 253 h 602"/>
                <a:gd name="T50" fmla="*/ 3386 w 3799"/>
                <a:gd name="T51" fmla="*/ 268 h 602"/>
                <a:gd name="T52" fmla="*/ 3517 w 3799"/>
                <a:gd name="T53" fmla="*/ 229 h 602"/>
                <a:gd name="T54" fmla="*/ 3648 w 3799"/>
                <a:gd name="T55" fmla="*/ 123 h 602"/>
                <a:gd name="T56" fmla="*/ 3780 w 3799"/>
                <a:gd name="T57" fmla="*/ 100 h 602"/>
                <a:gd name="T58" fmla="*/ 3705 w 3799"/>
                <a:gd name="T59" fmla="*/ 206 h 602"/>
                <a:gd name="T60" fmla="*/ 3573 w 3799"/>
                <a:gd name="T61" fmla="*/ 331 h 602"/>
                <a:gd name="T62" fmla="*/ 3442 w 3799"/>
                <a:gd name="T63" fmla="*/ 362 h 602"/>
                <a:gd name="T64" fmla="*/ 3310 w 3799"/>
                <a:gd name="T65" fmla="*/ 390 h 602"/>
                <a:gd name="T66" fmla="*/ 3178 w 3799"/>
                <a:gd name="T67" fmla="*/ 427 h 602"/>
                <a:gd name="T68" fmla="*/ 3047 w 3799"/>
                <a:gd name="T69" fmla="*/ 457 h 602"/>
                <a:gd name="T70" fmla="*/ 2915 w 3799"/>
                <a:gd name="T71" fmla="*/ 479 h 602"/>
                <a:gd name="T72" fmla="*/ 2784 w 3799"/>
                <a:gd name="T73" fmla="*/ 501 h 602"/>
                <a:gd name="T74" fmla="*/ 2652 w 3799"/>
                <a:gd name="T75" fmla="*/ 491 h 602"/>
                <a:gd name="T76" fmla="*/ 2520 w 3799"/>
                <a:gd name="T77" fmla="*/ 496 h 602"/>
                <a:gd name="T78" fmla="*/ 2388 w 3799"/>
                <a:gd name="T79" fmla="*/ 476 h 602"/>
                <a:gd name="T80" fmla="*/ 2257 w 3799"/>
                <a:gd name="T81" fmla="*/ 423 h 602"/>
                <a:gd name="T82" fmla="*/ 2126 w 3799"/>
                <a:gd name="T83" fmla="*/ 392 h 602"/>
                <a:gd name="T84" fmla="*/ 1994 w 3799"/>
                <a:gd name="T85" fmla="*/ 404 h 602"/>
                <a:gd name="T86" fmla="*/ 1862 w 3799"/>
                <a:gd name="T87" fmla="*/ 437 h 602"/>
                <a:gd name="T88" fmla="*/ 1730 w 3799"/>
                <a:gd name="T89" fmla="*/ 468 h 602"/>
                <a:gd name="T90" fmla="*/ 1598 w 3799"/>
                <a:gd name="T91" fmla="*/ 483 h 602"/>
                <a:gd name="T92" fmla="*/ 1467 w 3799"/>
                <a:gd name="T93" fmla="*/ 462 h 602"/>
                <a:gd name="T94" fmla="*/ 1335 w 3799"/>
                <a:gd name="T95" fmla="*/ 461 h 602"/>
                <a:gd name="T96" fmla="*/ 1204 w 3799"/>
                <a:gd name="T97" fmla="*/ 478 h 602"/>
                <a:gd name="T98" fmla="*/ 1072 w 3799"/>
                <a:gd name="T99" fmla="*/ 452 h 602"/>
                <a:gd name="T100" fmla="*/ 940 w 3799"/>
                <a:gd name="T101" fmla="*/ 483 h 602"/>
                <a:gd name="T102" fmla="*/ 809 w 3799"/>
                <a:gd name="T103" fmla="*/ 507 h 602"/>
                <a:gd name="T104" fmla="*/ 677 w 3799"/>
                <a:gd name="T105" fmla="*/ 533 h 602"/>
                <a:gd name="T106" fmla="*/ 545 w 3799"/>
                <a:gd name="T107" fmla="*/ 531 h 602"/>
                <a:gd name="T108" fmla="*/ 413 w 3799"/>
                <a:gd name="T109" fmla="*/ 529 h 602"/>
                <a:gd name="T110" fmla="*/ 282 w 3799"/>
                <a:gd name="T111" fmla="*/ 532 h 602"/>
                <a:gd name="T112" fmla="*/ 150 w 3799"/>
                <a:gd name="T113" fmla="*/ 570 h 602"/>
                <a:gd name="T114" fmla="*/ 19 w 3799"/>
                <a:gd name="T115" fmla="*/ 59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602">
                  <a:moveTo>
                    <a:pt x="0" y="602"/>
                  </a:moveTo>
                  <a:lnTo>
                    <a:pt x="0" y="602"/>
                  </a:lnTo>
                  <a:lnTo>
                    <a:pt x="19" y="592"/>
                  </a:lnTo>
                  <a:lnTo>
                    <a:pt x="38" y="584"/>
                  </a:lnTo>
                  <a:lnTo>
                    <a:pt x="57" y="567"/>
                  </a:lnTo>
                  <a:lnTo>
                    <a:pt x="75" y="571"/>
                  </a:lnTo>
                  <a:lnTo>
                    <a:pt x="94" y="568"/>
                  </a:lnTo>
                  <a:lnTo>
                    <a:pt x="113" y="564"/>
                  </a:lnTo>
                  <a:lnTo>
                    <a:pt x="131" y="560"/>
                  </a:lnTo>
                  <a:lnTo>
                    <a:pt x="150" y="570"/>
                  </a:lnTo>
                  <a:lnTo>
                    <a:pt x="169" y="563"/>
                  </a:lnTo>
                  <a:lnTo>
                    <a:pt x="188" y="558"/>
                  </a:lnTo>
                  <a:lnTo>
                    <a:pt x="206" y="541"/>
                  </a:lnTo>
                  <a:lnTo>
                    <a:pt x="225" y="548"/>
                  </a:lnTo>
                  <a:lnTo>
                    <a:pt x="244" y="540"/>
                  </a:lnTo>
                  <a:lnTo>
                    <a:pt x="263" y="542"/>
                  </a:lnTo>
                  <a:lnTo>
                    <a:pt x="282" y="532"/>
                  </a:lnTo>
                  <a:lnTo>
                    <a:pt x="300" y="543"/>
                  </a:lnTo>
                  <a:lnTo>
                    <a:pt x="319" y="535"/>
                  </a:lnTo>
                  <a:lnTo>
                    <a:pt x="338" y="533"/>
                  </a:lnTo>
                  <a:lnTo>
                    <a:pt x="357" y="519"/>
                  </a:lnTo>
                  <a:lnTo>
                    <a:pt x="376" y="530"/>
                  </a:lnTo>
                  <a:lnTo>
                    <a:pt x="395" y="523"/>
                  </a:lnTo>
                  <a:lnTo>
                    <a:pt x="413" y="529"/>
                  </a:lnTo>
                  <a:lnTo>
                    <a:pt x="432" y="525"/>
                  </a:lnTo>
                  <a:lnTo>
                    <a:pt x="451" y="542"/>
                  </a:lnTo>
                  <a:lnTo>
                    <a:pt x="470" y="532"/>
                  </a:lnTo>
                  <a:lnTo>
                    <a:pt x="489" y="541"/>
                  </a:lnTo>
                  <a:lnTo>
                    <a:pt x="508" y="538"/>
                  </a:lnTo>
                  <a:lnTo>
                    <a:pt x="526" y="541"/>
                  </a:lnTo>
                  <a:lnTo>
                    <a:pt x="545" y="531"/>
                  </a:lnTo>
                  <a:lnTo>
                    <a:pt x="564" y="526"/>
                  </a:lnTo>
                  <a:lnTo>
                    <a:pt x="583" y="517"/>
                  </a:lnTo>
                  <a:lnTo>
                    <a:pt x="602" y="532"/>
                  </a:lnTo>
                  <a:lnTo>
                    <a:pt x="621" y="535"/>
                  </a:lnTo>
                  <a:lnTo>
                    <a:pt x="639" y="529"/>
                  </a:lnTo>
                  <a:lnTo>
                    <a:pt x="658" y="519"/>
                  </a:lnTo>
                  <a:lnTo>
                    <a:pt x="677" y="533"/>
                  </a:lnTo>
                  <a:lnTo>
                    <a:pt x="696" y="528"/>
                  </a:lnTo>
                  <a:lnTo>
                    <a:pt x="715" y="536"/>
                  </a:lnTo>
                  <a:lnTo>
                    <a:pt x="734" y="528"/>
                  </a:lnTo>
                  <a:lnTo>
                    <a:pt x="752" y="536"/>
                  </a:lnTo>
                  <a:lnTo>
                    <a:pt x="771" y="531"/>
                  </a:lnTo>
                  <a:lnTo>
                    <a:pt x="790" y="526"/>
                  </a:lnTo>
                  <a:lnTo>
                    <a:pt x="809" y="507"/>
                  </a:lnTo>
                  <a:lnTo>
                    <a:pt x="827" y="517"/>
                  </a:lnTo>
                  <a:lnTo>
                    <a:pt x="846" y="510"/>
                  </a:lnTo>
                  <a:lnTo>
                    <a:pt x="865" y="506"/>
                  </a:lnTo>
                  <a:lnTo>
                    <a:pt x="883" y="488"/>
                  </a:lnTo>
                  <a:lnTo>
                    <a:pt x="902" y="493"/>
                  </a:lnTo>
                  <a:lnTo>
                    <a:pt x="921" y="491"/>
                  </a:lnTo>
                  <a:lnTo>
                    <a:pt x="940" y="483"/>
                  </a:lnTo>
                  <a:lnTo>
                    <a:pt x="959" y="471"/>
                  </a:lnTo>
                  <a:lnTo>
                    <a:pt x="978" y="476"/>
                  </a:lnTo>
                  <a:lnTo>
                    <a:pt x="996" y="471"/>
                  </a:lnTo>
                  <a:lnTo>
                    <a:pt x="1015" y="460"/>
                  </a:lnTo>
                  <a:lnTo>
                    <a:pt x="1034" y="462"/>
                  </a:lnTo>
                  <a:lnTo>
                    <a:pt x="1053" y="456"/>
                  </a:lnTo>
                  <a:lnTo>
                    <a:pt x="1072" y="451"/>
                  </a:lnTo>
                  <a:lnTo>
                    <a:pt x="1091" y="454"/>
                  </a:lnTo>
                  <a:lnTo>
                    <a:pt x="1109" y="458"/>
                  </a:lnTo>
                  <a:lnTo>
                    <a:pt x="1128" y="459"/>
                  </a:lnTo>
                  <a:lnTo>
                    <a:pt x="1147" y="457"/>
                  </a:lnTo>
                  <a:lnTo>
                    <a:pt x="1166" y="465"/>
                  </a:lnTo>
                  <a:lnTo>
                    <a:pt x="1185" y="468"/>
                  </a:lnTo>
                  <a:lnTo>
                    <a:pt x="1204" y="476"/>
                  </a:lnTo>
                  <a:lnTo>
                    <a:pt x="1222" y="471"/>
                  </a:lnTo>
                  <a:lnTo>
                    <a:pt x="1241" y="469"/>
                  </a:lnTo>
                  <a:lnTo>
                    <a:pt x="1260" y="463"/>
                  </a:lnTo>
                  <a:lnTo>
                    <a:pt x="1279" y="466"/>
                  </a:lnTo>
                  <a:lnTo>
                    <a:pt x="1298" y="467"/>
                  </a:lnTo>
                  <a:lnTo>
                    <a:pt x="1317" y="468"/>
                  </a:lnTo>
                  <a:lnTo>
                    <a:pt x="1335" y="460"/>
                  </a:lnTo>
                  <a:lnTo>
                    <a:pt x="1354" y="457"/>
                  </a:lnTo>
                  <a:lnTo>
                    <a:pt x="1373" y="468"/>
                  </a:lnTo>
                  <a:lnTo>
                    <a:pt x="1392" y="464"/>
                  </a:lnTo>
                  <a:lnTo>
                    <a:pt x="1411" y="462"/>
                  </a:lnTo>
                  <a:lnTo>
                    <a:pt x="1430" y="461"/>
                  </a:lnTo>
                  <a:lnTo>
                    <a:pt x="1448" y="456"/>
                  </a:lnTo>
                  <a:lnTo>
                    <a:pt x="1467" y="453"/>
                  </a:lnTo>
                  <a:lnTo>
                    <a:pt x="1486" y="452"/>
                  </a:lnTo>
                  <a:lnTo>
                    <a:pt x="1504" y="456"/>
                  </a:lnTo>
                  <a:lnTo>
                    <a:pt x="1523" y="446"/>
                  </a:lnTo>
                  <a:lnTo>
                    <a:pt x="1542" y="443"/>
                  </a:lnTo>
                  <a:lnTo>
                    <a:pt x="1561" y="449"/>
                  </a:lnTo>
                  <a:lnTo>
                    <a:pt x="1579" y="464"/>
                  </a:lnTo>
                  <a:lnTo>
                    <a:pt x="1598" y="453"/>
                  </a:lnTo>
                  <a:lnTo>
                    <a:pt x="1617" y="451"/>
                  </a:lnTo>
                  <a:lnTo>
                    <a:pt x="1636" y="438"/>
                  </a:lnTo>
                  <a:lnTo>
                    <a:pt x="1655" y="432"/>
                  </a:lnTo>
                  <a:lnTo>
                    <a:pt x="1673" y="431"/>
                  </a:lnTo>
                  <a:lnTo>
                    <a:pt x="1692" y="423"/>
                  </a:lnTo>
                  <a:lnTo>
                    <a:pt x="1711" y="416"/>
                  </a:lnTo>
                  <a:lnTo>
                    <a:pt x="1730" y="426"/>
                  </a:lnTo>
                  <a:lnTo>
                    <a:pt x="1749" y="432"/>
                  </a:lnTo>
                  <a:lnTo>
                    <a:pt x="1768" y="431"/>
                  </a:lnTo>
                  <a:lnTo>
                    <a:pt x="1786" y="427"/>
                  </a:lnTo>
                  <a:lnTo>
                    <a:pt x="1805" y="424"/>
                  </a:lnTo>
                  <a:lnTo>
                    <a:pt x="1824" y="420"/>
                  </a:lnTo>
                  <a:lnTo>
                    <a:pt x="1843" y="414"/>
                  </a:lnTo>
                  <a:lnTo>
                    <a:pt x="1862" y="397"/>
                  </a:lnTo>
                  <a:lnTo>
                    <a:pt x="1881" y="400"/>
                  </a:lnTo>
                  <a:lnTo>
                    <a:pt x="1900" y="394"/>
                  </a:lnTo>
                  <a:lnTo>
                    <a:pt x="1918" y="392"/>
                  </a:lnTo>
                  <a:lnTo>
                    <a:pt x="1937" y="376"/>
                  </a:lnTo>
                  <a:lnTo>
                    <a:pt x="1956" y="376"/>
                  </a:lnTo>
                  <a:lnTo>
                    <a:pt x="1975" y="367"/>
                  </a:lnTo>
                  <a:lnTo>
                    <a:pt x="1994" y="359"/>
                  </a:lnTo>
                  <a:lnTo>
                    <a:pt x="2013" y="344"/>
                  </a:lnTo>
                  <a:lnTo>
                    <a:pt x="2031" y="350"/>
                  </a:lnTo>
                  <a:lnTo>
                    <a:pt x="2050" y="349"/>
                  </a:lnTo>
                  <a:lnTo>
                    <a:pt x="2069" y="346"/>
                  </a:lnTo>
                  <a:lnTo>
                    <a:pt x="2088" y="345"/>
                  </a:lnTo>
                  <a:lnTo>
                    <a:pt x="2107" y="343"/>
                  </a:lnTo>
                  <a:lnTo>
                    <a:pt x="2126" y="346"/>
                  </a:lnTo>
                  <a:lnTo>
                    <a:pt x="2144" y="346"/>
                  </a:lnTo>
                  <a:lnTo>
                    <a:pt x="2163" y="347"/>
                  </a:lnTo>
                  <a:lnTo>
                    <a:pt x="2182" y="359"/>
                  </a:lnTo>
                  <a:lnTo>
                    <a:pt x="2200" y="356"/>
                  </a:lnTo>
                  <a:lnTo>
                    <a:pt x="2219" y="352"/>
                  </a:lnTo>
                  <a:lnTo>
                    <a:pt x="2238" y="356"/>
                  </a:lnTo>
                  <a:lnTo>
                    <a:pt x="2257" y="366"/>
                  </a:lnTo>
                  <a:lnTo>
                    <a:pt x="2275" y="388"/>
                  </a:lnTo>
                  <a:lnTo>
                    <a:pt x="2294" y="390"/>
                  </a:lnTo>
                  <a:lnTo>
                    <a:pt x="2313" y="386"/>
                  </a:lnTo>
                  <a:lnTo>
                    <a:pt x="2332" y="386"/>
                  </a:lnTo>
                  <a:lnTo>
                    <a:pt x="2351" y="405"/>
                  </a:lnTo>
                  <a:lnTo>
                    <a:pt x="2369" y="412"/>
                  </a:lnTo>
                  <a:lnTo>
                    <a:pt x="2388" y="414"/>
                  </a:lnTo>
                  <a:lnTo>
                    <a:pt x="2407" y="416"/>
                  </a:lnTo>
                  <a:lnTo>
                    <a:pt x="2426" y="426"/>
                  </a:lnTo>
                  <a:lnTo>
                    <a:pt x="2445" y="428"/>
                  </a:lnTo>
                  <a:lnTo>
                    <a:pt x="2464" y="434"/>
                  </a:lnTo>
                  <a:lnTo>
                    <a:pt x="2482" y="438"/>
                  </a:lnTo>
                  <a:lnTo>
                    <a:pt x="2501" y="439"/>
                  </a:lnTo>
                  <a:lnTo>
                    <a:pt x="2520" y="438"/>
                  </a:lnTo>
                  <a:lnTo>
                    <a:pt x="2539" y="438"/>
                  </a:lnTo>
                  <a:lnTo>
                    <a:pt x="2558" y="438"/>
                  </a:lnTo>
                  <a:lnTo>
                    <a:pt x="2577" y="444"/>
                  </a:lnTo>
                  <a:lnTo>
                    <a:pt x="2595" y="446"/>
                  </a:lnTo>
                  <a:lnTo>
                    <a:pt x="2614" y="444"/>
                  </a:lnTo>
                  <a:lnTo>
                    <a:pt x="2633" y="436"/>
                  </a:lnTo>
                  <a:lnTo>
                    <a:pt x="2652" y="427"/>
                  </a:lnTo>
                  <a:lnTo>
                    <a:pt x="2671" y="424"/>
                  </a:lnTo>
                  <a:lnTo>
                    <a:pt x="2690" y="421"/>
                  </a:lnTo>
                  <a:lnTo>
                    <a:pt x="2708" y="419"/>
                  </a:lnTo>
                  <a:lnTo>
                    <a:pt x="2727" y="426"/>
                  </a:lnTo>
                  <a:lnTo>
                    <a:pt x="2746" y="424"/>
                  </a:lnTo>
                  <a:lnTo>
                    <a:pt x="2765" y="422"/>
                  </a:lnTo>
                  <a:lnTo>
                    <a:pt x="2784" y="419"/>
                  </a:lnTo>
                  <a:lnTo>
                    <a:pt x="2803" y="417"/>
                  </a:lnTo>
                  <a:lnTo>
                    <a:pt x="2821" y="416"/>
                  </a:lnTo>
                  <a:lnTo>
                    <a:pt x="2840" y="404"/>
                  </a:lnTo>
                  <a:lnTo>
                    <a:pt x="2859" y="396"/>
                  </a:lnTo>
                  <a:lnTo>
                    <a:pt x="2878" y="393"/>
                  </a:lnTo>
                  <a:lnTo>
                    <a:pt x="2896" y="383"/>
                  </a:lnTo>
                  <a:lnTo>
                    <a:pt x="2915" y="375"/>
                  </a:lnTo>
                  <a:lnTo>
                    <a:pt x="2934" y="375"/>
                  </a:lnTo>
                  <a:lnTo>
                    <a:pt x="2952" y="376"/>
                  </a:lnTo>
                  <a:lnTo>
                    <a:pt x="2971" y="374"/>
                  </a:lnTo>
                  <a:lnTo>
                    <a:pt x="2990" y="363"/>
                  </a:lnTo>
                  <a:lnTo>
                    <a:pt x="3009" y="344"/>
                  </a:lnTo>
                  <a:lnTo>
                    <a:pt x="3028" y="351"/>
                  </a:lnTo>
                  <a:lnTo>
                    <a:pt x="3047" y="337"/>
                  </a:lnTo>
                  <a:lnTo>
                    <a:pt x="3065" y="326"/>
                  </a:lnTo>
                  <a:lnTo>
                    <a:pt x="3084" y="306"/>
                  </a:lnTo>
                  <a:lnTo>
                    <a:pt x="3103" y="308"/>
                  </a:lnTo>
                  <a:lnTo>
                    <a:pt x="3122" y="286"/>
                  </a:lnTo>
                  <a:lnTo>
                    <a:pt x="3141" y="276"/>
                  </a:lnTo>
                  <a:lnTo>
                    <a:pt x="3160" y="285"/>
                  </a:lnTo>
                  <a:lnTo>
                    <a:pt x="3178" y="284"/>
                  </a:lnTo>
                  <a:lnTo>
                    <a:pt x="3197" y="276"/>
                  </a:lnTo>
                  <a:lnTo>
                    <a:pt x="3216" y="260"/>
                  </a:lnTo>
                  <a:lnTo>
                    <a:pt x="3235" y="261"/>
                  </a:lnTo>
                  <a:lnTo>
                    <a:pt x="3254" y="253"/>
                  </a:lnTo>
                  <a:lnTo>
                    <a:pt x="3273" y="270"/>
                  </a:lnTo>
                  <a:lnTo>
                    <a:pt x="3291" y="273"/>
                  </a:lnTo>
                  <a:lnTo>
                    <a:pt x="3310" y="270"/>
                  </a:lnTo>
                  <a:lnTo>
                    <a:pt x="3329" y="270"/>
                  </a:lnTo>
                  <a:lnTo>
                    <a:pt x="3348" y="270"/>
                  </a:lnTo>
                  <a:lnTo>
                    <a:pt x="3367" y="266"/>
                  </a:lnTo>
                  <a:lnTo>
                    <a:pt x="3386" y="268"/>
                  </a:lnTo>
                  <a:lnTo>
                    <a:pt x="3404" y="262"/>
                  </a:lnTo>
                  <a:lnTo>
                    <a:pt x="3423" y="256"/>
                  </a:lnTo>
                  <a:lnTo>
                    <a:pt x="3442" y="252"/>
                  </a:lnTo>
                  <a:lnTo>
                    <a:pt x="3461" y="252"/>
                  </a:lnTo>
                  <a:lnTo>
                    <a:pt x="3480" y="243"/>
                  </a:lnTo>
                  <a:lnTo>
                    <a:pt x="3499" y="236"/>
                  </a:lnTo>
                  <a:lnTo>
                    <a:pt x="3517" y="229"/>
                  </a:lnTo>
                  <a:lnTo>
                    <a:pt x="3536" y="235"/>
                  </a:lnTo>
                  <a:lnTo>
                    <a:pt x="3555" y="228"/>
                  </a:lnTo>
                  <a:lnTo>
                    <a:pt x="3573" y="193"/>
                  </a:lnTo>
                  <a:lnTo>
                    <a:pt x="3592" y="175"/>
                  </a:lnTo>
                  <a:lnTo>
                    <a:pt x="3611" y="141"/>
                  </a:lnTo>
                  <a:lnTo>
                    <a:pt x="3630" y="146"/>
                  </a:lnTo>
                  <a:lnTo>
                    <a:pt x="3648" y="123"/>
                  </a:lnTo>
                  <a:lnTo>
                    <a:pt x="3667" y="37"/>
                  </a:lnTo>
                  <a:lnTo>
                    <a:pt x="3686" y="0"/>
                  </a:lnTo>
                  <a:lnTo>
                    <a:pt x="3705" y="26"/>
                  </a:lnTo>
                  <a:lnTo>
                    <a:pt x="3724" y="47"/>
                  </a:lnTo>
                  <a:lnTo>
                    <a:pt x="3742" y="68"/>
                  </a:lnTo>
                  <a:lnTo>
                    <a:pt x="3761" y="81"/>
                  </a:lnTo>
                  <a:lnTo>
                    <a:pt x="3780" y="100"/>
                  </a:lnTo>
                  <a:lnTo>
                    <a:pt x="3799" y="103"/>
                  </a:lnTo>
                  <a:lnTo>
                    <a:pt x="3799" y="234"/>
                  </a:lnTo>
                  <a:lnTo>
                    <a:pt x="3780" y="233"/>
                  </a:lnTo>
                  <a:lnTo>
                    <a:pt x="3761" y="225"/>
                  </a:lnTo>
                  <a:lnTo>
                    <a:pt x="3742" y="229"/>
                  </a:lnTo>
                  <a:lnTo>
                    <a:pt x="3724" y="214"/>
                  </a:lnTo>
                  <a:lnTo>
                    <a:pt x="3705" y="206"/>
                  </a:lnTo>
                  <a:lnTo>
                    <a:pt x="3686" y="188"/>
                  </a:lnTo>
                  <a:lnTo>
                    <a:pt x="3667" y="223"/>
                  </a:lnTo>
                  <a:lnTo>
                    <a:pt x="3648" y="285"/>
                  </a:lnTo>
                  <a:lnTo>
                    <a:pt x="3630" y="308"/>
                  </a:lnTo>
                  <a:lnTo>
                    <a:pt x="3611" y="307"/>
                  </a:lnTo>
                  <a:lnTo>
                    <a:pt x="3592" y="325"/>
                  </a:lnTo>
                  <a:lnTo>
                    <a:pt x="3573" y="331"/>
                  </a:lnTo>
                  <a:lnTo>
                    <a:pt x="3555" y="352"/>
                  </a:lnTo>
                  <a:lnTo>
                    <a:pt x="3536" y="356"/>
                  </a:lnTo>
                  <a:lnTo>
                    <a:pt x="3517" y="348"/>
                  </a:lnTo>
                  <a:lnTo>
                    <a:pt x="3499" y="349"/>
                  </a:lnTo>
                  <a:lnTo>
                    <a:pt x="3480" y="352"/>
                  </a:lnTo>
                  <a:lnTo>
                    <a:pt x="3461" y="360"/>
                  </a:lnTo>
                  <a:lnTo>
                    <a:pt x="3442" y="362"/>
                  </a:lnTo>
                  <a:lnTo>
                    <a:pt x="3423" y="360"/>
                  </a:lnTo>
                  <a:lnTo>
                    <a:pt x="3404" y="365"/>
                  </a:lnTo>
                  <a:lnTo>
                    <a:pt x="3386" y="373"/>
                  </a:lnTo>
                  <a:lnTo>
                    <a:pt x="3367" y="375"/>
                  </a:lnTo>
                  <a:lnTo>
                    <a:pt x="3348" y="379"/>
                  </a:lnTo>
                  <a:lnTo>
                    <a:pt x="3329" y="385"/>
                  </a:lnTo>
                  <a:lnTo>
                    <a:pt x="3310" y="390"/>
                  </a:lnTo>
                  <a:lnTo>
                    <a:pt x="3291" y="397"/>
                  </a:lnTo>
                  <a:lnTo>
                    <a:pt x="3273" y="399"/>
                  </a:lnTo>
                  <a:lnTo>
                    <a:pt x="3254" y="389"/>
                  </a:lnTo>
                  <a:lnTo>
                    <a:pt x="3235" y="401"/>
                  </a:lnTo>
                  <a:lnTo>
                    <a:pt x="3216" y="406"/>
                  </a:lnTo>
                  <a:lnTo>
                    <a:pt x="3197" y="416"/>
                  </a:lnTo>
                  <a:lnTo>
                    <a:pt x="3178" y="427"/>
                  </a:lnTo>
                  <a:lnTo>
                    <a:pt x="3160" y="434"/>
                  </a:lnTo>
                  <a:lnTo>
                    <a:pt x="3141" y="428"/>
                  </a:lnTo>
                  <a:lnTo>
                    <a:pt x="3122" y="431"/>
                  </a:lnTo>
                  <a:lnTo>
                    <a:pt x="3103" y="446"/>
                  </a:lnTo>
                  <a:lnTo>
                    <a:pt x="3084" y="444"/>
                  </a:lnTo>
                  <a:lnTo>
                    <a:pt x="3065" y="452"/>
                  </a:lnTo>
                  <a:lnTo>
                    <a:pt x="3047" y="457"/>
                  </a:lnTo>
                  <a:lnTo>
                    <a:pt x="3028" y="466"/>
                  </a:lnTo>
                  <a:lnTo>
                    <a:pt x="3009" y="464"/>
                  </a:lnTo>
                  <a:lnTo>
                    <a:pt x="2990" y="479"/>
                  </a:lnTo>
                  <a:lnTo>
                    <a:pt x="2971" y="482"/>
                  </a:lnTo>
                  <a:lnTo>
                    <a:pt x="2952" y="482"/>
                  </a:lnTo>
                  <a:lnTo>
                    <a:pt x="2934" y="483"/>
                  </a:lnTo>
                  <a:lnTo>
                    <a:pt x="2915" y="479"/>
                  </a:lnTo>
                  <a:lnTo>
                    <a:pt x="2896" y="482"/>
                  </a:lnTo>
                  <a:lnTo>
                    <a:pt x="2878" y="486"/>
                  </a:lnTo>
                  <a:lnTo>
                    <a:pt x="2859" y="488"/>
                  </a:lnTo>
                  <a:lnTo>
                    <a:pt x="2840" y="491"/>
                  </a:lnTo>
                  <a:lnTo>
                    <a:pt x="2821" y="500"/>
                  </a:lnTo>
                  <a:lnTo>
                    <a:pt x="2803" y="498"/>
                  </a:lnTo>
                  <a:lnTo>
                    <a:pt x="2784" y="501"/>
                  </a:lnTo>
                  <a:lnTo>
                    <a:pt x="2765" y="500"/>
                  </a:lnTo>
                  <a:lnTo>
                    <a:pt x="2746" y="498"/>
                  </a:lnTo>
                  <a:lnTo>
                    <a:pt x="2727" y="498"/>
                  </a:lnTo>
                  <a:lnTo>
                    <a:pt x="2708" y="494"/>
                  </a:lnTo>
                  <a:lnTo>
                    <a:pt x="2690" y="490"/>
                  </a:lnTo>
                  <a:lnTo>
                    <a:pt x="2671" y="491"/>
                  </a:lnTo>
                  <a:lnTo>
                    <a:pt x="2652" y="491"/>
                  </a:lnTo>
                  <a:lnTo>
                    <a:pt x="2633" y="497"/>
                  </a:lnTo>
                  <a:lnTo>
                    <a:pt x="2614" y="502"/>
                  </a:lnTo>
                  <a:lnTo>
                    <a:pt x="2595" y="503"/>
                  </a:lnTo>
                  <a:lnTo>
                    <a:pt x="2577" y="501"/>
                  </a:lnTo>
                  <a:lnTo>
                    <a:pt x="2558" y="497"/>
                  </a:lnTo>
                  <a:lnTo>
                    <a:pt x="2539" y="497"/>
                  </a:lnTo>
                  <a:lnTo>
                    <a:pt x="2520" y="496"/>
                  </a:lnTo>
                  <a:lnTo>
                    <a:pt x="2501" y="497"/>
                  </a:lnTo>
                  <a:lnTo>
                    <a:pt x="2482" y="497"/>
                  </a:lnTo>
                  <a:lnTo>
                    <a:pt x="2464" y="494"/>
                  </a:lnTo>
                  <a:lnTo>
                    <a:pt x="2445" y="489"/>
                  </a:lnTo>
                  <a:lnTo>
                    <a:pt x="2426" y="487"/>
                  </a:lnTo>
                  <a:lnTo>
                    <a:pt x="2407" y="481"/>
                  </a:lnTo>
                  <a:lnTo>
                    <a:pt x="2388" y="476"/>
                  </a:lnTo>
                  <a:lnTo>
                    <a:pt x="2369" y="474"/>
                  </a:lnTo>
                  <a:lnTo>
                    <a:pt x="2351" y="468"/>
                  </a:lnTo>
                  <a:lnTo>
                    <a:pt x="2332" y="453"/>
                  </a:lnTo>
                  <a:lnTo>
                    <a:pt x="2313" y="446"/>
                  </a:lnTo>
                  <a:lnTo>
                    <a:pt x="2294" y="447"/>
                  </a:lnTo>
                  <a:lnTo>
                    <a:pt x="2275" y="442"/>
                  </a:lnTo>
                  <a:lnTo>
                    <a:pt x="2257" y="423"/>
                  </a:lnTo>
                  <a:lnTo>
                    <a:pt x="2238" y="409"/>
                  </a:lnTo>
                  <a:lnTo>
                    <a:pt x="2219" y="404"/>
                  </a:lnTo>
                  <a:lnTo>
                    <a:pt x="2200" y="404"/>
                  </a:lnTo>
                  <a:lnTo>
                    <a:pt x="2182" y="406"/>
                  </a:lnTo>
                  <a:lnTo>
                    <a:pt x="2163" y="392"/>
                  </a:lnTo>
                  <a:lnTo>
                    <a:pt x="2144" y="391"/>
                  </a:lnTo>
                  <a:lnTo>
                    <a:pt x="2126" y="392"/>
                  </a:lnTo>
                  <a:lnTo>
                    <a:pt x="2107" y="392"/>
                  </a:lnTo>
                  <a:lnTo>
                    <a:pt x="2088" y="390"/>
                  </a:lnTo>
                  <a:lnTo>
                    <a:pt x="2069" y="391"/>
                  </a:lnTo>
                  <a:lnTo>
                    <a:pt x="2050" y="395"/>
                  </a:lnTo>
                  <a:lnTo>
                    <a:pt x="2031" y="397"/>
                  </a:lnTo>
                  <a:lnTo>
                    <a:pt x="2013" y="389"/>
                  </a:lnTo>
                  <a:lnTo>
                    <a:pt x="1994" y="404"/>
                  </a:lnTo>
                  <a:lnTo>
                    <a:pt x="1975" y="411"/>
                  </a:lnTo>
                  <a:lnTo>
                    <a:pt x="1956" y="419"/>
                  </a:lnTo>
                  <a:lnTo>
                    <a:pt x="1937" y="416"/>
                  </a:lnTo>
                  <a:lnTo>
                    <a:pt x="1918" y="432"/>
                  </a:lnTo>
                  <a:lnTo>
                    <a:pt x="1900" y="436"/>
                  </a:lnTo>
                  <a:lnTo>
                    <a:pt x="1881" y="441"/>
                  </a:lnTo>
                  <a:lnTo>
                    <a:pt x="1862" y="437"/>
                  </a:lnTo>
                  <a:lnTo>
                    <a:pt x="1843" y="450"/>
                  </a:lnTo>
                  <a:lnTo>
                    <a:pt x="1824" y="457"/>
                  </a:lnTo>
                  <a:lnTo>
                    <a:pt x="1805" y="460"/>
                  </a:lnTo>
                  <a:lnTo>
                    <a:pt x="1786" y="461"/>
                  </a:lnTo>
                  <a:lnTo>
                    <a:pt x="1768" y="467"/>
                  </a:lnTo>
                  <a:lnTo>
                    <a:pt x="1749" y="468"/>
                  </a:lnTo>
                  <a:lnTo>
                    <a:pt x="1730" y="468"/>
                  </a:lnTo>
                  <a:lnTo>
                    <a:pt x="1711" y="464"/>
                  </a:lnTo>
                  <a:lnTo>
                    <a:pt x="1692" y="474"/>
                  </a:lnTo>
                  <a:lnTo>
                    <a:pt x="1673" y="477"/>
                  </a:lnTo>
                  <a:lnTo>
                    <a:pt x="1655" y="476"/>
                  </a:lnTo>
                  <a:lnTo>
                    <a:pt x="1636" y="479"/>
                  </a:lnTo>
                  <a:lnTo>
                    <a:pt x="1617" y="488"/>
                  </a:lnTo>
                  <a:lnTo>
                    <a:pt x="1598" y="483"/>
                  </a:lnTo>
                  <a:lnTo>
                    <a:pt x="1579" y="490"/>
                  </a:lnTo>
                  <a:lnTo>
                    <a:pt x="1561" y="468"/>
                  </a:lnTo>
                  <a:lnTo>
                    <a:pt x="1542" y="464"/>
                  </a:lnTo>
                  <a:lnTo>
                    <a:pt x="1523" y="465"/>
                  </a:lnTo>
                  <a:lnTo>
                    <a:pt x="1504" y="472"/>
                  </a:lnTo>
                  <a:lnTo>
                    <a:pt x="1486" y="464"/>
                  </a:lnTo>
                  <a:lnTo>
                    <a:pt x="1467" y="462"/>
                  </a:lnTo>
                  <a:lnTo>
                    <a:pt x="1448" y="463"/>
                  </a:lnTo>
                  <a:lnTo>
                    <a:pt x="1430" y="466"/>
                  </a:lnTo>
                  <a:lnTo>
                    <a:pt x="1411" y="465"/>
                  </a:lnTo>
                  <a:lnTo>
                    <a:pt x="1392" y="467"/>
                  </a:lnTo>
                  <a:lnTo>
                    <a:pt x="1373" y="470"/>
                  </a:lnTo>
                  <a:lnTo>
                    <a:pt x="1354" y="460"/>
                  </a:lnTo>
                  <a:lnTo>
                    <a:pt x="1335" y="461"/>
                  </a:lnTo>
                  <a:lnTo>
                    <a:pt x="1317" y="469"/>
                  </a:lnTo>
                  <a:lnTo>
                    <a:pt x="1298" y="468"/>
                  </a:lnTo>
                  <a:lnTo>
                    <a:pt x="1279" y="468"/>
                  </a:lnTo>
                  <a:lnTo>
                    <a:pt x="1260" y="464"/>
                  </a:lnTo>
                  <a:lnTo>
                    <a:pt x="1241" y="470"/>
                  </a:lnTo>
                  <a:lnTo>
                    <a:pt x="1222" y="472"/>
                  </a:lnTo>
                  <a:lnTo>
                    <a:pt x="1204" y="478"/>
                  </a:lnTo>
                  <a:lnTo>
                    <a:pt x="1185" y="469"/>
                  </a:lnTo>
                  <a:lnTo>
                    <a:pt x="1166" y="467"/>
                  </a:lnTo>
                  <a:lnTo>
                    <a:pt x="1147" y="458"/>
                  </a:lnTo>
                  <a:lnTo>
                    <a:pt x="1128" y="461"/>
                  </a:lnTo>
                  <a:lnTo>
                    <a:pt x="1109" y="460"/>
                  </a:lnTo>
                  <a:lnTo>
                    <a:pt x="1091" y="454"/>
                  </a:lnTo>
                  <a:lnTo>
                    <a:pt x="1072" y="452"/>
                  </a:lnTo>
                  <a:lnTo>
                    <a:pt x="1053" y="456"/>
                  </a:lnTo>
                  <a:lnTo>
                    <a:pt x="1034" y="462"/>
                  </a:lnTo>
                  <a:lnTo>
                    <a:pt x="1015" y="460"/>
                  </a:lnTo>
                  <a:lnTo>
                    <a:pt x="996" y="471"/>
                  </a:lnTo>
                  <a:lnTo>
                    <a:pt x="978" y="476"/>
                  </a:lnTo>
                  <a:lnTo>
                    <a:pt x="959" y="471"/>
                  </a:lnTo>
                  <a:lnTo>
                    <a:pt x="940" y="483"/>
                  </a:lnTo>
                  <a:lnTo>
                    <a:pt x="921" y="491"/>
                  </a:lnTo>
                  <a:lnTo>
                    <a:pt x="902" y="493"/>
                  </a:lnTo>
                  <a:lnTo>
                    <a:pt x="883" y="488"/>
                  </a:lnTo>
                  <a:lnTo>
                    <a:pt x="865" y="506"/>
                  </a:lnTo>
                  <a:lnTo>
                    <a:pt x="846" y="510"/>
                  </a:lnTo>
                  <a:lnTo>
                    <a:pt x="827" y="517"/>
                  </a:lnTo>
                  <a:lnTo>
                    <a:pt x="809" y="507"/>
                  </a:lnTo>
                  <a:lnTo>
                    <a:pt x="790" y="526"/>
                  </a:lnTo>
                  <a:lnTo>
                    <a:pt x="771" y="531"/>
                  </a:lnTo>
                  <a:lnTo>
                    <a:pt x="752" y="536"/>
                  </a:lnTo>
                  <a:lnTo>
                    <a:pt x="734" y="528"/>
                  </a:lnTo>
                  <a:lnTo>
                    <a:pt x="715" y="536"/>
                  </a:lnTo>
                  <a:lnTo>
                    <a:pt x="696" y="528"/>
                  </a:lnTo>
                  <a:lnTo>
                    <a:pt x="677" y="533"/>
                  </a:lnTo>
                  <a:lnTo>
                    <a:pt x="658" y="519"/>
                  </a:lnTo>
                  <a:lnTo>
                    <a:pt x="639" y="529"/>
                  </a:lnTo>
                  <a:lnTo>
                    <a:pt x="621" y="535"/>
                  </a:lnTo>
                  <a:lnTo>
                    <a:pt x="602" y="532"/>
                  </a:lnTo>
                  <a:lnTo>
                    <a:pt x="583" y="517"/>
                  </a:lnTo>
                  <a:lnTo>
                    <a:pt x="564" y="526"/>
                  </a:lnTo>
                  <a:lnTo>
                    <a:pt x="545" y="531"/>
                  </a:lnTo>
                  <a:lnTo>
                    <a:pt x="526" y="541"/>
                  </a:lnTo>
                  <a:lnTo>
                    <a:pt x="508" y="538"/>
                  </a:lnTo>
                  <a:lnTo>
                    <a:pt x="489" y="541"/>
                  </a:lnTo>
                  <a:lnTo>
                    <a:pt x="470" y="532"/>
                  </a:lnTo>
                  <a:lnTo>
                    <a:pt x="451" y="542"/>
                  </a:lnTo>
                  <a:lnTo>
                    <a:pt x="432" y="525"/>
                  </a:lnTo>
                  <a:lnTo>
                    <a:pt x="413" y="529"/>
                  </a:lnTo>
                  <a:lnTo>
                    <a:pt x="395" y="523"/>
                  </a:lnTo>
                  <a:lnTo>
                    <a:pt x="376" y="530"/>
                  </a:lnTo>
                  <a:lnTo>
                    <a:pt x="357" y="519"/>
                  </a:lnTo>
                  <a:lnTo>
                    <a:pt x="338" y="533"/>
                  </a:lnTo>
                  <a:lnTo>
                    <a:pt x="319" y="535"/>
                  </a:lnTo>
                  <a:lnTo>
                    <a:pt x="300" y="543"/>
                  </a:lnTo>
                  <a:lnTo>
                    <a:pt x="282" y="532"/>
                  </a:lnTo>
                  <a:lnTo>
                    <a:pt x="263" y="542"/>
                  </a:lnTo>
                  <a:lnTo>
                    <a:pt x="244" y="540"/>
                  </a:lnTo>
                  <a:lnTo>
                    <a:pt x="225" y="548"/>
                  </a:lnTo>
                  <a:lnTo>
                    <a:pt x="206" y="541"/>
                  </a:lnTo>
                  <a:lnTo>
                    <a:pt x="188" y="558"/>
                  </a:lnTo>
                  <a:lnTo>
                    <a:pt x="169" y="563"/>
                  </a:lnTo>
                  <a:lnTo>
                    <a:pt x="150" y="570"/>
                  </a:lnTo>
                  <a:lnTo>
                    <a:pt x="131" y="560"/>
                  </a:lnTo>
                  <a:lnTo>
                    <a:pt x="113" y="564"/>
                  </a:lnTo>
                  <a:lnTo>
                    <a:pt x="94" y="568"/>
                  </a:lnTo>
                  <a:lnTo>
                    <a:pt x="75" y="571"/>
                  </a:lnTo>
                  <a:lnTo>
                    <a:pt x="57" y="567"/>
                  </a:lnTo>
                  <a:lnTo>
                    <a:pt x="38" y="584"/>
                  </a:lnTo>
                  <a:lnTo>
                    <a:pt x="19" y="592"/>
                  </a:lnTo>
                  <a:lnTo>
                    <a:pt x="0" y="602"/>
                  </a:lnTo>
                  <a:close/>
                </a:path>
              </a:pathLst>
            </a:custGeom>
            <a:solidFill>
              <a:srgbClr val="00B0F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947" y="2214"/>
              <a:ext cx="3799" cy="856"/>
            </a:xfrm>
            <a:custGeom>
              <a:avLst/>
              <a:gdLst>
                <a:gd name="T0" fmla="*/ 94 w 3799"/>
                <a:gd name="T1" fmla="*/ 807 h 856"/>
                <a:gd name="T2" fmla="*/ 225 w 3799"/>
                <a:gd name="T3" fmla="*/ 786 h 856"/>
                <a:gd name="T4" fmla="*/ 357 w 3799"/>
                <a:gd name="T5" fmla="*/ 756 h 856"/>
                <a:gd name="T6" fmla="*/ 489 w 3799"/>
                <a:gd name="T7" fmla="*/ 775 h 856"/>
                <a:gd name="T8" fmla="*/ 621 w 3799"/>
                <a:gd name="T9" fmla="*/ 768 h 856"/>
                <a:gd name="T10" fmla="*/ 752 w 3799"/>
                <a:gd name="T11" fmla="*/ 763 h 856"/>
                <a:gd name="T12" fmla="*/ 883 w 3799"/>
                <a:gd name="T13" fmla="*/ 713 h 856"/>
                <a:gd name="T14" fmla="*/ 1015 w 3799"/>
                <a:gd name="T15" fmla="*/ 681 h 856"/>
                <a:gd name="T16" fmla="*/ 1147 w 3799"/>
                <a:gd name="T17" fmla="*/ 671 h 856"/>
                <a:gd name="T18" fmla="*/ 1279 w 3799"/>
                <a:gd name="T19" fmla="*/ 685 h 856"/>
                <a:gd name="T20" fmla="*/ 1411 w 3799"/>
                <a:gd name="T21" fmla="*/ 677 h 856"/>
                <a:gd name="T22" fmla="*/ 1542 w 3799"/>
                <a:gd name="T23" fmla="*/ 651 h 856"/>
                <a:gd name="T24" fmla="*/ 1673 w 3799"/>
                <a:gd name="T25" fmla="*/ 632 h 856"/>
                <a:gd name="T26" fmla="*/ 1805 w 3799"/>
                <a:gd name="T27" fmla="*/ 629 h 856"/>
                <a:gd name="T28" fmla="*/ 1937 w 3799"/>
                <a:gd name="T29" fmla="*/ 577 h 856"/>
                <a:gd name="T30" fmla="*/ 2069 w 3799"/>
                <a:gd name="T31" fmla="*/ 548 h 856"/>
                <a:gd name="T32" fmla="*/ 2200 w 3799"/>
                <a:gd name="T33" fmla="*/ 552 h 856"/>
                <a:gd name="T34" fmla="*/ 2332 w 3799"/>
                <a:gd name="T35" fmla="*/ 583 h 856"/>
                <a:gd name="T36" fmla="*/ 2464 w 3799"/>
                <a:gd name="T37" fmla="*/ 629 h 856"/>
                <a:gd name="T38" fmla="*/ 2595 w 3799"/>
                <a:gd name="T39" fmla="*/ 629 h 856"/>
                <a:gd name="T40" fmla="*/ 2727 w 3799"/>
                <a:gd name="T41" fmla="*/ 595 h 856"/>
                <a:gd name="T42" fmla="*/ 2859 w 3799"/>
                <a:gd name="T43" fmla="*/ 555 h 856"/>
                <a:gd name="T44" fmla="*/ 2990 w 3799"/>
                <a:gd name="T45" fmla="*/ 491 h 856"/>
                <a:gd name="T46" fmla="*/ 3122 w 3799"/>
                <a:gd name="T47" fmla="*/ 389 h 856"/>
                <a:gd name="T48" fmla="*/ 3254 w 3799"/>
                <a:gd name="T49" fmla="*/ 337 h 856"/>
                <a:gd name="T50" fmla="*/ 3386 w 3799"/>
                <a:gd name="T51" fmla="*/ 359 h 856"/>
                <a:gd name="T52" fmla="*/ 3517 w 3799"/>
                <a:gd name="T53" fmla="*/ 333 h 856"/>
                <a:gd name="T54" fmla="*/ 3648 w 3799"/>
                <a:gd name="T55" fmla="*/ 210 h 856"/>
                <a:gd name="T56" fmla="*/ 3780 w 3799"/>
                <a:gd name="T57" fmla="*/ 26 h 856"/>
                <a:gd name="T58" fmla="*/ 3705 w 3799"/>
                <a:gd name="T59" fmla="*/ 280 h 856"/>
                <a:gd name="T60" fmla="*/ 3573 w 3799"/>
                <a:gd name="T61" fmla="*/ 447 h 856"/>
                <a:gd name="T62" fmla="*/ 3442 w 3799"/>
                <a:gd name="T63" fmla="*/ 506 h 856"/>
                <a:gd name="T64" fmla="*/ 3310 w 3799"/>
                <a:gd name="T65" fmla="*/ 524 h 856"/>
                <a:gd name="T66" fmla="*/ 3178 w 3799"/>
                <a:gd name="T67" fmla="*/ 538 h 856"/>
                <a:gd name="T68" fmla="*/ 3047 w 3799"/>
                <a:gd name="T69" fmla="*/ 591 h 856"/>
                <a:gd name="T70" fmla="*/ 2915 w 3799"/>
                <a:gd name="T71" fmla="*/ 629 h 856"/>
                <a:gd name="T72" fmla="*/ 2784 w 3799"/>
                <a:gd name="T73" fmla="*/ 673 h 856"/>
                <a:gd name="T74" fmla="*/ 2652 w 3799"/>
                <a:gd name="T75" fmla="*/ 681 h 856"/>
                <a:gd name="T76" fmla="*/ 2520 w 3799"/>
                <a:gd name="T77" fmla="*/ 692 h 856"/>
                <a:gd name="T78" fmla="*/ 2388 w 3799"/>
                <a:gd name="T79" fmla="*/ 668 h 856"/>
                <a:gd name="T80" fmla="*/ 2257 w 3799"/>
                <a:gd name="T81" fmla="*/ 620 h 856"/>
                <a:gd name="T82" fmla="*/ 2126 w 3799"/>
                <a:gd name="T83" fmla="*/ 600 h 856"/>
                <a:gd name="T84" fmla="*/ 1994 w 3799"/>
                <a:gd name="T85" fmla="*/ 613 h 856"/>
                <a:gd name="T86" fmla="*/ 1862 w 3799"/>
                <a:gd name="T87" fmla="*/ 651 h 856"/>
                <a:gd name="T88" fmla="*/ 1730 w 3799"/>
                <a:gd name="T89" fmla="*/ 680 h 856"/>
                <a:gd name="T90" fmla="*/ 1598 w 3799"/>
                <a:gd name="T91" fmla="*/ 707 h 856"/>
                <a:gd name="T92" fmla="*/ 1467 w 3799"/>
                <a:gd name="T93" fmla="*/ 707 h 856"/>
                <a:gd name="T94" fmla="*/ 1335 w 3799"/>
                <a:gd name="T95" fmla="*/ 714 h 856"/>
                <a:gd name="T96" fmla="*/ 1204 w 3799"/>
                <a:gd name="T97" fmla="*/ 730 h 856"/>
                <a:gd name="T98" fmla="*/ 1072 w 3799"/>
                <a:gd name="T99" fmla="*/ 705 h 856"/>
                <a:gd name="T100" fmla="*/ 940 w 3799"/>
                <a:gd name="T101" fmla="*/ 737 h 856"/>
                <a:gd name="T102" fmla="*/ 809 w 3799"/>
                <a:gd name="T103" fmla="*/ 761 h 856"/>
                <a:gd name="T104" fmla="*/ 677 w 3799"/>
                <a:gd name="T105" fmla="*/ 787 h 856"/>
                <a:gd name="T106" fmla="*/ 545 w 3799"/>
                <a:gd name="T107" fmla="*/ 785 h 856"/>
                <a:gd name="T108" fmla="*/ 413 w 3799"/>
                <a:gd name="T109" fmla="*/ 783 h 856"/>
                <a:gd name="T110" fmla="*/ 282 w 3799"/>
                <a:gd name="T111" fmla="*/ 786 h 856"/>
                <a:gd name="T112" fmla="*/ 150 w 3799"/>
                <a:gd name="T113" fmla="*/ 824 h 856"/>
                <a:gd name="T114" fmla="*/ 19 w 3799"/>
                <a:gd name="T115" fmla="*/ 846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856">
                  <a:moveTo>
                    <a:pt x="0" y="856"/>
                  </a:moveTo>
                  <a:lnTo>
                    <a:pt x="0" y="842"/>
                  </a:lnTo>
                  <a:lnTo>
                    <a:pt x="19" y="831"/>
                  </a:lnTo>
                  <a:lnTo>
                    <a:pt x="38" y="823"/>
                  </a:lnTo>
                  <a:lnTo>
                    <a:pt x="57" y="805"/>
                  </a:lnTo>
                  <a:lnTo>
                    <a:pt x="75" y="810"/>
                  </a:lnTo>
                  <a:lnTo>
                    <a:pt x="94" y="807"/>
                  </a:lnTo>
                  <a:lnTo>
                    <a:pt x="113" y="802"/>
                  </a:lnTo>
                  <a:lnTo>
                    <a:pt x="131" y="797"/>
                  </a:lnTo>
                  <a:lnTo>
                    <a:pt x="150" y="808"/>
                  </a:lnTo>
                  <a:lnTo>
                    <a:pt x="169" y="801"/>
                  </a:lnTo>
                  <a:lnTo>
                    <a:pt x="188" y="797"/>
                  </a:lnTo>
                  <a:lnTo>
                    <a:pt x="206" y="778"/>
                  </a:lnTo>
                  <a:lnTo>
                    <a:pt x="225" y="786"/>
                  </a:lnTo>
                  <a:lnTo>
                    <a:pt x="244" y="777"/>
                  </a:lnTo>
                  <a:lnTo>
                    <a:pt x="263" y="778"/>
                  </a:lnTo>
                  <a:lnTo>
                    <a:pt x="282" y="768"/>
                  </a:lnTo>
                  <a:lnTo>
                    <a:pt x="300" y="780"/>
                  </a:lnTo>
                  <a:lnTo>
                    <a:pt x="319" y="771"/>
                  </a:lnTo>
                  <a:lnTo>
                    <a:pt x="338" y="770"/>
                  </a:lnTo>
                  <a:lnTo>
                    <a:pt x="357" y="756"/>
                  </a:lnTo>
                  <a:lnTo>
                    <a:pt x="376" y="767"/>
                  </a:lnTo>
                  <a:lnTo>
                    <a:pt x="395" y="759"/>
                  </a:lnTo>
                  <a:lnTo>
                    <a:pt x="413" y="765"/>
                  </a:lnTo>
                  <a:lnTo>
                    <a:pt x="432" y="762"/>
                  </a:lnTo>
                  <a:lnTo>
                    <a:pt x="451" y="778"/>
                  </a:lnTo>
                  <a:lnTo>
                    <a:pt x="470" y="767"/>
                  </a:lnTo>
                  <a:lnTo>
                    <a:pt x="489" y="775"/>
                  </a:lnTo>
                  <a:lnTo>
                    <a:pt x="508" y="771"/>
                  </a:lnTo>
                  <a:lnTo>
                    <a:pt x="526" y="775"/>
                  </a:lnTo>
                  <a:lnTo>
                    <a:pt x="545" y="764"/>
                  </a:lnTo>
                  <a:lnTo>
                    <a:pt x="564" y="761"/>
                  </a:lnTo>
                  <a:lnTo>
                    <a:pt x="583" y="752"/>
                  </a:lnTo>
                  <a:lnTo>
                    <a:pt x="602" y="766"/>
                  </a:lnTo>
                  <a:lnTo>
                    <a:pt x="621" y="768"/>
                  </a:lnTo>
                  <a:lnTo>
                    <a:pt x="639" y="763"/>
                  </a:lnTo>
                  <a:lnTo>
                    <a:pt x="658" y="752"/>
                  </a:lnTo>
                  <a:lnTo>
                    <a:pt x="677" y="767"/>
                  </a:lnTo>
                  <a:lnTo>
                    <a:pt x="696" y="760"/>
                  </a:lnTo>
                  <a:lnTo>
                    <a:pt x="715" y="767"/>
                  </a:lnTo>
                  <a:lnTo>
                    <a:pt x="734" y="756"/>
                  </a:lnTo>
                  <a:lnTo>
                    <a:pt x="752" y="763"/>
                  </a:lnTo>
                  <a:lnTo>
                    <a:pt x="771" y="756"/>
                  </a:lnTo>
                  <a:lnTo>
                    <a:pt x="790" y="751"/>
                  </a:lnTo>
                  <a:lnTo>
                    <a:pt x="809" y="730"/>
                  </a:lnTo>
                  <a:lnTo>
                    <a:pt x="827" y="741"/>
                  </a:lnTo>
                  <a:lnTo>
                    <a:pt x="846" y="736"/>
                  </a:lnTo>
                  <a:lnTo>
                    <a:pt x="865" y="731"/>
                  </a:lnTo>
                  <a:lnTo>
                    <a:pt x="883" y="713"/>
                  </a:lnTo>
                  <a:lnTo>
                    <a:pt x="902" y="718"/>
                  </a:lnTo>
                  <a:lnTo>
                    <a:pt x="921" y="716"/>
                  </a:lnTo>
                  <a:lnTo>
                    <a:pt x="940" y="708"/>
                  </a:lnTo>
                  <a:lnTo>
                    <a:pt x="959" y="697"/>
                  </a:lnTo>
                  <a:lnTo>
                    <a:pt x="978" y="701"/>
                  </a:lnTo>
                  <a:lnTo>
                    <a:pt x="996" y="694"/>
                  </a:lnTo>
                  <a:lnTo>
                    <a:pt x="1015" y="681"/>
                  </a:lnTo>
                  <a:lnTo>
                    <a:pt x="1034" y="681"/>
                  </a:lnTo>
                  <a:lnTo>
                    <a:pt x="1053" y="676"/>
                  </a:lnTo>
                  <a:lnTo>
                    <a:pt x="1072" y="670"/>
                  </a:lnTo>
                  <a:lnTo>
                    <a:pt x="1091" y="669"/>
                  </a:lnTo>
                  <a:lnTo>
                    <a:pt x="1109" y="673"/>
                  </a:lnTo>
                  <a:lnTo>
                    <a:pt x="1128" y="673"/>
                  </a:lnTo>
                  <a:lnTo>
                    <a:pt x="1147" y="671"/>
                  </a:lnTo>
                  <a:lnTo>
                    <a:pt x="1166" y="681"/>
                  </a:lnTo>
                  <a:lnTo>
                    <a:pt x="1185" y="683"/>
                  </a:lnTo>
                  <a:lnTo>
                    <a:pt x="1204" y="693"/>
                  </a:lnTo>
                  <a:lnTo>
                    <a:pt x="1222" y="688"/>
                  </a:lnTo>
                  <a:lnTo>
                    <a:pt x="1241" y="686"/>
                  </a:lnTo>
                  <a:lnTo>
                    <a:pt x="1260" y="681"/>
                  </a:lnTo>
                  <a:lnTo>
                    <a:pt x="1279" y="685"/>
                  </a:lnTo>
                  <a:lnTo>
                    <a:pt x="1298" y="685"/>
                  </a:lnTo>
                  <a:lnTo>
                    <a:pt x="1317" y="687"/>
                  </a:lnTo>
                  <a:lnTo>
                    <a:pt x="1335" y="678"/>
                  </a:lnTo>
                  <a:lnTo>
                    <a:pt x="1354" y="675"/>
                  </a:lnTo>
                  <a:lnTo>
                    <a:pt x="1373" y="685"/>
                  </a:lnTo>
                  <a:lnTo>
                    <a:pt x="1392" y="681"/>
                  </a:lnTo>
                  <a:lnTo>
                    <a:pt x="1411" y="677"/>
                  </a:lnTo>
                  <a:lnTo>
                    <a:pt x="1430" y="674"/>
                  </a:lnTo>
                  <a:lnTo>
                    <a:pt x="1448" y="668"/>
                  </a:lnTo>
                  <a:lnTo>
                    <a:pt x="1467" y="665"/>
                  </a:lnTo>
                  <a:lnTo>
                    <a:pt x="1486" y="662"/>
                  </a:lnTo>
                  <a:lnTo>
                    <a:pt x="1504" y="664"/>
                  </a:lnTo>
                  <a:lnTo>
                    <a:pt x="1523" y="652"/>
                  </a:lnTo>
                  <a:lnTo>
                    <a:pt x="1542" y="651"/>
                  </a:lnTo>
                  <a:lnTo>
                    <a:pt x="1561" y="656"/>
                  </a:lnTo>
                  <a:lnTo>
                    <a:pt x="1579" y="671"/>
                  </a:lnTo>
                  <a:lnTo>
                    <a:pt x="1598" y="659"/>
                  </a:lnTo>
                  <a:lnTo>
                    <a:pt x="1617" y="655"/>
                  </a:lnTo>
                  <a:lnTo>
                    <a:pt x="1636" y="640"/>
                  </a:lnTo>
                  <a:lnTo>
                    <a:pt x="1655" y="633"/>
                  </a:lnTo>
                  <a:lnTo>
                    <a:pt x="1673" y="632"/>
                  </a:lnTo>
                  <a:lnTo>
                    <a:pt x="1692" y="624"/>
                  </a:lnTo>
                  <a:lnTo>
                    <a:pt x="1711" y="616"/>
                  </a:lnTo>
                  <a:lnTo>
                    <a:pt x="1730" y="628"/>
                  </a:lnTo>
                  <a:lnTo>
                    <a:pt x="1749" y="635"/>
                  </a:lnTo>
                  <a:lnTo>
                    <a:pt x="1768" y="636"/>
                  </a:lnTo>
                  <a:lnTo>
                    <a:pt x="1786" y="632"/>
                  </a:lnTo>
                  <a:lnTo>
                    <a:pt x="1805" y="629"/>
                  </a:lnTo>
                  <a:lnTo>
                    <a:pt x="1824" y="625"/>
                  </a:lnTo>
                  <a:lnTo>
                    <a:pt x="1843" y="617"/>
                  </a:lnTo>
                  <a:lnTo>
                    <a:pt x="1862" y="599"/>
                  </a:lnTo>
                  <a:lnTo>
                    <a:pt x="1881" y="602"/>
                  </a:lnTo>
                  <a:lnTo>
                    <a:pt x="1900" y="595"/>
                  </a:lnTo>
                  <a:lnTo>
                    <a:pt x="1918" y="592"/>
                  </a:lnTo>
                  <a:lnTo>
                    <a:pt x="1937" y="577"/>
                  </a:lnTo>
                  <a:lnTo>
                    <a:pt x="1956" y="578"/>
                  </a:lnTo>
                  <a:lnTo>
                    <a:pt x="1975" y="568"/>
                  </a:lnTo>
                  <a:lnTo>
                    <a:pt x="1994" y="560"/>
                  </a:lnTo>
                  <a:lnTo>
                    <a:pt x="2013" y="544"/>
                  </a:lnTo>
                  <a:lnTo>
                    <a:pt x="2031" y="552"/>
                  </a:lnTo>
                  <a:lnTo>
                    <a:pt x="2050" y="551"/>
                  </a:lnTo>
                  <a:lnTo>
                    <a:pt x="2069" y="548"/>
                  </a:lnTo>
                  <a:lnTo>
                    <a:pt x="2088" y="546"/>
                  </a:lnTo>
                  <a:lnTo>
                    <a:pt x="2107" y="542"/>
                  </a:lnTo>
                  <a:lnTo>
                    <a:pt x="2126" y="546"/>
                  </a:lnTo>
                  <a:lnTo>
                    <a:pt x="2144" y="545"/>
                  </a:lnTo>
                  <a:lnTo>
                    <a:pt x="2163" y="544"/>
                  </a:lnTo>
                  <a:lnTo>
                    <a:pt x="2182" y="555"/>
                  </a:lnTo>
                  <a:lnTo>
                    <a:pt x="2200" y="552"/>
                  </a:lnTo>
                  <a:lnTo>
                    <a:pt x="2219" y="549"/>
                  </a:lnTo>
                  <a:lnTo>
                    <a:pt x="2238" y="553"/>
                  </a:lnTo>
                  <a:lnTo>
                    <a:pt x="2257" y="565"/>
                  </a:lnTo>
                  <a:lnTo>
                    <a:pt x="2275" y="586"/>
                  </a:lnTo>
                  <a:lnTo>
                    <a:pt x="2294" y="588"/>
                  </a:lnTo>
                  <a:lnTo>
                    <a:pt x="2313" y="583"/>
                  </a:lnTo>
                  <a:lnTo>
                    <a:pt x="2332" y="583"/>
                  </a:lnTo>
                  <a:lnTo>
                    <a:pt x="2351" y="603"/>
                  </a:lnTo>
                  <a:lnTo>
                    <a:pt x="2369" y="609"/>
                  </a:lnTo>
                  <a:lnTo>
                    <a:pt x="2388" y="610"/>
                  </a:lnTo>
                  <a:lnTo>
                    <a:pt x="2407" y="612"/>
                  </a:lnTo>
                  <a:lnTo>
                    <a:pt x="2426" y="621"/>
                  </a:lnTo>
                  <a:lnTo>
                    <a:pt x="2445" y="622"/>
                  </a:lnTo>
                  <a:lnTo>
                    <a:pt x="2464" y="629"/>
                  </a:lnTo>
                  <a:lnTo>
                    <a:pt x="2482" y="632"/>
                  </a:lnTo>
                  <a:lnTo>
                    <a:pt x="2501" y="632"/>
                  </a:lnTo>
                  <a:lnTo>
                    <a:pt x="2520" y="628"/>
                  </a:lnTo>
                  <a:lnTo>
                    <a:pt x="2539" y="628"/>
                  </a:lnTo>
                  <a:lnTo>
                    <a:pt x="2558" y="625"/>
                  </a:lnTo>
                  <a:lnTo>
                    <a:pt x="2577" y="629"/>
                  </a:lnTo>
                  <a:lnTo>
                    <a:pt x="2595" y="629"/>
                  </a:lnTo>
                  <a:lnTo>
                    <a:pt x="2614" y="622"/>
                  </a:lnTo>
                  <a:lnTo>
                    <a:pt x="2633" y="614"/>
                  </a:lnTo>
                  <a:lnTo>
                    <a:pt x="2652" y="601"/>
                  </a:lnTo>
                  <a:lnTo>
                    <a:pt x="2671" y="597"/>
                  </a:lnTo>
                  <a:lnTo>
                    <a:pt x="2690" y="591"/>
                  </a:lnTo>
                  <a:lnTo>
                    <a:pt x="2708" y="589"/>
                  </a:lnTo>
                  <a:lnTo>
                    <a:pt x="2727" y="595"/>
                  </a:lnTo>
                  <a:lnTo>
                    <a:pt x="2746" y="592"/>
                  </a:lnTo>
                  <a:lnTo>
                    <a:pt x="2765" y="589"/>
                  </a:lnTo>
                  <a:lnTo>
                    <a:pt x="2784" y="587"/>
                  </a:lnTo>
                  <a:lnTo>
                    <a:pt x="2803" y="583"/>
                  </a:lnTo>
                  <a:lnTo>
                    <a:pt x="2821" y="582"/>
                  </a:lnTo>
                  <a:lnTo>
                    <a:pt x="2840" y="566"/>
                  </a:lnTo>
                  <a:lnTo>
                    <a:pt x="2859" y="555"/>
                  </a:lnTo>
                  <a:lnTo>
                    <a:pt x="2878" y="550"/>
                  </a:lnTo>
                  <a:lnTo>
                    <a:pt x="2896" y="536"/>
                  </a:lnTo>
                  <a:lnTo>
                    <a:pt x="2915" y="519"/>
                  </a:lnTo>
                  <a:lnTo>
                    <a:pt x="2934" y="516"/>
                  </a:lnTo>
                  <a:lnTo>
                    <a:pt x="2952" y="514"/>
                  </a:lnTo>
                  <a:lnTo>
                    <a:pt x="2971" y="506"/>
                  </a:lnTo>
                  <a:lnTo>
                    <a:pt x="2990" y="491"/>
                  </a:lnTo>
                  <a:lnTo>
                    <a:pt x="3009" y="470"/>
                  </a:lnTo>
                  <a:lnTo>
                    <a:pt x="3028" y="476"/>
                  </a:lnTo>
                  <a:lnTo>
                    <a:pt x="3047" y="459"/>
                  </a:lnTo>
                  <a:lnTo>
                    <a:pt x="3065" y="443"/>
                  </a:lnTo>
                  <a:lnTo>
                    <a:pt x="3084" y="417"/>
                  </a:lnTo>
                  <a:lnTo>
                    <a:pt x="3103" y="416"/>
                  </a:lnTo>
                  <a:lnTo>
                    <a:pt x="3122" y="389"/>
                  </a:lnTo>
                  <a:lnTo>
                    <a:pt x="3141" y="373"/>
                  </a:lnTo>
                  <a:lnTo>
                    <a:pt x="3160" y="381"/>
                  </a:lnTo>
                  <a:lnTo>
                    <a:pt x="3178" y="378"/>
                  </a:lnTo>
                  <a:lnTo>
                    <a:pt x="3197" y="367"/>
                  </a:lnTo>
                  <a:lnTo>
                    <a:pt x="3216" y="348"/>
                  </a:lnTo>
                  <a:lnTo>
                    <a:pt x="3235" y="346"/>
                  </a:lnTo>
                  <a:lnTo>
                    <a:pt x="3254" y="337"/>
                  </a:lnTo>
                  <a:lnTo>
                    <a:pt x="3273" y="351"/>
                  </a:lnTo>
                  <a:lnTo>
                    <a:pt x="3291" y="355"/>
                  </a:lnTo>
                  <a:lnTo>
                    <a:pt x="3310" y="352"/>
                  </a:lnTo>
                  <a:lnTo>
                    <a:pt x="3329" y="353"/>
                  </a:lnTo>
                  <a:lnTo>
                    <a:pt x="3348" y="354"/>
                  </a:lnTo>
                  <a:lnTo>
                    <a:pt x="3367" y="352"/>
                  </a:lnTo>
                  <a:lnTo>
                    <a:pt x="3386" y="359"/>
                  </a:lnTo>
                  <a:lnTo>
                    <a:pt x="3404" y="355"/>
                  </a:lnTo>
                  <a:lnTo>
                    <a:pt x="3423" y="356"/>
                  </a:lnTo>
                  <a:lnTo>
                    <a:pt x="3442" y="352"/>
                  </a:lnTo>
                  <a:lnTo>
                    <a:pt x="3461" y="355"/>
                  </a:lnTo>
                  <a:lnTo>
                    <a:pt x="3480" y="345"/>
                  </a:lnTo>
                  <a:lnTo>
                    <a:pt x="3499" y="339"/>
                  </a:lnTo>
                  <a:lnTo>
                    <a:pt x="3517" y="333"/>
                  </a:lnTo>
                  <a:lnTo>
                    <a:pt x="3536" y="341"/>
                  </a:lnTo>
                  <a:lnTo>
                    <a:pt x="3555" y="333"/>
                  </a:lnTo>
                  <a:lnTo>
                    <a:pt x="3573" y="293"/>
                  </a:lnTo>
                  <a:lnTo>
                    <a:pt x="3592" y="273"/>
                  </a:lnTo>
                  <a:lnTo>
                    <a:pt x="3611" y="236"/>
                  </a:lnTo>
                  <a:lnTo>
                    <a:pt x="3630" y="235"/>
                  </a:lnTo>
                  <a:lnTo>
                    <a:pt x="3648" y="210"/>
                  </a:lnTo>
                  <a:lnTo>
                    <a:pt x="3667" y="122"/>
                  </a:lnTo>
                  <a:lnTo>
                    <a:pt x="3686" y="85"/>
                  </a:lnTo>
                  <a:lnTo>
                    <a:pt x="3705" y="116"/>
                  </a:lnTo>
                  <a:lnTo>
                    <a:pt x="3724" y="145"/>
                  </a:lnTo>
                  <a:lnTo>
                    <a:pt x="3742" y="174"/>
                  </a:lnTo>
                  <a:lnTo>
                    <a:pt x="3761" y="0"/>
                  </a:lnTo>
                  <a:lnTo>
                    <a:pt x="3780" y="26"/>
                  </a:lnTo>
                  <a:lnTo>
                    <a:pt x="3799" y="39"/>
                  </a:lnTo>
                  <a:lnTo>
                    <a:pt x="3799" y="357"/>
                  </a:lnTo>
                  <a:lnTo>
                    <a:pt x="3780" y="354"/>
                  </a:lnTo>
                  <a:lnTo>
                    <a:pt x="3761" y="335"/>
                  </a:lnTo>
                  <a:lnTo>
                    <a:pt x="3742" y="322"/>
                  </a:lnTo>
                  <a:lnTo>
                    <a:pt x="3724" y="301"/>
                  </a:lnTo>
                  <a:lnTo>
                    <a:pt x="3705" y="280"/>
                  </a:lnTo>
                  <a:lnTo>
                    <a:pt x="3686" y="254"/>
                  </a:lnTo>
                  <a:lnTo>
                    <a:pt x="3667" y="291"/>
                  </a:lnTo>
                  <a:lnTo>
                    <a:pt x="3648" y="377"/>
                  </a:lnTo>
                  <a:lnTo>
                    <a:pt x="3630" y="400"/>
                  </a:lnTo>
                  <a:lnTo>
                    <a:pt x="3611" y="395"/>
                  </a:lnTo>
                  <a:lnTo>
                    <a:pt x="3592" y="429"/>
                  </a:lnTo>
                  <a:lnTo>
                    <a:pt x="3573" y="447"/>
                  </a:lnTo>
                  <a:lnTo>
                    <a:pt x="3555" y="482"/>
                  </a:lnTo>
                  <a:lnTo>
                    <a:pt x="3536" y="489"/>
                  </a:lnTo>
                  <a:lnTo>
                    <a:pt x="3517" y="483"/>
                  </a:lnTo>
                  <a:lnTo>
                    <a:pt x="3499" y="490"/>
                  </a:lnTo>
                  <a:lnTo>
                    <a:pt x="3480" y="497"/>
                  </a:lnTo>
                  <a:lnTo>
                    <a:pt x="3461" y="506"/>
                  </a:lnTo>
                  <a:lnTo>
                    <a:pt x="3442" y="506"/>
                  </a:lnTo>
                  <a:lnTo>
                    <a:pt x="3423" y="510"/>
                  </a:lnTo>
                  <a:lnTo>
                    <a:pt x="3404" y="516"/>
                  </a:lnTo>
                  <a:lnTo>
                    <a:pt x="3386" y="522"/>
                  </a:lnTo>
                  <a:lnTo>
                    <a:pt x="3367" y="520"/>
                  </a:lnTo>
                  <a:lnTo>
                    <a:pt x="3348" y="524"/>
                  </a:lnTo>
                  <a:lnTo>
                    <a:pt x="3329" y="524"/>
                  </a:lnTo>
                  <a:lnTo>
                    <a:pt x="3310" y="524"/>
                  </a:lnTo>
                  <a:lnTo>
                    <a:pt x="3291" y="527"/>
                  </a:lnTo>
                  <a:lnTo>
                    <a:pt x="3273" y="524"/>
                  </a:lnTo>
                  <a:lnTo>
                    <a:pt x="3254" y="507"/>
                  </a:lnTo>
                  <a:lnTo>
                    <a:pt x="3235" y="515"/>
                  </a:lnTo>
                  <a:lnTo>
                    <a:pt x="3216" y="514"/>
                  </a:lnTo>
                  <a:lnTo>
                    <a:pt x="3197" y="530"/>
                  </a:lnTo>
                  <a:lnTo>
                    <a:pt x="3178" y="538"/>
                  </a:lnTo>
                  <a:lnTo>
                    <a:pt x="3160" y="539"/>
                  </a:lnTo>
                  <a:lnTo>
                    <a:pt x="3141" y="530"/>
                  </a:lnTo>
                  <a:lnTo>
                    <a:pt x="3122" y="540"/>
                  </a:lnTo>
                  <a:lnTo>
                    <a:pt x="3103" y="562"/>
                  </a:lnTo>
                  <a:lnTo>
                    <a:pt x="3084" y="560"/>
                  </a:lnTo>
                  <a:lnTo>
                    <a:pt x="3065" y="580"/>
                  </a:lnTo>
                  <a:lnTo>
                    <a:pt x="3047" y="591"/>
                  </a:lnTo>
                  <a:lnTo>
                    <a:pt x="3028" y="605"/>
                  </a:lnTo>
                  <a:lnTo>
                    <a:pt x="3009" y="598"/>
                  </a:lnTo>
                  <a:lnTo>
                    <a:pt x="2990" y="617"/>
                  </a:lnTo>
                  <a:lnTo>
                    <a:pt x="2971" y="628"/>
                  </a:lnTo>
                  <a:lnTo>
                    <a:pt x="2952" y="630"/>
                  </a:lnTo>
                  <a:lnTo>
                    <a:pt x="2934" y="629"/>
                  </a:lnTo>
                  <a:lnTo>
                    <a:pt x="2915" y="629"/>
                  </a:lnTo>
                  <a:lnTo>
                    <a:pt x="2896" y="637"/>
                  </a:lnTo>
                  <a:lnTo>
                    <a:pt x="2878" y="647"/>
                  </a:lnTo>
                  <a:lnTo>
                    <a:pt x="2859" y="650"/>
                  </a:lnTo>
                  <a:lnTo>
                    <a:pt x="2840" y="658"/>
                  </a:lnTo>
                  <a:lnTo>
                    <a:pt x="2821" y="670"/>
                  </a:lnTo>
                  <a:lnTo>
                    <a:pt x="2803" y="671"/>
                  </a:lnTo>
                  <a:lnTo>
                    <a:pt x="2784" y="673"/>
                  </a:lnTo>
                  <a:lnTo>
                    <a:pt x="2765" y="676"/>
                  </a:lnTo>
                  <a:lnTo>
                    <a:pt x="2746" y="678"/>
                  </a:lnTo>
                  <a:lnTo>
                    <a:pt x="2727" y="680"/>
                  </a:lnTo>
                  <a:lnTo>
                    <a:pt x="2708" y="673"/>
                  </a:lnTo>
                  <a:lnTo>
                    <a:pt x="2690" y="675"/>
                  </a:lnTo>
                  <a:lnTo>
                    <a:pt x="2671" y="678"/>
                  </a:lnTo>
                  <a:lnTo>
                    <a:pt x="2652" y="681"/>
                  </a:lnTo>
                  <a:lnTo>
                    <a:pt x="2633" y="690"/>
                  </a:lnTo>
                  <a:lnTo>
                    <a:pt x="2614" y="698"/>
                  </a:lnTo>
                  <a:lnTo>
                    <a:pt x="2595" y="700"/>
                  </a:lnTo>
                  <a:lnTo>
                    <a:pt x="2577" y="698"/>
                  </a:lnTo>
                  <a:lnTo>
                    <a:pt x="2558" y="692"/>
                  </a:lnTo>
                  <a:lnTo>
                    <a:pt x="2539" y="692"/>
                  </a:lnTo>
                  <a:lnTo>
                    <a:pt x="2520" y="692"/>
                  </a:lnTo>
                  <a:lnTo>
                    <a:pt x="2501" y="693"/>
                  </a:lnTo>
                  <a:lnTo>
                    <a:pt x="2482" y="692"/>
                  </a:lnTo>
                  <a:lnTo>
                    <a:pt x="2464" y="688"/>
                  </a:lnTo>
                  <a:lnTo>
                    <a:pt x="2445" y="682"/>
                  </a:lnTo>
                  <a:lnTo>
                    <a:pt x="2426" y="680"/>
                  </a:lnTo>
                  <a:lnTo>
                    <a:pt x="2407" y="670"/>
                  </a:lnTo>
                  <a:lnTo>
                    <a:pt x="2388" y="668"/>
                  </a:lnTo>
                  <a:lnTo>
                    <a:pt x="2369" y="666"/>
                  </a:lnTo>
                  <a:lnTo>
                    <a:pt x="2351" y="659"/>
                  </a:lnTo>
                  <a:lnTo>
                    <a:pt x="2332" y="640"/>
                  </a:lnTo>
                  <a:lnTo>
                    <a:pt x="2313" y="640"/>
                  </a:lnTo>
                  <a:lnTo>
                    <a:pt x="2294" y="644"/>
                  </a:lnTo>
                  <a:lnTo>
                    <a:pt x="2275" y="642"/>
                  </a:lnTo>
                  <a:lnTo>
                    <a:pt x="2257" y="620"/>
                  </a:lnTo>
                  <a:lnTo>
                    <a:pt x="2238" y="610"/>
                  </a:lnTo>
                  <a:lnTo>
                    <a:pt x="2219" y="606"/>
                  </a:lnTo>
                  <a:lnTo>
                    <a:pt x="2200" y="610"/>
                  </a:lnTo>
                  <a:lnTo>
                    <a:pt x="2182" y="613"/>
                  </a:lnTo>
                  <a:lnTo>
                    <a:pt x="2163" y="601"/>
                  </a:lnTo>
                  <a:lnTo>
                    <a:pt x="2144" y="600"/>
                  </a:lnTo>
                  <a:lnTo>
                    <a:pt x="2126" y="600"/>
                  </a:lnTo>
                  <a:lnTo>
                    <a:pt x="2107" y="597"/>
                  </a:lnTo>
                  <a:lnTo>
                    <a:pt x="2088" y="599"/>
                  </a:lnTo>
                  <a:lnTo>
                    <a:pt x="2069" y="600"/>
                  </a:lnTo>
                  <a:lnTo>
                    <a:pt x="2050" y="603"/>
                  </a:lnTo>
                  <a:lnTo>
                    <a:pt x="2031" y="604"/>
                  </a:lnTo>
                  <a:lnTo>
                    <a:pt x="2013" y="598"/>
                  </a:lnTo>
                  <a:lnTo>
                    <a:pt x="1994" y="613"/>
                  </a:lnTo>
                  <a:lnTo>
                    <a:pt x="1975" y="621"/>
                  </a:lnTo>
                  <a:lnTo>
                    <a:pt x="1956" y="630"/>
                  </a:lnTo>
                  <a:lnTo>
                    <a:pt x="1937" y="630"/>
                  </a:lnTo>
                  <a:lnTo>
                    <a:pt x="1918" y="646"/>
                  </a:lnTo>
                  <a:lnTo>
                    <a:pt x="1900" y="648"/>
                  </a:lnTo>
                  <a:lnTo>
                    <a:pt x="1881" y="654"/>
                  </a:lnTo>
                  <a:lnTo>
                    <a:pt x="1862" y="651"/>
                  </a:lnTo>
                  <a:lnTo>
                    <a:pt x="1843" y="668"/>
                  </a:lnTo>
                  <a:lnTo>
                    <a:pt x="1824" y="674"/>
                  </a:lnTo>
                  <a:lnTo>
                    <a:pt x="1805" y="678"/>
                  </a:lnTo>
                  <a:lnTo>
                    <a:pt x="1786" y="681"/>
                  </a:lnTo>
                  <a:lnTo>
                    <a:pt x="1768" y="685"/>
                  </a:lnTo>
                  <a:lnTo>
                    <a:pt x="1749" y="686"/>
                  </a:lnTo>
                  <a:lnTo>
                    <a:pt x="1730" y="680"/>
                  </a:lnTo>
                  <a:lnTo>
                    <a:pt x="1711" y="670"/>
                  </a:lnTo>
                  <a:lnTo>
                    <a:pt x="1692" y="677"/>
                  </a:lnTo>
                  <a:lnTo>
                    <a:pt x="1673" y="685"/>
                  </a:lnTo>
                  <a:lnTo>
                    <a:pt x="1655" y="686"/>
                  </a:lnTo>
                  <a:lnTo>
                    <a:pt x="1636" y="692"/>
                  </a:lnTo>
                  <a:lnTo>
                    <a:pt x="1617" y="705"/>
                  </a:lnTo>
                  <a:lnTo>
                    <a:pt x="1598" y="707"/>
                  </a:lnTo>
                  <a:lnTo>
                    <a:pt x="1579" y="718"/>
                  </a:lnTo>
                  <a:lnTo>
                    <a:pt x="1561" y="703"/>
                  </a:lnTo>
                  <a:lnTo>
                    <a:pt x="1542" y="697"/>
                  </a:lnTo>
                  <a:lnTo>
                    <a:pt x="1523" y="700"/>
                  </a:lnTo>
                  <a:lnTo>
                    <a:pt x="1504" y="710"/>
                  </a:lnTo>
                  <a:lnTo>
                    <a:pt x="1486" y="706"/>
                  </a:lnTo>
                  <a:lnTo>
                    <a:pt x="1467" y="707"/>
                  </a:lnTo>
                  <a:lnTo>
                    <a:pt x="1448" y="710"/>
                  </a:lnTo>
                  <a:lnTo>
                    <a:pt x="1430" y="715"/>
                  </a:lnTo>
                  <a:lnTo>
                    <a:pt x="1411" y="716"/>
                  </a:lnTo>
                  <a:lnTo>
                    <a:pt x="1392" y="718"/>
                  </a:lnTo>
                  <a:lnTo>
                    <a:pt x="1373" y="722"/>
                  </a:lnTo>
                  <a:lnTo>
                    <a:pt x="1354" y="711"/>
                  </a:lnTo>
                  <a:lnTo>
                    <a:pt x="1335" y="714"/>
                  </a:lnTo>
                  <a:lnTo>
                    <a:pt x="1317" y="722"/>
                  </a:lnTo>
                  <a:lnTo>
                    <a:pt x="1298" y="721"/>
                  </a:lnTo>
                  <a:lnTo>
                    <a:pt x="1279" y="720"/>
                  </a:lnTo>
                  <a:lnTo>
                    <a:pt x="1260" y="717"/>
                  </a:lnTo>
                  <a:lnTo>
                    <a:pt x="1241" y="723"/>
                  </a:lnTo>
                  <a:lnTo>
                    <a:pt x="1222" y="725"/>
                  </a:lnTo>
                  <a:lnTo>
                    <a:pt x="1204" y="730"/>
                  </a:lnTo>
                  <a:lnTo>
                    <a:pt x="1185" y="722"/>
                  </a:lnTo>
                  <a:lnTo>
                    <a:pt x="1166" y="719"/>
                  </a:lnTo>
                  <a:lnTo>
                    <a:pt x="1147" y="711"/>
                  </a:lnTo>
                  <a:lnTo>
                    <a:pt x="1128" y="713"/>
                  </a:lnTo>
                  <a:lnTo>
                    <a:pt x="1109" y="712"/>
                  </a:lnTo>
                  <a:lnTo>
                    <a:pt x="1091" y="708"/>
                  </a:lnTo>
                  <a:lnTo>
                    <a:pt x="1072" y="705"/>
                  </a:lnTo>
                  <a:lnTo>
                    <a:pt x="1053" y="710"/>
                  </a:lnTo>
                  <a:lnTo>
                    <a:pt x="1034" y="716"/>
                  </a:lnTo>
                  <a:lnTo>
                    <a:pt x="1015" y="714"/>
                  </a:lnTo>
                  <a:lnTo>
                    <a:pt x="996" y="725"/>
                  </a:lnTo>
                  <a:lnTo>
                    <a:pt x="978" y="730"/>
                  </a:lnTo>
                  <a:lnTo>
                    <a:pt x="959" y="725"/>
                  </a:lnTo>
                  <a:lnTo>
                    <a:pt x="940" y="737"/>
                  </a:lnTo>
                  <a:lnTo>
                    <a:pt x="921" y="745"/>
                  </a:lnTo>
                  <a:lnTo>
                    <a:pt x="902" y="747"/>
                  </a:lnTo>
                  <a:lnTo>
                    <a:pt x="883" y="742"/>
                  </a:lnTo>
                  <a:lnTo>
                    <a:pt x="865" y="760"/>
                  </a:lnTo>
                  <a:lnTo>
                    <a:pt x="846" y="764"/>
                  </a:lnTo>
                  <a:lnTo>
                    <a:pt x="827" y="771"/>
                  </a:lnTo>
                  <a:lnTo>
                    <a:pt x="809" y="761"/>
                  </a:lnTo>
                  <a:lnTo>
                    <a:pt x="790" y="780"/>
                  </a:lnTo>
                  <a:lnTo>
                    <a:pt x="771" y="785"/>
                  </a:lnTo>
                  <a:lnTo>
                    <a:pt x="752" y="790"/>
                  </a:lnTo>
                  <a:lnTo>
                    <a:pt x="734" y="782"/>
                  </a:lnTo>
                  <a:lnTo>
                    <a:pt x="715" y="790"/>
                  </a:lnTo>
                  <a:lnTo>
                    <a:pt x="696" y="782"/>
                  </a:lnTo>
                  <a:lnTo>
                    <a:pt x="677" y="787"/>
                  </a:lnTo>
                  <a:lnTo>
                    <a:pt x="658" y="773"/>
                  </a:lnTo>
                  <a:lnTo>
                    <a:pt x="639" y="783"/>
                  </a:lnTo>
                  <a:lnTo>
                    <a:pt x="621" y="789"/>
                  </a:lnTo>
                  <a:lnTo>
                    <a:pt x="602" y="786"/>
                  </a:lnTo>
                  <a:lnTo>
                    <a:pt x="583" y="771"/>
                  </a:lnTo>
                  <a:lnTo>
                    <a:pt x="564" y="780"/>
                  </a:lnTo>
                  <a:lnTo>
                    <a:pt x="545" y="785"/>
                  </a:lnTo>
                  <a:lnTo>
                    <a:pt x="526" y="795"/>
                  </a:lnTo>
                  <a:lnTo>
                    <a:pt x="508" y="792"/>
                  </a:lnTo>
                  <a:lnTo>
                    <a:pt x="489" y="795"/>
                  </a:lnTo>
                  <a:lnTo>
                    <a:pt x="470" y="786"/>
                  </a:lnTo>
                  <a:lnTo>
                    <a:pt x="451" y="796"/>
                  </a:lnTo>
                  <a:lnTo>
                    <a:pt x="432" y="779"/>
                  </a:lnTo>
                  <a:lnTo>
                    <a:pt x="413" y="783"/>
                  </a:lnTo>
                  <a:lnTo>
                    <a:pt x="395" y="777"/>
                  </a:lnTo>
                  <a:lnTo>
                    <a:pt x="376" y="784"/>
                  </a:lnTo>
                  <a:lnTo>
                    <a:pt x="357" y="773"/>
                  </a:lnTo>
                  <a:lnTo>
                    <a:pt x="338" y="787"/>
                  </a:lnTo>
                  <a:lnTo>
                    <a:pt x="319" y="789"/>
                  </a:lnTo>
                  <a:lnTo>
                    <a:pt x="300" y="797"/>
                  </a:lnTo>
                  <a:lnTo>
                    <a:pt x="282" y="786"/>
                  </a:lnTo>
                  <a:lnTo>
                    <a:pt x="263" y="796"/>
                  </a:lnTo>
                  <a:lnTo>
                    <a:pt x="244" y="794"/>
                  </a:lnTo>
                  <a:lnTo>
                    <a:pt x="225" y="802"/>
                  </a:lnTo>
                  <a:lnTo>
                    <a:pt x="206" y="795"/>
                  </a:lnTo>
                  <a:lnTo>
                    <a:pt x="188" y="812"/>
                  </a:lnTo>
                  <a:lnTo>
                    <a:pt x="169" y="817"/>
                  </a:lnTo>
                  <a:lnTo>
                    <a:pt x="150" y="824"/>
                  </a:lnTo>
                  <a:lnTo>
                    <a:pt x="131" y="814"/>
                  </a:lnTo>
                  <a:lnTo>
                    <a:pt x="113" y="818"/>
                  </a:lnTo>
                  <a:lnTo>
                    <a:pt x="94" y="822"/>
                  </a:lnTo>
                  <a:lnTo>
                    <a:pt x="75" y="825"/>
                  </a:lnTo>
                  <a:lnTo>
                    <a:pt x="57" y="821"/>
                  </a:lnTo>
                  <a:lnTo>
                    <a:pt x="38" y="838"/>
                  </a:lnTo>
                  <a:lnTo>
                    <a:pt x="19" y="846"/>
                  </a:lnTo>
                  <a:lnTo>
                    <a:pt x="0" y="856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947" y="2046"/>
              <a:ext cx="3799" cy="1010"/>
            </a:xfrm>
            <a:custGeom>
              <a:avLst/>
              <a:gdLst>
                <a:gd name="T0" fmla="*/ 94 w 3799"/>
                <a:gd name="T1" fmla="*/ 975 h 1010"/>
                <a:gd name="T2" fmla="*/ 225 w 3799"/>
                <a:gd name="T3" fmla="*/ 954 h 1010"/>
                <a:gd name="T4" fmla="*/ 357 w 3799"/>
                <a:gd name="T5" fmla="*/ 923 h 1010"/>
                <a:gd name="T6" fmla="*/ 489 w 3799"/>
                <a:gd name="T7" fmla="*/ 942 h 1010"/>
                <a:gd name="T8" fmla="*/ 621 w 3799"/>
                <a:gd name="T9" fmla="*/ 934 h 1010"/>
                <a:gd name="T10" fmla="*/ 752 w 3799"/>
                <a:gd name="T11" fmla="*/ 928 h 1010"/>
                <a:gd name="T12" fmla="*/ 883 w 3799"/>
                <a:gd name="T13" fmla="*/ 875 h 1010"/>
                <a:gd name="T14" fmla="*/ 1015 w 3799"/>
                <a:gd name="T15" fmla="*/ 840 h 1010"/>
                <a:gd name="T16" fmla="*/ 1147 w 3799"/>
                <a:gd name="T17" fmla="*/ 827 h 1010"/>
                <a:gd name="T18" fmla="*/ 1279 w 3799"/>
                <a:gd name="T19" fmla="*/ 836 h 1010"/>
                <a:gd name="T20" fmla="*/ 1411 w 3799"/>
                <a:gd name="T21" fmla="*/ 824 h 1010"/>
                <a:gd name="T22" fmla="*/ 1542 w 3799"/>
                <a:gd name="T23" fmla="*/ 791 h 1010"/>
                <a:gd name="T24" fmla="*/ 1673 w 3799"/>
                <a:gd name="T25" fmla="*/ 768 h 1010"/>
                <a:gd name="T26" fmla="*/ 1805 w 3799"/>
                <a:gd name="T27" fmla="*/ 750 h 1010"/>
                <a:gd name="T28" fmla="*/ 1937 w 3799"/>
                <a:gd name="T29" fmla="*/ 685 h 1010"/>
                <a:gd name="T30" fmla="*/ 2069 w 3799"/>
                <a:gd name="T31" fmla="*/ 620 h 1010"/>
                <a:gd name="T32" fmla="*/ 2200 w 3799"/>
                <a:gd name="T33" fmla="*/ 617 h 1010"/>
                <a:gd name="T34" fmla="*/ 2332 w 3799"/>
                <a:gd name="T35" fmla="*/ 625 h 1010"/>
                <a:gd name="T36" fmla="*/ 2464 w 3799"/>
                <a:gd name="T37" fmla="*/ 658 h 1010"/>
                <a:gd name="T38" fmla="*/ 2595 w 3799"/>
                <a:gd name="T39" fmla="*/ 653 h 1010"/>
                <a:gd name="T40" fmla="*/ 2727 w 3799"/>
                <a:gd name="T41" fmla="*/ 615 h 1010"/>
                <a:gd name="T42" fmla="*/ 2859 w 3799"/>
                <a:gd name="T43" fmla="*/ 572 h 1010"/>
                <a:gd name="T44" fmla="*/ 2990 w 3799"/>
                <a:gd name="T45" fmla="*/ 490 h 1010"/>
                <a:gd name="T46" fmla="*/ 3122 w 3799"/>
                <a:gd name="T47" fmla="*/ 367 h 1010"/>
                <a:gd name="T48" fmla="*/ 3254 w 3799"/>
                <a:gd name="T49" fmla="*/ 294 h 1010"/>
                <a:gd name="T50" fmla="*/ 3386 w 3799"/>
                <a:gd name="T51" fmla="*/ 332 h 1010"/>
                <a:gd name="T52" fmla="*/ 3517 w 3799"/>
                <a:gd name="T53" fmla="*/ 302 h 1010"/>
                <a:gd name="T54" fmla="*/ 3648 w 3799"/>
                <a:gd name="T55" fmla="*/ 140 h 1010"/>
                <a:gd name="T56" fmla="*/ 3780 w 3799"/>
                <a:gd name="T57" fmla="*/ 141 h 1010"/>
                <a:gd name="T58" fmla="*/ 3705 w 3799"/>
                <a:gd name="T59" fmla="*/ 284 h 1010"/>
                <a:gd name="T60" fmla="*/ 3573 w 3799"/>
                <a:gd name="T61" fmla="*/ 461 h 1010"/>
                <a:gd name="T62" fmla="*/ 3442 w 3799"/>
                <a:gd name="T63" fmla="*/ 520 h 1010"/>
                <a:gd name="T64" fmla="*/ 3310 w 3799"/>
                <a:gd name="T65" fmla="*/ 520 h 1010"/>
                <a:gd name="T66" fmla="*/ 3178 w 3799"/>
                <a:gd name="T67" fmla="*/ 546 h 1010"/>
                <a:gd name="T68" fmla="*/ 3047 w 3799"/>
                <a:gd name="T69" fmla="*/ 627 h 1010"/>
                <a:gd name="T70" fmla="*/ 2915 w 3799"/>
                <a:gd name="T71" fmla="*/ 687 h 1010"/>
                <a:gd name="T72" fmla="*/ 2784 w 3799"/>
                <a:gd name="T73" fmla="*/ 755 h 1010"/>
                <a:gd name="T74" fmla="*/ 2652 w 3799"/>
                <a:gd name="T75" fmla="*/ 769 h 1010"/>
                <a:gd name="T76" fmla="*/ 2520 w 3799"/>
                <a:gd name="T77" fmla="*/ 796 h 1010"/>
                <a:gd name="T78" fmla="*/ 2388 w 3799"/>
                <a:gd name="T79" fmla="*/ 778 h 1010"/>
                <a:gd name="T80" fmla="*/ 2257 w 3799"/>
                <a:gd name="T81" fmla="*/ 733 h 1010"/>
                <a:gd name="T82" fmla="*/ 2126 w 3799"/>
                <a:gd name="T83" fmla="*/ 714 h 1010"/>
                <a:gd name="T84" fmla="*/ 1994 w 3799"/>
                <a:gd name="T85" fmla="*/ 728 h 1010"/>
                <a:gd name="T86" fmla="*/ 1862 w 3799"/>
                <a:gd name="T87" fmla="*/ 767 h 1010"/>
                <a:gd name="T88" fmla="*/ 1730 w 3799"/>
                <a:gd name="T89" fmla="*/ 796 h 1010"/>
                <a:gd name="T90" fmla="*/ 1598 w 3799"/>
                <a:gd name="T91" fmla="*/ 827 h 1010"/>
                <a:gd name="T92" fmla="*/ 1467 w 3799"/>
                <a:gd name="T93" fmla="*/ 833 h 1010"/>
                <a:gd name="T94" fmla="*/ 1335 w 3799"/>
                <a:gd name="T95" fmla="*/ 846 h 1010"/>
                <a:gd name="T96" fmla="*/ 1204 w 3799"/>
                <a:gd name="T97" fmla="*/ 861 h 1010"/>
                <a:gd name="T98" fmla="*/ 1072 w 3799"/>
                <a:gd name="T99" fmla="*/ 838 h 1010"/>
                <a:gd name="T100" fmla="*/ 940 w 3799"/>
                <a:gd name="T101" fmla="*/ 876 h 1010"/>
                <a:gd name="T102" fmla="*/ 809 w 3799"/>
                <a:gd name="T103" fmla="*/ 898 h 1010"/>
                <a:gd name="T104" fmla="*/ 677 w 3799"/>
                <a:gd name="T105" fmla="*/ 935 h 1010"/>
                <a:gd name="T106" fmla="*/ 545 w 3799"/>
                <a:gd name="T107" fmla="*/ 932 h 1010"/>
                <a:gd name="T108" fmla="*/ 413 w 3799"/>
                <a:gd name="T109" fmla="*/ 933 h 1010"/>
                <a:gd name="T110" fmla="*/ 282 w 3799"/>
                <a:gd name="T111" fmla="*/ 936 h 1010"/>
                <a:gd name="T112" fmla="*/ 150 w 3799"/>
                <a:gd name="T113" fmla="*/ 976 h 1010"/>
                <a:gd name="T114" fmla="*/ 19 w 3799"/>
                <a:gd name="T115" fmla="*/ 999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010">
                  <a:moveTo>
                    <a:pt x="0" y="1010"/>
                  </a:moveTo>
                  <a:lnTo>
                    <a:pt x="0" y="1010"/>
                  </a:lnTo>
                  <a:lnTo>
                    <a:pt x="19" y="999"/>
                  </a:lnTo>
                  <a:lnTo>
                    <a:pt x="38" y="991"/>
                  </a:lnTo>
                  <a:lnTo>
                    <a:pt x="57" y="973"/>
                  </a:lnTo>
                  <a:lnTo>
                    <a:pt x="75" y="977"/>
                  </a:lnTo>
                  <a:lnTo>
                    <a:pt x="94" y="975"/>
                  </a:lnTo>
                  <a:lnTo>
                    <a:pt x="113" y="970"/>
                  </a:lnTo>
                  <a:lnTo>
                    <a:pt x="131" y="965"/>
                  </a:lnTo>
                  <a:lnTo>
                    <a:pt x="150" y="976"/>
                  </a:lnTo>
                  <a:lnTo>
                    <a:pt x="169" y="969"/>
                  </a:lnTo>
                  <a:lnTo>
                    <a:pt x="188" y="964"/>
                  </a:lnTo>
                  <a:lnTo>
                    <a:pt x="206" y="945"/>
                  </a:lnTo>
                  <a:lnTo>
                    <a:pt x="225" y="954"/>
                  </a:lnTo>
                  <a:lnTo>
                    <a:pt x="244" y="945"/>
                  </a:lnTo>
                  <a:lnTo>
                    <a:pt x="263" y="946"/>
                  </a:lnTo>
                  <a:lnTo>
                    <a:pt x="282" y="935"/>
                  </a:lnTo>
                  <a:lnTo>
                    <a:pt x="300" y="947"/>
                  </a:lnTo>
                  <a:lnTo>
                    <a:pt x="319" y="939"/>
                  </a:lnTo>
                  <a:lnTo>
                    <a:pt x="338" y="937"/>
                  </a:lnTo>
                  <a:lnTo>
                    <a:pt x="357" y="923"/>
                  </a:lnTo>
                  <a:lnTo>
                    <a:pt x="376" y="934"/>
                  </a:lnTo>
                  <a:lnTo>
                    <a:pt x="395" y="926"/>
                  </a:lnTo>
                  <a:lnTo>
                    <a:pt x="413" y="932"/>
                  </a:lnTo>
                  <a:lnTo>
                    <a:pt x="432" y="929"/>
                  </a:lnTo>
                  <a:lnTo>
                    <a:pt x="451" y="945"/>
                  </a:lnTo>
                  <a:lnTo>
                    <a:pt x="470" y="933"/>
                  </a:lnTo>
                  <a:lnTo>
                    <a:pt x="489" y="942"/>
                  </a:lnTo>
                  <a:lnTo>
                    <a:pt x="508" y="938"/>
                  </a:lnTo>
                  <a:lnTo>
                    <a:pt x="526" y="941"/>
                  </a:lnTo>
                  <a:lnTo>
                    <a:pt x="545" y="931"/>
                  </a:lnTo>
                  <a:lnTo>
                    <a:pt x="564" y="928"/>
                  </a:lnTo>
                  <a:lnTo>
                    <a:pt x="583" y="918"/>
                  </a:lnTo>
                  <a:lnTo>
                    <a:pt x="602" y="932"/>
                  </a:lnTo>
                  <a:lnTo>
                    <a:pt x="621" y="934"/>
                  </a:lnTo>
                  <a:lnTo>
                    <a:pt x="639" y="929"/>
                  </a:lnTo>
                  <a:lnTo>
                    <a:pt x="658" y="918"/>
                  </a:lnTo>
                  <a:lnTo>
                    <a:pt x="677" y="933"/>
                  </a:lnTo>
                  <a:lnTo>
                    <a:pt x="696" y="927"/>
                  </a:lnTo>
                  <a:lnTo>
                    <a:pt x="715" y="933"/>
                  </a:lnTo>
                  <a:lnTo>
                    <a:pt x="734" y="922"/>
                  </a:lnTo>
                  <a:lnTo>
                    <a:pt x="752" y="928"/>
                  </a:lnTo>
                  <a:lnTo>
                    <a:pt x="771" y="922"/>
                  </a:lnTo>
                  <a:lnTo>
                    <a:pt x="790" y="916"/>
                  </a:lnTo>
                  <a:lnTo>
                    <a:pt x="809" y="894"/>
                  </a:lnTo>
                  <a:lnTo>
                    <a:pt x="827" y="905"/>
                  </a:lnTo>
                  <a:lnTo>
                    <a:pt x="846" y="899"/>
                  </a:lnTo>
                  <a:lnTo>
                    <a:pt x="865" y="894"/>
                  </a:lnTo>
                  <a:lnTo>
                    <a:pt x="883" y="875"/>
                  </a:lnTo>
                  <a:lnTo>
                    <a:pt x="902" y="880"/>
                  </a:lnTo>
                  <a:lnTo>
                    <a:pt x="921" y="878"/>
                  </a:lnTo>
                  <a:lnTo>
                    <a:pt x="940" y="869"/>
                  </a:lnTo>
                  <a:lnTo>
                    <a:pt x="959" y="857"/>
                  </a:lnTo>
                  <a:lnTo>
                    <a:pt x="978" y="860"/>
                  </a:lnTo>
                  <a:lnTo>
                    <a:pt x="996" y="853"/>
                  </a:lnTo>
                  <a:lnTo>
                    <a:pt x="1015" y="840"/>
                  </a:lnTo>
                  <a:lnTo>
                    <a:pt x="1034" y="841"/>
                  </a:lnTo>
                  <a:lnTo>
                    <a:pt x="1053" y="834"/>
                  </a:lnTo>
                  <a:lnTo>
                    <a:pt x="1072" y="828"/>
                  </a:lnTo>
                  <a:lnTo>
                    <a:pt x="1091" y="827"/>
                  </a:lnTo>
                  <a:lnTo>
                    <a:pt x="1109" y="830"/>
                  </a:lnTo>
                  <a:lnTo>
                    <a:pt x="1128" y="830"/>
                  </a:lnTo>
                  <a:lnTo>
                    <a:pt x="1147" y="827"/>
                  </a:lnTo>
                  <a:lnTo>
                    <a:pt x="1166" y="838"/>
                  </a:lnTo>
                  <a:lnTo>
                    <a:pt x="1185" y="839"/>
                  </a:lnTo>
                  <a:lnTo>
                    <a:pt x="1204" y="849"/>
                  </a:lnTo>
                  <a:lnTo>
                    <a:pt x="1222" y="843"/>
                  </a:lnTo>
                  <a:lnTo>
                    <a:pt x="1241" y="840"/>
                  </a:lnTo>
                  <a:lnTo>
                    <a:pt x="1260" y="834"/>
                  </a:lnTo>
                  <a:lnTo>
                    <a:pt x="1279" y="836"/>
                  </a:lnTo>
                  <a:lnTo>
                    <a:pt x="1298" y="836"/>
                  </a:lnTo>
                  <a:lnTo>
                    <a:pt x="1317" y="837"/>
                  </a:lnTo>
                  <a:lnTo>
                    <a:pt x="1335" y="827"/>
                  </a:lnTo>
                  <a:lnTo>
                    <a:pt x="1354" y="823"/>
                  </a:lnTo>
                  <a:lnTo>
                    <a:pt x="1373" y="833"/>
                  </a:lnTo>
                  <a:lnTo>
                    <a:pt x="1392" y="828"/>
                  </a:lnTo>
                  <a:lnTo>
                    <a:pt x="1411" y="824"/>
                  </a:lnTo>
                  <a:lnTo>
                    <a:pt x="1430" y="821"/>
                  </a:lnTo>
                  <a:lnTo>
                    <a:pt x="1448" y="814"/>
                  </a:lnTo>
                  <a:lnTo>
                    <a:pt x="1467" y="809"/>
                  </a:lnTo>
                  <a:lnTo>
                    <a:pt x="1486" y="805"/>
                  </a:lnTo>
                  <a:lnTo>
                    <a:pt x="1504" y="806"/>
                  </a:lnTo>
                  <a:lnTo>
                    <a:pt x="1523" y="793"/>
                  </a:lnTo>
                  <a:lnTo>
                    <a:pt x="1542" y="791"/>
                  </a:lnTo>
                  <a:lnTo>
                    <a:pt x="1561" y="797"/>
                  </a:lnTo>
                  <a:lnTo>
                    <a:pt x="1579" y="812"/>
                  </a:lnTo>
                  <a:lnTo>
                    <a:pt x="1598" y="800"/>
                  </a:lnTo>
                  <a:lnTo>
                    <a:pt x="1617" y="795"/>
                  </a:lnTo>
                  <a:lnTo>
                    <a:pt x="1636" y="780"/>
                  </a:lnTo>
                  <a:lnTo>
                    <a:pt x="1655" y="771"/>
                  </a:lnTo>
                  <a:lnTo>
                    <a:pt x="1673" y="768"/>
                  </a:lnTo>
                  <a:lnTo>
                    <a:pt x="1692" y="757"/>
                  </a:lnTo>
                  <a:lnTo>
                    <a:pt x="1711" y="746"/>
                  </a:lnTo>
                  <a:lnTo>
                    <a:pt x="1730" y="755"/>
                  </a:lnTo>
                  <a:lnTo>
                    <a:pt x="1749" y="759"/>
                  </a:lnTo>
                  <a:lnTo>
                    <a:pt x="1768" y="759"/>
                  </a:lnTo>
                  <a:lnTo>
                    <a:pt x="1786" y="753"/>
                  </a:lnTo>
                  <a:lnTo>
                    <a:pt x="1805" y="750"/>
                  </a:lnTo>
                  <a:lnTo>
                    <a:pt x="1824" y="746"/>
                  </a:lnTo>
                  <a:lnTo>
                    <a:pt x="1843" y="736"/>
                  </a:lnTo>
                  <a:lnTo>
                    <a:pt x="1862" y="716"/>
                  </a:lnTo>
                  <a:lnTo>
                    <a:pt x="1881" y="718"/>
                  </a:lnTo>
                  <a:lnTo>
                    <a:pt x="1900" y="709"/>
                  </a:lnTo>
                  <a:lnTo>
                    <a:pt x="1918" y="703"/>
                  </a:lnTo>
                  <a:lnTo>
                    <a:pt x="1937" y="685"/>
                  </a:lnTo>
                  <a:lnTo>
                    <a:pt x="1956" y="682"/>
                  </a:lnTo>
                  <a:lnTo>
                    <a:pt x="1975" y="668"/>
                  </a:lnTo>
                  <a:lnTo>
                    <a:pt x="1994" y="653"/>
                  </a:lnTo>
                  <a:lnTo>
                    <a:pt x="2013" y="629"/>
                  </a:lnTo>
                  <a:lnTo>
                    <a:pt x="2031" y="632"/>
                  </a:lnTo>
                  <a:lnTo>
                    <a:pt x="2050" y="627"/>
                  </a:lnTo>
                  <a:lnTo>
                    <a:pt x="2069" y="620"/>
                  </a:lnTo>
                  <a:lnTo>
                    <a:pt x="2088" y="617"/>
                  </a:lnTo>
                  <a:lnTo>
                    <a:pt x="2107" y="613"/>
                  </a:lnTo>
                  <a:lnTo>
                    <a:pt x="2126" y="617"/>
                  </a:lnTo>
                  <a:lnTo>
                    <a:pt x="2144" y="614"/>
                  </a:lnTo>
                  <a:lnTo>
                    <a:pt x="2163" y="612"/>
                  </a:lnTo>
                  <a:lnTo>
                    <a:pt x="2182" y="622"/>
                  </a:lnTo>
                  <a:lnTo>
                    <a:pt x="2200" y="617"/>
                  </a:lnTo>
                  <a:lnTo>
                    <a:pt x="2219" y="612"/>
                  </a:lnTo>
                  <a:lnTo>
                    <a:pt x="2238" y="610"/>
                  </a:lnTo>
                  <a:lnTo>
                    <a:pt x="2257" y="621"/>
                  </a:lnTo>
                  <a:lnTo>
                    <a:pt x="2275" y="639"/>
                  </a:lnTo>
                  <a:lnTo>
                    <a:pt x="2294" y="639"/>
                  </a:lnTo>
                  <a:lnTo>
                    <a:pt x="2313" y="628"/>
                  </a:lnTo>
                  <a:lnTo>
                    <a:pt x="2332" y="625"/>
                  </a:lnTo>
                  <a:lnTo>
                    <a:pt x="2351" y="643"/>
                  </a:lnTo>
                  <a:lnTo>
                    <a:pt x="2369" y="646"/>
                  </a:lnTo>
                  <a:lnTo>
                    <a:pt x="2388" y="644"/>
                  </a:lnTo>
                  <a:lnTo>
                    <a:pt x="2407" y="646"/>
                  </a:lnTo>
                  <a:lnTo>
                    <a:pt x="2426" y="653"/>
                  </a:lnTo>
                  <a:lnTo>
                    <a:pt x="2445" y="654"/>
                  </a:lnTo>
                  <a:lnTo>
                    <a:pt x="2464" y="658"/>
                  </a:lnTo>
                  <a:lnTo>
                    <a:pt x="2482" y="660"/>
                  </a:lnTo>
                  <a:lnTo>
                    <a:pt x="2501" y="662"/>
                  </a:lnTo>
                  <a:lnTo>
                    <a:pt x="2520" y="655"/>
                  </a:lnTo>
                  <a:lnTo>
                    <a:pt x="2539" y="655"/>
                  </a:lnTo>
                  <a:lnTo>
                    <a:pt x="2558" y="651"/>
                  </a:lnTo>
                  <a:lnTo>
                    <a:pt x="2577" y="654"/>
                  </a:lnTo>
                  <a:lnTo>
                    <a:pt x="2595" y="653"/>
                  </a:lnTo>
                  <a:lnTo>
                    <a:pt x="2614" y="647"/>
                  </a:lnTo>
                  <a:lnTo>
                    <a:pt x="2633" y="639"/>
                  </a:lnTo>
                  <a:lnTo>
                    <a:pt x="2652" y="625"/>
                  </a:lnTo>
                  <a:lnTo>
                    <a:pt x="2671" y="621"/>
                  </a:lnTo>
                  <a:lnTo>
                    <a:pt x="2690" y="612"/>
                  </a:lnTo>
                  <a:lnTo>
                    <a:pt x="2708" y="609"/>
                  </a:lnTo>
                  <a:lnTo>
                    <a:pt x="2727" y="615"/>
                  </a:lnTo>
                  <a:lnTo>
                    <a:pt x="2746" y="610"/>
                  </a:lnTo>
                  <a:lnTo>
                    <a:pt x="2765" y="607"/>
                  </a:lnTo>
                  <a:lnTo>
                    <a:pt x="2784" y="604"/>
                  </a:lnTo>
                  <a:lnTo>
                    <a:pt x="2803" y="600"/>
                  </a:lnTo>
                  <a:lnTo>
                    <a:pt x="2821" y="599"/>
                  </a:lnTo>
                  <a:lnTo>
                    <a:pt x="2840" y="583"/>
                  </a:lnTo>
                  <a:lnTo>
                    <a:pt x="2859" y="572"/>
                  </a:lnTo>
                  <a:lnTo>
                    <a:pt x="2878" y="564"/>
                  </a:lnTo>
                  <a:lnTo>
                    <a:pt x="2896" y="546"/>
                  </a:lnTo>
                  <a:lnTo>
                    <a:pt x="2915" y="529"/>
                  </a:lnTo>
                  <a:lnTo>
                    <a:pt x="2934" y="522"/>
                  </a:lnTo>
                  <a:lnTo>
                    <a:pt x="2952" y="516"/>
                  </a:lnTo>
                  <a:lnTo>
                    <a:pt x="2971" y="505"/>
                  </a:lnTo>
                  <a:lnTo>
                    <a:pt x="2990" y="490"/>
                  </a:lnTo>
                  <a:lnTo>
                    <a:pt x="3009" y="469"/>
                  </a:lnTo>
                  <a:lnTo>
                    <a:pt x="3028" y="477"/>
                  </a:lnTo>
                  <a:lnTo>
                    <a:pt x="3047" y="456"/>
                  </a:lnTo>
                  <a:lnTo>
                    <a:pt x="3065" y="437"/>
                  </a:lnTo>
                  <a:lnTo>
                    <a:pt x="3084" y="409"/>
                  </a:lnTo>
                  <a:lnTo>
                    <a:pt x="3103" y="404"/>
                  </a:lnTo>
                  <a:lnTo>
                    <a:pt x="3122" y="367"/>
                  </a:lnTo>
                  <a:lnTo>
                    <a:pt x="3141" y="348"/>
                  </a:lnTo>
                  <a:lnTo>
                    <a:pt x="3160" y="351"/>
                  </a:lnTo>
                  <a:lnTo>
                    <a:pt x="3178" y="344"/>
                  </a:lnTo>
                  <a:lnTo>
                    <a:pt x="3197" y="332"/>
                  </a:lnTo>
                  <a:lnTo>
                    <a:pt x="3216" y="309"/>
                  </a:lnTo>
                  <a:lnTo>
                    <a:pt x="3235" y="305"/>
                  </a:lnTo>
                  <a:lnTo>
                    <a:pt x="3254" y="294"/>
                  </a:lnTo>
                  <a:lnTo>
                    <a:pt x="3273" y="307"/>
                  </a:lnTo>
                  <a:lnTo>
                    <a:pt x="3291" y="316"/>
                  </a:lnTo>
                  <a:lnTo>
                    <a:pt x="3310" y="317"/>
                  </a:lnTo>
                  <a:lnTo>
                    <a:pt x="3329" y="319"/>
                  </a:lnTo>
                  <a:lnTo>
                    <a:pt x="3348" y="322"/>
                  </a:lnTo>
                  <a:lnTo>
                    <a:pt x="3367" y="324"/>
                  </a:lnTo>
                  <a:lnTo>
                    <a:pt x="3386" y="332"/>
                  </a:lnTo>
                  <a:lnTo>
                    <a:pt x="3404" y="329"/>
                  </a:lnTo>
                  <a:lnTo>
                    <a:pt x="3423" y="331"/>
                  </a:lnTo>
                  <a:lnTo>
                    <a:pt x="3442" y="327"/>
                  </a:lnTo>
                  <a:lnTo>
                    <a:pt x="3461" y="329"/>
                  </a:lnTo>
                  <a:lnTo>
                    <a:pt x="3480" y="318"/>
                  </a:lnTo>
                  <a:lnTo>
                    <a:pt x="3499" y="310"/>
                  </a:lnTo>
                  <a:lnTo>
                    <a:pt x="3517" y="302"/>
                  </a:lnTo>
                  <a:lnTo>
                    <a:pt x="3536" y="306"/>
                  </a:lnTo>
                  <a:lnTo>
                    <a:pt x="3555" y="296"/>
                  </a:lnTo>
                  <a:lnTo>
                    <a:pt x="3573" y="250"/>
                  </a:lnTo>
                  <a:lnTo>
                    <a:pt x="3592" y="220"/>
                  </a:lnTo>
                  <a:lnTo>
                    <a:pt x="3611" y="178"/>
                  </a:lnTo>
                  <a:lnTo>
                    <a:pt x="3630" y="171"/>
                  </a:lnTo>
                  <a:lnTo>
                    <a:pt x="3648" y="140"/>
                  </a:lnTo>
                  <a:lnTo>
                    <a:pt x="3667" y="43"/>
                  </a:lnTo>
                  <a:lnTo>
                    <a:pt x="3686" y="0"/>
                  </a:lnTo>
                  <a:lnTo>
                    <a:pt x="3705" y="25"/>
                  </a:lnTo>
                  <a:lnTo>
                    <a:pt x="3724" y="48"/>
                  </a:lnTo>
                  <a:lnTo>
                    <a:pt x="3742" y="76"/>
                  </a:lnTo>
                  <a:lnTo>
                    <a:pt x="3761" y="118"/>
                  </a:lnTo>
                  <a:lnTo>
                    <a:pt x="3780" y="141"/>
                  </a:lnTo>
                  <a:lnTo>
                    <a:pt x="3799" y="153"/>
                  </a:lnTo>
                  <a:lnTo>
                    <a:pt x="3799" y="207"/>
                  </a:lnTo>
                  <a:lnTo>
                    <a:pt x="3780" y="194"/>
                  </a:lnTo>
                  <a:lnTo>
                    <a:pt x="3761" y="168"/>
                  </a:lnTo>
                  <a:lnTo>
                    <a:pt x="3742" y="342"/>
                  </a:lnTo>
                  <a:lnTo>
                    <a:pt x="3724" y="313"/>
                  </a:lnTo>
                  <a:lnTo>
                    <a:pt x="3705" y="284"/>
                  </a:lnTo>
                  <a:lnTo>
                    <a:pt x="3686" y="253"/>
                  </a:lnTo>
                  <a:lnTo>
                    <a:pt x="3667" y="290"/>
                  </a:lnTo>
                  <a:lnTo>
                    <a:pt x="3648" y="378"/>
                  </a:lnTo>
                  <a:lnTo>
                    <a:pt x="3630" y="403"/>
                  </a:lnTo>
                  <a:lnTo>
                    <a:pt x="3611" y="404"/>
                  </a:lnTo>
                  <a:lnTo>
                    <a:pt x="3592" y="441"/>
                  </a:lnTo>
                  <a:lnTo>
                    <a:pt x="3573" y="461"/>
                  </a:lnTo>
                  <a:lnTo>
                    <a:pt x="3555" y="501"/>
                  </a:lnTo>
                  <a:lnTo>
                    <a:pt x="3536" y="509"/>
                  </a:lnTo>
                  <a:lnTo>
                    <a:pt x="3517" y="501"/>
                  </a:lnTo>
                  <a:lnTo>
                    <a:pt x="3499" y="507"/>
                  </a:lnTo>
                  <a:lnTo>
                    <a:pt x="3480" y="513"/>
                  </a:lnTo>
                  <a:lnTo>
                    <a:pt x="3461" y="523"/>
                  </a:lnTo>
                  <a:lnTo>
                    <a:pt x="3442" y="520"/>
                  </a:lnTo>
                  <a:lnTo>
                    <a:pt x="3423" y="524"/>
                  </a:lnTo>
                  <a:lnTo>
                    <a:pt x="3404" y="523"/>
                  </a:lnTo>
                  <a:lnTo>
                    <a:pt x="3386" y="527"/>
                  </a:lnTo>
                  <a:lnTo>
                    <a:pt x="3367" y="520"/>
                  </a:lnTo>
                  <a:lnTo>
                    <a:pt x="3348" y="522"/>
                  </a:lnTo>
                  <a:lnTo>
                    <a:pt x="3329" y="521"/>
                  </a:lnTo>
                  <a:lnTo>
                    <a:pt x="3310" y="520"/>
                  </a:lnTo>
                  <a:lnTo>
                    <a:pt x="3291" y="523"/>
                  </a:lnTo>
                  <a:lnTo>
                    <a:pt x="3273" y="519"/>
                  </a:lnTo>
                  <a:lnTo>
                    <a:pt x="3254" y="505"/>
                  </a:lnTo>
                  <a:lnTo>
                    <a:pt x="3235" y="514"/>
                  </a:lnTo>
                  <a:lnTo>
                    <a:pt x="3216" y="516"/>
                  </a:lnTo>
                  <a:lnTo>
                    <a:pt x="3197" y="535"/>
                  </a:lnTo>
                  <a:lnTo>
                    <a:pt x="3178" y="546"/>
                  </a:lnTo>
                  <a:lnTo>
                    <a:pt x="3160" y="549"/>
                  </a:lnTo>
                  <a:lnTo>
                    <a:pt x="3141" y="541"/>
                  </a:lnTo>
                  <a:lnTo>
                    <a:pt x="3122" y="557"/>
                  </a:lnTo>
                  <a:lnTo>
                    <a:pt x="3103" y="584"/>
                  </a:lnTo>
                  <a:lnTo>
                    <a:pt x="3084" y="585"/>
                  </a:lnTo>
                  <a:lnTo>
                    <a:pt x="3065" y="611"/>
                  </a:lnTo>
                  <a:lnTo>
                    <a:pt x="3047" y="627"/>
                  </a:lnTo>
                  <a:lnTo>
                    <a:pt x="3028" y="644"/>
                  </a:lnTo>
                  <a:lnTo>
                    <a:pt x="3009" y="638"/>
                  </a:lnTo>
                  <a:lnTo>
                    <a:pt x="2990" y="659"/>
                  </a:lnTo>
                  <a:lnTo>
                    <a:pt x="2971" y="674"/>
                  </a:lnTo>
                  <a:lnTo>
                    <a:pt x="2952" y="682"/>
                  </a:lnTo>
                  <a:lnTo>
                    <a:pt x="2934" y="684"/>
                  </a:lnTo>
                  <a:lnTo>
                    <a:pt x="2915" y="687"/>
                  </a:lnTo>
                  <a:lnTo>
                    <a:pt x="2896" y="704"/>
                  </a:lnTo>
                  <a:lnTo>
                    <a:pt x="2878" y="718"/>
                  </a:lnTo>
                  <a:lnTo>
                    <a:pt x="2859" y="723"/>
                  </a:lnTo>
                  <a:lnTo>
                    <a:pt x="2840" y="734"/>
                  </a:lnTo>
                  <a:lnTo>
                    <a:pt x="2821" y="750"/>
                  </a:lnTo>
                  <a:lnTo>
                    <a:pt x="2803" y="751"/>
                  </a:lnTo>
                  <a:lnTo>
                    <a:pt x="2784" y="755"/>
                  </a:lnTo>
                  <a:lnTo>
                    <a:pt x="2765" y="757"/>
                  </a:lnTo>
                  <a:lnTo>
                    <a:pt x="2746" y="760"/>
                  </a:lnTo>
                  <a:lnTo>
                    <a:pt x="2727" y="763"/>
                  </a:lnTo>
                  <a:lnTo>
                    <a:pt x="2708" y="757"/>
                  </a:lnTo>
                  <a:lnTo>
                    <a:pt x="2690" y="759"/>
                  </a:lnTo>
                  <a:lnTo>
                    <a:pt x="2671" y="765"/>
                  </a:lnTo>
                  <a:lnTo>
                    <a:pt x="2652" y="769"/>
                  </a:lnTo>
                  <a:lnTo>
                    <a:pt x="2633" y="782"/>
                  </a:lnTo>
                  <a:lnTo>
                    <a:pt x="2614" y="790"/>
                  </a:lnTo>
                  <a:lnTo>
                    <a:pt x="2595" y="797"/>
                  </a:lnTo>
                  <a:lnTo>
                    <a:pt x="2577" y="797"/>
                  </a:lnTo>
                  <a:lnTo>
                    <a:pt x="2558" y="793"/>
                  </a:lnTo>
                  <a:lnTo>
                    <a:pt x="2539" y="796"/>
                  </a:lnTo>
                  <a:lnTo>
                    <a:pt x="2520" y="796"/>
                  </a:lnTo>
                  <a:lnTo>
                    <a:pt x="2501" y="800"/>
                  </a:lnTo>
                  <a:lnTo>
                    <a:pt x="2482" y="800"/>
                  </a:lnTo>
                  <a:lnTo>
                    <a:pt x="2464" y="797"/>
                  </a:lnTo>
                  <a:lnTo>
                    <a:pt x="2445" y="790"/>
                  </a:lnTo>
                  <a:lnTo>
                    <a:pt x="2426" y="789"/>
                  </a:lnTo>
                  <a:lnTo>
                    <a:pt x="2407" y="780"/>
                  </a:lnTo>
                  <a:lnTo>
                    <a:pt x="2388" y="778"/>
                  </a:lnTo>
                  <a:lnTo>
                    <a:pt x="2369" y="777"/>
                  </a:lnTo>
                  <a:lnTo>
                    <a:pt x="2351" y="771"/>
                  </a:lnTo>
                  <a:lnTo>
                    <a:pt x="2332" y="751"/>
                  </a:lnTo>
                  <a:lnTo>
                    <a:pt x="2313" y="751"/>
                  </a:lnTo>
                  <a:lnTo>
                    <a:pt x="2294" y="756"/>
                  </a:lnTo>
                  <a:lnTo>
                    <a:pt x="2275" y="754"/>
                  </a:lnTo>
                  <a:lnTo>
                    <a:pt x="2257" y="733"/>
                  </a:lnTo>
                  <a:lnTo>
                    <a:pt x="2238" y="721"/>
                  </a:lnTo>
                  <a:lnTo>
                    <a:pt x="2219" y="717"/>
                  </a:lnTo>
                  <a:lnTo>
                    <a:pt x="2200" y="720"/>
                  </a:lnTo>
                  <a:lnTo>
                    <a:pt x="2182" y="723"/>
                  </a:lnTo>
                  <a:lnTo>
                    <a:pt x="2163" y="712"/>
                  </a:lnTo>
                  <a:lnTo>
                    <a:pt x="2144" y="713"/>
                  </a:lnTo>
                  <a:lnTo>
                    <a:pt x="2126" y="714"/>
                  </a:lnTo>
                  <a:lnTo>
                    <a:pt x="2107" y="710"/>
                  </a:lnTo>
                  <a:lnTo>
                    <a:pt x="2088" y="714"/>
                  </a:lnTo>
                  <a:lnTo>
                    <a:pt x="2069" y="716"/>
                  </a:lnTo>
                  <a:lnTo>
                    <a:pt x="2050" y="719"/>
                  </a:lnTo>
                  <a:lnTo>
                    <a:pt x="2031" y="720"/>
                  </a:lnTo>
                  <a:lnTo>
                    <a:pt x="2013" y="712"/>
                  </a:lnTo>
                  <a:lnTo>
                    <a:pt x="1994" y="728"/>
                  </a:lnTo>
                  <a:lnTo>
                    <a:pt x="1975" y="736"/>
                  </a:lnTo>
                  <a:lnTo>
                    <a:pt x="1956" y="746"/>
                  </a:lnTo>
                  <a:lnTo>
                    <a:pt x="1937" y="745"/>
                  </a:lnTo>
                  <a:lnTo>
                    <a:pt x="1918" y="760"/>
                  </a:lnTo>
                  <a:lnTo>
                    <a:pt x="1900" y="763"/>
                  </a:lnTo>
                  <a:lnTo>
                    <a:pt x="1881" y="770"/>
                  </a:lnTo>
                  <a:lnTo>
                    <a:pt x="1862" y="767"/>
                  </a:lnTo>
                  <a:lnTo>
                    <a:pt x="1843" y="785"/>
                  </a:lnTo>
                  <a:lnTo>
                    <a:pt x="1824" y="793"/>
                  </a:lnTo>
                  <a:lnTo>
                    <a:pt x="1805" y="797"/>
                  </a:lnTo>
                  <a:lnTo>
                    <a:pt x="1786" y="800"/>
                  </a:lnTo>
                  <a:lnTo>
                    <a:pt x="1768" y="804"/>
                  </a:lnTo>
                  <a:lnTo>
                    <a:pt x="1749" y="803"/>
                  </a:lnTo>
                  <a:lnTo>
                    <a:pt x="1730" y="796"/>
                  </a:lnTo>
                  <a:lnTo>
                    <a:pt x="1711" y="784"/>
                  </a:lnTo>
                  <a:lnTo>
                    <a:pt x="1692" y="792"/>
                  </a:lnTo>
                  <a:lnTo>
                    <a:pt x="1673" y="800"/>
                  </a:lnTo>
                  <a:lnTo>
                    <a:pt x="1655" y="801"/>
                  </a:lnTo>
                  <a:lnTo>
                    <a:pt x="1636" y="808"/>
                  </a:lnTo>
                  <a:lnTo>
                    <a:pt x="1617" y="823"/>
                  </a:lnTo>
                  <a:lnTo>
                    <a:pt x="1598" y="827"/>
                  </a:lnTo>
                  <a:lnTo>
                    <a:pt x="1579" y="839"/>
                  </a:lnTo>
                  <a:lnTo>
                    <a:pt x="1561" y="824"/>
                  </a:lnTo>
                  <a:lnTo>
                    <a:pt x="1542" y="819"/>
                  </a:lnTo>
                  <a:lnTo>
                    <a:pt x="1523" y="820"/>
                  </a:lnTo>
                  <a:lnTo>
                    <a:pt x="1504" y="832"/>
                  </a:lnTo>
                  <a:lnTo>
                    <a:pt x="1486" y="830"/>
                  </a:lnTo>
                  <a:lnTo>
                    <a:pt x="1467" y="833"/>
                  </a:lnTo>
                  <a:lnTo>
                    <a:pt x="1448" y="836"/>
                  </a:lnTo>
                  <a:lnTo>
                    <a:pt x="1430" y="842"/>
                  </a:lnTo>
                  <a:lnTo>
                    <a:pt x="1411" y="845"/>
                  </a:lnTo>
                  <a:lnTo>
                    <a:pt x="1392" y="849"/>
                  </a:lnTo>
                  <a:lnTo>
                    <a:pt x="1373" y="853"/>
                  </a:lnTo>
                  <a:lnTo>
                    <a:pt x="1354" y="843"/>
                  </a:lnTo>
                  <a:lnTo>
                    <a:pt x="1335" y="846"/>
                  </a:lnTo>
                  <a:lnTo>
                    <a:pt x="1317" y="855"/>
                  </a:lnTo>
                  <a:lnTo>
                    <a:pt x="1298" y="853"/>
                  </a:lnTo>
                  <a:lnTo>
                    <a:pt x="1279" y="853"/>
                  </a:lnTo>
                  <a:lnTo>
                    <a:pt x="1260" y="849"/>
                  </a:lnTo>
                  <a:lnTo>
                    <a:pt x="1241" y="854"/>
                  </a:lnTo>
                  <a:lnTo>
                    <a:pt x="1222" y="856"/>
                  </a:lnTo>
                  <a:lnTo>
                    <a:pt x="1204" y="861"/>
                  </a:lnTo>
                  <a:lnTo>
                    <a:pt x="1185" y="851"/>
                  </a:lnTo>
                  <a:lnTo>
                    <a:pt x="1166" y="849"/>
                  </a:lnTo>
                  <a:lnTo>
                    <a:pt x="1147" y="839"/>
                  </a:lnTo>
                  <a:lnTo>
                    <a:pt x="1128" y="841"/>
                  </a:lnTo>
                  <a:lnTo>
                    <a:pt x="1109" y="841"/>
                  </a:lnTo>
                  <a:lnTo>
                    <a:pt x="1091" y="837"/>
                  </a:lnTo>
                  <a:lnTo>
                    <a:pt x="1072" y="838"/>
                  </a:lnTo>
                  <a:lnTo>
                    <a:pt x="1053" y="844"/>
                  </a:lnTo>
                  <a:lnTo>
                    <a:pt x="1034" y="849"/>
                  </a:lnTo>
                  <a:lnTo>
                    <a:pt x="1015" y="849"/>
                  </a:lnTo>
                  <a:lnTo>
                    <a:pt x="996" y="862"/>
                  </a:lnTo>
                  <a:lnTo>
                    <a:pt x="978" y="869"/>
                  </a:lnTo>
                  <a:lnTo>
                    <a:pt x="959" y="865"/>
                  </a:lnTo>
                  <a:lnTo>
                    <a:pt x="940" y="876"/>
                  </a:lnTo>
                  <a:lnTo>
                    <a:pt x="921" y="884"/>
                  </a:lnTo>
                  <a:lnTo>
                    <a:pt x="902" y="886"/>
                  </a:lnTo>
                  <a:lnTo>
                    <a:pt x="883" y="881"/>
                  </a:lnTo>
                  <a:lnTo>
                    <a:pt x="865" y="899"/>
                  </a:lnTo>
                  <a:lnTo>
                    <a:pt x="846" y="904"/>
                  </a:lnTo>
                  <a:lnTo>
                    <a:pt x="827" y="909"/>
                  </a:lnTo>
                  <a:lnTo>
                    <a:pt x="809" y="898"/>
                  </a:lnTo>
                  <a:lnTo>
                    <a:pt x="790" y="919"/>
                  </a:lnTo>
                  <a:lnTo>
                    <a:pt x="771" y="924"/>
                  </a:lnTo>
                  <a:lnTo>
                    <a:pt x="752" y="931"/>
                  </a:lnTo>
                  <a:lnTo>
                    <a:pt x="734" y="924"/>
                  </a:lnTo>
                  <a:lnTo>
                    <a:pt x="715" y="935"/>
                  </a:lnTo>
                  <a:lnTo>
                    <a:pt x="696" y="928"/>
                  </a:lnTo>
                  <a:lnTo>
                    <a:pt x="677" y="935"/>
                  </a:lnTo>
                  <a:lnTo>
                    <a:pt x="658" y="920"/>
                  </a:lnTo>
                  <a:lnTo>
                    <a:pt x="639" y="931"/>
                  </a:lnTo>
                  <a:lnTo>
                    <a:pt x="621" y="936"/>
                  </a:lnTo>
                  <a:lnTo>
                    <a:pt x="602" y="934"/>
                  </a:lnTo>
                  <a:lnTo>
                    <a:pt x="583" y="920"/>
                  </a:lnTo>
                  <a:lnTo>
                    <a:pt x="564" y="929"/>
                  </a:lnTo>
                  <a:lnTo>
                    <a:pt x="545" y="932"/>
                  </a:lnTo>
                  <a:lnTo>
                    <a:pt x="526" y="943"/>
                  </a:lnTo>
                  <a:lnTo>
                    <a:pt x="508" y="939"/>
                  </a:lnTo>
                  <a:lnTo>
                    <a:pt x="489" y="943"/>
                  </a:lnTo>
                  <a:lnTo>
                    <a:pt x="470" y="935"/>
                  </a:lnTo>
                  <a:lnTo>
                    <a:pt x="451" y="946"/>
                  </a:lnTo>
                  <a:lnTo>
                    <a:pt x="432" y="930"/>
                  </a:lnTo>
                  <a:lnTo>
                    <a:pt x="413" y="933"/>
                  </a:lnTo>
                  <a:lnTo>
                    <a:pt x="395" y="927"/>
                  </a:lnTo>
                  <a:lnTo>
                    <a:pt x="376" y="935"/>
                  </a:lnTo>
                  <a:lnTo>
                    <a:pt x="357" y="924"/>
                  </a:lnTo>
                  <a:lnTo>
                    <a:pt x="338" y="938"/>
                  </a:lnTo>
                  <a:lnTo>
                    <a:pt x="319" y="939"/>
                  </a:lnTo>
                  <a:lnTo>
                    <a:pt x="300" y="948"/>
                  </a:lnTo>
                  <a:lnTo>
                    <a:pt x="282" y="936"/>
                  </a:lnTo>
                  <a:lnTo>
                    <a:pt x="263" y="946"/>
                  </a:lnTo>
                  <a:lnTo>
                    <a:pt x="244" y="945"/>
                  </a:lnTo>
                  <a:lnTo>
                    <a:pt x="225" y="954"/>
                  </a:lnTo>
                  <a:lnTo>
                    <a:pt x="206" y="946"/>
                  </a:lnTo>
                  <a:lnTo>
                    <a:pt x="188" y="965"/>
                  </a:lnTo>
                  <a:lnTo>
                    <a:pt x="169" y="969"/>
                  </a:lnTo>
                  <a:lnTo>
                    <a:pt x="150" y="976"/>
                  </a:lnTo>
                  <a:lnTo>
                    <a:pt x="131" y="965"/>
                  </a:lnTo>
                  <a:lnTo>
                    <a:pt x="113" y="970"/>
                  </a:lnTo>
                  <a:lnTo>
                    <a:pt x="94" y="975"/>
                  </a:lnTo>
                  <a:lnTo>
                    <a:pt x="75" y="978"/>
                  </a:lnTo>
                  <a:lnTo>
                    <a:pt x="57" y="973"/>
                  </a:lnTo>
                  <a:lnTo>
                    <a:pt x="38" y="991"/>
                  </a:lnTo>
                  <a:lnTo>
                    <a:pt x="19" y="999"/>
                  </a:lnTo>
                  <a:lnTo>
                    <a:pt x="0" y="101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947" y="1849"/>
              <a:ext cx="3799" cy="1207"/>
            </a:xfrm>
            <a:custGeom>
              <a:avLst/>
              <a:gdLst>
                <a:gd name="T0" fmla="*/ 94 w 3799"/>
                <a:gd name="T1" fmla="*/ 1172 h 1207"/>
                <a:gd name="T2" fmla="*/ 225 w 3799"/>
                <a:gd name="T3" fmla="*/ 1151 h 1207"/>
                <a:gd name="T4" fmla="*/ 357 w 3799"/>
                <a:gd name="T5" fmla="*/ 1120 h 1207"/>
                <a:gd name="T6" fmla="*/ 489 w 3799"/>
                <a:gd name="T7" fmla="*/ 1139 h 1207"/>
                <a:gd name="T8" fmla="*/ 621 w 3799"/>
                <a:gd name="T9" fmla="*/ 1131 h 1207"/>
                <a:gd name="T10" fmla="*/ 752 w 3799"/>
                <a:gd name="T11" fmla="*/ 1125 h 1207"/>
                <a:gd name="T12" fmla="*/ 883 w 3799"/>
                <a:gd name="T13" fmla="*/ 1072 h 1207"/>
                <a:gd name="T14" fmla="*/ 1015 w 3799"/>
                <a:gd name="T15" fmla="*/ 1037 h 1207"/>
                <a:gd name="T16" fmla="*/ 1147 w 3799"/>
                <a:gd name="T17" fmla="*/ 1024 h 1207"/>
                <a:gd name="T18" fmla="*/ 1279 w 3799"/>
                <a:gd name="T19" fmla="*/ 1033 h 1207"/>
                <a:gd name="T20" fmla="*/ 1411 w 3799"/>
                <a:gd name="T21" fmla="*/ 1021 h 1207"/>
                <a:gd name="T22" fmla="*/ 1542 w 3799"/>
                <a:gd name="T23" fmla="*/ 988 h 1207"/>
                <a:gd name="T24" fmla="*/ 1673 w 3799"/>
                <a:gd name="T25" fmla="*/ 965 h 1207"/>
                <a:gd name="T26" fmla="*/ 1805 w 3799"/>
                <a:gd name="T27" fmla="*/ 946 h 1207"/>
                <a:gd name="T28" fmla="*/ 1937 w 3799"/>
                <a:gd name="T29" fmla="*/ 877 h 1207"/>
                <a:gd name="T30" fmla="*/ 2069 w 3799"/>
                <a:gd name="T31" fmla="*/ 800 h 1207"/>
                <a:gd name="T32" fmla="*/ 2200 w 3799"/>
                <a:gd name="T33" fmla="*/ 789 h 1207"/>
                <a:gd name="T34" fmla="*/ 2332 w 3799"/>
                <a:gd name="T35" fmla="*/ 788 h 1207"/>
                <a:gd name="T36" fmla="*/ 2464 w 3799"/>
                <a:gd name="T37" fmla="*/ 814 h 1207"/>
                <a:gd name="T38" fmla="*/ 2595 w 3799"/>
                <a:gd name="T39" fmla="*/ 799 h 1207"/>
                <a:gd name="T40" fmla="*/ 2727 w 3799"/>
                <a:gd name="T41" fmla="*/ 746 h 1207"/>
                <a:gd name="T42" fmla="*/ 2859 w 3799"/>
                <a:gd name="T43" fmla="*/ 690 h 1207"/>
                <a:gd name="T44" fmla="*/ 2990 w 3799"/>
                <a:gd name="T45" fmla="*/ 591 h 1207"/>
                <a:gd name="T46" fmla="*/ 3122 w 3799"/>
                <a:gd name="T47" fmla="*/ 451 h 1207"/>
                <a:gd name="T48" fmla="*/ 3254 w 3799"/>
                <a:gd name="T49" fmla="*/ 356 h 1207"/>
                <a:gd name="T50" fmla="*/ 3386 w 3799"/>
                <a:gd name="T51" fmla="*/ 370 h 1207"/>
                <a:gd name="T52" fmla="*/ 3517 w 3799"/>
                <a:gd name="T53" fmla="*/ 282 h 1207"/>
                <a:gd name="T54" fmla="*/ 3648 w 3799"/>
                <a:gd name="T55" fmla="*/ 129 h 1207"/>
                <a:gd name="T56" fmla="*/ 3780 w 3799"/>
                <a:gd name="T57" fmla="*/ 211 h 1207"/>
                <a:gd name="T58" fmla="*/ 3705 w 3799"/>
                <a:gd name="T59" fmla="*/ 222 h 1207"/>
                <a:gd name="T60" fmla="*/ 3573 w 3799"/>
                <a:gd name="T61" fmla="*/ 447 h 1207"/>
                <a:gd name="T62" fmla="*/ 3442 w 3799"/>
                <a:gd name="T63" fmla="*/ 524 h 1207"/>
                <a:gd name="T64" fmla="*/ 3310 w 3799"/>
                <a:gd name="T65" fmla="*/ 514 h 1207"/>
                <a:gd name="T66" fmla="*/ 3178 w 3799"/>
                <a:gd name="T67" fmla="*/ 541 h 1207"/>
                <a:gd name="T68" fmla="*/ 3047 w 3799"/>
                <a:gd name="T69" fmla="*/ 653 h 1207"/>
                <a:gd name="T70" fmla="*/ 2915 w 3799"/>
                <a:gd name="T71" fmla="*/ 726 h 1207"/>
                <a:gd name="T72" fmla="*/ 2784 w 3799"/>
                <a:gd name="T73" fmla="*/ 801 h 1207"/>
                <a:gd name="T74" fmla="*/ 2652 w 3799"/>
                <a:gd name="T75" fmla="*/ 822 h 1207"/>
                <a:gd name="T76" fmla="*/ 2520 w 3799"/>
                <a:gd name="T77" fmla="*/ 852 h 1207"/>
                <a:gd name="T78" fmla="*/ 2388 w 3799"/>
                <a:gd name="T79" fmla="*/ 841 h 1207"/>
                <a:gd name="T80" fmla="*/ 2257 w 3799"/>
                <a:gd name="T81" fmla="*/ 818 h 1207"/>
                <a:gd name="T82" fmla="*/ 2126 w 3799"/>
                <a:gd name="T83" fmla="*/ 814 h 1207"/>
                <a:gd name="T84" fmla="*/ 1994 w 3799"/>
                <a:gd name="T85" fmla="*/ 850 h 1207"/>
                <a:gd name="T86" fmla="*/ 1862 w 3799"/>
                <a:gd name="T87" fmla="*/ 913 h 1207"/>
                <a:gd name="T88" fmla="*/ 1730 w 3799"/>
                <a:gd name="T89" fmla="*/ 952 h 1207"/>
                <a:gd name="T90" fmla="*/ 1598 w 3799"/>
                <a:gd name="T91" fmla="*/ 997 h 1207"/>
                <a:gd name="T92" fmla="*/ 1467 w 3799"/>
                <a:gd name="T93" fmla="*/ 1006 h 1207"/>
                <a:gd name="T94" fmla="*/ 1335 w 3799"/>
                <a:gd name="T95" fmla="*/ 1024 h 1207"/>
                <a:gd name="T96" fmla="*/ 1204 w 3799"/>
                <a:gd name="T97" fmla="*/ 1046 h 1207"/>
                <a:gd name="T98" fmla="*/ 1072 w 3799"/>
                <a:gd name="T99" fmla="*/ 1025 h 1207"/>
                <a:gd name="T100" fmla="*/ 940 w 3799"/>
                <a:gd name="T101" fmla="*/ 1066 h 1207"/>
                <a:gd name="T102" fmla="*/ 809 w 3799"/>
                <a:gd name="T103" fmla="*/ 1091 h 1207"/>
                <a:gd name="T104" fmla="*/ 677 w 3799"/>
                <a:gd name="T105" fmla="*/ 1130 h 1207"/>
                <a:gd name="T106" fmla="*/ 545 w 3799"/>
                <a:gd name="T107" fmla="*/ 1128 h 1207"/>
                <a:gd name="T108" fmla="*/ 413 w 3799"/>
                <a:gd name="T109" fmla="*/ 1129 h 1207"/>
                <a:gd name="T110" fmla="*/ 282 w 3799"/>
                <a:gd name="T111" fmla="*/ 1132 h 1207"/>
                <a:gd name="T112" fmla="*/ 150 w 3799"/>
                <a:gd name="T113" fmla="*/ 1173 h 1207"/>
                <a:gd name="T114" fmla="*/ 19 w 3799"/>
                <a:gd name="T115" fmla="*/ 1196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207">
                  <a:moveTo>
                    <a:pt x="0" y="1207"/>
                  </a:moveTo>
                  <a:lnTo>
                    <a:pt x="0" y="1207"/>
                  </a:lnTo>
                  <a:lnTo>
                    <a:pt x="19" y="1196"/>
                  </a:lnTo>
                  <a:lnTo>
                    <a:pt x="38" y="1188"/>
                  </a:lnTo>
                  <a:lnTo>
                    <a:pt x="57" y="1170"/>
                  </a:lnTo>
                  <a:lnTo>
                    <a:pt x="75" y="1174"/>
                  </a:lnTo>
                  <a:lnTo>
                    <a:pt x="94" y="1172"/>
                  </a:lnTo>
                  <a:lnTo>
                    <a:pt x="113" y="1167"/>
                  </a:lnTo>
                  <a:lnTo>
                    <a:pt x="131" y="1162"/>
                  </a:lnTo>
                  <a:lnTo>
                    <a:pt x="150" y="1173"/>
                  </a:lnTo>
                  <a:lnTo>
                    <a:pt x="169" y="1166"/>
                  </a:lnTo>
                  <a:lnTo>
                    <a:pt x="188" y="1161"/>
                  </a:lnTo>
                  <a:lnTo>
                    <a:pt x="206" y="1142"/>
                  </a:lnTo>
                  <a:lnTo>
                    <a:pt x="225" y="1151"/>
                  </a:lnTo>
                  <a:lnTo>
                    <a:pt x="244" y="1142"/>
                  </a:lnTo>
                  <a:lnTo>
                    <a:pt x="263" y="1143"/>
                  </a:lnTo>
                  <a:lnTo>
                    <a:pt x="282" y="1132"/>
                  </a:lnTo>
                  <a:lnTo>
                    <a:pt x="300" y="1144"/>
                  </a:lnTo>
                  <a:lnTo>
                    <a:pt x="319" y="1136"/>
                  </a:lnTo>
                  <a:lnTo>
                    <a:pt x="338" y="1134"/>
                  </a:lnTo>
                  <a:lnTo>
                    <a:pt x="357" y="1120"/>
                  </a:lnTo>
                  <a:lnTo>
                    <a:pt x="376" y="1131"/>
                  </a:lnTo>
                  <a:lnTo>
                    <a:pt x="395" y="1123"/>
                  </a:lnTo>
                  <a:lnTo>
                    <a:pt x="413" y="1129"/>
                  </a:lnTo>
                  <a:lnTo>
                    <a:pt x="432" y="1126"/>
                  </a:lnTo>
                  <a:lnTo>
                    <a:pt x="451" y="1142"/>
                  </a:lnTo>
                  <a:lnTo>
                    <a:pt x="470" y="1130"/>
                  </a:lnTo>
                  <a:lnTo>
                    <a:pt x="489" y="1139"/>
                  </a:lnTo>
                  <a:lnTo>
                    <a:pt x="508" y="1135"/>
                  </a:lnTo>
                  <a:lnTo>
                    <a:pt x="526" y="1138"/>
                  </a:lnTo>
                  <a:lnTo>
                    <a:pt x="545" y="1128"/>
                  </a:lnTo>
                  <a:lnTo>
                    <a:pt x="564" y="1125"/>
                  </a:lnTo>
                  <a:lnTo>
                    <a:pt x="583" y="1115"/>
                  </a:lnTo>
                  <a:lnTo>
                    <a:pt x="602" y="1129"/>
                  </a:lnTo>
                  <a:lnTo>
                    <a:pt x="621" y="1131"/>
                  </a:lnTo>
                  <a:lnTo>
                    <a:pt x="639" y="1126"/>
                  </a:lnTo>
                  <a:lnTo>
                    <a:pt x="658" y="1115"/>
                  </a:lnTo>
                  <a:lnTo>
                    <a:pt x="677" y="1130"/>
                  </a:lnTo>
                  <a:lnTo>
                    <a:pt x="696" y="1124"/>
                  </a:lnTo>
                  <a:lnTo>
                    <a:pt x="715" y="1130"/>
                  </a:lnTo>
                  <a:lnTo>
                    <a:pt x="734" y="1119"/>
                  </a:lnTo>
                  <a:lnTo>
                    <a:pt x="752" y="1125"/>
                  </a:lnTo>
                  <a:lnTo>
                    <a:pt x="771" y="1119"/>
                  </a:lnTo>
                  <a:lnTo>
                    <a:pt x="790" y="1113"/>
                  </a:lnTo>
                  <a:lnTo>
                    <a:pt x="809" y="1091"/>
                  </a:lnTo>
                  <a:lnTo>
                    <a:pt x="827" y="1102"/>
                  </a:lnTo>
                  <a:lnTo>
                    <a:pt x="846" y="1096"/>
                  </a:lnTo>
                  <a:lnTo>
                    <a:pt x="865" y="1091"/>
                  </a:lnTo>
                  <a:lnTo>
                    <a:pt x="883" y="1072"/>
                  </a:lnTo>
                  <a:lnTo>
                    <a:pt x="902" y="1077"/>
                  </a:lnTo>
                  <a:lnTo>
                    <a:pt x="921" y="1075"/>
                  </a:lnTo>
                  <a:lnTo>
                    <a:pt x="940" y="1066"/>
                  </a:lnTo>
                  <a:lnTo>
                    <a:pt x="959" y="1054"/>
                  </a:lnTo>
                  <a:lnTo>
                    <a:pt x="978" y="1057"/>
                  </a:lnTo>
                  <a:lnTo>
                    <a:pt x="996" y="1050"/>
                  </a:lnTo>
                  <a:lnTo>
                    <a:pt x="1015" y="1037"/>
                  </a:lnTo>
                  <a:lnTo>
                    <a:pt x="1034" y="1038"/>
                  </a:lnTo>
                  <a:lnTo>
                    <a:pt x="1053" y="1031"/>
                  </a:lnTo>
                  <a:lnTo>
                    <a:pt x="1072" y="1025"/>
                  </a:lnTo>
                  <a:lnTo>
                    <a:pt x="1091" y="1024"/>
                  </a:lnTo>
                  <a:lnTo>
                    <a:pt x="1109" y="1027"/>
                  </a:lnTo>
                  <a:lnTo>
                    <a:pt x="1128" y="1027"/>
                  </a:lnTo>
                  <a:lnTo>
                    <a:pt x="1147" y="1024"/>
                  </a:lnTo>
                  <a:lnTo>
                    <a:pt x="1166" y="1035"/>
                  </a:lnTo>
                  <a:lnTo>
                    <a:pt x="1185" y="1036"/>
                  </a:lnTo>
                  <a:lnTo>
                    <a:pt x="1204" y="1046"/>
                  </a:lnTo>
                  <a:lnTo>
                    <a:pt x="1222" y="1040"/>
                  </a:lnTo>
                  <a:lnTo>
                    <a:pt x="1241" y="1037"/>
                  </a:lnTo>
                  <a:lnTo>
                    <a:pt x="1260" y="1031"/>
                  </a:lnTo>
                  <a:lnTo>
                    <a:pt x="1279" y="1033"/>
                  </a:lnTo>
                  <a:lnTo>
                    <a:pt x="1298" y="1033"/>
                  </a:lnTo>
                  <a:lnTo>
                    <a:pt x="1317" y="1034"/>
                  </a:lnTo>
                  <a:lnTo>
                    <a:pt x="1335" y="1024"/>
                  </a:lnTo>
                  <a:lnTo>
                    <a:pt x="1354" y="1020"/>
                  </a:lnTo>
                  <a:lnTo>
                    <a:pt x="1373" y="1030"/>
                  </a:lnTo>
                  <a:lnTo>
                    <a:pt x="1392" y="1025"/>
                  </a:lnTo>
                  <a:lnTo>
                    <a:pt x="1411" y="1021"/>
                  </a:lnTo>
                  <a:lnTo>
                    <a:pt x="1430" y="1018"/>
                  </a:lnTo>
                  <a:lnTo>
                    <a:pt x="1448" y="1011"/>
                  </a:lnTo>
                  <a:lnTo>
                    <a:pt x="1467" y="1006"/>
                  </a:lnTo>
                  <a:lnTo>
                    <a:pt x="1486" y="1002"/>
                  </a:lnTo>
                  <a:lnTo>
                    <a:pt x="1504" y="1003"/>
                  </a:lnTo>
                  <a:lnTo>
                    <a:pt x="1523" y="990"/>
                  </a:lnTo>
                  <a:lnTo>
                    <a:pt x="1542" y="988"/>
                  </a:lnTo>
                  <a:lnTo>
                    <a:pt x="1561" y="994"/>
                  </a:lnTo>
                  <a:lnTo>
                    <a:pt x="1579" y="1009"/>
                  </a:lnTo>
                  <a:lnTo>
                    <a:pt x="1598" y="997"/>
                  </a:lnTo>
                  <a:lnTo>
                    <a:pt x="1617" y="992"/>
                  </a:lnTo>
                  <a:lnTo>
                    <a:pt x="1636" y="977"/>
                  </a:lnTo>
                  <a:lnTo>
                    <a:pt x="1655" y="968"/>
                  </a:lnTo>
                  <a:lnTo>
                    <a:pt x="1673" y="965"/>
                  </a:lnTo>
                  <a:lnTo>
                    <a:pt x="1692" y="954"/>
                  </a:lnTo>
                  <a:lnTo>
                    <a:pt x="1711" y="943"/>
                  </a:lnTo>
                  <a:lnTo>
                    <a:pt x="1730" y="952"/>
                  </a:lnTo>
                  <a:lnTo>
                    <a:pt x="1749" y="956"/>
                  </a:lnTo>
                  <a:lnTo>
                    <a:pt x="1768" y="955"/>
                  </a:lnTo>
                  <a:lnTo>
                    <a:pt x="1786" y="949"/>
                  </a:lnTo>
                  <a:lnTo>
                    <a:pt x="1805" y="946"/>
                  </a:lnTo>
                  <a:lnTo>
                    <a:pt x="1824" y="941"/>
                  </a:lnTo>
                  <a:lnTo>
                    <a:pt x="1843" y="931"/>
                  </a:lnTo>
                  <a:lnTo>
                    <a:pt x="1862" y="909"/>
                  </a:lnTo>
                  <a:lnTo>
                    <a:pt x="1881" y="911"/>
                  </a:lnTo>
                  <a:lnTo>
                    <a:pt x="1900" y="901"/>
                  </a:lnTo>
                  <a:lnTo>
                    <a:pt x="1918" y="895"/>
                  </a:lnTo>
                  <a:lnTo>
                    <a:pt x="1937" y="877"/>
                  </a:lnTo>
                  <a:lnTo>
                    <a:pt x="1956" y="872"/>
                  </a:lnTo>
                  <a:lnTo>
                    <a:pt x="1975" y="856"/>
                  </a:lnTo>
                  <a:lnTo>
                    <a:pt x="1994" y="840"/>
                  </a:lnTo>
                  <a:lnTo>
                    <a:pt x="2013" y="814"/>
                  </a:lnTo>
                  <a:lnTo>
                    <a:pt x="2031" y="814"/>
                  </a:lnTo>
                  <a:lnTo>
                    <a:pt x="2050" y="808"/>
                  </a:lnTo>
                  <a:lnTo>
                    <a:pt x="2069" y="800"/>
                  </a:lnTo>
                  <a:lnTo>
                    <a:pt x="2088" y="796"/>
                  </a:lnTo>
                  <a:lnTo>
                    <a:pt x="2107" y="791"/>
                  </a:lnTo>
                  <a:lnTo>
                    <a:pt x="2126" y="795"/>
                  </a:lnTo>
                  <a:lnTo>
                    <a:pt x="2144" y="791"/>
                  </a:lnTo>
                  <a:lnTo>
                    <a:pt x="2163" y="788"/>
                  </a:lnTo>
                  <a:lnTo>
                    <a:pt x="2182" y="793"/>
                  </a:lnTo>
                  <a:lnTo>
                    <a:pt x="2200" y="789"/>
                  </a:lnTo>
                  <a:lnTo>
                    <a:pt x="2219" y="784"/>
                  </a:lnTo>
                  <a:lnTo>
                    <a:pt x="2238" y="781"/>
                  </a:lnTo>
                  <a:lnTo>
                    <a:pt x="2257" y="790"/>
                  </a:lnTo>
                  <a:lnTo>
                    <a:pt x="2275" y="808"/>
                  </a:lnTo>
                  <a:lnTo>
                    <a:pt x="2294" y="806"/>
                  </a:lnTo>
                  <a:lnTo>
                    <a:pt x="2313" y="792"/>
                  </a:lnTo>
                  <a:lnTo>
                    <a:pt x="2332" y="788"/>
                  </a:lnTo>
                  <a:lnTo>
                    <a:pt x="2351" y="805"/>
                  </a:lnTo>
                  <a:lnTo>
                    <a:pt x="2369" y="806"/>
                  </a:lnTo>
                  <a:lnTo>
                    <a:pt x="2388" y="804"/>
                  </a:lnTo>
                  <a:lnTo>
                    <a:pt x="2407" y="805"/>
                  </a:lnTo>
                  <a:lnTo>
                    <a:pt x="2426" y="810"/>
                  </a:lnTo>
                  <a:lnTo>
                    <a:pt x="2445" y="810"/>
                  </a:lnTo>
                  <a:lnTo>
                    <a:pt x="2464" y="814"/>
                  </a:lnTo>
                  <a:lnTo>
                    <a:pt x="2482" y="814"/>
                  </a:lnTo>
                  <a:lnTo>
                    <a:pt x="2501" y="814"/>
                  </a:lnTo>
                  <a:lnTo>
                    <a:pt x="2520" y="806"/>
                  </a:lnTo>
                  <a:lnTo>
                    <a:pt x="2539" y="804"/>
                  </a:lnTo>
                  <a:lnTo>
                    <a:pt x="2558" y="798"/>
                  </a:lnTo>
                  <a:lnTo>
                    <a:pt x="2577" y="801"/>
                  </a:lnTo>
                  <a:lnTo>
                    <a:pt x="2595" y="799"/>
                  </a:lnTo>
                  <a:lnTo>
                    <a:pt x="2614" y="791"/>
                  </a:lnTo>
                  <a:lnTo>
                    <a:pt x="2633" y="783"/>
                  </a:lnTo>
                  <a:lnTo>
                    <a:pt x="2652" y="767"/>
                  </a:lnTo>
                  <a:lnTo>
                    <a:pt x="2671" y="759"/>
                  </a:lnTo>
                  <a:lnTo>
                    <a:pt x="2690" y="747"/>
                  </a:lnTo>
                  <a:lnTo>
                    <a:pt x="2708" y="743"/>
                  </a:lnTo>
                  <a:lnTo>
                    <a:pt x="2727" y="746"/>
                  </a:lnTo>
                  <a:lnTo>
                    <a:pt x="2746" y="742"/>
                  </a:lnTo>
                  <a:lnTo>
                    <a:pt x="2765" y="736"/>
                  </a:lnTo>
                  <a:lnTo>
                    <a:pt x="2784" y="733"/>
                  </a:lnTo>
                  <a:lnTo>
                    <a:pt x="2803" y="730"/>
                  </a:lnTo>
                  <a:lnTo>
                    <a:pt x="2821" y="727"/>
                  </a:lnTo>
                  <a:lnTo>
                    <a:pt x="2840" y="705"/>
                  </a:lnTo>
                  <a:lnTo>
                    <a:pt x="2859" y="690"/>
                  </a:lnTo>
                  <a:lnTo>
                    <a:pt x="2878" y="677"/>
                  </a:lnTo>
                  <a:lnTo>
                    <a:pt x="2896" y="657"/>
                  </a:lnTo>
                  <a:lnTo>
                    <a:pt x="2915" y="635"/>
                  </a:lnTo>
                  <a:lnTo>
                    <a:pt x="2934" y="626"/>
                  </a:lnTo>
                  <a:lnTo>
                    <a:pt x="2952" y="616"/>
                  </a:lnTo>
                  <a:lnTo>
                    <a:pt x="2971" y="604"/>
                  </a:lnTo>
                  <a:lnTo>
                    <a:pt x="2990" y="591"/>
                  </a:lnTo>
                  <a:lnTo>
                    <a:pt x="3009" y="568"/>
                  </a:lnTo>
                  <a:lnTo>
                    <a:pt x="3028" y="577"/>
                  </a:lnTo>
                  <a:lnTo>
                    <a:pt x="3047" y="554"/>
                  </a:lnTo>
                  <a:lnTo>
                    <a:pt x="3065" y="530"/>
                  </a:lnTo>
                  <a:lnTo>
                    <a:pt x="3084" y="499"/>
                  </a:lnTo>
                  <a:lnTo>
                    <a:pt x="3103" y="492"/>
                  </a:lnTo>
                  <a:lnTo>
                    <a:pt x="3122" y="451"/>
                  </a:lnTo>
                  <a:lnTo>
                    <a:pt x="3141" y="426"/>
                  </a:lnTo>
                  <a:lnTo>
                    <a:pt x="3160" y="427"/>
                  </a:lnTo>
                  <a:lnTo>
                    <a:pt x="3178" y="418"/>
                  </a:lnTo>
                  <a:lnTo>
                    <a:pt x="3197" y="404"/>
                  </a:lnTo>
                  <a:lnTo>
                    <a:pt x="3216" y="376"/>
                  </a:lnTo>
                  <a:lnTo>
                    <a:pt x="3235" y="368"/>
                  </a:lnTo>
                  <a:lnTo>
                    <a:pt x="3254" y="356"/>
                  </a:lnTo>
                  <a:lnTo>
                    <a:pt x="3273" y="369"/>
                  </a:lnTo>
                  <a:lnTo>
                    <a:pt x="3291" y="376"/>
                  </a:lnTo>
                  <a:lnTo>
                    <a:pt x="3310" y="375"/>
                  </a:lnTo>
                  <a:lnTo>
                    <a:pt x="3329" y="372"/>
                  </a:lnTo>
                  <a:lnTo>
                    <a:pt x="3348" y="371"/>
                  </a:lnTo>
                  <a:lnTo>
                    <a:pt x="3367" y="367"/>
                  </a:lnTo>
                  <a:lnTo>
                    <a:pt x="3386" y="370"/>
                  </a:lnTo>
                  <a:lnTo>
                    <a:pt x="3404" y="358"/>
                  </a:lnTo>
                  <a:lnTo>
                    <a:pt x="3423" y="353"/>
                  </a:lnTo>
                  <a:lnTo>
                    <a:pt x="3442" y="338"/>
                  </a:lnTo>
                  <a:lnTo>
                    <a:pt x="3461" y="334"/>
                  </a:lnTo>
                  <a:lnTo>
                    <a:pt x="3480" y="315"/>
                  </a:lnTo>
                  <a:lnTo>
                    <a:pt x="3499" y="299"/>
                  </a:lnTo>
                  <a:lnTo>
                    <a:pt x="3517" y="282"/>
                  </a:lnTo>
                  <a:lnTo>
                    <a:pt x="3536" y="281"/>
                  </a:lnTo>
                  <a:lnTo>
                    <a:pt x="3555" y="266"/>
                  </a:lnTo>
                  <a:lnTo>
                    <a:pt x="3573" y="219"/>
                  </a:lnTo>
                  <a:lnTo>
                    <a:pt x="3592" y="194"/>
                  </a:lnTo>
                  <a:lnTo>
                    <a:pt x="3611" y="155"/>
                  </a:lnTo>
                  <a:lnTo>
                    <a:pt x="3630" y="155"/>
                  </a:lnTo>
                  <a:lnTo>
                    <a:pt x="3648" y="129"/>
                  </a:lnTo>
                  <a:lnTo>
                    <a:pt x="3667" y="35"/>
                  </a:lnTo>
                  <a:lnTo>
                    <a:pt x="3686" y="0"/>
                  </a:lnTo>
                  <a:lnTo>
                    <a:pt x="3705" y="34"/>
                  </a:lnTo>
                  <a:lnTo>
                    <a:pt x="3724" y="68"/>
                  </a:lnTo>
                  <a:lnTo>
                    <a:pt x="3742" y="108"/>
                  </a:lnTo>
                  <a:lnTo>
                    <a:pt x="3761" y="181"/>
                  </a:lnTo>
                  <a:lnTo>
                    <a:pt x="3780" y="211"/>
                  </a:lnTo>
                  <a:lnTo>
                    <a:pt x="3799" y="229"/>
                  </a:lnTo>
                  <a:lnTo>
                    <a:pt x="3799" y="350"/>
                  </a:lnTo>
                  <a:lnTo>
                    <a:pt x="3780" y="338"/>
                  </a:lnTo>
                  <a:lnTo>
                    <a:pt x="3761" y="315"/>
                  </a:lnTo>
                  <a:lnTo>
                    <a:pt x="3742" y="273"/>
                  </a:lnTo>
                  <a:lnTo>
                    <a:pt x="3724" y="245"/>
                  </a:lnTo>
                  <a:lnTo>
                    <a:pt x="3705" y="222"/>
                  </a:lnTo>
                  <a:lnTo>
                    <a:pt x="3686" y="197"/>
                  </a:lnTo>
                  <a:lnTo>
                    <a:pt x="3667" y="240"/>
                  </a:lnTo>
                  <a:lnTo>
                    <a:pt x="3648" y="337"/>
                  </a:lnTo>
                  <a:lnTo>
                    <a:pt x="3630" y="368"/>
                  </a:lnTo>
                  <a:lnTo>
                    <a:pt x="3611" y="375"/>
                  </a:lnTo>
                  <a:lnTo>
                    <a:pt x="3592" y="417"/>
                  </a:lnTo>
                  <a:lnTo>
                    <a:pt x="3573" y="447"/>
                  </a:lnTo>
                  <a:lnTo>
                    <a:pt x="3555" y="493"/>
                  </a:lnTo>
                  <a:lnTo>
                    <a:pt x="3536" y="503"/>
                  </a:lnTo>
                  <a:lnTo>
                    <a:pt x="3517" y="499"/>
                  </a:lnTo>
                  <a:lnTo>
                    <a:pt x="3499" y="507"/>
                  </a:lnTo>
                  <a:lnTo>
                    <a:pt x="3480" y="515"/>
                  </a:lnTo>
                  <a:lnTo>
                    <a:pt x="3461" y="526"/>
                  </a:lnTo>
                  <a:lnTo>
                    <a:pt x="3442" y="524"/>
                  </a:lnTo>
                  <a:lnTo>
                    <a:pt x="3423" y="528"/>
                  </a:lnTo>
                  <a:lnTo>
                    <a:pt x="3404" y="526"/>
                  </a:lnTo>
                  <a:lnTo>
                    <a:pt x="3386" y="529"/>
                  </a:lnTo>
                  <a:lnTo>
                    <a:pt x="3367" y="521"/>
                  </a:lnTo>
                  <a:lnTo>
                    <a:pt x="3348" y="519"/>
                  </a:lnTo>
                  <a:lnTo>
                    <a:pt x="3329" y="516"/>
                  </a:lnTo>
                  <a:lnTo>
                    <a:pt x="3310" y="514"/>
                  </a:lnTo>
                  <a:lnTo>
                    <a:pt x="3291" y="513"/>
                  </a:lnTo>
                  <a:lnTo>
                    <a:pt x="3273" y="504"/>
                  </a:lnTo>
                  <a:lnTo>
                    <a:pt x="3254" y="491"/>
                  </a:lnTo>
                  <a:lnTo>
                    <a:pt x="3235" y="502"/>
                  </a:lnTo>
                  <a:lnTo>
                    <a:pt x="3216" y="506"/>
                  </a:lnTo>
                  <a:lnTo>
                    <a:pt x="3197" y="529"/>
                  </a:lnTo>
                  <a:lnTo>
                    <a:pt x="3178" y="541"/>
                  </a:lnTo>
                  <a:lnTo>
                    <a:pt x="3160" y="548"/>
                  </a:lnTo>
                  <a:lnTo>
                    <a:pt x="3141" y="545"/>
                  </a:lnTo>
                  <a:lnTo>
                    <a:pt x="3122" y="564"/>
                  </a:lnTo>
                  <a:lnTo>
                    <a:pt x="3103" y="601"/>
                  </a:lnTo>
                  <a:lnTo>
                    <a:pt x="3084" y="606"/>
                  </a:lnTo>
                  <a:lnTo>
                    <a:pt x="3065" y="634"/>
                  </a:lnTo>
                  <a:lnTo>
                    <a:pt x="3047" y="653"/>
                  </a:lnTo>
                  <a:lnTo>
                    <a:pt x="3028" y="674"/>
                  </a:lnTo>
                  <a:lnTo>
                    <a:pt x="3009" y="666"/>
                  </a:lnTo>
                  <a:lnTo>
                    <a:pt x="2990" y="687"/>
                  </a:lnTo>
                  <a:lnTo>
                    <a:pt x="2971" y="702"/>
                  </a:lnTo>
                  <a:lnTo>
                    <a:pt x="2952" y="713"/>
                  </a:lnTo>
                  <a:lnTo>
                    <a:pt x="2934" y="719"/>
                  </a:lnTo>
                  <a:lnTo>
                    <a:pt x="2915" y="726"/>
                  </a:lnTo>
                  <a:lnTo>
                    <a:pt x="2896" y="743"/>
                  </a:lnTo>
                  <a:lnTo>
                    <a:pt x="2878" y="761"/>
                  </a:lnTo>
                  <a:lnTo>
                    <a:pt x="2859" y="769"/>
                  </a:lnTo>
                  <a:lnTo>
                    <a:pt x="2840" y="780"/>
                  </a:lnTo>
                  <a:lnTo>
                    <a:pt x="2821" y="796"/>
                  </a:lnTo>
                  <a:lnTo>
                    <a:pt x="2803" y="797"/>
                  </a:lnTo>
                  <a:lnTo>
                    <a:pt x="2784" y="801"/>
                  </a:lnTo>
                  <a:lnTo>
                    <a:pt x="2765" y="804"/>
                  </a:lnTo>
                  <a:lnTo>
                    <a:pt x="2746" y="807"/>
                  </a:lnTo>
                  <a:lnTo>
                    <a:pt x="2727" y="812"/>
                  </a:lnTo>
                  <a:lnTo>
                    <a:pt x="2708" y="806"/>
                  </a:lnTo>
                  <a:lnTo>
                    <a:pt x="2690" y="809"/>
                  </a:lnTo>
                  <a:lnTo>
                    <a:pt x="2671" y="818"/>
                  </a:lnTo>
                  <a:lnTo>
                    <a:pt x="2652" y="822"/>
                  </a:lnTo>
                  <a:lnTo>
                    <a:pt x="2633" y="836"/>
                  </a:lnTo>
                  <a:lnTo>
                    <a:pt x="2614" y="844"/>
                  </a:lnTo>
                  <a:lnTo>
                    <a:pt x="2595" y="850"/>
                  </a:lnTo>
                  <a:lnTo>
                    <a:pt x="2577" y="851"/>
                  </a:lnTo>
                  <a:lnTo>
                    <a:pt x="2558" y="848"/>
                  </a:lnTo>
                  <a:lnTo>
                    <a:pt x="2539" y="852"/>
                  </a:lnTo>
                  <a:lnTo>
                    <a:pt x="2520" y="852"/>
                  </a:lnTo>
                  <a:lnTo>
                    <a:pt x="2501" y="859"/>
                  </a:lnTo>
                  <a:lnTo>
                    <a:pt x="2482" y="857"/>
                  </a:lnTo>
                  <a:lnTo>
                    <a:pt x="2464" y="855"/>
                  </a:lnTo>
                  <a:lnTo>
                    <a:pt x="2445" y="851"/>
                  </a:lnTo>
                  <a:lnTo>
                    <a:pt x="2426" y="850"/>
                  </a:lnTo>
                  <a:lnTo>
                    <a:pt x="2407" y="843"/>
                  </a:lnTo>
                  <a:lnTo>
                    <a:pt x="2388" y="841"/>
                  </a:lnTo>
                  <a:lnTo>
                    <a:pt x="2369" y="843"/>
                  </a:lnTo>
                  <a:lnTo>
                    <a:pt x="2351" y="840"/>
                  </a:lnTo>
                  <a:lnTo>
                    <a:pt x="2332" y="822"/>
                  </a:lnTo>
                  <a:lnTo>
                    <a:pt x="2313" y="825"/>
                  </a:lnTo>
                  <a:lnTo>
                    <a:pt x="2294" y="836"/>
                  </a:lnTo>
                  <a:lnTo>
                    <a:pt x="2275" y="836"/>
                  </a:lnTo>
                  <a:lnTo>
                    <a:pt x="2257" y="818"/>
                  </a:lnTo>
                  <a:lnTo>
                    <a:pt x="2238" y="807"/>
                  </a:lnTo>
                  <a:lnTo>
                    <a:pt x="2219" y="809"/>
                  </a:lnTo>
                  <a:lnTo>
                    <a:pt x="2200" y="814"/>
                  </a:lnTo>
                  <a:lnTo>
                    <a:pt x="2182" y="819"/>
                  </a:lnTo>
                  <a:lnTo>
                    <a:pt x="2163" y="809"/>
                  </a:lnTo>
                  <a:lnTo>
                    <a:pt x="2144" y="811"/>
                  </a:lnTo>
                  <a:lnTo>
                    <a:pt x="2126" y="814"/>
                  </a:lnTo>
                  <a:lnTo>
                    <a:pt x="2107" y="810"/>
                  </a:lnTo>
                  <a:lnTo>
                    <a:pt x="2088" y="814"/>
                  </a:lnTo>
                  <a:lnTo>
                    <a:pt x="2069" y="817"/>
                  </a:lnTo>
                  <a:lnTo>
                    <a:pt x="2050" y="824"/>
                  </a:lnTo>
                  <a:lnTo>
                    <a:pt x="2031" y="829"/>
                  </a:lnTo>
                  <a:lnTo>
                    <a:pt x="2013" y="826"/>
                  </a:lnTo>
                  <a:lnTo>
                    <a:pt x="1994" y="850"/>
                  </a:lnTo>
                  <a:lnTo>
                    <a:pt x="1975" y="865"/>
                  </a:lnTo>
                  <a:lnTo>
                    <a:pt x="1956" y="879"/>
                  </a:lnTo>
                  <a:lnTo>
                    <a:pt x="1937" y="882"/>
                  </a:lnTo>
                  <a:lnTo>
                    <a:pt x="1918" y="900"/>
                  </a:lnTo>
                  <a:lnTo>
                    <a:pt x="1900" y="906"/>
                  </a:lnTo>
                  <a:lnTo>
                    <a:pt x="1881" y="915"/>
                  </a:lnTo>
                  <a:lnTo>
                    <a:pt x="1862" y="913"/>
                  </a:lnTo>
                  <a:lnTo>
                    <a:pt x="1843" y="933"/>
                  </a:lnTo>
                  <a:lnTo>
                    <a:pt x="1824" y="943"/>
                  </a:lnTo>
                  <a:lnTo>
                    <a:pt x="1805" y="947"/>
                  </a:lnTo>
                  <a:lnTo>
                    <a:pt x="1786" y="950"/>
                  </a:lnTo>
                  <a:lnTo>
                    <a:pt x="1768" y="956"/>
                  </a:lnTo>
                  <a:lnTo>
                    <a:pt x="1749" y="956"/>
                  </a:lnTo>
                  <a:lnTo>
                    <a:pt x="1730" y="952"/>
                  </a:lnTo>
                  <a:lnTo>
                    <a:pt x="1711" y="943"/>
                  </a:lnTo>
                  <a:lnTo>
                    <a:pt x="1692" y="954"/>
                  </a:lnTo>
                  <a:lnTo>
                    <a:pt x="1673" y="965"/>
                  </a:lnTo>
                  <a:lnTo>
                    <a:pt x="1655" y="968"/>
                  </a:lnTo>
                  <a:lnTo>
                    <a:pt x="1636" y="977"/>
                  </a:lnTo>
                  <a:lnTo>
                    <a:pt x="1617" y="992"/>
                  </a:lnTo>
                  <a:lnTo>
                    <a:pt x="1598" y="997"/>
                  </a:lnTo>
                  <a:lnTo>
                    <a:pt x="1579" y="1009"/>
                  </a:lnTo>
                  <a:lnTo>
                    <a:pt x="1561" y="994"/>
                  </a:lnTo>
                  <a:lnTo>
                    <a:pt x="1542" y="988"/>
                  </a:lnTo>
                  <a:lnTo>
                    <a:pt x="1523" y="990"/>
                  </a:lnTo>
                  <a:lnTo>
                    <a:pt x="1504" y="1003"/>
                  </a:lnTo>
                  <a:lnTo>
                    <a:pt x="1486" y="1002"/>
                  </a:lnTo>
                  <a:lnTo>
                    <a:pt x="1467" y="1006"/>
                  </a:lnTo>
                  <a:lnTo>
                    <a:pt x="1448" y="1011"/>
                  </a:lnTo>
                  <a:lnTo>
                    <a:pt x="1430" y="1018"/>
                  </a:lnTo>
                  <a:lnTo>
                    <a:pt x="1411" y="1021"/>
                  </a:lnTo>
                  <a:lnTo>
                    <a:pt x="1392" y="1025"/>
                  </a:lnTo>
                  <a:lnTo>
                    <a:pt x="1373" y="1030"/>
                  </a:lnTo>
                  <a:lnTo>
                    <a:pt x="1354" y="1020"/>
                  </a:lnTo>
                  <a:lnTo>
                    <a:pt x="1335" y="1024"/>
                  </a:lnTo>
                  <a:lnTo>
                    <a:pt x="1317" y="1034"/>
                  </a:lnTo>
                  <a:lnTo>
                    <a:pt x="1298" y="1033"/>
                  </a:lnTo>
                  <a:lnTo>
                    <a:pt x="1279" y="1033"/>
                  </a:lnTo>
                  <a:lnTo>
                    <a:pt x="1260" y="1031"/>
                  </a:lnTo>
                  <a:lnTo>
                    <a:pt x="1241" y="1037"/>
                  </a:lnTo>
                  <a:lnTo>
                    <a:pt x="1222" y="1040"/>
                  </a:lnTo>
                  <a:lnTo>
                    <a:pt x="1204" y="1046"/>
                  </a:lnTo>
                  <a:lnTo>
                    <a:pt x="1185" y="1036"/>
                  </a:lnTo>
                  <a:lnTo>
                    <a:pt x="1166" y="1035"/>
                  </a:lnTo>
                  <a:lnTo>
                    <a:pt x="1147" y="1024"/>
                  </a:lnTo>
                  <a:lnTo>
                    <a:pt x="1128" y="1027"/>
                  </a:lnTo>
                  <a:lnTo>
                    <a:pt x="1109" y="1027"/>
                  </a:lnTo>
                  <a:lnTo>
                    <a:pt x="1091" y="1024"/>
                  </a:lnTo>
                  <a:lnTo>
                    <a:pt x="1072" y="1025"/>
                  </a:lnTo>
                  <a:lnTo>
                    <a:pt x="1053" y="1031"/>
                  </a:lnTo>
                  <a:lnTo>
                    <a:pt x="1034" y="1038"/>
                  </a:lnTo>
                  <a:lnTo>
                    <a:pt x="1015" y="1037"/>
                  </a:lnTo>
                  <a:lnTo>
                    <a:pt x="996" y="1050"/>
                  </a:lnTo>
                  <a:lnTo>
                    <a:pt x="978" y="1057"/>
                  </a:lnTo>
                  <a:lnTo>
                    <a:pt x="959" y="1054"/>
                  </a:lnTo>
                  <a:lnTo>
                    <a:pt x="940" y="1066"/>
                  </a:lnTo>
                  <a:lnTo>
                    <a:pt x="921" y="1075"/>
                  </a:lnTo>
                  <a:lnTo>
                    <a:pt x="902" y="1077"/>
                  </a:lnTo>
                  <a:lnTo>
                    <a:pt x="883" y="1072"/>
                  </a:lnTo>
                  <a:lnTo>
                    <a:pt x="865" y="1091"/>
                  </a:lnTo>
                  <a:lnTo>
                    <a:pt x="846" y="1096"/>
                  </a:lnTo>
                  <a:lnTo>
                    <a:pt x="827" y="1102"/>
                  </a:lnTo>
                  <a:lnTo>
                    <a:pt x="809" y="1091"/>
                  </a:lnTo>
                  <a:lnTo>
                    <a:pt x="790" y="1113"/>
                  </a:lnTo>
                  <a:lnTo>
                    <a:pt x="771" y="1119"/>
                  </a:lnTo>
                  <a:lnTo>
                    <a:pt x="752" y="1125"/>
                  </a:lnTo>
                  <a:lnTo>
                    <a:pt x="734" y="1119"/>
                  </a:lnTo>
                  <a:lnTo>
                    <a:pt x="715" y="1130"/>
                  </a:lnTo>
                  <a:lnTo>
                    <a:pt x="696" y="1124"/>
                  </a:lnTo>
                  <a:lnTo>
                    <a:pt x="677" y="1130"/>
                  </a:lnTo>
                  <a:lnTo>
                    <a:pt x="658" y="1115"/>
                  </a:lnTo>
                  <a:lnTo>
                    <a:pt x="639" y="1126"/>
                  </a:lnTo>
                  <a:lnTo>
                    <a:pt x="621" y="1131"/>
                  </a:lnTo>
                  <a:lnTo>
                    <a:pt x="602" y="1129"/>
                  </a:lnTo>
                  <a:lnTo>
                    <a:pt x="583" y="1115"/>
                  </a:lnTo>
                  <a:lnTo>
                    <a:pt x="564" y="1125"/>
                  </a:lnTo>
                  <a:lnTo>
                    <a:pt x="545" y="1128"/>
                  </a:lnTo>
                  <a:lnTo>
                    <a:pt x="526" y="1138"/>
                  </a:lnTo>
                  <a:lnTo>
                    <a:pt x="508" y="1135"/>
                  </a:lnTo>
                  <a:lnTo>
                    <a:pt x="489" y="1139"/>
                  </a:lnTo>
                  <a:lnTo>
                    <a:pt x="470" y="1130"/>
                  </a:lnTo>
                  <a:lnTo>
                    <a:pt x="451" y="1142"/>
                  </a:lnTo>
                  <a:lnTo>
                    <a:pt x="432" y="1126"/>
                  </a:lnTo>
                  <a:lnTo>
                    <a:pt x="413" y="1129"/>
                  </a:lnTo>
                  <a:lnTo>
                    <a:pt x="395" y="1123"/>
                  </a:lnTo>
                  <a:lnTo>
                    <a:pt x="376" y="1131"/>
                  </a:lnTo>
                  <a:lnTo>
                    <a:pt x="357" y="1120"/>
                  </a:lnTo>
                  <a:lnTo>
                    <a:pt x="338" y="1134"/>
                  </a:lnTo>
                  <a:lnTo>
                    <a:pt x="319" y="1136"/>
                  </a:lnTo>
                  <a:lnTo>
                    <a:pt x="300" y="1144"/>
                  </a:lnTo>
                  <a:lnTo>
                    <a:pt x="282" y="1132"/>
                  </a:lnTo>
                  <a:lnTo>
                    <a:pt x="263" y="1143"/>
                  </a:lnTo>
                  <a:lnTo>
                    <a:pt x="244" y="1142"/>
                  </a:lnTo>
                  <a:lnTo>
                    <a:pt x="225" y="1151"/>
                  </a:lnTo>
                  <a:lnTo>
                    <a:pt x="206" y="1142"/>
                  </a:lnTo>
                  <a:lnTo>
                    <a:pt x="188" y="1161"/>
                  </a:lnTo>
                  <a:lnTo>
                    <a:pt x="169" y="1166"/>
                  </a:lnTo>
                  <a:lnTo>
                    <a:pt x="150" y="1173"/>
                  </a:lnTo>
                  <a:lnTo>
                    <a:pt x="131" y="1162"/>
                  </a:lnTo>
                  <a:lnTo>
                    <a:pt x="113" y="1167"/>
                  </a:lnTo>
                  <a:lnTo>
                    <a:pt x="94" y="1172"/>
                  </a:lnTo>
                  <a:lnTo>
                    <a:pt x="75" y="1174"/>
                  </a:lnTo>
                  <a:lnTo>
                    <a:pt x="57" y="1170"/>
                  </a:lnTo>
                  <a:lnTo>
                    <a:pt x="38" y="1188"/>
                  </a:lnTo>
                  <a:lnTo>
                    <a:pt x="19" y="1196"/>
                  </a:lnTo>
                  <a:lnTo>
                    <a:pt x="0" y="1207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947" y="1758"/>
              <a:ext cx="3799" cy="1298"/>
            </a:xfrm>
            <a:custGeom>
              <a:avLst/>
              <a:gdLst>
                <a:gd name="T0" fmla="*/ 94 w 3799"/>
                <a:gd name="T1" fmla="*/ 1225 h 1298"/>
                <a:gd name="T2" fmla="*/ 225 w 3799"/>
                <a:gd name="T3" fmla="*/ 1201 h 1298"/>
                <a:gd name="T4" fmla="*/ 357 w 3799"/>
                <a:gd name="T5" fmla="*/ 1165 h 1298"/>
                <a:gd name="T6" fmla="*/ 489 w 3799"/>
                <a:gd name="T7" fmla="*/ 1186 h 1298"/>
                <a:gd name="T8" fmla="*/ 621 w 3799"/>
                <a:gd name="T9" fmla="*/ 1179 h 1298"/>
                <a:gd name="T10" fmla="*/ 752 w 3799"/>
                <a:gd name="T11" fmla="*/ 1169 h 1298"/>
                <a:gd name="T12" fmla="*/ 883 w 3799"/>
                <a:gd name="T13" fmla="*/ 1115 h 1298"/>
                <a:gd name="T14" fmla="*/ 1015 w 3799"/>
                <a:gd name="T15" fmla="*/ 1078 h 1298"/>
                <a:gd name="T16" fmla="*/ 1147 w 3799"/>
                <a:gd name="T17" fmla="*/ 1070 h 1298"/>
                <a:gd name="T18" fmla="*/ 1279 w 3799"/>
                <a:gd name="T19" fmla="*/ 1080 h 1298"/>
                <a:gd name="T20" fmla="*/ 1411 w 3799"/>
                <a:gd name="T21" fmla="*/ 1063 h 1298"/>
                <a:gd name="T22" fmla="*/ 1542 w 3799"/>
                <a:gd name="T23" fmla="*/ 1026 h 1298"/>
                <a:gd name="T24" fmla="*/ 1673 w 3799"/>
                <a:gd name="T25" fmla="*/ 1002 h 1298"/>
                <a:gd name="T26" fmla="*/ 1805 w 3799"/>
                <a:gd name="T27" fmla="*/ 984 h 1298"/>
                <a:gd name="T28" fmla="*/ 1937 w 3799"/>
                <a:gd name="T29" fmla="*/ 909 h 1298"/>
                <a:gd name="T30" fmla="*/ 2069 w 3799"/>
                <a:gd name="T31" fmla="*/ 825 h 1298"/>
                <a:gd name="T32" fmla="*/ 2200 w 3799"/>
                <a:gd name="T33" fmla="*/ 811 h 1298"/>
                <a:gd name="T34" fmla="*/ 2332 w 3799"/>
                <a:gd name="T35" fmla="*/ 808 h 1298"/>
                <a:gd name="T36" fmla="*/ 2464 w 3799"/>
                <a:gd name="T37" fmla="*/ 838 h 1298"/>
                <a:gd name="T38" fmla="*/ 2595 w 3799"/>
                <a:gd name="T39" fmla="*/ 829 h 1298"/>
                <a:gd name="T40" fmla="*/ 2727 w 3799"/>
                <a:gd name="T41" fmla="*/ 772 h 1298"/>
                <a:gd name="T42" fmla="*/ 2859 w 3799"/>
                <a:gd name="T43" fmla="*/ 717 h 1298"/>
                <a:gd name="T44" fmla="*/ 2990 w 3799"/>
                <a:gd name="T45" fmla="*/ 607 h 1298"/>
                <a:gd name="T46" fmla="*/ 3122 w 3799"/>
                <a:gd name="T47" fmla="*/ 456 h 1298"/>
                <a:gd name="T48" fmla="*/ 3254 w 3799"/>
                <a:gd name="T49" fmla="*/ 348 h 1298"/>
                <a:gd name="T50" fmla="*/ 3386 w 3799"/>
                <a:gd name="T51" fmla="*/ 356 h 1298"/>
                <a:gd name="T52" fmla="*/ 3517 w 3799"/>
                <a:gd name="T53" fmla="*/ 275 h 1298"/>
                <a:gd name="T54" fmla="*/ 3648 w 3799"/>
                <a:gd name="T55" fmla="*/ 127 h 1298"/>
                <a:gd name="T56" fmla="*/ 3780 w 3799"/>
                <a:gd name="T57" fmla="*/ 223 h 1298"/>
                <a:gd name="T58" fmla="*/ 3705 w 3799"/>
                <a:gd name="T59" fmla="*/ 125 h 1298"/>
                <a:gd name="T60" fmla="*/ 3573 w 3799"/>
                <a:gd name="T61" fmla="*/ 310 h 1298"/>
                <a:gd name="T62" fmla="*/ 3442 w 3799"/>
                <a:gd name="T63" fmla="*/ 429 h 1298"/>
                <a:gd name="T64" fmla="*/ 3310 w 3799"/>
                <a:gd name="T65" fmla="*/ 466 h 1298"/>
                <a:gd name="T66" fmla="*/ 3178 w 3799"/>
                <a:gd name="T67" fmla="*/ 509 h 1298"/>
                <a:gd name="T68" fmla="*/ 3047 w 3799"/>
                <a:gd name="T69" fmla="*/ 645 h 1298"/>
                <a:gd name="T70" fmla="*/ 2915 w 3799"/>
                <a:gd name="T71" fmla="*/ 726 h 1298"/>
                <a:gd name="T72" fmla="*/ 2784 w 3799"/>
                <a:gd name="T73" fmla="*/ 824 h 1298"/>
                <a:gd name="T74" fmla="*/ 2652 w 3799"/>
                <a:gd name="T75" fmla="*/ 858 h 1298"/>
                <a:gd name="T76" fmla="*/ 2520 w 3799"/>
                <a:gd name="T77" fmla="*/ 897 h 1298"/>
                <a:gd name="T78" fmla="*/ 2388 w 3799"/>
                <a:gd name="T79" fmla="*/ 895 h 1298"/>
                <a:gd name="T80" fmla="*/ 2257 w 3799"/>
                <a:gd name="T81" fmla="*/ 881 h 1298"/>
                <a:gd name="T82" fmla="*/ 2126 w 3799"/>
                <a:gd name="T83" fmla="*/ 886 h 1298"/>
                <a:gd name="T84" fmla="*/ 1994 w 3799"/>
                <a:gd name="T85" fmla="*/ 931 h 1298"/>
                <a:gd name="T86" fmla="*/ 1862 w 3799"/>
                <a:gd name="T87" fmla="*/ 1000 h 1298"/>
                <a:gd name="T88" fmla="*/ 1730 w 3799"/>
                <a:gd name="T89" fmla="*/ 1043 h 1298"/>
                <a:gd name="T90" fmla="*/ 1598 w 3799"/>
                <a:gd name="T91" fmla="*/ 1088 h 1298"/>
                <a:gd name="T92" fmla="*/ 1467 w 3799"/>
                <a:gd name="T93" fmla="*/ 1097 h 1298"/>
                <a:gd name="T94" fmla="*/ 1335 w 3799"/>
                <a:gd name="T95" fmla="*/ 1115 h 1298"/>
                <a:gd name="T96" fmla="*/ 1204 w 3799"/>
                <a:gd name="T97" fmla="*/ 1137 h 1298"/>
                <a:gd name="T98" fmla="*/ 1072 w 3799"/>
                <a:gd name="T99" fmla="*/ 1116 h 1298"/>
                <a:gd name="T100" fmla="*/ 940 w 3799"/>
                <a:gd name="T101" fmla="*/ 1157 h 1298"/>
                <a:gd name="T102" fmla="*/ 809 w 3799"/>
                <a:gd name="T103" fmla="*/ 1182 h 1298"/>
                <a:gd name="T104" fmla="*/ 677 w 3799"/>
                <a:gd name="T105" fmla="*/ 1221 h 1298"/>
                <a:gd name="T106" fmla="*/ 545 w 3799"/>
                <a:gd name="T107" fmla="*/ 1219 h 1298"/>
                <a:gd name="T108" fmla="*/ 413 w 3799"/>
                <a:gd name="T109" fmla="*/ 1220 h 1298"/>
                <a:gd name="T110" fmla="*/ 282 w 3799"/>
                <a:gd name="T111" fmla="*/ 1223 h 1298"/>
                <a:gd name="T112" fmla="*/ 150 w 3799"/>
                <a:gd name="T113" fmla="*/ 1264 h 1298"/>
                <a:gd name="T114" fmla="*/ 19 w 3799"/>
                <a:gd name="T115" fmla="*/ 1287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298">
                  <a:moveTo>
                    <a:pt x="0" y="1298"/>
                  </a:moveTo>
                  <a:lnTo>
                    <a:pt x="0" y="1261"/>
                  </a:lnTo>
                  <a:lnTo>
                    <a:pt x="19" y="1249"/>
                  </a:lnTo>
                  <a:lnTo>
                    <a:pt x="38" y="1242"/>
                  </a:lnTo>
                  <a:lnTo>
                    <a:pt x="57" y="1222"/>
                  </a:lnTo>
                  <a:lnTo>
                    <a:pt x="75" y="1227"/>
                  </a:lnTo>
                  <a:lnTo>
                    <a:pt x="94" y="1225"/>
                  </a:lnTo>
                  <a:lnTo>
                    <a:pt x="113" y="1221"/>
                  </a:lnTo>
                  <a:lnTo>
                    <a:pt x="131" y="1215"/>
                  </a:lnTo>
                  <a:lnTo>
                    <a:pt x="150" y="1226"/>
                  </a:lnTo>
                  <a:lnTo>
                    <a:pt x="169" y="1217"/>
                  </a:lnTo>
                  <a:lnTo>
                    <a:pt x="188" y="1213"/>
                  </a:lnTo>
                  <a:lnTo>
                    <a:pt x="206" y="1193"/>
                  </a:lnTo>
                  <a:lnTo>
                    <a:pt x="225" y="1201"/>
                  </a:lnTo>
                  <a:lnTo>
                    <a:pt x="244" y="1191"/>
                  </a:lnTo>
                  <a:lnTo>
                    <a:pt x="263" y="1193"/>
                  </a:lnTo>
                  <a:lnTo>
                    <a:pt x="282" y="1180"/>
                  </a:lnTo>
                  <a:lnTo>
                    <a:pt x="300" y="1192"/>
                  </a:lnTo>
                  <a:lnTo>
                    <a:pt x="319" y="1182"/>
                  </a:lnTo>
                  <a:lnTo>
                    <a:pt x="338" y="1181"/>
                  </a:lnTo>
                  <a:lnTo>
                    <a:pt x="357" y="1165"/>
                  </a:lnTo>
                  <a:lnTo>
                    <a:pt x="376" y="1177"/>
                  </a:lnTo>
                  <a:lnTo>
                    <a:pt x="395" y="1168"/>
                  </a:lnTo>
                  <a:lnTo>
                    <a:pt x="413" y="1174"/>
                  </a:lnTo>
                  <a:lnTo>
                    <a:pt x="432" y="1171"/>
                  </a:lnTo>
                  <a:lnTo>
                    <a:pt x="451" y="1187"/>
                  </a:lnTo>
                  <a:lnTo>
                    <a:pt x="470" y="1176"/>
                  </a:lnTo>
                  <a:lnTo>
                    <a:pt x="489" y="1186"/>
                  </a:lnTo>
                  <a:lnTo>
                    <a:pt x="508" y="1182"/>
                  </a:lnTo>
                  <a:lnTo>
                    <a:pt x="526" y="1186"/>
                  </a:lnTo>
                  <a:lnTo>
                    <a:pt x="545" y="1175"/>
                  </a:lnTo>
                  <a:lnTo>
                    <a:pt x="564" y="1172"/>
                  </a:lnTo>
                  <a:lnTo>
                    <a:pt x="583" y="1163"/>
                  </a:lnTo>
                  <a:lnTo>
                    <a:pt x="602" y="1178"/>
                  </a:lnTo>
                  <a:lnTo>
                    <a:pt x="621" y="1179"/>
                  </a:lnTo>
                  <a:lnTo>
                    <a:pt x="639" y="1174"/>
                  </a:lnTo>
                  <a:lnTo>
                    <a:pt x="658" y="1163"/>
                  </a:lnTo>
                  <a:lnTo>
                    <a:pt x="677" y="1178"/>
                  </a:lnTo>
                  <a:lnTo>
                    <a:pt x="696" y="1168"/>
                  </a:lnTo>
                  <a:lnTo>
                    <a:pt x="715" y="1175"/>
                  </a:lnTo>
                  <a:lnTo>
                    <a:pt x="734" y="1163"/>
                  </a:lnTo>
                  <a:lnTo>
                    <a:pt x="752" y="1169"/>
                  </a:lnTo>
                  <a:lnTo>
                    <a:pt x="771" y="1162"/>
                  </a:lnTo>
                  <a:lnTo>
                    <a:pt x="790" y="1157"/>
                  </a:lnTo>
                  <a:lnTo>
                    <a:pt x="809" y="1135"/>
                  </a:lnTo>
                  <a:lnTo>
                    <a:pt x="827" y="1146"/>
                  </a:lnTo>
                  <a:lnTo>
                    <a:pt x="846" y="1140"/>
                  </a:lnTo>
                  <a:lnTo>
                    <a:pt x="865" y="1135"/>
                  </a:lnTo>
                  <a:lnTo>
                    <a:pt x="883" y="1115"/>
                  </a:lnTo>
                  <a:lnTo>
                    <a:pt x="902" y="1120"/>
                  </a:lnTo>
                  <a:lnTo>
                    <a:pt x="921" y="1118"/>
                  </a:lnTo>
                  <a:lnTo>
                    <a:pt x="940" y="1109"/>
                  </a:lnTo>
                  <a:lnTo>
                    <a:pt x="959" y="1096"/>
                  </a:lnTo>
                  <a:lnTo>
                    <a:pt x="978" y="1100"/>
                  </a:lnTo>
                  <a:lnTo>
                    <a:pt x="996" y="1092"/>
                  </a:lnTo>
                  <a:lnTo>
                    <a:pt x="1015" y="1078"/>
                  </a:lnTo>
                  <a:lnTo>
                    <a:pt x="1034" y="1077"/>
                  </a:lnTo>
                  <a:lnTo>
                    <a:pt x="1053" y="1070"/>
                  </a:lnTo>
                  <a:lnTo>
                    <a:pt x="1072" y="1065"/>
                  </a:lnTo>
                  <a:lnTo>
                    <a:pt x="1091" y="1065"/>
                  </a:lnTo>
                  <a:lnTo>
                    <a:pt x="1109" y="1070"/>
                  </a:lnTo>
                  <a:lnTo>
                    <a:pt x="1128" y="1070"/>
                  </a:lnTo>
                  <a:lnTo>
                    <a:pt x="1147" y="1070"/>
                  </a:lnTo>
                  <a:lnTo>
                    <a:pt x="1166" y="1081"/>
                  </a:lnTo>
                  <a:lnTo>
                    <a:pt x="1185" y="1084"/>
                  </a:lnTo>
                  <a:lnTo>
                    <a:pt x="1204" y="1093"/>
                  </a:lnTo>
                  <a:lnTo>
                    <a:pt x="1222" y="1088"/>
                  </a:lnTo>
                  <a:lnTo>
                    <a:pt x="1241" y="1085"/>
                  </a:lnTo>
                  <a:lnTo>
                    <a:pt x="1260" y="1077"/>
                  </a:lnTo>
                  <a:lnTo>
                    <a:pt x="1279" y="1080"/>
                  </a:lnTo>
                  <a:lnTo>
                    <a:pt x="1298" y="1080"/>
                  </a:lnTo>
                  <a:lnTo>
                    <a:pt x="1317" y="1080"/>
                  </a:lnTo>
                  <a:lnTo>
                    <a:pt x="1335" y="1069"/>
                  </a:lnTo>
                  <a:lnTo>
                    <a:pt x="1354" y="1065"/>
                  </a:lnTo>
                  <a:lnTo>
                    <a:pt x="1373" y="1075"/>
                  </a:lnTo>
                  <a:lnTo>
                    <a:pt x="1392" y="1070"/>
                  </a:lnTo>
                  <a:lnTo>
                    <a:pt x="1411" y="1063"/>
                  </a:lnTo>
                  <a:lnTo>
                    <a:pt x="1430" y="1059"/>
                  </a:lnTo>
                  <a:lnTo>
                    <a:pt x="1448" y="1050"/>
                  </a:lnTo>
                  <a:lnTo>
                    <a:pt x="1467" y="1045"/>
                  </a:lnTo>
                  <a:lnTo>
                    <a:pt x="1486" y="1040"/>
                  </a:lnTo>
                  <a:lnTo>
                    <a:pt x="1504" y="1043"/>
                  </a:lnTo>
                  <a:lnTo>
                    <a:pt x="1523" y="1028"/>
                  </a:lnTo>
                  <a:lnTo>
                    <a:pt x="1542" y="1026"/>
                  </a:lnTo>
                  <a:lnTo>
                    <a:pt x="1561" y="1033"/>
                  </a:lnTo>
                  <a:lnTo>
                    <a:pt x="1579" y="1050"/>
                  </a:lnTo>
                  <a:lnTo>
                    <a:pt x="1598" y="1036"/>
                  </a:lnTo>
                  <a:lnTo>
                    <a:pt x="1617" y="1032"/>
                  </a:lnTo>
                  <a:lnTo>
                    <a:pt x="1636" y="1015"/>
                  </a:lnTo>
                  <a:lnTo>
                    <a:pt x="1655" y="1006"/>
                  </a:lnTo>
                  <a:lnTo>
                    <a:pt x="1673" y="1002"/>
                  </a:lnTo>
                  <a:lnTo>
                    <a:pt x="1692" y="991"/>
                  </a:lnTo>
                  <a:lnTo>
                    <a:pt x="1711" y="981"/>
                  </a:lnTo>
                  <a:lnTo>
                    <a:pt x="1730" y="989"/>
                  </a:lnTo>
                  <a:lnTo>
                    <a:pt x="1749" y="994"/>
                  </a:lnTo>
                  <a:lnTo>
                    <a:pt x="1768" y="993"/>
                  </a:lnTo>
                  <a:lnTo>
                    <a:pt x="1786" y="987"/>
                  </a:lnTo>
                  <a:lnTo>
                    <a:pt x="1805" y="984"/>
                  </a:lnTo>
                  <a:lnTo>
                    <a:pt x="1824" y="980"/>
                  </a:lnTo>
                  <a:lnTo>
                    <a:pt x="1843" y="969"/>
                  </a:lnTo>
                  <a:lnTo>
                    <a:pt x="1862" y="946"/>
                  </a:lnTo>
                  <a:lnTo>
                    <a:pt x="1881" y="948"/>
                  </a:lnTo>
                  <a:lnTo>
                    <a:pt x="1900" y="937"/>
                  </a:lnTo>
                  <a:lnTo>
                    <a:pt x="1918" y="928"/>
                  </a:lnTo>
                  <a:lnTo>
                    <a:pt x="1937" y="909"/>
                  </a:lnTo>
                  <a:lnTo>
                    <a:pt x="1956" y="903"/>
                  </a:lnTo>
                  <a:lnTo>
                    <a:pt x="1975" y="884"/>
                  </a:lnTo>
                  <a:lnTo>
                    <a:pt x="1994" y="866"/>
                  </a:lnTo>
                  <a:lnTo>
                    <a:pt x="2013" y="840"/>
                  </a:lnTo>
                  <a:lnTo>
                    <a:pt x="2031" y="841"/>
                  </a:lnTo>
                  <a:lnTo>
                    <a:pt x="2050" y="833"/>
                  </a:lnTo>
                  <a:lnTo>
                    <a:pt x="2069" y="825"/>
                  </a:lnTo>
                  <a:lnTo>
                    <a:pt x="2088" y="819"/>
                  </a:lnTo>
                  <a:lnTo>
                    <a:pt x="2107" y="814"/>
                  </a:lnTo>
                  <a:lnTo>
                    <a:pt x="2126" y="815"/>
                  </a:lnTo>
                  <a:lnTo>
                    <a:pt x="2144" y="813"/>
                  </a:lnTo>
                  <a:lnTo>
                    <a:pt x="2163" y="810"/>
                  </a:lnTo>
                  <a:lnTo>
                    <a:pt x="2182" y="816"/>
                  </a:lnTo>
                  <a:lnTo>
                    <a:pt x="2200" y="811"/>
                  </a:lnTo>
                  <a:lnTo>
                    <a:pt x="2219" y="804"/>
                  </a:lnTo>
                  <a:lnTo>
                    <a:pt x="2238" y="800"/>
                  </a:lnTo>
                  <a:lnTo>
                    <a:pt x="2257" y="811"/>
                  </a:lnTo>
                  <a:lnTo>
                    <a:pt x="2275" y="827"/>
                  </a:lnTo>
                  <a:lnTo>
                    <a:pt x="2294" y="825"/>
                  </a:lnTo>
                  <a:lnTo>
                    <a:pt x="2313" y="811"/>
                  </a:lnTo>
                  <a:lnTo>
                    <a:pt x="2332" y="808"/>
                  </a:lnTo>
                  <a:lnTo>
                    <a:pt x="2351" y="825"/>
                  </a:lnTo>
                  <a:lnTo>
                    <a:pt x="2369" y="827"/>
                  </a:lnTo>
                  <a:lnTo>
                    <a:pt x="2388" y="823"/>
                  </a:lnTo>
                  <a:lnTo>
                    <a:pt x="2407" y="826"/>
                  </a:lnTo>
                  <a:lnTo>
                    <a:pt x="2426" y="834"/>
                  </a:lnTo>
                  <a:lnTo>
                    <a:pt x="2445" y="834"/>
                  </a:lnTo>
                  <a:lnTo>
                    <a:pt x="2464" y="838"/>
                  </a:lnTo>
                  <a:lnTo>
                    <a:pt x="2482" y="841"/>
                  </a:lnTo>
                  <a:lnTo>
                    <a:pt x="2501" y="841"/>
                  </a:lnTo>
                  <a:lnTo>
                    <a:pt x="2520" y="834"/>
                  </a:lnTo>
                  <a:lnTo>
                    <a:pt x="2539" y="831"/>
                  </a:lnTo>
                  <a:lnTo>
                    <a:pt x="2558" y="826"/>
                  </a:lnTo>
                  <a:lnTo>
                    <a:pt x="2577" y="830"/>
                  </a:lnTo>
                  <a:lnTo>
                    <a:pt x="2595" y="829"/>
                  </a:lnTo>
                  <a:lnTo>
                    <a:pt x="2614" y="821"/>
                  </a:lnTo>
                  <a:lnTo>
                    <a:pt x="2633" y="811"/>
                  </a:lnTo>
                  <a:lnTo>
                    <a:pt x="2652" y="793"/>
                  </a:lnTo>
                  <a:lnTo>
                    <a:pt x="2671" y="785"/>
                  </a:lnTo>
                  <a:lnTo>
                    <a:pt x="2690" y="772"/>
                  </a:lnTo>
                  <a:lnTo>
                    <a:pt x="2708" y="766"/>
                  </a:lnTo>
                  <a:lnTo>
                    <a:pt x="2727" y="772"/>
                  </a:lnTo>
                  <a:lnTo>
                    <a:pt x="2746" y="766"/>
                  </a:lnTo>
                  <a:lnTo>
                    <a:pt x="2765" y="760"/>
                  </a:lnTo>
                  <a:lnTo>
                    <a:pt x="2784" y="757"/>
                  </a:lnTo>
                  <a:lnTo>
                    <a:pt x="2803" y="754"/>
                  </a:lnTo>
                  <a:lnTo>
                    <a:pt x="2821" y="751"/>
                  </a:lnTo>
                  <a:lnTo>
                    <a:pt x="2840" y="729"/>
                  </a:lnTo>
                  <a:lnTo>
                    <a:pt x="2859" y="717"/>
                  </a:lnTo>
                  <a:lnTo>
                    <a:pt x="2878" y="703"/>
                  </a:lnTo>
                  <a:lnTo>
                    <a:pt x="2896" y="684"/>
                  </a:lnTo>
                  <a:lnTo>
                    <a:pt x="2915" y="659"/>
                  </a:lnTo>
                  <a:lnTo>
                    <a:pt x="2934" y="647"/>
                  </a:lnTo>
                  <a:lnTo>
                    <a:pt x="2952" y="636"/>
                  </a:lnTo>
                  <a:lnTo>
                    <a:pt x="2971" y="624"/>
                  </a:lnTo>
                  <a:lnTo>
                    <a:pt x="2990" y="607"/>
                  </a:lnTo>
                  <a:lnTo>
                    <a:pt x="3009" y="581"/>
                  </a:lnTo>
                  <a:lnTo>
                    <a:pt x="3028" y="587"/>
                  </a:lnTo>
                  <a:lnTo>
                    <a:pt x="3047" y="563"/>
                  </a:lnTo>
                  <a:lnTo>
                    <a:pt x="3065" y="537"/>
                  </a:lnTo>
                  <a:lnTo>
                    <a:pt x="3084" y="504"/>
                  </a:lnTo>
                  <a:lnTo>
                    <a:pt x="3103" y="497"/>
                  </a:lnTo>
                  <a:lnTo>
                    <a:pt x="3122" y="456"/>
                  </a:lnTo>
                  <a:lnTo>
                    <a:pt x="3141" y="429"/>
                  </a:lnTo>
                  <a:lnTo>
                    <a:pt x="3160" y="431"/>
                  </a:lnTo>
                  <a:lnTo>
                    <a:pt x="3178" y="421"/>
                  </a:lnTo>
                  <a:lnTo>
                    <a:pt x="3197" y="403"/>
                  </a:lnTo>
                  <a:lnTo>
                    <a:pt x="3216" y="372"/>
                  </a:lnTo>
                  <a:lnTo>
                    <a:pt x="3235" y="365"/>
                  </a:lnTo>
                  <a:lnTo>
                    <a:pt x="3254" y="348"/>
                  </a:lnTo>
                  <a:lnTo>
                    <a:pt x="3273" y="358"/>
                  </a:lnTo>
                  <a:lnTo>
                    <a:pt x="3291" y="363"/>
                  </a:lnTo>
                  <a:lnTo>
                    <a:pt x="3310" y="362"/>
                  </a:lnTo>
                  <a:lnTo>
                    <a:pt x="3329" y="358"/>
                  </a:lnTo>
                  <a:lnTo>
                    <a:pt x="3348" y="356"/>
                  </a:lnTo>
                  <a:lnTo>
                    <a:pt x="3367" y="350"/>
                  </a:lnTo>
                  <a:lnTo>
                    <a:pt x="3386" y="356"/>
                  </a:lnTo>
                  <a:lnTo>
                    <a:pt x="3404" y="344"/>
                  </a:lnTo>
                  <a:lnTo>
                    <a:pt x="3423" y="346"/>
                  </a:lnTo>
                  <a:lnTo>
                    <a:pt x="3442" y="328"/>
                  </a:lnTo>
                  <a:lnTo>
                    <a:pt x="3461" y="325"/>
                  </a:lnTo>
                  <a:lnTo>
                    <a:pt x="3480" y="308"/>
                  </a:lnTo>
                  <a:lnTo>
                    <a:pt x="3499" y="292"/>
                  </a:lnTo>
                  <a:lnTo>
                    <a:pt x="3517" y="275"/>
                  </a:lnTo>
                  <a:lnTo>
                    <a:pt x="3536" y="275"/>
                  </a:lnTo>
                  <a:lnTo>
                    <a:pt x="3555" y="262"/>
                  </a:lnTo>
                  <a:lnTo>
                    <a:pt x="3573" y="214"/>
                  </a:lnTo>
                  <a:lnTo>
                    <a:pt x="3592" y="190"/>
                  </a:lnTo>
                  <a:lnTo>
                    <a:pt x="3611" y="150"/>
                  </a:lnTo>
                  <a:lnTo>
                    <a:pt x="3630" y="152"/>
                  </a:lnTo>
                  <a:lnTo>
                    <a:pt x="3648" y="127"/>
                  </a:lnTo>
                  <a:lnTo>
                    <a:pt x="3667" y="34"/>
                  </a:lnTo>
                  <a:lnTo>
                    <a:pt x="3686" y="0"/>
                  </a:lnTo>
                  <a:lnTo>
                    <a:pt x="3705" y="35"/>
                  </a:lnTo>
                  <a:lnTo>
                    <a:pt x="3724" y="72"/>
                  </a:lnTo>
                  <a:lnTo>
                    <a:pt x="3742" y="117"/>
                  </a:lnTo>
                  <a:lnTo>
                    <a:pt x="3761" y="190"/>
                  </a:lnTo>
                  <a:lnTo>
                    <a:pt x="3780" y="223"/>
                  </a:lnTo>
                  <a:lnTo>
                    <a:pt x="3799" y="242"/>
                  </a:lnTo>
                  <a:lnTo>
                    <a:pt x="3799" y="320"/>
                  </a:lnTo>
                  <a:lnTo>
                    <a:pt x="3780" y="302"/>
                  </a:lnTo>
                  <a:lnTo>
                    <a:pt x="3761" y="272"/>
                  </a:lnTo>
                  <a:lnTo>
                    <a:pt x="3742" y="199"/>
                  </a:lnTo>
                  <a:lnTo>
                    <a:pt x="3724" y="159"/>
                  </a:lnTo>
                  <a:lnTo>
                    <a:pt x="3705" y="125"/>
                  </a:lnTo>
                  <a:lnTo>
                    <a:pt x="3686" y="91"/>
                  </a:lnTo>
                  <a:lnTo>
                    <a:pt x="3667" y="126"/>
                  </a:lnTo>
                  <a:lnTo>
                    <a:pt x="3648" y="220"/>
                  </a:lnTo>
                  <a:lnTo>
                    <a:pt x="3630" y="246"/>
                  </a:lnTo>
                  <a:lnTo>
                    <a:pt x="3611" y="246"/>
                  </a:lnTo>
                  <a:lnTo>
                    <a:pt x="3592" y="285"/>
                  </a:lnTo>
                  <a:lnTo>
                    <a:pt x="3573" y="310"/>
                  </a:lnTo>
                  <a:lnTo>
                    <a:pt x="3555" y="357"/>
                  </a:lnTo>
                  <a:lnTo>
                    <a:pt x="3536" y="372"/>
                  </a:lnTo>
                  <a:lnTo>
                    <a:pt x="3517" y="373"/>
                  </a:lnTo>
                  <a:lnTo>
                    <a:pt x="3499" y="390"/>
                  </a:lnTo>
                  <a:lnTo>
                    <a:pt x="3480" y="406"/>
                  </a:lnTo>
                  <a:lnTo>
                    <a:pt x="3461" y="425"/>
                  </a:lnTo>
                  <a:lnTo>
                    <a:pt x="3442" y="429"/>
                  </a:lnTo>
                  <a:lnTo>
                    <a:pt x="3423" y="444"/>
                  </a:lnTo>
                  <a:lnTo>
                    <a:pt x="3404" y="449"/>
                  </a:lnTo>
                  <a:lnTo>
                    <a:pt x="3386" y="461"/>
                  </a:lnTo>
                  <a:lnTo>
                    <a:pt x="3367" y="458"/>
                  </a:lnTo>
                  <a:lnTo>
                    <a:pt x="3348" y="462"/>
                  </a:lnTo>
                  <a:lnTo>
                    <a:pt x="3329" y="463"/>
                  </a:lnTo>
                  <a:lnTo>
                    <a:pt x="3310" y="466"/>
                  </a:lnTo>
                  <a:lnTo>
                    <a:pt x="3291" y="467"/>
                  </a:lnTo>
                  <a:lnTo>
                    <a:pt x="3273" y="460"/>
                  </a:lnTo>
                  <a:lnTo>
                    <a:pt x="3254" y="447"/>
                  </a:lnTo>
                  <a:lnTo>
                    <a:pt x="3235" y="459"/>
                  </a:lnTo>
                  <a:lnTo>
                    <a:pt x="3216" y="467"/>
                  </a:lnTo>
                  <a:lnTo>
                    <a:pt x="3197" y="495"/>
                  </a:lnTo>
                  <a:lnTo>
                    <a:pt x="3178" y="509"/>
                  </a:lnTo>
                  <a:lnTo>
                    <a:pt x="3160" y="518"/>
                  </a:lnTo>
                  <a:lnTo>
                    <a:pt x="3141" y="517"/>
                  </a:lnTo>
                  <a:lnTo>
                    <a:pt x="3122" y="542"/>
                  </a:lnTo>
                  <a:lnTo>
                    <a:pt x="3103" y="583"/>
                  </a:lnTo>
                  <a:lnTo>
                    <a:pt x="3084" y="590"/>
                  </a:lnTo>
                  <a:lnTo>
                    <a:pt x="3065" y="621"/>
                  </a:lnTo>
                  <a:lnTo>
                    <a:pt x="3047" y="645"/>
                  </a:lnTo>
                  <a:lnTo>
                    <a:pt x="3028" y="668"/>
                  </a:lnTo>
                  <a:lnTo>
                    <a:pt x="3009" y="659"/>
                  </a:lnTo>
                  <a:lnTo>
                    <a:pt x="2990" y="682"/>
                  </a:lnTo>
                  <a:lnTo>
                    <a:pt x="2971" y="695"/>
                  </a:lnTo>
                  <a:lnTo>
                    <a:pt x="2952" y="707"/>
                  </a:lnTo>
                  <a:lnTo>
                    <a:pt x="2934" y="717"/>
                  </a:lnTo>
                  <a:lnTo>
                    <a:pt x="2915" y="726"/>
                  </a:lnTo>
                  <a:lnTo>
                    <a:pt x="2896" y="748"/>
                  </a:lnTo>
                  <a:lnTo>
                    <a:pt x="2878" y="768"/>
                  </a:lnTo>
                  <a:lnTo>
                    <a:pt x="2859" y="781"/>
                  </a:lnTo>
                  <a:lnTo>
                    <a:pt x="2840" y="796"/>
                  </a:lnTo>
                  <a:lnTo>
                    <a:pt x="2821" y="818"/>
                  </a:lnTo>
                  <a:lnTo>
                    <a:pt x="2803" y="821"/>
                  </a:lnTo>
                  <a:lnTo>
                    <a:pt x="2784" y="824"/>
                  </a:lnTo>
                  <a:lnTo>
                    <a:pt x="2765" y="827"/>
                  </a:lnTo>
                  <a:lnTo>
                    <a:pt x="2746" y="833"/>
                  </a:lnTo>
                  <a:lnTo>
                    <a:pt x="2727" y="837"/>
                  </a:lnTo>
                  <a:lnTo>
                    <a:pt x="2708" y="834"/>
                  </a:lnTo>
                  <a:lnTo>
                    <a:pt x="2690" y="838"/>
                  </a:lnTo>
                  <a:lnTo>
                    <a:pt x="2671" y="850"/>
                  </a:lnTo>
                  <a:lnTo>
                    <a:pt x="2652" y="858"/>
                  </a:lnTo>
                  <a:lnTo>
                    <a:pt x="2633" y="874"/>
                  </a:lnTo>
                  <a:lnTo>
                    <a:pt x="2614" y="882"/>
                  </a:lnTo>
                  <a:lnTo>
                    <a:pt x="2595" y="890"/>
                  </a:lnTo>
                  <a:lnTo>
                    <a:pt x="2577" y="892"/>
                  </a:lnTo>
                  <a:lnTo>
                    <a:pt x="2558" y="889"/>
                  </a:lnTo>
                  <a:lnTo>
                    <a:pt x="2539" y="895"/>
                  </a:lnTo>
                  <a:lnTo>
                    <a:pt x="2520" y="897"/>
                  </a:lnTo>
                  <a:lnTo>
                    <a:pt x="2501" y="905"/>
                  </a:lnTo>
                  <a:lnTo>
                    <a:pt x="2482" y="905"/>
                  </a:lnTo>
                  <a:lnTo>
                    <a:pt x="2464" y="905"/>
                  </a:lnTo>
                  <a:lnTo>
                    <a:pt x="2445" y="901"/>
                  </a:lnTo>
                  <a:lnTo>
                    <a:pt x="2426" y="901"/>
                  </a:lnTo>
                  <a:lnTo>
                    <a:pt x="2407" y="896"/>
                  </a:lnTo>
                  <a:lnTo>
                    <a:pt x="2388" y="895"/>
                  </a:lnTo>
                  <a:lnTo>
                    <a:pt x="2369" y="897"/>
                  </a:lnTo>
                  <a:lnTo>
                    <a:pt x="2351" y="896"/>
                  </a:lnTo>
                  <a:lnTo>
                    <a:pt x="2332" y="879"/>
                  </a:lnTo>
                  <a:lnTo>
                    <a:pt x="2313" y="883"/>
                  </a:lnTo>
                  <a:lnTo>
                    <a:pt x="2294" y="897"/>
                  </a:lnTo>
                  <a:lnTo>
                    <a:pt x="2275" y="899"/>
                  </a:lnTo>
                  <a:lnTo>
                    <a:pt x="2257" y="881"/>
                  </a:lnTo>
                  <a:lnTo>
                    <a:pt x="2238" y="872"/>
                  </a:lnTo>
                  <a:lnTo>
                    <a:pt x="2219" y="875"/>
                  </a:lnTo>
                  <a:lnTo>
                    <a:pt x="2200" y="880"/>
                  </a:lnTo>
                  <a:lnTo>
                    <a:pt x="2182" y="884"/>
                  </a:lnTo>
                  <a:lnTo>
                    <a:pt x="2163" y="879"/>
                  </a:lnTo>
                  <a:lnTo>
                    <a:pt x="2144" y="882"/>
                  </a:lnTo>
                  <a:lnTo>
                    <a:pt x="2126" y="886"/>
                  </a:lnTo>
                  <a:lnTo>
                    <a:pt x="2107" y="882"/>
                  </a:lnTo>
                  <a:lnTo>
                    <a:pt x="2088" y="887"/>
                  </a:lnTo>
                  <a:lnTo>
                    <a:pt x="2069" y="891"/>
                  </a:lnTo>
                  <a:lnTo>
                    <a:pt x="2050" y="899"/>
                  </a:lnTo>
                  <a:lnTo>
                    <a:pt x="2031" y="905"/>
                  </a:lnTo>
                  <a:lnTo>
                    <a:pt x="2013" y="905"/>
                  </a:lnTo>
                  <a:lnTo>
                    <a:pt x="1994" y="931"/>
                  </a:lnTo>
                  <a:lnTo>
                    <a:pt x="1975" y="947"/>
                  </a:lnTo>
                  <a:lnTo>
                    <a:pt x="1956" y="963"/>
                  </a:lnTo>
                  <a:lnTo>
                    <a:pt x="1937" y="968"/>
                  </a:lnTo>
                  <a:lnTo>
                    <a:pt x="1918" y="986"/>
                  </a:lnTo>
                  <a:lnTo>
                    <a:pt x="1900" y="992"/>
                  </a:lnTo>
                  <a:lnTo>
                    <a:pt x="1881" y="1002"/>
                  </a:lnTo>
                  <a:lnTo>
                    <a:pt x="1862" y="1000"/>
                  </a:lnTo>
                  <a:lnTo>
                    <a:pt x="1843" y="1022"/>
                  </a:lnTo>
                  <a:lnTo>
                    <a:pt x="1824" y="1032"/>
                  </a:lnTo>
                  <a:lnTo>
                    <a:pt x="1805" y="1037"/>
                  </a:lnTo>
                  <a:lnTo>
                    <a:pt x="1786" y="1040"/>
                  </a:lnTo>
                  <a:lnTo>
                    <a:pt x="1768" y="1046"/>
                  </a:lnTo>
                  <a:lnTo>
                    <a:pt x="1749" y="1047"/>
                  </a:lnTo>
                  <a:lnTo>
                    <a:pt x="1730" y="1043"/>
                  </a:lnTo>
                  <a:lnTo>
                    <a:pt x="1711" y="1034"/>
                  </a:lnTo>
                  <a:lnTo>
                    <a:pt x="1692" y="1045"/>
                  </a:lnTo>
                  <a:lnTo>
                    <a:pt x="1673" y="1056"/>
                  </a:lnTo>
                  <a:lnTo>
                    <a:pt x="1655" y="1059"/>
                  </a:lnTo>
                  <a:lnTo>
                    <a:pt x="1636" y="1068"/>
                  </a:lnTo>
                  <a:lnTo>
                    <a:pt x="1617" y="1083"/>
                  </a:lnTo>
                  <a:lnTo>
                    <a:pt x="1598" y="1088"/>
                  </a:lnTo>
                  <a:lnTo>
                    <a:pt x="1579" y="1100"/>
                  </a:lnTo>
                  <a:lnTo>
                    <a:pt x="1561" y="1085"/>
                  </a:lnTo>
                  <a:lnTo>
                    <a:pt x="1542" y="1079"/>
                  </a:lnTo>
                  <a:lnTo>
                    <a:pt x="1523" y="1081"/>
                  </a:lnTo>
                  <a:lnTo>
                    <a:pt x="1504" y="1094"/>
                  </a:lnTo>
                  <a:lnTo>
                    <a:pt x="1486" y="1093"/>
                  </a:lnTo>
                  <a:lnTo>
                    <a:pt x="1467" y="1097"/>
                  </a:lnTo>
                  <a:lnTo>
                    <a:pt x="1448" y="1102"/>
                  </a:lnTo>
                  <a:lnTo>
                    <a:pt x="1430" y="1109"/>
                  </a:lnTo>
                  <a:lnTo>
                    <a:pt x="1411" y="1112"/>
                  </a:lnTo>
                  <a:lnTo>
                    <a:pt x="1392" y="1116"/>
                  </a:lnTo>
                  <a:lnTo>
                    <a:pt x="1373" y="1121"/>
                  </a:lnTo>
                  <a:lnTo>
                    <a:pt x="1354" y="1111"/>
                  </a:lnTo>
                  <a:lnTo>
                    <a:pt x="1335" y="1115"/>
                  </a:lnTo>
                  <a:lnTo>
                    <a:pt x="1317" y="1125"/>
                  </a:lnTo>
                  <a:lnTo>
                    <a:pt x="1298" y="1124"/>
                  </a:lnTo>
                  <a:lnTo>
                    <a:pt x="1279" y="1124"/>
                  </a:lnTo>
                  <a:lnTo>
                    <a:pt x="1260" y="1122"/>
                  </a:lnTo>
                  <a:lnTo>
                    <a:pt x="1241" y="1128"/>
                  </a:lnTo>
                  <a:lnTo>
                    <a:pt x="1222" y="1131"/>
                  </a:lnTo>
                  <a:lnTo>
                    <a:pt x="1204" y="1137"/>
                  </a:lnTo>
                  <a:lnTo>
                    <a:pt x="1185" y="1127"/>
                  </a:lnTo>
                  <a:lnTo>
                    <a:pt x="1166" y="1126"/>
                  </a:lnTo>
                  <a:lnTo>
                    <a:pt x="1147" y="1115"/>
                  </a:lnTo>
                  <a:lnTo>
                    <a:pt x="1128" y="1118"/>
                  </a:lnTo>
                  <a:lnTo>
                    <a:pt x="1109" y="1118"/>
                  </a:lnTo>
                  <a:lnTo>
                    <a:pt x="1091" y="1115"/>
                  </a:lnTo>
                  <a:lnTo>
                    <a:pt x="1072" y="1116"/>
                  </a:lnTo>
                  <a:lnTo>
                    <a:pt x="1053" y="1122"/>
                  </a:lnTo>
                  <a:lnTo>
                    <a:pt x="1034" y="1129"/>
                  </a:lnTo>
                  <a:lnTo>
                    <a:pt x="1015" y="1128"/>
                  </a:lnTo>
                  <a:lnTo>
                    <a:pt x="996" y="1141"/>
                  </a:lnTo>
                  <a:lnTo>
                    <a:pt x="978" y="1148"/>
                  </a:lnTo>
                  <a:lnTo>
                    <a:pt x="959" y="1145"/>
                  </a:lnTo>
                  <a:lnTo>
                    <a:pt x="940" y="1157"/>
                  </a:lnTo>
                  <a:lnTo>
                    <a:pt x="921" y="1166"/>
                  </a:lnTo>
                  <a:lnTo>
                    <a:pt x="902" y="1168"/>
                  </a:lnTo>
                  <a:lnTo>
                    <a:pt x="883" y="1163"/>
                  </a:lnTo>
                  <a:lnTo>
                    <a:pt x="865" y="1182"/>
                  </a:lnTo>
                  <a:lnTo>
                    <a:pt x="846" y="1187"/>
                  </a:lnTo>
                  <a:lnTo>
                    <a:pt x="827" y="1193"/>
                  </a:lnTo>
                  <a:lnTo>
                    <a:pt x="809" y="1182"/>
                  </a:lnTo>
                  <a:lnTo>
                    <a:pt x="790" y="1204"/>
                  </a:lnTo>
                  <a:lnTo>
                    <a:pt x="771" y="1210"/>
                  </a:lnTo>
                  <a:lnTo>
                    <a:pt x="752" y="1216"/>
                  </a:lnTo>
                  <a:lnTo>
                    <a:pt x="734" y="1210"/>
                  </a:lnTo>
                  <a:lnTo>
                    <a:pt x="715" y="1221"/>
                  </a:lnTo>
                  <a:lnTo>
                    <a:pt x="696" y="1215"/>
                  </a:lnTo>
                  <a:lnTo>
                    <a:pt x="677" y="1221"/>
                  </a:lnTo>
                  <a:lnTo>
                    <a:pt x="658" y="1206"/>
                  </a:lnTo>
                  <a:lnTo>
                    <a:pt x="639" y="1217"/>
                  </a:lnTo>
                  <a:lnTo>
                    <a:pt x="621" y="1222"/>
                  </a:lnTo>
                  <a:lnTo>
                    <a:pt x="602" y="1220"/>
                  </a:lnTo>
                  <a:lnTo>
                    <a:pt x="583" y="1206"/>
                  </a:lnTo>
                  <a:lnTo>
                    <a:pt x="564" y="1216"/>
                  </a:lnTo>
                  <a:lnTo>
                    <a:pt x="545" y="1219"/>
                  </a:lnTo>
                  <a:lnTo>
                    <a:pt x="526" y="1229"/>
                  </a:lnTo>
                  <a:lnTo>
                    <a:pt x="508" y="1226"/>
                  </a:lnTo>
                  <a:lnTo>
                    <a:pt x="489" y="1230"/>
                  </a:lnTo>
                  <a:lnTo>
                    <a:pt x="470" y="1221"/>
                  </a:lnTo>
                  <a:lnTo>
                    <a:pt x="451" y="1233"/>
                  </a:lnTo>
                  <a:lnTo>
                    <a:pt x="432" y="1217"/>
                  </a:lnTo>
                  <a:lnTo>
                    <a:pt x="413" y="1220"/>
                  </a:lnTo>
                  <a:lnTo>
                    <a:pt x="395" y="1214"/>
                  </a:lnTo>
                  <a:lnTo>
                    <a:pt x="376" y="1222"/>
                  </a:lnTo>
                  <a:lnTo>
                    <a:pt x="357" y="1211"/>
                  </a:lnTo>
                  <a:lnTo>
                    <a:pt x="338" y="1225"/>
                  </a:lnTo>
                  <a:lnTo>
                    <a:pt x="319" y="1227"/>
                  </a:lnTo>
                  <a:lnTo>
                    <a:pt x="300" y="1235"/>
                  </a:lnTo>
                  <a:lnTo>
                    <a:pt x="282" y="1223"/>
                  </a:lnTo>
                  <a:lnTo>
                    <a:pt x="263" y="1234"/>
                  </a:lnTo>
                  <a:lnTo>
                    <a:pt x="244" y="1233"/>
                  </a:lnTo>
                  <a:lnTo>
                    <a:pt x="225" y="1242"/>
                  </a:lnTo>
                  <a:lnTo>
                    <a:pt x="206" y="1233"/>
                  </a:lnTo>
                  <a:lnTo>
                    <a:pt x="188" y="1252"/>
                  </a:lnTo>
                  <a:lnTo>
                    <a:pt x="169" y="1257"/>
                  </a:lnTo>
                  <a:lnTo>
                    <a:pt x="150" y="1264"/>
                  </a:lnTo>
                  <a:lnTo>
                    <a:pt x="131" y="1253"/>
                  </a:lnTo>
                  <a:lnTo>
                    <a:pt x="113" y="1258"/>
                  </a:lnTo>
                  <a:lnTo>
                    <a:pt x="94" y="1263"/>
                  </a:lnTo>
                  <a:lnTo>
                    <a:pt x="75" y="1265"/>
                  </a:lnTo>
                  <a:lnTo>
                    <a:pt x="57" y="1261"/>
                  </a:lnTo>
                  <a:lnTo>
                    <a:pt x="38" y="1279"/>
                  </a:lnTo>
                  <a:lnTo>
                    <a:pt x="19" y="1287"/>
                  </a:lnTo>
                  <a:lnTo>
                    <a:pt x="0" y="1298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947" y="1661"/>
              <a:ext cx="3799" cy="1358"/>
            </a:xfrm>
            <a:custGeom>
              <a:avLst/>
              <a:gdLst>
                <a:gd name="T0" fmla="*/ 94 w 3799"/>
                <a:gd name="T1" fmla="*/ 1313 h 1358"/>
                <a:gd name="T2" fmla="*/ 225 w 3799"/>
                <a:gd name="T3" fmla="*/ 1290 h 1358"/>
                <a:gd name="T4" fmla="*/ 357 w 3799"/>
                <a:gd name="T5" fmla="*/ 1252 h 1358"/>
                <a:gd name="T6" fmla="*/ 489 w 3799"/>
                <a:gd name="T7" fmla="*/ 1275 h 1358"/>
                <a:gd name="T8" fmla="*/ 621 w 3799"/>
                <a:gd name="T9" fmla="*/ 1264 h 1358"/>
                <a:gd name="T10" fmla="*/ 752 w 3799"/>
                <a:gd name="T11" fmla="*/ 1256 h 1358"/>
                <a:gd name="T12" fmla="*/ 883 w 3799"/>
                <a:gd name="T13" fmla="*/ 1201 h 1358"/>
                <a:gd name="T14" fmla="*/ 1015 w 3799"/>
                <a:gd name="T15" fmla="*/ 1167 h 1358"/>
                <a:gd name="T16" fmla="*/ 1147 w 3799"/>
                <a:gd name="T17" fmla="*/ 1159 h 1358"/>
                <a:gd name="T18" fmla="*/ 1279 w 3799"/>
                <a:gd name="T19" fmla="*/ 1167 h 1358"/>
                <a:gd name="T20" fmla="*/ 1411 w 3799"/>
                <a:gd name="T21" fmla="*/ 1150 h 1358"/>
                <a:gd name="T22" fmla="*/ 1542 w 3799"/>
                <a:gd name="T23" fmla="*/ 1112 h 1358"/>
                <a:gd name="T24" fmla="*/ 1673 w 3799"/>
                <a:gd name="T25" fmla="*/ 1087 h 1358"/>
                <a:gd name="T26" fmla="*/ 1805 w 3799"/>
                <a:gd name="T27" fmla="*/ 1066 h 1358"/>
                <a:gd name="T28" fmla="*/ 1937 w 3799"/>
                <a:gd name="T29" fmla="*/ 979 h 1358"/>
                <a:gd name="T30" fmla="*/ 2069 w 3799"/>
                <a:gd name="T31" fmla="*/ 898 h 1358"/>
                <a:gd name="T32" fmla="*/ 2200 w 3799"/>
                <a:gd name="T33" fmla="*/ 884 h 1358"/>
                <a:gd name="T34" fmla="*/ 2332 w 3799"/>
                <a:gd name="T35" fmla="*/ 875 h 1358"/>
                <a:gd name="T36" fmla="*/ 2464 w 3799"/>
                <a:gd name="T37" fmla="*/ 893 h 1358"/>
                <a:gd name="T38" fmla="*/ 2595 w 3799"/>
                <a:gd name="T39" fmla="*/ 879 h 1358"/>
                <a:gd name="T40" fmla="*/ 2727 w 3799"/>
                <a:gd name="T41" fmla="*/ 818 h 1358"/>
                <a:gd name="T42" fmla="*/ 2859 w 3799"/>
                <a:gd name="T43" fmla="*/ 739 h 1358"/>
                <a:gd name="T44" fmla="*/ 2990 w 3799"/>
                <a:gd name="T45" fmla="*/ 631 h 1358"/>
                <a:gd name="T46" fmla="*/ 3122 w 3799"/>
                <a:gd name="T47" fmla="*/ 452 h 1358"/>
                <a:gd name="T48" fmla="*/ 3254 w 3799"/>
                <a:gd name="T49" fmla="*/ 348 h 1358"/>
                <a:gd name="T50" fmla="*/ 3386 w 3799"/>
                <a:gd name="T51" fmla="*/ 342 h 1358"/>
                <a:gd name="T52" fmla="*/ 3517 w 3799"/>
                <a:gd name="T53" fmla="*/ 230 h 1358"/>
                <a:gd name="T54" fmla="*/ 3648 w 3799"/>
                <a:gd name="T55" fmla="*/ 78 h 1358"/>
                <a:gd name="T56" fmla="*/ 3780 w 3799"/>
                <a:gd name="T57" fmla="*/ 224 h 1358"/>
                <a:gd name="T58" fmla="*/ 3705 w 3799"/>
                <a:gd name="T59" fmla="*/ 132 h 1358"/>
                <a:gd name="T60" fmla="*/ 3573 w 3799"/>
                <a:gd name="T61" fmla="*/ 311 h 1358"/>
                <a:gd name="T62" fmla="*/ 3442 w 3799"/>
                <a:gd name="T63" fmla="*/ 425 h 1358"/>
                <a:gd name="T64" fmla="*/ 3310 w 3799"/>
                <a:gd name="T65" fmla="*/ 459 h 1358"/>
                <a:gd name="T66" fmla="*/ 3178 w 3799"/>
                <a:gd name="T67" fmla="*/ 518 h 1358"/>
                <a:gd name="T68" fmla="*/ 3047 w 3799"/>
                <a:gd name="T69" fmla="*/ 660 h 1358"/>
                <a:gd name="T70" fmla="*/ 2915 w 3799"/>
                <a:gd name="T71" fmla="*/ 756 h 1358"/>
                <a:gd name="T72" fmla="*/ 2784 w 3799"/>
                <a:gd name="T73" fmla="*/ 854 h 1358"/>
                <a:gd name="T74" fmla="*/ 2652 w 3799"/>
                <a:gd name="T75" fmla="*/ 890 h 1358"/>
                <a:gd name="T76" fmla="*/ 2520 w 3799"/>
                <a:gd name="T77" fmla="*/ 931 h 1358"/>
                <a:gd name="T78" fmla="*/ 2388 w 3799"/>
                <a:gd name="T79" fmla="*/ 920 h 1358"/>
                <a:gd name="T80" fmla="*/ 2257 w 3799"/>
                <a:gd name="T81" fmla="*/ 908 h 1358"/>
                <a:gd name="T82" fmla="*/ 2126 w 3799"/>
                <a:gd name="T83" fmla="*/ 912 h 1358"/>
                <a:gd name="T84" fmla="*/ 1994 w 3799"/>
                <a:gd name="T85" fmla="*/ 963 h 1358"/>
                <a:gd name="T86" fmla="*/ 1862 w 3799"/>
                <a:gd name="T87" fmla="*/ 1043 h 1358"/>
                <a:gd name="T88" fmla="*/ 1730 w 3799"/>
                <a:gd name="T89" fmla="*/ 1086 h 1358"/>
                <a:gd name="T90" fmla="*/ 1598 w 3799"/>
                <a:gd name="T91" fmla="*/ 1133 h 1358"/>
                <a:gd name="T92" fmla="*/ 1467 w 3799"/>
                <a:gd name="T93" fmla="*/ 1142 h 1358"/>
                <a:gd name="T94" fmla="*/ 1335 w 3799"/>
                <a:gd name="T95" fmla="*/ 1166 h 1358"/>
                <a:gd name="T96" fmla="*/ 1204 w 3799"/>
                <a:gd name="T97" fmla="*/ 1190 h 1358"/>
                <a:gd name="T98" fmla="*/ 1072 w 3799"/>
                <a:gd name="T99" fmla="*/ 1162 h 1358"/>
                <a:gd name="T100" fmla="*/ 940 w 3799"/>
                <a:gd name="T101" fmla="*/ 1206 h 1358"/>
                <a:gd name="T102" fmla="*/ 809 w 3799"/>
                <a:gd name="T103" fmla="*/ 1232 h 1358"/>
                <a:gd name="T104" fmla="*/ 677 w 3799"/>
                <a:gd name="T105" fmla="*/ 1275 h 1358"/>
                <a:gd name="T106" fmla="*/ 545 w 3799"/>
                <a:gd name="T107" fmla="*/ 1272 h 1358"/>
                <a:gd name="T108" fmla="*/ 413 w 3799"/>
                <a:gd name="T109" fmla="*/ 1271 h 1358"/>
                <a:gd name="T110" fmla="*/ 282 w 3799"/>
                <a:gd name="T111" fmla="*/ 1277 h 1358"/>
                <a:gd name="T112" fmla="*/ 150 w 3799"/>
                <a:gd name="T113" fmla="*/ 1323 h 1358"/>
                <a:gd name="T114" fmla="*/ 19 w 3799"/>
                <a:gd name="T115" fmla="*/ 1346 h 1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358">
                  <a:moveTo>
                    <a:pt x="0" y="1358"/>
                  </a:moveTo>
                  <a:lnTo>
                    <a:pt x="0" y="1352"/>
                  </a:lnTo>
                  <a:lnTo>
                    <a:pt x="19" y="1339"/>
                  </a:lnTo>
                  <a:lnTo>
                    <a:pt x="38" y="1330"/>
                  </a:lnTo>
                  <a:lnTo>
                    <a:pt x="57" y="1309"/>
                  </a:lnTo>
                  <a:lnTo>
                    <a:pt x="75" y="1316"/>
                  </a:lnTo>
                  <a:lnTo>
                    <a:pt x="94" y="1313"/>
                  </a:lnTo>
                  <a:lnTo>
                    <a:pt x="113" y="1309"/>
                  </a:lnTo>
                  <a:lnTo>
                    <a:pt x="131" y="1302"/>
                  </a:lnTo>
                  <a:lnTo>
                    <a:pt x="150" y="1314"/>
                  </a:lnTo>
                  <a:lnTo>
                    <a:pt x="169" y="1306"/>
                  </a:lnTo>
                  <a:lnTo>
                    <a:pt x="188" y="1301"/>
                  </a:lnTo>
                  <a:lnTo>
                    <a:pt x="206" y="1280"/>
                  </a:lnTo>
                  <a:lnTo>
                    <a:pt x="225" y="1290"/>
                  </a:lnTo>
                  <a:lnTo>
                    <a:pt x="244" y="1279"/>
                  </a:lnTo>
                  <a:lnTo>
                    <a:pt x="263" y="1279"/>
                  </a:lnTo>
                  <a:lnTo>
                    <a:pt x="282" y="1267"/>
                  </a:lnTo>
                  <a:lnTo>
                    <a:pt x="300" y="1280"/>
                  </a:lnTo>
                  <a:lnTo>
                    <a:pt x="319" y="1269"/>
                  </a:lnTo>
                  <a:lnTo>
                    <a:pt x="338" y="1268"/>
                  </a:lnTo>
                  <a:lnTo>
                    <a:pt x="357" y="1252"/>
                  </a:lnTo>
                  <a:lnTo>
                    <a:pt x="376" y="1264"/>
                  </a:lnTo>
                  <a:lnTo>
                    <a:pt x="395" y="1254"/>
                  </a:lnTo>
                  <a:lnTo>
                    <a:pt x="413" y="1264"/>
                  </a:lnTo>
                  <a:lnTo>
                    <a:pt x="432" y="1258"/>
                  </a:lnTo>
                  <a:lnTo>
                    <a:pt x="451" y="1275"/>
                  </a:lnTo>
                  <a:lnTo>
                    <a:pt x="470" y="1264"/>
                  </a:lnTo>
                  <a:lnTo>
                    <a:pt x="489" y="1275"/>
                  </a:lnTo>
                  <a:lnTo>
                    <a:pt x="508" y="1268"/>
                  </a:lnTo>
                  <a:lnTo>
                    <a:pt x="526" y="1273"/>
                  </a:lnTo>
                  <a:lnTo>
                    <a:pt x="545" y="1262"/>
                  </a:lnTo>
                  <a:lnTo>
                    <a:pt x="564" y="1259"/>
                  </a:lnTo>
                  <a:lnTo>
                    <a:pt x="583" y="1248"/>
                  </a:lnTo>
                  <a:lnTo>
                    <a:pt x="602" y="1264"/>
                  </a:lnTo>
                  <a:lnTo>
                    <a:pt x="621" y="1264"/>
                  </a:lnTo>
                  <a:lnTo>
                    <a:pt x="639" y="1258"/>
                  </a:lnTo>
                  <a:lnTo>
                    <a:pt x="658" y="1246"/>
                  </a:lnTo>
                  <a:lnTo>
                    <a:pt x="677" y="1264"/>
                  </a:lnTo>
                  <a:lnTo>
                    <a:pt x="696" y="1254"/>
                  </a:lnTo>
                  <a:lnTo>
                    <a:pt x="715" y="1264"/>
                  </a:lnTo>
                  <a:lnTo>
                    <a:pt x="734" y="1249"/>
                  </a:lnTo>
                  <a:lnTo>
                    <a:pt x="752" y="1256"/>
                  </a:lnTo>
                  <a:lnTo>
                    <a:pt x="771" y="1250"/>
                  </a:lnTo>
                  <a:lnTo>
                    <a:pt x="790" y="1245"/>
                  </a:lnTo>
                  <a:lnTo>
                    <a:pt x="809" y="1221"/>
                  </a:lnTo>
                  <a:lnTo>
                    <a:pt x="827" y="1234"/>
                  </a:lnTo>
                  <a:lnTo>
                    <a:pt x="846" y="1227"/>
                  </a:lnTo>
                  <a:lnTo>
                    <a:pt x="865" y="1223"/>
                  </a:lnTo>
                  <a:lnTo>
                    <a:pt x="883" y="1201"/>
                  </a:lnTo>
                  <a:lnTo>
                    <a:pt x="902" y="1207"/>
                  </a:lnTo>
                  <a:lnTo>
                    <a:pt x="921" y="1204"/>
                  </a:lnTo>
                  <a:lnTo>
                    <a:pt x="940" y="1196"/>
                  </a:lnTo>
                  <a:lnTo>
                    <a:pt x="959" y="1180"/>
                  </a:lnTo>
                  <a:lnTo>
                    <a:pt x="978" y="1187"/>
                  </a:lnTo>
                  <a:lnTo>
                    <a:pt x="996" y="1180"/>
                  </a:lnTo>
                  <a:lnTo>
                    <a:pt x="1015" y="1167"/>
                  </a:lnTo>
                  <a:lnTo>
                    <a:pt x="1034" y="1164"/>
                  </a:lnTo>
                  <a:lnTo>
                    <a:pt x="1053" y="1159"/>
                  </a:lnTo>
                  <a:lnTo>
                    <a:pt x="1072" y="1153"/>
                  </a:lnTo>
                  <a:lnTo>
                    <a:pt x="1091" y="1154"/>
                  </a:lnTo>
                  <a:lnTo>
                    <a:pt x="1109" y="1159"/>
                  </a:lnTo>
                  <a:lnTo>
                    <a:pt x="1128" y="1159"/>
                  </a:lnTo>
                  <a:lnTo>
                    <a:pt x="1147" y="1159"/>
                  </a:lnTo>
                  <a:lnTo>
                    <a:pt x="1166" y="1171"/>
                  </a:lnTo>
                  <a:lnTo>
                    <a:pt x="1185" y="1171"/>
                  </a:lnTo>
                  <a:lnTo>
                    <a:pt x="1204" y="1181"/>
                  </a:lnTo>
                  <a:lnTo>
                    <a:pt x="1222" y="1174"/>
                  </a:lnTo>
                  <a:lnTo>
                    <a:pt x="1241" y="1170"/>
                  </a:lnTo>
                  <a:lnTo>
                    <a:pt x="1260" y="1162"/>
                  </a:lnTo>
                  <a:lnTo>
                    <a:pt x="1279" y="1167"/>
                  </a:lnTo>
                  <a:lnTo>
                    <a:pt x="1298" y="1166"/>
                  </a:lnTo>
                  <a:lnTo>
                    <a:pt x="1317" y="1167"/>
                  </a:lnTo>
                  <a:lnTo>
                    <a:pt x="1335" y="1155"/>
                  </a:lnTo>
                  <a:lnTo>
                    <a:pt x="1354" y="1152"/>
                  </a:lnTo>
                  <a:lnTo>
                    <a:pt x="1373" y="1161"/>
                  </a:lnTo>
                  <a:lnTo>
                    <a:pt x="1392" y="1155"/>
                  </a:lnTo>
                  <a:lnTo>
                    <a:pt x="1411" y="1150"/>
                  </a:lnTo>
                  <a:lnTo>
                    <a:pt x="1430" y="1147"/>
                  </a:lnTo>
                  <a:lnTo>
                    <a:pt x="1448" y="1135"/>
                  </a:lnTo>
                  <a:lnTo>
                    <a:pt x="1467" y="1131"/>
                  </a:lnTo>
                  <a:lnTo>
                    <a:pt x="1486" y="1129"/>
                  </a:lnTo>
                  <a:lnTo>
                    <a:pt x="1504" y="1129"/>
                  </a:lnTo>
                  <a:lnTo>
                    <a:pt x="1523" y="1114"/>
                  </a:lnTo>
                  <a:lnTo>
                    <a:pt x="1542" y="1112"/>
                  </a:lnTo>
                  <a:lnTo>
                    <a:pt x="1561" y="1119"/>
                  </a:lnTo>
                  <a:lnTo>
                    <a:pt x="1579" y="1134"/>
                  </a:lnTo>
                  <a:lnTo>
                    <a:pt x="1598" y="1121"/>
                  </a:lnTo>
                  <a:lnTo>
                    <a:pt x="1617" y="1118"/>
                  </a:lnTo>
                  <a:lnTo>
                    <a:pt x="1636" y="1099"/>
                  </a:lnTo>
                  <a:lnTo>
                    <a:pt x="1655" y="1091"/>
                  </a:lnTo>
                  <a:lnTo>
                    <a:pt x="1673" y="1087"/>
                  </a:lnTo>
                  <a:lnTo>
                    <a:pt x="1692" y="1076"/>
                  </a:lnTo>
                  <a:lnTo>
                    <a:pt x="1711" y="1060"/>
                  </a:lnTo>
                  <a:lnTo>
                    <a:pt x="1730" y="1071"/>
                  </a:lnTo>
                  <a:lnTo>
                    <a:pt x="1749" y="1076"/>
                  </a:lnTo>
                  <a:lnTo>
                    <a:pt x="1768" y="1074"/>
                  </a:lnTo>
                  <a:lnTo>
                    <a:pt x="1786" y="1068"/>
                  </a:lnTo>
                  <a:lnTo>
                    <a:pt x="1805" y="1066"/>
                  </a:lnTo>
                  <a:lnTo>
                    <a:pt x="1824" y="1063"/>
                  </a:lnTo>
                  <a:lnTo>
                    <a:pt x="1843" y="1050"/>
                  </a:lnTo>
                  <a:lnTo>
                    <a:pt x="1862" y="1022"/>
                  </a:lnTo>
                  <a:lnTo>
                    <a:pt x="1881" y="1029"/>
                  </a:lnTo>
                  <a:lnTo>
                    <a:pt x="1900" y="1015"/>
                  </a:lnTo>
                  <a:lnTo>
                    <a:pt x="1918" y="1006"/>
                  </a:lnTo>
                  <a:lnTo>
                    <a:pt x="1937" y="979"/>
                  </a:lnTo>
                  <a:lnTo>
                    <a:pt x="1956" y="971"/>
                  </a:lnTo>
                  <a:lnTo>
                    <a:pt x="1975" y="953"/>
                  </a:lnTo>
                  <a:lnTo>
                    <a:pt x="1994" y="936"/>
                  </a:lnTo>
                  <a:lnTo>
                    <a:pt x="2013" y="908"/>
                  </a:lnTo>
                  <a:lnTo>
                    <a:pt x="2031" y="912"/>
                  </a:lnTo>
                  <a:lnTo>
                    <a:pt x="2050" y="906"/>
                  </a:lnTo>
                  <a:lnTo>
                    <a:pt x="2069" y="898"/>
                  </a:lnTo>
                  <a:lnTo>
                    <a:pt x="2088" y="897"/>
                  </a:lnTo>
                  <a:lnTo>
                    <a:pt x="2107" y="890"/>
                  </a:lnTo>
                  <a:lnTo>
                    <a:pt x="2126" y="892"/>
                  </a:lnTo>
                  <a:lnTo>
                    <a:pt x="2144" y="891"/>
                  </a:lnTo>
                  <a:lnTo>
                    <a:pt x="2163" y="889"/>
                  </a:lnTo>
                  <a:lnTo>
                    <a:pt x="2182" y="894"/>
                  </a:lnTo>
                  <a:lnTo>
                    <a:pt x="2200" y="884"/>
                  </a:lnTo>
                  <a:lnTo>
                    <a:pt x="2219" y="877"/>
                  </a:lnTo>
                  <a:lnTo>
                    <a:pt x="2238" y="867"/>
                  </a:lnTo>
                  <a:lnTo>
                    <a:pt x="2257" y="882"/>
                  </a:lnTo>
                  <a:lnTo>
                    <a:pt x="2275" y="900"/>
                  </a:lnTo>
                  <a:lnTo>
                    <a:pt x="2294" y="898"/>
                  </a:lnTo>
                  <a:lnTo>
                    <a:pt x="2313" y="877"/>
                  </a:lnTo>
                  <a:lnTo>
                    <a:pt x="2332" y="875"/>
                  </a:lnTo>
                  <a:lnTo>
                    <a:pt x="2351" y="890"/>
                  </a:lnTo>
                  <a:lnTo>
                    <a:pt x="2369" y="889"/>
                  </a:lnTo>
                  <a:lnTo>
                    <a:pt x="2388" y="882"/>
                  </a:lnTo>
                  <a:lnTo>
                    <a:pt x="2407" y="886"/>
                  </a:lnTo>
                  <a:lnTo>
                    <a:pt x="2426" y="893"/>
                  </a:lnTo>
                  <a:lnTo>
                    <a:pt x="2445" y="887"/>
                  </a:lnTo>
                  <a:lnTo>
                    <a:pt x="2464" y="893"/>
                  </a:lnTo>
                  <a:lnTo>
                    <a:pt x="2482" y="893"/>
                  </a:lnTo>
                  <a:lnTo>
                    <a:pt x="2501" y="891"/>
                  </a:lnTo>
                  <a:lnTo>
                    <a:pt x="2520" y="882"/>
                  </a:lnTo>
                  <a:lnTo>
                    <a:pt x="2539" y="878"/>
                  </a:lnTo>
                  <a:lnTo>
                    <a:pt x="2558" y="875"/>
                  </a:lnTo>
                  <a:lnTo>
                    <a:pt x="2577" y="881"/>
                  </a:lnTo>
                  <a:lnTo>
                    <a:pt x="2595" y="879"/>
                  </a:lnTo>
                  <a:lnTo>
                    <a:pt x="2614" y="874"/>
                  </a:lnTo>
                  <a:lnTo>
                    <a:pt x="2633" y="862"/>
                  </a:lnTo>
                  <a:lnTo>
                    <a:pt x="2652" y="843"/>
                  </a:lnTo>
                  <a:lnTo>
                    <a:pt x="2671" y="834"/>
                  </a:lnTo>
                  <a:lnTo>
                    <a:pt x="2690" y="816"/>
                  </a:lnTo>
                  <a:lnTo>
                    <a:pt x="2708" y="811"/>
                  </a:lnTo>
                  <a:lnTo>
                    <a:pt x="2727" y="818"/>
                  </a:lnTo>
                  <a:lnTo>
                    <a:pt x="2746" y="811"/>
                  </a:lnTo>
                  <a:lnTo>
                    <a:pt x="2765" y="802"/>
                  </a:lnTo>
                  <a:lnTo>
                    <a:pt x="2784" y="797"/>
                  </a:lnTo>
                  <a:lnTo>
                    <a:pt x="2803" y="790"/>
                  </a:lnTo>
                  <a:lnTo>
                    <a:pt x="2821" y="785"/>
                  </a:lnTo>
                  <a:lnTo>
                    <a:pt x="2840" y="762"/>
                  </a:lnTo>
                  <a:lnTo>
                    <a:pt x="2859" y="739"/>
                  </a:lnTo>
                  <a:lnTo>
                    <a:pt x="2878" y="725"/>
                  </a:lnTo>
                  <a:lnTo>
                    <a:pt x="2896" y="702"/>
                  </a:lnTo>
                  <a:lnTo>
                    <a:pt x="2915" y="684"/>
                  </a:lnTo>
                  <a:lnTo>
                    <a:pt x="2934" y="675"/>
                  </a:lnTo>
                  <a:lnTo>
                    <a:pt x="2952" y="665"/>
                  </a:lnTo>
                  <a:lnTo>
                    <a:pt x="2971" y="652"/>
                  </a:lnTo>
                  <a:lnTo>
                    <a:pt x="2990" y="631"/>
                  </a:lnTo>
                  <a:lnTo>
                    <a:pt x="3009" y="595"/>
                  </a:lnTo>
                  <a:lnTo>
                    <a:pt x="3028" y="605"/>
                  </a:lnTo>
                  <a:lnTo>
                    <a:pt x="3047" y="575"/>
                  </a:lnTo>
                  <a:lnTo>
                    <a:pt x="3065" y="549"/>
                  </a:lnTo>
                  <a:lnTo>
                    <a:pt x="3084" y="518"/>
                  </a:lnTo>
                  <a:lnTo>
                    <a:pt x="3103" y="502"/>
                  </a:lnTo>
                  <a:lnTo>
                    <a:pt x="3122" y="452"/>
                  </a:lnTo>
                  <a:lnTo>
                    <a:pt x="3141" y="426"/>
                  </a:lnTo>
                  <a:lnTo>
                    <a:pt x="3160" y="432"/>
                  </a:lnTo>
                  <a:lnTo>
                    <a:pt x="3178" y="420"/>
                  </a:lnTo>
                  <a:lnTo>
                    <a:pt x="3197" y="407"/>
                  </a:lnTo>
                  <a:lnTo>
                    <a:pt x="3216" y="382"/>
                  </a:lnTo>
                  <a:lnTo>
                    <a:pt x="3235" y="373"/>
                  </a:lnTo>
                  <a:lnTo>
                    <a:pt x="3254" y="348"/>
                  </a:lnTo>
                  <a:lnTo>
                    <a:pt x="3273" y="358"/>
                  </a:lnTo>
                  <a:lnTo>
                    <a:pt x="3291" y="361"/>
                  </a:lnTo>
                  <a:lnTo>
                    <a:pt x="3310" y="355"/>
                  </a:lnTo>
                  <a:lnTo>
                    <a:pt x="3329" y="357"/>
                  </a:lnTo>
                  <a:lnTo>
                    <a:pt x="3348" y="348"/>
                  </a:lnTo>
                  <a:lnTo>
                    <a:pt x="3367" y="339"/>
                  </a:lnTo>
                  <a:lnTo>
                    <a:pt x="3386" y="342"/>
                  </a:lnTo>
                  <a:lnTo>
                    <a:pt x="3404" y="326"/>
                  </a:lnTo>
                  <a:lnTo>
                    <a:pt x="3423" y="325"/>
                  </a:lnTo>
                  <a:lnTo>
                    <a:pt x="3442" y="309"/>
                  </a:lnTo>
                  <a:lnTo>
                    <a:pt x="3461" y="300"/>
                  </a:lnTo>
                  <a:lnTo>
                    <a:pt x="3480" y="278"/>
                  </a:lnTo>
                  <a:lnTo>
                    <a:pt x="3499" y="253"/>
                  </a:lnTo>
                  <a:lnTo>
                    <a:pt x="3517" y="230"/>
                  </a:lnTo>
                  <a:lnTo>
                    <a:pt x="3536" y="218"/>
                  </a:lnTo>
                  <a:lnTo>
                    <a:pt x="3555" y="199"/>
                  </a:lnTo>
                  <a:lnTo>
                    <a:pt x="3573" y="152"/>
                  </a:lnTo>
                  <a:lnTo>
                    <a:pt x="3592" y="135"/>
                  </a:lnTo>
                  <a:lnTo>
                    <a:pt x="3611" y="88"/>
                  </a:lnTo>
                  <a:lnTo>
                    <a:pt x="3630" y="105"/>
                  </a:lnTo>
                  <a:lnTo>
                    <a:pt x="3648" y="78"/>
                  </a:lnTo>
                  <a:lnTo>
                    <a:pt x="3667" y="21"/>
                  </a:lnTo>
                  <a:lnTo>
                    <a:pt x="3686" y="0"/>
                  </a:lnTo>
                  <a:lnTo>
                    <a:pt x="3705" y="31"/>
                  </a:lnTo>
                  <a:lnTo>
                    <a:pt x="3724" y="66"/>
                  </a:lnTo>
                  <a:lnTo>
                    <a:pt x="3742" y="111"/>
                  </a:lnTo>
                  <a:lnTo>
                    <a:pt x="3761" y="186"/>
                  </a:lnTo>
                  <a:lnTo>
                    <a:pt x="3780" y="224"/>
                  </a:lnTo>
                  <a:lnTo>
                    <a:pt x="3799" y="240"/>
                  </a:lnTo>
                  <a:lnTo>
                    <a:pt x="3799" y="339"/>
                  </a:lnTo>
                  <a:lnTo>
                    <a:pt x="3780" y="320"/>
                  </a:lnTo>
                  <a:lnTo>
                    <a:pt x="3761" y="287"/>
                  </a:lnTo>
                  <a:lnTo>
                    <a:pt x="3742" y="214"/>
                  </a:lnTo>
                  <a:lnTo>
                    <a:pt x="3724" y="169"/>
                  </a:lnTo>
                  <a:lnTo>
                    <a:pt x="3705" y="132"/>
                  </a:lnTo>
                  <a:lnTo>
                    <a:pt x="3686" y="97"/>
                  </a:lnTo>
                  <a:lnTo>
                    <a:pt x="3667" y="131"/>
                  </a:lnTo>
                  <a:lnTo>
                    <a:pt x="3648" y="224"/>
                  </a:lnTo>
                  <a:lnTo>
                    <a:pt x="3630" y="249"/>
                  </a:lnTo>
                  <a:lnTo>
                    <a:pt x="3611" y="247"/>
                  </a:lnTo>
                  <a:lnTo>
                    <a:pt x="3592" y="287"/>
                  </a:lnTo>
                  <a:lnTo>
                    <a:pt x="3573" y="311"/>
                  </a:lnTo>
                  <a:lnTo>
                    <a:pt x="3555" y="359"/>
                  </a:lnTo>
                  <a:lnTo>
                    <a:pt x="3536" y="372"/>
                  </a:lnTo>
                  <a:lnTo>
                    <a:pt x="3517" y="372"/>
                  </a:lnTo>
                  <a:lnTo>
                    <a:pt x="3499" y="389"/>
                  </a:lnTo>
                  <a:lnTo>
                    <a:pt x="3480" y="405"/>
                  </a:lnTo>
                  <a:lnTo>
                    <a:pt x="3461" y="422"/>
                  </a:lnTo>
                  <a:lnTo>
                    <a:pt x="3442" y="425"/>
                  </a:lnTo>
                  <a:lnTo>
                    <a:pt x="3423" y="443"/>
                  </a:lnTo>
                  <a:lnTo>
                    <a:pt x="3404" y="441"/>
                  </a:lnTo>
                  <a:lnTo>
                    <a:pt x="3386" y="453"/>
                  </a:lnTo>
                  <a:lnTo>
                    <a:pt x="3367" y="447"/>
                  </a:lnTo>
                  <a:lnTo>
                    <a:pt x="3348" y="453"/>
                  </a:lnTo>
                  <a:lnTo>
                    <a:pt x="3329" y="455"/>
                  </a:lnTo>
                  <a:lnTo>
                    <a:pt x="3310" y="459"/>
                  </a:lnTo>
                  <a:lnTo>
                    <a:pt x="3291" y="460"/>
                  </a:lnTo>
                  <a:lnTo>
                    <a:pt x="3273" y="455"/>
                  </a:lnTo>
                  <a:lnTo>
                    <a:pt x="3254" y="445"/>
                  </a:lnTo>
                  <a:lnTo>
                    <a:pt x="3235" y="462"/>
                  </a:lnTo>
                  <a:lnTo>
                    <a:pt x="3216" y="469"/>
                  </a:lnTo>
                  <a:lnTo>
                    <a:pt x="3197" y="500"/>
                  </a:lnTo>
                  <a:lnTo>
                    <a:pt x="3178" y="518"/>
                  </a:lnTo>
                  <a:lnTo>
                    <a:pt x="3160" y="528"/>
                  </a:lnTo>
                  <a:lnTo>
                    <a:pt x="3141" y="526"/>
                  </a:lnTo>
                  <a:lnTo>
                    <a:pt x="3122" y="553"/>
                  </a:lnTo>
                  <a:lnTo>
                    <a:pt x="3103" y="594"/>
                  </a:lnTo>
                  <a:lnTo>
                    <a:pt x="3084" y="601"/>
                  </a:lnTo>
                  <a:lnTo>
                    <a:pt x="3065" y="634"/>
                  </a:lnTo>
                  <a:lnTo>
                    <a:pt x="3047" y="660"/>
                  </a:lnTo>
                  <a:lnTo>
                    <a:pt x="3028" y="684"/>
                  </a:lnTo>
                  <a:lnTo>
                    <a:pt x="3009" y="678"/>
                  </a:lnTo>
                  <a:lnTo>
                    <a:pt x="2990" y="704"/>
                  </a:lnTo>
                  <a:lnTo>
                    <a:pt x="2971" y="721"/>
                  </a:lnTo>
                  <a:lnTo>
                    <a:pt x="2952" y="733"/>
                  </a:lnTo>
                  <a:lnTo>
                    <a:pt x="2934" y="744"/>
                  </a:lnTo>
                  <a:lnTo>
                    <a:pt x="2915" y="756"/>
                  </a:lnTo>
                  <a:lnTo>
                    <a:pt x="2896" y="781"/>
                  </a:lnTo>
                  <a:lnTo>
                    <a:pt x="2878" y="800"/>
                  </a:lnTo>
                  <a:lnTo>
                    <a:pt x="2859" y="814"/>
                  </a:lnTo>
                  <a:lnTo>
                    <a:pt x="2840" y="826"/>
                  </a:lnTo>
                  <a:lnTo>
                    <a:pt x="2821" y="848"/>
                  </a:lnTo>
                  <a:lnTo>
                    <a:pt x="2803" y="851"/>
                  </a:lnTo>
                  <a:lnTo>
                    <a:pt x="2784" y="854"/>
                  </a:lnTo>
                  <a:lnTo>
                    <a:pt x="2765" y="857"/>
                  </a:lnTo>
                  <a:lnTo>
                    <a:pt x="2746" y="863"/>
                  </a:lnTo>
                  <a:lnTo>
                    <a:pt x="2727" y="869"/>
                  </a:lnTo>
                  <a:lnTo>
                    <a:pt x="2708" y="863"/>
                  </a:lnTo>
                  <a:lnTo>
                    <a:pt x="2690" y="869"/>
                  </a:lnTo>
                  <a:lnTo>
                    <a:pt x="2671" y="882"/>
                  </a:lnTo>
                  <a:lnTo>
                    <a:pt x="2652" y="890"/>
                  </a:lnTo>
                  <a:lnTo>
                    <a:pt x="2633" y="908"/>
                  </a:lnTo>
                  <a:lnTo>
                    <a:pt x="2614" y="918"/>
                  </a:lnTo>
                  <a:lnTo>
                    <a:pt x="2595" y="926"/>
                  </a:lnTo>
                  <a:lnTo>
                    <a:pt x="2577" y="927"/>
                  </a:lnTo>
                  <a:lnTo>
                    <a:pt x="2558" y="923"/>
                  </a:lnTo>
                  <a:lnTo>
                    <a:pt x="2539" y="928"/>
                  </a:lnTo>
                  <a:lnTo>
                    <a:pt x="2520" y="931"/>
                  </a:lnTo>
                  <a:lnTo>
                    <a:pt x="2501" y="938"/>
                  </a:lnTo>
                  <a:lnTo>
                    <a:pt x="2482" y="938"/>
                  </a:lnTo>
                  <a:lnTo>
                    <a:pt x="2464" y="935"/>
                  </a:lnTo>
                  <a:lnTo>
                    <a:pt x="2445" y="931"/>
                  </a:lnTo>
                  <a:lnTo>
                    <a:pt x="2426" y="931"/>
                  </a:lnTo>
                  <a:lnTo>
                    <a:pt x="2407" y="923"/>
                  </a:lnTo>
                  <a:lnTo>
                    <a:pt x="2388" y="920"/>
                  </a:lnTo>
                  <a:lnTo>
                    <a:pt x="2369" y="924"/>
                  </a:lnTo>
                  <a:lnTo>
                    <a:pt x="2351" y="922"/>
                  </a:lnTo>
                  <a:lnTo>
                    <a:pt x="2332" y="905"/>
                  </a:lnTo>
                  <a:lnTo>
                    <a:pt x="2313" y="908"/>
                  </a:lnTo>
                  <a:lnTo>
                    <a:pt x="2294" y="922"/>
                  </a:lnTo>
                  <a:lnTo>
                    <a:pt x="2275" y="924"/>
                  </a:lnTo>
                  <a:lnTo>
                    <a:pt x="2257" y="908"/>
                  </a:lnTo>
                  <a:lnTo>
                    <a:pt x="2238" y="897"/>
                  </a:lnTo>
                  <a:lnTo>
                    <a:pt x="2219" y="901"/>
                  </a:lnTo>
                  <a:lnTo>
                    <a:pt x="2200" y="908"/>
                  </a:lnTo>
                  <a:lnTo>
                    <a:pt x="2182" y="913"/>
                  </a:lnTo>
                  <a:lnTo>
                    <a:pt x="2163" y="907"/>
                  </a:lnTo>
                  <a:lnTo>
                    <a:pt x="2144" y="910"/>
                  </a:lnTo>
                  <a:lnTo>
                    <a:pt x="2126" y="912"/>
                  </a:lnTo>
                  <a:lnTo>
                    <a:pt x="2107" y="911"/>
                  </a:lnTo>
                  <a:lnTo>
                    <a:pt x="2088" y="916"/>
                  </a:lnTo>
                  <a:lnTo>
                    <a:pt x="2069" y="922"/>
                  </a:lnTo>
                  <a:lnTo>
                    <a:pt x="2050" y="930"/>
                  </a:lnTo>
                  <a:lnTo>
                    <a:pt x="2031" y="938"/>
                  </a:lnTo>
                  <a:lnTo>
                    <a:pt x="2013" y="937"/>
                  </a:lnTo>
                  <a:lnTo>
                    <a:pt x="1994" y="963"/>
                  </a:lnTo>
                  <a:lnTo>
                    <a:pt x="1975" y="981"/>
                  </a:lnTo>
                  <a:lnTo>
                    <a:pt x="1956" y="1000"/>
                  </a:lnTo>
                  <a:lnTo>
                    <a:pt x="1937" y="1006"/>
                  </a:lnTo>
                  <a:lnTo>
                    <a:pt x="1918" y="1025"/>
                  </a:lnTo>
                  <a:lnTo>
                    <a:pt x="1900" y="1034"/>
                  </a:lnTo>
                  <a:lnTo>
                    <a:pt x="1881" y="1045"/>
                  </a:lnTo>
                  <a:lnTo>
                    <a:pt x="1862" y="1043"/>
                  </a:lnTo>
                  <a:lnTo>
                    <a:pt x="1843" y="1066"/>
                  </a:lnTo>
                  <a:lnTo>
                    <a:pt x="1824" y="1077"/>
                  </a:lnTo>
                  <a:lnTo>
                    <a:pt x="1805" y="1081"/>
                  </a:lnTo>
                  <a:lnTo>
                    <a:pt x="1786" y="1084"/>
                  </a:lnTo>
                  <a:lnTo>
                    <a:pt x="1768" y="1090"/>
                  </a:lnTo>
                  <a:lnTo>
                    <a:pt x="1749" y="1091"/>
                  </a:lnTo>
                  <a:lnTo>
                    <a:pt x="1730" y="1086"/>
                  </a:lnTo>
                  <a:lnTo>
                    <a:pt x="1711" y="1078"/>
                  </a:lnTo>
                  <a:lnTo>
                    <a:pt x="1692" y="1088"/>
                  </a:lnTo>
                  <a:lnTo>
                    <a:pt x="1673" y="1099"/>
                  </a:lnTo>
                  <a:lnTo>
                    <a:pt x="1655" y="1103"/>
                  </a:lnTo>
                  <a:lnTo>
                    <a:pt x="1636" y="1112"/>
                  </a:lnTo>
                  <a:lnTo>
                    <a:pt x="1617" y="1129"/>
                  </a:lnTo>
                  <a:lnTo>
                    <a:pt x="1598" y="1133"/>
                  </a:lnTo>
                  <a:lnTo>
                    <a:pt x="1579" y="1147"/>
                  </a:lnTo>
                  <a:lnTo>
                    <a:pt x="1561" y="1130"/>
                  </a:lnTo>
                  <a:lnTo>
                    <a:pt x="1542" y="1123"/>
                  </a:lnTo>
                  <a:lnTo>
                    <a:pt x="1523" y="1125"/>
                  </a:lnTo>
                  <a:lnTo>
                    <a:pt x="1504" y="1140"/>
                  </a:lnTo>
                  <a:lnTo>
                    <a:pt x="1486" y="1137"/>
                  </a:lnTo>
                  <a:lnTo>
                    <a:pt x="1467" y="1142"/>
                  </a:lnTo>
                  <a:lnTo>
                    <a:pt x="1448" y="1147"/>
                  </a:lnTo>
                  <a:lnTo>
                    <a:pt x="1430" y="1156"/>
                  </a:lnTo>
                  <a:lnTo>
                    <a:pt x="1411" y="1160"/>
                  </a:lnTo>
                  <a:lnTo>
                    <a:pt x="1392" y="1167"/>
                  </a:lnTo>
                  <a:lnTo>
                    <a:pt x="1373" y="1172"/>
                  </a:lnTo>
                  <a:lnTo>
                    <a:pt x="1354" y="1162"/>
                  </a:lnTo>
                  <a:lnTo>
                    <a:pt x="1335" y="1166"/>
                  </a:lnTo>
                  <a:lnTo>
                    <a:pt x="1317" y="1177"/>
                  </a:lnTo>
                  <a:lnTo>
                    <a:pt x="1298" y="1177"/>
                  </a:lnTo>
                  <a:lnTo>
                    <a:pt x="1279" y="1177"/>
                  </a:lnTo>
                  <a:lnTo>
                    <a:pt x="1260" y="1174"/>
                  </a:lnTo>
                  <a:lnTo>
                    <a:pt x="1241" y="1182"/>
                  </a:lnTo>
                  <a:lnTo>
                    <a:pt x="1222" y="1185"/>
                  </a:lnTo>
                  <a:lnTo>
                    <a:pt x="1204" y="1190"/>
                  </a:lnTo>
                  <a:lnTo>
                    <a:pt x="1185" y="1181"/>
                  </a:lnTo>
                  <a:lnTo>
                    <a:pt x="1166" y="1178"/>
                  </a:lnTo>
                  <a:lnTo>
                    <a:pt x="1147" y="1167"/>
                  </a:lnTo>
                  <a:lnTo>
                    <a:pt x="1128" y="1167"/>
                  </a:lnTo>
                  <a:lnTo>
                    <a:pt x="1109" y="1167"/>
                  </a:lnTo>
                  <a:lnTo>
                    <a:pt x="1091" y="1162"/>
                  </a:lnTo>
                  <a:lnTo>
                    <a:pt x="1072" y="1162"/>
                  </a:lnTo>
                  <a:lnTo>
                    <a:pt x="1053" y="1167"/>
                  </a:lnTo>
                  <a:lnTo>
                    <a:pt x="1034" y="1174"/>
                  </a:lnTo>
                  <a:lnTo>
                    <a:pt x="1015" y="1175"/>
                  </a:lnTo>
                  <a:lnTo>
                    <a:pt x="996" y="1189"/>
                  </a:lnTo>
                  <a:lnTo>
                    <a:pt x="978" y="1197"/>
                  </a:lnTo>
                  <a:lnTo>
                    <a:pt x="959" y="1193"/>
                  </a:lnTo>
                  <a:lnTo>
                    <a:pt x="940" y="1206"/>
                  </a:lnTo>
                  <a:lnTo>
                    <a:pt x="921" y="1215"/>
                  </a:lnTo>
                  <a:lnTo>
                    <a:pt x="902" y="1217"/>
                  </a:lnTo>
                  <a:lnTo>
                    <a:pt x="883" y="1212"/>
                  </a:lnTo>
                  <a:lnTo>
                    <a:pt x="865" y="1232"/>
                  </a:lnTo>
                  <a:lnTo>
                    <a:pt x="846" y="1237"/>
                  </a:lnTo>
                  <a:lnTo>
                    <a:pt x="827" y="1243"/>
                  </a:lnTo>
                  <a:lnTo>
                    <a:pt x="809" y="1232"/>
                  </a:lnTo>
                  <a:lnTo>
                    <a:pt x="790" y="1254"/>
                  </a:lnTo>
                  <a:lnTo>
                    <a:pt x="771" y="1259"/>
                  </a:lnTo>
                  <a:lnTo>
                    <a:pt x="752" y="1266"/>
                  </a:lnTo>
                  <a:lnTo>
                    <a:pt x="734" y="1260"/>
                  </a:lnTo>
                  <a:lnTo>
                    <a:pt x="715" y="1272"/>
                  </a:lnTo>
                  <a:lnTo>
                    <a:pt x="696" y="1265"/>
                  </a:lnTo>
                  <a:lnTo>
                    <a:pt x="677" y="1275"/>
                  </a:lnTo>
                  <a:lnTo>
                    <a:pt x="658" y="1260"/>
                  </a:lnTo>
                  <a:lnTo>
                    <a:pt x="639" y="1271"/>
                  </a:lnTo>
                  <a:lnTo>
                    <a:pt x="621" y="1276"/>
                  </a:lnTo>
                  <a:lnTo>
                    <a:pt x="602" y="1275"/>
                  </a:lnTo>
                  <a:lnTo>
                    <a:pt x="583" y="1260"/>
                  </a:lnTo>
                  <a:lnTo>
                    <a:pt x="564" y="1269"/>
                  </a:lnTo>
                  <a:lnTo>
                    <a:pt x="545" y="1272"/>
                  </a:lnTo>
                  <a:lnTo>
                    <a:pt x="526" y="1283"/>
                  </a:lnTo>
                  <a:lnTo>
                    <a:pt x="508" y="1279"/>
                  </a:lnTo>
                  <a:lnTo>
                    <a:pt x="489" y="1283"/>
                  </a:lnTo>
                  <a:lnTo>
                    <a:pt x="470" y="1273"/>
                  </a:lnTo>
                  <a:lnTo>
                    <a:pt x="451" y="1284"/>
                  </a:lnTo>
                  <a:lnTo>
                    <a:pt x="432" y="1268"/>
                  </a:lnTo>
                  <a:lnTo>
                    <a:pt x="413" y="1271"/>
                  </a:lnTo>
                  <a:lnTo>
                    <a:pt x="395" y="1265"/>
                  </a:lnTo>
                  <a:lnTo>
                    <a:pt x="376" y="1274"/>
                  </a:lnTo>
                  <a:lnTo>
                    <a:pt x="357" y="1262"/>
                  </a:lnTo>
                  <a:lnTo>
                    <a:pt x="338" y="1278"/>
                  </a:lnTo>
                  <a:lnTo>
                    <a:pt x="319" y="1279"/>
                  </a:lnTo>
                  <a:lnTo>
                    <a:pt x="300" y="1289"/>
                  </a:lnTo>
                  <a:lnTo>
                    <a:pt x="282" y="1277"/>
                  </a:lnTo>
                  <a:lnTo>
                    <a:pt x="263" y="1290"/>
                  </a:lnTo>
                  <a:lnTo>
                    <a:pt x="244" y="1288"/>
                  </a:lnTo>
                  <a:lnTo>
                    <a:pt x="225" y="1298"/>
                  </a:lnTo>
                  <a:lnTo>
                    <a:pt x="206" y="1290"/>
                  </a:lnTo>
                  <a:lnTo>
                    <a:pt x="188" y="1310"/>
                  </a:lnTo>
                  <a:lnTo>
                    <a:pt x="169" y="1314"/>
                  </a:lnTo>
                  <a:lnTo>
                    <a:pt x="150" y="1323"/>
                  </a:lnTo>
                  <a:lnTo>
                    <a:pt x="131" y="1312"/>
                  </a:lnTo>
                  <a:lnTo>
                    <a:pt x="113" y="1318"/>
                  </a:lnTo>
                  <a:lnTo>
                    <a:pt x="94" y="1322"/>
                  </a:lnTo>
                  <a:lnTo>
                    <a:pt x="75" y="1324"/>
                  </a:lnTo>
                  <a:lnTo>
                    <a:pt x="57" y="1319"/>
                  </a:lnTo>
                  <a:lnTo>
                    <a:pt x="38" y="1339"/>
                  </a:lnTo>
                  <a:lnTo>
                    <a:pt x="19" y="1346"/>
                  </a:lnTo>
                  <a:lnTo>
                    <a:pt x="0" y="1358"/>
                  </a:lnTo>
                  <a:close/>
                </a:path>
              </a:pathLst>
            </a:custGeom>
            <a:solidFill>
              <a:srgbClr val="CC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947" y="1519"/>
              <a:ext cx="3799" cy="1494"/>
            </a:xfrm>
            <a:custGeom>
              <a:avLst/>
              <a:gdLst>
                <a:gd name="T0" fmla="*/ 94 w 3799"/>
                <a:gd name="T1" fmla="*/ 1455 h 1494"/>
                <a:gd name="T2" fmla="*/ 225 w 3799"/>
                <a:gd name="T3" fmla="*/ 1432 h 1494"/>
                <a:gd name="T4" fmla="*/ 357 w 3799"/>
                <a:gd name="T5" fmla="*/ 1394 h 1494"/>
                <a:gd name="T6" fmla="*/ 489 w 3799"/>
                <a:gd name="T7" fmla="*/ 1416 h 1494"/>
                <a:gd name="T8" fmla="*/ 621 w 3799"/>
                <a:gd name="T9" fmla="*/ 1406 h 1494"/>
                <a:gd name="T10" fmla="*/ 752 w 3799"/>
                <a:gd name="T11" fmla="*/ 1398 h 1494"/>
                <a:gd name="T12" fmla="*/ 883 w 3799"/>
                <a:gd name="T13" fmla="*/ 1342 h 1494"/>
                <a:gd name="T14" fmla="*/ 1015 w 3799"/>
                <a:gd name="T15" fmla="*/ 1308 h 1494"/>
                <a:gd name="T16" fmla="*/ 1147 w 3799"/>
                <a:gd name="T17" fmla="*/ 1301 h 1494"/>
                <a:gd name="T18" fmla="*/ 1279 w 3799"/>
                <a:gd name="T19" fmla="*/ 1309 h 1494"/>
                <a:gd name="T20" fmla="*/ 1411 w 3799"/>
                <a:gd name="T21" fmla="*/ 1291 h 1494"/>
                <a:gd name="T22" fmla="*/ 1542 w 3799"/>
                <a:gd name="T23" fmla="*/ 1249 h 1494"/>
                <a:gd name="T24" fmla="*/ 1673 w 3799"/>
                <a:gd name="T25" fmla="*/ 1222 h 1494"/>
                <a:gd name="T26" fmla="*/ 1805 w 3799"/>
                <a:gd name="T27" fmla="*/ 1196 h 1494"/>
                <a:gd name="T28" fmla="*/ 1937 w 3799"/>
                <a:gd name="T29" fmla="*/ 1102 h 1494"/>
                <a:gd name="T30" fmla="*/ 2069 w 3799"/>
                <a:gd name="T31" fmla="*/ 1017 h 1494"/>
                <a:gd name="T32" fmla="*/ 2200 w 3799"/>
                <a:gd name="T33" fmla="*/ 997 h 1494"/>
                <a:gd name="T34" fmla="*/ 2332 w 3799"/>
                <a:gd name="T35" fmla="*/ 988 h 1494"/>
                <a:gd name="T36" fmla="*/ 2464 w 3799"/>
                <a:gd name="T37" fmla="*/ 1000 h 1494"/>
                <a:gd name="T38" fmla="*/ 2595 w 3799"/>
                <a:gd name="T39" fmla="*/ 987 h 1494"/>
                <a:gd name="T40" fmla="*/ 2727 w 3799"/>
                <a:gd name="T41" fmla="*/ 920 h 1494"/>
                <a:gd name="T42" fmla="*/ 2859 w 3799"/>
                <a:gd name="T43" fmla="*/ 822 h 1494"/>
                <a:gd name="T44" fmla="*/ 2990 w 3799"/>
                <a:gd name="T45" fmla="*/ 695 h 1494"/>
                <a:gd name="T46" fmla="*/ 3122 w 3799"/>
                <a:gd name="T47" fmla="*/ 516 h 1494"/>
                <a:gd name="T48" fmla="*/ 3254 w 3799"/>
                <a:gd name="T49" fmla="*/ 416 h 1494"/>
                <a:gd name="T50" fmla="*/ 3386 w 3799"/>
                <a:gd name="T51" fmla="*/ 414 h 1494"/>
                <a:gd name="T52" fmla="*/ 3517 w 3799"/>
                <a:gd name="T53" fmla="*/ 297 h 1494"/>
                <a:gd name="T54" fmla="*/ 3648 w 3799"/>
                <a:gd name="T55" fmla="*/ 108 h 1494"/>
                <a:gd name="T56" fmla="*/ 3780 w 3799"/>
                <a:gd name="T57" fmla="*/ 257 h 1494"/>
                <a:gd name="T58" fmla="*/ 3705 w 3799"/>
                <a:gd name="T59" fmla="*/ 173 h 1494"/>
                <a:gd name="T60" fmla="*/ 3573 w 3799"/>
                <a:gd name="T61" fmla="*/ 294 h 1494"/>
                <a:gd name="T62" fmla="*/ 3442 w 3799"/>
                <a:gd name="T63" fmla="*/ 451 h 1494"/>
                <a:gd name="T64" fmla="*/ 3310 w 3799"/>
                <a:gd name="T65" fmla="*/ 497 h 1494"/>
                <a:gd name="T66" fmla="*/ 3178 w 3799"/>
                <a:gd name="T67" fmla="*/ 562 h 1494"/>
                <a:gd name="T68" fmla="*/ 3047 w 3799"/>
                <a:gd name="T69" fmla="*/ 717 h 1494"/>
                <a:gd name="T70" fmla="*/ 2915 w 3799"/>
                <a:gd name="T71" fmla="*/ 826 h 1494"/>
                <a:gd name="T72" fmla="*/ 2784 w 3799"/>
                <a:gd name="T73" fmla="*/ 939 h 1494"/>
                <a:gd name="T74" fmla="*/ 2652 w 3799"/>
                <a:gd name="T75" fmla="*/ 985 h 1494"/>
                <a:gd name="T76" fmla="*/ 2520 w 3799"/>
                <a:gd name="T77" fmla="*/ 1024 h 1494"/>
                <a:gd name="T78" fmla="*/ 2388 w 3799"/>
                <a:gd name="T79" fmla="*/ 1024 h 1494"/>
                <a:gd name="T80" fmla="*/ 2257 w 3799"/>
                <a:gd name="T81" fmla="*/ 1024 h 1494"/>
                <a:gd name="T82" fmla="*/ 2126 w 3799"/>
                <a:gd name="T83" fmla="*/ 1034 h 1494"/>
                <a:gd name="T84" fmla="*/ 1994 w 3799"/>
                <a:gd name="T85" fmla="*/ 1078 h 1494"/>
                <a:gd name="T86" fmla="*/ 1862 w 3799"/>
                <a:gd name="T87" fmla="*/ 1164 h 1494"/>
                <a:gd name="T88" fmla="*/ 1730 w 3799"/>
                <a:gd name="T89" fmla="*/ 1213 h 1494"/>
                <a:gd name="T90" fmla="*/ 1598 w 3799"/>
                <a:gd name="T91" fmla="*/ 1263 h 1494"/>
                <a:gd name="T92" fmla="*/ 1467 w 3799"/>
                <a:gd name="T93" fmla="*/ 1273 h 1494"/>
                <a:gd name="T94" fmla="*/ 1335 w 3799"/>
                <a:gd name="T95" fmla="*/ 1297 h 1494"/>
                <a:gd name="T96" fmla="*/ 1204 w 3799"/>
                <a:gd name="T97" fmla="*/ 1323 h 1494"/>
                <a:gd name="T98" fmla="*/ 1072 w 3799"/>
                <a:gd name="T99" fmla="*/ 1295 h 1494"/>
                <a:gd name="T100" fmla="*/ 940 w 3799"/>
                <a:gd name="T101" fmla="*/ 1338 h 1494"/>
                <a:gd name="T102" fmla="*/ 809 w 3799"/>
                <a:gd name="T103" fmla="*/ 1363 h 1494"/>
                <a:gd name="T104" fmla="*/ 677 w 3799"/>
                <a:gd name="T105" fmla="*/ 1406 h 1494"/>
                <a:gd name="T106" fmla="*/ 545 w 3799"/>
                <a:gd name="T107" fmla="*/ 1404 h 1494"/>
                <a:gd name="T108" fmla="*/ 413 w 3799"/>
                <a:gd name="T109" fmla="*/ 1406 h 1494"/>
                <a:gd name="T110" fmla="*/ 282 w 3799"/>
                <a:gd name="T111" fmla="*/ 1409 h 1494"/>
                <a:gd name="T112" fmla="*/ 150 w 3799"/>
                <a:gd name="T113" fmla="*/ 1456 h 1494"/>
                <a:gd name="T114" fmla="*/ 19 w 3799"/>
                <a:gd name="T115" fmla="*/ 1481 h 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494">
                  <a:moveTo>
                    <a:pt x="0" y="1494"/>
                  </a:moveTo>
                  <a:lnTo>
                    <a:pt x="0" y="1493"/>
                  </a:lnTo>
                  <a:lnTo>
                    <a:pt x="19" y="1481"/>
                  </a:lnTo>
                  <a:lnTo>
                    <a:pt x="38" y="1472"/>
                  </a:lnTo>
                  <a:lnTo>
                    <a:pt x="57" y="1451"/>
                  </a:lnTo>
                  <a:lnTo>
                    <a:pt x="75" y="1458"/>
                  </a:lnTo>
                  <a:lnTo>
                    <a:pt x="94" y="1455"/>
                  </a:lnTo>
                  <a:lnTo>
                    <a:pt x="113" y="1451"/>
                  </a:lnTo>
                  <a:lnTo>
                    <a:pt x="131" y="1443"/>
                  </a:lnTo>
                  <a:lnTo>
                    <a:pt x="150" y="1456"/>
                  </a:lnTo>
                  <a:lnTo>
                    <a:pt x="169" y="1448"/>
                  </a:lnTo>
                  <a:lnTo>
                    <a:pt x="188" y="1443"/>
                  </a:lnTo>
                  <a:lnTo>
                    <a:pt x="206" y="1421"/>
                  </a:lnTo>
                  <a:lnTo>
                    <a:pt x="225" y="1432"/>
                  </a:lnTo>
                  <a:lnTo>
                    <a:pt x="244" y="1421"/>
                  </a:lnTo>
                  <a:lnTo>
                    <a:pt x="263" y="1421"/>
                  </a:lnTo>
                  <a:lnTo>
                    <a:pt x="282" y="1409"/>
                  </a:lnTo>
                  <a:lnTo>
                    <a:pt x="300" y="1422"/>
                  </a:lnTo>
                  <a:lnTo>
                    <a:pt x="319" y="1411"/>
                  </a:lnTo>
                  <a:lnTo>
                    <a:pt x="338" y="1410"/>
                  </a:lnTo>
                  <a:lnTo>
                    <a:pt x="357" y="1394"/>
                  </a:lnTo>
                  <a:lnTo>
                    <a:pt x="376" y="1406"/>
                  </a:lnTo>
                  <a:lnTo>
                    <a:pt x="395" y="1396"/>
                  </a:lnTo>
                  <a:lnTo>
                    <a:pt x="413" y="1405"/>
                  </a:lnTo>
                  <a:lnTo>
                    <a:pt x="432" y="1399"/>
                  </a:lnTo>
                  <a:lnTo>
                    <a:pt x="451" y="1417"/>
                  </a:lnTo>
                  <a:lnTo>
                    <a:pt x="470" y="1405"/>
                  </a:lnTo>
                  <a:lnTo>
                    <a:pt x="489" y="1416"/>
                  </a:lnTo>
                  <a:lnTo>
                    <a:pt x="508" y="1410"/>
                  </a:lnTo>
                  <a:lnTo>
                    <a:pt x="526" y="1414"/>
                  </a:lnTo>
                  <a:lnTo>
                    <a:pt x="545" y="1404"/>
                  </a:lnTo>
                  <a:lnTo>
                    <a:pt x="564" y="1400"/>
                  </a:lnTo>
                  <a:lnTo>
                    <a:pt x="583" y="1390"/>
                  </a:lnTo>
                  <a:lnTo>
                    <a:pt x="602" y="1406"/>
                  </a:lnTo>
                  <a:lnTo>
                    <a:pt x="621" y="1406"/>
                  </a:lnTo>
                  <a:lnTo>
                    <a:pt x="639" y="1399"/>
                  </a:lnTo>
                  <a:lnTo>
                    <a:pt x="658" y="1387"/>
                  </a:lnTo>
                  <a:lnTo>
                    <a:pt x="677" y="1405"/>
                  </a:lnTo>
                  <a:lnTo>
                    <a:pt x="696" y="1395"/>
                  </a:lnTo>
                  <a:lnTo>
                    <a:pt x="715" y="1404"/>
                  </a:lnTo>
                  <a:lnTo>
                    <a:pt x="734" y="1391"/>
                  </a:lnTo>
                  <a:lnTo>
                    <a:pt x="752" y="1398"/>
                  </a:lnTo>
                  <a:lnTo>
                    <a:pt x="771" y="1392"/>
                  </a:lnTo>
                  <a:lnTo>
                    <a:pt x="790" y="1386"/>
                  </a:lnTo>
                  <a:lnTo>
                    <a:pt x="809" y="1362"/>
                  </a:lnTo>
                  <a:lnTo>
                    <a:pt x="827" y="1375"/>
                  </a:lnTo>
                  <a:lnTo>
                    <a:pt x="846" y="1368"/>
                  </a:lnTo>
                  <a:lnTo>
                    <a:pt x="865" y="1365"/>
                  </a:lnTo>
                  <a:lnTo>
                    <a:pt x="883" y="1342"/>
                  </a:lnTo>
                  <a:lnTo>
                    <a:pt x="902" y="1348"/>
                  </a:lnTo>
                  <a:lnTo>
                    <a:pt x="921" y="1345"/>
                  </a:lnTo>
                  <a:lnTo>
                    <a:pt x="940" y="1337"/>
                  </a:lnTo>
                  <a:lnTo>
                    <a:pt x="959" y="1321"/>
                  </a:lnTo>
                  <a:lnTo>
                    <a:pt x="978" y="1328"/>
                  </a:lnTo>
                  <a:lnTo>
                    <a:pt x="996" y="1321"/>
                  </a:lnTo>
                  <a:lnTo>
                    <a:pt x="1015" y="1308"/>
                  </a:lnTo>
                  <a:lnTo>
                    <a:pt x="1034" y="1305"/>
                  </a:lnTo>
                  <a:lnTo>
                    <a:pt x="1053" y="1301"/>
                  </a:lnTo>
                  <a:lnTo>
                    <a:pt x="1072" y="1294"/>
                  </a:lnTo>
                  <a:lnTo>
                    <a:pt x="1091" y="1295"/>
                  </a:lnTo>
                  <a:lnTo>
                    <a:pt x="1109" y="1300"/>
                  </a:lnTo>
                  <a:lnTo>
                    <a:pt x="1128" y="1301"/>
                  </a:lnTo>
                  <a:lnTo>
                    <a:pt x="1147" y="1301"/>
                  </a:lnTo>
                  <a:lnTo>
                    <a:pt x="1166" y="1312"/>
                  </a:lnTo>
                  <a:lnTo>
                    <a:pt x="1185" y="1313"/>
                  </a:lnTo>
                  <a:lnTo>
                    <a:pt x="1204" y="1323"/>
                  </a:lnTo>
                  <a:lnTo>
                    <a:pt x="1222" y="1316"/>
                  </a:lnTo>
                  <a:lnTo>
                    <a:pt x="1241" y="1312"/>
                  </a:lnTo>
                  <a:lnTo>
                    <a:pt x="1260" y="1303"/>
                  </a:lnTo>
                  <a:lnTo>
                    <a:pt x="1279" y="1309"/>
                  </a:lnTo>
                  <a:lnTo>
                    <a:pt x="1298" y="1308"/>
                  </a:lnTo>
                  <a:lnTo>
                    <a:pt x="1317" y="1309"/>
                  </a:lnTo>
                  <a:lnTo>
                    <a:pt x="1335" y="1297"/>
                  </a:lnTo>
                  <a:lnTo>
                    <a:pt x="1354" y="1293"/>
                  </a:lnTo>
                  <a:lnTo>
                    <a:pt x="1373" y="1302"/>
                  </a:lnTo>
                  <a:lnTo>
                    <a:pt x="1392" y="1297"/>
                  </a:lnTo>
                  <a:lnTo>
                    <a:pt x="1411" y="1291"/>
                  </a:lnTo>
                  <a:lnTo>
                    <a:pt x="1430" y="1288"/>
                  </a:lnTo>
                  <a:lnTo>
                    <a:pt x="1448" y="1276"/>
                  </a:lnTo>
                  <a:lnTo>
                    <a:pt x="1467" y="1272"/>
                  </a:lnTo>
                  <a:lnTo>
                    <a:pt x="1486" y="1270"/>
                  </a:lnTo>
                  <a:lnTo>
                    <a:pt x="1504" y="1271"/>
                  </a:lnTo>
                  <a:lnTo>
                    <a:pt x="1523" y="1252"/>
                  </a:lnTo>
                  <a:lnTo>
                    <a:pt x="1542" y="1249"/>
                  </a:lnTo>
                  <a:lnTo>
                    <a:pt x="1561" y="1257"/>
                  </a:lnTo>
                  <a:lnTo>
                    <a:pt x="1579" y="1274"/>
                  </a:lnTo>
                  <a:lnTo>
                    <a:pt x="1598" y="1258"/>
                  </a:lnTo>
                  <a:lnTo>
                    <a:pt x="1617" y="1253"/>
                  </a:lnTo>
                  <a:lnTo>
                    <a:pt x="1636" y="1235"/>
                  </a:lnTo>
                  <a:lnTo>
                    <a:pt x="1655" y="1226"/>
                  </a:lnTo>
                  <a:lnTo>
                    <a:pt x="1673" y="1222"/>
                  </a:lnTo>
                  <a:lnTo>
                    <a:pt x="1692" y="1210"/>
                  </a:lnTo>
                  <a:lnTo>
                    <a:pt x="1711" y="1194"/>
                  </a:lnTo>
                  <a:lnTo>
                    <a:pt x="1730" y="1203"/>
                  </a:lnTo>
                  <a:lnTo>
                    <a:pt x="1749" y="1206"/>
                  </a:lnTo>
                  <a:lnTo>
                    <a:pt x="1768" y="1204"/>
                  </a:lnTo>
                  <a:lnTo>
                    <a:pt x="1786" y="1196"/>
                  </a:lnTo>
                  <a:lnTo>
                    <a:pt x="1805" y="1196"/>
                  </a:lnTo>
                  <a:lnTo>
                    <a:pt x="1824" y="1192"/>
                  </a:lnTo>
                  <a:lnTo>
                    <a:pt x="1843" y="1181"/>
                  </a:lnTo>
                  <a:lnTo>
                    <a:pt x="1862" y="1155"/>
                  </a:lnTo>
                  <a:lnTo>
                    <a:pt x="1881" y="1158"/>
                  </a:lnTo>
                  <a:lnTo>
                    <a:pt x="1900" y="1144"/>
                  </a:lnTo>
                  <a:lnTo>
                    <a:pt x="1918" y="1132"/>
                  </a:lnTo>
                  <a:lnTo>
                    <a:pt x="1937" y="1102"/>
                  </a:lnTo>
                  <a:lnTo>
                    <a:pt x="1956" y="1092"/>
                  </a:lnTo>
                  <a:lnTo>
                    <a:pt x="1975" y="1073"/>
                  </a:lnTo>
                  <a:lnTo>
                    <a:pt x="1994" y="1058"/>
                  </a:lnTo>
                  <a:lnTo>
                    <a:pt x="2013" y="1029"/>
                  </a:lnTo>
                  <a:lnTo>
                    <a:pt x="2031" y="1032"/>
                  </a:lnTo>
                  <a:lnTo>
                    <a:pt x="2050" y="1023"/>
                  </a:lnTo>
                  <a:lnTo>
                    <a:pt x="2069" y="1017"/>
                  </a:lnTo>
                  <a:lnTo>
                    <a:pt x="2088" y="1014"/>
                  </a:lnTo>
                  <a:lnTo>
                    <a:pt x="2107" y="1006"/>
                  </a:lnTo>
                  <a:lnTo>
                    <a:pt x="2126" y="1005"/>
                  </a:lnTo>
                  <a:lnTo>
                    <a:pt x="2144" y="1006"/>
                  </a:lnTo>
                  <a:lnTo>
                    <a:pt x="2163" y="1003"/>
                  </a:lnTo>
                  <a:lnTo>
                    <a:pt x="2182" y="1009"/>
                  </a:lnTo>
                  <a:lnTo>
                    <a:pt x="2200" y="997"/>
                  </a:lnTo>
                  <a:lnTo>
                    <a:pt x="2219" y="990"/>
                  </a:lnTo>
                  <a:lnTo>
                    <a:pt x="2238" y="982"/>
                  </a:lnTo>
                  <a:lnTo>
                    <a:pt x="2257" y="994"/>
                  </a:lnTo>
                  <a:lnTo>
                    <a:pt x="2275" y="1010"/>
                  </a:lnTo>
                  <a:lnTo>
                    <a:pt x="2294" y="1009"/>
                  </a:lnTo>
                  <a:lnTo>
                    <a:pt x="2313" y="990"/>
                  </a:lnTo>
                  <a:lnTo>
                    <a:pt x="2332" y="988"/>
                  </a:lnTo>
                  <a:lnTo>
                    <a:pt x="2351" y="1003"/>
                  </a:lnTo>
                  <a:lnTo>
                    <a:pt x="2369" y="1002"/>
                  </a:lnTo>
                  <a:lnTo>
                    <a:pt x="2388" y="993"/>
                  </a:lnTo>
                  <a:lnTo>
                    <a:pt x="2407" y="994"/>
                  </a:lnTo>
                  <a:lnTo>
                    <a:pt x="2426" y="1002"/>
                  </a:lnTo>
                  <a:lnTo>
                    <a:pt x="2445" y="994"/>
                  </a:lnTo>
                  <a:lnTo>
                    <a:pt x="2464" y="1000"/>
                  </a:lnTo>
                  <a:lnTo>
                    <a:pt x="2482" y="1003"/>
                  </a:lnTo>
                  <a:lnTo>
                    <a:pt x="2501" y="1002"/>
                  </a:lnTo>
                  <a:lnTo>
                    <a:pt x="2520" y="989"/>
                  </a:lnTo>
                  <a:lnTo>
                    <a:pt x="2539" y="986"/>
                  </a:lnTo>
                  <a:lnTo>
                    <a:pt x="2558" y="983"/>
                  </a:lnTo>
                  <a:lnTo>
                    <a:pt x="2577" y="989"/>
                  </a:lnTo>
                  <a:lnTo>
                    <a:pt x="2595" y="987"/>
                  </a:lnTo>
                  <a:lnTo>
                    <a:pt x="2614" y="981"/>
                  </a:lnTo>
                  <a:lnTo>
                    <a:pt x="2633" y="968"/>
                  </a:lnTo>
                  <a:lnTo>
                    <a:pt x="2652" y="949"/>
                  </a:lnTo>
                  <a:lnTo>
                    <a:pt x="2671" y="941"/>
                  </a:lnTo>
                  <a:lnTo>
                    <a:pt x="2690" y="924"/>
                  </a:lnTo>
                  <a:lnTo>
                    <a:pt x="2708" y="915"/>
                  </a:lnTo>
                  <a:lnTo>
                    <a:pt x="2727" y="920"/>
                  </a:lnTo>
                  <a:lnTo>
                    <a:pt x="2746" y="912"/>
                  </a:lnTo>
                  <a:lnTo>
                    <a:pt x="2765" y="899"/>
                  </a:lnTo>
                  <a:lnTo>
                    <a:pt x="2784" y="890"/>
                  </a:lnTo>
                  <a:lnTo>
                    <a:pt x="2803" y="883"/>
                  </a:lnTo>
                  <a:lnTo>
                    <a:pt x="2821" y="876"/>
                  </a:lnTo>
                  <a:lnTo>
                    <a:pt x="2840" y="850"/>
                  </a:lnTo>
                  <a:lnTo>
                    <a:pt x="2859" y="822"/>
                  </a:lnTo>
                  <a:lnTo>
                    <a:pt x="2878" y="807"/>
                  </a:lnTo>
                  <a:lnTo>
                    <a:pt x="2896" y="781"/>
                  </a:lnTo>
                  <a:lnTo>
                    <a:pt x="2915" y="764"/>
                  </a:lnTo>
                  <a:lnTo>
                    <a:pt x="2934" y="751"/>
                  </a:lnTo>
                  <a:lnTo>
                    <a:pt x="2952" y="736"/>
                  </a:lnTo>
                  <a:lnTo>
                    <a:pt x="2971" y="723"/>
                  </a:lnTo>
                  <a:lnTo>
                    <a:pt x="2990" y="695"/>
                  </a:lnTo>
                  <a:lnTo>
                    <a:pt x="3009" y="658"/>
                  </a:lnTo>
                  <a:lnTo>
                    <a:pt x="3028" y="665"/>
                  </a:lnTo>
                  <a:lnTo>
                    <a:pt x="3047" y="638"/>
                  </a:lnTo>
                  <a:lnTo>
                    <a:pt x="3065" y="610"/>
                  </a:lnTo>
                  <a:lnTo>
                    <a:pt x="3084" y="567"/>
                  </a:lnTo>
                  <a:lnTo>
                    <a:pt x="3103" y="564"/>
                  </a:lnTo>
                  <a:lnTo>
                    <a:pt x="3122" y="516"/>
                  </a:lnTo>
                  <a:lnTo>
                    <a:pt x="3141" y="482"/>
                  </a:lnTo>
                  <a:lnTo>
                    <a:pt x="3160" y="492"/>
                  </a:lnTo>
                  <a:lnTo>
                    <a:pt x="3178" y="484"/>
                  </a:lnTo>
                  <a:lnTo>
                    <a:pt x="3197" y="471"/>
                  </a:lnTo>
                  <a:lnTo>
                    <a:pt x="3216" y="446"/>
                  </a:lnTo>
                  <a:lnTo>
                    <a:pt x="3235" y="440"/>
                  </a:lnTo>
                  <a:lnTo>
                    <a:pt x="3254" y="416"/>
                  </a:lnTo>
                  <a:lnTo>
                    <a:pt x="3273" y="425"/>
                  </a:lnTo>
                  <a:lnTo>
                    <a:pt x="3291" y="430"/>
                  </a:lnTo>
                  <a:lnTo>
                    <a:pt x="3310" y="424"/>
                  </a:lnTo>
                  <a:lnTo>
                    <a:pt x="3329" y="432"/>
                  </a:lnTo>
                  <a:lnTo>
                    <a:pt x="3348" y="423"/>
                  </a:lnTo>
                  <a:lnTo>
                    <a:pt x="3367" y="413"/>
                  </a:lnTo>
                  <a:lnTo>
                    <a:pt x="3386" y="414"/>
                  </a:lnTo>
                  <a:lnTo>
                    <a:pt x="3404" y="398"/>
                  </a:lnTo>
                  <a:lnTo>
                    <a:pt x="3423" y="396"/>
                  </a:lnTo>
                  <a:lnTo>
                    <a:pt x="3442" y="378"/>
                  </a:lnTo>
                  <a:lnTo>
                    <a:pt x="3461" y="367"/>
                  </a:lnTo>
                  <a:lnTo>
                    <a:pt x="3480" y="346"/>
                  </a:lnTo>
                  <a:lnTo>
                    <a:pt x="3499" y="320"/>
                  </a:lnTo>
                  <a:lnTo>
                    <a:pt x="3517" y="297"/>
                  </a:lnTo>
                  <a:lnTo>
                    <a:pt x="3536" y="279"/>
                  </a:lnTo>
                  <a:lnTo>
                    <a:pt x="3555" y="257"/>
                  </a:lnTo>
                  <a:lnTo>
                    <a:pt x="3573" y="204"/>
                  </a:lnTo>
                  <a:lnTo>
                    <a:pt x="3592" y="185"/>
                  </a:lnTo>
                  <a:lnTo>
                    <a:pt x="3611" y="127"/>
                  </a:lnTo>
                  <a:lnTo>
                    <a:pt x="3630" y="139"/>
                  </a:lnTo>
                  <a:lnTo>
                    <a:pt x="3648" y="108"/>
                  </a:lnTo>
                  <a:lnTo>
                    <a:pt x="3667" y="21"/>
                  </a:lnTo>
                  <a:lnTo>
                    <a:pt x="3686" y="0"/>
                  </a:lnTo>
                  <a:lnTo>
                    <a:pt x="3705" y="43"/>
                  </a:lnTo>
                  <a:lnTo>
                    <a:pt x="3724" y="86"/>
                  </a:lnTo>
                  <a:lnTo>
                    <a:pt x="3742" y="133"/>
                  </a:lnTo>
                  <a:lnTo>
                    <a:pt x="3761" y="215"/>
                  </a:lnTo>
                  <a:lnTo>
                    <a:pt x="3780" y="257"/>
                  </a:lnTo>
                  <a:lnTo>
                    <a:pt x="3799" y="273"/>
                  </a:lnTo>
                  <a:lnTo>
                    <a:pt x="3799" y="382"/>
                  </a:lnTo>
                  <a:lnTo>
                    <a:pt x="3780" y="366"/>
                  </a:lnTo>
                  <a:lnTo>
                    <a:pt x="3761" y="328"/>
                  </a:lnTo>
                  <a:lnTo>
                    <a:pt x="3742" y="253"/>
                  </a:lnTo>
                  <a:lnTo>
                    <a:pt x="3724" y="208"/>
                  </a:lnTo>
                  <a:lnTo>
                    <a:pt x="3705" y="173"/>
                  </a:lnTo>
                  <a:lnTo>
                    <a:pt x="3686" y="142"/>
                  </a:lnTo>
                  <a:lnTo>
                    <a:pt x="3667" y="163"/>
                  </a:lnTo>
                  <a:lnTo>
                    <a:pt x="3648" y="220"/>
                  </a:lnTo>
                  <a:lnTo>
                    <a:pt x="3630" y="247"/>
                  </a:lnTo>
                  <a:lnTo>
                    <a:pt x="3611" y="230"/>
                  </a:lnTo>
                  <a:lnTo>
                    <a:pt x="3592" y="277"/>
                  </a:lnTo>
                  <a:lnTo>
                    <a:pt x="3573" y="294"/>
                  </a:lnTo>
                  <a:lnTo>
                    <a:pt x="3555" y="341"/>
                  </a:lnTo>
                  <a:lnTo>
                    <a:pt x="3536" y="360"/>
                  </a:lnTo>
                  <a:lnTo>
                    <a:pt x="3517" y="372"/>
                  </a:lnTo>
                  <a:lnTo>
                    <a:pt x="3499" y="395"/>
                  </a:lnTo>
                  <a:lnTo>
                    <a:pt x="3480" y="420"/>
                  </a:lnTo>
                  <a:lnTo>
                    <a:pt x="3461" y="442"/>
                  </a:lnTo>
                  <a:lnTo>
                    <a:pt x="3442" y="451"/>
                  </a:lnTo>
                  <a:lnTo>
                    <a:pt x="3423" y="467"/>
                  </a:lnTo>
                  <a:lnTo>
                    <a:pt x="3404" y="468"/>
                  </a:lnTo>
                  <a:lnTo>
                    <a:pt x="3386" y="484"/>
                  </a:lnTo>
                  <a:lnTo>
                    <a:pt x="3367" y="481"/>
                  </a:lnTo>
                  <a:lnTo>
                    <a:pt x="3348" y="490"/>
                  </a:lnTo>
                  <a:lnTo>
                    <a:pt x="3329" y="499"/>
                  </a:lnTo>
                  <a:lnTo>
                    <a:pt x="3310" y="497"/>
                  </a:lnTo>
                  <a:lnTo>
                    <a:pt x="3291" y="503"/>
                  </a:lnTo>
                  <a:lnTo>
                    <a:pt x="3273" y="500"/>
                  </a:lnTo>
                  <a:lnTo>
                    <a:pt x="3254" y="490"/>
                  </a:lnTo>
                  <a:lnTo>
                    <a:pt x="3235" y="515"/>
                  </a:lnTo>
                  <a:lnTo>
                    <a:pt x="3216" y="524"/>
                  </a:lnTo>
                  <a:lnTo>
                    <a:pt x="3197" y="549"/>
                  </a:lnTo>
                  <a:lnTo>
                    <a:pt x="3178" y="562"/>
                  </a:lnTo>
                  <a:lnTo>
                    <a:pt x="3160" y="574"/>
                  </a:lnTo>
                  <a:lnTo>
                    <a:pt x="3141" y="568"/>
                  </a:lnTo>
                  <a:lnTo>
                    <a:pt x="3122" y="594"/>
                  </a:lnTo>
                  <a:lnTo>
                    <a:pt x="3103" y="644"/>
                  </a:lnTo>
                  <a:lnTo>
                    <a:pt x="3084" y="660"/>
                  </a:lnTo>
                  <a:lnTo>
                    <a:pt x="3065" y="691"/>
                  </a:lnTo>
                  <a:lnTo>
                    <a:pt x="3047" y="717"/>
                  </a:lnTo>
                  <a:lnTo>
                    <a:pt x="3028" y="747"/>
                  </a:lnTo>
                  <a:lnTo>
                    <a:pt x="3009" y="737"/>
                  </a:lnTo>
                  <a:lnTo>
                    <a:pt x="2990" y="773"/>
                  </a:lnTo>
                  <a:lnTo>
                    <a:pt x="2971" y="794"/>
                  </a:lnTo>
                  <a:lnTo>
                    <a:pt x="2952" y="807"/>
                  </a:lnTo>
                  <a:lnTo>
                    <a:pt x="2934" y="817"/>
                  </a:lnTo>
                  <a:lnTo>
                    <a:pt x="2915" y="826"/>
                  </a:lnTo>
                  <a:lnTo>
                    <a:pt x="2896" y="844"/>
                  </a:lnTo>
                  <a:lnTo>
                    <a:pt x="2878" y="867"/>
                  </a:lnTo>
                  <a:lnTo>
                    <a:pt x="2859" y="881"/>
                  </a:lnTo>
                  <a:lnTo>
                    <a:pt x="2840" y="904"/>
                  </a:lnTo>
                  <a:lnTo>
                    <a:pt x="2821" y="927"/>
                  </a:lnTo>
                  <a:lnTo>
                    <a:pt x="2803" y="932"/>
                  </a:lnTo>
                  <a:lnTo>
                    <a:pt x="2784" y="939"/>
                  </a:lnTo>
                  <a:lnTo>
                    <a:pt x="2765" y="944"/>
                  </a:lnTo>
                  <a:lnTo>
                    <a:pt x="2746" y="953"/>
                  </a:lnTo>
                  <a:lnTo>
                    <a:pt x="2727" y="960"/>
                  </a:lnTo>
                  <a:lnTo>
                    <a:pt x="2708" y="953"/>
                  </a:lnTo>
                  <a:lnTo>
                    <a:pt x="2690" y="958"/>
                  </a:lnTo>
                  <a:lnTo>
                    <a:pt x="2671" y="976"/>
                  </a:lnTo>
                  <a:lnTo>
                    <a:pt x="2652" y="985"/>
                  </a:lnTo>
                  <a:lnTo>
                    <a:pt x="2633" y="1004"/>
                  </a:lnTo>
                  <a:lnTo>
                    <a:pt x="2614" y="1016"/>
                  </a:lnTo>
                  <a:lnTo>
                    <a:pt x="2595" y="1021"/>
                  </a:lnTo>
                  <a:lnTo>
                    <a:pt x="2577" y="1023"/>
                  </a:lnTo>
                  <a:lnTo>
                    <a:pt x="2558" y="1017"/>
                  </a:lnTo>
                  <a:lnTo>
                    <a:pt x="2539" y="1020"/>
                  </a:lnTo>
                  <a:lnTo>
                    <a:pt x="2520" y="1024"/>
                  </a:lnTo>
                  <a:lnTo>
                    <a:pt x="2501" y="1033"/>
                  </a:lnTo>
                  <a:lnTo>
                    <a:pt x="2482" y="1035"/>
                  </a:lnTo>
                  <a:lnTo>
                    <a:pt x="2464" y="1035"/>
                  </a:lnTo>
                  <a:lnTo>
                    <a:pt x="2445" y="1029"/>
                  </a:lnTo>
                  <a:lnTo>
                    <a:pt x="2426" y="1035"/>
                  </a:lnTo>
                  <a:lnTo>
                    <a:pt x="2407" y="1028"/>
                  </a:lnTo>
                  <a:lnTo>
                    <a:pt x="2388" y="1024"/>
                  </a:lnTo>
                  <a:lnTo>
                    <a:pt x="2369" y="1031"/>
                  </a:lnTo>
                  <a:lnTo>
                    <a:pt x="2351" y="1032"/>
                  </a:lnTo>
                  <a:lnTo>
                    <a:pt x="2332" y="1017"/>
                  </a:lnTo>
                  <a:lnTo>
                    <a:pt x="2313" y="1019"/>
                  </a:lnTo>
                  <a:lnTo>
                    <a:pt x="2294" y="1040"/>
                  </a:lnTo>
                  <a:lnTo>
                    <a:pt x="2275" y="1042"/>
                  </a:lnTo>
                  <a:lnTo>
                    <a:pt x="2257" y="1024"/>
                  </a:lnTo>
                  <a:lnTo>
                    <a:pt x="2238" y="1009"/>
                  </a:lnTo>
                  <a:lnTo>
                    <a:pt x="2219" y="1019"/>
                  </a:lnTo>
                  <a:lnTo>
                    <a:pt x="2200" y="1026"/>
                  </a:lnTo>
                  <a:lnTo>
                    <a:pt x="2182" y="1036"/>
                  </a:lnTo>
                  <a:lnTo>
                    <a:pt x="2163" y="1031"/>
                  </a:lnTo>
                  <a:lnTo>
                    <a:pt x="2144" y="1033"/>
                  </a:lnTo>
                  <a:lnTo>
                    <a:pt x="2126" y="1034"/>
                  </a:lnTo>
                  <a:lnTo>
                    <a:pt x="2107" y="1032"/>
                  </a:lnTo>
                  <a:lnTo>
                    <a:pt x="2088" y="1039"/>
                  </a:lnTo>
                  <a:lnTo>
                    <a:pt x="2069" y="1040"/>
                  </a:lnTo>
                  <a:lnTo>
                    <a:pt x="2050" y="1048"/>
                  </a:lnTo>
                  <a:lnTo>
                    <a:pt x="2031" y="1054"/>
                  </a:lnTo>
                  <a:lnTo>
                    <a:pt x="2013" y="1050"/>
                  </a:lnTo>
                  <a:lnTo>
                    <a:pt x="1994" y="1078"/>
                  </a:lnTo>
                  <a:lnTo>
                    <a:pt x="1975" y="1095"/>
                  </a:lnTo>
                  <a:lnTo>
                    <a:pt x="1956" y="1113"/>
                  </a:lnTo>
                  <a:lnTo>
                    <a:pt x="1937" y="1121"/>
                  </a:lnTo>
                  <a:lnTo>
                    <a:pt x="1918" y="1148"/>
                  </a:lnTo>
                  <a:lnTo>
                    <a:pt x="1900" y="1157"/>
                  </a:lnTo>
                  <a:lnTo>
                    <a:pt x="1881" y="1171"/>
                  </a:lnTo>
                  <a:lnTo>
                    <a:pt x="1862" y="1164"/>
                  </a:lnTo>
                  <a:lnTo>
                    <a:pt x="1843" y="1192"/>
                  </a:lnTo>
                  <a:lnTo>
                    <a:pt x="1824" y="1205"/>
                  </a:lnTo>
                  <a:lnTo>
                    <a:pt x="1805" y="1208"/>
                  </a:lnTo>
                  <a:lnTo>
                    <a:pt x="1786" y="1210"/>
                  </a:lnTo>
                  <a:lnTo>
                    <a:pt x="1768" y="1216"/>
                  </a:lnTo>
                  <a:lnTo>
                    <a:pt x="1749" y="1218"/>
                  </a:lnTo>
                  <a:lnTo>
                    <a:pt x="1730" y="1213"/>
                  </a:lnTo>
                  <a:lnTo>
                    <a:pt x="1711" y="1202"/>
                  </a:lnTo>
                  <a:lnTo>
                    <a:pt x="1692" y="1218"/>
                  </a:lnTo>
                  <a:lnTo>
                    <a:pt x="1673" y="1229"/>
                  </a:lnTo>
                  <a:lnTo>
                    <a:pt x="1655" y="1233"/>
                  </a:lnTo>
                  <a:lnTo>
                    <a:pt x="1636" y="1241"/>
                  </a:lnTo>
                  <a:lnTo>
                    <a:pt x="1617" y="1260"/>
                  </a:lnTo>
                  <a:lnTo>
                    <a:pt x="1598" y="1263"/>
                  </a:lnTo>
                  <a:lnTo>
                    <a:pt x="1579" y="1276"/>
                  </a:lnTo>
                  <a:lnTo>
                    <a:pt x="1561" y="1261"/>
                  </a:lnTo>
                  <a:lnTo>
                    <a:pt x="1542" y="1254"/>
                  </a:lnTo>
                  <a:lnTo>
                    <a:pt x="1523" y="1256"/>
                  </a:lnTo>
                  <a:lnTo>
                    <a:pt x="1504" y="1271"/>
                  </a:lnTo>
                  <a:lnTo>
                    <a:pt x="1486" y="1271"/>
                  </a:lnTo>
                  <a:lnTo>
                    <a:pt x="1467" y="1273"/>
                  </a:lnTo>
                  <a:lnTo>
                    <a:pt x="1448" y="1277"/>
                  </a:lnTo>
                  <a:lnTo>
                    <a:pt x="1430" y="1289"/>
                  </a:lnTo>
                  <a:lnTo>
                    <a:pt x="1411" y="1292"/>
                  </a:lnTo>
                  <a:lnTo>
                    <a:pt x="1392" y="1297"/>
                  </a:lnTo>
                  <a:lnTo>
                    <a:pt x="1373" y="1303"/>
                  </a:lnTo>
                  <a:lnTo>
                    <a:pt x="1354" y="1294"/>
                  </a:lnTo>
                  <a:lnTo>
                    <a:pt x="1335" y="1297"/>
                  </a:lnTo>
                  <a:lnTo>
                    <a:pt x="1317" y="1309"/>
                  </a:lnTo>
                  <a:lnTo>
                    <a:pt x="1298" y="1308"/>
                  </a:lnTo>
                  <a:lnTo>
                    <a:pt x="1279" y="1309"/>
                  </a:lnTo>
                  <a:lnTo>
                    <a:pt x="1260" y="1304"/>
                  </a:lnTo>
                  <a:lnTo>
                    <a:pt x="1241" y="1312"/>
                  </a:lnTo>
                  <a:lnTo>
                    <a:pt x="1222" y="1316"/>
                  </a:lnTo>
                  <a:lnTo>
                    <a:pt x="1204" y="1323"/>
                  </a:lnTo>
                  <a:lnTo>
                    <a:pt x="1185" y="1313"/>
                  </a:lnTo>
                  <a:lnTo>
                    <a:pt x="1166" y="1313"/>
                  </a:lnTo>
                  <a:lnTo>
                    <a:pt x="1147" y="1301"/>
                  </a:lnTo>
                  <a:lnTo>
                    <a:pt x="1128" y="1301"/>
                  </a:lnTo>
                  <a:lnTo>
                    <a:pt x="1109" y="1301"/>
                  </a:lnTo>
                  <a:lnTo>
                    <a:pt x="1091" y="1296"/>
                  </a:lnTo>
                  <a:lnTo>
                    <a:pt x="1072" y="1295"/>
                  </a:lnTo>
                  <a:lnTo>
                    <a:pt x="1053" y="1301"/>
                  </a:lnTo>
                  <a:lnTo>
                    <a:pt x="1034" y="1306"/>
                  </a:lnTo>
                  <a:lnTo>
                    <a:pt x="1015" y="1309"/>
                  </a:lnTo>
                  <a:lnTo>
                    <a:pt x="996" y="1322"/>
                  </a:lnTo>
                  <a:lnTo>
                    <a:pt x="978" y="1329"/>
                  </a:lnTo>
                  <a:lnTo>
                    <a:pt x="959" y="1322"/>
                  </a:lnTo>
                  <a:lnTo>
                    <a:pt x="940" y="1338"/>
                  </a:lnTo>
                  <a:lnTo>
                    <a:pt x="921" y="1346"/>
                  </a:lnTo>
                  <a:lnTo>
                    <a:pt x="902" y="1349"/>
                  </a:lnTo>
                  <a:lnTo>
                    <a:pt x="883" y="1343"/>
                  </a:lnTo>
                  <a:lnTo>
                    <a:pt x="865" y="1365"/>
                  </a:lnTo>
                  <a:lnTo>
                    <a:pt x="846" y="1369"/>
                  </a:lnTo>
                  <a:lnTo>
                    <a:pt x="827" y="1376"/>
                  </a:lnTo>
                  <a:lnTo>
                    <a:pt x="809" y="1363"/>
                  </a:lnTo>
                  <a:lnTo>
                    <a:pt x="790" y="1387"/>
                  </a:lnTo>
                  <a:lnTo>
                    <a:pt x="771" y="1392"/>
                  </a:lnTo>
                  <a:lnTo>
                    <a:pt x="752" y="1398"/>
                  </a:lnTo>
                  <a:lnTo>
                    <a:pt x="734" y="1391"/>
                  </a:lnTo>
                  <a:lnTo>
                    <a:pt x="715" y="1406"/>
                  </a:lnTo>
                  <a:lnTo>
                    <a:pt x="696" y="1396"/>
                  </a:lnTo>
                  <a:lnTo>
                    <a:pt x="677" y="1406"/>
                  </a:lnTo>
                  <a:lnTo>
                    <a:pt x="658" y="1388"/>
                  </a:lnTo>
                  <a:lnTo>
                    <a:pt x="639" y="1400"/>
                  </a:lnTo>
                  <a:lnTo>
                    <a:pt x="621" y="1406"/>
                  </a:lnTo>
                  <a:lnTo>
                    <a:pt x="602" y="1406"/>
                  </a:lnTo>
                  <a:lnTo>
                    <a:pt x="583" y="1390"/>
                  </a:lnTo>
                  <a:lnTo>
                    <a:pt x="564" y="1401"/>
                  </a:lnTo>
                  <a:lnTo>
                    <a:pt x="545" y="1404"/>
                  </a:lnTo>
                  <a:lnTo>
                    <a:pt x="526" y="1415"/>
                  </a:lnTo>
                  <a:lnTo>
                    <a:pt x="508" y="1410"/>
                  </a:lnTo>
                  <a:lnTo>
                    <a:pt x="489" y="1417"/>
                  </a:lnTo>
                  <a:lnTo>
                    <a:pt x="470" y="1406"/>
                  </a:lnTo>
                  <a:lnTo>
                    <a:pt x="451" y="1417"/>
                  </a:lnTo>
                  <a:lnTo>
                    <a:pt x="432" y="1400"/>
                  </a:lnTo>
                  <a:lnTo>
                    <a:pt x="413" y="1406"/>
                  </a:lnTo>
                  <a:lnTo>
                    <a:pt x="395" y="1396"/>
                  </a:lnTo>
                  <a:lnTo>
                    <a:pt x="376" y="1406"/>
                  </a:lnTo>
                  <a:lnTo>
                    <a:pt x="357" y="1394"/>
                  </a:lnTo>
                  <a:lnTo>
                    <a:pt x="338" y="1410"/>
                  </a:lnTo>
                  <a:lnTo>
                    <a:pt x="319" y="1411"/>
                  </a:lnTo>
                  <a:lnTo>
                    <a:pt x="300" y="1422"/>
                  </a:lnTo>
                  <a:lnTo>
                    <a:pt x="282" y="1409"/>
                  </a:lnTo>
                  <a:lnTo>
                    <a:pt x="263" y="1421"/>
                  </a:lnTo>
                  <a:lnTo>
                    <a:pt x="244" y="1421"/>
                  </a:lnTo>
                  <a:lnTo>
                    <a:pt x="225" y="1432"/>
                  </a:lnTo>
                  <a:lnTo>
                    <a:pt x="206" y="1422"/>
                  </a:lnTo>
                  <a:lnTo>
                    <a:pt x="188" y="1443"/>
                  </a:lnTo>
                  <a:lnTo>
                    <a:pt x="169" y="1448"/>
                  </a:lnTo>
                  <a:lnTo>
                    <a:pt x="150" y="1456"/>
                  </a:lnTo>
                  <a:lnTo>
                    <a:pt x="131" y="1444"/>
                  </a:lnTo>
                  <a:lnTo>
                    <a:pt x="113" y="1451"/>
                  </a:lnTo>
                  <a:lnTo>
                    <a:pt x="94" y="1455"/>
                  </a:lnTo>
                  <a:lnTo>
                    <a:pt x="75" y="1458"/>
                  </a:lnTo>
                  <a:lnTo>
                    <a:pt x="57" y="1451"/>
                  </a:lnTo>
                  <a:lnTo>
                    <a:pt x="38" y="1472"/>
                  </a:lnTo>
                  <a:lnTo>
                    <a:pt x="19" y="1481"/>
                  </a:lnTo>
                  <a:lnTo>
                    <a:pt x="0" y="1494"/>
                  </a:ln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947" y="2656"/>
              <a:ext cx="3799" cy="846"/>
            </a:xfrm>
            <a:custGeom>
              <a:avLst/>
              <a:gdLst>
                <a:gd name="T0" fmla="*/ 94 w 3799"/>
                <a:gd name="T1" fmla="*/ 380 h 846"/>
                <a:gd name="T2" fmla="*/ 225 w 3799"/>
                <a:gd name="T3" fmla="*/ 360 h 846"/>
                <a:gd name="T4" fmla="*/ 357 w 3799"/>
                <a:gd name="T5" fmla="*/ 331 h 846"/>
                <a:gd name="T6" fmla="*/ 489 w 3799"/>
                <a:gd name="T7" fmla="*/ 353 h 846"/>
                <a:gd name="T8" fmla="*/ 621 w 3799"/>
                <a:gd name="T9" fmla="*/ 347 h 846"/>
                <a:gd name="T10" fmla="*/ 752 w 3799"/>
                <a:gd name="T11" fmla="*/ 348 h 846"/>
                <a:gd name="T12" fmla="*/ 883 w 3799"/>
                <a:gd name="T13" fmla="*/ 300 h 846"/>
                <a:gd name="T14" fmla="*/ 1015 w 3799"/>
                <a:gd name="T15" fmla="*/ 272 h 846"/>
                <a:gd name="T16" fmla="*/ 1147 w 3799"/>
                <a:gd name="T17" fmla="*/ 270 h 846"/>
                <a:gd name="T18" fmla="*/ 1279 w 3799"/>
                <a:gd name="T19" fmla="*/ 280 h 846"/>
                <a:gd name="T20" fmla="*/ 1411 w 3799"/>
                <a:gd name="T21" fmla="*/ 277 h 846"/>
                <a:gd name="T22" fmla="*/ 1542 w 3799"/>
                <a:gd name="T23" fmla="*/ 276 h 846"/>
                <a:gd name="T24" fmla="*/ 1673 w 3799"/>
                <a:gd name="T25" fmla="*/ 289 h 846"/>
                <a:gd name="T26" fmla="*/ 1805 w 3799"/>
                <a:gd name="T27" fmla="*/ 272 h 846"/>
                <a:gd name="T28" fmla="*/ 1937 w 3799"/>
                <a:gd name="T29" fmla="*/ 228 h 846"/>
                <a:gd name="T30" fmla="*/ 2069 w 3799"/>
                <a:gd name="T31" fmla="*/ 203 h 846"/>
                <a:gd name="T32" fmla="*/ 2200 w 3799"/>
                <a:gd name="T33" fmla="*/ 216 h 846"/>
                <a:gd name="T34" fmla="*/ 2332 w 3799"/>
                <a:gd name="T35" fmla="*/ 265 h 846"/>
                <a:gd name="T36" fmla="*/ 2464 w 3799"/>
                <a:gd name="T37" fmla="*/ 306 h 846"/>
                <a:gd name="T38" fmla="*/ 2595 w 3799"/>
                <a:gd name="T39" fmla="*/ 315 h 846"/>
                <a:gd name="T40" fmla="*/ 2727 w 3799"/>
                <a:gd name="T41" fmla="*/ 310 h 846"/>
                <a:gd name="T42" fmla="*/ 2859 w 3799"/>
                <a:gd name="T43" fmla="*/ 300 h 846"/>
                <a:gd name="T44" fmla="*/ 2990 w 3799"/>
                <a:gd name="T45" fmla="*/ 291 h 846"/>
                <a:gd name="T46" fmla="*/ 3122 w 3799"/>
                <a:gd name="T47" fmla="*/ 243 h 846"/>
                <a:gd name="T48" fmla="*/ 3254 w 3799"/>
                <a:gd name="T49" fmla="*/ 201 h 846"/>
                <a:gd name="T50" fmla="*/ 3386 w 3799"/>
                <a:gd name="T51" fmla="*/ 185 h 846"/>
                <a:gd name="T52" fmla="*/ 3517 w 3799"/>
                <a:gd name="T53" fmla="*/ 160 h 846"/>
                <a:gd name="T54" fmla="*/ 3648 w 3799"/>
                <a:gd name="T55" fmla="*/ 97 h 846"/>
                <a:gd name="T56" fmla="*/ 3780 w 3799"/>
                <a:gd name="T57" fmla="*/ 45 h 846"/>
                <a:gd name="T58" fmla="*/ 3705 w 3799"/>
                <a:gd name="T59" fmla="*/ 846 h 846"/>
                <a:gd name="T60" fmla="*/ 3573 w 3799"/>
                <a:gd name="T61" fmla="*/ 846 h 846"/>
                <a:gd name="T62" fmla="*/ 3442 w 3799"/>
                <a:gd name="T63" fmla="*/ 846 h 846"/>
                <a:gd name="T64" fmla="*/ 3310 w 3799"/>
                <a:gd name="T65" fmla="*/ 846 h 846"/>
                <a:gd name="T66" fmla="*/ 3178 w 3799"/>
                <a:gd name="T67" fmla="*/ 846 h 846"/>
                <a:gd name="T68" fmla="*/ 3047 w 3799"/>
                <a:gd name="T69" fmla="*/ 846 h 846"/>
                <a:gd name="T70" fmla="*/ 2915 w 3799"/>
                <a:gd name="T71" fmla="*/ 846 h 846"/>
                <a:gd name="T72" fmla="*/ 2784 w 3799"/>
                <a:gd name="T73" fmla="*/ 846 h 846"/>
                <a:gd name="T74" fmla="*/ 2652 w 3799"/>
                <a:gd name="T75" fmla="*/ 846 h 846"/>
                <a:gd name="T76" fmla="*/ 2520 w 3799"/>
                <a:gd name="T77" fmla="*/ 846 h 846"/>
                <a:gd name="T78" fmla="*/ 2388 w 3799"/>
                <a:gd name="T79" fmla="*/ 846 h 846"/>
                <a:gd name="T80" fmla="*/ 2257 w 3799"/>
                <a:gd name="T81" fmla="*/ 846 h 846"/>
                <a:gd name="T82" fmla="*/ 2126 w 3799"/>
                <a:gd name="T83" fmla="*/ 846 h 846"/>
                <a:gd name="T84" fmla="*/ 1994 w 3799"/>
                <a:gd name="T85" fmla="*/ 846 h 846"/>
                <a:gd name="T86" fmla="*/ 1862 w 3799"/>
                <a:gd name="T87" fmla="*/ 846 h 846"/>
                <a:gd name="T88" fmla="*/ 1730 w 3799"/>
                <a:gd name="T89" fmla="*/ 846 h 846"/>
                <a:gd name="T90" fmla="*/ 1598 w 3799"/>
                <a:gd name="T91" fmla="*/ 846 h 846"/>
                <a:gd name="T92" fmla="*/ 1467 w 3799"/>
                <a:gd name="T93" fmla="*/ 846 h 846"/>
                <a:gd name="T94" fmla="*/ 1335 w 3799"/>
                <a:gd name="T95" fmla="*/ 846 h 846"/>
                <a:gd name="T96" fmla="*/ 1204 w 3799"/>
                <a:gd name="T97" fmla="*/ 846 h 846"/>
                <a:gd name="T98" fmla="*/ 1072 w 3799"/>
                <a:gd name="T99" fmla="*/ 846 h 846"/>
                <a:gd name="T100" fmla="*/ 940 w 3799"/>
                <a:gd name="T101" fmla="*/ 846 h 846"/>
                <a:gd name="T102" fmla="*/ 809 w 3799"/>
                <a:gd name="T103" fmla="*/ 846 h 846"/>
                <a:gd name="T104" fmla="*/ 677 w 3799"/>
                <a:gd name="T105" fmla="*/ 846 h 846"/>
                <a:gd name="T106" fmla="*/ 545 w 3799"/>
                <a:gd name="T107" fmla="*/ 846 h 846"/>
                <a:gd name="T108" fmla="*/ 413 w 3799"/>
                <a:gd name="T109" fmla="*/ 846 h 846"/>
                <a:gd name="T110" fmla="*/ 282 w 3799"/>
                <a:gd name="T111" fmla="*/ 846 h 846"/>
                <a:gd name="T112" fmla="*/ 150 w 3799"/>
                <a:gd name="T113" fmla="*/ 846 h 846"/>
                <a:gd name="T114" fmla="*/ 19 w 3799"/>
                <a:gd name="T115" fmla="*/ 846 h 8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846">
                  <a:moveTo>
                    <a:pt x="0" y="846"/>
                  </a:moveTo>
                  <a:lnTo>
                    <a:pt x="0" y="414"/>
                  </a:lnTo>
                  <a:lnTo>
                    <a:pt x="19" y="404"/>
                  </a:lnTo>
                  <a:lnTo>
                    <a:pt x="38" y="396"/>
                  </a:lnTo>
                  <a:lnTo>
                    <a:pt x="57" y="379"/>
                  </a:lnTo>
                  <a:lnTo>
                    <a:pt x="75" y="383"/>
                  </a:lnTo>
                  <a:lnTo>
                    <a:pt x="94" y="380"/>
                  </a:lnTo>
                  <a:lnTo>
                    <a:pt x="113" y="376"/>
                  </a:lnTo>
                  <a:lnTo>
                    <a:pt x="131" y="372"/>
                  </a:lnTo>
                  <a:lnTo>
                    <a:pt x="150" y="382"/>
                  </a:lnTo>
                  <a:lnTo>
                    <a:pt x="169" y="375"/>
                  </a:lnTo>
                  <a:lnTo>
                    <a:pt x="188" y="370"/>
                  </a:lnTo>
                  <a:lnTo>
                    <a:pt x="206" y="353"/>
                  </a:lnTo>
                  <a:lnTo>
                    <a:pt x="225" y="360"/>
                  </a:lnTo>
                  <a:lnTo>
                    <a:pt x="244" y="352"/>
                  </a:lnTo>
                  <a:lnTo>
                    <a:pt x="263" y="354"/>
                  </a:lnTo>
                  <a:lnTo>
                    <a:pt x="282" y="344"/>
                  </a:lnTo>
                  <a:lnTo>
                    <a:pt x="300" y="355"/>
                  </a:lnTo>
                  <a:lnTo>
                    <a:pt x="319" y="347"/>
                  </a:lnTo>
                  <a:lnTo>
                    <a:pt x="338" y="345"/>
                  </a:lnTo>
                  <a:lnTo>
                    <a:pt x="357" y="331"/>
                  </a:lnTo>
                  <a:lnTo>
                    <a:pt x="376" y="342"/>
                  </a:lnTo>
                  <a:lnTo>
                    <a:pt x="395" y="335"/>
                  </a:lnTo>
                  <a:lnTo>
                    <a:pt x="413" y="341"/>
                  </a:lnTo>
                  <a:lnTo>
                    <a:pt x="432" y="337"/>
                  </a:lnTo>
                  <a:lnTo>
                    <a:pt x="451" y="354"/>
                  </a:lnTo>
                  <a:lnTo>
                    <a:pt x="470" y="344"/>
                  </a:lnTo>
                  <a:lnTo>
                    <a:pt x="489" y="353"/>
                  </a:lnTo>
                  <a:lnTo>
                    <a:pt x="508" y="350"/>
                  </a:lnTo>
                  <a:lnTo>
                    <a:pt x="526" y="353"/>
                  </a:lnTo>
                  <a:lnTo>
                    <a:pt x="545" y="343"/>
                  </a:lnTo>
                  <a:lnTo>
                    <a:pt x="564" y="338"/>
                  </a:lnTo>
                  <a:lnTo>
                    <a:pt x="583" y="329"/>
                  </a:lnTo>
                  <a:lnTo>
                    <a:pt x="602" y="344"/>
                  </a:lnTo>
                  <a:lnTo>
                    <a:pt x="621" y="347"/>
                  </a:lnTo>
                  <a:lnTo>
                    <a:pt x="639" y="341"/>
                  </a:lnTo>
                  <a:lnTo>
                    <a:pt x="658" y="331"/>
                  </a:lnTo>
                  <a:lnTo>
                    <a:pt x="677" y="345"/>
                  </a:lnTo>
                  <a:lnTo>
                    <a:pt x="696" y="340"/>
                  </a:lnTo>
                  <a:lnTo>
                    <a:pt x="715" y="348"/>
                  </a:lnTo>
                  <a:lnTo>
                    <a:pt x="734" y="340"/>
                  </a:lnTo>
                  <a:lnTo>
                    <a:pt x="752" y="348"/>
                  </a:lnTo>
                  <a:lnTo>
                    <a:pt x="771" y="343"/>
                  </a:lnTo>
                  <a:lnTo>
                    <a:pt x="790" y="338"/>
                  </a:lnTo>
                  <a:lnTo>
                    <a:pt x="809" y="319"/>
                  </a:lnTo>
                  <a:lnTo>
                    <a:pt x="827" y="329"/>
                  </a:lnTo>
                  <a:lnTo>
                    <a:pt x="846" y="322"/>
                  </a:lnTo>
                  <a:lnTo>
                    <a:pt x="865" y="318"/>
                  </a:lnTo>
                  <a:lnTo>
                    <a:pt x="883" y="300"/>
                  </a:lnTo>
                  <a:lnTo>
                    <a:pt x="902" y="305"/>
                  </a:lnTo>
                  <a:lnTo>
                    <a:pt x="921" y="303"/>
                  </a:lnTo>
                  <a:lnTo>
                    <a:pt x="940" y="295"/>
                  </a:lnTo>
                  <a:lnTo>
                    <a:pt x="959" y="283"/>
                  </a:lnTo>
                  <a:lnTo>
                    <a:pt x="978" y="288"/>
                  </a:lnTo>
                  <a:lnTo>
                    <a:pt x="996" y="283"/>
                  </a:lnTo>
                  <a:lnTo>
                    <a:pt x="1015" y="272"/>
                  </a:lnTo>
                  <a:lnTo>
                    <a:pt x="1034" y="274"/>
                  </a:lnTo>
                  <a:lnTo>
                    <a:pt x="1053" y="268"/>
                  </a:lnTo>
                  <a:lnTo>
                    <a:pt x="1072" y="264"/>
                  </a:lnTo>
                  <a:lnTo>
                    <a:pt x="1091" y="266"/>
                  </a:lnTo>
                  <a:lnTo>
                    <a:pt x="1109" y="272"/>
                  </a:lnTo>
                  <a:lnTo>
                    <a:pt x="1128" y="273"/>
                  </a:lnTo>
                  <a:lnTo>
                    <a:pt x="1147" y="270"/>
                  </a:lnTo>
                  <a:lnTo>
                    <a:pt x="1166" y="279"/>
                  </a:lnTo>
                  <a:lnTo>
                    <a:pt x="1185" y="281"/>
                  </a:lnTo>
                  <a:lnTo>
                    <a:pt x="1204" y="290"/>
                  </a:lnTo>
                  <a:lnTo>
                    <a:pt x="1222" y="284"/>
                  </a:lnTo>
                  <a:lnTo>
                    <a:pt x="1241" y="282"/>
                  </a:lnTo>
                  <a:lnTo>
                    <a:pt x="1260" y="276"/>
                  </a:lnTo>
                  <a:lnTo>
                    <a:pt x="1279" y="280"/>
                  </a:lnTo>
                  <a:lnTo>
                    <a:pt x="1298" y="280"/>
                  </a:lnTo>
                  <a:lnTo>
                    <a:pt x="1317" y="281"/>
                  </a:lnTo>
                  <a:lnTo>
                    <a:pt x="1335" y="273"/>
                  </a:lnTo>
                  <a:lnTo>
                    <a:pt x="1354" y="272"/>
                  </a:lnTo>
                  <a:lnTo>
                    <a:pt x="1373" y="282"/>
                  </a:lnTo>
                  <a:lnTo>
                    <a:pt x="1392" y="279"/>
                  </a:lnTo>
                  <a:lnTo>
                    <a:pt x="1411" y="277"/>
                  </a:lnTo>
                  <a:lnTo>
                    <a:pt x="1430" y="278"/>
                  </a:lnTo>
                  <a:lnTo>
                    <a:pt x="1448" y="275"/>
                  </a:lnTo>
                  <a:lnTo>
                    <a:pt x="1467" y="274"/>
                  </a:lnTo>
                  <a:lnTo>
                    <a:pt x="1486" y="276"/>
                  </a:lnTo>
                  <a:lnTo>
                    <a:pt x="1504" y="284"/>
                  </a:lnTo>
                  <a:lnTo>
                    <a:pt x="1523" y="277"/>
                  </a:lnTo>
                  <a:lnTo>
                    <a:pt x="1542" y="276"/>
                  </a:lnTo>
                  <a:lnTo>
                    <a:pt x="1561" y="280"/>
                  </a:lnTo>
                  <a:lnTo>
                    <a:pt x="1579" y="302"/>
                  </a:lnTo>
                  <a:lnTo>
                    <a:pt x="1598" y="295"/>
                  </a:lnTo>
                  <a:lnTo>
                    <a:pt x="1617" y="300"/>
                  </a:lnTo>
                  <a:lnTo>
                    <a:pt x="1636" y="291"/>
                  </a:lnTo>
                  <a:lnTo>
                    <a:pt x="1655" y="288"/>
                  </a:lnTo>
                  <a:lnTo>
                    <a:pt x="1673" y="289"/>
                  </a:lnTo>
                  <a:lnTo>
                    <a:pt x="1692" y="286"/>
                  </a:lnTo>
                  <a:lnTo>
                    <a:pt x="1711" y="276"/>
                  </a:lnTo>
                  <a:lnTo>
                    <a:pt x="1730" y="280"/>
                  </a:lnTo>
                  <a:lnTo>
                    <a:pt x="1749" y="280"/>
                  </a:lnTo>
                  <a:lnTo>
                    <a:pt x="1768" y="279"/>
                  </a:lnTo>
                  <a:lnTo>
                    <a:pt x="1786" y="273"/>
                  </a:lnTo>
                  <a:lnTo>
                    <a:pt x="1805" y="272"/>
                  </a:lnTo>
                  <a:lnTo>
                    <a:pt x="1824" y="269"/>
                  </a:lnTo>
                  <a:lnTo>
                    <a:pt x="1843" y="262"/>
                  </a:lnTo>
                  <a:lnTo>
                    <a:pt x="1862" y="249"/>
                  </a:lnTo>
                  <a:lnTo>
                    <a:pt x="1881" y="253"/>
                  </a:lnTo>
                  <a:lnTo>
                    <a:pt x="1900" y="248"/>
                  </a:lnTo>
                  <a:lnTo>
                    <a:pt x="1918" y="244"/>
                  </a:lnTo>
                  <a:lnTo>
                    <a:pt x="1937" y="228"/>
                  </a:lnTo>
                  <a:lnTo>
                    <a:pt x="1956" y="231"/>
                  </a:lnTo>
                  <a:lnTo>
                    <a:pt x="1975" y="223"/>
                  </a:lnTo>
                  <a:lnTo>
                    <a:pt x="1994" y="216"/>
                  </a:lnTo>
                  <a:lnTo>
                    <a:pt x="2013" y="201"/>
                  </a:lnTo>
                  <a:lnTo>
                    <a:pt x="2031" y="209"/>
                  </a:lnTo>
                  <a:lnTo>
                    <a:pt x="2050" y="207"/>
                  </a:lnTo>
                  <a:lnTo>
                    <a:pt x="2069" y="203"/>
                  </a:lnTo>
                  <a:lnTo>
                    <a:pt x="2088" y="202"/>
                  </a:lnTo>
                  <a:lnTo>
                    <a:pt x="2107" y="204"/>
                  </a:lnTo>
                  <a:lnTo>
                    <a:pt x="2126" y="204"/>
                  </a:lnTo>
                  <a:lnTo>
                    <a:pt x="2144" y="203"/>
                  </a:lnTo>
                  <a:lnTo>
                    <a:pt x="2163" y="204"/>
                  </a:lnTo>
                  <a:lnTo>
                    <a:pt x="2182" y="218"/>
                  </a:lnTo>
                  <a:lnTo>
                    <a:pt x="2200" y="216"/>
                  </a:lnTo>
                  <a:lnTo>
                    <a:pt x="2219" y="216"/>
                  </a:lnTo>
                  <a:lnTo>
                    <a:pt x="2238" y="221"/>
                  </a:lnTo>
                  <a:lnTo>
                    <a:pt x="2257" y="235"/>
                  </a:lnTo>
                  <a:lnTo>
                    <a:pt x="2275" y="254"/>
                  </a:lnTo>
                  <a:lnTo>
                    <a:pt x="2294" y="259"/>
                  </a:lnTo>
                  <a:lnTo>
                    <a:pt x="2313" y="258"/>
                  </a:lnTo>
                  <a:lnTo>
                    <a:pt x="2332" y="265"/>
                  </a:lnTo>
                  <a:lnTo>
                    <a:pt x="2351" y="280"/>
                  </a:lnTo>
                  <a:lnTo>
                    <a:pt x="2369" y="286"/>
                  </a:lnTo>
                  <a:lnTo>
                    <a:pt x="2388" y="288"/>
                  </a:lnTo>
                  <a:lnTo>
                    <a:pt x="2407" y="293"/>
                  </a:lnTo>
                  <a:lnTo>
                    <a:pt x="2426" y="299"/>
                  </a:lnTo>
                  <a:lnTo>
                    <a:pt x="2445" y="301"/>
                  </a:lnTo>
                  <a:lnTo>
                    <a:pt x="2464" y="306"/>
                  </a:lnTo>
                  <a:lnTo>
                    <a:pt x="2482" y="309"/>
                  </a:lnTo>
                  <a:lnTo>
                    <a:pt x="2501" y="309"/>
                  </a:lnTo>
                  <a:lnTo>
                    <a:pt x="2520" y="308"/>
                  </a:lnTo>
                  <a:lnTo>
                    <a:pt x="2539" y="309"/>
                  </a:lnTo>
                  <a:lnTo>
                    <a:pt x="2558" y="309"/>
                  </a:lnTo>
                  <a:lnTo>
                    <a:pt x="2577" y="313"/>
                  </a:lnTo>
                  <a:lnTo>
                    <a:pt x="2595" y="315"/>
                  </a:lnTo>
                  <a:lnTo>
                    <a:pt x="2614" y="314"/>
                  </a:lnTo>
                  <a:lnTo>
                    <a:pt x="2633" y="309"/>
                  </a:lnTo>
                  <a:lnTo>
                    <a:pt x="2652" y="303"/>
                  </a:lnTo>
                  <a:lnTo>
                    <a:pt x="2671" y="303"/>
                  </a:lnTo>
                  <a:lnTo>
                    <a:pt x="2690" y="302"/>
                  </a:lnTo>
                  <a:lnTo>
                    <a:pt x="2708" y="306"/>
                  </a:lnTo>
                  <a:lnTo>
                    <a:pt x="2727" y="310"/>
                  </a:lnTo>
                  <a:lnTo>
                    <a:pt x="2746" y="310"/>
                  </a:lnTo>
                  <a:lnTo>
                    <a:pt x="2765" y="312"/>
                  </a:lnTo>
                  <a:lnTo>
                    <a:pt x="2784" y="313"/>
                  </a:lnTo>
                  <a:lnTo>
                    <a:pt x="2803" y="310"/>
                  </a:lnTo>
                  <a:lnTo>
                    <a:pt x="2821" y="312"/>
                  </a:lnTo>
                  <a:lnTo>
                    <a:pt x="2840" y="303"/>
                  </a:lnTo>
                  <a:lnTo>
                    <a:pt x="2859" y="300"/>
                  </a:lnTo>
                  <a:lnTo>
                    <a:pt x="2878" y="298"/>
                  </a:lnTo>
                  <a:lnTo>
                    <a:pt x="2896" y="294"/>
                  </a:lnTo>
                  <a:lnTo>
                    <a:pt x="2915" y="291"/>
                  </a:lnTo>
                  <a:lnTo>
                    <a:pt x="2934" y="295"/>
                  </a:lnTo>
                  <a:lnTo>
                    <a:pt x="2952" y="294"/>
                  </a:lnTo>
                  <a:lnTo>
                    <a:pt x="2971" y="294"/>
                  </a:lnTo>
                  <a:lnTo>
                    <a:pt x="2990" y="291"/>
                  </a:lnTo>
                  <a:lnTo>
                    <a:pt x="3009" y="276"/>
                  </a:lnTo>
                  <a:lnTo>
                    <a:pt x="3028" y="278"/>
                  </a:lnTo>
                  <a:lnTo>
                    <a:pt x="3047" y="269"/>
                  </a:lnTo>
                  <a:lnTo>
                    <a:pt x="3065" y="264"/>
                  </a:lnTo>
                  <a:lnTo>
                    <a:pt x="3084" y="256"/>
                  </a:lnTo>
                  <a:lnTo>
                    <a:pt x="3103" y="258"/>
                  </a:lnTo>
                  <a:lnTo>
                    <a:pt x="3122" y="243"/>
                  </a:lnTo>
                  <a:lnTo>
                    <a:pt x="3141" y="240"/>
                  </a:lnTo>
                  <a:lnTo>
                    <a:pt x="3160" y="246"/>
                  </a:lnTo>
                  <a:lnTo>
                    <a:pt x="3178" y="239"/>
                  </a:lnTo>
                  <a:lnTo>
                    <a:pt x="3197" y="228"/>
                  </a:lnTo>
                  <a:lnTo>
                    <a:pt x="3216" y="218"/>
                  </a:lnTo>
                  <a:lnTo>
                    <a:pt x="3235" y="213"/>
                  </a:lnTo>
                  <a:lnTo>
                    <a:pt x="3254" y="201"/>
                  </a:lnTo>
                  <a:lnTo>
                    <a:pt x="3273" y="211"/>
                  </a:lnTo>
                  <a:lnTo>
                    <a:pt x="3291" y="209"/>
                  </a:lnTo>
                  <a:lnTo>
                    <a:pt x="3310" y="202"/>
                  </a:lnTo>
                  <a:lnTo>
                    <a:pt x="3329" y="197"/>
                  </a:lnTo>
                  <a:lnTo>
                    <a:pt x="3348" y="191"/>
                  </a:lnTo>
                  <a:lnTo>
                    <a:pt x="3367" y="187"/>
                  </a:lnTo>
                  <a:lnTo>
                    <a:pt x="3386" y="185"/>
                  </a:lnTo>
                  <a:lnTo>
                    <a:pt x="3404" y="177"/>
                  </a:lnTo>
                  <a:lnTo>
                    <a:pt x="3423" y="172"/>
                  </a:lnTo>
                  <a:lnTo>
                    <a:pt x="3442" y="174"/>
                  </a:lnTo>
                  <a:lnTo>
                    <a:pt x="3461" y="172"/>
                  </a:lnTo>
                  <a:lnTo>
                    <a:pt x="3480" y="164"/>
                  </a:lnTo>
                  <a:lnTo>
                    <a:pt x="3499" y="161"/>
                  </a:lnTo>
                  <a:lnTo>
                    <a:pt x="3517" y="160"/>
                  </a:lnTo>
                  <a:lnTo>
                    <a:pt x="3536" y="168"/>
                  </a:lnTo>
                  <a:lnTo>
                    <a:pt x="3555" y="164"/>
                  </a:lnTo>
                  <a:lnTo>
                    <a:pt x="3573" y="143"/>
                  </a:lnTo>
                  <a:lnTo>
                    <a:pt x="3592" y="137"/>
                  </a:lnTo>
                  <a:lnTo>
                    <a:pt x="3611" y="119"/>
                  </a:lnTo>
                  <a:lnTo>
                    <a:pt x="3630" y="120"/>
                  </a:lnTo>
                  <a:lnTo>
                    <a:pt x="3648" y="97"/>
                  </a:lnTo>
                  <a:lnTo>
                    <a:pt x="3667" y="35"/>
                  </a:lnTo>
                  <a:lnTo>
                    <a:pt x="3686" y="0"/>
                  </a:lnTo>
                  <a:lnTo>
                    <a:pt x="3705" y="18"/>
                  </a:lnTo>
                  <a:lnTo>
                    <a:pt x="3724" y="26"/>
                  </a:lnTo>
                  <a:lnTo>
                    <a:pt x="3742" y="41"/>
                  </a:lnTo>
                  <a:lnTo>
                    <a:pt x="3761" y="37"/>
                  </a:lnTo>
                  <a:lnTo>
                    <a:pt x="3780" y="45"/>
                  </a:lnTo>
                  <a:lnTo>
                    <a:pt x="3799" y="46"/>
                  </a:lnTo>
                  <a:lnTo>
                    <a:pt x="3799" y="846"/>
                  </a:lnTo>
                  <a:lnTo>
                    <a:pt x="3780" y="846"/>
                  </a:lnTo>
                  <a:lnTo>
                    <a:pt x="3761" y="846"/>
                  </a:lnTo>
                  <a:lnTo>
                    <a:pt x="3742" y="846"/>
                  </a:lnTo>
                  <a:lnTo>
                    <a:pt x="3724" y="846"/>
                  </a:lnTo>
                  <a:lnTo>
                    <a:pt x="3705" y="846"/>
                  </a:lnTo>
                  <a:lnTo>
                    <a:pt x="3686" y="846"/>
                  </a:lnTo>
                  <a:lnTo>
                    <a:pt x="3667" y="846"/>
                  </a:lnTo>
                  <a:lnTo>
                    <a:pt x="3648" y="846"/>
                  </a:lnTo>
                  <a:lnTo>
                    <a:pt x="3630" y="846"/>
                  </a:lnTo>
                  <a:lnTo>
                    <a:pt x="3611" y="846"/>
                  </a:lnTo>
                  <a:lnTo>
                    <a:pt x="3592" y="846"/>
                  </a:lnTo>
                  <a:lnTo>
                    <a:pt x="3573" y="846"/>
                  </a:lnTo>
                  <a:lnTo>
                    <a:pt x="3555" y="846"/>
                  </a:lnTo>
                  <a:lnTo>
                    <a:pt x="3536" y="846"/>
                  </a:lnTo>
                  <a:lnTo>
                    <a:pt x="3517" y="846"/>
                  </a:lnTo>
                  <a:lnTo>
                    <a:pt x="3499" y="846"/>
                  </a:lnTo>
                  <a:lnTo>
                    <a:pt x="3480" y="846"/>
                  </a:lnTo>
                  <a:lnTo>
                    <a:pt x="3461" y="846"/>
                  </a:lnTo>
                  <a:lnTo>
                    <a:pt x="3442" y="846"/>
                  </a:lnTo>
                  <a:lnTo>
                    <a:pt x="3423" y="846"/>
                  </a:lnTo>
                  <a:lnTo>
                    <a:pt x="3404" y="846"/>
                  </a:lnTo>
                  <a:lnTo>
                    <a:pt x="3386" y="846"/>
                  </a:lnTo>
                  <a:lnTo>
                    <a:pt x="3367" y="846"/>
                  </a:lnTo>
                  <a:lnTo>
                    <a:pt x="3348" y="846"/>
                  </a:lnTo>
                  <a:lnTo>
                    <a:pt x="3329" y="846"/>
                  </a:lnTo>
                  <a:lnTo>
                    <a:pt x="3310" y="846"/>
                  </a:lnTo>
                  <a:lnTo>
                    <a:pt x="3291" y="846"/>
                  </a:lnTo>
                  <a:lnTo>
                    <a:pt x="3273" y="846"/>
                  </a:lnTo>
                  <a:lnTo>
                    <a:pt x="3254" y="846"/>
                  </a:lnTo>
                  <a:lnTo>
                    <a:pt x="3235" y="846"/>
                  </a:lnTo>
                  <a:lnTo>
                    <a:pt x="3216" y="846"/>
                  </a:lnTo>
                  <a:lnTo>
                    <a:pt x="3197" y="846"/>
                  </a:lnTo>
                  <a:lnTo>
                    <a:pt x="3178" y="846"/>
                  </a:lnTo>
                  <a:lnTo>
                    <a:pt x="3160" y="846"/>
                  </a:lnTo>
                  <a:lnTo>
                    <a:pt x="3141" y="846"/>
                  </a:lnTo>
                  <a:lnTo>
                    <a:pt x="3122" y="846"/>
                  </a:lnTo>
                  <a:lnTo>
                    <a:pt x="3103" y="846"/>
                  </a:lnTo>
                  <a:lnTo>
                    <a:pt x="3084" y="846"/>
                  </a:lnTo>
                  <a:lnTo>
                    <a:pt x="3065" y="846"/>
                  </a:lnTo>
                  <a:lnTo>
                    <a:pt x="3047" y="846"/>
                  </a:lnTo>
                  <a:lnTo>
                    <a:pt x="3028" y="846"/>
                  </a:lnTo>
                  <a:lnTo>
                    <a:pt x="3009" y="846"/>
                  </a:lnTo>
                  <a:lnTo>
                    <a:pt x="2990" y="846"/>
                  </a:lnTo>
                  <a:lnTo>
                    <a:pt x="2971" y="846"/>
                  </a:lnTo>
                  <a:lnTo>
                    <a:pt x="2952" y="846"/>
                  </a:lnTo>
                  <a:lnTo>
                    <a:pt x="2934" y="846"/>
                  </a:lnTo>
                  <a:lnTo>
                    <a:pt x="2915" y="846"/>
                  </a:lnTo>
                  <a:lnTo>
                    <a:pt x="2896" y="846"/>
                  </a:lnTo>
                  <a:lnTo>
                    <a:pt x="2878" y="846"/>
                  </a:lnTo>
                  <a:lnTo>
                    <a:pt x="2859" y="846"/>
                  </a:lnTo>
                  <a:lnTo>
                    <a:pt x="2840" y="846"/>
                  </a:lnTo>
                  <a:lnTo>
                    <a:pt x="2821" y="846"/>
                  </a:lnTo>
                  <a:lnTo>
                    <a:pt x="2803" y="846"/>
                  </a:lnTo>
                  <a:lnTo>
                    <a:pt x="2784" y="846"/>
                  </a:lnTo>
                  <a:lnTo>
                    <a:pt x="2765" y="846"/>
                  </a:lnTo>
                  <a:lnTo>
                    <a:pt x="2746" y="846"/>
                  </a:lnTo>
                  <a:lnTo>
                    <a:pt x="2727" y="846"/>
                  </a:lnTo>
                  <a:lnTo>
                    <a:pt x="2708" y="846"/>
                  </a:lnTo>
                  <a:lnTo>
                    <a:pt x="2690" y="846"/>
                  </a:lnTo>
                  <a:lnTo>
                    <a:pt x="2671" y="846"/>
                  </a:lnTo>
                  <a:lnTo>
                    <a:pt x="2652" y="846"/>
                  </a:lnTo>
                  <a:lnTo>
                    <a:pt x="2633" y="846"/>
                  </a:lnTo>
                  <a:lnTo>
                    <a:pt x="2614" y="846"/>
                  </a:lnTo>
                  <a:lnTo>
                    <a:pt x="2595" y="846"/>
                  </a:lnTo>
                  <a:lnTo>
                    <a:pt x="2577" y="846"/>
                  </a:lnTo>
                  <a:lnTo>
                    <a:pt x="2558" y="846"/>
                  </a:lnTo>
                  <a:lnTo>
                    <a:pt x="2539" y="846"/>
                  </a:lnTo>
                  <a:lnTo>
                    <a:pt x="2520" y="846"/>
                  </a:lnTo>
                  <a:lnTo>
                    <a:pt x="2501" y="846"/>
                  </a:lnTo>
                  <a:lnTo>
                    <a:pt x="2482" y="846"/>
                  </a:lnTo>
                  <a:lnTo>
                    <a:pt x="2464" y="846"/>
                  </a:lnTo>
                  <a:lnTo>
                    <a:pt x="2445" y="846"/>
                  </a:lnTo>
                  <a:lnTo>
                    <a:pt x="2426" y="846"/>
                  </a:lnTo>
                  <a:lnTo>
                    <a:pt x="2407" y="846"/>
                  </a:lnTo>
                  <a:lnTo>
                    <a:pt x="2388" y="846"/>
                  </a:lnTo>
                  <a:lnTo>
                    <a:pt x="2369" y="846"/>
                  </a:lnTo>
                  <a:lnTo>
                    <a:pt x="2351" y="846"/>
                  </a:lnTo>
                  <a:lnTo>
                    <a:pt x="2332" y="846"/>
                  </a:lnTo>
                  <a:lnTo>
                    <a:pt x="2313" y="846"/>
                  </a:lnTo>
                  <a:lnTo>
                    <a:pt x="2294" y="846"/>
                  </a:lnTo>
                  <a:lnTo>
                    <a:pt x="2275" y="846"/>
                  </a:lnTo>
                  <a:lnTo>
                    <a:pt x="2257" y="846"/>
                  </a:lnTo>
                  <a:lnTo>
                    <a:pt x="2238" y="846"/>
                  </a:lnTo>
                  <a:lnTo>
                    <a:pt x="2219" y="846"/>
                  </a:lnTo>
                  <a:lnTo>
                    <a:pt x="2200" y="846"/>
                  </a:lnTo>
                  <a:lnTo>
                    <a:pt x="2182" y="846"/>
                  </a:lnTo>
                  <a:lnTo>
                    <a:pt x="2163" y="846"/>
                  </a:lnTo>
                  <a:lnTo>
                    <a:pt x="2144" y="846"/>
                  </a:lnTo>
                  <a:lnTo>
                    <a:pt x="2126" y="846"/>
                  </a:lnTo>
                  <a:lnTo>
                    <a:pt x="2107" y="846"/>
                  </a:lnTo>
                  <a:lnTo>
                    <a:pt x="2088" y="846"/>
                  </a:lnTo>
                  <a:lnTo>
                    <a:pt x="2069" y="846"/>
                  </a:lnTo>
                  <a:lnTo>
                    <a:pt x="2050" y="846"/>
                  </a:lnTo>
                  <a:lnTo>
                    <a:pt x="2031" y="846"/>
                  </a:lnTo>
                  <a:lnTo>
                    <a:pt x="2013" y="846"/>
                  </a:lnTo>
                  <a:lnTo>
                    <a:pt x="1994" y="846"/>
                  </a:lnTo>
                  <a:lnTo>
                    <a:pt x="1975" y="846"/>
                  </a:lnTo>
                  <a:lnTo>
                    <a:pt x="1956" y="846"/>
                  </a:lnTo>
                  <a:lnTo>
                    <a:pt x="1937" y="846"/>
                  </a:lnTo>
                  <a:lnTo>
                    <a:pt x="1918" y="846"/>
                  </a:lnTo>
                  <a:lnTo>
                    <a:pt x="1900" y="846"/>
                  </a:lnTo>
                  <a:lnTo>
                    <a:pt x="1881" y="846"/>
                  </a:lnTo>
                  <a:lnTo>
                    <a:pt x="1862" y="846"/>
                  </a:lnTo>
                  <a:lnTo>
                    <a:pt x="1843" y="846"/>
                  </a:lnTo>
                  <a:lnTo>
                    <a:pt x="1824" y="846"/>
                  </a:lnTo>
                  <a:lnTo>
                    <a:pt x="1805" y="846"/>
                  </a:lnTo>
                  <a:lnTo>
                    <a:pt x="1786" y="846"/>
                  </a:lnTo>
                  <a:lnTo>
                    <a:pt x="1768" y="846"/>
                  </a:lnTo>
                  <a:lnTo>
                    <a:pt x="1749" y="846"/>
                  </a:lnTo>
                  <a:lnTo>
                    <a:pt x="1730" y="846"/>
                  </a:lnTo>
                  <a:lnTo>
                    <a:pt x="1711" y="846"/>
                  </a:lnTo>
                  <a:lnTo>
                    <a:pt x="1692" y="846"/>
                  </a:lnTo>
                  <a:lnTo>
                    <a:pt x="1673" y="846"/>
                  </a:lnTo>
                  <a:lnTo>
                    <a:pt x="1655" y="846"/>
                  </a:lnTo>
                  <a:lnTo>
                    <a:pt x="1636" y="846"/>
                  </a:lnTo>
                  <a:lnTo>
                    <a:pt x="1617" y="846"/>
                  </a:lnTo>
                  <a:lnTo>
                    <a:pt x="1598" y="846"/>
                  </a:lnTo>
                  <a:lnTo>
                    <a:pt x="1579" y="846"/>
                  </a:lnTo>
                  <a:lnTo>
                    <a:pt x="1561" y="846"/>
                  </a:lnTo>
                  <a:lnTo>
                    <a:pt x="1542" y="846"/>
                  </a:lnTo>
                  <a:lnTo>
                    <a:pt x="1523" y="846"/>
                  </a:lnTo>
                  <a:lnTo>
                    <a:pt x="1504" y="846"/>
                  </a:lnTo>
                  <a:lnTo>
                    <a:pt x="1486" y="846"/>
                  </a:lnTo>
                  <a:lnTo>
                    <a:pt x="1467" y="846"/>
                  </a:lnTo>
                  <a:lnTo>
                    <a:pt x="1448" y="846"/>
                  </a:lnTo>
                  <a:lnTo>
                    <a:pt x="1430" y="846"/>
                  </a:lnTo>
                  <a:lnTo>
                    <a:pt x="1411" y="846"/>
                  </a:lnTo>
                  <a:lnTo>
                    <a:pt x="1392" y="846"/>
                  </a:lnTo>
                  <a:lnTo>
                    <a:pt x="1373" y="846"/>
                  </a:lnTo>
                  <a:lnTo>
                    <a:pt x="1354" y="846"/>
                  </a:lnTo>
                  <a:lnTo>
                    <a:pt x="1335" y="846"/>
                  </a:lnTo>
                  <a:lnTo>
                    <a:pt x="1317" y="846"/>
                  </a:lnTo>
                  <a:lnTo>
                    <a:pt x="1298" y="846"/>
                  </a:lnTo>
                  <a:lnTo>
                    <a:pt x="1279" y="846"/>
                  </a:lnTo>
                  <a:lnTo>
                    <a:pt x="1260" y="846"/>
                  </a:lnTo>
                  <a:lnTo>
                    <a:pt x="1241" y="846"/>
                  </a:lnTo>
                  <a:lnTo>
                    <a:pt x="1222" y="846"/>
                  </a:lnTo>
                  <a:lnTo>
                    <a:pt x="1204" y="846"/>
                  </a:lnTo>
                  <a:lnTo>
                    <a:pt x="1185" y="846"/>
                  </a:lnTo>
                  <a:lnTo>
                    <a:pt x="1166" y="846"/>
                  </a:lnTo>
                  <a:lnTo>
                    <a:pt x="1147" y="846"/>
                  </a:lnTo>
                  <a:lnTo>
                    <a:pt x="1128" y="846"/>
                  </a:lnTo>
                  <a:lnTo>
                    <a:pt x="1109" y="846"/>
                  </a:lnTo>
                  <a:lnTo>
                    <a:pt x="1091" y="846"/>
                  </a:lnTo>
                  <a:lnTo>
                    <a:pt x="1072" y="846"/>
                  </a:lnTo>
                  <a:lnTo>
                    <a:pt x="1053" y="846"/>
                  </a:lnTo>
                  <a:lnTo>
                    <a:pt x="1034" y="846"/>
                  </a:lnTo>
                  <a:lnTo>
                    <a:pt x="1015" y="846"/>
                  </a:lnTo>
                  <a:lnTo>
                    <a:pt x="996" y="846"/>
                  </a:lnTo>
                  <a:lnTo>
                    <a:pt x="978" y="846"/>
                  </a:lnTo>
                  <a:lnTo>
                    <a:pt x="959" y="846"/>
                  </a:lnTo>
                  <a:lnTo>
                    <a:pt x="940" y="846"/>
                  </a:lnTo>
                  <a:lnTo>
                    <a:pt x="921" y="846"/>
                  </a:lnTo>
                  <a:lnTo>
                    <a:pt x="902" y="846"/>
                  </a:lnTo>
                  <a:lnTo>
                    <a:pt x="883" y="846"/>
                  </a:lnTo>
                  <a:lnTo>
                    <a:pt x="865" y="846"/>
                  </a:lnTo>
                  <a:lnTo>
                    <a:pt x="846" y="846"/>
                  </a:lnTo>
                  <a:lnTo>
                    <a:pt x="827" y="846"/>
                  </a:lnTo>
                  <a:lnTo>
                    <a:pt x="809" y="846"/>
                  </a:lnTo>
                  <a:lnTo>
                    <a:pt x="790" y="846"/>
                  </a:lnTo>
                  <a:lnTo>
                    <a:pt x="771" y="846"/>
                  </a:lnTo>
                  <a:lnTo>
                    <a:pt x="752" y="846"/>
                  </a:lnTo>
                  <a:lnTo>
                    <a:pt x="734" y="846"/>
                  </a:lnTo>
                  <a:lnTo>
                    <a:pt x="715" y="846"/>
                  </a:lnTo>
                  <a:lnTo>
                    <a:pt x="696" y="846"/>
                  </a:lnTo>
                  <a:lnTo>
                    <a:pt x="677" y="846"/>
                  </a:lnTo>
                  <a:lnTo>
                    <a:pt x="658" y="846"/>
                  </a:lnTo>
                  <a:lnTo>
                    <a:pt x="639" y="846"/>
                  </a:lnTo>
                  <a:lnTo>
                    <a:pt x="621" y="846"/>
                  </a:lnTo>
                  <a:lnTo>
                    <a:pt x="602" y="846"/>
                  </a:lnTo>
                  <a:lnTo>
                    <a:pt x="583" y="846"/>
                  </a:lnTo>
                  <a:lnTo>
                    <a:pt x="564" y="846"/>
                  </a:lnTo>
                  <a:lnTo>
                    <a:pt x="545" y="846"/>
                  </a:lnTo>
                  <a:lnTo>
                    <a:pt x="526" y="846"/>
                  </a:lnTo>
                  <a:lnTo>
                    <a:pt x="508" y="846"/>
                  </a:lnTo>
                  <a:lnTo>
                    <a:pt x="489" y="846"/>
                  </a:lnTo>
                  <a:lnTo>
                    <a:pt x="470" y="846"/>
                  </a:lnTo>
                  <a:lnTo>
                    <a:pt x="451" y="846"/>
                  </a:lnTo>
                  <a:lnTo>
                    <a:pt x="432" y="846"/>
                  </a:lnTo>
                  <a:lnTo>
                    <a:pt x="413" y="846"/>
                  </a:lnTo>
                  <a:lnTo>
                    <a:pt x="395" y="846"/>
                  </a:lnTo>
                  <a:lnTo>
                    <a:pt x="376" y="846"/>
                  </a:lnTo>
                  <a:lnTo>
                    <a:pt x="357" y="846"/>
                  </a:lnTo>
                  <a:lnTo>
                    <a:pt x="338" y="846"/>
                  </a:lnTo>
                  <a:lnTo>
                    <a:pt x="319" y="846"/>
                  </a:lnTo>
                  <a:lnTo>
                    <a:pt x="300" y="846"/>
                  </a:lnTo>
                  <a:lnTo>
                    <a:pt x="282" y="846"/>
                  </a:lnTo>
                  <a:lnTo>
                    <a:pt x="263" y="846"/>
                  </a:lnTo>
                  <a:lnTo>
                    <a:pt x="244" y="846"/>
                  </a:lnTo>
                  <a:lnTo>
                    <a:pt x="225" y="846"/>
                  </a:lnTo>
                  <a:lnTo>
                    <a:pt x="206" y="846"/>
                  </a:lnTo>
                  <a:lnTo>
                    <a:pt x="188" y="846"/>
                  </a:lnTo>
                  <a:lnTo>
                    <a:pt x="169" y="846"/>
                  </a:lnTo>
                  <a:lnTo>
                    <a:pt x="150" y="846"/>
                  </a:lnTo>
                  <a:lnTo>
                    <a:pt x="131" y="846"/>
                  </a:lnTo>
                  <a:lnTo>
                    <a:pt x="113" y="846"/>
                  </a:lnTo>
                  <a:lnTo>
                    <a:pt x="94" y="846"/>
                  </a:lnTo>
                  <a:lnTo>
                    <a:pt x="75" y="846"/>
                  </a:lnTo>
                  <a:lnTo>
                    <a:pt x="57" y="846"/>
                  </a:lnTo>
                  <a:lnTo>
                    <a:pt x="38" y="846"/>
                  </a:lnTo>
                  <a:lnTo>
                    <a:pt x="19" y="846"/>
                  </a:lnTo>
                  <a:lnTo>
                    <a:pt x="0" y="84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947" y="2468"/>
              <a:ext cx="3799" cy="602"/>
            </a:xfrm>
            <a:custGeom>
              <a:avLst/>
              <a:gdLst>
                <a:gd name="T0" fmla="*/ 94 w 3799"/>
                <a:gd name="T1" fmla="*/ 568 h 602"/>
                <a:gd name="T2" fmla="*/ 225 w 3799"/>
                <a:gd name="T3" fmla="*/ 548 h 602"/>
                <a:gd name="T4" fmla="*/ 357 w 3799"/>
                <a:gd name="T5" fmla="*/ 519 h 602"/>
                <a:gd name="T6" fmla="*/ 489 w 3799"/>
                <a:gd name="T7" fmla="*/ 541 h 602"/>
                <a:gd name="T8" fmla="*/ 621 w 3799"/>
                <a:gd name="T9" fmla="*/ 535 h 602"/>
                <a:gd name="T10" fmla="*/ 752 w 3799"/>
                <a:gd name="T11" fmla="*/ 536 h 602"/>
                <a:gd name="T12" fmla="*/ 883 w 3799"/>
                <a:gd name="T13" fmla="*/ 488 h 602"/>
                <a:gd name="T14" fmla="*/ 1015 w 3799"/>
                <a:gd name="T15" fmla="*/ 460 h 602"/>
                <a:gd name="T16" fmla="*/ 1147 w 3799"/>
                <a:gd name="T17" fmla="*/ 457 h 602"/>
                <a:gd name="T18" fmla="*/ 1279 w 3799"/>
                <a:gd name="T19" fmla="*/ 466 h 602"/>
                <a:gd name="T20" fmla="*/ 1411 w 3799"/>
                <a:gd name="T21" fmla="*/ 462 h 602"/>
                <a:gd name="T22" fmla="*/ 1542 w 3799"/>
                <a:gd name="T23" fmla="*/ 443 h 602"/>
                <a:gd name="T24" fmla="*/ 1673 w 3799"/>
                <a:gd name="T25" fmla="*/ 431 h 602"/>
                <a:gd name="T26" fmla="*/ 1805 w 3799"/>
                <a:gd name="T27" fmla="*/ 424 h 602"/>
                <a:gd name="T28" fmla="*/ 1937 w 3799"/>
                <a:gd name="T29" fmla="*/ 376 h 602"/>
                <a:gd name="T30" fmla="*/ 2069 w 3799"/>
                <a:gd name="T31" fmla="*/ 346 h 602"/>
                <a:gd name="T32" fmla="*/ 2200 w 3799"/>
                <a:gd name="T33" fmla="*/ 356 h 602"/>
                <a:gd name="T34" fmla="*/ 2332 w 3799"/>
                <a:gd name="T35" fmla="*/ 386 h 602"/>
                <a:gd name="T36" fmla="*/ 2464 w 3799"/>
                <a:gd name="T37" fmla="*/ 434 h 602"/>
                <a:gd name="T38" fmla="*/ 2595 w 3799"/>
                <a:gd name="T39" fmla="*/ 446 h 602"/>
                <a:gd name="T40" fmla="*/ 2727 w 3799"/>
                <a:gd name="T41" fmla="*/ 426 h 602"/>
                <a:gd name="T42" fmla="*/ 2859 w 3799"/>
                <a:gd name="T43" fmla="*/ 396 h 602"/>
                <a:gd name="T44" fmla="*/ 2990 w 3799"/>
                <a:gd name="T45" fmla="*/ 363 h 602"/>
                <a:gd name="T46" fmla="*/ 3122 w 3799"/>
                <a:gd name="T47" fmla="*/ 286 h 602"/>
                <a:gd name="T48" fmla="*/ 3254 w 3799"/>
                <a:gd name="T49" fmla="*/ 253 h 602"/>
                <a:gd name="T50" fmla="*/ 3386 w 3799"/>
                <a:gd name="T51" fmla="*/ 268 h 602"/>
                <a:gd name="T52" fmla="*/ 3517 w 3799"/>
                <a:gd name="T53" fmla="*/ 229 h 602"/>
                <a:gd name="T54" fmla="*/ 3648 w 3799"/>
                <a:gd name="T55" fmla="*/ 123 h 602"/>
                <a:gd name="T56" fmla="*/ 3780 w 3799"/>
                <a:gd name="T57" fmla="*/ 100 h 602"/>
                <a:gd name="T58" fmla="*/ 3705 w 3799"/>
                <a:gd name="T59" fmla="*/ 206 h 602"/>
                <a:gd name="T60" fmla="*/ 3573 w 3799"/>
                <a:gd name="T61" fmla="*/ 331 h 602"/>
                <a:gd name="T62" fmla="*/ 3442 w 3799"/>
                <a:gd name="T63" fmla="*/ 362 h 602"/>
                <a:gd name="T64" fmla="*/ 3310 w 3799"/>
                <a:gd name="T65" fmla="*/ 390 h 602"/>
                <a:gd name="T66" fmla="*/ 3178 w 3799"/>
                <a:gd name="T67" fmla="*/ 427 h 602"/>
                <a:gd name="T68" fmla="*/ 3047 w 3799"/>
                <a:gd name="T69" fmla="*/ 457 h 602"/>
                <a:gd name="T70" fmla="*/ 2915 w 3799"/>
                <a:gd name="T71" fmla="*/ 479 h 602"/>
                <a:gd name="T72" fmla="*/ 2784 w 3799"/>
                <a:gd name="T73" fmla="*/ 501 h 602"/>
                <a:gd name="T74" fmla="*/ 2652 w 3799"/>
                <a:gd name="T75" fmla="*/ 491 h 602"/>
                <a:gd name="T76" fmla="*/ 2520 w 3799"/>
                <a:gd name="T77" fmla="*/ 496 h 602"/>
                <a:gd name="T78" fmla="*/ 2388 w 3799"/>
                <a:gd name="T79" fmla="*/ 476 h 602"/>
                <a:gd name="T80" fmla="*/ 2257 w 3799"/>
                <a:gd name="T81" fmla="*/ 423 h 602"/>
                <a:gd name="T82" fmla="*/ 2126 w 3799"/>
                <a:gd name="T83" fmla="*/ 392 h 602"/>
                <a:gd name="T84" fmla="*/ 1994 w 3799"/>
                <a:gd name="T85" fmla="*/ 404 h 602"/>
                <a:gd name="T86" fmla="*/ 1862 w 3799"/>
                <a:gd name="T87" fmla="*/ 437 h 602"/>
                <a:gd name="T88" fmla="*/ 1730 w 3799"/>
                <a:gd name="T89" fmla="*/ 468 h 602"/>
                <a:gd name="T90" fmla="*/ 1598 w 3799"/>
                <a:gd name="T91" fmla="*/ 483 h 602"/>
                <a:gd name="T92" fmla="*/ 1467 w 3799"/>
                <a:gd name="T93" fmla="*/ 462 h 602"/>
                <a:gd name="T94" fmla="*/ 1335 w 3799"/>
                <a:gd name="T95" fmla="*/ 461 h 602"/>
                <a:gd name="T96" fmla="*/ 1204 w 3799"/>
                <a:gd name="T97" fmla="*/ 478 h 602"/>
                <a:gd name="T98" fmla="*/ 1072 w 3799"/>
                <a:gd name="T99" fmla="*/ 452 h 602"/>
                <a:gd name="T100" fmla="*/ 940 w 3799"/>
                <a:gd name="T101" fmla="*/ 483 h 602"/>
                <a:gd name="T102" fmla="*/ 809 w 3799"/>
                <a:gd name="T103" fmla="*/ 507 h 602"/>
                <a:gd name="T104" fmla="*/ 677 w 3799"/>
                <a:gd name="T105" fmla="*/ 533 h 602"/>
                <a:gd name="T106" fmla="*/ 545 w 3799"/>
                <a:gd name="T107" fmla="*/ 531 h 602"/>
                <a:gd name="T108" fmla="*/ 413 w 3799"/>
                <a:gd name="T109" fmla="*/ 529 h 602"/>
                <a:gd name="T110" fmla="*/ 282 w 3799"/>
                <a:gd name="T111" fmla="*/ 532 h 602"/>
                <a:gd name="T112" fmla="*/ 150 w 3799"/>
                <a:gd name="T113" fmla="*/ 570 h 602"/>
                <a:gd name="T114" fmla="*/ 19 w 3799"/>
                <a:gd name="T115" fmla="*/ 592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602">
                  <a:moveTo>
                    <a:pt x="0" y="602"/>
                  </a:moveTo>
                  <a:lnTo>
                    <a:pt x="0" y="602"/>
                  </a:lnTo>
                  <a:lnTo>
                    <a:pt x="19" y="592"/>
                  </a:lnTo>
                  <a:lnTo>
                    <a:pt x="38" y="584"/>
                  </a:lnTo>
                  <a:lnTo>
                    <a:pt x="57" y="567"/>
                  </a:lnTo>
                  <a:lnTo>
                    <a:pt x="75" y="571"/>
                  </a:lnTo>
                  <a:lnTo>
                    <a:pt x="94" y="568"/>
                  </a:lnTo>
                  <a:lnTo>
                    <a:pt x="113" y="564"/>
                  </a:lnTo>
                  <a:lnTo>
                    <a:pt x="131" y="560"/>
                  </a:lnTo>
                  <a:lnTo>
                    <a:pt x="150" y="570"/>
                  </a:lnTo>
                  <a:lnTo>
                    <a:pt x="169" y="563"/>
                  </a:lnTo>
                  <a:lnTo>
                    <a:pt x="188" y="558"/>
                  </a:lnTo>
                  <a:lnTo>
                    <a:pt x="206" y="541"/>
                  </a:lnTo>
                  <a:lnTo>
                    <a:pt x="225" y="548"/>
                  </a:lnTo>
                  <a:lnTo>
                    <a:pt x="244" y="540"/>
                  </a:lnTo>
                  <a:lnTo>
                    <a:pt x="263" y="542"/>
                  </a:lnTo>
                  <a:lnTo>
                    <a:pt x="282" y="532"/>
                  </a:lnTo>
                  <a:lnTo>
                    <a:pt x="300" y="543"/>
                  </a:lnTo>
                  <a:lnTo>
                    <a:pt x="319" y="535"/>
                  </a:lnTo>
                  <a:lnTo>
                    <a:pt x="338" y="533"/>
                  </a:lnTo>
                  <a:lnTo>
                    <a:pt x="357" y="519"/>
                  </a:lnTo>
                  <a:lnTo>
                    <a:pt x="376" y="530"/>
                  </a:lnTo>
                  <a:lnTo>
                    <a:pt x="395" y="523"/>
                  </a:lnTo>
                  <a:lnTo>
                    <a:pt x="413" y="529"/>
                  </a:lnTo>
                  <a:lnTo>
                    <a:pt x="432" y="525"/>
                  </a:lnTo>
                  <a:lnTo>
                    <a:pt x="451" y="542"/>
                  </a:lnTo>
                  <a:lnTo>
                    <a:pt x="470" y="532"/>
                  </a:lnTo>
                  <a:lnTo>
                    <a:pt x="489" y="541"/>
                  </a:lnTo>
                  <a:lnTo>
                    <a:pt x="508" y="538"/>
                  </a:lnTo>
                  <a:lnTo>
                    <a:pt x="526" y="541"/>
                  </a:lnTo>
                  <a:lnTo>
                    <a:pt x="545" y="531"/>
                  </a:lnTo>
                  <a:lnTo>
                    <a:pt x="564" y="526"/>
                  </a:lnTo>
                  <a:lnTo>
                    <a:pt x="583" y="517"/>
                  </a:lnTo>
                  <a:lnTo>
                    <a:pt x="602" y="532"/>
                  </a:lnTo>
                  <a:lnTo>
                    <a:pt x="621" y="535"/>
                  </a:lnTo>
                  <a:lnTo>
                    <a:pt x="639" y="529"/>
                  </a:lnTo>
                  <a:lnTo>
                    <a:pt x="658" y="519"/>
                  </a:lnTo>
                  <a:lnTo>
                    <a:pt x="677" y="533"/>
                  </a:lnTo>
                  <a:lnTo>
                    <a:pt x="696" y="528"/>
                  </a:lnTo>
                  <a:lnTo>
                    <a:pt x="715" y="536"/>
                  </a:lnTo>
                  <a:lnTo>
                    <a:pt x="734" y="528"/>
                  </a:lnTo>
                  <a:lnTo>
                    <a:pt x="752" y="536"/>
                  </a:lnTo>
                  <a:lnTo>
                    <a:pt x="771" y="531"/>
                  </a:lnTo>
                  <a:lnTo>
                    <a:pt x="790" y="526"/>
                  </a:lnTo>
                  <a:lnTo>
                    <a:pt x="809" y="507"/>
                  </a:lnTo>
                  <a:lnTo>
                    <a:pt x="827" y="517"/>
                  </a:lnTo>
                  <a:lnTo>
                    <a:pt x="846" y="510"/>
                  </a:lnTo>
                  <a:lnTo>
                    <a:pt x="865" y="506"/>
                  </a:lnTo>
                  <a:lnTo>
                    <a:pt x="883" y="488"/>
                  </a:lnTo>
                  <a:lnTo>
                    <a:pt x="902" y="493"/>
                  </a:lnTo>
                  <a:lnTo>
                    <a:pt x="921" y="491"/>
                  </a:lnTo>
                  <a:lnTo>
                    <a:pt x="940" y="483"/>
                  </a:lnTo>
                  <a:lnTo>
                    <a:pt x="959" y="471"/>
                  </a:lnTo>
                  <a:lnTo>
                    <a:pt x="978" y="476"/>
                  </a:lnTo>
                  <a:lnTo>
                    <a:pt x="996" y="471"/>
                  </a:lnTo>
                  <a:lnTo>
                    <a:pt x="1015" y="460"/>
                  </a:lnTo>
                  <a:lnTo>
                    <a:pt x="1034" y="462"/>
                  </a:lnTo>
                  <a:lnTo>
                    <a:pt x="1053" y="456"/>
                  </a:lnTo>
                  <a:lnTo>
                    <a:pt x="1072" y="451"/>
                  </a:lnTo>
                  <a:lnTo>
                    <a:pt x="1091" y="454"/>
                  </a:lnTo>
                  <a:lnTo>
                    <a:pt x="1109" y="458"/>
                  </a:lnTo>
                  <a:lnTo>
                    <a:pt x="1128" y="459"/>
                  </a:lnTo>
                  <a:lnTo>
                    <a:pt x="1147" y="457"/>
                  </a:lnTo>
                  <a:lnTo>
                    <a:pt x="1166" y="465"/>
                  </a:lnTo>
                  <a:lnTo>
                    <a:pt x="1185" y="468"/>
                  </a:lnTo>
                  <a:lnTo>
                    <a:pt x="1204" y="476"/>
                  </a:lnTo>
                  <a:lnTo>
                    <a:pt x="1222" y="471"/>
                  </a:lnTo>
                  <a:lnTo>
                    <a:pt x="1241" y="469"/>
                  </a:lnTo>
                  <a:lnTo>
                    <a:pt x="1260" y="463"/>
                  </a:lnTo>
                  <a:lnTo>
                    <a:pt x="1279" y="466"/>
                  </a:lnTo>
                  <a:lnTo>
                    <a:pt x="1298" y="467"/>
                  </a:lnTo>
                  <a:lnTo>
                    <a:pt x="1317" y="468"/>
                  </a:lnTo>
                  <a:lnTo>
                    <a:pt x="1335" y="460"/>
                  </a:lnTo>
                  <a:lnTo>
                    <a:pt x="1354" y="457"/>
                  </a:lnTo>
                  <a:lnTo>
                    <a:pt x="1373" y="468"/>
                  </a:lnTo>
                  <a:lnTo>
                    <a:pt x="1392" y="464"/>
                  </a:lnTo>
                  <a:lnTo>
                    <a:pt x="1411" y="462"/>
                  </a:lnTo>
                  <a:lnTo>
                    <a:pt x="1430" y="461"/>
                  </a:lnTo>
                  <a:lnTo>
                    <a:pt x="1448" y="456"/>
                  </a:lnTo>
                  <a:lnTo>
                    <a:pt x="1467" y="453"/>
                  </a:lnTo>
                  <a:lnTo>
                    <a:pt x="1486" y="452"/>
                  </a:lnTo>
                  <a:lnTo>
                    <a:pt x="1504" y="456"/>
                  </a:lnTo>
                  <a:lnTo>
                    <a:pt x="1523" y="446"/>
                  </a:lnTo>
                  <a:lnTo>
                    <a:pt x="1542" y="443"/>
                  </a:lnTo>
                  <a:lnTo>
                    <a:pt x="1561" y="449"/>
                  </a:lnTo>
                  <a:lnTo>
                    <a:pt x="1579" y="464"/>
                  </a:lnTo>
                  <a:lnTo>
                    <a:pt x="1598" y="453"/>
                  </a:lnTo>
                  <a:lnTo>
                    <a:pt x="1617" y="451"/>
                  </a:lnTo>
                  <a:lnTo>
                    <a:pt x="1636" y="438"/>
                  </a:lnTo>
                  <a:lnTo>
                    <a:pt x="1655" y="432"/>
                  </a:lnTo>
                  <a:lnTo>
                    <a:pt x="1673" y="431"/>
                  </a:lnTo>
                  <a:lnTo>
                    <a:pt x="1692" y="423"/>
                  </a:lnTo>
                  <a:lnTo>
                    <a:pt x="1711" y="416"/>
                  </a:lnTo>
                  <a:lnTo>
                    <a:pt x="1730" y="426"/>
                  </a:lnTo>
                  <a:lnTo>
                    <a:pt x="1749" y="432"/>
                  </a:lnTo>
                  <a:lnTo>
                    <a:pt x="1768" y="431"/>
                  </a:lnTo>
                  <a:lnTo>
                    <a:pt x="1786" y="427"/>
                  </a:lnTo>
                  <a:lnTo>
                    <a:pt x="1805" y="424"/>
                  </a:lnTo>
                  <a:lnTo>
                    <a:pt x="1824" y="420"/>
                  </a:lnTo>
                  <a:lnTo>
                    <a:pt x="1843" y="414"/>
                  </a:lnTo>
                  <a:lnTo>
                    <a:pt x="1862" y="397"/>
                  </a:lnTo>
                  <a:lnTo>
                    <a:pt x="1881" y="400"/>
                  </a:lnTo>
                  <a:lnTo>
                    <a:pt x="1900" y="394"/>
                  </a:lnTo>
                  <a:lnTo>
                    <a:pt x="1918" y="392"/>
                  </a:lnTo>
                  <a:lnTo>
                    <a:pt x="1937" y="376"/>
                  </a:lnTo>
                  <a:lnTo>
                    <a:pt x="1956" y="376"/>
                  </a:lnTo>
                  <a:lnTo>
                    <a:pt x="1975" y="367"/>
                  </a:lnTo>
                  <a:lnTo>
                    <a:pt x="1994" y="359"/>
                  </a:lnTo>
                  <a:lnTo>
                    <a:pt x="2013" y="344"/>
                  </a:lnTo>
                  <a:lnTo>
                    <a:pt x="2031" y="350"/>
                  </a:lnTo>
                  <a:lnTo>
                    <a:pt x="2050" y="349"/>
                  </a:lnTo>
                  <a:lnTo>
                    <a:pt x="2069" y="346"/>
                  </a:lnTo>
                  <a:lnTo>
                    <a:pt x="2088" y="345"/>
                  </a:lnTo>
                  <a:lnTo>
                    <a:pt x="2107" y="343"/>
                  </a:lnTo>
                  <a:lnTo>
                    <a:pt x="2126" y="346"/>
                  </a:lnTo>
                  <a:lnTo>
                    <a:pt x="2144" y="346"/>
                  </a:lnTo>
                  <a:lnTo>
                    <a:pt x="2163" y="347"/>
                  </a:lnTo>
                  <a:lnTo>
                    <a:pt x="2182" y="359"/>
                  </a:lnTo>
                  <a:lnTo>
                    <a:pt x="2200" y="356"/>
                  </a:lnTo>
                  <a:lnTo>
                    <a:pt x="2219" y="352"/>
                  </a:lnTo>
                  <a:lnTo>
                    <a:pt x="2238" y="356"/>
                  </a:lnTo>
                  <a:lnTo>
                    <a:pt x="2257" y="366"/>
                  </a:lnTo>
                  <a:lnTo>
                    <a:pt x="2275" y="388"/>
                  </a:lnTo>
                  <a:lnTo>
                    <a:pt x="2294" y="390"/>
                  </a:lnTo>
                  <a:lnTo>
                    <a:pt x="2313" y="386"/>
                  </a:lnTo>
                  <a:lnTo>
                    <a:pt x="2332" y="386"/>
                  </a:lnTo>
                  <a:lnTo>
                    <a:pt x="2351" y="405"/>
                  </a:lnTo>
                  <a:lnTo>
                    <a:pt x="2369" y="412"/>
                  </a:lnTo>
                  <a:lnTo>
                    <a:pt x="2388" y="414"/>
                  </a:lnTo>
                  <a:lnTo>
                    <a:pt x="2407" y="416"/>
                  </a:lnTo>
                  <a:lnTo>
                    <a:pt x="2426" y="426"/>
                  </a:lnTo>
                  <a:lnTo>
                    <a:pt x="2445" y="428"/>
                  </a:lnTo>
                  <a:lnTo>
                    <a:pt x="2464" y="434"/>
                  </a:lnTo>
                  <a:lnTo>
                    <a:pt x="2482" y="438"/>
                  </a:lnTo>
                  <a:lnTo>
                    <a:pt x="2501" y="439"/>
                  </a:lnTo>
                  <a:lnTo>
                    <a:pt x="2520" y="438"/>
                  </a:lnTo>
                  <a:lnTo>
                    <a:pt x="2539" y="438"/>
                  </a:lnTo>
                  <a:lnTo>
                    <a:pt x="2558" y="438"/>
                  </a:lnTo>
                  <a:lnTo>
                    <a:pt x="2577" y="444"/>
                  </a:lnTo>
                  <a:lnTo>
                    <a:pt x="2595" y="446"/>
                  </a:lnTo>
                  <a:lnTo>
                    <a:pt x="2614" y="444"/>
                  </a:lnTo>
                  <a:lnTo>
                    <a:pt x="2633" y="436"/>
                  </a:lnTo>
                  <a:lnTo>
                    <a:pt x="2652" y="427"/>
                  </a:lnTo>
                  <a:lnTo>
                    <a:pt x="2671" y="424"/>
                  </a:lnTo>
                  <a:lnTo>
                    <a:pt x="2690" y="421"/>
                  </a:lnTo>
                  <a:lnTo>
                    <a:pt x="2708" y="419"/>
                  </a:lnTo>
                  <a:lnTo>
                    <a:pt x="2727" y="426"/>
                  </a:lnTo>
                  <a:lnTo>
                    <a:pt x="2746" y="424"/>
                  </a:lnTo>
                  <a:lnTo>
                    <a:pt x="2765" y="422"/>
                  </a:lnTo>
                  <a:lnTo>
                    <a:pt x="2784" y="419"/>
                  </a:lnTo>
                  <a:lnTo>
                    <a:pt x="2803" y="417"/>
                  </a:lnTo>
                  <a:lnTo>
                    <a:pt x="2821" y="416"/>
                  </a:lnTo>
                  <a:lnTo>
                    <a:pt x="2840" y="404"/>
                  </a:lnTo>
                  <a:lnTo>
                    <a:pt x="2859" y="396"/>
                  </a:lnTo>
                  <a:lnTo>
                    <a:pt x="2878" y="393"/>
                  </a:lnTo>
                  <a:lnTo>
                    <a:pt x="2896" y="383"/>
                  </a:lnTo>
                  <a:lnTo>
                    <a:pt x="2915" y="375"/>
                  </a:lnTo>
                  <a:lnTo>
                    <a:pt x="2934" y="375"/>
                  </a:lnTo>
                  <a:lnTo>
                    <a:pt x="2952" y="376"/>
                  </a:lnTo>
                  <a:lnTo>
                    <a:pt x="2971" y="374"/>
                  </a:lnTo>
                  <a:lnTo>
                    <a:pt x="2990" y="363"/>
                  </a:lnTo>
                  <a:lnTo>
                    <a:pt x="3009" y="344"/>
                  </a:lnTo>
                  <a:lnTo>
                    <a:pt x="3028" y="351"/>
                  </a:lnTo>
                  <a:lnTo>
                    <a:pt x="3047" y="337"/>
                  </a:lnTo>
                  <a:lnTo>
                    <a:pt x="3065" y="326"/>
                  </a:lnTo>
                  <a:lnTo>
                    <a:pt x="3084" y="306"/>
                  </a:lnTo>
                  <a:lnTo>
                    <a:pt x="3103" y="308"/>
                  </a:lnTo>
                  <a:lnTo>
                    <a:pt x="3122" y="286"/>
                  </a:lnTo>
                  <a:lnTo>
                    <a:pt x="3141" y="276"/>
                  </a:lnTo>
                  <a:lnTo>
                    <a:pt x="3160" y="285"/>
                  </a:lnTo>
                  <a:lnTo>
                    <a:pt x="3178" y="284"/>
                  </a:lnTo>
                  <a:lnTo>
                    <a:pt x="3197" y="276"/>
                  </a:lnTo>
                  <a:lnTo>
                    <a:pt x="3216" y="260"/>
                  </a:lnTo>
                  <a:lnTo>
                    <a:pt x="3235" y="261"/>
                  </a:lnTo>
                  <a:lnTo>
                    <a:pt x="3254" y="253"/>
                  </a:lnTo>
                  <a:lnTo>
                    <a:pt x="3273" y="270"/>
                  </a:lnTo>
                  <a:lnTo>
                    <a:pt x="3291" y="273"/>
                  </a:lnTo>
                  <a:lnTo>
                    <a:pt x="3310" y="270"/>
                  </a:lnTo>
                  <a:lnTo>
                    <a:pt x="3329" y="270"/>
                  </a:lnTo>
                  <a:lnTo>
                    <a:pt x="3348" y="270"/>
                  </a:lnTo>
                  <a:lnTo>
                    <a:pt x="3367" y="266"/>
                  </a:lnTo>
                  <a:lnTo>
                    <a:pt x="3386" y="268"/>
                  </a:lnTo>
                  <a:lnTo>
                    <a:pt x="3404" y="262"/>
                  </a:lnTo>
                  <a:lnTo>
                    <a:pt x="3423" y="256"/>
                  </a:lnTo>
                  <a:lnTo>
                    <a:pt x="3442" y="252"/>
                  </a:lnTo>
                  <a:lnTo>
                    <a:pt x="3461" y="252"/>
                  </a:lnTo>
                  <a:lnTo>
                    <a:pt x="3480" y="243"/>
                  </a:lnTo>
                  <a:lnTo>
                    <a:pt x="3499" y="236"/>
                  </a:lnTo>
                  <a:lnTo>
                    <a:pt x="3517" y="229"/>
                  </a:lnTo>
                  <a:lnTo>
                    <a:pt x="3536" y="235"/>
                  </a:lnTo>
                  <a:lnTo>
                    <a:pt x="3555" y="228"/>
                  </a:lnTo>
                  <a:lnTo>
                    <a:pt x="3573" y="193"/>
                  </a:lnTo>
                  <a:lnTo>
                    <a:pt x="3592" y="175"/>
                  </a:lnTo>
                  <a:lnTo>
                    <a:pt x="3611" y="141"/>
                  </a:lnTo>
                  <a:lnTo>
                    <a:pt x="3630" y="146"/>
                  </a:lnTo>
                  <a:lnTo>
                    <a:pt x="3648" y="123"/>
                  </a:lnTo>
                  <a:lnTo>
                    <a:pt x="3667" y="37"/>
                  </a:lnTo>
                  <a:lnTo>
                    <a:pt x="3686" y="0"/>
                  </a:lnTo>
                  <a:lnTo>
                    <a:pt x="3705" y="26"/>
                  </a:lnTo>
                  <a:lnTo>
                    <a:pt x="3724" y="47"/>
                  </a:lnTo>
                  <a:lnTo>
                    <a:pt x="3742" y="68"/>
                  </a:lnTo>
                  <a:lnTo>
                    <a:pt x="3761" y="81"/>
                  </a:lnTo>
                  <a:lnTo>
                    <a:pt x="3780" y="100"/>
                  </a:lnTo>
                  <a:lnTo>
                    <a:pt x="3799" y="103"/>
                  </a:lnTo>
                  <a:lnTo>
                    <a:pt x="3799" y="234"/>
                  </a:lnTo>
                  <a:lnTo>
                    <a:pt x="3780" y="233"/>
                  </a:lnTo>
                  <a:lnTo>
                    <a:pt x="3761" y="225"/>
                  </a:lnTo>
                  <a:lnTo>
                    <a:pt x="3742" y="229"/>
                  </a:lnTo>
                  <a:lnTo>
                    <a:pt x="3724" y="214"/>
                  </a:lnTo>
                  <a:lnTo>
                    <a:pt x="3705" y="206"/>
                  </a:lnTo>
                  <a:lnTo>
                    <a:pt x="3686" y="188"/>
                  </a:lnTo>
                  <a:lnTo>
                    <a:pt x="3667" y="223"/>
                  </a:lnTo>
                  <a:lnTo>
                    <a:pt x="3648" y="285"/>
                  </a:lnTo>
                  <a:lnTo>
                    <a:pt x="3630" y="308"/>
                  </a:lnTo>
                  <a:lnTo>
                    <a:pt x="3611" y="307"/>
                  </a:lnTo>
                  <a:lnTo>
                    <a:pt x="3592" y="325"/>
                  </a:lnTo>
                  <a:lnTo>
                    <a:pt x="3573" y="331"/>
                  </a:lnTo>
                  <a:lnTo>
                    <a:pt x="3555" y="352"/>
                  </a:lnTo>
                  <a:lnTo>
                    <a:pt x="3536" y="356"/>
                  </a:lnTo>
                  <a:lnTo>
                    <a:pt x="3517" y="348"/>
                  </a:lnTo>
                  <a:lnTo>
                    <a:pt x="3499" y="349"/>
                  </a:lnTo>
                  <a:lnTo>
                    <a:pt x="3480" y="352"/>
                  </a:lnTo>
                  <a:lnTo>
                    <a:pt x="3461" y="360"/>
                  </a:lnTo>
                  <a:lnTo>
                    <a:pt x="3442" y="362"/>
                  </a:lnTo>
                  <a:lnTo>
                    <a:pt x="3423" y="360"/>
                  </a:lnTo>
                  <a:lnTo>
                    <a:pt x="3404" y="365"/>
                  </a:lnTo>
                  <a:lnTo>
                    <a:pt x="3386" y="373"/>
                  </a:lnTo>
                  <a:lnTo>
                    <a:pt x="3367" y="375"/>
                  </a:lnTo>
                  <a:lnTo>
                    <a:pt x="3348" y="379"/>
                  </a:lnTo>
                  <a:lnTo>
                    <a:pt x="3329" y="385"/>
                  </a:lnTo>
                  <a:lnTo>
                    <a:pt x="3310" y="390"/>
                  </a:lnTo>
                  <a:lnTo>
                    <a:pt x="3291" y="397"/>
                  </a:lnTo>
                  <a:lnTo>
                    <a:pt x="3273" y="399"/>
                  </a:lnTo>
                  <a:lnTo>
                    <a:pt x="3254" y="389"/>
                  </a:lnTo>
                  <a:lnTo>
                    <a:pt x="3235" y="401"/>
                  </a:lnTo>
                  <a:lnTo>
                    <a:pt x="3216" y="406"/>
                  </a:lnTo>
                  <a:lnTo>
                    <a:pt x="3197" y="416"/>
                  </a:lnTo>
                  <a:lnTo>
                    <a:pt x="3178" y="427"/>
                  </a:lnTo>
                  <a:lnTo>
                    <a:pt x="3160" y="434"/>
                  </a:lnTo>
                  <a:lnTo>
                    <a:pt x="3141" y="428"/>
                  </a:lnTo>
                  <a:lnTo>
                    <a:pt x="3122" y="431"/>
                  </a:lnTo>
                  <a:lnTo>
                    <a:pt x="3103" y="446"/>
                  </a:lnTo>
                  <a:lnTo>
                    <a:pt x="3084" y="444"/>
                  </a:lnTo>
                  <a:lnTo>
                    <a:pt x="3065" y="452"/>
                  </a:lnTo>
                  <a:lnTo>
                    <a:pt x="3047" y="457"/>
                  </a:lnTo>
                  <a:lnTo>
                    <a:pt x="3028" y="466"/>
                  </a:lnTo>
                  <a:lnTo>
                    <a:pt x="3009" y="464"/>
                  </a:lnTo>
                  <a:lnTo>
                    <a:pt x="2990" y="479"/>
                  </a:lnTo>
                  <a:lnTo>
                    <a:pt x="2971" y="482"/>
                  </a:lnTo>
                  <a:lnTo>
                    <a:pt x="2952" y="482"/>
                  </a:lnTo>
                  <a:lnTo>
                    <a:pt x="2934" y="483"/>
                  </a:lnTo>
                  <a:lnTo>
                    <a:pt x="2915" y="479"/>
                  </a:lnTo>
                  <a:lnTo>
                    <a:pt x="2896" y="482"/>
                  </a:lnTo>
                  <a:lnTo>
                    <a:pt x="2878" y="486"/>
                  </a:lnTo>
                  <a:lnTo>
                    <a:pt x="2859" y="488"/>
                  </a:lnTo>
                  <a:lnTo>
                    <a:pt x="2840" y="491"/>
                  </a:lnTo>
                  <a:lnTo>
                    <a:pt x="2821" y="500"/>
                  </a:lnTo>
                  <a:lnTo>
                    <a:pt x="2803" y="498"/>
                  </a:lnTo>
                  <a:lnTo>
                    <a:pt x="2784" y="501"/>
                  </a:lnTo>
                  <a:lnTo>
                    <a:pt x="2765" y="500"/>
                  </a:lnTo>
                  <a:lnTo>
                    <a:pt x="2746" y="498"/>
                  </a:lnTo>
                  <a:lnTo>
                    <a:pt x="2727" y="498"/>
                  </a:lnTo>
                  <a:lnTo>
                    <a:pt x="2708" y="494"/>
                  </a:lnTo>
                  <a:lnTo>
                    <a:pt x="2690" y="490"/>
                  </a:lnTo>
                  <a:lnTo>
                    <a:pt x="2671" y="491"/>
                  </a:lnTo>
                  <a:lnTo>
                    <a:pt x="2652" y="491"/>
                  </a:lnTo>
                  <a:lnTo>
                    <a:pt x="2633" y="497"/>
                  </a:lnTo>
                  <a:lnTo>
                    <a:pt x="2614" y="502"/>
                  </a:lnTo>
                  <a:lnTo>
                    <a:pt x="2595" y="503"/>
                  </a:lnTo>
                  <a:lnTo>
                    <a:pt x="2577" y="501"/>
                  </a:lnTo>
                  <a:lnTo>
                    <a:pt x="2558" y="497"/>
                  </a:lnTo>
                  <a:lnTo>
                    <a:pt x="2539" y="497"/>
                  </a:lnTo>
                  <a:lnTo>
                    <a:pt x="2520" y="496"/>
                  </a:lnTo>
                  <a:lnTo>
                    <a:pt x="2501" y="497"/>
                  </a:lnTo>
                  <a:lnTo>
                    <a:pt x="2482" y="497"/>
                  </a:lnTo>
                  <a:lnTo>
                    <a:pt x="2464" y="494"/>
                  </a:lnTo>
                  <a:lnTo>
                    <a:pt x="2445" y="489"/>
                  </a:lnTo>
                  <a:lnTo>
                    <a:pt x="2426" y="487"/>
                  </a:lnTo>
                  <a:lnTo>
                    <a:pt x="2407" y="481"/>
                  </a:lnTo>
                  <a:lnTo>
                    <a:pt x="2388" y="476"/>
                  </a:lnTo>
                  <a:lnTo>
                    <a:pt x="2369" y="474"/>
                  </a:lnTo>
                  <a:lnTo>
                    <a:pt x="2351" y="468"/>
                  </a:lnTo>
                  <a:lnTo>
                    <a:pt x="2332" y="453"/>
                  </a:lnTo>
                  <a:lnTo>
                    <a:pt x="2313" y="446"/>
                  </a:lnTo>
                  <a:lnTo>
                    <a:pt x="2294" y="447"/>
                  </a:lnTo>
                  <a:lnTo>
                    <a:pt x="2275" y="442"/>
                  </a:lnTo>
                  <a:lnTo>
                    <a:pt x="2257" y="423"/>
                  </a:lnTo>
                  <a:lnTo>
                    <a:pt x="2238" y="409"/>
                  </a:lnTo>
                  <a:lnTo>
                    <a:pt x="2219" y="404"/>
                  </a:lnTo>
                  <a:lnTo>
                    <a:pt x="2200" y="404"/>
                  </a:lnTo>
                  <a:lnTo>
                    <a:pt x="2182" y="406"/>
                  </a:lnTo>
                  <a:lnTo>
                    <a:pt x="2163" y="392"/>
                  </a:lnTo>
                  <a:lnTo>
                    <a:pt x="2144" y="391"/>
                  </a:lnTo>
                  <a:lnTo>
                    <a:pt x="2126" y="392"/>
                  </a:lnTo>
                  <a:lnTo>
                    <a:pt x="2107" y="392"/>
                  </a:lnTo>
                  <a:lnTo>
                    <a:pt x="2088" y="390"/>
                  </a:lnTo>
                  <a:lnTo>
                    <a:pt x="2069" y="391"/>
                  </a:lnTo>
                  <a:lnTo>
                    <a:pt x="2050" y="395"/>
                  </a:lnTo>
                  <a:lnTo>
                    <a:pt x="2031" y="397"/>
                  </a:lnTo>
                  <a:lnTo>
                    <a:pt x="2013" y="389"/>
                  </a:lnTo>
                  <a:lnTo>
                    <a:pt x="1994" y="404"/>
                  </a:lnTo>
                  <a:lnTo>
                    <a:pt x="1975" y="411"/>
                  </a:lnTo>
                  <a:lnTo>
                    <a:pt x="1956" y="419"/>
                  </a:lnTo>
                  <a:lnTo>
                    <a:pt x="1937" y="416"/>
                  </a:lnTo>
                  <a:lnTo>
                    <a:pt x="1918" y="432"/>
                  </a:lnTo>
                  <a:lnTo>
                    <a:pt x="1900" y="436"/>
                  </a:lnTo>
                  <a:lnTo>
                    <a:pt x="1881" y="441"/>
                  </a:lnTo>
                  <a:lnTo>
                    <a:pt x="1862" y="437"/>
                  </a:lnTo>
                  <a:lnTo>
                    <a:pt x="1843" y="450"/>
                  </a:lnTo>
                  <a:lnTo>
                    <a:pt x="1824" y="457"/>
                  </a:lnTo>
                  <a:lnTo>
                    <a:pt x="1805" y="460"/>
                  </a:lnTo>
                  <a:lnTo>
                    <a:pt x="1786" y="461"/>
                  </a:lnTo>
                  <a:lnTo>
                    <a:pt x="1768" y="467"/>
                  </a:lnTo>
                  <a:lnTo>
                    <a:pt x="1749" y="468"/>
                  </a:lnTo>
                  <a:lnTo>
                    <a:pt x="1730" y="468"/>
                  </a:lnTo>
                  <a:lnTo>
                    <a:pt x="1711" y="464"/>
                  </a:lnTo>
                  <a:lnTo>
                    <a:pt x="1692" y="474"/>
                  </a:lnTo>
                  <a:lnTo>
                    <a:pt x="1673" y="477"/>
                  </a:lnTo>
                  <a:lnTo>
                    <a:pt x="1655" y="476"/>
                  </a:lnTo>
                  <a:lnTo>
                    <a:pt x="1636" y="479"/>
                  </a:lnTo>
                  <a:lnTo>
                    <a:pt x="1617" y="488"/>
                  </a:lnTo>
                  <a:lnTo>
                    <a:pt x="1598" y="483"/>
                  </a:lnTo>
                  <a:lnTo>
                    <a:pt x="1579" y="490"/>
                  </a:lnTo>
                  <a:lnTo>
                    <a:pt x="1561" y="468"/>
                  </a:lnTo>
                  <a:lnTo>
                    <a:pt x="1542" y="464"/>
                  </a:lnTo>
                  <a:lnTo>
                    <a:pt x="1523" y="465"/>
                  </a:lnTo>
                  <a:lnTo>
                    <a:pt x="1504" y="472"/>
                  </a:lnTo>
                  <a:lnTo>
                    <a:pt x="1486" y="464"/>
                  </a:lnTo>
                  <a:lnTo>
                    <a:pt x="1467" y="462"/>
                  </a:lnTo>
                  <a:lnTo>
                    <a:pt x="1448" y="463"/>
                  </a:lnTo>
                  <a:lnTo>
                    <a:pt x="1430" y="466"/>
                  </a:lnTo>
                  <a:lnTo>
                    <a:pt x="1411" y="465"/>
                  </a:lnTo>
                  <a:lnTo>
                    <a:pt x="1392" y="467"/>
                  </a:lnTo>
                  <a:lnTo>
                    <a:pt x="1373" y="470"/>
                  </a:lnTo>
                  <a:lnTo>
                    <a:pt x="1354" y="460"/>
                  </a:lnTo>
                  <a:lnTo>
                    <a:pt x="1335" y="461"/>
                  </a:lnTo>
                  <a:lnTo>
                    <a:pt x="1317" y="469"/>
                  </a:lnTo>
                  <a:lnTo>
                    <a:pt x="1298" y="468"/>
                  </a:lnTo>
                  <a:lnTo>
                    <a:pt x="1279" y="468"/>
                  </a:lnTo>
                  <a:lnTo>
                    <a:pt x="1260" y="464"/>
                  </a:lnTo>
                  <a:lnTo>
                    <a:pt x="1241" y="470"/>
                  </a:lnTo>
                  <a:lnTo>
                    <a:pt x="1222" y="472"/>
                  </a:lnTo>
                  <a:lnTo>
                    <a:pt x="1204" y="478"/>
                  </a:lnTo>
                  <a:lnTo>
                    <a:pt x="1185" y="469"/>
                  </a:lnTo>
                  <a:lnTo>
                    <a:pt x="1166" y="467"/>
                  </a:lnTo>
                  <a:lnTo>
                    <a:pt x="1147" y="458"/>
                  </a:lnTo>
                  <a:lnTo>
                    <a:pt x="1128" y="461"/>
                  </a:lnTo>
                  <a:lnTo>
                    <a:pt x="1109" y="460"/>
                  </a:lnTo>
                  <a:lnTo>
                    <a:pt x="1091" y="454"/>
                  </a:lnTo>
                  <a:lnTo>
                    <a:pt x="1072" y="452"/>
                  </a:lnTo>
                  <a:lnTo>
                    <a:pt x="1053" y="456"/>
                  </a:lnTo>
                  <a:lnTo>
                    <a:pt x="1034" y="462"/>
                  </a:lnTo>
                  <a:lnTo>
                    <a:pt x="1015" y="460"/>
                  </a:lnTo>
                  <a:lnTo>
                    <a:pt x="996" y="471"/>
                  </a:lnTo>
                  <a:lnTo>
                    <a:pt x="978" y="476"/>
                  </a:lnTo>
                  <a:lnTo>
                    <a:pt x="959" y="471"/>
                  </a:lnTo>
                  <a:lnTo>
                    <a:pt x="940" y="483"/>
                  </a:lnTo>
                  <a:lnTo>
                    <a:pt x="921" y="491"/>
                  </a:lnTo>
                  <a:lnTo>
                    <a:pt x="902" y="493"/>
                  </a:lnTo>
                  <a:lnTo>
                    <a:pt x="883" y="488"/>
                  </a:lnTo>
                  <a:lnTo>
                    <a:pt x="865" y="506"/>
                  </a:lnTo>
                  <a:lnTo>
                    <a:pt x="846" y="510"/>
                  </a:lnTo>
                  <a:lnTo>
                    <a:pt x="827" y="517"/>
                  </a:lnTo>
                  <a:lnTo>
                    <a:pt x="809" y="507"/>
                  </a:lnTo>
                  <a:lnTo>
                    <a:pt x="790" y="526"/>
                  </a:lnTo>
                  <a:lnTo>
                    <a:pt x="771" y="531"/>
                  </a:lnTo>
                  <a:lnTo>
                    <a:pt x="752" y="536"/>
                  </a:lnTo>
                  <a:lnTo>
                    <a:pt x="734" y="528"/>
                  </a:lnTo>
                  <a:lnTo>
                    <a:pt x="715" y="536"/>
                  </a:lnTo>
                  <a:lnTo>
                    <a:pt x="696" y="528"/>
                  </a:lnTo>
                  <a:lnTo>
                    <a:pt x="677" y="533"/>
                  </a:lnTo>
                  <a:lnTo>
                    <a:pt x="658" y="519"/>
                  </a:lnTo>
                  <a:lnTo>
                    <a:pt x="639" y="529"/>
                  </a:lnTo>
                  <a:lnTo>
                    <a:pt x="621" y="535"/>
                  </a:lnTo>
                  <a:lnTo>
                    <a:pt x="602" y="532"/>
                  </a:lnTo>
                  <a:lnTo>
                    <a:pt x="583" y="517"/>
                  </a:lnTo>
                  <a:lnTo>
                    <a:pt x="564" y="526"/>
                  </a:lnTo>
                  <a:lnTo>
                    <a:pt x="545" y="531"/>
                  </a:lnTo>
                  <a:lnTo>
                    <a:pt x="526" y="541"/>
                  </a:lnTo>
                  <a:lnTo>
                    <a:pt x="508" y="538"/>
                  </a:lnTo>
                  <a:lnTo>
                    <a:pt x="489" y="541"/>
                  </a:lnTo>
                  <a:lnTo>
                    <a:pt x="470" y="532"/>
                  </a:lnTo>
                  <a:lnTo>
                    <a:pt x="451" y="542"/>
                  </a:lnTo>
                  <a:lnTo>
                    <a:pt x="432" y="525"/>
                  </a:lnTo>
                  <a:lnTo>
                    <a:pt x="413" y="529"/>
                  </a:lnTo>
                  <a:lnTo>
                    <a:pt x="395" y="523"/>
                  </a:lnTo>
                  <a:lnTo>
                    <a:pt x="376" y="530"/>
                  </a:lnTo>
                  <a:lnTo>
                    <a:pt x="357" y="519"/>
                  </a:lnTo>
                  <a:lnTo>
                    <a:pt x="338" y="533"/>
                  </a:lnTo>
                  <a:lnTo>
                    <a:pt x="319" y="535"/>
                  </a:lnTo>
                  <a:lnTo>
                    <a:pt x="300" y="543"/>
                  </a:lnTo>
                  <a:lnTo>
                    <a:pt x="282" y="532"/>
                  </a:lnTo>
                  <a:lnTo>
                    <a:pt x="263" y="542"/>
                  </a:lnTo>
                  <a:lnTo>
                    <a:pt x="244" y="540"/>
                  </a:lnTo>
                  <a:lnTo>
                    <a:pt x="225" y="548"/>
                  </a:lnTo>
                  <a:lnTo>
                    <a:pt x="206" y="541"/>
                  </a:lnTo>
                  <a:lnTo>
                    <a:pt x="188" y="558"/>
                  </a:lnTo>
                  <a:lnTo>
                    <a:pt x="169" y="563"/>
                  </a:lnTo>
                  <a:lnTo>
                    <a:pt x="150" y="570"/>
                  </a:lnTo>
                  <a:lnTo>
                    <a:pt x="131" y="560"/>
                  </a:lnTo>
                  <a:lnTo>
                    <a:pt x="113" y="564"/>
                  </a:lnTo>
                  <a:lnTo>
                    <a:pt x="94" y="568"/>
                  </a:lnTo>
                  <a:lnTo>
                    <a:pt x="75" y="571"/>
                  </a:lnTo>
                  <a:lnTo>
                    <a:pt x="57" y="567"/>
                  </a:lnTo>
                  <a:lnTo>
                    <a:pt x="38" y="584"/>
                  </a:lnTo>
                  <a:lnTo>
                    <a:pt x="19" y="592"/>
                  </a:lnTo>
                  <a:lnTo>
                    <a:pt x="0" y="602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947" y="2214"/>
              <a:ext cx="3799" cy="856"/>
            </a:xfrm>
            <a:custGeom>
              <a:avLst/>
              <a:gdLst>
                <a:gd name="T0" fmla="*/ 94 w 3799"/>
                <a:gd name="T1" fmla="*/ 807 h 856"/>
                <a:gd name="T2" fmla="*/ 225 w 3799"/>
                <a:gd name="T3" fmla="*/ 786 h 856"/>
                <a:gd name="T4" fmla="*/ 357 w 3799"/>
                <a:gd name="T5" fmla="*/ 756 h 856"/>
                <a:gd name="T6" fmla="*/ 489 w 3799"/>
                <a:gd name="T7" fmla="*/ 775 h 856"/>
                <a:gd name="T8" fmla="*/ 621 w 3799"/>
                <a:gd name="T9" fmla="*/ 768 h 856"/>
                <a:gd name="T10" fmla="*/ 752 w 3799"/>
                <a:gd name="T11" fmla="*/ 763 h 856"/>
                <a:gd name="T12" fmla="*/ 883 w 3799"/>
                <a:gd name="T13" fmla="*/ 713 h 856"/>
                <a:gd name="T14" fmla="*/ 1015 w 3799"/>
                <a:gd name="T15" fmla="*/ 681 h 856"/>
                <a:gd name="T16" fmla="*/ 1147 w 3799"/>
                <a:gd name="T17" fmla="*/ 671 h 856"/>
                <a:gd name="T18" fmla="*/ 1279 w 3799"/>
                <a:gd name="T19" fmla="*/ 685 h 856"/>
                <a:gd name="T20" fmla="*/ 1411 w 3799"/>
                <a:gd name="T21" fmla="*/ 677 h 856"/>
                <a:gd name="T22" fmla="*/ 1542 w 3799"/>
                <a:gd name="T23" fmla="*/ 651 h 856"/>
                <a:gd name="T24" fmla="*/ 1673 w 3799"/>
                <a:gd name="T25" fmla="*/ 632 h 856"/>
                <a:gd name="T26" fmla="*/ 1805 w 3799"/>
                <a:gd name="T27" fmla="*/ 629 h 856"/>
                <a:gd name="T28" fmla="*/ 1937 w 3799"/>
                <a:gd name="T29" fmla="*/ 577 h 856"/>
                <a:gd name="T30" fmla="*/ 2069 w 3799"/>
                <a:gd name="T31" fmla="*/ 548 h 856"/>
                <a:gd name="T32" fmla="*/ 2200 w 3799"/>
                <a:gd name="T33" fmla="*/ 552 h 856"/>
                <a:gd name="T34" fmla="*/ 2332 w 3799"/>
                <a:gd name="T35" fmla="*/ 583 h 856"/>
                <a:gd name="T36" fmla="*/ 2464 w 3799"/>
                <a:gd name="T37" fmla="*/ 629 h 856"/>
                <a:gd name="T38" fmla="*/ 2595 w 3799"/>
                <a:gd name="T39" fmla="*/ 629 h 856"/>
                <a:gd name="T40" fmla="*/ 2727 w 3799"/>
                <a:gd name="T41" fmla="*/ 595 h 856"/>
                <a:gd name="T42" fmla="*/ 2859 w 3799"/>
                <a:gd name="T43" fmla="*/ 555 h 856"/>
                <a:gd name="T44" fmla="*/ 2990 w 3799"/>
                <a:gd name="T45" fmla="*/ 491 h 856"/>
                <a:gd name="T46" fmla="*/ 3122 w 3799"/>
                <a:gd name="T47" fmla="*/ 389 h 856"/>
                <a:gd name="T48" fmla="*/ 3254 w 3799"/>
                <a:gd name="T49" fmla="*/ 337 h 856"/>
                <a:gd name="T50" fmla="*/ 3386 w 3799"/>
                <a:gd name="T51" fmla="*/ 359 h 856"/>
                <a:gd name="T52" fmla="*/ 3517 w 3799"/>
                <a:gd name="T53" fmla="*/ 333 h 856"/>
                <a:gd name="T54" fmla="*/ 3648 w 3799"/>
                <a:gd name="T55" fmla="*/ 210 h 856"/>
                <a:gd name="T56" fmla="*/ 3780 w 3799"/>
                <a:gd name="T57" fmla="*/ 26 h 856"/>
                <a:gd name="T58" fmla="*/ 3705 w 3799"/>
                <a:gd name="T59" fmla="*/ 280 h 856"/>
                <a:gd name="T60" fmla="*/ 3573 w 3799"/>
                <a:gd name="T61" fmla="*/ 447 h 856"/>
                <a:gd name="T62" fmla="*/ 3442 w 3799"/>
                <a:gd name="T63" fmla="*/ 506 h 856"/>
                <a:gd name="T64" fmla="*/ 3310 w 3799"/>
                <a:gd name="T65" fmla="*/ 524 h 856"/>
                <a:gd name="T66" fmla="*/ 3178 w 3799"/>
                <a:gd name="T67" fmla="*/ 538 h 856"/>
                <a:gd name="T68" fmla="*/ 3047 w 3799"/>
                <a:gd name="T69" fmla="*/ 591 h 856"/>
                <a:gd name="T70" fmla="*/ 2915 w 3799"/>
                <a:gd name="T71" fmla="*/ 629 h 856"/>
                <a:gd name="T72" fmla="*/ 2784 w 3799"/>
                <a:gd name="T73" fmla="*/ 673 h 856"/>
                <a:gd name="T74" fmla="*/ 2652 w 3799"/>
                <a:gd name="T75" fmla="*/ 681 h 856"/>
                <a:gd name="T76" fmla="*/ 2520 w 3799"/>
                <a:gd name="T77" fmla="*/ 692 h 856"/>
                <a:gd name="T78" fmla="*/ 2388 w 3799"/>
                <a:gd name="T79" fmla="*/ 668 h 856"/>
                <a:gd name="T80" fmla="*/ 2257 w 3799"/>
                <a:gd name="T81" fmla="*/ 620 h 856"/>
                <a:gd name="T82" fmla="*/ 2126 w 3799"/>
                <a:gd name="T83" fmla="*/ 600 h 856"/>
                <a:gd name="T84" fmla="*/ 1994 w 3799"/>
                <a:gd name="T85" fmla="*/ 613 h 856"/>
                <a:gd name="T86" fmla="*/ 1862 w 3799"/>
                <a:gd name="T87" fmla="*/ 651 h 856"/>
                <a:gd name="T88" fmla="*/ 1730 w 3799"/>
                <a:gd name="T89" fmla="*/ 680 h 856"/>
                <a:gd name="T90" fmla="*/ 1598 w 3799"/>
                <a:gd name="T91" fmla="*/ 707 h 856"/>
                <a:gd name="T92" fmla="*/ 1467 w 3799"/>
                <a:gd name="T93" fmla="*/ 707 h 856"/>
                <a:gd name="T94" fmla="*/ 1335 w 3799"/>
                <a:gd name="T95" fmla="*/ 714 h 856"/>
                <a:gd name="T96" fmla="*/ 1204 w 3799"/>
                <a:gd name="T97" fmla="*/ 730 h 856"/>
                <a:gd name="T98" fmla="*/ 1072 w 3799"/>
                <a:gd name="T99" fmla="*/ 705 h 856"/>
                <a:gd name="T100" fmla="*/ 940 w 3799"/>
                <a:gd name="T101" fmla="*/ 737 h 856"/>
                <a:gd name="T102" fmla="*/ 809 w 3799"/>
                <a:gd name="T103" fmla="*/ 761 h 856"/>
                <a:gd name="T104" fmla="*/ 677 w 3799"/>
                <a:gd name="T105" fmla="*/ 787 h 856"/>
                <a:gd name="T106" fmla="*/ 545 w 3799"/>
                <a:gd name="T107" fmla="*/ 785 h 856"/>
                <a:gd name="T108" fmla="*/ 413 w 3799"/>
                <a:gd name="T109" fmla="*/ 783 h 856"/>
                <a:gd name="T110" fmla="*/ 282 w 3799"/>
                <a:gd name="T111" fmla="*/ 786 h 856"/>
                <a:gd name="T112" fmla="*/ 150 w 3799"/>
                <a:gd name="T113" fmla="*/ 824 h 856"/>
                <a:gd name="T114" fmla="*/ 19 w 3799"/>
                <a:gd name="T115" fmla="*/ 846 h 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856">
                  <a:moveTo>
                    <a:pt x="0" y="856"/>
                  </a:moveTo>
                  <a:lnTo>
                    <a:pt x="0" y="842"/>
                  </a:lnTo>
                  <a:lnTo>
                    <a:pt x="19" y="831"/>
                  </a:lnTo>
                  <a:lnTo>
                    <a:pt x="38" y="823"/>
                  </a:lnTo>
                  <a:lnTo>
                    <a:pt x="57" y="805"/>
                  </a:lnTo>
                  <a:lnTo>
                    <a:pt x="75" y="810"/>
                  </a:lnTo>
                  <a:lnTo>
                    <a:pt x="94" y="807"/>
                  </a:lnTo>
                  <a:lnTo>
                    <a:pt x="113" y="802"/>
                  </a:lnTo>
                  <a:lnTo>
                    <a:pt x="131" y="797"/>
                  </a:lnTo>
                  <a:lnTo>
                    <a:pt x="150" y="808"/>
                  </a:lnTo>
                  <a:lnTo>
                    <a:pt x="169" y="801"/>
                  </a:lnTo>
                  <a:lnTo>
                    <a:pt x="188" y="797"/>
                  </a:lnTo>
                  <a:lnTo>
                    <a:pt x="206" y="778"/>
                  </a:lnTo>
                  <a:lnTo>
                    <a:pt x="225" y="786"/>
                  </a:lnTo>
                  <a:lnTo>
                    <a:pt x="244" y="777"/>
                  </a:lnTo>
                  <a:lnTo>
                    <a:pt x="263" y="778"/>
                  </a:lnTo>
                  <a:lnTo>
                    <a:pt x="282" y="768"/>
                  </a:lnTo>
                  <a:lnTo>
                    <a:pt x="300" y="780"/>
                  </a:lnTo>
                  <a:lnTo>
                    <a:pt x="319" y="771"/>
                  </a:lnTo>
                  <a:lnTo>
                    <a:pt x="338" y="770"/>
                  </a:lnTo>
                  <a:lnTo>
                    <a:pt x="357" y="756"/>
                  </a:lnTo>
                  <a:lnTo>
                    <a:pt x="376" y="767"/>
                  </a:lnTo>
                  <a:lnTo>
                    <a:pt x="395" y="759"/>
                  </a:lnTo>
                  <a:lnTo>
                    <a:pt x="413" y="765"/>
                  </a:lnTo>
                  <a:lnTo>
                    <a:pt x="432" y="762"/>
                  </a:lnTo>
                  <a:lnTo>
                    <a:pt x="451" y="778"/>
                  </a:lnTo>
                  <a:lnTo>
                    <a:pt x="470" y="767"/>
                  </a:lnTo>
                  <a:lnTo>
                    <a:pt x="489" y="775"/>
                  </a:lnTo>
                  <a:lnTo>
                    <a:pt x="508" y="771"/>
                  </a:lnTo>
                  <a:lnTo>
                    <a:pt x="526" y="775"/>
                  </a:lnTo>
                  <a:lnTo>
                    <a:pt x="545" y="764"/>
                  </a:lnTo>
                  <a:lnTo>
                    <a:pt x="564" y="761"/>
                  </a:lnTo>
                  <a:lnTo>
                    <a:pt x="583" y="752"/>
                  </a:lnTo>
                  <a:lnTo>
                    <a:pt x="602" y="766"/>
                  </a:lnTo>
                  <a:lnTo>
                    <a:pt x="621" y="768"/>
                  </a:lnTo>
                  <a:lnTo>
                    <a:pt x="639" y="763"/>
                  </a:lnTo>
                  <a:lnTo>
                    <a:pt x="658" y="752"/>
                  </a:lnTo>
                  <a:lnTo>
                    <a:pt x="677" y="767"/>
                  </a:lnTo>
                  <a:lnTo>
                    <a:pt x="696" y="760"/>
                  </a:lnTo>
                  <a:lnTo>
                    <a:pt x="715" y="767"/>
                  </a:lnTo>
                  <a:lnTo>
                    <a:pt x="734" y="756"/>
                  </a:lnTo>
                  <a:lnTo>
                    <a:pt x="752" y="763"/>
                  </a:lnTo>
                  <a:lnTo>
                    <a:pt x="771" y="756"/>
                  </a:lnTo>
                  <a:lnTo>
                    <a:pt x="790" y="751"/>
                  </a:lnTo>
                  <a:lnTo>
                    <a:pt x="809" y="730"/>
                  </a:lnTo>
                  <a:lnTo>
                    <a:pt x="827" y="741"/>
                  </a:lnTo>
                  <a:lnTo>
                    <a:pt x="846" y="736"/>
                  </a:lnTo>
                  <a:lnTo>
                    <a:pt x="865" y="731"/>
                  </a:lnTo>
                  <a:lnTo>
                    <a:pt x="883" y="713"/>
                  </a:lnTo>
                  <a:lnTo>
                    <a:pt x="902" y="718"/>
                  </a:lnTo>
                  <a:lnTo>
                    <a:pt x="921" y="716"/>
                  </a:lnTo>
                  <a:lnTo>
                    <a:pt x="940" y="708"/>
                  </a:lnTo>
                  <a:lnTo>
                    <a:pt x="959" y="697"/>
                  </a:lnTo>
                  <a:lnTo>
                    <a:pt x="978" y="701"/>
                  </a:lnTo>
                  <a:lnTo>
                    <a:pt x="996" y="694"/>
                  </a:lnTo>
                  <a:lnTo>
                    <a:pt x="1015" y="681"/>
                  </a:lnTo>
                  <a:lnTo>
                    <a:pt x="1034" y="681"/>
                  </a:lnTo>
                  <a:lnTo>
                    <a:pt x="1053" y="676"/>
                  </a:lnTo>
                  <a:lnTo>
                    <a:pt x="1072" y="670"/>
                  </a:lnTo>
                  <a:lnTo>
                    <a:pt x="1091" y="669"/>
                  </a:lnTo>
                  <a:lnTo>
                    <a:pt x="1109" y="673"/>
                  </a:lnTo>
                  <a:lnTo>
                    <a:pt x="1128" y="673"/>
                  </a:lnTo>
                  <a:lnTo>
                    <a:pt x="1147" y="671"/>
                  </a:lnTo>
                  <a:lnTo>
                    <a:pt x="1166" y="681"/>
                  </a:lnTo>
                  <a:lnTo>
                    <a:pt x="1185" y="683"/>
                  </a:lnTo>
                  <a:lnTo>
                    <a:pt x="1204" y="693"/>
                  </a:lnTo>
                  <a:lnTo>
                    <a:pt x="1222" y="688"/>
                  </a:lnTo>
                  <a:lnTo>
                    <a:pt x="1241" y="686"/>
                  </a:lnTo>
                  <a:lnTo>
                    <a:pt x="1260" y="681"/>
                  </a:lnTo>
                  <a:lnTo>
                    <a:pt x="1279" y="685"/>
                  </a:lnTo>
                  <a:lnTo>
                    <a:pt x="1298" y="685"/>
                  </a:lnTo>
                  <a:lnTo>
                    <a:pt x="1317" y="687"/>
                  </a:lnTo>
                  <a:lnTo>
                    <a:pt x="1335" y="678"/>
                  </a:lnTo>
                  <a:lnTo>
                    <a:pt x="1354" y="675"/>
                  </a:lnTo>
                  <a:lnTo>
                    <a:pt x="1373" y="685"/>
                  </a:lnTo>
                  <a:lnTo>
                    <a:pt x="1392" y="681"/>
                  </a:lnTo>
                  <a:lnTo>
                    <a:pt x="1411" y="677"/>
                  </a:lnTo>
                  <a:lnTo>
                    <a:pt x="1430" y="674"/>
                  </a:lnTo>
                  <a:lnTo>
                    <a:pt x="1448" y="668"/>
                  </a:lnTo>
                  <a:lnTo>
                    <a:pt x="1467" y="665"/>
                  </a:lnTo>
                  <a:lnTo>
                    <a:pt x="1486" y="662"/>
                  </a:lnTo>
                  <a:lnTo>
                    <a:pt x="1504" y="664"/>
                  </a:lnTo>
                  <a:lnTo>
                    <a:pt x="1523" y="652"/>
                  </a:lnTo>
                  <a:lnTo>
                    <a:pt x="1542" y="651"/>
                  </a:lnTo>
                  <a:lnTo>
                    <a:pt x="1561" y="656"/>
                  </a:lnTo>
                  <a:lnTo>
                    <a:pt x="1579" y="671"/>
                  </a:lnTo>
                  <a:lnTo>
                    <a:pt x="1598" y="659"/>
                  </a:lnTo>
                  <a:lnTo>
                    <a:pt x="1617" y="655"/>
                  </a:lnTo>
                  <a:lnTo>
                    <a:pt x="1636" y="640"/>
                  </a:lnTo>
                  <a:lnTo>
                    <a:pt x="1655" y="633"/>
                  </a:lnTo>
                  <a:lnTo>
                    <a:pt x="1673" y="632"/>
                  </a:lnTo>
                  <a:lnTo>
                    <a:pt x="1692" y="624"/>
                  </a:lnTo>
                  <a:lnTo>
                    <a:pt x="1711" y="616"/>
                  </a:lnTo>
                  <a:lnTo>
                    <a:pt x="1730" y="628"/>
                  </a:lnTo>
                  <a:lnTo>
                    <a:pt x="1749" y="635"/>
                  </a:lnTo>
                  <a:lnTo>
                    <a:pt x="1768" y="636"/>
                  </a:lnTo>
                  <a:lnTo>
                    <a:pt x="1786" y="632"/>
                  </a:lnTo>
                  <a:lnTo>
                    <a:pt x="1805" y="629"/>
                  </a:lnTo>
                  <a:lnTo>
                    <a:pt x="1824" y="625"/>
                  </a:lnTo>
                  <a:lnTo>
                    <a:pt x="1843" y="617"/>
                  </a:lnTo>
                  <a:lnTo>
                    <a:pt x="1862" y="599"/>
                  </a:lnTo>
                  <a:lnTo>
                    <a:pt x="1881" y="602"/>
                  </a:lnTo>
                  <a:lnTo>
                    <a:pt x="1900" y="595"/>
                  </a:lnTo>
                  <a:lnTo>
                    <a:pt x="1918" y="592"/>
                  </a:lnTo>
                  <a:lnTo>
                    <a:pt x="1937" y="577"/>
                  </a:lnTo>
                  <a:lnTo>
                    <a:pt x="1956" y="578"/>
                  </a:lnTo>
                  <a:lnTo>
                    <a:pt x="1975" y="568"/>
                  </a:lnTo>
                  <a:lnTo>
                    <a:pt x="1994" y="560"/>
                  </a:lnTo>
                  <a:lnTo>
                    <a:pt x="2013" y="544"/>
                  </a:lnTo>
                  <a:lnTo>
                    <a:pt x="2031" y="552"/>
                  </a:lnTo>
                  <a:lnTo>
                    <a:pt x="2050" y="551"/>
                  </a:lnTo>
                  <a:lnTo>
                    <a:pt x="2069" y="548"/>
                  </a:lnTo>
                  <a:lnTo>
                    <a:pt x="2088" y="546"/>
                  </a:lnTo>
                  <a:lnTo>
                    <a:pt x="2107" y="542"/>
                  </a:lnTo>
                  <a:lnTo>
                    <a:pt x="2126" y="546"/>
                  </a:lnTo>
                  <a:lnTo>
                    <a:pt x="2144" y="545"/>
                  </a:lnTo>
                  <a:lnTo>
                    <a:pt x="2163" y="544"/>
                  </a:lnTo>
                  <a:lnTo>
                    <a:pt x="2182" y="555"/>
                  </a:lnTo>
                  <a:lnTo>
                    <a:pt x="2200" y="552"/>
                  </a:lnTo>
                  <a:lnTo>
                    <a:pt x="2219" y="549"/>
                  </a:lnTo>
                  <a:lnTo>
                    <a:pt x="2238" y="553"/>
                  </a:lnTo>
                  <a:lnTo>
                    <a:pt x="2257" y="565"/>
                  </a:lnTo>
                  <a:lnTo>
                    <a:pt x="2275" y="586"/>
                  </a:lnTo>
                  <a:lnTo>
                    <a:pt x="2294" y="588"/>
                  </a:lnTo>
                  <a:lnTo>
                    <a:pt x="2313" y="583"/>
                  </a:lnTo>
                  <a:lnTo>
                    <a:pt x="2332" y="583"/>
                  </a:lnTo>
                  <a:lnTo>
                    <a:pt x="2351" y="603"/>
                  </a:lnTo>
                  <a:lnTo>
                    <a:pt x="2369" y="609"/>
                  </a:lnTo>
                  <a:lnTo>
                    <a:pt x="2388" y="610"/>
                  </a:lnTo>
                  <a:lnTo>
                    <a:pt x="2407" y="612"/>
                  </a:lnTo>
                  <a:lnTo>
                    <a:pt x="2426" y="621"/>
                  </a:lnTo>
                  <a:lnTo>
                    <a:pt x="2445" y="622"/>
                  </a:lnTo>
                  <a:lnTo>
                    <a:pt x="2464" y="629"/>
                  </a:lnTo>
                  <a:lnTo>
                    <a:pt x="2482" y="632"/>
                  </a:lnTo>
                  <a:lnTo>
                    <a:pt x="2501" y="632"/>
                  </a:lnTo>
                  <a:lnTo>
                    <a:pt x="2520" y="628"/>
                  </a:lnTo>
                  <a:lnTo>
                    <a:pt x="2539" y="628"/>
                  </a:lnTo>
                  <a:lnTo>
                    <a:pt x="2558" y="625"/>
                  </a:lnTo>
                  <a:lnTo>
                    <a:pt x="2577" y="629"/>
                  </a:lnTo>
                  <a:lnTo>
                    <a:pt x="2595" y="629"/>
                  </a:lnTo>
                  <a:lnTo>
                    <a:pt x="2614" y="622"/>
                  </a:lnTo>
                  <a:lnTo>
                    <a:pt x="2633" y="614"/>
                  </a:lnTo>
                  <a:lnTo>
                    <a:pt x="2652" y="601"/>
                  </a:lnTo>
                  <a:lnTo>
                    <a:pt x="2671" y="597"/>
                  </a:lnTo>
                  <a:lnTo>
                    <a:pt x="2690" y="591"/>
                  </a:lnTo>
                  <a:lnTo>
                    <a:pt x="2708" y="589"/>
                  </a:lnTo>
                  <a:lnTo>
                    <a:pt x="2727" y="595"/>
                  </a:lnTo>
                  <a:lnTo>
                    <a:pt x="2746" y="592"/>
                  </a:lnTo>
                  <a:lnTo>
                    <a:pt x="2765" y="589"/>
                  </a:lnTo>
                  <a:lnTo>
                    <a:pt x="2784" y="587"/>
                  </a:lnTo>
                  <a:lnTo>
                    <a:pt x="2803" y="583"/>
                  </a:lnTo>
                  <a:lnTo>
                    <a:pt x="2821" y="582"/>
                  </a:lnTo>
                  <a:lnTo>
                    <a:pt x="2840" y="566"/>
                  </a:lnTo>
                  <a:lnTo>
                    <a:pt x="2859" y="555"/>
                  </a:lnTo>
                  <a:lnTo>
                    <a:pt x="2878" y="550"/>
                  </a:lnTo>
                  <a:lnTo>
                    <a:pt x="2896" y="536"/>
                  </a:lnTo>
                  <a:lnTo>
                    <a:pt x="2915" y="519"/>
                  </a:lnTo>
                  <a:lnTo>
                    <a:pt x="2934" y="516"/>
                  </a:lnTo>
                  <a:lnTo>
                    <a:pt x="2952" y="514"/>
                  </a:lnTo>
                  <a:lnTo>
                    <a:pt x="2971" y="506"/>
                  </a:lnTo>
                  <a:lnTo>
                    <a:pt x="2990" y="491"/>
                  </a:lnTo>
                  <a:lnTo>
                    <a:pt x="3009" y="470"/>
                  </a:lnTo>
                  <a:lnTo>
                    <a:pt x="3028" y="476"/>
                  </a:lnTo>
                  <a:lnTo>
                    <a:pt x="3047" y="459"/>
                  </a:lnTo>
                  <a:lnTo>
                    <a:pt x="3065" y="443"/>
                  </a:lnTo>
                  <a:lnTo>
                    <a:pt x="3084" y="417"/>
                  </a:lnTo>
                  <a:lnTo>
                    <a:pt x="3103" y="416"/>
                  </a:lnTo>
                  <a:lnTo>
                    <a:pt x="3122" y="389"/>
                  </a:lnTo>
                  <a:lnTo>
                    <a:pt x="3141" y="373"/>
                  </a:lnTo>
                  <a:lnTo>
                    <a:pt x="3160" y="381"/>
                  </a:lnTo>
                  <a:lnTo>
                    <a:pt x="3178" y="378"/>
                  </a:lnTo>
                  <a:lnTo>
                    <a:pt x="3197" y="367"/>
                  </a:lnTo>
                  <a:lnTo>
                    <a:pt x="3216" y="348"/>
                  </a:lnTo>
                  <a:lnTo>
                    <a:pt x="3235" y="346"/>
                  </a:lnTo>
                  <a:lnTo>
                    <a:pt x="3254" y="337"/>
                  </a:lnTo>
                  <a:lnTo>
                    <a:pt x="3273" y="351"/>
                  </a:lnTo>
                  <a:lnTo>
                    <a:pt x="3291" y="355"/>
                  </a:lnTo>
                  <a:lnTo>
                    <a:pt x="3310" y="352"/>
                  </a:lnTo>
                  <a:lnTo>
                    <a:pt x="3329" y="353"/>
                  </a:lnTo>
                  <a:lnTo>
                    <a:pt x="3348" y="354"/>
                  </a:lnTo>
                  <a:lnTo>
                    <a:pt x="3367" y="352"/>
                  </a:lnTo>
                  <a:lnTo>
                    <a:pt x="3386" y="359"/>
                  </a:lnTo>
                  <a:lnTo>
                    <a:pt x="3404" y="355"/>
                  </a:lnTo>
                  <a:lnTo>
                    <a:pt x="3423" y="356"/>
                  </a:lnTo>
                  <a:lnTo>
                    <a:pt x="3442" y="352"/>
                  </a:lnTo>
                  <a:lnTo>
                    <a:pt x="3461" y="355"/>
                  </a:lnTo>
                  <a:lnTo>
                    <a:pt x="3480" y="345"/>
                  </a:lnTo>
                  <a:lnTo>
                    <a:pt x="3499" y="339"/>
                  </a:lnTo>
                  <a:lnTo>
                    <a:pt x="3517" y="333"/>
                  </a:lnTo>
                  <a:lnTo>
                    <a:pt x="3536" y="341"/>
                  </a:lnTo>
                  <a:lnTo>
                    <a:pt x="3555" y="333"/>
                  </a:lnTo>
                  <a:lnTo>
                    <a:pt x="3573" y="293"/>
                  </a:lnTo>
                  <a:lnTo>
                    <a:pt x="3592" y="273"/>
                  </a:lnTo>
                  <a:lnTo>
                    <a:pt x="3611" y="236"/>
                  </a:lnTo>
                  <a:lnTo>
                    <a:pt x="3630" y="235"/>
                  </a:lnTo>
                  <a:lnTo>
                    <a:pt x="3648" y="210"/>
                  </a:lnTo>
                  <a:lnTo>
                    <a:pt x="3667" y="122"/>
                  </a:lnTo>
                  <a:lnTo>
                    <a:pt x="3686" y="85"/>
                  </a:lnTo>
                  <a:lnTo>
                    <a:pt x="3705" y="116"/>
                  </a:lnTo>
                  <a:lnTo>
                    <a:pt x="3724" y="145"/>
                  </a:lnTo>
                  <a:lnTo>
                    <a:pt x="3742" y="174"/>
                  </a:lnTo>
                  <a:lnTo>
                    <a:pt x="3761" y="0"/>
                  </a:lnTo>
                  <a:lnTo>
                    <a:pt x="3780" y="26"/>
                  </a:lnTo>
                  <a:lnTo>
                    <a:pt x="3799" y="39"/>
                  </a:lnTo>
                  <a:lnTo>
                    <a:pt x="3799" y="357"/>
                  </a:lnTo>
                  <a:lnTo>
                    <a:pt x="3780" y="354"/>
                  </a:lnTo>
                  <a:lnTo>
                    <a:pt x="3761" y="335"/>
                  </a:lnTo>
                  <a:lnTo>
                    <a:pt x="3742" y="322"/>
                  </a:lnTo>
                  <a:lnTo>
                    <a:pt x="3724" y="301"/>
                  </a:lnTo>
                  <a:lnTo>
                    <a:pt x="3705" y="280"/>
                  </a:lnTo>
                  <a:lnTo>
                    <a:pt x="3686" y="254"/>
                  </a:lnTo>
                  <a:lnTo>
                    <a:pt x="3667" y="291"/>
                  </a:lnTo>
                  <a:lnTo>
                    <a:pt x="3648" y="377"/>
                  </a:lnTo>
                  <a:lnTo>
                    <a:pt x="3630" y="400"/>
                  </a:lnTo>
                  <a:lnTo>
                    <a:pt x="3611" y="395"/>
                  </a:lnTo>
                  <a:lnTo>
                    <a:pt x="3592" y="429"/>
                  </a:lnTo>
                  <a:lnTo>
                    <a:pt x="3573" y="447"/>
                  </a:lnTo>
                  <a:lnTo>
                    <a:pt x="3555" y="482"/>
                  </a:lnTo>
                  <a:lnTo>
                    <a:pt x="3536" y="489"/>
                  </a:lnTo>
                  <a:lnTo>
                    <a:pt x="3517" y="483"/>
                  </a:lnTo>
                  <a:lnTo>
                    <a:pt x="3499" y="490"/>
                  </a:lnTo>
                  <a:lnTo>
                    <a:pt x="3480" y="497"/>
                  </a:lnTo>
                  <a:lnTo>
                    <a:pt x="3461" y="506"/>
                  </a:lnTo>
                  <a:lnTo>
                    <a:pt x="3442" y="506"/>
                  </a:lnTo>
                  <a:lnTo>
                    <a:pt x="3423" y="510"/>
                  </a:lnTo>
                  <a:lnTo>
                    <a:pt x="3404" y="516"/>
                  </a:lnTo>
                  <a:lnTo>
                    <a:pt x="3386" y="522"/>
                  </a:lnTo>
                  <a:lnTo>
                    <a:pt x="3367" y="520"/>
                  </a:lnTo>
                  <a:lnTo>
                    <a:pt x="3348" y="524"/>
                  </a:lnTo>
                  <a:lnTo>
                    <a:pt x="3329" y="524"/>
                  </a:lnTo>
                  <a:lnTo>
                    <a:pt x="3310" y="524"/>
                  </a:lnTo>
                  <a:lnTo>
                    <a:pt x="3291" y="527"/>
                  </a:lnTo>
                  <a:lnTo>
                    <a:pt x="3273" y="524"/>
                  </a:lnTo>
                  <a:lnTo>
                    <a:pt x="3254" y="507"/>
                  </a:lnTo>
                  <a:lnTo>
                    <a:pt x="3235" y="515"/>
                  </a:lnTo>
                  <a:lnTo>
                    <a:pt x="3216" y="514"/>
                  </a:lnTo>
                  <a:lnTo>
                    <a:pt x="3197" y="530"/>
                  </a:lnTo>
                  <a:lnTo>
                    <a:pt x="3178" y="538"/>
                  </a:lnTo>
                  <a:lnTo>
                    <a:pt x="3160" y="539"/>
                  </a:lnTo>
                  <a:lnTo>
                    <a:pt x="3141" y="530"/>
                  </a:lnTo>
                  <a:lnTo>
                    <a:pt x="3122" y="540"/>
                  </a:lnTo>
                  <a:lnTo>
                    <a:pt x="3103" y="562"/>
                  </a:lnTo>
                  <a:lnTo>
                    <a:pt x="3084" y="560"/>
                  </a:lnTo>
                  <a:lnTo>
                    <a:pt x="3065" y="580"/>
                  </a:lnTo>
                  <a:lnTo>
                    <a:pt x="3047" y="591"/>
                  </a:lnTo>
                  <a:lnTo>
                    <a:pt x="3028" y="605"/>
                  </a:lnTo>
                  <a:lnTo>
                    <a:pt x="3009" y="598"/>
                  </a:lnTo>
                  <a:lnTo>
                    <a:pt x="2990" y="617"/>
                  </a:lnTo>
                  <a:lnTo>
                    <a:pt x="2971" y="628"/>
                  </a:lnTo>
                  <a:lnTo>
                    <a:pt x="2952" y="630"/>
                  </a:lnTo>
                  <a:lnTo>
                    <a:pt x="2934" y="629"/>
                  </a:lnTo>
                  <a:lnTo>
                    <a:pt x="2915" y="629"/>
                  </a:lnTo>
                  <a:lnTo>
                    <a:pt x="2896" y="637"/>
                  </a:lnTo>
                  <a:lnTo>
                    <a:pt x="2878" y="647"/>
                  </a:lnTo>
                  <a:lnTo>
                    <a:pt x="2859" y="650"/>
                  </a:lnTo>
                  <a:lnTo>
                    <a:pt x="2840" y="658"/>
                  </a:lnTo>
                  <a:lnTo>
                    <a:pt x="2821" y="670"/>
                  </a:lnTo>
                  <a:lnTo>
                    <a:pt x="2803" y="671"/>
                  </a:lnTo>
                  <a:lnTo>
                    <a:pt x="2784" y="673"/>
                  </a:lnTo>
                  <a:lnTo>
                    <a:pt x="2765" y="676"/>
                  </a:lnTo>
                  <a:lnTo>
                    <a:pt x="2746" y="678"/>
                  </a:lnTo>
                  <a:lnTo>
                    <a:pt x="2727" y="680"/>
                  </a:lnTo>
                  <a:lnTo>
                    <a:pt x="2708" y="673"/>
                  </a:lnTo>
                  <a:lnTo>
                    <a:pt x="2690" y="675"/>
                  </a:lnTo>
                  <a:lnTo>
                    <a:pt x="2671" y="678"/>
                  </a:lnTo>
                  <a:lnTo>
                    <a:pt x="2652" y="681"/>
                  </a:lnTo>
                  <a:lnTo>
                    <a:pt x="2633" y="690"/>
                  </a:lnTo>
                  <a:lnTo>
                    <a:pt x="2614" y="698"/>
                  </a:lnTo>
                  <a:lnTo>
                    <a:pt x="2595" y="700"/>
                  </a:lnTo>
                  <a:lnTo>
                    <a:pt x="2577" y="698"/>
                  </a:lnTo>
                  <a:lnTo>
                    <a:pt x="2558" y="692"/>
                  </a:lnTo>
                  <a:lnTo>
                    <a:pt x="2539" y="692"/>
                  </a:lnTo>
                  <a:lnTo>
                    <a:pt x="2520" y="692"/>
                  </a:lnTo>
                  <a:lnTo>
                    <a:pt x="2501" y="693"/>
                  </a:lnTo>
                  <a:lnTo>
                    <a:pt x="2482" y="692"/>
                  </a:lnTo>
                  <a:lnTo>
                    <a:pt x="2464" y="688"/>
                  </a:lnTo>
                  <a:lnTo>
                    <a:pt x="2445" y="682"/>
                  </a:lnTo>
                  <a:lnTo>
                    <a:pt x="2426" y="680"/>
                  </a:lnTo>
                  <a:lnTo>
                    <a:pt x="2407" y="670"/>
                  </a:lnTo>
                  <a:lnTo>
                    <a:pt x="2388" y="668"/>
                  </a:lnTo>
                  <a:lnTo>
                    <a:pt x="2369" y="666"/>
                  </a:lnTo>
                  <a:lnTo>
                    <a:pt x="2351" y="659"/>
                  </a:lnTo>
                  <a:lnTo>
                    <a:pt x="2332" y="640"/>
                  </a:lnTo>
                  <a:lnTo>
                    <a:pt x="2313" y="640"/>
                  </a:lnTo>
                  <a:lnTo>
                    <a:pt x="2294" y="644"/>
                  </a:lnTo>
                  <a:lnTo>
                    <a:pt x="2275" y="642"/>
                  </a:lnTo>
                  <a:lnTo>
                    <a:pt x="2257" y="620"/>
                  </a:lnTo>
                  <a:lnTo>
                    <a:pt x="2238" y="610"/>
                  </a:lnTo>
                  <a:lnTo>
                    <a:pt x="2219" y="606"/>
                  </a:lnTo>
                  <a:lnTo>
                    <a:pt x="2200" y="610"/>
                  </a:lnTo>
                  <a:lnTo>
                    <a:pt x="2182" y="613"/>
                  </a:lnTo>
                  <a:lnTo>
                    <a:pt x="2163" y="601"/>
                  </a:lnTo>
                  <a:lnTo>
                    <a:pt x="2144" y="600"/>
                  </a:lnTo>
                  <a:lnTo>
                    <a:pt x="2126" y="600"/>
                  </a:lnTo>
                  <a:lnTo>
                    <a:pt x="2107" y="597"/>
                  </a:lnTo>
                  <a:lnTo>
                    <a:pt x="2088" y="599"/>
                  </a:lnTo>
                  <a:lnTo>
                    <a:pt x="2069" y="600"/>
                  </a:lnTo>
                  <a:lnTo>
                    <a:pt x="2050" y="603"/>
                  </a:lnTo>
                  <a:lnTo>
                    <a:pt x="2031" y="604"/>
                  </a:lnTo>
                  <a:lnTo>
                    <a:pt x="2013" y="598"/>
                  </a:lnTo>
                  <a:lnTo>
                    <a:pt x="1994" y="613"/>
                  </a:lnTo>
                  <a:lnTo>
                    <a:pt x="1975" y="621"/>
                  </a:lnTo>
                  <a:lnTo>
                    <a:pt x="1956" y="630"/>
                  </a:lnTo>
                  <a:lnTo>
                    <a:pt x="1937" y="630"/>
                  </a:lnTo>
                  <a:lnTo>
                    <a:pt x="1918" y="646"/>
                  </a:lnTo>
                  <a:lnTo>
                    <a:pt x="1900" y="648"/>
                  </a:lnTo>
                  <a:lnTo>
                    <a:pt x="1881" y="654"/>
                  </a:lnTo>
                  <a:lnTo>
                    <a:pt x="1862" y="651"/>
                  </a:lnTo>
                  <a:lnTo>
                    <a:pt x="1843" y="668"/>
                  </a:lnTo>
                  <a:lnTo>
                    <a:pt x="1824" y="674"/>
                  </a:lnTo>
                  <a:lnTo>
                    <a:pt x="1805" y="678"/>
                  </a:lnTo>
                  <a:lnTo>
                    <a:pt x="1786" y="681"/>
                  </a:lnTo>
                  <a:lnTo>
                    <a:pt x="1768" y="685"/>
                  </a:lnTo>
                  <a:lnTo>
                    <a:pt x="1749" y="686"/>
                  </a:lnTo>
                  <a:lnTo>
                    <a:pt x="1730" y="680"/>
                  </a:lnTo>
                  <a:lnTo>
                    <a:pt x="1711" y="670"/>
                  </a:lnTo>
                  <a:lnTo>
                    <a:pt x="1692" y="677"/>
                  </a:lnTo>
                  <a:lnTo>
                    <a:pt x="1673" y="685"/>
                  </a:lnTo>
                  <a:lnTo>
                    <a:pt x="1655" y="686"/>
                  </a:lnTo>
                  <a:lnTo>
                    <a:pt x="1636" y="692"/>
                  </a:lnTo>
                  <a:lnTo>
                    <a:pt x="1617" y="705"/>
                  </a:lnTo>
                  <a:lnTo>
                    <a:pt x="1598" y="707"/>
                  </a:lnTo>
                  <a:lnTo>
                    <a:pt x="1579" y="718"/>
                  </a:lnTo>
                  <a:lnTo>
                    <a:pt x="1561" y="703"/>
                  </a:lnTo>
                  <a:lnTo>
                    <a:pt x="1542" y="697"/>
                  </a:lnTo>
                  <a:lnTo>
                    <a:pt x="1523" y="700"/>
                  </a:lnTo>
                  <a:lnTo>
                    <a:pt x="1504" y="710"/>
                  </a:lnTo>
                  <a:lnTo>
                    <a:pt x="1486" y="706"/>
                  </a:lnTo>
                  <a:lnTo>
                    <a:pt x="1467" y="707"/>
                  </a:lnTo>
                  <a:lnTo>
                    <a:pt x="1448" y="710"/>
                  </a:lnTo>
                  <a:lnTo>
                    <a:pt x="1430" y="715"/>
                  </a:lnTo>
                  <a:lnTo>
                    <a:pt x="1411" y="716"/>
                  </a:lnTo>
                  <a:lnTo>
                    <a:pt x="1392" y="718"/>
                  </a:lnTo>
                  <a:lnTo>
                    <a:pt x="1373" y="722"/>
                  </a:lnTo>
                  <a:lnTo>
                    <a:pt x="1354" y="711"/>
                  </a:lnTo>
                  <a:lnTo>
                    <a:pt x="1335" y="714"/>
                  </a:lnTo>
                  <a:lnTo>
                    <a:pt x="1317" y="722"/>
                  </a:lnTo>
                  <a:lnTo>
                    <a:pt x="1298" y="721"/>
                  </a:lnTo>
                  <a:lnTo>
                    <a:pt x="1279" y="720"/>
                  </a:lnTo>
                  <a:lnTo>
                    <a:pt x="1260" y="717"/>
                  </a:lnTo>
                  <a:lnTo>
                    <a:pt x="1241" y="723"/>
                  </a:lnTo>
                  <a:lnTo>
                    <a:pt x="1222" y="725"/>
                  </a:lnTo>
                  <a:lnTo>
                    <a:pt x="1204" y="730"/>
                  </a:lnTo>
                  <a:lnTo>
                    <a:pt x="1185" y="722"/>
                  </a:lnTo>
                  <a:lnTo>
                    <a:pt x="1166" y="719"/>
                  </a:lnTo>
                  <a:lnTo>
                    <a:pt x="1147" y="711"/>
                  </a:lnTo>
                  <a:lnTo>
                    <a:pt x="1128" y="713"/>
                  </a:lnTo>
                  <a:lnTo>
                    <a:pt x="1109" y="712"/>
                  </a:lnTo>
                  <a:lnTo>
                    <a:pt x="1091" y="708"/>
                  </a:lnTo>
                  <a:lnTo>
                    <a:pt x="1072" y="705"/>
                  </a:lnTo>
                  <a:lnTo>
                    <a:pt x="1053" y="710"/>
                  </a:lnTo>
                  <a:lnTo>
                    <a:pt x="1034" y="716"/>
                  </a:lnTo>
                  <a:lnTo>
                    <a:pt x="1015" y="714"/>
                  </a:lnTo>
                  <a:lnTo>
                    <a:pt x="996" y="725"/>
                  </a:lnTo>
                  <a:lnTo>
                    <a:pt x="978" y="730"/>
                  </a:lnTo>
                  <a:lnTo>
                    <a:pt x="959" y="725"/>
                  </a:lnTo>
                  <a:lnTo>
                    <a:pt x="940" y="737"/>
                  </a:lnTo>
                  <a:lnTo>
                    <a:pt x="921" y="745"/>
                  </a:lnTo>
                  <a:lnTo>
                    <a:pt x="902" y="747"/>
                  </a:lnTo>
                  <a:lnTo>
                    <a:pt x="883" y="742"/>
                  </a:lnTo>
                  <a:lnTo>
                    <a:pt x="865" y="760"/>
                  </a:lnTo>
                  <a:lnTo>
                    <a:pt x="846" y="764"/>
                  </a:lnTo>
                  <a:lnTo>
                    <a:pt x="827" y="771"/>
                  </a:lnTo>
                  <a:lnTo>
                    <a:pt x="809" y="761"/>
                  </a:lnTo>
                  <a:lnTo>
                    <a:pt x="790" y="780"/>
                  </a:lnTo>
                  <a:lnTo>
                    <a:pt x="771" y="785"/>
                  </a:lnTo>
                  <a:lnTo>
                    <a:pt x="752" y="790"/>
                  </a:lnTo>
                  <a:lnTo>
                    <a:pt x="734" y="782"/>
                  </a:lnTo>
                  <a:lnTo>
                    <a:pt x="715" y="790"/>
                  </a:lnTo>
                  <a:lnTo>
                    <a:pt x="696" y="782"/>
                  </a:lnTo>
                  <a:lnTo>
                    <a:pt x="677" y="787"/>
                  </a:lnTo>
                  <a:lnTo>
                    <a:pt x="658" y="773"/>
                  </a:lnTo>
                  <a:lnTo>
                    <a:pt x="639" y="783"/>
                  </a:lnTo>
                  <a:lnTo>
                    <a:pt x="621" y="789"/>
                  </a:lnTo>
                  <a:lnTo>
                    <a:pt x="602" y="786"/>
                  </a:lnTo>
                  <a:lnTo>
                    <a:pt x="583" y="771"/>
                  </a:lnTo>
                  <a:lnTo>
                    <a:pt x="564" y="780"/>
                  </a:lnTo>
                  <a:lnTo>
                    <a:pt x="545" y="785"/>
                  </a:lnTo>
                  <a:lnTo>
                    <a:pt x="526" y="795"/>
                  </a:lnTo>
                  <a:lnTo>
                    <a:pt x="508" y="792"/>
                  </a:lnTo>
                  <a:lnTo>
                    <a:pt x="489" y="795"/>
                  </a:lnTo>
                  <a:lnTo>
                    <a:pt x="470" y="786"/>
                  </a:lnTo>
                  <a:lnTo>
                    <a:pt x="451" y="796"/>
                  </a:lnTo>
                  <a:lnTo>
                    <a:pt x="432" y="779"/>
                  </a:lnTo>
                  <a:lnTo>
                    <a:pt x="413" y="783"/>
                  </a:lnTo>
                  <a:lnTo>
                    <a:pt x="395" y="777"/>
                  </a:lnTo>
                  <a:lnTo>
                    <a:pt x="376" y="784"/>
                  </a:lnTo>
                  <a:lnTo>
                    <a:pt x="357" y="773"/>
                  </a:lnTo>
                  <a:lnTo>
                    <a:pt x="338" y="787"/>
                  </a:lnTo>
                  <a:lnTo>
                    <a:pt x="319" y="789"/>
                  </a:lnTo>
                  <a:lnTo>
                    <a:pt x="300" y="797"/>
                  </a:lnTo>
                  <a:lnTo>
                    <a:pt x="282" y="786"/>
                  </a:lnTo>
                  <a:lnTo>
                    <a:pt x="263" y="796"/>
                  </a:lnTo>
                  <a:lnTo>
                    <a:pt x="244" y="794"/>
                  </a:lnTo>
                  <a:lnTo>
                    <a:pt x="225" y="802"/>
                  </a:lnTo>
                  <a:lnTo>
                    <a:pt x="206" y="795"/>
                  </a:lnTo>
                  <a:lnTo>
                    <a:pt x="188" y="812"/>
                  </a:lnTo>
                  <a:lnTo>
                    <a:pt x="169" y="817"/>
                  </a:lnTo>
                  <a:lnTo>
                    <a:pt x="150" y="824"/>
                  </a:lnTo>
                  <a:lnTo>
                    <a:pt x="131" y="814"/>
                  </a:lnTo>
                  <a:lnTo>
                    <a:pt x="113" y="818"/>
                  </a:lnTo>
                  <a:lnTo>
                    <a:pt x="94" y="822"/>
                  </a:lnTo>
                  <a:lnTo>
                    <a:pt x="75" y="825"/>
                  </a:lnTo>
                  <a:lnTo>
                    <a:pt x="57" y="821"/>
                  </a:lnTo>
                  <a:lnTo>
                    <a:pt x="38" y="838"/>
                  </a:lnTo>
                  <a:lnTo>
                    <a:pt x="19" y="846"/>
                  </a:lnTo>
                  <a:lnTo>
                    <a:pt x="0" y="856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947" y="2046"/>
              <a:ext cx="3799" cy="1010"/>
            </a:xfrm>
            <a:custGeom>
              <a:avLst/>
              <a:gdLst>
                <a:gd name="T0" fmla="*/ 94 w 3799"/>
                <a:gd name="T1" fmla="*/ 975 h 1010"/>
                <a:gd name="T2" fmla="*/ 225 w 3799"/>
                <a:gd name="T3" fmla="*/ 954 h 1010"/>
                <a:gd name="T4" fmla="*/ 357 w 3799"/>
                <a:gd name="T5" fmla="*/ 923 h 1010"/>
                <a:gd name="T6" fmla="*/ 489 w 3799"/>
                <a:gd name="T7" fmla="*/ 942 h 1010"/>
                <a:gd name="T8" fmla="*/ 621 w 3799"/>
                <a:gd name="T9" fmla="*/ 934 h 1010"/>
                <a:gd name="T10" fmla="*/ 752 w 3799"/>
                <a:gd name="T11" fmla="*/ 928 h 1010"/>
                <a:gd name="T12" fmla="*/ 883 w 3799"/>
                <a:gd name="T13" fmla="*/ 875 h 1010"/>
                <a:gd name="T14" fmla="*/ 1015 w 3799"/>
                <a:gd name="T15" fmla="*/ 840 h 1010"/>
                <a:gd name="T16" fmla="*/ 1147 w 3799"/>
                <a:gd name="T17" fmla="*/ 827 h 1010"/>
                <a:gd name="T18" fmla="*/ 1279 w 3799"/>
                <a:gd name="T19" fmla="*/ 836 h 1010"/>
                <a:gd name="T20" fmla="*/ 1411 w 3799"/>
                <a:gd name="T21" fmla="*/ 824 h 1010"/>
                <a:gd name="T22" fmla="*/ 1542 w 3799"/>
                <a:gd name="T23" fmla="*/ 791 h 1010"/>
                <a:gd name="T24" fmla="*/ 1673 w 3799"/>
                <a:gd name="T25" fmla="*/ 768 h 1010"/>
                <a:gd name="T26" fmla="*/ 1805 w 3799"/>
                <a:gd name="T27" fmla="*/ 750 h 1010"/>
                <a:gd name="T28" fmla="*/ 1937 w 3799"/>
                <a:gd name="T29" fmla="*/ 685 h 1010"/>
                <a:gd name="T30" fmla="*/ 2069 w 3799"/>
                <a:gd name="T31" fmla="*/ 620 h 1010"/>
                <a:gd name="T32" fmla="*/ 2200 w 3799"/>
                <a:gd name="T33" fmla="*/ 617 h 1010"/>
                <a:gd name="T34" fmla="*/ 2332 w 3799"/>
                <a:gd name="T35" fmla="*/ 625 h 1010"/>
                <a:gd name="T36" fmla="*/ 2464 w 3799"/>
                <a:gd name="T37" fmla="*/ 658 h 1010"/>
                <a:gd name="T38" fmla="*/ 2595 w 3799"/>
                <a:gd name="T39" fmla="*/ 653 h 1010"/>
                <a:gd name="T40" fmla="*/ 2727 w 3799"/>
                <a:gd name="T41" fmla="*/ 615 h 1010"/>
                <a:gd name="T42" fmla="*/ 2859 w 3799"/>
                <a:gd name="T43" fmla="*/ 572 h 1010"/>
                <a:gd name="T44" fmla="*/ 2990 w 3799"/>
                <a:gd name="T45" fmla="*/ 490 h 1010"/>
                <a:gd name="T46" fmla="*/ 3122 w 3799"/>
                <a:gd name="T47" fmla="*/ 367 h 1010"/>
                <a:gd name="T48" fmla="*/ 3254 w 3799"/>
                <a:gd name="T49" fmla="*/ 294 h 1010"/>
                <a:gd name="T50" fmla="*/ 3386 w 3799"/>
                <a:gd name="T51" fmla="*/ 332 h 1010"/>
                <a:gd name="T52" fmla="*/ 3517 w 3799"/>
                <a:gd name="T53" fmla="*/ 302 h 1010"/>
                <a:gd name="T54" fmla="*/ 3648 w 3799"/>
                <a:gd name="T55" fmla="*/ 140 h 1010"/>
                <a:gd name="T56" fmla="*/ 3780 w 3799"/>
                <a:gd name="T57" fmla="*/ 141 h 1010"/>
                <a:gd name="T58" fmla="*/ 3705 w 3799"/>
                <a:gd name="T59" fmla="*/ 284 h 1010"/>
                <a:gd name="T60" fmla="*/ 3573 w 3799"/>
                <a:gd name="T61" fmla="*/ 461 h 1010"/>
                <a:gd name="T62" fmla="*/ 3442 w 3799"/>
                <a:gd name="T63" fmla="*/ 520 h 1010"/>
                <a:gd name="T64" fmla="*/ 3310 w 3799"/>
                <a:gd name="T65" fmla="*/ 520 h 1010"/>
                <a:gd name="T66" fmla="*/ 3178 w 3799"/>
                <a:gd name="T67" fmla="*/ 546 h 1010"/>
                <a:gd name="T68" fmla="*/ 3047 w 3799"/>
                <a:gd name="T69" fmla="*/ 627 h 1010"/>
                <a:gd name="T70" fmla="*/ 2915 w 3799"/>
                <a:gd name="T71" fmla="*/ 687 h 1010"/>
                <a:gd name="T72" fmla="*/ 2784 w 3799"/>
                <a:gd name="T73" fmla="*/ 755 h 1010"/>
                <a:gd name="T74" fmla="*/ 2652 w 3799"/>
                <a:gd name="T75" fmla="*/ 769 h 1010"/>
                <a:gd name="T76" fmla="*/ 2520 w 3799"/>
                <a:gd name="T77" fmla="*/ 796 h 1010"/>
                <a:gd name="T78" fmla="*/ 2388 w 3799"/>
                <a:gd name="T79" fmla="*/ 778 h 1010"/>
                <a:gd name="T80" fmla="*/ 2257 w 3799"/>
                <a:gd name="T81" fmla="*/ 733 h 1010"/>
                <a:gd name="T82" fmla="*/ 2126 w 3799"/>
                <a:gd name="T83" fmla="*/ 714 h 1010"/>
                <a:gd name="T84" fmla="*/ 1994 w 3799"/>
                <a:gd name="T85" fmla="*/ 728 h 1010"/>
                <a:gd name="T86" fmla="*/ 1862 w 3799"/>
                <a:gd name="T87" fmla="*/ 767 h 1010"/>
                <a:gd name="T88" fmla="*/ 1730 w 3799"/>
                <a:gd name="T89" fmla="*/ 796 h 1010"/>
                <a:gd name="T90" fmla="*/ 1598 w 3799"/>
                <a:gd name="T91" fmla="*/ 827 h 1010"/>
                <a:gd name="T92" fmla="*/ 1467 w 3799"/>
                <a:gd name="T93" fmla="*/ 833 h 1010"/>
                <a:gd name="T94" fmla="*/ 1335 w 3799"/>
                <a:gd name="T95" fmla="*/ 846 h 1010"/>
                <a:gd name="T96" fmla="*/ 1204 w 3799"/>
                <a:gd name="T97" fmla="*/ 861 h 1010"/>
                <a:gd name="T98" fmla="*/ 1072 w 3799"/>
                <a:gd name="T99" fmla="*/ 838 h 1010"/>
                <a:gd name="T100" fmla="*/ 940 w 3799"/>
                <a:gd name="T101" fmla="*/ 876 h 1010"/>
                <a:gd name="T102" fmla="*/ 809 w 3799"/>
                <a:gd name="T103" fmla="*/ 898 h 1010"/>
                <a:gd name="T104" fmla="*/ 677 w 3799"/>
                <a:gd name="T105" fmla="*/ 935 h 1010"/>
                <a:gd name="T106" fmla="*/ 545 w 3799"/>
                <a:gd name="T107" fmla="*/ 932 h 1010"/>
                <a:gd name="T108" fmla="*/ 413 w 3799"/>
                <a:gd name="T109" fmla="*/ 933 h 1010"/>
                <a:gd name="T110" fmla="*/ 282 w 3799"/>
                <a:gd name="T111" fmla="*/ 936 h 1010"/>
                <a:gd name="T112" fmla="*/ 150 w 3799"/>
                <a:gd name="T113" fmla="*/ 976 h 1010"/>
                <a:gd name="T114" fmla="*/ 19 w 3799"/>
                <a:gd name="T115" fmla="*/ 999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010">
                  <a:moveTo>
                    <a:pt x="0" y="1010"/>
                  </a:moveTo>
                  <a:lnTo>
                    <a:pt x="0" y="1010"/>
                  </a:lnTo>
                  <a:lnTo>
                    <a:pt x="19" y="999"/>
                  </a:lnTo>
                  <a:lnTo>
                    <a:pt x="38" y="991"/>
                  </a:lnTo>
                  <a:lnTo>
                    <a:pt x="57" y="973"/>
                  </a:lnTo>
                  <a:lnTo>
                    <a:pt x="75" y="977"/>
                  </a:lnTo>
                  <a:lnTo>
                    <a:pt x="94" y="975"/>
                  </a:lnTo>
                  <a:lnTo>
                    <a:pt x="113" y="970"/>
                  </a:lnTo>
                  <a:lnTo>
                    <a:pt x="131" y="965"/>
                  </a:lnTo>
                  <a:lnTo>
                    <a:pt x="150" y="976"/>
                  </a:lnTo>
                  <a:lnTo>
                    <a:pt x="169" y="969"/>
                  </a:lnTo>
                  <a:lnTo>
                    <a:pt x="188" y="964"/>
                  </a:lnTo>
                  <a:lnTo>
                    <a:pt x="206" y="945"/>
                  </a:lnTo>
                  <a:lnTo>
                    <a:pt x="225" y="954"/>
                  </a:lnTo>
                  <a:lnTo>
                    <a:pt x="244" y="945"/>
                  </a:lnTo>
                  <a:lnTo>
                    <a:pt x="263" y="946"/>
                  </a:lnTo>
                  <a:lnTo>
                    <a:pt x="282" y="935"/>
                  </a:lnTo>
                  <a:lnTo>
                    <a:pt x="300" y="947"/>
                  </a:lnTo>
                  <a:lnTo>
                    <a:pt x="319" y="939"/>
                  </a:lnTo>
                  <a:lnTo>
                    <a:pt x="338" y="937"/>
                  </a:lnTo>
                  <a:lnTo>
                    <a:pt x="357" y="923"/>
                  </a:lnTo>
                  <a:lnTo>
                    <a:pt x="376" y="934"/>
                  </a:lnTo>
                  <a:lnTo>
                    <a:pt x="395" y="926"/>
                  </a:lnTo>
                  <a:lnTo>
                    <a:pt x="413" y="932"/>
                  </a:lnTo>
                  <a:lnTo>
                    <a:pt x="432" y="929"/>
                  </a:lnTo>
                  <a:lnTo>
                    <a:pt x="451" y="945"/>
                  </a:lnTo>
                  <a:lnTo>
                    <a:pt x="470" y="933"/>
                  </a:lnTo>
                  <a:lnTo>
                    <a:pt x="489" y="942"/>
                  </a:lnTo>
                  <a:lnTo>
                    <a:pt x="508" y="938"/>
                  </a:lnTo>
                  <a:lnTo>
                    <a:pt x="526" y="941"/>
                  </a:lnTo>
                  <a:lnTo>
                    <a:pt x="545" y="931"/>
                  </a:lnTo>
                  <a:lnTo>
                    <a:pt x="564" y="928"/>
                  </a:lnTo>
                  <a:lnTo>
                    <a:pt x="583" y="918"/>
                  </a:lnTo>
                  <a:lnTo>
                    <a:pt x="602" y="932"/>
                  </a:lnTo>
                  <a:lnTo>
                    <a:pt x="621" y="934"/>
                  </a:lnTo>
                  <a:lnTo>
                    <a:pt x="639" y="929"/>
                  </a:lnTo>
                  <a:lnTo>
                    <a:pt x="658" y="918"/>
                  </a:lnTo>
                  <a:lnTo>
                    <a:pt x="677" y="933"/>
                  </a:lnTo>
                  <a:lnTo>
                    <a:pt x="696" y="927"/>
                  </a:lnTo>
                  <a:lnTo>
                    <a:pt x="715" y="933"/>
                  </a:lnTo>
                  <a:lnTo>
                    <a:pt x="734" y="922"/>
                  </a:lnTo>
                  <a:lnTo>
                    <a:pt x="752" y="928"/>
                  </a:lnTo>
                  <a:lnTo>
                    <a:pt x="771" y="922"/>
                  </a:lnTo>
                  <a:lnTo>
                    <a:pt x="790" y="916"/>
                  </a:lnTo>
                  <a:lnTo>
                    <a:pt x="809" y="894"/>
                  </a:lnTo>
                  <a:lnTo>
                    <a:pt x="827" y="905"/>
                  </a:lnTo>
                  <a:lnTo>
                    <a:pt x="846" y="899"/>
                  </a:lnTo>
                  <a:lnTo>
                    <a:pt x="865" y="894"/>
                  </a:lnTo>
                  <a:lnTo>
                    <a:pt x="883" y="875"/>
                  </a:lnTo>
                  <a:lnTo>
                    <a:pt x="902" y="880"/>
                  </a:lnTo>
                  <a:lnTo>
                    <a:pt x="921" y="878"/>
                  </a:lnTo>
                  <a:lnTo>
                    <a:pt x="940" y="869"/>
                  </a:lnTo>
                  <a:lnTo>
                    <a:pt x="959" y="857"/>
                  </a:lnTo>
                  <a:lnTo>
                    <a:pt x="978" y="860"/>
                  </a:lnTo>
                  <a:lnTo>
                    <a:pt x="996" y="853"/>
                  </a:lnTo>
                  <a:lnTo>
                    <a:pt x="1015" y="840"/>
                  </a:lnTo>
                  <a:lnTo>
                    <a:pt x="1034" y="841"/>
                  </a:lnTo>
                  <a:lnTo>
                    <a:pt x="1053" y="834"/>
                  </a:lnTo>
                  <a:lnTo>
                    <a:pt x="1072" y="828"/>
                  </a:lnTo>
                  <a:lnTo>
                    <a:pt x="1091" y="827"/>
                  </a:lnTo>
                  <a:lnTo>
                    <a:pt x="1109" y="830"/>
                  </a:lnTo>
                  <a:lnTo>
                    <a:pt x="1128" y="830"/>
                  </a:lnTo>
                  <a:lnTo>
                    <a:pt x="1147" y="827"/>
                  </a:lnTo>
                  <a:lnTo>
                    <a:pt x="1166" y="838"/>
                  </a:lnTo>
                  <a:lnTo>
                    <a:pt x="1185" y="839"/>
                  </a:lnTo>
                  <a:lnTo>
                    <a:pt x="1204" y="849"/>
                  </a:lnTo>
                  <a:lnTo>
                    <a:pt x="1222" y="843"/>
                  </a:lnTo>
                  <a:lnTo>
                    <a:pt x="1241" y="840"/>
                  </a:lnTo>
                  <a:lnTo>
                    <a:pt x="1260" y="834"/>
                  </a:lnTo>
                  <a:lnTo>
                    <a:pt x="1279" y="836"/>
                  </a:lnTo>
                  <a:lnTo>
                    <a:pt x="1298" y="836"/>
                  </a:lnTo>
                  <a:lnTo>
                    <a:pt x="1317" y="837"/>
                  </a:lnTo>
                  <a:lnTo>
                    <a:pt x="1335" y="827"/>
                  </a:lnTo>
                  <a:lnTo>
                    <a:pt x="1354" y="823"/>
                  </a:lnTo>
                  <a:lnTo>
                    <a:pt x="1373" y="833"/>
                  </a:lnTo>
                  <a:lnTo>
                    <a:pt x="1392" y="828"/>
                  </a:lnTo>
                  <a:lnTo>
                    <a:pt x="1411" y="824"/>
                  </a:lnTo>
                  <a:lnTo>
                    <a:pt x="1430" y="821"/>
                  </a:lnTo>
                  <a:lnTo>
                    <a:pt x="1448" y="814"/>
                  </a:lnTo>
                  <a:lnTo>
                    <a:pt x="1467" y="809"/>
                  </a:lnTo>
                  <a:lnTo>
                    <a:pt x="1486" y="805"/>
                  </a:lnTo>
                  <a:lnTo>
                    <a:pt x="1504" y="806"/>
                  </a:lnTo>
                  <a:lnTo>
                    <a:pt x="1523" y="793"/>
                  </a:lnTo>
                  <a:lnTo>
                    <a:pt x="1542" y="791"/>
                  </a:lnTo>
                  <a:lnTo>
                    <a:pt x="1561" y="797"/>
                  </a:lnTo>
                  <a:lnTo>
                    <a:pt x="1579" y="812"/>
                  </a:lnTo>
                  <a:lnTo>
                    <a:pt x="1598" y="800"/>
                  </a:lnTo>
                  <a:lnTo>
                    <a:pt x="1617" y="795"/>
                  </a:lnTo>
                  <a:lnTo>
                    <a:pt x="1636" y="780"/>
                  </a:lnTo>
                  <a:lnTo>
                    <a:pt x="1655" y="771"/>
                  </a:lnTo>
                  <a:lnTo>
                    <a:pt x="1673" y="768"/>
                  </a:lnTo>
                  <a:lnTo>
                    <a:pt x="1692" y="757"/>
                  </a:lnTo>
                  <a:lnTo>
                    <a:pt x="1711" y="746"/>
                  </a:lnTo>
                  <a:lnTo>
                    <a:pt x="1730" y="755"/>
                  </a:lnTo>
                  <a:lnTo>
                    <a:pt x="1749" y="759"/>
                  </a:lnTo>
                  <a:lnTo>
                    <a:pt x="1768" y="759"/>
                  </a:lnTo>
                  <a:lnTo>
                    <a:pt x="1786" y="753"/>
                  </a:lnTo>
                  <a:lnTo>
                    <a:pt x="1805" y="750"/>
                  </a:lnTo>
                  <a:lnTo>
                    <a:pt x="1824" y="746"/>
                  </a:lnTo>
                  <a:lnTo>
                    <a:pt x="1843" y="736"/>
                  </a:lnTo>
                  <a:lnTo>
                    <a:pt x="1862" y="716"/>
                  </a:lnTo>
                  <a:lnTo>
                    <a:pt x="1881" y="718"/>
                  </a:lnTo>
                  <a:lnTo>
                    <a:pt x="1900" y="709"/>
                  </a:lnTo>
                  <a:lnTo>
                    <a:pt x="1918" y="703"/>
                  </a:lnTo>
                  <a:lnTo>
                    <a:pt x="1937" y="685"/>
                  </a:lnTo>
                  <a:lnTo>
                    <a:pt x="1956" y="682"/>
                  </a:lnTo>
                  <a:lnTo>
                    <a:pt x="1975" y="668"/>
                  </a:lnTo>
                  <a:lnTo>
                    <a:pt x="1994" y="653"/>
                  </a:lnTo>
                  <a:lnTo>
                    <a:pt x="2013" y="629"/>
                  </a:lnTo>
                  <a:lnTo>
                    <a:pt x="2031" y="632"/>
                  </a:lnTo>
                  <a:lnTo>
                    <a:pt x="2050" y="627"/>
                  </a:lnTo>
                  <a:lnTo>
                    <a:pt x="2069" y="620"/>
                  </a:lnTo>
                  <a:lnTo>
                    <a:pt x="2088" y="617"/>
                  </a:lnTo>
                  <a:lnTo>
                    <a:pt x="2107" y="613"/>
                  </a:lnTo>
                  <a:lnTo>
                    <a:pt x="2126" y="617"/>
                  </a:lnTo>
                  <a:lnTo>
                    <a:pt x="2144" y="614"/>
                  </a:lnTo>
                  <a:lnTo>
                    <a:pt x="2163" y="612"/>
                  </a:lnTo>
                  <a:lnTo>
                    <a:pt x="2182" y="622"/>
                  </a:lnTo>
                  <a:lnTo>
                    <a:pt x="2200" y="617"/>
                  </a:lnTo>
                  <a:lnTo>
                    <a:pt x="2219" y="612"/>
                  </a:lnTo>
                  <a:lnTo>
                    <a:pt x="2238" y="610"/>
                  </a:lnTo>
                  <a:lnTo>
                    <a:pt x="2257" y="621"/>
                  </a:lnTo>
                  <a:lnTo>
                    <a:pt x="2275" y="639"/>
                  </a:lnTo>
                  <a:lnTo>
                    <a:pt x="2294" y="639"/>
                  </a:lnTo>
                  <a:lnTo>
                    <a:pt x="2313" y="628"/>
                  </a:lnTo>
                  <a:lnTo>
                    <a:pt x="2332" y="625"/>
                  </a:lnTo>
                  <a:lnTo>
                    <a:pt x="2351" y="643"/>
                  </a:lnTo>
                  <a:lnTo>
                    <a:pt x="2369" y="646"/>
                  </a:lnTo>
                  <a:lnTo>
                    <a:pt x="2388" y="644"/>
                  </a:lnTo>
                  <a:lnTo>
                    <a:pt x="2407" y="646"/>
                  </a:lnTo>
                  <a:lnTo>
                    <a:pt x="2426" y="653"/>
                  </a:lnTo>
                  <a:lnTo>
                    <a:pt x="2445" y="654"/>
                  </a:lnTo>
                  <a:lnTo>
                    <a:pt x="2464" y="658"/>
                  </a:lnTo>
                  <a:lnTo>
                    <a:pt x="2482" y="660"/>
                  </a:lnTo>
                  <a:lnTo>
                    <a:pt x="2501" y="662"/>
                  </a:lnTo>
                  <a:lnTo>
                    <a:pt x="2520" y="655"/>
                  </a:lnTo>
                  <a:lnTo>
                    <a:pt x="2539" y="655"/>
                  </a:lnTo>
                  <a:lnTo>
                    <a:pt x="2558" y="651"/>
                  </a:lnTo>
                  <a:lnTo>
                    <a:pt x="2577" y="654"/>
                  </a:lnTo>
                  <a:lnTo>
                    <a:pt x="2595" y="653"/>
                  </a:lnTo>
                  <a:lnTo>
                    <a:pt x="2614" y="647"/>
                  </a:lnTo>
                  <a:lnTo>
                    <a:pt x="2633" y="639"/>
                  </a:lnTo>
                  <a:lnTo>
                    <a:pt x="2652" y="625"/>
                  </a:lnTo>
                  <a:lnTo>
                    <a:pt x="2671" y="621"/>
                  </a:lnTo>
                  <a:lnTo>
                    <a:pt x="2690" y="612"/>
                  </a:lnTo>
                  <a:lnTo>
                    <a:pt x="2708" y="609"/>
                  </a:lnTo>
                  <a:lnTo>
                    <a:pt x="2727" y="615"/>
                  </a:lnTo>
                  <a:lnTo>
                    <a:pt x="2746" y="610"/>
                  </a:lnTo>
                  <a:lnTo>
                    <a:pt x="2765" y="607"/>
                  </a:lnTo>
                  <a:lnTo>
                    <a:pt x="2784" y="604"/>
                  </a:lnTo>
                  <a:lnTo>
                    <a:pt x="2803" y="600"/>
                  </a:lnTo>
                  <a:lnTo>
                    <a:pt x="2821" y="599"/>
                  </a:lnTo>
                  <a:lnTo>
                    <a:pt x="2840" y="583"/>
                  </a:lnTo>
                  <a:lnTo>
                    <a:pt x="2859" y="572"/>
                  </a:lnTo>
                  <a:lnTo>
                    <a:pt x="2878" y="564"/>
                  </a:lnTo>
                  <a:lnTo>
                    <a:pt x="2896" y="546"/>
                  </a:lnTo>
                  <a:lnTo>
                    <a:pt x="2915" y="529"/>
                  </a:lnTo>
                  <a:lnTo>
                    <a:pt x="2934" y="522"/>
                  </a:lnTo>
                  <a:lnTo>
                    <a:pt x="2952" y="516"/>
                  </a:lnTo>
                  <a:lnTo>
                    <a:pt x="2971" y="505"/>
                  </a:lnTo>
                  <a:lnTo>
                    <a:pt x="2990" y="490"/>
                  </a:lnTo>
                  <a:lnTo>
                    <a:pt x="3009" y="469"/>
                  </a:lnTo>
                  <a:lnTo>
                    <a:pt x="3028" y="477"/>
                  </a:lnTo>
                  <a:lnTo>
                    <a:pt x="3047" y="456"/>
                  </a:lnTo>
                  <a:lnTo>
                    <a:pt x="3065" y="437"/>
                  </a:lnTo>
                  <a:lnTo>
                    <a:pt x="3084" y="409"/>
                  </a:lnTo>
                  <a:lnTo>
                    <a:pt x="3103" y="404"/>
                  </a:lnTo>
                  <a:lnTo>
                    <a:pt x="3122" y="367"/>
                  </a:lnTo>
                  <a:lnTo>
                    <a:pt x="3141" y="348"/>
                  </a:lnTo>
                  <a:lnTo>
                    <a:pt x="3160" y="351"/>
                  </a:lnTo>
                  <a:lnTo>
                    <a:pt x="3178" y="344"/>
                  </a:lnTo>
                  <a:lnTo>
                    <a:pt x="3197" y="332"/>
                  </a:lnTo>
                  <a:lnTo>
                    <a:pt x="3216" y="309"/>
                  </a:lnTo>
                  <a:lnTo>
                    <a:pt x="3235" y="305"/>
                  </a:lnTo>
                  <a:lnTo>
                    <a:pt x="3254" y="294"/>
                  </a:lnTo>
                  <a:lnTo>
                    <a:pt x="3273" y="307"/>
                  </a:lnTo>
                  <a:lnTo>
                    <a:pt x="3291" y="316"/>
                  </a:lnTo>
                  <a:lnTo>
                    <a:pt x="3310" y="317"/>
                  </a:lnTo>
                  <a:lnTo>
                    <a:pt x="3329" y="319"/>
                  </a:lnTo>
                  <a:lnTo>
                    <a:pt x="3348" y="322"/>
                  </a:lnTo>
                  <a:lnTo>
                    <a:pt x="3367" y="324"/>
                  </a:lnTo>
                  <a:lnTo>
                    <a:pt x="3386" y="332"/>
                  </a:lnTo>
                  <a:lnTo>
                    <a:pt x="3404" y="329"/>
                  </a:lnTo>
                  <a:lnTo>
                    <a:pt x="3423" y="331"/>
                  </a:lnTo>
                  <a:lnTo>
                    <a:pt x="3442" y="327"/>
                  </a:lnTo>
                  <a:lnTo>
                    <a:pt x="3461" y="329"/>
                  </a:lnTo>
                  <a:lnTo>
                    <a:pt x="3480" y="318"/>
                  </a:lnTo>
                  <a:lnTo>
                    <a:pt x="3499" y="310"/>
                  </a:lnTo>
                  <a:lnTo>
                    <a:pt x="3517" y="302"/>
                  </a:lnTo>
                  <a:lnTo>
                    <a:pt x="3536" y="306"/>
                  </a:lnTo>
                  <a:lnTo>
                    <a:pt x="3555" y="296"/>
                  </a:lnTo>
                  <a:lnTo>
                    <a:pt x="3573" y="250"/>
                  </a:lnTo>
                  <a:lnTo>
                    <a:pt x="3592" y="220"/>
                  </a:lnTo>
                  <a:lnTo>
                    <a:pt x="3611" y="178"/>
                  </a:lnTo>
                  <a:lnTo>
                    <a:pt x="3630" y="171"/>
                  </a:lnTo>
                  <a:lnTo>
                    <a:pt x="3648" y="140"/>
                  </a:lnTo>
                  <a:lnTo>
                    <a:pt x="3667" y="43"/>
                  </a:lnTo>
                  <a:lnTo>
                    <a:pt x="3686" y="0"/>
                  </a:lnTo>
                  <a:lnTo>
                    <a:pt x="3705" y="25"/>
                  </a:lnTo>
                  <a:lnTo>
                    <a:pt x="3724" y="48"/>
                  </a:lnTo>
                  <a:lnTo>
                    <a:pt x="3742" y="76"/>
                  </a:lnTo>
                  <a:lnTo>
                    <a:pt x="3761" y="118"/>
                  </a:lnTo>
                  <a:lnTo>
                    <a:pt x="3780" y="141"/>
                  </a:lnTo>
                  <a:lnTo>
                    <a:pt x="3799" y="153"/>
                  </a:lnTo>
                  <a:lnTo>
                    <a:pt x="3799" y="207"/>
                  </a:lnTo>
                  <a:lnTo>
                    <a:pt x="3780" y="194"/>
                  </a:lnTo>
                  <a:lnTo>
                    <a:pt x="3761" y="168"/>
                  </a:lnTo>
                  <a:lnTo>
                    <a:pt x="3742" y="342"/>
                  </a:lnTo>
                  <a:lnTo>
                    <a:pt x="3724" y="313"/>
                  </a:lnTo>
                  <a:lnTo>
                    <a:pt x="3705" y="284"/>
                  </a:lnTo>
                  <a:lnTo>
                    <a:pt x="3686" y="253"/>
                  </a:lnTo>
                  <a:lnTo>
                    <a:pt x="3667" y="290"/>
                  </a:lnTo>
                  <a:lnTo>
                    <a:pt x="3648" y="378"/>
                  </a:lnTo>
                  <a:lnTo>
                    <a:pt x="3630" y="403"/>
                  </a:lnTo>
                  <a:lnTo>
                    <a:pt x="3611" y="404"/>
                  </a:lnTo>
                  <a:lnTo>
                    <a:pt x="3592" y="441"/>
                  </a:lnTo>
                  <a:lnTo>
                    <a:pt x="3573" y="461"/>
                  </a:lnTo>
                  <a:lnTo>
                    <a:pt x="3555" y="501"/>
                  </a:lnTo>
                  <a:lnTo>
                    <a:pt x="3536" y="509"/>
                  </a:lnTo>
                  <a:lnTo>
                    <a:pt x="3517" y="501"/>
                  </a:lnTo>
                  <a:lnTo>
                    <a:pt x="3499" y="507"/>
                  </a:lnTo>
                  <a:lnTo>
                    <a:pt x="3480" y="513"/>
                  </a:lnTo>
                  <a:lnTo>
                    <a:pt x="3461" y="523"/>
                  </a:lnTo>
                  <a:lnTo>
                    <a:pt x="3442" y="520"/>
                  </a:lnTo>
                  <a:lnTo>
                    <a:pt x="3423" y="524"/>
                  </a:lnTo>
                  <a:lnTo>
                    <a:pt x="3404" y="523"/>
                  </a:lnTo>
                  <a:lnTo>
                    <a:pt x="3386" y="527"/>
                  </a:lnTo>
                  <a:lnTo>
                    <a:pt x="3367" y="520"/>
                  </a:lnTo>
                  <a:lnTo>
                    <a:pt x="3348" y="522"/>
                  </a:lnTo>
                  <a:lnTo>
                    <a:pt x="3329" y="521"/>
                  </a:lnTo>
                  <a:lnTo>
                    <a:pt x="3310" y="520"/>
                  </a:lnTo>
                  <a:lnTo>
                    <a:pt x="3291" y="523"/>
                  </a:lnTo>
                  <a:lnTo>
                    <a:pt x="3273" y="519"/>
                  </a:lnTo>
                  <a:lnTo>
                    <a:pt x="3254" y="505"/>
                  </a:lnTo>
                  <a:lnTo>
                    <a:pt x="3235" y="514"/>
                  </a:lnTo>
                  <a:lnTo>
                    <a:pt x="3216" y="516"/>
                  </a:lnTo>
                  <a:lnTo>
                    <a:pt x="3197" y="535"/>
                  </a:lnTo>
                  <a:lnTo>
                    <a:pt x="3178" y="546"/>
                  </a:lnTo>
                  <a:lnTo>
                    <a:pt x="3160" y="549"/>
                  </a:lnTo>
                  <a:lnTo>
                    <a:pt x="3141" y="541"/>
                  </a:lnTo>
                  <a:lnTo>
                    <a:pt x="3122" y="557"/>
                  </a:lnTo>
                  <a:lnTo>
                    <a:pt x="3103" y="584"/>
                  </a:lnTo>
                  <a:lnTo>
                    <a:pt x="3084" y="585"/>
                  </a:lnTo>
                  <a:lnTo>
                    <a:pt x="3065" y="611"/>
                  </a:lnTo>
                  <a:lnTo>
                    <a:pt x="3047" y="627"/>
                  </a:lnTo>
                  <a:lnTo>
                    <a:pt x="3028" y="644"/>
                  </a:lnTo>
                  <a:lnTo>
                    <a:pt x="3009" y="638"/>
                  </a:lnTo>
                  <a:lnTo>
                    <a:pt x="2990" y="659"/>
                  </a:lnTo>
                  <a:lnTo>
                    <a:pt x="2971" y="674"/>
                  </a:lnTo>
                  <a:lnTo>
                    <a:pt x="2952" y="682"/>
                  </a:lnTo>
                  <a:lnTo>
                    <a:pt x="2934" y="684"/>
                  </a:lnTo>
                  <a:lnTo>
                    <a:pt x="2915" y="687"/>
                  </a:lnTo>
                  <a:lnTo>
                    <a:pt x="2896" y="704"/>
                  </a:lnTo>
                  <a:lnTo>
                    <a:pt x="2878" y="718"/>
                  </a:lnTo>
                  <a:lnTo>
                    <a:pt x="2859" y="723"/>
                  </a:lnTo>
                  <a:lnTo>
                    <a:pt x="2840" y="734"/>
                  </a:lnTo>
                  <a:lnTo>
                    <a:pt x="2821" y="750"/>
                  </a:lnTo>
                  <a:lnTo>
                    <a:pt x="2803" y="751"/>
                  </a:lnTo>
                  <a:lnTo>
                    <a:pt x="2784" y="755"/>
                  </a:lnTo>
                  <a:lnTo>
                    <a:pt x="2765" y="757"/>
                  </a:lnTo>
                  <a:lnTo>
                    <a:pt x="2746" y="760"/>
                  </a:lnTo>
                  <a:lnTo>
                    <a:pt x="2727" y="763"/>
                  </a:lnTo>
                  <a:lnTo>
                    <a:pt x="2708" y="757"/>
                  </a:lnTo>
                  <a:lnTo>
                    <a:pt x="2690" y="759"/>
                  </a:lnTo>
                  <a:lnTo>
                    <a:pt x="2671" y="765"/>
                  </a:lnTo>
                  <a:lnTo>
                    <a:pt x="2652" y="769"/>
                  </a:lnTo>
                  <a:lnTo>
                    <a:pt x="2633" y="782"/>
                  </a:lnTo>
                  <a:lnTo>
                    <a:pt x="2614" y="790"/>
                  </a:lnTo>
                  <a:lnTo>
                    <a:pt x="2595" y="797"/>
                  </a:lnTo>
                  <a:lnTo>
                    <a:pt x="2577" y="797"/>
                  </a:lnTo>
                  <a:lnTo>
                    <a:pt x="2558" y="793"/>
                  </a:lnTo>
                  <a:lnTo>
                    <a:pt x="2539" y="796"/>
                  </a:lnTo>
                  <a:lnTo>
                    <a:pt x="2520" y="796"/>
                  </a:lnTo>
                  <a:lnTo>
                    <a:pt x="2501" y="800"/>
                  </a:lnTo>
                  <a:lnTo>
                    <a:pt x="2482" y="800"/>
                  </a:lnTo>
                  <a:lnTo>
                    <a:pt x="2464" y="797"/>
                  </a:lnTo>
                  <a:lnTo>
                    <a:pt x="2445" y="790"/>
                  </a:lnTo>
                  <a:lnTo>
                    <a:pt x="2426" y="789"/>
                  </a:lnTo>
                  <a:lnTo>
                    <a:pt x="2407" y="780"/>
                  </a:lnTo>
                  <a:lnTo>
                    <a:pt x="2388" y="778"/>
                  </a:lnTo>
                  <a:lnTo>
                    <a:pt x="2369" y="777"/>
                  </a:lnTo>
                  <a:lnTo>
                    <a:pt x="2351" y="771"/>
                  </a:lnTo>
                  <a:lnTo>
                    <a:pt x="2332" y="751"/>
                  </a:lnTo>
                  <a:lnTo>
                    <a:pt x="2313" y="751"/>
                  </a:lnTo>
                  <a:lnTo>
                    <a:pt x="2294" y="756"/>
                  </a:lnTo>
                  <a:lnTo>
                    <a:pt x="2275" y="754"/>
                  </a:lnTo>
                  <a:lnTo>
                    <a:pt x="2257" y="733"/>
                  </a:lnTo>
                  <a:lnTo>
                    <a:pt x="2238" y="721"/>
                  </a:lnTo>
                  <a:lnTo>
                    <a:pt x="2219" y="717"/>
                  </a:lnTo>
                  <a:lnTo>
                    <a:pt x="2200" y="720"/>
                  </a:lnTo>
                  <a:lnTo>
                    <a:pt x="2182" y="723"/>
                  </a:lnTo>
                  <a:lnTo>
                    <a:pt x="2163" y="712"/>
                  </a:lnTo>
                  <a:lnTo>
                    <a:pt x="2144" y="713"/>
                  </a:lnTo>
                  <a:lnTo>
                    <a:pt x="2126" y="714"/>
                  </a:lnTo>
                  <a:lnTo>
                    <a:pt x="2107" y="710"/>
                  </a:lnTo>
                  <a:lnTo>
                    <a:pt x="2088" y="714"/>
                  </a:lnTo>
                  <a:lnTo>
                    <a:pt x="2069" y="716"/>
                  </a:lnTo>
                  <a:lnTo>
                    <a:pt x="2050" y="719"/>
                  </a:lnTo>
                  <a:lnTo>
                    <a:pt x="2031" y="720"/>
                  </a:lnTo>
                  <a:lnTo>
                    <a:pt x="2013" y="712"/>
                  </a:lnTo>
                  <a:lnTo>
                    <a:pt x="1994" y="728"/>
                  </a:lnTo>
                  <a:lnTo>
                    <a:pt x="1975" y="736"/>
                  </a:lnTo>
                  <a:lnTo>
                    <a:pt x="1956" y="746"/>
                  </a:lnTo>
                  <a:lnTo>
                    <a:pt x="1937" y="745"/>
                  </a:lnTo>
                  <a:lnTo>
                    <a:pt x="1918" y="760"/>
                  </a:lnTo>
                  <a:lnTo>
                    <a:pt x="1900" y="763"/>
                  </a:lnTo>
                  <a:lnTo>
                    <a:pt x="1881" y="770"/>
                  </a:lnTo>
                  <a:lnTo>
                    <a:pt x="1862" y="767"/>
                  </a:lnTo>
                  <a:lnTo>
                    <a:pt x="1843" y="785"/>
                  </a:lnTo>
                  <a:lnTo>
                    <a:pt x="1824" y="793"/>
                  </a:lnTo>
                  <a:lnTo>
                    <a:pt x="1805" y="797"/>
                  </a:lnTo>
                  <a:lnTo>
                    <a:pt x="1786" y="800"/>
                  </a:lnTo>
                  <a:lnTo>
                    <a:pt x="1768" y="804"/>
                  </a:lnTo>
                  <a:lnTo>
                    <a:pt x="1749" y="803"/>
                  </a:lnTo>
                  <a:lnTo>
                    <a:pt x="1730" y="796"/>
                  </a:lnTo>
                  <a:lnTo>
                    <a:pt x="1711" y="784"/>
                  </a:lnTo>
                  <a:lnTo>
                    <a:pt x="1692" y="792"/>
                  </a:lnTo>
                  <a:lnTo>
                    <a:pt x="1673" y="800"/>
                  </a:lnTo>
                  <a:lnTo>
                    <a:pt x="1655" y="801"/>
                  </a:lnTo>
                  <a:lnTo>
                    <a:pt x="1636" y="808"/>
                  </a:lnTo>
                  <a:lnTo>
                    <a:pt x="1617" y="823"/>
                  </a:lnTo>
                  <a:lnTo>
                    <a:pt x="1598" y="827"/>
                  </a:lnTo>
                  <a:lnTo>
                    <a:pt x="1579" y="839"/>
                  </a:lnTo>
                  <a:lnTo>
                    <a:pt x="1561" y="824"/>
                  </a:lnTo>
                  <a:lnTo>
                    <a:pt x="1542" y="819"/>
                  </a:lnTo>
                  <a:lnTo>
                    <a:pt x="1523" y="820"/>
                  </a:lnTo>
                  <a:lnTo>
                    <a:pt x="1504" y="832"/>
                  </a:lnTo>
                  <a:lnTo>
                    <a:pt x="1486" y="830"/>
                  </a:lnTo>
                  <a:lnTo>
                    <a:pt x="1467" y="833"/>
                  </a:lnTo>
                  <a:lnTo>
                    <a:pt x="1448" y="836"/>
                  </a:lnTo>
                  <a:lnTo>
                    <a:pt x="1430" y="842"/>
                  </a:lnTo>
                  <a:lnTo>
                    <a:pt x="1411" y="845"/>
                  </a:lnTo>
                  <a:lnTo>
                    <a:pt x="1392" y="849"/>
                  </a:lnTo>
                  <a:lnTo>
                    <a:pt x="1373" y="853"/>
                  </a:lnTo>
                  <a:lnTo>
                    <a:pt x="1354" y="843"/>
                  </a:lnTo>
                  <a:lnTo>
                    <a:pt x="1335" y="846"/>
                  </a:lnTo>
                  <a:lnTo>
                    <a:pt x="1317" y="855"/>
                  </a:lnTo>
                  <a:lnTo>
                    <a:pt x="1298" y="853"/>
                  </a:lnTo>
                  <a:lnTo>
                    <a:pt x="1279" y="853"/>
                  </a:lnTo>
                  <a:lnTo>
                    <a:pt x="1260" y="849"/>
                  </a:lnTo>
                  <a:lnTo>
                    <a:pt x="1241" y="854"/>
                  </a:lnTo>
                  <a:lnTo>
                    <a:pt x="1222" y="856"/>
                  </a:lnTo>
                  <a:lnTo>
                    <a:pt x="1204" y="861"/>
                  </a:lnTo>
                  <a:lnTo>
                    <a:pt x="1185" y="851"/>
                  </a:lnTo>
                  <a:lnTo>
                    <a:pt x="1166" y="849"/>
                  </a:lnTo>
                  <a:lnTo>
                    <a:pt x="1147" y="839"/>
                  </a:lnTo>
                  <a:lnTo>
                    <a:pt x="1128" y="841"/>
                  </a:lnTo>
                  <a:lnTo>
                    <a:pt x="1109" y="841"/>
                  </a:lnTo>
                  <a:lnTo>
                    <a:pt x="1091" y="837"/>
                  </a:lnTo>
                  <a:lnTo>
                    <a:pt x="1072" y="838"/>
                  </a:lnTo>
                  <a:lnTo>
                    <a:pt x="1053" y="844"/>
                  </a:lnTo>
                  <a:lnTo>
                    <a:pt x="1034" y="849"/>
                  </a:lnTo>
                  <a:lnTo>
                    <a:pt x="1015" y="849"/>
                  </a:lnTo>
                  <a:lnTo>
                    <a:pt x="996" y="862"/>
                  </a:lnTo>
                  <a:lnTo>
                    <a:pt x="978" y="869"/>
                  </a:lnTo>
                  <a:lnTo>
                    <a:pt x="959" y="865"/>
                  </a:lnTo>
                  <a:lnTo>
                    <a:pt x="940" y="876"/>
                  </a:lnTo>
                  <a:lnTo>
                    <a:pt x="921" y="884"/>
                  </a:lnTo>
                  <a:lnTo>
                    <a:pt x="902" y="886"/>
                  </a:lnTo>
                  <a:lnTo>
                    <a:pt x="883" y="881"/>
                  </a:lnTo>
                  <a:lnTo>
                    <a:pt x="865" y="899"/>
                  </a:lnTo>
                  <a:lnTo>
                    <a:pt x="846" y="904"/>
                  </a:lnTo>
                  <a:lnTo>
                    <a:pt x="827" y="909"/>
                  </a:lnTo>
                  <a:lnTo>
                    <a:pt x="809" y="898"/>
                  </a:lnTo>
                  <a:lnTo>
                    <a:pt x="790" y="919"/>
                  </a:lnTo>
                  <a:lnTo>
                    <a:pt x="771" y="924"/>
                  </a:lnTo>
                  <a:lnTo>
                    <a:pt x="752" y="931"/>
                  </a:lnTo>
                  <a:lnTo>
                    <a:pt x="734" y="924"/>
                  </a:lnTo>
                  <a:lnTo>
                    <a:pt x="715" y="935"/>
                  </a:lnTo>
                  <a:lnTo>
                    <a:pt x="696" y="928"/>
                  </a:lnTo>
                  <a:lnTo>
                    <a:pt x="677" y="935"/>
                  </a:lnTo>
                  <a:lnTo>
                    <a:pt x="658" y="920"/>
                  </a:lnTo>
                  <a:lnTo>
                    <a:pt x="639" y="931"/>
                  </a:lnTo>
                  <a:lnTo>
                    <a:pt x="621" y="936"/>
                  </a:lnTo>
                  <a:lnTo>
                    <a:pt x="602" y="934"/>
                  </a:lnTo>
                  <a:lnTo>
                    <a:pt x="583" y="920"/>
                  </a:lnTo>
                  <a:lnTo>
                    <a:pt x="564" y="929"/>
                  </a:lnTo>
                  <a:lnTo>
                    <a:pt x="545" y="932"/>
                  </a:lnTo>
                  <a:lnTo>
                    <a:pt x="526" y="943"/>
                  </a:lnTo>
                  <a:lnTo>
                    <a:pt x="508" y="939"/>
                  </a:lnTo>
                  <a:lnTo>
                    <a:pt x="489" y="943"/>
                  </a:lnTo>
                  <a:lnTo>
                    <a:pt x="470" y="935"/>
                  </a:lnTo>
                  <a:lnTo>
                    <a:pt x="451" y="946"/>
                  </a:lnTo>
                  <a:lnTo>
                    <a:pt x="432" y="930"/>
                  </a:lnTo>
                  <a:lnTo>
                    <a:pt x="413" y="933"/>
                  </a:lnTo>
                  <a:lnTo>
                    <a:pt x="395" y="927"/>
                  </a:lnTo>
                  <a:lnTo>
                    <a:pt x="376" y="935"/>
                  </a:lnTo>
                  <a:lnTo>
                    <a:pt x="357" y="924"/>
                  </a:lnTo>
                  <a:lnTo>
                    <a:pt x="338" y="938"/>
                  </a:lnTo>
                  <a:lnTo>
                    <a:pt x="319" y="939"/>
                  </a:lnTo>
                  <a:lnTo>
                    <a:pt x="300" y="948"/>
                  </a:lnTo>
                  <a:lnTo>
                    <a:pt x="282" y="936"/>
                  </a:lnTo>
                  <a:lnTo>
                    <a:pt x="263" y="946"/>
                  </a:lnTo>
                  <a:lnTo>
                    <a:pt x="244" y="945"/>
                  </a:lnTo>
                  <a:lnTo>
                    <a:pt x="225" y="954"/>
                  </a:lnTo>
                  <a:lnTo>
                    <a:pt x="206" y="946"/>
                  </a:lnTo>
                  <a:lnTo>
                    <a:pt x="188" y="965"/>
                  </a:lnTo>
                  <a:lnTo>
                    <a:pt x="169" y="969"/>
                  </a:lnTo>
                  <a:lnTo>
                    <a:pt x="150" y="976"/>
                  </a:lnTo>
                  <a:lnTo>
                    <a:pt x="131" y="965"/>
                  </a:lnTo>
                  <a:lnTo>
                    <a:pt x="113" y="970"/>
                  </a:lnTo>
                  <a:lnTo>
                    <a:pt x="94" y="975"/>
                  </a:lnTo>
                  <a:lnTo>
                    <a:pt x="75" y="978"/>
                  </a:lnTo>
                  <a:lnTo>
                    <a:pt x="57" y="973"/>
                  </a:lnTo>
                  <a:lnTo>
                    <a:pt x="38" y="991"/>
                  </a:lnTo>
                  <a:lnTo>
                    <a:pt x="19" y="999"/>
                  </a:lnTo>
                  <a:lnTo>
                    <a:pt x="0" y="101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947" y="1849"/>
              <a:ext cx="3799" cy="1207"/>
            </a:xfrm>
            <a:custGeom>
              <a:avLst/>
              <a:gdLst>
                <a:gd name="T0" fmla="*/ 94 w 3799"/>
                <a:gd name="T1" fmla="*/ 1172 h 1207"/>
                <a:gd name="T2" fmla="*/ 225 w 3799"/>
                <a:gd name="T3" fmla="*/ 1151 h 1207"/>
                <a:gd name="T4" fmla="*/ 357 w 3799"/>
                <a:gd name="T5" fmla="*/ 1120 h 1207"/>
                <a:gd name="T6" fmla="*/ 489 w 3799"/>
                <a:gd name="T7" fmla="*/ 1139 h 1207"/>
                <a:gd name="T8" fmla="*/ 621 w 3799"/>
                <a:gd name="T9" fmla="*/ 1131 h 1207"/>
                <a:gd name="T10" fmla="*/ 752 w 3799"/>
                <a:gd name="T11" fmla="*/ 1125 h 1207"/>
                <a:gd name="T12" fmla="*/ 883 w 3799"/>
                <a:gd name="T13" fmla="*/ 1072 h 1207"/>
                <a:gd name="T14" fmla="*/ 1015 w 3799"/>
                <a:gd name="T15" fmla="*/ 1037 h 1207"/>
                <a:gd name="T16" fmla="*/ 1147 w 3799"/>
                <a:gd name="T17" fmla="*/ 1024 h 1207"/>
                <a:gd name="T18" fmla="*/ 1279 w 3799"/>
                <a:gd name="T19" fmla="*/ 1033 h 1207"/>
                <a:gd name="T20" fmla="*/ 1411 w 3799"/>
                <a:gd name="T21" fmla="*/ 1021 h 1207"/>
                <a:gd name="T22" fmla="*/ 1542 w 3799"/>
                <a:gd name="T23" fmla="*/ 988 h 1207"/>
                <a:gd name="T24" fmla="*/ 1673 w 3799"/>
                <a:gd name="T25" fmla="*/ 965 h 1207"/>
                <a:gd name="T26" fmla="*/ 1805 w 3799"/>
                <a:gd name="T27" fmla="*/ 946 h 1207"/>
                <a:gd name="T28" fmla="*/ 1937 w 3799"/>
                <a:gd name="T29" fmla="*/ 877 h 1207"/>
                <a:gd name="T30" fmla="*/ 2069 w 3799"/>
                <a:gd name="T31" fmla="*/ 800 h 1207"/>
                <a:gd name="T32" fmla="*/ 2200 w 3799"/>
                <a:gd name="T33" fmla="*/ 789 h 1207"/>
                <a:gd name="T34" fmla="*/ 2332 w 3799"/>
                <a:gd name="T35" fmla="*/ 788 h 1207"/>
                <a:gd name="T36" fmla="*/ 2464 w 3799"/>
                <a:gd name="T37" fmla="*/ 814 h 1207"/>
                <a:gd name="T38" fmla="*/ 2595 w 3799"/>
                <a:gd name="T39" fmla="*/ 799 h 1207"/>
                <a:gd name="T40" fmla="*/ 2727 w 3799"/>
                <a:gd name="T41" fmla="*/ 746 h 1207"/>
                <a:gd name="T42" fmla="*/ 2859 w 3799"/>
                <a:gd name="T43" fmla="*/ 690 h 1207"/>
                <a:gd name="T44" fmla="*/ 2990 w 3799"/>
                <a:gd name="T45" fmla="*/ 591 h 1207"/>
                <a:gd name="T46" fmla="*/ 3122 w 3799"/>
                <a:gd name="T47" fmla="*/ 451 h 1207"/>
                <a:gd name="T48" fmla="*/ 3254 w 3799"/>
                <a:gd name="T49" fmla="*/ 356 h 1207"/>
                <a:gd name="T50" fmla="*/ 3386 w 3799"/>
                <a:gd name="T51" fmla="*/ 370 h 1207"/>
                <a:gd name="T52" fmla="*/ 3517 w 3799"/>
                <a:gd name="T53" fmla="*/ 282 h 1207"/>
                <a:gd name="T54" fmla="*/ 3648 w 3799"/>
                <a:gd name="T55" fmla="*/ 129 h 1207"/>
                <a:gd name="T56" fmla="*/ 3780 w 3799"/>
                <a:gd name="T57" fmla="*/ 211 h 1207"/>
                <a:gd name="T58" fmla="*/ 3705 w 3799"/>
                <a:gd name="T59" fmla="*/ 222 h 1207"/>
                <a:gd name="T60" fmla="*/ 3573 w 3799"/>
                <a:gd name="T61" fmla="*/ 447 h 1207"/>
                <a:gd name="T62" fmla="*/ 3442 w 3799"/>
                <a:gd name="T63" fmla="*/ 524 h 1207"/>
                <a:gd name="T64" fmla="*/ 3310 w 3799"/>
                <a:gd name="T65" fmla="*/ 514 h 1207"/>
                <a:gd name="T66" fmla="*/ 3178 w 3799"/>
                <a:gd name="T67" fmla="*/ 541 h 1207"/>
                <a:gd name="T68" fmla="*/ 3047 w 3799"/>
                <a:gd name="T69" fmla="*/ 653 h 1207"/>
                <a:gd name="T70" fmla="*/ 2915 w 3799"/>
                <a:gd name="T71" fmla="*/ 726 h 1207"/>
                <a:gd name="T72" fmla="*/ 2784 w 3799"/>
                <a:gd name="T73" fmla="*/ 801 h 1207"/>
                <a:gd name="T74" fmla="*/ 2652 w 3799"/>
                <a:gd name="T75" fmla="*/ 822 h 1207"/>
                <a:gd name="T76" fmla="*/ 2520 w 3799"/>
                <a:gd name="T77" fmla="*/ 852 h 1207"/>
                <a:gd name="T78" fmla="*/ 2388 w 3799"/>
                <a:gd name="T79" fmla="*/ 841 h 1207"/>
                <a:gd name="T80" fmla="*/ 2257 w 3799"/>
                <a:gd name="T81" fmla="*/ 818 h 1207"/>
                <a:gd name="T82" fmla="*/ 2126 w 3799"/>
                <a:gd name="T83" fmla="*/ 814 h 1207"/>
                <a:gd name="T84" fmla="*/ 1994 w 3799"/>
                <a:gd name="T85" fmla="*/ 850 h 1207"/>
                <a:gd name="T86" fmla="*/ 1862 w 3799"/>
                <a:gd name="T87" fmla="*/ 913 h 1207"/>
                <a:gd name="T88" fmla="*/ 1730 w 3799"/>
                <a:gd name="T89" fmla="*/ 952 h 1207"/>
                <a:gd name="T90" fmla="*/ 1598 w 3799"/>
                <a:gd name="T91" fmla="*/ 997 h 1207"/>
                <a:gd name="T92" fmla="*/ 1467 w 3799"/>
                <a:gd name="T93" fmla="*/ 1006 h 1207"/>
                <a:gd name="T94" fmla="*/ 1335 w 3799"/>
                <a:gd name="T95" fmla="*/ 1024 h 1207"/>
                <a:gd name="T96" fmla="*/ 1204 w 3799"/>
                <a:gd name="T97" fmla="*/ 1046 h 1207"/>
                <a:gd name="T98" fmla="*/ 1072 w 3799"/>
                <a:gd name="T99" fmla="*/ 1025 h 1207"/>
                <a:gd name="T100" fmla="*/ 940 w 3799"/>
                <a:gd name="T101" fmla="*/ 1066 h 1207"/>
                <a:gd name="T102" fmla="*/ 809 w 3799"/>
                <a:gd name="T103" fmla="*/ 1091 h 1207"/>
                <a:gd name="T104" fmla="*/ 677 w 3799"/>
                <a:gd name="T105" fmla="*/ 1130 h 1207"/>
                <a:gd name="T106" fmla="*/ 545 w 3799"/>
                <a:gd name="T107" fmla="*/ 1128 h 1207"/>
                <a:gd name="T108" fmla="*/ 413 w 3799"/>
                <a:gd name="T109" fmla="*/ 1129 h 1207"/>
                <a:gd name="T110" fmla="*/ 282 w 3799"/>
                <a:gd name="T111" fmla="*/ 1132 h 1207"/>
                <a:gd name="T112" fmla="*/ 150 w 3799"/>
                <a:gd name="T113" fmla="*/ 1173 h 1207"/>
                <a:gd name="T114" fmla="*/ 19 w 3799"/>
                <a:gd name="T115" fmla="*/ 1196 h 1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207">
                  <a:moveTo>
                    <a:pt x="0" y="1207"/>
                  </a:moveTo>
                  <a:lnTo>
                    <a:pt x="0" y="1207"/>
                  </a:lnTo>
                  <a:lnTo>
                    <a:pt x="19" y="1196"/>
                  </a:lnTo>
                  <a:lnTo>
                    <a:pt x="38" y="1188"/>
                  </a:lnTo>
                  <a:lnTo>
                    <a:pt x="57" y="1170"/>
                  </a:lnTo>
                  <a:lnTo>
                    <a:pt x="75" y="1174"/>
                  </a:lnTo>
                  <a:lnTo>
                    <a:pt x="94" y="1172"/>
                  </a:lnTo>
                  <a:lnTo>
                    <a:pt x="113" y="1167"/>
                  </a:lnTo>
                  <a:lnTo>
                    <a:pt x="131" y="1162"/>
                  </a:lnTo>
                  <a:lnTo>
                    <a:pt x="150" y="1173"/>
                  </a:lnTo>
                  <a:lnTo>
                    <a:pt x="169" y="1166"/>
                  </a:lnTo>
                  <a:lnTo>
                    <a:pt x="188" y="1161"/>
                  </a:lnTo>
                  <a:lnTo>
                    <a:pt x="206" y="1142"/>
                  </a:lnTo>
                  <a:lnTo>
                    <a:pt x="225" y="1151"/>
                  </a:lnTo>
                  <a:lnTo>
                    <a:pt x="244" y="1142"/>
                  </a:lnTo>
                  <a:lnTo>
                    <a:pt x="263" y="1143"/>
                  </a:lnTo>
                  <a:lnTo>
                    <a:pt x="282" y="1132"/>
                  </a:lnTo>
                  <a:lnTo>
                    <a:pt x="300" y="1144"/>
                  </a:lnTo>
                  <a:lnTo>
                    <a:pt x="319" y="1136"/>
                  </a:lnTo>
                  <a:lnTo>
                    <a:pt x="338" y="1134"/>
                  </a:lnTo>
                  <a:lnTo>
                    <a:pt x="357" y="1120"/>
                  </a:lnTo>
                  <a:lnTo>
                    <a:pt x="376" y="1131"/>
                  </a:lnTo>
                  <a:lnTo>
                    <a:pt x="395" y="1123"/>
                  </a:lnTo>
                  <a:lnTo>
                    <a:pt x="413" y="1129"/>
                  </a:lnTo>
                  <a:lnTo>
                    <a:pt x="432" y="1126"/>
                  </a:lnTo>
                  <a:lnTo>
                    <a:pt x="451" y="1142"/>
                  </a:lnTo>
                  <a:lnTo>
                    <a:pt x="470" y="1130"/>
                  </a:lnTo>
                  <a:lnTo>
                    <a:pt x="489" y="1139"/>
                  </a:lnTo>
                  <a:lnTo>
                    <a:pt x="508" y="1135"/>
                  </a:lnTo>
                  <a:lnTo>
                    <a:pt x="526" y="1138"/>
                  </a:lnTo>
                  <a:lnTo>
                    <a:pt x="545" y="1128"/>
                  </a:lnTo>
                  <a:lnTo>
                    <a:pt x="564" y="1125"/>
                  </a:lnTo>
                  <a:lnTo>
                    <a:pt x="583" y="1115"/>
                  </a:lnTo>
                  <a:lnTo>
                    <a:pt x="602" y="1129"/>
                  </a:lnTo>
                  <a:lnTo>
                    <a:pt x="621" y="1131"/>
                  </a:lnTo>
                  <a:lnTo>
                    <a:pt x="639" y="1126"/>
                  </a:lnTo>
                  <a:lnTo>
                    <a:pt x="658" y="1115"/>
                  </a:lnTo>
                  <a:lnTo>
                    <a:pt x="677" y="1130"/>
                  </a:lnTo>
                  <a:lnTo>
                    <a:pt x="696" y="1124"/>
                  </a:lnTo>
                  <a:lnTo>
                    <a:pt x="715" y="1130"/>
                  </a:lnTo>
                  <a:lnTo>
                    <a:pt x="734" y="1119"/>
                  </a:lnTo>
                  <a:lnTo>
                    <a:pt x="752" y="1125"/>
                  </a:lnTo>
                  <a:lnTo>
                    <a:pt x="771" y="1119"/>
                  </a:lnTo>
                  <a:lnTo>
                    <a:pt x="790" y="1113"/>
                  </a:lnTo>
                  <a:lnTo>
                    <a:pt x="809" y="1091"/>
                  </a:lnTo>
                  <a:lnTo>
                    <a:pt x="827" y="1102"/>
                  </a:lnTo>
                  <a:lnTo>
                    <a:pt x="846" y="1096"/>
                  </a:lnTo>
                  <a:lnTo>
                    <a:pt x="865" y="1091"/>
                  </a:lnTo>
                  <a:lnTo>
                    <a:pt x="883" y="1072"/>
                  </a:lnTo>
                  <a:lnTo>
                    <a:pt x="902" y="1077"/>
                  </a:lnTo>
                  <a:lnTo>
                    <a:pt x="921" y="1075"/>
                  </a:lnTo>
                  <a:lnTo>
                    <a:pt x="940" y="1066"/>
                  </a:lnTo>
                  <a:lnTo>
                    <a:pt x="959" y="1054"/>
                  </a:lnTo>
                  <a:lnTo>
                    <a:pt x="978" y="1057"/>
                  </a:lnTo>
                  <a:lnTo>
                    <a:pt x="996" y="1050"/>
                  </a:lnTo>
                  <a:lnTo>
                    <a:pt x="1015" y="1037"/>
                  </a:lnTo>
                  <a:lnTo>
                    <a:pt x="1034" y="1038"/>
                  </a:lnTo>
                  <a:lnTo>
                    <a:pt x="1053" y="1031"/>
                  </a:lnTo>
                  <a:lnTo>
                    <a:pt x="1072" y="1025"/>
                  </a:lnTo>
                  <a:lnTo>
                    <a:pt x="1091" y="1024"/>
                  </a:lnTo>
                  <a:lnTo>
                    <a:pt x="1109" y="1027"/>
                  </a:lnTo>
                  <a:lnTo>
                    <a:pt x="1128" y="1027"/>
                  </a:lnTo>
                  <a:lnTo>
                    <a:pt x="1147" y="1024"/>
                  </a:lnTo>
                  <a:lnTo>
                    <a:pt x="1166" y="1035"/>
                  </a:lnTo>
                  <a:lnTo>
                    <a:pt x="1185" y="1036"/>
                  </a:lnTo>
                  <a:lnTo>
                    <a:pt x="1204" y="1046"/>
                  </a:lnTo>
                  <a:lnTo>
                    <a:pt x="1222" y="1040"/>
                  </a:lnTo>
                  <a:lnTo>
                    <a:pt x="1241" y="1037"/>
                  </a:lnTo>
                  <a:lnTo>
                    <a:pt x="1260" y="1031"/>
                  </a:lnTo>
                  <a:lnTo>
                    <a:pt x="1279" y="1033"/>
                  </a:lnTo>
                  <a:lnTo>
                    <a:pt x="1298" y="1033"/>
                  </a:lnTo>
                  <a:lnTo>
                    <a:pt x="1317" y="1034"/>
                  </a:lnTo>
                  <a:lnTo>
                    <a:pt x="1335" y="1024"/>
                  </a:lnTo>
                  <a:lnTo>
                    <a:pt x="1354" y="1020"/>
                  </a:lnTo>
                  <a:lnTo>
                    <a:pt x="1373" y="1030"/>
                  </a:lnTo>
                  <a:lnTo>
                    <a:pt x="1392" y="1025"/>
                  </a:lnTo>
                  <a:lnTo>
                    <a:pt x="1411" y="1021"/>
                  </a:lnTo>
                  <a:lnTo>
                    <a:pt x="1430" y="1018"/>
                  </a:lnTo>
                  <a:lnTo>
                    <a:pt x="1448" y="1011"/>
                  </a:lnTo>
                  <a:lnTo>
                    <a:pt x="1467" y="1006"/>
                  </a:lnTo>
                  <a:lnTo>
                    <a:pt x="1486" y="1002"/>
                  </a:lnTo>
                  <a:lnTo>
                    <a:pt x="1504" y="1003"/>
                  </a:lnTo>
                  <a:lnTo>
                    <a:pt x="1523" y="990"/>
                  </a:lnTo>
                  <a:lnTo>
                    <a:pt x="1542" y="988"/>
                  </a:lnTo>
                  <a:lnTo>
                    <a:pt x="1561" y="994"/>
                  </a:lnTo>
                  <a:lnTo>
                    <a:pt x="1579" y="1009"/>
                  </a:lnTo>
                  <a:lnTo>
                    <a:pt x="1598" y="997"/>
                  </a:lnTo>
                  <a:lnTo>
                    <a:pt x="1617" y="992"/>
                  </a:lnTo>
                  <a:lnTo>
                    <a:pt x="1636" y="977"/>
                  </a:lnTo>
                  <a:lnTo>
                    <a:pt x="1655" y="968"/>
                  </a:lnTo>
                  <a:lnTo>
                    <a:pt x="1673" y="965"/>
                  </a:lnTo>
                  <a:lnTo>
                    <a:pt x="1692" y="954"/>
                  </a:lnTo>
                  <a:lnTo>
                    <a:pt x="1711" y="943"/>
                  </a:lnTo>
                  <a:lnTo>
                    <a:pt x="1730" y="952"/>
                  </a:lnTo>
                  <a:lnTo>
                    <a:pt x="1749" y="956"/>
                  </a:lnTo>
                  <a:lnTo>
                    <a:pt x="1768" y="955"/>
                  </a:lnTo>
                  <a:lnTo>
                    <a:pt x="1786" y="949"/>
                  </a:lnTo>
                  <a:lnTo>
                    <a:pt x="1805" y="946"/>
                  </a:lnTo>
                  <a:lnTo>
                    <a:pt x="1824" y="941"/>
                  </a:lnTo>
                  <a:lnTo>
                    <a:pt x="1843" y="931"/>
                  </a:lnTo>
                  <a:lnTo>
                    <a:pt x="1862" y="909"/>
                  </a:lnTo>
                  <a:lnTo>
                    <a:pt x="1881" y="911"/>
                  </a:lnTo>
                  <a:lnTo>
                    <a:pt x="1900" y="901"/>
                  </a:lnTo>
                  <a:lnTo>
                    <a:pt x="1918" y="895"/>
                  </a:lnTo>
                  <a:lnTo>
                    <a:pt x="1937" y="877"/>
                  </a:lnTo>
                  <a:lnTo>
                    <a:pt x="1956" y="872"/>
                  </a:lnTo>
                  <a:lnTo>
                    <a:pt x="1975" y="856"/>
                  </a:lnTo>
                  <a:lnTo>
                    <a:pt x="1994" y="840"/>
                  </a:lnTo>
                  <a:lnTo>
                    <a:pt x="2013" y="814"/>
                  </a:lnTo>
                  <a:lnTo>
                    <a:pt x="2031" y="814"/>
                  </a:lnTo>
                  <a:lnTo>
                    <a:pt x="2050" y="808"/>
                  </a:lnTo>
                  <a:lnTo>
                    <a:pt x="2069" y="800"/>
                  </a:lnTo>
                  <a:lnTo>
                    <a:pt x="2088" y="796"/>
                  </a:lnTo>
                  <a:lnTo>
                    <a:pt x="2107" y="791"/>
                  </a:lnTo>
                  <a:lnTo>
                    <a:pt x="2126" y="795"/>
                  </a:lnTo>
                  <a:lnTo>
                    <a:pt x="2144" y="791"/>
                  </a:lnTo>
                  <a:lnTo>
                    <a:pt x="2163" y="788"/>
                  </a:lnTo>
                  <a:lnTo>
                    <a:pt x="2182" y="793"/>
                  </a:lnTo>
                  <a:lnTo>
                    <a:pt x="2200" y="789"/>
                  </a:lnTo>
                  <a:lnTo>
                    <a:pt x="2219" y="784"/>
                  </a:lnTo>
                  <a:lnTo>
                    <a:pt x="2238" y="781"/>
                  </a:lnTo>
                  <a:lnTo>
                    <a:pt x="2257" y="790"/>
                  </a:lnTo>
                  <a:lnTo>
                    <a:pt x="2275" y="808"/>
                  </a:lnTo>
                  <a:lnTo>
                    <a:pt x="2294" y="806"/>
                  </a:lnTo>
                  <a:lnTo>
                    <a:pt x="2313" y="792"/>
                  </a:lnTo>
                  <a:lnTo>
                    <a:pt x="2332" y="788"/>
                  </a:lnTo>
                  <a:lnTo>
                    <a:pt x="2351" y="805"/>
                  </a:lnTo>
                  <a:lnTo>
                    <a:pt x="2369" y="806"/>
                  </a:lnTo>
                  <a:lnTo>
                    <a:pt x="2388" y="804"/>
                  </a:lnTo>
                  <a:lnTo>
                    <a:pt x="2407" y="805"/>
                  </a:lnTo>
                  <a:lnTo>
                    <a:pt x="2426" y="810"/>
                  </a:lnTo>
                  <a:lnTo>
                    <a:pt x="2445" y="810"/>
                  </a:lnTo>
                  <a:lnTo>
                    <a:pt x="2464" y="814"/>
                  </a:lnTo>
                  <a:lnTo>
                    <a:pt x="2482" y="814"/>
                  </a:lnTo>
                  <a:lnTo>
                    <a:pt x="2501" y="814"/>
                  </a:lnTo>
                  <a:lnTo>
                    <a:pt x="2520" y="806"/>
                  </a:lnTo>
                  <a:lnTo>
                    <a:pt x="2539" y="804"/>
                  </a:lnTo>
                  <a:lnTo>
                    <a:pt x="2558" y="798"/>
                  </a:lnTo>
                  <a:lnTo>
                    <a:pt x="2577" y="801"/>
                  </a:lnTo>
                  <a:lnTo>
                    <a:pt x="2595" y="799"/>
                  </a:lnTo>
                  <a:lnTo>
                    <a:pt x="2614" y="791"/>
                  </a:lnTo>
                  <a:lnTo>
                    <a:pt x="2633" y="783"/>
                  </a:lnTo>
                  <a:lnTo>
                    <a:pt x="2652" y="767"/>
                  </a:lnTo>
                  <a:lnTo>
                    <a:pt x="2671" y="759"/>
                  </a:lnTo>
                  <a:lnTo>
                    <a:pt x="2690" y="747"/>
                  </a:lnTo>
                  <a:lnTo>
                    <a:pt x="2708" y="743"/>
                  </a:lnTo>
                  <a:lnTo>
                    <a:pt x="2727" y="746"/>
                  </a:lnTo>
                  <a:lnTo>
                    <a:pt x="2746" y="742"/>
                  </a:lnTo>
                  <a:lnTo>
                    <a:pt x="2765" y="736"/>
                  </a:lnTo>
                  <a:lnTo>
                    <a:pt x="2784" y="733"/>
                  </a:lnTo>
                  <a:lnTo>
                    <a:pt x="2803" y="730"/>
                  </a:lnTo>
                  <a:lnTo>
                    <a:pt x="2821" y="727"/>
                  </a:lnTo>
                  <a:lnTo>
                    <a:pt x="2840" y="705"/>
                  </a:lnTo>
                  <a:lnTo>
                    <a:pt x="2859" y="690"/>
                  </a:lnTo>
                  <a:lnTo>
                    <a:pt x="2878" y="677"/>
                  </a:lnTo>
                  <a:lnTo>
                    <a:pt x="2896" y="657"/>
                  </a:lnTo>
                  <a:lnTo>
                    <a:pt x="2915" y="635"/>
                  </a:lnTo>
                  <a:lnTo>
                    <a:pt x="2934" y="626"/>
                  </a:lnTo>
                  <a:lnTo>
                    <a:pt x="2952" y="616"/>
                  </a:lnTo>
                  <a:lnTo>
                    <a:pt x="2971" y="604"/>
                  </a:lnTo>
                  <a:lnTo>
                    <a:pt x="2990" y="591"/>
                  </a:lnTo>
                  <a:lnTo>
                    <a:pt x="3009" y="568"/>
                  </a:lnTo>
                  <a:lnTo>
                    <a:pt x="3028" y="577"/>
                  </a:lnTo>
                  <a:lnTo>
                    <a:pt x="3047" y="554"/>
                  </a:lnTo>
                  <a:lnTo>
                    <a:pt x="3065" y="530"/>
                  </a:lnTo>
                  <a:lnTo>
                    <a:pt x="3084" y="499"/>
                  </a:lnTo>
                  <a:lnTo>
                    <a:pt x="3103" y="492"/>
                  </a:lnTo>
                  <a:lnTo>
                    <a:pt x="3122" y="451"/>
                  </a:lnTo>
                  <a:lnTo>
                    <a:pt x="3141" y="426"/>
                  </a:lnTo>
                  <a:lnTo>
                    <a:pt x="3160" y="427"/>
                  </a:lnTo>
                  <a:lnTo>
                    <a:pt x="3178" y="418"/>
                  </a:lnTo>
                  <a:lnTo>
                    <a:pt x="3197" y="404"/>
                  </a:lnTo>
                  <a:lnTo>
                    <a:pt x="3216" y="376"/>
                  </a:lnTo>
                  <a:lnTo>
                    <a:pt x="3235" y="368"/>
                  </a:lnTo>
                  <a:lnTo>
                    <a:pt x="3254" y="356"/>
                  </a:lnTo>
                  <a:lnTo>
                    <a:pt x="3273" y="369"/>
                  </a:lnTo>
                  <a:lnTo>
                    <a:pt x="3291" y="376"/>
                  </a:lnTo>
                  <a:lnTo>
                    <a:pt x="3310" y="375"/>
                  </a:lnTo>
                  <a:lnTo>
                    <a:pt x="3329" y="372"/>
                  </a:lnTo>
                  <a:lnTo>
                    <a:pt x="3348" y="371"/>
                  </a:lnTo>
                  <a:lnTo>
                    <a:pt x="3367" y="367"/>
                  </a:lnTo>
                  <a:lnTo>
                    <a:pt x="3386" y="370"/>
                  </a:lnTo>
                  <a:lnTo>
                    <a:pt x="3404" y="358"/>
                  </a:lnTo>
                  <a:lnTo>
                    <a:pt x="3423" y="353"/>
                  </a:lnTo>
                  <a:lnTo>
                    <a:pt x="3442" y="338"/>
                  </a:lnTo>
                  <a:lnTo>
                    <a:pt x="3461" y="334"/>
                  </a:lnTo>
                  <a:lnTo>
                    <a:pt x="3480" y="315"/>
                  </a:lnTo>
                  <a:lnTo>
                    <a:pt x="3499" y="299"/>
                  </a:lnTo>
                  <a:lnTo>
                    <a:pt x="3517" y="282"/>
                  </a:lnTo>
                  <a:lnTo>
                    <a:pt x="3536" y="281"/>
                  </a:lnTo>
                  <a:lnTo>
                    <a:pt x="3555" y="266"/>
                  </a:lnTo>
                  <a:lnTo>
                    <a:pt x="3573" y="219"/>
                  </a:lnTo>
                  <a:lnTo>
                    <a:pt x="3592" y="194"/>
                  </a:lnTo>
                  <a:lnTo>
                    <a:pt x="3611" y="155"/>
                  </a:lnTo>
                  <a:lnTo>
                    <a:pt x="3630" y="155"/>
                  </a:lnTo>
                  <a:lnTo>
                    <a:pt x="3648" y="129"/>
                  </a:lnTo>
                  <a:lnTo>
                    <a:pt x="3667" y="35"/>
                  </a:lnTo>
                  <a:lnTo>
                    <a:pt x="3686" y="0"/>
                  </a:lnTo>
                  <a:lnTo>
                    <a:pt x="3705" y="34"/>
                  </a:lnTo>
                  <a:lnTo>
                    <a:pt x="3724" y="68"/>
                  </a:lnTo>
                  <a:lnTo>
                    <a:pt x="3742" y="108"/>
                  </a:lnTo>
                  <a:lnTo>
                    <a:pt x="3761" y="181"/>
                  </a:lnTo>
                  <a:lnTo>
                    <a:pt x="3780" y="211"/>
                  </a:lnTo>
                  <a:lnTo>
                    <a:pt x="3799" y="229"/>
                  </a:lnTo>
                  <a:lnTo>
                    <a:pt x="3799" y="350"/>
                  </a:lnTo>
                  <a:lnTo>
                    <a:pt x="3780" y="338"/>
                  </a:lnTo>
                  <a:lnTo>
                    <a:pt x="3761" y="315"/>
                  </a:lnTo>
                  <a:lnTo>
                    <a:pt x="3742" y="273"/>
                  </a:lnTo>
                  <a:lnTo>
                    <a:pt x="3724" y="245"/>
                  </a:lnTo>
                  <a:lnTo>
                    <a:pt x="3705" y="222"/>
                  </a:lnTo>
                  <a:lnTo>
                    <a:pt x="3686" y="197"/>
                  </a:lnTo>
                  <a:lnTo>
                    <a:pt x="3667" y="240"/>
                  </a:lnTo>
                  <a:lnTo>
                    <a:pt x="3648" y="337"/>
                  </a:lnTo>
                  <a:lnTo>
                    <a:pt x="3630" y="368"/>
                  </a:lnTo>
                  <a:lnTo>
                    <a:pt x="3611" y="375"/>
                  </a:lnTo>
                  <a:lnTo>
                    <a:pt x="3592" y="417"/>
                  </a:lnTo>
                  <a:lnTo>
                    <a:pt x="3573" y="447"/>
                  </a:lnTo>
                  <a:lnTo>
                    <a:pt x="3555" y="493"/>
                  </a:lnTo>
                  <a:lnTo>
                    <a:pt x="3536" y="503"/>
                  </a:lnTo>
                  <a:lnTo>
                    <a:pt x="3517" y="499"/>
                  </a:lnTo>
                  <a:lnTo>
                    <a:pt x="3499" y="507"/>
                  </a:lnTo>
                  <a:lnTo>
                    <a:pt x="3480" y="515"/>
                  </a:lnTo>
                  <a:lnTo>
                    <a:pt x="3461" y="526"/>
                  </a:lnTo>
                  <a:lnTo>
                    <a:pt x="3442" y="524"/>
                  </a:lnTo>
                  <a:lnTo>
                    <a:pt x="3423" y="528"/>
                  </a:lnTo>
                  <a:lnTo>
                    <a:pt x="3404" y="526"/>
                  </a:lnTo>
                  <a:lnTo>
                    <a:pt x="3386" y="529"/>
                  </a:lnTo>
                  <a:lnTo>
                    <a:pt x="3367" y="521"/>
                  </a:lnTo>
                  <a:lnTo>
                    <a:pt x="3348" y="519"/>
                  </a:lnTo>
                  <a:lnTo>
                    <a:pt x="3329" y="516"/>
                  </a:lnTo>
                  <a:lnTo>
                    <a:pt x="3310" y="514"/>
                  </a:lnTo>
                  <a:lnTo>
                    <a:pt x="3291" y="513"/>
                  </a:lnTo>
                  <a:lnTo>
                    <a:pt x="3273" y="504"/>
                  </a:lnTo>
                  <a:lnTo>
                    <a:pt x="3254" y="491"/>
                  </a:lnTo>
                  <a:lnTo>
                    <a:pt x="3235" y="502"/>
                  </a:lnTo>
                  <a:lnTo>
                    <a:pt x="3216" y="506"/>
                  </a:lnTo>
                  <a:lnTo>
                    <a:pt x="3197" y="529"/>
                  </a:lnTo>
                  <a:lnTo>
                    <a:pt x="3178" y="541"/>
                  </a:lnTo>
                  <a:lnTo>
                    <a:pt x="3160" y="548"/>
                  </a:lnTo>
                  <a:lnTo>
                    <a:pt x="3141" y="545"/>
                  </a:lnTo>
                  <a:lnTo>
                    <a:pt x="3122" y="564"/>
                  </a:lnTo>
                  <a:lnTo>
                    <a:pt x="3103" y="601"/>
                  </a:lnTo>
                  <a:lnTo>
                    <a:pt x="3084" y="606"/>
                  </a:lnTo>
                  <a:lnTo>
                    <a:pt x="3065" y="634"/>
                  </a:lnTo>
                  <a:lnTo>
                    <a:pt x="3047" y="653"/>
                  </a:lnTo>
                  <a:lnTo>
                    <a:pt x="3028" y="674"/>
                  </a:lnTo>
                  <a:lnTo>
                    <a:pt x="3009" y="666"/>
                  </a:lnTo>
                  <a:lnTo>
                    <a:pt x="2990" y="687"/>
                  </a:lnTo>
                  <a:lnTo>
                    <a:pt x="2971" y="702"/>
                  </a:lnTo>
                  <a:lnTo>
                    <a:pt x="2952" y="713"/>
                  </a:lnTo>
                  <a:lnTo>
                    <a:pt x="2934" y="719"/>
                  </a:lnTo>
                  <a:lnTo>
                    <a:pt x="2915" y="726"/>
                  </a:lnTo>
                  <a:lnTo>
                    <a:pt x="2896" y="743"/>
                  </a:lnTo>
                  <a:lnTo>
                    <a:pt x="2878" y="761"/>
                  </a:lnTo>
                  <a:lnTo>
                    <a:pt x="2859" y="769"/>
                  </a:lnTo>
                  <a:lnTo>
                    <a:pt x="2840" y="780"/>
                  </a:lnTo>
                  <a:lnTo>
                    <a:pt x="2821" y="796"/>
                  </a:lnTo>
                  <a:lnTo>
                    <a:pt x="2803" y="797"/>
                  </a:lnTo>
                  <a:lnTo>
                    <a:pt x="2784" y="801"/>
                  </a:lnTo>
                  <a:lnTo>
                    <a:pt x="2765" y="804"/>
                  </a:lnTo>
                  <a:lnTo>
                    <a:pt x="2746" y="807"/>
                  </a:lnTo>
                  <a:lnTo>
                    <a:pt x="2727" y="812"/>
                  </a:lnTo>
                  <a:lnTo>
                    <a:pt x="2708" y="806"/>
                  </a:lnTo>
                  <a:lnTo>
                    <a:pt x="2690" y="809"/>
                  </a:lnTo>
                  <a:lnTo>
                    <a:pt x="2671" y="818"/>
                  </a:lnTo>
                  <a:lnTo>
                    <a:pt x="2652" y="822"/>
                  </a:lnTo>
                  <a:lnTo>
                    <a:pt x="2633" y="836"/>
                  </a:lnTo>
                  <a:lnTo>
                    <a:pt x="2614" y="844"/>
                  </a:lnTo>
                  <a:lnTo>
                    <a:pt x="2595" y="850"/>
                  </a:lnTo>
                  <a:lnTo>
                    <a:pt x="2577" y="851"/>
                  </a:lnTo>
                  <a:lnTo>
                    <a:pt x="2558" y="848"/>
                  </a:lnTo>
                  <a:lnTo>
                    <a:pt x="2539" y="852"/>
                  </a:lnTo>
                  <a:lnTo>
                    <a:pt x="2520" y="852"/>
                  </a:lnTo>
                  <a:lnTo>
                    <a:pt x="2501" y="859"/>
                  </a:lnTo>
                  <a:lnTo>
                    <a:pt x="2482" y="857"/>
                  </a:lnTo>
                  <a:lnTo>
                    <a:pt x="2464" y="855"/>
                  </a:lnTo>
                  <a:lnTo>
                    <a:pt x="2445" y="851"/>
                  </a:lnTo>
                  <a:lnTo>
                    <a:pt x="2426" y="850"/>
                  </a:lnTo>
                  <a:lnTo>
                    <a:pt x="2407" y="843"/>
                  </a:lnTo>
                  <a:lnTo>
                    <a:pt x="2388" y="841"/>
                  </a:lnTo>
                  <a:lnTo>
                    <a:pt x="2369" y="843"/>
                  </a:lnTo>
                  <a:lnTo>
                    <a:pt x="2351" y="840"/>
                  </a:lnTo>
                  <a:lnTo>
                    <a:pt x="2332" y="822"/>
                  </a:lnTo>
                  <a:lnTo>
                    <a:pt x="2313" y="825"/>
                  </a:lnTo>
                  <a:lnTo>
                    <a:pt x="2294" y="836"/>
                  </a:lnTo>
                  <a:lnTo>
                    <a:pt x="2275" y="836"/>
                  </a:lnTo>
                  <a:lnTo>
                    <a:pt x="2257" y="818"/>
                  </a:lnTo>
                  <a:lnTo>
                    <a:pt x="2238" y="807"/>
                  </a:lnTo>
                  <a:lnTo>
                    <a:pt x="2219" y="809"/>
                  </a:lnTo>
                  <a:lnTo>
                    <a:pt x="2200" y="814"/>
                  </a:lnTo>
                  <a:lnTo>
                    <a:pt x="2182" y="819"/>
                  </a:lnTo>
                  <a:lnTo>
                    <a:pt x="2163" y="809"/>
                  </a:lnTo>
                  <a:lnTo>
                    <a:pt x="2144" y="811"/>
                  </a:lnTo>
                  <a:lnTo>
                    <a:pt x="2126" y="814"/>
                  </a:lnTo>
                  <a:lnTo>
                    <a:pt x="2107" y="810"/>
                  </a:lnTo>
                  <a:lnTo>
                    <a:pt x="2088" y="814"/>
                  </a:lnTo>
                  <a:lnTo>
                    <a:pt x="2069" y="817"/>
                  </a:lnTo>
                  <a:lnTo>
                    <a:pt x="2050" y="824"/>
                  </a:lnTo>
                  <a:lnTo>
                    <a:pt x="2031" y="829"/>
                  </a:lnTo>
                  <a:lnTo>
                    <a:pt x="2013" y="826"/>
                  </a:lnTo>
                  <a:lnTo>
                    <a:pt x="1994" y="850"/>
                  </a:lnTo>
                  <a:lnTo>
                    <a:pt x="1975" y="865"/>
                  </a:lnTo>
                  <a:lnTo>
                    <a:pt x="1956" y="879"/>
                  </a:lnTo>
                  <a:lnTo>
                    <a:pt x="1937" y="882"/>
                  </a:lnTo>
                  <a:lnTo>
                    <a:pt x="1918" y="900"/>
                  </a:lnTo>
                  <a:lnTo>
                    <a:pt x="1900" y="906"/>
                  </a:lnTo>
                  <a:lnTo>
                    <a:pt x="1881" y="915"/>
                  </a:lnTo>
                  <a:lnTo>
                    <a:pt x="1862" y="913"/>
                  </a:lnTo>
                  <a:lnTo>
                    <a:pt x="1843" y="933"/>
                  </a:lnTo>
                  <a:lnTo>
                    <a:pt x="1824" y="943"/>
                  </a:lnTo>
                  <a:lnTo>
                    <a:pt x="1805" y="947"/>
                  </a:lnTo>
                  <a:lnTo>
                    <a:pt x="1786" y="950"/>
                  </a:lnTo>
                  <a:lnTo>
                    <a:pt x="1768" y="956"/>
                  </a:lnTo>
                  <a:lnTo>
                    <a:pt x="1749" y="956"/>
                  </a:lnTo>
                  <a:lnTo>
                    <a:pt x="1730" y="952"/>
                  </a:lnTo>
                  <a:lnTo>
                    <a:pt x="1711" y="943"/>
                  </a:lnTo>
                  <a:lnTo>
                    <a:pt x="1692" y="954"/>
                  </a:lnTo>
                  <a:lnTo>
                    <a:pt x="1673" y="965"/>
                  </a:lnTo>
                  <a:lnTo>
                    <a:pt x="1655" y="968"/>
                  </a:lnTo>
                  <a:lnTo>
                    <a:pt x="1636" y="977"/>
                  </a:lnTo>
                  <a:lnTo>
                    <a:pt x="1617" y="992"/>
                  </a:lnTo>
                  <a:lnTo>
                    <a:pt x="1598" y="997"/>
                  </a:lnTo>
                  <a:lnTo>
                    <a:pt x="1579" y="1009"/>
                  </a:lnTo>
                  <a:lnTo>
                    <a:pt x="1561" y="994"/>
                  </a:lnTo>
                  <a:lnTo>
                    <a:pt x="1542" y="988"/>
                  </a:lnTo>
                  <a:lnTo>
                    <a:pt x="1523" y="990"/>
                  </a:lnTo>
                  <a:lnTo>
                    <a:pt x="1504" y="1003"/>
                  </a:lnTo>
                  <a:lnTo>
                    <a:pt x="1486" y="1002"/>
                  </a:lnTo>
                  <a:lnTo>
                    <a:pt x="1467" y="1006"/>
                  </a:lnTo>
                  <a:lnTo>
                    <a:pt x="1448" y="1011"/>
                  </a:lnTo>
                  <a:lnTo>
                    <a:pt x="1430" y="1018"/>
                  </a:lnTo>
                  <a:lnTo>
                    <a:pt x="1411" y="1021"/>
                  </a:lnTo>
                  <a:lnTo>
                    <a:pt x="1392" y="1025"/>
                  </a:lnTo>
                  <a:lnTo>
                    <a:pt x="1373" y="1030"/>
                  </a:lnTo>
                  <a:lnTo>
                    <a:pt x="1354" y="1020"/>
                  </a:lnTo>
                  <a:lnTo>
                    <a:pt x="1335" y="1024"/>
                  </a:lnTo>
                  <a:lnTo>
                    <a:pt x="1317" y="1034"/>
                  </a:lnTo>
                  <a:lnTo>
                    <a:pt x="1298" y="1033"/>
                  </a:lnTo>
                  <a:lnTo>
                    <a:pt x="1279" y="1033"/>
                  </a:lnTo>
                  <a:lnTo>
                    <a:pt x="1260" y="1031"/>
                  </a:lnTo>
                  <a:lnTo>
                    <a:pt x="1241" y="1037"/>
                  </a:lnTo>
                  <a:lnTo>
                    <a:pt x="1222" y="1040"/>
                  </a:lnTo>
                  <a:lnTo>
                    <a:pt x="1204" y="1046"/>
                  </a:lnTo>
                  <a:lnTo>
                    <a:pt x="1185" y="1036"/>
                  </a:lnTo>
                  <a:lnTo>
                    <a:pt x="1166" y="1035"/>
                  </a:lnTo>
                  <a:lnTo>
                    <a:pt x="1147" y="1024"/>
                  </a:lnTo>
                  <a:lnTo>
                    <a:pt x="1128" y="1027"/>
                  </a:lnTo>
                  <a:lnTo>
                    <a:pt x="1109" y="1027"/>
                  </a:lnTo>
                  <a:lnTo>
                    <a:pt x="1091" y="1024"/>
                  </a:lnTo>
                  <a:lnTo>
                    <a:pt x="1072" y="1025"/>
                  </a:lnTo>
                  <a:lnTo>
                    <a:pt x="1053" y="1031"/>
                  </a:lnTo>
                  <a:lnTo>
                    <a:pt x="1034" y="1038"/>
                  </a:lnTo>
                  <a:lnTo>
                    <a:pt x="1015" y="1037"/>
                  </a:lnTo>
                  <a:lnTo>
                    <a:pt x="996" y="1050"/>
                  </a:lnTo>
                  <a:lnTo>
                    <a:pt x="978" y="1057"/>
                  </a:lnTo>
                  <a:lnTo>
                    <a:pt x="959" y="1054"/>
                  </a:lnTo>
                  <a:lnTo>
                    <a:pt x="940" y="1066"/>
                  </a:lnTo>
                  <a:lnTo>
                    <a:pt x="921" y="1075"/>
                  </a:lnTo>
                  <a:lnTo>
                    <a:pt x="902" y="1077"/>
                  </a:lnTo>
                  <a:lnTo>
                    <a:pt x="883" y="1072"/>
                  </a:lnTo>
                  <a:lnTo>
                    <a:pt x="865" y="1091"/>
                  </a:lnTo>
                  <a:lnTo>
                    <a:pt x="846" y="1096"/>
                  </a:lnTo>
                  <a:lnTo>
                    <a:pt x="827" y="1102"/>
                  </a:lnTo>
                  <a:lnTo>
                    <a:pt x="809" y="1091"/>
                  </a:lnTo>
                  <a:lnTo>
                    <a:pt x="790" y="1113"/>
                  </a:lnTo>
                  <a:lnTo>
                    <a:pt x="771" y="1119"/>
                  </a:lnTo>
                  <a:lnTo>
                    <a:pt x="752" y="1125"/>
                  </a:lnTo>
                  <a:lnTo>
                    <a:pt x="734" y="1119"/>
                  </a:lnTo>
                  <a:lnTo>
                    <a:pt x="715" y="1130"/>
                  </a:lnTo>
                  <a:lnTo>
                    <a:pt x="696" y="1124"/>
                  </a:lnTo>
                  <a:lnTo>
                    <a:pt x="677" y="1130"/>
                  </a:lnTo>
                  <a:lnTo>
                    <a:pt x="658" y="1115"/>
                  </a:lnTo>
                  <a:lnTo>
                    <a:pt x="639" y="1126"/>
                  </a:lnTo>
                  <a:lnTo>
                    <a:pt x="621" y="1131"/>
                  </a:lnTo>
                  <a:lnTo>
                    <a:pt x="602" y="1129"/>
                  </a:lnTo>
                  <a:lnTo>
                    <a:pt x="583" y="1115"/>
                  </a:lnTo>
                  <a:lnTo>
                    <a:pt x="564" y="1125"/>
                  </a:lnTo>
                  <a:lnTo>
                    <a:pt x="545" y="1128"/>
                  </a:lnTo>
                  <a:lnTo>
                    <a:pt x="526" y="1138"/>
                  </a:lnTo>
                  <a:lnTo>
                    <a:pt x="508" y="1135"/>
                  </a:lnTo>
                  <a:lnTo>
                    <a:pt x="489" y="1139"/>
                  </a:lnTo>
                  <a:lnTo>
                    <a:pt x="470" y="1130"/>
                  </a:lnTo>
                  <a:lnTo>
                    <a:pt x="451" y="1142"/>
                  </a:lnTo>
                  <a:lnTo>
                    <a:pt x="432" y="1126"/>
                  </a:lnTo>
                  <a:lnTo>
                    <a:pt x="413" y="1129"/>
                  </a:lnTo>
                  <a:lnTo>
                    <a:pt x="395" y="1123"/>
                  </a:lnTo>
                  <a:lnTo>
                    <a:pt x="376" y="1131"/>
                  </a:lnTo>
                  <a:lnTo>
                    <a:pt x="357" y="1120"/>
                  </a:lnTo>
                  <a:lnTo>
                    <a:pt x="338" y="1134"/>
                  </a:lnTo>
                  <a:lnTo>
                    <a:pt x="319" y="1136"/>
                  </a:lnTo>
                  <a:lnTo>
                    <a:pt x="300" y="1144"/>
                  </a:lnTo>
                  <a:lnTo>
                    <a:pt x="282" y="1132"/>
                  </a:lnTo>
                  <a:lnTo>
                    <a:pt x="263" y="1143"/>
                  </a:lnTo>
                  <a:lnTo>
                    <a:pt x="244" y="1142"/>
                  </a:lnTo>
                  <a:lnTo>
                    <a:pt x="225" y="1151"/>
                  </a:lnTo>
                  <a:lnTo>
                    <a:pt x="206" y="1142"/>
                  </a:lnTo>
                  <a:lnTo>
                    <a:pt x="188" y="1161"/>
                  </a:lnTo>
                  <a:lnTo>
                    <a:pt x="169" y="1166"/>
                  </a:lnTo>
                  <a:lnTo>
                    <a:pt x="150" y="1173"/>
                  </a:lnTo>
                  <a:lnTo>
                    <a:pt x="131" y="1162"/>
                  </a:lnTo>
                  <a:lnTo>
                    <a:pt x="113" y="1167"/>
                  </a:lnTo>
                  <a:lnTo>
                    <a:pt x="94" y="1172"/>
                  </a:lnTo>
                  <a:lnTo>
                    <a:pt x="75" y="1174"/>
                  </a:lnTo>
                  <a:lnTo>
                    <a:pt x="57" y="1170"/>
                  </a:lnTo>
                  <a:lnTo>
                    <a:pt x="38" y="1188"/>
                  </a:lnTo>
                  <a:lnTo>
                    <a:pt x="19" y="1196"/>
                  </a:lnTo>
                  <a:lnTo>
                    <a:pt x="0" y="1207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947" y="1758"/>
              <a:ext cx="3799" cy="1298"/>
            </a:xfrm>
            <a:custGeom>
              <a:avLst/>
              <a:gdLst>
                <a:gd name="T0" fmla="*/ 94 w 3799"/>
                <a:gd name="T1" fmla="*/ 1225 h 1298"/>
                <a:gd name="T2" fmla="*/ 225 w 3799"/>
                <a:gd name="T3" fmla="*/ 1201 h 1298"/>
                <a:gd name="T4" fmla="*/ 357 w 3799"/>
                <a:gd name="T5" fmla="*/ 1165 h 1298"/>
                <a:gd name="T6" fmla="*/ 489 w 3799"/>
                <a:gd name="T7" fmla="*/ 1186 h 1298"/>
                <a:gd name="T8" fmla="*/ 621 w 3799"/>
                <a:gd name="T9" fmla="*/ 1179 h 1298"/>
                <a:gd name="T10" fmla="*/ 752 w 3799"/>
                <a:gd name="T11" fmla="*/ 1169 h 1298"/>
                <a:gd name="T12" fmla="*/ 883 w 3799"/>
                <a:gd name="T13" fmla="*/ 1115 h 1298"/>
                <a:gd name="T14" fmla="*/ 1015 w 3799"/>
                <a:gd name="T15" fmla="*/ 1078 h 1298"/>
                <a:gd name="T16" fmla="*/ 1147 w 3799"/>
                <a:gd name="T17" fmla="*/ 1070 h 1298"/>
                <a:gd name="T18" fmla="*/ 1279 w 3799"/>
                <a:gd name="T19" fmla="*/ 1080 h 1298"/>
                <a:gd name="T20" fmla="*/ 1411 w 3799"/>
                <a:gd name="T21" fmla="*/ 1063 h 1298"/>
                <a:gd name="T22" fmla="*/ 1542 w 3799"/>
                <a:gd name="T23" fmla="*/ 1026 h 1298"/>
                <a:gd name="T24" fmla="*/ 1673 w 3799"/>
                <a:gd name="T25" fmla="*/ 1002 h 1298"/>
                <a:gd name="T26" fmla="*/ 1805 w 3799"/>
                <a:gd name="T27" fmla="*/ 984 h 1298"/>
                <a:gd name="T28" fmla="*/ 1937 w 3799"/>
                <a:gd name="T29" fmla="*/ 909 h 1298"/>
                <a:gd name="T30" fmla="*/ 2069 w 3799"/>
                <a:gd name="T31" fmla="*/ 825 h 1298"/>
                <a:gd name="T32" fmla="*/ 2200 w 3799"/>
                <a:gd name="T33" fmla="*/ 811 h 1298"/>
                <a:gd name="T34" fmla="*/ 2332 w 3799"/>
                <a:gd name="T35" fmla="*/ 808 h 1298"/>
                <a:gd name="T36" fmla="*/ 2464 w 3799"/>
                <a:gd name="T37" fmla="*/ 838 h 1298"/>
                <a:gd name="T38" fmla="*/ 2595 w 3799"/>
                <a:gd name="T39" fmla="*/ 829 h 1298"/>
                <a:gd name="T40" fmla="*/ 2727 w 3799"/>
                <a:gd name="T41" fmla="*/ 772 h 1298"/>
                <a:gd name="T42" fmla="*/ 2859 w 3799"/>
                <a:gd name="T43" fmla="*/ 717 h 1298"/>
                <a:gd name="T44" fmla="*/ 2990 w 3799"/>
                <a:gd name="T45" fmla="*/ 607 h 1298"/>
                <a:gd name="T46" fmla="*/ 3122 w 3799"/>
                <a:gd name="T47" fmla="*/ 456 h 1298"/>
                <a:gd name="T48" fmla="*/ 3254 w 3799"/>
                <a:gd name="T49" fmla="*/ 348 h 1298"/>
                <a:gd name="T50" fmla="*/ 3386 w 3799"/>
                <a:gd name="T51" fmla="*/ 356 h 1298"/>
                <a:gd name="T52" fmla="*/ 3517 w 3799"/>
                <a:gd name="T53" fmla="*/ 275 h 1298"/>
                <a:gd name="T54" fmla="*/ 3648 w 3799"/>
                <a:gd name="T55" fmla="*/ 127 h 1298"/>
                <a:gd name="T56" fmla="*/ 3780 w 3799"/>
                <a:gd name="T57" fmla="*/ 223 h 1298"/>
                <a:gd name="T58" fmla="*/ 3705 w 3799"/>
                <a:gd name="T59" fmla="*/ 125 h 1298"/>
                <a:gd name="T60" fmla="*/ 3573 w 3799"/>
                <a:gd name="T61" fmla="*/ 310 h 1298"/>
                <a:gd name="T62" fmla="*/ 3442 w 3799"/>
                <a:gd name="T63" fmla="*/ 429 h 1298"/>
                <a:gd name="T64" fmla="*/ 3310 w 3799"/>
                <a:gd name="T65" fmla="*/ 466 h 1298"/>
                <a:gd name="T66" fmla="*/ 3178 w 3799"/>
                <a:gd name="T67" fmla="*/ 509 h 1298"/>
                <a:gd name="T68" fmla="*/ 3047 w 3799"/>
                <a:gd name="T69" fmla="*/ 645 h 1298"/>
                <a:gd name="T70" fmla="*/ 2915 w 3799"/>
                <a:gd name="T71" fmla="*/ 726 h 1298"/>
                <a:gd name="T72" fmla="*/ 2784 w 3799"/>
                <a:gd name="T73" fmla="*/ 824 h 1298"/>
                <a:gd name="T74" fmla="*/ 2652 w 3799"/>
                <a:gd name="T75" fmla="*/ 858 h 1298"/>
                <a:gd name="T76" fmla="*/ 2520 w 3799"/>
                <a:gd name="T77" fmla="*/ 897 h 1298"/>
                <a:gd name="T78" fmla="*/ 2388 w 3799"/>
                <a:gd name="T79" fmla="*/ 895 h 1298"/>
                <a:gd name="T80" fmla="*/ 2257 w 3799"/>
                <a:gd name="T81" fmla="*/ 881 h 1298"/>
                <a:gd name="T82" fmla="*/ 2126 w 3799"/>
                <a:gd name="T83" fmla="*/ 886 h 1298"/>
                <a:gd name="T84" fmla="*/ 1994 w 3799"/>
                <a:gd name="T85" fmla="*/ 931 h 1298"/>
                <a:gd name="T86" fmla="*/ 1862 w 3799"/>
                <a:gd name="T87" fmla="*/ 1000 h 1298"/>
                <a:gd name="T88" fmla="*/ 1730 w 3799"/>
                <a:gd name="T89" fmla="*/ 1043 h 1298"/>
                <a:gd name="T90" fmla="*/ 1598 w 3799"/>
                <a:gd name="T91" fmla="*/ 1088 h 1298"/>
                <a:gd name="T92" fmla="*/ 1467 w 3799"/>
                <a:gd name="T93" fmla="*/ 1097 h 1298"/>
                <a:gd name="T94" fmla="*/ 1335 w 3799"/>
                <a:gd name="T95" fmla="*/ 1115 h 1298"/>
                <a:gd name="T96" fmla="*/ 1204 w 3799"/>
                <a:gd name="T97" fmla="*/ 1137 h 1298"/>
                <a:gd name="T98" fmla="*/ 1072 w 3799"/>
                <a:gd name="T99" fmla="*/ 1116 h 1298"/>
                <a:gd name="T100" fmla="*/ 940 w 3799"/>
                <a:gd name="T101" fmla="*/ 1157 h 1298"/>
                <a:gd name="T102" fmla="*/ 809 w 3799"/>
                <a:gd name="T103" fmla="*/ 1182 h 1298"/>
                <a:gd name="T104" fmla="*/ 677 w 3799"/>
                <a:gd name="T105" fmla="*/ 1221 h 1298"/>
                <a:gd name="T106" fmla="*/ 545 w 3799"/>
                <a:gd name="T107" fmla="*/ 1219 h 1298"/>
                <a:gd name="T108" fmla="*/ 413 w 3799"/>
                <a:gd name="T109" fmla="*/ 1220 h 1298"/>
                <a:gd name="T110" fmla="*/ 282 w 3799"/>
                <a:gd name="T111" fmla="*/ 1223 h 1298"/>
                <a:gd name="T112" fmla="*/ 150 w 3799"/>
                <a:gd name="T113" fmla="*/ 1264 h 1298"/>
                <a:gd name="T114" fmla="*/ 19 w 3799"/>
                <a:gd name="T115" fmla="*/ 1287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298">
                  <a:moveTo>
                    <a:pt x="0" y="1298"/>
                  </a:moveTo>
                  <a:lnTo>
                    <a:pt x="0" y="1261"/>
                  </a:lnTo>
                  <a:lnTo>
                    <a:pt x="19" y="1249"/>
                  </a:lnTo>
                  <a:lnTo>
                    <a:pt x="38" y="1242"/>
                  </a:lnTo>
                  <a:lnTo>
                    <a:pt x="57" y="1222"/>
                  </a:lnTo>
                  <a:lnTo>
                    <a:pt x="75" y="1227"/>
                  </a:lnTo>
                  <a:lnTo>
                    <a:pt x="94" y="1225"/>
                  </a:lnTo>
                  <a:lnTo>
                    <a:pt x="113" y="1221"/>
                  </a:lnTo>
                  <a:lnTo>
                    <a:pt x="131" y="1215"/>
                  </a:lnTo>
                  <a:lnTo>
                    <a:pt x="150" y="1226"/>
                  </a:lnTo>
                  <a:lnTo>
                    <a:pt x="169" y="1217"/>
                  </a:lnTo>
                  <a:lnTo>
                    <a:pt x="188" y="1213"/>
                  </a:lnTo>
                  <a:lnTo>
                    <a:pt x="206" y="1193"/>
                  </a:lnTo>
                  <a:lnTo>
                    <a:pt x="225" y="1201"/>
                  </a:lnTo>
                  <a:lnTo>
                    <a:pt x="244" y="1191"/>
                  </a:lnTo>
                  <a:lnTo>
                    <a:pt x="263" y="1193"/>
                  </a:lnTo>
                  <a:lnTo>
                    <a:pt x="282" y="1180"/>
                  </a:lnTo>
                  <a:lnTo>
                    <a:pt x="300" y="1192"/>
                  </a:lnTo>
                  <a:lnTo>
                    <a:pt x="319" y="1182"/>
                  </a:lnTo>
                  <a:lnTo>
                    <a:pt x="338" y="1181"/>
                  </a:lnTo>
                  <a:lnTo>
                    <a:pt x="357" y="1165"/>
                  </a:lnTo>
                  <a:lnTo>
                    <a:pt x="376" y="1177"/>
                  </a:lnTo>
                  <a:lnTo>
                    <a:pt x="395" y="1168"/>
                  </a:lnTo>
                  <a:lnTo>
                    <a:pt x="413" y="1174"/>
                  </a:lnTo>
                  <a:lnTo>
                    <a:pt x="432" y="1171"/>
                  </a:lnTo>
                  <a:lnTo>
                    <a:pt x="451" y="1187"/>
                  </a:lnTo>
                  <a:lnTo>
                    <a:pt x="470" y="1176"/>
                  </a:lnTo>
                  <a:lnTo>
                    <a:pt x="489" y="1186"/>
                  </a:lnTo>
                  <a:lnTo>
                    <a:pt x="508" y="1182"/>
                  </a:lnTo>
                  <a:lnTo>
                    <a:pt x="526" y="1186"/>
                  </a:lnTo>
                  <a:lnTo>
                    <a:pt x="545" y="1175"/>
                  </a:lnTo>
                  <a:lnTo>
                    <a:pt x="564" y="1172"/>
                  </a:lnTo>
                  <a:lnTo>
                    <a:pt x="583" y="1163"/>
                  </a:lnTo>
                  <a:lnTo>
                    <a:pt x="602" y="1178"/>
                  </a:lnTo>
                  <a:lnTo>
                    <a:pt x="621" y="1179"/>
                  </a:lnTo>
                  <a:lnTo>
                    <a:pt x="639" y="1174"/>
                  </a:lnTo>
                  <a:lnTo>
                    <a:pt x="658" y="1163"/>
                  </a:lnTo>
                  <a:lnTo>
                    <a:pt x="677" y="1178"/>
                  </a:lnTo>
                  <a:lnTo>
                    <a:pt x="696" y="1168"/>
                  </a:lnTo>
                  <a:lnTo>
                    <a:pt x="715" y="1175"/>
                  </a:lnTo>
                  <a:lnTo>
                    <a:pt x="734" y="1163"/>
                  </a:lnTo>
                  <a:lnTo>
                    <a:pt x="752" y="1169"/>
                  </a:lnTo>
                  <a:lnTo>
                    <a:pt x="771" y="1162"/>
                  </a:lnTo>
                  <a:lnTo>
                    <a:pt x="790" y="1157"/>
                  </a:lnTo>
                  <a:lnTo>
                    <a:pt x="809" y="1135"/>
                  </a:lnTo>
                  <a:lnTo>
                    <a:pt x="827" y="1146"/>
                  </a:lnTo>
                  <a:lnTo>
                    <a:pt x="846" y="1140"/>
                  </a:lnTo>
                  <a:lnTo>
                    <a:pt x="865" y="1135"/>
                  </a:lnTo>
                  <a:lnTo>
                    <a:pt x="883" y="1115"/>
                  </a:lnTo>
                  <a:lnTo>
                    <a:pt x="902" y="1120"/>
                  </a:lnTo>
                  <a:lnTo>
                    <a:pt x="921" y="1118"/>
                  </a:lnTo>
                  <a:lnTo>
                    <a:pt x="940" y="1109"/>
                  </a:lnTo>
                  <a:lnTo>
                    <a:pt x="959" y="1096"/>
                  </a:lnTo>
                  <a:lnTo>
                    <a:pt x="978" y="1100"/>
                  </a:lnTo>
                  <a:lnTo>
                    <a:pt x="996" y="1092"/>
                  </a:lnTo>
                  <a:lnTo>
                    <a:pt x="1015" y="1078"/>
                  </a:lnTo>
                  <a:lnTo>
                    <a:pt x="1034" y="1077"/>
                  </a:lnTo>
                  <a:lnTo>
                    <a:pt x="1053" y="1070"/>
                  </a:lnTo>
                  <a:lnTo>
                    <a:pt x="1072" y="1065"/>
                  </a:lnTo>
                  <a:lnTo>
                    <a:pt x="1091" y="1065"/>
                  </a:lnTo>
                  <a:lnTo>
                    <a:pt x="1109" y="1070"/>
                  </a:lnTo>
                  <a:lnTo>
                    <a:pt x="1128" y="1070"/>
                  </a:lnTo>
                  <a:lnTo>
                    <a:pt x="1147" y="1070"/>
                  </a:lnTo>
                  <a:lnTo>
                    <a:pt x="1166" y="1081"/>
                  </a:lnTo>
                  <a:lnTo>
                    <a:pt x="1185" y="1084"/>
                  </a:lnTo>
                  <a:lnTo>
                    <a:pt x="1204" y="1093"/>
                  </a:lnTo>
                  <a:lnTo>
                    <a:pt x="1222" y="1088"/>
                  </a:lnTo>
                  <a:lnTo>
                    <a:pt x="1241" y="1085"/>
                  </a:lnTo>
                  <a:lnTo>
                    <a:pt x="1260" y="1077"/>
                  </a:lnTo>
                  <a:lnTo>
                    <a:pt x="1279" y="1080"/>
                  </a:lnTo>
                  <a:lnTo>
                    <a:pt x="1298" y="1080"/>
                  </a:lnTo>
                  <a:lnTo>
                    <a:pt x="1317" y="1080"/>
                  </a:lnTo>
                  <a:lnTo>
                    <a:pt x="1335" y="1069"/>
                  </a:lnTo>
                  <a:lnTo>
                    <a:pt x="1354" y="1065"/>
                  </a:lnTo>
                  <a:lnTo>
                    <a:pt x="1373" y="1075"/>
                  </a:lnTo>
                  <a:lnTo>
                    <a:pt x="1392" y="1070"/>
                  </a:lnTo>
                  <a:lnTo>
                    <a:pt x="1411" y="1063"/>
                  </a:lnTo>
                  <a:lnTo>
                    <a:pt x="1430" y="1059"/>
                  </a:lnTo>
                  <a:lnTo>
                    <a:pt x="1448" y="1050"/>
                  </a:lnTo>
                  <a:lnTo>
                    <a:pt x="1467" y="1045"/>
                  </a:lnTo>
                  <a:lnTo>
                    <a:pt x="1486" y="1040"/>
                  </a:lnTo>
                  <a:lnTo>
                    <a:pt x="1504" y="1043"/>
                  </a:lnTo>
                  <a:lnTo>
                    <a:pt x="1523" y="1028"/>
                  </a:lnTo>
                  <a:lnTo>
                    <a:pt x="1542" y="1026"/>
                  </a:lnTo>
                  <a:lnTo>
                    <a:pt x="1561" y="1033"/>
                  </a:lnTo>
                  <a:lnTo>
                    <a:pt x="1579" y="1050"/>
                  </a:lnTo>
                  <a:lnTo>
                    <a:pt x="1598" y="1036"/>
                  </a:lnTo>
                  <a:lnTo>
                    <a:pt x="1617" y="1032"/>
                  </a:lnTo>
                  <a:lnTo>
                    <a:pt x="1636" y="1015"/>
                  </a:lnTo>
                  <a:lnTo>
                    <a:pt x="1655" y="1006"/>
                  </a:lnTo>
                  <a:lnTo>
                    <a:pt x="1673" y="1002"/>
                  </a:lnTo>
                  <a:lnTo>
                    <a:pt x="1692" y="991"/>
                  </a:lnTo>
                  <a:lnTo>
                    <a:pt x="1711" y="981"/>
                  </a:lnTo>
                  <a:lnTo>
                    <a:pt x="1730" y="989"/>
                  </a:lnTo>
                  <a:lnTo>
                    <a:pt x="1749" y="994"/>
                  </a:lnTo>
                  <a:lnTo>
                    <a:pt x="1768" y="993"/>
                  </a:lnTo>
                  <a:lnTo>
                    <a:pt x="1786" y="987"/>
                  </a:lnTo>
                  <a:lnTo>
                    <a:pt x="1805" y="984"/>
                  </a:lnTo>
                  <a:lnTo>
                    <a:pt x="1824" y="980"/>
                  </a:lnTo>
                  <a:lnTo>
                    <a:pt x="1843" y="969"/>
                  </a:lnTo>
                  <a:lnTo>
                    <a:pt x="1862" y="946"/>
                  </a:lnTo>
                  <a:lnTo>
                    <a:pt x="1881" y="948"/>
                  </a:lnTo>
                  <a:lnTo>
                    <a:pt x="1900" y="937"/>
                  </a:lnTo>
                  <a:lnTo>
                    <a:pt x="1918" y="928"/>
                  </a:lnTo>
                  <a:lnTo>
                    <a:pt x="1937" y="909"/>
                  </a:lnTo>
                  <a:lnTo>
                    <a:pt x="1956" y="903"/>
                  </a:lnTo>
                  <a:lnTo>
                    <a:pt x="1975" y="884"/>
                  </a:lnTo>
                  <a:lnTo>
                    <a:pt x="1994" y="866"/>
                  </a:lnTo>
                  <a:lnTo>
                    <a:pt x="2013" y="840"/>
                  </a:lnTo>
                  <a:lnTo>
                    <a:pt x="2031" y="841"/>
                  </a:lnTo>
                  <a:lnTo>
                    <a:pt x="2050" y="833"/>
                  </a:lnTo>
                  <a:lnTo>
                    <a:pt x="2069" y="825"/>
                  </a:lnTo>
                  <a:lnTo>
                    <a:pt x="2088" y="819"/>
                  </a:lnTo>
                  <a:lnTo>
                    <a:pt x="2107" y="814"/>
                  </a:lnTo>
                  <a:lnTo>
                    <a:pt x="2126" y="815"/>
                  </a:lnTo>
                  <a:lnTo>
                    <a:pt x="2144" y="813"/>
                  </a:lnTo>
                  <a:lnTo>
                    <a:pt x="2163" y="810"/>
                  </a:lnTo>
                  <a:lnTo>
                    <a:pt x="2182" y="816"/>
                  </a:lnTo>
                  <a:lnTo>
                    <a:pt x="2200" y="811"/>
                  </a:lnTo>
                  <a:lnTo>
                    <a:pt x="2219" y="804"/>
                  </a:lnTo>
                  <a:lnTo>
                    <a:pt x="2238" y="800"/>
                  </a:lnTo>
                  <a:lnTo>
                    <a:pt x="2257" y="811"/>
                  </a:lnTo>
                  <a:lnTo>
                    <a:pt x="2275" y="827"/>
                  </a:lnTo>
                  <a:lnTo>
                    <a:pt x="2294" y="825"/>
                  </a:lnTo>
                  <a:lnTo>
                    <a:pt x="2313" y="811"/>
                  </a:lnTo>
                  <a:lnTo>
                    <a:pt x="2332" y="808"/>
                  </a:lnTo>
                  <a:lnTo>
                    <a:pt x="2351" y="825"/>
                  </a:lnTo>
                  <a:lnTo>
                    <a:pt x="2369" y="827"/>
                  </a:lnTo>
                  <a:lnTo>
                    <a:pt x="2388" y="823"/>
                  </a:lnTo>
                  <a:lnTo>
                    <a:pt x="2407" y="826"/>
                  </a:lnTo>
                  <a:lnTo>
                    <a:pt x="2426" y="834"/>
                  </a:lnTo>
                  <a:lnTo>
                    <a:pt x="2445" y="834"/>
                  </a:lnTo>
                  <a:lnTo>
                    <a:pt x="2464" y="838"/>
                  </a:lnTo>
                  <a:lnTo>
                    <a:pt x="2482" y="841"/>
                  </a:lnTo>
                  <a:lnTo>
                    <a:pt x="2501" y="841"/>
                  </a:lnTo>
                  <a:lnTo>
                    <a:pt x="2520" y="834"/>
                  </a:lnTo>
                  <a:lnTo>
                    <a:pt x="2539" y="831"/>
                  </a:lnTo>
                  <a:lnTo>
                    <a:pt x="2558" y="826"/>
                  </a:lnTo>
                  <a:lnTo>
                    <a:pt x="2577" y="830"/>
                  </a:lnTo>
                  <a:lnTo>
                    <a:pt x="2595" y="829"/>
                  </a:lnTo>
                  <a:lnTo>
                    <a:pt x="2614" y="821"/>
                  </a:lnTo>
                  <a:lnTo>
                    <a:pt x="2633" y="811"/>
                  </a:lnTo>
                  <a:lnTo>
                    <a:pt x="2652" y="793"/>
                  </a:lnTo>
                  <a:lnTo>
                    <a:pt x="2671" y="785"/>
                  </a:lnTo>
                  <a:lnTo>
                    <a:pt x="2690" y="772"/>
                  </a:lnTo>
                  <a:lnTo>
                    <a:pt x="2708" y="766"/>
                  </a:lnTo>
                  <a:lnTo>
                    <a:pt x="2727" y="772"/>
                  </a:lnTo>
                  <a:lnTo>
                    <a:pt x="2746" y="766"/>
                  </a:lnTo>
                  <a:lnTo>
                    <a:pt x="2765" y="760"/>
                  </a:lnTo>
                  <a:lnTo>
                    <a:pt x="2784" y="757"/>
                  </a:lnTo>
                  <a:lnTo>
                    <a:pt x="2803" y="754"/>
                  </a:lnTo>
                  <a:lnTo>
                    <a:pt x="2821" y="751"/>
                  </a:lnTo>
                  <a:lnTo>
                    <a:pt x="2840" y="729"/>
                  </a:lnTo>
                  <a:lnTo>
                    <a:pt x="2859" y="717"/>
                  </a:lnTo>
                  <a:lnTo>
                    <a:pt x="2878" y="703"/>
                  </a:lnTo>
                  <a:lnTo>
                    <a:pt x="2896" y="684"/>
                  </a:lnTo>
                  <a:lnTo>
                    <a:pt x="2915" y="659"/>
                  </a:lnTo>
                  <a:lnTo>
                    <a:pt x="2934" y="647"/>
                  </a:lnTo>
                  <a:lnTo>
                    <a:pt x="2952" y="636"/>
                  </a:lnTo>
                  <a:lnTo>
                    <a:pt x="2971" y="624"/>
                  </a:lnTo>
                  <a:lnTo>
                    <a:pt x="2990" y="607"/>
                  </a:lnTo>
                  <a:lnTo>
                    <a:pt x="3009" y="581"/>
                  </a:lnTo>
                  <a:lnTo>
                    <a:pt x="3028" y="587"/>
                  </a:lnTo>
                  <a:lnTo>
                    <a:pt x="3047" y="563"/>
                  </a:lnTo>
                  <a:lnTo>
                    <a:pt x="3065" y="537"/>
                  </a:lnTo>
                  <a:lnTo>
                    <a:pt x="3084" y="504"/>
                  </a:lnTo>
                  <a:lnTo>
                    <a:pt x="3103" y="497"/>
                  </a:lnTo>
                  <a:lnTo>
                    <a:pt x="3122" y="456"/>
                  </a:lnTo>
                  <a:lnTo>
                    <a:pt x="3141" y="429"/>
                  </a:lnTo>
                  <a:lnTo>
                    <a:pt x="3160" y="431"/>
                  </a:lnTo>
                  <a:lnTo>
                    <a:pt x="3178" y="421"/>
                  </a:lnTo>
                  <a:lnTo>
                    <a:pt x="3197" y="403"/>
                  </a:lnTo>
                  <a:lnTo>
                    <a:pt x="3216" y="372"/>
                  </a:lnTo>
                  <a:lnTo>
                    <a:pt x="3235" y="365"/>
                  </a:lnTo>
                  <a:lnTo>
                    <a:pt x="3254" y="348"/>
                  </a:lnTo>
                  <a:lnTo>
                    <a:pt x="3273" y="358"/>
                  </a:lnTo>
                  <a:lnTo>
                    <a:pt x="3291" y="363"/>
                  </a:lnTo>
                  <a:lnTo>
                    <a:pt x="3310" y="362"/>
                  </a:lnTo>
                  <a:lnTo>
                    <a:pt x="3329" y="358"/>
                  </a:lnTo>
                  <a:lnTo>
                    <a:pt x="3348" y="356"/>
                  </a:lnTo>
                  <a:lnTo>
                    <a:pt x="3367" y="350"/>
                  </a:lnTo>
                  <a:lnTo>
                    <a:pt x="3386" y="356"/>
                  </a:lnTo>
                  <a:lnTo>
                    <a:pt x="3404" y="344"/>
                  </a:lnTo>
                  <a:lnTo>
                    <a:pt x="3423" y="346"/>
                  </a:lnTo>
                  <a:lnTo>
                    <a:pt x="3442" y="328"/>
                  </a:lnTo>
                  <a:lnTo>
                    <a:pt x="3461" y="325"/>
                  </a:lnTo>
                  <a:lnTo>
                    <a:pt x="3480" y="308"/>
                  </a:lnTo>
                  <a:lnTo>
                    <a:pt x="3499" y="292"/>
                  </a:lnTo>
                  <a:lnTo>
                    <a:pt x="3517" y="275"/>
                  </a:lnTo>
                  <a:lnTo>
                    <a:pt x="3536" y="275"/>
                  </a:lnTo>
                  <a:lnTo>
                    <a:pt x="3555" y="262"/>
                  </a:lnTo>
                  <a:lnTo>
                    <a:pt x="3573" y="214"/>
                  </a:lnTo>
                  <a:lnTo>
                    <a:pt x="3592" y="190"/>
                  </a:lnTo>
                  <a:lnTo>
                    <a:pt x="3611" y="150"/>
                  </a:lnTo>
                  <a:lnTo>
                    <a:pt x="3630" y="152"/>
                  </a:lnTo>
                  <a:lnTo>
                    <a:pt x="3648" y="127"/>
                  </a:lnTo>
                  <a:lnTo>
                    <a:pt x="3667" y="34"/>
                  </a:lnTo>
                  <a:lnTo>
                    <a:pt x="3686" y="0"/>
                  </a:lnTo>
                  <a:lnTo>
                    <a:pt x="3705" y="35"/>
                  </a:lnTo>
                  <a:lnTo>
                    <a:pt x="3724" y="72"/>
                  </a:lnTo>
                  <a:lnTo>
                    <a:pt x="3742" y="117"/>
                  </a:lnTo>
                  <a:lnTo>
                    <a:pt x="3761" y="190"/>
                  </a:lnTo>
                  <a:lnTo>
                    <a:pt x="3780" y="223"/>
                  </a:lnTo>
                  <a:lnTo>
                    <a:pt x="3799" y="242"/>
                  </a:lnTo>
                  <a:lnTo>
                    <a:pt x="3799" y="320"/>
                  </a:lnTo>
                  <a:lnTo>
                    <a:pt x="3780" y="302"/>
                  </a:lnTo>
                  <a:lnTo>
                    <a:pt x="3761" y="272"/>
                  </a:lnTo>
                  <a:lnTo>
                    <a:pt x="3742" y="199"/>
                  </a:lnTo>
                  <a:lnTo>
                    <a:pt x="3724" y="159"/>
                  </a:lnTo>
                  <a:lnTo>
                    <a:pt x="3705" y="125"/>
                  </a:lnTo>
                  <a:lnTo>
                    <a:pt x="3686" y="91"/>
                  </a:lnTo>
                  <a:lnTo>
                    <a:pt x="3667" y="126"/>
                  </a:lnTo>
                  <a:lnTo>
                    <a:pt x="3648" y="220"/>
                  </a:lnTo>
                  <a:lnTo>
                    <a:pt x="3630" y="246"/>
                  </a:lnTo>
                  <a:lnTo>
                    <a:pt x="3611" y="246"/>
                  </a:lnTo>
                  <a:lnTo>
                    <a:pt x="3592" y="285"/>
                  </a:lnTo>
                  <a:lnTo>
                    <a:pt x="3573" y="310"/>
                  </a:lnTo>
                  <a:lnTo>
                    <a:pt x="3555" y="357"/>
                  </a:lnTo>
                  <a:lnTo>
                    <a:pt x="3536" y="372"/>
                  </a:lnTo>
                  <a:lnTo>
                    <a:pt x="3517" y="373"/>
                  </a:lnTo>
                  <a:lnTo>
                    <a:pt x="3499" y="390"/>
                  </a:lnTo>
                  <a:lnTo>
                    <a:pt x="3480" y="406"/>
                  </a:lnTo>
                  <a:lnTo>
                    <a:pt x="3461" y="425"/>
                  </a:lnTo>
                  <a:lnTo>
                    <a:pt x="3442" y="429"/>
                  </a:lnTo>
                  <a:lnTo>
                    <a:pt x="3423" y="444"/>
                  </a:lnTo>
                  <a:lnTo>
                    <a:pt x="3404" y="449"/>
                  </a:lnTo>
                  <a:lnTo>
                    <a:pt x="3386" y="461"/>
                  </a:lnTo>
                  <a:lnTo>
                    <a:pt x="3367" y="458"/>
                  </a:lnTo>
                  <a:lnTo>
                    <a:pt x="3348" y="462"/>
                  </a:lnTo>
                  <a:lnTo>
                    <a:pt x="3329" y="463"/>
                  </a:lnTo>
                  <a:lnTo>
                    <a:pt x="3310" y="466"/>
                  </a:lnTo>
                  <a:lnTo>
                    <a:pt x="3291" y="467"/>
                  </a:lnTo>
                  <a:lnTo>
                    <a:pt x="3273" y="460"/>
                  </a:lnTo>
                  <a:lnTo>
                    <a:pt x="3254" y="447"/>
                  </a:lnTo>
                  <a:lnTo>
                    <a:pt x="3235" y="459"/>
                  </a:lnTo>
                  <a:lnTo>
                    <a:pt x="3216" y="467"/>
                  </a:lnTo>
                  <a:lnTo>
                    <a:pt x="3197" y="495"/>
                  </a:lnTo>
                  <a:lnTo>
                    <a:pt x="3178" y="509"/>
                  </a:lnTo>
                  <a:lnTo>
                    <a:pt x="3160" y="518"/>
                  </a:lnTo>
                  <a:lnTo>
                    <a:pt x="3141" y="517"/>
                  </a:lnTo>
                  <a:lnTo>
                    <a:pt x="3122" y="542"/>
                  </a:lnTo>
                  <a:lnTo>
                    <a:pt x="3103" y="583"/>
                  </a:lnTo>
                  <a:lnTo>
                    <a:pt x="3084" y="590"/>
                  </a:lnTo>
                  <a:lnTo>
                    <a:pt x="3065" y="621"/>
                  </a:lnTo>
                  <a:lnTo>
                    <a:pt x="3047" y="645"/>
                  </a:lnTo>
                  <a:lnTo>
                    <a:pt x="3028" y="668"/>
                  </a:lnTo>
                  <a:lnTo>
                    <a:pt x="3009" y="659"/>
                  </a:lnTo>
                  <a:lnTo>
                    <a:pt x="2990" y="682"/>
                  </a:lnTo>
                  <a:lnTo>
                    <a:pt x="2971" y="695"/>
                  </a:lnTo>
                  <a:lnTo>
                    <a:pt x="2952" y="707"/>
                  </a:lnTo>
                  <a:lnTo>
                    <a:pt x="2934" y="717"/>
                  </a:lnTo>
                  <a:lnTo>
                    <a:pt x="2915" y="726"/>
                  </a:lnTo>
                  <a:lnTo>
                    <a:pt x="2896" y="748"/>
                  </a:lnTo>
                  <a:lnTo>
                    <a:pt x="2878" y="768"/>
                  </a:lnTo>
                  <a:lnTo>
                    <a:pt x="2859" y="781"/>
                  </a:lnTo>
                  <a:lnTo>
                    <a:pt x="2840" y="796"/>
                  </a:lnTo>
                  <a:lnTo>
                    <a:pt x="2821" y="818"/>
                  </a:lnTo>
                  <a:lnTo>
                    <a:pt x="2803" y="821"/>
                  </a:lnTo>
                  <a:lnTo>
                    <a:pt x="2784" y="824"/>
                  </a:lnTo>
                  <a:lnTo>
                    <a:pt x="2765" y="827"/>
                  </a:lnTo>
                  <a:lnTo>
                    <a:pt x="2746" y="833"/>
                  </a:lnTo>
                  <a:lnTo>
                    <a:pt x="2727" y="837"/>
                  </a:lnTo>
                  <a:lnTo>
                    <a:pt x="2708" y="834"/>
                  </a:lnTo>
                  <a:lnTo>
                    <a:pt x="2690" y="838"/>
                  </a:lnTo>
                  <a:lnTo>
                    <a:pt x="2671" y="850"/>
                  </a:lnTo>
                  <a:lnTo>
                    <a:pt x="2652" y="858"/>
                  </a:lnTo>
                  <a:lnTo>
                    <a:pt x="2633" y="874"/>
                  </a:lnTo>
                  <a:lnTo>
                    <a:pt x="2614" y="882"/>
                  </a:lnTo>
                  <a:lnTo>
                    <a:pt x="2595" y="890"/>
                  </a:lnTo>
                  <a:lnTo>
                    <a:pt x="2577" y="892"/>
                  </a:lnTo>
                  <a:lnTo>
                    <a:pt x="2558" y="889"/>
                  </a:lnTo>
                  <a:lnTo>
                    <a:pt x="2539" y="895"/>
                  </a:lnTo>
                  <a:lnTo>
                    <a:pt x="2520" y="897"/>
                  </a:lnTo>
                  <a:lnTo>
                    <a:pt x="2501" y="905"/>
                  </a:lnTo>
                  <a:lnTo>
                    <a:pt x="2482" y="905"/>
                  </a:lnTo>
                  <a:lnTo>
                    <a:pt x="2464" y="905"/>
                  </a:lnTo>
                  <a:lnTo>
                    <a:pt x="2445" y="901"/>
                  </a:lnTo>
                  <a:lnTo>
                    <a:pt x="2426" y="901"/>
                  </a:lnTo>
                  <a:lnTo>
                    <a:pt x="2407" y="896"/>
                  </a:lnTo>
                  <a:lnTo>
                    <a:pt x="2388" y="895"/>
                  </a:lnTo>
                  <a:lnTo>
                    <a:pt x="2369" y="897"/>
                  </a:lnTo>
                  <a:lnTo>
                    <a:pt x="2351" y="896"/>
                  </a:lnTo>
                  <a:lnTo>
                    <a:pt x="2332" y="879"/>
                  </a:lnTo>
                  <a:lnTo>
                    <a:pt x="2313" y="883"/>
                  </a:lnTo>
                  <a:lnTo>
                    <a:pt x="2294" y="897"/>
                  </a:lnTo>
                  <a:lnTo>
                    <a:pt x="2275" y="899"/>
                  </a:lnTo>
                  <a:lnTo>
                    <a:pt x="2257" y="881"/>
                  </a:lnTo>
                  <a:lnTo>
                    <a:pt x="2238" y="872"/>
                  </a:lnTo>
                  <a:lnTo>
                    <a:pt x="2219" y="875"/>
                  </a:lnTo>
                  <a:lnTo>
                    <a:pt x="2200" y="880"/>
                  </a:lnTo>
                  <a:lnTo>
                    <a:pt x="2182" y="884"/>
                  </a:lnTo>
                  <a:lnTo>
                    <a:pt x="2163" y="879"/>
                  </a:lnTo>
                  <a:lnTo>
                    <a:pt x="2144" y="882"/>
                  </a:lnTo>
                  <a:lnTo>
                    <a:pt x="2126" y="886"/>
                  </a:lnTo>
                  <a:lnTo>
                    <a:pt x="2107" y="882"/>
                  </a:lnTo>
                  <a:lnTo>
                    <a:pt x="2088" y="887"/>
                  </a:lnTo>
                  <a:lnTo>
                    <a:pt x="2069" y="891"/>
                  </a:lnTo>
                  <a:lnTo>
                    <a:pt x="2050" y="899"/>
                  </a:lnTo>
                  <a:lnTo>
                    <a:pt x="2031" y="905"/>
                  </a:lnTo>
                  <a:lnTo>
                    <a:pt x="2013" y="905"/>
                  </a:lnTo>
                  <a:lnTo>
                    <a:pt x="1994" y="931"/>
                  </a:lnTo>
                  <a:lnTo>
                    <a:pt x="1975" y="947"/>
                  </a:lnTo>
                  <a:lnTo>
                    <a:pt x="1956" y="963"/>
                  </a:lnTo>
                  <a:lnTo>
                    <a:pt x="1937" y="968"/>
                  </a:lnTo>
                  <a:lnTo>
                    <a:pt x="1918" y="986"/>
                  </a:lnTo>
                  <a:lnTo>
                    <a:pt x="1900" y="992"/>
                  </a:lnTo>
                  <a:lnTo>
                    <a:pt x="1881" y="1002"/>
                  </a:lnTo>
                  <a:lnTo>
                    <a:pt x="1862" y="1000"/>
                  </a:lnTo>
                  <a:lnTo>
                    <a:pt x="1843" y="1022"/>
                  </a:lnTo>
                  <a:lnTo>
                    <a:pt x="1824" y="1032"/>
                  </a:lnTo>
                  <a:lnTo>
                    <a:pt x="1805" y="1037"/>
                  </a:lnTo>
                  <a:lnTo>
                    <a:pt x="1786" y="1040"/>
                  </a:lnTo>
                  <a:lnTo>
                    <a:pt x="1768" y="1046"/>
                  </a:lnTo>
                  <a:lnTo>
                    <a:pt x="1749" y="1047"/>
                  </a:lnTo>
                  <a:lnTo>
                    <a:pt x="1730" y="1043"/>
                  </a:lnTo>
                  <a:lnTo>
                    <a:pt x="1711" y="1034"/>
                  </a:lnTo>
                  <a:lnTo>
                    <a:pt x="1692" y="1045"/>
                  </a:lnTo>
                  <a:lnTo>
                    <a:pt x="1673" y="1056"/>
                  </a:lnTo>
                  <a:lnTo>
                    <a:pt x="1655" y="1059"/>
                  </a:lnTo>
                  <a:lnTo>
                    <a:pt x="1636" y="1068"/>
                  </a:lnTo>
                  <a:lnTo>
                    <a:pt x="1617" y="1083"/>
                  </a:lnTo>
                  <a:lnTo>
                    <a:pt x="1598" y="1088"/>
                  </a:lnTo>
                  <a:lnTo>
                    <a:pt x="1579" y="1100"/>
                  </a:lnTo>
                  <a:lnTo>
                    <a:pt x="1561" y="1085"/>
                  </a:lnTo>
                  <a:lnTo>
                    <a:pt x="1542" y="1079"/>
                  </a:lnTo>
                  <a:lnTo>
                    <a:pt x="1523" y="1081"/>
                  </a:lnTo>
                  <a:lnTo>
                    <a:pt x="1504" y="1094"/>
                  </a:lnTo>
                  <a:lnTo>
                    <a:pt x="1486" y="1093"/>
                  </a:lnTo>
                  <a:lnTo>
                    <a:pt x="1467" y="1097"/>
                  </a:lnTo>
                  <a:lnTo>
                    <a:pt x="1448" y="1102"/>
                  </a:lnTo>
                  <a:lnTo>
                    <a:pt x="1430" y="1109"/>
                  </a:lnTo>
                  <a:lnTo>
                    <a:pt x="1411" y="1112"/>
                  </a:lnTo>
                  <a:lnTo>
                    <a:pt x="1392" y="1116"/>
                  </a:lnTo>
                  <a:lnTo>
                    <a:pt x="1373" y="1121"/>
                  </a:lnTo>
                  <a:lnTo>
                    <a:pt x="1354" y="1111"/>
                  </a:lnTo>
                  <a:lnTo>
                    <a:pt x="1335" y="1115"/>
                  </a:lnTo>
                  <a:lnTo>
                    <a:pt x="1317" y="1125"/>
                  </a:lnTo>
                  <a:lnTo>
                    <a:pt x="1298" y="1124"/>
                  </a:lnTo>
                  <a:lnTo>
                    <a:pt x="1279" y="1124"/>
                  </a:lnTo>
                  <a:lnTo>
                    <a:pt x="1260" y="1122"/>
                  </a:lnTo>
                  <a:lnTo>
                    <a:pt x="1241" y="1128"/>
                  </a:lnTo>
                  <a:lnTo>
                    <a:pt x="1222" y="1131"/>
                  </a:lnTo>
                  <a:lnTo>
                    <a:pt x="1204" y="1137"/>
                  </a:lnTo>
                  <a:lnTo>
                    <a:pt x="1185" y="1127"/>
                  </a:lnTo>
                  <a:lnTo>
                    <a:pt x="1166" y="1126"/>
                  </a:lnTo>
                  <a:lnTo>
                    <a:pt x="1147" y="1115"/>
                  </a:lnTo>
                  <a:lnTo>
                    <a:pt x="1128" y="1118"/>
                  </a:lnTo>
                  <a:lnTo>
                    <a:pt x="1109" y="1118"/>
                  </a:lnTo>
                  <a:lnTo>
                    <a:pt x="1091" y="1115"/>
                  </a:lnTo>
                  <a:lnTo>
                    <a:pt x="1072" y="1116"/>
                  </a:lnTo>
                  <a:lnTo>
                    <a:pt x="1053" y="1122"/>
                  </a:lnTo>
                  <a:lnTo>
                    <a:pt x="1034" y="1129"/>
                  </a:lnTo>
                  <a:lnTo>
                    <a:pt x="1015" y="1128"/>
                  </a:lnTo>
                  <a:lnTo>
                    <a:pt x="996" y="1141"/>
                  </a:lnTo>
                  <a:lnTo>
                    <a:pt x="978" y="1148"/>
                  </a:lnTo>
                  <a:lnTo>
                    <a:pt x="959" y="1145"/>
                  </a:lnTo>
                  <a:lnTo>
                    <a:pt x="940" y="1157"/>
                  </a:lnTo>
                  <a:lnTo>
                    <a:pt x="921" y="1166"/>
                  </a:lnTo>
                  <a:lnTo>
                    <a:pt x="902" y="1168"/>
                  </a:lnTo>
                  <a:lnTo>
                    <a:pt x="883" y="1163"/>
                  </a:lnTo>
                  <a:lnTo>
                    <a:pt x="865" y="1182"/>
                  </a:lnTo>
                  <a:lnTo>
                    <a:pt x="846" y="1187"/>
                  </a:lnTo>
                  <a:lnTo>
                    <a:pt x="827" y="1193"/>
                  </a:lnTo>
                  <a:lnTo>
                    <a:pt x="809" y="1182"/>
                  </a:lnTo>
                  <a:lnTo>
                    <a:pt x="790" y="1204"/>
                  </a:lnTo>
                  <a:lnTo>
                    <a:pt x="771" y="1210"/>
                  </a:lnTo>
                  <a:lnTo>
                    <a:pt x="752" y="1216"/>
                  </a:lnTo>
                  <a:lnTo>
                    <a:pt x="734" y="1210"/>
                  </a:lnTo>
                  <a:lnTo>
                    <a:pt x="715" y="1221"/>
                  </a:lnTo>
                  <a:lnTo>
                    <a:pt x="696" y="1215"/>
                  </a:lnTo>
                  <a:lnTo>
                    <a:pt x="677" y="1221"/>
                  </a:lnTo>
                  <a:lnTo>
                    <a:pt x="658" y="1206"/>
                  </a:lnTo>
                  <a:lnTo>
                    <a:pt x="639" y="1217"/>
                  </a:lnTo>
                  <a:lnTo>
                    <a:pt x="621" y="1222"/>
                  </a:lnTo>
                  <a:lnTo>
                    <a:pt x="602" y="1220"/>
                  </a:lnTo>
                  <a:lnTo>
                    <a:pt x="583" y="1206"/>
                  </a:lnTo>
                  <a:lnTo>
                    <a:pt x="564" y="1216"/>
                  </a:lnTo>
                  <a:lnTo>
                    <a:pt x="545" y="1219"/>
                  </a:lnTo>
                  <a:lnTo>
                    <a:pt x="526" y="1229"/>
                  </a:lnTo>
                  <a:lnTo>
                    <a:pt x="508" y="1226"/>
                  </a:lnTo>
                  <a:lnTo>
                    <a:pt x="489" y="1230"/>
                  </a:lnTo>
                  <a:lnTo>
                    <a:pt x="470" y="1221"/>
                  </a:lnTo>
                  <a:lnTo>
                    <a:pt x="451" y="1233"/>
                  </a:lnTo>
                  <a:lnTo>
                    <a:pt x="432" y="1217"/>
                  </a:lnTo>
                  <a:lnTo>
                    <a:pt x="413" y="1220"/>
                  </a:lnTo>
                  <a:lnTo>
                    <a:pt x="395" y="1214"/>
                  </a:lnTo>
                  <a:lnTo>
                    <a:pt x="376" y="1222"/>
                  </a:lnTo>
                  <a:lnTo>
                    <a:pt x="357" y="1211"/>
                  </a:lnTo>
                  <a:lnTo>
                    <a:pt x="338" y="1225"/>
                  </a:lnTo>
                  <a:lnTo>
                    <a:pt x="319" y="1227"/>
                  </a:lnTo>
                  <a:lnTo>
                    <a:pt x="300" y="1235"/>
                  </a:lnTo>
                  <a:lnTo>
                    <a:pt x="282" y="1223"/>
                  </a:lnTo>
                  <a:lnTo>
                    <a:pt x="263" y="1234"/>
                  </a:lnTo>
                  <a:lnTo>
                    <a:pt x="244" y="1233"/>
                  </a:lnTo>
                  <a:lnTo>
                    <a:pt x="225" y="1242"/>
                  </a:lnTo>
                  <a:lnTo>
                    <a:pt x="206" y="1233"/>
                  </a:lnTo>
                  <a:lnTo>
                    <a:pt x="188" y="1252"/>
                  </a:lnTo>
                  <a:lnTo>
                    <a:pt x="169" y="1257"/>
                  </a:lnTo>
                  <a:lnTo>
                    <a:pt x="150" y="1264"/>
                  </a:lnTo>
                  <a:lnTo>
                    <a:pt x="131" y="1253"/>
                  </a:lnTo>
                  <a:lnTo>
                    <a:pt x="113" y="1258"/>
                  </a:lnTo>
                  <a:lnTo>
                    <a:pt x="94" y="1263"/>
                  </a:lnTo>
                  <a:lnTo>
                    <a:pt x="75" y="1265"/>
                  </a:lnTo>
                  <a:lnTo>
                    <a:pt x="57" y="1261"/>
                  </a:lnTo>
                  <a:lnTo>
                    <a:pt x="38" y="1279"/>
                  </a:lnTo>
                  <a:lnTo>
                    <a:pt x="19" y="1287"/>
                  </a:lnTo>
                  <a:lnTo>
                    <a:pt x="0" y="129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947" y="1661"/>
              <a:ext cx="3799" cy="1358"/>
            </a:xfrm>
            <a:custGeom>
              <a:avLst/>
              <a:gdLst>
                <a:gd name="T0" fmla="*/ 94 w 3799"/>
                <a:gd name="T1" fmla="*/ 1313 h 1358"/>
                <a:gd name="T2" fmla="*/ 225 w 3799"/>
                <a:gd name="T3" fmla="*/ 1290 h 1358"/>
                <a:gd name="T4" fmla="*/ 357 w 3799"/>
                <a:gd name="T5" fmla="*/ 1252 h 1358"/>
                <a:gd name="T6" fmla="*/ 489 w 3799"/>
                <a:gd name="T7" fmla="*/ 1275 h 1358"/>
                <a:gd name="T8" fmla="*/ 621 w 3799"/>
                <a:gd name="T9" fmla="*/ 1264 h 1358"/>
                <a:gd name="T10" fmla="*/ 752 w 3799"/>
                <a:gd name="T11" fmla="*/ 1256 h 1358"/>
                <a:gd name="T12" fmla="*/ 883 w 3799"/>
                <a:gd name="T13" fmla="*/ 1201 h 1358"/>
                <a:gd name="T14" fmla="*/ 1015 w 3799"/>
                <a:gd name="T15" fmla="*/ 1167 h 1358"/>
                <a:gd name="T16" fmla="*/ 1147 w 3799"/>
                <a:gd name="T17" fmla="*/ 1159 h 1358"/>
                <a:gd name="T18" fmla="*/ 1279 w 3799"/>
                <a:gd name="T19" fmla="*/ 1167 h 1358"/>
                <a:gd name="T20" fmla="*/ 1411 w 3799"/>
                <a:gd name="T21" fmla="*/ 1150 h 1358"/>
                <a:gd name="T22" fmla="*/ 1542 w 3799"/>
                <a:gd name="T23" fmla="*/ 1112 h 1358"/>
                <a:gd name="T24" fmla="*/ 1673 w 3799"/>
                <a:gd name="T25" fmla="*/ 1087 h 1358"/>
                <a:gd name="T26" fmla="*/ 1805 w 3799"/>
                <a:gd name="T27" fmla="*/ 1066 h 1358"/>
                <a:gd name="T28" fmla="*/ 1937 w 3799"/>
                <a:gd name="T29" fmla="*/ 979 h 1358"/>
                <a:gd name="T30" fmla="*/ 2069 w 3799"/>
                <a:gd name="T31" fmla="*/ 898 h 1358"/>
                <a:gd name="T32" fmla="*/ 2200 w 3799"/>
                <a:gd name="T33" fmla="*/ 884 h 1358"/>
                <a:gd name="T34" fmla="*/ 2332 w 3799"/>
                <a:gd name="T35" fmla="*/ 875 h 1358"/>
                <a:gd name="T36" fmla="*/ 2464 w 3799"/>
                <a:gd name="T37" fmla="*/ 893 h 1358"/>
                <a:gd name="T38" fmla="*/ 2595 w 3799"/>
                <a:gd name="T39" fmla="*/ 879 h 1358"/>
                <a:gd name="T40" fmla="*/ 2727 w 3799"/>
                <a:gd name="T41" fmla="*/ 818 h 1358"/>
                <a:gd name="T42" fmla="*/ 2859 w 3799"/>
                <a:gd name="T43" fmla="*/ 739 h 1358"/>
                <a:gd name="T44" fmla="*/ 2990 w 3799"/>
                <a:gd name="T45" fmla="*/ 631 h 1358"/>
                <a:gd name="T46" fmla="*/ 3122 w 3799"/>
                <a:gd name="T47" fmla="*/ 452 h 1358"/>
                <a:gd name="T48" fmla="*/ 3254 w 3799"/>
                <a:gd name="T49" fmla="*/ 348 h 1358"/>
                <a:gd name="T50" fmla="*/ 3386 w 3799"/>
                <a:gd name="T51" fmla="*/ 342 h 1358"/>
                <a:gd name="T52" fmla="*/ 3517 w 3799"/>
                <a:gd name="T53" fmla="*/ 230 h 1358"/>
                <a:gd name="T54" fmla="*/ 3648 w 3799"/>
                <a:gd name="T55" fmla="*/ 78 h 1358"/>
                <a:gd name="T56" fmla="*/ 3780 w 3799"/>
                <a:gd name="T57" fmla="*/ 224 h 1358"/>
                <a:gd name="T58" fmla="*/ 3705 w 3799"/>
                <a:gd name="T59" fmla="*/ 132 h 1358"/>
                <a:gd name="T60" fmla="*/ 3573 w 3799"/>
                <a:gd name="T61" fmla="*/ 311 h 1358"/>
                <a:gd name="T62" fmla="*/ 3442 w 3799"/>
                <a:gd name="T63" fmla="*/ 425 h 1358"/>
                <a:gd name="T64" fmla="*/ 3310 w 3799"/>
                <a:gd name="T65" fmla="*/ 459 h 1358"/>
                <a:gd name="T66" fmla="*/ 3178 w 3799"/>
                <a:gd name="T67" fmla="*/ 518 h 1358"/>
                <a:gd name="T68" fmla="*/ 3047 w 3799"/>
                <a:gd name="T69" fmla="*/ 660 h 1358"/>
                <a:gd name="T70" fmla="*/ 2915 w 3799"/>
                <a:gd name="T71" fmla="*/ 756 h 1358"/>
                <a:gd name="T72" fmla="*/ 2784 w 3799"/>
                <a:gd name="T73" fmla="*/ 854 h 1358"/>
                <a:gd name="T74" fmla="*/ 2652 w 3799"/>
                <a:gd name="T75" fmla="*/ 890 h 1358"/>
                <a:gd name="T76" fmla="*/ 2520 w 3799"/>
                <a:gd name="T77" fmla="*/ 931 h 1358"/>
                <a:gd name="T78" fmla="*/ 2388 w 3799"/>
                <a:gd name="T79" fmla="*/ 920 h 1358"/>
                <a:gd name="T80" fmla="*/ 2257 w 3799"/>
                <a:gd name="T81" fmla="*/ 908 h 1358"/>
                <a:gd name="T82" fmla="*/ 2126 w 3799"/>
                <a:gd name="T83" fmla="*/ 912 h 1358"/>
                <a:gd name="T84" fmla="*/ 1994 w 3799"/>
                <a:gd name="T85" fmla="*/ 963 h 1358"/>
                <a:gd name="T86" fmla="*/ 1862 w 3799"/>
                <a:gd name="T87" fmla="*/ 1043 h 1358"/>
                <a:gd name="T88" fmla="*/ 1730 w 3799"/>
                <a:gd name="T89" fmla="*/ 1086 h 1358"/>
                <a:gd name="T90" fmla="*/ 1598 w 3799"/>
                <a:gd name="T91" fmla="*/ 1133 h 1358"/>
                <a:gd name="T92" fmla="*/ 1467 w 3799"/>
                <a:gd name="T93" fmla="*/ 1142 h 1358"/>
                <a:gd name="T94" fmla="*/ 1335 w 3799"/>
                <a:gd name="T95" fmla="*/ 1166 h 1358"/>
                <a:gd name="T96" fmla="*/ 1204 w 3799"/>
                <a:gd name="T97" fmla="*/ 1190 h 1358"/>
                <a:gd name="T98" fmla="*/ 1072 w 3799"/>
                <a:gd name="T99" fmla="*/ 1162 h 1358"/>
                <a:gd name="T100" fmla="*/ 940 w 3799"/>
                <a:gd name="T101" fmla="*/ 1206 h 1358"/>
                <a:gd name="T102" fmla="*/ 809 w 3799"/>
                <a:gd name="T103" fmla="*/ 1232 h 1358"/>
                <a:gd name="T104" fmla="*/ 677 w 3799"/>
                <a:gd name="T105" fmla="*/ 1275 h 1358"/>
                <a:gd name="T106" fmla="*/ 545 w 3799"/>
                <a:gd name="T107" fmla="*/ 1272 h 1358"/>
                <a:gd name="T108" fmla="*/ 413 w 3799"/>
                <a:gd name="T109" fmla="*/ 1271 h 1358"/>
                <a:gd name="T110" fmla="*/ 282 w 3799"/>
                <a:gd name="T111" fmla="*/ 1277 h 1358"/>
                <a:gd name="T112" fmla="*/ 150 w 3799"/>
                <a:gd name="T113" fmla="*/ 1323 h 1358"/>
                <a:gd name="T114" fmla="*/ 19 w 3799"/>
                <a:gd name="T115" fmla="*/ 1346 h 1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358">
                  <a:moveTo>
                    <a:pt x="0" y="1358"/>
                  </a:moveTo>
                  <a:lnTo>
                    <a:pt x="0" y="1352"/>
                  </a:lnTo>
                  <a:lnTo>
                    <a:pt x="19" y="1339"/>
                  </a:lnTo>
                  <a:lnTo>
                    <a:pt x="38" y="1330"/>
                  </a:lnTo>
                  <a:lnTo>
                    <a:pt x="57" y="1309"/>
                  </a:lnTo>
                  <a:lnTo>
                    <a:pt x="75" y="1316"/>
                  </a:lnTo>
                  <a:lnTo>
                    <a:pt x="94" y="1313"/>
                  </a:lnTo>
                  <a:lnTo>
                    <a:pt x="113" y="1309"/>
                  </a:lnTo>
                  <a:lnTo>
                    <a:pt x="131" y="1302"/>
                  </a:lnTo>
                  <a:lnTo>
                    <a:pt x="150" y="1314"/>
                  </a:lnTo>
                  <a:lnTo>
                    <a:pt x="169" y="1306"/>
                  </a:lnTo>
                  <a:lnTo>
                    <a:pt x="188" y="1301"/>
                  </a:lnTo>
                  <a:lnTo>
                    <a:pt x="206" y="1280"/>
                  </a:lnTo>
                  <a:lnTo>
                    <a:pt x="225" y="1290"/>
                  </a:lnTo>
                  <a:lnTo>
                    <a:pt x="244" y="1279"/>
                  </a:lnTo>
                  <a:lnTo>
                    <a:pt x="263" y="1279"/>
                  </a:lnTo>
                  <a:lnTo>
                    <a:pt x="282" y="1267"/>
                  </a:lnTo>
                  <a:lnTo>
                    <a:pt x="300" y="1280"/>
                  </a:lnTo>
                  <a:lnTo>
                    <a:pt x="319" y="1269"/>
                  </a:lnTo>
                  <a:lnTo>
                    <a:pt x="338" y="1268"/>
                  </a:lnTo>
                  <a:lnTo>
                    <a:pt x="357" y="1252"/>
                  </a:lnTo>
                  <a:lnTo>
                    <a:pt x="376" y="1264"/>
                  </a:lnTo>
                  <a:lnTo>
                    <a:pt x="395" y="1254"/>
                  </a:lnTo>
                  <a:lnTo>
                    <a:pt x="413" y="1264"/>
                  </a:lnTo>
                  <a:lnTo>
                    <a:pt x="432" y="1258"/>
                  </a:lnTo>
                  <a:lnTo>
                    <a:pt x="451" y="1275"/>
                  </a:lnTo>
                  <a:lnTo>
                    <a:pt x="470" y="1264"/>
                  </a:lnTo>
                  <a:lnTo>
                    <a:pt x="489" y="1275"/>
                  </a:lnTo>
                  <a:lnTo>
                    <a:pt x="508" y="1268"/>
                  </a:lnTo>
                  <a:lnTo>
                    <a:pt x="526" y="1273"/>
                  </a:lnTo>
                  <a:lnTo>
                    <a:pt x="545" y="1262"/>
                  </a:lnTo>
                  <a:lnTo>
                    <a:pt x="564" y="1259"/>
                  </a:lnTo>
                  <a:lnTo>
                    <a:pt x="583" y="1248"/>
                  </a:lnTo>
                  <a:lnTo>
                    <a:pt x="602" y="1264"/>
                  </a:lnTo>
                  <a:lnTo>
                    <a:pt x="621" y="1264"/>
                  </a:lnTo>
                  <a:lnTo>
                    <a:pt x="639" y="1258"/>
                  </a:lnTo>
                  <a:lnTo>
                    <a:pt x="658" y="1246"/>
                  </a:lnTo>
                  <a:lnTo>
                    <a:pt x="677" y="1264"/>
                  </a:lnTo>
                  <a:lnTo>
                    <a:pt x="696" y="1254"/>
                  </a:lnTo>
                  <a:lnTo>
                    <a:pt x="715" y="1264"/>
                  </a:lnTo>
                  <a:lnTo>
                    <a:pt x="734" y="1249"/>
                  </a:lnTo>
                  <a:lnTo>
                    <a:pt x="752" y="1256"/>
                  </a:lnTo>
                  <a:lnTo>
                    <a:pt x="771" y="1250"/>
                  </a:lnTo>
                  <a:lnTo>
                    <a:pt x="790" y="1245"/>
                  </a:lnTo>
                  <a:lnTo>
                    <a:pt x="809" y="1221"/>
                  </a:lnTo>
                  <a:lnTo>
                    <a:pt x="827" y="1234"/>
                  </a:lnTo>
                  <a:lnTo>
                    <a:pt x="846" y="1227"/>
                  </a:lnTo>
                  <a:lnTo>
                    <a:pt x="865" y="1223"/>
                  </a:lnTo>
                  <a:lnTo>
                    <a:pt x="883" y="1201"/>
                  </a:lnTo>
                  <a:lnTo>
                    <a:pt x="902" y="1207"/>
                  </a:lnTo>
                  <a:lnTo>
                    <a:pt x="921" y="1204"/>
                  </a:lnTo>
                  <a:lnTo>
                    <a:pt x="940" y="1196"/>
                  </a:lnTo>
                  <a:lnTo>
                    <a:pt x="959" y="1180"/>
                  </a:lnTo>
                  <a:lnTo>
                    <a:pt x="978" y="1187"/>
                  </a:lnTo>
                  <a:lnTo>
                    <a:pt x="996" y="1180"/>
                  </a:lnTo>
                  <a:lnTo>
                    <a:pt x="1015" y="1167"/>
                  </a:lnTo>
                  <a:lnTo>
                    <a:pt x="1034" y="1164"/>
                  </a:lnTo>
                  <a:lnTo>
                    <a:pt x="1053" y="1159"/>
                  </a:lnTo>
                  <a:lnTo>
                    <a:pt x="1072" y="1153"/>
                  </a:lnTo>
                  <a:lnTo>
                    <a:pt x="1091" y="1154"/>
                  </a:lnTo>
                  <a:lnTo>
                    <a:pt x="1109" y="1159"/>
                  </a:lnTo>
                  <a:lnTo>
                    <a:pt x="1128" y="1159"/>
                  </a:lnTo>
                  <a:lnTo>
                    <a:pt x="1147" y="1159"/>
                  </a:lnTo>
                  <a:lnTo>
                    <a:pt x="1166" y="1171"/>
                  </a:lnTo>
                  <a:lnTo>
                    <a:pt x="1185" y="1171"/>
                  </a:lnTo>
                  <a:lnTo>
                    <a:pt x="1204" y="1181"/>
                  </a:lnTo>
                  <a:lnTo>
                    <a:pt x="1222" y="1174"/>
                  </a:lnTo>
                  <a:lnTo>
                    <a:pt x="1241" y="1170"/>
                  </a:lnTo>
                  <a:lnTo>
                    <a:pt x="1260" y="1162"/>
                  </a:lnTo>
                  <a:lnTo>
                    <a:pt x="1279" y="1167"/>
                  </a:lnTo>
                  <a:lnTo>
                    <a:pt x="1298" y="1166"/>
                  </a:lnTo>
                  <a:lnTo>
                    <a:pt x="1317" y="1167"/>
                  </a:lnTo>
                  <a:lnTo>
                    <a:pt x="1335" y="1155"/>
                  </a:lnTo>
                  <a:lnTo>
                    <a:pt x="1354" y="1152"/>
                  </a:lnTo>
                  <a:lnTo>
                    <a:pt x="1373" y="1161"/>
                  </a:lnTo>
                  <a:lnTo>
                    <a:pt x="1392" y="1155"/>
                  </a:lnTo>
                  <a:lnTo>
                    <a:pt x="1411" y="1150"/>
                  </a:lnTo>
                  <a:lnTo>
                    <a:pt x="1430" y="1147"/>
                  </a:lnTo>
                  <a:lnTo>
                    <a:pt x="1448" y="1135"/>
                  </a:lnTo>
                  <a:lnTo>
                    <a:pt x="1467" y="1131"/>
                  </a:lnTo>
                  <a:lnTo>
                    <a:pt x="1486" y="1129"/>
                  </a:lnTo>
                  <a:lnTo>
                    <a:pt x="1504" y="1129"/>
                  </a:lnTo>
                  <a:lnTo>
                    <a:pt x="1523" y="1114"/>
                  </a:lnTo>
                  <a:lnTo>
                    <a:pt x="1542" y="1112"/>
                  </a:lnTo>
                  <a:lnTo>
                    <a:pt x="1561" y="1119"/>
                  </a:lnTo>
                  <a:lnTo>
                    <a:pt x="1579" y="1134"/>
                  </a:lnTo>
                  <a:lnTo>
                    <a:pt x="1598" y="1121"/>
                  </a:lnTo>
                  <a:lnTo>
                    <a:pt x="1617" y="1118"/>
                  </a:lnTo>
                  <a:lnTo>
                    <a:pt x="1636" y="1099"/>
                  </a:lnTo>
                  <a:lnTo>
                    <a:pt x="1655" y="1091"/>
                  </a:lnTo>
                  <a:lnTo>
                    <a:pt x="1673" y="1087"/>
                  </a:lnTo>
                  <a:lnTo>
                    <a:pt x="1692" y="1076"/>
                  </a:lnTo>
                  <a:lnTo>
                    <a:pt x="1711" y="1060"/>
                  </a:lnTo>
                  <a:lnTo>
                    <a:pt x="1730" y="1071"/>
                  </a:lnTo>
                  <a:lnTo>
                    <a:pt x="1749" y="1076"/>
                  </a:lnTo>
                  <a:lnTo>
                    <a:pt x="1768" y="1074"/>
                  </a:lnTo>
                  <a:lnTo>
                    <a:pt x="1786" y="1068"/>
                  </a:lnTo>
                  <a:lnTo>
                    <a:pt x="1805" y="1066"/>
                  </a:lnTo>
                  <a:lnTo>
                    <a:pt x="1824" y="1063"/>
                  </a:lnTo>
                  <a:lnTo>
                    <a:pt x="1843" y="1050"/>
                  </a:lnTo>
                  <a:lnTo>
                    <a:pt x="1862" y="1022"/>
                  </a:lnTo>
                  <a:lnTo>
                    <a:pt x="1881" y="1029"/>
                  </a:lnTo>
                  <a:lnTo>
                    <a:pt x="1900" y="1015"/>
                  </a:lnTo>
                  <a:lnTo>
                    <a:pt x="1918" y="1006"/>
                  </a:lnTo>
                  <a:lnTo>
                    <a:pt x="1937" y="979"/>
                  </a:lnTo>
                  <a:lnTo>
                    <a:pt x="1956" y="971"/>
                  </a:lnTo>
                  <a:lnTo>
                    <a:pt x="1975" y="953"/>
                  </a:lnTo>
                  <a:lnTo>
                    <a:pt x="1994" y="936"/>
                  </a:lnTo>
                  <a:lnTo>
                    <a:pt x="2013" y="908"/>
                  </a:lnTo>
                  <a:lnTo>
                    <a:pt x="2031" y="912"/>
                  </a:lnTo>
                  <a:lnTo>
                    <a:pt x="2050" y="906"/>
                  </a:lnTo>
                  <a:lnTo>
                    <a:pt x="2069" y="898"/>
                  </a:lnTo>
                  <a:lnTo>
                    <a:pt x="2088" y="897"/>
                  </a:lnTo>
                  <a:lnTo>
                    <a:pt x="2107" y="890"/>
                  </a:lnTo>
                  <a:lnTo>
                    <a:pt x="2126" y="892"/>
                  </a:lnTo>
                  <a:lnTo>
                    <a:pt x="2144" y="891"/>
                  </a:lnTo>
                  <a:lnTo>
                    <a:pt x="2163" y="889"/>
                  </a:lnTo>
                  <a:lnTo>
                    <a:pt x="2182" y="894"/>
                  </a:lnTo>
                  <a:lnTo>
                    <a:pt x="2200" y="884"/>
                  </a:lnTo>
                  <a:lnTo>
                    <a:pt x="2219" y="877"/>
                  </a:lnTo>
                  <a:lnTo>
                    <a:pt x="2238" y="867"/>
                  </a:lnTo>
                  <a:lnTo>
                    <a:pt x="2257" y="882"/>
                  </a:lnTo>
                  <a:lnTo>
                    <a:pt x="2275" y="900"/>
                  </a:lnTo>
                  <a:lnTo>
                    <a:pt x="2294" y="898"/>
                  </a:lnTo>
                  <a:lnTo>
                    <a:pt x="2313" y="877"/>
                  </a:lnTo>
                  <a:lnTo>
                    <a:pt x="2332" y="875"/>
                  </a:lnTo>
                  <a:lnTo>
                    <a:pt x="2351" y="890"/>
                  </a:lnTo>
                  <a:lnTo>
                    <a:pt x="2369" y="889"/>
                  </a:lnTo>
                  <a:lnTo>
                    <a:pt x="2388" y="882"/>
                  </a:lnTo>
                  <a:lnTo>
                    <a:pt x="2407" y="886"/>
                  </a:lnTo>
                  <a:lnTo>
                    <a:pt x="2426" y="893"/>
                  </a:lnTo>
                  <a:lnTo>
                    <a:pt x="2445" y="887"/>
                  </a:lnTo>
                  <a:lnTo>
                    <a:pt x="2464" y="893"/>
                  </a:lnTo>
                  <a:lnTo>
                    <a:pt x="2482" y="893"/>
                  </a:lnTo>
                  <a:lnTo>
                    <a:pt x="2501" y="891"/>
                  </a:lnTo>
                  <a:lnTo>
                    <a:pt x="2520" y="882"/>
                  </a:lnTo>
                  <a:lnTo>
                    <a:pt x="2539" y="878"/>
                  </a:lnTo>
                  <a:lnTo>
                    <a:pt x="2558" y="875"/>
                  </a:lnTo>
                  <a:lnTo>
                    <a:pt x="2577" y="881"/>
                  </a:lnTo>
                  <a:lnTo>
                    <a:pt x="2595" y="879"/>
                  </a:lnTo>
                  <a:lnTo>
                    <a:pt x="2614" y="874"/>
                  </a:lnTo>
                  <a:lnTo>
                    <a:pt x="2633" y="862"/>
                  </a:lnTo>
                  <a:lnTo>
                    <a:pt x="2652" y="843"/>
                  </a:lnTo>
                  <a:lnTo>
                    <a:pt x="2671" y="834"/>
                  </a:lnTo>
                  <a:lnTo>
                    <a:pt x="2690" y="816"/>
                  </a:lnTo>
                  <a:lnTo>
                    <a:pt x="2708" y="811"/>
                  </a:lnTo>
                  <a:lnTo>
                    <a:pt x="2727" y="818"/>
                  </a:lnTo>
                  <a:lnTo>
                    <a:pt x="2746" y="811"/>
                  </a:lnTo>
                  <a:lnTo>
                    <a:pt x="2765" y="802"/>
                  </a:lnTo>
                  <a:lnTo>
                    <a:pt x="2784" y="797"/>
                  </a:lnTo>
                  <a:lnTo>
                    <a:pt x="2803" y="790"/>
                  </a:lnTo>
                  <a:lnTo>
                    <a:pt x="2821" y="785"/>
                  </a:lnTo>
                  <a:lnTo>
                    <a:pt x="2840" y="762"/>
                  </a:lnTo>
                  <a:lnTo>
                    <a:pt x="2859" y="739"/>
                  </a:lnTo>
                  <a:lnTo>
                    <a:pt x="2878" y="725"/>
                  </a:lnTo>
                  <a:lnTo>
                    <a:pt x="2896" y="702"/>
                  </a:lnTo>
                  <a:lnTo>
                    <a:pt x="2915" y="684"/>
                  </a:lnTo>
                  <a:lnTo>
                    <a:pt x="2934" y="675"/>
                  </a:lnTo>
                  <a:lnTo>
                    <a:pt x="2952" y="665"/>
                  </a:lnTo>
                  <a:lnTo>
                    <a:pt x="2971" y="652"/>
                  </a:lnTo>
                  <a:lnTo>
                    <a:pt x="2990" y="631"/>
                  </a:lnTo>
                  <a:lnTo>
                    <a:pt x="3009" y="595"/>
                  </a:lnTo>
                  <a:lnTo>
                    <a:pt x="3028" y="605"/>
                  </a:lnTo>
                  <a:lnTo>
                    <a:pt x="3047" y="575"/>
                  </a:lnTo>
                  <a:lnTo>
                    <a:pt x="3065" y="549"/>
                  </a:lnTo>
                  <a:lnTo>
                    <a:pt x="3084" y="518"/>
                  </a:lnTo>
                  <a:lnTo>
                    <a:pt x="3103" y="502"/>
                  </a:lnTo>
                  <a:lnTo>
                    <a:pt x="3122" y="452"/>
                  </a:lnTo>
                  <a:lnTo>
                    <a:pt x="3141" y="426"/>
                  </a:lnTo>
                  <a:lnTo>
                    <a:pt x="3160" y="432"/>
                  </a:lnTo>
                  <a:lnTo>
                    <a:pt x="3178" y="420"/>
                  </a:lnTo>
                  <a:lnTo>
                    <a:pt x="3197" y="407"/>
                  </a:lnTo>
                  <a:lnTo>
                    <a:pt x="3216" y="382"/>
                  </a:lnTo>
                  <a:lnTo>
                    <a:pt x="3235" y="373"/>
                  </a:lnTo>
                  <a:lnTo>
                    <a:pt x="3254" y="348"/>
                  </a:lnTo>
                  <a:lnTo>
                    <a:pt x="3273" y="358"/>
                  </a:lnTo>
                  <a:lnTo>
                    <a:pt x="3291" y="361"/>
                  </a:lnTo>
                  <a:lnTo>
                    <a:pt x="3310" y="355"/>
                  </a:lnTo>
                  <a:lnTo>
                    <a:pt x="3329" y="357"/>
                  </a:lnTo>
                  <a:lnTo>
                    <a:pt x="3348" y="348"/>
                  </a:lnTo>
                  <a:lnTo>
                    <a:pt x="3367" y="339"/>
                  </a:lnTo>
                  <a:lnTo>
                    <a:pt x="3386" y="342"/>
                  </a:lnTo>
                  <a:lnTo>
                    <a:pt x="3404" y="326"/>
                  </a:lnTo>
                  <a:lnTo>
                    <a:pt x="3423" y="325"/>
                  </a:lnTo>
                  <a:lnTo>
                    <a:pt x="3442" y="309"/>
                  </a:lnTo>
                  <a:lnTo>
                    <a:pt x="3461" y="300"/>
                  </a:lnTo>
                  <a:lnTo>
                    <a:pt x="3480" y="278"/>
                  </a:lnTo>
                  <a:lnTo>
                    <a:pt x="3499" y="253"/>
                  </a:lnTo>
                  <a:lnTo>
                    <a:pt x="3517" y="230"/>
                  </a:lnTo>
                  <a:lnTo>
                    <a:pt x="3536" y="218"/>
                  </a:lnTo>
                  <a:lnTo>
                    <a:pt x="3555" y="199"/>
                  </a:lnTo>
                  <a:lnTo>
                    <a:pt x="3573" y="152"/>
                  </a:lnTo>
                  <a:lnTo>
                    <a:pt x="3592" y="135"/>
                  </a:lnTo>
                  <a:lnTo>
                    <a:pt x="3611" y="88"/>
                  </a:lnTo>
                  <a:lnTo>
                    <a:pt x="3630" y="105"/>
                  </a:lnTo>
                  <a:lnTo>
                    <a:pt x="3648" y="78"/>
                  </a:lnTo>
                  <a:lnTo>
                    <a:pt x="3667" y="21"/>
                  </a:lnTo>
                  <a:lnTo>
                    <a:pt x="3686" y="0"/>
                  </a:lnTo>
                  <a:lnTo>
                    <a:pt x="3705" y="31"/>
                  </a:lnTo>
                  <a:lnTo>
                    <a:pt x="3724" y="66"/>
                  </a:lnTo>
                  <a:lnTo>
                    <a:pt x="3742" y="111"/>
                  </a:lnTo>
                  <a:lnTo>
                    <a:pt x="3761" y="186"/>
                  </a:lnTo>
                  <a:lnTo>
                    <a:pt x="3780" y="224"/>
                  </a:lnTo>
                  <a:lnTo>
                    <a:pt x="3799" y="240"/>
                  </a:lnTo>
                  <a:lnTo>
                    <a:pt x="3799" y="339"/>
                  </a:lnTo>
                  <a:lnTo>
                    <a:pt x="3780" y="320"/>
                  </a:lnTo>
                  <a:lnTo>
                    <a:pt x="3761" y="287"/>
                  </a:lnTo>
                  <a:lnTo>
                    <a:pt x="3742" y="214"/>
                  </a:lnTo>
                  <a:lnTo>
                    <a:pt x="3724" y="169"/>
                  </a:lnTo>
                  <a:lnTo>
                    <a:pt x="3705" y="132"/>
                  </a:lnTo>
                  <a:lnTo>
                    <a:pt x="3686" y="97"/>
                  </a:lnTo>
                  <a:lnTo>
                    <a:pt x="3667" y="131"/>
                  </a:lnTo>
                  <a:lnTo>
                    <a:pt x="3648" y="224"/>
                  </a:lnTo>
                  <a:lnTo>
                    <a:pt x="3630" y="249"/>
                  </a:lnTo>
                  <a:lnTo>
                    <a:pt x="3611" y="247"/>
                  </a:lnTo>
                  <a:lnTo>
                    <a:pt x="3592" y="287"/>
                  </a:lnTo>
                  <a:lnTo>
                    <a:pt x="3573" y="311"/>
                  </a:lnTo>
                  <a:lnTo>
                    <a:pt x="3555" y="359"/>
                  </a:lnTo>
                  <a:lnTo>
                    <a:pt x="3536" y="372"/>
                  </a:lnTo>
                  <a:lnTo>
                    <a:pt x="3517" y="372"/>
                  </a:lnTo>
                  <a:lnTo>
                    <a:pt x="3499" y="389"/>
                  </a:lnTo>
                  <a:lnTo>
                    <a:pt x="3480" y="405"/>
                  </a:lnTo>
                  <a:lnTo>
                    <a:pt x="3461" y="422"/>
                  </a:lnTo>
                  <a:lnTo>
                    <a:pt x="3442" y="425"/>
                  </a:lnTo>
                  <a:lnTo>
                    <a:pt x="3423" y="443"/>
                  </a:lnTo>
                  <a:lnTo>
                    <a:pt x="3404" y="441"/>
                  </a:lnTo>
                  <a:lnTo>
                    <a:pt x="3386" y="453"/>
                  </a:lnTo>
                  <a:lnTo>
                    <a:pt x="3367" y="447"/>
                  </a:lnTo>
                  <a:lnTo>
                    <a:pt x="3348" y="453"/>
                  </a:lnTo>
                  <a:lnTo>
                    <a:pt x="3329" y="455"/>
                  </a:lnTo>
                  <a:lnTo>
                    <a:pt x="3310" y="459"/>
                  </a:lnTo>
                  <a:lnTo>
                    <a:pt x="3291" y="460"/>
                  </a:lnTo>
                  <a:lnTo>
                    <a:pt x="3273" y="455"/>
                  </a:lnTo>
                  <a:lnTo>
                    <a:pt x="3254" y="445"/>
                  </a:lnTo>
                  <a:lnTo>
                    <a:pt x="3235" y="462"/>
                  </a:lnTo>
                  <a:lnTo>
                    <a:pt x="3216" y="469"/>
                  </a:lnTo>
                  <a:lnTo>
                    <a:pt x="3197" y="500"/>
                  </a:lnTo>
                  <a:lnTo>
                    <a:pt x="3178" y="518"/>
                  </a:lnTo>
                  <a:lnTo>
                    <a:pt x="3160" y="528"/>
                  </a:lnTo>
                  <a:lnTo>
                    <a:pt x="3141" y="526"/>
                  </a:lnTo>
                  <a:lnTo>
                    <a:pt x="3122" y="553"/>
                  </a:lnTo>
                  <a:lnTo>
                    <a:pt x="3103" y="594"/>
                  </a:lnTo>
                  <a:lnTo>
                    <a:pt x="3084" y="601"/>
                  </a:lnTo>
                  <a:lnTo>
                    <a:pt x="3065" y="634"/>
                  </a:lnTo>
                  <a:lnTo>
                    <a:pt x="3047" y="660"/>
                  </a:lnTo>
                  <a:lnTo>
                    <a:pt x="3028" y="684"/>
                  </a:lnTo>
                  <a:lnTo>
                    <a:pt x="3009" y="678"/>
                  </a:lnTo>
                  <a:lnTo>
                    <a:pt x="2990" y="704"/>
                  </a:lnTo>
                  <a:lnTo>
                    <a:pt x="2971" y="721"/>
                  </a:lnTo>
                  <a:lnTo>
                    <a:pt x="2952" y="733"/>
                  </a:lnTo>
                  <a:lnTo>
                    <a:pt x="2934" y="744"/>
                  </a:lnTo>
                  <a:lnTo>
                    <a:pt x="2915" y="756"/>
                  </a:lnTo>
                  <a:lnTo>
                    <a:pt x="2896" y="781"/>
                  </a:lnTo>
                  <a:lnTo>
                    <a:pt x="2878" y="800"/>
                  </a:lnTo>
                  <a:lnTo>
                    <a:pt x="2859" y="814"/>
                  </a:lnTo>
                  <a:lnTo>
                    <a:pt x="2840" y="826"/>
                  </a:lnTo>
                  <a:lnTo>
                    <a:pt x="2821" y="848"/>
                  </a:lnTo>
                  <a:lnTo>
                    <a:pt x="2803" y="851"/>
                  </a:lnTo>
                  <a:lnTo>
                    <a:pt x="2784" y="854"/>
                  </a:lnTo>
                  <a:lnTo>
                    <a:pt x="2765" y="857"/>
                  </a:lnTo>
                  <a:lnTo>
                    <a:pt x="2746" y="863"/>
                  </a:lnTo>
                  <a:lnTo>
                    <a:pt x="2727" y="869"/>
                  </a:lnTo>
                  <a:lnTo>
                    <a:pt x="2708" y="863"/>
                  </a:lnTo>
                  <a:lnTo>
                    <a:pt x="2690" y="869"/>
                  </a:lnTo>
                  <a:lnTo>
                    <a:pt x="2671" y="882"/>
                  </a:lnTo>
                  <a:lnTo>
                    <a:pt x="2652" y="890"/>
                  </a:lnTo>
                  <a:lnTo>
                    <a:pt x="2633" y="908"/>
                  </a:lnTo>
                  <a:lnTo>
                    <a:pt x="2614" y="918"/>
                  </a:lnTo>
                  <a:lnTo>
                    <a:pt x="2595" y="926"/>
                  </a:lnTo>
                  <a:lnTo>
                    <a:pt x="2577" y="927"/>
                  </a:lnTo>
                  <a:lnTo>
                    <a:pt x="2558" y="923"/>
                  </a:lnTo>
                  <a:lnTo>
                    <a:pt x="2539" y="928"/>
                  </a:lnTo>
                  <a:lnTo>
                    <a:pt x="2520" y="931"/>
                  </a:lnTo>
                  <a:lnTo>
                    <a:pt x="2501" y="938"/>
                  </a:lnTo>
                  <a:lnTo>
                    <a:pt x="2482" y="938"/>
                  </a:lnTo>
                  <a:lnTo>
                    <a:pt x="2464" y="935"/>
                  </a:lnTo>
                  <a:lnTo>
                    <a:pt x="2445" y="931"/>
                  </a:lnTo>
                  <a:lnTo>
                    <a:pt x="2426" y="931"/>
                  </a:lnTo>
                  <a:lnTo>
                    <a:pt x="2407" y="923"/>
                  </a:lnTo>
                  <a:lnTo>
                    <a:pt x="2388" y="920"/>
                  </a:lnTo>
                  <a:lnTo>
                    <a:pt x="2369" y="924"/>
                  </a:lnTo>
                  <a:lnTo>
                    <a:pt x="2351" y="922"/>
                  </a:lnTo>
                  <a:lnTo>
                    <a:pt x="2332" y="905"/>
                  </a:lnTo>
                  <a:lnTo>
                    <a:pt x="2313" y="908"/>
                  </a:lnTo>
                  <a:lnTo>
                    <a:pt x="2294" y="922"/>
                  </a:lnTo>
                  <a:lnTo>
                    <a:pt x="2275" y="924"/>
                  </a:lnTo>
                  <a:lnTo>
                    <a:pt x="2257" y="908"/>
                  </a:lnTo>
                  <a:lnTo>
                    <a:pt x="2238" y="897"/>
                  </a:lnTo>
                  <a:lnTo>
                    <a:pt x="2219" y="901"/>
                  </a:lnTo>
                  <a:lnTo>
                    <a:pt x="2200" y="908"/>
                  </a:lnTo>
                  <a:lnTo>
                    <a:pt x="2182" y="913"/>
                  </a:lnTo>
                  <a:lnTo>
                    <a:pt x="2163" y="907"/>
                  </a:lnTo>
                  <a:lnTo>
                    <a:pt x="2144" y="910"/>
                  </a:lnTo>
                  <a:lnTo>
                    <a:pt x="2126" y="912"/>
                  </a:lnTo>
                  <a:lnTo>
                    <a:pt x="2107" y="911"/>
                  </a:lnTo>
                  <a:lnTo>
                    <a:pt x="2088" y="916"/>
                  </a:lnTo>
                  <a:lnTo>
                    <a:pt x="2069" y="922"/>
                  </a:lnTo>
                  <a:lnTo>
                    <a:pt x="2050" y="930"/>
                  </a:lnTo>
                  <a:lnTo>
                    <a:pt x="2031" y="938"/>
                  </a:lnTo>
                  <a:lnTo>
                    <a:pt x="2013" y="937"/>
                  </a:lnTo>
                  <a:lnTo>
                    <a:pt x="1994" y="963"/>
                  </a:lnTo>
                  <a:lnTo>
                    <a:pt x="1975" y="981"/>
                  </a:lnTo>
                  <a:lnTo>
                    <a:pt x="1956" y="1000"/>
                  </a:lnTo>
                  <a:lnTo>
                    <a:pt x="1937" y="1006"/>
                  </a:lnTo>
                  <a:lnTo>
                    <a:pt x="1918" y="1025"/>
                  </a:lnTo>
                  <a:lnTo>
                    <a:pt x="1900" y="1034"/>
                  </a:lnTo>
                  <a:lnTo>
                    <a:pt x="1881" y="1045"/>
                  </a:lnTo>
                  <a:lnTo>
                    <a:pt x="1862" y="1043"/>
                  </a:lnTo>
                  <a:lnTo>
                    <a:pt x="1843" y="1066"/>
                  </a:lnTo>
                  <a:lnTo>
                    <a:pt x="1824" y="1077"/>
                  </a:lnTo>
                  <a:lnTo>
                    <a:pt x="1805" y="1081"/>
                  </a:lnTo>
                  <a:lnTo>
                    <a:pt x="1786" y="1084"/>
                  </a:lnTo>
                  <a:lnTo>
                    <a:pt x="1768" y="1090"/>
                  </a:lnTo>
                  <a:lnTo>
                    <a:pt x="1749" y="1091"/>
                  </a:lnTo>
                  <a:lnTo>
                    <a:pt x="1730" y="1086"/>
                  </a:lnTo>
                  <a:lnTo>
                    <a:pt x="1711" y="1078"/>
                  </a:lnTo>
                  <a:lnTo>
                    <a:pt x="1692" y="1088"/>
                  </a:lnTo>
                  <a:lnTo>
                    <a:pt x="1673" y="1099"/>
                  </a:lnTo>
                  <a:lnTo>
                    <a:pt x="1655" y="1103"/>
                  </a:lnTo>
                  <a:lnTo>
                    <a:pt x="1636" y="1112"/>
                  </a:lnTo>
                  <a:lnTo>
                    <a:pt x="1617" y="1129"/>
                  </a:lnTo>
                  <a:lnTo>
                    <a:pt x="1598" y="1133"/>
                  </a:lnTo>
                  <a:lnTo>
                    <a:pt x="1579" y="1147"/>
                  </a:lnTo>
                  <a:lnTo>
                    <a:pt x="1561" y="1130"/>
                  </a:lnTo>
                  <a:lnTo>
                    <a:pt x="1542" y="1123"/>
                  </a:lnTo>
                  <a:lnTo>
                    <a:pt x="1523" y="1125"/>
                  </a:lnTo>
                  <a:lnTo>
                    <a:pt x="1504" y="1140"/>
                  </a:lnTo>
                  <a:lnTo>
                    <a:pt x="1486" y="1137"/>
                  </a:lnTo>
                  <a:lnTo>
                    <a:pt x="1467" y="1142"/>
                  </a:lnTo>
                  <a:lnTo>
                    <a:pt x="1448" y="1147"/>
                  </a:lnTo>
                  <a:lnTo>
                    <a:pt x="1430" y="1156"/>
                  </a:lnTo>
                  <a:lnTo>
                    <a:pt x="1411" y="1160"/>
                  </a:lnTo>
                  <a:lnTo>
                    <a:pt x="1392" y="1167"/>
                  </a:lnTo>
                  <a:lnTo>
                    <a:pt x="1373" y="1172"/>
                  </a:lnTo>
                  <a:lnTo>
                    <a:pt x="1354" y="1162"/>
                  </a:lnTo>
                  <a:lnTo>
                    <a:pt x="1335" y="1166"/>
                  </a:lnTo>
                  <a:lnTo>
                    <a:pt x="1317" y="1177"/>
                  </a:lnTo>
                  <a:lnTo>
                    <a:pt x="1298" y="1177"/>
                  </a:lnTo>
                  <a:lnTo>
                    <a:pt x="1279" y="1177"/>
                  </a:lnTo>
                  <a:lnTo>
                    <a:pt x="1260" y="1174"/>
                  </a:lnTo>
                  <a:lnTo>
                    <a:pt x="1241" y="1182"/>
                  </a:lnTo>
                  <a:lnTo>
                    <a:pt x="1222" y="1185"/>
                  </a:lnTo>
                  <a:lnTo>
                    <a:pt x="1204" y="1190"/>
                  </a:lnTo>
                  <a:lnTo>
                    <a:pt x="1185" y="1181"/>
                  </a:lnTo>
                  <a:lnTo>
                    <a:pt x="1166" y="1178"/>
                  </a:lnTo>
                  <a:lnTo>
                    <a:pt x="1147" y="1167"/>
                  </a:lnTo>
                  <a:lnTo>
                    <a:pt x="1128" y="1167"/>
                  </a:lnTo>
                  <a:lnTo>
                    <a:pt x="1109" y="1167"/>
                  </a:lnTo>
                  <a:lnTo>
                    <a:pt x="1091" y="1162"/>
                  </a:lnTo>
                  <a:lnTo>
                    <a:pt x="1072" y="1162"/>
                  </a:lnTo>
                  <a:lnTo>
                    <a:pt x="1053" y="1167"/>
                  </a:lnTo>
                  <a:lnTo>
                    <a:pt x="1034" y="1174"/>
                  </a:lnTo>
                  <a:lnTo>
                    <a:pt x="1015" y="1175"/>
                  </a:lnTo>
                  <a:lnTo>
                    <a:pt x="996" y="1189"/>
                  </a:lnTo>
                  <a:lnTo>
                    <a:pt x="978" y="1197"/>
                  </a:lnTo>
                  <a:lnTo>
                    <a:pt x="959" y="1193"/>
                  </a:lnTo>
                  <a:lnTo>
                    <a:pt x="940" y="1206"/>
                  </a:lnTo>
                  <a:lnTo>
                    <a:pt x="921" y="1215"/>
                  </a:lnTo>
                  <a:lnTo>
                    <a:pt x="902" y="1217"/>
                  </a:lnTo>
                  <a:lnTo>
                    <a:pt x="883" y="1212"/>
                  </a:lnTo>
                  <a:lnTo>
                    <a:pt x="865" y="1232"/>
                  </a:lnTo>
                  <a:lnTo>
                    <a:pt x="846" y="1237"/>
                  </a:lnTo>
                  <a:lnTo>
                    <a:pt x="827" y="1243"/>
                  </a:lnTo>
                  <a:lnTo>
                    <a:pt x="809" y="1232"/>
                  </a:lnTo>
                  <a:lnTo>
                    <a:pt x="790" y="1254"/>
                  </a:lnTo>
                  <a:lnTo>
                    <a:pt x="771" y="1259"/>
                  </a:lnTo>
                  <a:lnTo>
                    <a:pt x="752" y="1266"/>
                  </a:lnTo>
                  <a:lnTo>
                    <a:pt x="734" y="1260"/>
                  </a:lnTo>
                  <a:lnTo>
                    <a:pt x="715" y="1272"/>
                  </a:lnTo>
                  <a:lnTo>
                    <a:pt x="696" y="1265"/>
                  </a:lnTo>
                  <a:lnTo>
                    <a:pt x="677" y="1275"/>
                  </a:lnTo>
                  <a:lnTo>
                    <a:pt x="658" y="1260"/>
                  </a:lnTo>
                  <a:lnTo>
                    <a:pt x="639" y="1271"/>
                  </a:lnTo>
                  <a:lnTo>
                    <a:pt x="621" y="1276"/>
                  </a:lnTo>
                  <a:lnTo>
                    <a:pt x="602" y="1275"/>
                  </a:lnTo>
                  <a:lnTo>
                    <a:pt x="583" y="1260"/>
                  </a:lnTo>
                  <a:lnTo>
                    <a:pt x="564" y="1269"/>
                  </a:lnTo>
                  <a:lnTo>
                    <a:pt x="545" y="1272"/>
                  </a:lnTo>
                  <a:lnTo>
                    <a:pt x="526" y="1283"/>
                  </a:lnTo>
                  <a:lnTo>
                    <a:pt x="508" y="1279"/>
                  </a:lnTo>
                  <a:lnTo>
                    <a:pt x="489" y="1283"/>
                  </a:lnTo>
                  <a:lnTo>
                    <a:pt x="470" y="1273"/>
                  </a:lnTo>
                  <a:lnTo>
                    <a:pt x="451" y="1284"/>
                  </a:lnTo>
                  <a:lnTo>
                    <a:pt x="432" y="1268"/>
                  </a:lnTo>
                  <a:lnTo>
                    <a:pt x="413" y="1271"/>
                  </a:lnTo>
                  <a:lnTo>
                    <a:pt x="395" y="1265"/>
                  </a:lnTo>
                  <a:lnTo>
                    <a:pt x="376" y="1274"/>
                  </a:lnTo>
                  <a:lnTo>
                    <a:pt x="357" y="1262"/>
                  </a:lnTo>
                  <a:lnTo>
                    <a:pt x="338" y="1278"/>
                  </a:lnTo>
                  <a:lnTo>
                    <a:pt x="319" y="1279"/>
                  </a:lnTo>
                  <a:lnTo>
                    <a:pt x="300" y="1289"/>
                  </a:lnTo>
                  <a:lnTo>
                    <a:pt x="282" y="1277"/>
                  </a:lnTo>
                  <a:lnTo>
                    <a:pt x="263" y="1290"/>
                  </a:lnTo>
                  <a:lnTo>
                    <a:pt x="244" y="1288"/>
                  </a:lnTo>
                  <a:lnTo>
                    <a:pt x="225" y="1298"/>
                  </a:lnTo>
                  <a:lnTo>
                    <a:pt x="206" y="1290"/>
                  </a:lnTo>
                  <a:lnTo>
                    <a:pt x="188" y="1310"/>
                  </a:lnTo>
                  <a:lnTo>
                    <a:pt x="169" y="1314"/>
                  </a:lnTo>
                  <a:lnTo>
                    <a:pt x="150" y="1323"/>
                  </a:lnTo>
                  <a:lnTo>
                    <a:pt x="131" y="1312"/>
                  </a:lnTo>
                  <a:lnTo>
                    <a:pt x="113" y="1318"/>
                  </a:lnTo>
                  <a:lnTo>
                    <a:pt x="94" y="1322"/>
                  </a:lnTo>
                  <a:lnTo>
                    <a:pt x="75" y="1324"/>
                  </a:lnTo>
                  <a:lnTo>
                    <a:pt x="57" y="1319"/>
                  </a:lnTo>
                  <a:lnTo>
                    <a:pt x="38" y="1339"/>
                  </a:lnTo>
                  <a:lnTo>
                    <a:pt x="19" y="1346"/>
                  </a:lnTo>
                  <a:lnTo>
                    <a:pt x="0" y="1358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947" y="1519"/>
              <a:ext cx="3799" cy="1494"/>
            </a:xfrm>
            <a:custGeom>
              <a:avLst/>
              <a:gdLst>
                <a:gd name="T0" fmla="*/ 94 w 3799"/>
                <a:gd name="T1" fmla="*/ 1455 h 1494"/>
                <a:gd name="T2" fmla="*/ 225 w 3799"/>
                <a:gd name="T3" fmla="*/ 1432 h 1494"/>
                <a:gd name="T4" fmla="*/ 357 w 3799"/>
                <a:gd name="T5" fmla="*/ 1394 h 1494"/>
                <a:gd name="T6" fmla="*/ 489 w 3799"/>
                <a:gd name="T7" fmla="*/ 1416 h 1494"/>
                <a:gd name="T8" fmla="*/ 621 w 3799"/>
                <a:gd name="T9" fmla="*/ 1406 h 1494"/>
                <a:gd name="T10" fmla="*/ 752 w 3799"/>
                <a:gd name="T11" fmla="*/ 1398 h 1494"/>
                <a:gd name="T12" fmla="*/ 883 w 3799"/>
                <a:gd name="T13" fmla="*/ 1342 h 1494"/>
                <a:gd name="T14" fmla="*/ 1015 w 3799"/>
                <a:gd name="T15" fmla="*/ 1308 h 1494"/>
                <a:gd name="T16" fmla="*/ 1147 w 3799"/>
                <a:gd name="T17" fmla="*/ 1301 h 1494"/>
                <a:gd name="T18" fmla="*/ 1279 w 3799"/>
                <a:gd name="T19" fmla="*/ 1309 h 1494"/>
                <a:gd name="T20" fmla="*/ 1411 w 3799"/>
                <a:gd name="T21" fmla="*/ 1291 h 1494"/>
                <a:gd name="T22" fmla="*/ 1542 w 3799"/>
                <a:gd name="T23" fmla="*/ 1249 h 1494"/>
                <a:gd name="T24" fmla="*/ 1673 w 3799"/>
                <a:gd name="T25" fmla="*/ 1222 h 1494"/>
                <a:gd name="T26" fmla="*/ 1805 w 3799"/>
                <a:gd name="T27" fmla="*/ 1196 h 1494"/>
                <a:gd name="T28" fmla="*/ 1937 w 3799"/>
                <a:gd name="T29" fmla="*/ 1102 h 1494"/>
                <a:gd name="T30" fmla="*/ 2069 w 3799"/>
                <a:gd name="T31" fmla="*/ 1017 h 1494"/>
                <a:gd name="T32" fmla="*/ 2200 w 3799"/>
                <a:gd name="T33" fmla="*/ 997 h 1494"/>
                <a:gd name="T34" fmla="*/ 2332 w 3799"/>
                <a:gd name="T35" fmla="*/ 988 h 1494"/>
                <a:gd name="T36" fmla="*/ 2464 w 3799"/>
                <a:gd name="T37" fmla="*/ 1000 h 1494"/>
                <a:gd name="T38" fmla="*/ 2595 w 3799"/>
                <a:gd name="T39" fmla="*/ 987 h 1494"/>
                <a:gd name="T40" fmla="*/ 2727 w 3799"/>
                <a:gd name="T41" fmla="*/ 920 h 1494"/>
                <a:gd name="T42" fmla="*/ 2859 w 3799"/>
                <a:gd name="T43" fmla="*/ 822 h 1494"/>
                <a:gd name="T44" fmla="*/ 2990 w 3799"/>
                <a:gd name="T45" fmla="*/ 695 h 1494"/>
                <a:gd name="T46" fmla="*/ 3122 w 3799"/>
                <a:gd name="T47" fmla="*/ 516 h 1494"/>
                <a:gd name="T48" fmla="*/ 3254 w 3799"/>
                <a:gd name="T49" fmla="*/ 416 h 1494"/>
                <a:gd name="T50" fmla="*/ 3386 w 3799"/>
                <a:gd name="T51" fmla="*/ 414 h 1494"/>
                <a:gd name="T52" fmla="*/ 3517 w 3799"/>
                <a:gd name="T53" fmla="*/ 297 h 1494"/>
                <a:gd name="T54" fmla="*/ 3648 w 3799"/>
                <a:gd name="T55" fmla="*/ 108 h 1494"/>
                <a:gd name="T56" fmla="*/ 3780 w 3799"/>
                <a:gd name="T57" fmla="*/ 257 h 1494"/>
                <a:gd name="T58" fmla="*/ 3705 w 3799"/>
                <a:gd name="T59" fmla="*/ 173 h 1494"/>
                <a:gd name="T60" fmla="*/ 3573 w 3799"/>
                <a:gd name="T61" fmla="*/ 294 h 1494"/>
                <a:gd name="T62" fmla="*/ 3442 w 3799"/>
                <a:gd name="T63" fmla="*/ 451 h 1494"/>
                <a:gd name="T64" fmla="*/ 3310 w 3799"/>
                <a:gd name="T65" fmla="*/ 497 h 1494"/>
                <a:gd name="T66" fmla="*/ 3178 w 3799"/>
                <a:gd name="T67" fmla="*/ 562 h 1494"/>
                <a:gd name="T68" fmla="*/ 3047 w 3799"/>
                <a:gd name="T69" fmla="*/ 717 h 1494"/>
                <a:gd name="T70" fmla="*/ 2915 w 3799"/>
                <a:gd name="T71" fmla="*/ 826 h 1494"/>
                <a:gd name="T72" fmla="*/ 2784 w 3799"/>
                <a:gd name="T73" fmla="*/ 939 h 1494"/>
                <a:gd name="T74" fmla="*/ 2652 w 3799"/>
                <a:gd name="T75" fmla="*/ 985 h 1494"/>
                <a:gd name="T76" fmla="*/ 2520 w 3799"/>
                <a:gd name="T77" fmla="*/ 1024 h 1494"/>
                <a:gd name="T78" fmla="*/ 2388 w 3799"/>
                <a:gd name="T79" fmla="*/ 1024 h 1494"/>
                <a:gd name="T80" fmla="*/ 2257 w 3799"/>
                <a:gd name="T81" fmla="*/ 1024 h 1494"/>
                <a:gd name="T82" fmla="*/ 2126 w 3799"/>
                <a:gd name="T83" fmla="*/ 1034 h 1494"/>
                <a:gd name="T84" fmla="*/ 1994 w 3799"/>
                <a:gd name="T85" fmla="*/ 1078 h 1494"/>
                <a:gd name="T86" fmla="*/ 1862 w 3799"/>
                <a:gd name="T87" fmla="*/ 1164 h 1494"/>
                <a:gd name="T88" fmla="*/ 1730 w 3799"/>
                <a:gd name="T89" fmla="*/ 1213 h 1494"/>
                <a:gd name="T90" fmla="*/ 1598 w 3799"/>
                <a:gd name="T91" fmla="*/ 1263 h 1494"/>
                <a:gd name="T92" fmla="*/ 1467 w 3799"/>
                <a:gd name="T93" fmla="*/ 1273 h 1494"/>
                <a:gd name="T94" fmla="*/ 1335 w 3799"/>
                <a:gd name="T95" fmla="*/ 1297 h 1494"/>
                <a:gd name="T96" fmla="*/ 1204 w 3799"/>
                <a:gd name="T97" fmla="*/ 1323 h 1494"/>
                <a:gd name="T98" fmla="*/ 1072 w 3799"/>
                <a:gd name="T99" fmla="*/ 1295 h 1494"/>
                <a:gd name="T100" fmla="*/ 940 w 3799"/>
                <a:gd name="T101" fmla="*/ 1338 h 1494"/>
                <a:gd name="T102" fmla="*/ 809 w 3799"/>
                <a:gd name="T103" fmla="*/ 1363 h 1494"/>
                <a:gd name="T104" fmla="*/ 677 w 3799"/>
                <a:gd name="T105" fmla="*/ 1406 h 1494"/>
                <a:gd name="T106" fmla="*/ 545 w 3799"/>
                <a:gd name="T107" fmla="*/ 1404 h 1494"/>
                <a:gd name="T108" fmla="*/ 413 w 3799"/>
                <a:gd name="T109" fmla="*/ 1406 h 1494"/>
                <a:gd name="T110" fmla="*/ 282 w 3799"/>
                <a:gd name="T111" fmla="*/ 1409 h 1494"/>
                <a:gd name="T112" fmla="*/ 150 w 3799"/>
                <a:gd name="T113" fmla="*/ 1456 h 1494"/>
                <a:gd name="T114" fmla="*/ 19 w 3799"/>
                <a:gd name="T115" fmla="*/ 1481 h 14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799" h="1494">
                  <a:moveTo>
                    <a:pt x="0" y="1494"/>
                  </a:moveTo>
                  <a:lnTo>
                    <a:pt x="0" y="1493"/>
                  </a:lnTo>
                  <a:lnTo>
                    <a:pt x="19" y="1481"/>
                  </a:lnTo>
                  <a:lnTo>
                    <a:pt x="38" y="1472"/>
                  </a:lnTo>
                  <a:lnTo>
                    <a:pt x="57" y="1451"/>
                  </a:lnTo>
                  <a:lnTo>
                    <a:pt x="75" y="1458"/>
                  </a:lnTo>
                  <a:lnTo>
                    <a:pt x="94" y="1455"/>
                  </a:lnTo>
                  <a:lnTo>
                    <a:pt x="113" y="1451"/>
                  </a:lnTo>
                  <a:lnTo>
                    <a:pt x="131" y="1443"/>
                  </a:lnTo>
                  <a:lnTo>
                    <a:pt x="150" y="1456"/>
                  </a:lnTo>
                  <a:lnTo>
                    <a:pt x="169" y="1448"/>
                  </a:lnTo>
                  <a:lnTo>
                    <a:pt x="188" y="1443"/>
                  </a:lnTo>
                  <a:lnTo>
                    <a:pt x="206" y="1421"/>
                  </a:lnTo>
                  <a:lnTo>
                    <a:pt x="225" y="1432"/>
                  </a:lnTo>
                  <a:lnTo>
                    <a:pt x="244" y="1421"/>
                  </a:lnTo>
                  <a:lnTo>
                    <a:pt x="263" y="1421"/>
                  </a:lnTo>
                  <a:lnTo>
                    <a:pt x="282" y="1409"/>
                  </a:lnTo>
                  <a:lnTo>
                    <a:pt x="300" y="1422"/>
                  </a:lnTo>
                  <a:lnTo>
                    <a:pt x="319" y="1411"/>
                  </a:lnTo>
                  <a:lnTo>
                    <a:pt x="338" y="1410"/>
                  </a:lnTo>
                  <a:lnTo>
                    <a:pt x="357" y="1394"/>
                  </a:lnTo>
                  <a:lnTo>
                    <a:pt x="376" y="1406"/>
                  </a:lnTo>
                  <a:lnTo>
                    <a:pt x="395" y="1396"/>
                  </a:lnTo>
                  <a:lnTo>
                    <a:pt x="413" y="1405"/>
                  </a:lnTo>
                  <a:lnTo>
                    <a:pt x="432" y="1399"/>
                  </a:lnTo>
                  <a:lnTo>
                    <a:pt x="451" y="1417"/>
                  </a:lnTo>
                  <a:lnTo>
                    <a:pt x="470" y="1405"/>
                  </a:lnTo>
                  <a:lnTo>
                    <a:pt x="489" y="1416"/>
                  </a:lnTo>
                  <a:lnTo>
                    <a:pt x="508" y="1410"/>
                  </a:lnTo>
                  <a:lnTo>
                    <a:pt x="526" y="1414"/>
                  </a:lnTo>
                  <a:lnTo>
                    <a:pt x="545" y="1404"/>
                  </a:lnTo>
                  <a:lnTo>
                    <a:pt x="564" y="1400"/>
                  </a:lnTo>
                  <a:lnTo>
                    <a:pt x="583" y="1390"/>
                  </a:lnTo>
                  <a:lnTo>
                    <a:pt x="602" y="1406"/>
                  </a:lnTo>
                  <a:lnTo>
                    <a:pt x="621" y="1406"/>
                  </a:lnTo>
                  <a:lnTo>
                    <a:pt x="639" y="1399"/>
                  </a:lnTo>
                  <a:lnTo>
                    <a:pt x="658" y="1387"/>
                  </a:lnTo>
                  <a:lnTo>
                    <a:pt x="677" y="1405"/>
                  </a:lnTo>
                  <a:lnTo>
                    <a:pt x="696" y="1395"/>
                  </a:lnTo>
                  <a:lnTo>
                    <a:pt x="715" y="1404"/>
                  </a:lnTo>
                  <a:lnTo>
                    <a:pt x="734" y="1391"/>
                  </a:lnTo>
                  <a:lnTo>
                    <a:pt x="752" y="1398"/>
                  </a:lnTo>
                  <a:lnTo>
                    <a:pt x="771" y="1392"/>
                  </a:lnTo>
                  <a:lnTo>
                    <a:pt x="790" y="1386"/>
                  </a:lnTo>
                  <a:lnTo>
                    <a:pt x="809" y="1362"/>
                  </a:lnTo>
                  <a:lnTo>
                    <a:pt x="827" y="1375"/>
                  </a:lnTo>
                  <a:lnTo>
                    <a:pt x="846" y="1368"/>
                  </a:lnTo>
                  <a:lnTo>
                    <a:pt x="865" y="1365"/>
                  </a:lnTo>
                  <a:lnTo>
                    <a:pt x="883" y="1342"/>
                  </a:lnTo>
                  <a:lnTo>
                    <a:pt x="902" y="1348"/>
                  </a:lnTo>
                  <a:lnTo>
                    <a:pt x="921" y="1345"/>
                  </a:lnTo>
                  <a:lnTo>
                    <a:pt x="940" y="1337"/>
                  </a:lnTo>
                  <a:lnTo>
                    <a:pt x="959" y="1321"/>
                  </a:lnTo>
                  <a:lnTo>
                    <a:pt x="978" y="1328"/>
                  </a:lnTo>
                  <a:lnTo>
                    <a:pt x="996" y="1321"/>
                  </a:lnTo>
                  <a:lnTo>
                    <a:pt x="1015" y="1308"/>
                  </a:lnTo>
                  <a:lnTo>
                    <a:pt x="1034" y="1305"/>
                  </a:lnTo>
                  <a:lnTo>
                    <a:pt x="1053" y="1301"/>
                  </a:lnTo>
                  <a:lnTo>
                    <a:pt x="1072" y="1294"/>
                  </a:lnTo>
                  <a:lnTo>
                    <a:pt x="1091" y="1295"/>
                  </a:lnTo>
                  <a:lnTo>
                    <a:pt x="1109" y="1300"/>
                  </a:lnTo>
                  <a:lnTo>
                    <a:pt x="1128" y="1301"/>
                  </a:lnTo>
                  <a:lnTo>
                    <a:pt x="1147" y="1301"/>
                  </a:lnTo>
                  <a:lnTo>
                    <a:pt x="1166" y="1312"/>
                  </a:lnTo>
                  <a:lnTo>
                    <a:pt x="1185" y="1313"/>
                  </a:lnTo>
                  <a:lnTo>
                    <a:pt x="1204" y="1323"/>
                  </a:lnTo>
                  <a:lnTo>
                    <a:pt x="1222" y="1316"/>
                  </a:lnTo>
                  <a:lnTo>
                    <a:pt x="1241" y="1312"/>
                  </a:lnTo>
                  <a:lnTo>
                    <a:pt x="1260" y="1303"/>
                  </a:lnTo>
                  <a:lnTo>
                    <a:pt x="1279" y="1309"/>
                  </a:lnTo>
                  <a:lnTo>
                    <a:pt x="1298" y="1308"/>
                  </a:lnTo>
                  <a:lnTo>
                    <a:pt x="1317" y="1309"/>
                  </a:lnTo>
                  <a:lnTo>
                    <a:pt x="1335" y="1297"/>
                  </a:lnTo>
                  <a:lnTo>
                    <a:pt x="1354" y="1293"/>
                  </a:lnTo>
                  <a:lnTo>
                    <a:pt x="1373" y="1302"/>
                  </a:lnTo>
                  <a:lnTo>
                    <a:pt x="1392" y="1297"/>
                  </a:lnTo>
                  <a:lnTo>
                    <a:pt x="1411" y="1291"/>
                  </a:lnTo>
                  <a:lnTo>
                    <a:pt x="1430" y="1288"/>
                  </a:lnTo>
                  <a:lnTo>
                    <a:pt x="1448" y="1276"/>
                  </a:lnTo>
                  <a:lnTo>
                    <a:pt x="1467" y="1272"/>
                  </a:lnTo>
                  <a:lnTo>
                    <a:pt x="1486" y="1270"/>
                  </a:lnTo>
                  <a:lnTo>
                    <a:pt x="1504" y="1271"/>
                  </a:lnTo>
                  <a:lnTo>
                    <a:pt x="1523" y="1252"/>
                  </a:lnTo>
                  <a:lnTo>
                    <a:pt x="1542" y="1249"/>
                  </a:lnTo>
                  <a:lnTo>
                    <a:pt x="1561" y="1257"/>
                  </a:lnTo>
                  <a:lnTo>
                    <a:pt x="1579" y="1274"/>
                  </a:lnTo>
                  <a:lnTo>
                    <a:pt x="1598" y="1258"/>
                  </a:lnTo>
                  <a:lnTo>
                    <a:pt x="1617" y="1253"/>
                  </a:lnTo>
                  <a:lnTo>
                    <a:pt x="1636" y="1235"/>
                  </a:lnTo>
                  <a:lnTo>
                    <a:pt x="1655" y="1226"/>
                  </a:lnTo>
                  <a:lnTo>
                    <a:pt x="1673" y="1222"/>
                  </a:lnTo>
                  <a:lnTo>
                    <a:pt x="1692" y="1210"/>
                  </a:lnTo>
                  <a:lnTo>
                    <a:pt x="1711" y="1194"/>
                  </a:lnTo>
                  <a:lnTo>
                    <a:pt x="1730" y="1203"/>
                  </a:lnTo>
                  <a:lnTo>
                    <a:pt x="1749" y="1206"/>
                  </a:lnTo>
                  <a:lnTo>
                    <a:pt x="1768" y="1204"/>
                  </a:lnTo>
                  <a:lnTo>
                    <a:pt x="1786" y="1196"/>
                  </a:lnTo>
                  <a:lnTo>
                    <a:pt x="1805" y="1196"/>
                  </a:lnTo>
                  <a:lnTo>
                    <a:pt x="1824" y="1192"/>
                  </a:lnTo>
                  <a:lnTo>
                    <a:pt x="1843" y="1181"/>
                  </a:lnTo>
                  <a:lnTo>
                    <a:pt x="1862" y="1155"/>
                  </a:lnTo>
                  <a:lnTo>
                    <a:pt x="1881" y="1158"/>
                  </a:lnTo>
                  <a:lnTo>
                    <a:pt x="1900" y="1144"/>
                  </a:lnTo>
                  <a:lnTo>
                    <a:pt x="1918" y="1132"/>
                  </a:lnTo>
                  <a:lnTo>
                    <a:pt x="1937" y="1102"/>
                  </a:lnTo>
                  <a:lnTo>
                    <a:pt x="1956" y="1092"/>
                  </a:lnTo>
                  <a:lnTo>
                    <a:pt x="1975" y="1073"/>
                  </a:lnTo>
                  <a:lnTo>
                    <a:pt x="1994" y="1058"/>
                  </a:lnTo>
                  <a:lnTo>
                    <a:pt x="2013" y="1029"/>
                  </a:lnTo>
                  <a:lnTo>
                    <a:pt x="2031" y="1032"/>
                  </a:lnTo>
                  <a:lnTo>
                    <a:pt x="2050" y="1023"/>
                  </a:lnTo>
                  <a:lnTo>
                    <a:pt x="2069" y="1017"/>
                  </a:lnTo>
                  <a:lnTo>
                    <a:pt x="2088" y="1014"/>
                  </a:lnTo>
                  <a:lnTo>
                    <a:pt x="2107" y="1006"/>
                  </a:lnTo>
                  <a:lnTo>
                    <a:pt x="2126" y="1005"/>
                  </a:lnTo>
                  <a:lnTo>
                    <a:pt x="2144" y="1006"/>
                  </a:lnTo>
                  <a:lnTo>
                    <a:pt x="2163" y="1003"/>
                  </a:lnTo>
                  <a:lnTo>
                    <a:pt x="2182" y="1009"/>
                  </a:lnTo>
                  <a:lnTo>
                    <a:pt x="2200" y="997"/>
                  </a:lnTo>
                  <a:lnTo>
                    <a:pt x="2219" y="990"/>
                  </a:lnTo>
                  <a:lnTo>
                    <a:pt x="2238" y="982"/>
                  </a:lnTo>
                  <a:lnTo>
                    <a:pt x="2257" y="994"/>
                  </a:lnTo>
                  <a:lnTo>
                    <a:pt x="2275" y="1010"/>
                  </a:lnTo>
                  <a:lnTo>
                    <a:pt x="2294" y="1009"/>
                  </a:lnTo>
                  <a:lnTo>
                    <a:pt x="2313" y="990"/>
                  </a:lnTo>
                  <a:lnTo>
                    <a:pt x="2332" y="988"/>
                  </a:lnTo>
                  <a:lnTo>
                    <a:pt x="2351" y="1003"/>
                  </a:lnTo>
                  <a:lnTo>
                    <a:pt x="2369" y="1002"/>
                  </a:lnTo>
                  <a:lnTo>
                    <a:pt x="2388" y="993"/>
                  </a:lnTo>
                  <a:lnTo>
                    <a:pt x="2407" y="994"/>
                  </a:lnTo>
                  <a:lnTo>
                    <a:pt x="2426" y="1002"/>
                  </a:lnTo>
                  <a:lnTo>
                    <a:pt x="2445" y="994"/>
                  </a:lnTo>
                  <a:lnTo>
                    <a:pt x="2464" y="1000"/>
                  </a:lnTo>
                  <a:lnTo>
                    <a:pt x="2482" y="1003"/>
                  </a:lnTo>
                  <a:lnTo>
                    <a:pt x="2501" y="1002"/>
                  </a:lnTo>
                  <a:lnTo>
                    <a:pt x="2520" y="989"/>
                  </a:lnTo>
                  <a:lnTo>
                    <a:pt x="2539" y="986"/>
                  </a:lnTo>
                  <a:lnTo>
                    <a:pt x="2558" y="983"/>
                  </a:lnTo>
                  <a:lnTo>
                    <a:pt x="2577" y="989"/>
                  </a:lnTo>
                  <a:lnTo>
                    <a:pt x="2595" y="987"/>
                  </a:lnTo>
                  <a:lnTo>
                    <a:pt x="2614" y="981"/>
                  </a:lnTo>
                  <a:lnTo>
                    <a:pt x="2633" y="968"/>
                  </a:lnTo>
                  <a:lnTo>
                    <a:pt x="2652" y="949"/>
                  </a:lnTo>
                  <a:lnTo>
                    <a:pt x="2671" y="941"/>
                  </a:lnTo>
                  <a:lnTo>
                    <a:pt x="2690" y="924"/>
                  </a:lnTo>
                  <a:lnTo>
                    <a:pt x="2708" y="915"/>
                  </a:lnTo>
                  <a:lnTo>
                    <a:pt x="2727" y="920"/>
                  </a:lnTo>
                  <a:lnTo>
                    <a:pt x="2746" y="912"/>
                  </a:lnTo>
                  <a:lnTo>
                    <a:pt x="2765" y="899"/>
                  </a:lnTo>
                  <a:lnTo>
                    <a:pt x="2784" y="890"/>
                  </a:lnTo>
                  <a:lnTo>
                    <a:pt x="2803" y="883"/>
                  </a:lnTo>
                  <a:lnTo>
                    <a:pt x="2821" y="876"/>
                  </a:lnTo>
                  <a:lnTo>
                    <a:pt x="2840" y="850"/>
                  </a:lnTo>
                  <a:lnTo>
                    <a:pt x="2859" y="822"/>
                  </a:lnTo>
                  <a:lnTo>
                    <a:pt x="2878" y="807"/>
                  </a:lnTo>
                  <a:lnTo>
                    <a:pt x="2896" y="781"/>
                  </a:lnTo>
                  <a:lnTo>
                    <a:pt x="2915" y="764"/>
                  </a:lnTo>
                  <a:lnTo>
                    <a:pt x="2934" y="751"/>
                  </a:lnTo>
                  <a:lnTo>
                    <a:pt x="2952" y="736"/>
                  </a:lnTo>
                  <a:lnTo>
                    <a:pt x="2971" y="723"/>
                  </a:lnTo>
                  <a:lnTo>
                    <a:pt x="2990" y="695"/>
                  </a:lnTo>
                  <a:lnTo>
                    <a:pt x="3009" y="658"/>
                  </a:lnTo>
                  <a:lnTo>
                    <a:pt x="3028" y="665"/>
                  </a:lnTo>
                  <a:lnTo>
                    <a:pt x="3047" y="638"/>
                  </a:lnTo>
                  <a:lnTo>
                    <a:pt x="3065" y="610"/>
                  </a:lnTo>
                  <a:lnTo>
                    <a:pt x="3084" y="567"/>
                  </a:lnTo>
                  <a:lnTo>
                    <a:pt x="3103" y="564"/>
                  </a:lnTo>
                  <a:lnTo>
                    <a:pt x="3122" y="516"/>
                  </a:lnTo>
                  <a:lnTo>
                    <a:pt x="3141" y="482"/>
                  </a:lnTo>
                  <a:lnTo>
                    <a:pt x="3160" y="492"/>
                  </a:lnTo>
                  <a:lnTo>
                    <a:pt x="3178" y="484"/>
                  </a:lnTo>
                  <a:lnTo>
                    <a:pt x="3197" y="471"/>
                  </a:lnTo>
                  <a:lnTo>
                    <a:pt x="3216" y="446"/>
                  </a:lnTo>
                  <a:lnTo>
                    <a:pt x="3235" y="440"/>
                  </a:lnTo>
                  <a:lnTo>
                    <a:pt x="3254" y="416"/>
                  </a:lnTo>
                  <a:lnTo>
                    <a:pt x="3273" y="425"/>
                  </a:lnTo>
                  <a:lnTo>
                    <a:pt x="3291" y="430"/>
                  </a:lnTo>
                  <a:lnTo>
                    <a:pt x="3310" y="424"/>
                  </a:lnTo>
                  <a:lnTo>
                    <a:pt x="3329" y="432"/>
                  </a:lnTo>
                  <a:lnTo>
                    <a:pt x="3348" y="423"/>
                  </a:lnTo>
                  <a:lnTo>
                    <a:pt x="3367" y="413"/>
                  </a:lnTo>
                  <a:lnTo>
                    <a:pt x="3386" y="414"/>
                  </a:lnTo>
                  <a:lnTo>
                    <a:pt x="3404" y="398"/>
                  </a:lnTo>
                  <a:lnTo>
                    <a:pt x="3423" y="396"/>
                  </a:lnTo>
                  <a:lnTo>
                    <a:pt x="3442" y="378"/>
                  </a:lnTo>
                  <a:lnTo>
                    <a:pt x="3461" y="367"/>
                  </a:lnTo>
                  <a:lnTo>
                    <a:pt x="3480" y="346"/>
                  </a:lnTo>
                  <a:lnTo>
                    <a:pt x="3499" y="320"/>
                  </a:lnTo>
                  <a:lnTo>
                    <a:pt x="3517" y="297"/>
                  </a:lnTo>
                  <a:lnTo>
                    <a:pt x="3536" y="279"/>
                  </a:lnTo>
                  <a:lnTo>
                    <a:pt x="3555" y="257"/>
                  </a:lnTo>
                  <a:lnTo>
                    <a:pt x="3573" y="204"/>
                  </a:lnTo>
                  <a:lnTo>
                    <a:pt x="3592" y="185"/>
                  </a:lnTo>
                  <a:lnTo>
                    <a:pt x="3611" y="127"/>
                  </a:lnTo>
                  <a:lnTo>
                    <a:pt x="3630" y="139"/>
                  </a:lnTo>
                  <a:lnTo>
                    <a:pt x="3648" y="108"/>
                  </a:lnTo>
                  <a:lnTo>
                    <a:pt x="3667" y="21"/>
                  </a:lnTo>
                  <a:lnTo>
                    <a:pt x="3686" y="0"/>
                  </a:lnTo>
                  <a:lnTo>
                    <a:pt x="3705" y="43"/>
                  </a:lnTo>
                  <a:lnTo>
                    <a:pt x="3724" y="86"/>
                  </a:lnTo>
                  <a:lnTo>
                    <a:pt x="3742" y="133"/>
                  </a:lnTo>
                  <a:lnTo>
                    <a:pt x="3761" y="215"/>
                  </a:lnTo>
                  <a:lnTo>
                    <a:pt x="3780" y="257"/>
                  </a:lnTo>
                  <a:lnTo>
                    <a:pt x="3799" y="273"/>
                  </a:lnTo>
                  <a:lnTo>
                    <a:pt x="3799" y="382"/>
                  </a:lnTo>
                  <a:lnTo>
                    <a:pt x="3780" y="366"/>
                  </a:lnTo>
                  <a:lnTo>
                    <a:pt x="3761" y="328"/>
                  </a:lnTo>
                  <a:lnTo>
                    <a:pt x="3742" y="253"/>
                  </a:lnTo>
                  <a:lnTo>
                    <a:pt x="3724" y="208"/>
                  </a:lnTo>
                  <a:lnTo>
                    <a:pt x="3705" y="173"/>
                  </a:lnTo>
                  <a:lnTo>
                    <a:pt x="3686" y="142"/>
                  </a:lnTo>
                  <a:lnTo>
                    <a:pt x="3667" y="163"/>
                  </a:lnTo>
                  <a:lnTo>
                    <a:pt x="3648" y="220"/>
                  </a:lnTo>
                  <a:lnTo>
                    <a:pt x="3630" y="247"/>
                  </a:lnTo>
                  <a:lnTo>
                    <a:pt x="3611" y="230"/>
                  </a:lnTo>
                  <a:lnTo>
                    <a:pt x="3592" y="277"/>
                  </a:lnTo>
                  <a:lnTo>
                    <a:pt x="3573" y="294"/>
                  </a:lnTo>
                  <a:lnTo>
                    <a:pt x="3555" y="341"/>
                  </a:lnTo>
                  <a:lnTo>
                    <a:pt x="3536" y="360"/>
                  </a:lnTo>
                  <a:lnTo>
                    <a:pt x="3517" y="372"/>
                  </a:lnTo>
                  <a:lnTo>
                    <a:pt x="3499" y="395"/>
                  </a:lnTo>
                  <a:lnTo>
                    <a:pt x="3480" y="420"/>
                  </a:lnTo>
                  <a:lnTo>
                    <a:pt x="3461" y="442"/>
                  </a:lnTo>
                  <a:lnTo>
                    <a:pt x="3442" y="451"/>
                  </a:lnTo>
                  <a:lnTo>
                    <a:pt x="3423" y="467"/>
                  </a:lnTo>
                  <a:lnTo>
                    <a:pt x="3404" y="468"/>
                  </a:lnTo>
                  <a:lnTo>
                    <a:pt x="3386" y="484"/>
                  </a:lnTo>
                  <a:lnTo>
                    <a:pt x="3367" y="481"/>
                  </a:lnTo>
                  <a:lnTo>
                    <a:pt x="3348" y="490"/>
                  </a:lnTo>
                  <a:lnTo>
                    <a:pt x="3329" y="499"/>
                  </a:lnTo>
                  <a:lnTo>
                    <a:pt x="3310" y="497"/>
                  </a:lnTo>
                  <a:lnTo>
                    <a:pt x="3291" y="503"/>
                  </a:lnTo>
                  <a:lnTo>
                    <a:pt x="3273" y="500"/>
                  </a:lnTo>
                  <a:lnTo>
                    <a:pt x="3254" y="490"/>
                  </a:lnTo>
                  <a:lnTo>
                    <a:pt x="3235" y="515"/>
                  </a:lnTo>
                  <a:lnTo>
                    <a:pt x="3216" y="524"/>
                  </a:lnTo>
                  <a:lnTo>
                    <a:pt x="3197" y="549"/>
                  </a:lnTo>
                  <a:lnTo>
                    <a:pt x="3178" y="562"/>
                  </a:lnTo>
                  <a:lnTo>
                    <a:pt x="3160" y="574"/>
                  </a:lnTo>
                  <a:lnTo>
                    <a:pt x="3141" y="568"/>
                  </a:lnTo>
                  <a:lnTo>
                    <a:pt x="3122" y="594"/>
                  </a:lnTo>
                  <a:lnTo>
                    <a:pt x="3103" y="644"/>
                  </a:lnTo>
                  <a:lnTo>
                    <a:pt x="3084" y="660"/>
                  </a:lnTo>
                  <a:lnTo>
                    <a:pt x="3065" y="691"/>
                  </a:lnTo>
                  <a:lnTo>
                    <a:pt x="3047" y="717"/>
                  </a:lnTo>
                  <a:lnTo>
                    <a:pt x="3028" y="747"/>
                  </a:lnTo>
                  <a:lnTo>
                    <a:pt x="3009" y="737"/>
                  </a:lnTo>
                  <a:lnTo>
                    <a:pt x="2990" y="773"/>
                  </a:lnTo>
                  <a:lnTo>
                    <a:pt x="2971" y="794"/>
                  </a:lnTo>
                  <a:lnTo>
                    <a:pt x="2952" y="807"/>
                  </a:lnTo>
                  <a:lnTo>
                    <a:pt x="2934" y="817"/>
                  </a:lnTo>
                  <a:lnTo>
                    <a:pt x="2915" y="826"/>
                  </a:lnTo>
                  <a:lnTo>
                    <a:pt x="2896" y="844"/>
                  </a:lnTo>
                  <a:lnTo>
                    <a:pt x="2878" y="867"/>
                  </a:lnTo>
                  <a:lnTo>
                    <a:pt x="2859" y="881"/>
                  </a:lnTo>
                  <a:lnTo>
                    <a:pt x="2840" y="904"/>
                  </a:lnTo>
                  <a:lnTo>
                    <a:pt x="2821" y="927"/>
                  </a:lnTo>
                  <a:lnTo>
                    <a:pt x="2803" y="932"/>
                  </a:lnTo>
                  <a:lnTo>
                    <a:pt x="2784" y="939"/>
                  </a:lnTo>
                  <a:lnTo>
                    <a:pt x="2765" y="944"/>
                  </a:lnTo>
                  <a:lnTo>
                    <a:pt x="2746" y="953"/>
                  </a:lnTo>
                  <a:lnTo>
                    <a:pt x="2727" y="960"/>
                  </a:lnTo>
                  <a:lnTo>
                    <a:pt x="2708" y="953"/>
                  </a:lnTo>
                  <a:lnTo>
                    <a:pt x="2690" y="958"/>
                  </a:lnTo>
                  <a:lnTo>
                    <a:pt x="2671" y="976"/>
                  </a:lnTo>
                  <a:lnTo>
                    <a:pt x="2652" y="985"/>
                  </a:lnTo>
                  <a:lnTo>
                    <a:pt x="2633" y="1004"/>
                  </a:lnTo>
                  <a:lnTo>
                    <a:pt x="2614" y="1016"/>
                  </a:lnTo>
                  <a:lnTo>
                    <a:pt x="2595" y="1021"/>
                  </a:lnTo>
                  <a:lnTo>
                    <a:pt x="2577" y="1023"/>
                  </a:lnTo>
                  <a:lnTo>
                    <a:pt x="2558" y="1017"/>
                  </a:lnTo>
                  <a:lnTo>
                    <a:pt x="2539" y="1020"/>
                  </a:lnTo>
                  <a:lnTo>
                    <a:pt x="2520" y="1024"/>
                  </a:lnTo>
                  <a:lnTo>
                    <a:pt x="2501" y="1033"/>
                  </a:lnTo>
                  <a:lnTo>
                    <a:pt x="2482" y="1035"/>
                  </a:lnTo>
                  <a:lnTo>
                    <a:pt x="2464" y="1035"/>
                  </a:lnTo>
                  <a:lnTo>
                    <a:pt x="2445" y="1029"/>
                  </a:lnTo>
                  <a:lnTo>
                    <a:pt x="2426" y="1035"/>
                  </a:lnTo>
                  <a:lnTo>
                    <a:pt x="2407" y="1028"/>
                  </a:lnTo>
                  <a:lnTo>
                    <a:pt x="2388" y="1024"/>
                  </a:lnTo>
                  <a:lnTo>
                    <a:pt x="2369" y="1031"/>
                  </a:lnTo>
                  <a:lnTo>
                    <a:pt x="2351" y="1032"/>
                  </a:lnTo>
                  <a:lnTo>
                    <a:pt x="2332" y="1017"/>
                  </a:lnTo>
                  <a:lnTo>
                    <a:pt x="2313" y="1019"/>
                  </a:lnTo>
                  <a:lnTo>
                    <a:pt x="2294" y="1040"/>
                  </a:lnTo>
                  <a:lnTo>
                    <a:pt x="2275" y="1042"/>
                  </a:lnTo>
                  <a:lnTo>
                    <a:pt x="2257" y="1024"/>
                  </a:lnTo>
                  <a:lnTo>
                    <a:pt x="2238" y="1009"/>
                  </a:lnTo>
                  <a:lnTo>
                    <a:pt x="2219" y="1019"/>
                  </a:lnTo>
                  <a:lnTo>
                    <a:pt x="2200" y="1026"/>
                  </a:lnTo>
                  <a:lnTo>
                    <a:pt x="2182" y="1036"/>
                  </a:lnTo>
                  <a:lnTo>
                    <a:pt x="2163" y="1031"/>
                  </a:lnTo>
                  <a:lnTo>
                    <a:pt x="2144" y="1033"/>
                  </a:lnTo>
                  <a:lnTo>
                    <a:pt x="2126" y="1034"/>
                  </a:lnTo>
                  <a:lnTo>
                    <a:pt x="2107" y="1032"/>
                  </a:lnTo>
                  <a:lnTo>
                    <a:pt x="2088" y="1039"/>
                  </a:lnTo>
                  <a:lnTo>
                    <a:pt x="2069" y="1040"/>
                  </a:lnTo>
                  <a:lnTo>
                    <a:pt x="2050" y="1048"/>
                  </a:lnTo>
                  <a:lnTo>
                    <a:pt x="2031" y="1054"/>
                  </a:lnTo>
                  <a:lnTo>
                    <a:pt x="2013" y="1050"/>
                  </a:lnTo>
                  <a:lnTo>
                    <a:pt x="1994" y="1078"/>
                  </a:lnTo>
                  <a:lnTo>
                    <a:pt x="1975" y="1095"/>
                  </a:lnTo>
                  <a:lnTo>
                    <a:pt x="1956" y="1113"/>
                  </a:lnTo>
                  <a:lnTo>
                    <a:pt x="1937" y="1121"/>
                  </a:lnTo>
                  <a:lnTo>
                    <a:pt x="1918" y="1148"/>
                  </a:lnTo>
                  <a:lnTo>
                    <a:pt x="1900" y="1157"/>
                  </a:lnTo>
                  <a:lnTo>
                    <a:pt x="1881" y="1171"/>
                  </a:lnTo>
                  <a:lnTo>
                    <a:pt x="1862" y="1164"/>
                  </a:lnTo>
                  <a:lnTo>
                    <a:pt x="1843" y="1192"/>
                  </a:lnTo>
                  <a:lnTo>
                    <a:pt x="1824" y="1205"/>
                  </a:lnTo>
                  <a:lnTo>
                    <a:pt x="1805" y="1208"/>
                  </a:lnTo>
                  <a:lnTo>
                    <a:pt x="1786" y="1210"/>
                  </a:lnTo>
                  <a:lnTo>
                    <a:pt x="1768" y="1216"/>
                  </a:lnTo>
                  <a:lnTo>
                    <a:pt x="1749" y="1218"/>
                  </a:lnTo>
                  <a:lnTo>
                    <a:pt x="1730" y="1213"/>
                  </a:lnTo>
                  <a:lnTo>
                    <a:pt x="1711" y="1202"/>
                  </a:lnTo>
                  <a:lnTo>
                    <a:pt x="1692" y="1218"/>
                  </a:lnTo>
                  <a:lnTo>
                    <a:pt x="1673" y="1229"/>
                  </a:lnTo>
                  <a:lnTo>
                    <a:pt x="1655" y="1233"/>
                  </a:lnTo>
                  <a:lnTo>
                    <a:pt x="1636" y="1241"/>
                  </a:lnTo>
                  <a:lnTo>
                    <a:pt x="1617" y="1260"/>
                  </a:lnTo>
                  <a:lnTo>
                    <a:pt x="1598" y="1263"/>
                  </a:lnTo>
                  <a:lnTo>
                    <a:pt x="1579" y="1276"/>
                  </a:lnTo>
                  <a:lnTo>
                    <a:pt x="1561" y="1261"/>
                  </a:lnTo>
                  <a:lnTo>
                    <a:pt x="1542" y="1254"/>
                  </a:lnTo>
                  <a:lnTo>
                    <a:pt x="1523" y="1256"/>
                  </a:lnTo>
                  <a:lnTo>
                    <a:pt x="1504" y="1271"/>
                  </a:lnTo>
                  <a:lnTo>
                    <a:pt x="1486" y="1271"/>
                  </a:lnTo>
                  <a:lnTo>
                    <a:pt x="1467" y="1273"/>
                  </a:lnTo>
                  <a:lnTo>
                    <a:pt x="1448" y="1277"/>
                  </a:lnTo>
                  <a:lnTo>
                    <a:pt x="1430" y="1289"/>
                  </a:lnTo>
                  <a:lnTo>
                    <a:pt x="1411" y="1292"/>
                  </a:lnTo>
                  <a:lnTo>
                    <a:pt x="1392" y="1297"/>
                  </a:lnTo>
                  <a:lnTo>
                    <a:pt x="1373" y="1303"/>
                  </a:lnTo>
                  <a:lnTo>
                    <a:pt x="1354" y="1294"/>
                  </a:lnTo>
                  <a:lnTo>
                    <a:pt x="1335" y="1297"/>
                  </a:lnTo>
                  <a:lnTo>
                    <a:pt x="1317" y="1309"/>
                  </a:lnTo>
                  <a:lnTo>
                    <a:pt x="1298" y="1308"/>
                  </a:lnTo>
                  <a:lnTo>
                    <a:pt x="1279" y="1309"/>
                  </a:lnTo>
                  <a:lnTo>
                    <a:pt x="1260" y="1304"/>
                  </a:lnTo>
                  <a:lnTo>
                    <a:pt x="1241" y="1312"/>
                  </a:lnTo>
                  <a:lnTo>
                    <a:pt x="1222" y="1316"/>
                  </a:lnTo>
                  <a:lnTo>
                    <a:pt x="1204" y="1323"/>
                  </a:lnTo>
                  <a:lnTo>
                    <a:pt x="1185" y="1313"/>
                  </a:lnTo>
                  <a:lnTo>
                    <a:pt x="1166" y="1313"/>
                  </a:lnTo>
                  <a:lnTo>
                    <a:pt x="1147" y="1301"/>
                  </a:lnTo>
                  <a:lnTo>
                    <a:pt x="1128" y="1301"/>
                  </a:lnTo>
                  <a:lnTo>
                    <a:pt x="1109" y="1301"/>
                  </a:lnTo>
                  <a:lnTo>
                    <a:pt x="1091" y="1296"/>
                  </a:lnTo>
                  <a:lnTo>
                    <a:pt x="1072" y="1295"/>
                  </a:lnTo>
                  <a:lnTo>
                    <a:pt x="1053" y="1301"/>
                  </a:lnTo>
                  <a:lnTo>
                    <a:pt x="1034" y="1306"/>
                  </a:lnTo>
                  <a:lnTo>
                    <a:pt x="1015" y="1309"/>
                  </a:lnTo>
                  <a:lnTo>
                    <a:pt x="996" y="1322"/>
                  </a:lnTo>
                  <a:lnTo>
                    <a:pt x="978" y="1329"/>
                  </a:lnTo>
                  <a:lnTo>
                    <a:pt x="959" y="1322"/>
                  </a:lnTo>
                  <a:lnTo>
                    <a:pt x="940" y="1338"/>
                  </a:lnTo>
                  <a:lnTo>
                    <a:pt x="921" y="1346"/>
                  </a:lnTo>
                  <a:lnTo>
                    <a:pt x="902" y="1349"/>
                  </a:lnTo>
                  <a:lnTo>
                    <a:pt x="883" y="1343"/>
                  </a:lnTo>
                  <a:lnTo>
                    <a:pt x="865" y="1365"/>
                  </a:lnTo>
                  <a:lnTo>
                    <a:pt x="846" y="1369"/>
                  </a:lnTo>
                  <a:lnTo>
                    <a:pt x="827" y="1376"/>
                  </a:lnTo>
                  <a:lnTo>
                    <a:pt x="809" y="1363"/>
                  </a:lnTo>
                  <a:lnTo>
                    <a:pt x="790" y="1387"/>
                  </a:lnTo>
                  <a:lnTo>
                    <a:pt x="771" y="1392"/>
                  </a:lnTo>
                  <a:lnTo>
                    <a:pt x="752" y="1398"/>
                  </a:lnTo>
                  <a:lnTo>
                    <a:pt x="734" y="1391"/>
                  </a:lnTo>
                  <a:lnTo>
                    <a:pt x="715" y="1406"/>
                  </a:lnTo>
                  <a:lnTo>
                    <a:pt x="696" y="1396"/>
                  </a:lnTo>
                  <a:lnTo>
                    <a:pt x="677" y="1406"/>
                  </a:lnTo>
                  <a:lnTo>
                    <a:pt x="658" y="1388"/>
                  </a:lnTo>
                  <a:lnTo>
                    <a:pt x="639" y="1400"/>
                  </a:lnTo>
                  <a:lnTo>
                    <a:pt x="621" y="1406"/>
                  </a:lnTo>
                  <a:lnTo>
                    <a:pt x="602" y="1406"/>
                  </a:lnTo>
                  <a:lnTo>
                    <a:pt x="583" y="1390"/>
                  </a:lnTo>
                  <a:lnTo>
                    <a:pt x="564" y="1401"/>
                  </a:lnTo>
                  <a:lnTo>
                    <a:pt x="545" y="1404"/>
                  </a:lnTo>
                  <a:lnTo>
                    <a:pt x="526" y="1415"/>
                  </a:lnTo>
                  <a:lnTo>
                    <a:pt x="508" y="1410"/>
                  </a:lnTo>
                  <a:lnTo>
                    <a:pt x="489" y="1417"/>
                  </a:lnTo>
                  <a:lnTo>
                    <a:pt x="470" y="1406"/>
                  </a:lnTo>
                  <a:lnTo>
                    <a:pt x="451" y="1417"/>
                  </a:lnTo>
                  <a:lnTo>
                    <a:pt x="432" y="1400"/>
                  </a:lnTo>
                  <a:lnTo>
                    <a:pt x="413" y="1406"/>
                  </a:lnTo>
                  <a:lnTo>
                    <a:pt x="395" y="1396"/>
                  </a:lnTo>
                  <a:lnTo>
                    <a:pt x="376" y="1406"/>
                  </a:lnTo>
                  <a:lnTo>
                    <a:pt x="357" y="1394"/>
                  </a:lnTo>
                  <a:lnTo>
                    <a:pt x="338" y="1410"/>
                  </a:lnTo>
                  <a:lnTo>
                    <a:pt x="319" y="1411"/>
                  </a:lnTo>
                  <a:lnTo>
                    <a:pt x="300" y="1422"/>
                  </a:lnTo>
                  <a:lnTo>
                    <a:pt x="282" y="1409"/>
                  </a:lnTo>
                  <a:lnTo>
                    <a:pt x="263" y="1421"/>
                  </a:lnTo>
                  <a:lnTo>
                    <a:pt x="244" y="1421"/>
                  </a:lnTo>
                  <a:lnTo>
                    <a:pt x="225" y="1432"/>
                  </a:lnTo>
                  <a:lnTo>
                    <a:pt x="206" y="1422"/>
                  </a:lnTo>
                  <a:lnTo>
                    <a:pt x="188" y="1443"/>
                  </a:lnTo>
                  <a:lnTo>
                    <a:pt x="169" y="1448"/>
                  </a:lnTo>
                  <a:lnTo>
                    <a:pt x="150" y="1456"/>
                  </a:lnTo>
                  <a:lnTo>
                    <a:pt x="131" y="1444"/>
                  </a:lnTo>
                  <a:lnTo>
                    <a:pt x="113" y="1451"/>
                  </a:lnTo>
                  <a:lnTo>
                    <a:pt x="94" y="1455"/>
                  </a:lnTo>
                  <a:lnTo>
                    <a:pt x="75" y="1458"/>
                  </a:lnTo>
                  <a:lnTo>
                    <a:pt x="57" y="1451"/>
                  </a:lnTo>
                  <a:lnTo>
                    <a:pt x="38" y="1472"/>
                  </a:lnTo>
                  <a:lnTo>
                    <a:pt x="19" y="1481"/>
                  </a:lnTo>
                  <a:lnTo>
                    <a:pt x="0" y="1494"/>
                  </a:lnTo>
                </a:path>
              </a:pathLst>
            </a:custGeom>
            <a:noFill/>
            <a:ln w="9525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Line 29"/>
            <p:cNvSpPr>
              <a:spLocks noChangeShapeType="1"/>
            </p:cNvSpPr>
            <p:nvPr/>
          </p:nvSpPr>
          <p:spPr bwMode="auto">
            <a:xfrm>
              <a:off x="947" y="1387"/>
              <a:ext cx="0" cy="211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Line 30"/>
            <p:cNvSpPr>
              <a:spLocks noChangeShapeType="1"/>
            </p:cNvSpPr>
            <p:nvPr/>
          </p:nvSpPr>
          <p:spPr bwMode="auto">
            <a:xfrm>
              <a:off x="914" y="3502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2" name="Line 31"/>
            <p:cNvSpPr>
              <a:spLocks noChangeShapeType="1"/>
            </p:cNvSpPr>
            <p:nvPr/>
          </p:nvSpPr>
          <p:spPr bwMode="auto">
            <a:xfrm>
              <a:off x="914" y="3150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3" name="Line 32"/>
            <p:cNvSpPr>
              <a:spLocks noChangeShapeType="1"/>
            </p:cNvSpPr>
            <p:nvPr/>
          </p:nvSpPr>
          <p:spPr bwMode="auto">
            <a:xfrm>
              <a:off x="914" y="2798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4" name="Line 33"/>
            <p:cNvSpPr>
              <a:spLocks noChangeShapeType="1"/>
            </p:cNvSpPr>
            <p:nvPr/>
          </p:nvSpPr>
          <p:spPr bwMode="auto">
            <a:xfrm>
              <a:off x="914" y="2445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5" name="Line 34"/>
            <p:cNvSpPr>
              <a:spLocks noChangeShapeType="1"/>
            </p:cNvSpPr>
            <p:nvPr/>
          </p:nvSpPr>
          <p:spPr bwMode="auto">
            <a:xfrm>
              <a:off x="914" y="2092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6" name="Line 35"/>
            <p:cNvSpPr>
              <a:spLocks noChangeShapeType="1"/>
            </p:cNvSpPr>
            <p:nvPr/>
          </p:nvSpPr>
          <p:spPr bwMode="auto">
            <a:xfrm>
              <a:off x="914" y="1740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7" name="Line 36"/>
            <p:cNvSpPr>
              <a:spLocks noChangeShapeType="1"/>
            </p:cNvSpPr>
            <p:nvPr/>
          </p:nvSpPr>
          <p:spPr bwMode="auto">
            <a:xfrm>
              <a:off x="914" y="1387"/>
              <a:ext cx="3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>
              <a:off x="947" y="3502"/>
              <a:ext cx="379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 flipV="1">
              <a:off x="947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 flipV="1">
              <a:off x="1323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" name="Line 40"/>
            <p:cNvSpPr>
              <a:spLocks noChangeShapeType="1"/>
            </p:cNvSpPr>
            <p:nvPr/>
          </p:nvSpPr>
          <p:spPr bwMode="auto">
            <a:xfrm flipV="1">
              <a:off x="1699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2" name="Line 41"/>
            <p:cNvSpPr>
              <a:spLocks noChangeShapeType="1"/>
            </p:cNvSpPr>
            <p:nvPr/>
          </p:nvSpPr>
          <p:spPr bwMode="auto">
            <a:xfrm flipV="1">
              <a:off x="2075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3" name="Line 42"/>
            <p:cNvSpPr>
              <a:spLocks noChangeShapeType="1"/>
            </p:cNvSpPr>
            <p:nvPr/>
          </p:nvSpPr>
          <p:spPr bwMode="auto">
            <a:xfrm flipV="1">
              <a:off x="2451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4" name="Line 43"/>
            <p:cNvSpPr>
              <a:spLocks noChangeShapeType="1"/>
            </p:cNvSpPr>
            <p:nvPr/>
          </p:nvSpPr>
          <p:spPr bwMode="auto">
            <a:xfrm flipV="1">
              <a:off x="2828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5" name="Line 44"/>
            <p:cNvSpPr>
              <a:spLocks noChangeShapeType="1"/>
            </p:cNvSpPr>
            <p:nvPr/>
          </p:nvSpPr>
          <p:spPr bwMode="auto">
            <a:xfrm flipV="1">
              <a:off x="3204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6" name="Line 45"/>
            <p:cNvSpPr>
              <a:spLocks noChangeShapeType="1"/>
            </p:cNvSpPr>
            <p:nvPr/>
          </p:nvSpPr>
          <p:spPr bwMode="auto">
            <a:xfrm flipV="1">
              <a:off x="3580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7" name="Line 46"/>
            <p:cNvSpPr>
              <a:spLocks noChangeShapeType="1"/>
            </p:cNvSpPr>
            <p:nvPr/>
          </p:nvSpPr>
          <p:spPr bwMode="auto">
            <a:xfrm flipV="1">
              <a:off x="3956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8" name="Line 47"/>
            <p:cNvSpPr>
              <a:spLocks noChangeShapeType="1"/>
            </p:cNvSpPr>
            <p:nvPr/>
          </p:nvSpPr>
          <p:spPr bwMode="auto">
            <a:xfrm flipV="1">
              <a:off x="4333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9" name="Line 48"/>
            <p:cNvSpPr>
              <a:spLocks noChangeShapeType="1"/>
            </p:cNvSpPr>
            <p:nvPr/>
          </p:nvSpPr>
          <p:spPr bwMode="auto">
            <a:xfrm flipV="1">
              <a:off x="4708" y="3502"/>
              <a:ext cx="0" cy="3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716" y="3442"/>
              <a:ext cx="138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0%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657" y="3090"/>
              <a:ext cx="182" cy="1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3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50%</a:t>
              </a:r>
              <a:endPara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2" name="Rectangle 51"/>
            <p:cNvSpPr>
              <a:spLocks noChangeArrowheads="1"/>
            </p:cNvSpPr>
            <p:nvPr/>
          </p:nvSpPr>
          <p:spPr bwMode="auto">
            <a:xfrm>
              <a:off x="599" y="2738"/>
              <a:ext cx="2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100%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599" y="2385"/>
              <a:ext cx="2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150%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599" y="2046"/>
              <a:ext cx="2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200%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599" y="1715"/>
              <a:ext cx="2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250%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6" name="Rectangle 55"/>
            <p:cNvSpPr>
              <a:spLocks noChangeArrowheads="1"/>
            </p:cNvSpPr>
            <p:nvPr/>
          </p:nvSpPr>
          <p:spPr bwMode="auto">
            <a:xfrm>
              <a:off x="599" y="1362"/>
              <a:ext cx="253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300%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830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1960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8" name="Rectangle 57"/>
            <p:cNvSpPr>
              <a:spLocks noChangeArrowheads="1"/>
            </p:cNvSpPr>
            <p:nvPr/>
          </p:nvSpPr>
          <p:spPr bwMode="auto">
            <a:xfrm>
              <a:off x="1206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1965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1582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1970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1958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1975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2335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1980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2" name="Rectangle 61"/>
            <p:cNvSpPr>
              <a:spLocks noChangeArrowheads="1"/>
            </p:cNvSpPr>
            <p:nvPr/>
          </p:nvSpPr>
          <p:spPr bwMode="auto">
            <a:xfrm>
              <a:off x="2711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1985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087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1990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4" name="Rectangle 63"/>
            <p:cNvSpPr>
              <a:spLocks noChangeArrowheads="1"/>
            </p:cNvSpPr>
            <p:nvPr/>
          </p:nvSpPr>
          <p:spPr bwMode="auto">
            <a:xfrm>
              <a:off x="3463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1995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3840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2000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6" name="Rectangle 65"/>
            <p:cNvSpPr>
              <a:spLocks noChangeArrowheads="1"/>
            </p:cNvSpPr>
            <p:nvPr/>
          </p:nvSpPr>
          <p:spPr bwMode="auto">
            <a:xfrm>
              <a:off x="4216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2005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4592" y="3594"/>
              <a:ext cx="23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2010</a:t>
              </a:r>
              <a:endParaRPr kumimoji="0" lang="en-US" sz="2000" b="0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68" name="Rectangle 67"/>
            <p:cNvSpPr>
              <a:spLocks noChangeArrowheads="1"/>
            </p:cNvSpPr>
            <p:nvPr/>
          </p:nvSpPr>
          <p:spPr bwMode="auto">
            <a:xfrm>
              <a:off x="1041" y="879"/>
              <a:ext cx="3482" cy="57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072" y="924"/>
              <a:ext cx="64" cy="64"/>
            </a:xfrm>
            <a:prstGeom prst="rect">
              <a:avLst/>
            </a:prstGeom>
            <a:solidFill>
              <a:srgbClr val="2C7C9F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0" name="Rectangle 69"/>
            <p:cNvSpPr>
              <a:spLocks noChangeArrowheads="1"/>
            </p:cNvSpPr>
            <p:nvPr/>
          </p:nvSpPr>
          <p:spPr bwMode="auto">
            <a:xfrm>
              <a:off x="1161" y="897"/>
              <a:ext cx="279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effectLst/>
                  <a:latin typeface="+mn-lt"/>
                </a:rPr>
                <a:t>Banks</a:t>
              </a:r>
              <a:endParaRPr kumimoji="0" lang="en-US" sz="2000" b="1" i="0" u="none" strike="noStrike" cap="none" normalizeH="0" baseline="0" dirty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2813" y="904"/>
              <a:ext cx="64" cy="64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2" name="Rectangle 71"/>
            <p:cNvSpPr>
              <a:spLocks noChangeArrowheads="1"/>
            </p:cNvSpPr>
            <p:nvPr/>
          </p:nvSpPr>
          <p:spPr bwMode="auto">
            <a:xfrm>
              <a:off x="2902" y="897"/>
              <a:ext cx="392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MMMFs</a:t>
              </a:r>
              <a:endParaRPr kumimoji="0" lang="en-US" sz="2000" b="1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1072" y="1068"/>
              <a:ext cx="64" cy="64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4" name="Rectangle 73"/>
            <p:cNvSpPr>
              <a:spLocks noChangeArrowheads="1"/>
            </p:cNvSpPr>
            <p:nvPr/>
          </p:nvSpPr>
          <p:spPr bwMode="auto">
            <a:xfrm>
              <a:off x="1161" y="1042"/>
              <a:ext cx="18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GSE</a:t>
              </a:r>
              <a:endParaRPr kumimoji="0" lang="en-US" sz="2000" b="1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813" y="1068"/>
              <a:ext cx="64" cy="64"/>
            </a:xfrm>
            <a:prstGeom prst="rect">
              <a:avLst/>
            </a:prstGeom>
            <a:solidFill>
              <a:srgbClr val="008000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6" name="Rectangle 75"/>
            <p:cNvSpPr>
              <a:spLocks noChangeArrowheads="1"/>
            </p:cNvSpPr>
            <p:nvPr/>
          </p:nvSpPr>
          <p:spPr bwMode="auto">
            <a:xfrm>
              <a:off x="2902" y="1042"/>
              <a:ext cx="1541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Agency and GSE- Mortgage Pools</a:t>
              </a:r>
              <a:endParaRPr kumimoji="0" lang="en-US" sz="2000" b="1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1072" y="1213"/>
              <a:ext cx="64" cy="64"/>
            </a:xfrm>
            <a:prstGeom prst="rect">
              <a:avLst/>
            </a:prstGeom>
            <a:solidFill>
              <a:srgbClr val="660066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8" name="Rectangle 77"/>
            <p:cNvSpPr>
              <a:spLocks noChangeArrowheads="1"/>
            </p:cNvSpPr>
            <p:nvPr/>
          </p:nvSpPr>
          <p:spPr bwMode="auto">
            <a:xfrm>
              <a:off x="1161" y="1186"/>
              <a:ext cx="65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Issuers of ABS</a:t>
              </a:r>
              <a:endParaRPr kumimoji="0" lang="en-US" sz="2000" b="1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2813" y="1213"/>
              <a:ext cx="64" cy="64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0" name="Rectangle 79"/>
            <p:cNvSpPr>
              <a:spLocks noChangeArrowheads="1"/>
            </p:cNvSpPr>
            <p:nvPr/>
          </p:nvSpPr>
          <p:spPr bwMode="auto">
            <a:xfrm>
              <a:off x="2902" y="1186"/>
              <a:ext cx="905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Finance Companies</a:t>
              </a:r>
              <a:endParaRPr kumimoji="0" lang="en-US" sz="2000" b="1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1072" y="1357"/>
              <a:ext cx="64" cy="64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2" name="Rectangle 81"/>
            <p:cNvSpPr>
              <a:spLocks noChangeArrowheads="1"/>
            </p:cNvSpPr>
            <p:nvPr/>
          </p:nvSpPr>
          <p:spPr bwMode="auto">
            <a:xfrm>
              <a:off x="1161" y="1330"/>
              <a:ext cx="1060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Security Broker-Dealer</a:t>
              </a:r>
              <a:endParaRPr kumimoji="0" lang="en-US" sz="2000" b="1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2813" y="1357"/>
              <a:ext cx="64" cy="64"/>
            </a:xfrm>
            <a:prstGeom prst="rect">
              <a:avLst/>
            </a:prstGeom>
            <a:solidFill>
              <a:srgbClr val="993300"/>
            </a:solidFill>
            <a:ln w="9525">
              <a:solidFill>
                <a:srgbClr val="2C7C9F"/>
              </a:solidFill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4" name="Rectangle 83"/>
            <p:cNvSpPr>
              <a:spLocks noChangeArrowheads="1"/>
            </p:cNvSpPr>
            <p:nvPr/>
          </p:nvSpPr>
          <p:spPr bwMode="auto">
            <a:xfrm>
              <a:off x="2902" y="1330"/>
              <a:ext cx="964" cy="1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none" strike="noStrike" cap="none" normalizeH="0" baseline="0" smtClean="0">
                  <a:ln>
                    <a:noFill/>
                  </a:ln>
                  <a:effectLst/>
                  <a:latin typeface="+mn-lt"/>
                </a:rPr>
                <a:t>Funding Corporation</a:t>
              </a:r>
              <a:endParaRPr kumimoji="0" lang="en-US" sz="2000" b="1" i="0" u="none" strike="noStrike" cap="none" normalizeH="0" baseline="0" smtClean="0">
                <a:ln>
                  <a:noFill/>
                </a:ln>
                <a:effectLst/>
                <a:latin typeface="+mn-lt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63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Georgia"/>
                <a:cs typeface="Georgia"/>
              </a:rPr>
              <a:t>Categories of debt: UK 2009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59933" y="1566333"/>
            <a:ext cx="7237466" cy="4529677"/>
            <a:chOff x="50805" y="1847497"/>
            <a:chExt cx="7068126" cy="4248513"/>
          </a:xfrm>
        </p:grpSpPr>
        <p:graphicFrame>
          <p:nvGraphicFramePr>
            <p:cNvPr id="5" name="Chart 4"/>
            <p:cNvGraphicFramePr/>
            <p:nvPr>
              <p:extLst>
                <p:ext uri="{D42A27DB-BD31-4B8C-83A1-F6EECF244321}">
                  <p14:modId xmlns:p14="http://schemas.microsoft.com/office/powerpoint/2010/main" val="981742830"/>
                </p:ext>
              </p:extLst>
            </p:nvPr>
          </p:nvGraphicFramePr>
          <p:xfrm>
            <a:off x="1286931" y="2032010"/>
            <a:ext cx="5832000" cy="4064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TextBox 5"/>
            <p:cNvSpPr txBox="1"/>
            <p:nvPr/>
          </p:nvSpPr>
          <p:spPr>
            <a:xfrm>
              <a:off x="3318941" y="2421463"/>
              <a:ext cx="340359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Primarily productive investment 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318940" y="2785537"/>
              <a:ext cx="3288717" cy="4314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300"/>
                </a:lnSpc>
              </a:pP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Some productive investment and some leveraged asset play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318940" y="3857087"/>
              <a:ext cx="3045827" cy="264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300"/>
                </a:lnSpc>
              </a:pPr>
              <a:r>
                <a:rPr lang="en-GB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Mainly </a:t>
              </a: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purchase of existing assets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318940" y="4796882"/>
              <a:ext cx="3288717" cy="264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ts val="1300"/>
                </a:lnSpc>
              </a:pP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Pure life-cycle </a:t>
              </a:r>
              <a:r>
                <a:rPr lang="en-GB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consumption smoothing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805" y="2433251"/>
              <a:ext cx="2184393" cy="264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1300"/>
                </a:lnSpc>
              </a:pP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Other corporate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0805" y="2964038"/>
              <a:ext cx="2184393" cy="264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1300"/>
                </a:lnSpc>
              </a:pP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Commercial real estate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3137" y="3750338"/>
              <a:ext cx="2184393" cy="5924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1300"/>
                </a:lnSpc>
              </a:pP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Residential mortgage (including securitizations and loan transfers)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35469" y="4898745"/>
              <a:ext cx="2184393" cy="2647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>
                <a:lnSpc>
                  <a:spcPts val="1300"/>
                </a:lnSpc>
              </a:pPr>
              <a:r>
                <a:rPr lang="en-GB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Unsecured personal </a:t>
              </a:r>
              <a:endParaRPr lang="en-GB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367205" y="1847497"/>
              <a:ext cx="5453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£</a:t>
              </a:r>
              <a:r>
                <a:rPr lang="en-GB" b="1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</a:rPr>
                <a:t>bn</a:t>
              </a:r>
              <a:endParaRPr lang="en-GB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372DE-C265-8940-8B1B-D8C804C768CB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833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6nQ3Vn6xHEiN1d13Y8Csag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ufocAiWz06O55vrPnf8nw"/>
</p:tagLst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3189D1"/>
      </a:hlink>
      <a:folHlink>
        <a:srgbClr val="00B0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Custom 2">
    <a:dk1>
      <a:sysClr val="windowText" lastClr="000000"/>
    </a:dk1>
    <a:lt1>
      <a:sysClr val="window" lastClr="FFFFFF"/>
    </a:lt1>
    <a:dk2>
      <a:srgbClr val="09213B"/>
    </a:dk2>
    <a:lt2>
      <a:srgbClr val="D5EDF4"/>
    </a:lt2>
    <a:accent1>
      <a:srgbClr val="2C7C9F"/>
    </a:accent1>
    <a:accent2>
      <a:srgbClr val="244A58"/>
    </a:accent2>
    <a:accent3>
      <a:srgbClr val="E2751D"/>
    </a:accent3>
    <a:accent4>
      <a:srgbClr val="FFB400"/>
    </a:accent4>
    <a:accent5>
      <a:srgbClr val="7EB606"/>
    </a:accent5>
    <a:accent6>
      <a:srgbClr val="C00000"/>
    </a:accent6>
    <a:hlink>
      <a:srgbClr val="3189D1"/>
    </a:hlink>
    <a:folHlink>
      <a:srgbClr val="00B0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5293</TotalTime>
  <Words>636</Words>
  <Application>Microsoft Office PowerPoint</Application>
  <PresentationFormat>On-screen Show (4:3)</PresentationFormat>
  <Paragraphs>208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Global Capital Flows and Regulation of SIFIs </vt:lpstr>
      <vt:lpstr>Global current account balances as a % of world GDP</vt:lpstr>
      <vt:lpstr>Eurozone current account deficits:  2000 – 2008   </vt:lpstr>
      <vt:lpstr>Private domestic credit as a % of GDP:  Advanced economies 1950 – 2011 </vt:lpstr>
      <vt:lpstr>China: total social finance to GDP </vt:lpstr>
      <vt:lpstr>Non-financial private sector* credit outstanding: % of GDP </vt:lpstr>
      <vt:lpstr>Measures of increasing financial intensity</vt:lpstr>
      <vt:lpstr>US financial sector assets</vt:lpstr>
      <vt:lpstr>Categories of debt: UK 2009</vt:lpstr>
      <vt:lpstr>Credit and asset price cycles</vt:lpstr>
      <vt:lpstr>Interactions between credit categories and effects</vt:lpstr>
      <vt:lpstr>Categories of net capital flow effects</vt:lpstr>
      <vt:lpstr>Net  capital flows and domestic credit cycles</vt:lpstr>
      <vt:lpstr>Total cross-border capital inflows:  1980 – 2011 </vt:lpstr>
      <vt:lpstr>Coefficient of variation of inward cross-border runs by type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Christopher Sealey</dc:creator>
  <cp:lastModifiedBy>CHEUNG Pui-shan, Selina</cp:lastModifiedBy>
  <cp:revision>516</cp:revision>
  <cp:lastPrinted>2014-01-10T14:52:00Z</cp:lastPrinted>
  <dcterms:created xsi:type="dcterms:W3CDTF">2011-03-04T15:59:53Z</dcterms:created>
  <dcterms:modified xsi:type="dcterms:W3CDTF">2014-06-13T03:30:04Z</dcterms:modified>
</cp:coreProperties>
</file>