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9" r:id="rId8"/>
    <p:sldId id="270" r:id="rId9"/>
    <p:sldId id="261" r:id="rId10"/>
    <p:sldId id="262" r:id="rId11"/>
    <p:sldId id="264" r:id="rId12"/>
    <p:sldId id="271" r:id="rId13"/>
    <p:sldId id="272" r:id="rId14"/>
    <p:sldId id="265" r:id="rId15"/>
    <p:sldId id="266" r:id="rId16"/>
    <p:sldId id="273" r:id="rId17"/>
    <p:sldId id="27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8B05A-6912-416E-84CB-2433E0A82A68}" type="datetimeFigureOut">
              <a:rPr lang="en-US" smtClean="0"/>
              <a:pPr/>
              <a:t>6/20/2014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862FD-16C4-40A5-94D0-023BA6FC4E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8B05A-6912-416E-84CB-2433E0A82A68}" type="datetimeFigureOut">
              <a:rPr lang="en-US" smtClean="0"/>
              <a:pPr/>
              <a:t>6/20/2014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862FD-16C4-40A5-94D0-023BA6FC4E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8B05A-6912-416E-84CB-2433E0A82A68}" type="datetimeFigureOut">
              <a:rPr lang="en-US" smtClean="0"/>
              <a:pPr/>
              <a:t>6/20/2014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862FD-16C4-40A5-94D0-023BA6FC4E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8B05A-6912-416E-84CB-2433E0A82A68}" type="datetimeFigureOut">
              <a:rPr lang="en-US" smtClean="0"/>
              <a:pPr/>
              <a:t>6/20/2014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862FD-16C4-40A5-94D0-023BA6FC4E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8B05A-6912-416E-84CB-2433E0A82A68}" type="datetimeFigureOut">
              <a:rPr lang="en-US" smtClean="0"/>
              <a:pPr/>
              <a:t>6/20/2014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862FD-16C4-40A5-94D0-023BA6FC4E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8B05A-6912-416E-84CB-2433E0A82A68}" type="datetimeFigureOut">
              <a:rPr lang="en-US" smtClean="0"/>
              <a:pPr/>
              <a:t>6/20/2014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862FD-16C4-40A5-94D0-023BA6FC4E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8B05A-6912-416E-84CB-2433E0A82A68}" type="datetimeFigureOut">
              <a:rPr lang="en-US" smtClean="0"/>
              <a:pPr/>
              <a:t>6/20/2014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862FD-16C4-40A5-94D0-023BA6FC4E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8B05A-6912-416E-84CB-2433E0A82A68}" type="datetimeFigureOut">
              <a:rPr lang="en-US" smtClean="0"/>
              <a:pPr/>
              <a:t>6/20/2014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862FD-16C4-40A5-94D0-023BA6FC4E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8B05A-6912-416E-84CB-2433E0A82A68}" type="datetimeFigureOut">
              <a:rPr lang="en-US" smtClean="0"/>
              <a:pPr/>
              <a:t>6/20/2014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862FD-16C4-40A5-94D0-023BA6FC4E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8B05A-6912-416E-84CB-2433E0A82A68}" type="datetimeFigureOut">
              <a:rPr lang="en-US" smtClean="0"/>
              <a:pPr/>
              <a:t>6/20/2014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862FD-16C4-40A5-94D0-023BA6FC4E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8B05A-6912-416E-84CB-2433E0A82A68}" type="datetimeFigureOut">
              <a:rPr lang="en-US" smtClean="0"/>
              <a:pPr/>
              <a:t>6/20/2014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862FD-16C4-40A5-94D0-023BA6FC4E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8B05A-6912-416E-84CB-2433E0A82A68}" type="datetimeFigureOut">
              <a:rPr lang="en-US" smtClean="0"/>
              <a:pPr/>
              <a:t>6/20/2014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862FD-16C4-40A5-94D0-023BA6FC4EA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China’s Integration into the International Monetary System: A Monetary and Payments Perspective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Joint HKIMR-INET-CIGI Conference</a:t>
            </a:r>
          </a:p>
          <a:p>
            <a:r>
              <a:rPr lang="en-US" dirty="0" smtClean="0"/>
              <a:t>23 June 2014, Hong Kong</a:t>
            </a:r>
          </a:p>
          <a:p>
            <a:r>
              <a:rPr lang="en-US" dirty="0" smtClean="0"/>
              <a:t>Paul Jenkins, Perry Mehrling, </a:t>
            </a:r>
          </a:p>
          <a:p>
            <a:r>
              <a:rPr lang="en-US" dirty="0" smtClean="0"/>
              <a:t>Dan Neilson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Mix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In its control of domestic money and credit creation, the PBOC uses an array of instruments, with direct controls through the banking sector the dominate instruments</a:t>
            </a:r>
          </a:p>
          <a:p>
            <a:r>
              <a:rPr lang="en-US" dirty="0" smtClean="0"/>
              <a:t>Just as imbalanced international payment flows have accumulated as foreign exchange reserves, imbalanced domestic flows have also accumulated</a:t>
            </a:r>
          </a:p>
          <a:p>
            <a:r>
              <a:rPr lang="en-US" dirty="0" smtClean="0"/>
              <a:t>The constraints on bank lending have let to arbitrage  stimulating the growth of the shadow-banking sector</a:t>
            </a:r>
          </a:p>
          <a:p>
            <a:r>
              <a:rPr lang="en-US" dirty="0" smtClean="0"/>
              <a:t>This has created credit and financial stability risks in this sector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Mix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Overall, as a result of the mix of macroeconomic policies a risk profile has emerged:</a:t>
            </a:r>
          </a:p>
          <a:p>
            <a:pPr lvl="2"/>
            <a:r>
              <a:rPr lang="en-US" dirty="0" smtClean="0"/>
              <a:t>Exchange rate risk for the PBOC</a:t>
            </a:r>
          </a:p>
          <a:p>
            <a:pPr lvl="2"/>
            <a:r>
              <a:rPr lang="en-US" dirty="0" smtClean="0"/>
              <a:t>Interest rate risk for commercial banks</a:t>
            </a:r>
          </a:p>
          <a:p>
            <a:pPr lvl="2"/>
            <a:r>
              <a:rPr lang="en-US" dirty="0" smtClean="0"/>
              <a:t>Credit risk within the shadow-banking sector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RMB Internationalization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 effect the PBOC has $3 T plus foreign exchange exposure—long $ and short RMB</a:t>
            </a:r>
          </a:p>
          <a:p>
            <a:r>
              <a:rPr lang="en-US" dirty="0" smtClean="0"/>
              <a:t>One objective of internationalization of the RMB would seem to be to create a robust private market with the capacity to absorb some of this exposure</a:t>
            </a:r>
          </a:p>
          <a:p>
            <a:r>
              <a:rPr lang="en-US" dirty="0" smtClean="0"/>
              <a:t>At the moment the PBOC acts as lender-of-first resort, absorbing all fluctuations in net international settlement on its balance sheet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Internationalization of the RMB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future of the IMS will entail: an interlinked set of money markets; an interlinked set of central bank swap lines; a global shadow banking system that relies on world money markets for funding</a:t>
            </a:r>
          </a:p>
          <a:p>
            <a:r>
              <a:rPr lang="en-US" dirty="0" smtClean="0"/>
              <a:t>In such a system, it is the private money markets that should play the role of lender-of-first resort to absorb fluctuations in net payments between nations</a:t>
            </a:r>
          </a:p>
          <a:p>
            <a:r>
              <a:rPr lang="en-US" dirty="0" smtClean="0"/>
              <a:t>China must decide how it wishes to engage with the IMS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Coherence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array of approaches, policies and instruments raises several issues:</a:t>
            </a:r>
          </a:p>
          <a:p>
            <a:pPr lvl="2"/>
            <a:r>
              <a:rPr lang="en-US" dirty="0" smtClean="0"/>
              <a:t>From a governance perspective, there is a lack of transparency in terms of policy objectives</a:t>
            </a:r>
          </a:p>
          <a:p>
            <a:pPr lvl="2"/>
            <a:r>
              <a:rPr lang="en-US" dirty="0" smtClean="0"/>
              <a:t> There is uncertainty about the stance of policy</a:t>
            </a:r>
          </a:p>
          <a:p>
            <a:pPr lvl="2"/>
            <a:r>
              <a:rPr lang="en-US" dirty="0" smtClean="0"/>
              <a:t>The framework does not provide assurance that the PBOC’s reaction function, linking actions to outcomes, will achieve success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Coherence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Attributes of a coherent policy framework:</a:t>
            </a:r>
          </a:p>
          <a:p>
            <a:pPr lvl="2"/>
            <a:r>
              <a:rPr lang="en-US" dirty="0" smtClean="0"/>
              <a:t>A clear achievable objective</a:t>
            </a:r>
          </a:p>
          <a:p>
            <a:pPr lvl="2"/>
            <a:r>
              <a:rPr lang="en-US" dirty="0" smtClean="0"/>
              <a:t>The tools capable of meeting the policy objective</a:t>
            </a:r>
          </a:p>
          <a:p>
            <a:pPr lvl="2"/>
            <a:r>
              <a:rPr lang="en-US" dirty="0" smtClean="0"/>
              <a:t>Responsibility for implementing policy, with broad public support</a:t>
            </a:r>
          </a:p>
          <a:p>
            <a:pPr lvl="2"/>
            <a:r>
              <a:rPr lang="en-US" dirty="0" smtClean="0"/>
              <a:t>A well-defined process of accountability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Cooperation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benefits of a globally integrated economy do not come without exposure to global shocks</a:t>
            </a:r>
          </a:p>
          <a:p>
            <a:r>
              <a:rPr lang="en-US" dirty="0" smtClean="0"/>
              <a:t>It is in the national best interest to mange pressures in the system through multilateral policy cooperation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Political Economy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Political leadership and political will are prerequisites to bring about reform</a:t>
            </a:r>
          </a:p>
          <a:p>
            <a:r>
              <a:rPr lang="en-US" dirty="0" smtClean="0"/>
              <a:t>Strong institutions provide the basic building blocks on which policy actions can be developed and implemented, both domestically and internationally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Economic growth a prerequisite</a:t>
            </a:r>
          </a:p>
          <a:p>
            <a:r>
              <a:rPr lang="en-US" dirty="0" smtClean="0"/>
              <a:t>Macroeconomic Policy Mix</a:t>
            </a:r>
          </a:p>
          <a:p>
            <a:r>
              <a:rPr lang="en-US" dirty="0" smtClean="0"/>
              <a:t>Internationalization of the RMB</a:t>
            </a:r>
          </a:p>
          <a:p>
            <a:r>
              <a:rPr lang="en-US" dirty="0" smtClean="0"/>
              <a:t>Policy Coherence</a:t>
            </a:r>
          </a:p>
          <a:p>
            <a:r>
              <a:rPr lang="en-US" dirty="0" smtClean="0"/>
              <a:t>Policy Cooperation and Political Economy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Economic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An overriding factor over the past 30 years has been China’s expanding and deepening integration into the global economy</a:t>
            </a:r>
          </a:p>
          <a:p>
            <a:r>
              <a:rPr lang="en-US" dirty="0" smtClean="0"/>
              <a:t>The demand side: characterized by a surge in both exports and imports, and reliance on investment</a:t>
            </a:r>
          </a:p>
          <a:p>
            <a:r>
              <a:rPr lang="en-US" dirty="0" smtClean="0"/>
              <a:t>The supply side: a reallocation of </a:t>
            </a:r>
            <a:r>
              <a:rPr lang="en-US" dirty="0" err="1" smtClean="0"/>
              <a:t>labour</a:t>
            </a:r>
            <a:r>
              <a:rPr lang="en-US" dirty="0" smtClean="0"/>
              <a:t> to the non-agricultural sector and capital deepening in the state sector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Economic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Going forward:</a:t>
            </a:r>
          </a:p>
          <a:p>
            <a:pPr lvl="1">
              <a:buNone/>
            </a:pPr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 it is unrealistic to expect China’s share of global trade to continue to expand at the same rapid rate; and,</a:t>
            </a:r>
          </a:p>
          <a:p>
            <a:pPr lvl="1">
              <a:buNone/>
            </a:pPr>
            <a:r>
              <a:rPr lang="en-US" dirty="0" smtClean="0"/>
              <a:t>(ii) more investment should be directed towards the higher TFP non-state sector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Economic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stylized growth strategy would entail:</a:t>
            </a:r>
          </a:p>
          <a:p>
            <a:pPr lvl="2"/>
            <a:r>
              <a:rPr lang="en-US" dirty="0" smtClean="0"/>
              <a:t>A shift in the composition of aggregate demand towards domestic demand</a:t>
            </a:r>
          </a:p>
          <a:p>
            <a:pPr lvl="2"/>
            <a:r>
              <a:rPr lang="en-US" dirty="0" smtClean="0"/>
              <a:t>A shift within domestic demand from investment to consumption</a:t>
            </a:r>
          </a:p>
          <a:p>
            <a:pPr lvl="2"/>
            <a:r>
              <a:rPr lang="en-US" dirty="0" smtClean="0"/>
              <a:t>A re-direction of investment from the state to the non-state sector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Mix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Macroeconomic policies have been the source of large net international payment flows, and large net domestic </a:t>
            </a:r>
            <a:r>
              <a:rPr lang="en-US" dirty="0" err="1" smtClean="0"/>
              <a:t>intersectoral</a:t>
            </a:r>
            <a:r>
              <a:rPr lang="en-US" dirty="0" smtClean="0"/>
              <a:t> flows</a:t>
            </a:r>
          </a:p>
          <a:p>
            <a:r>
              <a:rPr lang="en-US" dirty="0" smtClean="0"/>
              <a:t>Under the Central Bank Law, monetary policy is directed to the broad goal of maintaining the stability of the value of the currency</a:t>
            </a:r>
          </a:p>
          <a:p>
            <a:r>
              <a:rPr lang="en-US" dirty="0" smtClean="0"/>
              <a:t>The notion of stability, however, is subject to multiple interpretations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Mix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can mean that exchange rate policy is oriented toward a stable target for the value of domestic money vis-à-vis foreign money</a:t>
            </a:r>
          </a:p>
          <a:p>
            <a:r>
              <a:rPr lang="en-US" dirty="0" smtClean="0"/>
              <a:t>It can mean that monetary policy is oriented toward a stable target for the value of domestic money today vis-à-vis domestic money in the future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Mix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Domestic observers seem to view the exchange rate policy as a passive response to external flows, and think of the other objectives of monetary policy as the primary focus of the PBOC</a:t>
            </a:r>
          </a:p>
          <a:p>
            <a:r>
              <a:rPr lang="en-US" dirty="0" smtClean="0"/>
              <a:t>International observers view the exchange rate policy as primary, with other aspects of monetary policy serving to compensate for its side effects</a:t>
            </a:r>
          </a:p>
          <a:p>
            <a:r>
              <a:rPr lang="en-US" dirty="0" smtClean="0"/>
              <a:t>Without prejudice, an important fact is that the PBOC’s balance sheet is dominated by its over $3 trillion foreign exchange position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Mix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Despite signaling its intention to liberalize the exchange rate, the USD-CNY exchange rate appears (as recent examples suggest) to remain highly managed</a:t>
            </a:r>
          </a:p>
          <a:p>
            <a:r>
              <a:rPr lang="en-US" dirty="0" smtClean="0"/>
              <a:t>For the PBOC this means:	</a:t>
            </a:r>
          </a:p>
          <a:p>
            <a:pPr lvl="2"/>
            <a:r>
              <a:rPr lang="en-US" dirty="0" smtClean="0"/>
              <a:t>A sizable ongoing currency exposure</a:t>
            </a:r>
          </a:p>
          <a:p>
            <a:pPr lvl="2"/>
            <a:r>
              <a:rPr lang="en-US" dirty="0" smtClean="0"/>
              <a:t>Continued intervention which constrains its ability to carry out other policies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830</Words>
  <Application>Microsoft Office PowerPoint</Application>
  <PresentationFormat>On-screen Show (4:3)</PresentationFormat>
  <Paragraphs>77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China’s Integration into the International Monetary System: A Monetary and Payments Perspective</vt:lpstr>
      <vt:lpstr>Introduction</vt:lpstr>
      <vt:lpstr>Economic Growth</vt:lpstr>
      <vt:lpstr>Economic Growth</vt:lpstr>
      <vt:lpstr>Economic Growth</vt:lpstr>
      <vt:lpstr>Policy Mix</vt:lpstr>
      <vt:lpstr>Policy Mix</vt:lpstr>
      <vt:lpstr>Policy Mix</vt:lpstr>
      <vt:lpstr>Policy Mix</vt:lpstr>
      <vt:lpstr>Policy Mix</vt:lpstr>
      <vt:lpstr>Policy Mix</vt:lpstr>
      <vt:lpstr>RMB Internationalization</vt:lpstr>
      <vt:lpstr>Internationalization of the RMB</vt:lpstr>
      <vt:lpstr>Policy Coherence</vt:lpstr>
      <vt:lpstr>Policy Coherence</vt:lpstr>
      <vt:lpstr>Policy Cooperation</vt:lpstr>
      <vt:lpstr>Political Economy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Central Bank Remits and Coherence of Policies</dc:title>
  <dc:creator>Paul Jenkins</dc:creator>
  <cp:lastModifiedBy>CHEUNG Pui-shan, Selina</cp:lastModifiedBy>
  <cp:revision>39</cp:revision>
  <dcterms:created xsi:type="dcterms:W3CDTF">2014-06-13T14:25:06Z</dcterms:created>
  <dcterms:modified xsi:type="dcterms:W3CDTF">2014-06-20T01:26:24Z</dcterms:modified>
</cp:coreProperties>
</file>