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27" r:id="rId1"/>
    <p:sldMasterId id="2147483889" r:id="rId2"/>
    <p:sldMasterId id="2147483914" r:id="rId3"/>
    <p:sldMasterId id="2147483919" r:id="rId4"/>
    <p:sldMasterId id="2147483928" r:id="rId5"/>
    <p:sldMasterId id="2147483934" r:id="rId6"/>
  </p:sldMasterIdLst>
  <p:notesMasterIdLst>
    <p:notesMasterId r:id="rId19"/>
  </p:notesMasterIdLst>
  <p:handoutMasterIdLst>
    <p:handoutMasterId r:id="rId20"/>
  </p:handoutMasterIdLst>
  <p:sldIdLst>
    <p:sldId id="256" r:id="rId7"/>
    <p:sldId id="259" r:id="rId8"/>
    <p:sldId id="257" r:id="rId9"/>
    <p:sldId id="260" r:id="rId10"/>
    <p:sldId id="262" r:id="rId11"/>
    <p:sldId id="264" r:id="rId12"/>
    <p:sldId id="265" r:id="rId13"/>
    <p:sldId id="268" r:id="rId14"/>
    <p:sldId id="258" r:id="rId15"/>
    <p:sldId id="267" r:id="rId16"/>
    <p:sldId id="266" r:id="rId17"/>
    <p:sldId id="261" r:id="rId18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0000"/>
    <a:srgbClr val="000000"/>
    <a:srgbClr val="C0C0C0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480" autoAdjust="0"/>
    <p:restoredTop sz="81065" autoAdjust="0"/>
  </p:normalViewPr>
  <p:slideViewPr>
    <p:cSldViewPr>
      <p:cViewPr>
        <p:scale>
          <a:sx n="100" d="100"/>
          <a:sy n="100" d="100"/>
        </p:scale>
        <p:origin x="-894" y="-312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-3498" y="-366"/>
      </p:cViewPr>
      <p:guideLst>
        <p:guide orient="horz" pos="2184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035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076" y="0"/>
            <a:ext cx="2944600" cy="49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ADCD113-96A3-4F00-9B8D-9DE608252265}" type="datetime1">
              <a:rPr lang="de-DE"/>
              <a:pPr>
                <a:defRPr/>
              </a:pPr>
              <a:t>18.06.2014</a:t>
            </a:fld>
            <a:endParaRPr lang="de-DE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398837" y="9431497"/>
            <a:ext cx="3398838" cy="496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BE06E9-A941-45B7-84D4-B209BC481D66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2" y="9429910"/>
            <a:ext cx="2946189" cy="4967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3"/>
          </p:nvPr>
        </p:nvSpPr>
        <p:spPr>
          <a:xfrm>
            <a:off x="679768" y="4716543"/>
            <a:ext cx="5438140" cy="44673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9389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ADCD113-96A3-4F00-9B8D-9DE608252265}" type="datetime1">
              <a:rPr lang="de-DE" smtClean="0"/>
              <a:pPr>
                <a:defRPr/>
              </a:pPr>
              <a:t>18.06.2014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BE06E9-A941-45B7-84D4-B209BC481D66}" type="slidenum">
              <a:rPr lang="de-DE" smtClean="0"/>
              <a:pPr>
                <a:defRPr/>
              </a:pPr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4216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140952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294063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46752707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9137904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595593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7076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01301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3873625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9137904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86713564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490292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62479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11896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19030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>
                <a:solidFill>
                  <a:srgbClr val="3333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333300"/>
              </a:solidFill>
            </a:endParaRP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84154861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gray">
          <a:xfrm>
            <a:off x="0" y="0"/>
            <a:ext cx="9144000" cy="257735"/>
          </a:xfrm>
          <a:prstGeom prst="rect">
            <a:avLst/>
          </a:prstGeom>
          <a:solidFill>
            <a:srgbClr val="00AEEF"/>
          </a:solidFill>
          <a:ln w="9525" algn="in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914608">
              <a:defRPr/>
            </a:pPr>
            <a:endParaRPr kumimoji="0" lang="en-US" sz="1300">
              <a:solidFill>
                <a:srgbClr val="4C4D4F"/>
              </a:solidFill>
              <a:latin typeface="Arial" charset="0"/>
              <a:ea typeface="Arial Unicode MS" pitchFamily="34" charset="-128"/>
            </a:endParaRPr>
          </a:p>
        </p:txBody>
      </p:sp>
      <p:pic>
        <p:nvPicPr>
          <p:cNvPr id="3" name="Picture 12" descr="Barclays Bevel Cyan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14194" y="507066"/>
            <a:ext cx="1536988" cy="26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57"/>
          <p:cNvGrpSpPr>
            <a:grpSpLocks/>
          </p:cNvGrpSpPr>
          <p:nvPr userDrawn="1"/>
        </p:nvGrpSpPr>
        <p:grpSpPr bwMode="auto">
          <a:xfrm>
            <a:off x="414194" y="1208835"/>
            <a:ext cx="6097443" cy="2218765"/>
            <a:chOff x="287" y="863"/>
            <a:chExt cx="4225" cy="1584"/>
          </a:xfrm>
        </p:grpSpPr>
        <p:cxnSp>
          <p:nvCxnSpPr>
            <p:cNvPr id="5" name="Straight Connector 10"/>
            <p:cNvCxnSpPr>
              <a:cxnSpLocks noChangeShapeType="1"/>
            </p:cNvCxnSpPr>
            <p:nvPr userDrawn="1"/>
          </p:nvCxnSpPr>
          <p:spPr bwMode="gray">
            <a:xfrm>
              <a:off x="4512" y="863"/>
              <a:ext cx="0" cy="1584"/>
            </a:xfrm>
            <a:prstGeom prst="line">
              <a:avLst/>
            </a:prstGeom>
            <a:noFill/>
            <a:ln w="50800" cap="rnd" algn="ctr">
              <a:solidFill>
                <a:srgbClr val="00AEEF"/>
              </a:solidFill>
              <a:round/>
              <a:headEnd/>
              <a:tailEnd/>
            </a:ln>
          </p:spPr>
        </p:cxnSp>
        <p:cxnSp>
          <p:nvCxnSpPr>
            <p:cNvPr id="6" name="Straight Connector 10"/>
            <p:cNvCxnSpPr>
              <a:cxnSpLocks noChangeShapeType="1"/>
            </p:cNvCxnSpPr>
            <p:nvPr userDrawn="1"/>
          </p:nvCxnSpPr>
          <p:spPr bwMode="gray">
            <a:xfrm>
              <a:off x="287" y="863"/>
              <a:ext cx="0" cy="1584"/>
            </a:xfrm>
            <a:prstGeom prst="line">
              <a:avLst/>
            </a:prstGeom>
            <a:noFill/>
            <a:ln w="50800" cap="rnd" algn="ctr">
              <a:solidFill>
                <a:srgbClr val="00AEEF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279172299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 t="29781" b="21630"/>
          <a:stretch>
            <a:fillRect/>
          </a:stretch>
        </p:blipFill>
        <p:spPr bwMode="auto">
          <a:xfrm>
            <a:off x="415636" y="1277471"/>
            <a:ext cx="6096000" cy="208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2" descr="Barclays Bevel Cyan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414194" y="507066"/>
            <a:ext cx="1536988" cy="26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4"/>
          <p:cNvSpPr txBox="1">
            <a:spLocks noChangeArrowheads="1"/>
          </p:cNvSpPr>
          <p:nvPr userDrawn="1"/>
        </p:nvSpPr>
        <p:spPr bwMode="gray">
          <a:xfrm>
            <a:off x="0" y="0"/>
            <a:ext cx="9144000" cy="257735"/>
          </a:xfrm>
          <a:prstGeom prst="rect">
            <a:avLst/>
          </a:prstGeom>
          <a:solidFill>
            <a:srgbClr val="00AEEF"/>
          </a:solidFill>
          <a:ln w="9525" algn="in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914608">
              <a:defRPr/>
            </a:pPr>
            <a:endParaRPr kumimoji="0" lang="en-US" sz="1300">
              <a:solidFill>
                <a:srgbClr val="4C4D4F"/>
              </a:solidFill>
              <a:latin typeface="Arial" charset="0"/>
              <a:ea typeface="Arial Unicode MS" pitchFamily="34" charset="-128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 userDrawn="1"/>
        </p:nvSpPr>
        <p:spPr bwMode="gray">
          <a:xfrm>
            <a:off x="663864" y="1466570"/>
            <a:ext cx="5609648" cy="537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914608">
              <a:defRPr/>
            </a:pPr>
            <a:endParaRPr kumimoji="0" lang="en-US" sz="1800">
              <a:solidFill>
                <a:srgbClr val="FFFFFF"/>
              </a:solidFill>
              <a:latin typeface="Arial" charset="0"/>
              <a:ea typeface="Arial Unicode MS" pitchFamily="34" charset="-128"/>
            </a:endParaRPr>
          </a:p>
        </p:txBody>
      </p:sp>
      <p:grpSp>
        <p:nvGrpSpPr>
          <p:cNvPr id="6" name="Group 102"/>
          <p:cNvGrpSpPr>
            <a:grpSpLocks/>
          </p:cNvGrpSpPr>
          <p:nvPr userDrawn="1"/>
        </p:nvGrpSpPr>
        <p:grpSpPr bwMode="auto">
          <a:xfrm>
            <a:off x="414194" y="1208835"/>
            <a:ext cx="6097443" cy="2218765"/>
            <a:chOff x="287" y="863"/>
            <a:chExt cx="4225" cy="1584"/>
          </a:xfrm>
        </p:grpSpPr>
        <p:cxnSp>
          <p:nvCxnSpPr>
            <p:cNvPr id="7" name="Straight Connector 10"/>
            <p:cNvCxnSpPr>
              <a:cxnSpLocks noChangeShapeType="1"/>
            </p:cNvCxnSpPr>
            <p:nvPr userDrawn="1"/>
          </p:nvCxnSpPr>
          <p:spPr bwMode="gray">
            <a:xfrm>
              <a:off x="4512" y="863"/>
              <a:ext cx="0" cy="1584"/>
            </a:xfrm>
            <a:prstGeom prst="line">
              <a:avLst/>
            </a:prstGeom>
            <a:noFill/>
            <a:ln w="50800" cap="rnd" algn="ctr">
              <a:solidFill>
                <a:srgbClr val="00AEEF"/>
              </a:solidFill>
              <a:round/>
              <a:headEnd/>
              <a:tailEnd/>
            </a:ln>
          </p:spPr>
        </p:cxnSp>
        <p:cxnSp>
          <p:nvCxnSpPr>
            <p:cNvPr id="8" name="Straight Connector 10"/>
            <p:cNvCxnSpPr>
              <a:cxnSpLocks noChangeShapeType="1"/>
            </p:cNvCxnSpPr>
            <p:nvPr userDrawn="1"/>
          </p:nvCxnSpPr>
          <p:spPr bwMode="gray">
            <a:xfrm>
              <a:off x="287" y="863"/>
              <a:ext cx="0" cy="1584"/>
            </a:xfrm>
            <a:prstGeom prst="line">
              <a:avLst/>
            </a:prstGeom>
            <a:noFill/>
            <a:ln w="50800" cap="rnd" algn="ctr">
              <a:solidFill>
                <a:srgbClr val="00AEEF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370739991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Barclays Bevel Cyan.e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84909" y="6381750"/>
            <a:ext cx="1599045" cy="27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 userDrawn="1"/>
        </p:nvCxnSpPr>
        <p:spPr bwMode="gray">
          <a:xfrm>
            <a:off x="473364" y="6185647"/>
            <a:ext cx="8194386" cy="0"/>
          </a:xfrm>
          <a:prstGeom prst="line">
            <a:avLst/>
          </a:prstGeom>
          <a:noFill/>
          <a:ln w="12700" algn="ctr">
            <a:solidFill>
              <a:srgbClr val="ACACAD"/>
            </a:solidFill>
            <a:round/>
            <a:headEnd/>
            <a:tailEnd/>
          </a:ln>
        </p:spPr>
      </p:cxnSp>
      <p:cxnSp>
        <p:nvCxnSpPr>
          <p:cNvPr id="6" name="Straight Connector 8"/>
          <p:cNvCxnSpPr>
            <a:cxnSpLocks noChangeShapeType="1"/>
          </p:cNvCxnSpPr>
          <p:nvPr userDrawn="1"/>
        </p:nvCxnSpPr>
        <p:spPr bwMode="gray">
          <a:xfrm>
            <a:off x="474808" y="806824"/>
            <a:ext cx="8194386" cy="0"/>
          </a:xfrm>
          <a:prstGeom prst="line">
            <a:avLst/>
          </a:prstGeom>
          <a:noFill/>
          <a:ln w="12700" algn="ctr">
            <a:solidFill>
              <a:srgbClr val="ACACAD"/>
            </a:solidFill>
            <a:round/>
            <a:headEnd/>
            <a:tailEnd/>
          </a:ln>
        </p:spPr>
      </p:cxn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 bwMode="black">
          <a:xfrm>
            <a:off x="484909" y="1210235"/>
            <a:ext cx="8174182" cy="47064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381A8-09D7-4040-9703-D9E30DE464B3}" type="datetime4">
              <a:rPr lang="en-US" smtClean="0">
                <a:solidFill>
                  <a:srgbClr val="4C4D4F"/>
                </a:solidFill>
              </a:rPr>
              <a:pPr>
                <a:defRPr/>
              </a:pPr>
              <a:t>June 18, 2014</a:t>
            </a:fld>
            <a:endParaRPr lang="en-US">
              <a:solidFill>
                <a:srgbClr val="4C4D4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90993-0DDE-43AC-B294-415F7D8F21C5}" type="slidenum">
              <a:rPr lang="en-US">
                <a:solidFill>
                  <a:srgbClr val="4C4D4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C4D4F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6991"/>
                </a:solidFill>
              </a:rPr>
              <a:t>Footer can be added here</a:t>
            </a:r>
          </a:p>
        </p:txBody>
      </p:sp>
    </p:spTree>
    <p:extLst>
      <p:ext uri="{BB962C8B-B14F-4D97-AF65-F5344CB8AC3E}">
        <p14:creationId xmlns:p14="http://schemas.microsoft.com/office/powerpoint/2010/main" val="410767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390961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9441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82025" y="6537325"/>
            <a:ext cx="5588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5491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9928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4638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7085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6CE43-EFE2-42ED-8C4D-43D93F3C5BD9}" type="datetimeFigureOut">
              <a:rPr lang="en-GB" smtClean="0"/>
              <a:t>18/06/2014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77B95-828B-4729-BBFA-BBD6BCDAC8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553540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4" r:id="rId2"/>
    <p:sldLayoutId id="2147483905" r:id="rId3"/>
    <p:sldLayoutId id="2147483924" r:id="rId4"/>
    <p:sldLayoutId id="214748391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57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25" r:id="rId4"/>
    <p:sldLayoutId id="2147483918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6" r:id="rId4"/>
    <p:sldLayoutId id="214748392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aseline="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solidFill>
                  <a:srgbClr val="333300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en-GB" sz="1000" b="0" dirty="0" smtClean="0">
              <a:solidFill>
                <a:srgbClr val="333300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 dirty="0">
              <a:solidFill>
                <a:srgbClr val="33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99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aseline="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84909" y="1613647"/>
            <a:ext cx="8174182" cy="4303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32823" rIns="0" bIns="328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99" name="Title Placeholder 1"/>
          <p:cNvSpPr>
            <a:spLocks noGrp="1"/>
          </p:cNvSpPr>
          <p:nvPr>
            <p:ph type="title"/>
          </p:nvPr>
        </p:nvSpPr>
        <p:spPr bwMode="black">
          <a:xfrm>
            <a:off x="484909" y="336177"/>
            <a:ext cx="8174182" cy="4678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9235" rIns="0" bIns="4923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title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5029490" y="6439181"/>
            <a:ext cx="3628159" cy="28294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9" tIns="45714" rIns="0" bIns="45714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ea typeface="Arial Unicode MS" pitchFamily="34" charset="-128"/>
                <a:cs typeface="Arial" charset="0"/>
              </a:defRPr>
            </a:lvl1pPr>
          </a:lstStyle>
          <a:p>
            <a:pPr>
              <a:defRPr/>
            </a:pPr>
            <a:fld id="{31A6F3DD-7E03-4DAA-90AD-F6AFA954E767}" type="datetime4">
              <a:rPr kumimoji="0" lang="en-US" smtClean="0">
                <a:solidFill>
                  <a:srgbClr val="4C4D4F"/>
                </a:solidFill>
                <a:latin typeface="Arial" charset="0"/>
              </a:rPr>
              <a:pPr>
                <a:defRPr/>
              </a:pPr>
              <a:t>June 18, 2014</a:t>
            </a:fld>
            <a:endParaRPr kumimoji="0" lang="en-US">
              <a:solidFill>
                <a:srgbClr val="4C4D4F"/>
              </a:solidFill>
              <a:latin typeface="Arial" charset="0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4114512" y="6448986"/>
            <a:ext cx="914977" cy="2731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ea typeface="Arial Unicode MS" pitchFamily="34" charset="-128"/>
                <a:cs typeface="Arial" charset="0"/>
              </a:defRPr>
            </a:lvl1pPr>
          </a:lstStyle>
          <a:p>
            <a:pPr>
              <a:defRPr/>
            </a:pPr>
            <a:fld id="{CE0F9FC8-978D-433B-91C4-E95CB5CF319B}" type="slidenum">
              <a:rPr kumimoji="0" lang="en-US">
                <a:solidFill>
                  <a:srgbClr val="4C4D4F"/>
                </a:solidFill>
                <a:latin typeface="Arial" charset="0"/>
              </a:rPr>
              <a:pPr>
                <a:defRPr/>
              </a:pPr>
              <a:t>‹#›</a:t>
            </a:fld>
            <a:endParaRPr kumimoji="0" lang="en-US">
              <a:solidFill>
                <a:srgbClr val="4C4D4F"/>
              </a:solidFill>
              <a:latin typeface="Arial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5029490" y="6208059"/>
            <a:ext cx="3628159" cy="2731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9" tIns="45714" rIns="0" bIns="45714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2"/>
                </a:solidFill>
                <a:ea typeface="Arial Unicode MS" pitchFamily="34" charset="-128"/>
                <a:cs typeface="Arial" charset="0"/>
              </a:defRPr>
            </a:lvl1pPr>
          </a:lstStyle>
          <a:p>
            <a:pPr>
              <a:defRPr/>
            </a:pPr>
            <a:r>
              <a:rPr kumimoji="0" lang="en-US">
                <a:solidFill>
                  <a:srgbClr val="006991"/>
                </a:solidFill>
                <a:latin typeface="Arial" charset="0"/>
              </a:rPr>
              <a:t>Footer can be added here</a:t>
            </a:r>
          </a:p>
        </p:txBody>
      </p:sp>
    </p:spTree>
    <p:extLst>
      <p:ext uri="{BB962C8B-B14F-4D97-AF65-F5344CB8AC3E}">
        <p14:creationId xmlns:p14="http://schemas.microsoft.com/office/powerpoint/2010/main" val="163865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</p:sldLayoutIdLst>
  <p:hf hdr="0" ftr="0" dt="0"/>
  <p:txStyles>
    <p:titleStyle>
      <a:lvl1pPr algn="l" defTabSz="91460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300" kern="1200">
          <a:solidFill>
            <a:schemeClr val="bg2"/>
          </a:solidFill>
          <a:latin typeface="Arial" charset="0"/>
          <a:ea typeface="+mj-ea"/>
          <a:cs typeface="+mj-cs"/>
        </a:defRPr>
      </a:lvl1pPr>
      <a:lvl2pPr algn="l" defTabSz="91460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bg2"/>
          </a:solidFill>
          <a:latin typeface="Arial" charset="0"/>
        </a:defRPr>
      </a:lvl2pPr>
      <a:lvl3pPr algn="l" defTabSz="91460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bg2"/>
          </a:solidFill>
          <a:latin typeface="Arial" charset="0"/>
        </a:defRPr>
      </a:lvl3pPr>
      <a:lvl4pPr algn="l" defTabSz="91460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bg2"/>
          </a:solidFill>
          <a:latin typeface="Arial" charset="0"/>
        </a:defRPr>
      </a:lvl4pPr>
      <a:lvl5pPr algn="l" defTabSz="91460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bg2"/>
          </a:solidFill>
          <a:latin typeface="Arial" charset="0"/>
        </a:defRPr>
      </a:lvl5pPr>
      <a:lvl6pPr marL="410291" algn="l" defTabSz="914608" rtl="0" fontAlgn="base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hlink"/>
          </a:solidFill>
          <a:latin typeface="Arial" charset="0"/>
        </a:defRPr>
      </a:lvl6pPr>
      <a:lvl7pPr marL="820583" algn="l" defTabSz="914608" rtl="0" fontAlgn="base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hlink"/>
          </a:solidFill>
          <a:latin typeface="Arial" charset="0"/>
        </a:defRPr>
      </a:lvl7pPr>
      <a:lvl8pPr marL="1230874" algn="l" defTabSz="914608" rtl="0" fontAlgn="base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hlink"/>
          </a:solidFill>
          <a:latin typeface="Arial" charset="0"/>
        </a:defRPr>
      </a:lvl8pPr>
      <a:lvl9pPr marL="1641165" algn="l" defTabSz="914608" rtl="0" fontAlgn="base">
        <a:lnSpc>
          <a:spcPct val="85000"/>
        </a:lnSpc>
        <a:spcBef>
          <a:spcPct val="0"/>
        </a:spcBef>
        <a:spcAft>
          <a:spcPct val="0"/>
        </a:spcAft>
        <a:defRPr sz="2300">
          <a:solidFill>
            <a:schemeClr val="hlink"/>
          </a:solidFill>
          <a:latin typeface="Arial" charset="0"/>
        </a:defRPr>
      </a:lvl9pPr>
    </p:titleStyle>
    <p:bodyStyle>
      <a:lvl1pPr marL="202296" indent="-202296" algn="l" defTabSz="914608" rtl="0" eaLnBrk="0" fontAlgn="base" hangingPunct="0">
        <a:spcBef>
          <a:spcPct val="4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420264" indent="-216543" algn="l" defTabSz="914608" rtl="0" eaLnBrk="0" fontAlgn="base" hangingPunct="0">
        <a:spcBef>
          <a:spcPct val="4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621135" indent="-199447" algn="l" defTabSz="914608" rtl="0" eaLnBrk="0" fontAlgn="base" hangingPunct="0">
        <a:spcBef>
          <a:spcPct val="4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820583" indent="-198023" algn="l" defTabSz="914608" rtl="0" eaLnBrk="0" fontAlgn="base" hangingPunct="0">
        <a:spcBef>
          <a:spcPct val="4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022879" indent="-200872" algn="l" defTabSz="914608" rtl="0" eaLnBrk="0" fontAlgn="base" hangingPunct="0">
        <a:spcBef>
          <a:spcPct val="40000"/>
        </a:spcBef>
        <a:spcAft>
          <a:spcPct val="0"/>
        </a:spcAft>
        <a:buChar char="•"/>
        <a:defRPr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256602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6893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77185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87476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91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583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874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65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456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748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2039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233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sz="quarter"/>
          </p:nvPr>
        </p:nvSpPr>
        <p:spPr>
          <a:xfrm>
            <a:off x="1331640" y="1988840"/>
            <a:ext cx="7704856" cy="1800199"/>
          </a:xfrm>
        </p:spPr>
        <p:txBody>
          <a:bodyPr/>
          <a:lstStyle/>
          <a:p>
            <a:r>
              <a:rPr lang="en-US" dirty="0" smtClean="0"/>
              <a:t>Comments on “</a:t>
            </a:r>
            <a:r>
              <a:rPr lang="en-US" dirty="0" err="1" smtClean="0"/>
              <a:t>Renminbi</a:t>
            </a:r>
            <a:r>
              <a:rPr lang="en-US" dirty="0" smtClean="0"/>
              <a:t> internationalization and capital account liberalization” by Paul Jenkins, Daniel Neilson and Perry </a:t>
            </a:r>
            <a:r>
              <a:rPr lang="en-US" dirty="0" err="1" smtClean="0"/>
              <a:t>Mehrling</a:t>
            </a:r>
            <a:endParaRPr lang="en-US" dirty="0" smtClean="0"/>
          </a:p>
        </p:txBody>
      </p:sp>
      <p:sp>
        <p:nvSpPr>
          <p:cNvPr id="7171" name="Subtitle 2"/>
          <p:cNvSpPr>
            <a:spLocks noGrp="1"/>
          </p:cNvSpPr>
          <p:nvPr>
            <p:ph type="subTitle" sz="quarter" idx="1"/>
          </p:nvPr>
        </p:nvSpPr>
        <p:spPr>
          <a:xfrm>
            <a:off x="1331640" y="3789040"/>
            <a:ext cx="7194399" cy="2016224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smtClean="0"/>
              <a:t>Robert McCauley*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Senior Adviser, Monetary and Economic Department, BIS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Presentation (by VC) to the Joint HKIMR/INET/CIGI conference on China and the world economy: trade and financial linkages</a:t>
            </a:r>
            <a:r>
              <a:rPr lang="de-CH" dirty="0" smtClean="0"/>
              <a:t> </a:t>
            </a:r>
          </a:p>
          <a:p>
            <a:pPr>
              <a:spcBef>
                <a:spcPts val="1200"/>
              </a:spcBef>
            </a:pPr>
            <a:r>
              <a:rPr lang="de-CH" dirty="0" smtClean="0"/>
              <a:t>Hong Kong, 23 June 2014</a:t>
            </a:r>
            <a:endParaRPr lang="de-CH" dirty="0"/>
          </a:p>
          <a:p>
            <a:endParaRPr lang="en-GB" dirty="0" smtClean="0"/>
          </a:p>
          <a:p>
            <a:endParaRPr lang="de-CH" dirty="0" smtClean="0"/>
          </a:p>
          <a:p>
            <a:endParaRPr lang="en-GB" dirty="0"/>
          </a:p>
          <a:p>
            <a:endParaRPr lang="en-US" dirty="0" smtClean="0"/>
          </a:p>
        </p:txBody>
      </p:sp>
      <p:sp>
        <p:nvSpPr>
          <p:cNvPr id="2" name="Rectangle 1"/>
          <p:cNvSpPr/>
          <p:nvPr/>
        </p:nvSpPr>
        <p:spPr>
          <a:xfrm>
            <a:off x="1475656" y="6021288"/>
            <a:ext cx="6534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* Views expressed are those of the </a:t>
            </a:r>
            <a:r>
              <a:rPr lang="en-US" sz="1200" dirty="0" smtClean="0"/>
              <a:t>author </a:t>
            </a:r>
            <a:r>
              <a:rPr lang="en-US" sz="1200" dirty="0"/>
              <a:t>and not necessarily the views of the BIS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RMB and international monetary system 2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1560" y="1340768"/>
            <a:ext cx="7920880" cy="4824536"/>
          </a:xfrm>
        </p:spPr>
        <p:txBody>
          <a:bodyPr/>
          <a:lstStyle/>
          <a:p>
            <a:r>
              <a:rPr lang="en-US" dirty="0" smtClean="0"/>
              <a:t>Chinese observers tend to overstate financial returns to US economy from US dollar’s role.</a:t>
            </a:r>
            <a:r>
              <a:rPr lang="en-GB" dirty="0" smtClean="0"/>
              <a:t> </a:t>
            </a:r>
          </a:p>
          <a:p>
            <a:pPr lvl="1"/>
            <a:r>
              <a:rPr lang="en-US" dirty="0" smtClean="0"/>
              <a:t>Because China only lends in dollars, so looks like privilege for US to borrow in dollars (but </a:t>
            </a:r>
            <a:r>
              <a:rPr lang="en-US" dirty="0" err="1" smtClean="0"/>
              <a:t>eg</a:t>
            </a:r>
            <a:r>
              <a:rPr lang="en-US" dirty="0" smtClean="0"/>
              <a:t> Australia borrows in AUD).</a:t>
            </a:r>
          </a:p>
          <a:p>
            <a:pPr lvl="1"/>
            <a:r>
              <a:rPr lang="en-US" dirty="0" smtClean="0"/>
              <a:t>Because China makes net investment payments on net international assets owing to short-equity, long-safe assets, but US does so because of asymmetry in direct investment returns.</a:t>
            </a:r>
          </a:p>
          <a:p>
            <a:pPr lvl="1"/>
            <a:r>
              <a:rPr lang="en-US" dirty="0"/>
              <a:t>Because China holds lots of US Treasury securities, plausible that low US bond yields a privilege. </a:t>
            </a:r>
          </a:p>
          <a:p>
            <a:r>
              <a:rPr lang="en-US" dirty="0" smtClean="0"/>
              <a:t>But global bond market means that what starts in New York doesn’t stay in NY: term premium all around the world moves</a:t>
            </a:r>
          </a:p>
          <a:p>
            <a:pPr lvl="1"/>
            <a:r>
              <a:rPr lang="en-US" dirty="0" smtClean="0"/>
              <a:t>By reserve managers’ purchases of bonds (“conundrum”).</a:t>
            </a:r>
          </a:p>
          <a:p>
            <a:pPr lvl="1"/>
            <a:r>
              <a:rPr lang="en-US" dirty="0" smtClean="0"/>
              <a:t>By large-scale bond buying.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764477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548681"/>
            <a:ext cx="7473951" cy="432048"/>
          </a:xfrm>
        </p:spPr>
        <p:txBody>
          <a:bodyPr/>
          <a:lstStyle/>
          <a:p>
            <a:r>
              <a:rPr lang="en-US" dirty="0" smtClean="0"/>
              <a:t>RMB and international monetary system 3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1560" y="1052736"/>
            <a:ext cx="8208912" cy="5112568"/>
          </a:xfrm>
        </p:spPr>
        <p:txBody>
          <a:bodyPr/>
          <a:lstStyle/>
          <a:p>
            <a:r>
              <a:rPr lang="en-US" dirty="0" smtClean="0"/>
              <a:t>Paper puts central bank swaps at </a:t>
            </a:r>
            <a:r>
              <a:rPr lang="en-US" dirty="0" err="1" smtClean="0"/>
              <a:t>centre</a:t>
            </a:r>
            <a:r>
              <a:rPr lang="en-US" dirty="0" smtClean="0"/>
              <a:t> of IMS.</a:t>
            </a:r>
          </a:p>
          <a:p>
            <a:r>
              <a:rPr lang="en-US" dirty="0" smtClean="0"/>
              <a:t>What about RMB swaps? One view is that they are contingency plans in the event of return of dollar shortage.</a:t>
            </a:r>
          </a:p>
          <a:p>
            <a:pPr lvl="1"/>
            <a:r>
              <a:rPr lang="en-US" dirty="0" smtClean="0"/>
              <a:t>An engineer’s provision against a single point of failure in IMS</a:t>
            </a:r>
            <a:r>
              <a:rPr lang="en-GB" dirty="0" smtClean="0"/>
              <a:t>. </a:t>
            </a:r>
          </a:p>
          <a:p>
            <a:pPr lvl="1"/>
            <a:r>
              <a:rPr lang="en-US" dirty="0" smtClean="0"/>
              <a:t>Reading October 2008 FOMC minutes would not discourage.</a:t>
            </a:r>
          </a:p>
          <a:p>
            <a:r>
              <a:rPr lang="en-US" dirty="0" smtClean="0"/>
              <a:t>Another view: discipline US in exercise of dollar diplomacy.</a:t>
            </a:r>
          </a:p>
          <a:p>
            <a:pPr lvl="1"/>
            <a:r>
              <a:rPr lang="en-US" dirty="0" smtClean="0"/>
              <a:t>Banco Delta in Macao listing leads HSBC to cut from HKD clearing.</a:t>
            </a:r>
          </a:p>
          <a:p>
            <a:pPr lvl="1"/>
            <a:r>
              <a:rPr lang="en-US" dirty="0" smtClean="0"/>
              <a:t>Iran out of dollar system. </a:t>
            </a:r>
            <a:r>
              <a:rPr lang="en-GB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Big fines imposed on </a:t>
            </a:r>
          </a:p>
          <a:p>
            <a:pPr lvl="2"/>
            <a:r>
              <a:rPr lang="en-US" dirty="0" smtClean="0"/>
              <a:t>ING for sanctions violations</a:t>
            </a:r>
          </a:p>
          <a:p>
            <a:pPr lvl="2"/>
            <a:r>
              <a:rPr lang="en-US" dirty="0" smtClean="0"/>
              <a:t>HSBC for sanctions as well as money laundering.</a:t>
            </a:r>
          </a:p>
          <a:p>
            <a:pPr lvl="2"/>
            <a:r>
              <a:rPr lang="en-US" dirty="0" smtClean="0"/>
              <a:t>Standard Chartered for sanctions violations.</a:t>
            </a:r>
          </a:p>
          <a:p>
            <a:pPr lvl="1"/>
            <a:r>
              <a:rPr lang="en-US" dirty="0" smtClean="0"/>
              <a:t>Targeting individual Russians.</a:t>
            </a:r>
            <a:r>
              <a:rPr lang="en-GB" dirty="0" smtClean="0"/>
              <a:t> </a:t>
            </a:r>
          </a:p>
          <a:p>
            <a:pPr lvl="1"/>
            <a:r>
              <a:rPr lang="en-US" dirty="0"/>
              <a:t>BNP to be excluded from dollar clearing for a time?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84959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International policy </a:t>
            </a:r>
            <a:r>
              <a:rPr lang="en-US" dirty="0" smtClean="0"/>
              <a:t>coordination: new theory needed 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1560" y="1340768"/>
            <a:ext cx="7920880" cy="4824536"/>
          </a:xfrm>
        </p:spPr>
        <p:txBody>
          <a:bodyPr/>
          <a:lstStyle/>
          <a:p>
            <a:r>
              <a:rPr lang="en-US" dirty="0" smtClean="0"/>
              <a:t>Essential elements are missing from </a:t>
            </a:r>
            <a:r>
              <a:rPr lang="en-US" dirty="0" err="1" smtClean="0"/>
              <a:t>Obstfeld</a:t>
            </a:r>
            <a:r>
              <a:rPr lang="en-US" dirty="0" smtClean="0"/>
              <a:t> &amp; </a:t>
            </a:r>
            <a:r>
              <a:rPr lang="en-US" dirty="0" err="1" smtClean="0"/>
              <a:t>Rogoff</a:t>
            </a:r>
            <a:r>
              <a:rPr lang="en-US" dirty="0" smtClean="0"/>
              <a:t>, where monetary policy just affects the real wage/real exchange rate and no bond market.</a:t>
            </a:r>
          </a:p>
          <a:p>
            <a:r>
              <a:rPr lang="en-US" dirty="0" smtClean="0"/>
              <a:t>Needed: $ (€) borrowing by non-US </a:t>
            </a:r>
            <a:r>
              <a:rPr lang="en-US" dirty="0"/>
              <a:t>(</a:t>
            </a:r>
            <a:r>
              <a:rPr lang="en-US" dirty="0" smtClean="0"/>
              <a:t>non-€ area) residents = $</a:t>
            </a:r>
            <a:r>
              <a:rPr lang="en-US" dirty="0"/>
              <a:t>7 trillion (</a:t>
            </a:r>
            <a:r>
              <a:rPr lang="en-US" dirty="0" smtClean="0"/>
              <a:t>€3 trillion), so Fed (ECB) policy immediately changes monetary conditions.</a:t>
            </a:r>
          </a:p>
          <a:p>
            <a:r>
              <a:rPr lang="en-US" dirty="0" smtClean="0"/>
              <a:t>Needed: Global bond market featuring largely shared term premium, so policies that affect it in one market (</a:t>
            </a:r>
            <a:r>
              <a:rPr lang="en-US" dirty="0" err="1" smtClean="0"/>
              <a:t>eg</a:t>
            </a:r>
            <a:r>
              <a:rPr lang="en-US" dirty="0" smtClean="0"/>
              <a:t> LSAP, reserve management) ramify globally.</a:t>
            </a:r>
          </a:p>
          <a:p>
            <a:pPr lvl="1"/>
            <a:r>
              <a:rPr lang="en-US" dirty="0" smtClean="0"/>
              <a:t>Not quite apt analogy between global carbon policy (more is bad for everyone) and global bond market (different economies require different bond yields)?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49433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ambitious paper, covering a lot of ground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7584" y="1340768"/>
            <a:ext cx="7704856" cy="4824536"/>
          </a:xfrm>
        </p:spPr>
        <p:txBody>
          <a:bodyPr/>
          <a:lstStyle/>
          <a:p>
            <a:r>
              <a:rPr lang="en-US" dirty="0" smtClean="0"/>
              <a:t>China’s growth profile.</a:t>
            </a:r>
          </a:p>
          <a:p>
            <a:r>
              <a:rPr lang="en-US" dirty="0" smtClean="0"/>
              <a:t>Monetary consequences of growth profile.</a:t>
            </a:r>
          </a:p>
          <a:p>
            <a:r>
              <a:rPr lang="en-US" dirty="0" smtClean="0"/>
              <a:t>RMB &amp; international monetary system (IMS).</a:t>
            </a:r>
            <a:endParaRPr lang="en-GB" dirty="0" smtClean="0"/>
          </a:p>
          <a:p>
            <a:r>
              <a:rPr lang="en-US" dirty="0" smtClean="0"/>
              <a:t>International policy coordination beyond the house in order doctrine.</a:t>
            </a:r>
          </a:p>
          <a:p>
            <a:r>
              <a:rPr lang="en-US" dirty="0" smtClean="0"/>
              <a:t>Political economy of reform.</a:t>
            </a:r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70774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ambitious paper: punch lines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7584" y="1340768"/>
            <a:ext cx="7704856" cy="4824536"/>
          </a:xfrm>
        </p:spPr>
        <p:txBody>
          <a:bodyPr/>
          <a:lstStyle/>
          <a:p>
            <a:r>
              <a:rPr lang="en-US" dirty="0" smtClean="0"/>
              <a:t>Growth profile concludes with 3X rebalancing: from exports to domestic demand; I to C; SOE investment to private investment.</a:t>
            </a:r>
          </a:p>
          <a:p>
            <a:r>
              <a:rPr lang="en-US" dirty="0" smtClean="0"/>
              <a:t>Monetary consequences: long </a:t>
            </a:r>
            <a:r>
              <a:rPr lang="en-US" dirty="0" err="1" smtClean="0"/>
              <a:t>fx</a:t>
            </a:r>
            <a:r>
              <a:rPr lang="en-US" dirty="0" smtClean="0"/>
              <a:t>/</a:t>
            </a:r>
            <a:r>
              <a:rPr lang="en-US" dirty="0" err="1" smtClean="0"/>
              <a:t>shortRMB</a:t>
            </a:r>
            <a:r>
              <a:rPr lang="en-US" dirty="0" smtClean="0"/>
              <a:t>; long duration assets/short duration liabilities; long risk assets vs risk-free assets.</a:t>
            </a:r>
          </a:p>
          <a:p>
            <a:pPr lvl="1"/>
            <a:r>
              <a:rPr lang="en-US" dirty="0" smtClean="0"/>
              <a:t>Relationship between </a:t>
            </a:r>
            <a:r>
              <a:rPr lang="en-US" dirty="0" err="1" smtClean="0"/>
              <a:t>sterilisation</a:t>
            </a:r>
            <a:r>
              <a:rPr lang="en-US" dirty="0" smtClean="0"/>
              <a:t> and shadow banking?</a:t>
            </a:r>
            <a:endParaRPr lang="en-GB" dirty="0" smtClean="0"/>
          </a:p>
          <a:p>
            <a:pPr lvl="1"/>
            <a:r>
              <a:rPr lang="en-US" dirty="0" smtClean="0"/>
              <a:t>Policy: rely more on price (set interbank, leave forex) not q.</a:t>
            </a:r>
          </a:p>
          <a:p>
            <a:r>
              <a:rPr lang="en-US" dirty="0" smtClean="0"/>
              <a:t>RMB w/in $-led IMS: “</a:t>
            </a:r>
            <a:r>
              <a:rPr lang="en-GB" dirty="0" smtClean="0"/>
              <a:t>the </a:t>
            </a:r>
            <a:r>
              <a:rPr lang="en-GB" dirty="0"/>
              <a:t>objective of internationalization </a:t>
            </a:r>
            <a:r>
              <a:rPr lang="en-GB" dirty="0" smtClean="0"/>
              <a:t>… [is] </a:t>
            </a:r>
            <a:r>
              <a:rPr lang="en-GB" dirty="0"/>
              <a:t>creating a robust private market with the capacity to absorb some of this </a:t>
            </a:r>
            <a:r>
              <a:rPr lang="en-GB" dirty="0" smtClean="0"/>
              <a:t>[</a:t>
            </a:r>
            <a:r>
              <a:rPr lang="en-GB" dirty="0" err="1" smtClean="0"/>
              <a:t>PBoC’s</a:t>
            </a:r>
            <a:r>
              <a:rPr lang="en-GB" dirty="0" smtClean="0"/>
              <a:t> $3 trillion long dollar] exposure”. </a:t>
            </a:r>
          </a:p>
          <a:p>
            <a:r>
              <a:rPr lang="en-US" dirty="0" err="1" smtClean="0"/>
              <a:t>Intern’l</a:t>
            </a:r>
            <a:r>
              <a:rPr lang="en-US" dirty="0" smtClean="0"/>
              <a:t> policy coordination: Move beyond </a:t>
            </a:r>
            <a:r>
              <a:rPr lang="en-US" dirty="0" err="1" smtClean="0"/>
              <a:t>Obstfeld</a:t>
            </a:r>
            <a:r>
              <a:rPr lang="en-US" dirty="0" smtClean="0"/>
              <a:t> &amp; </a:t>
            </a:r>
            <a:r>
              <a:rPr lang="en-US" dirty="0" err="1" smtClean="0"/>
              <a:t>Rogoff’s</a:t>
            </a:r>
            <a:r>
              <a:rPr lang="en-US" dirty="0" smtClean="0"/>
              <a:t> house in order to </a:t>
            </a:r>
            <a:r>
              <a:rPr lang="en-US" dirty="0" err="1" smtClean="0"/>
              <a:t>recognise</a:t>
            </a:r>
            <a:r>
              <a:rPr lang="en-US" dirty="0" smtClean="0"/>
              <a:t> coop gains w ~linear down-side risk.</a:t>
            </a:r>
          </a:p>
          <a:p>
            <a:r>
              <a:rPr lang="en-US" dirty="0" smtClean="0"/>
              <a:t>Reform: required in China &amp; IMS.</a:t>
            </a:r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627699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Monetary consequences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7584" y="1340768"/>
            <a:ext cx="7920880" cy="4824536"/>
          </a:xfrm>
        </p:spPr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Insert in red: </a:t>
            </a:r>
            <a:r>
              <a:rPr lang="en-GB" dirty="0" smtClean="0"/>
              <a:t>”The </a:t>
            </a:r>
            <a:r>
              <a:rPr lang="en-GB" dirty="0"/>
              <a:t>key issue, put as simply as possible, is the ultimate fate of the USD 4 trillion position in foreign-exchange reserves accumulated by the PBOC through its conduct of exchange-rate </a:t>
            </a:r>
            <a:r>
              <a:rPr lang="en-GB" dirty="0" smtClean="0"/>
              <a:t>policy… </a:t>
            </a:r>
            <a:r>
              <a:rPr lang="en-GB" dirty="0"/>
              <a:t>the PBOC has funded the purchase of Chinese net exports </a:t>
            </a:r>
            <a:r>
              <a:rPr lang="en-GB" dirty="0">
                <a:solidFill>
                  <a:srgbClr val="FF0000"/>
                </a:solidFill>
              </a:rPr>
              <a:t>and corporate assets </a:t>
            </a:r>
            <a:r>
              <a:rPr lang="en-GB" dirty="0" smtClean="0">
                <a:solidFill>
                  <a:srgbClr val="FF0000"/>
                </a:solidFill>
              </a:rPr>
              <a:t>and recycled dollar borrowing by the corporate sector </a:t>
            </a:r>
            <a:r>
              <a:rPr lang="en-GB" dirty="0" smtClean="0"/>
              <a:t>by </a:t>
            </a:r>
            <a:r>
              <a:rPr lang="en-GB" dirty="0"/>
              <a:t>funding in the market for RMB reserves and lending in the market for international foreign-currency reserve assets. It is not essential that this position be </a:t>
            </a:r>
            <a:r>
              <a:rPr lang="en-GB" dirty="0" smtClean="0"/>
              <a:t>reversed..</a:t>
            </a:r>
            <a:r>
              <a:rPr lang="en-US" dirty="0" smtClean="0"/>
              <a:t>.” (or “</a:t>
            </a:r>
            <a:r>
              <a:rPr lang="en-GB" dirty="0" smtClean="0"/>
              <a:t>needs …ultimately </a:t>
            </a:r>
            <a:r>
              <a:rPr lang="en-GB" dirty="0"/>
              <a:t>to </a:t>
            </a:r>
            <a:r>
              <a:rPr lang="en-GB" dirty="0" smtClean="0"/>
              <a:t>liquidate”?). </a:t>
            </a:r>
            <a:endParaRPr lang="en-US" dirty="0" smtClean="0"/>
          </a:p>
          <a:p>
            <a:r>
              <a:rPr lang="en-US" dirty="0" smtClean="0"/>
              <a:t>Is shadow banking a response to force-feeding of safe assets (</a:t>
            </a:r>
            <a:r>
              <a:rPr lang="en-US" dirty="0" err="1" smtClean="0"/>
              <a:t>sterilisation</a:t>
            </a:r>
            <a:r>
              <a:rPr lang="en-US" dirty="0"/>
              <a:t> </a:t>
            </a:r>
            <a:r>
              <a:rPr lang="en-US" dirty="0" smtClean="0"/>
              <a:t>reserves at </a:t>
            </a:r>
            <a:r>
              <a:rPr lang="en-US" dirty="0" err="1" smtClean="0"/>
              <a:t>PBoC</a:t>
            </a:r>
            <a:r>
              <a:rPr lang="en-US" dirty="0" smtClean="0"/>
              <a:t> and </a:t>
            </a:r>
            <a:r>
              <a:rPr lang="en-US" dirty="0" err="1" smtClean="0"/>
              <a:t>PBoC</a:t>
            </a:r>
            <a:r>
              <a:rPr lang="en-US" dirty="0" smtClean="0"/>
              <a:t> bills) into banking system—banks respond to too-much asset safety by taking risk off-balance sheet?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939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Characterisation</a:t>
            </a:r>
            <a:r>
              <a:rPr lang="en-US" dirty="0" smtClean="0"/>
              <a:t> of exchange rate policy?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7584" y="1340768"/>
            <a:ext cx="7920880" cy="4824536"/>
          </a:xfrm>
        </p:spPr>
        <p:txBody>
          <a:bodyPr/>
          <a:lstStyle/>
          <a:p>
            <a:r>
              <a:rPr lang="en-GB" dirty="0" smtClean="0"/>
              <a:t>No doubt that immediate operations in CNY/$ and that fixing and band defined in dollar terms.</a:t>
            </a:r>
          </a:p>
          <a:p>
            <a:r>
              <a:rPr lang="en-GB" dirty="0" smtClean="0"/>
              <a:t>But market participants model fixing in terms Fed’s USD effective (early 2014 behaviour defied basket!).</a:t>
            </a:r>
          </a:p>
          <a:p>
            <a:r>
              <a:rPr lang="en-GB" dirty="0" smtClean="0"/>
              <a:t>And beyond the daily frequency, basket has seemed to figure in policy.</a:t>
            </a:r>
          </a:p>
          <a:p>
            <a:pPr lvl="1"/>
            <a:r>
              <a:rPr lang="en-GB" dirty="0" smtClean="0"/>
              <a:t>References in PBOC and SAFE documents to BIS effective exchange rates.</a:t>
            </a:r>
          </a:p>
          <a:p>
            <a:pPr lvl="1"/>
            <a:r>
              <a:rPr lang="en-GB" dirty="0" smtClean="0"/>
              <a:t>Graphical and econometric evidence.  </a:t>
            </a:r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84617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73C74-CEF1-4EF1-816F-B044B723FAA7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189" y="476673"/>
            <a:ext cx="7905751" cy="720080"/>
          </a:xfrm>
        </p:spPr>
        <p:txBody>
          <a:bodyPr/>
          <a:lstStyle/>
          <a:p>
            <a:r>
              <a:rPr lang="en-US" dirty="0" smtClean="0"/>
              <a:t>Nominal effective exchange rate of the </a:t>
            </a:r>
            <a:r>
              <a:rPr lang="en-US" dirty="0" err="1" smtClean="0"/>
              <a:t>renminbi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100 = 2005</a:t>
            </a:r>
            <a:endParaRPr lang="en-GB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18" y="1317624"/>
            <a:ext cx="8999932" cy="506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76355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73C74-CEF1-4EF1-816F-B044B723FAA7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189" y="476673"/>
            <a:ext cx="7905751" cy="720080"/>
          </a:xfrm>
        </p:spPr>
        <p:txBody>
          <a:bodyPr/>
          <a:lstStyle/>
          <a:p>
            <a:r>
              <a:rPr lang="en-US" dirty="0" smtClean="0"/>
              <a:t>Real effective exchange rate of the </a:t>
            </a:r>
            <a:r>
              <a:rPr lang="en-US" dirty="0" err="1" smtClean="0"/>
              <a:t>renminbi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100 = 2005</a:t>
            </a:r>
            <a:endParaRPr lang="en-GB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01512"/>
            <a:ext cx="8953653" cy="407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22620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rate dominates monetary policy? …                …Even with capital controls?</a:t>
            </a:r>
            <a:br>
              <a:rPr lang="en-US" dirty="0" smtClean="0"/>
            </a:br>
            <a:r>
              <a:rPr lang="en-US" dirty="0" smtClean="0"/>
              <a:t>USD Libor and Chinese deposit rate, one-year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348880"/>
            <a:ext cx="837088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763" y="5949280"/>
            <a:ext cx="8218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Source: Dong He and R McCauley, “Transmitting </a:t>
            </a:r>
            <a:r>
              <a:rPr lang="en-GB" sz="1400" dirty="0">
                <a:ea typeface="Segoe UI" pitchFamily="34" charset="0"/>
                <a:cs typeface="Segoe UI" pitchFamily="34" charset="0"/>
              </a:rPr>
              <a:t>global liquidity to East Asia: </a:t>
            </a:r>
            <a:r>
              <a:rPr lang="en-GB" sz="1400" dirty="0" smtClean="0">
                <a:ea typeface="Segoe UI" pitchFamily="34" charset="0"/>
                <a:cs typeface="Segoe UI" pitchFamily="34" charset="0"/>
              </a:rPr>
              <a:t> Policy </a:t>
            </a:r>
            <a:r>
              <a:rPr lang="en-GB" sz="1400" dirty="0">
                <a:ea typeface="Segoe UI" pitchFamily="34" charset="0"/>
                <a:cs typeface="Segoe UI" pitchFamily="34" charset="0"/>
              </a:rPr>
              <a:t>rates, bond yields, currencies and dollar </a:t>
            </a:r>
            <a:r>
              <a:rPr lang="en-GB" sz="1400" dirty="0" smtClean="0">
                <a:ea typeface="Segoe UI" pitchFamily="34" charset="0"/>
                <a:cs typeface="Segoe UI" pitchFamily="34" charset="0"/>
              </a:rPr>
              <a:t>credit”, BIS Working Paper no 431, October 2013. </a:t>
            </a:r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n-GB" sz="14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9693" y="3228945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5567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RMB and international monetary system 1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1560" y="1340768"/>
            <a:ext cx="7920880" cy="4824536"/>
          </a:xfrm>
        </p:spPr>
        <p:txBody>
          <a:bodyPr/>
          <a:lstStyle/>
          <a:p>
            <a:r>
              <a:rPr lang="en-US" dirty="0" smtClean="0"/>
              <a:t>AGREE: “</a:t>
            </a:r>
            <a:r>
              <a:rPr lang="en-GB" dirty="0" smtClean="0"/>
              <a:t>the </a:t>
            </a:r>
            <a:r>
              <a:rPr lang="en-GB" dirty="0"/>
              <a:t>objective of internationalization </a:t>
            </a:r>
            <a:r>
              <a:rPr lang="en-GB" dirty="0" smtClean="0"/>
              <a:t>would seem to be about creating </a:t>
            </a:r>
            <a:r>
              <a:rPr lang="en-GB" dirty="0"/>
              <a:t>a robust private market with the capacity to absorb some of this </a:t>
            </a:r>
            <a:r>
              <a:rPr lang="en-GB" dirty="0" smtClean="0"/>
              <a:t>[</a:t>
            </a:r>
            <a:r>
              <a:rPr lang="en-GB" dirty="0" err="1" smtClean="0"/>
              <a:t>PBoC’s</a:t>
            </a:r>
            <a:r>
              <a:rPr lang="en-GB" dirty="0" smtClean="0"/>
              <a:t> $3 trillion long dollar] exposure”. </a:t>
            </a:r>
          </a:p>
          <a:p>
            <a:r>
              <a:rPr lang="en-US" dirty="0" smtClean="0"/>
              <a:t>So, payoff = willing (and unhedged) ~CN </a:t>
            </a:r>
            <a:r>
              <a:rPr lang="en-US" dirty="0"/>
              <a:t>borrower </a:t>
            </a:r>
            <a:r>
              <a:rPr lang="en-US" dirty="0" smtClean="0"/>
              <a:t>of RMB.</a:t>
            </a:r>
          </a:p>
          <a:p>
            <a:pPr lvl="1"/>
            <a:r>
              <a:rPr lang="en-US" dirty="0" err="1" smtClean="0"/>
              <a:t>Eg</a:t>
            </a:r>
            <a:r>
              <a:rPr lang="en-US" dirty="0" smtClean="0"/>
              <a:t> Republic of Indonesia, Thai food company, Indian </a:t>
            </a:r>
            <a:r>
              <a:rPr lang="en-US" dirty="0" err="1" smtClean="0"/>
              <a:t>telco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Thus, China could share its long dollar/short RMB position w ROW.</a:t>
            </a:r>
          </a:p>
          <a:p>
            <a:r>
              <a:rPr lang="en-US" dirty="0" smtClean="0"/>
              <a:t>Goal is an offshore </a:t>
            </a:r>
            <a:r>
              <a:rPr lang="en-US" dirty="0"/>
              <a:t>RMB </a:t>
            </a:r>
            <a:r>
              <a:rPr lang="en-US" dirty="0" smtClean="0"/>
              <a:t>market of balanced </a:t>
            </a:r>
            <a:r>
              <a:rPr lang="en-US" dirty="0" err="1"/>
              <a:t>internationalisation</a:t>
            </a:r>
            <a:r>
              <a:rPr lang="en-US" dirty="0"/>
              <a:t> with borrowers as well as depositors/lenders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As authors describe </a:t>
            </a:r>
            <a:r>
              <a:rPr lang="en-US" dirty="0" err="1" smtClean="0"/>
              <a:t>eurodollar</a:t>
            </a:r>
            <a:r>
              <a:rPr lang="en-US" dirty="0" smtClean="0"/>
              <a:t>: </a:t>
            </a:r>
            <a:r>
              <a:rPr lang="en-GB" dirty="0" smtClean="0"/>
              <a:t> “a </a:t>
            </a:r>
            <a:r>
              <a:rPr lang="en-GB" dirty="0"/>
              <a:t>dollar-denominated term liability of non-US banks that is held as a liquid asset by non-US customers and used by the bank issuer to finance dollar loans and securities issued </a:t>
            </a:r>
            <a:r>
              <a:rPr lang="en-GB" i="1" dirty="0"/>
              <a:t>by other non-US </a:t>
            </a:r>
            <a:r>
              <a:rPr lang="en-GB" i="1" dirty="0" smtClean="0"/>
              <a:t>customers</a:t>
            </a:r>
            <a:r>
              <a:rPr lang="en-GB" dirty="0" smtClean="0"/>
              <a:t>” [italics added]. </a:t>
            </a:r>
            <a:endParaRPr lang="en-US" dirty="0" smtClean="0"/>
          </a:p>
          <a:p>
            <a:pPr lvl="1"/>
            <a:r>
              <a:rPr lang="en-US" dirty="0" smtClean="0"/>
              <a:t>As in He and McCauley, </a:t>
            </a:r>
            <a:r>
              <a:rPr lang="en-GB" dirty="0"/>
              <a:t>“Eurodollar banking and currency internationalisation” 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599337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IS_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ople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ldings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lain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Plain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Content">
  <a:themeElements>
    <a:clrScheme name="4_Office Theme 1">
      <a:dk1>
        <a:srgbClr val="4C4D4F"/>
      </a:dk1>
      <a:lt1>
        <a:srgbClr val="FFFFFF"/>
      </a:lt1>
      <a:dk2>
        <a:srgbClr val="BFEBFB"/>
      </a:dk2>
      <a:lt2>
        <a:srgbClr val="006991"/>
      </a:lt2>
      <a:accent1>
        <a:srgbClr val="FFFFFF"/>
      </a:accent1>
      <a:accent2>
        <a:srgbClr val="006991"/>
      </a:accent2>
      <a:accent3>
        <a:srgbClr val="FFFFFF"/>
      </a:accent3>
      <a:accent4>
        <a:srgbClr val="404042"/>
      </a:accent4>
      <a:accent5>
        <a:srgbClr val="FFFFFF"/>
      </a:accent5>
      <a:accent6>
        <a:srgbClr val="005E83"/>
      </a:accent6>
      <a:hlink>
        <a:srgbClr val="00AEEF"/>
      </a:hlink>
      <a:folHlink>
        <a:srgbClr val="4C4D4F"/>
      </a:folHlink>
    </a:clrScheme>
    <a:fontScheme name="1_Content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Theme 1">
        <a:dk1>
          <a:srgbClr val="4C4D4F"/>
        </a:dk1>
        <a:lt1>
          <a:srgbClr val="FFFFFF"/>
        </a:lt1>
        <a:dk2>
          <a:srgbClr val="BFEBFB"/>
        </a:dk2>
        <a:lt2>
          <a:srgbClr val="006991"/>
        </a:lt2>
        <a:accent1>
          <a:srgbClr val="FFFFFF"/>
        </a:accent1>
        <a:accent2>
          <a:srgbClr val="006991"/>
        </a:accent2>
        <a:accent3>
          <a:srgbClr val="FFFFFF"/>
        </a:accent3>
        <a:accent4>
          <a:srgbClr val="404042"/>
        </a:accent4>
        <a:accent5>
          <a:srgbClr val="FFFFFF"/>
        </a:accent5>
        <a:accent6>
          <a:srgbClr val="005E83"/>
        </a:accent6>
        <a:hlink>
          <a:srgbClr val="00AEEF"/>
        </a:hlink>
        <a:folHlink>
          <a:srgbClr val="4C4D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2">
        <a:dk1>
          <a:srgbClr val="FFFFFF"/>
        </a:dk1>
        <a:lt1>
          <a:srgbClr val="FFFFFF"/>
        </a:lt1>
        <a:dk2>
          <a:srgbClr val="00395C"/>
        </a:dk2>
        <a:lt2>
          <a:srgbClr val="BFEBFB"/>
        </a:lt2>
        <a:accent1>
          <a:srgbClr val="FFFFFF"/>
        </a:accent1>
        <a:accent2>
          <a:srgbClr val="006991"/>
        </a:accent2>
        <a:accent3>
          <a:srgbClr val="AAAEB5"/>
        </a:accent3>
        <a:accent4>
          <a:srgbClr val="DADADA"/>
        </a:accent4>
        <a:accent5>
          <a:srgbClr val="FFFFFF"/>
        </a:accent5>
        <a:accent6>
          <a:srgbClr val="005E83"/>
        </a:accent6>
        <a:hlink>
          <a:srgbClr val="FFFFFF"/>
        </a:hlink>
        <a:folHlink>
          <a:srgbClr val="4C4D4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BIS_ E</Template>
  <TotalTime>8</TotalTime>
  <Words>1072</Words>
  <Application>Microsoft Office PowerPoint</Application>
  <PresentationFormat>On-screen Show (4:3)</PresentationFormat>
  <Paragraphs>86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BIS_ E</vt:lpstr>
      <vt:lpstr>1_People_images</vt:lpstr>
      <vt:lpstr>2_Buildings_images</vt:lpstr>
      <vt:lpstr>3_Plain</vt:lpstr>
      <vt:lpstr>4_Plain</vt:lpstr>
      <vt:lpstr>1_Content</vt:lpstr>
      <vt:lpstr>Comments on “Renminbi internationalization and capital account liberalization” by Paul Jenkins, Daniel Neilson and Perry Mehrling</vt:lpstr>
      <vt:lpstr>An ambitious paper, covering a lot of ground</vt:lpstr>
      <vt:lpstr>An ambitious paper: punch lines</vt:lpstr>
      <vt:lpstr>Monetary consequences</vt:lpstr>
      <vt:lpstr>Characterisation of exchange rate policy?</vt:lpstr>
      <vt:lpstr>Nominal effective exchange rate of the renminbi 100 = 2005</vt:lpstr>
      <vt:lpstr>Real effective exchange rate of the renminbi 100 = 2005</vt:lpstr>
      <vt:lpstr>Exchange rate dominates monetary policy? …                …Even with capital controls? USD Libor and Chinese deposit rate, one-year  </vt:lpstr>
      <vt:lpstr>RMB and international monetary system 1</vt:lpstr>
      <vt:lpstr>RMB and international monetary system 2</vt:lpstr>
      <vt:lpstr>RMB and international monetary system 3</vt:lpstr>
      <vt:lpstr>International policy coordination: new theory needed </vt:lpstr>
    </vt:vector>
  </TitlesOfParts>
  <Company>Bank for International Settlements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Turner-Bonetti, Susan</dc:creator>
  <cp:lastModifiedBy>CHEUNG Pui-shan, Selina</cp:lastModifiedBy>
  <cp:revision>199</cp:revision>
  <cp:lastPrinted>2014-06-18T01:37:06Z</cp:lastPrinted>
  <dcterms:created xsi:type="dcterms:W3CDTF">2013-03-13T08:19:28Z</dcterms:created>
  <dcterms:modified xsi:type="dcterms:W3CDTF">2014-06-18T01:45:32Z</dcterms:modified>
</cp:coreProperties>
</file>