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7680" r:id="rId1"/>
    <p:sldMasterId id="2147487795" r:id="rId2"/>
    <p:sldMasterId id="2147487985" r:id="rId3"/>
    <p:sldMasterId id="2147487988" r:id="rId4"/>
  </p:sldMasterIdLst>
  <p:notesMasterIdLst>
    <p:notesMasterId r:id="rId36"/>
  </p:notesMasterIdLst>
  <p:handoutMasterIdLst>
    <p:handoutMasterId r:id="rId37"/>
  </p:handoutMasterIdLst>
  <p:sldIdLst>
    <p:sldId id="2171" r:id="rId5"/>
    <p:sldId id="2694" r:id="rId6"/>
    <p:sldId id="2721" r:id="rId7"/>
    <p:sldId id="2722" r:id="rId8"/>
    <p:sldId id="2723" r:id="rId9"/>
    <p:sldId id="2724" r:id="rId10"/>
    <p:sldId id="2726" r:id="rId11"/>
    <p:sldId id="2699" r:id="rId12"/>
    <p:sldId id="2700" r:id="rId13"/>
    <p:sldId id="2701" r:id="rId14"/>
    <p:sldId id="2702" r:id="rId15"/>
    <p:sldId id="2703" r:id="rId16"/>
    <p:sldId id="2696" r:id="rId17"/>
    <p:sldId id="2697" r:id="rId18"/>
    <p:sldId id="2709" r:id="rId19"/>
    <p:sldId id="2695" r:id="rId20"/>
    <p:sldId id="2725" r:id="rId21"/>
    <p:sldId id="2727" r:id="rId22"/>
    <p:sldId id="2653" r:id="rId23"/>
    <p:sldId id="2664" r:id="rId24"/>
    <p:sldId id="2669" r:id="rId25"/>
    <p:sldId id="2712" r:id="rId26"/>
    <p:sldId id="2713" r:id="rId27"/>
    <p:sldId id="2714" r:id="rId28"/>
    <p:sldId id="2715" r:id="rId29"/>
    <p:sldId id="2707" r:id="rId30"/>
    <p:sldId id="2708" r:id="rId31"/>
    <p:sldId id="2717" r:id="rId32"/>
    <p:sldId id="2716" r:id="rId33"/>
    <p:sldId id="2718" r:id="rId34"/>
    <p:sldId id="2719" r:id="rId35"/>
  </p:sldIdLst>
  <p:sldSz cx="10059988" cy="7773988"/>
  <p:notesSz cx="6797675" cy="9928225"/>
  <p:defaultTextStyle>
    <a:defPPr>
      <a:defRPr lang="zh-CN"/>
    </a:defPPr>
    <a:lvl1pPr algn="l" rtl="0" fontAlgn="base">
      <a:spcBef>
        <a:spcPct val="0"/>
      </a:spcBef>
      <a:spcAft>
        <a:spcPct val="0"/>
      </a:spcAft>
      <a:defRPr sz="3200" b="1" kern="1200">
        <a:solidFill>
          <a:schemeClr val="tx2"/>
        </a:solidFill>
        <a:latin typeface="Arial" charset="0"/>
        <a:ea typeface="宋体" charset="-122"/>
        <a:cs typeface="+mn-cs"/>
      </a:defRPr>
    </a:lvl1pPr>
    <a:lvl2pPr marL="457200" algn="l" rtl="0" fontAlgn="base">
      <a:spcBef>
        <a:spcPct val="0"/>
      </a:spcBef>
      <a:spcAft>
        <a:spcPct val="0"/>
      </a:spcAft>
      <a:defRPr sz="3200" b="1" kern="1200">
        <a:solidFill>
          <a:schemeClr val="tx2"/>
        </a:solidFill>
        <a:latin typeface="Arial" charset="0"/>
        <a:ea typeface="宋体" charset="-122"/>
        <a:cs typeface="+mn-cs"/>
      </a:defRPr>
    </a:lvl2pPr>
    <a:lvl3pPr marL="914400" algn="l" rtl="0" fontAlgn="base">
      <a:spcBef>
        <a:spcPct val="0"/>
      </a:spcBef>
      <a:spcAft>
        <a:spcPct val="0"/>
      </a:spcAft>
      <a:defRPr sz="3200" b="1" kern="1200">
        <a:solidFill>
          <a:schemeClr val="tx2"/>
        </a:solidFill>
        <a:latin typeface="Arial" charset="0"/>
        <a:ea typeface="宋体" charset="-122"/>
        <a:cs typeface="+mn-cs"/>
      </a:defRPr>
    </a:lvl3pPr>
    <a:lvl4pPr marL="1371600" algn="l" rtl="0" fontAlgn="base">
      <a:spcBef>
        <a:spcPct val="0"/>
      </a:spcBef>
      <a:spcAft>
        <a:spcPct val="0"/>
      </a:spcAft>
      <a:defRPr sz="3200" b="1" kern="1200">
        <a:solidFill>
          <a:schemeClr val="tx2"/>
        </a:solidFill>
        <a:latin typeface="Arial" charset="0"/>
        <a:ea typeface="宋体" charset="-122"/>
        <a:cs typeface="+mn-cs"/>
      </a:defRPr>
    </a:lvl4pPr>
    <a:lvl5pPr marL="1828800" algn="l" rtl="0" fontAlgn="base">
      <a:spcBef>
        <a:spcPct val="0"/>
      </a:spcBef>
      <a:spcAft>
        <a:spcPct val="0"/>
      </a:spcAft>
      <a:defRPr sz="3200" b="1" kern="1200">
        <a:solidFill>
          <a:schemeClr val="tx2"/>
        </a:solidFill>
        <a:latin typeface="Arial" charset="0"/>
        <a:ea typeface="宋体" charset="-122"/>
        <a:cs typeface="+mn-cs"/>
      </a:defRPr>
    </a:lvl5pPr>
    <a:lvl6pPr marL="2286000" algn="l" defTabSz="914400" rtl="0" eaLnBrk="1" latinLnBrk="0" hangingPunct="1">
      <a:defRPr sz="3200" b="1" kern="1200">
        <a:solidFill>
          <a:schemeClr val="tx2"/>
        </a:solidFill>
        <a:latin typeface="Arial" charset="0"/>
        <a:ea typeface="宋体" charset="-122"/>
        <a:cs typeface="+mn-cs"/>
      </a:defRPr>
    </a:lvl6pPr>
    <a:lvl7pPr marL="2743200" algn="l" defTabSz="914400" rtl="0" eaLnBrk="1" latinLnBrk="0" hangingPunct="1">
      <a:defRPr sz="3200" b="1" kern="1200">
        <a:solidFill>
          <a:schemeClr val="tx2"/>
        </a:solidFill>
        <a:latin typeface="Arial" charset="0"/>
        <a:ea typeface="宋体" charset="-122"/>
        <a:cs typeface="+mn-cs"/>
      </a:defRPr>
    </a:lvl7pPr>
    <a:lvl8pPr marL="3200400" algn="l" defTabSz="914400" rtl="0" eaLnBrk="1" latinLnBrk="0" hangingPunct="1">
      <a:defRPr sz="3200" b="1" kern="1200">
        <a:solidFill>
          <a:schemeClr val="tx2"/>
        </a:solidFill>
        <a:latin typeface="Arial" charset="0"/>
        <a:ea typeface="宋体" charset="-122"/>
        <a:cs typeface="+mn-cs"/>
      </a:defRPr>
    </a:lvl8pPr>
    <a:lvl9pPr marL="3657600" algn="l" defTabSz="914400" rtl="0" eaLnBrk="1" latinLnBrk="0" hangingPunct="1">
      <a:defRPr sz="3200" b="1" kern="1200">
        <a:solidFill>
          <a:schemeClr val="tx2"/>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00"/>
    <a:srgbClr val="CC3300"/>
    <a:srgbClr val="C8CDC5"/>
    <a:srgbClr val="F9CF49"/>
    <a:srgbClr val="ECA58E"/>
    <a:srgbClr val="D4ECD7"/>
    <a:srgbClr val="DCF8F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1" autoAdjust="0"/>
    <p:restoredTop sz="89565" autoAdjust="0"/>
  </p:normalViewPr>
  <p:slideViewPr>
    <p:cSldViewPr>
      <p:cViewPr>
        <p:scale>
          <a:sx n="70" d="100"/>
          <a:sy n="70" d="100"/>
        </p:scale>
        <p:origin x="-972" y="-762"/>
      </p:cViewPr>
      <p:guideLst>
        <p:guide orient="horz" pos="4172"/>
        <p:guide orient="horz" pos="1042"/>
        <p:guide pos="3168"/>
        <p:guide pos="5980"/>
        <p:guide pos="3077"/>
        <p:guide pos="3259"/>
        <p:guide pos="764"/>
        <p:guide pos="5572"/>
        <p:guide pos="356"/>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33" d="100"/>
        <a:sy n="33" d="100"/>
      </p:scale>
      <p:origin x="0" y="0"/>
    </p:cViewPr>
  </p:sorterViewPr>
  <p:notesViewPr>
    <p:cSldViewPr>
      <p:cViewPr>
        <p:scale>
          <a:sx n="100" d="100"/>
          <a:sy n="100" d="100"/>
        </p:scale>
        <p:origin x="-1908" y="-72"/>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0690" name="Rectangle 2"/>
          <p:cNvSpPr>
            <a:spLocks noGrp="1" noChangeArrowheads="1"/>
          </p:cNvSpPr>
          <p:nvPr>
            <p:ph type="hdr" sz="quarter"/>
          </p:nvPr>
        </p:nvSpPr>
        <p:spPr bwMode="auto">
          <a:xfrm>
            <a:off x="1" y="0"/>
            <a:ext cx="2946400" cy="495379"/>
          </a:xfrm>
          <a:prstGeom prst="rect">
            <a:avLst/>
          </a:prstGeom>
          <a:noFill/>
          <a:ln w="9525">
            <a:noFill/>
            <a:miter lim="800000"/>
            <a:headEnd/>
            <a:tailEnd/>
          </a:ln>
        </p:spPr>
        <p:txBody>
          <a:bodyPr vert="horz" wrap="square" lIns="92421" tIns="46212" rIns="92421" bIns="46212" numCol="1" anchor="t" anchorCtr="0" compatLnSpc="1">
            <a:prstTxWarp prst="textNoShape">
              <a:avLst/>
            </a:prstTxWarp>
          </a:bodyPr>
          <a:lstStyle>
            <a:lvl1pPr defTabSz="924597" eaLnBrk="0" hangingPunct="0">
              <a:spcBef>
                <a:spcPct val="50000"/>
              </a:spcBef>
              <a:defRPr sz="1200" b="0">
                <a:solidFill>
                  <a:schemeClr val="tx1"/>
                </a:solidFill>
                <a:latin typeface="Arial" charset="0"/>
                <a:ea typeface="楷体_GB2312" pitchFamily="49" charset="-122"/>
              </a:defRPr>
            </a:lvl1pPr>
          </a:lstStyle>
          <a:p>
            <a:pPr>
              <a:defRPr/>
            </a:pPr>
            <a:endParaRPr lang="zh-CN" altLang="en-US"/>
          </a:p>
        </p:txBody>
      </p:sp>
      <p:sp>
        <p:nvSpPr>
          <p:cNvPr id="370691" name="Rectangle 3"/>
          <p:cNvSpPr>
            <a:spLocks noGrp="1" noChangeArrowheads="1"/>
          </p:cNvSpPr>
          <p:nvPr>
            <p:ph type="dt" sz="quarter" idx="1"/>
          </p:nvPr>
        </p:nvSpPr>
        <p:spPr bwMode="auto">
          <a:xfrm>
            <a:off x="3849688" y="0"/>
            <a:ext cx="2946400" cy="495379"/>
          </a:xfrm>
          <a:prstGeom prst="rect">
            <a:avLst/>
          </a:prstGeom>
          <a:noFill/>
          <a:ln w="9525">
            <a:noFill/>
            <a:miter lim="800000"/>
            <a:headEnd/>
            <a:tailEnd/>
          </a:ln>
        </p:spPr>
        <p:txBody>
          <a:bodyPr vert="horz" wrap="square" lIns="92421" tIns="46212" rIns="92421" bIns="46212" numCol="1" anchor="t" anchorCtr="0" compatLnSpc="1">
            <a:prstTxWarp prst="textNoShape">
              <a:avLst/>
            </a:prstTxWarp>
          </a:bodyPr>
          <a:lstStyle>
            <a:lvl1pPr algn="r" defTabSz="924597" eaLnBrk="0" hangingPunct="0">
              <a:spcBef>
                <a:spcPct val="50000"/>
              </a:spcBef>
              <a:defRPr sz="1200" b="0">
                <a:solidFill>
                  <a:schemeClr val="tx1"/>
                </a:solidFill>
                <a:latin typeface="Arial" charset="0"/>
                <a:ea typeface="楷体_GB2312" pitchFamily="49" charset="-122"/>
              </a:defRPr>
            </a:lvl1pPr>
          </a:lstStyle>
          <a:p>
            <a:pPr>
              <a:defRPr/>
            </a:pPr>
            <a:fld id="{0253B86C-827A-4BCE-A8E7-B20493202FFC}" type="datetime1">
              <a:rPr lang="zh-CN" altLang="en-US"/>
              <a:pPr>
                <a:defRPr/>
              </a:pPr>
              <a:t>2014-6-19</a:t>
            </a:fld>
            <a:endParaRPr lang="en-US" altLang="zh-CN"/>
          </a:p>
        </p:txBody>
      </p:sp>
      <p:sp>
        <p:nvSpPr>
          <p:cNvPr id="370692" name="Rectangle 4"/>
          <p:cNvSpPr>
            <a:spLocks noGrp="1" noChangeArrowheads="1"/>
          </p:cNvSpPr>
          <p:nvPr>
            <p:ph type="ftr" sz="quarter" idx="2"/>
          </p:nvPr>
        </p:nvSpPr>
        <p:spPr bwMode="auto">
          <a:xfrm>
            <a:off x="1" y="9431258"/>
            <a:ext cx="2946400" cy="495379"/>
          </a:xfrm>
          <a:prstGeom prst="rect">
            <a:avLst/>
          </a:prstGeom>
          <a:noFill/>
          <a:ln w="9525">
            <a:noFill/>
            <a:miter lim="800000"/>
            <a:headEnd/>
            <a:tailEnd/>
          </a:ln>
        </p:spPr>
        <p:txBody>
          <a:bodyPr vert="horz" wrap="square" lIns="92421" tIns="46212" rIns="92421" bIns="46212" numCol="1" anchor="b" anchorCtr="0" compatLnSpc="1">
            <a:prstTxWarp prst="textNoShape">
              <a:avLst/>
            </a:prstTxWarp>
          </a:bodyPr>
          <a:lstStyle>
            <a:lvl1pPr defTabSz="924597" eaLnBrk="0" hangingPunct="0">
              <a:spcBef>
                <a:spcPct val="50000"/>
              </a:spcBef>
              <a:defRPr sz="1200" b="0">
                <a:solidFill>
                  <a:schemeClr val="tx1"/>
                </a:solidFill>
                <a:latin typeface="Arial" charset="0"/>
                <a:ea typeface="楷体_GB2312" pitchFamily="49" charset="-122"/>
              </a:defRPr>
            </a:lvl1pPr>
          </a:lstStyle>
          <a:p>
            <a:pPr>
              <a:defRPr/>
            </a:pPr>
            <a:endParaRPr lang="en-US" altLang="zh-CN"/>
          </a:p>
        </p:txBody>
      </p:sp>
      <p:sp>
        <p:nvSpPr>
          <p:cNvPr id="370693" name="Rectangle 5"/>
          <p:cNvSpPr>
            <a:spLocks noGrp="1" noChangeArrowheads="1"/>
          </p:cNvSpPr>
          <p:nvPr>
            <p:ph type="sldNum" sz="quarter" idx="3"/>
          </p:nvPr>
        </p:nvSpPr>
        <p:spPr bwMode="auto">
          <a:xfrm>
            <a:off x="3849688" y="9431258"/>
            <a:ext cx="2946400" cy="495379"/>
          </a:xfrm>
          <a:prstGeom prst="rect">
            <a:avLst/>
          </a:prstGeom>
          <a:noFill/>
          <a:ln w="9525">
            <a:noFill/>
            <a:miter lim="800000"/>
            <a:headEnd/>
            <a:tailEnd/>
          </a:ln>
        </p:spPr>
        <p:txBody>
          <a:bodyPr vert="horz" wrap="square" lIns="92421" tIns="46212" rIns="92421" bIns="46212" numCol="1" anchor="b" anchorCtr="0" compatLnSpc="1">
            <a:prstTxWarp prst="textNoShape">
              <a:avLst/>
            </a:prstTxWarp>
          </a:bodyPr>
          <a:lstStyle>
            <a:lvl1pPr algn="r" defTabSz="924597" eaLnBrk="0" hangingPunct="0">
              <a:spcBef>
                <a:spcPct val="50000"/>
              </a:spcBef>
              <a:defRPr sz="1200" b="0">
                <a:solidFill>
                  <a:schemeClr val="tx1"/>
                </a:solidFill>
                <a:latin typeface="Arial" charset="0"/>
                <a:ea typeface="楷体_GB2312" pitchFamily="49" charset="-122"/>
              </a:defRPr>
            </a:lvl1pPr>
          </a:lstStyle>
          <a:p>
            <a:pPr>
              <a:defRPr/>
            </a:pPr>
            <a:fld id="{8213786B-2212-4868-8C84-511FB4D76D0B}" type="slidenum">
              <a:rPr lang="zh-CN" altLang="en-US"/>
              <a:pPr>
                <a:defRPr/>
              </a:pPr>
              <a:t>‹#›</a:t>
            </a:fld>
            <a:endParaRPr lang="en-US" altLang="zh-CN"/>
          </a:p>
        </p:txBody>
      </p:sp>
    </p:spTree>
    <p:extLst>
      <p:ext uri="{BB962C8B-B14F-4D97-AF65-F5344CB8AC3E}">
        <p14:creationId xmlns:p14="http://schemas.microsoft.com/office/powerpoint/2010/main" val="489614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0"/>
            <a:ext cx="2946400" cy="495379"/>
          </a:xfrm>
          <a:prstGeom prst="rect">
            <a:avLst/>
          </a:prstGeom>
          <a:noFill/>
          <a:ln w="9525">
            <a:noFill/>
            <a:miter lim="800000"/>
            <a:headEnd/>
            <a:tailEnd/>
          </a:ln>
        </p:spPr>
        <p:txBody>
          <a:bodyPr vert="horz" wrap="square" lIns="92421" tIns="46212" rIns="92421" bIns="46212" numCol="1" anchor="t" anchorCtr="0" compatLnSpc="1">
            <a:prstTxWarp prst="textNoShape">
              <a:avLst/>
            </a:prstTxWarp>
          </a:bodyPr>
          <a:lstStyle>
            <a:lvl1pPr defTabSz="924597">
              <a:defRPr sz="1200" b="0">
                <a:solidFill>
                  <a:schemeClr val="tx1"/>
                </a:solidFill>
                <a:latin typeface="Arial" charset="0"/>
                <a:ea typeface="宋体" pitchFamily="2" charset="-122"/>
              </a:defRPr>
            </a:lvl1pPr>
          </a:lstStyle>
          <a:p>
            <a:pPr>
              <a:defRPr/>
            </a:pPr>
            <a:endParaRPr lang="zh-CN" altLang="en-US"/>
          </a:p>
        </p:txBody>
      </p:sp>
      <p:sp>
        <p:nvSpPr>
          <p:cNvPr id="5123" name="Rectangle 3"/>
          <p:cNvSpPr>
            <a:spLocks noGrp="1" noChangeArrowheads="1"/>
          </p:cNvSpPr>
          <p:nvPr>
            <p:ph type="dt" idx="1"/>
          </p:nvPr>
        </p:nvSpPr>
        <p:spPr bwMode="auto">
          <a:xfrm>
            <a:off x="3849688" y="0"/>
            <a:ext cx="2946400" cy="495379"/>
          </a:xfrm>
          <a:prstGeom prst="rect">
            <a:avLst/>
          </a:prstGeom>
          <a:noFill/>
          <a:ln w="9525">
            <a:noFill/>
            <a:miter lim="800000"/>
            <a:headEnd/>
            <a:tailEnd/>
          </a:ln>
        </p:spPr>
        <p:txBody>
          <a:bodyPr vert="horz" wrap="square" lIns="92421" tIns="46212" rIns="92421" bIns="46212" numCol="1" anchor="t" anchorCtr="0" compatLnSpc="1">
            <a:prstTxWarp prst="textNoShape">
              <a:avLst/>
            </a:prstTxWarp>
          </a:bodyPr>
          <a:lstStyle>
            <a:lvl1pPr algn="r" defTabSz="924597">
              <a:defRPr sz="1200" b="0">
                <a:solidFill>
                  <a:schemeClr val="tx1"/>
                </a:solidFill>
                <a:latin typeface="Arial" charset="0"/>
                <a:ea typeface="宋体" pitchFamily="2" charset="-122"/>
              </a:defRPr>
            </a:lvl1pPr>
          </a:lstStyle>
          <a:p>
            <a:pPr>
              <a:defRPr/>
            </a:pPr>
            <a:fld id="{E0F86044-883B-4286-9983-E32B17BB8843}" type="datetime1">
              <a:rPr lang="en-US"/>
              <a:pPr>
                <a:defRPr/>
              </a:pPr>
              <a:t>6/19/2014</a:t>
            </a:fld>
            <a:endParaRPr lang="en-US" altLang="zh-CN"/>
          </a:p>
        </p:txBody>
      </p:sp>
      <p:sp>
        <p:nvSpPr>
          <p:cNvPr id="25604" name="Rectangle 4"/>
          <p:cNvSpPr>
            <a:spLocks noGrp="1" noRot="1" noChangeAspect="1" noChangeArrowheads="1" noTextEdit="1"/>
          </p:cNvSpPr>
          <p:nvPr>
            <p:ph type="sldImg" idx="2"/>
          </p:nvPr>
        </p:nvSpPr>
        <p:spPr bwMode="auto">
          <a:xfrm>
            <a:off x="74613" y="0"/>
            <a:ext cx="6648450" cy="5137150"/>
          </a:xfrm>
          <a:prstGeom prst="rect">
            <a:avLst/>
          </a:prstGeom>
          <a:noFill/>
          <a:ln w="9525">
            <a:noFill/>
            <a:miter lim="800000"/>
            <a:headEnd/>
            <a:tailEnd/>
          </a:ln>
        </p:spPr>
      </p:sp>
      <p:sp>
        <p:nvSpPr>
          <p:cNvPr id="5125" name="Rectangle 5"/>
          <p:cNvSpPr>
            <a:spLocks noGrp="1" noChangeArrowheads="1"/>
          </p:cNvSpPr>
          <p:nvPr>
            <p:ph type="body" sz="quarter" idx="3"/>
          </p:nvPr>
        </p:nvSpPr>
        <p:spPr bwMode="auto">
          <a:xfrm>
            <a:off x="338138" y="5614298"/>
            <a:ext cx="6119812" cy="3837601"/>
          </a:xfrm>
          <a:prstGeom prst="rect">
            <a:avLst/>
          </a:prstGeom>
          <a:noFill/>
          <a:ln w="9525">
            <a:noFill/>
            <a:miter lim="800000"/>
            <a:headEnd/>
            <a:tailEnd/>
          </a:ln>
        </p:spPr>
        <p:txBody>
          <a:bodyPr vert="horz" wrap="square" lIns="92421" tIns="46212" rIns="92421" bIns="46212" numCol="1" anchor="t" anchorCtr="0" compatLnSpc="1">
            <a:prstTxWarp prst="textNoShape">
              <a:avLst/>
            </a:prstTxWarp>
          </a:bodyPr>
          <a:lstStyle/>
          <a:p>
            <a:pPr lvl="0"/>
            <a:r>
              <a:rPr lang="zh-CN" altLang="en-US" noProof="0" smtClean="0"/>
              <a:t> 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126" name="Rectangle 6"/>
          <p:cNvSpPr>
            <a:spLocks noGrp="1" noChangeArrowheads="1"/>
          </p:cNvSpPr>
          <p:nvPr>
            <p:ph type="ftr" sz="quarter" idx="4"/>
          </p:nvPr>
        </p:nvSpPr>
        <p:spPr bwMode="auto">
          <a:xfrm>
            <a:off x="1" y="9431258"/>
            <a:ext cx="2946400" cy="495379"/>
          </a:xfrm>
          <a:prstGeom prst="rect">
            <a:avLst/>
          </a:prstGeom>
          <a:noFill/>
          <a:ln w="9525">
            <a:noFill/>
            <a:miter lim="800000"/>
            <a:headEnd/>
            <a:tailEnd/>
          </a:ln>
        </p:spPr>
        <p:txBody>
          <a:bodyPr vert="horz" wrap="square" lIns="92421" tIns="46212" rIns="92421" bIns="46212" numCol="1" anchor="b" anchorCtr="0" compatLnSpc="1">
            <a:prstTxWarp prst="textNoShape">
              <a:avLst/>
            </a:prstTxWarp>
          </a:bodyPr>
          <a:lstStyle>
            <a:lvl1pPr defTabSz="924597">
              <a:defRPr sz="1200" b="0">
                <a:solidFill>
                  <a:schemeClr val="tx1"/>
                </a:solidFill>
                <a:latin typeface="Arial" charset="0"/>
                <a:ea typeface="宋体" pitchFamily="2" charset="-122"/>
              </a:defRPr>
            </a:lvl1pPr>
          </a:lstStyle>
          <a:p>
            <a:pPr>
              <a:defRPr/>
            </a:pPr>
            <a:endParaRPr lang="en-US" altLang="zh-CN"/>
          </a:p>
        </p:txBody>
      </p:sp>
      <p:sp>
        <p:nvSpPr>
          <p:cNvPr id="5127" name="Rectangle 7"/>
          <p:cNvSpPr>
            <a:spLocks noGrp="1" noChangeArrowheads="1"/>
          </p:cNvSpPr>
          <p:nvPr>
            <p:ph type="sldNum" sz="quarter" idx="5"/>
          </p:nvPr>
        </p:nvSpPr>
        <p:spPr bwMode="auto">
          <a:xfrm>
            <a:off x="3849688" y="9431258"/>
            <a:ext cx="2946400" cy="495379"/>
          </a:xfrm>
          <a:prstGeom prst="rect">
            <a:avLst/>
          </a:prstGeom>
          <a:noFill/>
          <a:ln w="9525">
            <a:noFill/>
            <a:miter lim="800000"/>
            <a:headEnd/>
            <a:tailEnd/>
          </a:ln>
        </p:spPr>
        <p:txBody>
          <a:bodyPr vert="horz" wrap="square" lIns="92421" tIns="46212" rIns="92421" bIns="46212" numCol="1" anchor="b" anchorCtr="0" compatLnSpc="1">
            <a:prstTxWarp prst="textNoShape">
              <a:avLst/>
            </a:prstTxWarp>
          </a:bodyPr>
          <a:lstStyle>
            <a:lvl1pPr algn="r" defTabSz="924597">
              <a:defRPr sz="1200" b="0">
                <a:solidFill>
                  <a:schemeClr val="tx1"/>
                </a:solidFill>
                <a:latin typeface="Arial" charset="0"/>
                <a:ea typeface="宋体" pitchFamily="2" charset="-122"/>
              </a:defRPr>
            </a:lvl1pPr>
          </a:lstStyle>
          <a:p>
            <a:pPr>
              <a:defRPr/>
            </a:pPr>
            <a:fld id="{FE51EAC3-9C9C-46E5-BF5B-2AB5163D54FD}" type="slidenum">
              <a:rPr lang="en-US" altLang="zh-CN"/>
              <a:pPr>
                <a:defRPr/>
              </a:pPr>
              <a:t>‹#›</a:t>
            </a:fld>
            <a:endParaRPr lang="en-US" altLang="zh-CN"/>
          </a:p>
        </p:txBody>
      </p:sp>
    </p:spTree>
    <p:extLst>
      <p:ext uri="{BB962C8B-B14F-4D97-AF65-F5344CB8AC3E}">
        <p14:creationId xmlns:p14="http://schemas.microsoft.com/office/powerpoint/2010/main" val="3238537972"/>
      </p:ext>
    </p:extLst>
  </p:cSld>
  <p:clrMap bg1="lt1" tx1="dk1" bg2="lt2" tx2="dk2" accent1="accent1" accent2="accent2" accent3="accent3" accent4="accent4" accent5="accent5" accent6="accent6" hlink="hlink" folHlink="folHlink"/>
  <p:notesStyle>
    <a:lvl1pPr algn="l" rtl="0" eaLnBrk="0" fontAlgn="base" hangingPunct="0">
      <a:lnSpc>
        <a:spcPct val="120000"/>
      </a:lnSpc>
      <a:spcBef>
        <a:spcPct val="40000"/>
      </a:spcBef>
      <a:spcAft>
        <a:spcPct val="0"/>
      </a:spcAft>
      <a:buSzPct val="80000"/>
      <a:buFont typeface="Wingdings" pitchFamily="2" charset="2"/>
      <a:defRPr sz="1200" kern="1200">
        <a:solidFill>
          <a:schemeClr val="tx1"/>
        </a:solidFill>
        <a:latin typeface="Times New Roman" pitchFamily="18" charset="0"/>
        <a:ea typeface="楷体_GB2312" pitchFamily="49" charset="-122"/>
        <a:cs typeface="+mn-cs"/>
      </a:defRPr>
    </a:lvl1pPr>
    <a:lvl2pPr marL="457200" algn="l" rtl="0" eaLnBrk="0" fontAlgn="base" hangingPunct="0">
      <a:lnSpc>
        <a:spcPct val="120000"/>
      </a:lnSpc>
      <a:spcBef>
        <a:spcPct val="40000"/>
      </a:spcBef>
      <a:spcAft>
        <a:spcPct val="0"/>
      </a:spcAft>
      <a:buSzPct val="80000"/>
      <a:buFont typeface="Wingdings" pitchFamily="2" charset="2"/>
      <a:defRPr sz="1200" kern="1200">
        <a:solidFill>
          <a:schemeClr val="tx1"/>
        </a:solidFill>
        <a:latin typeface="Times New Roman" pitchFamily="18" charset="0"/>
        <a:ea typeface="楷体_GB2312" pitchFamily="49" charset="-122"/>
        <a:cs typeface="+mn-cs"/>
      </a:defRPr>
    </a:lvl2pPr>
    <a:lvl3pPr marL="914400" algn="l" rtl="0" eaLnBrk="0" fontAlgn="base" hangingPunct="0">
      <a:lnSpc>
        <a:spcPct val="120000"/>
      </a:lnSpc>
      <a:spcBef>
        <a:spcPct val="40000"/>
      </a:spcBef>
      <a:spcAft>
        <a:spcPct val="0"/>
      </a:spcAft>
      <a:buSzPct val="80000"/>
      <a:buFont typeface="Wingdings" pitchFamily="2" charset="2"/>
      <a:defRPr sz="1200" kern="1200">
        <a:solidFill>
          <a:schemeClr val="tx1"/>
        </a:solidFill>
        <a:latin typeface="Times New Roman" pitchFamily="18" charset="0"/>
        <a:ea typeface="楷体_GB2312" pitchFamily="49" charset="-122"/>
        <a:cs typeface="+mn-cs"/>
      </a:defRPr>
    </a:lvl3pPr>
    <a:lvl4pPr marL="1371600" algn="l" rtl="0" eaLnBrk="0" fontAlgn="base" hangingPunct="0">
      <a:lnSpc>
        <a:spcPct val="120000"/>
      </a:lnSpc>
      <a:spcBef>
        <a:spcPct val="40000"/>
      </a:spcBef>
      <a:spcAft>
        <a:spcPct val="0"/>
      </a:spcAft>
      <a:buSzPct val="80000"/>
      <a:buFont typeface="Wingdings" pitchFamily="2" charset="2"/>
      <a:defRPr sz="1200" kern="1200">
        <a:solidFill>
          <a:schemeClr val="tx1"/>
        </a:solidFill>
        <a:latin typeface="Times New Roman" pitchFamily="18" charset="0"/>
        <a:ea typeface="楷体_GB2312" pitchFamily="49" charset="-122"/>
        <a:cs typeface="+mn-cs"/>
      </a:defRPr>
    </a:lvl4pPr>
    <a:lvl5pPr marL="1828800" algn="l" rtl="0" eaLnBrk="0" fontAlgn="base" hangingPunct="0">
      <a:lnSpc>
        <a:spcPct val="120000"/>
      </a:lnSpc>
      <a:spcBef>
        <a:spcPct val="40000"/>
      </a:spcBef>
      <a:spcAft>
        <a:spcPct val="0"/>
      </a:spcAft>
      <a:buSzPct val="80000"/>
      <a:buFont typeface="Wingdings" pitchFamily="2" charset="2"/>
      <a:defRPr sz="1200" kern="1200">
        <a:solidFill>
          <a:schemeClr val="tx1"/>
        </a:solidFill>
        <a:latin typeface="Times New Roman" pitchFamily="18" charset="0"/>
        <a:ea typeface="楷体_GB2312"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49688" y="9429672"/>
            <a:ext cx="2946400" cy="496966"/>
          </a:xfrm>
          <a:prstGeom prst="rect">
            <a:avLst/>
          </a:prstGeom>
          <a:noFill/>
          <a:ln w="9525">
            <a:noFill/>
            <a:miter lim="800000"/>
            <a:headEnd/>
            <a:tailEnd/>
          </a:ln>
        </p:spPr>
        <p:txBody>
          <a:bodyPr lIns="92136" tIns="46069" rIns="92136" bIns="46069" anchor="b"/>
          <a:lstStyle/>
          <a:p>
            <a:pPr algn="r"/>
            <a:fld id="{24F81515-4B7A-4F8A-9E37-C35447AA4322}" type="slidenum">
              <a:rPr lang="en-US" altLang="zh-CN" sz="1200" b="0">
                <a:solidFill>
                  <a:schemeClr val="tx1"/>
                </a:solidFill>
              </a:rPr>
              <a:pPr algn="r"/>
              <a:t>0</a:t>
            </a:fld>
            <a:endParaRPr lang="en-US" altLang="zh-CN" sz="1200" b="0">
              <a:solidFill>
                <a:schemeClr val="tx1"/>
              </a:solidFill>
            </a:endParaRPr>
          </a:p>
        </p:txBody>
      </p:sp>
      <p:sp>
        <p:nvSpPr>
          <p:cNvPr id="28674" name="Rectangle 2"/>
          <p:cNvSpPr>
            <a:spLocks noGrp="1" noRot="1" noChangeAspect="1" noChangeArrowheads="1" noTextEdit="1"/>
          </p:cNvSpPr>
          <p:nvPr>
            <p:ph type="sldImg"/>
          </p:nvPr>
        </p:nvSpPr>
        <p:spPr>
          <a:xfrm>
            <a:off x="-19050" y="838200"/>
            <a:ext cx="6837363" cy="5283200"/>
          </a:xfrm>
        </p:spPr>
      </p:sp>
      <p:sp>
        <p:nvSpPr>
          <p:cNvPr id="28675" name="Rectangle 4"/>
          <p:cNvSpPr>
            <a:spLocks noChangeArrowheads="1"/>
          </p:cNvSpPr>
          <p:nvPr/>
        </p:nvSpPr>
        <p:spPr bwMode="auto">
          <a:xfrm>
            <a:off x="6062663" y="9162929"/>
            <a:ext cx="735012" cy="765297"/>
          </a:xfrm>
          <a:prstGeom prst="rect">
            <a:avLst/>
          </a:prstGeom>
          <a:solidFill>
            <a:schemeClr val="bg1"/>
          </a:solidFill>
          <a:ln w="9525">
            <a:noFill/>
            <a:miter lim="800000"/>
            <a:headEnd/>
            <a:tailEnd/>
          </a:ln>
        </p:spPr>
        <p:txBody>
          <a:bodyPr wrap="none" lIns="92153" tIns="46077" rIns="92153" bIns="46077" anchor="ctr"/>
          <a:lstStyle/>
          <a:p>
            <a:endParaRPr lang="en-PH" altLang="zh-CN">
              <a:ea typeface="楷体_GB2312"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p:sp>
      <p:sp>
        <p:nvSpPr>
          <p:cNvPr id="31746"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p:sp>
      <p:sp>
        <p:nvSpPr>
          <p:cNvPr id="33794"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xfrm>
            <a:off x="993775" y="742950"/>
            <a:ext cx="4818063" cy="3724275"/>
          </a:xfrm>
        </p:spPr>
      </p:sp>
      <p:sp>
        <p:nvSpPr>
          <p:cNvPr id="60418" name="Rectangle 3"/>
          <p:cNvSpPr>
            <a:spLocks noGrp="1" noChangeArrowheads="1"/>
          </p:cNvSpPr>
          <p:nvPr>
            <p:ph type="body" idx="1"/>
          </p:nvPr>
        </p:nvSpPr>
        <p:spPr>
          <a:xfrm>
            <a:off x="681038" y="4717219"/>
            <a:ext cx="5435600" cy="4467939"/>
          </a:xfrm>
          <a:noFill/>
          <a:ln/>
        </p:spPr>
        <p:txBody>
          <a:bodyPr lIns="92136" tIns="46069" rIns="92136" bIns="46069"/>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Logo">
    <p:spTree>
      <p:nvGrpSpPr>
        <p:cNvPr id="1" name=""/>
        <p:cNvGrpSpPr/>
        <p:nvPr/>
      </p:nvGrpSpPr>
      <p:grpSpPr>
        <a:xfrm>
          <a:off x="0" y="0"/>
          <a:ext cx="0" cy="0"/>
          <a:chOff x="0" y="0"/>
          <a:chExt cx="0" cy="0"/>
        </a:xfrm>
      </p:grpSpPr>
      <p:pic>
        <p:nvPicPr>
          <p:cNvPr id="2" name="Picture 45" descr="C:\Documents and Settings\dingdi\桌面\中金-横版.png"/>
          <p:cNvPicPr>
            <a:picLocks noChangeAspect="1" noChangeArrowheads="1"/>
          </p:cNvPicPr>
          <p:nvPr userDrawn="1"/>
        </p:nvPicPr>
        <p:blipFill>
          <a:blip r:embed="rId2"/>
          <a:srcRect/>
          <a:stretch>
            <a:fillRect/>
          </a:stretch>
        </p:blipFill>
        <p:spPr bwMode="auto">
          <a:xfrm>
            <a:off x="349250" y="6948488"/>
            <a:ext cx="1404938" cy="503237"/>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54063" y="2414588"/>
            <a:ext cx="8551862" cy="1666875"/>
          </a:xfrm>
        </p:spPr>
        <p:txBody>
          <a:bodyPr/>
          <a:lstStyle/>
          <a:p>
            <a:r>
              <a:rPr lang="zh-CN" altLang="en-US"/>
              <a:t>单击此处编辑母版标题样式</a:t>
            </a:r>
          </a:p>
        </p:txBody>
      </p:sp>
      <p:sp>
        <p:nvSpPr>
          <p:cNvPr id="3" name="副标题 2"/>
          <p:cNvSpPr>
            <a:spLocks noGrp="1"/>
          </p:cNvSpPr>
          <p:nvPr>
            <p:ph type="subTitle" idx="1"/>
          </p:nvPr>
        </p:nvSpPr>
        <p:spPr>
          <a:xfrm>
            <a:off x="1509713" y="4405313"/>
            <a:ext cx="7040562" cy="19859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fld id="{6BF0E85A-EDA1-4BF5-A92F-C6E2E8C0BD05}"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54DB07D-56E5-4F79-8793-6772620E747F}"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2B004753-8406-4B70-88CF-6CE9AC9935EB}"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425EBBB-9892-425B-966F-AD10CC0FEEEB}"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95338" y="4995863"/>
            <a:ext cx="8550275" cy="15430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95338" y="3295650"/>
            <a:ext cx="8550275" cy="170021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CE911162-A8A4-477F-AFAC-3934EA8ECAD1}"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5BAE91F-1F10-4CC3-B71F-1B75849C4F7B}" type="slidenum">
              <a:rPr lang="zh-CN" altLang="en-US"/>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65150" y="1654175"/>
            <a:ext cx="4387850" cy="4824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105400" y="1654175"/>
            <a:ext cx="4389438" cy="4824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fld id="{3B197C11-702E-44CD-92E1-D0AE97CF5A76}" type="datetime1">
              <a:rPr lang="zh-CN" altLang="en-US"/>
              <a:pPr>
                <a:defRPr/>
              </a:pPr>
              <a:t>2014-6-19</a:t>
            </a:fld>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8C6F0E6-EB4B-49AD-B016-004D5F20DCF6}" type="slidenum">
              <a:rPr lang="zh-CN" altLang="en-US"/>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3238" y="311150"/>
            <a:ext cx="9053512" cy="12954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3238" y="1739900"/>
            <a:ext cx="4445000"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03238" y="2465388"/>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10163" y="1739900"/>
            <a:ext cx="4446587"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10163" y="2465388"/>
            <a:ext cx="4446587"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fld id="{4372690E-5F2D-430B-9170-AF47ED9AA590}" type="datetime1">
              <a:rPr lang="zh-CN" altLang="en-US"/>
              <a:pPr>
                <a:defRPr/>
              </a:pPr>
              <a:t>2014-6-19</a:t>
            </a:fld>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397C1EB-A3CE-43A8-8DE3-961D8EFFDA9D}" type="slidenum">
              <a:rPr lang="zh-CN" altLang="en-US"/>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fld id="{F76F3319-E12B-4E46-A0DF-1993C3B315F6}" type="datetime1">
              <a:rPr lang="zh-CN" altLang="en-US"/>
              <a:pPr>
                <a:defRPr/>
              </a:pPr>
              <a:t>2014-6-19</a:t>
            </a:fld>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7B38B11-ADB7-445F-84BD-A0828C86005B}" type="slidenum">
              <a:rPr lang="zh-CN" altLang="en-US"/>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C7BC155-2FCC-4A4C-9CAC-EFD678BFB5AB}" type="datetime1">
              <a:rPr lang="zh-CN" altLang="en-US"/>
              <a:pPr>
                <a:defRPr/>
              </a:pPr>
              <a:t>2014-6-19</a:t>
            </a:fld>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7B0723E6-FAE1-4C49-A695-EF0444F941C9}" type="slidenum">
              <a:rPr lang="zh-CN" altLang="en-US"/>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3238" y="309563"/>
            <a:ext cx="3309937" cy="131762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933825" y="309563"/>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3238" y="1627188"/>
            <a:ext cx="3309937" cy="53165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597D74BC-C7CF-481C-AA0C-C34D3D0BCC74}" type="datetime1">
              <a:rPr lang="zh-CN" altLang="en-US"/>
              <a:pPr>
                <a:defRPr/>
              </a:pPr>
              <a:t>2014-6-19</a:t>
            </a:fld>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0B9FF4C-7946-459D-8973-E9153FD4363D}" type="slidenum">
              <a:rPr lang="zh-CN" altLang="en-US"/>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71675" y="5441950"/>
            <a:ext cx="6035675" cy="6429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971675" y="695325"/>
            <a:ext cx="6035675" cy="4664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71675" y="6084888"/>
            <a:ext cx="6035675" cy="911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5D1673F5-3B36-4496-9A08-9C2B3D86AE09}" type="datetime1">
              <a:rPr lang="zh-CN" altLang="en-US"/>
              <a:pPr>
                <a:defRPr/>
              </a:pPr>
              <a:t>2014-6-19</a:t>
            </a:fld>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0E3FFC2-8E71-4500-AD34-2E814C410435}" type="slidenum">
              <a:rPr lang="zh-CN" altLang="en-US"/>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3152A94D-9874-4441-A45B-D293BF90B9CE}"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373B1F8-41E0-4E0F-88C1-C8552B29C1E2}"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62813" y="622300"/>
            <a:ext cx="2232025" cy="58562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65150" y="622300"/>
            <a:ext cx="6545263" cy="58562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DDE7DF9A-8E4C-46D8-919E-A261BF4F870C}"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CE7D428-E2BE-452F-B1F5-6121E4A74A25}"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65150" y="622300"/>
            <a:ext cx="8929688" cy="1031875"/>
          </a:xfrm>
          <a:prstGeom prst="rect">
            <a:avLst/>
          </a:prstGeom>
        </p:spPr>
        <p:txBody>
          <a:bodyPr/>
          <a:lstStyle>
            <a:lvl1pPr>
              <a:defRPr>
                <a:latin typeface="+mj-lt"/>
                <a:ea typeface="楷体_GB2312" pitchFamily="49" charset="-122"/>
              </a:defRPr>
            </a:lvl1pPr>
          </a:lstStyle>
          <a:p>
            <a:r>
              <a:rPr lang="zh-CN" altLang="en-US"/>
              <a:t>单击此处编辑母版标题样式</a:t>
            </a:r>
          </a:p>
        </p:txBody>
      </p:sp>
      <p:sp>
        <p:nvSpPr>
          <p:cNvPr id="3" name="Rectangle 4"/>
          <p:cNvSpPr>
            <a:spLocks noGrp="1" noChangeArrowheads="1"/>
          </p:cNvSpPr>
          <p:nvPr>
            <p:ph type="dt" sz="half" idx="10"/>
          </p:nvPr>
        </p:nvSpPr>
        <p:spPr>
          <a:xfrm>
            <a:off x="503238" y="7078663"/>
            <a:ext cx="2346325" cy="541337"/>
          </a:xfrm>
          <a:prstGeom prst="rect">
            <a:avLst/>
          </a:prstGeom>
        </p:spPr>
        <p:txBody>
          <a:bodyPr/>
          <a:lstStyle>
            <a:lvl1pPr>
              <a:defRPr/>
            </a:lvl1pPr>
          </a:lstStyle>
          <a:p>
            <a:pPr>
              <a:defRPr/>
            </a:pPr>
            <a:fld id="{DDB9A256-6440-433A-8AB5-C761F7C51024}" type="datetime1">
              <a:rPr lang="zh-CN" altLang="en-US"/>
              <a:pPr>
                <a:defRPr/>
              </a:pPr>
              <a:t>2014-6-19</a:t>
            </a:fld>
            <a:endParaRPr lang="en-US" altLang="zh-CN" dirty="0"/>
          </a:p>
        </p:txBody>
      </p:sp>
      <p:sp>
        <p:nvSpPr>
          <p:cNvPr id="4" name="Rectangle 5"/>
          <p:cNvSpPr>
            <a:spLocks noGrp="1" noChangeArrowheads="1"/>
          </p:cNvSpPr>
          <p:nvPr>
            <p:ph type="ftr" sz="quarter" idx="11"/>
          </p:nvPr>
        </p:nvSpPr>
        <p:spPr>
          <a:xfrm>
            <a:off x="3436938" y="7078663"/>
            <a:ext cx="3186112" cy="541337"/>
          </a:xfrm>
          <a:prstGeom prst="rect">
            <a:avLst/>
          </a:prstGeom>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xfrm>
            <a:off x="7210425" y="7078663"/>
            <a:ext cx="2346325" cy="541337"/>
          </a:xfrm>
          <a:prstGeom prst="rect">
            <a:avLst/>
          </a:prstGeom>
        </p:spPr>
        <p:txBody>
          <a:bodyPr/>
          <a:lstStyle>
            <a:lvl1pPr>
              <a:defRPr/>
            </a:lvl1pPr>
          </a:lstStyle>
          <a:p>
            <a:pPr>
              <a:defRPr/>
            </a:pPr>
            <a:fld id="{86069FAC-6F46-4440-BA47-D94D7CB006B1}"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mj-lt"/>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ln/>
        </p:spPr>
        <p:txBody>
          <a:bodyPr/>
          <a:lstStyle>
            <a:lvl1pPr>
              <a:defRPr/>
            </a:lvl1pPr>
          </a:lstStyle>
          <a:p>
            <a:pPr>
              <a:defRPr/>
            </a:pPr>
            <a:fld id="{5694AC7F-EF93-44B8-9299-FEF5E510BBBF}"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AD74EFD-F96A-43A1-8CCD-9F3B66F2B3C5}"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mj-lt"/>
                <a:ea typeface="楷体_GB2312" pitchFamily="49" charset="-122"/>
              </a:defRPr>
            </a:lvl1p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fld id="{A3A53F1F-D357-4648-BD33-4E37CD8CFEBF}" type="datetime1">
              <a:rPr lang="zh-CN" altLang="en-US"/>
              <a:pPr>
                <a:defRPr/>
              </a:pPr>
              <a:t>2014-6-19</a:t>
            </a:fld>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31EB270A-CBB7-473A-8DA1-07F9096341FF}"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53C8BA6-3BD2-4140-86E6-1DAF5B54934E}" type="datetime1">
              <a:rPr lang="zh-CN" altLang="en-US"/>
              <a:pPr>
                <a:defRPr/>
              </a:pPr>
              <a:t>2014-6-19</a:t>
            </a:fld>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A31ED26-21C1-49F4-AA0E-8C4AA7E8573C}"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mj-lt"/>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ln/>
        </p:spPr>
        <p:txBody>
          <a:bodyPr/>
          <a:lstStyle>
            <a:lvl1pPr>
              <a:defRPr/>
            </a:lvl1pPr>
          </a:lstStyle>
          <a:p>
            <a:pPr>
              <a:defRPr/>
            </a:pPr>
            <a:fld id="{D36960DC-A953-42E7-9F6C-622EEA6EB3AC}" type="datetime1">
              <a:rPr lang="zh-CN" altLang="en-US"/>
              <a:pPr>
                <a:defRPr/>
              </a:pPr>
              <a:t>2014-6-19</a:t>
            </a:fld>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0B9200A-B7D6-4709-955C-460775F1CB82}"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mj-lt"/>
                <a:ea typeface="楷体_GB2312" pitchFamily="49" charset="-122"/>
              </a:defRPr>
            </a:lvl1p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fld id="{45772A06-8F7F-4C4A-A0E6-1326D7355EC0}" type="datetime1">
              <a:rPr lang="zh-CN" altLang="en-US"/>
              <a:pPr>
                <a:defRPr/>
              </a:pPr>
              <a:t>2014-6-19</a:t>
            </a:fld>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D55B7A3-85FB-4D2A-98B6-9ED4F8B2F1AF}"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658AD7F-A047-42A1-9490-E342E788E98C}" type="datetime1">
              <a:rPr lang="zh-CN" altLang="en-US"/>
              <a:pPr>
                <a:defRPr/>
              </a:pPr>
              <a:t>2014-6-19</a:t>
            </a:fld>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6DCAAB99-9022-45A5-8113-EE3DB9A3AEA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8009" r:id="rId1"/>
    <p:sldLayoutId id="2147487991" r:id="rId2"/>
    <p:sldLayoutId id="2147488010"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sz="4300">
          <a:solidFill>
            <a:schemeClr val="tx2"/>
          </a:solidFill>
          <a:latin typeface="+mj-lt"/>
          <a:ea typeface="+mj-ea"/>
          <a:cs typeface="+mj-cs"/>
        </a:defRPr>
      </a:lvl1pPr>
      <a:lvl2pPr algn="ctr" rtl="0" eaLnBrk="0" fontAlgn="base" hangingPunct="0">
        <a:spcBef>
          <a:spcPct val="0"/>
        </a:spcBef>
        <a:spcAft>
          <a:spcPct val="0"/>
        </a:spcAft>
        <a:defRPr sz="4300">
          <a:solidFill>
            <a:schemeClr val="tx2"/>
          </a:solidFill>
          <a:latin typeface="Arial" charset="0"/>
          <a:ea typeface="宋体" pitchFamily="2" charset="-122"/>
        </a:defRPr>
      </a:lvl2pPr>
      <a:lvl3pPr algn="ctr" rtl="0" eaLnBrk="0" fontAlgn="base" hangingPunct="0">
        <a:spcBef>
          <a:spcPct val="0"/>
        </a:spcBef>
        <a:spcAft>
          <a:spcPct val="0"/>
        </a:spcAft>
        <a:defRPr sz="4300">
          <a:solidFill>
            <a:schemeClr val="tx2"/>
          </a:solidFill>
          <a:latin typeface="Arial" charset="0"/>
          <a:ea typeface="宋体" pitchFamily="2" charset="-122"/>
        </a:defRPr>
      </a:lvl3pPr>
      <a:lvl4pPr algn="ctr" rtl="0" eaLnBrk="0" fontAlgn="base" hangingPunct="0">
        <a:spcBef>
          <a:spcPct val="0"/>
        </a:spcBef>
        <a:spcAft>
          <a:spcPct val="0"/>
        </a:spcAft>
        <a:defRPr sz="4300">
          <a:solidFill>
            <a:schemeClr val="tx2"/>
          </a:solidFill>
          <a:latin typeface="Arial" charset="0"/>
          <a:ea typeface="宋体" pitchFamily="2" charset="-122"/>
        </a:defRPr>
      </a:lvl4pPr>
      <a:lvl5pPr algn="ctr" rtl="0" eaLnBrk="0" fontAlgn="base" hangingPunct="0">
        <a:spcBef>
          <a:spcPct val="0"/>
        </a:spcBef>
        <a:spcAft>
          <a:spcPct val="0"/>
        </a:spcAft>
        <a:defRPr sz="4300">
          <a:solidFill>
            <a:schemeClr val="tx2"/>
          </a:solidFill>
          <a:latin typeface="Arial" charset="0"/>
          <a:ea typeface="宋体" pitchFamily="2" charset="-122"/>
        </a:defRPr>
      </a:lvl5pPr>
      <a:lvl6pPr marL="457200" algn="ctr" rtl="0" fontAlgn="base">
        <a:spcBef>
          <a:spcPct val="0"/>
        </a:spcBef>
        <a:spcAft>
          <a:spcPct val="0"/>
        </a:spcAft>
        <a:defRPr sz="4300">
          <a:solidFill>
            <a:schemeClr val="tx2"/>
          </a:solidFill>
          <a:latin typeface="Arial" charset="0"/>
          <a:ea typeface="宋体" pitchFamily="2" charset="-122"/>
        </a:defRPr>
      </a:lvl6pPr>
      <a:lvl7pPr marL="914400" algn="ctr" rtl="0" fontAlgn="base">
        <a:spcBef>
          <a:spcPct val="0"/>
        </a:spcBef>
        <a:spcAft>
          <a:spcPct val="0"/>
        </a:spcAft>
        <a:defRPr sz="4300">
          <a:solidFill>
            <a:schemeClr val="tx2"/>
          </a:solidFill>
          <a:latin typeface="Arial" charset="0"/>
          <a:ea typeface="宋体" pitchFamily="2" charset="-122"/>
        </a:defRPr>
      </a:lvl7pPr>
      <a:lvl8pPr marL="1371600" algn="ctr" rtl="0" fontAlgn="base">
        <a:spcBef>
          <a:spcPct val="0"/>
        </a:spcBef>
        <a:spcAft>
          <a:spcPct val="0"/>
        </a:spcAft>
        <a:defRPr sz="4300">
          <a:solidFill>
            <a:schemeClr val="tx2"/>
          </a:solidFill>
          <a:latin typeface="Arial" charset="0"/>
          <a:ea typeface="宋体" pitchFamily="2" charset="-122"/>
        </a:defRPr>
      </a:lvl8pPr>
      <a:lvl9pPr marL="1828800" algn="ctr" rtl="0" fontAlgn="base">
        <a:spcBef>
          <a:spcPct val="0"/>
        </a:spcBef>
        <a:spcAft>
          <a:spcPct val="0"/>
        </a:spcAft>
        <a:defRPr sz="43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500">
          <a:solidFill>
            <a:schemeClr val="tx1"/>
          </a:solidFill>
          <a:latin typeface="+mn-lt"/>
          <a:ea typeface="+mn-ea"/>
        </a:defRPr>
      </a:lvl3pPr>
      <a:lvl4pPr marL="1598613" indent="-227013"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565150" y="622300"/>
            <a:ext cx="8929688" cy="1031875"/>
          </a:xfrm>
          <a:prstGeom prst="rect">
            <a:avLst/>
          </a:prstGeom>
          <a:noFill/>
          <a:ln w="9525">
            <a:noFill/>
            <a:miter lim="800000"/>
            <a:headEnd/>
            <a:tailEnd/>
          </a:ln>
        </p:spPr>
        <p:txBody>
          <a:bodyPr vert="horz" wrap="square" lIns="91425" tIns="45713" rIns="91425" bIns="45713"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565150" y="1654175"/>
            <a:ext cx="8929688" cy="4968875"/>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44" name="Rectangle 4"/>
          <p:cNvSpPr>
            <a:spLocks noGrp="1" noChangeArrowheads="1"/>
          </p:cNvSpPr>
          <p:nvPr>
            <p:ph type="dt" sz="half" idx="2"/>
          </p:nvPr>
        </p:nvSpPr>
        <p:spPr bwMode="auto">
          <a:xfrm>
            <a:off x="503238"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eaLnBrk="0" hangingPunct="0">
              <a:defRPr sz="1400" b="0">
                <a:solidFill>
                  <a:schemeClr val="tx1"/>
                </a:solidFill>
                <a:latin typeface="+mn-lt"/>
                <a:ea typeface="楷体_GB2312" pitchFamily="49" charset="-122"/>
              </a:defRPr>
            </a:lvl1pPr>
          </a:lstStyle>
          <a:p>
            <a:pPr>
              <a:defRPr/>
            </a:pPr>
            <a:fld id="{C0EC3C0D-5B78-4B32-B084-C6C4CAFA13EA}" type="datetime1">
              <a:rPr lang="zh-CN" altLang="en-US"/>
              <a:pPr>
                <a:defRPr/>
              </a:pPr>
              <a:t>2014-6-19</a:t>
            </a:fld>
            <a:endParaRPr lang="en-US" altLang="zh-CN" dirty="0"/>
          </a:p>
        </p:txBody>
      </p:sp>
      <p:sp>
        <p:nvSpPr>
          <p:cNvPr id="61445" name="Rectangle 5"/>
          <p:cNvSpPr>
            <a:spLocks noGrp="1" noChangeArrowheads="1"/>
          </p:cNvSpPr>
          <p:nvPr>
            <p:ph type="ftr" sz="quarter" idx="3"/>
          </p:nvPr>
        </p:nvSpPr>
        <p:spPr bwMode="auto">
          <a:xfrm>
            <a:off x="3436938" y="7078663"/>
            <a:ext cx="3186112"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ctr" eaLnBrk="0" hangingPunct="0">
              <a:defRPr sz="1400" b="0">
                <a:solidFill>
                  <a:schemeClr val="tx1"/>
                </a:solidFill>
                <a:latin typeface="+mn-lt"/>
                <a:ea typeface="楷体_GB2312" pitchFamily="49" charset="-122"/>
              </a:defRPr>
            </a:lvl1pPr>
          </a:lstStyle>
          <a:p>
            <a:pPr>
              <a:defRPr/>
            </a:pPr>
            <a:endParaRPr lang="en-US" altLang="zh-CN"/>
          </a:p>
        </p:txBody>
      </p:sp>
      <p:sp>
        <p:nvSpPr>
          <p:cNvPr id="61446" name="Rectangle 6"/>
          <p:cNvSpPr>
            <a:spLocks noGrp="1" noChangeArrowheads="1"/>
          </p:cNvSpPr>
          <p:nvPr>
            <p:ph type="sldNum" sz="quarter" idx="4"/>
          </p:nvPr>
        </p:nvSpPr>
        <p:spPr bwMode="auto">
          <a:xfrm>
            <a:off x="7210425"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r" eaLnBrk="0" hangingPunct="0">
              <a:defRPr sz="1400" b="0">
                <a:solidFill>
                  <a:schemeClr val="tx1"/>
                </a:solidFill>
                <a:latin typeface="+mn-lt"/>
                <a:ea typeface="楷体_GB2312" pitchFamily="49" charset="-122"/>
              </a:defRPr>
            </a:lvl1pPr>
          </a:lstStyle>
          <a:p>
            <a:pPr>
              <a:defRPr/>
            </a:pPr>
            <a:fld id="{05B74BE9-A6FD-4253-B60B-C48D0557E32E}" type="slidenum">
              <a:rPr lang="zh-CN" altLang="en-US"/>
              <a:pPr>
                <a:defRPr/>
              </a:pPr>
              <a:t>‹#›</a:t>
            </a:fld>
            <a:endParaRPr lang="en-US" altLang="zh-CN"/>
          </a:p>
        </p:txBody>
      </p:sp>
      <p:sp>
        <p:nvSpPr>
          <p:cNvPr id="1031" name="Line 7"/>
          <p:cNvSpPr>
            <a:spLocks noChangeShapeType="1"/>
          </p:cNvSpPr>
          <p:nvPr/>
        </p:nvSpPr>
        <p:spPr bwMode="auto">
          <a:xfrm>
            <a:off x="1212850" y="6623050"/>
            <a:ext cx="3097213" cy="0"/>
          </a:xfrm>
          <a:prstGeom prst="line">
            <a:avLst/>
          </a:prstGeom>
          <a:noFill/>
          <a:ln w="9525">
            <a:solidFill>
              <a:schemeClr val="tx1"/>
            </a:solidFill>
            <a:round/>
            <a:headEnd/>
            <a:tailEnd/>
          </a:ln>
          <a:extLst/>
        </p:spPr>
        <p:txBody>
          <a:bodyPr/>
          <a:lstStyle/>
          <a:p>
            <a:pPr>
              <a:defRPr/>
            </a:pPr>
            <a:endParaRPr lang="zh-CN" altLang="en-US">
              <a:ea typeface="宋体" pitchFamily="2" charset="-122"/>
            </a:endParaRPr>
          </a:p>
        </p:txBody>
      </p:sp>
      <p:pic>
        <p:nvPicPr>
          <p:cNvPr id="5128" name="Picture 45" descr="C:\Documents and Settings\dingdi\桌面\中金-横版.png"/>
          <p:cNvPicPr>
            <a:picLocks noChangeAspect="1" noChangeArrowheads="1"/>
          </p:cNvPicPr>
          <p:nvPr/>
        </p:nvPicPr>
        <p:blipFill>
          <a:blip r:embed="rId5"/>
          <a:srcRect/>
          <a:stretch>
            <a:fillRect/>
          </a:stretch>
        </p:blipFill>
        <p:spPr bwMode="auto">
          <a:xfrm>
            <a:off x="349250" y="6948488"/>
            <a:ext cx="1404938" cy="503237"/>
          </a:xfrm>
          <a:prstGeom prst="rect">
            <a:avLst/>
          </a:prstGeom>
          <a:noFill/>
          <a:ln w="9525">
            <a:noFill/>
            <a:miter lim="800000"/>
            <a:headEnd/>
            <a:tailEnd/>
          </a:ln>
        </p:spPr>
      </p:pic>
      <p:pic>
        <p:nvPicPr>
          <p:cNvPr id="5129" name="Picture 45" descr="C:\Documents and Settings\dingdi\桌面\中金-横版.png"/>
          <p:cNvPicPr>
            <a:picLocks noChangeAspect="1" noChangeArrowheads="1"/>
          </p:cNvPicPr>
          <p:nvPr userDrawn="1"/>
        </p:nvPicPr>
        <p:blipFill>
          <a:blip r:embed="rId5"/>
          <a:srcRect/>
          <a:stretch>
            <a:fillRect/>
          </a:stretch>
        </p:blipFill>
        <p:spPr bwMode="auto">
          <a:xfrm>
            <a:off x="349250" y="6948488"/>
            <a:ext cx="1404938" cy="5032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7994" r:id="rId1"/>
    <p:sldLayoutId id="2147487993" r:id="rId2"/>
    <p:sldLayoutId id="2147487992" r:id="rId3"/>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2"/>
          </a:solidFill>
          <a:latin typeface="+mj-lt"/>
          <a:ea typeface="楷体_GB2312" pitchFamily="49" charset="-122"/>
          <a:cs typeface="+mj-cs"/>
        </a:defRPr>
      </a:lvl1pPr>
      <a:lvl2pPr algn="l" rtl="0" eaLnBrk="0" fontAlgn="base" hangingPunct="0">
        <a:spcBef>
          <a:spcPct val="0"/>
        </a:spcBef>
        <a:spcAft>
          <a:spcPct val="0"/>
        </a:spcAft>
        <a:defRPr sz="3200" b="1">
          <a:solidFill>
            <a:schemeClr val="tx2"/>
          </a:solidFill>
          <a:latin typeface="Arial" charset="0"/>
          <a:ea typeface="楷体_GB2312" pitchFamily="49" charset="-122"/>
        </a:defRPr>
      </a:lvl2pPr>
      <a:lvl3pPr algn="l" rtl="0" eaLnBrk="0" fontAlgn="base" hangingPunct="0">
        <a:spcBef>
          <a:spcPct val="0"/>
        </a:spcBef>
        <a:spcAft>
          <a:spcPct val="0"/>
        </a:spcAft>
        <a:defRPr sz="3200" b="1">
          <a:solidFill>
            <a:schemeClr val="tx2"/>
          </a:solidFill>
          <a:latin typeface="Arial" charset="0"/>
          <a:ea typeface="楷体_GB2312" pitchFamily="49" charset="-122"/>
        </a:defRPr>
      </a:lvl3pPr>
      <a:lvl4pPr algn="l" rtl="0" eaLnBrk="0" fontAlgn="base" hangingPunct="0">
        <a:spcBef>
          <a:spcPct val="0"/>
        </a:spcBef>
        <a:spcAft>
          <a:spcPct val="0"/>
        </a:spcAft>
        <a:defRPr sz="3200" b="1">
          <a:solidFill>
            <a:schemeClr val="tx2"/>
          </a:solidFill>
          <a:latin typeface="Arial" charset="0"/>
          <a:ea typeface="楷体_GB2312" pitchFamily="49" charset="-122"/>
        </a:defRPr>
      </a:lvl4pPr>
      <a:lvl5pPr algn="l" rtl="0" eaLnBrk="0" fontAlgn="base" hangingPunct="0">
        <a:spcBef>
          <a:spcPct val="0"/>
        </a:spcBef>
        <a:spcAft>
          <a:spcPct val="0"/>
        </a:spcAft>
        <a:defRPr sz="3200" b="1">
          <a:solidFill>
            <a:schemeClr val="tx2"/>
          </a:solidFill>
          <a:latin typeface="Arial" charset="0"/>
          <a:ea typeface="楷体_GB2312" pitchFamily="49" charset="-122"/>
        </a:defRPr>
      </a:lvl5pPr>
      <a:lvl6pPr marL="457200" algn="l" rtl="0" eaLnBrk="0" fontAlgn="base" hangingPunct="0">
        <a:spcBef>
          <a:spcPct val="0"/>
        </a:spcBef>
        <a:spcAft>
          <a:spcPct val="0"/>
        </a:spcAft>
        <a:defRPr sz="3200" b="1">
          <a:solidFill>
            <a:schemeClr val="tx2"/>
          </a:solidFill>
          <a:latin typeface="Arial" charset="0"/>
          <a:ea typeface="宋体" charset="-122"/>
        </a:defRPr>
      </a:lvl6pPr>
      <a:lvl7pPr marL="914400" algn="l" rtl="0" eaLnBrk="0" fontAlgn="base" hangingPunct="0">
        <a:spcBef>
          <a:spcPct val="0"/>
        </a:spcBef>
        <a:spcAft>
          <a:spcPct val="0"/>
        </a:spcAft>
        <a:defRPr sz="3200" b="1">
          <a:solidFill>
            <a:schemeClr val="tx2"/>
          </a:solidFill>
          <a:latin typeface="Arial" charset="0"/>
          <a:ea typeface="宋体" charset="-122"/>
        </a:defRPr>
      </a:lvl7pPr>
      <a:lvl8pPr marL="1371600" algn="l" rtl="0" eaLnBrk="0" fontAlgn="base" hangingPunct="0">
        <a:spcBef>
          <a:spcPct val="0"/>
        </a:spcBef>
        <a:spcAft>
          <a:spcPct val="0"/>
        </a:spcAft>
        <a:defRPr sz="3200" b="1">
          <a:solidFill>
            <a:schemeClr val="tx2"/>
          </a:solidFill>
          <a:latin typeface="Arial" charset="0"/>
          <a:ea typeface="宋体" charset="-122"/>
        </a:defRPr>
      </a:lvl8pPr>
      <a:lvl9pPr marL="1828800" algn="l" rtl="0" eaLnBrk="0" fontAlgn="base" hangingPunct="0">
        <a:spcBef>
          <a:spcPct val="0"/>
        </a:spcBef>
        <a:spcAft>
          <a:spcPct val="0"/>
        </a:spcAft>
        <a:defRPr sz="3200" b="1">
          <a:solidFill>
            <a:schemeClr val="tx2"/>
          </a:solidFill>
          <a:latin typeface="Arial" charset="0"/>
          <a:ea typeface="宋体" charset="-122"/>
        </a:defRPr>
      </a:lvl9pPr>
    </p:titleStyle>
    <p:bodyStyle>
      <a:lvl1pPr marL="342900" indent="-342900" algn="l" rtl="0" eaLnBrk="0" fontAlgn="base" hangingPunct="0">
        <a:lnSpc>
          <a:spcPct val="120000"/>
        </a:lnSpc>
        <a:spcBef>
          <a:spcPct val="30000"/>
        </a:spcBef>
        <a:spcAft>
          <a:spcPct val="0"/>
        </a:spcAft>
        <a:buClr>
          <a:srgbClr val="CC3300"/>
        </a:buClr>
        <a:buSzPct val="80000"/>
        <a:buFont typeface="Wingdings" pitchFamily="2" charset="2"/>
        <a:buChar char="n"/>
        <a:defRPr sz="2500">
          <a:solidFill>
            <a:schemeClr val="tx1"/>
          </a:solidFill>
          <a:latin typeface="+mn-lt"/>
          <a:ea typeface="楷体_GB2312" pitchFamily="49" charset="-122"/>
          <a:cs typeface="+mn-cs"/>
        </a:defRPr>
      </a:lvl1pPr>
      <a:lvl2pPr marL="742950" indent="-285750" algn="l" rtl="0" eaLnBrk="0" fontAlgn="base" hangingPunct="0">
        <a:lnSpc>
          <a:spcPct val="120000"/>
        </a:lnSpc>
        <a:spcBef>
          <a:spcPct val="30000"/>
        </a:spcBef>
        <a:spcAft>
          <a:spcPct val="0"/>
        </a:spcAft>
        <a:buClr>
          <a:srgbClr val="CC3300"/>
        </a:buClr>
        <a:buSzPct val="80000"/>
        <a:buFont typeface="Arial" charset="0"/>
        <a:buChar char="–"/>
        <a:defRPr sz="2000">
          <a:solidFill>
            <a:schemeClr val="tx1"/>
          </a:solidFill>
          <a:latin typeface="+mn-lt"/>
          <a:ea typeface="楷体_GB2312" pitchFamily="49" charset="-122"/>
        </a:defRPr>
      </a:lvl2pPr>
      <a:lvl3pPr marL="1143000" indent="-228600"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3pPr>
      <a:lvl4pPr marL="1598613" indent="-227013"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4pPr>
      <a:lvl5pPr marL="2057400" indent="-228600"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5pPr>
      <a:lvl6pPr marL="2514600" indent="-228600" algn="l" rtl="0" eaLnBrk="0" fontAlgn="base" hangingPunct="0">
        <a:lnSpc>
          <a:spcPct val="120000"/>
        </a:lnSpc>
        <a:spcBef>
          <a:spcPct val="30000"/>
        </a:spcBef>
        <a:spcAft>
          <a:spcPct val="0"/>
        </a:spcAft>
        <a:buChar char="»"/>
        <a:defRPr sz="2500">
          <a:solidFill>
            <a:schemeClr val="tx1"/>
          </a:solidFill>
          <a:latin typeface="+mn-lt"/>
          <a:ea typeface="+mn-ea"/>
        </a:defRPr>
      </a:lvl6pPr>
      <a:lvl7pPr marL="2971800" indent="-228600" algn="l" rtl="0" eaLnBrk="0" fontAlgn="base" hangingPunct="0">
        <a:lnSpc>
          <a:spcPct val="120000"/>
        </a:lnSpc>
        <a:spcBef>
          <a:spcPct val="30000"/>
        </a:spcBef>
        <a:spcAft>
          <a:spcPct val="0"/>
        </a:spcAft>
        <a:buChar char="»"/>
        <a:defRPr sz="2500">
          <a:solidFill>
            <a:schemeClr val="tx1"/>
          </a:solidFill>
          <a:latin typeface="+mn-lt"/>
          <a:ea typeface="+mn-ea"/>
        </a:defRPr>
      </a:lvl7pPr>
      <a:lvl8pPr marL="3429000" indent="-228600" algn="l" rtl="0" eaLnBrk="0" fontAlgn="base" hangingPunct="0">
        <a:lnSpc>
          <a:spcPct val="120000"/>
        </a:lnSpc>
        <a:spcBef>
          <a:spcPct val="30000"/>
        </a:spcBef>
        <a:spcAft>
          <a:spcPct val="0"/>
        </a:spcAft>
        <a:buChar char="»"/>
        <a:defRPr sz="2500">
          <a:solidFill>
            <a:schemeClr val="tx1"/>
          </a:solidFill>
          <a:latin typeface="+mn-lt"/>
          <a:ea typeface="+mn-ea"/>
        </a:defRPr>
      </a:lvl8pPr>
      <a:lvl9pPr marL="3886200" indent="-228600" algn="l" rtl="0" eaLnBrk="0" fontAlgn="base" hangingPunct="0">
        <a:lnSpc>
          <a:spcPct val="120000"/>
        </a:lnSpc>
        <a:spcBef>
          <a:spcPct val="30000"/>
        </a:spcBef>
        <a:spcAft>
          <a:spcPct val="0"/>
        </a:spcAft>
        <a:buChar char="»"/>
        <a:defRPr sz="25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565150" y="622300"/>
            <a:ext cx="8929688" cy="1031875"/>
          </a:xfrm>
          <a:prstGeom prst="rect">
            <a:avLst/>
          </a:prstGeom>
          <a:noFill/>
          <a:ln w="9525">
            <a:noFill/>
            <a:miter lim="800000"/>
            <a:headEnd/>
            <a:tailEnd/>
          </a:ln>
        </p:spPr>
        <p:txBody>
          <a:bodyPr vert="horz" wrap="square" lIns="91425" tIns="45713" rIns="91425" bIns="45713" numCol="1" anchor="ctr" anchorCtr="0" compatLnSpc="1">
            <a:prstTxWarp prst="textNoShape">
              <a:avLst/>
            </a:prstTxWarp>
          </a:bodyPr>
          <a:lstStyle/>
          <a:p>
            <a:pPr lvl="0"/>
            <a:r>
              <a:rPr lang="zh-CN" altLang="en-US" smtClean="0"/>
              <a:t>单击此处编辑母版标题样式</a:t>
            </a:r>
          </a:p>
        </p:txBody>
      </p:sp>
      <p:sp>
        <p:nvSpPr>
          <p:cNvPr id="9219" name="Rectangle 3"/>
          <p:cNvSpPr>
            <a:spLocks noGrp="1" noChangeArrowheads="1"/>
          </p:cNvSpPr>
          <p:nvPr>
            <p:ph type="body" idx="1"/>
          </p:nvPr>
        </p:nvSpPr>
        <p:spPr bwMode="auto">
          <a:xfrm>
            <a:off x="565150" y="1654175"/>
            <a:ext cx="8929688" cy="4968875"/>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44" name="Rectangle 4"/>
          <p:cNvSpPr>
            <a:spLocks noGrp="1" noChangeArrowheads="1"/>
          </p:cNvSpPr>
          <p:nvPr>
            <p:ph type="dt" sz="half" idx="2"/>
          </p:nvPr>
        </p:nvSpPr>
        <p:spPr bwMode="auto">
          <a:xfrm>
            <a:off x="503238"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eaLnBrk="0" hangingPunct="0">
              <a:defRPr sz="1400" b="0">
                <a:solidFill>
                  <a:schemeClr val="tx1"/>
                </a:solidFill>
                <a:latin typeface="+mn-lt"/>
                <a:ea typeface="楷体_GB2312" pitchFamily="49" charset="-122"/>
              </a:defRPr>
            </a:lvl1pPr>
          </a:lstStyle>
          <a:p>
            <a:pPr>
              <a:defRPr/>
            </a:pPr>
            <a:fld id="{0F7DED65-E04B-4E89-8110-057567FB429B}" type="datetime1">
              <a:rPr lang="zh-CN" altLang="en-US"/>
              <a:pPr>
                <a:defRPr/>
              </a:pPr>
              <a:t>2014-6-19</a:t>
            </a:fld>
            <a:endParaRPr lang="en-US" altLang="zh-CN" dirty="0"/>
          </a:p>
        </p:txBody>
      </p:sp>
      <p:sp>
        <p:nvSpPr>
          <p:cNvPr id="61445" name="Rectangle 5"/>
          <p:cNvSpPr>
            <a:spLocks noGrp="1" noChangeArrowheads="1"/>
          </p:cNvSpPr>
          <p:nvPr>
            <p:ph type="ftr" sz="quarter" idx="3"/>
          </p:nvPr>
        </p:nvSpPr>
        <p:spPr bwMode="auto">
          <a:xfrm>
            <a:off x="3436938" y="7078663"/>
            <a:ext cx="3186112"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ctr" eaLnBrk="0" hangingPunct="0">
              <a:defRPr sz="1400" b="0">
                <a:solidFill>
                  <a:schemeClr val="tx1"/>
                </a:solidFill>
                <a:latin typeface="+mn-lt"/>
                <a:ea typeface="楷体_GB2312" pitchFamily="49" charset="-122"/>
              </a:defRPr>
            </a:lvl1pPr>
          </a:lstStyle>
          <a:p>
            <a:pPr>
              <a:defRPr/>
            </a:pPr>
            <a:endParaRPr lang="en-US" altLang="zh-CN"/>
          </a:p>
        </p:txBody>
      </p:sp>
      <p:sp>
        <p:nvSpPr>
          <p:cNvPr id="61446" name="Rectangle 6"/>
          <p:cNvSpPr>
            <a:spLocks noGrp="1" noChangeArrowheads="1"/>
          </p:cNvSpPr>
          <p:nvPr>
            <p:ph type="sldNum" sz="quarter" idx="4"/>
          </p:nvPr>
        </p:nvSpPr>
        <p:spPr bwMode="auto">
          <a:xfrm>
            <a:off x="7210425"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r" eaLnBrk="0" hangingPunct="0">
              <a:defRPr sz="1400" b="0">
                <a:solidFill>
                  <a:schemeClr val="tx1"/>
                </a:solidFill>
                <a:latin typeface="+mn-lt"/>
                <a:ea typeface="楷体_GB2312" pitchFamily="49" charset="-122"/>
              </a:defRPr>
            </a:lvl1pPr>
          </a:lstStyle>
          <a:p>
            <a:pPr>
              <a:defRPr/>
            </a:pPr>
            <a:fld id="{592B27BE-7B9F-4429-8566-EC2F47097769}" type="slidenum">
              <a:rPr lang="zh-CN" altLang="en-US"/>
              <a:pPr>
                <a:defRPr/>
              </a:pPr>
              <a:t>‹#›</a:t>
            </a:fld>
            <a:endParaRPr lang="en-US" altLang="zh-CN"/>
          </a:p>
        </p:txBody>
      </p:sp>
      <p:pic>
        <p:nvPicPr>
          <p:cNvPr id="9223" name="Picture 45" descr="C:\Documents and Settings\dingdi\桌面\中金-横版.png"/>
          <p:cNvPicPr>
            <a:picLocks noChangeAspect="1" noChangeArrowheads="1"/>
          </p:cNvPicPr>
          <p:nvPr/>
        </p:nvPicPr>
        <p:blipFill>
          <a:blip r:embed="rId5"/>
          <a:srcRect/>
          <a:stretch>
            <a:fillRect/>
          </a:stretch>
        </p:blipFill>
        <p:spPr bwMode="auto">
          <a:xfrm>
            <a:off x="349250" y="6948488"/>
            <a:ext cx="1404938" cy="503237"/>
          </a:xfrm>
          <a:prstGeom prst="rect">
            <a:avLst/>
          </a:prstGeom>
          <a:noFill/>
          <a:ln w="9525">
            <a:noFill/>
            <a:miter lim="800000"/>
            <a:headEnd/>
            <a:tailEnd/>
          </a:ln>
        </p:spPr>
      </p:pic>
      <p:pic>
        <p:nvPicPr>
          <p:cNvPr id="9224" name="Picture 45" descr="C:\Documents and Settings\dingdi\桌面\中金-横版.png"/>
          <p:cNvPicPr>
            <a:picLocks noChangeAspect="1" noChangeArrowheads="1"/>
          </p:cNvPicPr>
          <p:nvPr userDrawn="1"/>
        </p:nvPicPr>
        <p:blipFill>
          <a:blip r:embed="rId5"/>
          <a:srcRect/>
          <a:stretch>
            <a:fillRect/>
          </a:stretch>
        </p:blipFill>
        <p:spPr bwMode="auto">
          <a:xfrm>
            <a:off x="349250" y="6948488"/>
            <a:ext cx="1404938" cy="5032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7997" r:id="rId1"/>
    <p:sldLayoutId id="2147487996" r:id="rId2"/>
    <p:sldLayoutId id="2147487995" r:id="rId3"/>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2"/>
          </a:solidFill>
          <a:latin typeface="+mj-lt"/>
          <a:ea typeface="楷体_GB2312" pitchFamily="49" charset="-122"/>
          <a:cs typeface="+mj-cs"/>
        </a:defRPr>
      </a:lvl1pPr>
      <a:lvl2pPr algn="l" rtl="0" eaLnBrk="0" fontAlgn="base" hangingPunct="0">
        <a:spcBef>
          <a:spcPct val="0"/>
        </a:spcBef>
        <a:spcAft>
          <a:spcPct val="0"/>
        </a:spcAft>
        <a:defRPr sz="3200" b="1">
          <a:solidFill>
            <a:schemeClr val="tx2"/>
          </a:solidFill>
          <a:latin typeface="Arial" charset="0"/>
          <a:ea typeface="楷体_GB2312" pitchFamily="49" charset="-122"/>
        </a:defRPr>
      </a:lvl2pPr>
      <a:lvl3pPr algn="l" rtl="0" eaLnBrk="0" fontAlgn="base" hangingPunct="0">
        <a:spcBef>
          <a:spcPct val="0"/>
        </a:spcBef>
        <a:spcAft>
          <a:spcPct val="0"/>
        </a:spcAft>
        <a:defRPr sz="3200" b="1">
          <a:solidFill>
            <a:schemeClr val="tx2"/>
          </a:solidFill>
          <a:latin typeface="Arial" charset="0"/>
          <a:ea typeface="楷体_GB2312" pitchFamily="49" charset="-122"/>
        </a:defRPr>
      </a:lvl3pPr>
      <a:lvl4pPr algn="l" rtl="0" eaLnBrk="0" fontAlgn="base" hangingPunct="0">
        <a:spcBef>
          <a:spcPct val="0"/>
        </a:spcBef>
        <a:spcAft>
          <a:spcPct val="0"/>
        </a:spcAft>
        <a:defRPr sz="3200" b="1">
          <a:solidFill>
            <a:schemeClr val="tx2"/>
          </a:solidFill>
          <a:latin typeface="Arial" charset="0"/>
          <a:ea typeface="楷体_GB2312" pitchFamily="49" charset="-122"/>
        </a:defRPr>
      </a:lvl4pPr>
      <a:lvl5pPr algn="l" rtl="0" eaLnBrk="0" fontAlgn="base" hangingPunct="0">
        <a:spcBef>
          <a:spcPct val="0"/>
        </a:spcBef>
        <a:spcAft>
          <a:spcPct val="0"/>
        </a:spcAft>
        <a:defRPr sz="3200" b="1">
          <a:solidFill>
            <a:schemeClr val="tx2"/>
          </a:solidFill>
          <a:latin typeface="Arial" charset="0"/>
          <a:ea typeface="楷体_GB2312" pitchFamily="49" charset="-122"/>
        </a:defRPr>
      </a:lvl5pPr>
      <a:lvl6pPr marL="457200" algn="l" rtl="0" eaLnBrk="0" fontAlgn="base" hangingPunct="0">
        <a:spcBef>
          <a:spcPct val="0"/>
        </a:spcBef>
        <a:spcAft>
          <a:spcPct val="0"/>
        </a:spcAft>
        <a:defRPr sz="3200" b="1">
          <a:solidFill>
            <a:schemeClr val="tx2"/>
          </a:solidFill>
          <a:latin typeface="Arial" charset="0"/>
          <a:ea typeface="宋体" charset="-122"/>
        </a:defRPr>
      </a:lvl6pPr>
      <a:lvl7pPr marL="914400" algn="l" rtl="0" eaLnBrk="0" fontAlgn="base" hangingPunct="0">
        <a:spcBef>
          <a:spcPct val="0"/>
        </a:spcBef>
        <a:spcAft>
          <a:spcPct val="0"/>
        </a:spcAft>
        <a:defRPr sz="3200" b="1">
          <a:solidFill>
            <a:schemeClr val="tx2"/>
          </a:solidFill>
          <a:latin typeface="Arial" charset="0"/>
          <a:ea typeface="宋体" charset="-122"/>
        </a:defRPr>
      </a:lvl7pPr>
      <a:lvl8pPr marL="1371600" algn="l" rtl="0" eaLnBrk="0" fontAlgn="base" hangingPunct="0">
        <a:spcBef>
          <a:spcPct val="0"/>
        </a:spcBef>
        <a:spcAft>
          <a:spcPct val="0"/>
        </a:spcAft>
        <a:defRPr sz="3200" b="1">
          <a:solidFill>
            <a:schemeClr val="tx2"/>
          </a:solidFill>
          <a:latin typeface="Arial" charset="0"/>
          <a:ea typeface="宋体" charset="-122"/>
        </a:defRPr>
      </a:lvl8pPr>
      <a:lvl9pPr marL="1828800" algn="l" rtl="0" eaLnBrk="0" fontAlgn="base" hangingPunct="0">
        <a:spcBef>
          <a:spcPct val="0"/>
        </a:spcBef>
        <a:spcAft>
          <a:spcPct val="0"/>
        </a:spcAft>
        <a:defRPr sz="3200" b="1">
          <a:solidFill>
            <a:schemeClr val="tx2"/>
          </a:solidFill>
          <a:latin typeface="Arial" charset="0"/>
          <a:ea typeface="宋体" charset="-122"/>
        </a:defRPr>
      </a:lvl9pPr>
    </p:titleStyle>
    <p:bodyStyle>
      <a:lvl1pPr marL="342900" indent="-342900" algn="l" rtl="0" eaLnBrk="0" fontAlgn="base" hangingPunct="0">
        <a:lnSpc>
          <a:spcPct val="120000"/>
        </a:lnSpc>
        <a:spcBef>
          <a:spcPct val="30000"/>
        </a:spcBef>
        <a:spcAft>
          <a:spcPct val="0"/>
        </a:spcAft>
        <a:buClr>
          <a:srgbClr val="CC3300"/>
        </a:buClr>
        <a:buSzPct val="80000"/>
        <a:buFont typeface="Wingdings" pitchFamily="2" charset="2"/>
        <a:buChar char="n"/>
        <a:defRPr sz="2500">
          <a:solidFill>
            <a:schemeClr val="tx1"/>
          </a:solidFill>
          <a:latin typeface="+mn-lt"/>
          <a:ea typeface="楷体_GB2312" pitchFamily="49" charset="-122"/>
          <a:cs typeface="+mn-cs"/>
        </a:defRPr>
      </a:lvl1pPr>
      <a:lvl2pPr marL="742950" indent="-285750" algn="l" rtl="0" eaLnBrk="0" fontAlgn="base" hangingPunct="0">
        <a:lnSpc>
          <a:spcPct val="120000"/>
        </a:lnSpc>
        <a:spcBef>
          <a:spcPct val="30000"/>
        </a:spcBef>
        <a:spcAft>
          <a:spcPct val="0"/>
        </a:spcAft>
        <a:buClr>
          <a:srgbClr val="CC3300"/>
        </a:buClr>
        <a:buSzPct val="80000"/>
        <a:buFont typeface="Arial" charset="0"/>
        <a:buChar char="–"/>
        <a:defRPr sz="2000">
          <a:solidFill>
            <a:schemeClr val="tx1"/>
          </a:solidFill>
          <a:latin typeface="+mn-lt"/>
          <a:ea typeface="楷体_GB2312" pitchFamily="49" charset="-122"/>
        </a:defRPr>
      </a:lvl2pPr>
      <a:lvl3pPr marL="1143000" indent="-228600"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3pPr>
      <a:lvl4pPr marL="1598613" indent="-227013"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4pPr>
      <a:lvl5pPr marL="2057400" indent="-228600" algn="l" rtl="0" eaLnBrk="0" fontAlgn="base" hangingPunct="0">
        <a:lnSpc>
          <a:spcPct val="120000"/>
        </a:lnSpc>
        <a:spcBef>
          <a:spcPct val="30000"/>
        </a:spcBef>
        <a:spcAft>
          <a:spcPct val="0"/>
        </a:spcAft>
        <a:buChar char="»"/>
        <a:defRPr sz="2000">
          <a:solidFill>
            <a:schemeClr val="tx1"/>
          </a:solidFill>
          <a:latin typeface="+mn-lt"/>
          <a:ea typeface="楷体_GB2312" pitchFamily="49" charset="-122"/>
        </a:defRPr>
      </a:lvl5pPr>
      <a:lvl6pPr marL="2514600" indent="-228600" algn="l" rtl="0" eaLnBrk="0" fontAlgn="base" hangingPunct="0">
        <a:lnSpc>
          <a:spcPct val="120000"/>
        </a:lnSpc>
        <a:spcBef>
          <a:spcPct val="30000"/>
        </a:spcBef>
        <a:spcAft>
          <a:spcPct val="0"/>
        </a:spcAft>
        <a:buChar char="»"/>
        <a:defRPr sz="2500">
          <a:solidFill>
            <a:schemeClr val="tx1"/>
          </a:solidFill>
          <a:latin typeface="+mn-lt"/>
          <a:ea typeface="+mn-ea"/>
        </a:defRPr>
      </a:lvl6pPr>
      <a:lvl7pPr marL="2971800" indent="-228600" algn="l" rtl="0" eaLnBrk="0" fontAlgn="base" hangingPunct="0">
        <a:lnSpc>
          <a:spcPct val="120000"/>
        </a:lnSpc>
        <a:spcBef>
          <a:spcPct val="30000"/>
        </a:spcBef>
        <a:spcAft>
          <a:spcPct val="0"/>
        </a:spcAft>
        <a:buChar char="»"/>
        <a:defRPr sz="2500">
          <a:solidFill>
            <a:schemeClr val="tx1"/>
          </a:solidFill>
          <a:latin typeface="+mn-lt"/>
          <a:ea typeface="+mn-ea"/>
        </a:defRPr>
      </a:lvl7pPr>
      <a:lvl8pPr marL="3429000" indent="-228600" algn="l" rtl="0" eaLnBrk="0" fontAlgn="base" hangingPunct="0">
        <a:lnSpc>
          <a:spcPct val="120000"/>
        </a:lnSpc>
        <a:spcBef>
          <a:spcPct val="30000"/>
        </a:spcBef>
        <a:spcAft>
          <a:spcPct val="0"/>
        </a:spcAft>
        <a:buChar char="»"/>
        <a:defRPr sz="2500">
          <a:solidFill>
            <a:schemeClr val="tx1"/>
          </a:solidFill>
          <a:latin typeface="+mn-lt"/>
          <a:ea typeface="+mn-ea"/>
        </a:defRPr>
      </a:lvl8pPr>
      <a:lvl9pPr marL="3886200" indent="-228600" algn="l" rtl="0" eaLnBrk="0" fontAlgn="base" hangingPunct="0">
        <a:lnSpc>
          <a:spcPct val="120000"/>
        </a:lnSpc>
        <a:spcBef>
          <a:spcPct val="30000"/>
        </a:spcBef>
        <a:spcAft>
          <a:spcPct val="0"/>
        </a:spcAft>
        <a:buChar char="»"/>
        <a:defRPr sz="25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565150" y="622300"/>
            <a:ext cx="8929688" cy="1031875"/>
          </a:xfrm>
          <a:prstGeom prst="rect">
            <a:avLst/>
          </a:prstGeom>
          <a:noFill/>
          <a:ln w="9525">
            <a:noFill/>
            <a:miter lim="800000"/>
            <a:headEnd/>
            <a:tailEnd/>
          </a:ln>
        </p:spPr>
        <p:txBody>
          <a:bodyPr vert="horz" wrap="square" lIns="91425" tIns="45713" rIns="91425" bIns="45713" numCol="1" anchor="ctr" anchorCtr="0" compatLnSpc="1">
            <a:prstTxWarp prst="textNoShape">
              <a:avLst/>
            </a:prstTxWarp>
          </a:bodyPr>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565150" y="1654175"/>
            <a:ext cx="8929688" cy="4824413"/>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44" name="Rectangle 4"/>
          <p:cNvSpPr>
            <a:spLocks noGrp="1" noChangeArrowheads="1"/>
          </p:cNvSpPr>
          <p:nvPr>
            <p:ph type="dt" sz="half" idx="2"/>
          </p:nvPr>
        </p:nvSpPr>
        <p:spPr bwMode="auto">
          <a:xfrm>
            <a:off x="503238"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eaLnBrk="0" hangingPunct="0">
              <a:defRPr sz="1400" b="0">
                <a:solidFill>
                  <a:schemeClr val="tx1"/>
                </a:solidFill>
                <a:latin typeface="+mn-lt"/>
                <a:ea typeface="楷体_GB2312" pitchFamily="49" charset="-122"/>
              </a:defRPr>
            </a:lvl1pPr>
          </a:lstStyle>
          <a:p>
            <a:pPr>
              <a:defRPr/>
            </a:pPr>
            <a:fld id="{8419AF99-A941-4B87-B660-38617F00399D}" type="datetime1">
              <a:rPr lang="zh-CN" altLang="en-US"/>
              <a:pPr>
                <a:defRPr/>
              </a:pPr>
              <a:t>2014-6-19</a:t>
            </a:fld>
            <a:endParaRPr lang="en-US" altLang="zh-CN" dirty="0"/>
          </a:p>
        </p:txBody>
      </p:sp>
      <p:sp>
        <p:nvSpPr>
          <p:cNvPr id="61445" name="Rectangle 5"/>
          <p:cNvSpPr>
            <a:spLocks noGrp="1" noChangeArrowheads="1"/>
          </p:cNvSpPr>
          <p:nvPr>
            <p:ph type="ftr" sz="quarter" idx="3"/>
          </p:nvPr>
        </p:nvSpPr>
        <p:spPr bwMode="auto">
          <a:xfrm>
            <a:off x="3436938" y="7078663"/>
            <a:ext cx="3186112"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ctr" eaLnBrk="0" hangingPunct="0">
              <a:defRPr sz="1400" b="0">
                <a:solidFill>
                  <a:schemeClr val="tx1"/>
                </a:solidFill>
                <a:latin typeface="+mn-lt"/>
                <a:ea typeface="楷体_GB2312" pitchFamily="49" charset="-122"/>
              </a:defRPr>
            </a:lvl1pPr>
          </a:lstStyle>
          <a:p>
            <a:pPr>
              <a:defRPr/>
            </a:pPr>
            <a:endParaRPr lang="en-US" altLang="zh-CN"/>
          </a:p>
        </p:txBody>
      </p:sp>
      <p:sp>
        <p:nvSpPr>
          <p:cNvPr id="61446" name="Rectangle 6"/>
          <p:cNvSpPr>
            <a:spLocks noGrp="1" noChangeArrowheads="1"/>
          </p:cNvSpPr>
          <p:nvPr>
            <p:ph type="sldNum" sz="quarter" idx="4"/>
          </p:nvPr>
        </p:nvSpPr>
        <p:spPr bwMode="auto">
          <a:xfrm>
            <a:off x="7210425" y="7078663"/>
            <a:ext cx="2346325" cy="541337"/>
          </a:xfrm>
          <a:prstGeom prst="rect">
            <a:avLst/>
          </a:prstGeom>
          <a:noFill/>
          <a:ln>
            <a:noFill/>
          </a:ln>
          <a:effectLst/>
          <a:extLst/>
        </p:spPr>
        <p:txBody>
          <a:bodyPr vert="horz" wrap="square" lIns="91425" tIns="45713" rIns="91425" bIns="45713" numCol="1" anchor="t" anchorCtr="0" compatLnSpc="1">
            <a:prstTxWarp prst="textNoShape">
              <a:avLst/>
            </a:prstTxWarp>
          </a:bodyPr>
          <a:lstStyle>
            <a:lvl1pPr algn="r" eaLnBrk="0" hangingPunct="0">
              <a:defRPr sz="1400" b="0">
                <a:solidFill>
                  <a:schemeClr val="tx1"/>
                </a:solidFill>
                <a:latin typeface="+mn-lt"/>
                <a:ea typeface="楷体_GB2312" pitchFamily="49" charset="-122"/>
              </a:defRPr>
            </a:lvl1pPr>
          </a:lstStyle>
          <a:p>
            <a:pPr>
              <a:defRPr/>
            </a:pPr>
            <a:fld id="{C3C4A7B8-8A8D-4572-AB0E-011CB7DE0C44}" type="slidenum">
              <a:rPr lang="zh-CN" altLang="en-US"/>
              <a:pPr>
                <a:defRPr/>
              </a:pPr>
              <a:t>‹#›</a:t>
            </a:fld>
            <a:endParaRPr lang="en-US" altLang="zh-CN"/>
          </a:p>
        </p:txBody>
      </p:sp>
      <p:sp>
        <p:nvSpPr>
          <p:cNvPr id="1031" name="Line 7"/>
          <p:cNvSpPr>
            <a:spLocks noChangeShapeType="1"/>
          </p:cNvSpPr>
          <p:nvPr/>
        </p:nvSpPr>
        <p:spPr bwMode="auto">
          <a:xfrm>
            <a:off x="1212850" y="6478588"/>
            <a:ext cx="3097213" cy="0"/>
          </a:xfrm>
          <a:prstGeom prst="line">
            <a:avLst/>
          </a:prstGeom>
          <a:noFill/>
          <a:ln w="9525">
            <a:solidFill>
              <a:schemeClr val="tx1"/>
            </a:solidFill>
            <a:round/>
            <a:headEnd/>
            <a:tailEnd/>
          </a:ln>
          <a:extLst/>
        </p:spPr>
        <p:txBody>
          <a:bodyPr/>
          <a:lstStyle/>
          <a:p>
            <a:pPr>
              <a:defRPr/>
            </a:pPr>
            <a:endParaRPr lang="zh-CN" altLang="en-US">
              <a:ea typeface="宋体" pitchFamily="2" charset="-122"/>
            </a:endParaRPr>
          </a:p>
        </p:txBody>
      </p:sp>
      <p:pic>
        <p:nvPicPr>
          <p:cNvPr id="13320" name="Picture 45" descr="C:\Documents and Settings\dingdi\桌面\中金-横版.png"/>
          <p:cNvPicPr>
            <a:picLocks noChangeAspect="1" noChangeArrowheads="1"/>
          </p:cNvPicPr>
          <p:nvPr/>
        </p:nvPicPr>
        <p:blipFill>
          <a:blip r:embed="rId13"/>
          <a:srcRect/>
          <a:stretch>
            <a:fillRect/>
          </a:stretch>
        </p:blipFill>
        <p:spPr bwMode="auto">
          <a:xfrm>
            <a:off x="349250" y="6948488"/>
            <a:ext cx="1404938" cy="503237"/>
          </a:xfrm>
          <a:prstGeom prst="rect">
            <a:avLst/>
          </a:prstGeom>
          <a:noFill/>
          <a:ln w="9525">
            <a:noFill/>
            <a:miter lim="800000"/>
            <a:headEnd/>
            <a:tailEnd/>
          </a:ln>
        </p:spPr>
      </p:pic>
      <p:pic>
        <p:nvPicPr>
          <p:cNvPr id="13321" name="Picture 45" descr="C:\Documents and Settings\dingdi\桌面\中金-横版.png"/>
          <p:cNvPicPr>
            <a:picLocks noChangeAspect="1" noChangeArrowheads="1"/>
          </p:cNvPicPr>
          <p:nvPr userDrawn="1"/>
        </p:nvPicPr>
        <p:blipFill>
          <a:blip r:embed="rId13"/>
          <a:srcRect/>
          <a:stretch>
            <a:fillRect/>
          </a:stretch>
        </p:blipFill>
        <p:spPr bwMode="auto">
          <a:xfrm>
            <a:off x="349250" y="6948488"/>
            <a:ext cx="1404938" cy="5032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8008" r:id="rId1"/>
    <p:sldLayoutId id="2147488007" r:id="rId2"/>
    <p:sldLayoutId id="2147488006" r:id="rId3"/>
    <p:sldLayoutId id="2147488005" r:id="rId4"/>
    <p:sldLayoutId id="2147488004" r:id="rId5"/>
    <p:sldLayoutId id="2147488003" r:id="rId6"/>
    <p:sldLayoutId id="2147488002" r:id="rId7"/>
    <p:sldLayoutId id="2147488001" r:id="rId8"/>
    <p:sldLayoutId id="2147488000" r:id="rId9"/>
    <p:sldLayoutId id="2147487999" r:id="rId10"/>
    <p:sldLayoutId id="2147487998"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charset="0"/>
          <a:ea typeface="宋体" charset="-122"/>
        </a:defRPr>
      </a:lvl2pPr>
      <a:lvl3pPr algn="l" rtl="0" eaLnBrk="0" fontAlgn="base" hangingPunct="0">
        <a:spcBef>
          <a:spcPct val="0"/>
        </a:spcBef>
        <a:spcAft>
          <a:spcPct val="0"/>
        </a:spcAft>
        <a:defRPr sz="3200" b="1">
          <a:solidFill>
            <a:schemeClr val="tx2"/>
          </a:solidFill>
          <a:latin typeface="Arial" charset="0"/>
          <a:ea typeface="宋体" charset="-122"/>
        </a:defRPr>
      </a:lvl3pPr>
      <a:lvl4pPr algn="l" rtl="0" eaLnBrk="0" fontAlgn="base" hangingPunct="0">
        <a:spcBef>
          <a:spcPct val="0"/>
        </a:spcBef>
        <a:spcAft>
          <a:spcPct val="0"/>
        </a:spcAft>
        <a:defRPr sz="3200" b="1">
          <a:solidFill>
            <a:schemeClr val="tx2"/>
          </a:solidFill>
          <a:latin typeface="Arial" charset="0"/>
          <a:ea typeface="宋体" charset="-122"/>
        </a:defRPr>
      </a:lvl4pPr>
      <a:lvl5pPr algn="l" rtl="0" eaLnBrk="0" fontAlgn="base" hangingPunct="0">
        <a:spcBef>
          <a:spcPct val="0"/>
        </a:spcBef>
        <a:spcAft>
          <a:spcPct val="0"/>
        </a:spcAft>
        <a:defRPr sz="3200" b="1">
          <a:solidFill>
            <a:schemeClr val="tx2"/>
          </a:solidFill>
          <a:latin typeface="Arial" charset="0"/>
          <a:ea typeface="宋体" charset="-122"/>
        </a:defRPr>
      </a:lvl5pPr>
      <a:lvl6pPr marL="457200" algn="l" rtl="0" fontAlgn="base">
        <a:spcBef>
          <a:spcPct val="0"/>
        </a:spcBef>
        <a:spcAft>
          <a:spcPct val="0"/>
        </a:spcAft>
        <a:defRPr sz="3200" b="1">
          <a:solidFill>
            <a:schemeClr val="tx2"/>
          </a:solidFill>
          <a:latin typeface="Arial" charset="0"/>
          <a:ea typeface="宋体" charset="-122"/>
        </a:defRPr>
      </a:lvl6pPr>
      <a:lvl7pPr marL="914400" algn="l" rtl="0" fontAlgn="base">
        <a:spcBef>
          <a:spcPct val="0"/>
        </a:spcBef>
        <a:spcAft>
          <a:spcPct val="0"/>
        </a:spcAft>
        <a:defRPr sz="3200" b="1">
          <a:solidFill>
            <a:schemeClr val="tx2"/>
          </a:solidFill>
          <a:latin typeface="Arial" charset="0"/>
          <a:ea typeface="宋体" charset="-122"/>
        </a:defRPr>
      </a:lvl7pPr>
      <a:lvl8pPr marL="1371600" algn="l" rtl="0" fontAlgn="base">
        <a:spcBef>
          <a:spcPct val="0"/>
        </a:spcBef>
        <a:spcAft>
          <a:spcPct val="0"/>
        </a:spcAft>
        <a:defRPr sz="3200" b="1">
          <a:solidFill>
            <a:schemeClr val="tx2"/>
          </a:solidFill>
          <a:latin typeface="Arial" charset="0"/>
          <a:ea typeface="宋体" charset="-122"/>
        </a:defRPr>
      </a:lvl8pPr>
      <a:lvl9pPr marL="1828800" algn="l" rtl="0" fontAlgn="base">
        <a:spcBef>
          <a:spcPct val="0"/>
        </a:spcBef>
        <a:spcAft>
          <a:spcPct val="0"/>
        </a:spcAft>
        <a:defRPr sz="3200" b="1">
          <a:solidFill>
            <a:schemeClr val="tx2"/>
          </a:solidFill>
          <a:latin typeface="Arial" charset="0"/>
          <a:ea typeface="宋体" charset="-122"/>
        </a:defRPr>
      </a:lvl9pPr>
    </p:titleStyle>
    <p:bodyStyle>
      <a:lvl1pPr marL="342900" indent="-342900" algn="l" rtl="0" eaLnBrk="0" fontAlgn="base" hangingPunct="0">
        <a:lnSpc>
          <a:spcPct val="120000"/>
        </a:lnSpc>
        <a:spcBef>
          <a:spcPct val="30000"/>
        </a:spcBef>
        <a:spcAft>
          <a:spcPct val="0"/>
        </a:spcAft>
        <a:buClr>
          <a:srgbClr val="CC3300"/>
        </a:buClr>
        <a:buSzPct val="80000"/>
        <a:buFont typeface="Wingdings" pitchFamily="2" charset="2"/>
        <a:buChar char="n"/>
        <a:defRPr sz="2500">
          <a:solidFill>
            <a:schemeClr val="tx1"/>
          </a:solidFill>
          <a:latin typeface="+mn-lt"/>
          <a:ea typeface="+mn-ea"/>
          <a:cs typeface="+mn-cs"/>
        </a:defRPr>
      </a:lvl1pPr>
      <a:lvl2pPr marL="742950" indent="-285750" algn="l" rtl="0" eaLnBrk="0" fontAlgn="base" hangingPunct="0">
        <a:lnSpc>
          <a:spcPct val="120000"/>
        </a:lnSpc>
        <a:spcBef>
          <a:spcPct val="30000"/>
        </a:spcBef>
        <a:spcAft>
          <a:spcPct val="0"/>
        </a:spcAft>
        <a:buClr>
          <a:srgbClr val="CC3300"/>
        </a:buClr>
        <a:buSzPct val="80000"/>
        <a:buFont typeface="Arial" charset="0"/>
        <a:buChar char="–"/>
        <a:defRPr sz="2500">
          <a:solidFill>
            <a:schemeClr val="tx1"/>
          </a:solidFill>
          <a:latin typeface="+mn-lt"/>
          <a:ea typeface="+mn-ea"/>
        </a:defRPr>
      </a:lvl2pPr>
      <a:lvl3pPr marL="1143000" indent="-228600" algn="l" rtl="0" eaLnBrk="0" fontAlgn="base" hangingPunct="0">
        <a:lnSpc>
          <a:spcPct val="120000"/>
        </a:lnSpc>
        <a:spcBef>
          <a:spcPct val="30000"/>
        </a:spcBef>
        <a:spcAft>
          <a:spcPct val="0"/>
        </a:spcAft>
        <a:buChar char="•"/>
        <a:defRPr sz="2500">
          <a:solidFill>
            <a:schemeClr val="tx1"/>
          </a:solidFill>
          <a:latin typeface="+mn-lt"/>
          <a:ea typeface="+mn-ea"/>
        </a:defRPr>
      </a:lvl3pPr>
      <a:lvl4pPr marL="1598613" indent="-227013" algn="l" rtl="0" eaLnBrk="0" fontAlgn="base" hangingPunct="0">
        <a:lnSpc>
          <a:spcPct val="120000"/>
        </a:lnSpc>
        <a:spcBef>
          <a:spcPct val="30000"/>
        </a:spcBef>
        <a:spcAft>
          <a:spcPct val="0"/>
        </a:spcAft>
        <a:buChar char="–"/>
        <a:defRPr sz="2500">
          <a:solidFill>
            <a:schemeClr val="tx1"/>
          </a:solidFill>
          <a:latin typeface="+mn-lt"/>
          <a:ea typeface="+mn-ea"/>
        </a:defRPr>
      </a:lvl4pPr>
      <a:lvl5pPr marL="2057400" indent="-228600" algn="l" rtl="0" eaLnBrk="0" fontAlgn="base" hangingPunct="0">
        <a:lnSpc>
          <a:spcPct val="120000"/>
        </a:lnSpc>
        <a:spcBef>
          <a:spcPct val="30000"/>
        </a:spcBef>
        <a:spcAft>
          <a:spcPct val="0"/>
        </a:spcAft>
        <a:buChar char="»"/>
        <a:defRPr sz="2500">
          <a:solidFill>
            <a:schemeClr val="tx1"/>
          </a:solidFill>
          <a:latin typeface="+mn-lt"/>
          <a:ea typeface="+mn-ea"/>
        </a:defRPr>
      </a:lvl5pPr>
      <a:lvl6pPr marL="2514600" indent="-228600" algn="l" rtl="0" fontAlgn="base">
        <a:lnSpc>
          <a:spcPct val="120000"/>
        </a:lnSpc>
        <a:spcBef>
          <a:spcPct val="30000"/>
        </a:spcBef>
        <a:spcAft>
          <a:spcPct val="0"/>
        </a:spcAft>
        <a:buChar char="»"/>
        <a:defRPr sz="2500">
          <a:solidFill>
            <a:schemeClr val="tx1"/>
          </a:solidFill>
          <a:latin typeface="+mn-lt"/>
          <a:ea typeface="+mn-ea"/>
        </a:defRPr>
      </a:lvl6pPr>
      <a:lvl7pPr marL="2971800" indent="-228600" algn="l" rtl="0" fontAlgn="base">
        <a:lnSpc>
          <a:spcPct val="120000"/>
        </a:lnSpc>
        <a:spcBef>
          <a:spcPct val="30000"/>
        </a:spcBef>
        <a:spcAft>
          <a:spcPct val="0"/>
        </a:spcAft>
        <a:buChar char="»"/>
        <a:defRPr sz="2500">
          <a:solidFill>
            <a:schemeClr val="tx1"/>
          </a:solidFill>
          <a:latin typeface="+mn-lt"/>
          <a:ea typeface="+mn-ea"/>
        </a:defRPr>
      </a:lvl7pPr>
      <a:lvl8pPr marL="3429000" indent="-228600" algn="l" rtl="0" fontAlgn="base">
        <a:lnSpc>
          <a:spcPct val="120000"/>
        </a:lnSpc>
        <a:spcBef>
          <a:spcPct val="30000"/>
        </a:spcBef>
        <a:spcAft>
          <a:spcPct val="0"/>
        </a:spcAft>
        <a:buChar char="»"/>
        <a:defRPr sz="2500">
          <a:solidFill>
            <a:schemeClr val="tx1"/>
          </a:solidFill>
          <a:latin typeface="+mn-lt"/>
          <a:ea typeface="+mn-ea"/>
        </a:defRPr>
      </a:lvl8pPr>
      <a:lvl9pPr marL="3886200" indent="-228600" algn="l" rtl="0" fontAlgn="base">
        <a:lnSpc>
          <a:spcPct val="120000"/>
        </a:lnSpc>
        <a:spcBef>
          <a:spcPct val="30000"/>
        </a:spcBef>
        <a:spcAft>
          <a:spcPct val="0"/>
        </a:spcAft>
        <a:buChar char="»"/>
        <a:defRPr sz="25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Line 519"/>
          <p:cNvSpPr>
            <a:spLocks noChangeShapeType="1"/>
          </p:cNvSpPr>
          <p:nvPr/>
        </p:nvSpPr>
        <p:spPr bwMode="auto">
          <a:xfrm>
            <a:off x="1212850" y="3598863"/>
            <a:ext cx="7632700" cy="0"/>
          </a:xfrm>
          <a:prstGeom prst="line">
            <a:avLst/>
          </a:prstGeom>
          <a:noFill/>
          <a:ln w="28575">
            <a:solidFill>
              <a:schemeClr val="tx1"/>
            </a:solidFill>
            <a:round/>
            <a:headEnd/>
            <a:tailEnd/>
          </a:ln>
        </p:spPr>
        <p:txBody>
          <a:bodyPr wrap="none" anchor="ctr"/>
          <a:lstStyle/>
          <a:p>
            <a:endParaRPr lang="zh-CN" altLang="en-US"/>
          </a:p>
        </p:txBody>
      </p:sp>
      <p:sp>
        <p:nvSpPr>
          <p:cNvPr id="27650" name="filename"/>
          <p:cNvSpPr>
            <a:spLocks noChangeArrowheads="1"/>
          </p:cNvSpPr>
          <p:nvPr/>
        </p:nvSpPr>
        <p:spPr bwMode="auto">
          <a:xfrm>
            <a:off x="708025" y="2590800"/>
            <a:ext cx="8713788" cy="917575"/>
          </a:xfrm>
          <a:prstGeom prst="rect">
            <a:avLst/>
          </a:prstGeom>
          <a:noFill/>
          <a:ln w="9525">
            <a:noFill/>
            <a:miter lim="800000"/>
            <a:headEnd/>
            <a:tailEnd/>
          </a:ln>
        </p:spPr>
        <p:txBody>
          <a:bodyPr lIns="91396" tIns="45698" rIns="91396" bIns="45698" anchor="ctr"/>
          <a:lstStyle/>
          <a:p>
            <a:pPr algn="ctr">
              <a:lnSpc>
                <a:spcPct val="120000"/>
              </a:lnSpc>
              <a:spcBef>
                <a:spcPct val="30000"/>
              </a:spcBef>
              <a:buClr>
                <a:srgbClr val="CC3300"/>
              </a:buClr>
              <a:buSzPct val="80000"/>
              <a:buFont typeface="Wingdings" pitchFamily="2" charset="2"/>
              <a:buNone/>
            </a:pPr>
            <a:r>
              <a:rPr lang="en-US" altLang="zh-CN" sz="3600">
                <a:solidFill>
                  <a:schemeClr val="tx1"/>
                </a:solidFill>
                <a:ea typeface="楷体_GB2312" pitchFamily="49" charset="-122"/>
              </a:rPr>
              <a:t>Shift in China’s Monetary Landscape</a:t>
            </a:r>
            <a:endParaRPr lang="zh-CN" altLang="en-US" sz="3600">
              <a:solidFill>
                <a:schemeClr val="tx1"/>
              </a:solidFill>
              <a:ea typeface="楷体_GB2312" pitchFamily="49" charset="-122"/>
            </a:endParaRPr>
          </a:p>
        </p:txBody>
      </p:sp>
      <p:sp>
        <p:nvSpPr>
          <p:cNvPr id="27651" name="date"/>
          <p:cNvSpPr txBox="1">
            <a:spLocks noChangeArrowheads="1"/>
          </p:cNvSpPr>
          <p:nvPr/>
        </p:nvSpPr>
        <p:spPr bwMode="auto">
          <a:xfrm>
            <a:off x="3473450" y="4443413"/>
            <a:ext cx="3313113" cy="1985962"/>
          </a:xfrm>
          <a:prstGeom prst="rect">
            <a:avLst/>
          </a:prstGeom>
          <a:noFill/>
          <a:ln w="9525">
            <a:noFill/>
            <a:miter lim="800000"/>
            <a:headEnd/>
            <a:tailEnd/>
          </a:ln>
        </p:spPr>
        <p:txBody>
          <a:bodyPr lIns="91366" tIns="45683" rIns="91366" bIns="45683" anchor="ctr"/>
          <a:lstStyle/>
          <a:p>
            <a:pPr algn="ctr">
              <a:spcAft>
                <a:spcPts val="200"/>
              </a:spcAft>
            </a:pPr>
            <a:r>
              <a:rPr lang="en-US" altLang="zh-CN" sz="1800">
                <a:solidFill>
                  <a:schemeClr val="tx1"/>
                </a:solidFill>
                <a:ea typeface="楷体_GB2312" pitchFamily="49" charset="-122"/>
              </a:rPr>
              <a:t>Wensheng PENG</a:t>
            </a:r>
            <a:endParaRPr lang="zh-CN" altLang="en-US" sz="1800">
              <a:solidFill>
                <a:schemeClr val="tx1"/>
              </a:solidFill>
              <a:ea typeface="楷体_GB2312" pitchFamily="49" charset="-122"/>
            </a:endParaRPr>
          </a:p>
          <a:p>
            <a:pPr algn="ctr">
              <a:spcAft>
                <a:spcPts val="200"/>
              </a:spcAft>
            </a:pPr>
            <a:r>
              <a:rPr lang="es-ES" altLang="zh-CN" sz="1200">
                <a:solidFill>
                  <a:schemeClr val="tx1"/>
                </a:solidFill>
                <a:ea typeface="楷体_GB2312" pitchFamily="49" charset="-122"/>
              </a:rPr>
              <a:t>SFC CE Ref: ARI892</a:t>
            </a:r>
          </a:p>
          <a:p>
            <a:pPr algn="ctr">
              <a:spcAft>
                <a:spcPts val="200"/>
              </a:spcAft>
            </a:pPr>
            <a:endParaRPr lang="es-ES" altLang="zh-CN" sz="1200">
              <a:solidFill>
                <a:schemeClr val="tx1"/>
              </a:solidFill>
              <a:ea typeface="楷体_GB2312" pitchFamily="49" charset="-122"/>
            </a:endParaRPr>
          </a:p>
          <a:p>
            <a:pPr algn="ctr">
              <a:spcAft>
                <a:spcPts val="200"/>
              </a:spcAft>
            </a:pPr>
            <a:endParaRPr lang="es-ES" altLang="zh-CN" sz="1200">
              <a:solidFill>
                <a:schemeClr val="tx1"/>
              </a:solidFill>
              <a:ea typeface="楷体_GB2312" pitchFamily="49" charset="-122"/>
            </a:endParaRPr>
          </a:p>
        </p:txBody>
      </p:sp>
      <p:sp>
        <p:nvSpPr>
          <p:cNvPr id="27652" name="date"/>
          <p:cNvSpPr txBox="1">
            <a:spLocks noChangeArrowheads="1"/>
          </p:cNvSpPr>
          <p:nvPr/>
        </p:nvSpPr>
        <p:spPr bwMode="auto">
          <a:xfrm>
            <a:off x="2870200" y="6191250"/>
            <a:ext cx="4286250" cy="504825"/>
          </a:xfrm>
          <a:prstGeom prst="rect">
            <a:avLst/>
          </a:prstGeom>
          <a:noFill/>
          <a:ln w="9525">
            <a:noFill/>
            <a:miter lim="800000"/>
            <a:headEnd/>
            <a:tailEnd/>
          </a:ln>
        </p:spPr>
        <p:txBody>
          <a:bodyPr lIns="91396" tIns="45698" rIns="91396" bIns="45698" anchor="ctr"/>
          <a:lstStyle/>
          <a:p>
            <a:pPr algn="ctr"/>
            <a:r>
              <a:rPr kumimoji="1" lang="en-US" altLang="en-US" sz="1400">
                <a:solidFill>
                  <a:schemeClr val="tx1"/>
                </a:solidFill>
                <a:ea typeface="楷体_GB2312" pitchFamily="49" charset="-122"/>
              </a:rPr>
              <a:t>June</a:t>
            </a:r>
            <a:r>
              <a:rPr kumimoji="1" lang="en-US" altLang="zh-CN" sz="1400">
                <a:solidFill>
                  <a:schemeClr val="tx1"/>
                </a:solidFill>
                <a:ea typeface="楷体_GB2312" pitchFamily="49" charset="-122"/>
              </a:rPr>
              <a:t> 2014</a:t>
            </a:r>
            <a:endParaRPr kumimoji="1" lang="zh-CN" altLang="en-US" sz="1400">
              <a:solidFill>
                <a:schemeClr val="tx1"/>
              </a:solidFill>
              <a:ea typeface="楷体_GB2312" pitchFamily="49" charset="-122"/>
            </a:endParaRPr>
          </a:p>
        </p:txBody>
      </p:sp>
      <p:pic>
        <p:nvPicPr>
          <p:cNvPr id="27653" name="Picture 45" descr="C:\Documents and Settings\dingdi\桌面\中金-横版.png"/>
          <p:cNvPicPr>
            <a:picLocks noChangeAspect="1" noChangeArrowheads="1"/>
          </p:cNvPicPr>
          <p:nvPr/>
        </p:nvPicPr>
        <p:blipFill>
          <a:blip r:embed="rId3"/>
          <a:srcRect/>
          <a:stretch>
            <a:fillRect/>
          </a:stretch>
        </p:blipFill>
        <p:spPr bwMode="auto">
          <a:xfrm>
            <a:off x="4267200" y="3743325"/>
            <a:ext cx="1404938" cy="503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3"/>
          <p:cNvSpPr>
            <a:spLocks noGrp="1"/>
          </p:cNvSpPr>
          <p:nvPr>
            <p:ph type="title"/>
          </p:nvPr>
        </p:nvSpPr>
        <p:spPr/>
        <p:txBody>
          <a:bodyPr/>
          <a:lstStyle/>
          <a:p>
            <a:r>
              <a:rPr lang="en-US" altLang="zh-CN" smtClean="0"/>
              <a:t>Credit spread of high-rated bonds narrowed </a:t>
            </a:r>
            <a:endParaRPr lang="zh-CN" altLang="en-US" smtClean="0"/>
          </a:p>
        </p:txBody>
      </p:sp>
      <p:sp>
        <p:nvSpPr>
          <p:cNvPr id="39938" name="灯片编号占位符 1"/>
          <p:cNvSpPr txBox="1">
            <a:spLocks noGrp="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C0D9C182-FF79-4F76-AE70-8B387AA18A2D}" type="slidenum">
              <a:rPr lang="zh-CN" altLang="en-US" sz="1400" b="0">
                <a:solidFill>
                  <a:schemeClr val="tx1"/>
                </a:solidFill>
                <a:ea typeface="楷体_GB2312" pitchFamily="49" charset="-122"/>
              </a:rPr>
              <a:pPr algn="r" eaLnBrk="0" hangingPunct="0"/>
              <a:t>9</a:t>
            </a:fld>
            <a:endParaRPr lang="en-US" altLang="zh-CN" sz="1400" b="0">
              <a:solidFill>
                <a:schemeClr val="tx1"/>
              </a:solidFill>
              <a:ea typeface="楷体_GB2312" pitchFamily="49" charset="-122"/>
            </a:endParaRPr>
          </a:p>
        </p:txBody>
      </p:sp>
      <p:sp>
        <p:nvSpPr>
          <p:cNvPr id="39939" name="Text Box 10"/>
          <p:cNvSpPr txBox="1">
            <a:spLocks noChangeArrowheads="1"/>
          </p:cNvSpPr>
          <p:nvPr/>
        </p:nvSpPr>
        <p:spPr bwMode="auto">
          <a:xfrm>
            <a:off x="1201738" y="6623050"/>
            <a:ext cx="7632700" cy="215900"/>
          </a:xfrm>
          <a:prstGeom prst="rect">
            <a:avLst/>
          </a:prstGeom>
          <a:noFill/>
          <a:ln w="9525">
            <a:noFill/>
            <a:miter lim="800000"/>
            <a:headEnd/>
            <a:tailEnd/>
          </a:ln>
        </p:spPr>
        <p:txBody>
          <a:bodyPr lIns="71997" tIns="45713" rIns="71997" bIns="45713"/>
          <a:lstStyle/>
          <a:p>
            <a:pPr defTabSz="1019175">
              <a:lnSpc>
                <a:spcPct val="12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39940" name="Picture 7"/>
          <p:cNvPicPr>
            <a:picLocks noChangeAspect="1" noChangeArrowheads="1"/>
          </p:cNvPicPr>
          <p:nvPr/>
        </p:nvPicPr>
        <p:blipFill>
          <a:blip r:embed="rId2"/>
          <a:srcRect/>
          <a:stretch>
            <a:fillRect/>
          </a:stretch>
        </p:blipFill>
        <p:spPr bwMode="auto">
          <a:xfrm>
            <a:off x="1212850" y="1647825"/>
            <a:ext cx="7777163" cy="4975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3"/>
          <p:cNvSpPr>
            <a:spLocks noGrp="1"/>
          </p:cNvSpPr>
          <p:nvPr>
            <p:ph type="title"/>
          </p:nvPr>
        </p:nvSpPr>
        <p:spPr/>
        <p:txBody>
          <a:bodyPr/>
          <a:lstStyle/>
          <a:p>
            <a:r>
              <a:rPr lang="en-US" altLang="zh-CN" smtClean="0"/>
              <a:t>Local govt bond yields declined </a:t>
            </a:r>
            <a:endParaRPr lang="zh-CN" altLang="en-US" smtClean="0"/>
          </a:p>
        </p:txBody>
      </p:sp>
      <p:sp>
        <p:nvSpPr>
          <p:cNvPr id="40962" name="灯片编号占位符 1"/>
          <p:cNvSpPr txBox="1">
            <a:spLocks noGrp="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E13F26CC-643C-44BD-B243-BFCE3349D7CB}" type="slidenum">
              <a:rPr lang="zh-CN" altLang="en-US" sz="1400" b="0">
                <a:solidFill>
                  <a:schemeClr val="tx1"/>
                </a:solidFill>
                <a:ea typeface="楷体_GB2312" pitchFamily="49" charset="-122"/>
              </a:rPr>
              <a:pPr algn="r" eaLnBrk="0" hangingPunct="0"/>
              <a:t>10</a:t>
            </a:fld>
            <a:endParaRPr lang="en-US" altLang="zh-CN" sz="1400" b="0">
              <a:solidFill>
                <a:schemeClr val="tx1"/>
              </a:solidFill>
              <a:ea typeface="楷体_GB2312" pitchFamily="49" charset="-122"/>
            </a:endParaRPr>
          </a:p>
        </p:txBody>
      </p:sp>
      <p:sp>
        <p:nvSpPr>
          <p:cNvPr id="40963" name="Text Box 10"/>
          <p:cNvSpPr txBox="1">
            <a:spLocks noChangeArrowheads="1"/>
          </p:cNvSpPr>
          <p:nvPr/>
        </p:nvSpPr>
        <p:spPr bwMode="auto">
          <a:xfrm>
            <a:off x="1212850" y="6623050"/>
            <a:ext cx="7632700" cy="215900"/>
          </a:xfrm>
          <a:prstGeom prst="rect">
            <a:avLst/>
          </a:prstGeom>
          <a:noFill/>
          <a:ln w="9525">
            <a:noFill/>
            <a:miter lim="800000"/>
            <a:headEnd/>
            <a:tailEnd/>
          </a:ln>
        </p:spPr>
        <p:txBody>
          <a:bodyPr lIns="71997" tIns="45713" rIns="71997" bIns="45713"/>
          <a:lstStyle/>
          <a:p>
            <a:pPr defTabSz="1019175">
              <a:lnSpc>
                <a:spcPct val="12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40964" name="Picture 6"/>
          <p:cNvPicPr>
            <a:picLocks noChangeAspect="1" noChangeArrowheads="1"/>
          </p:cNvPicPr>
          <p:nvPr/>
        </p:nvPicPr>
        <p:blipFill>
          <a:blip r:embed="rId2"/>
          <a:srcRect/>
          <a:stretch>
            <a:fillRect/>
          </a:stretch>
        </p:blipFill>
        <p:spPr bwMode="auto">
          <a:xfrm>
            <a:off x="1182688" y="1628775"/>
            <a:ext cx="7807325" cy="499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altLang="zh-CN" smtClean="0"/>
              <a:t>Low-rated bond yields remain at a high level</a:t>
            </a:r>
          </a:p>
        </p:txBody>
      </p:sp>
      <p:sp>
        <p:nvSpPr>
          <p:cNvPr id="41986"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AEBAA783-CF72-4D14-92B8-5DAB5C37F357}" type="slidenum">
              <a:rPr lang="zh-CN" altLang="en-US" sz="1400" b="0">
                <a:solidFill>
                  <a:schemeClr val="tx1"/>
                </a:solidFill>
                <a:ea typeface="楷体_GB2312" pitchFamily="49" charset="-122"/>
              </a:rPr>
              <a:pPr algn="r" eaLnBrk="0" hangingPunct="0"/>
              <a:t>11</a:t>
            </a:fld>
            <a:endParaRPr lang="en-US" altLang="zh-CN" sz="1400" b="0">
              <a:solidFill>
                <a:schemeClr val="tx1"/>
              </a:solidFill>
              <a:ea typeface="楷体_GB2312" pitchFamily="49" charset="-122"/>
            </a:endParaRPr>
          </a:p>
        </p:txBody>
      </p:sp>
      <p:sp>
        <p:nvSpPr>
          <p:cNvPr id="41987" name="Text Box 14"/>
          <p:cNvSpPr txBox="1">
            <a:spLocks noChangeArrowheads="1"/>
          </p:cNvSpPr>
          <p:nvPr/>
        </p:nvSpPr>
        <p:spPr bwMode="auto">
          <a:xfrm>
            <a:off x="1212850" y="6623050"/>
            <a:ext cx="7632700" cy="261938"/>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41988" name="Picture 6"/>
          <p:cNvPicPr>
            <a:picLocks noChangeAspect="1" noChangeArrowheads="1"/>
          </p:cNvPicPr>
          <p:nvPr/>
        </p:nvPicPr>
        <p:blipFill>
          <a:blip r:embed="rId2"/>
          <a:srcRect/>
          <a:stretch>
            <a:fillRect/>
          </a:stretch>
        </p:blipFill>
        <p:spPr bwMode="auto">
          <a:xfrm>
            <a:off x="1212850" y="1649413"/>
            <a:ext cx="7777163" cy="4973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US" altLang="zh-CN" smtClean="0"/>
              <a:t>From a longer-term perspective, short-term interest rates are relatively high</a:t>
            </a:r>
            <a:endParaRPr lang="zh-CN" altLang="en-US" smtClean="0"/>
          </a:p>
        </p:txBody>
      </p:sp>
      <p:sp>
        <p:nvSpPr>
          <p:cNvPr id="43010"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86CD0BE8-9817-42CA-9CF4-0DCCC7CAAAD0}" type="slidenum">
              <a:rPr lang="zh-CN" altLang="en-US" sz="1400" b="0">
                <a:solidFill>
                  <a:schemeClr val="tx1"/>
                </a:solidFill>
                <a:ea typeface="楷体_GB2312" pitchFamily="49" charset="-122"/>
              </a:rPr>
              <a:pPr algn="r" eaLnBrk="0" hangingPunct="0"/>
              <a:t>12</a:t>
            </a:fld>
            <a:endParaRPr lang="en-US" altLang="zh-CN" sz="1400" b="0">
              <a:solidFill>
                <a:schemeClr val="tx1"/>
              </a:solidFill>
              <a:ea typeface="楷体_GB2312" pitchFamily="49" charset="-122"/>
            </a:endParaRPr>
          </a:p>
        </p:txBody>
      </p:sp>
      <p:sp>
        <p:nvSpPr>
          <p:cNvPr id="43011"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43012" name="Picture 6"/>
          <p:cNvPicPr>
            <a:picLocks noChangeAspect="1" noChangeArrowheads="1"/>
          </p:cNvPicPr>
          <p:nvPr/>
        </p:nvPicPr>
        <p:blipFill>
          <a:blip r:embed="rId2"/>
          <a:srcRect/>
          <a:stretch>
            <a:fillRect/>
          </a:stretch>
        </p:blipFill>
        <p:spPr bwMode="auto">
          <a:xfrm>
            <a:off x="1212850" y="1595438"/>
            <a:ext cx="7632700" cy="5027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en-US" altLang="zh-CN" smtClean="0"/>
              <a:t>Long-term government bond yields are also relatively high</a:t>
            </a:r>
            <a:endParaRPr lang="zh-CN" altLang="en-US" smtClean="0"/>
          </a:p>
        </p:txBody>
      </p:sp>
      <p:sp>
        <p:nvSpPr>
          <p:cNvPr id="44034"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06F20D0-E427-4F59-A334-5A34F119933B}" type="slidenum">
              <a:rPr lang="zh-CN" altLang="en-US" sz="1400" b="0">
                <a:solidFill>
                  <a:schemeClr val="tx1"/>
                </a:solidFill>
                <a:ea typeface="楷体_GB2312" pitchFamily="49" charset="-122"/>
              </a:rPr>
              <a:pPr algn="r" eaLnBrk="0" hangingPunct="0"/>
              <a:t>13</a:t>
            </a:fld>
            <a:endParaRPr lang="en-US" altLang="zh-CN" sz="1400" b="0">
              <a:solidFill>
                <a:schemeClr val="tx1"/>
              </a:solidFill>
              <a:ea typeface="楷体_GB2312" pitchFamily="49" charset="-122"/>
            </a:endParaRPr>
          </a:p>
        </p:txBody>
      </p:sp>
      <p:sp>
        <p:nvSpPr>
          <p:cNvPr id="44035"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44036" name="Picture 6"/>
          <p:cNvPicPr>
            <a:picLocks noChangeAspect="1" noChangeArrowheads="1"/>
          </p:cNvPicPr>
          <p:nvPr/>
        </p:nvPicPr>
        <p:blipFill>
          <a:blip r:embed="rId2"/>
          <a:srcRect/>
          <a:stretch>
            <a:fillRect/>
          </a:stretch>
        </p:blipFill>
        <p:spPr bwMode="auto">
          <a:xfrm>
            <a:off x="1212850" y="1595438"/>
            <a:ext cx="7632700" cy="5027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t>Factors behind the rise in funding costs</a:t>
            </a:r>
            <a:endParaRPr lang="zh-CN" altLang="en-US" smtClean="0"/>
          </a:p>
        </p:txBody>
      </p:sp>
      <p:sp>
        <p:nvSpPr>
          <p:cNvPr id="45058" name="内容占位符 1"/>
          <p:cNvSpPr>
            <a:spLocks noGrp="1"/>
          </p:cNvSpPr>
          <p:nvPr>
            <p:ph idx="1"/>
          </p:nvPr>
        </p:nvSpPr>
        <p:spPr/>
        <p:txBody>
          <a:bodyPr/>
          <a:lstStyle/>
          <a:p>
            <a:r>
              <a:rPr lang="en-US" altLang="zh-CN" smtClean="0"/>
              <a:t>Structural changes raise the equilibrium interest rate</a:t>
            </a:r>
          </a:p>
          <a:p>
            <a:pPr lvl="1"/>
            <a:r>
              <a:rPr lang="en-US" altLang="zh-CN" smtClean="0"/>
              <a:t>Saving rate declines faster than investment rate</a:t>
            </a:r>
          </a:p>
          <a:p>
            <a:r>
              <a:rPr lang="en-US" altLang="zh-CN" smtClean="0"/>
              <a:t>“Irrational” funding demand from local governments, SOEs and the property sector</a:t>
            </a:r>
          </a:p>
          <a:p>
            <a:r>
              <a:rPr lang="en-US" altLang="zh-CN" smtClean="0"/>
              <a:t>Interest rate deregulation </a:t>
            </a:r>
          </a:p>
          <a:p>
            <a:pPr lvl="1"/>
            <a:r>
              <a:rPr lang="en-US" altLang="zh-CN" smtClean="0"/>
              <a:t>Risk free rates rise to equilibrium levels </a:t>
            </a:r>
          </a:p>
          <a:p>
            <a:r>
              <a:rPr lang="en-US" altLang="zh-CN" smtClean="0"/>
              <a:t>Higher risk-free rate pushes up risk premium</a:t>
            </a:r>
          </a:p>
          <a:p>
            <a:r>
              <a:rPr lang="en-US" altLang="zh-CN" smtClean="0"/>
              <a:t>Countercyclical monetary policy operation</a:t>
            </a:r>
          </a:p>
          <a:p>
            <a:pPr lvl="1">
              <a:buFont typeface="Arial" charset="0"/>
              <a:buNone/>
            </a:pPr>
            <a:endParaRPr lang="en-US" altLang="zh-CN" sz="2500" smtClean="0"/>
          </a:p>
          <a:p>
            <a:pPr lvl="1"/>
            <a:endParaRPr lang="en-US" altLang="zh-CN" smtClean="0"/>
          </a:p>
          <a:p>
            <a:pPr lvl="1">
              <a:buFont typeface="Arial" charset="0"/>
              <a:buNone/>
            </a:pPr>
            <a:endParaRPr lang="zh-CN" altLang="en-US" smtClean="0"/>
          </a:p>
        </p:txBody>
      </p:sp>
      <p:sp>
        <p:nvSpPr>
          <p:cNvPr id="45059"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7D0777BF-1FF9-4F69-AA07-8754C324AD6A}" type="slidenum">
              <a:rPr lang="zh-CN" altLang="en-US" sz="1400" b="0">
                <a:solidFill>
                  <a:schemeClr val="tx1"/>
                </a:solidFill>
                <a:ea typeface="楷体_GB2312" pitchFamily="49" charset="-122"/>
              </a:rPr>
              <a:pPr algn="r" eaLnBrk="0" hangingPunct="0"/>
              <a:t>14</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t>Are interest rates too high? C</a:t>
            </a:r>
            <a:r>
              <a:rPr lang="en-US" altLang="en-US" smtClean="0"/>
              <a:t>yclical</a:t>
            </a:r>
            <a:r>
              <a:rPr lang="en-US" altLang="zh-CN" smtClean="0"/>
              <a:t> vs Structural perspectives</a:t>
            </a:r>
            <a:endParaRPr lang="zh-CN" altLang="en-US" smtClean="0"/>
          </a:p>
        </p:txBody>
      </p:sp>
      <p:sp>
        <p:nvSpPr>
          <p:cNvPr id="46082" name="内容占位符 1"/>
          <p:cNvSpPr>
            <a:spLocks noGrp="1"/>
          </p:cNvSpPr>
          <p:nvPr>
            <p:ph idx="1"/>
          </p:nvPr>
        </p:nvSpPr>
        <p:spPr>
          <a:xfrm>
            <a:off x="565150" y="2159000"/>
            <a:ext cx="8929688" cy="4464050"/>
          </a:xfrm>
        </p:spPr>
        <p:txBody>
          <a:bodyPr/>
          <a:lstStyle/>
          <a:p>
            <a:r>
              <a:rPr lang="en-US" altLang="zh-CN" smtClean="0"/>
              <a:t>Large uncertainty about the equilibrium interest rate</a:t>
            </a:r>
          </a:p>
          <a:p>
            <a:r>
              <a:rPr lang="en-US" altLang="zh-CN" smtClean="0"/>
              <a:t>Deviation from equilibrium may be optimal at different phases of the business cycle</a:t>
            </a:r>
          </a:p>
          <a:p>
            <a:r>
              <a:rPr lang="en-US" altLang="zh-CN" smtClean="0"/>
              <a:t>Impact on different sectors varies, and the aggregate impact may not be neutral in the short term. </a:t>
            </a:r>
          </a:p>
          <a:p>
            <a:r>
              <a:rPr lang="en-US" altLang="zh-CN" smtClean="0"/>
              <a:t>Policy challenge: how to balance between structural adjustment and growth stabilization</a:t>
            </a:r>
          </a:p>
          <a:p>
            <a:pPr lvl="1">
              <a:buFont typeface="Arial" charset="0"/>
              <a:buNone/>
            </a:pPr>
            <a:endParaRPr lang="zh-CN" altLang="en-US" smtClean="0"/>
          </a:p>
        </p:txBody>
      </p:sp>
      <p:sp>
        <p:nvSpPr>
          <p:cNvPr id="46083"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2CBF3CDD-2C5F-44CF-B2C5-E79D33307100}" type="slidenum">
              <a:rPr lang="zh-CN" altLang="en-US" sz="1400" b="0">
                <a:solidFill>
                  <a:schemeClr val="tx1"/>
                </a:solidFill>
                <a:ea typeface="楷体_GB2312" pitchFamily="49" charset="-122"/>
              </a:rPr>
              <a:pPr algn="r" eaLnBrk="0" hangingPunct="0"/>
              <a:t>15</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idx="4294967295"/>
          </p:nvPr>
        </p:nvSpPr>
        <p:spPr/>
        <p:txBody>
          <a:bodyPr/>
          <a:lstStyle/>
          <a:p>
            <a:r>
              <a:rPr lang="en-US" altLang="zh-CN" smtClean="0"/>
              <a:t>Are interest rates too high? </a:t>
            </a:r>
            <a:br>
              <a:rPr lang="en-US" altLang="zh-CN" smtClean="0"/>
            </a:br>
            <a:r>
              <a:rPr lang="en-US" altLang="en-US" smtClean="0"/>
              <a:t>Macroeconomic</a:t>
            </a:r>
            <a:r>
              <a:rPr lang="en-US" altLang="zh-CN" smtClean="0"/>
              <a:t> vs  financial stability </a:t>
            </a:r>
            <a:endParaRPr lang="zh-CN" altLang="en-US" smtClean="0"/>
          </a:p>
        </p:txBody>
      </p:sp>
      <p:sp>
        <p:nvSpPr>
          <p:cNvPr id="47106" name="内容占位符 1"/>
          <p:cNvSpPr>
            <a:spLocks noGrp="1"/>
          </p:cNvSpPr>
          <p:nvPr>
            <p:ph idx="4294967295"/>
          </p:nvPr>
        </p:nvSpPr>
        <p:spPr>
          <a:xfrm>
            <a:off x="611188" y="2109788"/>
            <a:ext cx="8929687" cy="4513262"/>
          </a:xfrm>
        </p:spPr>
        <p:txBody>
          <a:bodyPr/>
          <a:lstStyle/>
          <a:p>
            <a:r>
              <a:rPr lang="en-US" altLang="zh-CN" smtClean="0"/>
              <a:t>Changing relationship between employment, growth and inflation</a:t>
            </a:r>
          </a:p>
          <a:p>
            <a:r>
              <a:rPr lang="en-US" altLang="zh-CN" smtClean="0"/>
              <a:t>Financial risk (property)</a:t>
            </a:r>
          </a:p>
          <a:p>
            <a:r>
              <a:rPr lang="en-US" altLang="zh-CN" smtClean="0"/>
              <a:t>Quantity and price may give different signal about risks to financial stability</a:t>
            </a:r>
            <a:endParaRPr lang="en-US" altLang="zh-CN" sz="1900" smtClean="0"/>
          </a:p>
          <a:p>
            <a:pPr lvl="1"/>
            <a:r>
              <a:rPr lang="en-US" altLang="zh-CN" smtClean="0"/>
              <a:t>The amount of credit (money) has independent information about financial risk</a:t>
            </a:r>
          </a:p>
          <a:p>
            <a:pPr lvl="1"/>
            <a:endParaRPr lang="en-US" altLang="zh-CN" smtClean="0"/>
          </a:p>
          <a:p>
            <a:pPr lvl="1"/>
            <a:endParaRPr lang="en-US" altLang="zh-CN" smtClean="0"/>
          </a:p>
          <a:p>
            <a:pPr lvl="1"/>
            <a:endParaRPr lang="en-US" altLang="zh-CN" smtClean="0"/>
          </a:p>
          <a:p>
            <a:pPr lvl="1">
              <a:buFont typeface="Arial" charset="0"/>
              <a:buNone/>
            </a:pPr>
            <a:endParaRPr lang="zh-CN" altLang="en-US" smtClean="0"/>
          </a:p>
        </p:txBody>
      </p:sp>
      <p:sp>
        <p:nvSpPr>
          <p:cNvPr id="47107"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255FF40-E6DC-4CF3-A949-038049AA7BD4}" type="slidenum">
              <a:rPr lang="zh-CN" altLang="en-US" sz="1400" b="0">
                <a:solidFill>
                  <a:schemeClr val="tx1"/>
                </a:solidFill>
                <a:ea typeface="楷体_GB2312" pitchFamily="49" charset="-122"/>
              </a:rPr>
              <a:pPr algn="r" eaLnBrk="0" hangingPunct="0"/>
              <a:t>16</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p:txBody>
          <a:bodyPr/>
          <a:lstStyle/>
          <a:p>
            <a:r>
              <a:rPr lang="en-US" altLang="zh-CN" smtClean="0"/>
              <a:t>Sources of monetary expansion</a:t>
            </a:r>
          </a:p>
        </p:txBody>
      </p:sp>
      <p:sp>
        <p:nvSpPr>
          <p:cNvPr id="64515"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A28A282B-9F78-4F08-9433-5E62E0EE2FF9}" type="slidenum">
              <a:rPr lang="zh-CN" altLang="en-US" sz="1400" b="0">
                <a:solidFill>
                  <a:schemeClr val="tx1"/>
                </a:solidFill>
                <a:ea typeface="楷体_GB2312" pitchFamily="49" charset="-122"/>
              </a:rPr>
              <a:pPr algn="r" eaLnBrk="0" hangingPunct="0"/>
              <a:t>17</a:t>
            </a:fld>
            <a:endParaRPr lang="en-US" altLang="zh-CN" sz="1400" b="0">
              <a:solidFill>
                <a:schemeClr val="tx1"/>
              </a:solidFill>
              <a:ea typeface="楷体_GB2312" pitchFamily="49" charset="-122"/>
            </a:endParaRPr>
          </a:p>
        </p:txBody>
      </p:sp>
      <p:pic>
        <p:nvPicPr>
          <p:cNvPr id="64518" name="Picture 6"/>
          <p:cNvPicPr>
            <a:picLocks noChangeAspect="1" noChangeArrowheads="1"/>
          </p:cNvPicPr>
          <p:nvPr/>
        </p:nvPicPr>
        <p:blipFill>
          <a:blip r:embed="rId2"/>
          <a:srcRect/>
          <a:stretch>
            <a:fillRect/>
          </a:stretch>
        </p:blipFill>
        <p:spPr bwMode="auto">
          <a:xfrm>
            <a:off x="565150" y="2446338"/>
            <a:ext cx="8942388" cy="2586037"/>
          </a:xfrm>
          <a:prstGeom prst="rect">
            <a:avLst/>
          </a:prstGeom>
          <a:noFill/>
          <a:ln w="9525">
            <a:noFill/>
            <a:miter lim="800000"/>
            <a:headEnd/>
            <a:tailEnd/>
          </a:ln>
          <a:effectLst/>
        </p:spPr>
      </p:pic>
      <p:sp>
        <p:nvSpPr>
          <p:cNvPr id="64519"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CICC Research</a:t>
            </a:r>
            <a:endParaRPr lang="zh-CN" altLang="en-US" sz="1000" b="0">
              <a:solidFill>
                <a:srgbClr val="000000"/>
              </a:solidFill>
              <a:ea typeface="楷体_GB2312"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en-US" altLang="zh-CN" smtClean="0"/>
              <a:t>Broad credit grew faster than broad money in recent years</a:t>
            </a:r>
            <a:endParaRPr lang="zh-CN" altLang="en-US" smtClean="0"/>
          </a:p>
        </p:txBody>
      </p:sp>
      <p:sp>
        <p:nvSpPr>
          <p:cNvPr id="48130"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D2B632B3-C5C6-431D-BAF6-1C05676E290B}" type="slidenum">
              <a:rPr lang="zh-CN" altLang="en-US" sz="1400" b="0">
                <a:solidFill>
                  <a:schemeClr val="tx1"/>
                </a:solidFill>
                <a:ea typeface="楷体_GB2312" pitchFamily="49" charset="-122"/>
              </a:rPr>
              <a:pPr algn="r" eaLnBrk="0" hangingPunct="0"/>
              <a:t>18</a:t>
            </a:fld>
            <a:endParaRPr lang="en-US" altLang="zh-CN" sz="1400" b="0">
              <a:solidFill>
                <a:schemeClr val="tx1"/>
              </a:solidFill>
              <a:ea typeface="楷体_GB2312" pitchFamily="49" charset="-122"/>
            </a:endParaRPr>
          </a:p>
        </p:txBody>
      </p:sp>
      <p:sp>
        <p:nvSpPr>
          <p:cNvPr id="48131"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48132" name="Picture 8"/>
          <p:cNvPicPr>
            <a:picLocks noChangeAspect="1" noChangeArrowheads="1"/>
          </p:cNvPicPr>
          <p:nvPr/>
        </p:nvPicPr>
        <p:blipFill>
          <a:blip r:embed="rId2"/>
          <a:srcRect/>
          <a:stretch>
            <a:fillRect/>
          </a:stretch>
        </p:blipFill>
        <p:spPr bwMode="auto">
          <a:xfrm>
            <a:off x="1212850" y="1744663"/>
            <a:ext cx="7345363" cy="4878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pPr marL="342900" indent="-342900"/>
            <a:r>
              <a:rPr lang="en-US" altLang="zh-CN" smtClean="0"/>
              <a:t>Monetary policy transmission mechanism</a:t>
            </a:r>
            <a:r>
              <a:rPr lang="zh-CN" altLang="en-US" smtClean="0"/>
              <a:t> </a:t>
            </a:r>
          </a:p>
        </p:txBody>
      </p:sp>
      <p:sp>
        <p:nvSpPr>
          <p:cNvPr id="29698" name="内容占位符 1"/>
          <p:cNvSpPr>
            <a:spLocks noGrp="1"/>
          </p:cNvSpPr>
          <p:nvPr>
            <p:ph idx="1"/>
          </p:nvPr>
        </p:nvSpPr>
        <p:spPr/>
        <p:txBody>
          <a:bodyPr/>
          <a:lstStyle/>
          <a:p>
            <a:r>
              <a:rPr lang="en-US" altLang="zh-CN" smtClean="0"/>
              <a:t>Textbook case</a:t>
            </a:r>
          </a:p>
          <a:p>
            <a:pPr lvl="1"/>
            <a:r>
              <a:rPr lang="en-US" altLang="zh-CN" sz="2200" smtClean="0"/>
              <a:t>Operation tools: central bank regulation of bank reserves</a:t>
            </a:r>
          </a:p>
          <a:p>
            <a:pPr lvl="1"/>
            <a:r>
              <a:rPr lang="en-US" altLang="zh-CN" sz="2200" smtClean="0"/>
              <a:t>Transmission channels:</a:t>
            </a:r>
          </a:p>
          <a:p>
            <a:pPr lvl="2"/>
            <a:r>
              <a:rPr lang="en-US" altLang="zh-CN" sz="2200" smtClean="0"/>
              <a:t>Monetary perspective: interest rate curve; asset prices</a:t>
            </a:r>
          </a:p>
          <a:p>
            <a:pPr lvl="2"/>
            <a:r>
              <a:rPr lang="en-US" altLang="zh-CN" sz="2200" smtClean="0"/>
              <a:t>Credit perspective: bank lending has a special role</a:t>
            </a:r>
          </a:p>
          <a:p>
            <a:pPr lvl="1"/>
            <a:r>
              <a:rPr lang="en-US" altLang="zh-CN" sz="2200" smtClean="0"/>
              <a:t>Policy goals: inflation; growth; employment; balance of payments </a:t>
            </a:r>
          </a:p>
        </p:txBody>
      </p:sp>
      <p:sp>
        <p:nvSpPr>
          <p:cNvPr id="29699"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7C53F5A-EE60-40C3-83BA-A6491E78FDC6}" type="slidenum">
              <a:rPr lang="zh-CN" altLang="en-US" sz="1400" b="0">
                <a:solidFill>
                  <a:schemeClr val="tx1"/>
                </a:solidFill>
                <a:ea typeface="楷体_GB2312" pitchFamily="49" charset="-122"/>
              </a:rPr>
              <a:pPr algn="r" eaLnBrk="0" hangingPunct="0"/>
              <a:t>1</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pPr eaLnBrk="1" hangingPunct="1"/>
            <a:r>
              <a:rPr lang="en-US" altLang="zh-CN" smtClean="0"/>
              <a:t>Broad credit/GDP ratio exceeded M2/GDP ratio</a:t>
            </a:r>
            <a:endParaRPr lang="zh-CN" altLang="en-US" smtClean="0"/>
          </a:p>
        </p:txBody>
      </p:sp>
      <p:sp>
        <p:nvSpPr>
          <p:cNvPr id="49154"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7E3C1C3-9C4F-4FCA-9D65-627F901F3085}" type="slidenum">
              <a:rPr lang="zh-CN" altLang="en-US" sz="1400" b="0">
                <a:solidFill>
                  <a:schemeClr val="tx1"/>
                </a:solidFill>
                <a:ea typeface="楷体_GB2312" pitchFamily="49" charset="-122"/>
              </a:rPr>
              <a:pPr algn="r" eaLnBrk="0" hangingPunct="0"/>
              <a:t>19</a:t>
            </a:fld>
            <a:endParaRPr lang="en-US" altLang="zh-CN" sz="1400" b="0">
              <a:solidFill>
                <a:schemeClr val="tx1"/>
              </a:solidFill>
              <a:ea typeface="楷体_GB2312" pitchFamily="49" charset="-122"/>
            </a:endParaRPr>
          </a:p>
        </p:txBody>
      </p:sp>
      <p:sp>
        <p:nvSpPr>
          <p:cNvPr id="49155"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49156" name="Picture 6"/>
          <p:cNvPicPr>
            <a:picLocks noChangeAspect="1" noChangeArrowheads="1"/>
          </p:cNvPicPr>
          <p:nvPr/>
        </p:nvPicPr>
        <p:blipFill>
          <a:blip r:embed="rId2"/>
          <a:srcRect/>
          <a:stretch>
            <a:fillRect/>
          </a:stretch>
        </p:blipFill>
        <p:spPr bwMode="auto">
          <a:xfrm>
            <a:off x="1201738" y="1579563"/>
            <a:ext cx="7212012" cy="5065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p:txBody>
          <a:bodyPr/>
          <a:lstStyle/>
          <a:p>
            <a:pPr eaLnBrk="1" hangingPunct="1"/>
            <a:r>
              <a:rPr lang="en-US" altLang="zh-CN" sz="2800" smtClean="0"/>
              <a:t>Net foreign assets’ contribution to M2 growth fell, domestic assets’ contribution increased</a:t>
            </a:r>
            <a:endParaRPr lang="zh-CN" altLang="en-US" sz="2800" smtClean="0"/>
          </a:p>
        </p:txBody>
      </p:sp>
      <p:sp>
        <p:nvSpPr>
          <p:cNvPr id="50178"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738F1EEE-7CF6-414B-B54E-94BCE4236100}" type="slidenum">
              <a:rPr lang="zh-CN" altLang="en-US" sz="1400" b="0">
                <a:solidFill>
                  <a:schemeClr val="tx1"/>
                </a:solidFill>
                <a:ea typeface="楷体_GB2312" pitchFamily="49" charset="-122"/>
              </a:rPr>
              <a:pPr algn="r" eaLnBrk="0" hangingPunct="0"/>
              <a:t>20</a:t>
            </a:fld>
            <a:endParaRPr lang="en-US" altLang="zh-CN" sz="1400" b="0">
              <a:solidFill>
                <a:schemeClr val="tx1"/>
              </a:solidFill>
              <a:ea typeface="楷体_GB2312" pitchFamily="49" charset="-122"/>
            </a:endParaRPr>
          </a:p>
        </p:txBody>
      </p:sp>
      <p:sp>
        <p:nvSpPr>
          <p:cNvPr id="50179"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50180" name="Picture 7"/>
          <p:cNvPicPr>
            <a:picLocks noChangeAspect="1" noChangeArrowheads="1"/>
          </p:cNvPicPr>
          <p:nvPr/>
        </p:nvPicPr>
        <p:blipFill>
          <a:blip r:embed="rId2"/>
          <a:srcRect/>
          <a:stretch>
            <a:fillRect/>
          </a:stretch>
        </p:blipFill>
        <p:spPr bwMode="auto">
          <a:xfrm>
            <a:off x="1212850" y="1616075"/>
            <a:ext cx="7850188" cy="500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r>
              <a:rPr lang="en-US" altLang="zh-CN" smtClean="0"/>
              <a:t>Before financial crisis: US credit growth outpaced money growth</a:t>
            </a:r>
            <a:r>
              <a:rPr lang="zh-CN" altLang="en-US" smtClean="0"/>
              <a:t> </a:t>
            </a:r>
          </a:p>
        </p:txBody>
      </p:sp>
      <p:sp>
        <p:nvSpPr>
          <p:cNvPr id="51202"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6BE1882D-F3F1-46AA-90EB-D3303A9FC6A4}" type="slidenum">
              <a:rPr lang="zh-CN" altLang="en-US" sz="1400" b="0">
                <a:solidFill>
                  <a:schemeClr val="tx1"/>
                </a:solidFill>
                <a:ea typeface="楷体_GB2312" pitchFamily="49" charset="-122"/>
              </a:rPr>
              <a:pPr algn="r" eaLnBrk="0" hangingPunct="0"/>
              <a:t>21</a:t>
            </a:fld>
            <a:endParaRPr lang="en-US" altLang="zh-CN" sz="1400" b="0">
              <a:solidFill>
                <a:schemeClr val="tx1"/>
              </a:solidFill>
              <a:ea typeface="楷体_GB2312" pitchFamily="49" charset="-122"/>
            </a:endParaRPr>
          </a:p>
        </p:txBody>
      </p:sp>
      <p:sp>
        <p:nvSpPr>
          <p:cNvPr id="51203" name="Text Box 14"/>
          <p:cNvSpPr txBox="1">
            <a:spLocks noChangeArrowheads="1"/>
          </p:cNvSpPr>
          <p:nvPr/>
        </p:nvSpPr>
        <p:spPr bwMode="auto">
          <a:xfrm>
            <a:off x="1209675" y="6608763"/>
            <a:ext cx="7632700" cy="2492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US Federal Reserve, CICC Research</a:t>
            </a:r>
            <a:endParaRPr lang="zh-CN" altLang="en-US" sz="1000" b="0">
              <a:solidFill>
                <a:srgbClr val="000000"/>
              </a:solidFill>
              <a:ea typeface="楷体_GB2312" pitchFamily="49" charset="-122"/>
            </a:endParaRPr>
          </a:p>
        </p:txBody>
      </p:sp>
      <p:pic>
        <p:nvPicPr>
          <p:cNvPr id="51204" name="Picture 6"/>
          <p:cNvPicPr>
            <a:picLocks noChangeAspect="1" noChangeArrowheads="1"/>
          </p:cNvPicPr>
          <p:nvPr/>
        </p:nvPicPr>
        <p:blipFill>
          <a:blip r:embed="rId2"/>
          <a:srcRect/>
          <a:stretch>
            <a:fillRect/>
          </a:stretch>
        </p:blipFill>
        <p:spPr bwMode="auto">
          <a:xfrm>
            <a:off x="1152525" y="1641475"/>
            <a:ext cx="7639050" cy="498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563563" y="598488"/>
            <a:ext cx="8931275" cy="1031875"/>
          </a:xfrm>
        </p:spPr>
        <p:txBody>
          <a:bodyPr/>
          <a:lstStyle/>
          <a:p>
            <a:pPr eaLnBrk="1" hangingPunct="1"/>
            <a:r>
              <a:rPr lang="en-US" altLang="zh-CN" sz="2400" smtClean="0"/>
              <a:t>After financial crisis: US commercial bank assets shrank (tight credit), central bank assets expanded (easy money) </a:t>
            </a:r>
            <a:endParaRPr lang="zh-CN" altLang="en-US" sz="2400" smtClean="0"/>
          </a:p>
        </p:txBody>
      </p:sp>
      <p:sp>
        <p:nvSpPr>
          <p:cNvPr id="52226"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65330982-1B48-4B46-85F8-7BBCA5CB8273}" type="slidenum">
              <a:rPr lang="zh-CN" altLang="en-US" sz="1400" b="0">
                <a:solidFill>
                  <a:schemeClr val="tx1"/>
                </a:solidFill>
                <a:ea typeface="楷体_GB2312" pitchFamily="49" charset="-122"/>
              </a:rPr>
              <a:pPr algn="r" eaLnBrk="0" hangingPunct="0"/>
              <a:t>22</a:t>
            </a:fld>
            <a:endParaRPr lang="en-US" altLang="zh-CN" sz="1400" b="0">
              <a:solidFill>
                <a:schemeClr val="tx1"/>
              </a:solidFill>
              <a:ea typeface="楷体_GB2312" pitchFamily="49" charset="-122"/>
            </a:endParaRPr>
          </a:p>
        </p:txBody>
      </p:sp>
      <p:sp>
        <p:nvSpPr>
          <p:cNvPr id="52227" name="Text Box 14"/>
          <p:cNvSpPr txBox="1">
            <a:spLocks noChangeArrowheads="1"/>
          </p:cNvSpPr>
          <p:nvPr/>
        </p:nvSpPr>
        <p:spPr bwMode="auto">
          <a:xfrm>
            <a:off x="1209675" y="6608763"/>
            <a:ext cx="7632700" cy="2492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Haver Analytics, CICC Research</a:t>
            </a:r>
            <a:endParaRPr lang="zh-CN" altLang="en-US" sz="1000" b="0">
              <a:solidFill>
                <a:srgbClr val="000000"/>
              </a:solidFill>
              <a:ea typeface="楷体_GB2312" pitchFamily="49" charset="-122"/>
            </a:endParaRPr>
          </a:p>
        </p:txBody>
      </p:sp>
      <p:pic>
        <p:nvPicPr>
          <p:cNvPr id="52228" name="Picture 6"/>
          <p:cNvPicPr>
            <a:picLocks noChangeAspect="1" noChangeArrowheads="1"/>
          </p:cNvPicPr>
          <p:nvPr/>
        </p:nvPicPr>
        <p:blipFill>
          <a:blip r:embed="rId2"/>
          <a:srcRect/>
          <a:stretch>
            <a:fillRect/>
          </a:stretch>
        </p:blipFill>
        <p:spPr bwMode="auto">
          <a:xfrm>
            <a:off x="1212850" y="1539875"/>
            <a:ext cx="7632700" cy="5083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xfrm>
            <a:off x="560388" y="550863"/>
            <a:ext cx="8931275" cy="1031875"/>
          </a:xfrm>
        </p:spPr>
        <p:txBody>
          <a:bodyPr/>
          <a:lstStyle/>
          <a:p>
            <a:pPr eaLnBrk="1" hangingPunct="1"/>
            <a:r>
              <a:rPr lang="en-US" altLang="zh-CN" sz="2400" smtClean="0"/>
              <a:t>China in contrast: central bank assets shrank (tight money), commercial bank assets surged (easy credit)</a:t>
            </a:r>
            <a:endParaRPr lang="zh-CN" altLang="en-US" sz="2400" smtClean="0"/>
          </a:p>
        </p:txBody>
      </p:sp>
      <p:sp>
        <p:nvSpPr>
          <p:cNvPr id="53250"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6AF0FDC-97E6-4393-A7EC-49B6F6D34780}" type="slidenum">
              <a:rPr lang="zh-CN" altLang="en-US" sz="1400" b="0">
                <a:solidFill>
                  <a:schemeClr val="tx1"/>
                </a:solidFill>
                <a:ea typeface="楷体_GB2312" pitchFamily="49" charset="-122"/>
              </a:rPr>
              <a:pPr algn="r" eaLnBrk="0" hangingPunct="0"/>
              <a:t>23</a:t>
            </a:fld>
            <a:endParaRPr lang="en-US" altLang="zh-CN" sz="1400" b="0">
              <a:solidFill>
                <a:schemeClr val="tx1"/>
              </a:solidFill>
              <a:ea typeface="楷体_GB2312" pitchFamily="49" charset="-122"/>
            </a:endParaRPr>
          </a:p>
        </p:txBody>
      </p:sp>
      <p:sp>
        <p:nvSpPr>
          <p:cNvPr id="53251"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53252" name="Picture 6"/>
          <p:cNvPicPr>
            <a:picLocks noChangeAspect="1" noChangeArrowheads="1"/>
          </p:cNvPicPr>
          <p:nvPr/>
        </p:nvPicPr>
        <p:blipFill>
          <a:blip r:embed="rId2"/>
          <a:srcRect/>
          <a:stretch>
            <a:fillRect/>
          </a:stretch>
        </p:blipFill>
        <p:spPr bwMode="auto">
          <a:xfrm>
            <a:off x="1212850" y="1606550"/>
            <a:ext cx="7632700" cy="501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a:xfrm>
            <a:off x="555625" y="317500"/>
            <a:ext cx="8929688" cy="1031875"/>
          </a:xfrm>
        </p:spPr>
        <p:txBody>
          <a:bodyPr/>
          <a:lstStyle/>
          <a:p>
            <a:r>
              <a:rPr lang="en-US" altLang="zh-CN" sz="3000" smtClean="0"/>
              <a:t>Shift in monetary landscape: tightening credit, easing money </a:t>
            </a:r>
            <a:endParaRPr lang="zh-CN" altLang="en-US" sz="3000" smtClean="0"/>
          </a:p>
        </p:txBody>
      </p:sp>
      <p:sp>
        <p:nvSpPr>
          <p:cNvPr id="54274" name="内容占位符 1"/>
          <p:cNvSpPr>
            <a:spLocks noGrp="1"/>
          </p:cNvSpPr>
          <p:nvPr>
            <p:ph idx="1"/>
          </p:nvPr>
        </p:nvSpPr>
        <p:spPr>
          <a:xfrm>
            <a:off x="504825" y="1368425"/>
            <a:ext cx="8929688" cy="4968875"/>
          </a:xfrm>
        </p:spPr>
        <p:txBody>
          <a:bodyPr/>
          <a:lstStyle/>
          <a:p>
            <a:r>
              <a:rPr lang="en-US" altLang="zh-CN" sz="2200" smtClean="0"/>
              <a:t>Tighten credit</a:t>
            </a:r>
          </a:p>
          <a:p>
            <a:pPr lvl="1"/>
            <a:r>
              <a:rPr lang="en-US" altLang="zh-CN" sz="1600" smtClean="0"/>
              <a:t>Prudential regulation to control shadow banking credit expansion </a:t>
            </a:r>
          </a:p>
          <a:p>
            <a:pPr lvl="1"/>
            <a:r>
              <a:rPr lang="en-US" altLang="zh-CN" sz="1600" smtClean="0"/>
              <a:t>Control borrowing demand of local governments and SOEs (?) </a:t>
            </a:r>
          </a:p>
          <a:p>
            <a:pPr lvl="1"/>
            <a:r>
              <a:rPr lang="en-US" altLang="zh-CN" sz="1600" smtClean="0"/>
              <a:t>Cooling property market reduces credit to the sector </a:t>
            </a:r>
          </a:p>
          <a:p>
            <a:r>
              <a:rPr lang="en-US" altLang="zh-CN" sz="2200" smtClean="0"/>
              <a:t>Ease money, supporting fiscal expansion</a:t>
            </a:r>
          </a:p>
          <a:p>
            <a:pPr lvl="1"/>
            <a:r>
              <a:rPr lang="en-US" altLang="zh-CN" sz="1600" smtClean="0"/>
              <a:t>Central bank lending to policy banks, targeted RRR cuts</a:t>
            </a:r>
          </a:p>
          <a:p>
            <a:pPr lvl="1"/>
            <a:r>
              <a:rPr lang="en-US" altLang="zh-CN" sz="1600" smtClean="0"/>
              <a:t>Renminbi depreciation</a:t>
            </a:r>
          </a:p>
          <a:p>
            <a:pPr lvl="1"/>
            <a:r>
              <a:rPr lang="en-US" altLang="zh-CN" sz="1600" smtClean="0"/>
              <a:t>Increase fiscal deficit (fiscal deposits shift from central bank to commercial banks); central bank lending supports quasi-fiscal expenditures</a:t>
            </a:r>
          </a:p>
          <a:p>
            <a:r>
              <a:rPr lang="en-US" altLang="zh-CN" sz="2200" smtClean="0"/>
              <a:t>Desired results: M2 growth outpacing credit growth; lower property prices; lower interest rates; weaker exchange rate; higher fiscal deficit.</a:t>
            </a:r>
          </a:p>
          <a:p>
            <a:endParaRPr lang="zh-CN" altLang="en-US" sz="2200" smtClean="0"/>
          </a:p>
        </p:txBody>
      </p:sp>
      <p:sp>
        <p:nvSpPr>
          <p:cNvPr id="54275"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E9FEC2DC-866E-40DF-9E47-9BAA92FEA7D4}" type="slidenum">
              <a:rPr lang="zh-CN" altLang="en-US" sz="1400" b="0">
                <a:solidFill>
                  <a:schemeClr val="tx1"/>
                </a:solidFill>
                <a:ea typeface="楷体_GB2312" pitchFamily="49" charset="-122"/>
              </a:rPr>
              <a:pPr algn="r" eaLnBrk="0" hangingPunct="0"/>
              <a:t>24</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r>
              <a:rPr lang="en-US" altLang="zh-CN" smtClean="0"/>
              <a:t>Signs of adjustment: slowing growth of broad credit</a:t>
            </a:r>
            <a:endParaRPr lang="zh-CN" altLang="en-US" smtClean="0"/>
          </a:p>
        </p:txBody>
      </p:sp>
      <p:sp>
        <p:nvSpPr>
          <p:cNvPr id="55298"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F8CB2D91-496E-4D89-AC20-47C178330A75}" type="slidenum">
              <a:rPr lang="zh-CN" altLang="en-US" sz="1400" b="0">
                <a:solidFill>
                  <a:schemeClr val="tx1"/>
                </a:solidFill>
                <a:ea typeface="楷体_GB2312" pitchFamily="49" charset="-122"/>
              </a:rPr>
              <a:pPr algn="r" eaLnBrk="0" hangingPunct="0"/>
              <a:t>25</a:t>
            </a:fld>
            <a:endParaRPr lang="en-US" altLang="zh-CN" sz="1400" b="0">
              <a:solidFill>
                <a:schemeClr val="tx1"/>
              </a:solidFill>
              <a:ea typeface="楷体_GB2312" pitchFamily="49" charset="-122"/>
            </a:endParaRPr>
          </a:p>
        </p:txBody>
      </p:sp>
      <p:sp>
        <p:nvSpPr>
          <p:cNvPr id="55299" name="Text Box 14"/>
          <p:cNvSpPr txBox="1">
            <a:spLocks noChangeArrowheads="1"/>
          </p:cNvSpPr>
          <p:nvPr/>
        </p:nvSpPr>
        <p:spPr bwMode="auto">
          <a:xfrm>
            <a:off x="1171575" y="6623050"/>
            <a:ext cx="7632700" cy="261938"/>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55300" name="Picture 6"/>
          <p:cNvPicPr>
            <a:picLocks noChangeAspect="1" noChangeArrowheads="1"/>
          </p:cNvPicPr>
          <p:nvPr/>
        </p:nvPicPr>
        <p:blipFill>
          <a:blip r:embed="rId2"/>
          <a:srcRect/>
          <a:stretch>
            <a:fillRect/>
          </a:stretch>
        </p:blipFill>
        <p:spPr bwMode="auto">
          <a:xfrm>
            <a:off x="1233488" y="1611313"/>
            <a:ext cx="7253287" cy="477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altLang="zh-CN" smtClean="0"/>
              <a:t>Signs of adjustment: property sales slowed</a:t>
            </a:r>
            <a:endParaRPr lang="zh-CN" altLang="en-US" smtClean="0"/>
          </a:p>
        </p:txBody>
      </p:sp>
      <p:sp>
        <p:nvSpPr>
          <p:cNvPr id="56322"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086405F9-95D9-4BFD-97B0-48D46F9D4191}" type="slidenum">
              <a:rPr lang="zh-CN" altLang="en-US" sz="1400" b="0">
                <a:solidFill>
                  <a:schemeClr val="tx1"/>
                </a:solidFill>
                <a:ea typeface="楷体_GB2312" pitchFamily="49" charset="-122"/>
              </a:rPr>
              <a:pPr algn="r" eaLnBrk="0" hangingPunct="0"/>
              <a:t>26</a:t>
            </a:fld>
            <a:endParaRPr lang="en-US" altLang="zh-CN" sz="1400" b="0">
              <a:solidFill>
                <a:schemeClr val="tx1"/>
              </a:solidFill>
              <a:ea typeface="楷体_GB2312" pitchFamily="49" charset="-122"/>
            </a:endParaRPr>
          </a:p>
        </p:txBody>
      </p:sp>
      <p:sp>
        <p:nvSpPr>
          <p:cNvPr id="56323" name="Text Box 14"/>
          <p:cNvSpPr txBox="1">
            <a:spLocks noChangeArrowheads="1"/>
          </p:cNvSpPr>
          <p:nvPr/>
        </p:nvSpPr>
        <p:spPr bwMode="auto">
          <a:xfrm>
            <a:off x="1171575" y="6623050"/>
            <a:ext cx="7632700" cy="261938"/>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56324" name="Picture 6"/>
          <p:cNvPicPr>
            <a:picLocks noChangeAspect="1" noChangeArrowheads="1"/>
          </p:cNvPicPr>
          <p:nvPr/>
        </p:nvPicPr>
        <p:blipFill>
          <a:blip r:embed="rId2"/>
          <a:srcRect/>
          <a:stretch>
            <a:fillRect/>
          </a:stretch>
        </p:blipFill>
        <p:spPr bwMode="auto">
          <a:xfrm>
            <a:off x="1238250" y="1389063"/>
            <a:ext cx="7581900" cy="5000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r>
              <a:rPr lang="en-US" altLang="zh-CN" smtClean="0"/>
              <a:t>Signs of adjustment: new property starts slumped</a:t>
            </a:r>
            <a:endParaRPr lang="zh-CN" altLang="en-US" smtClean="0"/>
          </a:p>
        </p:txBody>
      </p:sp>
      <p:sp>
        <p:nvSpPr>
          <p:cNvPr id="57346"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0A7DB45F-4C21-4874-89C3-EB661D6F0567}" type="slidenum">
              <a:rPr lang="zh-CN" altLang="en-US" sz="1400" b="0">
                <a:solidFill>
                  <a:schemeClr val="tx1"/>
                </a:solidFill>
                <a:ea typeface="楷体_GB2312" pitchFamily="49" charset="-122"/>
              </a:rPr>
              <a:pPr algn="r" eaLnBrk="0" hangingPunct="0"/>
              <a:t>27</a:t>
            </a:fld>
            <a:endParaRPr lang="en-US" altLang="zh-CN" sz="1400" b="0">
              <a:solidFill>
                <a:schemeClr val="tx1"/>
              </a:solidFill>
              <a:ea typeface="楷体_GB2312" pitchFamily="49" charset="-122"/>
            </a:endParaRPr>
          </a:p>
        </p:txBody>
      </p:sp>
      <p:sp>
        <p:nvSpPr>
          <p:cNvPr id="57347" name="Text Box 14"/>
          <p:cNvSpPr txBox="1">
            <a:spLocks noChangeArrowheads="1"/>
          </p:cNvSpPr>
          <p:nvPr/>
        </p:nvSpPr>
        <p:spPr bwMode="auto">
          <a:xfrm>
            <a:off x="1209675" y="6608763"/>
            <a:ext cx="7632700" cy="2619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57348" name="Picture 6"/>
          <p:cNvPicPr>
            <a:picLocks noChangeAspect="1" noChangeArrowheads="1"/>
          </p:cNvPicPr>
          <p:nvPr/>
        </p:nvPicPr>
        <p:blipFill>
          <a:blip r:embed="rId2"/>
          <a:srcRect/>
          <a:stretch>
            <a:fillRect/>
          </a:stretch>
        </p:blipFill>
        <p:spPr bwMode="auto">
          <a:xfrm>
            <a:off x="1430338" y="1552575"/>
            <a:ext cx="7413625" cy="481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en-US" altLang="zh-CN" smtClean="0"/>
              <a:t>Signs of adjustment: weakening of the renminbi exchange rate</a:t>
            </a:r>
          </a:p>
        </p:txBody>
      </p:sp>
      <p:sp>
        <p:nvSpPr>
          <p:cNvPr id="58370"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3685094-4400-44A1-AB1C-15582CE301E5}" type="slidenum">
              <a:rPr lang="zh-CN" altLang="en-US" sz="1400" b="0">
                <a:solidFill>
                  <a:schemeClr val="tx1"/>
                </a:solidFill>
                <a:ea typeface="楷体_GB2312" pitchFamily="49" charset="-122"/>
              </a:rPr>
              <a:pPr algn="r" eaLnBrk="0" hangingPunct="0"/>
              <a:t>28</a:t>
            </a:fld>
            <a:endParaRPr lang="en-US" altLang="zh-CN" sz="1400" b="0">
              <a:solidFill>
                <a:schemeClr val="tx1"/>
              </a:solidFill>
              <a:ea typeface="楷体_GB2312" pitchFamily="49" charset="-122"/>
            </a:endParaRPr>
          </a:p>
        </p:txBody>
      </p:sp>
      <p:sp>
        <p:nvSpPr>
          <p:cNvPr id="58371" name="Text Box 14"/>
          <p:cNvSpPr txBox="1">
            <a:spLocks noChangeArrowheads="1"/>
          </p:cNvSpPr>
          <p:nvPr/>
        </p:nvSpPr>
        <p:spPr bwMode="auto">
          <a:xfrm>
            <a:off x="1196975" y="6604000"/>
            <a:ext cx="7632700" cy="249238"/>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58372" name="Picture 6"/>
          <p:cNvPicPr>
            <a:picLocks noChangeAspect="1" noChangeArrowheads="1"/>
          </p:cNvPicPr>
          <p:nvPr/>
        </p:nvPicPr>
        <p:blipFill>
          <a:blip r:embed="rId2"/>
          <a:srcRect/>
          <a:stretch>
            <a:fillRect/>
          </a:stretch>
        </p:blipFill>
        <p:spPr bwMode="auto">
          <a:xfrm>
            <a:off x="1212850" y="1649413"/>
            <a:ext cx="7777163" cy="4973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565150" y="622300"/>
            <a:ext cx="9217025" cy="1031875"/>
          </a:xfrm>
        </p:spPr>
        <p:txBody>
          <a:bodyPr/>
          <a:lstStyle/>
          <a:p>
            <a:pPr eaLnBrk="1" hangingPunct="1"/>
            <a:r>
              <a:rPr lang="en-US" altLang="zh-CN" smtClean="0">
                <a:ea typeface="楷体_GB2312" pitchFamily="49" charset="-122"/>
              </a:rPr>
              <a:t>Incremental working-age population shrinks</a:t>
            </a:r>
            <a:endParaRPr lang="zh-CN" altLang="en-US" smtClean="0">
              <a:ea typeface="楷体_GB2312" pitchFamily="49" charset="-122"/>
            </a:endParaRPr>
          </a:p>
        </p:txBody>
      </p:sp>
      <p:sp>
        <p:nvSpPr>
          <p:cNvPr id="30722" name="Text Box 14"/>
          <p:cNvSpPr txBox="1">
            <a:spLocks noChangeArrowheads="1"/>
          </p:cNvSpPr>
          <p:nvPr/>
        </p:nvSpPr>
        <p:spPr bwMode="auto">
          <a:xfrm>
            <a:off x="1212850" y="6478588"/>
            <a:ext cx="7632700" cy="2492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UN World Population Prospects 2012, CICC Research</a:t>
            </a:r>
            <a:r>
              <a:rPr lang="zh-CN" altLang="fr-FR" sz="1000" b="0">
                <a:solidFill>
                  <a:srgbClr val="000000"/>
                </a:solidFill>
                <a:ea typeface="楷体_GB2312" pitchFamily="49" charset="-122"/>
              </a:rPr>
              <a:t> </a:t>
            </a:r>
            <a:endParaRPr lang="zh-CN" altLang="en-US" sz="1000" b="0">
              <a:solidFill>
                <a:srgbClr val="000000"/>
              </a:solidFill>
              <a:ea typeface="楷体_GB2312" pitchFamily="49" charset="-122"/>
            </a:endParaRPr>
          </a:p>
        </p:txBody>
      </p:sp>
      <p:sp>
        <p:nvSpPr>
          <p:cNvPr id="30723" name="灯片编号占位符 1"/>
          <p:cNvSpPr txBox="1">
            <a:spLocks noGrp="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21255A21-06C0-4ACB-BF4A-1BA0E0D20263}" type="slidenum">
              <a:rPr lang="zh-CN" altLang="en-US" sz="1400" b="0">
                <a:solidFill>
                  <a:schemeClr val="tx1"/>
                </a:solidFill>
                <a:ea typeface="楷体_GB2312" pitchFamily="49" charset="-122"/>
              </a:rPr>
              <a:pPr algn="r" eaLnBrk="0" hangingPunct="0"/>
              <a:t>2</a:t>
            </a:fld>
            <a:endParaRPr lang="en-US" altLang="zh-CN" sz="1400" b="0">
              <a:solidFill>
                <a:schemeClr val="tx1"/>
              </a:solidFill>
              <a:ea typeface="楷体_GB2312" pitchFamily="49" charset="-122"/>
            </a:endParaRPr>
          </a:p>
        </p:txBody>
      </p:sp>
      <p:pic>
        <p:nvPicPr>
          <p:cNvPr id="30725" name="Picture 5"/>
          <p:cNvPicPr>
            <a:picLocks noChangeAspect="1" noChangeArrowheads="1"/>
          </p:cNvPicPr>
          <p:nvPr/>
        </p:nvPicPr>
        <p:blipFill>
          <a:blip r:embed="rId3"/>
          <a:srcRect/>
          <a:stretch>
            <a:fillRect/>
          </a:stretch>
        </p:blipFill>
        <p:spPr bwMode="auto">
          <a:xfrm>
            <a:off x="1212850" y="1558925"/>
            <a:ext cx="7632700" cy="48815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filename"/>
          <p:cNvSpPr>
            <a:spLocks noChangeArrowheads="1"/>
          </p:cNvSpPr>
          <p:nvPr/>
        </p:nvSpPr>
        <p:spPr bwMode="auto">
          <a:xfrm>
            <a:off x="1751013" y="3022600"/>
            <a:ext cx="6557962" cy="720725"/>
          </a:xfrm>
          <a:prstGeom prst="rect">
            <a:avLst/>
          </a:prstGeom>
          <a:noFill/>
          <a:ln w="9525">
            <a:noFill/>
            <a:miter lim="800000"/>
            <a:headEnd/>
            <a:tailEnd/>
          </a:ln>
        </p:spPr>
        <p:txBody>
          <a:bodyPr lIns="91366" tIns="45683" rIns="91366" bIns="45683" anchor="ctr"/>
          <a:lstStyle/>
          <a:p>
            <a:pPr algn="ctr"/>
            <a:r>
              <a:rPr kumimoji="1" lang="en-US" altLang="zh-CN" sz="2800">
                <a:solidFill>
                  <a:schemeClr val="tx1"/>
                </a:solidFill>
                <a:ea typeface="楷体_GB2312" pitchFamily="49" charset="-122"/>
              </a:rPr>
              <a:t>Thank you!</a:t>
            </a:r>
            <a:endParaRPr kumimoji="1" lang="zh-CN" altLang="en-US" sz="2800">
              <a:ea typeface="楷体_GB2312" pitchFamily="49" charset="-122"/>
            </a:endParaRPr>
          </a:p>
        </p:txBody>
      </p:sp>
      <p:sp>
        <p:nvSpPr>
          <p:cNvPr id="59394" name="Line 519"/>
          <p:cNvSpPr>
            <a:spLocks noChangeShapeType="1"/>
          </p:cNvSpPr>
          <p:nvPr/>
        </p:nvSpPr>
        <p:spPr bwMode="auto">
          <a:xfrm>
            <a:off x="1751013" y="3800475"/>
            <a:ext cx="6554787" cy="0"/>
          </a:xfrm>
          <a:prstGeom prst="line">
            <a:avLst/>
          </a:prstGeom>
          <a:noFill/>
          <a:ln w="28575">
            <a:solidFill>
              <a:schemeClr val="tx1"/>
            </a:solidFill>
            <a:round/>
            <a:headEnd/>
            <a:tailEnd/>
          </a:ln>
        </p:spPr>
        <p:txBody>
          <a:bodyPr wrap="none" anchor="ctr"/>
          <a:lstStyle/>
          <a:p>
            <a:endParaRPr lang="zh-CN" altLang="en-US"/>
          </a:p>
        </p:txBody>
      </p:sp>
      <p:pic>
        <p:nvPicPr>
          <p:cNvPr id="59395" name="Picture 45" descr="C:\Documents and Settings\dingdi\桌面\中金-横版.png"/>
          <p:cNvPicPr>
            <a:picLocks noChangeAspect="1" noChangeArrowheads="1"/>
          </p:cNvPicPr>
          <p:nvPr/>
        </p:nvPicPr>
        <p:blipFill>
          <a:blip r:embed="rId3"/>
          <a:srcRect/>
          <a:stretch>
            <a:fillRect/>
          </a:stretch>
        </p:blipFill>
        <p:spPr bwMode="auto">
          <a:xfrm>
            <a:off x="4197350" y="3959225"/>
            <a:ext cx="1404938" cy="503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bwMode="auto">
          <a:xfrm>
            <a:off x="493713" y="214313"/>
            <a:ext cx="8928100" cy="384175"/>
          </a:xfrm>
          <a:prstGeom prst="rect">
            <a:avLst/>
          </a:prstGeom>
          <a:noFill/>
          <a:ln>
            <a:solidFill>
              <a:srgbClr val="FFFFFF"/>
            </a:solidFill>
            <a:miter lim="800000"/>
            <a:headEnd/>
            <a:tailEnd/>
          </a:ln>
        </p:spPr>
        <p:txBody>
          <a:bodyPr lIns="91396" tIns="45698" rIns="91396" bIns="45698" anchor="ctr"/>
          <a:lstStyle/>
          <a:p>
            <a:pPr eaLnBrk="1" hangingPunct="1"/>
            <a:r>
              <a:rPr lang="en-US" altLang="zh-CN" sz="1900" smtClean="0"/>
              <a:t>Important legal disclosures</a:t>
            </a:r>
          </a:p>
        </p:txBody>
      </p:sp>
      <p:sp>
        <p:nvSpPr>
          <p:cNvPr id="61442" name="Rectangle 3"/>
          <p:cNvSpPr>
            <a:spLocks noGrp="1" noChangeArrowheads="1"/>
          </p:cNvSpPr>
          <p:nvPr>
            <p:ph type="body" idx="4294967295"/>
          </p:nvPr>
        </p:nvSpPr>
        <p:spPr bwMode="auto">
          <a:xfrm>
            <a:off x="422275" y="574675"/>
            <a:ext cx="9504363" cy="6480175"/>
          </a:xfrm>
          <a:prstGeom prst="rect">
            <a:avLst/>
          </a:prstGeom>
          <a:noFill/>
          <a:ln>
            <a:solidFill>
              <a:srgbClr val="FFFFFF"/>
            </a:solidFill>
            <a:miter lim="800000"/>
            <a:headEnd/>
            <a:tailEnd/>
          </a:ln>
        </p:spPr>
        <p:txBody>
          <a:bodyPr lIns="91396" tIns="45698" rIns="91396" bIns="45698"/>
          <a:lstStyle/>
          <a:p>
            <a:pPr marL="0" indent="0" eaLnBrk="1" hangingPunct="1">
              <a:lnSpc>
                <a:spcPct val="90000"/>
              </a:lnSpc>
              <a:buFont typeface="Wingdings" pitchFamily="2" charset="2"/>
              <a:buNone/>
            </a:pPr>
            <a:r>
              <a:rPr lang="en-US" altLang="zh-CN" sz="800" b="1" smtClean="0"/>
              <a:t>General Disclosures</a:t>
            </a:r>
            <a:endParaRPr lang="en-US" altLang="zh-CN" sz="800" smtClean="0"/>
          </a:p>
          <a:p>
            <a:pPr marL="0" indent="0" eaLnBrk="1" hangingPunct="1">
              <a:lnSpc>
                <a:spcPct val="90000"/>
              </a:lnSpc>
              <a:buFont typeface="Wingdings" pitchFamily="2" charset="2"/>
              <a:buNone/>
            </a:pPr>
            <a:r>
              <a:rPr lang="en-US" altLang="zh-CN" sz="800" b="1" smtClean="0"/>
              <a:t> </a:t>
            </a:r>
            <a:endParaRPr lang="en-US" altLang="zh-CN" sz="800" smtClean="0"/>
          </a:p>
          <a:p>
            <a:pPr marL="0" indent="0" eaLnBrk="1" hangingPunct="1">
              <a:lnSpc>
                <a:spcPct val="90000"/>
              </a:lnSpc>
              <a:buFont typeface="Wingdings" pitchFamily="2" charset="2"/>
              <a:buNone/>
            </a:pPr>
            <a:r>
              <a:rPr lang="en-US" altLang="zh-CN" sz="800" smtClean="0"/>
              <a:t>This document has been produced by China International Capital Corporation Hong Kong Securities Limited (CICCHKS). This document is based on information available to the public that we consider reliable, but CICCHKS and its associated company(ies) (collectively, hereinafter “CICC”) do not represent that it is accurate or complete. The information and opinions contained herein are for investors’ reference only and do not take into account the particular investment objectives, financial situation, or needs of any client, and are not an offer to buy or sell or a solicitation of an offer to buy or sell the securities mentioned. Under no circumstances shall the information contained herein or the opinions expressed herein constitute a personal recommendation to anyone. Investors should make their own independent evaluation of the information contained in this document, consider their own individual investment objectives, financial situation and particular needs and consult their own professional and financial advisers as to the legal, business, financial, tax and other aspects before participating in any transaction in respect of the securities of company(ies) covered in this document. Neither CICC nor its related persons shall be liable in any manner whatsoever for any consequences of any reliance thereon or usage thereof.</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The performance information (including any expression of opinion or forecast) herein reflect the most up-to-date opinions, speculations and forecasts at the time of the document’s production and publication. Such opinions, speculations and forecasts are subject to change and may be amended without any notification. Past performance is not a reliable indicator of future performance. At different periods, CICC may release documents which are inconsistent with the opinions, speculations and forecasts contained herein.</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CICC’s salespeople, traders, and other professionals may provide oral or written market commentary or trading ideas that may be inconsistent with, and reach different conclusions from, the recommendations and opinions presented in this document. Such ideas or recommendations reflect the different assumptions, views and analytical methods of the persons who prepared them, and CICC is under no obligation to ensure that such other trading ideas or recommendations are brought to the attention of any recipient of this document. CICC’s asset management area, proprietary trading desks and other investing businesses may make investment decisions that are inconsistent with the recommendations or opinions expressed in this document.</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This document is distributed in Hong Kong by CICCHKS, which is regulated by the Securities and Futures Commission.</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This document is distributed in Singapore only to accredited investors and/or institutional investors, as defined in the Securities and Futures Act and Financial Adviser Act of Singapore, by China International Capital Corporation (Singapore) Pte. Limited (“CICCSG”), which is regulated by the Monetary Authority of Singapore. By virtue of distribution by CICCSG to these categories of investors in Singapore, disclosure under Section 36 of the Financial Adviser Act (which relates to disclosure of a financial adviser’s interest and/or its representative’s interest in securities) is not required. Recipients of this document in Singapore should contact CICCSG in respect of any matter arising from or in connection with this document.</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This document is distributed in the United Kingdom by China International Capital Corporation (UK) Limited (“CICCUK”), which is authorised and regulated by the Financial Conduct Authority. The investments and services to which this document relates are only available to persons of a kind described in Article 19 (5), 38, 47 and 49 of the Financial Services and Markets Act 2000 (Financial Promotion) Order 2005. This document is not intended for retail clients. In other EEA countries, the document is issued to persons regarded as professional investors (or equivalent) in their home jurisdiction.</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This document will be made available in other jurisdictions pursuant to the applicable laws and regulations in those particular jurisdictions.</a:t>
            </a:r>
            <a:r>
              <a:rPr lang="en-US" altLang="zh-CN" sz="800" b="1" smtClean="0"/>
              <a:t> </a:t>
            </a:r>
          </a:p>
          <a:p>
            <a:pPr marL="0" indent="0" eaLnBrk="1" hangingPunct="1">
              <a:lnSpc>
                <a:spcPct val="90000"/>
              </a:lnSpc>
              <a:buFont typeface="Wingdings" pitchFamily="2" charset="2"/>
              <a:buNone/>
            </a:pPr>
            <a:endParaRPr lang="en-US" altLang="zh-CN" sz="800" b="1" smtClean="0"/>
          </a:p>
          <a:p>
            <a:pPr marL="0" indent="0" eaLnBrk="1" hangingPunct="1">
              <a:lnSpc>
                <a:spcPct val="90000"/>
              </a:lnSpc>
              <a:buFont typeface="Wingdings" pitchFamily="2" charset="2"/>
              <a:buNone/>
            </a:pPr>
            <a:r>
              <a:rPr lang="en-US" altLang="zh-CN" sz="800" b="1" smtClean="0"/>
              <a:t>Special Disclosures</a:t>
            </a:r>
            <a:endParaRPr lang="en-US" altLang="zh-CN" sz="800" smtClean="0"/>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CICC may have positions in, and may effect transactions in securities of companies mentioned herein and may also perform or seek to perform investment banking services for those companies. Investors should be aware that CICC and/or its associated persons may have a conflict of interest that could affect the objectivity of this document. Investors should not solely reply on the opinions contained in this document when making any investment decision or other decisions.</a:t>
            </a:r>
          </a:p>
          <a:p>
            <a:pPr marL="0" indent="0" eaLnBrk="1" hangingPunct="1">
              <a:lnSpc>
                <a:spcPct val="90000"/>
              </a:lnSpc>
              <a:buFont typeface="Wingdings" pitchFamily="2" charset="2"/>
              <a:buNone/>
            </a:pPr>
            <a:r>
              <a:rPr lang="en-US" altLang="zh-CN" sz="800" b="1" smtClean="0"/>
              <a:t> </a:t>
            </a:r>
            <a:endParaRPr lang="en-US" altLang="zh-CN" sz="800" smtClean="0"/>
          </a:p>
          <a:p>
            <a:pPr marL="0" indent="0" eaLnBrk="1" hangingPunct="1">
              <a:lnSpc>
                <a:spcPct val="90000"/>
              </a:lnSpc>
              <a:buFont typeface="Wingdings" pitchFamily="2" charset="2"/>
              <a:buNone/>
            </a:pPr>
            <a:r>
              <a:rPr lang="en-US" altLang="zh-CN" sz="800" b="1" smtClean="0"/>
              <a:t>Compendium report: please see disclosures at http://research.cicc.com/disclosure_en. Disclosures applicable to the companies included in this compendium can be found in the latest relevant published research.</a:t>
            </a:r>
            <a:endParaRPr lang="en-US" altLang="zh-CN" sz="800" smtClean="0"/>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Distribution of ratings is available at http://www.cicc.com.cn/CICC/english/operation/page4-4.htm.</a:t>
            </a:r>
          </a:p>
          <a:p>
            <a:pPr marL="0" indent="0" eaLnBrk="1" hangingPunct="1">
              <a:lnSpc>
                <a:spcPct val="90000"/>
              </a:lnSpc>
              <a:buFont typeface="Wingdings" pitchFamily="2" charset="2"/>
              <a:buNone/>
            </a:pPr>
            <a:r>
              <a:rPr lang="en-US" altLang="zh-CN" sz="800" smtClean="0"/>
              <a:t> </a:t>
            </a:r>
          </a:p>
          <a:p>
            <a:pPr marL="0" indent="0" eaLnBrk="1" hangingPunct="1">
              <a:lnSpc>
                <a:spcPct val="90000"/>
              </a:lnSpc>
              <a:buFont typeface="Wingdings" pitchFamily="2" charset="2"/>
              <a:buNone/>
            </a:pPr>
            <a:r>
              <a:rPr lang="en-US" altLang="zh-CN" sz="800" smtClean="0"/>
              <a:t>Explanation of stock ratings: “BUY” indicates analyst perceives absolute return of 20% or more within 12 months; “ACCUMULATE” 10%~20%; “HOLD” -10%~10%;</a:t>
            </a:r>
          </a:p>
          <a:p>
            <a:pPr marL="0" indent="0" eaLnBrk="1" hangingPunct="1">
              <a:lnSpc>
                <a:spcPct val="90000"/>
              </a:lnSpc>
              <a:buFont typeface="Wingdings" pitchFamily="2" charset="2"/>
              <a:buNone/>
            </a:pPr>
            <a:r>
              <a:rPr lang="en-US" altLang="zh-CN" sz="800" smtClean="0"/>
              <a:t>“REDUCE” -20%~-10%; “SELL” -20% and below.</a:t>
            </a:r>
          </a:p>
          <a:p>
            <a:pPr marL="0" indent="0" eaLnBrk="1" hangingPunct="1">
              <a:lnSpc>
                <a:spcPct val="90000"/>
              </a:lnSpc>
              <a:buFont typeface="Wingdings" pitchFamily="2" charset="2"/>
              <a:buNone/>
            </a:pPr>
            <a:r>
              <a:rPr lang="en-US" altLang="zh-CN" sz="800" b="1" smtClean="0"/>
              <a:t> </a:t>
            </a:r>
            <a:endParaRPr lang="en-US" altLang="zh-CN" sz="800" smtClean="0"/>
          </a:p>
          <a:p>
            <a:pPr marL="0" indent="0" eaLnBrk="1" hangingPunct="1">
              <a:lnSpc>
                <a:spcPct val="90000"/>
              </a:lnSpc>
              <a:buFont typeface="Wingdings" pitchFamily="2" charset="2"/>
              <a:buNone/>
            </a:pPr>
            <a:r>
              <a:rPr lang="en-US" altLang="zh-CN" sz="800" b="1" smtClean="0"/>
              <a:t>Copyright of this document belongs to CICC. Any form of unauthorized distribution, reproduction, publication, release or quotation is prohibited without CICC’s written permission. </a:t>
            </a:r>
            <a:endParaRPr lang="en-US" altLang="zh-CN" sz="8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565150" y="622300"/>
            <a:ext cx="9217025" cy="1031875"/>
          </a:xfrm>
        </p:spPr>
        <p:txBody>
          <a:bodyPr/>
          <a:lstStyle/>
          <a:p>
            <a:pPr eaLnBrk="1" hangingPunct="1"/>
            <a:r>
              <a:rPr lang="en-US" altLang="zh-CN" smtClean="0">
                <a:ea typeface="楷体_GB2312" pitchFamily="49" charset="-122"/>
              </a:rPr>
              <a:t>CPI vs PPI: A </a:t>
            </a:r>
            <a:r>
              <a:rPr lang="en-US" altLang="en-US" smtClean="0">
                <a:ea typeface="楷体_GB2312" pitchFamily="49" charset="-122"/>
              </a:rPr>
              <a:t>cyclical</a:t>
            </a:r>
            <a:r>
              <a:rPr lang="en-US" altLang="zh-CN" smtClean="0">
                <a:ea typeface="楷体_GB2312" pitchFamily="49" charset="-122"/>
              </a:rPr>
              <a:t> as well as s</a:t>
            </a:r>
            <a:r>
              <a:rPr lang="en-US" altLang="en-US" smtClean="0">
                <a:ea typeface="楷体_GB2312" pitchFamily="49" charset="-122"/>
              </a:rPr>
              <a:t>tructural</a:t>
            </a:r>
            <a:br>
              <a:rPr lang="en-US" altLang="en-US" smtClean="0">
                <a:ea typeface="楷体_GB2312" pitchFamily="49" charset="-122"/>
              </a:rPr>
            </a:br>
            <a:r>
              <a:rPr lang="en-US" altLang="zh-CN" smtClean="0">
                <a:ea typeface="楷体_GB2312" pitchFamily="49" charset="-122"/>
              </a:rPr>
              <a:t>story</a:t>
            </a:r>
            <a:endParaRPr lang="zh-CN" altLang="en-US" smtClean="0">
              <a:ea typeface="楷体_GB2312" pitchFamily="49" charset="-122"/>
            </a:endParaRPr>
          </a:p>
        </p:txBody>
      </p:sp>
      <p:sp>
        <p:nvSpPr>
          <p:cNvPr id="32770" name="Text Box 14"/>
          <p:cNvSpPr txBox="1">
            <a:spLocks noChangeArrowheads="1"/>
          </p:cNvSpPr>
          <p:nvPr/>
        </p:nvSpPr>
        <p:spPr bwMode="auto">
          <a:xfrm>
            <a:off x="1212850" y="6478588"/>
            <a:ext cx="7632700" cy="260350"/>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Wind, CICC Research</a:t>
            </a:r>
            <a:r>
              <a:rPr lang="zh-CN" altLang="fr-FR" sz="1000" b="0">
                <a:solidFill>
                  <a:srgbClr val="000000"/>
                </a:solidFill>
                <a:ea typeface="楷体_GB2312" pitchFamily="49" charset="-122"/>
              </a:rPr>
              <a:t> </a:t>
            </a:r>
            <a:endParaRPr lang="zh-CN" altLang="en-US" sz="1000" b="0">
              <a:solidFill>
                <a:srgbClr val="000000"/>
              </a:solidFill>
              <a:ea typeface="楷体_GB2312" pitchFamily="49" charset="-122"/>
            </a:endParaRPr>
          </a:p>
        </p:txBody>
      </p:sp>
      <p:sp>
        <p:nvSpPr>
          <p:cNvPr id="32771" name="灯片编号占位符 1"/>
          <p:cNvSpPr txBox="1">
            <a:spLocks noGrp="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1978C9C8-B3E8-45E2-9CDF-5EBBEC01CD23}" type="slidenum">
              <a:rPr lang="zh-CN" altLang="en-US" sz="1400" b="0">
                <a:solidFill>
                  <a:schemeClr val="tx1"/>
                </a:solidFill>
                <a:ea typeface="楷体_GB2312" pitchFamily="49" charset="-122"/>
              </a:rPr>
              <a:pPr algn="r" eaLnBrk="0" hangingPunct="0"/>
              <a:t>3</a:t>
            </a:fld>
            <a:endParaRPr lang="en-US" altLang="zh-CN" sz="1400" b="0">
              <a:solidFill>
                <a:schemeClr val="tx1"/>
              </a:solidFill>
              <a:ea typeface="楷体_GB2312" pitchFamily="49" charset="-122"/>
            </a:endParaRPr>
          </a:p>
        </p:txBody>
      </p:sp>
      <p:pic>
        <p:nvPicPr>
          <p:cNvPr id="32772" name="Picture 6"/>
          <p:cNvPicPr>
            <a:picLocks noChangeAspect="1" noChangeArrowheads="1"/>
          </p:cNvPicPr>
          <p:nvPr/>
        </p:nvPicPr>
        <p:blipFill>
          <a:blip r:embed="rId3"/>
          <a:srcRect/>
          <a:stretch>
            <a:fillRect/>
          </a:stretch>
        </p:blipFill>
        <p:spPr bwMode="auto">
          <a:xfrm>
            <a:off x="1212850" y="1582738"/>
            <a:ext cx="828040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512763" y="579438"/>
            <a:ext cx="8931275" cy="1031875"/>
          </a:xfrm>
        </p:spPr>
        <p:txBody>
          <a:bodyPr/>
          <a:lstStyle/>
          <a:p>
            <a:pPr eaLnBrk="1" hangingPunct="1"/>
            <a:r>
              <a:rPr lang="en-US" altLang="zh-CN" smtClean="0">
                <a:ea typeface="楷体_GB2312" pitchFamily="49" charset="-122"/>
              </a:rPr>
              <a:t>Current account surplus has dropped sharply </a:t>
            </a:r>
            <a:endParaRPr lang="zh-CN" altLang="en-US" smtClean="0">
              <a:ea typeface="楷体_GB2312" pitchFamily="49" charset="-122"/>
            </a:endParaRPr>
          </a:p>
        </p:txBody>
      </p:sp>
      <p:sp>
        <p:nvSpPr>
          <p:cNvPr id="34818"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DDB429F9-3E18-423E-BE66-BB3952772ADF}" type="slidenum">
              <a:rPr lang="zh-CN" altLang="en-US" sz="1400" b="0">
                <a:solidFill>
                  <a:schemeClr val="tx1"/>
                </a:solidFill>
                <a:ea typeface="楷体_GB2312" pitchFamily="49" charset="-122"/>
              </a:rPr>
              <a:pPr algn="r" eaLnBrk="0" hangingPunct="0"/>
              <a:t>4</a:t>
            </a:fld>
            <a:endParaRPr lang="en-US" altLang="zh-CN" sz="1400" b="0">
              <a:solidFill>
                <a:schemeClr val="tx1"/>
              </a:solidFill>
              <a:ea typeface="楷体_GB2312" pitchFamily="49" charset="-122"/>
            </a:endParaRPr>
          </a:p>
        </p:txBody>
      </p:sp>
      <p:sp>
        <p:nvSpPr>
          <p:cNvPr id="34819" name="Text Box 14"/>
          <p:cNvSpPr txBox="1">
            <a:spLocks noChangeArrowheads="1"/>
          </p:cNvSpPr>
          <p:nvPr/>
        </p:nvSpPr>
        <p:spPr bwMode="auto">
          <a:xfrm>
            <a:off x="1162050" y="6478588"/>
            <a:ext cx="7632700" cy="2492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Bloomberg, CICC Research</a:t>
            </a:r>
            <a:endParaRPr lang="zh-CN" altLang="en-US" sz="1000" b="0">
              <a:solidFill>
                <a:srgbClr val="000000"/>
              </a:solidFill>
              <a:ea typeface="楷体_GB2312" pitchFamily="49" charset="-122"/>
            </a:endParaRPr>
          </a:p>
        </p:txBody>
      </p:sp>
      <p:pic>
        <p:nvPicPr>
          <p:cNvPr id="34820" name="Picture 6"/>
          <p:cNvPicPr>
            <a:picLocks noChangeAspect="1" noChangeArrowheads="1"/>
          </p:cNvPicPr>
          <p:nvPr/>
        </p:nvPicPr>
        <p:blipFill>
          <a:blip r:embed="rId2"/>
          <a:srcRect/>
          <a:stretch>
            <a:fillRect/>
          </a:stretch>
        </p:blipFill>
        <p:spPr bwMode="auto">
          <a:xfrm>
            <a:off x="1339850" y="1520825"/>
            <a:ext cx="7345363" cy="4764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8E2BDEBB-FCCC-4ED4-8E7D-77C5C0B4C71C}" type="slidenum">
              <a:rPr lang="zh-CN" altLang="en-US" sz="1400" b="0">
                <a:solidFill>
                  <a:schemeClr val="tx1"/>
                </a:solidFill>
                <a:ea typeface="楷体_GB2312" pitchFamily="49" charset="-122"/>
              </a:rPr>
              <a:pPr algn="r" eaLnBrk="0" hangingPunct="0"/>
              <a:t>5</a:t>
            </a:fld>
            <a:endParaRPr lang="en-US" altLang="zh-CN" sz="1400" b="0">
              <a:solidFill>
                <a:schemeClr val="tx1"/>
              </a:solidFill>
              <a:ea typeface="楷体_GB2312" pitchFamily="49" charset="-122"/>
            </a:endParaRPr>
          </a:p>
        </p:txBody>
      </p:sp>
      <p:sp>
        <p:nvSpPr>
          <p:cNvPr id="35842" name="Rectangle 2"/>
          <p:cNvSpPr>
            <a:spLocks noChangeArrowheads="1"/>
          </p:cNvSpPr>
          <p:nvPr/>
        </p:nvSpPr>
        <p:spPr bwMode="auto">
          <a:xfrm>
            <a:off x="419100" y="3111500"/>
            <a:ext cx="8931275" cy="1031875"/>
          </a:xfrm>
          <a:prstGeom prst="rect">
            <a:avLst/>
          </a:prstGeom>
          <a:noFill/>
          <a:ln w="9525">
            <a:noFill/>
            <a:miter lim="800000"/>
            <a:headEnd/>
            <a:tailEnd/>
          </a:ln>
        </p:spPr>
        <p:txBody>
          <a:bodyPr lIns="91425" tIns="45713" rIns="91425" bIns="45713" anchor="ctr"/>
          <a:lstStyle/>
          <a:p>
            <a:pPr algn="ctr"/>
            <a:r>
              <a:rPr lang="en-US" altLang="zh-CN">
                <a:ea typeface="楷体_GB2312" pitchFamily="49" charset="-122"/>
              </a:rPr>
              <a:t>Financial stability as a policy objective?</a:t>
            </a:r>
          </a:p>
          <a:p>
            <a:pPr algn="ctr"/>
            <a:r>
              <a:rPr lang="en-US" altLang="zh-CN">
                <a:ea typeface="楷体_GB2312" pitchFamily="49" charset="-122"/>
              </a:rPr>
              <a:t>--Financial stability bureau of PBoC </a:t>
            </a:r>
            <a:endParaRPr lang="zh-CN" altLang="en-US">
              <a:ea typeface="楷体_GB2312"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pPr marL="342900" indent="-342900"/>
            <a:r>
              <a:rPr lang="en-US" altLang="zh-CN" smtClean="0"/>
              <a:t>Shift to price-based policy implementation and transmission mechanism</a:t>
            </a:r>
            <a:r>
              <a:rPr lang="zh-CN" altLang="en-US" smtClean="0"/>
              <a:t> </a:t>
            </a:r>
          </a:p>
        </p:txBody>
      </p:sp>
      <p:sp>
        <p:nvSpPr>
          <p:cNvPr id="29698" name="内容占位符 1"/>
          <p:cNvSpPr>
            <a:spLocks noGrp="1"/>
          </p:cNvSpPr>
          <p:nvPr>
            <p:ph idx="1"/>
          </p:nvPr>
        </p:nvSpPr>
        <p:spPr>
          <a:xfrm>
            <a:off x="565150" y="1943100"/>
            <a:ext cx="8929688" cy="4679950"/>
          </a:xfrm>
        </p:spPr>
        <p:txBody>
          <a:bodyPr/>
          <a:lstStyle/>
          <a:p>
            <a:pPr>
              <a:defRPr/>
            </a:pPr>
            <a:r>
              <a:rPr lang="en-US" altLang="zh-CN" dirty="0" smtClean="0"/>
              <a:t>Ceiling on deposit interest rate is the only remaining price regulation</a:t>
            </a:r>
          </a:p>
          <a:p>
            <a:pPr>
              <a:defRPr/>
            </a:pPr>
            <a:r>
              <a:rPr lang="en-US" altLang="zh-CN" dirty="0" smtClean="0"/>
              <a:t>Challenges </a:t>
            </a:r>
          </a:p>
          <a:p>
            <a:pPr lvl="1">
              <a:defRPr/>
            </a:pPr>
            <a:r>
              <a:rPr lang="en-US" altLang="zh-CN" sz="2200" dirty="0" smtClean="0"/>
              <a:t>Inelastic funding demand from local </a:t>
            </a:r>
            <a:r>
              <a:rPr lang="en-US" altLang="zh-CN" sz="2200" dirty="0" err="1" smtClean="0"/>
              <a:t>govts</a:t>
            </a:r>
            <a:r>
              <a:rPr lang="en-US" altLang="zh-CN" sz="2200" dirty="0" smtClean="0"/>
              <a:t>, SOEs and property sector</a:t>
            </a:r>
          </a:p>
          <a:p>
            <a:pPr lvl="1">
              <a:defRPr/>
            </a:pPr>
            <a:r>
              <a:rPr lang="en-US" altLang="zh-CN" sz="2200" dirty="0" smtClean="0"/>
              <a:t>Shadow banking  </a:t>
            </a:r>
            <a:endParaRPr lang="en-US" altLang="zh-CN" sz="2200" dirty="0"/>
          </a:p>
          <a:p>
            <a:pPr lvl="1">
              <a:defRPr/>
            </a:pPr>
            <a:r>
              <a:rPr lang="en-US" altLang="zh-CN" sz="2400" dirty="0"/>
              <a:t>Financing costs have become a focal issue </a:t>
            </a:r>
          </a:p>
          <a:p>
            <a:pPr marL="457200" lvl="1" indent="0">
              <a:buFont typeface="Arial" charset="0"/>
              <a:buNone/>
              <a:defRPr/>
            </a:pPr>
            <a:endParaRPr lang="en-US" altLang="zh-CN" sz="2200" dirty="0" smtClean="0"/>
          </a:p>
        </p:txBody>
      </p:sp>
      <p:sp>
        <p:nvSpPr>
          <p:cNvPr id="36867"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2131CE95-3684-4C2B-94B3-E5196C4FAE25}" type="slidenum">
              <a:rPr lang="zh-CN" altLang="en-US" sz="1400" b="0">
                <a:solidFill>
                  <a:schemeClr val="tx1"/>
                </a:solidFill>
                <a:ea typeface="楷体_GB2312" pitchFamily="49" charset="-122"/>
              </a:rPr>
              <a:pPr algn="r" eaLnBrk="0" hangingPunct="0"/>
              <a:t>6</a:t>
            </a:fld>
            <a:endParaRPr lang="en-US" altLang="zh-CN" sz="1400" b="0">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en-US" altLang="zh-CN" smtClean="0"/>
              <a:t>Money market rates dropped significantly</a:t>
            </a:r>
            <a:endParaRPr lang="zh-CN" altLang="en-US" smtClean="0"/>
          </a:p>
        </p:txBody>
      </p:sp>
      <p:sp>
        <p:nvSpPr>
          <p:cNvPr id="37890" name="Rectangle 6"/>
          <p:cNvSpPr txBox="1">
            <a:spLocks noGrp="1" noChangeArrowheads="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8CF11E15-DA15-400D-9B2F-25FBDE67FB17}" type="slidenum">
              <a:rPr lang="zh-CN" altLang="en-US" sz="1400" b="0">
                <a:solidFill>
                  <a:schemeClr val="tx1"/>
                </a:solidFill>
                <a:ea typeface="楷体_GB2312" pitchFamily="49" charset="-122"/>
              </a:rPr>
              <a:pPr algn="r" eaLnBrk="0" hangingPunct="0"/>
              <a:t>7</a:t>
            </a:fld>
            <a:endParaRPr lang="en-US" altLang="zh-CN" sz="1400" b="0">
              <a:solidFill>
                <a:schemeClr val="tx1"/>
              </a:solidFill>
              <a:ea typeface="楷体_GB2312" pitchFamily="49" charset="-122"/>
            </a:endParaRPr>
          </a:p>
        </p:txBody>
      </p:sp>
      <p:sp>
        <p:nvSpPr>
          <p:cNvPr id="37891" name="Text Box 14"/>
          <p:cNvSpPr txBox="1">
            <a:spLocks noChangeArrowheads="1"/>
          </p:cNvSpPr>
          <p:nvPr/>
        </p:nvSpPr>
        <p:spPr bwMode="auto">
          <a:xfrm>
            <a:off x="1209675" y="6608763"/>
            <a:ext cx="7632700" cy="249237"/>
          </a:xfrm>
          <a:prstGeom prst="rect">
            <a:avLst/>
          </a:prstGeom>
          <a:noFill/>
          <a:ln w="9525">
            <a:noFill/>
            <a:miter lim="800000"/>
            <a:headEnd/>
            <a:tailEnd/>
          </a:ln>
        </p:spPr>
        <p:txBody>
          <a:bodyPr lIns="71997" tIns="45713" rIns="71997" bIns="45713">
            <a:spAutoFit/>
          </a:bodyPr>
          <a:lstStyle/>
          <a:p>
            <a:pPr defTabSz="1019175">
              <a:lnSpc>
                <a:spcPct val="110000"/>
              </a:lnSpc>
            </a:pPr>
            <a:r>
              <a:rPr lang="en-US" altLang="zh-CN" sz="1000" b="0">
                <a:solidFill>
                  <a:srgbClr val="000000"/>
                </a:solidFill>
                <a:ea typeface="楷体_GB2312" pitchFamily="49" charset="-122"/>
              </a:rPr>
              <a:t>Source: CEIC, CICC Research</a:t>
            </a:r>
            <a:endParaRPr lang="zh-CN" altLang="en-US" sz="1000" b="0">
              <a:solidFill>
                <a:srgbClr val="000000"/>
              </a:solidFill>
              <a:ea typeface="楷体_GB2312" pitchFamily="49" charset="-122"/>
            </a:endParaRPr>
          </a:p>
        </p:txBody>
      </p:sp>
      <p:pic>
        <p:nvPicPr>
          <p:cNvPr id="37892" name="Picture 6"/>
          <p:cNvPicPr>
            <a:picLocks noChangeAspect="1" noChangeArrowheads="1"/>
          </p:cNvPicPr>
          <p:nvPr/>
        </p:nvPicPr>
        <p:blipFill>
          <a:blip r:embed="rId2"/>
          <a:srcRect/>
          <a:stretch>
            <a:fillRect/>
          </a:stretch>
        </p:blipFill>
        <p:spPr bwMode="auto">
          <a:xfrm>
            <a:off x="1212850" y="1616075"/>
            <a:ext cx="7850188" cy="500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3"/>
          <p:cNvSpPr>
            <a:spLocks noGrp="1"/>
          </p:cNvSpPr>
          <p:nvPr>
            <p:ph type="title"/>
          </p:nvPr>
        </p:nvSpPr>
        <p:spPr/>
        <p:txBody>
          <a:bodyPr/>
          <a:lstStyle/>
          <a:p>
            <a:r>
              <a:rPr lang="en-US" altLang="zh-CN" smtClean="0"/>
              <a:t>Bill discount rate also fell markedly</a:t>
            </a:r>
            <a:endParaRPr lang="zh-CN" altLang="en-US" smtClean="0"/>
          </a:p>
        </p:txBody>
      </p:sp>
      <p:sp>
        <p:nvSpPr>
          <p:cNvPr id="38914" name="灯片编号占位符 1"/>
          <p:cNvSpPr txBox="1">
            <a:spLocks noGrp="1"/>
          </p:cNvSpPr>
          <p:nvPr/>
        </p:nvSpPr>
        <p:spPr bwMode="auto">
          <a:xfrm>
            <a:off x="7210425" y="7078663"/>
            <a:ext cx="2346325" cy="541337"/>
          </a:xfrm>
          <a:prstGeom prst="rect">
            <a:avLst/>
          </a:prstGeom>
          <a:noFill/>
          <a:ln w="9525">
            <a:noFill/>
            <a:miter lim="800000"/>
            <a:headEnd/>
            <a:tailEnd/>
          </a:ln>
        </p:spPr>
        <p:txBody>
          <a:bodyPr lIns="91425" tIns="45713" rIns="91425" bIns="45713"/>
          <a:lstStyle/>
          <a:p>
            <a:pPr algn="r" eaLnBrk="0" hangingPunct="0"/>
            <a:fld id="{C55749DE-1FA7-4656-B2BC-7D473DA95133}" type="slidenum">
              <a:rPr lang="zh-CN" altLang="en-US" sz="1400" b="0">
                <a:solidFill>
                  <a:schemeClr val="tx1"/>
                </a:solidFill>
                <a:ea typeface="楷体_GB2312" pitchFamily="49" charset="-122"/>
              </a:rPr>
              <a:pPr algn="r" eaLnBrk="0" hangingPunct="0"/>
              <a:t>8</a:t>
            </a:fld>
            <a:endParaRPr lang="en-US" altLang="zh-CN" sz="1400" b="0">
              <a:solidFill>
                <a:schemeClr val="tx1"/>
              </a:solidFill>
              <a:ea typeface="楷体_GB2312" pitchFamily="49" charset="-122"/>
            </a:endParaRPr>
          </a:p>
        </p:txBody>
      </p:sp>
      <p:sp>
        <p:nvSpPr>
          <p:cNvPr id="38915" name="Text Box 10"/>
          <p:cNvSpPr txBox="1">
            <a:spLocks noChangeArrowheads="1"/>
          </p:cNvSpPr>
          <p:nvPr/>
        </p:nvSpPr>
        <p:spPr bwMode="auto">
          <a:xfrm>
            <a:off x="1212850" y="6623050"/>
            <a:ext cx="7632700" cy="215900"/>
          </a:xfrm>
          <a:prstGeom prst="rect">
            <a:avLst/>
          </a:prstGeom>
          <a:noFill/>
          <a:ln w="9525">
            <a:noFill/>
            <a:miter lim="800000"/>
            <a:headEnd/>
            <a:tailEnd/>
          </a:ln>
        </p:spPr>
        <p:txBody>
          <a:bodyPr lIns="71997" tIns="45713" rIns="71997" bIns="45713"/>
          <a:lstStyle/>
          <a:p>
            <a:pPr defTabSz="1019175">
              <a:lnSpc>
                <a:spcPct val="120000"/>
              </a:lnSpc>
            </a:pPr>
            <a:r>
              <a:rPr lang="en-US" altLang="zh-CN" sz="1000" b="0">
                <a:solidFill>
                  <a:srgbClr val="000000"/>
                </a:solidFill>
                <a:ea typeface="楷体_GB2312" pitchFamily="49" charset="-122"/>
              </a:rPr>
              <a:t>Source: Wind, CICC Research</a:t>
            </a:r>
            <a:endParaRPr lang="zh-CN" altLang="en-US" sz="1000" b="0">
              <a:solidFill>
                <a:srgbClr val="000000"/>
              </a:solidFill>
              <a:ea typeface="楷体_GB2312" pitchFamily="49" charset="-122"/>
            </a:endParaRPr>
          </a:p>
        </p:txBody>
      </p:sp>
      <p:pic>
        <p:nvPicPr>
          <p:cNvPr id="38916" name="Picture 6"/>
          <p:cNvPicPr>
            <a:picLocks noChangeAspect="1" noChangeArrowheads="1"/>
          </p:cNvPicPr>
          <p:nvPr/>
        </p:nvPicPr>
        <p:blipFill>
          <a:blip r:embed="rId2"/>
          <a:srcRect/>
          <a:stretch>
            <a:fillRect/>
          </a:stretch>
        </p:blipFill>
        <p:spPr bwMode="auto">
          <a:xfrm>
            <a:off x="1212850" y="1608138"/>
            <a:ext cx="7850188" cy="5014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ith line">
  <a:themeElements>
    <a:clrScheme name="2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one char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one char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one char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one char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one char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one char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one char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one char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one char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one char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one char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one char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o line">
  <a:themeElements>
    <a:clrScheme name="2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one char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one char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one char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one char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one char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one char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one char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one char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one char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one char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one char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one char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one chart">
  <a:themeElements>
    <a:clrScheme name="4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one char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one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one char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one char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one char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one char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one char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one char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one char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one char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one char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one char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one char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48538</TotalTime>
  <Words>733</Words>
  <Application>Microsoft Office PowerPoint</Application>
  <PresentationFormat>Custom</PresentationFormat>
  <Paragraphs>151</Paragraphs>
  <Slides>31</Slides>
  <Notes>4</Notes>
  <HiddenSlides>0</HiddenSlides>
  <MMClips>0</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2_自定义设计方案</vt:lpstr>
      <vt:lpstr>with line</vt:lpstr>
      <vt:lpstr>no line</vt:lpstr>
      <vt:lpstr>4_one chart</vt:lpstr>
      <vt:lpstr>PowerPoint Presentation</vt:lpstr>
      <vt:lpstr>Monetary policy transmission mechanism </vt:lpstr>
      <vt:lpstr>Incremental working-age population shrinks</vt:lpstr>
      <vt:lpstr>CPI vs PPI: A cyclical as well as structural story</vt:lpstr>
      <vt:lpstr>Current account surplus has dropped sharply </vt:lpstr>
      <vt:lpstr>PowerPoint Presentation</vt:lpstr>
      <vt:lpstr>Shift to price-based policy implementation and transmission mechanism </vt:lpstr>
      <vt:lpstr>Money market rates dropped significantly</vt:lpstr>
      <vt:lpstr>Bill discount rate also fell markedly</vt:lpstr>
      <vt:lpstr>Credit spread of high-rated bonds narrowed </vt:lpstr>
      <vt:lpstr>Local govt bond yields declined </vt:lpstr>
      <vt:lpstr>Low-rated bond yields remain at a high level</vt:lpstr>
      <vt:lpstr>From a longer-term perspective, short-term interest rates are relatively high</vt:lpstr>
      <vt:lpstr>Long-term government bond yields are also relatively high</vt:lpstr>
      <vt:lpstr>Factors behind the rise in funding costs</vt:lpstr>
      <vt:lpstr>Are interest rates too high? Cyclical vs Structural perspectives</vt:lpstr>
      <vt:lpstr>Are interest rates too high?  Macroeconomic vs  financial stability </vt:lpstr>
      <vt:lpstr>Sources of monetary expansion</vt:lpstr>
      <vt:lpstr>Broad credit grew faster than broad money in recent years</vt:lpstr>
      <vt:lpstr>Broad credit/GDP ratio exceeded M2/GDP ratio</vt:lpstr>
      <vt:lpstr>Net foreign assets’ contribution to M2 growth fell, domestic assets’ contribution increased</vt:lpstr>
      <vt:lpstr>Before financial crisis: US credit growth outpaced money growth </vt:lpstr>
      <vt:lpstr>After financial crisis: US commercial bank assets shrank (tight credit), central bank assets expanded (easy money) </vt:lpstr>
      <vt:lpstr>China in contrast: central bank assets shrank (tight money), commercial bank assets surged (easy credit)</vt:lpstr>
      <vt:lpstr>Shift in monetary landscape: tightening credit, easing money </vt:lpstr>
      <vt:lpstr>Signs of adjustment: slowing growth of broad credit</vt:lpstr>
      <vt:lpstr>Signs of adjustment: property sales slowed</vt:lpstr>
      <vt:lpstr>Signs of adjustment: new property starts slumped</vt:lpstr>
      <vt:lpstr>Signs of adjustment: weakening of the renminbi exchange rate</vt:lpstr>
      <vt:lpstr>PowerPoint Presentation</vt:lpstr>
      <vt:lpstr>Important legal disclosures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CICC IBD</dc:creator>
  <cp:lastModifiedBy>CHEUNG Pui-shan, Selina</cp:lastModifiedBy>
  <cp:revision>4898</cp:revision>
  <cp:lastPrinted>2014-06-19T03:14:39Z</cp:lastPrinted>
  <dcterms:created xsi:type="dcterms:W3CDTF">2005-05-08T12:30:58Z</dcterms:created>
  <dcterms:modified xsi:type="dcterms:W3CDTF">2014-06-19T03:14:49Z</dcterms:modified>
</cp:coreProperties>
</file>