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7"/>
  </p:notesMasterIdLst>
  <p:handoutMasterIdLst>
    <p:handoutMasterId r:id="rId18"/>
  </p:handoutMasterIdLst>
  <p:sldIdLst>
    <p:sldId id="258" r:id="rId2"/>
    <p:sldId id="303" r:id="rId3"/>
    <p:sldId id="340" r:id="rId4"/>
    <p:sldId id="332" r:id="rId5"/>
    <p:sldId id="335" r:id="rId6"/>
    <p:sldId id="331" r:id="rId7"/>
    <p:sldId id="341" r:id="rId8"/>
    <p:sldId id="342" r:id="rId9"/>
    <p:sldId id="330" r:id="rId10"/>
    <p:sldId id="343" r:id="rId11"/>
    <p:sldId id="337" r:id="rId12"/>
    <p:sldId id="344" r:id="rId13"/>
    <p:sldId id="334" r:id="rId14"/>
    <p:sldId id="338" r:id="rId15"/>
    <p:sldId id="333" r:id="rId16"/>
  </p:sldIdLst>
  <p:sldSz cx="9144000" cy="6858000" type="screen4x3"/>
  <p:notesSz cx="7016750" cy="93027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55" autoAdjust="0"/>
    <p:restoredTop sz="83333" autoAdjust="0"/>
  </p:normalViewPr>
  <p:slideViewPr>
    <p:cSldViewPr>
      <p:cViewPr varScale="1">
        <p:scale>
          <a:sx n="60" d="100"/>
          <a:sy n="60" d="100"/>
        </p:scale>
        <p:origin x="-16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JLI1\AppData\Local\Microsoft\Windows\Temporary%20Internet%20Files\Content.Outlook\4ZIOJ3H5\Growth%20of%20Yuebao%20%20as%20a%20percent%20of%20deposit%20growth%20(by%20quarter)-data%20(2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altLang="zh-CN" sz="1400" b="1" i="0" u="none" strike="noStrike" baseline="0" smtClean="0"/>
              <a:t>Growth of Yuebao  as a percent of deposit growth (</a:t>
            </a:r>
            <a:r>
              <a:rPr lang="en-US" altLang="zh-CN" sz="1400" b="1" i="0" u="none" strike="noStrike" baseline="0"/>
              <a:t>by quarter)</a:t>
            </a:r>
            <a:endParaRPr lang="zh-CN" altLang="en-US" sz="140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graph!$B$1</c:f>
              <c:strCache>
                <c:ptCount val="1"/>
                <c:pt idx="0">
                  <c:v>Deposit growth</c:v>
                </c:pt>
              </c:strCache>
            </c:strRef>
          </c:tx>
          <c:cat>
            <c:strRef>
              <c:f>graph!$A$2:$A$4</c:f>
              <c:strCache>
                <c:ptCount val="3"/>
                <c:pt idx="0">
                  <c:v>2013q3</c:v>
                </c:pt>
                <c:pt idx="1">
                  <c:v>2013q4</c:v>
                </c:pt>
                <c:pt idx="2">
                  <c:v>2014q1</c:v>
                </c:pt>
              </c:strCache>
            </c:strRef>
          </c:cat>
          <c:val>
            <c:numRef>
              <c:f>graph!$B$2:$B$4</c:f>
              <c:numCache>
                <c:formatCode>General</c:formatCode>
                <c:ptCount val="3"/>
                <c:pt idx="0">
                  <c:v>2208</c:v>
                </c:pt>
                <c:pt idx="1">
                  <c:v>1211</c:v>
                </c:pt>
                <c:pt idx="2">
                  <c:v>5165</c:v>
                </c:pt>
              </c:numCache>
            </c:numRef>
          </c:val>
        </c:ser>
        <c:ser>
          <c:idx val="1"/>
          <c:order val="1"/>
          <c:tx>
            <c:strRef>
              <c:f>graph!$C$1</c:f>
              <c:strCache>
                <c:ptCount val="1"/>
                <c:pt idx="0">
                  <c:v>Online MMF growth</c:v>
                </c:pt>
              </c:strCache>
            </c:strRef>
          </c:tx>
          <c:cat>
            <c:strRef>
              <c:f>graph!$A$2:$A$4</c:f>
              <c:strCache>
                <c:ptCount val="3"/>
                <c:pt idx="0">
                  <c:v>2013q3</c:v>
                </c:pt>
                <c:pt idx="1">
                  <c:v>2013q4</c:v>
                </c:pt>
                <c:pt idx="2">
                  <c:v>2014q1</c:v>
                </c:pt>
              </c:strCache>
            </c:strRef>
          </c:cat>
          <c:val>
            <c:numRef>
              <c:f>graph!$C$2:$C$4</c:f>
              <c:numCache>
                <c:formatCode>General</c:formatCode>
                <c:ptCount val="3"/>
                <c:pt idx="0">
                  <c:v>52</c:v>
                </c:pt>
                <c:pt idx="1">
                  <c:v>129</c:v>
                </c:pt>
                <c:pt idx="2">
                  <c:v>612.1</c:v>
                </c:pt>
              </c:numCache>
            </c:numRef>
          </c:val>
        </c:ser>
        <c:axId val="232643968"/>
        <c:axId val="232826368"/>
      </c:barChart>
      <c:lineChart>
        <c:grouping val="standard"/>
        <c:ser>
          <c:idx val="2"/>
          <c:order val="2"/>
          <c:tx>
            <c:strRef>
              <c:f>graph!$D$1</c:f>
              <c:strCache>
                <c:ptCount val="1"/>
                <c:pt idx="0">
                  <c:v>percentage</c:v>
                </c:pt>
              </c:strCache>
            </c:strRef>
          </c:tx>
          <c:marker>
            <c:symbol val="circle"/>
            <c:size val="9"/>
          </c:marker>
          <c:dLbls>
            <c:showVal val="1"/>
          </c:dLbls>
          <c:cat>
            <c:strRef>
              <c:f>graph!$A$2:$A$4</c:f>
              <c:strCache>
                <c:ptCount val="3"/>
                <c:pt idx="0">
                  <c:v>2013q3</c:v>
                </c:pt>
                <c:pt idx="1">
                  <c:v>2013q4</c:v>
                </c:pt>
                <c:pt idx="2">
                  <c:v>2014q1</c:v>
                </c:pt>
              </c:strCache>
            </c:strRef>
          </c:cat>
          <c:val>
            <c:numRef>
              <c:f>graph!$D$2:$D$4</c:f>
              <c:numCache>
                <c:formatCode>0.00%</c:formatCode>
                <c:ptCount val="3"/>
                <c:pt idx="0">
                  <c:v>2.355072463768116E-2</c:v>
                </c:pt>
                <c:pt idx="1">
                  <c:v>0.10652353426919901</c:v>
                </c:pt>
                <c:pt idx="2">
                  <c:v>0.11850919651500484</c:v>
                </c:pt>
              </c:numCache>
            </c:numRef>
          </c:val>
        </c:ser>
        <c:marker val="1"/>
        <c:axId val="232920192"/>
        <c:axId val="232827904"/>
      </c:lineChart>
      <c:catAx>
        <c:axId val="232643968"/>
        <c:scaling>
          <c:orientation val="minMax"/>
        </c:scaling>
        <c:axPos val="b"/>
        <c:tickLblPos val="nextTo"/>
        <c:crossAx val="232826368"/>
        <c:crosses val="autoZero"/>
        <c:auto val="1"/>
        <c:lblAlgn val="ctr"/>
        <c:lblOffset val="100"/>
      </c:catAx>
      <c:valAx>
        <c:axId val="232826368"/>
        <c:scaling>
          <c:orientation val="minMax"/>
        </c:scaling>
        <c:axPos val="l"/>
        <c:majorGridlines/>
        <c:numFmt formatCode="General" sourceLinked="1"/>
        <c:tickLblPos val="nextTo"/>
        <c:crossAx val="232643968"/>
        <c:crosses val="autoZero"/>
        <c:crossBetween val="between"/>
      </c:valAx>
      <c:valAx>
        <c:axId val="232827904"/>
        <c:scaling>
          <c:orientation val="minMax"/>
        </c:scaling>
        <c:axPos val="r"/>
        <c:numFmt formatCode="0.00%" sourceLinked="1"/>
        <c:tickLblPos val="nextTo"/>
        <c:crossAx val="232920192"/>
        <c:crosses val="max"/>
        <c:crossBetween val="between"/>
      </c:valAx>
      <c:catAx>
        <c:axId val="232920192"/>
        <c:scaling>
          <c:orientation val="minMax"/>
        </c:scaling>
        <c:delete val="1"/>
        <c:axPos val="b"/>
        <c:tickLblPos val="none"/>
        <c:crossAx val="232827904"/>
        <c:crosses val="autoZero"/>
        <c:auto val="1"/>
        <c:lblAlgn val="ctr"/>
        <c:lblOffset val="100"/>
      </c:catAx>
    </c:plotArea>
    <c:legend>
      <c:legendPos val="t"/>
      <c:layout/>
    </c:legend>
    <c:plotVisOnly val="1"/>
    <c:dispBlanksAs val="gap"/>
  </c:chart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5FA648-D3FA-4247-A899-0A4B15231C8D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C301ED80-DBC3-4EA1-800F-334693DE0E32}">
      <dgm:prSet phldrT="[Text]"/>
      <dgm:spPr/>
      <dgm:t>
        <a:bodyPr/>
        <a:lstStyle/>
        <a:p>
          <a:r>
            <a:rPr lang="en-US" b="1" dirty="0" smtClean="0"/>
            <a:t>Direct control (1984-97</a:t>
          </a:r>
          <a:r>
            <a:rPr lang="en-US" dirty="0" smtClean="0"/>
            <a:t>), e.g. credit quotas</a:t>
          </a:r>
          <a:endParaRPr lang="en-US" dirty="0"/>
        </a:p>
      </dgm:t>
    </dgm:pt>
    <dgm:pt modelId="{32606CA5-8CB8-4D73-A820-90A02F1363D5}" type="parTrans" cxnId="{C1A92E1B-118D-444C-8190-732B51EE8E19}">
      <dgm:prSet/>
      <dgm:spPr/>
      <dgm:t>
        <a:bodyPr/>
        <a:lstStyle/>
        <a:p>
          <a:endParaRPr lang="en-US"/>
        </a:p>
      </dgm:t>
    </dgm:pt>
    <dgm:pt modelId="{065D7486-1D60-4A01-9B0E-729FC6B27818}" type="sibTrans" cxnId="{C1A92E1B-118D-444C-8190-732B51EE8E19}">
      <dgm:prSet/>
      <dgm:spPr/>
      <dgm:t>
        <a:bodyPr/>
        <a:lstStyle/>
        <a:p>
          <a:endParaRPr lang="en-US"/>
        </a:p>
      </dgm:t>
    </dgm:pt>
    <dgm:pt modelId="{E58628B9-DEAB-4D0B-B3FC-332E77382A97}">
      <dgm:prSet phldrT="[Text]"/>
      <dgm:spPr/>
      <dgm:t>
        <a:bodyPr/>
        <a:lstStyle/>
        <a:p>
          <a:r>
            <a:rPr lang="en-US" b="1" dirty="0" smtClean="0"/>
            <a:t>Introduction of new liquidity tools (2013):</a:t>
          </a:r>
        </a:p>
        <a:p>
          <a:r>
            <a:rPr lang="en-US" dirty="0" smtClean="0"/>
            <a:t>Standing lending facility (longer term liquidity needs, e.g. 1-3 months)</a:t>
          </a:r>
        </a:p>
        <a:p>
          <a:r>
            <a:rPr lang="en-US" dirty="0" smtClean="0"/>
            <a:t>Short-term liquidity operations</a:t>
          </a:r>
          <a:endParaRPr lang="en-US" dirty="0"/>
        </a:p>
      </dgm:t>
    </dgm:pt>
    <dgm:pt modelId="{AB328178-58E1-41B1-BE34-711F0201F840}" type="parTrans" cxnId="{284CBEBA-C176-48F5-88E2-17528F3AC070}">
      <dgm:prSet/>
      <dgm:spPr/>
      <dgm:t>
        <a:bodyPr/>
        <a:lstStyle/>
        <a:p>
          <a:endParaRPr lang="en-US"/>
        </a:p>
      </dgm:t>
    </dgm:pt>
    <dgm:pt modelId="{3AC6E790-97C3-4A52-8230-69C6DBD7C332}" type="sibTrans" cxnId="{284CBEBA-C176-48F5-88E2-17528F3AC070}">
      <dgm:prSet/>
      <dgm:spPr/>
      <dgm:t>
        <a:bodyPr/>
        <a:lstStyle/>
        <a:p>
          <a:endParaRPr lang="en-US"/>
        </a:p>
      </dgm:t>
    </dgm:pt>
    <dgm:pt modelId="{F2CCA8AD-31C0-413E-8587-22E09EA576FF}">
      <dgm:prSet phldrT="[Text]"/>
      <dgm:spPr/>
      <dgm:t>
        <a:bodyPr/>
        <a:lstStyle/>
        <a:p>
          <a:r>
            <a:rPr lang="en-US" b="1" dirty="0" smtClean="0"/>
            <a:t>Current framework</a:t>
          </a:r>
          <a:r>
            <a:rPr lang="en-US" dirty="0" smtClean="0"/>
            <a:t>:</a:t>
          </a:r>
        </a:p>
        <a:p>
          <a:r>
            <a:rPr lang="en-US" dirty="0" smtClean="0"/>
            <a:t>Combination of quantitative (e.g. credit quotas and targets, M2 target), price-based (interest rate), and macro prudential tools</a:t>
          </a:r>
        </a:p>
      </dgm:t>
    </dgm:pt>
    <dgm:pt modelId="{AA6E0E83-34B8-4225-BFE5-0993B0B11449}" type="parTrans" cxnId="{9E2D222E-967C-46C4-BB69-8C66CDBCAAE6}">
      <dgm:prSet/>
      <dgm:spPr/>
      <dgm:t>
        <a:bodyPr/>
        <a:lstStyle/>
        <a:p>
          <a:endParaRPr lang="en-US"/>
        </a:p>
      </dgm:t>
    </dgm:pt>
    <dgm:pt modelId="{C575C97A-0AD6-4EF5-911B-8608D6A8BEDA}" type="sibTrans" cxnId="{9E2D222E-967C-46C4-BB69-8C66CDBCAAE6}">
      <dgm:prSet/>
      <dgm:spPr/>
      <dgm:t>
        <a:bodyPr/>
        <a:lstStyle/>
        <a:p>
          <a:endParaRPr lang="en-US"/>
        </a:p>
      </dgm:t>
    </dgm:pt>
    <dgm:pt modelId="{0937DED5-DAB5-4760-890B-C190CAA5C349}">
      <dgm:prSet/>
      <dgm:spPr/>
      <dgm:t>
        <a:bodyPr/>
        <a:lstStyle/>
        <a:p>
          <a:r>
            <a:rPr lang="en-US" b="1" dirty="0" smtClean="0"/>
            <a:t>Indirect management (1998) </a:t>
          </a:r>
          <a:r>
            <a:rPr lang="en-US" dirty="0" smtClean="0"/>
            <a:t>of money and credit aggregates </a:t>
          </a:r>
        </a:p>
      </dgm:t>
    </dgm:pt>
    <dgm:pt modelId="{444ED7C9-7806-4229-A817-A4003B032465}" type="parTrans" cxnId="{DAA801EC-03D5-4C4E-8608-10033EE67354}">
      <dgm:prSet/>
      <dgm:spPr/>
      <dgm:t>
        <a:bodyPr/>
        <a:lstStyle/>
        <a:p>
          <a:endParaRPr lang="en-US"/>
        </a:p>
      </dgm:t>
    </dgm:pt>
    <dgm:pt modelId="{3E18DE01-9F6B-49B3-AC84-859FFB6680B3}" type="sibTrans" cxnId="{DAA801EC-03D5-4C4E-8608-10033EE67354}">
      <dgm:prSet/>
      <dgm:spPr/>
      <dgm:t>
        <a:bodyPr/>
        <a:lstStyle/>
        <a:p>
          <a:endParaRPr lang="en-US"/>
        </a:p>
      </dgm:t>
    </dgm:pt>
    <dgm:pt modelId="{8B4C90CC-D4BD-4C60-807D-B36675A3B94C}">
      <dgm:prSet phldrT="[Text]"/>
      <dgm:spPr/>
      <dgm:t>
        <a:bodyPr/>
        <a:lstStyle/>
        <a:p>
          <a:r>
            <a:rPr lang="en-US" b="1" dirty="0" smtClean="0"/>
            <a:t>Future framework challenges</a:t>
          </a:r>
          <a:r>
            <a:rPr lang="en-US" dirty="0" smtClean="0"/>
            <a:t>: Financial Innovations (e.g. shadow and internet banking) render quantity-based tools ineffective</a:t>
          </a:r>
        </a:p>
        <a:p>
          <a:r>
            <a:rPr lang="en-US" dirty="0" smtClean="0"/>
            <a:t>Soft budget constraints of borrower’s  (e.g. SOEs undermine effectiveness of policy rates</a:t>
          </a:r>
        </a:p>
        <a:p>
          <a:r>
            <a:rPr lang="en-US" dirty="0" smtClean="0"/>
            <a:t>Communication</a:t>
          </a:r>
          <a:endParaRPr lang="en-US" dirty="0"/>
        </a:p>
      </dgm:t>
    </dgm:pt>
    <dgm:pt modelId="{901D3183-6749-4C92-8EA6-52AA7CDB5479}" type="parTrans" cxnId="{4664AFA0-F7D9-4C19-8052-1FA257173A9D}">
      <dgm:prSet/>
      <dgm:spPr/>
      <dgm:t>
        <a:bodyPr/>
        <a:lstStyle/>
        <a:p>
          <a:endParaRPr lang="en-US"/>
        </a:p>
      </dgm:t>
    </dgm:pt>
    <dgm:pt modelId="{E1AFF884-5ADC-4889-BF8A-31253C03C0E6}" type="sibTrans" cxnId="{4664AFA0-F7D9-4C19-8052-1FA257173A9D}">
      <dgm:prSet/>
      <dgm:spPr/>
      <dgm:t>
        <a:bodyPr/>
        <a:lstStyle/>
        <a:p>
          <a:endParaRPr lang="en-US"/>
        </a:p>
      </dgm:t>
    </dgm:pt>
    <dgm:pt modelId="{9696633A-78D3-4770-87E0-DE924B6B3395}" type="pres">
      <dgm:prSet presAssocID="{D85FA648-D3FA-4247-A899-0A4B15231C8D}" presName="arrowDiagram" presStyleCnt="0">
        <dgm:presLayoutVars>
          <dgm:chMax val="5"/>
          <dgm:dir/>
          <dgm:resizeHandles val="exact"/>
        </dgm:presLayoutVars>
      </dgm:prSet>
      <dgm:spPr/>
    </dgm:pt>
    <dgm:pt modelId="{5BCBDFE8-B167-49C0-92FD-A6D709335173}" type="pres">
      <dgm:prSet presAssocID="{D85FA648-D3FA-4247-A899-0A4B15231C8D}" presName="arrow" presStyleLbl="bgShp" presStyleIdx="0" presStyleCnt="1"/>
      <dgm:spPr/>
    </dgm:pt>
    <dgm:pt modelId="{7EF9A12E-C2A7-4EA1-B6DD-A7B42FFB7807}" type="pres">
      <dgm:prSet presAssocID="{D85FA648-D3FA-4247-A899-0A4B15231C8D}" presName="arrowDiagram5" presStyleCnt="0"/>
      <dgm:spPr/>
    </dgm:pt>
    <dgm:pt modelId="{8003A42A-AF75-4BBA-9F4E-F6368CA30CE1}" type="pres">
      <dgm:prSet presAssocID="{C301ED80-DBC3-4EA1-800F-334693DE0E32}" presName="bullet5a" presStyleLbl="node1" presStyleIdx="0" presStyleCnt="5"/>
      <dgm:spPr/>
    </dgm:pt>
    <dgm:pt modelId="{B1F525DC-0FAE-4F1E-8C5E-82049FB38D1C}" type="pres">
      <dgm:prSet presAssocID="{C301ED80-DBC3-4EA1-800F-334693DE0E32}" presName="textBox5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F8707B-FFB8-4CEA-8D13-ABF5F63479BF}" type="pres">
      <dgm:prSet presAssocID="{0937DED5-DAB5-4760-890B-C190CAA5C349}" presName="bullet5b" presStyleLbl="node1" presStyleIdx="1" presStyleCnt="5"/>
      <dgm:spPr/>
    </dgm:pt>
    <dgm:pt modelId="{8C8D3358-C326-4BDA-98DB-D58E15ED6093}" type="pres">
      <dgm:prSet presAssocID="{0937DED5-DAB5-4760-890B-C190CAA5C349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4B042A-5B9A-4705-A11D-7CA2D5756AE4}" type="pres">
      <dgm:prSet presAssocID="{E58628B9-DEAB-4D0B-B3FC-332E77382A97}" presName="bullet5c" presStyleLbl="node1" presStyleIdx="2" presStyleCnt="5"/>
      <dgm:spPr/>
    </dgm:pt>
    <dgm:pt modelId="{EBF30A40-3E3D-4801-940F-DD604B91788B}" type="pres">
      <dgm:prSet presAssocID="{E58628B9-DEAB-4D0B-B3FC-332E77382A97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FE72A1-4695-4DA3-B0E9-DFB084771185}" type="pres">
      <dgm:prSet presAssocID="{F2CCA8AD-31C0-413E-8587-22E09EA576FF}" presName="bullet5d" presStyleLbl="node1" presStyleIdx="3" presStyleCnt="5"/>
      <dgm:spPr/>
    </dgm:pt>
    <dgm:pt modelId="{AE2DAD19-AD75-42B6-95C9-A90652F1756B}" type="pres">
      <dgm:prSet presAssocID="{F2CCA8AD-31C0-413E-8587-22E09EA576FF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933298-43D7-4F72-8FE5-4BCCA896DF2B}" type="pres">
      <dgm:prSet presAssocID="{8B4C90CC-D4BD-4C60-807D-B36675A3B94C}" presName="bullet5e" presStyleLbl="node1" presStyleIdx="4" presStyleCnt="5"/>
      <dgm:spPr/>
    </dgm:pt>
    <dgm:pt modelId="{64853C3B-49CE-490D-A802-168D3CF46789}" type="pres">
      <dgm:prSet presAssocID="{8B4C90CC-D4BD-4C60-807D-B36675A3B94C}" presName="textBox5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92845B-506F-4427-A566-028CC246B819}" type="presOf" srcId="{F2CCA8AD-31C0-413E-8587-22E09EA576FF}" destId="{AE2DAD19-AD75-42B6-95C9-A90652F1756B}" srcOrd="0" destOrd="0" presId="urn:microsoft.com/office/officeart/2005/8/layout/arrow2"/>
    <dgm:cxn modelId="{DAA801EC-03D5-4C4E-8608-10033EE67354}" srcId="{D85FA648-D3FA-4247-A899-0A4B15231C8D}" destId="{0937DED5-DAB5-4760-890B-C190CAA5C349}" srcOrd="1" destOrd="0" parTransId="{444ED7C9-7806-4229-A817-A4003B032465}" sibTransId="{3E18DE01-9F6B-49B3-AC84-859FFB6680B3}"/>
    <dgm:cxn modelId="{6524F9BC-9743-4273-A4C0-96446694D507}" type="presOf" srcId="{0937DED5-DAB5-4760-890B-C190CAA5C349}" destId="{8C8D3358-C326-4BDA-98DB-D58E15ED6093}" srcOrd="0" destOrd="0" presId="urn:microsoft.com/office/officeart/2005/8/layout/arrow2"/>
    <dgm:cxn modelId="{7B2EF5D0-5EE6-4EE9-ABD4-5ECE538C4E57}" type="presOf" srcId="{8B4C90CC-D4BD-4C60-807D-B36675A3B94C}" destId="{64853C3B-49CE-490D-A802-168D3CF46789}" srcOrd="0" destOrd="0" presId="urn:microsoft.com/office/officeart/2005/8/layout/arrow2"/>
    <dgm:cxn modelId="{9E2D222E-967C-46C4-BB69-8C66CDBCAAE6}" srcId="{D85FA648-D3FA-4247-A899-0A4B15231C8D}" destId="{F2CCA8AD-31C0-413E-8587-22E09EA576FF}" srcOrd="3" destOrd="0" parTransId="{AA6E0E83-34B8-4225-BFE5-0993B0B11449}" sibTransId="{C575C97A-0AD6-4EF5-911B-8608D6A8BEDA}"/>
    <dgm:cxn modelId="{284CBEBA-C176-48F5-88E2-17528F3AC070}" srcId="{D85FA648-D3FA-4247-A899-0A4B15231C8D}" destId="{E58628B9-DEAB-4D0B-B3FC-332E77382A97}" srcOrd="2" destOrd="0" parTransId="{AB328178-58E1-41B1-BE34-711F0201F840}" sibTransId="{3AC6E790-97C3-4A52-8230-69C6DBD7C332}"/>
    <dgm:cxn modelId="{C1A92E1B-118D-444C-8190-732B51EE8E19}" srcId="{D85FA648-D3FA-4247-A899-0A4B15231C8D}" destId="{C301ED80-DBC3-4EA1-800F-334693DE0E32}" srcOrd="0" destOrd="0" parTransId="{32606CA5-8CB8-4D73-A820-90A02F1363D5}" sibTransId="{065D7486-1D60-4A01-9B0E-729FC6B27818}"/>
    <dgm:cxn modelId="{C1470E72-5054-4CFC-B3FE-51A5E8761256}" type="presOf" srcId="{C301ED80-DBC3-4EA1-800F-334693DE0E32}" destId="{B1F525DC-0FAE-4F1E-8C5E-82049FB38D1C}" srcOrd="0" destOrd="0" presId="urn:microsoft.com/office/officeart/2005/8/layout/arrow2"/>
    <dgm:cxn modelId="{4664AFA0-F7D9-4C19-8052-1FA257173A9D}" srcId="{D85FA648-D3FA-4247-A899-0A4B15231C8D}" destId="{8B4C90CC-D4BD-4C60-807D-B36675A3B94C}" srcOrd="4" destOrd="0" parTransId="{901D3183-6749-4C92-8EA6-52AA7CDB5479}" sibTransId="{E1AFF884-5ADC-4889-BF8A-31253C03C0E6}"/>
    <dgm:cxn modelId="{126CF999-2B78-4753-BCDB-F8EF06F47FF5}" type="presOf" srcId="{D85FA648-D3FA-4247-A899-0A4B15231C8D}" destId="{9696633A-78D3-4770-87E0-DE924B6B3395}" srcOrd="0" destOrd="0" presId="urn:microsoft.com/office/officeart/2005/8/layout/arrow2"/>
    <dgm:cxn modelId="{1960BCD6-6EF6-490E-A61A-586493706105}" type="presOf" srcId="{E58628B9-DEAB-4D0B-B3FC-332E77382A97}" destId="{EBF30A40-3E3D-4801-940F-DD604B91788B}" srcOrd="0" destOrd="0" presId="urn:microsoft.com/office/officeart/2005/8/layout/arrow2"/>
    <dgm:cxn modelId="{ADCA6B41-4943-4D17-9F48-E2EDA4EB1E88}" type="presParOf" srcId="{9696633A-78D3-4770-87E0-DE924B6B3395}" destId="{5BCBDFE8-B167-49C0-92FD-A6D709335173}" srcOrd="0" destOrd="0" presId="urn:microsoft.com/office/officeart/2005/8/layout/arrow2"/>
    <dgm:cxn modelId="{8606D413-CAB1-4EA5-B4E3-506D62E12D85}" type="presParOf" srcId="{9696633A-78D3-4770-87E0-DE924B6B3395}" destId="{7EF9A12E-C2A7-4EA1-B6DD-A7B42FFB7807}" srcOrd="1" destOrd="0" presId="urn:microsoft.com/office/officeart/2005/8/layout/arrow2"/>
    <dgm:cxn modelId="{592A075A-24D0-45C4-A754-2CC8DB5A8BD2}" type="presParOf" srcId="{7EF9A12E-C2A7-4EA1-B6DD-A7B42FFB7807}" destId="{8003A42A-AF75-4BBA-9F4E-F6368CA30CE1}" srcOrd="0" destOrd="0" presId="urn:microsoft.com/office/officeart/2005/8/layout/arrow2"/>
    <dgm:cxn modelId="{72DAADA5-C44A-4727-BEAF-EA91D5B3A8C5}" type="presParOf" srcId="{7EF9A12E-C2A7-4EA1-B6DD-A7B42FFB7807}" destId="{B1F525DC-0FAE-4F1E-8C5E-82049FB38D1C}" srcOrd="1" destOrd="0" presId="urn:microsoft.com/office/officeart/2005/8/layout/arrow2"/>
    <dgm:cxn modelId="{74F24571-2B50-48D1-BD06-C585030A63C6}" type="presParOf" srcId="{7EF9A12E-C2A7-4EA1-B6DD-A7B42FFB7807}" destId="{03F8707B-FFB8-4CEA-8D13-ABF5F63479BF}" srcOrd="2" destOrd="0" presId="urn:microsoft.com/office/officeart/2005/8/layout/arrow2"/>
    <dgm:cxn modelId="{90D74C3A-F866-4361-AC02-72A670060600}" type="presParOf" srcId="{7EF9A12E-C2A7-4EA1-B6DD-A7B42FFB7807}" destId="{8C8D3358-C326-4BDA-98DB-D58E15ED6093}" srcOrd="3" destOrd="0" presId="urn:microsoft.com/office/officeart/2005/8/layout/arrow2"/>
    <dgm:cxn modelId="{7E8BC18F-5CFB-4F85-8A08-C3901C53C5C5}" type="presParOf" srcId="{7EF9A12E-C2A7-4EA1-B6DD-A7B42FFB7807}" destId="{724B042A-5B9A-4705-A11D-7CA2D5756AE4}" srcOrd="4" destOrd="0" presId="urn:microsoft.com/office/officeart/2005/8/layout/arrow2"/>
    <dgm:cxn modelId="{DE1EFF46-383A-4349-AF64-C208793F6638}" type="presParOf" srcId="{7EF9A12E-C2A7-4EA1-B6DD-A7B42FFB7807}" destId="{EBF30A40-3E3D-4801-940F-DD604B91788B}" srcOrd="5" destOrd="0" presId="urn:microsoft.com/office/officeart/2005/8/layout/arrow2"/>
    <dgm:cxn modelId="{08B38404-F60D-474D-B31C-8A1A1C251277}" type="presParOf" srcId="{7EF9A12E-C2A7-4EA1-B6DD-A7B42FFB7807}" destId="{B5FE72A1-4695-4DA3-B0E9-DFB084771185}" srcOrd="6" destOrd="0" presId="urn:microsoft.com/office/officeart/2005/8/layout/arrow2"/>
    <dgm:cxn modelId="{6241E98E-7426-4AF8-B242-B06E2ABA71B4}" type="presParOf" srcId="{7EF9A12E-C2A7-4EA1-B6DD-A7B42FFB7807}" destId="{AE2DAD19-AD75-42B6-95C9-A90652F1756B}" srcOrd="7" destOrd="0" presId="urn:microsoft.com/office/officeart/2005/8/layout/arrow2"/>
    <dgm:cxn modelId="{2200FB9C-3936-472F-B5BB-E5AAA8D2C4BA}" type="presParOf" srcId="{7EF9A12E-C2A7-4EA1-B6DD-A7B42FFB7807}" destId="{BA933298-43D7-4F72-8FE5-4BCCA896DF2B}" srcOrd="8" destOrd="0" presId="urn:microsoft.com/office/officeart/2005/8/layout/arrow2"/>
    <dgm:cxn modelId="{E90AF408-1B78-44D7-9222-B2D314192DD2}" type="presParOf" srcId="{7EF9A12E-C2A7-4EA1-B6DD-A7B42FFB7807}" destId="{64853C3B-49CE-490D-A802-168D3CF46789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BCBDFE8-B167-49C0-92FD-A6D709335173}">
      <dsp:nvSpPr>
        <dsp:cNvPr id="0" name=""/>
        <dsp:cNvSpPr/>
      </dsp:nvSpPr>
      <dsp:spPr>
        <a:xfrm>
          <a:off x="494029" y="0"/>
          <a:ext cx="7241540" cy="4525963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03A42A-AF75-4BBA-9F4E-F6368CA30CE1}">
      <dsp:nvSpPr>
        <dsp:cNvPr id="0" name=""/>
        <dsp:cNvSpPr/>
      </dsp:nvSpPr>
      <dsp:spPr>
        <a:xfrm>
          <a:off x="1207321" y="3365506"/>
          <a:ext cx="166555" cy="1665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F525DC-0FAE-4F1E-8C5E-82049FB38D1C}">
      <dsp:nvSpPr>
        <dsp:cNvPr id="0" name=""/>
        <dsp:cNvSpPr/>
      </dsp:nvSpPr>
      <dsp:spPr>
        <a:xfrm>
          <a:off x="1290599" y="3448783"/>
          <a:ext cx="948641" cy="10771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4" tIns="0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Direct control (1984-97</a:t>
          </a:r>
          <a:r>
            <a:rPr lang="en-US" sz="1300" kern="1200" dirty="0" smtClean="0"/>
            <a:t>), e.g. credit quotas</a:t>
          </a:r>
          <a:endParaRPr lang="en-US" sz="1300" kern="1200" dirty="0"/>
        </a:p>
      </dsp:txBody>
      <dsp:txXfrm>
        <a:off x="1290599" y="3448783"/>
        <a:ext cx="948641" cy="1077179"/>
      </dsp:txXfrm>
    </dsp:sp>
    <dsp:sp modelId="{03F8707B-FFB8-4CEA-8D13-ABF5F63479BF}">
      <dsp:nvSpPr>
        <dsp:cNvPr id="0" name=""/>
        <dsp:cNvSpPr/>
      </dsp:nvSpPr>
      <dsp:spPr>
        <a:xfrm>
          <a:off x="2108893" y="2499236"/>
          <a:ext cx="260695" cy="2606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8D3358-C326-4BDA-98DB-D58E15ED6093}">
      <dsp:nvSpPr>
        <dsp:cNvPr id="0" name=""/>
        <dsp:cNvSpPr/>
      </dsp:nvSpPr>
      <dsp:spPr>
        <a:xfrm>
          <a:off x="2239240" y="2629584"/>
          <a:ext cx="1202095" cy="18963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37" tIns="0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Indirect management (1998) </a:t>
          </a:r>
          <a:r>
            <a:rPr lang="en-US" sz="1300" kern="1200" dirty="0" smtClean="0"/>
            <a:t>of money and credit aggregates </a:t>
          </a:r>
        </a:p>
      </dsp:txBody>
      <dsp:txXfrm>
        <a:off x="2239240" y="2629584"/>
        <a:ext cx="1202095" cy="1896378"/>
      </dsp:txXfrm>
    </dsp:sp>
    <dsp:sp modelId="{724B042A-5B9A-4705-A11D-7CA2D5756AE4}">
      <dsp:nvSpPr>
        <dsp:cNvPr id="0" name=""/>
        <dsp:cNvSpPr/>
      </dsp:nvSpPr>
      <dsp:spPr>
        <a:xfrm>
          <a:off x="3267539" y="1808574"/>
          <a:ext cx="347593" cy="3475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F30A40-3E3D-4801-940F-DD604B91788B}">
      <dsp:nvSpPr>
        <dsp:cNvPr id="0" name=""/>
        <dsp:cNvSpPr/>
      </dsp:nvSpPr>
      <dsp:spPr>
        <a:xfrm>
          <a:off x="3441336" y="1982371"/>
          <a:ext cx="1397617" cy="25435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83" tIns="0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Introduction of new liquidity tools (2013):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Standing lending facility (longer term liquidity needs, e.g. 1-3 months)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Short-term liquidity operations</a:t>
          </a:r>
          <a:endParaRPr lang="en-US" sz="1300" kern="1200" dirty="0"/>
        </a:p>
      </dsp:txBody>
      <dsp:txXfrm>
        <a:off x="3441336" y="1982371"/>
        <a:ext cx="1397617" cy="2543591"/>
      </dsp:txXfrm>
    </dsp:sp>
    <dsp:sp modelId="{B5FE72A1-4695-4DA3-B0E9-DFB084771185}">
      <dsp:nvSpPr>
        <dsp:cNvPr id="0" name=""/>
        <dsp:cNvSpPr/>
      </dsp:nvSpPr>
      <dsp:spPr>
        <a:xfrm>
          <a:off x="4614466" y="1269080"/>
          <a:ext cx="448975" cy="4489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DAD19-AD75-42B6-95C9-A90652F1756B}">
      <dsp:nvSpPr>
        <dsp:cNvPr id="0" name=""/>
        <dsp:cNvSpPr/>
      </dsp:nvSpPr>
      <dsp:spPr>
        <a:xfrm>
          <a:off x="4838954" y="1493567"/>
          <a:ext cx="1448308" cy="30323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7903" tIns="0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Current framework</a:t>
          </a:r>
          <a:r>
            <a:rPr lang="en-US" sz="1300" kern="1200" dirty="0" smtClean="0"/>
            <a:t>: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Combination of quantitative (e.g. credit quotas and targets, M2 target), price-based (interest rate), and macro prudential tools</a:t>
          </a:r>
        </a:p>
      </dsp:txBody>
      <dsp:txXfrm>
        <a:off x="4838954" y="1493567"/>
        <a:ext cx="1448308" cy="3032395"/>
      </dsp:txXfrm>
    </dsp:sp>
    <dsp:sp modelId="{BA933298-43D7-4F72-8FE5-4BCCA896DF2B}">
      <dsp:nvSpPr>
        <dsp:cNvPr id="0" name=""/>
        <dsp:cNvSpPr/>
      </dsp:nvSpPr>
      <dsp:spPr>
        <a:xfrm>
          <a:off x="6001221" y="908813"/>
          <a:ext cx="572081" cy="5720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853C3B-49CE-490D-A802-168D3CF46789}">
      <dsp:nvSpPr>
        <dsp:cNvPr id="0" name=""/>
        <dsp:cNvSpPr/>
      </dsp:nvSpPr>
      <dsp:spPr>
        <a:xfrm>
          <a:off x="6287262" y="1194854"/>
          <a:ext cx="1448308" cy="33311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3134" tIns="0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Future framework challenges</a:t>
          </a:r>
          <a:r>
            <a:rPr lang="en-US" sz="1300" kern="1200" dirty="0" smtClean="0"/>
            <a:t>: Financial Innovations (e.g. shadow and internet banking) render quantity-based tools ineffective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Soft budget constraints of borrower’s  (e.g. SOEs undermine effectiveness of policy rates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Communication</a:t>
          </a:r>
          <a:endParaRPr lang="en-US" sz="1300" kern="1200" dirty="0"/>
        </a:p>
      </dsp:txBody>
      <dsp:txXfrm>
        <a:off x="6287262" y="1194854"/>
        <a:ext cx="1448308" cy="33311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0.0414</cdr:x>
      <cdr:y>0.12808</cdr:y>
    </cdr:from>
    <cdr:to>
      <cdr:x>0.17038</cdr:x>
      <cdr:y>0.19951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7651" y="495300"/>
          <a:ext cx="771525" cy="2762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1100"/>
            <a:t>(bn)</a:t>
          </a:r>
          <a:endParaRPr lang="zh-CN" altLang="en-US" sz="110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0697" cy="464662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4468" y="0"/>
            <a:ext cx="3040697" cy="464662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r">
              <a:defRPr sz="1200"/>
            </a:lvl1pPr>
          </a:lstStyle>
          <a:p>
            <a:fld id="{BAC00F42-E6DD-4D22-9211-B2B49A83BFEA}" type="datetimeFigureOut">
              <a:rPr lang="en-US" smtClean="0"/>
              <a:pPr/>
              <a:t>6/16/2014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6503"/>
            <a:ext cx="3040697" cy="464662"/>
          </a:xfrm>
          <a:prstGeom prst="rect">
            <a:avLst/>
          </a:prstGeom>
        </p:spPr>
        <p:txBody>
          <a:bodyPr vert="horz" lIns="91330" tIns="45665" rIns="91330" bIns="456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4468" y="8836503"/>
            <a:ext cx="3040697" cy="464662"/>
          </a:xfrm>
          <a:prstGeom prst="rect">
            <a:avLst/>
          </a:prstGeom>
        </p:spPr>
        <p:txBody>
          <a:bodyPr vert="horz" lIns="91330" tIns="45665" rIns="91330" bIns="45665" rtlCol="0" anchor="b"/>
          <a:lstStyle>
            <a:lvl1pPr algn="r">
              <a:defRPr sz="1200"/>
            </a:lvl1pPr>
          </a:lstStyle>
          <a:p>
            <a:fld id="{023008D2-08EF-4D19-8BDE-D8B271B28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0697" cy="464662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4468" y="0"/>
            <a:ext cx="3040697" cy="464662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r">
              <a:defRPr sz="1200"/>
            </a:lvl1pPr>
          </a:lstStyle>
          <a:p>
            <a:fld id="{0EEDDDD3-F6C3-4240-8F3B-7DB25D7DA059}" type="datetimeFigureOut">
              <a:rPr lang="en-US" smtClean="0"/>
              <a:pPr/>
              <a:t>6/16/2014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51375" cy="34877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30" tIns="45665" rIns="91330" bIns="456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09" y="4418251"/>
            <a:ext cx="5612132" cy="4186713"/>
          </a:xfrm>
          <a:prstGeom prst="rect">
            <a:avLst/>
          </a:prstGeom>
        </p:spPr>
        <p:txBody>
          <a:bodyPr vert="horz" lIns="91330" tIns="45665" rIns="91330" bIns="4566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36503"/>
            <a:ext cx="3040697" cy="464662"/>
          </a:xfrm>
          <a:prstGeom prst="rect">
            <a:avLst/>
          </a:prstGeom>
        </p:spPr>
        <p:txBody>
          <a:bodyPr vert="horz" lIns="91330" tIns="45665" rIns="91330" bIns="456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4468" y="8836503"/>
            <a:ext cx="3040697" cy="464662"/>
          </a:xfrm>
          <a:prstGeom prst="rect">
            <a:avLst/>
          </a:prstGeom>
        </p:spPr>
        <p:txBody>
          <a:bodyPr vert="horz" lIns="91330" tIns="45665" rIns="91330" bIns="45665" rtlCol="0" anchor="b"/>
          <a:lstStyle>
            <a:lvl1pPr algn="r">
              <a:defRPr sz="1200"/>
            </a:lvl1pPr>
          </a:lstStyle>
          <a:p>
            <a:fld id="{AABCF31B-9A35-48E9-B190-93A13354A44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CF31B-9A35-48E9-B190-93A13354A44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CF31B-9A35-48E9-B190-93A13354A44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Conference</a:t>
            </a:r>
            <a:r>
              <a:rPr lang="en-US" baseline="0" dirty="0" smtClean="0"/>
              <a:t> volume with short and easy to read summaries (presentations) provide nice snapshot:</a:t>
            </a:r>
          </a:p>
          <a:p>
            <a:pPr>
              <a:buFont typeface="Arial" pitchFamily="34" charset="0"/>
              <a:buChar char="•"/>
            </a:pPr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Latest thinking about policy frameworks in the post Global Financial Crisis World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Challenges and issues related to macro prudential and monetary policy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The evolution of China’s monetary policy framework, the current framework, and considerations for the future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Despite the brevity of the summary, it  has a level credibility since it it reflects central bankers from including the ECB, Bank of Canada, the Federal Reserve Mexico, and a number of central banks for Asia.  And in the case of China the relevant PBC departments, and MA Jun before he joined the PBC as chief economist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CF31B-9A35-48E9-B190-93A13354A44A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F81-838B-462B-A2A1-21DDB60AB5D4}" type="datetimeFigureOut">
              <a:rPr lang="en-US" smtClean="0"/>
              <a:pPr/>
              <a:t>6/16/2014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1EE76-87A9-44EC-9273-FC5F0615D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F81-838B-462B-A2A1-21DDB60AB5D4}" type="datetimeFigureOut">
              <a:rPr lang="en-US" smtClean="0"/>
              <a:pPr/>
              <a:t>6/16/2014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1EE76-87A9-44EC-9273-FC5F0615D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F81-838B-462B-A2A1-21DDB60AB5D4}" type="datetimeFigureOut">
              <a:rPr lang="en-US" smtClean="0"/>
              <a:pPr/>
              <a:t>6/16/2014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1EE76-87A9-44EC-9273-FC5F0615D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F81-838B-462B-A2A1-21DDB60AB5D4}" type="datetimeFigureOut">
              <a:rPr lang="en-US" smtClean="0"/>
              <a:pPr/>
              <a:t>6/16/2014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1EE76-87A9-44EC-9273-FC5F0615D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F81-838B-462B-A2A1-21DDB60AB5D4}" type="datetimeFigureOut">
              <a:rPr lang="en-US" smtClean="0"/>
              <a:pPr/>
              <a:t>6/16/2014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1EE76-87A9-44EC-9273-FC5F0615D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F81-838B-462B-A2A1-21DDB60AB5D4}" type="datetimeFigureOut">
              <a:rPr lang="en-US" smtClean="0"/>
              <a:pPr/>
              <a:t>6/16/2014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1EE76-87A9-44EC-9273-FC5F0615D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F81-838B-462B-A2A1-21DDB60AB5D4}" type="datetimeFigureOut">
              <a:rPr lang="en-US" smtClean="0"/>
              <a:pPr/>
              <a:t>6/16/2014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1EE76-87A9-44EC-9273-FC5F0615D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F81-838B-462B-A2A1-21DDB60AB5D4}" type="datetimeFigureOut">
              <a:rPr lang="en-US" smtClean="0"/>
              <a:pPr/>
              <a:t>6/16/2014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1EE76-87A9-44EC-9273-FC5F0615D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F81-838B-462B-A2A1-21DDB60AB5D4}" type="datetimeFigureOut">
              <a:rPr lang="en-US" smtClean="0"/>
              <a:pPr/>
              <a:t>6/16/2014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1EE76-87A9-44EC-9273-FC5F0615D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F81-838B-462B-A2A1-21DDB60AB5D4}" type="datetimeFigureOut">
              <a:rPr lang="en-US" smtClean="0"/>
              <a:pPr/>
              <a:t>6/16/2014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1EE76-87A9-44EC-9273-FC5F0615D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F81-838B-462B-A2A1-21DDB60AB5D4}" type="datetimeFigureOut">
              <a:rPr lang="en-US" smtClean="0"/>
              <a:pPr/>
              <a:t>6/16/2014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1EE76-87A9-44EC-9273-FC5F0615D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1B2F81-838B-462B-A2A1-21DDB60AB5D4}" type="datetimeFigureOut">
              <a:rPr lang="en-US" smtClean="0"/>
              <a:pPr/>
              <a:t>6/16/2014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1EE76-87A9-44EC-9273-FC5F0615D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mf.org/external/country/chn/rr/whatwedo.ht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8077200" cy="25146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China and the World Economy:</a:t>
            </a:r>
            <a:br>
              <a:rPr lang="en-US" sz="3600" dirty="0" smtClean="0"/>
            </a:br>
            <a:r>
              <a:rPr lang="en-US" sz="3600" dirty="0" smtClean="0"/>
              <a:t> Trade and Financial Linkages</a:t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Interest Rate Liberalization and Monetary Policy Framework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5181600"/>
            <a:ext cx="8077200" cy="1499616"/>
          </a:xfrm>
        </p:spPr>
        <p:txBody>
          <a:bodyPr>
            <a:normAutofit fontScale="70000" lnSpcReduction="20000"/>
          </a:bodyPr>
          <a:lstStyle/>
          <a:p>
            <a:pPr algn="r"/>
            <a:endParaRPr lang="en-US" dirty="0" smtClean="0"/>
          </a:p>
          <a:p>
            <a:pPr algn="r"/>
            <a:r>
              <a:rPr lang="en-US" dirty="0" smtClean="0"/>
              <a:t>Alfred Schipke</a:t>
            </a:r>
          </a:p>
          <a:p>
            <a:pPr algn="r"/>
            <a:r>
              <a:rPr lang="en-US" dirty="0" smtClean="0"/>
              <a:t>Senior Resident Representative</a:t>
            </a:r>
          </a:p>
          <a:p>
            <a:pPr algn="r"/>
            <a:r>
              <a:rPr lang="en-US" dirty="0" smtClean="0"/>
              <a:t>June 23,</a:t>
            </a:r>
            <a:r>
              <a:rPr lang="en-US" dirty="0" smtClean="0"/>
              <a:t>2014</a:t>
            </a:r>
            <a:endParaRPr lang="en-US" dirty="0" smtClean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4191000" y="381000"/>
            <a:ext cx="1066800" cy="1066800"/>
          </a:xfrm>
          <a:prstGeom prst="rect">
            <a:avLst/>
          </a:prstGeom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Financial liberalization and deepening: implications for monetary policy framework</a:t>
            </a:r>
            <a:endParaRPr lang="en-US" sz="36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81000" y="2438400"/>
            <a:ext cx="4617981" cy="3073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029200" y="1773936"/>
            <a:ext cx="3657600" cy="4623816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I</a:t>
            </a:r>
            <a:r>
              <a:rPr lang="en-US" dirty="0" smtClean="0"/>
              <a:t>nterest rate liberalization will lead to a better allocation of resources</a:t>
            </a:r>
          </a:p>
          <a:p>
            <a:r>
              <a:rPr lang="en-US" dirty="0" smtClean="0"/>
              <a:t>Possibly lowering saving rates and boosting consumption</a:t>
            </a:r>
          </a:p>
          <a:p>
            <a:r>
              <a:rPr lang="en-US" dirty="0" smtClean="0"/>
              <a:t>But changing financial structure can undermine stability of money demand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Evolution of China’s monetary policy frameworks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Money demand has become unstable</a:t>
            </a:r>
            <a:endParaRPr lang="en-US" sz="3600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524000"/>
            <a:ext cx="393122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457200" y="1676400"/>
            <a:ext cx="4038600" cy="462381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Stable money demand function critical in frameworks that rely on quantitative targets</a:t>
            </a:r>
          </a:p>
          <a:p>
            <a:r>
              <a:rPr lang="en-US" dirty="0" smtClean="0"/>
              <a:t>Similar experiences in the U.S. , Korea, Japan, etc.</a:t>
            </a:r>
          </a:p>
          <a:p>
            <a:r>
              <a:rPr lang="en-US" dirty="0" smtClean="0"/>
              <a:t>Empirical evidence suggests, prior to 2008, stable money demand, but if extended, breakdown suggesting a structural break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5389" y="4038600"/>
            <a:ext cx="4068611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Greater reliance on market based (i.e. interest rate) as a intermediate target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 smtClean="0"/>
              <a:t>Irrespective of China’s ultimate monetary policy framework, policy rate as the primary instrument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Overnight or  seven-day interbank repo rate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Short term, reduction in volatility of short-dated interbank rates (reserve averaging, providing guidance to the market, interest rate corridor)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Improving functioning of standing facilities to ensure qualified banks have direct and automatic access at a predetermined price .Will provide a ceiling for the corridor and strengthening management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Increased communication and transparency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China’s economy and financial system is facing major transition period</a:t>
            </a:r>
          </a:p>
          <a:p>
            <a:endParaRPr lang="en-US" dirty="0" smtClean="0"/>
          </a:p>
          <a:p>
            <a:r>
              <a:rPr lang="en-US" dirty="0" smtClean="0"/>
              <a:t>I</a:t>
            </a:r>
            <a:r>
              <a:rPr lang="en-US" dirty="0" smtClean="0"/>
              <a:t>mplementation </a:t>
            </a:r>
            <a:r>
              <a:rPr lang="en-US" dirty="0" smtClean="0"/>
              <a:t>of </a:t>
            </a:r>
            <a:r>
              <a:rPr lang="en-US" dirty="0" smtClean="0"/>
              <a:t>3red plenum blueprint will lead to an acceleration of reform</a:t>
            </a:r>
          </a:p>
          <a:p>
            <a:endParaRPr lang="en-US" dirty="0" smtClean="0"/>
          </a:p>
          <a:p>
            <a:r>
              <a:rPr lang="en-US" dirty="0" smtClean="0"/>
              <a:t>Clear communication strategy will improve effectiveness of monetary policy transmission</a:t>
            </a:r>
          </a:p>
          <a:p>
            <a:pPr lvl="1"/>
            <a:r>
              <a:rPr lang="en-US" dirty="0" smtClean="0"/>
              <a:t>Information about evolving policy framework, policy instruments, and possibly objectives </a:t>
            </a:r>
          </a:p>
          <a:p>
            <a:pPr lvl="1"/>
            <a:r>
              <a:rPr lang="en-US" dirty="0" smtClean="0"/>
              <a:t>Publication of bank regulation and directives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-228600"/>
            <a:ext cx="8229600" cy="1251062"/>
          </a:xfrm>
        </p:spPr>
        <p:txBody>
          <a:bodyPr>
            <a:normAutofit fontScale="90000"/>
          </a:bodyPr>
          <a:lstStyle/>
          <a:p>
            <a:pPr algn="l">
              <a:buFont typeface="Wingdings" pitchFamily="2" charset="2"/>
              <a:buChar char="§"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smtClean="0"/>
              <a:t>References and background information: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>
                <a:solidFill>
                  <a:schemeClr val="accent1"/>
                </a:solidFill>
                <a:hlinkClick r:id="rId3"/>
              </a:rPr>
              <a:t>http</a:t>
            </a:r>
            <a:r>
              <a:rPr lang="en-US" sz="2200" dirty="0" smtClean="0">
                <a:solidFill>
                  <a:schemeClr val="accent1"/>
                </a:solidFill>
                <a:hlinkClick r:id="rId3"/>
              </a:rPr>
              <a:t>://</a:t>
            </a:r>
            <a:r>
              <a:rPr lang="en-US" sz="2200" dirty="0" smtClean="0">
                <a:solidFill>
                  <a:schemeClr val="accent1"/>
                </a:solidFill>
                <a:hlinkClick r:id="rId3"/>
              </a:rPr>
              <a:t>www.imf.org/external/country/chn/rr/whatwedo.htm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Wei Liao and </a:t>
            </a:r>
            <a:r>
              <a:rPr lang="en-US" sz="2200" dirty="0" err="1" smtClean="0"/>
              <a:t>Sampawende</a:t>
            </a:r>
            <a:r>
              <a:rPr lang="en-US" sz="2200" dirty="0" smtClean="0"/>
              <a:t> J.-A. </a:t>
            </a:r>
            <a:r>
              <a:rPr lang="en-US" sz="2200" dirty="0" err="1" smtClean="0"/>
              <a:t>Tapsoba</a:t>
            </a:r>
            <a:r>
              <a:rPr lang="en-US" sz="2200" dirty="0" smtClean="0"/>
              <a:t>. China’s Monetary Policy and Interest Rate Liberalization, IMF WP/14/75</a:t>
            </a:r>
            <a:endParaRPr lang="en-US" sz="2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1676400"/>
            <a:ext cx="4455579" cy="5181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Comments on: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Interest liberalization</a:t>
            </a:r>
          </a:p>
          <a:p>
            <a:pPr lvl="1"/>
            <a:r>
              <a:rPr lang="en-US" dirty="0" smtClean="0"/>
              <a:t>Formal</a:t>
            </a:r>
          </a:p>
          <a:p>
            <a:pPr lvl="1"/>
            <a:r>
              <a:rPr lang="en-US" dirty="0" smtClean="0"/>
              <a:t>Effective</a:t>
            </a:r>
          </a:p>
          <a:p>
            <a:pPr lvl="1"/>
            <a:r>
              <a:rPr lang="en-US" dirty="0" smtClean="0"/>
              <a:t>Shadow/Internet banking</a:t>
            </a:r>
          </a:p>
          <a:p>
            <a:pPr lvl="1"/>
            <a:r>
              <a:rPr lang="en-US" dirty="0" smtClean="0"/>
              <a:t>Need for complementary reforms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Implications for China’s monetary policy framework/instruments</a:t>
            </a:r>
          </a:p>
          <a:p>
            <a:pPr lvl="1"/>
            <a:r>
              <a:rPr lang="en-US" dirty="0" smtClean="0"/>
              <a:t>Stability of money demand</a:t>
            </a:r>
          </a:p>
          <a:p>
            <a:pPr lvl="1"/>
            <a:r>
              <a:rPr lang="en-US" dirty="0" smtClean="0"/>
              <a:t>Price based instruments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Formal and effective interest rate liberalization advancing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2234184"/>
            <a:ext cx="4038600" cy="4623816"/>
          </a:xfrm>
        </p:spPr>
        <p:txBody>
          <a:bodyPr/>
          <a:lstStyle/>
          <a:p>
            <a:r>
              <a:rPr lang="en-US" dirty="0" smtClean="0"/>
              <a:t>Interbank rates </a:t>
            </a:r>
          </a:p>
          <a:p>
            <a:endParaRPr lang="en-US" dirty="0" smtClean="0"/>
          </a:p>
          <a:p>
            <a:r>
              <a:rPr lang="en-US" dirty="0" smtClean="0"/>
              <a:t>Lending rates</a:t>
            </a:r>
          </a:p>
          <a:p>
            <a:endParaRPr lang="en-US" dirty="0" smtClean="0"/>
          </a:p>
          <a:p>
            <a:r>
              <a:rPr lang="en-US" dirty="0" smtClean="0"/>
              <a:t>Deposit rates ceilings but “shadow/internet banking” effective liberalization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267200" y="2438400"/>
            <a:ext cx="4377972" cy="301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Effective interest rate liberalization: e.g. wealth </a:t>
            </a:r>
            <a:r>
              <a:rPr lang="en-US" dirty="0" smtClean="0"/>
              <a:t>m</a:t>
            </a:r>
            <a:r>
              <a:rPr lang="en-US" dirty="0" smtClean="0"/>
              <a:t>anagement </a:t>
            </a:r>
            <a:r>
              <a:rPr lang="en-US" dirty="0" smtClean="0"/>
              <a:t>p</a:t>
            </a:r>
            <a:r>
              <a:rPr lang="en-US" dirty="0" smtClean="0"/>
              <a:t>roducts</a:t>
            </a:r>
            <a:endParaRPr lang="en-US" dirty="0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2362200"/>
            <a:ext cx="4419600" cy="3177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438400"/>
            <a:ext cx="4038600" cy="325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Effective interest rate liberalization: Internet-related money market funds</a:t>
            </a:r>
            <a:endParaRPr lang="en-US" sz="3600" dirty="0"/>
          </a:p>
        </p:txBody>
      </p:sp>
      <p:graphicFrame>
        <p:nvGraphicFramePr>
          <p:cNvPr id="7" name="图表 2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Internet banking: how does it work?</a:t>
            </a:r>
            <a:endParaRPr lang="en-US" sz="36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447800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Benefits and challenges of shadow/internet banking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Benefits:</a:t>
            </a:r>
          </a:p>
          <a:p>
            <a:pPr lvl="1"/>
            <a:r>
              <a:rPr lang="en-US" dirty="0" smtClean="0"/>
              <a:t>Effective interest rate liberalization</a:t>
            </a:r>
          </a:p>
          <a:p>
            <a:pPr lvl="1"/>
            <a:r>
              <a:rPr lang="en-US" dirty="0" smtClean="0"/>
              <a:t>Financial innovation</a:t>
            </a:r>
          </a:p>
          <a:p>
            <a:pPr lvl="2"/>
            <a:r>
              <a:rPr lang="en-US" dirty="0" smtClean="0"/>
              <a:t>Diversification of assets</a:t>
            </a:r>
          </a:p>
          <a:p>
            <a:pPr lvl="2"/>
            <a:r>
              <a:rPr lang="en-US" dirty="0" smtClean="0"/>
              <a:t>Allowing both high net wealth and small investors to seek alternatives</a:t>
            </a:r>
          </a:p>
          <a:p>
            <a:pPr lvl="2"/>
            <a:r>
              <a:rPr lang="en-US" dirty="0" smtClean="0"/>
              <a:t>Access to new sources of financing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Challenges:</a:t>
            </a:r>
          </a:p>
          <a:p>
            <a:pPr lvl="1"/>
            <a:r>
              <a:rPr lang="en-US" dirty="0" smtClean="0"/>
              <a:t>I</a:t>
            </a:r>
            <a:r>
              <a:rPr lang="en-US" dirty="0" smtClean="0"/>
              <a:t>nterest </a:t>
            </a:r>
            <a:r>
              <a:rPr lang="en-US" dirty="0" smtClean="0"/>
              <a:t>rate and regulatory </a:t>
            </a:r>
            <a:r>
              <a:rPr lang="en-US" dirty="0" smtClean="0"/>
              <a:t>arbitrage</a:t>
            </a:r>
          </a:p>
          <a:p>
            <a:pPr lvl="1"/>
            <a:r>
              <a:rPr lang="en-US" dirty="0" smtClean="0"/>
              <a:t>Regulation might not be comprehensive</a:t>
            </a:r>
          </a:p>
          <a:p>
            <a:pPr lvl="1"/>
            <a:r>
              <a:rPr lang="en-US" dirty="0" smtClean="0"/>
              <a:t>Coordination among regulators/supervisors</a:t>
            </a:r>
          </a:p>
          <a:p>
            <a:pPr lvl="1"/>
            <a:r>
              <a:rPr lang="en-US" dirty="0" smtClean="0"/>
              <a:t>Lengthening credit intermediation (not full information about risk)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The time is ripe for interest rate liberalization—but needs complementary reforms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Formal  deposit rate liberalization better allocation of resources</a:t>
            </a:r>
          </a:p>
          <a:p>
            <a:endParaRPr lang="en-US" dirty="0" smtClean="0"/>
          </a:p>
          <a:p>
            <a:r>
              <a:rPr lang="en-US" dirty="0" smtClean="0"/>
              <a:t>Other incentives for shadow/internet banking</a:t>
            </a:r>
          </a:p>
          <a:p>
            <a:pPr lvl="1"/>
            <a:r>
              <a:rPr lang="en-US" dirty="0" smtClean="0"/>
              <a:t>Loan-to-deposit ratio</a:t>
            </a:r>
          </a:p>
          <a:p>
            <a:pPr lvl="1"/>
            <a:r>
              <a:rPr lang="en-US" dirty="0" smtClean="0"/>
              <a:t>High reserve requirements</a:t>
            </a:r>
          </a:p>
          <a:p>
            <a:pPr lvl="1"/>
            <a:r>
              <a:rPr lang="en-US" dirty="0" smtClean="0"/>
              <a:t>Credit restrictions</a:t>
            </a:r>
          </a:p>
          <a:p>
            <a:pPr lvl="1"/>
            <a:r>
              <a:rPr lang="en-US" dirty="0" smtClean="0"/>
              <a:t>Fiscal stimulus and growth target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623816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Complementary reforms:</a:t>
            </a:r>
          </a:p>
          <a:p>
            <a:pPr lvl="1"/>
            <a:r>
              <a:rPr lang="en-US" dirty="0" smtClean="0"/>
              <a:t>Imposing </a:t>
            </a:r>
            <a:r>
              <a:rPr lang="en-US" dirty="0" smtClean="0"/>
              <a:t>hard budget </a:t>
            </a:r>
            <a:r>
              <a:rPr lang="en-US" dirty="0" smtClean="0"/>
              <a:t>constraints (SOEs and local governments)</a:t>
            </a:r>
            <a:endParaRPr lang="en-US" dirty="0" smtClean="0"/>
          </a:p>
          <a:p>
            <a:pPr lvl="1"/>
            <a:r>
              <a:rPr lang="en-US" dirty="0" smtClean="0"/>
              <a:t>Allowing companies to go bankrupt (including SOEs) to break the perception of implicit guarantees and preferential access to credit</a:t>
            </a:r>
          </a:p>
          <a:p>
            <a:pPr lvl="1"/>
            <a:r>
              <a:rPr lang="en-US" dirty="0" smtClean="0"/>
              <a:t>Allowing competition</a:t>
            </a:r>
          </a:p>
          <a:p>
            <a:pPr lvl="1"/>
            <a:r>
              <a:rPr lang="en-US" dirty="0" smtClean="0"/>
              <a:t>SOE dividend </a:t>
            </a:r>
            <a:r>
              <a:rPr lang="en-US" dirty="0" smtClean="0"/>
              <a:t>payments to ensure level playing </a:t>
            </a:r>
            <a:r>
              <a:rPr lang="en-US" dirty="0" smtClean="0"/>
              <a:t>field</a:t>
            </a:r>
          </a:p>
          <a:p>
            <a:pPr lvl="1"/>
            <a:r>
              <a:rPr lang="en-US" dirty="0" smtClean="0"/>
              <a:t>Deposit insurance</a:t>
            </a:r>
          </a:p>
          <a:p>
            <a:pPr lvl="1"/>
            <a:r>
              <a:rPr lang="en-US" dirty="0" smtClean="0"/>
              <a:t>Bank resolution framework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Potential steps toward interest rate liberalization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Further increasing the deposit rate ceiling/band</a:t>
            </a:r>
          </a:p>
          <a:p>
            <a:endParaRPr lang="en-US" dirty="0" smtClean="0"/>
          </a:p>
          <a:p>
            <a:r>
              <a:rPr lang="en-US" dirty="0" smtClean="0"/>
              <a:t>Liberalizing deposit rates for longer maturities first</a:t>
            </a:r>
          </a:p>
          <a:p>
            <a:endParaRPr lang="en-US" dirty="0" smtClean="0"/>
          </a:p>
          <a:p>
            <a:r>
              <a:rPr lang="en-US" dirty="0" smtClean="0"/>
              <a:t>Shanghai Pilot Free Trade Zone</a:t>
            </a:r>
          </a:p>
          <a:p>
            <a:pPr lvl="1"/>
            <a:r>
              <a:rPr lang="en-US" dirty="0" smtClean="0"/>
              <a:t>Could facilitate introduction</a:t>
            </a:r>
          </a:p>
          <a:p>
            <a:pPr lvl="1"/>
            <a:r>
              <a:rPr lang="en-US" dirty="0" smtClean="0"/>
              <a:t>National rollout is needed to minimize regulatory arbitrage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13023</TotalTime>
  <Words>743</Words>
  <Application>Microsoft Office PowerPoint</Application>
  <PresentationFormat>On-screen Show (4:3)</PresentationFormat>
  <Paragraphs>109</Paragraphs>
  <Slides>15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China and the World Economy:  Trade and Financial Linkages  Interest Rate Liberalization and Monetary Policy Framework</vt:lpstr>
      <vt:lpstr>Comments on:</vt:lpstr>
      <vt:lpstr>Formal and effective interest rate liberalization advancing</vt:lpstr>
      <vt:lpstr>Effective interest rate liberalization: e.g. wealth management products</vt:lpstr>
      <vt:lpstr>Effective interest rate liberalization: Internet-related money market funds</vt:lpstr>
      <vt:lpstr>Internet banking: how does it work?</vt:lpstr>
      <vt:lpstr>Benefits and challenges of shadow/internet banking</vt:lpstr>
      <vt:lpstr>The time is ripe for interest rate liberalization—but needs complementary reforms </vt:lpstr>
      <vt:lpstr>Potential steps toward interest rate liberalization</vt:lpstr>
      <vt:lpstr>Financial liberalization and deepening: implications for monetary policy framework</vt:lpstr>
      <vt:lpstr>Evolution of China’s monetary policy frameworks</vt:lpstr>
      <vt:lpstr>Money demand has become unstable</vt:lpstr>
      <vt:lpstr>Greater reliance on market based (i.e. interest rate) as a intermediate target</vt:lpstr>
      <vt:lpstr>Increased communication and transparency</vt:lpstr>
      <vt:lpstr> References and background information:  http://www.imf.org/external/country/chn/rr/whatwedo.htm Wei Liao and Sampawende J.-A. Tapsoba. China’s Monetary Policy and Interest Rate Liberalization, IMF WP/14/75</vt:lpstr>
    </vt:vector>
  </TitlesOfParts>
  <Company>International Monetary Fund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China Outlook  and  Recent Developments</dc:title>
  <dc:creator>amyrvoda</dc:creator>
  <cp:lastModifiedBy>JLI1</cp:lastModifiedBy>
  <cp:revision>289</cp:revision>
  <dcterms:created xsi:type="dcterms:W3CDTF">2013-09-19T20:08:10Z</dcterms:created>
  <dcterms:modified xsi:type="dcterms:W3CDTF">2014-06-22T15:11:35Z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1316240704</vt:i4>
  </property>
  <property fmtid="{D5CDD505-2E9C-101B-9397-08002B2CF9AE}" pid="3" name="_NewReviewCycle">
    <vt:lpwstr/>
  </property>
  <property fmtid="{D5CDD505-2E9C-101B-9397-08002B2CF9AE}" pid="4" name="_EmailSubject">
    <vt:lpwstr>HKIMR-INET-CIGI conference: Luncheon seating arrangement</vt:lpwstr>
  </property>
  <property fmtid="{D5CDD505-2E9C-101B-9397-08002B2CF9AE}" pid="5" name="_AuthorEmail">
    <vt:lpwstr>ASCHIPKE@imf.org</vt:lpwstr>
  </property>
  <property fmtid="{D5CDD505-2E9C-101B-9397-08002B2CF9AE}" pid="6" name="_AuthorEmailDisplayName">
    <vt:lpwstr>Schipke, Alfred</vt:lpwstr>
  </property>
  <property fmtid="{D5CDD505-2E9C-101B-9397-08002B2CF9AE}" pid="7" name="_PreviousAdHocReviewCycleID">
    <vt:i4>1219690149</vt:i4>
  </property>
</Properties>
</file>