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16"/>
  </p:notesMasterIdLst>
  <p:handoutMasterIdLst>
    <p:handoutMasterId r:id="rId17"/>
  </p:handoutMasterIdLst>
  <p:sldIdLst>
    <p:sldId id="2636" r:id="rId2"/>
    <p:sldId id="2637" r:id="rId3"/>
    <p:sldId id="2640" r:id="rId4"/>
    <p:sldId id="2635" r:id="rId5"/>
    <p:sldId id="2638" r:id="rId6"/>
    <p:sldId id="2639" r:id="rId7"/>
    <p:sldId id="2641" r:id="rId8"/>
    <p:sldId id="2642" r:id="rId9"/>
    <p:sldId id="2643" r:id="rId10"/>
    <p:sldId id="2645" r:id="rId11"/>
    <p:sldId id="2647" r:id="rId12"/>
    <p:sldId id="2646" r:id="rId13"/>
    <p:sldId id="2644" r:id="rId14"/>
    <p:sldId id="2648" r:id="rId15"/>
  </p:sldIdLst>
  <p:sldSz cx="9906000" cy="6858000" type="A4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9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Ruiz" initials="" lastIdx="1" clrIdx="0"/>
  <p:cmAuthor id="1" name="Juana Patricia Tellez" initials="" lastIdx="1" clrIdx="1"/>
  <p:cmAuthor id="2" name="POSADAS PEREZ, CECILIA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52BCEC"/>
    <a:srgbClr val="009EE5"/>
    <a:srgbClr val="000000"/>
    <a:srgbClr val="FDBD2C"/>
    <a:srgbClr val="C8175E"/>
    <a:srgbClr val="86C82D"/>
    <a:srgbClr val="474B50"/>
    <a:srgbClr val="B5E5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4" autoAdjust="0"/>
    <p:restoredTop sz="94798" autoAdjust="0"/>
  </p:normalViewPr>
  <p:slideViewPr>
    <p:cSldViewPr snapToGrid="0">
      <p:cViewPr>
        <p:scale>
          <a:sx n="100" d="100"/>
          <a:sy n="100" d="100"/>
        </p:scale>
        <p:origin x="-78" y="-132"/>
      </p:cViewPr>
      <p:guideLst>
        <p:guide orient="horz" pos="3983"/>
        <p:guide orient="horz" pos="1333"/>
        <p:guide orient="horz" pos="170"/>
        <p:guide orient="horz" pos="1008"/>
        <p:guide pos="6074"/>
        <p:guide pos="335"/>
        <p:guide pos="986"/>
        <p:guide pos="3090"/>
        <p:guide pos="1179"/>
        <p:guide pos="3324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40" d="100"/>
        <a:sy n="40" d="100"/>
      </p:scale>
      <p:origin x="0" y="1296"/>
    </p:cViewPr>
  </p:sorterViewPr>
  <p:notesViewPr>
    <p:cSldViewPr snapToGrid="0">
      <p:cViewPr>
        <p:scale>
          <a:sx n="75" d="100"/>
          <a:sy n="75" d="100"/>
        </p:scale>
        <p:origin x="-2292" y="1650"/>
      </p:cViewPr>
      <p:guideLst>
        <p:guide orient="horz" pos="3225"/>
        <p:guide pos="2237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796" cy="51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0" tIns="45678" rIns="91360" bIns="45678" numCol="1" anchor="t" anchorCtr="0" compatLnSpc="1">
            <a:prstTxWarp prst="textNoShape">
              <a:avLst/>
            </a:prstTxWarp>
          </a:bodyPr>
          <a:lstStyle>
            <a:lvl1pPr defTabSz="913046" eaLnBrk="0" hangingPunct="0">
              <a:defRPr sz="1100" u="sng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8847" y="0"/>
            <a:ext cx="3078796" cy="51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0" tIns="45678" rIns="91360" bIns="45678" numCol="1" anchor="t" anchorCtr="0" compatLnSpc="1">
            <a:prstTxWarp prst="textNoShape">
              <a:avLst/>
            </a:prstTxWarp>
          </a:bodyPr>
          <a:lstStyle>
            <a:lvl1pPr algn="r" defTabSz="913046" eaLnBrk="0" hangingPunct="0">
              <a:defRPr sz="1100" u="sng"/>
            </a:lvl1pPr>
          </a:lstStyle>
          <a:p>
            <a:pPr>
              <a:defRPr/>
            </a:pPr>
            <a:fld id="{D88A6887-DA01-4675-97E2-5347393A4013}" type="datetime1">
              <a:rPr lang="es-ES"/>
              <a:pPr>
                <a:defRPr/>
              </a:pPr>
              <a:t>18/06/2014</a:t>
            </a:fld>
            <a:endParaRPr lang="es-ES"/>
          </a:p>
        </p:txBody>
      </p:sp>
      <p:sp>
        <p:nvSpPr>
          <p:cNvPr id="510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392"/>
            <a:ext cx="3078796" cy="51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0" tIns="45678" rIns="91360" bIns="45678" numCol="1" anchor="b" anchorCtr="0" compatLnSpc="1">
            <a:prstTxWarp prst="textNoShape">
              <a:avLst/>
            </a:prstTxWarp>
          </a:bodyPr>
          <a:lstStyle>
            <a:lvl1pPr defTabSz="913046" eaLnBrk="0" hangingPunct="0">
              <a:defRPr sz="1100" u="sng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0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8847" y="9722392"/>
            <a:ext cx="3078796" cy="51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0" tIns="45678" rIns="91360" bIns="45678" numCol="1" anchor="b" anchorCtr="0" compatLnSpc="1">
            <a:prstTxWarp prst="textNoShape">
              <a:avLst/>
            </a:prstTxWarp>
          </a:bodyPr>
          <a:lstStyle>
            <a:lvl1pPr algn="r" defTabSz="913046" eaLnBrk="0" hangingPunct="0">
              <a:defRPr sz="1100" u="sng"/>
            </a:lvl1pPr>
          </a:lstStyle>
          <a:p>
            <a:pPr>
              <a:defRPr/>
            </a:pPr>
            <a:fld id="{B8D953D6-B1FE-4AE3-A0E0-1CE8A3C67D4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796" cy="51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16" tIns="49458" rIns="98916" bIns="49458" numCol="1" anchor="t" anchorCtr="0" compatLnSpc="1">
            <a:prstTxWarp prst="textNoShape">
              <a:avLst/>
            </a:prstTxWarp>
          </a:bodyPr>
          <a:lstStyle>
            <a:lvl1pPr defTabSz="98872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8847" y="0"/>
            <a:ext cx="3078796" cy="51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16" tIns="49458" rIns="98916" bIns="49458" numCol="1" anchor="t" anchorCtr="0" compatLnSpc="1">
            <a:prstTxWarp prst="textNoShape">
              <a:avLst/>
            </a:prstTxWarp>
          </a:bodyPr>
          <a:lstStyle>
            <a:lvl1pPr algn="r" defTabSz="98872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5175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8" y="4858742"/>
            <a:ext cx="6074693" cy="4609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16" tIns="49458" rIns="98916" bIns="49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dirty="0" smtClean="0"/>
              <a:t>Haga clic para modificar el estilo de texto del patrón</a:t>
            </a:r>
          </a:p>
          <a:p>
            <a:pPr lvl="1"/>
            <a:r>
              <a:rPr lang="es-ES" noProof="0" dirty="0" smtClean="0"/>
              <a:t>Segundo nivel</a:t>
            </a:r>
          </a:p>
          <a:p>
            <a:pPr lvl="2"/>
            <a:r>
              <a:rPr lang="es-ES" noProof="0" dirty="0" smtClean="0"/>
              <a:t>Tercer nivel</a:t>
            </a:r>
          </a:p>
          <a:p>
            <a:pPr lvl="3"/>
            <a:r>
              <a:rPr lang="es-ES" noProof="0" dirty="0" smtClean="0"/>
              <a:t>Cuarto nivel</a:t>
            </a:r>
          </a:p>
          <a:p>
            <a:pPr lvl="4"/>
            <a:r>
              <a:rPr lang="es-ES" noProof="0" dirty="0" smtClean="0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392"/>
            <a:ext cx="3078796" cy="51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16" tIns="49458" rIns="98916" bIns="49458" numCol="1" anchor="b" anchorCtr="0" compatLnSpc="1">
            <a:prstTxWarp prst="textNoShape">
              <a:avLst/>
            </a:prstTxWarp>
          </a:bodyPr>
          <a:lstStyle>
            <a:lvl1pPr defTabSz="98872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8847" y="9722392"/>
            <a:ext cx="3078796" cy="51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16" tIns="49458" rIns="98916" bIns="49458" numCol="1" anchor="b" anchorCtr="0" compatLnSpc="1">
            <a:prstTxWarp prst="textNoShape">
              <a:avLst/>
            </a:prstTxWarp>
          </a:bodyPr>
          <a:lstStyle>
            <a:lvl1pPr algn="r" defTabSz="988721">
              <a:defRPr sz="1200" b="0"/>
            </a:lvl1pPr>
          </a:lstStyle>
          <a:p>
            <a:pPr>
              <a:defRPr/>
            </a:pPr>
            <a:fld id="{DF7BA982-5472-412A-9622-51842A23B24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74625" indent="-174625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-108" charset="0"/>
        <a:ea typeface="ＭＳ Ｐゴシック" charset="-128"/>
        <a:cs typeface="ＭＳ Ｐゴシック"/>
      </a:defRPr>
    </a:lvl1pPr>
    <a:lvl2pPr marL="622300" indent="-165100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/>
      </a:defRPr>
    </a:lvl2pPr>
    <a:lvl3pPr marL="1069975" indent="-155575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/>
      </a:defRPr>
    </a:lvl3pPr>
    <a:lvl4pPr marL="1517650" indent="-146050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/>
      </a:defRPr>
    </a:lvl4pPr>
    <a:lvl5pPr marL="1965325" indent="-136525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 sz="1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895350"/>
            <a:ext cx="9167812" cy="782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27038" y="1819275"/>
            <a:ext cx="9271000" cy="1400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22288" y="895350"/>
            <a:ext cx="9167812" cy="78263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 para editar título</a:t>
            </a:r>
          </a:p>
        </p:txBody>
      </p:sp>
      <p:grpSp>
        <p:nvGrpSpPr>
          <p:cNvPr id="1027" name="Group 5"/>
          <p:cNvGrpSpPr>
            <a:grpSpLocks/>
          </p:cNvGrpSpPr>
          <p:nvPr/>
        </p:nvGrpSpPr>
        <p:grpSpPr bwMode="auto">
          <a:xfrm>
            <a:off x="0" y="0"/>
            <a:ext cx="266700" cy="1597025"/>
            <a:chOff x="0" y="0"/>
            <a:chExt cx="168" cy="1006"/>
          </a:xfrm>
        </p:grpSpPr>
        <p:sp>
          <p:nvSpPr>
            <p:cNvPr id="1032" name="Rectangle 6"/>
            <p:cNvSpPr>
              <a:spLocks noChangeArrowheads="1"/>
            </p:cNvSpPr>
            <p:nvPr userDrawn="1"/>
          </p:nvSpPr>
          <p:spPr bwMode="gray">
            <a:xfrm>
              <a:off x="0" y="0"/>
              <a:ext cx="168" cy="168"/>
            </a:xfrm>
            <a:prstGeom prst="rect">
              <a:avLst/>
            </a:prstGeom>
            <a:solidFill>
              <a:srgbClr val="094FA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33" name="Rectangle 7"/>
            <p:cNvSpPr>
              <a:spLocks noChangeArrowheads="1"/>
            </p:cNvSpPr>
            <p:nvPr userDrawn="1"/>
          </p:nvSpPr>
          <p:spPr bwMode="gray">
            <a:xfrm>
              <a:off x="0" y="168"/>
              <a:ext cx="168" cy="168"/>
            </a:xfrm>
            <a:prstGeom prst="rect">
              <a:avLst/>
            </a:prstGeom>
            <a:solidFill>
              <a:srgbClr val="006EC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34" name="Rectangle 8"/>
            <p:cNvSpPr>
              <a:spLocks noChangeArrowheads="1"/>
            </p:cNvSpPr>
            <p:nvPr userDrawn="1"/>
          </p:nvSpPr>
          <p:spPr bwMode="gray">
            <a:xfrm>
              <a:off x="0" y="336"/>
              <a:ext cx="168" cy="168"/>
            </a:xfrm>
            <a:prstGeom prst="rect">
              <a:avLst/>
            </a:prstGeom>
            <a:solidFill>
              <a:srgbClr val="009EE5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35" name="Rectangle 9"/>
            <p:cNvSpPr>
              <a:spLocks noChangeArrowheads="1"/>
            </p:cNvSpPr>
            <p:nvPr userDrawn="1"/>
          </p:nvSpPr>
          <p:spPr bwMode="gray">
            <a:xfrm>
              <a:off x="0" y="503"/>
              <a:ext cx="168" cy="168"/>
            </a:xfrm>
            <a:prstGeom prst="rect">
              <a:avLst/>
            </a:prstGeom>
            <a:solidFill>
              <a:srgbClr val="52BCE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36" name="Rectangle 10"/>
            <p:cNvSpPr>
              <a:spLocks noChangeArrowheads="1"/>
            </p:cNvSpPr>
            <p:nvPr userDrawn="1"/>
          </p:nvSpPr>
          <p:spPr bwMode="gray">
            <a:xfrm>
              <a:off x="0" y="671"/>
              <a:ext cx="168" cy="168"/>
            </a:xfrm>
            <a:prstGeom prst="rect">
              <a:avLst/>
            </a:prstGeom>
            <a:solidFill>
              <a:srgbClr val="89D1F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37" name="Rectangle 11"/>
            <p:cNvSpPr>
              <a:spLocks noChangeArrowheads="1"/>
            </p:cNvSpPr>
            <p:nvPr userDrawn="1"/>
          </p:nvSpPr>
          <p:spPr bwMode="gray">
            <a:xfrm>
              <a:off x="0" y="838"/>
              <a:ext cx="168" cy="168"/>
            </a:xfrm>
            <a:prstGeom prst="rect">
              <a:avLst/>
            </a:prstGeom>
            <a:solidFill>
              <a:srgbClr val="B5E5F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028" name="Picture 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528638" y="195263"/>
            <a:ext cx="1965325" cy="4159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</p:pic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7038" y="1819275"/>
            <a:ext cx="92710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</p:txBody>
      </p:sp>
      <p:sp>
        <p:nvSpPr>
          <p:cNvPr id="1031" name="Text Box 4"/>
          <p:cNvSpPr txBox="1">
            <a:spLocks noChangeArrowheads="1"/>
          </p:cNvSpPr>
          <p:nvPr userDrawn="1"/>
        </p:nvSpPr>
        <p:spPr bwMode="gray">
          <a:xfrm>
            <a:off x="8770938" y="6557963"/>
            <a:ext cx="871537" cy="2730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defTabSz="839788" eaLnBrk="0" hangingPunct="0">
              <a:defRPr sz="1900" b="1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839788" eaLnBrk="0" hangingPunct="0">
              <a:defRPr sz="1900" b="1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839788" eaLnBrk="0" hangingPunct="0">
              <a:defRPr sz="1900" b="1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839788" eaLnBrk="0" hangingPunct="0">
              <a:defRPr sz="1900" b="1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839788" eaLnBrk="0" hangingPunct="0">
              <a:defRPr sz="1900" b="1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defRPr/>
            </a:pPr>
            <a:r>
              <a:rPr lang="en-US" sz="900" b="0" dirty="0" smtClean="0">
                <a:latin typeface="Stag Sans Light" pitchFamily="34" charset="0"/>
              </a:rPr>
              <a:t>Page </a:t>
            </a:r>
            <a:fld id="{A6EB2F8B-BFFC-4F7C-A5E9-CAF30370963B}" type="slidenum">
              <a:rPr lang="en-US" sz="900" b="0" smtClean="0">
                <a:latin typeface="Stag Sans Light" pitchFamily="34" charset="0"/>
              </a:rPr>
              <a:pPr algn="r" eaLnBrk="1" hangingPunct="1">
                <a:defRPr/>
              </a:pPr>
              <a:t>‹#›</a:t>
            </a:fld>
            <a:endParaRPr lang="en-US" sz="900" b="0" dirty="0" smtClean="0">
              <a:latin typeface="Stag Sans Light" pitchFamily="34" charset="0"/>
            </a:endParaRPr>
          </a:p>
          <a:p>
            <a:pPr algn="r" eaLnBrk="1" hangingPunct="1">
              <a:defRPr/>
            </a:pPr>
            <a:r>
              <a:rPr lang="en-US" sz="900" b="0" dirty="0" smtClean="0">
                <a:latin typeface="Stag Sans Light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83" r:id="rId4"/>
    <p:sldLayoutId id="214748368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239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defTabSz="9239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Stag Sans Light" pitchFamily="34" charset="0"/>
          <a:ea typeface="ＭＳ Ｐゴシック" charset="-128"/>
          <a:cs typeface="ＭＳ Ｐゴシック"/>
        </a:defRPr>
      </a:lvl2pPr>
      <a:lvl3pPr algn="l" defTabSz="9239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Stag Sans Light" pitchFamily="34" charset="0"/>
          <a:ea typeface="ＭＳ Ｐゴシック" charset="-128"/>
          <a:cs typeface="ＭＳ Ｐゴシック"/>
        </a:defRPr>
      </a:lvl3pPr>
      <a:lvl4pPr algn="l" defTabSz="9239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Stag Sans Light" pitchFamily="34" charset="0"/>
          <a:ea typeface="ＭＳ Ｐゴシック" charset="-128"/>
          <a:cs typeface="ＭＳ Ｐゴシック"/>
        </a:defRPr>
      </a:lvl4pPr>
      <a:lvl5pPr algn="l" defTabSz="9239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Stag Sans Light" pitchFamily="34" charset="0"/>
          <a:ea typeface="ＭＳ Ｐゴシック" charset="-128"/>
          <a:cs typeface="ＭＳ Ｐゴシック"/>
        </a:defRPr>
      </a:lvl5pPr>
      <a:lvl6pPr marL="457200" algn="l" defTabSz="923925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Stag Sans Light" pitchFamily="34" charset="0"/>
          <a:ea typeface="ＭＳ Ｐゴシック" charset="-128"/>
        </a:defRPr>
      </a:lvl6pPr>
      <a:lvl7pPr marL="914400" algn="l" defTabSz="923925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Stag Sans Light" pitchFamily="34" charset="0"/>
          <a:ea typeface="ＭＳ Ｐゴシック" charset="-128"/>
        </a:defRPr>
      </a:lvl7pPr>
      <a:lvl8pPr marL="1371600" algn="l" defTabSz="923925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Stag Sans Light" pitchFamily="34" charset="0"/>
          <a:ea typeface="ＭＳ Ｐゴシック" charset="-128"/>
        </a:defRPr>
      </a:lvl8pPr>
      <a:lvl9pPr marL="1828800" algn="l" defTabSz="923925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Stag Sans Light" pitchFamily="34" charset="0"/>
          <a:ea typeface="ＭＳ Ｐゴシック" charset="-128"/>
        </a:defRPr>
      </a:lvl9pPr>
    </p:titleStyle>
    <p:bodyStyle>
      <a:lvl1pPr marL="342900" indent="-342900" algn="l" defTabSz="923925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90000"/>
        <a:buFont typeface="Symbol" pitchFamily="18" charset="2"/>
        <a:buChar char="•"/>
        <a:defRPr sz="3200">
          <a:solidFill>
            <a:srgbClr val="094FA4"/>
          </a:solidFill>
          <a:latin typeface="+mn-lt"/>
          <a:ea typeface="+mn-ea"/>
          <a:cs typeface="ＭＳ Ｐゴシック"/>
        </a:defRPr>
      </a:lvl1pPr>
      <a:lvl2pPr marL="179388" indent="277813" algn="l" defTabSz="923925" rtl="0" eaLnBrk="0" fontAlgn="base" hangingPunct="0">
        <a:lnSpc>
          <a:spcPct val="85000"/>
        </a:lnSpc>
        <a:spcBef>
          <a:spcPct val="0"/>
        </a:spcBef>
        <a:spcAft>
          <a:spcPct val="0"/>
        </a:spcAft>
        <a:buFont typeface="Stag Sans Light"/>
        <a:buChar char="–"/>
        <a:defRPr sz="1000">
          <a:solidFill>
            <a:srgbClr val="094FA4"/>
          </a:solidFill>
          <a:latin typeface="+mj-lt"/>
          <a:ea typeface="+mn-ea"/>
          <a:cs typeface="ＭＳ Ｐゴシック"/>
        </a:defRPr>
      </a:lvl2pPr>
      <a:lvl3pPr marL="827088" indent="-144463" algn="l" defTabSz="923925" rtl="0" eaLnBrk="0" fontAlgn="base" hangingPunct="0">
        <a:lnSpc>
          <a:spcPct val="95000"/>
        </a:lnSpc>
        <a:spcBef>
          <a:spcPct val="30000"/>
        </a:spcBef>
        <a:spcAft>
          <a:spcPct val="0"/>
        </a:spcAft>
        <a:buSzPct val="90000"/>
        <a:buFont typeface="Stag Sans Book"/>
        <a:buChar char="•"/>
        <a:defRPr sz="1400">
          <a:solidFill>
            <a:srgbClr val="094FA4"/>
          </a:solidFill>
          <a:latin typeface="+mj-lt"/>
          <a:ea typeface="+mn-ea"/>
          <a:cs typeface="ＭＳ Ｐゴシック"/>
        </a:defRPr>
      </a:lvl3pPr>
      <a:lvl4pPr marL="1130300" indent="-123825" algn="l" defTabSz="923925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Font typeface="Stag Sans Light"/>
        <a:buChar char="-"/>
        <a:defRPr sz="1200">
          <a:solidFill>
            <a:srgbClr val="094FA4"/>
          </a:solidFill>
          <a:latin typeface="+mj-lt"/>
          <a:ea typeface="+mn-ea"/>
          <a:cs typeface="ＭＳ Ｐゴシック"/>
        </a:defRPr>
      </a:lvl4pPr>
      <a:lvl5pPr marL="1447800" indent="-138113" algn="l" defTabSz="923925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Font typeface="Stag Sans Light"/>
        <a:buChar char="»"/>
        <a:defRPr sz="1200">
          <a:solidFill>
            <a:srgbClr val="094FA4"/>
          </a:solidFill>
          <a:latin typeface="+mj-lt"/>
          <a:ea typeface="+mn-ea"/>
          <a:cs typeface="ＭＳ Ｐゴシック"/>
        </a:defRPr>
      </a:lvl5pPr>
      <a:lvl6pPr marL="1905000" indent="-138113" algn="l" defTabSz="923925" rtl="0" fontAlgn="base">
        <a:lnSpc>
          <a:spcPct val="95000"/>
        </a:lnSpc>
        <a:spcBef>
          <a:spcPct val="20000"/>
        </a:spcBef>
        <a:spcAft>
          <a:spcPct val="0"/>
        </a:spcAft>
        <a:buFont typeface="Stag Sans Light" pitchFamily="34" charset="0"/>
        <a:buChar char="»"/>
        <a:defRPr sz="1200">
          <a:solidFill>
            <a:srgbClr val="094FA4"/>
          </a:solidFill>
          <a:latin typeface="+mj-lt"/>
          <a:ea typeface="+mn-ea"/>
        </a:defRPr>
      </a:lvl6pPr>
      <a:lvl7pPr marL="2362200" indent="-138113" algn="l" defTabSz="923925" rtl="0" fontAlgn="base">
        <a:lnSpc>
          <a:spcPct val="95000"/>
        </a:lnSpc>
        <a:spcBef>
          <a:spcPct val="20000"/>
        </a:spcBef>
        <a:spcAft>
          <a:spcPct val="0"/>
        </a:spcAft>
        <a:buFont typeface="Stag Sans Light" pitchFamily="34" charset="0"/>
        <a:buChar char="»"/>
        <a:defRPr sz="1200">
          <a:solidFill>
            <a:srgbClr val="094FA4"/>
          </a:solidFill>
          <a:latin typeface="+mj-lt"/>
          <a:ea typeface="+mn-ea"/>
        </a:defRPr>
      </a:lvl7pPr>
      <a:lvl8pPr marL="2819400" indent="-138113" algn="l" defTabSz="923925" rtl="0" fontAlgn="base">
        <a:lnSpc>
          <a:spcPct val="95000"/>
        </a:lnSpc>
        <a:spcBef>
          <a:spcPct val="20000"/>
        </a:spcBef>
        <a:spcAft>
          <a:spcPct val="0"/>
        </a:spcAft>
        <a:buFont typeface="Stag Sans Light" pitchFamily="34" charset="0"/>
        <a:buChar char="»"/>
        <a:defRPr sz="1200">
          <a:solidFill>
            <a:srgbClr val="094FA4"/>
          </a:solidFill>
          <a:latin typeface="+mj-lt"/>
          <a:ea typeface="+mn-ea"/>
        </a:defRPr>
      </a:lvl8pPr>
      <a:lvl9pPr marL="3276600" indent="-138113" algn="l" defTabSz="923925" rtl="0" fontAlgn="base">
        <a:lnSpc>
          <a:spcPct val="95000"/>
        </a:lnSpc>
        <a:spcBef>
          <a:spcPct val="20000"/>
        </a:spcBef>
        <a:spcAft>
          <a:spcPct val="0"/>
        </a:spcAft>
        <a:buFont typeface="Stag Sans Light" pitchFamily="34" charset="0"/>
        <a:buChar char="»"/>
        <a:defRPr sz="1200">
          <a:solidFill>
            <a:srgbClr val="094FA4"/>
          </a:solidFill>
          <a:latin typeface="+mj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46238" y="1657349"/>
            <a:ext cx="7726362" cy="2695575"/>
          </a:xfrm>
        </p:spPr>
        <p:txBody>
          <a:bodyPr/>
          <a:lstStyle/>
          <a:p>
            <a:pPr algn="ctr"/>
            <a:r>
              <a:rPr lang="en-US" sz="4600" b="1" dirty="0" smtClean="0"/>
              <a:t>China’s Role in Global Commodity Markets</a:t>
            </a:r>
            <a:br>
              <a:rPr lang="en-US" sz="4600" b="1" dirty="0" smtClean="0"/>
            </a:br>
            <a:r>
              <a:rPr lang="en-US" sz="4600" b="1" dirty="0" smtClean="0"/>
              <a:t> </a:t>
            </a:r>
            <a:br>
              <a:rPr lang="en-US" sz="4600" b="1" dirty="0" smtClean="0"/>
            </a:br>
            <a:r>
              <a:rPr lang="en-US" b="1" dirty="0" smtClean="0"/>
              <a:t>Comments</a:t>
            </a: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1100" y="4133850"/>
            <a:ext cx="8724900" cy="2168525"/>
          </a:xfrm>
        </p:spPr>
        <p:txBody>
          <a:bodyPr/>
          <a:lstStyle/>
          <a:p>
            <a:endParaRPr lang="en-US" dirty="0" smtClean="0"/>
          </a:p>
          <a:p>
            <a:pPr algn="ctr"/>
            <a:endParaRPr lang="en-US" sz="1800" dirty="0" smtClean="0"/>
          </a:p>
          <a:p>
            <a:pPr algn="ctr">
              <a:buFont typeface="Symbol" pitchFamily="18" charset="2"/>
              <a:buNone/>
            </a:pPr>
            <a:r>
              <a:rPr lang="en-US" sz="1800" dirty="0" smtClean="0"/>
              <a:t>Alicia Garcia Herrero</a:t>
            </a:r>
          </a:p>
          <a:p>
            <a:pPr algn="ctr">
              <a:buFont typeface="Symbol" pitchFamily="18" charset="2"/>
              <a:buNone/>
            </a:pPr>
            <a:r>
              <a:rPr lang="en-US" sz="1800" dirty="0" smtClean="0"/>
              <a:t>Chief Economist for Emerging Markets BBVA</a:t>
            </a:r>
          </a:p>
          <a:p>
            <a:pPr algn="ctr">
              <a:buFont typeface="Symbol" pitchFamily="18" charset="2"/>
              <a:buNone/>
            </a:pPr>
            <a:endParaRPr lang="en-US" sz="1800" dirty="0" smtClean="0"/>
          </a:p>
          <a:p>
            <a:pPr algn="ctr">
              <a:buFont typeface="Symbol" pitchFamily="18" charset="2"/>
              <a:buNone/>
            </a:pPr>
            <a:r>
              <a:rPr lang="en-US" sz="1800" dirty="0" smtClean="0"/>
              <a:t>HKIMR-INET Conference on China and the World Economy</a:t>
            </a:r>
          </a:p>
          <a:p>
            <a:pPr algn="ctr">
              <a:buFont typeface="Symbol" pitchFamily="18" charset="2"/>
              <a:buNone/>
            </a:pPr>
            <a:r>
              <a:rPr lang="en-US" sz="1800" dirty="0" smtClean="0"/>
              <a:t>Hong Kong, June 23, 2014</a:t>
            </a:r>
          </a:p>
          <a:p>
            <a:pPr algn="ctr">
              <a:buFont typeface="Symbol" pitchFamily="18" charset="2"/>
              <a:buNone/>
            </a:pPr>
            <a:endParaRPr lang="en-US" sz="1800" dirty="0" smtClean="0"/>
          </a:p>
        </p:txBody>
      </p:sp>
      <p:pic>
        <p:nvPicPr>
          <p:cNvPr id="3078" name="Imagen 12" descr="5.jpg"/>
          <p:cNvPicPr>
            <a:picLocks noChangeAspect="1"/>
          </p:cNvPicPr>
          <p:nvPr/>
        </p:nvPicPr>
        <p:blipFill>
          <a:blip r:embed="rId2"/>
          <a:srcRect r="86555"/>
          <a:stretch>
            <a:fillRect/>
          </a:stretch>
        </p:blipFill>
        <p:spPr bwMode="gray">
          <a:xfrm>
            <a:off x="0" y="0"/>
            <a:ext cx="13319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84175" y="5211763"/>
            <a:ext cx="1544638" cy="10604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420688" y="5705475"/>
            <a:ext cx="1335087" cy="7318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en-US"/>
          </a:p>
        </p:txBody>
      </p:sp>
      <p:pic>
        <p:nvPicPr>
          <p:cNvPr id="30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1925" y="212725"/>
            <a:ext cx="2146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2" name="Rectangle 424"/>
          <p:cNvSpPr>
            <a:spLocks noGrp="1" noChangeArrowheads="1"/>
          </p:cNvSpPr>
          <p:nvPr>
            <p:ph type="title"/>
          </p:nvPr>
        </p:nvSpPr>
        <p:spPr>
          <a:xfrm>
            <a:off x="522288" y="581026"/>
            <a:ext cx="9167812" cy="1057274"/>
          </a:xfrm>
        </p:spPr>
        <p:txBody>
          <a:bodyPr/>
          <a:lstStyle/>
          <a:p>
            <a:r>
              <a:rPr lang="en-US" sz="3200" dirty="0" smtClean="0"/>
              <a:t>The role of rebalancing: China’s commodity consumption</a:t>
            </a:r>
          </a:p>
        </p:txBody>
      </p:sp>
      <p:graphicFrame>
        <p:nvGraphicFramePr>
          <p:cNvPr id="12750" name="Group 462"/>
          <p:cNvGraphicFramePr>
            <a:graphicFrameLocks noGrp="1"/>
          </p:cNvGraphicFramePr>
          <p:nvPr>
            <p:ph idx="1"/>
          </p:nvPr>
        </p:nvGraphicFramePr>
        <p:xfrm>
          <a:off x="503238" y="2324100"/>
          <a:ext cx="8975725" cy="3454401"/>
        </p:xfrm>
        <a:graphic>
          <a:graphicData uri="http://schemas.openxmlformats.org/drawingml/2006/table">
            <a:tbl>
              <a:tblPr/>
              <a:tblGrid>
                <a:gridCol w="1985962"/>
                <a:gridCol w="598488"/>
                <a:gridCol w="800100"/>
                <a:gridCol w="598487"/>
                <a:gridCol w="796925"/>
                <a:gridCol w="600075"/>
                <a:gridCol w="798513"/>
                <a:gridCol w="596900"/>
                <a:gridCol w="800100"/>
                <a:gridCol w="598487"/>
                <a:gridCol w="801688"/>
              </a:tblGrid>
              <a:tr h="360363">
                <a:tc gridSpan="11"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Commodity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Steel product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Copper product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Aluminium product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Crude oil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Coal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8838">
                <a:tc>
                  <a:txBody>
                    <a:bodyPr/>
                    <a:lstStyle/>
                    <a:p>
                      <a:pPr marL="342900" marR="0" lvl="0" indent="-34290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Year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2009</a:t>
                      </a: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 pitchFamily="18" charset="-127"/>
                          <a:cs typeface="Times" charset="0"/>
                        </a:rPr>
                        <a:t>—</a:t>
                      </a: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2012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2013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2009</a:t>
                      </a: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 pitchFamily="18" charset="-127"/>
                          <a:cs typeface="Times" charset="0"/>
                        </a:rPr>
                        <a:t>—</a:t>
                      </a: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2012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2013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2009-2012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2013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2009-2012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2013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2009-2012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2013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342900" marR="0" lvl="0" indent="-34290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I: Growth in China</a:t>
                      </a:r>
                      <a:r>
                        <a:rPr kumimoji="0" lang="en-GB" altLang="ko-K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 pitchFamily="18" charset="-127"/>
                          <a:cs typeface="Times" charset="0"/>
                        </a:rPr>
                        <a:t>’</a:t>
                      </a:r>
                      <a:r>
                        <a:rPr kumimoji="0" lang="en-GB" altLang="ko-K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s consumption volume*: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12.8%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8.6%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" charset="0"/>
                      </a:endParaRPr>
                    </a:p>
                    <a:p>
                      <a:pPr marL="342900" marR="0" lvl="0" indent="-342900" algn="ctr" defTabSz="9239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(1.3%)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6.7%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7.8%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" charset="0"/>
                      </a:endParaRPr>
                    </a:p>
                    <a:p>
                      <a:pPr marL="342900" marR="0" lvl="0" indent="-342900" algn="ctr" defTabSz="9239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(1.0%)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12.3%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12.4%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" charset="0"/>
                      </a:endParaRPr>
                    </a:p>
                    <a:p>
                      <a:pPr marL="342900" marR="0" lvl="0" indent="-342900" algn="ctr" defTabSz="9239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(0.9%)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6.9%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5.4%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" charset="0"/>
                      </a:endParaRPr>
                    </a:p>
                    <a:p>
                      <a:pPr marL="342900" marR="0" lvl="0" indent="-342900" algn="ctr" defTabSz="9239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(0.9%)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9.1%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7.7%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" charset="0"/>
                      </a:endParaRPr>
                    </a:p>
                    <a:p>
                      <a:pPr marL="342900" marR="0" lvl="0" indent="-342900" algn="ctr" defTabSz="9239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(0.9%)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42900" marR="0" lvl="0" indent="-34290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II: %d(gdp)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9.1%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7.9%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9.1%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7.9%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9.1%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7.9%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9.1%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7.9%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9.1%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7.9%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342900" marR="0" lvl="0" indent="-34290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III: d%( intensity)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3.3%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0.7%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-2.2%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-0.1%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3.0%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4.5%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-2.1%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-2.5%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-0.1%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-0.2%</a:t>
                      </a:r>
                      <a:endParaRPr kumimoji="0" lang="en-GB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342900" marR="0" lvl="0" indent="-34290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IV: Statistical error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" charset="0"/>
                      </a:endParaRPr>
                    </a:p>
                    <a:p>
                      <a:pPr marL="342900" marR="0" lvl="0" indent="-342900" algn="l" defTabSz="9239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(IV=I-II-III)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0.4%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n.a</a:t>
                      </a: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.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-0.2%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n.a</a:t>
                      </a: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.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0.2%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n.a</a:t>
                      </a: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.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-0.2%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n.a</a:t>
                      </a: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.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0.1%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n.a</a:t>
                      </a:r>
                      <a:r>
                        <a:rPr kumimoji="0" lang="en-GB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tag Sans Light" charset="0"/>
                          <a:ea typeface="Batang" pitchFamily="18" charset="-127"/>
                          <a:cs typeface="Times" charset="0"/>
                        </a:rPr>
                        <a:t>.</a:t>
                      </a:r>
                      <a:endParaRPr kumimoji="0" lang="en-GB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12726" name="Text Box 27"/>
          <p:cNvSpPr txBox="1">
            <a:spLocks noChangeArrowheads="1"/>
          </p:cNvSpPr>
          <p:nvPr/>
        </p:nvSpPr>
        <p:spPr bwMode="gray">
          <a:xfrm>
            <a:off x="504825" y="2022475"/>
            <a:ext cx="5562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884238" eaLnBrk="0" hangingPunct="0">
              <a:lnSpc>
                <a:spcPct val="90000"/>
              </a:lnSpc>
              <a:buSzPct val="100000"/>
            </a:pPr>
            <a:r>
              <a:rPr lang="en-GB" sz="1400" dirty="0">
                <a:latin typeface="BBVA Office Light" pitchFamily="34" charset="0"/>
                <a:sym typeface="Arial" charset="0"/>
              </a:rPr>
              <a:t>Projection of China’s commodity consumption in 2012-2013</a:t>
            </a:r>
            <a:endParaRPr lang="en-GB" sz="1000" dirty="0">
              <a:latin typeface="BBVA Office Light" pitchFamily="34" charset="0"/>
              <a:sym typeface="Arial" charset="0"/>
            </a:endParaRPr>
          </a:p>
          <a:p>
            <a:pPr defTabSz="884238" eaLnBrk="0" hangingPunct="0">
              <a:lnSpc>
                <a:spcPct val="90000"/>
              </a:lnSpc>
              <a:buSzPct val="100000"/>
            </a:pPr>
            <a:r>
              <a:rPr lang="en-GB" sz="700" b="0" dirty="0">
                <a:latin typeface="BBVA Office Book" pitchFamily="34" charset="0"/>
                <a:sym typeface="Arial" charset="0"/>
              </a:rPr>
              <a:t>Source: BBVA Research </a:t>
            </a:r>
          </a:p>
        </p:txBody>
      </p:sp>
      <p:sp>
        <p:nvSpPr>
          <p:cNvPr id="12727" name="Text Box 27"/>
          <p:cNvSpPr txBox="1">
            <a:spLocks noChangeArrowheads="1"/>
          </p:cNvSpPr>
          <p:nvPr/>
        </p:nvSpPr>
        <p:spPr bwMode="gray">
          <a:xfrm>
            <a:off x="487363" y="5803900"/>
            <a:ext cx="8172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884238" eaLnBrk="0" hangingPunct="0">
              <a:lnSpc>
                <a:spcPct val="90000"/>
              </a:lnSpc>
              <a:buSzPct val="100000"/>
            </a:pPr>
            <a:r>
              <a:rPr lang="en-US" sz="1000" b="0" dirty="0">
                <a:latin typeface="BBVA Office Book" pitchFamily="34" charset="0"/>
                <a:sym typeface="Arial" charset="0"/>
              </a:rPr>
              <a:t>Note: 2012/13 data are projections of BBVA Research; *Numbers in the parenthesis are contribution from investment-oriented stimulus. </a:t>
            </a:r>
          </a:p>
        </p:txBody>
      </p:sp>
      <p:pic>
        <p:nvPicPr>
          <p:cNvPr id="12728" name="Picture 4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2700" y="2327275"/>
            <a:ext cx="49672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749" name="Text Box 3"/>
          <p:cNvSpPr txBox="1">
            <a:spLocks noChangeArrowheads="1"/>
          </p:cNvSpPr>
          <p:nvPr/>
        </p:nvSpPr>
        <p:spPr bwMode="gray">
          <a:xfrm>
            <a:off x="511175" y="6010275"/>
            <a:ext cx="9394825" cy="6477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006475">
              <a:spcBef>
                <a:spcPct val="50000"/>
              </a:spcBef>
            </a:pPr>
            <a:r>
              <a:rPr lang="en-US" sz="1600" b="0" dirty="0">
                <a:solidFill>
                  <a:srgbClr val="094FA4"/>
                </a:solidFill>
                <a:ea typeface="宋体" pitchFamily="2" charset="-122"/>
              </a:rPr>
              <a:t>Quantifying the impact of the economic slowdown (compared to 2009-11) and the investment-oriented fiscal stimulus policy on China’s overall consumption of major commodities.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38" y="2390775"/>
            <a:ext cx="9271000" cy="466725"/>
          </a:xfrm>
        </p:spPr>
        <p:txBody>
          <a:bodyPr/>
          <a:lstStyle/>
          <a:p>
            <a:r>
              <a:rPr lang="en-US" b="1" dirty="0" smtClean="0">
                <a:latin typeface="+mj-lt"/>
              </a:rPr>
              <a:t>This is true generally but increasingly so in China specially for copper and iron ore. </a:t>
            </a:r>
          </a:p>
          <a:p>
            <a:r>
              <a:rPr lang="en-US" b="1" dirty="0" smtClean="0">
                <a:latin typeface="+mj-lt"/>
              </a:rPr>
              <a:t>Both have been used as collateral for borrowing in the shadow banking, with inventories growing beyond real demand</a:t>
            </a:r>
          </a:p>
          <a:p>
            <a:endParaRPr lang="en-US" b="1" dirty="0" smtClean="0">
              <a:latin typeface="+mj-lt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2998" y="2971271"/>
            <a:ext cx="4500302" cy="388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299" y="1819275"/>
            <a:ext cx="9229725" cy="428625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5. Commodity demand not only determined by real factors but also financial ones</a:t>
            </a:r>
            <a:endParaRPr lang="en-US" sz="18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gray">
          <a:xfrm>
            <a:off x="514349" y="857250"/>
            <a:ext cx="9229725" cy="8191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23925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ＭＳ Ｐゴシック"/>
              </a:rPr>
              <a:t>4. Comments on simulations (3)</a:t>
            </a:r>
            <a:endParaRPr kumimoji="0" lang="en-US" sz="4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More thoughts on the simulations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2450" y="2371725"/>
            <a:ext cx="87344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94FA4"/>
                </a:solidFill>
                <a:latin typeface="+mn-lt"/>
                <a:ea typeface="+mn-ea"/>
                <a:cs typeface="ＭＳ Ｐゴシック"/>
              </a:rPr>
              <a:t>What about new sources of supply (mine discovery, etc)?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094FA4"/>
              </a:solidFill>
              <a:latin typeface="+mn-lt"/>
              <a:ea typeface="+mn-ea"/>
              <a:cs typeface="ＭＳ Ｐゴシック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094FA4"/>
              </a:solidFill>
              <a:latin typeface="+mn-lt"/>
              <a:ea typeface="+mn-ea"/>
              <a:cs typeface="ＭＳ Ｐゴシック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94FA4"/>
                </a:solidFill>
                <a:latin typeface="+mn-lt"/>
                <a:ea typeface="+mn-ea"/>
                <a:cs typeface="ＭＳ Ｐゴシック"/>
              </a:rPr>
              <a:t>What about impact of technological progress?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solidFill>
                <a:srgbClr val="094FA4"/>
              </a:solidFill>
              <a:latin typeface="+mn-lt"/>
              <a:ea typeface="+mn-ea"/>
              <a:cs typeface="ＭＳ Ｐゴシック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solidFill>
                <a:srgbClr val="094FA4"/>
              </a:solidFill>
              <a:latin typeface="+mn-lt"/>
              <a:ea typeface="+mn-ea"/>
              <a:cs typeface="ＭＳ Ｐゴシック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94FA4"/>
                </a:solidFill>
                <a:latin typeface="+mn-lt"/>
                <a:ea typeface="+mn-ea"/>
                <a:cs typeface="ＭＳ Ｐゴシック"/>
              </a:rPr>
              <a:t>Again, new sources of demand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in all a very interesting policy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38" y="2105025"/>
            <a:ext cx="9271000" cy="1400175"/>
          </a:xfrm>
        </p:spPr>
        <p:txBody>
          <a:bodyPr/>
          <a:lstStyle/>
          <a:p>
            <a:endParaRPr lang="en-US" sz="1800" dirty="0" smtClean="0"/>
          </a:p>
          <a:p>
            <a:pPr>
              <a:buNone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Lots of food for  policy discussion for Australian authorities</a:t>
            </a:r>
          </a:p>
          <a:p>
            <a:endParaRPr lang="en-US" sz="1800" dirty="0" smtClean="0"/>
          </a:p>
          <a:p>
            <a:pPr lvl="1"/>
            <a:r>
              <a:rPr lang="en-US" sz="1800" b="1" dirty="0" smtClean="0"/>
              <a:t>Geographical diversification: Active search for new demand</a:t>
            </a:r>
          </a:p>
          <a:p>
            <a:pPr lvl="1">
              <a:buNone/>
            </a:pPr>
            <a:endParaRPr lang="en-US" sz="1800" b="1" dirty="0" smtClean="0"/>
          </a:p>
          <a:p>
            <a:pPr lvl="1"/>
            <a:r>
              <a:rPr lang="en-US" sz="1800" b="1" dirty="0" smtClean="0"/>
              <a:t>Product diversification: Reducing the role of commodities in the export basket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38" y="2066925"/>
            <a:ext cx="9271000" cy="1152525"/>
          </a:xfrm>
        </p:spPr>
        <p:txBody>
          <a:bodyPr/>
          <a:lstStyle/>
          <a:p>
            <a:pPr algn="ctr">
              <a:buNone/>
            </a:pPr>
            <a:r>
              <a:rPr lang="en-US" sz="6000" dirty="0" smtClean="0">
                <a:solidFill>
                  <a:schemeClr val="tx2"/>
                </a:solidFill>
                <a:latin typeface="+mj-lt"/>
                <a:ea typeface="+mj-ea"/>
              </a:rPr>
              <a:t>Thank you!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For further discussion</a:t>
            </a:r>
          </a:p>
          <a:p>
            <a:pPr algn="ctr">
              <a:buNone/>
            </a:pPr>
            <a:r>
              <a:rPr lang="en-US" dirty="0" smtClean="0"/>
              <a:t>alicia.garcia-herrero@bbva.com.k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Very relevant policy work for RBA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Australia very dependent from China generally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Even more true for exports of certain commodities</a:t>
            </a:r>
          </a:p>
          <a:p>
            <a:pPr lvl="1"/>
            <a:endParaRPr lang="en-US" sz="1100" dirty="0" smtClean="0"/>
          </a:p>
          <a:p>
            <a:pPr lvl="3"/>
            <a:r>
              <a:rPr lang="en-US" sz="1600" b="1" dirty="0" smtClean="0"/>
              <a:t>Iron ore (the most)</a:t>
            </a:r>
          </a:p>
          <a:p>
            <a:pPr lvl="3"/>
            <a:r>
              <a:rPr lang="en-US" sz="1600" b="1" dirty="0" smtClean="0"/>
              <a:t>Non ferrous metals</a:t>
            </a:r>
          </a:p>
          <a:p>
            <a:pPr lvl="3"/>
            <a:r>
              <a:rPr lang="en-US" sz="1600" b="1" dirty="0" smtClean="0"/>
              <a:t>Coal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19150"/>
            <a:ext cx="9156700" cy="828675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Australia’s dependence on Chinese demand very high for certain commodities and much higher than 10 years ago</a:t>
            </a:r>
            <a:endParaRPr lang="en-US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2676" y="1638299"/>
            <a:ext cx="520065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 bwMode="auto">
          <a:xfrm flipH="1">
            <a:off x="3457575" y="1847850"/>
            <a:ext cx="180975" cy="37147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/>
          <a:srcRect t="12546" b="15054"/>
          <a:stretch>
            <a:fillRect/>
          </a:stretch>
        </p:blipFill>
        <p:spPr bwMode="auto">
          <a:xfrm>
            <a:off x="1206500" y="2392363"/>
            <a:ext cx="7075488" cy="263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05" name="Text Box 27"/>
          <p:cNvSpPr txBox="1">
            <a:spLocks noChangeArrowheads="1"/>
          </p:cNvSpPr>
          <p:nvPr/>
        </p:nvSpPr>
        <p:spPr bwMode="gray">
          <a:xfrm>
            <a:off x="1581150" y="2079625"/>
            <a:ext cx="5562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884238" eaLnBrk="0" hangingPunct="0">
              <a:lnSpc>
                <a:spcPct val="90000"/>
              </a:lnSpc>
              <a:buSzPct val="100000"/>
            </a:pPr>
            <a:r>
              <a:rPr lang="en-GB" sz="1400" dirty="0">
                <a:latin typeface="BBVA Office Light" pitchFamily="34" charset="0"/>
                <a:sym typeface="Arial" charset="0"/>
              </a:rPr>
              <a:t>Exports dependency to China Index </a:t>
            </a:r>
            <a:r>
              <a:rPr lang="en-GB" sz="1000" dirty="0">
                <a:latin typeface="BBVA Office Light" pitchFamily="34" charset="0"/>
                <a:sym typeface="Arial" charset="0"/>
              </a:rPr>
              <a:t>(0 no dependency – 1 absolute dependency)</a:t>
            </a:r>
          </a:p>
          <a:p>
            <a:pPr defTabSz="884238" eaLnBrk="0" hangingPunct="0">
              <a:lnSpc>
                <a:spcPct val="90000"/>
              </a:lnSpc>
              <a:buSzPct val="100000"/>
            </a:pPr>
            <a:r>
              <a:rPr lang="en-GB" sz="700" b="0" dirty="0">
                <a:latin typeface="BBVA Office Book" pitchFamily="34" charset="0"/>
                <a:sym typeface="Arial" charset="0"/>
              </a:rPr>
              <a:t>Source: UN </a:t>
            </a:r>
            <a:r>
              <a:rPr lang="en-GB" sz="700" b="0" dirty="0" err="1">
                <a:latin typeface="BBVA Office Book" pitchFamily="34" charset="0"/>
                <a:sym typeface="Arial" charset="0"/>
              </a:rPr>
              <a:t>Comtrade</a:t>
            </a:r>
            <a:r>
              <a:rPr lang="en-GB" sz="700" b="0" dirty="0">
                <a:latin typeface="BBVA Office Book" pitchFamily="34" charset="0"/>
                <a:sym typeface="Arial" charset="0"/>
              </a:rPr>
              <a:t> </a:t>
            </a:r>
          </a:p>
        </p:txBody>
      </p:sp>
      <p:pic>
        <p:nvPicPr>
          <p:cNvPr id="5120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8550" y="5518150"/>
            <a:ext cx="4967288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/>
          <p:nvPr/>
        </p:nvCxnSpPr>
        <p:spPr bwMode="auto">
          <a:xfrm>
            <a:off x="2857500" y="2552700"/>
            <a:ext cx="9525" cy="266700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5400675" y="2819400"/>
            <a:ext cx="95250" cy="52387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7181850" y="3133725"/>
            <a:ext cx="76200" cy="304800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3400" y="819150"/>
            <a:ext cx="9156700" cy="828675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Same story when using a dependency index by Ferchen, Garcia-Herrero and Nigrinis (2012)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Two paper in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38" y="2105025"/>
            <a:ext cx="9271000" cy="2705100"/>
          </a:xfrm>
        </p:spPr>
        <p:txBody>
          <a:bodyPr/>
          <a:lstStyle/>
          <a:p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sz="2000" dirty="0" smtClean="0"/>
              <a:t>A description of China’s role on major commodity markets highlighting its importance</a:t>
            </a:r>
          </a:p>
          <a:p>
            <a:pPr lvl="1">
              <a:buNone/>
            </a:pPr>
            <a:endParaRPr lang="en-US" dirty="0" smtClean="0"/>
          </a:p>
          <a:p>
            <a:pPr marL="857250" lvl="1" indent="-400050">
              <a:buNone/>
            </a:pPr>
            <a:r>
              <a:rPr lang="en-US" dirty="0" smtClean="0"/>
              <a:t>	</a:t>
            </a:r>
            <a:r>
              <a:rPr lang="en-US" sz="2000" b="1" i="1" dirty="0" smtClean="0">
                <a:solidFill>
                  <a:srgbClr val="52BCEC"/>
                </a:solidFill>
              </a:rPr>
              <a:t>Broader /descriptive/backward-looking</a:t>
            </a:r>
            <a:endParaRPr lang="en-US" b="1" i="1" dirty="0" smtClean="0">
              <a:solidFill>
                <a:srgbClr val="52BCEC"/>
              </a:solidFill>
            </a:endParaRP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sz="2000" dirty="0" smtClean="0"/>
              <a:t>A simulation of how China’s slowing down &amp; rebalancing may affect key commodity prices for Australia: iron or and coal</a:t>
            </a:r>
          </a:p>
          <a:p>
            <a:pPr lvl="2">
              <a:buNone/>
            </a:pPr>
            <a:r>
              <a:rPr lang="en-US" dirty="0" smtClean="0"/>
              <a:t>	</a:t>
            </a:r>
            <a:r>
              <a:rPr lang="en-US" sz="2000" b="1" i="1" dirty="0" smtClean="0">
                <a:solidFill>
                  <a:srgbClr val="52BCEC"/>
                </a:solidFill>
              </a:rPr>
              <a:t>More specific/ analytical/forward-looking</a:t>
            </a:r>
          </a:p>
          <a:p>
            <a:pPr lvl="2">
              <a:buNone/>
            </a:pPr>
            <a:endParaRPr lang="en-US" sz="2000" i="1" dirty="0" smtClean="0">
              <a:solidFill>
                <a:srgbClr val="52BCEC"/>
              </a:solidFill>
            </a:endParaRPr>
          </a:p>
          <a:p>
            <a:pPr lvl="2">
              <a:buNone/>
            </a:pPr>
            <a:endParaRPr lang="en-US" sz="2000" i="1" dirty="0" smtClean="0">
              <a:solidFill>
                <a:srgbClr val="52BCEC"/>
              </a:solidFill>
            </a:endParaRPr>
          </a:p>
          <a:p>
            <a:pPr lvl="2" algn="ctr">
              <a:buNone/>
            </a:pPr>
            <a:r>
              <a:rPr lang="en-US" sz="2400" b="1" dirty="0" smtClean="0">
                <a:solidFill>
                  <a:schemeClr val="tx2"/>
                </a:solidFill>
                <a:ea typeface="+mj-ea"/>
              </a:rPr>
              <a:t>More linkages between the two would improve the paper!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504824"/>
            <a:ext cx="9167812" cy="1190625"/>
          </a:xfrm>
        </p:spPr>
        <p:txBody>
          <a:bodyPr/>
          <a:lstStyle/>
          <a:p>
            <a:r>
              <a:rPr lang="en-US" dirty="0" smtClean="0"/>
              <a:t>3.  Suggestions for linkages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38" y="1819274"/>
            <a:ext cx="9271000" cy="1552575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 The role of other big players in global demand for commodities</a:t>
            </a:r>
          </a:p>
          <a:p>
            <a:pPr>
              <a:buNone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4163" indent="-112713">
              <a:buNone/>
            </a:pPr>
            <a:r>
              <a:rPr lang="en-US" b="1" dirty="0" smtClean="0">
                <a:latin typeface="+mj-lt"/>
              </a:rPr>
              <a:t>China is very relevant now but new players may “replace or </a:t>
            </a:r>
            <a:r>
              <a:rPr lang="en-US" b="1" dirty="0" err="1" smtClean="0">
                <a:latin typeface="+mj-lt"/>
              </a:rPr>
              <a:t>supercede</a:t>
            </a:r>
            <a:r>
              <a:rPr lang="en-US" b="1" dirty="0" smtClean="0">
                <a:latin typeface="+mj-lt"/>
              </a:rPr>
              <a:t>”  its demand (p 11)</a:t>
            </a:r>
          </a:p>
          <a:p>
            <a:pPr marL="284163" indent="-112713">
              <a:buNone/>
            </a:pPr>
            <a:endParaRPr lang="en-US" sz="2000" b="1" i="1" dirty="0" smtClean="0">
              <a:solidFill>
                <a:srgbClr val="52BCEC"/>
              </a:solidFill>
            </a:endParaRPr>
          </a:p>
          <a:p>
            <a:pPr marL="284163" lvl="1" indent="-112713"/>
            <a:r>
              <a:rPr lang="en-US" sz="1600" b="1" dirty="0" smtClean="0"/>
              <a:t> Best case is </a:t>
            </a:r>
            <a:r>
              <a:rPr lang="en-US" sz="1600" b="1" u="sng" dirty="0" smtClean="0"/>
              <a:t>iron ore </a:t>
            </a:r>
            <a:r>
              <a:rPr lang="en-US" sz="1600" b="1" dirty="0" smtClean="0"/>
              <a:t>since it is so related to construction/urbanization</a:t>
            </a:r>
          </a:p>
          <a:p>
            <a:pPr marL="284163" lvl="1" indent="-112713"/>
            <a:r>
              <a:rPr lang="en-US" sz="1600" b="1" u="sng" dirty="0" smtClean="0"/>
              <a:t> India</a:t>
            </a:r>
            <a:r>
              <a:rPr lang="en-US" sz="1600" b="1" dirty="0" smtClean="0"/>
              <a:t>’s urbanization much lower than China and </a:t>
            </a:r>
          </a:p>
          <a:p>
            <a:pPr marL="284163" lvl="1" indent="-112713"/>
            <a:r>
              <a:rPr lang="en-US" sz="1600" b="1" dirty="0" smtClean="0"/>
              <a:t> Global impact comparable given similar size in population</a:t>
            </a:r>
          </a:p>
          <a:p>
            <a:pPr lvl="1">
              <a:buNone/>
            </a:pPr>
            <a:endParaRPr lang="en-US" sz="2000" i="1" dirty="0" smtClean="0">
              <a:solidFill>
                <a:srgbClr val="52BCEC"/>
              </a:solidFill>
            </a:endParaRPr>
          </a:p>
          <a:p>
            <a:pPr lvl="1">
              <a:buNone/>
            </a:pPr>
            <a:endParaRPr lang="en-US" sz="2000" i="1" dirty="0" smtClean="0">
              <a:solidFill>
                <a:srgbClr val="52BCEC"/>
              </a:solidFill>
            </a:endParaRPr>
          </a:p>
          <a:p>
            <a:pPr lvl="1">
              <a:buNone/>
            </a:pPr>
            <a:endParaRPr lang="en-US" sz="2000" i="1" dirty="0" smtClean="0">
              <a:solidFill>
                <a:srgbClr val="52BCEC"/>
              </a:solidFill>
            </a:endParaRPr>
          </a:p>
          <a:p>
            <a:pPr lvl="1">
              <a:buFont typeface="+mj-lt"/>
              <a:buAutoNum type="arabicPeriod"/>
            </a:pPr>
            <a:endParaRPr lang="en-US" dirty="0" smtClean="0"/>
          </a:p>
          <a:p>
            <a:pPr lvl="1">
              <a:buFont typeface="+mj-lt"/>
              <a:buAutoNum type="arabicPeriod"/>
            </a:pP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1075" y="3552825"/>
            <a:ext cx="5486400" cy="31282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 bwMode="auto">
          <a:xfrm>
            <a:off x="2733675" y="4391025"/>
            <a:ext cx="171450" cy="552450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895475" y="4286250"/>
            <a:ext cx="85725" cy="247650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 startAt="2"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Some degree of </a:t>
            </a:r>
            <a:r>
              <a:rPr lang="en-US" sz="1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endogeneity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of supply to demand developments</a:t>
            </a:r>
          </a:p>
          <a:p>
            <a:pPr>
              <a:buNone/>
            </a:pPr>
            <a:endParaRPr lang="en-US" sz="1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Paper acknowledges it for iron ore on page 11: “the effect of moderating demand may be partly offset but reduced domestic supply”…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But does not really take it into account in the simulation exercise</a:t>
            </a:r>
          </a:p>
          <a:p>
            <a:endParaRPr lang="en-US" dirty="0" smtClean="0"/>
          </a:p>
          <a:p>
            <a:pPr>
              <a:buNone/>
            </a:pPr>
            <a:endParaRPr lang="en-US" sz="1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22288" y="504824"/>
            <a:ext cx="9167812" cy="1190625"/>
          </a:xfrm>
        </p:spPr>
        <p:txBody>
          <a:bodyPr/>
          <a:lstStyle/>
          <a:p>
            <a:r>
              <a:rPr lang="en-US" dirty="0" smtClean="0"/>
              <a:t>3.  Suggestions for linkages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49" y="857250"/>
            <a:ext cx="9229725" cy="819150"/>
          </a:xfrm>
        </p:spPr>
        <p:txBody>
          <a:bodyPr/>
          <a:lstStyle/>
          <a:p>
            <a:r>
              <a:rPr lang="en-US" dirty="0" smtClean="0"/>
              <a:t>4. Comments on simulations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38" y="2028825"/>
            <a:ext cx="9271000" cy="36195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Using  marginal costs of specific mines to derive a world supply curve is imaginative but has caveats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Marginal costs very different across mines </a:t>
            </a:r>
          </a:p>
          <a:p>
            <a:pPr marL="511175" lvl="3"/>
            <a:r>
              <a:rPr lang="en-US" sz="1400" dirty="0" smtClean="0"/>
              <a:t>Paper  should give more info on the number and relevance of the mines used to construct the supply curve</a:t>
            </a:r>
          </a:p>
          <a:p>
            <a:pPr marL="511175" lvl="3"/>
            <a:r>
              <a:rPr lang="en-US" sz="1400" dirty="0" smtClean="0"/>
              <a:t>How representative they are is key to evaluate the results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AutoNum type="arabicPeriod" startAt="2"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Key elements for any energy/metal company excluded</a:t>
            </a:r>
          </a:p>
          <a:p>
            <a:pPr lvl="1">
              <a:buNone/>
            </a:pPr>
            <a:endParaRPr lang="en-US" sz="1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>
              <a:buNone/>
            </a:pPr>
            <a:endParaRPr lang="en-US" sz="12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lvl="1" indent="163513">
              <a:buNone/>
            </a:pPr>
            <a:r>
              <a:rPr lang="en-US" sz="1600" dirty="0" smtClean="0">
                <a:latin typeface="+mn-lt"/>
              </a:rPr>
              <a:t>Return on capital, debt-servicing costs, etc </a:t>
            </a:r>
          </a:p>
          <a:p>
            <a:pPr>
              <a:buAutoNum type="arabicPeriod" startAt="2"/>
            </a:pPr>
            <a:endParaRPr lang="en-US" sz="1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AutoNum type="arabicPeriod" startAt="2"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Results more credible for temporary shock but not for permanent one</a:t>
            </a:r>
          </a:p>
          <a:p>
            <a:pPr>
              <a:buAutoNum type="arabicPeriod" startAt="2"/>
            </a:pPr>
            <a:endParaRPr lang="en-US" sz="1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	Difficult to expect no reaction from the supply side to a permanent shock!</a:t>
            </a:r>
          </a:p>
          <a:p>
            <a:pPr>
              <a:buNone/>
            </a:pPr>
            <a:endParaRPr lang="en-US" sz="1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 smtClean="0"/>
          </a:p>
          <a:p>
            <a:pPr lvl="3"/>
            <a:endParaRPr lang="en-US" dirty="0" smtClean="0"/>
          </a:p>
          <a:p>
            <a:pPr>
              <a:buNone/>
            </a:pPr>
            <a:r>
              <a:rPr lang="en-US" dirty="0" smtClean="0"/>
              <a:t>		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38" y="1990725"/>
            <a:ext cx="9271000" cy="2486025"/>
          </a:xfrm>
        </p:spPr>
        <p:txBody>
          <a:bodyPr/>
          <a:lstStyle/>
          <a:p>
            <a:pPr>
              <a:buAutoNum type="arabicPeriod" startAt="4"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Baseline worse that the two simulations?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Two shocks analyzed (temporary fall in steel demand from China and permanent tightening of environmental policy) less likely than 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 marL="627063" lvl="1" indent="-169863"/>
            <a:r>
              <a:rPr lang="en-US" sz="1600" dirty="0" smtClean="0"/>
              <a:t>China’s lower potential growth in the medium term </a:t>
            </a:r>
          </a:p>
          <a:p>
            <a:pPr marL="627063" lvl="1" indent="-169863"/>
            <a:r>
              <a:rPr lang="en-US" sz="1600" dirty="0" smtClean="0"/>
              <a:t>Rebalancing towards consumption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	More focus on baseline would be warranted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4349" y="857250"/>
            <a:ext cx="9229725" cy="819150"/>
          </a:xfrm>
        </p:spPr>
        <p:txBody>
          <a:bodyPr/>
          <a:lstStyle/>
          <a:p>
            <a:r>
              <a:rPr lang="en-US" dirty="0" smtClean="0"/>
              <a:t>4. Comments on simulations (2)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sentación _ Presentation">
  <a:themeElements>
    <a:clrScheme name="1_Presentación _ Presentation 1">
      <a:dk1>
        <a:srgbClr val="094FA4"/>
      </a:dk1>
      <a:lt1>
        <a:srgbClr val="FFFFFF"/>
      </a:lt1>
      <a:dk2>
        <a:srgbClr val="009EE5"/>
      </a:dk2>
      <a:lt2>
        <a:srgbClr val="B5E5F9"/>
      </a:lt2>
      <a:accent1>
        <a:srgbClr val="86C82D"/>
      </a:accent1>
      <a:accent2>
        <a:srgbClr val="FDBD2C"/>
      </a:accent2>
      <a:accent3>
        <a:srgbClr val="FFFFFF"/>
      </a:accent3>
      <a:accent4>
        <a:srgbClr val="06428B"/>
      </a:accent4>
      <a:accent5>
        <a:srgbClr val="C3E0AD"/>
      </a:accent5>
      <a:accent6>
        <a:srgbClr val="E5AB27"/>
      </a:accent6>
      <a:hlink>
        <a:srgbClr val="F6891E"/>
      </a:hlink>
      <a:folHlink>
        <a:srgbClr val="C8175E"/>
      </a:folHlink>
    </a:clrScheme>
    <a:fontScheme name="1_Presentación _ Presentation">
      <a:majorFont>
        <a:latin typeface="Stag Sans Light"/>
        <a:ea typeface="ＭＳ Ｐゴシック"/>
        <a:cs typeface=""/>
      </a:majorFont>
      <a:minorFont>
        <a:latin typeface="Stag Sans Book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239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239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Presentación _ Presentation 1">
        <a:dk1>
          <a:srgbClr val="094FA4"/>
        </a:dk1>
        <a:lt1>
          <a:srgbClr val="FFFFFF"/>
        </a:lt1>
        <a:dk2>
          <a:srgbClr val="009EE5"/>
        </a:dk2>
        <a:lt2>
          <a:srgbClr val="B5E5F9"/>
        </a:lt2>
        <a:accent1>
          <a:srgbClr val="86C82D"/>
        </a:accent1>
        <a:accent2>
          <a:srgbClr val="FDBD2C"/>
        </a:accent2>
        <a:accent3>
          <a:srgbClr val="FFFFFF"/>
        </a:accent3>
        <a:accent4>
          <a:srgbClr val="06428B"/>
        </a:accent4>
        <a:accent5>
          <a:srgbClr val="C3E0AD"/>
        </a:accent5>
        <a:accent6>
          <a:srgbClr val="E5AB27"/>
        </a:accent6>
        <a:hlink>
          <a:srgbClr val="F6891E"/>
        </a:hlink>
        <a:folHlink>
          <a:srgbClr val="C8175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20936</TotalTime>
  <Words>606</Words>
  <Application>Microsoft Office PowerPoint</Application>
  <PresentationFormat>A4 Paper (210x297 mm)</PresentationFormat>
  <Paragraphs>184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1_Presentación _ Presentation</vt:lpstr>
      <vt:lpstr>China’s Role in Global Commodity Markets   Comments</vt:lpstr>
      <vt:lpstr>1. Very relevant policy work for RBA</vt:lpstr>
      <vt:lpstr>   Australia’s dependence on Chinese demand very high for certain commodities and much higher than 10 years ago</vt:lpstr>
      <vt:lpstr>   Same story when using a dependency index by Ferchen, Garcia-Herrero and Nigrinis (2012)</vt:lpstr>
      <vt:lpstr>2. Two paper in one</vt:lpstr>
      <vt:lpstr>3.  Suggestions for linkages</vt:lpstr>
      <vt:lpstr>3.  Suggestions for linkages</vt:lpstr>
      <vt:lpstr>4. Comments on simulations (1)</vt:lpstr>
      <vt:lpstr>4. Comments on simulations (2)</vt:lpstr>
      <vt:lpstr>The role of rebalancing: China’s commodity consumption</vt:lpstr>
      <vt:lpstr>5. Commodity demand not only determined by real factors but also financial ones</vt:lpstr>
      <vt:lpstr>5. More thoughts on the simulations</vt:lpstr>
      <vt:lpstr>All in all a very interesting policy paper</vt:lpstr>
      <vt:lpstr>Slide 14</vt:lpstr>
    </vt:vector>
  </TitlesOfParts>
  <Company>BBVA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Ruiz</dc:creator>
  <cp:lastModifiedBy>u543426</cp:lastModifiedBy>
  <cp:revision>1245</cp:revision>
  <dcterms:created xsi:type="dcterms:W3CDTF">2011-04-12T11:50:42Z</dcterms:created>
  <dcterms:modified xsi:type="dcterms:W3CDTF">2014-06-18T02:25:15Z</dcterms:modified>
</cp:coreProperties>
</file>