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63" r:id="rId4"/>
    <p:sldId id="261" r:id="rId5"/>
    <p:sldId id="274" r:id="rId6"/>
    <p:sldId id="267" r:id="rId7"/>
    <p:sldId id="266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81" d="100"/>
          <a:sy n="81" d="100"/>
        </p:scale>
        <p:origin x="-1434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94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735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2070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887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81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20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640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045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4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379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301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2EEF3-43D2-41B0-8E7C-B69BF40FBB5F}" type="datetimeFigureOut">
              <a:rPr kumimoji="1" lang="ja-JP" altLang="en-US" smtClean="0"/>
              <a:pPr/>
              <a:t>2014/3/14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20C79-3935-492A-9DC8-74D3FE81AE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8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Spillover </a:t>
            </a:r>
            <a:br>
              <a:rPr kumimoji="1" lang="en-US" altLang="ja-JP" dirty="0" smtClean="0"/>
            </a:br>
            <a:r>
              <a:rPr kumimoji="1" lang="en-US" altLang="ja-JP" dirty="0" smtClean="0"/>
              <a:t>as Unintended Consequence 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Financial Stability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136904" cy="2016224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March 2014</a:t>
            </a: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sz="3900" dirty="0" smtClean="0">
                <a:solidFill>
                  <a:schemeClr val="tx1"/>
                </a:solidFill>
              </a:rPr>
              <a:t>Kazuo Momma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Bank of Japan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7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Spillover </a:t>
            </a:r>
            <a:br>
              <a:rPr kumimoji="1" lang="en-US" altLang="ja-JP" dirty="0" smtClean="0"/>
            </a:br>
            <a:r>
              <a:rPr kumimoji="1" lang="en-US" altLang="ja-JP" sz="3600" dirty="0" smtClean="0"/>
              <a:t>= Unintended Consequence</a:t>
            </a:r>
            <a:br>
              <a:rPr kumimoji="1" lang="en-US" altLang="ja-JP" sz="3600" dirty="0" smtClean="0"/>
            </a:br>
            <a:r>
              <a:rPr kumimoji="1" lang="en-US" altLang="ja-JP" sz="3600" dirty="0" smtClean="0"/>
              <a:t>= Anything Other Than Fulfilling Mandates</a:t>
            </a:r>
            <a:br>
              <a:rPr kumimoji="1" lang="en-US" altLang="ja-JP" sz="3600" dirty="0" smtClean="0"/>
            </a:br>
            <a:endParaRPr kumimoji="1" lang="ja-JP" altLang="en-US" sz="3600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467544" y="2302351"/>
            <a:ext cx="8064896" cy="4222993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kumimoji="1" lang="en-US" altLang="ja-JP" dirty="0" smtClean="0">
                <a:solidFill>
                  <a:schemeClr val="tx1"/>
                </a:solidFill>
              </a:rPr>
              <a:t>(case1)</a:t>
            </a:r>
          </a:p>
          <a:p>
            <a:pPr algn="l"/>
            <a:r>
              <a:rPr lang="en-US" altLang="ja-JP" dirty="0" smtClean="0">
                <a:solidFill>
                  <a:schemeClr val="tx1"/>
                </a:solidFill>
              </a:rPr>
              <a:t>Monetary tightening </a:t>
            </a:r>
          </a:p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  → </a:t>
            </a:r>
            <a:r>
              <a:rPr lang="en-US" altLang="ja-JP" dirty="0" smtClean="0">
                <a:solidFill>
                  <a:schemeClr val="tx1"/>
                </a:solidFill>
              </a:rPr>
              <a:t>Lower domestic demand &amp; imports</a:t>
            </a:r>
          </a:p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  → </a:t>
            </a:r>
            <a:r>
              <a:rPr lang="en-US" altLang="ja-JP" dirty="0" smtClean="0">
                <a:solidFill>
                  <a:schemeClr val="tx1"/>
                </a:solidFill>
              </a:rPr>
              <a:t>Lower growth &amp; employment in trade partners</a:t>
            </a:r>
            <a:r>
              <a:rPr lang="ja-JP" altLang="en-US" dirty="0" smtClean="0">
                <a:solidFill>
                  <a:schemeClr val="tx1"/>
                </a:solidFill>
              </a:rPr>
              <a:t>　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　　　⇒ </a:t>
            </a:r>
            <a:r>
              <a:rPr lang="en-US" altLang="ja-JP" dirty="0" smtClean="0">
                <a:solidFill>
                  <a:schemeClr val="tx1"/>
                </a:solidFill>
              </a:rPr>
              <a:t>Trade partners can choose to  react by easing </a:t>
            </a:r>
          </a:p>
          <a:p>
            <a:pPr algn="l"/>
            <a:r>
              <a:rPr lang="en-US" altLang="ja-JP" dirty="0">
                <a:solidFill>
                  <a:schemeClr val="tx1"/>
                </a:solidFill>
              </a:rPr>
              <a:t>(</a:t>
            </a:r>
            <a:r>
              <a:rPr lang="en-US" altLang="ja-JP" dirty="0" smtClean="0">
                <a:solidFill>
                  <a:schemeClr val="tx1"/>
                </a:solidFill>
              </a:rPr>
              <a:t>case2)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en-US" altLang="ja-JP" dirty="0">
                <a:solidFill>
                  <a:schemeClr val="tx1"/>
                </a:solidFill>
              </a:rPr>
              <a:t>Monetary tightening </a:t>
            </a:r>
          </a:p>
          <a:p>
            <a:pPr algn="l"/>
            <a:r>
              <a:rPr lang="en-US" altLang="ja-JP" dirty="0">
                <a:solidFill>
                  <a:schemeClr val="tx1"/>
                </a:solidFill>
              </a:rPr>
              <a:t>  </a:t>
            </a:r>
            <a:r>
              <a:rPr lang="ja-JP" altLang="en-US" dirty="0">
                <a:solidFill>
                  <a:schemeClr val="tx1"/>
                </a:solidFill>
              </a:rPr>
              <a:t>→ </a:t>
            </a:r>
            <a:r>
              <a:rPr lang="en-US" altLang="ja-JP" dirty="0" smtClean="0">
                <a:solidFill>
                  <a:schemeClr val="tx1"/>
                </a:solidFill>
              </a:rPr>
              <a:t>Capital outflows from recipient  countries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en-US" altLang="ja-JP" dirty="0">
                <a:solidFill>
                  <a:schemeClr val="tx1"/>
                </a:solidFill>
              </a:rPr>
              <a:t>  </a:t>
            </a:r>
            <a:r>
              <a:rPr lang="ja-JP" altLang="en-US" dirty="0">
                <a:solidFill>
                  <a:schemeClr val="tx1"/>
                </a:solidFill>
              </a:rPr>
              <a:t>→ </a:t>
            </a:r>
            <a:r>
              <a:rPr lang="en-US" altLang="ja-JP" dirty="0" smtClean="0">
                <a:solidFill>
                  <a:schemeClr val="tx1"/>
                </a:solidFill>
              </a:rPr>
              <a:t>Recipient has to defend by tightening</a:t>
            </a:r>
            <a:r>
              <a:rPr lang="ja-JP" altLang="en-US" dirty="0">
                <a:solidFill>
                  <a:schemeClr val="tx1"/>
                </a:solidFill>
              </a:rPr>
              <a:t>　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　　　⇒ </a:t>
            </a:r>
            <a:r>
              <a:rPr lang="en-US" altLang="ja-JP" dirty="0" smtClean="0">
                <a:solidFill>
                  <a:schemeClr val="tx1"/>
                </a:solidFill>
              </a:rPr>
              <a:t>No choice, because </a:t>
            </a:r>
            <a:r>
              <a:rPr lang="en-US" altLang="ja-JP" dirty="0" smtClean="0">
                <a:solidFill>
                  <a:srgbClr val="FF0000"/>
                </a:solidFill>
              </a:rPr>
              <a:t>financial stability</a:t>
            </a:r>
            <a:r>
              <a:rPr lang="en-US" altLang="ja-JP" dirty="0" smtClean="0">
                <a:solidFill>
                  <a:schemeClr val="tx1"/>
                </a:solidFill>
              </a:rPr>
              <a:t> is at stake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endParaRPr lang="en-US" altLang="ja-JP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86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Fundamental Causes of </a:t>
            </a:r>
            <a:br>
              <a:rPr kumimoji="1" lang="en-US" altLang="ja-JP" dirty="0" smtClean="0"/>
            </a:br>
            <a:r>
              <a:rPr kumimoji="1" lang="en-US" altLang="ja-JP" dirty="0" smtClean="0"/>
              <a:t>Financial Instability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8064896" cy="4248472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Scarcity of tangible investment opportunities</a:t>
            </a:r>
          </a:p>
          <a:p>
            <a:pPr marL="514350" indent="-514350" algn="l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</a:rPr>
              <a:t>Financial deepening</a:t>
            </a:r>
          </a:p>
          <a:p>
            <a:pPr marL="514350" indent="-514350" algn="l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Low inflation environment which creates accommodative tendency of monetary policy</a:t>
            </a:r>
          </a:p>
          <a:p>
            <a:pPr algn="l"/>
            <a:r>
              <a:rPr lang="ja-JP" altLang="en-US" sz="2800" dirty="0" smtClean="0">
                <a:solidFill>
                  <a:schemeClr val="tx1"/>
                </a:solidFill>
              </a:rPr>
              <a:t>        ⇒  </a:t>
            </a:r>
            <a:r>
              <a:rPr lang="en-US" altLang="ja-JP" sz="2800" dirty="0" smtClean="0">
                <a:solidFill>
                  <a:schemeClr val="tx1"/>
                </a:solidFill>
              </a:rPr>
              <a:t>Perfect recipe for </a:t>
            </a:r>
            <a:r>
              <a:rPr lang="en-US" altLang="ja-JP" sz="3900" dirty="0" smtClean="0">
                <a:solidFill>
                  <a:srgbClr val="FF0000"/>
                </a:solidFill>
              </a:rPr>
              <a:t>search-for-yield</a:t>
            </a:r>
          </a:p>
          <a:p>
            <a:pPr algn="l">
              <a:spcBef>
                <a:spcPts val="3000"/>
              </a:spcBef>
            </a:pPr>
            <a:r>
              <a:rPr lang="en-US" altLang="ja-JP" sz="2800" dirty="0" smtClean="0">
                <a:solidFill>
                  <a:schemeClr val="tx1"/>
                </a:solidFill>
              </a:rPr>
              <a:t>Do you remember the low inflation of the mid-2000s?</a:t>
            </a:r>
          </a:p>
          <a:p>
            <a:pPr algn="l"/>
            <a:r>
              <a:rPr lang="en-US" altLang="ja-JP" sz="2800" dirty="0" smtClean="0">
                <a:solidFill>
                  <a:schemeClr val="tx1"/>
                </a:solidFill>
              </a:rPr>
              <a:t>     “Great Moderation” was not actually moderate.</a:t>
            </a:r>
          </a:p>
          <a:p>
            <a:pPr algn="l"/>
            <a:r>
              <a:rPr lang="en-US" altLang="ja-JP" sz="2800" dirty="0" smtClean="0">
                <a:solidFill>
                  <a:schemeClr val="tx1"/>
                </a:solidFill>
              </a:rPr>
              <a:t>     “Goldilocks Economy” was actually very hot.</a:t>
            </a:r>
            <a:endParaRPr lang="en-US" altLang="ja-JP" sz="2800" dirty="0">
              <a:solidFill>
                <a:schemeClr val="tx1"/>
              </a:solidFill>
            </a:endParaRPr>
          </a:p>
          <a:p>
            <a:pPr algn="l"/>
            <a:endParaRPr kumimoji="1" lang="en-US" altLang="ja-JP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81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6864" cy="1728192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Unconventional Monetary Policy</a:t>
            </a:r>
            <a:br>
              <a:rPr kumimoji="1" lang="en-US" altLang="ja-JP" dirty="0" smtClean="0"/>
            </a:br>
            <a:r>
              <a:rPr kumimoji="1" lang="en-US" altLang="ja-JP" dirty="0" smtClean="0"/>
              <a:t>--- further </a:t>
            </a:r>
            <a:r>
              <a:rPr lang="en-US" altLang="ja-JP" dirty="0" smtClean="0"/>
              <a:t>amplify SFY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539552" y="2636912"/>
            <a:ext cx="8064896" cy="3816424"/>
          </a:xfrm>
        </p:spPr>
        <p:txBody>
          <a:bodyPr>
            <a:normAutofit/>
          </a:bodyPr>
          <a:lstStyle/>
          <a:p>
            <a:pPr marL="514350" indent="-514350" algn="l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Aggressive  asset purchases: artificial reduction of </a:t>
            </a:r>
            <a:r>
              <a:rPr kumimoji="1" lang="en-US" altLang="ja-JP" dirty="0" smtClean="0">
                <a:solidFill>
                  <a:srgbClr val="FF0000"/>
                </a:solidFill>
              </a:rPr>
              <a:t>risk premium</a:t>
            </a:r>
          </a:p>
          <a:p>
            <a:pPr marL="514350" indent="-514350" algn="l"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Forward guidance: even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expectation</a:t>
            </a:r>
            <a:r>
              <a:rPr kumimoji="1" lang="en-US" altLang="ja-JP" dirty="0" smtClean="0">
                <a:solidFill>
                  <a:schemeClr val="tx1"/>
                </a:solidFill>
              </a:rPr>
              <a:t> about far distant future is a policy tool for today</a:t>
            </a:r>
          </a:p>
        </p:txBody>
      </p:sp>
    </p:spTree>
    <p:extLst>
      <p:ext uri="{BB962C8B-B14F-4D97-AF65-F5344CB8AC3E}">
        <p14:creationId xmlns:p14="http://schemas.microsoft.com/office/powerpoint/2010/main" val="375440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48872" cy="216024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Unconventional Monetary Policy</a:t>
            </a:r>
            <a:br>
              <a:rPr kumimoji="1" lang="en-US" altLang="ja-JP" dirty="0" smtClean="0"/>
            </a:br>
            <a:r>
              <a:rPr kumimoji="1" lang="en-US" altLang="ja-JP" dirty="0" smtClean="0"/>
              <a:t>--- possible </a:t>
            </a:r>
            <a:r>
              <a:rPr lang="en-US" altLang="ja-JP" dirty="0" smtClean="0"/>
              <a:t>amplifier of </a:t>
            </a:r>
            <a:br>
              <a:rPr lang="en-US" altLang="ja-JP" dirty="0" smtClean="0"/>
            </a:br>
            <a:r>
              <a:rPr lang="en-US" altLang="ja-JP" dirty="0" smtClean="0"/>
              <a:t>future volatility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539552" y="2780928"/>
            <a:ext cx="8064896" cy="3816424"/>
          </a:xfrm>
        </p:spPr>
        <p:txBody>
          <a:bodyPr>
            <a:normAutofit/>
          </a:bodyPr>
          <a:lstStyle/>
          <a:p>
            <a:pPr marL="514350" indent="-514350" algn="l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Aggressive  asset purchases: markets </a:t>
            </a:r>
            <a:r>
              <a:rPr kumimoji="1" lang="en-US" altLang="ja-JP" dirty="0" smtClean="0">
                <a:solidFill>
                  <a:srgbClr val="FF0000"/>
                </a:solidFill>
              </a:rPr>
              <a:t>could be very sensitive</a:t>
            </a:r>
            <a:r>
              <a:rPr kumimoji="1" lang="en-US" altLang="ja-JP" dirty="0" smtClean="0">
                <a:solidFill>
                  <a:schemeClr val="tx1"/>
                </a:solidFill>
              </a:rPr>
              <a:t> to a slight change in central bank’s stance on risk premium</a:t>
            </a:r>
          </a:p>
          <a:p>
            <a:pPr marL="514350" indent="-514350" algn="l"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Forward guidance: no matter how clear communication may be, </a:t>
            </a:r>
            <a:r>
              <a:rPr kumimoji="1" lang="en-US" altLang="ja-JP" dirty="0" smtClean="0">
                <a:solidFill>
                  <a:srgbClr val="FF0000"/>
                </a:solidFill>
              </a:rPr>
              <a:t>medium-term economic outlook could change</a:t>
            </a:r>
            <a:r>
              <a:rPr kumimoji="1" lang="en-US" altLang="ja-JP" dirty="0" smtClean="0">
                <a:solidFill>
                  <a:schemeClr val="tx1"/>
                </a:solidFill>
              </a:rPr>
              <a:t> markedly</a:t>
            </a:r>
          </a:p>
        </p:txBody>
      </p:sp>
    </p:spTree>
    <p:extLst>
      <p:ext uri="{BB962C8B-B14F-4D97-AF65-F5344CB8AC3E}">
        <p14:creationId xmlns:p14="http://schemas.microsoft.com/office/powerpoint/2010/main" val="158548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kumimoji="1" lang="en-US" altLang="ja-JP" dirty="0" smtClean="0"/>
              <a:t>Cross-Border Spillover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136904" cy="4536504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schemeClr val="tx1"/>
                </a:solidFill>
              </a:rPr>
              <a:t>Extended case of domestic spillover: </a:t>
            </a:r>
            <a:br>
              <a:rPr kumimoji="1" lang="en-US" altLang="ja-JP" dirty="0" smtClean="0">
                <a:solidFill>
                  <a:schemeClr val="tx1"/>
                </a:solidFill>
              </a:rPr>
            </a:br>
            <a:r>
              <a:rPr kumimoji="1" lang="en-US" altLang="ja-JP" dirty="0" smtClean="0">
                <a:solidFill>
                  <a:schemeClr val="tx1"/>
                </a:solidFill>
              </a:rPr>
              <a:t>just add </a:t>
            </a:r>
            <a:r>
              <a:rPr kumimoji="1" lang="en-US" altLang="ja-JP" dirty="0" smtClean="0">
                <a:solidFill>
                  <a:srgbClr val="FF0000"/>
                </a:solidFill>
              </a:rPr>
              <a:t>“</a:t>
            </a:r>
            <a:r>
              <a:rPr kumimoji="1" lang="en-US" altLang="ja-JP" smtClean="0">
                <a:solidFill>
                  <a:srgbClr val="FF0000"/>
                </a:solidFill>
              </a:rPr>
              <a:t>emerging market economies</a:t>
            </a:r>
            <a:r>
              <a:rPr kumimoji="1" lang="en-US" altLang="ja-JP" dirty="0" smtClean="0">
                <a:solidFill>
                  <a:srgbClr val="FF0000"/>
                </a:solidFill>
              </a:rPr>
              <a:t>”</a:t>
            </a:r>
            <a:r>
              <a:rPr kumimoji="1" lang="en-US" altLang="ja-JP" dirty="0" smtClean="0">
                <a:solidFill>
                  <a:schemeClr val="tx1"/>
                </a:solidFill>
              </a:rPr>
              <a:t> as another destination of SFY</a:t>
            </a:r>
          </a:p>
          <a:p>
            <a:pPr marL="514350" indent="-514350" algn="l"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</a:rPr>
              <a:t>Factors </a:t>
            </a:r>
            <a:r>
              <a:rPr lang="en-US" altLang="ja-JP" dirty="0" smtClean="0">
                <a:solidFill>
                  <a:srgbClr val="FF0000"/>
                </a:solidFill>
              </a:rPr>
              <a:t>associated with recipient country</a:t>
            </a:r>
            <a:r>
              <a:rPr lang="en-US" altLang="ja-JP" dirty="0" smtClean="0">
                <a:solidFill>
                  <a:schemeClr val="tx1"/>
                </a:solidFill>
              </a:rPr>
              <a:t> also matter</a:t>
            </a:r>
            <a:endParaRPr kumimoji="1" lang="en-US" altLang="ja-JP" dirty="0" smtClean="0">
              <a:solidFill>
                <a:schemeClr val="tx1"/>
              </a:solidFill>
            </a:endParaRPr>
          </a:p>
          <a:p>
            <a:pPr algn="l"/>
            <a:r>
              <a:rPr kumimoji="1" lang="ja-JP" altLang="en-US" dirty="0" smtClean="0">
                <a:solidFill>
                  <a:schemeClr val="tx1"/>
                </a:solidFill>
              </a:rPr>
              <a:t>        ⇒ </a:t>
            </a:r>
            <a:r>
              <a:rPr kumimoji="1" lang="en-US" altLang="ja-JP" dirty="0" smtClean="0">
                <a:solidFill>
                  <a:schemeClr val="tx1"/>
                </a:solidFill>
              </a:rPr>
              <a:t>implication:  if recipient country choose</a:t>
            </a:r>
            <a:br>
              <a:rPr kumimoji="1" lang="en-US" altLang="ja-JP" dirty="0" smtClean="0">
                <a:solidFill>
                  <a:schemeClr val="tx1"/>
                </a:solidFill>
              </a:rPr>
            </a:br>
            <a:r>
              <a:rPr kumimoji="1" lang="en-US" altLang="ja-JP" dirty="0" smtClean="0">
                <a:solidFill>
                  <a:schemeClr val="tx1"/>
                </a:solidFill>
              </a:rPr>
              <a:t>             to be independent from foreign capital, it</a:t>
            </a:r>
            <a:br>
              <a:rPr kumimoji="1" lang="en-US" altLang="ja-JP" dirty="0" smtClean="0">
                <a:solidFill>
                  <a:schemeClr val="tx1"/>
                </a:solidFill>
              </a:rPr>
            </a:br>
            <a:r>
              <a:rPr kumimoji="1" lang="en-US" altLang="ja-JP" dirty="0" smtClean="0">
                <a:solidFill>
                  <a:schemeClr val="tx1"/>
                </a:solidFill>
              </a:rPr>
              <a:t>             can escape spillover from foreign monetary</a:t>
            </a:r>
            <a:br>
              <a:rPr kumimoji="1" lang="en-US" altLang="ja-JP" dirty="0" smtClean="0">
                <a:solidFill>
                  <a:schemeClr val="tx1"/>
                </a:solidFill>
              </a:rPr>
            </a:br>
            <a:r>
              <a:rPr kumimoji="1" lang="en-US" altLang="ja-JP" dirty="0" smtClean="0">
                <a:solidFill>
                  <a:schemeClr val="tx1"/>
                </a:solidFill>
              </a:rPr>
              <a:t>             policy</a:t>
            </a: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</a:rPr>
              <a:t>　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How to prevent </a:t>
            </a:r>
            <a:br>
              <a:rPr kumimoji="1" lang="en-US" altLang="ja-JP" dirty="0" smtClean="0"/>
            </a:br>
            <a:r>
              <a:rPr kumimoji="1" lang="en-US" altLang="ja-JP" dirty="0" smtClean="0"/>
              <a:t>financial stability problems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8064896" cy="4176464"/>
          </a:xfrm>
        </p:spPr>
        <p:txBody>
          <a:bodyPr>
            <a:normAutofit fontScale="92500" lnSpcReduction="20000"/>
          </a:bodyPr>
          <a:lstStyle/>
          <a:p>
            <a:pPr marL="514350" lvl="0" indent="-514350" algn="l">
              <a:buFont typeface="Arial" panose="020B0604020202020204" pitchFamily="34" charset="0"/>
              <a:buChar char="•"/>
            </a:pPr>
            <a:r>
              <a:rPr lang="en-US" altLang="ja-JP" sz="3000" dirty="0">
                <a:solidFill>
                  <a:prstClr val="black"/>
                </a:solidFill>
              </a:rPr>
              <a:t>Scarcity of tangible investment </a:t>
            </a:r>
            <a:r>
              <a:rPr lang="en-US" altLang="ja-JP" sz="3000" dirty="0" smtClean="0">
                <a:solidFill>
                  <a:prstClr val="black"/>
                </a:solidFill>
              </a:rPr>
              <a:t>opportunities</a:t>
            </a:r>
          </a:p>
          <a:p>
            <a:pPr lvl="0" algn="l"/>
            <a:r>
              <a:rPr lang="ja-JP" altLang="en-US" sz="3000" dirty="0">
                <a:solidFill>
                  <a:prstClr val="black"/>
                </a:solidFill>
              </a:rPr>
              <a:t>　</a:t>
            </a:r>
            <a:r>
              <a:rPr lang="ja-JP" altLang="en-US" sz="3000" dirty="0" smtClean="0">
                <a:solidFill>
                  <a:prstClr val="black"/>
                </a:solidFill>
              </a:rPr>
              <a:t>　　</a:t>
            </a:r>
            <a:r>
              <a:rPr lang="ja-JP" altLang="en-US" sz="3000" dirty="0" smtClean="0">
                <a:solidFill>
                  <a:srgbClr val="FF0000"/>
                </a:solidFill>
              </a:rPr>
              <a:t>⇒ </a:t>
            </a:r>
            <a:r>
              <a:rPr lang="en-US" altLang="ja-JP" sz="3000" dirty="0" smtClean="0">
                <a:solidFill>
                  <a:srgbClr val="FF0000"/>
                </a:solidFill>
              </a:rPr>
              <a:t>Structural reforms</a:t>
            </a:r>
            <a:endParaRPr lang="en-US" altLang="ja-JP" sz="3000" dirty="0">
              <a:solidFill>
                <a:srgbClr val="FF0000"/>
              </a:solidFill>
            </a:endParaRPr>
          </a:p>
          <a:p>
            <a:pPr marL="514350" lvl="0" indent="-514350" algn="l">
              <a:spcBef>
                <a:spcPts val="3200"/>
              </a:spcBef>
              <a:buFont typeface="Arial" panose="020B0604020202020204" pitchFamily="34" charset="0"/>
              <a:buChar char="•"/>
            </a:pPr>
            <a:r>
              <a:rPr lang="en-US" altLang="ja-JP" sz="3000" dirty="0">
                <a:solidFill>
                  <a:prstClr val="black"/>
                </a:solidFill>
              </a:rPr>
              <a:t>Financial </a:t>
            </a:r>
            <a:r>
              <a:rPr lang="en-US" altLang="ja-JP" sz="3000" dirty="0" smtClean="0">
                <a:solidFill>
                  <a:prstClr val="black"/>
                </a:solidFill>
              </a:rPr>
              <a:t>deepening</a:t>
            </a:r>
          </a:p>
          <a:p>
            <a:pPr algn="l"/>
            <a:r>
              <a:rPr lang="ja-JP" altLang="en-US" sz="3000" dirty="0" smtClean="0">
                <a:solidFill>
                  <a:prstClr val="black"/>
                </a:solidFill>
              </a:rPr>
              <a:t>         </a:t>
            </a:r>
            <a:r>
              <a:rPr lang="ja-JP" altLang="en-US" sz="3000" dirty="0" smtClean="0">
                <a:solidFill>
                  <a:srgbClr val="FF0000"/>
                </a:solidFill>
              </a:rPr>
              <a:t>⇒ </a:t>
            </a:r>
            <a:r>
              <a:rPr lang="en-US" altLang="ja-JP" sz="3000" dirty="0" smtClean="0">
                <a:solidFill>
                  <a:srgbClr val="FF0000"/>
                </a:solidFill>
              </a:rPr>
              <a:t>Financial regulatory reforms</a:t>
            </a:r>
            <a:endParaRPr lang="en-US" altLang="ja-JP" sz="3000" dirty="0">
              <a:solidFill>
                <a:srgbClr val="FF0000"/>
              </a:solidFill>
            </a:endParaRPr>
          </a:p>
          <a:p>
            <a:pPr marL="514350" lvl="0" indent="-514350" algn="l">
              <a:spcBef>
                <a:spcPts val="3200"/>
              </a:spcBef>
              <a:buFont typeface="Arial" panose="020B0604020202020204" pitchFamily="34" charset="0"/>
              <a:buChar char="•"/>
            </a:pPr>
            <a:r>
              <a:rPr lang="en-US" altLang="ja-JP" sz="3000" dirty="0">
                <a:solidFill>
                  <a:prstClr val="black"/>
                </a:solidFill>
              </a:rPr>
              <a:t>Low inflation environment which creates accommodative tendency of monetary </a:t>
            </a:r>
            <a:r>
              <a:rPr lang="en-US" altLang="ja-JP" sz="3000" dirty="0" smtClean="0">
                <a:solidFill>
                  <a:prstClr val="black"/>
                </a:solidFill>
              </a:rPr>
              <a:t>policy</a:t>
            </a:r>
          </a:p>
          <a:p>
            <a:pPr lvl="0" algn="l"/>
            <a:r>
              <a:rPr lang="ja-JP" altLang="en-US" sz="3000" dirty="0" smtClean="0">
                <a:solidFill>
                  <a:prstClr val="black"/>
                </a:solidFill>
              </a:rPr>
              <a:t>         </a:t>
            </a:r>
            <a:r>
              <a:rPr lang="ja-JP" altLang="en-US" sz="3000" dirty="0">
                <a:solidFill>
                  <a:srgbClr val="FF0000"/>
                </a:solidFill>
              </a:rPr>
              <a:t>⇒ </a:t>
            </a:r>
            <a:r>
              <a:rPr lang="en-US" altLang="ja-JP" sz="3000" dirty="0" smtClean="0">
                <a:solidFill>
                  <a:srgbClr val="FF0000"/>
                </a:solidFill>
              </a:rPr>
              <a:t>Despite mandates, paying adequate attention</a:t>
            </a:r>
            <a:br>
              <a:rPr lang="en-US" altLang="ja-JP" sz="3000" dirty="0" smtClean="0">
                <a:solidFill>
                  <a:srgbClr val="FF0000"/>
                </a:solidFill>
              </a:rPr>
            </a:br>
            <a:r>
              <a:rPr lang="en-US" altLang="ja-JP" sz="3000" dirty="0" smtClean="0">
                <a:solidFill>
                  <a:srgbClr val="FF0000"/>
                </a:solidFill>
              </a:rPr>
              <a:t>              to financial stability is also necessary </a:t>
            </a:r>
            <a:endParaRPr lang="en-US" altLang="ja-JP" sz="3000" dirty="0">
              <a:solidFill>
                <a:srgbClr val="FF0000"/>
              </a:solidFill>
            </a:endParaRPr>
          </a:p>
          <a:p>
            <a:pPr marL="514350" indent="-514350" algn="l">
              <a:buFont typeface="Arial" panose="020B0604020202020204" pitchFamily="34" charset="0"/>
              <a:buChar char="•"/>
            </a:pP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​​テーマ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2586</TotalTime>
  <Words>169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​​テーマ</vt:lpstr>
      <vt:lpstr>Spillover  as Unintended Consequence on Financial Stability</vt:lpstr>
      <vt:lpstr>Spillover  = Unintended Consequence = Anything Other Than Fulfilling Mandates </vt:lpstr>
      <vt:lpstr>Fundamental Causes of  Financial Instability</vt:lpstr>
      <vt:lpstr>Unconventional Monetary Policy --- further amplify SFY</vt:lpstr>
      <vt:lpstr>Unconventional Monetary Policy --- possible amplifier of  future volatility</vt:lpstr>
      <vt:lpstr>Cross-Border Spillover</vt:lpstr>
      <vt:lpstr>How to prevent  financial stability problems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Culprits</dc:title>
  <dc:creator>kazuomomma</dc:creator>
  <cp:lastModifiedBy>CHEUNG Pui-shan, Selina</cp:lastModifiedBy>
  <cp:revision>49</cp:revision>
  <cp:lastPrinted>2014-03-13T22:59:27Z</cp:lastPrinted>
  <dcterms:created xsi:type="dcterms:W3CDTF">2014-02-09T10:07:12Z</dcterms:created>
  <dcterms:modified xsi:type="dcterms:W3CDTF">2014-03-14T03:48:28Z</dcterms:modified>
</cp:coreProperties>
</file>