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notesSlides/notesSlide1.xml" ContentType="application/vnd.openxmlformats-officedocument.presentationml.notesSlide+xml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notesSlides/notesSlide2.xml" ContentType="application/vnd.openxmlformats-officedocument.presentationml.notesSlide+xml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94" r:id="rId3"/>
    <p:sldId id="257" r:id="rId4"/>
    <p:sldId id="258" r:id="rId5"/>
    <p:sldId id="259" r:id="rId6"/>
    <p:sldId id="290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3" r:id="rId18"/>
    <p:sldId id="287" r:id="rId19"/>
    <p:sldId id="291" r:id="rId20"/>
    <p:sldId id="286" r:id="rId21"/>
    <p:sldId id="292" r:id="rId22"/>
    <p:sldId id="275" r:id="rId23"/>
    <p:sldId id="272" r:id="rId24"/>
    <p:sldId id="276" r:id="rId25"/>
    <p:sldId id="277" r:id="rId26"/>
    <p:sldId id="278" r:id="rId27"/>
    <p:sldId id="289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B48F9D-FF9A-7B49-AC7F-92EBE44BEA86}">
          <p14:sldIdLst>
            <p14:sldId id="256"/>
            <p14:sldId id="294"/>
            <p14:sldId id="257"/>
            <p14:sldId id="258"/>
            <p14:sldId id="259"/>
            <p14:sldId id="290"/>
            <p14:sldId id="260"/>
            <p14:sldId id="261"/>
            <p14:sldId id="262"/>
            <p14:sldId id="263"/>
            <p14:sldId id="264"/>
            <p14:sldId id="265"/>
            <p14:sldId id="267"/>
            <p14:sldId id="268"/>
            <p14:sldId id="269"/>
            <p14:sldId id="270"/>
            <p14:sldId id="273"/>
            <p14:sldId id="287"/>
            <p14:sldId id="291"/>
            <p14:sldId id="286"/>
            <p14:sldId id="292"/>
            <p14:sldId id="275"/>
            <p14:sldId id="272"/>
            <p14:sldId id="276"/>
            <p14:sldId id="277"/>
            <p14:sldId id="278"/>
            <p14:sldId id="289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FB0A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36" d="100"/>
          <a:sy n="36" d="100"/>
        </p:scale>
        <p:origin x="-21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5" Type="http://schemas.openxmlformats.org/officeDocument/2006/relationships/image" Target="../media/image7.emf"/><Relationship Id="rId1" Type="http://schemas.openxmlformats.org/officeDocument/2006/relationships/image" Target="../media/image3.emf"/><Relationship Id="rId2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4" Type="http://schemas.openxmlformats.org/officeDocument/2006/relationships/image" Target="../media/image44.emf"/><Relationship Id="rId5" Type="http://schemas.openxmlformats.org/officeDocument/2006/relationships/image" Target="../media/image45.emf"/><Relationship Id="rId6" Type="http://schemas.openxmlformats.org/officeDocument/2006/relationships/image" Target="../media/image46.wmf"/><Relationship Id="rId1" Type="http://schemas.openxmlformats.org/officeDocument/2006/relationships/image" Target="../media/image41.wmf"/><Relationship Id="rId2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4" Type="http://schemas.openxmlformats.org/officeDocument/2006/relationships/image" Target="../media/image49.emf"/><Relationship Id="rId5" Type="http://schemas.openxmlformats.org/officeDocument/2006/relationships/image" Target="../media/image50.emf"/><Relationship Id="rId1" Type="http://schemas.openxmlformats.org/officeDocument/2006/relationships/image" Target="../media/image30.emf"/><Relationship Id="rId2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8" Type="http://schemas.openxmlformats.org/officeDocument/2006/relationships/image" Target="../media/image15.emf"/><Relationship Id="rId9" Type="http://schemas.openxmlformats.org/officeDocument/2006/relationships/image" Target="../media/image16.emf"/><Relationship Id="rId10" Type="http://schemas.openxmlformats.org/officeDocument/2006/relationships/image" Target="../media/image17.emf"/><Relationship Id="rId1" Type="http://schemas.openxmlformats.org/officeDocument/2006/relationships/image" Target="../media/image8.emf"/><Relationship Id="rId2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image" Target="../media/image21.emf"/><Relationship Id="rId2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1" Type="http://schemas.openxmlformats.org/officeDocument/2006/relationships/image" Target="../media/image25.emf"/><Relationship Id="rId2" Type="http://schemas.openxmlformats.org/officeDocument/2006/relationships/image" Target="../media/image2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image" Target="../media/image32.emf"/><Relationship Id="rId5" Type="http://schemas.openxmlformats.org/officeDocument/2006/relationships/image" Target="../media/image33.emf"/><Relationship Id="rId6" Type="http://schemas.openxmlformats.org/officeDocument/2006/relationships/image" Target="../media/image34.emf"/><Relationship Id="rId1" Type="http://schemas.openxmlformats.org/officeDocument/2006/relationships/image" Target="../media/image30.emf"/><Relationship Id="rId2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Relationship Id="rId2" Type="http://schemas.openxmlformats.org/officeDocument/2006/relationships/image" Target="../media/image3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Relationship Id="rId2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C1AE22-8794-3A49-87AD-3A8DFCA33C72}" type="datetimeFigureOut">
              <a:rPr lang="en-US" smtClean="0"/>
              <a:t>3/20/14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0D199-360B-6C4C-AC9F-203DB458E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485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467D6-F9A1-A648-8F24-C33BD4ACD008}" type="datetimeFigureOut">
              <a:rPr lang="en-US" smtClean="0"/>
              <a:t>3/20/14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F8E51-113F-324C-9F78-5B5A5BDD9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7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F8E51-113F-324C-9F78-5B5A5BDD993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241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F8E51-113F-324C-9F78-5B5A5BDD993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24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1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5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21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94C3BF5-6059-4A6E-AC9C-9F077AAE75F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15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79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94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67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12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84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67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101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A4916-52A4-0E4E-8A6C-BBD009EE4009}" type="datetimeFigureOut">
              <a:rPr lang="en-US" smtClean="0"/>
              <a:t>3/20/14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0DE26-DDF1-D84E-BB4B-DB5E9A4B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9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4" Type="http://schemas.openxmlformats.org/officeDocument/2006/relationships/image" Target="../media/image19.emf"/><Relationship Id="rId5" Type="http://schemas.openxmlformats.org/officeDocument/2006/relationships/oleObject" Target="../embeddings/oleObject17.bin"/><Relationship Id="rId6" Type="http://schemas.openxmlformats.org/officeDocument/2006/relationships/image" Target="../media/image20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4" Type="http://schemas.openxmlformats.org/officeDocument/2006/relationships/image" Target="../media/image21.emf"/><Relationship Id="rId5" Type="http://schemas.openxmlformats.org/officeDocument/2006/relationships/oleObject" Target="../embeddings/oleObject19.bin"/><Relationship Id="rId6" Type="http://schemas.openxmlformats.org/officeDocument/2006/relationships/image" Target="../media/image22.emf"/><Relationship Id="rId7" Type="http://schemas.openxmlformats.org/officeDocument/2006/relationships/oleObject" Target="../embeddings/oleObject20.bin"/><Relationship Id="rId8" Type="http://schemas.openxmlformats.org/officeDocument/2006/relationships/image" Target="../media/image23.emf"/><Relationship Id="rId9" Type="http://schemas.openxmlformats.org/officeDocument/2006/relationships/oleObject" Target="../embeddings/oleObject21.bin"/><Relationship Id="rId10" Type="http://schemas.openxmlformats.org/officeDocument/2006/relationships/image" Target="../media/image24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6.bin"/><Relationship Id="rId12" Type="http://schemas.openxmlformats.org/officeDocument/2006/relationships/image" Target="../media/image29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22.bin"/><Relationship Id="rId4" Type="http://schemas.openxmlformats.org/officeDocument/2006/relationships/image" Target="../media/image25.emf"/><Relationship Id="rId5" Type="http://schemas.openxmlformats.org/officeDocument/2006/relationships/oleObject" Target="../embeddings/oleObject23.bin"/><Relationship Id="rId6" Type="http://schemas.openxmlformats.org/officeDocument/2006/relationships/image" Target="../media/image26.e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27.emf"/><Relationship Id="rId9" Type="http://schemas.openxmlformats.org/officeDocument/2006/relationships/oleObject" Target="../embeddings/oleObject25.bin"/><Relationship Id="rId10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31.bin"/><Relationship Id="rId12" Type="http://schemas.openxmlformats.org/officeDocument/2006/relationships/image" Target="../media/image33.emf"/><Relationship Id="rId13" Type="http://schemas.openxmlformats.org/officeDocument/2006/relationships/oleObject" Target="../embeddings/oleObject32.bin"/><Relationship Id="rId14" Type="http://schemas.openxmlformats.org/officeDocument/2006/relationships/image" Target="../media/image34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27.bin"/><Relationship Id="rId4" Type="http://schemas.openxmlformats.org/officeDocument/2006/relationships/image" Target="../media/image30.emf"/><Relationship Id="rId5" Type="http://schemas.openxmlformats.org/officeDocument/2006/relationships/oleObject" Target="../embeddings/oleObject28.bin"/><Relationship Id="rId6" Type="http://schemas.openxmlformats.org/officeDocument/2006/relationships/image" Target="../media/image26.emf"/><Relationship Id="rId7" Type="http://schemas.openxmlformats.org/officeDocument/2006/relationships/oleObject" Target="../embeddings/oleObject29.bin"/><Relationship Id="rId8" Type="http://schemas.openxmlformats.org/officeDocument/2006/relationships/image" Target="../media/image31.emf"/><Relationship Id="rId9" Type="http://schemas.openxmlformats.org/officeDocument/2006/relationships/oleObject" Target="../embeddings/oleObject30.bin"/><Relationship Id="rId10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4" Type="http://schemas.openxmlformats.org/officeDocument/2006/relationships/image" Target="../media/image35.emf"/><Relationship Id="rId5" Type="http://schemas.openxmlformats.org/officeDocument/2006/relationships/oleObject" Target="../embeddings/oleObject34.bin"/><Relationship Id="rId6" Type="http://schemas.openxmlformats.org/officeDocument/2006/relationships/image" Target="../media/image36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oleObject" Target="../embeddings/oleObject35.bin"/><Relationship Id="rId5" Type="http://schemas.openxmlformats.org/officeDocument/2006/relationships/image" Target="../media/image37.emf"/><Relationship Id="rId6" Type="http://schemas.openxmlformats.org/officeDocument/2006/relationships/oleObject" Target="../embeddings/oleObject36.bin"/><Relationship Id="rId7" Type="http://schemas.openxmlformats.org/officeDocument/2006/relationships/image" Target="../media/image38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1.bin"/><Relationship Id="rId12" Type="http://schemas.openxmlformats.org/officeDocument/2006/relationships/image" Target="../media/image45.emf"/><Relationship Id="rId13" Type="http://schemas.openxmlformats.org/officeDocument/2006/relationships/oleObject" Target="../embeddings/oleObject42.bin"/><Relationship Id="rId14" Type="http://schemas.openxmlformats.org/officeDocument/2006/relationships/image" Target="../media/image46.w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12.xml"/><Relationship Id="rId3" Type="http://schemas.openxmlformats.org/officeDocument/2006/relationships/oleObject" Target="../embeddings/oleObject37.bin"/><Relationship Id="rId4" Type="http://schemas.openxmlformats.org/officeDocument/2006/relationships/image" Target="../media/image41.wmf"/><Relationship Id="rId5" Type="http://schemas.openxmlformats.org/officeDocument/2006/relationships/oleObject" Target="../embeddings/oleObject38.bin"/><Relationship Id="rId6" Type="http://schemas.openxmlformats.org/officeDocument/2006/relationships/image" Target="../media/image42.wmf"/><Relationship Id="rId7" Type="http://schemas.openxmlformats.org/officeDocument/2006/relationships/oleObject" Target="../embeddings/oleObject39.bin"/><Relationship Id="rId8" Type="http://schemas.openxmlformats.org/officeDocument/2006/relationships/image" Target="../media/image43.wmf"/><Relationship Id="rId9" Type="http://schemas.openxmlformats.org/officeDocument/2006/relationships/oleObject" Target="../embeddings/oleObject40.bin"/><Relationship Id="rId10" Type="http://schemas.openxmlformats.org/officeDocument/2006/relationships/image" Target="../media/image44.emf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9.emf"/><Relationship Id="rId12" Type="http://schemas.openxmlformats.org/officeDocument/2006/relationships/oleObject" Target="../embeddings/oleObject47.bin"/><Relationship Id="rId13" Type="http://schemas.openxmlformats.org/officeDocument/2006/relationships/image" Target="../media/image50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43.bin"/><Relationship Id="rId5" Type="http://schemas.openxmlformats.org/officeDocument/2006/relationships/image" Target="../media/image30.emf"/><Relationship Id="rId6" Type="http://schemas.openxmlformats.org/officeDocument/2006/relationships/oleObject" Target="../embeddings/oleObject44.bin"/><Relationship Id="rId7" Type="http://schemas.openxmlformats.org/officeDocument/2006/relationships/image" Target="../media/image47.emf"/><Relationship Id="rId8" Type="http://schemas.openxmlformats.org/officeDocument/2006/relationships/oleObject" Target="../embeddings/oleObject45.bin"/><Relationship Id="rId9" Type="http://schemas.openxmlformats.org/officeDocument/2006/relationships/image" Target="../media/image48.emf"/><Relationship Id="rId10" Type="http://schemas.openxmlformats.org/officeDocument/2006/relationships/oleObject" Target="../embeddings/oleObject46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4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5.e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20" Type="http://schemas.openxmlformats.org/officeDocument/2006/relationships/image" Target="../media/image16.emf"/><Relationship Id="rId21" Type="http://schemas.openxmlformats.org/officeDocument/2006/relationships/oleObject" Target="../embeddings/oleObject14.bin"/><Relationship Id="rId22" Type="http://schemas.openxmlformats.org/officeDocument/2006/relationships/image" Target="../media/image17.emf"/><Relationship Id="rId10" Type="http://schemas.openxmlformats.org/officeDocument/2006/relationships/image" Target="../media/image11.emf"/><Relationship Id="rId11" Type="http://schemas.openxmlformats.org/officeDocument/2006/relationships/oleObject" Target="../embeddings/oleObject10.bin"/><Relationship Id="rId12" Type="http://schemas.openxmlformats.org/officeDocument/2006/relationships/image" Target="../media/image12.emf"/><Relationship Id="rId13" Type="http://schemas.openxmlformats.org/officeDocument/2006/relationships/oleObject" Target="../embeddings/oleObject11.bin"/><Relationship Id="rId14" Type="http://schemas.openxmlformats.org/officeDocument/2006/relationships/image" Target="../media/image13.emf"/><Relationship Id="rId15" Type="http://schemas.openxmlformats.org/officeDocument/2006/relationships/oleObject" Target="../embeddings/oleObject12.bin"/><Relationship Id="rId16" Type="http://schemas.openxmlformats.org/officeDocument/2006/relationships/image" Target="../media/image14.emf"/><Relationship Id="rId17" Type="http://schemas.openxmlformats.org/officeDocument/2006/relationships/package" Target="../embeddings/Microsoft_Word_Document1.docx"/><Relationship Id="rId18" Type="http://schemas.openxmlformats.org/officeDocument/2006/relationships/image" Target="../media/image15.emf"/><Relationship Id="rId19" Type="http://schemas.openxmlformats.org/officeDocument/2006/relationships/oleObject" Target="../embeddings/oleObject13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6.bin"/><Relationship Id="rId4" Type="http://schemas.openxmlformats.org/officeDocument/2006/relationships/image" Target="../media/image8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9.e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image" Target="../media/image18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051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Time Consistency and the Duration </a:t>
            </a:r>
            <a:br>
              <a:rPr lang="en-US" sz="3600" b="1" dirty="0" smtClean="0">
                <a:solidFill>
                  <a:srgbClr val="0000FF"/>
                </a:solidFill>
              </a:rPr>
            </a:br>
            <a:r>
              <a:rPr lang="en-US" sz="3600" b="1" dirty="0" smtClean="0">
                <a:solidFill>
                  <a:srgbClr val="0000FF"/>
                </a:solidFill>
              </a:rPr>
              <a:t>of Government Debt: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45740"/>
            <a:ext cx="6400800" cy="175260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Saroj</a:t>
            </a:r>
            <a:r>
              <a:rPr lang="en-US" dirty="0" smtClean="0"/>
              <a:t> </a:t>
            </a:r>
            <a:r>
              <a:rPr lang="en-US" dirty="0" err="1" smtClean="0"/>
              <a:t>Bhattarai</a:t>
            </a:r>
            <a:r>
              <a:rPr lang="en-US" dirty="0" smtClean="0"/>
              <a:t>, Penn State</a:t>
            </a:r>
          </a:p>
          <a:p>
            <a:r>
              <a:rPr lang="en-US" dirty="0" smtClean="0"/>
              <a:t>Gauti B. Eggertsson, Brown University and NBER</a:t>
            </a:r>
          </a:p>
          <a:p>
            <a:r>
              <a:rPr lang="en-US" dirty="0" err="1" smtClean="0"/>
              <a:t>Bulat</a:t>
            </a:r>
            <a:r>
              <a:rPr lang="en-US" dirty="0" smtClean="0"/>
              <a:t> </a:t>
            </a:r>
            <a:r>
              <a:rPr lang="en-US" dirty="0" err="1" smtClean="0"/>
              <a:t>Gafarov</a:t>
            </a:r>
            <a:r>
              <a:rPr lang="en-US" dirty="0" smtClean="0"/>
              <a:t>, Penn State</a:t>
            </a:r>
          </a:p>
          <a:p>
            <a:r>
              <a:rPr lang="en-US" dirty="0" smtClean="0"/>
              <a:t>Hong Kong, March 2014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73989" y="2475205"/>
            <a:ext cx="50193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A Signaling Theory of </a:t>
            </a:r>
            <a:br>
              <a:rPr lang="en-US" sz="4400" dirty="0"/>
            </a:br>
            <a:r>
              <a:rPr lang="en-US" sz="4400" dirty="0"/>
              <a:t>Quantitative Easing</a:t>
            </a:r>
          </a:p>
        </p:txBody>
      </p:sp>
    </p:spTree>
    <p:extLst>
      <p:ext uri="{BB962C8B-B14F-4D97-AF65-F5344CB8AC3E}">
        <p14:creationId xmlns:p14="http://schemas.microsoft.com/office/powerpoint/2010/main" val="431149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reduction in </a:t>
            </a:r>
            <a:r>
              <a:rPr lang="en-US" i="1" dirty="0" err="1" smtClean="0"/>
              <a:t>ρ</a:t>
            </a:r>
            <a:r>
              <a:rPr lang="en-US" dirty="0" smtClean="0"/>
              <a:t> changes the incentives of the government.</a:t>
            </a:r>
          </a:p>
          <a:p>
            <a:r>
              <a:rPr lang="en-US" dirty="0" smtClean="0"/>
              <a:t>What is signaling?</a:t>
            </a:r>
          </a:p>
          <a:p>
            <a:r>
              <a:rPr lang="en-US" dirty="0" smtClean="0"/>
              <a:t>Statement of future intention?</a:t>
            </a:r>
          </a:p>
          <a:p>
            <a:r>
              <a:rPr lang="en-US" dirty="0" smtClean="0"/>
              <a:t>Relate here future intention to future incentives (QE changes those).</a:t>
            </a:r>
          </a:p>
          <a:p>
            <a:r>
              <a:rPr lang="en-US" dirty="0" smtClean="0"/>
              <a:t>Key is thinking about incentives if you want to connect signaling to credibility.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76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Firm side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</a:t>
            </a:r>
          </a:p>
          <a:p>
            <a:r>
              <a:rPr lang="en-US" dirty="0" smtClean="0"/>
              <a:t>Nominal rigidities (here </a:t>
            </a:r>
            <a:r>
              <a:rPr lang="en-US" dirty="0" err="1" smtClean="0"/>
              <a:t>Rotemberg</a:t>
            </a:r>
            <a:r>
              <a:rPr lang="en-US" dirty="0" smtClean="0"/>
              <a:t> pricing)</a:t>
            </a:r>
          </a:p>
          <a:p>
            <a:r>
              <a:rPr lang="en-US" dirty="0" smtClean="0"/>
              <a:t>Convex cost of changing prices.</a:t>
            </a:r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931997"/>
              </p:ext>
            </p:extLst>
          </p:nvPr>
        </p:nvGraphicFramePr>
        <p:xfrm>
          <a:off x="4514850" y="334645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Equation" r:id="rId3" imgW="114300" imgH="165100" progId="Equation.3">
                  <p:embed/>
                </p:oleObj>
              </mc:Choice>
              <mc:Fallback>
                <p:oleObj name="Equation" r:id="rId3" imgW="1143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4645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270016"/>
              </p:ext>
            </p:extLst>
          </p:nvPr>
        </p:nvGraphicFramePr>
        <p:xfrm>
          <a:off x="833329" y="3740149"/>
          <a:ext cx="7591641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2" name="Equation" r:id="rId5" imgW="2476500" imgH="469900" progId="Equation.DSMT4">
                  <p:embed/>
                </p:oleObj>
              </mc:Choice>
              <mc:Fallback>
                <p:oleObj name="Equation" r:id="rId5" imgW="2476500" imgH="469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3329" y="3740149"/>
                        <a:ext cx="7591641" cy="159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5506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2027"/>
            <a:ext cx="8229600" cy="4525963"/>
          </a:xfrm>
        </p:spPr>
        <p:txBody>
          <a:bodyPr/>
          <a:lstStyle/>
          <a:p>
            <a:r>
              <a:rPr lang="en-US" dirty="0" smtClean="0"/>
              <a:t>Key assumption: There is cost of taxation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414175"/>
              </p:ext>
            </p:extLst>
          </p:nvPr>
        </p:nvGraphicFramePr>
        <p:xfrm>
          <a:off x="2227648" y="1963660"/>
          <a:ext cx="40862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" name="Equation" r:id="rId3" imgW="1397000" imgH="203200" progId="Equation.DSMT4">
                  <p:embed/>
                </p:oleObj>
              </mc:Choice>
              <mc:Fallback>
                <p:oleObj name="Equation" r:id="rId3" imgW="13970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7648" y="1963660"/>
                        <a:ext cx="408622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224660"/>
              </p:ext>
            </p:extLst>
          </p:nvPr>
        </p:nvGraphicFramePr>
        <p:xfrm>
          <a:off x="1792288" y="2811463"/>
          <a:ext cx="560863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" name="Equation" r:id="rId5" imgW="1917700" imgH="203200" progId="Equation.DSMT4">
                  <p:embed/>
                </p:oleObj>
              </mc:Choice>
              <mc:Fallback>
                <p:oleObj name="Equation" r:id="rId5" imgW="19177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2288" y="2811463"/>
                        <a:ext cx="5608637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582250"/>
              </p:ext>
            </p:extLst>
          </p:nvPr>
        </p:nvGraphicFramePr>
        <p:xfrm>
          <a:off x="1153412" y="5458102"/>
          <a:ext cx="5719763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" name="Equation" r:id="rId7" imgW="1955800" imgH="228600" progId="Equation.DSMT4">
                  <p:embed/>
                </p:oleObj>
              </mc:Choice>
              <mc:Fallback>
                <p:oleObj name="Equation" r:id="rId7" imgW="1955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3412" y="5458102"/>
                        <a:ext cx="5719763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 flipV="1">
            <a:off x="3158645" y="3510716"/>
            <a:ext cx="18676" cy="2994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41545" y="3849589"/>
            <a:ext cx="1801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Coupon payment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289429" y="3790873"/>
            <a:ext cx="0" cy="6127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77044" y="4476150"/>
            <a:ext cx="30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Value of existing stock of debt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836201"/>
              </p:ext>
            </p:extLst>
          </p:nvPr>
        </p:nvGraphicFramePr>
        <p:xfrm>
          <a:off x="457200" y="3755835"/>
          <a:ext cx="1374775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2" name="Equation" r:id="rId9" imgW="469900" imgH="431800" progId="Equation.DSMT4">
                  <p:embed/>
                </p:oleObj>
              </mc:Choice>
              <mc:Fallback>
                <p:oleObj name="Equation" r:id="rId9" imgW="4699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200" y="3755835"/>
                        <a:ext cx="1374775" cy="139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1796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37703" y="1635637"/>
            <a:ext cx="1447092" cy="71596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66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linear quadratic approach</a:t>
            </a:r>
            <a:br>
              <a:rPr lang="en-US" dirty="0" smtClean="0"/>
            </a:br>
            <a:r>
              <a:rPr lang="en-US" sz="3100" dirty="0" smtClean="0"/>
              <a:t>Markov Perfect Equilibrium: Set of constraints</a:t>
            </a:r>
            <a:endParaRPr lang="en-US" sz="3100" dirty="0"/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1015699"/>
              </p:ext>
            </p:extLst>
          </p:nvPr>
        </p:nvGraphicFramePr>
        <p:xfrm>
          <a:off x="3937242" y="3816839"/>
          <a:ext cx="5106297" cy="678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1" name="Equation" r:id="rId3" imgW="1816100" imgH="241300" progId="Equation.DSMT4">
                  <p:embed/>
                </p:oleObj>
              </mc:Choice>
              <mc:Fallback>
                <p:oleObj name="Equation" r:id="rId3" imgW="18161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37242" y="3816839"/>
                        <a:ext cx="5106297" cy="678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364970"/>
              </p:ext>
            </p:extLst>
          </p:nvPr>
        </p:nvGraphicFramePr>
        <p:xfrm>
          <a:off x="1136714" y="3953207"/>
          <a:ext cx="2113690" cy="669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2" name="Equation" r:id="rId5" imgW="762000" imgH="241300" progId="Equation.DSMT4">
                  <p:embed/>
                </p:oleObj>
              </mc:Choice>
              <mc:Fallback>
                <p:oleObj name="Equation" r:id="rId5" imgW="7620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6714" y="3953207"/>
                        <a:ext cx="2113690" cy="669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719468"/>
              </p:ext>
            </p:extLst>
          </p:nvPr>
        </p:nvGraphicFramePr>
        <p:xfrm>
          <a:off x="670615" y="1635637"/>
          <a:ext cx="5819776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3" name="Equation" r:id="rId7" imgW="2171700" imgH="241300" progId="Equation.DSMT4">
                  <p:embed/>
                </p:oleObj>
              </mc:Choice>
              <mc:Fallback>
                <p:oleObj name="Equation" r:id="rId7" imgW="21717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615" y="1635637"/>
                        <a:ext cx="5819776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990208"/>
              </p:ext>
            </p:extLst>
          </p:nvPr>
        </p:nvGraphicFramePr>
        <p:xfrm>
          <a:off x="2193559" y="5140943"/>
          <a:ext cx="3052489" cy="667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4" name="Equation" r:id="rId9" imgW="1104900" imgH="241300" progId="Equation.DSMT4">
                  <p:embed/>
                </p:oleObj>
              </mc:Choice>
              <mc:Fallback>
                <p:oleObj name="Equation" r:id="rId9" imgW="11049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3559" y="5140943"/>
                        <a:ext cx="3052489" cy="667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564122"/>
              </p:ext>
            </p:extLst>
          </p:nvPr>
        </p:nvGraphicFramePr>
        <p:xfrm>
          <a:off x="643019" y="2605572"/>
          <a:ext cx="27717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5" name="Equation" r:id="rId11" imgW="1003300" imgH="241300" progId="Equation.DSMT4">
                  <p:embed/>
                </p:oleObj>
              </mc:Choice>
              <mc:Fallback>
                <p:oleObj name="Equation" r:id="rId11" imgW="10033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019" y="2605572"/>
                        <a:ext cx="277177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681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smtClean="0"/>
              <a:t>Linear Quadratic Problem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122765"/>
              </p:ext>
            </p:extLst>
          </p:nvPr>
        </p:nvGraphicFramePr>
        <p:xfrm>
          <a:off x="439737" y="1417638"/>
          <a:ext cx="824706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5" name="Equation" r:id="rId3" imgW="2933700" imgH="254000" progId="Equation.DSMT4">
                  <p:embed/>
                </p:oleObj>
              </mc:Choice>
              <mc:Fallback>
                <p:oleObj name="Equation" r:id="rId3" imgW="2933700" imgH="2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737" y="1417638"/>
                        <a:ext cx="8247063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716787"/>
              </p:ext>
            </p:extLst>
          </p:nvPr>
        </p:nvGraphicFramePr>
        <p:xfrm>
          <a:off x="662597" y="5740761"/>
          <a:ext cx="2113690" cy="669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6" name="Equation" r:id="rId5" imgW="762000" imgH="241300" progId="Equation.DSMT4">
                  <p:embed/>
                </p:oleObj>
              </mc:Choice>
              <mc:Fallback>
                <p:oleObj name="Equation" r:id="rId5" imgW="7620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2597" y="5740761"/>
                        <a:ext cx="2113690" cy="669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464506"/>
              </p:ext>
            </p:extLst>
          </p:nvPr>
        </p:nvGraphicFramePr>
        <p:xfrm>
          <a:off x="662597" y="4256694"/>
          <a:ext cx="5581626" cy="715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7" name="Equation" r:id="rId7" imgW="2082800" imgH="241300" progId="Equation.DSMT4">
                  <p:embed/>
                </p:oleObj>
              </mc:Choice>
              <mc:Fallback>
                <p:oleObj name="Equation" r:id="rId7" imgW="20828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2597" y="4256694"/>
                        <a:ext cx="5581626" cy="715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563754"/>
              </p:ext>
            </p:extLst>
          </p:nvPr>
        </p:nvGraphicFramePr>
        <p:xfrm>
          <a:off x="662597" y="3561888"/>
          <a:ext cx="361473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8" name="Equation" r:id="rId9" imgW="1308100" imgH="241300" progId="Equation.DSMT4">
                  <p:embed/>
                </p:oleObj>
              </mc:Choice>
              <mc:Fallback>
                <p:oleObj name="Equation" r:id="rId9" imgW="13081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2597" y="3561888"/>
                        <a:ext cx="361473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168263"/>
              </p:ext>
            </p:extLst>
          </p:nvPr>
        </p:nvGraphicFramePr>
        <p:xfrm>
          <a:off x="662597" y="4972586"/>
          <a:ext cx="371951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9" name="Equation" r:id="rId11" imgW="1346200" imgH="241300" progId="Equation.DSMT4">
                  <p:embed/>
                </p:oleObj>
              </mc:Choice>
              <mc:Fallback>
                <p:oleObj name="Equation" r:id="rId11" imgW="13462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2597" y="4972586"/>
                        <a:ext cx="371951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0115612"/>
              </p:ext>
            </p:extLst>
          </p:nvPr>
        </p:nvGraphicFramePr>
        <p:xfrm>
          <a:off x="662597" y="2833741"/>
          <a:ext cx="6728078" cy="728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0" name="Equation" r:id="rId13" imgW="2235200" imgH="241300" progId="Equation.3">
                  <p:embed/>
                </p:oleObj>
              </mc:Choice>
              <mc:Fallback>
                <p:oleObj name="Equation" r:id="rId13" imgW="22352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2597" y="2833741"/>
                        <a:ext cx="6728078" cy="728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66767" y="2233687"/>
            <a:ext cx="66391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s.t</a:t>
            </a:r>
            <a:r>
              <a:rPr lang="en-US" sz="2400" dirty="0" err="1" smtClean="0"/>
              <a:t>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491080" y="5603770"/>
            <a:ext cx="5506285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Get FOC and envelope condition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Use method of undetermined coefficients 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to approximate expectations functions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682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Targeting conditions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546844"/>
              </p:ext>
            </p:extLst>
          </p:nvPr>
        </p:nvGraphicFramePr>
        <p:xfrm>
          <a:off x="656937" y="2814638"/>
          <a:ext cx="749617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9" name="Equation" r:id="rId3" imgW="2489200" imgH="254000" progId="Equation.DSMT4">
                  <p:embed/>
                </p:oleObj>
              </mc:Choice>
              <mc:Fallback>
                <p:oleObj name="Equation" r:id="rId3" imgW="2489200" imgH="2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6937" y="2814638"/>
                        <a:ext cx="7496175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235962"/>
              </p:ext>
            </p:extLst>
          </p:nvPr>
        </p:nvGraphicFramePr>
        <p:xfrm>
          <a:off x="1636057" y="4484623"/>
          <a:ext cx="5351462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0" name="Equation" r:id="rId5" imgW="1778000" imgH="241300" progId="Equation.DSMT4">
                  <p:embed/>
                </p:oleObj>
              </mc:Choice>
              <mc:Fallback>
                <p:oleObj name="Equation" r:id="rId5" imgW="17780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36057" y="4484623"/>
                        <a:ext cx="5351462" cy="728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3220" y="1991506"/>
            <a:ext cx="550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Targeting rule that includes fiscal variables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73220" y="3711449"/>
            <a:ext cx="2805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tax-smoothing rule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5886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45073" r="-45073"/>
          <a:stretch>
            <a:fillRect/>
          </a:stretch>
        </p:blipFill>
        <p:spPr>
          <a:xfrm>
            <a:off x="-587966" y="2874334"/>
            <a:ext cx="5576699" cy="3066970"/>
          </a:xfrm>
        </p:spPr>
      </p:pic>
      <p:sp>
        <p:nvSpPr>
          <p:cNvPr id="6" name="TextBox 5"/>
          <p:cNvSpPr txBox="1"/>
          <p:nvPr/>
        </p:nvSpPr>
        <p:spPr>
          <a:xfrm>
            <a:off x="457200" y="1283669"/>
            <a:ext cx="8097088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Pick standard values from the literature for parameter values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Lowest weight on tax distortions 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Use Dallas-Fed (</a:t>
            </a:r>
            <a:r>
              <a:rPr lang="en-US" sz="2400" dirty="0" err="1" smtClean="0"/>
              <a:t>mkt</a:t>
            </a:r>
            <a:r>
              <a:rPr lang="en-US" sz="2400" dirty="0" smtClean="0"/>
              <a:t> value of debt) and NIPA</a:t>
            </a:r>
          </a:p>
        </p:txBody>
      </p:sp>
      <p:graphicFrame>
        <p:nvGraphicFramePr>
          <p:cNvPr id="5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129406"/>
              </p:ext>
            </p:extLst>
          </p:nvPr>
        </p:nvGraphicFramePr>
        <p:xfrm>
          <a:off x="5415899" y="1721954"/>
          <a:ext cx="1117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" name="Equation" r:id="rId4" imgW="558800" imgH="203200" progId="Equation.DSMT4">
                  <p:embed/>
                </p:oleObj>
              </mc:Choice>
              <mc:Fallback>
                <p:oleObj name="Equation" r:id="rId4" imgW="5588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5899" y="1721954"/>
                        <a:ext cx="111760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564722"/>
              </p:ext>
            </p:extLst>
          </p:nvPr>
        </p:nvGraphicFramePr>
        <p:xfrm>
          <a:off x="1398631" y="5439230"/>
          <a:ext cx="558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" name="Equation" r:id="rId6" imgW="279400" imgH="165100" progId="Equation.DSMT4">
                  <p:embed/>
                </p:oleObj>
              </mc:Choice>
              <mc:Fallback>
                <p:oleObj name="Equation" r:id="rId6" imgW="2794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98631" y="5439230"/>
                        <a:ext cx="5588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5911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 of ZLB</a:t>
            </a:r>
            <a:br>
              <a:rPr lang="en-US" dirty="0" smtClean="0"/>
            </a:br>
            <a:r>
              <a:rPr lang="en-US" sz="1800" dirty="0" smtClean="0"/>
              <a:t>IRFs</a:t>
            </a:r>
            <a:endParaRPr lang="en-US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403" r="-2403"/>
          <a:stretch>
            <a:fillRect/>
          </a:stretch>
        </p:blipFill>
        <p:spPr>
          <a:xfrm>
            <a:off x="341750" y="1417638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73669" y="5943601"/>
            <a:ext cx="611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Response to a 30 % increase in debt at 16 quarters, 13.7 and 8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653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Numerical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Shortening the maturity of debt from 16 quarters to 8 at a given level of debt ….</a:t>
            </a:r>
          </a:p>
          <a:p>
            <a:pPr marL="0" indent="0">
              <a:buNone/>
            </a:pPr>
            <a:r>
              <a:rPr lang="en-US" dirty="0" smtClean="0"/>
              <a:t>	…. creates the same inflation incentive as 	increasing debt from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…. 30 percent about steady state to 120 	percent above steady state at 16 months.</a:t>
            </a:r>
          </a:p>
          <a:p>
            <a:r>
              <a:rPr lang="en-US" dirty="0" smtClean="0"/>
              <a:t>Shortening the maturity structure in this example very “effective” to increase inflation incentive in the MPE.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78301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Remarks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Take the extreme perspective here that government budget constraint consolidated.</a:t>
            </a:r>
          </a:p>
          <a:p>
            <a:r>
              <a:rPr lang="en-US" dirty="0" smtClean="0"/>
              <a:t>Nice in the sense that objective is clear (social welfare).</a:t>
            </a:r>
          </a:p>
          <a:p>
            <a:r>
              <a:rPr lang="en-US" dirty="0" smtClean="0"/>
              <a:t>Main weakness: Not clear how much CB cares about tax distortions.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Extension: Very similar consideration apply as long as the CB cares about its own balance </a:t>
            </a:r>
            <a:r>
              <a:rPr lang="en-US" b="1" dirty="0" smtClean="0">
                <a:solidFill>
                  <a:srgbClr val="FF0000"/>
                </a:solidFill>
              </a:rPr>
              <a:t>sheet losses (transfers to Treasury).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79157" cy="48190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“The </a:t>
            </a:r>
            <a:r>
              <a:rPr lang="en-US" dirty="0"/>
              <a:t>problem with </a:t>
            </a:r>
            <a:r>
              <a:rPr lang="en-US" dirty="0" err="1" smtClean="0"/>
              <a:t>Quantiative</a:t>
            </a:r>
            <a:r>
              <a:rPr lang="en-US" dirty="0" smtClean="0"/>
              <a:t> Easing </a:t>
            </a:r>
            <a:r>
              <a:rPr lang="en-US" dirty="0"/>
              <a:t>is it works in practice but it doesn't work in </a:t>
            </a:r>
            <a:r>
              <a:rPr lang="en-US" dirty="0" smtClean="0"/>
              <a:t>theory.”</a:t>
            </a:r>
            <a:br>
              <a:rPr lang="en-US" dirty="0" smtClean="0"/>
            </a:br>
            <a:endParaRPr lang="en-US" dirty="0"/>
          </a:p>
          <a:p>
            <a:pPr marL="0" indent="0">
              <a:buNone/>
            </a:pPr>
            <a:r>
              <a:rPr lang="en-US" dirty="0" smtClean="0"/>
              <a:t>Ben Bernanke, January 16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b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384" y="2102446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13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val 51"/>
          <p:cNvSpPr/>
          <p:nvPr/>
        </p:nvSpPr>
        <p:spPr>
          <a:xfrm>
            <a:off x="5791200" y="4038600"/>
            <a:ext cx="2057400" cy="6858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2514600" y="4953000"/>
            <a:ext cx="1381960" cy="6858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Two states: </a:t>
            </a:r>
            <a:br>
              <a:rPr lang="en-US" dirty="0" smtClean="0"/>
            </a:br>
            <a:r>
              <a:rPr lang="en-US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short run </a:t>
            </a:r>
            <a:r>
              <a:rPr lang="en-US" dirty="0" smtClean="0"/>
              <a:t>and </a:t>
            </a:r>
            <a:r>
              <a:rPr lang="en-US" u="sng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long run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transition prob 1-μ.</a:t>
            </a:r>
            <a:endParaRPr lang="en-US" dirty="0"/>
          </a:p>
        </p:txBody>
      </p:sp>
      <p:graphicFrame>
        <p:nvGraphicFramePr>
          <p:cNvPr id="4" name="Object 25"/>
          <p:cNvGraphicFramePr>
            <a:graphicFrameLocks noChangeAspect="1"/>
          </p:cNvGraphicFramePr>
          <p:nvPr/>
        </p:nvGraphicFramePr>
        <p:xfrm>
          <a:off x="1685925" y="6248400"/>
          <a:ext cx="4826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" name="Equation" r:id="rId3" imgW="317160" imgH="177480" progId="Equation.3">
                  <p:embed/>
                </p:oleObj>
              </mc:Choice>
              <mc:Fallback>
                <p:oleObj name="Equation" r:id="rId3" imgW="3171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6248400"/>
                        <a:ext cx="482600" cy="271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6"/>
          <p:cNvGraphicFramePr>
            <a:graphicFrameLocks noChangeAspect="1"/>
          </p:cNvGraphicFramePr>
          <p:nvPr/>
        </p:nvGraphicFramePr>
        <p:xfrm>
          <a:off x="4876800" y="6248400"/>
          <a:ext cx="501650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" name="Equation" r:id="rId5" imgW="330120" imgH="152280" progId="Equation.3">
                  <p:embed/>
                </p:oleObj>
              </mc:Choice>
              <mc:Fallback>
                <p:oleObj name="Equation" r:id="rId5" imgW="330120" imgH="152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6248400"/>
                        <a:ext cx="501650" cy="23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ine 31"/>
          <p:cNvSpPr>
            <a:spLocks noChangeShapeType="1"/>
          </p:cNvSpPr>
          <p:nvPr/>
        </p:nvSpPr>
        <p:spPr bwMode="auto">
          <a:xfrm>
            <a:off x="1524000" y="6019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1524000" y="4724400"/>
            <a:ext cx="457200" cy="1295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1981200" y="60198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2438400" y="6019800"/>
            <a:ext cx="1828800" cy="0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4267200" y="60198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 flipV="1">
            <a:off x="4724400" y="4724400"/>
            <a:ext cx="457200" cy="1295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>
            <a:off x="5181600" y="4724400"/>
            <a:ext cx="2743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19812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15240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>
            <a:off x="51816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9" name="Line 32"/>
          <p:cNvSpPr>
            <a:spLocks noChangeShapeType="1"/>
          </p:cNvSpPr>
          <p:nvPr/>
        </p:nvSpPr>
        <p:spPr bwMode="auto">
          <a:xfrm>
            <a:off x="60960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" name="Line 33"/>
          <p:cNvSpPr>
            <a:spLocks noChangeShapeType="1"/>
          </p:cNvSpPr>
          <p:nvPr/>
        </p:nvSpPr>
        <p:spPr bwMode="auto">
          <a:xfrm>
            <a:off x="56388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1" name="Line 34"/>
          <p:cNvSpPr>
            <a:spLocks noChangeShapeType="1"/>
          </p:cNvSpPr>
          <p:nvPr/>
        </p:nvSpPr>
        <p:spPr bwMode="auto">
          <a:xfrm>
            <a:off x="70104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" name="Line 35"/>
          <p:cNvSpPr>
            <a:spLocks noChangeShapeType="1"/>
          </p:cNvSpPr>
          <p:nvPr/>
        </p:nvSpPr>
        <p:spPr bwMode="auto">
          <a:xfrm>
            <a:off x="65532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" name="Line 36"/>
          <p:cNvSpPr>
            <a:spLocks noChangeShapeType="1"/>
          </p:cNvSpPr>
          <p:nvPr/>
        </p:nvSpPr>
        <p:spPr bwMode="auto">
          <a:xfrm>
            <a:off x="79248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4" name="Line 37"/>
          <p:cNvSpPr>
            <a:spLocks noChangeShapeType="1"/>
          </p:cNvSpPr>
          <p:nvPr/>
        </p:nvSpPr>
        <p:spPr bwMode="auto">
          <a:xfrm>
            <a:off x="7467600" y="586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graphicFrame>
        <p:nvGraphicFramePr>
          <p:cNvPr id="25" name="Object 40"/>
          <p:cNvGraphicFramePr>
            <a:graphicFrameLocks noChangeAspect="1"/>
          </p:cNvGraphicFramePr>
          <p:nvPr/>
        </p:nvGraphicFramePr>
        <p:xfrm>
          <a:off x="4343400" y="4495800"/>
          <a:ext cx="621809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7" name="Equation" r:id="rId7" imgW="330120" imgH="203040" progId="Equation.3">
                  <p:embed/>
                </p:oleObj>
              </mc:Choice>
              <mc:Fallback>
                <p:oleObj name="Equation" r:id="rId7" imgW="3301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495800"/>
                        <a:ext cx="621809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51"/>
          <p:cNvSpPr>
            <a:spLocks noChangeShapeType="1"/>
          </p:cNvSpPr>
          <p:nvPr/>
        </p:nvSpPr>
        <p:spPr bwMode="auto">
          <a:xfrm>
            <a:off x="5181600" y="601980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514600" y="5562600"/>
            <a:ext cx="16610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Short Run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62600" y="4800600"/>
            <a:ext cx="1560042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Long Run</a:t>
            </a:r>
            <a:endParaRPr lang="en-US" sz="2800" b="1" dirty="0">
              <a:solidFill>
                <a:srgbClr val="00B050"/>
              </a:solidFill>
            </a:endParaRPr>
          </a:p>
        </p:txBody>
      </p:sp>
      <p:graphicFrame>
        <p:nvGraphicFramePr>
          <p:cNvPr id="1464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821820"/>
              </p:ext>
            </p:extLst>
          </p:nvPr>
        </p:nvGraphicFramePr>
        <p:xfrm>
          <a:off x="6542088" y="4046538"/>
          <a:ext cx="4397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" name="Equation" r:id="rId9" imgW="190500" imgH="228600" progId="Equation.DSMT4">
                  <p:embed/>
                </p:oleObj>
              </mc:Choice>
              <mc:Fallback>
                <p:oleObj name="Equation" r:id="rId9" imgW="19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2088" y="4046538"/>
                        <a:ext cx="439737" cy="52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612000"/>
              </p:ext>
            </p:extLst>
          </p:nvPr>
        </p:nvGraphicFramePr>
        <p:xfrm>
          <a:off x="2936875" y="5041900"/>
          <a:ext cx="458788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9" name="Equation" r:id="rId11" imgW="165100" imgH="228600" progId="Equation.DSMT4">
                  <p:embed/>
                </p:oleObj>
              </mc:Choice>
              <mc:Fallback>
                <p:oleObj name="Equation" r:id="rId11" imgW="1651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5041900"/>
                        <a:ext cx="458788" cy="5064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Arrow Connector 44"/>
          <p:cNvCxnSpPr/>
          <p:nvPr/>
        </p:nvCxnSpPr>
        <p:spPr>
          <a:xfrm rot="10800000" flipV="1">
            <a:off x="3505200" y="2209800"/>
            <a:ext cx="9906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4724400" y="2209800"/>
            <a:ext cx="1143000" cy="381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008304" y="4572000"/>
            <a:ext cx="1135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Absorbing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943600" y="2209800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t≥</a:t>
            </a:r>
            <a:r>
              <a:rPr lang="el-GR" sz="2800" i="1" dirty="0" smtClean="0"/>
              <a:t>τ</a:t>
            </a:r>
            <a:endParaRPr lang="en-US" sz="2800" i="1" baseline="30000" dirty="0"/>
          </a:p>
        </p:txBody>
      </p:sp>
      <p:sp>
        <p:nvSpPr>
          <p:cNvPr id="50" name="TextBox 49"/>
          <p:cNvSpPr txBox="1"/>
          <p:nvPr/>
        </p:nvSpPr>
        <p:spPr>
          <a:xfrm>
            <a:off x="2590800" y="22098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t&lt;</a:t>
            </a:r>
            <a:r>
              <a:rPr lang="el-GR" sz="2800" i="1" dirty="0" smtClean="0"/>
              <a:t>τ</a:t>
            </a:r>
            <a:endParaRPr lang="en-US" sz="2800" i="1" baseline="30000" dirty="0"/>
          </a:p>
        </p:txBody>
      </p:sp>
      <p:graphicFrame>
        <p:nvGraphicFramePr>
          <p:cNvPr id="146444" name="Object 12"/>
          <p:cNvGraphicFramePr>
            <a:graphicFrameLocks noChangeAspect="1"/>
          </p:cNvGraphicFramePr>
          <p:nvPr/>
        </p:nvGraphicFramePr>
        <p:xfrm>
          <a:off x="685800" y="4114800"/>
          <a:ext cx="3810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" name="Equation" r:id="rId13" imgW="164880" imgH="241200" progId="Equation.DSMT4">
                  <p:embed/>
                </p:oleObj>
              </mc:Choice>
              <mc:Fallback>
                <p:oleObj name="Equation" r:id="rId13" imgW="1648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114800"/>
                        <a:ext cx="381000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Arrow Connector 55"/>
          <p:cNvCxnSpPr/>
          <p:nvPr/>
        </p:nvCxnSpPr>
        <p:spPr>
          <a:xfrm>
            <a:off x="2057400" y="4572000"/>
            <a:ext cx="38100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5257800" y="4419600"/>
            <a:ext cx="457200" cy="1524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64301" y="3104669"/>
            <a:ext cx="6303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Pick size and persistence of shock to generate 10 percent drop in output and 2 percent drop in inflation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04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1" grpId="0" animBg="1"/>
      <p:bldP spid="34" grpId="0"/>
      <p:bldP spid="35" grpId="0"/>
      <p:bldP spid="49" grpId="0"/>
      <p:bldP spid="50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Eggertsson/Woodford meets </a:t>
            </a:r>
            <a:r>
              <a:rPr lang="en-US" dirty="0" err="1" smtClean="0"/>
              <a:t>Barro</a:t>
            </a:r>
            <a:r>
              <a:rPr lang="en-US" dirty="0" smtClean="0"/>
              <a:t> under discretion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361556"/>
              </p:ext>
            </p:extLst>
          </p:nvPr>
        </p:nvGraphicFramePr>
        <p:xfrm>
          <a:off x="439737" y="1774032"/>
          <a:ext cx="824706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5" name="Equation" r:id="rId4" imgW="2933700" imgH="254000" progId="Equation.DSMT4">
                  <p:embed/>
                </p:oleObj>
              </mc:Choice>
              <mc:Fallback>
                <p:oleObj name="Equation" r:id="rId4" imgW="2933700" imgH="2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9737" y="1774032"/>
                        <a:ext cx="8247063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737025"/>
              </p:ext>
            </p:extLst>
          </p:nvPr>
        </p:nvGraphicFramePr>
        <p:xfrm>
          <a:off x="906463" y="2834709"/>
          <a:ext cx="122713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6" name="Equation" r:id="rId6" imgW="444500" imgH="203200" progId="Equation.DSMT4">
                  <p:embed/>
                </p:oleObj>
              </mc:Choice>
              <mc:Fallback>
                <p:oleObj name="Equation" r:id="rId6" imgW="4445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6463" y="2834709"/>
                        <a:ext cx="1227137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682268"/>
              </p:ext>
            </p:extLst>
          </p:nvPr>
        </p:nvGraphicFramePr>
        <p:xfrm>
          <a:off x="914926" y="4392968"/>
          <a:ext cx="11922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7" name="Equation" r:id="rId8" imgW="431800" imgH="203200" progId="Equation.DSMT4">
                  <p:embed/>
                </p:oleObj>
              </mc:Choice>
              <mc:Fallback>
                <p:oleObj name="Equation" r:id="rId8" imgW="4318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4926" y="4392968"/>
                        <a:ext cx="119221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484136"/>
              </p:ext>
            </p:extLst>
          </p:nvPr>
        </p:nvGraphicFramePr>
        <p:xfrm>
          <a:off x="2684463" y="2619164"/>
          <a:ext cx="2559050" cy="133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8" name="Equation" r:id="rId10" imgW="927100" imgH="482600" progId="Equation.DSMT4">
                  <p:embed/>
                </p:oleObj>
              </mc:Choice>
              <mc:Fallback>
                <p:oleObj name="Equation" r:id="rId10" imgW="9271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84463" y="2619164"/>
                        <a:ext cx="2559050" cy="1335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555065"/>
              </p:ext>
            </p:extLst>
          </p:nvPr>
        </p:nvGraphicFramePr>
        <p:xfrm>
          <a:off x="2684463" y="4282524"/>
          <a:ext cx="5746750" cy="133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9" name="Equation" r:id="rId12" imgW="2082800" imgH="482600" progId="Equation.DSMT4">
                  <p:embed/>
                </p:oleObj>
              </mc:Choice>
              <mc:Fallback>
                <p:oleObj name="Equation" r:id="rId12" imgW="20828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84463" y="4282524"/>
                        <a:ext cx="5746750" cy="1335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438293" y="5617611"/>
            <a:ext cx="52054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</a:rPr>
              <a:t>η</a:t>
            </a:r>
            <a:r>
              <a:rPr lang="en-US" sz="3200" dirty="0" smtClean="0"/>
              <a:t>  goes up when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ρ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/>
              <a:t>goes down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1908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ZLB-Output drop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475" r="-14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084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ZLB-Deflation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212" r="-2212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4923923" y="4660863"/>
            <a:ext cx="3414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Note: Inflation is not zero out of the trap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463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QE Experiment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At ZLB, keep the level the state variable constant.</a:t>
            </a:r>
          </a:p>
          <a:p>
            <a:pPr lvl="1"/>
            <a:r>
              <a:rPr lang="en-US" dirty="0" smtClean="0"/>
              <a:t>Debt 30% above steady state</a:t>
            </a:r>
          </a:p>
          <a:p>
            <a:pPr lvl="1"/>
            <a:endParaRPr lang="en-US" dirty="0"/>
          </a:p>
          <a:p>
            <a:r>
              <a:rPr lang="en-US" dirty="0" smtClean="0"/>
              <a:t>Reduce duration of government debt by 7 months once-and-for all, starting from 16 </a:t>
            </a:r>
            <a:r>
              <a:rPr lang="en-US" dirty="0" err="1" smtClean="0"/>
              <a:t>qts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Based on estimated from </a:t>
            </a:r>
            <a:r>
              <a:rPr lang="en-US" dirty="0" err="1" smtClean="0"/>
              <a:t>Chadha</a:t>
            </a:r>
            <a:r>
              <a:rPr lang="en-US" dirty="0" smtClean="0"/>
              <a:t>, Turner and </a:t>
            </a:r>
            <a:r>
              <a:rPr lang="en-US" dirty="0" err="1" smtClean="0"/>
              <a:t>Zampoli</a:t>
            </a:r>
            <a:r>
              <a:rPr lang="en-US" dirty="0" smtClean="0"/>
              <a:t> (2013) of the effect of the 2011 QE program</a:t>
            </a:r>
          </a:p>
          <a:p>
            <a:pPr lvl="1"/>
            <a:r>
              <a:rPr lang="en-US" dirty="0" smtClean="0"/>
              <a:t>Later: Show results for time-varying debt.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653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ZLB-QE-Output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186" r="-81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60120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ZLB-QE-Real Interest Rate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204" r="-72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5900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Shortening the maturity of debt from 16 quarters to 9.1 quarters (as opposed to 13.7)	…..</a:t>
            </a:r>
          </a:p>
          <a:p>
            <a:pPr marL="0" indent="0">
              <a:buNone/>
            </a:pPr>
            <a:r>
              <a:rPr lang="en-US" dirty="0" smtClean="0"/>
              <a:t>	….. Completely eliminates the output gap.</a:t>
            </a:r>
          </a:p>
          <a:p>
            <a:r>
              <a:rPr lang="en-US" dirty="0" smtClean="0"/>
              <a:t>The point here is not really that these numbers are </a:t>
            </a:r>
            <a:r>
              <a:rPr lang="en-US" dirty="0" smtClean="0"/>
              <a:t>useful </a:t>
            </a:r>
            <a:r>
              <a:rPr lang="en-US" dirty="0" smtClean="0"/>
              <a:t>as “estimates”.</a:t>
            </a:r>
          </a:p>
          <a:p>
            <a:r>
              <a:rPr lang="en-US" dirty="0" smtClean="0"/>
              <a:t>Rather that the standard model – under relatively reasonable parameterization, suggest these effect may not be trivial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  <a:sym typeface="Wingdings"/>
              </a:rPr>
              <a:t> Strong incentive effects of shortening maturity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7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QE gives incentive to keep </a:t>
            </a:r>
            <a:br>
              <a:rPr lang="en-US" dirty="0" smtClean="0"/>
            </a:br>
            <a:r>
              <a:rPr lang="en-US" dirty="0" smtClean="0"/>
              <a:t>future real rates 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More short term debt, the incentive to keep the short term real interest rate low is higher</a:t>
            </a:r>
          </a:p>
          <a:p>
            <a:pPr lvl="1"/>
            <a:r>
              <a:rPr lang="en-US" dirty="0" smtClean="0"/>
              <a:t>Reduces the cost of rolling over debt</a:t>
            </a:r>
          </a:p>
          <a:p>
            <a:r>
              <a:rPr lang="en-US" dirty="0" smtClean="0"/>
              <a:t>Alternative way of putting bit: With more short short term debt “increased exposure to interest rate risk”.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More costly for the government to renege on promises to keep interest rate low</a:t>
            </a:r>
          </a:p>
          <a:p>
            <a:r>
              <a:rPr lang="en-US" dirty="0" smtClean="0"/>
              <a:t>How to capture this? </a:t>
            </a:r>
            <a:endParaRPr lang="en-US" dirty="0"/>
          </a:p>
          <a:p>
            <a:r>
              <a:rPr lang="en-US" dirty="0" smtClean="0"/>
              <a:t>Experiment</a:t>
            </a:r>
          </a:p>
          <a:p>
            <a:pPr lvl="1"/>
            <a:r>
              <a:rPr lang="en-US" dirty="0" smtClean="0"/>
              <a:t>Unexpected policy deviation from optimal discretionary policy out of ZLB and keep output and inflation at zero.</a:t>
            </a:r>
          </a:p>
          <a:p>
            <a:pPr lvl="1"/>
            <a:r>
              <a:rPr lang="en-US" dirty="0" smtClean="0"/>
              <a:t>Compare to optimal policy, how large are the resulting tax increases?</a:t>
            </a:r>
          </a:p>
          <a:p>
            <a:pPr lvl="1"/>
            <a:r>
              <a:rPr lang="en-US" dirty="0" smtClean="0"/>
              <a:t>How do these tax increases compare at long and short duration of debt?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3187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QE increases the cost of reneging on keeping real rates low.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4541" b="4541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4983824" y="2396330"/>
            <a:ext cx="33904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Main point: Cost of reneging from “optimal policy” which implies keeping real rate low for a substantial period is now higher than it was before.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3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79157" cy="48190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“The </a:t>
            </a:r>
            <a:r>
              <a:rPr lang="en-US" dirty="0"/>
              <a:t>problem with </a:t>
            </a:r>
            <a:r>
              <a:rPr lang="en-US" dirty="0" err="1" smtClean="0"/>
              <a:t>Quantiative</a:t>
            </a:r>
            <a:r>
              <a:rPr lang="en-US" dirty="0" smtClean="0"/>
              <a:t> Easing </a:t>
            </a:r>
            <a:r>
              <a:rPr lang="en-US" dirty="0"/>
              <a:t>is it works in practice but it doesn't work in </a:t>
            </a:r>
            <a:r>
              <a:rPr lang="en-US" dirty="0" smtClean="0"/>
              <a:t>theory.”</a:t>
            </a:r>
            <a:br>
              <a:rPr lang="en-US" dirty="0" smtClean="0"/>
            </a:br>
            <a:endParaRPr lang="en-US" dirty="0"/>
          </a:p>
          <a:p>
            <a:pPr marL="0" indent="0">
              <a:buNone/>
            </a:pPr>
            <a:r>
              <a:rPr lang="en-US" dirty="0" smtClean="0"/>
              <a:t>Ben Bernanke, January 16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b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384" y="2102446"/>
            <a:ext cx="2857500" cy="285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100"/>
            <a:ext cx="9144000" cy="600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68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Time-varying duration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considered a one time reduction in the duration of the debt.</a:t>
            </a:r>
          </a:p>
          <a:p>
            <a:r>
              <a:rPr lang="en-US" dirty="0" smtClean="0"/>
              <a:t>But is there an incentive for the government to increase duration of debt once the economy has recovered?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966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varying duration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8266" r="-28266"/>
          <a:stretch>
            <a:fillRect/>
          </a:stretch>
        </p:blipFill>
        <p:spPr>
          <a:xfrm>
            <a:off x="1" y="1210148"/>
            <a:ext cx="9416552" cy="5391744"/>
          </a:xfrm>
        </p:spPr>
      </p:pic>
    </p:spTree>
    <p:extLst>
      <p:ext uri="{BB962C8B-B14F-4D97-AF65-F5344CB8AC3E}">
        <p14:creationId xmlns:p14="http://schemas.microsoft.com/office/powerpoint/2010/main" val="3686026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varying duration at ZLB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456" r="-8456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5403137" y="2084808"/>
            <a:ext cx="30310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Slightly bigger impact on output</a:t>
            </a:r>
          </a:p>
          <a:p>
            <a:endParaRPr lang="en-US" dirty="0"/>
          </a:p>
          <a:p>
            <a:r>
              <a:rPr lang="en-US" dirty="0" smtClean="0"/>
              <a:t>Important extension:  A full non-linear solution</a:t>
            </a:r>
          </a:p>
        </p:txBody>
      </p:sp>
    </p:spTree>
    <p:extLst>
      <p:ext uri="{BB962C8B-B14F-4D97-AF65-F5344CB8AC3E}">
        <p14:creationId xmlns:p14="http://schemas.microsoft.com/office/powerpoint/2010/main" val="2724371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Provide a model without financial frictions in which QE is not neutral</a:t>
            </a:r>
          </a:p>
          <a:p>
            <a:r>
              <a:rPr lang="en-US" dirty="0" smtClean="0"/>
              <a:t>QE affects expectations about future policy action and provides a commitment device</a:t>
            </a:r>
          </a:p>
          <a:p>
            <a:pPr lvl="1"/>
            <a:r>
              <a:rPr lang="en-US" dirty="0" smtClean="0"/>
              <a:t>A signaling role</a:t>
            </a:r>
          </a:p>
          <a:p>
            <a:pPr marL="514350" indent="-457200"/>
            <a:r>
              <a:rPr lang="en-US" dirty="0" smtClean="0"/>
              <a:t>In time-consistent equilibrium, shortening the maturity of outstanding debt provides incentives to keep short-term real interest rate low in the future.</a:t>
            </a:r>
          </a:p>
          <a:p>
            <a:pPr marL="514350" indent="-457200"/>
            <a:r>
              <a:rPr lang="en-US" dirty="0" smtClean="0"/>
              <a:t>How to think about this?</a:t>
            </a:r>
          </a:p>
          <a:p>
            <a:pPr marL="914400" lvl="1" indent="-457200"/>
            <a:r>
              <a:rPr lang="en-US" b="1" dirty="0" smtClean="0">
                <a:solidFill>
                  <a:srgbClr val="FF0000"/>
                </a:solidFill>
              </a:rPr>
              <a:t>Shortening maturity one way of making “forward guidance” credible.</a:t>
            </a:r>
          </a:p>
        </p:txBody>
      </p:sp>
    </p:spTree>
    <p:extLst>
      <p:ext uri="{BB962C8B-B14F-4D97-AF65-F5344CB8AC3E}">
        <p14:creationId xmlns:p14="http://schemas.microsoft.com/office/powerpoint/2010/main" val="611367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 non-linear approximation of the model. Particularly important in thinking about time-varying maturity.</a:t>
            </a:r>
          </a:p>
          <a:p>
            <a:r>
              <a:rPr lang="en-US" dirty="0" smtClean="0"/>
              <a:t>Central bank balance sheet concerns directly if the budget constraints are not consolidated</a:t>
            </a:r>
          </a:p>
          <a:p>
            <a:pPr lvl="1"/>
            <a:r>
              <a:rPr lang="en-US" dirty="0" smtClean="0"/>
              <a:t>Similar forces at work, but may be subtle differences to be seen.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36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Provide one such theory</a:t>
            </a:r>
          </a:p>
          <a:p>
            <a:r>
              <a:rPr lang="en-US" dirty="0" smtClean="0"/>
              <a:t>QE aimed at reducing long-term rates</a:t>
            </a:r>
          </a:p>
          <a:p>
            <a:r>
              <a:rPr lang="en-US" dirty="0" smtClean="0"/>
              <a:t>Empirical evidence suggest this did work </a:t>
            </a:r>
            <a:r>
              <a:rPr lang="fr-FR" dirty="0"/>
              <a:t> </a:t>
            </a:r>
            <a:endParaRPr lang="fr-FR" dirty="0" smtClean="0"/>
          </a:p>
          <a:p>
            <a:pPr lvl="1"/>
            <a:r>
              <a:rPr lang="fr-FR" dirty="0" smtClean="0"/>
              <a:t>Gagnon </a:t>
            </a:r>
            <a:r>
              <a:rPr lang="fr-FR" dirty="0"/>
              <a:t>et al (2011)</a:t>
            </a:r>
            <a:r>
              <a:rPr lang="fr-FR" dirty="0" smtClean="0"/>
              <a:t>, </a:t>
            </a:r>
            <a:r>
              <a:rPr lang="fr-FR" dirty="0" err="1" smtClean="0"/>
              <a:t>Krishnamurthy</a:t>
            </a:r>
            <a:r>
              <a:rPr lang="fr-FR" dirty="0" smtClean="0"/>
              <a:t> </a:t>
            </a:r>
            <a:r>
              <a:rPr lang="fr-FR" dirty="0"/>
              <a:t>and </a:t>
            </a:r>
            <a:r>
              <a:rPr lang="fr-FR" dirty="0" err="1"/>
              <a:t>Vissing</a:t>
            </a:r>
            <a:r>
              <a:rPr lang="fr-FR" dirty="0"/>
              <a:t>-Jorgensen (2011), Hamilton and Wu (2012)</a:t>
            </a:r>
            <a:r>
              <a:rPr lang="fr-FR" dirty="0" smtClean="0"/>
              <a:t>, </a:t>
            </a:r>
            <a:r>
              <a:rPr lang="fr-FR" dirty="0" err="1" smtClean="0"/>
              <a:t>Swanson</a:t>
            </a:r>
            <a:r>
              <a:rPr lang="fr-FR" dirty="0" smtClean="0"/>
              <a:t> </a:t>
            </a:r>
            <a:r>
              <a:rPr lang="fr-FR" dirty="0"/>
              <a:t>and Williams (2013), Bauer and </a:t>
            </a:r>
            <a:r>
              <a:rPr lang="fr-FR" dirty="0" err="1"/>
              <a:t>Rudebusch</a:t>
            </a:r>
            <a:r>
              <a:rPr lang="fr-FR" dirty="0"/>
              <a:t> (2013</a:t>
            </a:r>
            <a:r>
              <a:rPr lang="fr-FR" dirty="0" smtClean="0"/>
              <a:t>).</a:t>
            </a:r>
            <a:endParaRPr lang="en-US" dirty="0" smtClean="0"/>
          </a:p>
          <a:p>
            <a:r>
              <a:rPr lang="en-US" dirty="0" smtClean="0"/>
              <a:t>But money and short-term bonds equivalent.</a:t>
            </a:r>
          </a:p>
          <a:p>
            <a:r>
              <a:rPr lang="en-US" dirty="0" smtClean="0"/>
              <a:t>QE </a:t>
            </a:r>
            <a:r>
              <a:rPr lang="en-US" dirty="0" smtClean="0"/>
              <a:t>really just like shortening the maturity structure of government debt.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90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4582"/>
            <a:ext cx="8229600" cy="1143000"/>
          </a:xfrm>
        </p:spPr>
        <p:txBody>
          <a:bodyPr/>
          <a:lstStyle/>
          <a:p>
            <a:r>
              <a:rPr lang="en-US" dirty="0" smtClean="0"/>
              <a:t>Previous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Open market operations neutral if no change in expectation about future short term rates.</a:t>
            </a:r>
          </a:p>
          <a:p>
            <a:pPr lvl="1"/>
            <a:r>
              <a:rPr lang="en-US" dirty="0" smtClean="0"/>
              <a:t>Long rates depends on current and future short rates</a:t>
            </a:r>
          </a:p>
          <a:p>
            <a:pPr lvl="1"/>
            <a:r>
              <a:rPr lang="en-US" dirty="0" smtClean="0"/>
              <a:t>Wallace (1981), Eggertsson and Woodford (2003)</a:t>
            </a:r>
          </a:p>
          <a:p>
            <a:pPr lvl="1"/>
            <a:r>
              <a:rPr lang="en-US" dirty="0" smtClean="0"/>
              <a:t>“QE does not work in theory”</a:t>
            </a:r>
          </a:p>
          <a:p>
            <a:r>
              <a:rPr lang="en-US" dirty="0" smtClean="0"/>
              <a:t>But! Asset segmentation when assets imperfect substitutes (portfolio channel)</a:t>
            </a:r>
          </a:p>
          <a:p>
            <a:pPr lvl="1"/>
            <a:r>
              <a:rPr lang="en-US" dirty="0" smtClean="0"/>
              <a:t>One problem: Small quantitatively</a:t>
            </a:r>
          </a:p>
          <a:p>
            <a:pPr lvl="1"/>
            <a:r>
              <a:rPr lang="en-US" dirty="0" smtClean="0"/>
              <a:t>“QE does not work in theory”</a:t>
            </a:r>
          </a:p>
          <a:p>
            <a:r>
              <a:rPr lang="en-US" dirty="0" smtClean="0"/>
              <a:t>This paper: </a:t>
            </a:r>
          </a:p>
          <a:p>
            <a:pPr lvl="1"/>
            <a:r>
              <a:rPr lang="en-US" dirty="0" smtClean="0"/>
              <a:t>QE affects expectation about future policy</a:t>
            </a:r>
          </a:p>
          <a:p>
            <a:pPr lvl="1"/>
            <a:r>
              <a:rPr lang="en-US" dirty="0" smtClean="0"/>
              <a:t>It provides “signal” about future short-term real interest rates.</a:t>
            </a:r>
          </a:p>
          <a:p>
            <a:pPr lvl="1"/>
            <a:r>
              <a:rPr lang="en-US" dirty="0" smtClean="0"/>
              <a:t>Possibly large effects?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838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basic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32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Time consistency problem in a liquidity trap</a:t>
            </a:r>
          </a:p>
          <a:p>
            <a:r>
              <a:rPr lang="en-US" dirty="0" smtClean="0"/>
              <a:t>Want to commit to lower future real rates but  can´t </a:t>
            </a:r>
            <a:r>
              <a:rPr lang="en-US" dirty="0" smtClean="0">
                <a:sym typeface="Wingdings"/>
              </a:rPr>
              <a:t> incentive to renege.</a:t>
            </a:r>
            <a:endParaRPr lang="en-US" dirty="0" smtClean="0"/>
          </a:p>
          <a:p>
            <a:r>
              <a:rPr lang="en-US" dirty="0" smtClean="0"/>
              <a:t>Buying long </a:t>
            </a:r>
            <a:r>
              <a:rPr lang="en-US" dirty="0" smtClean="0"/>
              <a:t>term-debt </a:t>
            </a:r>
            <a:r>
              <a:rPr lang="en-US" dirty="0" smtClean="0"/>
              <a:t>makes keeping future real rates low ´credible´</a:t>
            </a:r>
            <a:r>
              <a:rPr lang="en-US" dirty="0"/>
              <a:t> </a:t>
            </a:r>
            <a:r>
              <a:rPr lang="en-US" dirty="0" smtClean="0"/>
              <a:t>(shortening debt maturity).</a:t>
            </a:r>
          </a:p>
          <a:p>
            <a:r>
              <a:rPr lang="en-US" dirty="0" smtClean="0"/>
              <a:t>Similar to Lucas and </a:t>
            </a:r>
            <a:r>
              <a:rPr lang="en-US" dirty="0" err="1" smtClean="0"/>
              <a:t>Stokey</a:t>
            </a:r>
            <a:r>
              <a:rPr lang="en-US" dirty="0" smtClean="0"/>
              <a:t> (1983) and following literature but in another direction (in LS duration increased to reduce inflation bias)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Calvo</a:t>
            </a:r>
            <a:r>
              <a:rPr lang="en-US" dirty="0" smtClean="0"/>
              <a:t> and </a:t>
            </a:r>
            <a:r>
              <a:rPr lang="en-US" dirty="0" err="1" smtClean="0"/>
              <a:t>Obstfeld</a:t>
            </a:r>
            <a:r>
              <a:rPr lang="en-US" dirty="0" smtClean="0"/>
              <a:t> (1988), </a:t>
            </a:r>
            <a:r>
              <a:rPr lang="en-US" dirty="0" err="1" smtClean="0"/>
              <a:t>Persson</a:t>
            </a:r>
            <a:r>
              <a:rPr lang="en-US" dirty="0" smtClean="0"/>
              <a:t>, </a:t>
            </a:r>
            <a:r>
              <a:rPr lang="en-US" dirty="0" err="1" smtClean="0"/>
              <a:t>Persson</a:t>
            </a:r>
            <a:r>
              <a:rPr lang="en-US" dirty="0" smtClean="0"/>
              <a:t> and </a:t>
            </a:r>
            <a:r>
              <a:rPr lang="en-US" dirty="0" err="1" smtClean="0"/>
              <a:t>Svensson</a:t>
            </a:r>
            <a:r>
              <a:rPr lang="en-US" dirty="0"/>
              <a:t> </a:t>
            </a:r>
            <a:r>
              <a:rPr lang="en-US" dirty="0" smtClean="0"/>
              <a:t>(1987), Alvarez, Kehoe and </a:t>
            </a:r>
            <a:r>
              <a:rPr lang="en-US" dirty="0" err="1" smtClean="0"/>
              <a:t>Neumeyer</a:t>
            </a:r>
            <a:r>
              <a:rPr lang="en-US" dirty="0" smtClean="0"/>
              <a:t> (2004).</a:t>
            </a:r>
            <a:endParaRPr lang="en-US" dirty="0" smtClean="0"/>
          </a:p>
          <a:p>
            <a:r>
              <a:rPr lang="en-US" dirty="0" smtClean="0"/>
              <a:t>Here, as in LS and other literature, focus on a consolidated government balance sheet.</a:t>
            </a:r>
          </a:p>
          <a:p>
            <a:pPr lvl="1"/>
            <a:r>
              <a:rPr lang="en-US" dirty="0" smtClean="0"/>
              <a:t> more realistically want to separate CB and Treasury and understand the full dynamic incentives taking </a:t>
            </a:r>
            <a:r>
              <a:rPr lang="en-US" dirty="0" err="1" smtClean="0"/>
              <a:t>politicall</a:t>
            </a:r>
            <a:r>
              <a:rPr lang="en-US" dirty="0" smtClean="0"/>
              <a:t> dynamic into account.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When you hold more short term debt you are more sensitive to raising interest rate as it will increase your debt burden (balance sheet losses).</a:t>
            </a:r>
          </a:p>
        </p:txBody>
      </p:sp>
    </p:spTree>
    <p:extLst>
      <p:ext uri="{BB962C8B-B14F-4D97-AF65-F5344CB8AC3E}">
        <p14:creationId xmlns:p14="http://schemas.microsoft.com/office/powerpoint/2010/main" val="207537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216825" y="3511550"/>
            <a:ext cx="579472" cy="65592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66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52476" y="3441313"/>
            <a:ext cx="2023699" cy="72616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66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Model: Households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477499"/>
              </p:ext>
            </p:extLst>
          </p:nvPr>
        </p:nvGraphicFramePr>
        <p:xfrm>
          <a:off x="1523491" y="1529556"/>
          <a:ext cx="5982717" cy="1549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" name="Equation" r:id="rId3" imgW="1892300" imgH="444500" progId="Equation.DSMT4">
                  <p:embed/>
                </p:oleObj>
              </mc:Choice>
              <mc:Fallback>
                <p:oleObj name="Equation" r:id="rId3" imgW="18923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3491" y="1529556"/>
                        <a:ext cx="5982717" cy="1549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826319"/>
              </p:ext>
            </p:extLst>
          </p:nvPr>
        </p:nvGraphicFramePr>
        <p:xfrm>
          <a:off x="4514850" y="334645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" name="Equation" r:id="rId5" imgW="114300" imgH="165100" progId="Equation.DSMT4">
                  <p:embed/>
                </p:oleObj>
              </mc:Choice>
              <mc:Fallback>
                <p:oleObj name="Equation" r:id="rId5" imgW="1143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334645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312591"/>
              </p:ext>
            </p:extLst>
          </p:nvPr>
        </p:nvGraphicFramePr>
        <p:xfrm>
          <a:off x="383735" y="3441313"/>
          <a:ext cx="8490827" cy="64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" name="Equation" r:id="rId7" imgW="3314700" imgH="228600" progId="Equation.DSMT4">
                  <p:embed/>
                </p:oleObj>
              </mc:Choice>
              <mc:Fallback>
                <p:oleObj name="Equation" r:id="rId7" imgW="33147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3735" y="3441313"/>
                        <a:ext cx="8490827" cy="645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027097"/>
              </p:ext>
            </p:extLst>
          </p:nvPr>
        </p:nvGraphicFramePr>
        <p:xfrm>
          <a:off x="1140120" y="4455223"/>
          <a:ext cx="2549525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" name="Equation" r:id="rId9" imgW="1092200" imgH="469900" progId="Equation.DSMT4">
                  <p:embed/>
                </p:oleObj>
              </mc:Choice>
              <mc:Fallback>
                <p:oleObj name="Equation" r:id="rId9" imgW="1092200" imgH="469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40120" y="4455223"/>
                        <a:ext cx="2549525" cy="1211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76101"/>
              </p:ext>
            </p:extLst>
          </p:nvPr>
        </p:nvGraphicFramePr>
        <p:xfrm>
          <a:off x="5417055" y="4455223"/>
          <a:ext cx="2519362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1" name="Equation" r:id="rId11" imgW="1079500" imgH="469900" progId="Equation.DSMT4">
                  <p:embed/>
                </p:oleObj>
              </mc:Choice>
              <mc:Fallback>
                <p:oleObj name="Equation" r:id="rId11" imgW="1079500" imgH="469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17055" y="4455223"/>
                        <a:ext cx="2519362" cy="1211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966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Perpetuity bond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57200" y="3262762"/>
            <a:ext cx="7217048" cy="288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643318"/>
              </p:ext>
            </p:extLst>
          </p:nvPr>
        </p:nvGraphicFramePr>
        <p:xfrm>
          <a:off x="464493" y="2227346"/>
          <a:ext cx="541856" cy="794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" name="Equation" r:id="rId3" imgW="152400" imgH="203200" progId="Equation.3">
                  <p:embed/>
                </p:oleObj>
              </mc:Choice>
              <mc:Fallback>
                <p:oleObj name="Equation" r:id="rId3" imgW="152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493" y="2227346"/>
                        <a:ext cx="541856" cy="794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192856"/>
              </p:ext>
            </p:extLst>
          </p:nvPr>
        </p:nvGraphicFramePr>
        <p:xfrm>
          <a:off x="2220610" y="2706688"/>
          <a:ext cx="20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7" name="Equation" r:id="rId5" imgW="101600" imgH="152400" progId="Equation.3">
                  <p:embed/>
                </p:oleObj>
              </mc:Choice>
              <mc:Fallback>
                <p:oleObj name="Equation" r:id="rId5" imgW="101600" imgH="152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0610" y="2706688"/>
                        <a:ext cx="203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103844"/>
              </p:ext>
            </p:extLst>
          </p:nvPr>
        </p:nvGraphicFramePr>
        <p:xfrm>
          <a:off x="3263341" y="2678896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" name="Equation" r:id="rId7" imgW="139700" imgH="165100" progId="Equation.3">
                  <p:embed/>
                </p:oleObj>
              </mc:Choice>
              <mc:Fallback>
                <p:oleObj name="Equation" r:id="rId7" imgW="1397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63341" y="2678896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046302"/>
              </p:ext>
            </p:extLst>
          </p:nvPr>
        </p:nvGraphicFramePr>
        <p:xfrm>
          <a:off x="4297815" y="2566988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9" name="Equation" r:id="rId9" imgW="203200" imgH="228600" progId="Equation.3">
                  <p:embed/>
                </p:oleObj>
              </mc:Choice>
              <mc:Fallback>
                <p:oleObj name="Equation" r:id="rId9" imgW="203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97815" y="2566988"/>
                        <a:ext cx="406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748640"/>
              </p:ext>
            </p:extLst>
          </p:nvPr>
        </p:nvGraphicFramePr>
        <p:xfrm>
          <a:off x="5425637" y="2566988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0" name="Equation" r:id="rId11" imgW="190500" imgH="228600" progId="Equation.3">
                  <p:embed/>
                </p:oleObj>
              </mc:Choice>
              <mc:Fallback>
                <p:oleObj name="Equation" r:id="rId11" imgW="1905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25637" y="2566988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625641"/>
              </p:ext>
            </p:extLst>
          </p:nvPr>
        </p:nvGraphicFramePr>
        <p:xfrm>
          <a:off x="6524246" y="2566988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1" name="Equation" r:id="rId13" imgW="190500" imgH="228600" progId="Equation.3">
                  <p:embed/>
                </p:oleObj>
              </mc:Choice>
              <mc:Fallback>
                <p:oleObj name="Equation" r:id="rId13" imgW="1905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24246" y="2566988"/>
                        <a:ext cx="381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80205" y="3824532"/>
            <a:ext cx="457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Risk free one period debt </a:t>
            </a:r>
            <a:r>
              <a:rPr lang="en-US" sz="2800" i="1" dirty="0" err="1" smtClean="0"/>
              <a:t>ρ</a:t>
            </a:r>
            <a:r>
              <a:rPr lang="en-US" sz="2800" i="1" dirty="0" smtClean="0"/>
              <a:t> =0</a:t>
            </a:r>
            <a:r>
              <a:rPr lang="en-US" sz="2800" dirty="0" smtClean="0"/>
              <a:t>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0205" y="4836559"/>
            <a:ext cx="3604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More generally </a:t>
            </a:r>
            <a:r>
              <a:rPr lang="en-US" sz="2800" dirty="0"/>
              <a:t>for </a:t>
            </a:r>
            <a:r>
              <a:rPr lang="en-US" sz="2800" i="1" dirty="0" err="1" smtClean="0"/>
              <a:t>ρ</a:t>
            </a:r>
            <a:r>
              <a:rPr lang="en-US" sz="2800" i="1" dirty="0" smtClean="0"/>
              <a:t>&gt;0 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587967"/>
              </p:ext>
            </p:extLst>
          </p:nvPr>
        </p:nvGraphicFramePr>
        <p:xfrm>
          <a:off x="6051968" y="3709902"/>
          <a:ext cx="1186751" cy="967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2" name="Equation" r:id="rId15" imgW="584200" imgH="431800" progId="Equation.3">
                  <p:embed/>
                </p:oleObj>
              </mc:Choice>
              <mc:Fallback>
                <p:oleObj name="Equation" r:id="rId15" imgW="5842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51968" y="3709902"/>
                        <a:ext cx="1186751" cy="967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61207"/>
              </p:ext>
            </p:extLst>
          </p:nvPr>
        </p:nvGraphicFramePr>
        <p:xfrm>
          <a:off x="1143000" y="3340100"/>
          <a:ext cx="68580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3" name="Document" r:id="rId17" imgW="6858000" imgH="177800" progId="Word.Document.12">
                  <p:embed/>
                </p:oleObj>
              </mc:Choice>
              <mc:Fallback>
                <p:oleObj name="Document" r:id="rId17" imgW="6858000" imgH="17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43000" y="3340100"/>
                        <a:ext cx="68580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952543"/>
              </p:ext>
            </p:extLst>
          </p:nvPr>
        </p:nvGraphicFramePr>
        <p:xfrm>
          <a:off x="5132129" y="4716858"/>
          <a:ext cx="2297112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4" name="Equation" r:id="rId19" imgW="1130300" imgH="431800" progId="Equation.3">
                  <p:embed/>
                </p:oleObj>
              </mc:Choice>
              <mc:Fallback>
                <p:oleObj name="Equation" r:id="rId19" imgW="11303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32129" y="4716858"/>
                        <a:ext cx="2297112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62789"/>
              </p:ext>
            </p:extLst>
          </p:nvPr>
        </p:nvGraphicFramePr>
        <p:xfrm>
          <a:off x="7510463" y="2566988"/>
          <a:ext cx="838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5" name="Equation" r:id="rId21" imgW="419100" imgH="228600" progId="Equation.3">
                  <p:embed/>
                </p:oleObj>
              </mc:Choice>
              <mc:Fallback>
                <p:oleObj name="Equation" r:id="rId21" imgW="4191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10463" y="2566988"/>
                        <a:ext cx="838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7345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Quantitative easing is reducing </a:t>
            </a:r>
            <a:r>
              <a:rPr lang="en-US" dirty="0" err="1" smtClean="0"/>
              <a:t>ρ</a:t>
            </a:r>
            <a:r>
              <a:rPr lang="en-US" dirty="0" smtClean="0"/>
              <a:t>.</a:t>
            </a:r>
          </a:p>
          <a:p>
            <a:r>
              <a:rPr lang="en-US" dirty="0"/>
              <a:t>W</a:t>
            </a:r>
            <a:r>
              <a:rPr lang="en-US" dirty="0" smtClean="0"/>
              <a:t>hat happens?</a:t>
            </a:r>
          </a:p>
          <a:p>
            <a:r>
              <a:rPr lang="en-US" dirty="0" smtClean="0"/>
              <a:t>Just a new price defined in the problem</a:t>
            </a:r>
          </a:p>
          <a:p>
            <a:r>
              <a:rPr lang="en-US" dirty="0" smtClean="0"/>
              <a:t>Arbitrage equation of the household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If expectation fixed  --- nothing – long rates just depend on expectations of short rates.</a:t>
            </a:r>
          </a:p>
          <a:p>
            <a:r>
              <a:rPr lang="en-US" dirty="0" smtClean="0"/>
              <a:t>Just changes the pricing on government debt.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590863"/>
              </p:ext>
            </p:extLst>
          </p:nvPr>
        </p:nvGraphicFramePr>
        <p:xfrm>
          <a:off x="2305375" y="3693986"/>
          <a:ext cx="279717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Equation" r:id="rId3" imgW="1092200" imgH="254000" progId="Equation.3">
                  <p:embed/>
                </p:oleObj>
              </mc:Choice>
              <mc:Fallback>
                <p:oleObj name="Equation" r:id="rId3" imgW="10922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5375" y="3693986"/>
                        <a:ext cx="2797175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1726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13846</TotalTime>
  <Words>1189</Words>
  <Application>Microsoft Macintosh PowerPoint</Application>
  <PresentationFormat>On-screen Show (4:3)</PresentationFormat>
  <Paragraphs>153</Paragraphs>
  <Slides>34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Office Theme</vt:lpstr>
      <vt:lpstr>Equation</vt:lpstr>
      <vt:lpstr>Document</vt:lpstr>
      <vt:lpstr>MathType 6.0 Equation</vt:lpstr>
      <vt:lpstr>Time Consistency and the Duration  of Government Debt:  </vt:lpstr>
      <vt:lpstr>Motivation</vt:lpstr>
      <vt:lpstr>Motivation</vt:lpstr>
      <vt:lpstr>Objective</vt:lpstr>
      <vt:lpstr>Previous theory</vt:lpstr>
      <vt:lpstr>Our basic perspective</vt:lpstr>
      <vt:lpstr>Model: Households</vt:lpstr>
      <vt:lpstr>Perpetuity bond</vt:lpstr>
      <vt:lpstr>Basic experiment</vt:lpstr>
      <vt:lpstr>Our experiment</vt:lpstr>
      <vt:lpstr>Firm side</vt:lpstr>
      <vt:lpstr>Government</vt:lpstr>
      <vt:lpstr>A linear quadratic approach Markov Perfect Equilibrium: Set of constraints</vt:lpstr>
      <vt:lpstr>A Linear Quadratic Problem</vt:lpstr>
      <vt:lpstr>Targeting conditions</vt:lpstr>
      <vt:lpstr>Calibration</vt:lpstr>
      <vt:lpstr>Out of ZLB IRFs</vt:lpstr>
      <vt:lpstr>Numerical example</vt:lpstr>
      <vt:lpstr>Remarks </vt:lpstr>
      <vt:lpstr>Two states:  short run and long run  transition prob 1-μ.</vt:lpstr>
      <vt:lpstr>Eggertsson/Woodford meets Barro under discretion</vt:lpstr>
      <vt:lpstr>ZLB-Output drop</vt:lpstr>
      <vt:lpstr>ZLB-Deflation</vt:lpstr>
      <vt:lpstr>QE Experiment </vt:lpstr>
      <vt:lpstr>ZLB-QE-Output</vt:lpstr>
      <vt:lpstr>ZLB-QE-Real Interest Rate</vt:lpstr>
      <vt:lpstr>Quantitatively</vt:lpstr>
      <vt:lpstr>QE gives incentive to keep  future real rates low</vt:lpstr>
      <vt:lpstr>QE increases the cost of reneging on keeping real rates low.</vt:lpstr>
      <vt:lpstr>Time-varying duration</vt:lpstr>
      <vt:lpstr>Time varying duration</vt:lpstr>
      <vt:lpstr>Time varying duration at ZLB</vt:lpstr>
      <vt:lpstr>Conclusion</vt:lpstr>
      <vt:lpstr>Future 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Gauti Eggertsson</dc:creator>
  <cp:lastModifiedBy>Gauti Eggertsson</cp:lastModifiedBy>
  <cp:revision>69</cp:revision>
  <cp:lastPrinted>2014-03-21T00:50:05Z</cp:lastPrinted>
  <dcterms:created xsi:type="dcterms:W3CDTF">2014-02-23T19:15:41Z</dcterms:created>
  <dcterms:modified xsi:type="dcterms:W3CDTF">2014-03-21T00:51:52Z</dcterms:modified>
</cp:coreProperties>
</file>