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86" r:id="rId3"/>
    <p:sldId id="289" r:id="rId4"/>
    <p:sldId id="298" r:id="rId5"/>
    <p:sldId id="297" r:id="rId6"/>
    <p:sldId id="294" r:id="rId7"/>
    <p:sldId id="295" r:id="rId8"/>
    <p:sldId id="296" r:id="rId9"/>
    <p:sldId id="285" r:id="rId10"/>
    <p:sldId id="267" r:id="rId11"/>
    <p:sldId id="282" r:id="rId12"/>
    <p:sldId id="283" r:id="rId13"/>
    <p:sldId id="284" r:id="rId14"/>
    <p:sldId id="287" r:id="rId15"/>
    <p:sldId id="288" r:id="rId16"/>
    <p:sldId id="277" r:id="rId17"/>
    <p:sldId id="278" r:id="rId18"/>
    <p:sldId id="279"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2153" tIns="46077" rIns="92153" bIns="46077" rtlCol="0"/>
          <a:lstStyle>
            <a:lvl1pPr algn="r">
              <a:defRPr sz="1200"/>
            </a:lvl1pPr>
          </a:lstStyle>
          <a:p>
            <a:fld id="{14CC3507-1949-4F8A-9BC1-5D0826D3B821}" type="datetimeFigureOut">
              <a:rPr lang="en-US" smtClean="0"/>
              <a:pPr/>
              <a:t>3/18/2014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2153" tIns="46077" rIns="92153" bIns="460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2153" tIns="46077" rIns="92153" bIns="4607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2153" tIns="46077" rIns="92153" bIns="46077" rtlCol="0" anchor="b"/>
          <a:lstStyle>
            <a:lvl1pPr algn="r">
              <a:defRPr sz="1200"/>
            </a:lvl1pPr>
          </a:lstStyle>
          <a:p>
            <a:fld id="{4DCAEE86-3303-4AA5-9CE4-13290BE41500}" type="slidenum">
              <a:rPr lang="en-US" smtClean="0"/>
              <a:pPr/>
              <a:t>‹#›</a:t>
            </a:fld>
            <a:endParaRPr lang="en-US"/>
          </a:p>
        </p:txBody>
      </p:sp>
    </p:spTree>
    <p:extLst>
      <p:ext uri="{BB962C8B-B14F-4D97-AF65-F5344CB8AC3E}">
        <p14:creationId xmlns:p14="http://schemas.microsoft.com/office/powerpoint/2010/main" val="309054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Arial" charset="0"/>
                <a:cs typeface="Arial" charset="0"/>
              </a:defRPr>
            </a:lvl1pPr>
            <a:lvl2pPr marL="1066288" indent="-410111" defTabSz="931863" eaLnBrk="0" hangingPunct="0">
              <a:defRPr sz="2800">
                <a:solidFill>
                  <a:schemeClr val="tx1"/>
                </a:solidFill>
                <a:latin typeface="Arial" charset="0"/>
                <a:cs typeface="Arial" charset="0"/>
              </a:defRPr>
            </a:lvl2pPr>
            <a:lvl3pPr marL="1640442" indent="-328088" defTabSz="931863" eaLnBrk="0" hangingPunct="0">
              <a:defRPr sz="2800">
                <a:solidFill>
                  <a:schemeClr val="tx1"/>
                </a:solidFill>
                <a:latin typeface="Arial" charset="0"/>
                <a:cs typeface="Arial" charset="0"/>
              </a:defRPr>
            </a:lvl3pPr>
            <a:lvl4pPr marL="2296620" indent="-328088" defTabSz="931863" eaLnBrk="0" hangingPunct="0">
              <a:defRPr sz="2800">
                <a:solidFill>
                  <a:schemeClr val="tx1"/>
                </a:solidFill>
                <a:latin typeface="Arial" charset="0"/>
                <a:cs typeface="Arial" charset="0"/>
              </a:defRPr>
            </a:lvl4pPr>
            <a:lvl5pPr marL="2952797" indent="-328088" defTabSz="931863" eaLnBrk="0" hangingPunct="0">
              <a:defRPr sz="2800">
                <a:solidFill>
                  <a:schemeClr val="tx1"/>
                </a:solidFill>
                <a:latin typeface="Arial" charset="0"/>
                <a:cs typeface="Arial" charset="0"/>
              </a:defRPr>
            </a:lvl5pPr>
            <a:lvl6pPr marL="3608974" indent="-328088" defTabSz="931863" eaLnBrk="0" fontAlgn="base" hangingPunct="0">
              <a:spcBef>
                <a:spcPct val="0"/>
              </a:spcBef>
              <a:spcAft>
                <a:spcPct val="0"/>
              </a:spcAft>
              <a:defRPr sz="2800">
                <a:solidFill>
                  <a:schemeClr val="tx1"/>
                </a:solidFill>
                <a:latin typeface="Arial" charset="0"/>
                <a:cs typeface="Arial" charset="0"/>
              </a:defRPr>
            </a:lvl6pPr>
            <a:lvl7pPr marL="4265151" indent="-328088" defTabSz="931863" eaLnBrk="0" fontAlgn="base" hangingPunct="0">
              <a:spcBef>
                <a:spcPct val="0"/>
              </a:spcBef>
              <a:spcAft>
                <a:spcPct val="0"/>
              </a:spcAft>
              <a:defRPr sz="2800">
                <a:solidFill>
                  <a:schemeClr val="tx1"/>
                </a:solidFill>
                <a:latin typeface="Arial" charset="0"/>
                <a:cs typeface="Arial" charset="0"/>
              </a:defRPr>
            </a:lvl7pPr>
            <a:lvl8pPr marL="4921328" indent="-328088" defTabSz="931863" eaLnBrk="0" fontAlgn="base" hangingPunct="0">
              <a:spcBef>
                <a:spcPct val="0"/>
              </a:spcBef>
              <a:spcAft>
                <a:spcPct val="0"/>
              </a:spcAft>
              <a:defRPr sz="2800">
                <a:solidFill>
                  <a:schemeClr val="tx1"/>
                </a:solidFill>
                <a:latin typeface="Arial" charset="0"/>
                <a:cs typeface="Arial" charset="0"/>
              </a:defRPr>
            </a:lvl8pPr>
            <a:lvl9pPr marL="5577505" indent="-328088" defTabSz="931863" eaLnBrk="0" fontAlgn="base" hangingPunct="0">
              <a:spcBef>
                <a:spcPct val="0"/>
              </a:spcBef>
              <a:spcAft>
                <a:spcPct val="0"/>
              </a:spcAft>
              <a:defRPr sz="2800">
                <a:solidFill>
                  <a:schemeClr val="tx1"/>
                </a:solidFill>
                <a:latin typeface="Arial" charset="0"/>
                <a:cs typeface="Arial" charset="0"/>
              </a:defRPr>
            </a:lvl9pPr>
          </a:lstStyle>
          <a:p>
            <a:pPr eaLnBrk="1" hangingPunct="1"/>
            <a:fld id="{D6CB9152-2ED3-47DF-9F7F-4B236DE6D9D9}" type="slidenum">
              <a:rPr lang="de-DE" altLang="de-DE" sz="900">
                <a:solidFill>
                  <a:prstClr val="black"/>
                </a:solidFill>
              </a:rPr>
              <a:pPr eaLnBrk="1" hangingPunct="1"/>
              <a:t>1</a:t>
            </a:fld>
            <a:endParaRPr lang="de-DE" altLang="de-DE" sz="900">
              <a:solidFill>
                <a:prstClr val="black"/>
              </a:solidFill>
            </a:endParaRPr>
          </a:p>
        </p:txBody>
      </p:sp>
      <p:sp>
        <p:nvSpPr>
          <p:cNvPr id="74755" name="Rectangle 1026"/>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zh-CN" smtClean="0">
              <a:latin typeface="Arial" charset="0"/>
              <a:cs typeface="Arial" charset="0"/>
            </a:endParaRPr>
          </a:p>
        </p:txBody>
      </p:sp>
      <p:sp>
        <p:nvSpPr>
          <p:cNvPr id="97284" name="Slide Number Placeholder 3"/>
          <p:cNvSpPr txBox="1">
            <a:spLocks noGrp="1"/>
          </p:cNvSpPr>
          <p:nvPr/>
        </p:nvSpPr>
        <p:spPr bwMode="auto">
          <a:xfrm>
            <a:off x="3848614" y="9429729"/>
            <a:ext cx="2946631" cy="49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70" tIns="42986" rIns="85970" bIns="42986" anchor="b"/>
          <a:lstStyle>
            <a:lvl1pPr defTabSz="649288" eaLnBrk="0" hangingPunct="0">
              <a:defRPr sz="2000">
                <a:solidFill>
                  <a:schemeClr val="tx1"/>
                </a:solidFill>
                <a:latin typeface="Arial" charset="0"/>
                <a:cs typeface="Arial" charset="0"/>
              </a:defRPr>
            </a:lvl1pPr>
            <a:lvl2pPr marL="742950" indent="-285750" defTabSz="649288" eaLnBrk="0" hangingPunct="0">
              <a:defRPr sz="2000">
                <a:solidFill>
                  <a:schemeClr val="tx1"/>
                </a:solidFill>
                <a:latin typeface="Arial" charset="0"/>
                <a:cs typeface="Arial" charset="0"/>
              </a:defRPr>
            </a:lvl2pPr>
            <a:lvl3pPr marL="1143000" indent="-228600" defTabSz="649288" eaLnBrk="0" hangingPunct="0">
              <a:defRPr sz="2000">
                <a:solidFill>
                  <a:schemeClr val="tx1"/>
                </a:solidFill>
                <a:latin typeface="Arial" charset="0"/>
                <a:cs typeface="Arial" charset="0"/>
              </a:defRPr>
            </a:lvl3pPr>
            <a:lvl4pPr marL="1600200" indent="-228600" defTabSz="649288" eaLnBrk="0" hangingPunct="0">
              <a:defRPr sz="2000">
                <a:solidFill>
                  <a:schemeClr val="tx1"/>
                </a:solidFill>
                <a:latin typeface="Arial" charset="0"/>
                <a:cs typeface="Arial" charset="0"/>
              </a:defRPr>
            </a:lvl4pPr>
            <a:lvl5pPr marL="2057400" indent="-228600" defTabSz="649288" eaLnBrk="0" hangingPunct="0">
              <a:defRPr sz="2000">
                <a:solidFill>
                  <a:schemeClr val="tx1"/>
                </a:solidFill>
                <a:latin typeface="Arial" charset="0"/>
                <a:cs typeface="Arial" charset="0"/>
              </a:defRPr>
            </a:lvl5pPr>
            <a:lvl6pPr marL="2514600" indent="-228600" defTabSz="649288" eaLnBrk="0" fontAlgn="base" hangingPunct="0">
              <a:spcBef>
                <a:spcPct val="0"/>
              </a:spcBef>
              <a:spcAft>
                <a:spcPct val="0"/>
              </a:spcAft>
              <a:defRPr sz="2000">
                <a:solidFill>
                  <a:schemeClr val="tx1"/>
                </a:solidFill>
                <a:latin typeface="Arial" charset="0"/>
                <a:cs typeface="Arial" charset="0"/>
              </a:defRPr>
            </a:lvl6pPr>
            <a:lvl7pPr marL="2971800" indent="-228600" defTabSz="649288" eaLnBrk="0" fontAlgn="base" hangingPunct="0">
              <a:spcBef>
                <a:spcPct val="0"/>
              </a:spcBef>
              <a:spcAft>
                <a:spcPct val="0"/>
              </a:spcAft>
              <a:defRPr sz="2000">
                <a:solidFill>
                  <a:schemeClr val="tx1"/>
                </a:solidFill>
                <a:latin typeface="Arial" charset="0"/>
                <a:cs typeface="Arial" charset="0"/>
              </a:defRPr>
            </a:lvl7pPr>
            <a:lvl8pPr marL="3429000" indent="-228600" defTabSz="649288" eaLnBrk="0" fontAlgn="base" hangingPunct="0">
              <a:spcBef>
                <a:spcPct val="0"/>
              </a:spcBef>
              <a:spcAft>
                <a:spcPct val="0"/>
              </a:spcAft>
              <a:defRPr sz="2000">
                <a:solidFill>
                  <a:schemeClr val="tx1"/>
                </a:solidFill>
                <a:latin typeface="Arial" charset="0"/>
                <a:cs typeface="Arial" charset="0"/>
              </a:defRPr>
            </a:lvl8pPr>
            <a:lvl9pPr marL="3886200" indent="-228600" defTabSz="649288" eaLnBrk="0" fontAlgn="base" hangingPunct="0">
              <a:spcBef>
                <a:spcPct val="0"/>
              </a:spcBef>
              <a:spcAft>
                <a:spcPct val="0"/>
              </a:spcAft>
              <a:defRPr sz="2000">
                <a:solidFill>
                  <a:schemeClr val="tx1"/>
                </a:solidFill>
                <a:latin typeface="Arial" charset="0"/>
                <a:cs typeface="Arial" charset="0"/>
              </a:defRPr>
            </a:lvl9pPr>
          </a:lstStyle>
          <a:p>
            <a:pPr algn="r" eaLnBrk="1" fontAlgn="base" hangingPunct="1">
              <a:spcBef>
                <a:spcPct val="0"/>
              </a:spcBef>
              <a:spcAft>
                <a:spcPct val="0"/>
              </a:spcAft>
            </a:pPr>
            <a:fld id="{3ECEA770-A1D2-4A85-8FF7-1D9ED6F1E11F}" type="slidenum">
              <a:rPr lang="en-GB" altLang="zh-CN" sz="900">
                <a:solidFill>
                  <a:prstClr val="black"/>
                </a:solidFill>
              </a:rPr>
              <a:pPr algn="r" eaLnBrk="1" fontAlgn="base" hangingPunct="1">
                <a:spcBef>
                  <a:spcPct val="0"/>
                </a:spcBef>
                <a:spcAft>
                  <a:spcPct val="0"/>
                </a:spcAft>
              </a:pPr>
              <a:t>16</a:t>
            </a:fld>
            <a:endParaRPr lang="en-GB" altLang="zh-CN" sz="900">
              <a:solidFill>
                <a:prstClr val="black"/>
              </a:solidFill>
            </a:endParaRPr>
          </a:p>
        </p:txBody>
      </p:sp>
      <p:sp>
        <p:nvSpPr>
          <p:cNvPr id="97285" name="Date Placeholder 4"/>
          <p:cNvSpPr txBox="1">
            <a:spLocks noGrp="1"/>
          </p:cNvSpPr>
          <p:nvPr/>
        </p:nvSpPr>
        <p:spPr bwMode="auto">
          <a:xfrm>
            <a:off x="3848614" y="1"/>
            <a:ext cx="2946631" cy="4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70" tIns="42986" rIns="85970" bIns="42986"/>
          <a:lstStyle>
            <a:lvl1pPr defTabSz="649288" eaLnBrk="0" hangingPunct="0">
              <a:defRPr sz="2000">
                <a:solidFill>
                  <a:schemeClr val="tx1"/>
                </a:solidFill>
                <a:latin typeface="Arial" charset="0"/>
                <a:cs typeface="Arial" charset="0"/>
              </a:defRPr>
            </a:lvl1pPr>
            <a:lvl2pPr marL="742950" indent="-285750" defTabSz="649288" eaLnBrk="0" hangingPunct="0">
              <a:defRPr sz="2000">
                <a:solidFill>
                  <a:schemeClr val="tx1"/>
                </a:solidFill>
                <a:latin typeface="Arial" charset="0"/>
                <a:cs typeface="Arial" charset="0"/>
              </a:defRPr>
            </a:lvl2pPr>
            <a:lvl3pPr marL="1143000" indent="-228600" defTabSz="649288" eaLnBrk="0" hangingPunct="0">
              <a:defRPr sz="2000">
                <a:solidFill>
                  <a:schemeClr val="tx1"/>
                </a:solidFill>
                <a:latin typeface="Arial" charset="0"/>
                <a:cs typeface="Arial" charset="0"/>
              </a:defRPr>
            </a:lvl3pPr>
            <a:lvl4pPr marL="1600200" indent="-228600" defTabSz="649288" eaLnBrk="0" hangingPunct="0">
              <a:defRPr sz="2000">
                <a:solidFill>
                  <a:schemeClr val="tx1"/>
                </a:solidFill>
                <a:latin typeface="Arial" charset="0"/>
                <a:cs typeface="Arial" charset="0"/>
              </a:defRPr>
            </a:lvl4pPr>
            <a:lvl5pPr marL="2057400" indent="-228600" defTabSz="649288" eaLnBrk="0" hangingPunct="0">
              <a:defRPr sz="2000">
                <a:solidFill>
                  <a:schemeClr val="tx1"/>
                </a:solidFill>
                <a:latin typeface="Arial" charset="0"/>
                <a:cs typeface="Arial" charset="0"/>
              </a:defRPr>
            </a:lvl5pPr>
            <a:lvl6pPr marL="2514600" indent="-228600" defTabSz="649288" eaLnBrk="0" fontAlgn="base" hangingPunct="0">
              <a:spcBef>
                <a:spcPct val="0"/>
              </a:spcBef>
              <a:spcAft>
                <a:spcPct val="0"/>
              </a:spcAft>
              <a:defRPr sz="2000">
                <a:solidFill>
                  <a:schemeClr val="tx1"/>
                </a:solidFill>
                <a:latin typeface="Arial" charset="0"/>
                <a:cs typeface="Arial" charset="0"/>
              </a:defRPr>
            </a:lvl6pPr>
            <a:lvl7pPr marL="2971800" indent="-228600" defTabSz="649288" eaLnBrk="0" fontAlgn="base" hangingPunct="0">
              <a:spcBef>
                <a:spcPct val="0"/>
              </a:spcBef>
              <a:spcAft>
                <a:spcPct val="0"/>
              </a:spcAft>
              <a:defRPr sz="2000">
                <a:solidFill>
                  <a:schemeClr val="tx1"/>
                </a:solidFill>
                <a:latin typeface="Arial" charset="0"/>
                <a:cs typeface="Arial" charset="0"/>
              </a:defRPr>
            </a:lvl7pPr>
            <a:lvl8pPr marL="3429000" indent="-228600" defTabSz="649288" eaLnBrk="0" fontAlgn="base" hangingPunct="0">
              <a:spcBef>
                <a:spcPct val="0"/>
              </a:spcBef>
              <a:spcAft>
                <a:spcPct val="0"/>
              </a:spcAft>
              <a:defRPr sz="2000">
                <a:solidFill>
                  <a:schemeClr val="tx1"/>
                </a:solidFill>
                <a:latin typeface="Arial" charset="0"/>
                <a:cs typeface="Arial" charset="0"/>
              </a:defRPr>
            </a:lvl8pPr>
            <a:lvl9pPr marL="3886200" indent="-228600" defTabSz="649288" eaLnBrk="0" fontAlgn="base" hangingPunct="0">
              <a:spcBef>
                <a:spcPct val="0"/>
              </a:spcBef>
              <a:spcAft>
                <a:spcPct val="0"/>
              </a:spcAft>
              <a:defRPr sz="2000">
                <a:solidFill>
                  <a:schemeClr val="tx1"/>
                </a:solidFill>
                <a:latin typeface="Arial" charset="0"/>
                <a:cs typeface="Arial" charset="0"/>
              </a:defRPr>
            </a:lvl9pPr>
          </a:lstStyle>
          <a:p>
            <a:pPr algn="r" eaLnBrk="1" fontAlgn="base" hangingPunct="1">
              <a:spcBef>
                <a:spcPct val="0"/>
              </a:spcBef>
              <a:spcAft>
                <a:spcPct val="0"/>
              </a:spcAft>
            </a:pPr>
            <a:fld id="{C7E52716-BD98-4188-BDBE-857E11E3A1CF}" type="datetime4">
              <a:rPr lang="en-GB" altLang="zh-CN" sz="900">
                <a:solidFill>
                  <a:prstClr val="black"/>
                </a:solidFill>
              </a:rPr>
              <a:pPr algn="r" eaLnBrk="1" fontAlgn="base" hangingPunct="1">
                <a:spcBef>
                  <a:spcPct val="0"/>
                </a:spcBef>
                <a:spcAft>
                  <a:spcPct val="0"/>
                </a:spcAft>
              </a:pPr>
              <a:t>18 March 2014</a:t>
            </a:fld>
            <a:endParaRPr lang="en-GB" altLang="zh-CN" sz="9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zh-CN" smtClean="0">
              <a:latin typeface="Arial" charset="0"/>
              <a:cs typeface="Arial" charset="0"/>
            </a:endParaRPr>
          </a:p>
        </p:txBody>
      </p:sp>
      <p:sp>
        <p:nvSpPr>
          <p:cNvPr id="98308" name="Slide Number Placeholder 3"/>
          <p:cNvSpPr txBox="1">
            <a:spLocks noGrp="1"/>
          </p:cNvSpPr>
          <p:nvPr/>
        </p:nvSpPr>
        <p:spPr bwMode="auto">
          <a:xfrm>
            <a:off x="3848614" y="9429729"/>
            <a:ext cx="2946631" cy="49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70" tIns="42986" rIns="85970" bIns="42986" anchor="b"/>
          <a:lstStyle>
            <a:lvl1pPr defTabSz="649288" eaLnBrk="0" hangingPunct="0">
              <a:defRPr sz="2000">
                <a:solidFill>
                  <a:schemeClr val="tx1"/>
                </a:solidFill>
                <a:latin typeface="Arial" charset="0"/>
                <a:cs typeface="Arial" charset="0"/>
              </a:defRPr>
            </a:lvl1pPr>
            <a:lvl2pPr marL="742950" indent="-285750" defTabSz="649288" eaLnBrk="0" hangingPunct="0">
              <a:defRPr sz="2000">
                <a:solidFill>
                  <a:schemeClr val="tx1"/>
                </a:solidFill>
                <a:latin typeface="Arial" charset="0"/>
                <a:cs typeface="Arial" charset="0"/>
              </a:defRPr>
            </a:lvl2pPr>
            <a:lvl3pPr marL="1143000" indent="-228600" defTabSz="649288" eaLnBrk="0" hangingPunct="0">
              <a:defRPr sz="2000">
                <a:solidFill>
                  <a:schemeClr val="tx1"/>
                </a:solidFill>
                <a:latin typeface="Arial" charset="0"/>
                <a:cs typeface="Arial" charset="0"/>
              </a:defRPr>
            </a:lvl3pPr>
            <a:lvl4pPr marL="1600200" indent="-228600" defTabSz="649288" eaLnBrk="0" hangingPunct="0">
              <a:defRPr sz="2000">
                <a:solidFill>
                  <a:schemeClr val="tx1"/>
                </a:solidFill>
                <a:latin typeface="Arial" charset="0"/>
                <a:cs typeface="Arial" charset="0"/>
              </a:defRPr>
            </a:lvl4pPr>
            <a:lvl5pPr marL="2057400" indent="-228600" defTabSz="649288" eaLnBrk="0" hangingPunct="0">
              <a:defRPr sz="2000">
                <a:solidFill>
                  <a:schemeClr val="tx1"/>
                </a:solidFill>
                <a:latin typeface="Arial" charset="0"/>
                <a:cs typeface="Arial" charset="0"/>
              </a:defRPr>
            </a:lvl5pPr>
            <a:lvl6pPr marL="2514600" indent="-228600" defTabSz="649288" eaLnBrk="0" fontAlgn="base" hangingPunct="0">
              <a:spcBef>
                <a:spcPct val="0"/>
              </a:spcBef>
              <a:spcAft>
                <a:spcPct val="0"/>
              </a:spcAft>
              <a:defRPr sz="2000">
                <a:solidFill>
                  <a:schemeClr val="tx1"/>
                </a:solidFill>
                <a:latin typeface="Arial" charset="0"/>
                <a:cs typeface="Arial" charset="0"/>
              </a:defRPr>
            </a:lvl6pPr>
            <a:lvl7pPr marL="2971800" indent="-228600" defTabSz="649288" eaLnBrk="0" fontAlgn="base" hangingPunct="0">
              <a:spcBef>
                <a:spcPct val="0"/>
              </a:spcBef>
              <a:spcAft>
                <a:spcPct val="0"/>
              </a:spcAft>
              <a:defRPr sz="2000">
                <a:solidFill>
                  <a:schemeClr val="tx1"/>
                </a:solidFill>
                <a:latin typeface="Arial" charset="0"/>
                <a:cs typeface="Arial" charset="0"/>
              </a:defRPr>
            </a:lvl7pPr>
            <a:lvl8pPr marL="3429000" indent="-228600" defTabSz="649288" eaLnBrk="0" fontAlgn="base" hangingPunct="0">
              <a:spcBef>
                <a:spcPct val="0"/>
              </a:spcBef>
              <a:spcAft>
                <a:spcPct val="0"/>
              </a:spcAft>
              <a:defRPr sz="2000">
                <a:solidFill>
                  <a:schemeClr val="tx1"/>
                </a:solidFill>
                <a:latin typeface="Arial" charset="0"/>
                <a:cs typeface="Arial" charset="0"/>
              </a:defRPr>
            </a:lvl8pPr>
            <a:lvl9pPr marL="3886200" indent="-228600" defTabSz="649288" eaLnBrk="0" fontAlgn="base" hangingPunct="0">
              <a:spcBef>
                <a:spcPct val="0"/>
              </a:spcBef>
              <a:spcAft>
                <a:spcPct val="0"/>
              </a:spcAft>
              <a:defRPr sz="2000">
                <a:solidFill>
                  <a:schemeClr val="tx1"/>
                </a:solidFill>
                <a:latin typeface="Arial" charset="0"/>
                <a:cs typeface="Arial" charset="0"/>
              </a:defRPr>
            </a:lvl9pPr>
          </a:lstStyle>
          <a:p>
            <a:pPr algn="r" eaLnBrk="1" fontAlgn="base" hangingPunct="1">
              <a:spcBef>
                <a:spcPct val="0"/>
              </a:spcBef>
              <a:spcAft>
                <a:spcPct val="0"/>
              </a:spcAft>
            </a:pPr>
            <a:fld id="{6ADA8025-ADFE-4E76-AA88-845FC0453781}" type="slidenum">
              <a:rPr lang="en-GB" altLang="zh-CN" sz="900">
                <a:solidFill>
                  <a:prstClr val="black"/>
                </a:solidFill>
              </a:rPr>
              <a:pPr algn="r" eaLnBrk="1" fontAlgn="base" hangingPunct="1">
                <a:spcBef>
                  <a:spcPct val="0"/>
                </a:spcBef>
                <a:spcAft>
                  <a:spcPct val="0"/>
                </a:spcAft>
              </a:pPr>
              <a:t>17</a:t>
            </a:fld>
            <a:endParaRPr lang="en-GB" altLang="zh-CN" sz="900">
              <a:solidFill>
                <a:prstClr val="black"/>
              </a:solidFill>
            </a:endParaRPr>
          </a:p>
        </p:txBody>
      </p:sp>
      <p:sp>
        <p:nvSpPr>
          <p:cNvPr id="98309" name="Date Placeholder 4"/>
          <p:cNvSpPr txBox="1">
            <a:spLocks noGrp="1"/>
          </p:cNvSpPr>
          <p:nvPr/>
        </p:nvSpPr>
        <p:spPr bwMode="auto">
          <a:xfrm>
            <a:off x="3848614" y="1"/>
            <a:ext cx="2946631" cy="4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70" tIns="42986" rIns="85970" bIns="42986"/>
          <a:lstStyle>
            <a:lvl1pPr defTabSz="649288" eaLnBrk="0" hangingPunct="0">
              <a:defRPr sz="2000">
                <a:solidFill>
                  <a:schemeClr val="tx1"/>
                </a:solidFill>
                <a:latin typeface="Arial" charset="0"/>
                <a:cs typeface="Arial" charset="0"/>
              </a:defRPr>
            </a:lvl1pPr>
            <a:lvl2pPr marL="742950" indent="-285750" defTabSz="649288" eaLnBrk="0" hangingPunct="0">
              <a:defRPr sz="2000">
                <a:solidFill>
                  <a:schemeClr val="tx1"/>
                </a:solidFill>
                <a:latin typeface="Arial" charset="0"/>
                <a:cs typeface="Arial" charset="0"/>
              </a:defRPr>
            </a:lvl2pPr>
            <a:lvl3pPr marL="1143000" indent="-228600" defTabSz="649288" eaLnBrk="0" hangingPunct="0">
              <a:defRPr sz="2000">
                <a:solidFill>
                  <a:schemeClr val="tx1"/>
                </a:solidFill>
                <a:latin typeface="Arial" charset="0"/>
                <a:cs typeface="Arial" charset="0"/>
              </a:defRPr>
            </a:lvl3pPr>
            <a:lvl4pPr marL="1600200" indent="-228600" defTabSz="649288" eaLnBrk="0" hangingPunct="0">
              <a:defRPr sz="2000">
                <a:solidFill>
                  <a:schemeClr val="tx1"/>
                </a:solidFill>
                <a:latin typeface="Arial" charset="0"/>
                <a:cs typeface="Arial" charset="0"/>
              </a:defRPr>
            </a:lvl4pPr>
            <a:lvl5pPr marL="2057400" indent="-228600" defTabSz="649288" eaLnBrk="0" hangingPunct="0">
              <a:defRPr sz="2000">
                <a:solidFill>
                  <a:schemeClr val="tx1"/>
                </a:solidFill>
                <a:latin typeface="Arial" charset="0"/>
                <a:cs typeface="Arial" charset="0"/>
              </a:defRPr>
            </a:lvl5pPr>
            <a:lvl6pPr marL="2514600" indent="-228600" defTabSz="649288" eaLnBrk="0" fontAlgn="base" hangingPunct="0">
              <a:spcBef>
                <a:spcPct val="0"/>
              </a:spcBef>
              <a:spcAft>
                <a:spcPct val="0"/>
              </a:spcAft>
              <a:defRPr sz="2000">
                <a:solidFill>
                  <a:schemeClr val="tx1"/>
                </a:solidFill>
                <a:latin typeface="Arial" charset="0"/>
                <a:cs typeface="Arial" charset="0"/>
              </a:defRPr>
            </a:lvl6pPr>
            <a:lvl7pPr marL="2971800" indent="-228600" defTabSz="649288" eaLnBrk="0" fontAlgn="base" hangingPunct="0">
              <a:spcBef>
                <a:spcPct val="0"/>
              </a:spcBef>
              <a:spcAft>
                <a:spcPct val="0"/>
              </a:spcAft>
              <a:defRPr sz="2000">
                <a:solidFill>
                  <a:schemeClr val="tx1"/>
                </a:solidFill>
                <a:latin typeface="Arial" charset="0"/>
                <a:cs typeface="Arial" charset="0"/>
              </a:defRPr>
            </a:lvl7pPr>
            <a:lvl8pPr marL="3429000" indent="-228600" defTabSz="649288" eaLnBrk="0" fontAlgn="base" hangingPunct="0">
              <a:spcBef>
                <a:spcPct val="0"/>
              </a:spcBef>
              <a:spcAft>
                <a:spcPct val="0"/>
              </a:spcAft>
              <a:defRPr sz="2000">
                <a:solidFill>
                  <a:schemeClr val="tx1"/>
                </a:solidFill>
                <a:latin typeface="Arial" charset="0"/>
                <a:cs typeface="Arial" charset="0"/>
              </a:defRPr>
            </a:lvl8pPr>
            <a:lvl9pPr marL="3886200" indent="-228600" defTabSz="649288" eaLnBrk="0" fontAlgn="base" hangingPunct="0">
              <a:spcBef>
                <a:spcPct val="0"/>
              </a:spcBef>
              <a:spcAft>
                <a:spcPct val="0"/>
              </a:spcAft>
              <a:defRPr sz="2000">
                <a:solidFill>
                  <a:schemeClr val="tx1"/>
                </a:solidFill>
                <a:latin typeface="Arial" charset="0"/>
                <a:cs typeface="Arial" charset="0"/>
              </a:defRPr>
            </a:lvl9pPr>
          </a:lstStyle>
          <a:p>
            <a:pPr algn="r" eaLnBrk="1" fontAlgn="base" hangingPunct="1">
              <a:spcBef>
                <a:spcPct val="0"/>
              </a:spcBef>
              <a:spcAft>
                <a:spcPct val="0"/>
              </a:spcAft>
            </a:pPr>
            <a:fld id="{ECBCA371-DBEC-42A5-B3EC-F471E3EF0E0F}" type="datetime4">
              <a:rPr lang="en-GB" altLang="zh-CN" sz="900">
                <a:solidFill>
                  <a:prstClr val="black"/>
                </a:solidFill>
              </a:rPr>
              <a:pPr algn="r" eaLnBrk="1" fontAlgn="base" hangingPunct="1">
                <a:spcBef>
                  <a:spcPct val="0"/>
                </a:spcBef>
                <a:spcAft>
                  <a:spcPct val="0"/>
                </a:spcAft>
              </a:pPr>
              <a:t>18 March 2014</a:t>
            </a:fld>
            <a:endParaRPr lang="en-GB" altLang="zh-CN" sz="9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jun.ma@db.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lin.li@db.com" TargetMode="External"/><Relationship Id="rId2" Type="http://schemas.openxmlformats.org/officeDocument/2006/relationships/hyperlink" Target="mailto:jun.ma@db.com" TargetMode="External"/><Relationship Id="rId1" Type="http://schemas.openxmlformats.org/officeDocument/2006/relationships/slideMaster" Target="../slideMasters/slideMaster1.xml"/><Relationship Id="rId4" Type="http://schemas.openxmlformats.org/officeDocument/2006/relationships/hyperlink" Target="mailto:audrey.shi@db.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lin.li@db.com" TargetMode="External"/><Relationship Id="rId2" Type="http://schemas.openxmlformats.org/officeDocument/2006/relationships/hyperlink" Target="mailto:jun.ma@db.com" TargetMode="External"/><Relationship Id="rId1" Type="http://schemas.openxmlformats.org/officeDocument/2006/relationships/slideMaster" Target="../slideMasters/slideMaster1.xml"/><Relationship Id="rId4" Type="http://schemas.openxmlformats.org/officeDocument/2006/relationships/hyperlink" Target="mailto:audrey.shi@db.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lin.li@db.com" TargetMode="External"/><Relationship Id="rId2" Type="http://schemas.openxmlformats.org/officeDocument/2006/relationships/hyperlink" Target="mailto:jun.ma@db.com" TargetMode="External"/><Relationship Id="rId1" Type="http://schemas.openxmlformats.org/officeDocument/2006/relationships/slideMaster" Target="../slideMasters/slideMaster1.xml"/><Relationship Id="rId4" Type="http://schemas.openxmlformats.org/officeDocument/2006/relationships/hyperlink" Target="mailto:audrey.shi@db.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9"/>
          <p:cNvGrpSpPr>
            <a:grpSpLocks/>
          </p:cNvGrpSpPr>
          <p:nvPr/>
        </p:nvGrpSpPr>
        <p:grpSpPr bwMode="auto">
          <a:xfrm>
            <a:off x="-3925237" y="732171"/>
            <a:ext cx="3821524" cy="5680509"/>
            <a:chOff x="-4326377" y="809625"/>
            <a:chExt cx="4212077" cy="6281433"/>
          </a:xfrm>
        </p:grpSpPr>
        <p:sp>
          <p:nvSpPr>
            <p:cNvPr id="5" name="Comment 104"/>
            <p:cNvSpPr>
              <a:spLocks noChangeArrowheads="1"/>
            </p:cNvSpPr>
            <p:nvPr userDrawn="1"/>
          </p:nvSpPr>
          <p:spPr bwMode="auto">
            <a:xfrm>
              <a:off x="-4326377" y="809625"/>
              <a:ext cx="4212077" cy="6281433"/>
            </a:xfrm>
            <a:prstGeom prst="rect">
              <a:avLst/>
            </a:prstGeom>
            <a:solidFill>
              <a:srgbClr val="D9D9D9"/>
            </a:solidFill>
            <a:ln w="25400">
              <a:solidFill>
                <a:srgbClr val="FF0000"/>
              </a:solidFill>
              <a:miter lim="800000"/>
              <a:headEnd/>
              <a:tailEnd/>
            </a:ln>
          </p:spPr>
          <p:txBody>
            <a:bodyPr lIns="143583" tIns="107686" rIns="143583" bIns="107686">
              <a:spAutoFit/>
            </a:bodyPr>
            <a:lstStyle/>
            <a:p>
              <a:pPr algn="ctr" defTabSz="873033" eaLnBrk="0" fontAlgn="base" hangingPunct="0">
                <a:spcBef>
                  <a:spcPct val="25000"/>
                </a:spcBef>
                <a:spcAft>
                  <a:spcPct val="0"/>
                </a:spcAft>
                <a:tabLst>
                  <a:tab pos="1139114" algn="l"/>
                </a:tabLst>
              </a:pPr>
              <a:r>
                <a:rPr lang="en-US" altLang="zh-CN" sz="1100" b="1" noProof="1">
                  <a:solidFill>
                    <a:srgbClr val="001E3C"/>
                  </a:solidFill>
                  <a:latin typeface="Arial" charset="0"/>
                  <a:cs typeface="Arial" charset="0"/>
                </a:rPr>
                <a:t>IMPORTANT NOTES WHEN</a:t>
              </a:r>
              <a:br>
                <a:rPr lang="en-US" altLang="zh-CN" sz="1100" b="1" noProof="1">
                  <a:solidFill>
                    <a:srgbClr val="001E3C"/>
                  </a:solidFill>
                  <a:latin typeface="Arial" charset="0"/>
                  <a:cs typeface="Arial" charset="0"/>
                </a:rPr>
              </a:br>
              <a:r>
                <a:rPr lang="en-US" altLang="zh-CN" sz="1100" b="1" noProof="1">
                  <a:solidFill>
                    <a:srgbClr val="001E3C"/>
                  </a:solidFill>
                  <a:latin typeface="Arial" charset="0"/>
                  <a:cs typeface="Arial" charset="0"/>
                </a:rPr>
                <a:t>WORKING WITH SCREENSHOW'S</a:t>
              </a:r>
            </a:p>
            <a:p>
              <a:pPr defTabSz="873033" eaLnBrk="0" fontAlgn="base" hangingPunct="0">
                <a:spcBef>
                  <a:spcPts val="1620"/>
                </a:spcBef>
                <a:spcAft>
                  <a:spcPts val="272"/>
                </a:spcAft>
                <a:tabLst>
                  <a:tab pos="1139114" algn="l"/>
                </a:tabLst>
              </a:pPr>
              <a:r>
                <a:rPr lang="en-US" altLang="zh-CN" sz="1000" b="1" noProof="1">
                  <a:solidFill>
                    <a:srgbClr val="001E3C"/>
                  </a:solidFill>
                  <a:latin typeface="Arial" charset="0"/>
                  <a:cs typeface="Arial" charset="0"/>
                </a:rPr>
                <a:t>PRINTING INSTRUCTIONS</a:t>
              </a:r>
            </a:p>
            <a:p>
              <a:pPr defTabSz="873033" eaLnBrk="0" fontAlgn="base" hangingPunct="0">
                <a:spcBef>
                  <a:spcPts val="272"/>
                </a:spcBef>
                <a:spcAft>
                  <a:spcPts val="272"/>
                </a:spcAft>
                <a:tabLst>
                  <a:tab pos="1139114" algn="l"/>
                </a:tabLst>
              </a:pPr>
              <a:r>
                <a:rPr lang="en-US" altLang="zh-CN" sz="900" i="1" noProof="1">
                  <a:solidFill>
                    <a:srgbClr val="001E3C"/>
                  </a:solidFill>
                  <a:latin typeface="Arial" charset="0"/>
                  <a:cs typeface="Arial" charset="0"/>
                </a:rPr>
                <a:t>In order to print correctly, ensure the following print settings are used:</a:t>
              </a:r>
              <a:endParaRPr lang="en-US" altLang="zh-CN" sz="900" noProof="1">
                <a:solidFill>
                  <a:srgbClr val="001E3C"/>
                </a:solidFill>
                <a:latin typeface="Arial" charset="0"/>
                <a:cs typeface="Arial" charset="0"/>
              </a:endParaRP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Color/grayscale:	</a:t>
              </a:r>
              <a:r>
                <a:rPr lang="en-US" altLang="zh-CN" sz="900" b="1" noProof="1">
                  <a:solidFill>
                    <a:srgbClr val="001E3C"/>
                  </a:solidFill>
                  <a:latin typeface="Arial" charset="0"/>
                  <a:cs typeface="Arial" charset="0"/>
                </a:rPr>
                <a:t>Color </a:t>
              </a:r>
              <a:r>
                <a:rPr lang="en-US" altLang="zh-CN" sz="900" noProof="1">
                  <a:solidFill>
                    <a:srgbClr val="001E3C"/>
                  </a:solidFill>
                  <a:latin typeface="Arial" charset="0"/>
                  <a:cs typeface="Arial" charset="0"/>
                </a:rPr>
                <a:t>(regardless of printing in b/w)</a:t>
              </a: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Scale to </a:t>
              </a:r>
              <a:r>
                <a:rPr lang="en-US" altLang="zh-CN" sz="900" u="sng" noProof="1">
                  <a:solidFill>
                    <a:srgbClr val="001E3C"/>
                  </a:solidFill>
                  <a:latin typeface="Arial" charset="0"/>
                  <a:cs typeface="Arial" charset="0"/>
                </a:rPr>
                <a:t>f</a:t>
              </a:r>
              <a:r>
                <a:rPr lang="en-US" altLang="zh-CN" sz="900" noProof="1">
                  <a:solidFill>
                    <a:srgbClr val="001E3C"/>
                  </a:solidFill>
                  <a:latin typeface="Arial" charset="0"/>
                  <a:cs typeface="Arial" charset="0"/>
                </a:rPr>
                <a:t>it paper:	</a:t>
              </a:r>
              <a:r>
                <a:rPr lang="en-US" altLang="zh-CN" sz="900" b="1" noProof="1">
                  <a:solidFill>
                    <a:srgbClr val="001E3C"/>
                  </a:solidFill>
                  <a:latin typeface="Arial" charset="0"/>
                  <a:cs typeface="Arial" charset="0"/>
                </a:rPr>
                <a:t>ON</a:t>
              </a: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Print </a:t>
              </a:r>
              <a:r>
                <a:rPr lang="en-US" altLang="zh-CN" sz="900" u="sng" noProof="1">
                  <a:solidFill>
                    <a:srgbClr val="001E3C"/>
                  </a:solidFill>
                  <a:latin typeface="Arial" charset="0"/>
                  <a:cs typeface="Arial" charset="0"/>
                </a:rPr>
                <a:t>h</a:t>
              </a:r>
              <a:r>
                <a:rPr lang="en-US" altLang="zh-CN" sz="900" noProof="1">
                  <a:solidFill>
                    <a:srgbClr val="001E3C"/>
                  </a:solidFill>
                  <a:latin typeface="Arial" charset="0"/>
                  <a:cs typeface="Arial" charset="0"/>
                </a:rPr>
                <a:t>idden slides:	</a:t>
              </a:r>
              <a:r>
                <a:rPr lang="en-US" altLang="zh-CN" sz="900" b="1" noProof="1">
                  <a:solidFill>
                    <a:srgbClr val="001E3C"/>
                  </a:solidFill>
                  <a:latin typeface="Arial" charset="0"/>
                  <a:cs typeface="Arial" charset="0"/>
                </a:rPr>
                <a:t>OFF</a:t>
              </a: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ct val="0"/>
                </a:spcBef>
                <a:spcAft>
                  <a:spcPct val="0"/>
                </a:spcAft>
                <a:tabLst>
                  <a:tab pos="1139114" algn="l"/>
                </a:tabLst>
              </a:pPr>
              <a:endParaRPr lang="en-US" altLang="zh-CN" sz="900" b="1" noProof="1">
                <a:solidFill>
                  <a:srgbClr val="0092D0"/>
                </a:solidFill>
                <a:latin typeface="Arial" charset="0"/>
                <a:cs typeface="Arial" charset="0"/>
              </a:endParaRPr>
            </a:p>
            <a:p>
              <a:pPr defTabSz="873033" eaLnBrk="0" fontAlgn="base" hangingPunct="0">
                <a:spcBef>
                  <a:spcPts val="1620"/>
                </a:spcBef>
                <a:spcAft>
                  <a:spcPts val="272"/>
                </a:spcAft>
                <a:tabLst>
                  <a:tab pos="1139114" algn="l"/>
                </a:tabLst>
              </a:pPr>
              <a:r>
                <a:rPr lang="en-US" altLang="zh-CN" sz="1000" b="1" noProof="1">
                  <a:solidFill>
                    <a:srgbClr val="001E3C"/>
                  </a:solidFill>
                  <a:latin typeface="Arial" charset="0"/>
                  <a:cs typeface="Arial" charset="0"/>
                </a:rPr>
                <a:t>WORKING WITH CHARTS:  BEST PRACTICE</a:t>
              </a:r>
            </a:p>
            <a:p>
              <a:pPr defTabSz="873033" eaLnBrk="0" fontAlgn="base" hangingPunct="0">
                <a:spcBef>
                  <a:spcPts val="272"/>
                </a:spcBef>
                <a:spcAft>
                  <a:spcPts val="272"/>
                </a:spcAft>
                <a:tabLst>
                  <a:tab pos="1139114" algn="l"/>
                </a:tabLst>
              </a:pPr>
              <a:r>
                <a:rPr lang="en-US" altLang="zh-CN" sz="900" i="1" noProof="1">
                  <a:solidFill>
                    <a:srgbClr val="001E3C"/>
                  </a:solidFill>
                  <a:latin typeface="Arial" charset="0"/>
                  <a:cs typeface="Arial" charset="0"/>
                </a:rPr>
                <a:t>Charts should use MS Graph.  Note there are still printing issues when trying to print in greyscale.  The best way to work with charts is:</a:t>
              </a:r>
              <a:endParaRPr lang="en-US" altLang="zh-CN" sz="900" b="1" noProof="1">
                <a:solidFill>
                  <a:srgbClr val="001E3C"/>
                </a:solidFill>
                <a:latin typeface="Arial" charset="0"/>
                <a:cs typeface="Arial" charset="0"/>
              </a:endParaRP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Copy MS graph objects off the edge of the slide</a:t>
              </a: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Open charts by right-clicking on the MS Graph object and select:</a:t>
              </a:r>
              <a:br>
                <a:rPr lang="en-US" altLang="zh-CN" sz="900" noProof="1">
                  <a:solidFill>
                    <a:srgbClr val="001E3C"/>
                  </a:solidFill>
                  <a:latin typeface="Arial" charset="0"/>
                  <a:cs typeface="Arial" charset="0"/>
                </a:rPr>
              </a:br>
              <a:r>
                <a:rPr lang="en-US" altLang="zh-CN" sz="900" b="1" i="1" noProof="1">
                  <a:solidFill>
                    <a:srgbClr val="001E3C"/>
                  </a:solidFill>
                  <a:latin typeface="Arial" charset="0"/>
                  <a:cs typeface="Arial" charset="0"/>
                </a:rPr>
                <a:t>Chart Object &gt; Open</a:t>
              </a: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Make required edits</a:t>
              </a: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Copy the MS Graph object and paste as a picture :</a:t>
              </a:r>
              <a:br>
                <a:rPr lang="en-US" altLang="zh-CN" sz="900" noProof="1">
                  <a:solidFill>
                    <a:srgbClr val="001E3C"/>
                  </a:solidFill>
                  <a:latin typeface="Arial" charset="0"/>
                  <a:cs typeface="Arial" charset="0"/>
                </a:rPr>
              </a:br>
              <a:r>
                <a:rPr lang="en-US" altLang="zh-CN" sz="900" b="1" i="1" noProof="1">
                  <a:solidFill>
                    <a:srgbClr val="001E3C"/>
                  </a:solidFill>
                  <a:latin typeface="Arial" charset="0"/>
                  <a:cs typeface="Arial" charset="0"/>
                </a:rPr>
                <a:t>Home &gt; Clipboard &gt; Paste &gt; Paste  Special &gt; Picture (Enhanced metafile)</a:t>
              </a:r>
            </a:p>
            <a:p>
              <a:pPr marL="241630" lvl="2" indent="-237316" defTabSz="873033" eaLnBrk="0" fontAlgn="base" hangingPunct="0">
                <a:spcBef>
                  <a:spcPct val="0"/>
                </a:spcBef>
                <a:spcAft>
                  <a:spcPct val="0"/>
                </a:spcAft>
                <a:buClr>
                  <a:srgbClr val="001E3C"/>
                </a:buClr>
                <a:buSzPct val="80000"/>
                <a:buFont typeface="Arial" charset="0"/>
                <a:buChar char="—"/>
                <a:tabLst>
                  <a:tab pos="1139114" algn="l"/>
                </a:tabLst>
              </a:pPr>
              <a:r>
                <a:rPr lang="en-US" altLang="zh-CN" sz="900" noProof="1">
                  <a:solidFill>
                    <a:srgbClr val="001E3C"/>
                  </a:solidFill>
                  <a:latin typeface="Arial" charset="0"/>
                  <a:cs typeface="Arial" charset="0"/>
                </a:rPr>
                <a:t>Position the chart on the slide and ungroup  (</a:t>
              </a:r>
              <a:r>
                <a:rPr lang="en-US" altLang="zh-CN" sz="900" b="1" i="1" noProof="1">
                  <a:solidFill>
                    <a:srgbClr val="001E3C"/>
                  </a:solidFill>
                  <a:latin typeface="Arial" charset="0"/>
                  <a:cs typeface="Arial" charset="0"/>
                </a:rPr>
                <a:t>Ctrl + Shift + G</a:t>
              </a:r>
              <a:r>
                <a:rPr lang="en-US" altLang="zh-CN" sz="900" noProof="1">
                  <a:solidFill>
                    <a:srgbClr val="001E3C"/>
                  </a:solidFill>
                  <a:latin typeface="Arial" charset="0"/>
                  <a:cs typeface="Arial" charset="0"/>
                </a:rPr>
                <a:t>).  This enables printing in greyscale</a:t>
              </a:r>
            </a:p>
            <a:p>
              <a:pPr defTabSz="873033" eaLnBrk="0" fontAlgn="base" hangingPunct="0">
                <a:spcBef>
                  <a:spcPts val="1620"/>
                </a:spcBef>
                <a:spcAft>
                  <a:spcPts val="272"/>
                </a:spcAft>
                <a:buFont typeface="Arial" charset="0"/>
                <a:buNone/>
                <a:tabLst>
                  <a:tab pos="1139114" algn="l"/>
                </a:tabLst>
              </a:pPr>
              <a:r>
                <a:rPr lang="en-US" altLang="zh-CN" sz="1000" b="1" noProof="1">
                  <a:solidFill>
                    <a:srgbClr val="001E3C"/>
                  </a:solidFill>
                  <a:latin typeface="Arial" charset="0"/>
                  <a:cs typeface="Arial" charset="0"/>
                </a:rPr>
                <a:t>DISCLAIMER</a:t>
              </a:r>
            </a:p>
            <a:p>
              <a:pPr defTabSz="873033" eaLnBrk="0" fontAlgn="base" hangingPunct="0">
                <a:spcBef>
                  <a:spcPts val="272"/>
                </a:spcBef>
                <a:spcAft>
                  <a:spcPts val="272"/>
                </a:spcAft>
                <a:buFont typeface="Arial" charset="0"/>
                <a:buNone/>
                <a:tabLst>
                  <a:tab pos="1139114" algn="l"/>
                </a:tabLst>
              </a:pPr>
              <a:r>
                <a:rPr lang="en-US" altLang="zh-CN" sz="900" i="1" noProof="1">
                  <a:solidFill>
                    <a:srgbClr val="001E3C"/>
                  </a:solidFill>
                  <a:latin typeface="Arial" charset="0"/>
                  <a:cs typeface="Arial" charset="0"/>
                </a:rPr>
                <a:t>A disclaimer is not usually required for screenshows.  However, it may be required depending on the presentation's contents/use.  Users should consult Legal/Compliance as required.</a:t>
              </a:r>
            </a:p>
          </p:txBody>
        </p:sp>
        <p:pic>
          <p:nvPicPr>
            <p:cNvPr id="6"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8627" y="2462612"/>
              <a:ext cx="3382858" cy="131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3"/>
          <p:cNvGrpSpPr>
            <a:grpSpLocks/>
          </p:cNvGrpSpPr>
          <p:nvPr/>
        </p:nvGrpSpPr>
        <p:grpSpPr bwMode="auto">
          <a:xfrm>
            <a:off x="1" y="0"/>
            <a:ext cx="1771930" cy="611678"/>
            <a:chOff x="0" y="0"/>
            <a:chExt cx="1951903" cy="676713"/>
          </a:xfrm>
        </p:grpSpPr>
        <p:sp>
          <p:nvSpPr>
            <p:cNvPr id="8" name="TextBox 9"/>
            <p:cNvSpPr txBox="1">
              <a:spLocks noChangeArrowheads="1"/>
            </p:cNvSpPr>
            <p:nvPr userDrawn="1"/>
          </p:nvSpPr>
          <p:spPr bwMode="auto">
            <a:xfrm>
              <a:off x="0" y="0"/>
              <a:ext cx="1951903" cy="48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859" tIns="222551" rIns="0" b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305" eaLnBrk="1" fontAlgn="base" hangingPunct="1">
                <a:spcBef>
                  <a:spcPct val="0"/>
                </a:spcBef>
                <a:spcAft>
                  <a:spcPct val="0"/>
                </a:spcAft>
              </a:pPr>
              <a:r>
                <a:rPr lang="en-GB" altLang="zh-CN" sz="1400">
                  <a:solidFill>
                    <a:srgbClr val="FFFFFF"/>
                  </a:solidFill>
                  <a:ea typeface="宋体" pitchFamily="2" charset="-122"/>
                </a:rPr>
                <a:t>Deutsche Bank AG</a:t>
              </a:r>
            </a:p>
          </p:txBody>
        </p:sp>
        <p:sp>
          <p:nvSpPr>
            <p:cNvPr id="9" name="TextBox 10"/>
            <p:cNvSpPr txBox="1">
              <a:spLocks noChangeArrowheads="1"/>
            </p:cNvSpPr>
            <p:nvPr userDrawn="1"/>
          </p:nvSpPr>
          <p:spPr bwMode="auto">
            <a:xfrm>
              <a:off x="0" y="438362"/>
              <a:ext cx="283557" cy="23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4859" tIns="0" rIns="0" b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305" eaLnBrk="1" fontAlgn="base" hangingPunct="1">
                <a:spcBef>
                  <a:spcPct val="0"/>
                </a:spcBef>
                <a:spcAft>
                  <a:spcPct val="0"/>
                </a:spcAft>
              </a:pPr>
              <a:endParaRPr lang="en-GB" altLang="zh-CN" sz="1400">
                <a:solidFill>
                  <a:srgbClr val="0092D0"/>
                </a:solidFill>
                <a:ea typeface="宋体" pitchFamily="2" charset="-122"/>
              </a:endParaRPr>
            </a:p>
          </p:txBody>
        </p:sp>
      </p:grpSp>
      <p:sp>
        <p:nvSpPr>
          <p:cNvPr id="10" name="Freeform 4"/>
          <p:cNvSpPr>
            <a:spLocks noEditPoints="1"/>
          </p:cNvSpPr>
          <p:nvPr userDrawn="1"/>
        </p:nvSpPr>
        <p:spPr bwMode="black">
          <a:xfrm>
            <a:off x="8165933" y="242622"/>
            <a:ext cx="489754" cy="488114"/>
          </a:xfrm>
          <a:custGeom>
            <a:avLst/>
            <a:gdLst>
              <a:gd name="T0" fmla="*/ 2500478 w 16320"/>
              <a:gd name="T1" fmla="*/ 2499386 h 16320"/>
              <a:gd name="T2" fmla="*/ 2500478 w 16320"/>
              <a:gd name="T3" fmla="*/ 15351720 h 16320"/>
              <a:gd name="T4" fmla="*/ 15351720 w 16320"/>
              <a:gd name="T5" fmla="*/ 15351720 h 16320"/>
              <a:gd name="T6" fmla="*/ 15351720 w 16320"/>
              <a:gd name="T7" fmla="*/ 2499386 h 16320"/>
              <a:gd name="T8" fmla="*/ 2500478 w 16320"/>
              <a:gd name="T9" fmla="*/ 2499386 h 16320"/>
              <a:gd name="T10" fmla="*/ 3926814 w 16320"/>
              <a:gd name="T11" fmla="*/ 13567701 h 16320"/>
              <a:gd name="T12" fmla="*/ 7139351 w 16320"/>
              <a:gd name="T13" fmla="*/ 13567701 h 16320"/>
              <a:gd name="T14" fmla="*/ 13924293 w 16320"/>
              <a:gd name="T15" fmla="*/ 4284497 h 16320"/>
              <a:gd name="T16" fmla="*/ 10710664 w 16320"/>
              <a:gd name="T17" fmla="*/ 4284497 h 16320"/>
              <a:gd name="T18" fmla="*/ 3926814 w 16320"/>
              <a:gd name="T19" fmla="*/ 13567701 h 16320"/>
              <a:gd name="T20" fmla="*/ 0 w 16320"/>
              <a:gd name="T21" fmla="*/ 0 h 16320"/>
              <a:gd name="T22" fmla="*/ 17851107 w 16320"/>
              <a:gd name="T23" fmla="*/ 0 h 16320"/>
              <a:gd name="T24" fmla="*/ 17851107 w 16320"/>
              <a:gd name="T25" fmla="*/ 17851107 h 16320"/>
              <a:gd name="T26" fmla="*/ 0 w 16320"/>
              <a:gd name="T27" fmla="*/ 17851107 h 16320"/>
              <a:gd name="T28" fmla="*/ 0 w 16320"/>
              <a:gd name="T29" fmla="*/ 0 h 1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20"/>
              <a:gd name="T46" fmla="*/ 0 h 16320"/>
              <a:gd name="T47" fmla="*/ 16320 w 16320"/>
              <a:gd name="T48" fmla="*/ 16320 h 16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2845" tIns="41422" rIns="82845" bIns="41422"/>
          <a:lstStyle/>
          <a:p>
            <a:pPr defTabSz="913305" fontAlgn="base">
              <a:spcBef>
                <a:spcPct val="0"/>
              </a:spcBef>
              <a:spcAft>
                <a:spcPct val="0"/>
              </a:spcAft>
            </a:pPr>
            <a:endParaRPr lang="en-US">
              <a:solidFill>
                <a:srgbClr val="000000"/>
              </a:solidFill>
              <a:latin typeface="Arial" charset="0"/>
              <a:cs typeface="Arial" charset="0"/>
            </a:endParaRPr>
          </a:p>
        </p:txBody>
      </p:sp>
      <p:grpSp>
        <p:nvGrpSpPr>
          <p:cNvPr id="11" name="Group 76"/>
          <p:cNvGrpSpPr>
            <a:grpSpLocks/>
          </p:cNvGrpSpPr>
          <p:nvPr userDrawn="1"/>
        </p:nvGrpSpPr>
        <p:grpSpPr bwMode="auto">
          <a:xfrm>
            <a:off x="3737978" y="3439768"/>
            <a:ext cx="1799126" cy="261284"/>
            <a:chOff x="1337470" y="3804442"/>
            <a:chExt cx="1983600" cy="288264"/>
          </a:xfrm>
        </p:grpSpPr>
        <p:sp>
          <p:nvSpPr>
            <p:cNvPr id="12" name="Freeform 16"/>
            <p:cNvSpPr>
              <a:spLocks/>
            </p:cNvSpPr>
            <p:nvPr userDrawn="1"/>
          </p:nvSpPr>
          <p:spPr bwMode="black">
            <a:xfrm>
              <a:off x="1842502" y="3842455"/>
              <a:ext cx="28587" cy="34845"/>
            </a:xfrm>
            <a:custGeom>
              <a:avLst/>
              <a:gdLst>
                <a:gd name="T0" fmla="*/ 20768 w 234"/>
                <a:gd name="T1" fmla="*/ 865 h 282"/>
                <a:gd name="T2" fmla="*/ 18325 w 234"/>
                <a:gd name="T3" fmla="*/ 124 h 282"/>
                <a:gd name="T4" fmla="*/ 16248 w 234"/>
                <a:gd name="T5" fmla="*/ 0 h 282"/>
                <a:gd name="T6" fmla="*/ 14294 w 234"/>
                <a:gd name="T7" fmla="*/ 371 h 282"/>
                <a:gd name="T8" fmla="*/ 12705 w 234"/>
                <a:gd name="T9" fmla="*/ 1236 h 282"/>
                <a:gd name="T10" fmla="*/ 11239 w 234"/>
                <a:gd name="T11" fmla="*/ 2471 h 282"/>
                <a:gd name="T12" fmla="*/ 9163 w 234"/>
                <a:gd name="T13" fmla="*/ 4819 h 282"/>
                <a:gd name="T14" fmla="*/ 6108 w 234"/>
                <a:gd name="T15" fmla="*/ 9267 h 282"/>
                <a:gd name="T16" fmla="*/ 2932 w 234"/>
                <a:gd name="T17" fmla="*/ 14951 h 282"/>
                <a:gd name="T18" fmla="*/ 1222 w 234"/>
                <a:gd name="T19" fmla="*/ 18905 h 282"/>
                <a:gd name="T20" fmla="*/ 244 w 234"/>
                <a:gd name="T21" fmla="*/ 22736 h 282"/>
                <a:gd name="T22" fmla="*/ 0 w 234"/>
                <a:gd name="T23" fmla="*/ 25701 h 282"/>
                <a:gd name="T24" fmla="*/ 244 w 234"/>
                <a:gd name="T25" fmla="*/ 27555 h 282"/>
                <a:gd name="T26" fmla="*/ 733 w 234"/>
                <a:gd name="T27" fmla="*/ 29285 h 282"/>
                <a:gd name="T28" fmla="*/ 1466 w 234"/>
                <a:gd name="T29" fmla="*/ 30891 h 282"/>
                <a:gd name="T30" fmla="*/ 2688 w 234"/>
                <a:gd name="T31" fmla="*/ 32250 h 282"/>
                <a:gd name="T32" fmla="*/ 4398 w 234"/>
                <a:gd name="T33" fmla="*/ 33486 h 282"/>
                <a:gd name="T34" fmla="*/ 6597 w 234"/>
                <a:gd name="T35" fmla="*/ 34474 h 282"/>
                <a:gd name="T36" fmla="*/ 8918 w 234"/>
                <a:gd name="T37" fmla="*/ 34845 h 282"/>
                <a:gd name="T38" fmla="*/ 11362 w 234"/>
                <a:gd name="T39" fmla="*/ 34474 h 282"/>
                <a:gd name="T40" fmla="*/ 13927 w 234"/>
                <a:gd name="T41" fmla="*/ 33362 h 282"/>
                <a:gd name="T42" fmla="*/ 16493 w 234"/>
                <a:gd name="T43" fmla="*/ 31509 h 282"/>
                <a:gd name="T44" fmla="*/ 19302 w 234"/>
                <a:gd name="T45" fmla="*/ 28914 h 282"/>
                <a:gd name="T46" fmla="*/ 22112 w 234"/>
                <a:gd name="T47" fmla="*/ 25331 h 282"/>
                <a:gd name="T48" fmla="*/ 24922 w 234"/>
                <a:gd name="T49" fmla="*/ 20882 h 282"/>
                <a:gd name="T50" fmla="*/ 26999 w 234"/>
                <a:gd name="T51" fmla="*/ 16805 h 282"/>
                <a:gd name="T52" fmla="*/ 27976 w 234"/>
                <a:gd name="T53" fmla="*/ 14086 h 282"/>
                <a:gd name="T54" fmla="*/ 28465 w 234"/>
                <a:gd name="T55" fmla="*/ 11739 h 282"/>
                <a:gd name="T56" fmla="*/ 28465 w 234"/>
                <a:gd name="T57" fmla="*/ 9514 h 282"/>
                <a:gd name="T58" fmla="*/ 27976 w 234"/>
                <a:gd name="T59" fmla="*/ 7537 h 282"/>
                <a:gd name="T60" fmla="*/ 26999 w 234"/>
                <a:gd name="T61" fmla="*/ 5684 h 282"/>
                <a:gd name="T62" fmla="*/ 25411 w 234"/>
                <a:gd name="T63" fmla="*/ 3954 h 282"/>
                <a:gd name="T64" fmla="*/ 23334 w 234"/>
                <a:gd name="T65" fmla="*/ 2348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4" h="282">
                  <a:moveTo>
                    <a:pt x="181" y="13"/>
                  </a:moveTo>
                  <a:lnTo>
                    <a:pt x="170" y="7"/>
                  </a:lnTo>
                  <a:lnTo>
                    <a:pt x="160" y="4"/>
                  </a:lnTo>
                  <a:lnTo>
                    <a:pt x="150" y="1"/>
                  </a:lnTo>
                  <a:lnTo>
                    <a:pt x="141" y="0"/>
                  </a:lnTo>
                  <a:lnTo>
                    <a:pt x="133" y="0"/>
                  </a:lnTo>
                  <a:lnTo>
                    <a:pt x="125" y="1"/>
                  </a:lnTo>
                  <a:lnTo>
                    <a:pt x="117" y="3"/>
                  </a:lnTo>
                  <a:lnTo>
                    <a:pt x="110" y="6"/>
                  </a:lnTo>
                  <a:lnTo>
                    <a:pt x="104" y="10"/>
                  </a:lnTo>
                  <a:lnTo>
                    <a:pt x="98" y="15"/>
                  </a:lnTo>
                  <a:lnTo>
                    <a:pt x="92" y="20"/>
                  </a:lnTo>
                  <a:lnTo>
                    <a:pt x="86" y="25"/>
                  </a:lnTo>
                  <a:lnTo>
                    <a:pt x="75" y="39"/>
                  </a:lnTo>
                  <a:lnTo>
                    <a:pt x="65" y="52"/>
                  </a:lnTo>
                  <a:lnTo>
                    <a:pt x="50" y="75"/>
                  </a:lnTo>
                  <a:lnTo>
                    <a:pt x="32" y="105"/>
                  </a:lnTo>
                  <a:lnTo>
                    <a:pt x="24" y="121"/>
                  </a:lnTo>
                  <a:lnTo>
                    <a:pt x="16" y="137"/>
                  </a:lnTo>
                  <a:lnTo>
                    <a:pt x="10" y="153"/>
                  </a:lnTo>
                  <a:lnTo>
                    <a:pt x="6" y="168"/>
                  </a:lnTo>
                  <a:lnTo>
                    <a:pt x="2" y="184"/>
                  </a:lnTo>
                  <a:lnTo>
                    <a:pt x="0" y="200"/>
                  </a:lnTo>
                  <a:lnTo>
                    <a:pt x="0" y="208"/>
                  </a:lnTo>
                  <a:lnTo>
                    <a:pt x="1" y="215"/>
                  </a:lnTo>
                  <a:lnTo>
                    <a:pt x="2" y="223"/>
                  </a:lnTo>
                  <a:lnTo>
                    <a:pt x="3" y="230"/>
                  </a:lnTo>
                  <a:lnTo>
                    <a:pt x="6" y="237"/>
                  </a:lnTo>
                  <a:lnTo>
                    <a:pt x="9" y="243"/>
                  </a:lnTo>
                  <a:lnTo>
                    <a:pt x="12" y="250"/>
                  </a:lnTo>
                  <a:lnTo>
                    <a:pt x="17" y="256"/>
                  </a:lnTo>
                  <a:lnTo>
                    <a:pt x="22" y="261"/>
                  </a:lnTo>
                  <a:lnTo>
                    <a:pt x="29" y="266"/>
                  </a:lnTo>
                  <a:lnTo>
                    <a:pt x="36" y="271"/>
                  </a:lnTo>
                  <a:lnTo>
                    <a:pt x="45" y="275"/>
                  </a:lnTo>
                  <a:lnTo>
                    <a:pt x="54" y="279"/>
                  </a:lnTo>
                  <a:lnTo>
                    <a:pt x="64" y="281"/>
                  </a:lnTo>
                  <a:lnTo>
                    <a:pt x="73" y="282"/>
                  </a:lnTo>
                  <a:lnTo>
                    <a:pt x="83" y="281"/>
                  </a:lnTo>
                  <a:lnTo>
                    <a:pt x="93" y="279"/>
                  </a:lnTo>
                  <a:lnTo>
                    <a:pt x="103" y="275"/>
                  </a:lnTo>
                  <a:lnTo>
                    <a:pt x="114" y="270"/>
                  </a:lnTo>
                  <a:lnTo>
                    <a:pt x="124" y="264"/>
                  </a:lnTo>
                  <a:lnTo>
                    <a:pt x="135" y="255"/>
                  </a:lnTo>
                  <a:lnTo>
                    <a:pt x="146" y="245"/>
                  </a:lnTo>
                  <a:lnTo>
                    <a:pt x="158" y="234"/>
                  </a:lnTo>
                  <a:lnTo>
                    <a:pt x="169" y="220"/>
                  </a:lnTo>
                  <a:lnTo>
                    <a:pt x="181" y="205"/>
                  </a:lnTo>
                  <a:lnTo>
                    <a:pt x="192" y="188"/>
                  </a:lnTo>
                  <a:lnTo>
                    <a:pt x="204" y="169"/>
                  </a:lnTo>
                  <a:lnTo>
                    <a:pt x="215" y="147"/>
                  </a:lnTo>
                  <a:lnTo>
                    <a:pt x="221" y="136"/>
                  </a:lnTo>
                  <a:lnTo>
                    <a:pt x="226" y="125"/>
                  </a:lnTo>
                  <a:lnTo>
                    <a:pt x="229" y="114"/>
                  </a:lnTo>
                  <a:lnTo>
                    <a:pt x="232" y="104"/>
                  </a:lnTo>
                  <a:lnTo>
                    <a:pt x="233" y="95"/>
                  </a:lnTo>
                  <a:lnTo>
                    <a:pt x="234" y="86"/>
                  </a:lnTo>
                  <a:lnTo>
                    <a:pt x="233" y="77"/>
                  </a:lnTo>
                  <a:lnTo>
                    <a:pt x="232" y="69"/>
                  </a:lnTo>
                  <a:lnTo>
                    <a:pt x="229" y="61"/>
                  </a:lnTo>
                  <a:lnTo>
                    <a:pt x="226" y="53"/>
                  </a:lnTo>
                  <a:lnTo>
                    <a:pt x="221" y="46"/>
                  </a:lnTo>
                  <a:lnTo>
                    <a:pt x="215" y="39"/>
                  </a:lnTo>
                  <a:lnTo>
                    <a:pt x="208" y="32"/>
                  </a:lnTo>
                  <a:lnTo>
                    <a:pt x="200" y="25"/>
                  </a:lnTo>
                  <a:lnTo>
                    <a:pt x="191" y="19"/>
                  </a:lnTo>
                  <a:lnTo>
                    <a:pt x="18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13" name="Freeform 17"/>
            <p:cNvSpPr>
              <a:spLocks noEditPoints="1"/>
            </p:cNvSpPr>
            <p:nvPr userDrawn="1"/>
          </p:nvSpPr>
          <p:spPr bwMode="black">
            <a:xfrm>
              <a:off x="2185543" y="3820281"/>
              <a:ext cx="249339" cy="220158"/>
            </a:xfrm>
            <a:custGeom>
              <a:avLst/>
              <a:gdLst>
                <a:gd name="T0" fmla="*/ 213072 w 2035"/>
                <a:gd name="T1" fmla="*/ 89631 h 1798"/>
                <a:gd name="T2" fmla="*/ 186116 w 2035"/>
                <a:gd name="T3" fmla="*/ 86692 h 1798"/>
                <a:gd name="T4" fmla="*/ 155607 w 2035"/>
                <a:gd name="T5" fmla="*/ 80080 h 1798"/>
                <a:gd name="T6" fmla="*/ 146050 w 2035"/>
                <a:gd name="T7" fmla="*/ 84733 h 1798"/>
                <a:gd name="T8" fmla="*/ 110885 w 2035"/>
                <a:gd name="T9" fmla="*/ 94773 h 1798"/>
                <a:gd name="T10" fmla="*/ 92384 w 2035"/>
                <a:gd name="T11" fmla="*/ 56570 h 1798"/>
                <a:gd name="T12" fmla="*/ 103289 w 2035"/>
                <a:gd name="T13" fmla="*/ 12734 h 1798"/>
                <a:gd name="T14" fmla="*/ 100961 w 2035"/>
                <a:gd name="T15" fmla="*/ 3306 h 1798"/>
                <a:gd name="T16" fmla="*/ 94590 w 2035"/>
                <a:gd name="T17" fmla="*/ 0 h 1798"/>
                <a:gd name="T18" fmla="*/ 87361 w 2035"/>
                <a:gd name="T19" fmla="*/ 1837 h 1798"/>
                <a:gd name="T20" fmla="*/ 81602 w 2035"/>
                <a:gd name="T21" fmla="*/ 7714 h 1798"/>
                <a:gd name="T22" fmla="*/ 78906 w 2035"/>
                <a:gd name="T23" fmla="*/ 22530 h 1798"/>
                <a:gd name="T24" fmla="*/ 70820 w 2035"/>
                <a:gd name="T25" fmla="*/ 58774 h 1798"/>
                <a:gd name="T26" fmla="*/ 54891 w 2035"/>
                <a:gd name="T27" fmla="*/ 98692 h 1798"/>
                <a:gd name="T28" fmla="*/ 28303 w 2035"/>
                <a:gd name="T29" fmla="*/ 95630 h 1798"/>
                <a:gd name="T30" fmla="*/ 24995 w 2035"/>
                <a:gd name="T31" fmla="*/ 90120 h 1798"/>
                <a:gd name="T32" fmla="*/ 19359 w 2035"/>
                <a:gd name="T33" fmla="*/ 85345 h 1798"/>
                <a:gd name="T34" fmla="*/ 11150 w 2035"/>
                <a:gd name="T35" fmla="*/ 83508 h 1798"/>
                <a:gd name="T36" fmla="*/ 3676 w 2035"/>
                <a:gd name="T37" fmla="*/ 85957 h 1798"/>
                <a:gd name="T38" fmla="*/ 0 w 2035"/>
                <a:gd name="T39" fmla="*/ 93426 h 1798"/>
                <a:gd name="T40" fmla="*/ 3063 w 2035"/>
                <a:gd name="T41" fmla="*/ 101508 h 1798"/>
                <a:gd name="T42" fmla="*/ 12375 w 2035"/>
                <a:gd name="T43" fmla="*/ 107753 h 1798"/>
                <a:gd name="T44" fmla="*/ 27446 w 2035"/>
                <a:gd name="T45" fmla="*/ 112038 h 1798"/>
                <a:gd name="T46" fmla="*/ 56362 w 2035"/>
                <a:gd name="T47" fmla="*/ 121466 h 1798"/>
                <a:gd name="T48" fmla="*/ 48397 w 2035"/>
                <a:gd name="T49" fmla="*/ 170078 h 1798"/>
                <a:gd name="T50" fmla="*/ 48275 w 2035"/>
                <a:gd name="T51" fmla="*/ 200077 h 1798"/>
                <a:gd name="T52" fmla="*/ 51828 w 2035"/>
                <a:gd name="T53" fmla="*/ 212199 h 1798"/>
                <a:gd name="T54" fmla="*/ 57587 w 2035"/>
                <a:gd name="T55" fmla="*/ 218566 h 1798"/>
                <a:gd name="T56" fmla="*/ 63836 w 2035"/>
                <a:gd name="T57" fmla="*/ 220158 h 1798"/>
                <a:gd name="T58" fmla="*/ 68737 w 2035"/>
                <a:gd name="T59" fmla="*/ 217097 h 1798"/>
                <a:gd name="T60" fmla="*/ 70697 w 2035"/>
                <a:gd name="T61" fmla="*/ 208893 h 1798"/>
                <a:gd name="T62" fmla="*/ 68982 w 2035"/>
                <a:gd name="T63" fmla="*/ 178404 h 1798"/>
                <a:gd name="T64" fmla="*/ 73270 w 2035"/>
                <a:gd name="T65" fmla="*/ 137140 h 1798"/>
                <a:gd name="T66" fmla="*/ 101206 w 2035"/>
                <a:gd name="T67" fmla="*/ 110569 h 1798"/>
                <a:gd name="T68" fmla="*/ 140904 w 2035"/>
                <a:gd name="T69" fmla="*/ 107263 h 1798"/>
                <a:gd name="T70" fmla="*/ 129754 w 2035"/>
                <a:gd name="T71" fmla="*/ 131140 h 1798"/>
                <a:gd name="T72" fmla="*/ 123628 w 2035"/>
                <a:gd name="T73" fmla="*/ 158568 h 1798"/>
                <a:gd name="T74" fmla="*/ 128039 w 2035"/>
                <a:gd name="T75" fmla="*/ 182690 h 1798"/>
                <a:gd name="T76" fmla="*/ 148746 w 2035"/>
                <a:gd name="T77" fmla="*/ 195791 h 1798"/>
                <a:gd name="T78" fmla="*/ 178397 w 2035"/>
                <a:gd name="T79" fmla="*/ 192118 h 1798"/>
                <a:gd name="T80" fmla="*/ 198246 w 2035"/>
                <a:gd name="T81" fmla="*/ 174118 h 1798"/>
                <a:gd name="T82" fmla="*/ 208783 w 2035"/>
                <a:gd name="T83" fmla="*/ 148527 h 1798"/>
                <a:gd name="T84" fmla="*/ 209641 w 2035"/>
                <a:gd name="T85" fmla="*/ 122079 h 1798"/>
                <a:gd name="T86" fmla="*/ 203882 w 2035"/>
                <a:gd name="T87" fmla="*/ 104446 h 1798"/>
                <a:gd name="T88" fmla="*/ 220055 w 2035"/>
                <a:gd name="T89" fmla="*/ 104569 h 1798"/>
                <a:gd name="T90" fmla="*/ 237822 w 2035"/>
                <a:gd name="T91" fmla="*/ 99671 h 1798"/>
                <a:gd name="T92" fmla="*/ 246276 w 2035"/>
                <a:gd name="T93" fmla="*/ 93426 h 1798"/>
                <a:gd name="T94" fmla="*/ 249339 w 2035"/>
                <a:gd name="T95" fmla="*/ 88039 h 1798"/>
                <a:gd name="T96" fmla="*/ 247869 w 2035"/>
                <a:gd name="T97" fmla="*/ 84120 h 1798"/>
                <a:gd name="T98" fmla="*/ 241865 w 2035"/>
                <a:gd name="T99" fmla="*/ 83263 h 1798"/>
                <a:gd name="T100" fmla="*/ 157445 w 2035"/>
                <a:gd name="T101" fmla="*/ 176690 h 1798"/>
                <a:gd name="T102" fmla="*/ 146295 w 2035"/>
                <a:gd name="T103" fmla="*/ 167874 h 1798"/>
                <a:gd name="T104" fmla="*/ 146295 w 2035"/>
                <a:gd name="T105" fmla="*/ 149629 h 1798"/>
                <a:gd name="T106" fmla="*/ 153647 w 2035"/>
                <a:gd name="T107" fmla="*/ 127466 h 1798"/>
                <a:gd name="T108" fmla="*/ 164674 w 2035"/>
                <a:gd name="T109" fmla="*/ 107018 h 1798"/>
                <a:gd name="T110" fmla="*/ 181337 w 2035"/>
                <a:gd name="T111" fmla="*/ 104202 h 1798"/>
                <a:gd name="T112" fmla="*/ 190894 w 2035"/>
                <a:gd name="T113" fmla="*/ 122201 h 1798"/>
                <a:gd name="T114" fmla="*/ 188811 w 2035"/>
                <a:gd name="T115" fmla="*/ 146568 h 1798"/>
                <a:gd name="T116" fmla="*/ 177662 w 2035"/>
                <a:gd name="T117" fmla="*/ 167751 h 1798"/>
                <a:gd name="T118" fmla="*/ 160141 w 2035"/>
                <a:gd name="T119" fmla="*/ 176812 h 17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5" h="1798">
                  <a:moveTo>
                    <a:pt x="1917" y="695"/>
                  </a:moveTo>
                  <a:lnTo>
                    <a:pt x="1886" y="706"/>
                  </a:lnTo>
                  <a:lnTo>
                    <a:pt x="1857" y="715"/>
                  </a:lnTo>
                  <a:lnTo>
                    <a:pt x="1827" y="721"/>
                  </a:lnTo>
                  <a:lnTo>
                    <a:pt x="1798" y="726"/>
                  </a:lnTo>
                  <a:lnTo>
                    <a:pt x="1768" y="730"/>
                  </a:lnTo>
                  <a:lnTo>
                    <a:pt x="1739" y="732"/>
                  </a:lnTo>
                  <a:lnTo>
                    <a:pt x="1710" y="732"/>
                  </a:lnTo>
                  <a:lnTo>
                    <a:pt x="1682" y="731"/>
                  </a:lnTo>
                  <a:lnTo>
                    <a:pt x="1653" y="729"/>
                  </a:lnTo>
                  <a:lnTo>
                    <a:pt x="1626" y="727"/>
                  </a:lnTo>
                  <a:lnTo>
                    <a:pt x="1599" y="723"/>
                  </a:lnTo>
                  <a:lnTo>
                    <a:pt x="1572" y="718"/>
                  </a:lnTo>
                  <a:lnTo>
                    <a:pt x="1519" y="708"/>
                  </a:lnTo>
                  <a:lnTo>
                    <a:pt x="1470" y="696"/>
                  </a:lnTo>
                  <a:lnTo>
                    <a:pt x="1423" y="684"/>
                  </a:lnTo>
                  <a:lnTo>
                    <a:pt x="1379" y="673"/>
                  </a:lnTo>
                  <a:lnTo>
                    <a:pt x="1339" y="663"/>
                  </a:lnTo>
                  <a:lnTo>
                    <a:pt x="1302" y="657"/>
                  </a:lnTo>
                  <a:lnTo>
                    <a:pt x="1286" y="655"/>
                  </a:lnTo>
                  <a:lnTo>
                    <a:pt x="1270" y="654"/>
                  </a:lnTo>
                  <a:lnTo>
                    <a:pt x="1256" y="654"/>
                  </a:lnTo>
                  <a:lnTo>
                    <a:pt x="1243" y="656"/>
                  </a:lnTo>
                  <a:lnTo>
                    <a:pt x="1230" y="659"/>
                  </a:lnTo>
                  <a:lnTo>
                    <a:pt x="1219" y="664"/>
                  </a:lnTo>
                  <a:lnTo>
                    <a:pt x="1210" y="671"/>
                  </a:lnTo>
                  <a:lnTo>
                    <a:pt x="1202" y="679"/>
                  </a:lnTo>
                  <a:lnTo>
                    <a:pt x="1192" y="692"/>
                  </a:lnTo>
                  <a:lnTo>
                    <a:pt x="1184" y="704"/>
                  </a:lnTo>
                  <a:lnTo>
                    <a:pt x="1178" y="715"/>
                  </a:lnTo>
                  <a:lnTo>
                    <a:pt x="1174" y="725"/>
                  </a:lnTo>
                  <a:lnTo>
                    <a:pt x="1104" y="740"/>
                  </a:lnTo>
                  <a:lnTo>
                    <a:pt x="1036" y="753"/>
                  </a:lnTo>
                  <a:lnTo>
                    <a:pt x="969" y="764"/>
                  </a:lnTo>
                  <a:lnTo>
                    <a:pt x="905" y="774"/>
                  </a:lnTo>
                  <a:lnTo>
                    <a:pt x="841" y="783"/>
                  </a:lnTo>
                  <a:lnTo>
                    <a:pt x="779" y="790"/>
                  </a:lnTo>
                  <a:lnTo>
                    <a:pt x="721" y="796"/>
                  </a:lnTo>
                  <a:lnTo>
                    <a:pt x="664" y="801"/>
                  </a:lnTo>
                  <a:lnTo>
                    <a:pt x="695" y="681"/>
                  </a:lnTo>
                  <a:lnTo>
                    <a:pt x="725" y="568"/>
                  </a:lnTo>
                  <a:lnTo>
                    <a:pt x="754" y="462"/>
                  </a:lnTo>
                  <a:lnTo>
                    <a:pt x="781" y="366"/>
                  </a:lnTo>
                  <a:lnTo>
                    <a:pt x="806" y="280"/>
                  </a:lnTo>
                  <a:lnTo>
                    <a:pt x="825" y="206"/>
                  </a:lnTo>
                  <a:lnTo>
                    <a:pt x="832" y="175"/>
                  </a:lnTo>
                  <a:lnTo>
                    <a:pt x="838" y="147"/>
                  </a:lnTo>
                  <a:lnTo>
                    <a:pt x="841" y="124"/>
                  </a:lnTo>
                  <a:lnTo>
                    <a:pt x="843" y="104"/>
                  </a:lnTo>
                  <a:lnTo>
                    <a:pt x="843" y="90"/>
                  </a:lnTo>
                  <a:lnTo>
                    <a:pt x="842" y="76"/>
                  </a:lnTo>
                  <a:lnTo>
                    <a:pt x="840" y="64"/>
                  </a:lnTo>
                  <a:lnTo>
                    <a:pt x="837" y="53"/>
                  </a:lnTo>
                  <a:lnTo>
                    <a:pt x="834" y="44"/>
                  </a:lnTo>
                  <a:lnTo>
                    <a:pt x="829" y="35"/>
                  </a:lnTo>
                  <a:lnTo>
                    <a:pt x="824" y="27"/>
                  </a:lnTo>
                  <a:lnTo>
                    <a:pt x="818" y="21"/>
                  </a:lnTo>
                  <a:lnTo>
                    <a:pt x="812" y="15"/>
                  </a:lnTo>
                  <a:lnTo>
                    <a:pt x="805" y="10"/>
                  </a:lnTo>
                  <a:lnTo>
                    <a:pt x="797" y="7"/>
                  </a:lnTo>
                  <a:lnTo>
                    <a:pt x="790" y="4"/>
                  </a:lnTo>
                  <a:lnTo>
                    <a:pt x="781" y="2"/>
                  </a:lnTo>
                  <a:lnTo>
                    <a:pt x="772" y="0"/>
                  </a:lnTo>
                  <a:lnTo>
                    <a:pt x="764" y="0"/>
                  </a:lnTo>
                  <a:lnTo>
                    <a:pt x="755" y="1"/>
                  </a:lnTo>
                  <a:lnTo>
                    <a:pt x="746" y="2"/>
                  </a:lnTo>
                  <a:lnTo>
                    <a:pt x="738" y="4"/>
                  </a:lnTo>
                  <a:lnTo>
                    <a:pt x="729" y="7"/>
                  </a:lnTo>
                  <a:lnTo>
                    <a:pt x="721" y="10"/>
                  </a:lnTo>
                  <a:lnTo>
                    <a:pt x="713" y="15"/>
                  </a:lnTo>
                  <a:lnTo>
                    <a:pt x="705" y="20"/>
                  </a:lnTo>
                  <a:lnTo>
                    <a:pt x="697" y="25"/>
                  </a:lnTo>
                  <a:lnTo>
                    <a:pt x="690" y="32"/>
                  </a:lnTo>
                  <a:lnTo>
                    <a:pt x="684" y="39"/>
                  </a:lnTo>
                  <a:lnTo>
                    <a:pt x="676" y="46"/>
                  </a:lnTo>
                  <a:lnTo>
                    <a:pt x="671" y="54"/>
                  </a:lnTo>
                  <a:lnTo>
                    <a:pt x="666" y="63"/>
                  </a:lnTo>
                  <a:lnTo>
                    <a:pt x="662" y="72"/>
                  </a:lnTo>
                  <a:lnTo>
                    <a:pt x="659" y="82"/>
                  </a:lnTo>
                  <a:lnTo>
                    <a:pt x="657" y="93"/>
                  </a:lnTo>
                  <a:lnTo>
                    <a:pt x="655" y="104"/>
                  </a:lnTo>
                  <a:lnTo>
                    <a:pt x="653" y="127"/>
                  </a:lnTo>
                  <a:lnTo>
                    <a:pt x="649" y="154"/>
                  </a:lnTo>
                  <a:lnTo>
                    <a:pt x="644" y="184"/>
                  </a:lnTo>
                  <a:lnTo>
                    <a:pt x="637" y="218"/>
                  </a:lnTo>
                  <a:lnTo>
                    <a:pt x="629" y="256"/>
                  </a:lnTo>
                  <a:lnTo>
                    <a:pt x="621" y="296"/>
                  </a:lnTo>
                  <a:lnTo>
                    <a:pt x="611" y="338"/>
                  </a:lnTo>
                  <a:lnTo>
                    <a:pt x="600" y="384"/>
                  </a:lnTo>
                  <a:lnTo>
                    <a:pt x="589" y="431"/>
                  </a:lnTo>
                  <a:lnTo>
                    <a:pt x="578" y="480"/>
                  </a:lnTo>
                  <a:lnTo>
                    <a:pt x="564" y="532"/>
                  </a:lnTo>
                  <a:lnTo>
                    <a:pt x="552" y="584"/>
                  </a:lnTo>
                  <a:lnTo>
                    <a:pt x="539" y="639"/>
                  </a:lnTo>
                  <a:lnTo>
                    <a:pt x="526" y="694"/>
                  </a:lnTo>
                  <a:lnTo>
                    <a:pt x="513" y="749"/>
                  </a:lnTo>
                  <a:lnTo>
                    <a:pt x="500" y="807"/>
                  </a:lnTo>
                  <a:lnTo>
                    <a:pt x="448" y="806"/>
                  </a:lnTo>
                  <a:lnTo>
                    <a:pt x="402" y="805"/>
                  </a:lnTo>
                  <a:lnTo>
                    <a:pt x="359" y="802"/>
                  </a:lnTo>
                  <a:lnTo>
                    <a:pt x="320" y="798"/>
                  </a:lnTo>
                  <a:lnTo>
                    <a:pt x="286" y="793"/>
                  </a:lnTo>
                  <a:lnTo>
                    <a:pt x="256" y="788"/>
                  </a:lnTo>
                  <a:lnTo>
                    <a:pt x="243" y="785"/>
                  </a:lnTo>
                  <a:lnTo>
                    <a:pt x="231" y="781"/>
                  </a:lnTo>
                  <a:lnTo>
                    <a:pt x="220" y="778"/>
                  </a:lnTo>
                  <a:lnTo>
                    <a:pt x="211" y="773"/>
                  </a:lnTo>
                  <a:lnTo>
                    <a:pt x="212" y="766"/>
                  </a:lnTo>
                  <a:lnTo>
                    <a:pt x="212" y="758"/>
                  </a:lnTo>
                  <a:lnTo>
                    <a:pt x="210" y="751"/>
                  </a:lnTo>
                  <a:lnTo>
                    <a:pt x="208" y="743"/>
                  </a:lnTo>
                  <a:lnTo>
                    <a:pt x="204" y="736"/>
                  </a:lnTo>
                  <a:lnTo>
                    <a:pt x="200" y="730"/>
                  </a:lnTo>
                  <a:lnTo>
                    <a:pt x="194" y="723"/>
                  </a:lnTo>
                  <a:lnTo>
                    <a:pt x="188" y="717"/>
                  </a:lnTo>
                  <a:lnTo>
                    <a:pt x="182" y="712"/>
                  </a:lnTo>
                  <a:lnTo>
                    <a:pt x="174" y="706"/>
                  </a:lnTo>
                  <a:lnTo>
                    <a:pt x="166" y="702"/>
                  </a:lnTo>
                  <a:lnTo>
                    <a:pt x="158" y="697"/>
                  </a:lnTo>
                  <a:lnTo>
                    <a:pt x="149" y="693"/>
                  </a:lnTo>
                  <a:lnTo>
                    <a:pt x="140" y="690"/>
                  </a:lnTo>
                  <a:lnTo>
                    <a:pt x="130" y="687"/>
                  </a:lnTo>
                  <a:lnTo>
                    <a:pt x="120" y="685"/>
                  </a:lnTo>
                  <a:lnTo>
                    <a:pt x="110" y="684"/>
                  </a:lnTo>
                  <a:lnTo>
                    <a:pt x="100" y="683"/>
                  </a:lnTo>
                  <a:lnTo>
                    <a:pt x="91" y="682"/>
                  </a:lnTo>
                  <a:lnTo>
                    <a:pt x="81" y="683"/>
                  </a:lnTo>
                  <a:lnTo>
                    <a:pt x="72" y="684"/>
                  </a:lnTo>
                  <a:lnTo>
                    <a:pt x="62" y="686"/>
                  </a:lnTo>
                  <a:lnTo>
                    <a:pt x="54" y="689"/>
                  </a:lnTo>
                  <a:lnTo>
                    <a:pt x="45" y="692"/>
                  </a:lnTo>
                  <a:lnTo>
                    <a:pt x="37" y="696"/>
                  </a:lnTo>
                  <a:lnTo>
                    <a:pt x="30" y="702"/>
                  </a:lnTo>
                  <a:lnTo>
                    <a:pt x="23" y="708"/>
                  </a:lnTo>
                  <a:lnTo>
                    <a:pt x="17" y="715"/>
                  </a:lnTo>
                  <a:lnTo>
                    <a:pt x="11" y="723"/>
                  </a:lnTo>
                  <a:lnTo>
                    <a:pt x="7" y="732"/>
                  </a:lnTo>
                  <a:lnTo>
                    <a:pt x="3" y="742"/>
                  </a:lnTo>
                  <a:lnTo>
                    <a:pt x="1" y="753"/>
                  </a:lnTo>
                  <a:lnTo>
                    <a:pt x="0" y="763"/>
                  </a:lnTo>
                  <a:lnTo>
                    <a:pt x="0" y="773"/>
                  </a:lnTo>
                  <a:lnTo>
                    <a:pt x="1" y="784"/>
                  </a:lnTo>
                  <a:lnTo>
                    <a:pt x="3" y="794"/>
                  </a:lnTo>
                  <a:lnTo>
                    <a:pt x="7" y="803"/>
                  </a:lnTo>
                  <a:lnTo>
                    <a:pt x="11" y="812"/>
                  </a:lnTo>
                  <a:lnTo>
                    <a:pt x="18" y="821"/>
                  </a:lnTo>
                  <a:lnTo>
                    <a:pt x="25" y="829"/>
                  </a:lnTo>
                  <a:lnTo>
                    <a:pt x="33" y="837"/>
                  </a:lnTo>
                  <a:lnTo>
                    <a:pt x="41" y="845"/>
                  </a:lnTo>
                  <a:lnTo>
                    <a:pt x="51" y="853"/>
                  </a:lnTo>
                  <a:lnTo>
                    <a:pt x="62" y="860"/>
                  </a:lnTo>
                  <a:lnTo>
                    <a:pt x="74" y="867"/>
                  </a:lnTo>
                  <a:lnTo>
                    <a:pt x="87" y="874"/>
                  </a:lnTo>
                  <a:lnTo>
                    <a:pt x="101" y="880"/>
                  </a:lnTo>
                  <a:lnTo>
                    <a:pt x="116" y="886"/>
                  </a:lnTo>
                  <a:lnTo>
                    <a:pt x="132" y="891"/>
                  </a:lnTo>
                  <a:lnTo>
                    <a:pt x="149" y="897"/>
                  </a:lnTo>
                  <a:lnTo>
                    <a:pt x="166" y="902"/>
                  </a:lnTo>
                  <a:lnTo>
                    <a:pt x="185" y="906"/>
                  </a:lnTo>
                  <a:lnTo>
                    <a:pt x="204" y="910"/>
                  </a:lnTo>
                  <a:lnTo>
                    <a:pt x="224" y="915"/>
                  </a:lnTo>
                  <a:lnTo>
                    <a:pt x="246" y="919"/>
                  </a:lnTo>
                  <a:lnTo>
                    <a:pt x="268" y="922"/>
                  </a:lnTo>
                  <a:lnTo>
                    <a:pt x="314" y="927"/>
                  </a:lnTo>
                  <a:lnTo>
                    <a:pt x="364" y="931"/>
                  </a:lnTo>
                  <a:lnTo>
                    <a:pt x="416" y="933"/>
                  </a:lnTo>
                  <a:lnTo>
                    <a:pt x="472" y="933"/>
                  </a:lnTo>
                  <a:lnTo>
                    <a:pt x="460" y="992"/>
                  </a:lnTo>
                  <a:lnTo>
                    <a:pt x="447" y="1053"/>
                  </a:lnTo>
                  <a:lnTo>
                    <a:pt x="436" y="1111"/>
                  </a:lnTo>
                  <a:lnTo>
                    <a:pt x="425" y="1169"/>
                  </a:lnTo>
                  <a:lnTo>
                    <a:pt x="416" y="1227"/>
                  </a:lnTo>
                  <a:lnTo>
                    <a:pt x="408" y="1282"/>
                  </a:lnTo>
                  <a:lnTo>
                    <a:pt x="401" y="1337"/>
                  </a:lnTo>
                  <a:lnTo>
                    <a:pt x="395" y="1389"/>
                  </a:lnTo>
                  <a:lnTo>
                    <a:pt x="391" y="1439"/>
                  </a:lnTo>
                  <a:lnTo>
                    <a:pt x="388" y="1488"/>
                  </a:lnTo>
                  <a:lnTo>
                    <a:pt x="387" y="1533"/>
                  </a:lnTo>
                  <a:lnTo>
                    <a:pt x="388" y="1575"/>
                  </a:lnTo>
                  <a:lnTo>
                    <a:pt x="390" y="1595"/>
                  </a:lnTo>
                  <a:lnTo>
                    <a:pt x="391" y="1615"/>
                  </a:lnTo>
                  <a:lnTo>
                    <a:pt x="394" y="1634"/>
                  </a:lnTo>
                  <a:lnTo>
                    <a:pt x="396" y="1651"/>
                  </a:lnTo>
                  <a:lnTo>
                    <a:pt x="400" y="1668"/>
                  </a:lnTo>
                  <a:lnTo>
                    <a:pt x="404" y="1684"/>
                  </a:lnTo>
                  <a:lnTo>
                    <a:pt x="408" y="1698"/>
                  </a:lnTo>
                  <a:lnTo>
                    <a:pt x="413" y="1712"/>
                  </a:lnTo>
                  <a:lnTo>
                    <a:pt x="418" y="1723"/>
                  </a:lnTo>
                  <a:lnTo>
                    <a:pt x="423" y="1733"/>
                  </a:lnTo>
                  <a:lnTo>
                    <a:pt x="429" y="1743"/>
                  </a:lnTo>
                  <a:lnTo>
                    <a:pt x="435" y="1752"/>
                  </a:lnTo>
                  <a:lnTo>
                    <a:pt x="441" y="1760"/>
                  </a:lnTo>
                  <a:lnTo>
                    <a:pt x="448" y="1768"/>
                  </a:lnTo>
                  <a:lnTo>
                    <a:pt x="455" y="1774"/>
                  </a:lnTo>
                  <a:lnTo>
                    <a:pt x="463" y="1780"/>
                  </a:lnTo>
                  <a:lnTo>
                    <a:pt x="470" y="1785"/>
                  </a:lnTo>
                  <a:lnTo>
                    <a:pt x="477" y="1789"/>
                  </a:lnTo>
                  <a:lnTo>
                    <a:pt x="485" y="1792"/>
                  </a:lnTo>
                  <a:lnTo>
                    <a:pt x="492" y="1795"/>
                  </a:lnTo>
                  <a:lnTo>
                    <a:pt x="499" y="1797"/>
                  </a:lnTo>
                  <a:lnTo>
                    <a:pt x="507" y="1798"/>
                  </a:lnTo>
                  <a:lnTo>
                    <a:pt x="514" y="1798"/>
                  </a:lnTo>
                  <a:lnTo>
                    <a:pt x="521" y="1798"/>
                  </a:lnTo>
                  <a:lnTo>
                    <a:pt x="527" y="1797"/>
                  </a:lnTo>
                  <a:lnTo>
                    <a:pt x="534" y="1795"/>
                  </a:lnTo>
                  <a:lnTo>
                    <a:pt x="540" y="1792"/>
                  </a:lnTo>
                  <a:lnTo>
                    <a:pt x="546" y="1788"/>
                  </a:lnTo>
                  <a:lnTo>
                    <a:pt x="551" y="1784"/>
                  </a:lnTo>
                  <a:lnTo>
                    <a:pt x="556" y="1779"/>
                  </a:lnTo>
                  <a:lnTo>
                    <a:pt x="561" y="1773"/>
                  </a:lnTo>
                  <a:lnTo>
                    <a:pt x="565" y="1766"/>
                  </a:lnTo>
                  <a:lnTo>
                    <a:pt x="570" y="1758"/>
                  </a:lnTo>
                  <a:lnTo>
                    <a:pt x="572" y="1750"/>
                  </a:lnTo>
                  <a:lnTo>
                    <a:pt x="575" y="1739"/>
                  </a:lnTo>
                  <a:lnTo>
                    <a:pt x="576" y="1729"/>
                  </a:lnTo>
                  <a:lnTo>
                    <a:pt x="577" y="1718"/>
                  </a:lnTo>
                  <a:lnTo>
                    <a:pt x="577" y="1706"/>
                  </a:lnTo>
                  <a:lnTo>
                    <a:pt x="577" y="1694"/>
                  </a:lnTo>
                  <a:lnTo>
                    <a:pt x="575" y="1680"/>
                  </a:lnTo>
                  <a:lnTo>
                    <a:pt x="570" y="1638"/>
                  </a:lnTo>
                  <a:lnTo>
                    <a:pt x="565" y="1593"/>
                  </a:lnTo>
                  <a:lnTo>
                    <a:pt x="563" y="1549"/>
                  </a:lnTo>
                  <a:lnTo>
                    <a:pt x="562" y="1504"/>
                  </a:lnTo>
                  <a:lnTo>
                    <a:pt x="563" y="1457"/>
                  </a:lnTo>
                  <a:lnTo>
                    <a:pt x="564" y="1410"/>
                  </a:lnTo>
                  <a:lnTo>
                    <a:pt x="567" y="1363"/>
                  </a:lnTo>
                  <a:lnTo>
                    <a:pt x="572" y="1314"/>
                  </a:lnTo>
                  <a:lnTo>
                    <a:pt x="577" y="1267"/>
                  </a:lnTo>
                  <a:lnTo>
                    <a:pt x="583" y="1218"/>
                  </a:lnTo>
                  <a:lnTo>
                    <a:pt x="590" y="1169"/>
                  </a:lnTo>
                  <a:lnTo>
                    <a:pt x="598" y="1120"/>
                  </a:lnTo>
                  <a:lnTo>
                    <a:pt x="606" y="1072"/>
                  </a:lnTo>
                  <a:lnTo>
                    <a:pt x="615" y="1022"/>
                  </a:lnTo>
                  <a:lnTo>
                    <a:pt x="625" y="974"/>
                  </a:lnTo>
                  <a:lnTo>
                    <a:pt x="635" y="926"/>
                  </a:lnTo>
                  <a:lnTo>
                    <a:pt x="697" y="920"/>
                  </a:lnTo>
                  <a:lnTo>
                    <a:pt x="760" y="912"/>
                  </a:lnTo>
                  <a:lnTo>
                    <a:pt x="826" y="903"/>
                  </a:lnTo>
                  <a:lnTo>
                    <a:pt x="892" y="893"/>
                  </a:lnTo>
                  <a:lnTo>
                    <a:pt x="961" y="881"/>
                  </a:lnTo>
                  <a:lnTo>
                    <a:pt x="1032" y="867"/>
                  </a:lnTo>
                  <a:lnTo>
                    <a:pt x="1103" y="851"/>
                  </a:lnTo>
                  <a:lnTo>
                    <a:pt x="1177" y="834"/>
                  </a:lnTo>
                  <a:lnTo>
                    <a:pt x="1164" y="854"/>
                  </a:lnTo>
                  <a:lnTo>
                    <a:pt x="1150" y="876"/>
                  </a:lnTo>
                  <a:lnTo>
                    <a:pt x="1137" y="899"/>
                  </a:lnTo>
                  <a:lnTo>
                    <a:pt x="1123" y="925"/>
                  </a:lnTo>
                  <a:lnTo>
                    <a:pt x="1109" y="952"/>
                  </a:lnTo>
                  <a:lnTo>
                    <a:pt x="1096" y="980"/>
                  </a:lnTo>
                  <a:lnTo>
                    <a:pt x="1083" y="1009"/>
                  </a:lnTo>
                  <a:lnTo>
                    <a:pt x="1071" y="1039"/>
                  </a:lnTo>
                  <a:lnTo>
                    <a:pt x="1059" y="1071"/>
                  </a:lnTo>
                  <a:lnTo>
                    <a:pt x="1049" y="1103"/>
                  </a:lnTo>
                  <a:lnTo>
                    <a:pt x="1039" y="1134"/>
                  </a:lnTo>
                  <a:lnTo>
                    <a:pt x="1030" y="1167"/>
                  </a:lnTo>
                  <a:lnTo>
                    <a:pt x="1023" y="1200"/>
                  </a:lnTo>
                  <a:lnTo>
                    <a:pt x="1017" y="1232"/>
                  </a:lnTo>
                  <a:lnTo>
                    <a:pt x="1012" y="1264"/>
                  </a:lnTo>
                  <a:lnTo>
                    <a:pt x="1009" y="1295"/>
                  </a:lnTo>
                  <a:lnTo>
                    <a:pt x="1007" y="1326"/>
                  </a:lnTo>
                  <a:lnTo>
                    <a:pt x="1008" y="1357"/>
                  </a:lnTo>
                  <a:lnTo>
                    <a:pt x="1012" y="1387"/>
                  </a:lnTo>
                  <a:lnTo>
                    <a:pt x="1017" y="1415"/>
                  </a:lnTo>
                  <a:lnTo>
                    <a:pt x="1024" y="1442"/>
                  </a:lnTo>
                  <a:lnTo>
                    <a:pt x="1033" y="1468"/>
                  </a:lnTo>
                  <a:lnTo>
                    <a:pt x="1045" y="1492"/>
                  </a:lnTo>
                  <a:lnTo>
                    <a:pt x="1060" y="1514"/>
                  </a:lnTo>
                  <a:lnTo>
                    <a:pt x="1078" y="1534"/>
                  </a:lnTo>
                  <a:lnTo>
                    <a:pt x="1098" y="1552"/>
                  </a:lnTo>
                  <a:lnTo>
                    <a:pt x="1123" y="1568"/>
                  </a:lnTo>
                  <a:lnTo>
                    <a:pt x="1150" y="1581"/>
                  </a:lnTo>
                  <a:lnTo>
                    <a:pt x="1180" y="1591"/>
                  </a:lnTo>
                  <a:lnTo>
                    <a:pt x="1214" y="1599"/>
                  </a:lnTo>
                  <a:lnTo>
                    <a:pt x="1252" y="1604"/>
                  </a:lnTo>
                  <a:lnTo>
                    <a:pt x="1293" y="1607"/>
                  </a:lnTo>
                  <a:lnTo>
                    <a:pt x="1328" y="1604"/>
                  </a:lnTo>
                  <a:lnTo>
                    <a:pt x="1363" y="1599"/>
                  </a:lnTo>
                  <a:lnTo>
                    <a:pt x="1395" y="1592"/>
                  </a:lnTo>
                  <a:lnTo>
                    <a:pt x="1425" y="1582"/>
                  </a:lnTo>
                  <a:lnTo>
                    <a:pt x="1456" y="1569"/>
                  </a:lnTo>
                  <a:lnTo>
                    <a:pt x="1483" y="1554"/>
                  </a:lnTo>
                  <a:lnTo>
                    <a:pt x="1509" y="1537"/>
                  </a:lnTo>
                  <a:lnTo>
                    <a:pt x="1534" y="1517"/>
                  </a:lnTo>
                  <a:lnTo>
                    <a:pt x="1557" y="1496"/>
                  </a:lnTo>
                  <a:lnTo>
                    <a:pt x="1579" y="1473"/>
                  </a:lnTo>
                  <a:lnTo>
                    <a:pt x="1599" y="1448"/>
                  </a:lnTo>
                  <a:lnTo>
                    <a:pt x="1618" y="1422"/>
                  </a:lnTo>
                  <a:lnTo>
                    <a:pt x="1635" y="1394"/>
                  </a:lnTo>
                  <a:lnTo>
                    <a:pt x="1650" y="1366"/>
                  </a:lnTo>
                  <a:lnTo>
                    <a:pt x="1664" y="1337"/>
                  </a:lnTo>
                  <a:lnTo>
                    <a:pt x="1677" y="1306"/>
                  </a:lnTo>
                  <a:lnTo>
                    <a:pt x="1688" y="1275"/>
                  </a:lnTo>
                  <a:lnTo>
                    <a:pt x="1697" y="1244"/>
                  </a:lnTo>
                  <a:lnTo>
                    <a:pt x="1704" y="1213"/>
                  </a:lnTo>
                  <a:lnTo>
                    <a:pt x="1710" y="1180"/>
                  </a:lnTo>
                  <a:lnTo>
                    <a:pt x="1714" y="1149"/>
                  </a:lnTo>
                  <a:lnTo>
                    <a:pt x="1717" y="1118"/>
                  </a:lnTo>
                  <a:lnTo>
                    <a:pt x="1718" y="1087"/>
                  </a:lnTo>
                  <a:lnTo>
                    <a:pt x="1717" y="1057"/>
                  </a:lnTo>
                  <a:lnTo>
                    <a:pt x="1715" y="1026"/>
                  </a:lnTo>
                  <a:lnTo>
                    <a:pt x="1711" y="997"/>
                  </a:lnTo>
                  <a:lnTo>
                    <a:pt x="1705" y="969"/>
                  </a:lnTo>
                  <a:lnTo>
                    <a:pt x="1698" y="943"/>
                  </a:lnTo>
                  <a:lnTo>
                    <a:pt x="1689" y="918"/>
                  </a:lnTo>
                  <a:lnTo>
                    <a:pt x="1678" y="893"/>
                  </a:lnTo>
                  <a:lnTo>
                    <a:pt x="1665" y="871"/>
                  </a:lnTo>
                  <a:lnTo>
                    <a:pt x="1651" y="850"/>
                  </a:lnTo>
                  <a:lnTo>
                    <a:pt x="1664" y="853"/>
                  </a:lnTo>
                  <a:lnTo>
                    <a:pt x="1681" y="855"/>
                  </a:lnTo>
                  <a:lnTo>
                    <a:pt x="1697" y="857"/>
                  </a:lnTo>
                  <a:lnTo>
                    <a:pt x="1715" y="858"/>
                  </a:lnTo>
                  <a:lnTo>
                    <a:pt x="1734" y="858"/>
                  </a:lnTo>
                  <a:lnTo>
                    <a:pt x="1754" y="857"/>
                  </a:lnTo>
                  <a:lnTo>
                    <a:pt x="1774" y="856"/>
                  </a:lnTo>
                  <a:lnTo>
                    <a:pt x="1796" y="854"/>
                  </a:lnTo>
                  <a:lnTo>
                    <a:pt x="1817" y="851"/>
                  </a:lnTo>
                  <a:lnTo>
                    <a:pt x="1839" y="847"/>
                  </a:lnTo>
                  <a:lnTo>
                    <a:pt x="1860" y="843"/>
                  </a:lnTo>
                  <a:lnTo>
                    <a:pt x="1881" y="837"/>
                  </a:lnTo>
                  <a:lnTo>
                    <a:pt x="1902" y="830"/>
                  </a:lnTo>
                  <a:lnTo>
                    <a:pt x="1922" y="823"/>
                  </a:lnTo>
                  <a:lnTo>
                    <a:pt x="1941" y="814"/>
                  </a:lnTo>
                  <a:lnTo>
                    <a:pt x="1959" y="804"/>
                  </a:lnTo>
                  <a:lnTo>
                    <a:pt x="1969" y="798"/>
                  </a:lnTo>
                  <a:lnTo>
                    <a:pt x="1978" y="791"/>
                  </a:lnTo>
                  <a:lnTo>
                    <a:pt x="1987" y="785"/>
                  </a:lnTo>
                  <a:lnTo>
                    <a:pt x="1995" y="778"/>
                  </a:lnTo>
                  <a:lnTo>
                    <a:pt x="2002" y="770"/>
                  </a:lnTo>
                  <a:lnTo>
                    <a:pt x="2010" y="763"/>
                  </a:lnTo>
                  <a:lnTo>
                    <a:pt x="2016" y="757"/>
                  </a:lnTo>
                  <a:lnTo>
                    <a:pt x="2021" y="750"/>
                  </a:lnTo>
                  <a:lnTo>
                    <a:pt x="2025" y="743"/>
                  </a:lnTo>
                  <a:lnTo>
                    <a:pt x="2029" y="737"/>
                  </a:lnTo>
                  <a:lnTo>
                    <a:pt x="2031" y="731"/>
                  </a:lnTo>
                  <a:lnTo>
                    <a:pt x="2033" y="725"/>
                  </a:lnTo>
                  <a:lnTo>
                    <a:pt x="2035" y="719"/>
                  </a:lnTo>
                  <a:lnTo>
                    <a:pt x="2035" y="713"/>
                  </a:lnTo>
                  <a:lnTo>
                    <a:pt x="2035" y="708"/>
                  </a:lnTo>
                  <a:lnTo>
                    <a:pt x="2034" y="703"/>
                  </a:lnTo>
                  <a:lnTo>
                    <a:pt x="2032" y="699"/>
                  </a:lnTo>
                  <a:lnTo>
                    <a:pt x="2030" y="694"/>
                  </a:lnTo>
                  <a:lnTo>
                    <a:pt x="2027" y="691"/>
                  </a:lnTo>
                  <a:lnTo>
                    <a:pt x="2023" y="687"/>
                  </a:lnTo>
                  <a:lnTo>
                    <a:pt x="2018" y="685"/>
                  </a:lnTo>
                  <a:lnTo>
                    <a:pt x="2013" y="682"/>
                  </a:lnTo>
                  <a:lnTo>
                    <a:pt x="2007" y="681"/>
                  </a:lnTo>
                  <a:lnTo>
                    <a:pt x="1999" y="679"/>
                  </a:lnTo>
                  <a:lnTo>
                    <a:pt x="1991" y="679"/>
                  </a:lnTo>
                  <a:lnTo>
                    <a:pt x="1983" y="679"/>
                  </a:lnTo>
                  <a:lnTo>
                    <a:pt x="1974" y="680"/>
                  </a:lnTo>
                  <a:lnTo>
                    <a:pt x="1964" y="681"/>
                  </a:lnTo>
                  <a:lnTo>
                    <a:pt x="1953" y="684"/>
                  </a:lnTo>
                  <a:lnTo>
                    <a:pt x="1942" y="687"/>
                  </a:lnTo>
                  <a:lnTo>
                    <a:pt x="1930" y="691"/>
                  </a:lnTo>
                  <a:lnTo>
                    <a:pt x="1917" y="695"/>
                  </a:lnTo>
                  <a:close/>
                  <a:moveTo>
                    <a:pt x="1307" y="1444"/>
                  </a:moveTo>
                  <a:lnTo>
                    <a:pt x="1285" y="1443"/>
                  </a:lnTo>
                  <a:lnTo>
                    <a:pt x="1266" y="1439"/>
                  </a:lnTo>
                  <a:lnTo>
                    <a:pt x="1249" y="1433"/>
                  </a:lnTo>
                  <a:lnTo>
                    <a:pt x="1234" y="1425"/>
                  </a:lnTo>
                  <a:lnTo>
                    <a:pt x="1220" y="1414"/>
                  </a:lnTo>
                  <a:lnTo>
                    <a:pt x="1210" y="1402"/>
                  </a:lnTo>
                  <a:lnTo>
                    <a:pt x="1201" y="1387"/>
                  </a:lnTo>
                  <a:lnTo>
                    <a:pt x="1194" y="1371"/>
                  </a:lnTo>
                  <a:lnTo>
                    <a:pt x="1189" y="1354"/>
                  </a:lnTo>
                  <a:lnTo>
                    <a:pt x="1186" y="1335"/>
                  </a:lnTo>
                  <a:lnTo>
                    <a:pt x="1185" y="1314"/>
                  </a:lnTo>
                  <a:lnTo>
                    <a:pt x="1185" y="1292"/>
                  </a:lnTo>
                  <a:lnTo>
                    <a:pt x="1186" y="1270"/>
                  </a:lnTo>
                  <a:lnTo>
                    <a:pt x="1189" y="1246"/>
                  </a:lnTo>
                  <a:lnTo>
                    <a:pt x="1194" y="1222"/>
                  </a:lnTo>
                  <a:lnTo>
                    <a:pt x="1199" y="1197"/>
                  </a:lnTo>
                  <a:lnTo>
                    <a:pt x="1206" y="1171"/>
                  </a:lnTo>
                  <a:lnTo>
                    <a:pt x="1213" y="1146"/>
                  </a:lnTo>
                  <a:lnTo>
                    <a:pt x="1222" y="1120"/>
                  </a:lnTo>
                  <a:lnTo>
                    <a:pt x="1232" y="1094"/>
                  </a:lnTo>
                  <a:lnTo>
                    <a:pt x="1243" y="1068"/>
                  </a:lnTo>
                  <a:lnTo>
                    <a:pt x="1254" y="1041"/>
                  </a:lnTo>
                  <a:lnTo>
                    <a:pt x="1265" y="1015"/>
                  </a:lnTo>
                  <a:lnTo>
                    <a:pt x="1277" y="990"/>
                  </a:lnTo>
                  <a:lnTo>
                    <a:pt x="1290" y="965"/>
                  </a:lnTo>
                  <a:lnTo>
                    <a:pt x="1303" y="941"/>
                  </a:lnTo>
                  <a:lnTo>
                    <a:pt x="1316" y="918"/>
                  </a:lnTo>
                  <a:lnTo>
                    <a:pt x="1329" y="895"/>
                  </a:lnTo>
                  <a:lnTo>
                    <a:pt x="1344" y="874"/>
                  </a:lnTo>
                  <a:lnTo>
                    <a:pt x="1357" y="854"/>
                  </a:lnTo>
                  <a:lnTo>
                    <a:pt x="1371" y="835"/>
                  </a:lnTo>
                  <a:lnTo>
                    <a:pt x="1384" y="818"/>
                  </a:lnTo>
                  <a:lnTo>
                    <a:pt x="1411" y="822"/>
                  </a:lnTo>
                  <a:lnTo>
                    <a:pt x="1437" y="828"/>
                  </a:lnTo>
                  <a:lnTo>
                    <a:pt x="1460" y="838"/>
                  </a:lnTo>
                  <a:lnTo>
                    <a:pt x="1480" y="851"/>
                  </a:lnTo>
                  <a:lnTo>
                    <a:pt x="1498" y="866"/>
                  </a:lnTo>
                  <a:lnTo>
                    <a:pt x="1514" y="883"/>
                  </a:lnTo>
                  <a:lnTo>
                    <a:pt x="1527" y="903"/>
                  </a:lnTo>
                  <a:lnTo>
                    <a:pt x="1538" y="925"/>
                  </a:lnTo>
                  <a:lnTo>
                    <a:pt x="1547" y="948"/>
                  </a:lnTo>
                  <a:lnTo>
                    <a:pt x="1553" y="973"/>
                  </a:lnTo>
                  <a:lnTo>
                    <a:pt x="1558" y="998"/>
                  </a:lnTo>
                  <a:lnTo>
                    <a:pt x="1561" y="1025"/>
                  </a:lnTo>
                  <a:lnTo>
                    <a:pt x="1562" y="1054"/>
                  </a:lnTo>
                  <a:lnTo>
                    <a:pt x="1561" y="1082"/>
                  </a:lnTo>
                  <a:lnTo>
                    <a:pt x="1559" y="1110"/>
                  </a:lnTo>
                  <a:lnTo>
                    <a:pt x="1555" y="1139"/>
                  </a:lnTo>
                  <a:lnTo>
                    <a:pt x="1549" y="1167"/>
                  </a:lnTo>
                  <a:lnTo>
                    <a:pt x="1541" y="1197"/>
                  </a:lnTo>
                  <a:lnTo>
                    <a:pt x="1532" y="1225"/>
                  </a:lnTo>
                  <a:lnTo>
                    <a:pt x="1522" y="1252"/>
                  </a:lnTo>
                  <a:lnTo>
                    <a:pt x="1510" y="1278"/>
                  </a:lnTo>
                  <a:lnTo>
                    <a:pt x="1497" y="1303"/>
                  </a:lnTo>
                  <a:lnTo>
                    <a:pt x="1483" y="1327"/>
                  </a:lnTo>
                  <a:lnTo>
                    <a:pt x="1468" y="1350"/>
                  </a:lnTo>
                  <a:lnTo>
                    <a:pt x="1450" y="1370"/>
                  </a:lnTo>
                  <a:lnTo>
                    <a:pt x="1432" y="1388"/>
                  </a:lnTo>
                  <a:lnTo>
                    <a:pt x="1414" y="1405"/>
                  </a:lnTo>
                  <a:lnTo>
                    <a:pt x="1394" y="1418"/>
                  </a:lnTo>
                  <a:lnTo>
                    <a:pt x="1374" y="1429"/>
                  </a:lnTo>
                  <a:lnTo>
                    <a:pt x="1352" y="1437"/>
                  </a:lnTo>
                  <a:lnTo>
                    <a:pt x="1329" y="1442"/>
                  </a:lnTo>
                  <a:lnTo>
                    <a:pt x="1307" y="14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14" name="Freeform 18"/>
            <p:cNvSpPr>
              <a:spLocks/>
            </p:cNvSpPr>
            <p:nvPr userDrawn="1"/>
          </p:nvSpPr>
          <p:spPr bwMode="black">
            <a:xfrm>
              <a:off x="2472997" y="3804442"/>
              <a:ext cx="157227" cy="239165"/>
            </a:xfrm>
            <a:custGeom>
              <a:avLst/>
              <a:gdLst>
                <a:gd name="T0" fmla="*/ 132718 w 1283"/>
                <a:gd name="T1" fmla="*/ 7858 h 1948"/>
                <a:gd name="T2" fmla="*/ 104777 w 1283"/>
                <a:gd name="T3" fmla="*/ 246 h 1948"/>
                <a:gd name="T4" fmla="*/ 72425 w 1283"/>
                <a:gd name="T5" fmla="*/ 2947 h 1948"/>
                <a:gd name="T6" fmla="*/ 40930 w 1283"/>
                <a:gd name="T7" fmla="*/ 14856 h 1948"/>
                <a:gd name="T8" fmla="*/ 15441 w 1283"/>
                <a:gd name="T9" fmla="*/ 34868 h 1948"/>
                <a:gd name="T10" fmla="*/ 1225 w 1283"/>
                <a:gd name="T11" fmla="*/ 61756 h 1948"/>
                <a:gd name="T12" fmla="*/ 858 w 1283"/>
                <a:gd name="T13" fmla="*/ 83118 h 1948"/>
                <a:gd name="T14" fmla="*/ 3064 w 1283"/>
                <a:gd name="T15" fmla="*/ 87907 h 1948"/>
                <a:gd name="T16" fmla="*/ 6372 w 1283"/>
                <a:gd name="T17" fmla="*/ 90976 h 1948"/>
                <a:gd name="T18" fmla="*/ 10171 w 1283"/>
                <a:gd name="T19" fmla="*/ 92081 h 1948"/>
                <a:gd name="T20" fmla="*/ 13848 w 1283"/>
                <a:gd name="T21" fmla="*/ 90730 h 1948"/>
                <a:gd name="T22" fmla="*/ 16666 w 1283"/>
                <a:gd name="T23" fmla="*/ 86924 h 1948"/>
                <a:gd name="T24" fmla="*/ 17892 w 1283"/>
                <a:gd name="T25" fmla="*/ 80417 h 1948"/>
                <a:gd name="T26" fmla="*/ 24387 w 1283"/>
                <a:gd name="T27" fmla="*/ 58564 h 1948"/>
                <a:gd name="T28" fmla="*/ 40318 w 1283"/>
                <a:gd name="T29" fmla="*/ 40884 h 1948"/>
                <a:gd name="T30" fmla="*/ 61518 w 1283"/>
                <a:gd name="T31" fmla="*/ 28484 h 1948"/>
                <a:gd name="T32" fmla="*/ 85047 w 1283"/>
                <a:gd name="T33" fmla="*/ 21486 h 1948"/>
                <a:gd name="T34" fmla="*/ 106983 w 1283"/>
                <a:gd name="T35" fmla="*/ 21240 h 1948"/>
                <a:gd name="T36" fmla="*/ 124017 w 1283"/>
                <a:gd name="T37" fmla="*/ 28361 h 1948"/>
                <a:gd name="T38" fmla="*/ 132473 w 1283"/>
                <a:gd name="T39" fmla="*/ 41989 h 1948"/>
                <a:gd name="T40" fmla="*/ 132718 w 1283"/>
                <a:gd name="T41" fmla="*/ 58809 h 1948"/>
                <a:gd name="T42" fmla="*/ 126223 w 1283"/>
                <a:gd name="T43" fmla="*/ 77471 h 1948"/>
                <a:gd name="T44" fmla="*/ 113600 w 1283"/>
                <a:gd name="T45" fmla="*/ 96255 h 1948"/>
                <a:gd name="T46" fmla="*/ 96076 w 1283"/>
                <a:gd name="T47" fmla="*/ 113935 h 1948"/>
                <a:gd name="T48" fmla="*/ 74386 w 1283"/>
                <a:gd name="T49" fmla="*/ 129282 h 1948"/>
                <a:gd name="T50" fmla="*/ 57229 w 1283"/>
                <a:gd name="T51" fmla="*/ 128177 h 1948"/>
                <a:gd name="T52" fmla="*/ 62376 w 1283"/>
                <a:gd name="T53" fmla="*/ 97974 h 1948"/>
                <a:gd name="T54" fmla="*/ 63356 w 1283"/>
                <a:gd name="T55" fmla="*/ 77594 h 1948"/>
                <a:gd name="T56" fmla="*/ 61886 w 1283"/>
                <a:gd name="T57" fmla="*/ 68508 h 1948"/>
                <a:gd name="T58" fmla="*/ 59312 w 1283"/>
                <a:gd name="T59" fmla="*/ 63352 h 1948"/>
                <a:gd name="T60" fmla="*/ 55514 w 1283"/>
                <a:gd name="T61" fmla="*/ 59914 h 1948"/>
                <a:gd name="T62" fmla="*/ 51102 w 1283"/>
                <a:gd name="T63" fmla="*/ 58195 h 1948"/>
                <a:gd name="T64" fmla="*/ 47058 w 1283"/>
                <a:gd name="T65" fmla="*/ 58686 h 1948"/>
                <a:gd name="T66" fmla="*/ 43872 w 1283"/>
                <a:gd name="T67" fmla="*/ 61387 h 1948"/>
                <a:gd name="T68" fmla="*/ 42278 w 1283"/>
                <a:gd name="T69" fmla="*/ 66421 h 1948"/>
                <a:gd name="T70" fmla="*/ 42033 w 1283"/>
                <a:gd name="T71" fmla="*/ 81154 h 1948"/>
                <a:gd name="T72" fmla="*/ 39460 w 1283"/>
                <a:gd name="T73" fmla="*/ 104481 h 1948"/>
                <a:gd name="T74" fmla="*/ 28676 w 1283"/>
                <a:gd name="T75" fmla="*/ 146838 h 1948"/>
                <a:gd name="T76" fmla="*/ 21813 w 1283"/>
                <a:gd name="T77" fmla="*/ 150031 h 1948"/>
                <a:gd name="T78" fmla="*/ 18750 w 1283"/>
                <a:gd name="T79" fmla="*/ 153223 h 1948"/>
                <a:gd name="T80" fmla="*/ 18014 w 1283"/>
                <a:gd name="T81" fmla="*/ 156415 h 1948"/>
                <a:gd name="T82" fmla="*/ 19607 w 1283"/>
                <a:gd name="T83" fmla="*/ 159239 h 1948"/>
                <a:gd name="T84" fmla="*/ 23406 w 1283"/>
                <a:gd name="T85" fmla="*/ 161571 h 1948"/>
                <a:gd name="T86" fmla="*/ 25490 w 1283"/>
                <a:gd name="T87" fmla="*/ 173481 h 1948"/>
                <a:gd name="T88" fmla="*/ 16176 w 1283"/>
                <a:gd name="T89" fmla="*/ 217188 h 1948"/>
                <a:gd name="T90" fmla="*/ 15563 w 1283"/>
                <a:gd name="T91" fmla="*/ 228361 h 1948"/>
                <a:gd name="T92" fmla="*/ 18014 w 1283"/>
                <a:gd name="T93" fmla="*/ 235727 h 1948"/>
                <a:gd name="T94" fmla="*/ 22058 w 1283"/>
                <a:gd name="T95" fmla="*/ 238919 h 1948"/>
                <a:gd name="T96" fmla="*/ 27083 w 1283"/>
                <a:gd name="T97" fmla="*/ 238551 h 1948"/>
                <a:gd name="T98" fmla="*/ 31862 w 1283"/>
                <a:gd name="T99" fmla="*/ 235482 h 1948"/>
                <a:gd name="T100" fmla="*/ 35661 w 1283"/>
                <a:gd name="T101" fmla="*/ 230080 h 1948"/>
                <a:gd name="T102" fmla="*/ 37622 w 1283"/>
                <a:gd name="T103" fmla="*/ 223204 h 1948"/>
                <a:gd name="T104" fmla="*/ 38847 w 1283"/>
                <a:gd name="T105" fmla="*/ 210559 h 1948"/>
                <a:gd name="T106" fmla="*/ 47671 w 1283"/>
                <a:gd name="T107" fmla="*/ 169920 h 1948"/>
                <a:gd name="T108" fmla="*/ 71567 w 1283"/>
                <a:gd name="T109" fmla="*/ 152854 h 1948"/>
                <a:gd name="T110" fmla="*/ 99140 w 1283"/>
                <a:gd name="T111" fmla="*/ 137385 h 1948"/>
                <a:gd name="T112" fmla="*/ 124507 w 1283"/>
                <a:gd name="T113" fmla="*/ 116636 h 1948"/>
                <a:gd name="T114" fmla="*/ 144360 w 1283"/>
                <a:gd name="T115" fmla="*/ 92204 h 1948"/>
                <a:gd name="T116" fmla="*/ 155879 w 1283"/>
                <a:gd name="T117" fmla="*/ 65562 h 1948"/>
                <a:gd name="T118" fmla="*/ 155511 w 1283"/>
                <a:gd name="T119" fmla="*/ 38306 h 19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3" h="1948">
                  <a:moveTo>
                    <a:pt x="1211" y="182"/>
                  </a:moveTo>
                  <a:lnTo>
                    <a:pt x="1185" y="147"/>
                  </a:lnTo>
                  <a:lnTo>
                    <a:pt x="1155" y="116"/>
                  </a:lnTo>
                  <a:lnTo>
                    <a:pt x="1121" y="89"/>
                  </a:lnTo>
                  <a:lnTo>
                    <a:pt x="1083" y="64"/>
                  </a:lnTo>
                  <a:lnTo>
                    <a:pt x="1043" y="45"/>
                  </a:lnTo>
                  <a:lnTo>
                    <a:pt x="999" y="29"/>
                  </a:lnTo>
                  <a:lnTo>
                    <a:pt x="953" y="16"/>
                  </a:lnTo>
                  <a:lnTo>
                    <a:pt x="905" y="8"/>
                  </a:lnTo>
                  <a:lnTo>
                    <a:pt x="855" y="2"/>
                  </a:lnTo>
                  <a:lnTo>
                    <a:pt x="804" y="0"/>
                  </a:lnTo>
                  <a:lnTo>
                    <a:pt x="751" y="1"/>
                  </a:lnTo>
                  <a:lnTo>
                    <a:pt x="698" y="6"/>
                  </a:lnTo>
                  <a:lnTo>
                    <a:pt x="644" y="13"/>
                  </a:lnTo>
                  <a:lnTo>
                    <a:pt x="591" y="24"/>
                  </a:lnTo>
                  <a:lnTo>
                    <a:pt x="537" y="38"/>
                  </a:lnTo>
                  <a:lnTo>
                    <a:pt x="485" y="54"/>
                  </a:lnTo>
                  <a:lnTo>
                    <a:pt x="433" y="74"/>
                  </a:lnTo>
                  <a:lnTo>
                    <a:pt x="383" y="97"/>
                  </a:lnTo>
                  <a:lnTo>
                    <a:pt x="334" y="121"/>
                  </a:lnTo>
                  <a:lnTo>
                    <a:pt x="287" y="149"/>
                  </a:lnTo>
                  <a:lnTo>
                    <a:pt x="243" y="179"/>
                  </a:lnTo>
                  <a:lnTo>
                    <a:pt x="200" y="212"/>
                  </a:lnTo>
                  <a:lnTo>
                    <a:pt x="161" y="247"/>
                  </a:lnTo>
                  <a:lnTo>
                    <a:pt x="126" y="284"/>
                  </a:lnTo>
                  <a:lnTo>
                    <a:pt x="94" y="323"/>
                  </a:lnTo>
                  <a:lnTo>
                    <a:pt x="66" y="366"/>
                  </a:lnTo>
                  <a:lnTo>
                    <a:pt x="43" y="409"/>
                  </a:lnTo>
                  <a:lnTo>
                    <a:pt x="24" y="455"/>
                  </a:lnTo>
                  <a:lnTo>
                    <a:pt x="10" y="503"/>
                  </a:lnTo>
                  <a:lnTo>
                    <a:pt x="2" y="553"/>
                  </a:lnTo>
                  <a:lnTo>
                    <a:pt x="0" y="604"/>
                  </a:lnTo>
                  <a:lnTo>
                    <a:pt x="3" y="657"/>
                  </a:lnTo>
                  <a:lnTo>
                    <a:pt x="4" y="667"/>
                  </a:lnTo>
                  <a:lnTo>
                    <a:pt x="7" y="677"/>
                  </a:lnTo>
                  <a:lnTo>
                    <a:pt x="9" y="686"/>
                  </a:lnTo>
                  <a:lnTo>
                    <a:pt x="13" y="694"/>
                  </a:lnTo>
                  <a:lnTo>
                    <a:pt x="16" y="702"/>
                  </a:lnTo>
                  <a:lnTo>
                    <a:pt x="21" y="710"/>
                  </a:lnTo>
                  <a:lnTo>
                    <a:pt x="25" y="716"/>
                  </a:lnTo>
                  <a:lnTo>
                    <a:pt x="30" y="723"/>
                  </a:lnTo>
                  <a:lnTo>
                    <a:pt x="35" y="728"/>
                  </a:lnTo>
                  <a:lnTo>
                    <a:pt x="41" y="733"/>
                  </a:lnTo>
                  <a:lnTo>
                    <a:pt x="46" y="738"/>
                  </a:lnTo>
                  <a:lnTo>
                    <a:pt x="52" y="741"/>
                  </a:lnTo>
                  <a:lnTo>
                    <a:pt x="58" y="744"/>
                  </a:lnTo>
                  <a:lnTo>
                    <a:pt x="65" y="747"/>
                  </a:lnTo>
                  <a:lnTo>
                    <a:pt x="71" y="748"/>
                  </a:lnTo>
                  <a:lnTo>
                    <a:pt x="77" y="749"/>
                  </a:lnTo>
                  <a:lnTo>
                    <a:pt x="83" y="750"/>
                  </a:lnTo>
                  <a:lnTo>
                    <a:pt x="89" y="749"/>
                  </a:lnTo>
                  <a:lnTo>
                    <a:pt x="95" y="748"/>
                  </a:lnTo>
                  <a:lnTo>
                    <a:pt x="101" y="746"/>
                  </a:lnTo>
                  <a:lnTo>
                    <a:pt x="108" y="743"/>
                  </a:lnTo>
                  <a:lnTo>
                    <a:pt x="113" y="739"/>
                  </a:lnTo>
                  <a:lnTo>
                    <a:pt x="119" y="735"/>
                  </a:lnTo>
                  <a:lnTo>
                    <a:pt x="124" y="730"/>
                  </a:lnTo>
                  <a:lnTo>
                    <a:pt x="128" y="723"/>
                  </a:lnTo>
                  <a:lnTo>
                    <a:pt x="132" y="716"/>
                  </a:lnTo>
                  <a:lnTo>
                    <a:pt x="136" y="708"/>
                  </a:lnTo>
                  <a:lnTo>
                    <a:pt x="139" y="700"/>
                  </a:lnTo>
                  <a:lnTo>
                    <a:pt x="142" y="690"/>
                  </a:lnTo>
                  <a:lnTo>
                    <a:pt x="144" y="679"/>
                  </a:lnTo>
                  <a:lnTo>
                    <a:pt x="145" y="667"/>
                  </a:lnTo>
                  <a:lnTo>
                    <a:pt x="146" y="655"/>
                  </a:lnTo>
                  <a:lnTo>
                    <a:pt x="149" y="616"/>
                  </a:lnTo>
                  <a:lnTo>
                    <a:pt x="156" y="580"/>
                  </a:lnTo>
                  <a:lnTo>
                    <a:pt x="167" y="544"/>
                  </a:lnTo>
                  <a:lnTo>
                    <a:pt x="182" y="510"/>
                  </a:lnTo>
                  <a:lnTo>
                    <a:pt x="199" y="477"/>
                  </a:lnTo>
                  <a:lnTo>
                    <a:pt x="221" y="445"/>
                  </a:lnTo>
                  <a:lnTo>
                    <a:pt x="244" y="415"/>
                  </a:lnTo>
                  <a:lnTo>
                    <a:pt x="270" y="387"/>
                  </a:lnTo>
                  <a:lnTo>
                    <a:pt x="298" y="360"/>
                  </a:lnTo>
                  <a:lnTo>
                    <a:pt x="329" y="333"/>
                  </a:lnTo>
                  <a:lnTo>
                    <a:pt x="360" y="310"/>
                  </a:lnTo>
                  <a:lnTo>
                    <a:pt x="394" y="287"/>
                  </a:lnTo>
                  <a:lnTo>
                    <a:pt x="429" y="267"/>
                  </a:lnTo>
                  <a:lnTo>
                    <a:pt x="466" y="248"/>
                  </a:lnTo>
                  <a:lnTo>
                    <a:pt x="502" y="232"/>
                  </a:lnTo>
                  <a:lnTo>
                    <a:pt x="540" y="217"/>
                  </a:lnTo>
                  <a:lnTo>
                    <a:pt x="579" y="203"/>
                  </a:lnTo>
                  <a:lnTo>
                    <a:pt x="617" y="191"/>
                  </a:lnTo>
                  <a:lnTo>
                    <a:pt x="655" y="182"/>
                  </a:lnTo>
                  <a:lnTo>
                    <a:pt x="694" y="175"/>
                  </a:lnTo>
                  <a:lnTo>
                    <a:pt x="731" y="171"/>
                  </a:lnTo>
                  <a:lnTo>
                    <a:pt x="768" y="168"/>
                  </a:lnTo>
                  <a:lnTo>
                    <a:pt x="805" y="167"/>
                  </a:lnTo>
                  <a:lnTo>
                    <a:pt x="840" y="169"/>
                  </a:lnTo>
                  <a:lnTo>
                    <a:pt x="873" y="173"/>
                  </a:lnTo>
                  <a:lnTo>
                    <a:pt x="905" y="180"/>
                  </a:lnTo>
                  <a:lnTo>
                    <a:pt x="935" y="188"/>
                  </a:lnTo>
                  <a:lnTo>
                    <a:pt x="963" y="200"/>
                  </a:lnTo>
                  <a:lnTo>
                    <a:pt x="988" y="215"/>
                  </a:lnTo>
                  <a:lnTo>
                    <a:pt x="1012" y="231"/>
                  </a:lnTo>
                  <a:lnTo>
                    <a:pt x="1032" y="250"/>
                  </a:lnTo>
                  <a:lnTo>
                    <a:pt x="1049" y="272"/>
                  </a:lnTo>
                  <a:lnTo>
                    <a:pt x="1062" y="294"/>
                  </a:lnTo>
                  <a:lnTo>
                    <a:pt x="1073" y="318"/>
                  </a:lnTo>
                  <a:lnTo>
                    <a:pt x="1081" y="342"/>
                  </a:lnTo>
                  <a:lnTo>
                    <a:pt x="1086" y="369"/>
                  </a:lnTo>
                  <a:lnTo>
                    <a:pt x="1089" y="395"/>
                  </a:lnTo>
                  <a:lnTo>
                    <a:pt x="1089" y="423"/>
                  </a:lnTo>
                  <a:lnTo>
                    <a:pt x="1088" y="451"/>
                  </a:lnTo>
                  <a:lnTo>
                    <a:pt x="1083" y="479"/>
                  </a:lnTo>
                  <a:lnTo>
                    <a:pt x="1077" y="509"/>
                  </a:lnTo>
                  <a:lnTo>
                    <a:pt x="1068" y="539"/>
                  </a:lnTo>
                  <a:lnTo>
                    <a:pt x="1057" y="569"/>
                  </a:lnTo>
                  <a:lnTo>
                    <a:pt x="1045" y="599"/>
                  </a:lnTo>
                  <a:lnTo>
                    <a:pt x="1030" y="631"/>
                  </a:lnTo>
                  <a:lnTo>
                    <a:pt x="1013" y="661"/>
                  </a:lnTo>
                  <a:lnTo>
                    <a:pt x="995" y="692"/>
                  </a:lnTo>
                  <a:lnTo>
                    <a:pt x="973" y="722"/>
                  </a:lnTo>
                  <a:lnTo>
                    <a:pt x="951" y="752"/>
                  </a:lnTo>
                  <a:lnTo>
                    <a:pt x="927" y="784"/>
                  </a:lnTo>
                  <a:lnTo>
                    <a:pt x="902" y="813"/>
                  </a:lnTo>
                  <a:lnTo>
                    <a:pt x="874" y="843"/>
                  </a:lnTo>
                  <a:lnTo>
                    <a:pt x="845" y="871"/>
                  </a:lnTo>
                  <a:lnTo>
                    <a:pt x="815" y="899"/>
                  </a:lnTo>
                  <a:lnTo>
                    <a:pt x="784" y="928"/>
                  </a:lnTo>
                  <a:lnTo>
                    <a:pt x="750" y="955"/>
                  </a:lnTo>
                  <a:lnTo>
                    <a:pt x="717" y="980"/>
                  </a:lnTo>
                  <a:lnTo>
                    <a:pt x="682" y="1005"/>
                  </a:lnTo>
                  <a:lnTo>
                    <a:pt x="644" y="1029"/>
                  </a:lnTo>
                  <a:lnTo>
                    <a:pt x="607" y="1053"/>
                  </a:lnTo>
                  <a:lnTo>
                    <a:pt x="569" y="1074"/>
                  </a:lnTo>
                  <a:lnTo>
                    <a:pt x="529" y="1095"/>
                  </a:lnTo>
                  <a:lnTo>
                    <a:pt x="489" y="1113"/>
                  </a:lnTo>
                  <a:lnTo>
                    <a:pt x="448" y="1131"/>
                  </a:lnTo>
                  <a:lnTo>
                    <a:pt x="467" y="1044"/>
                  </a:lnTo>
                  <a:lnTo>
                    <a:pt x="484" y="958"/>
                  </a:lnTo>
                  <a:lnTo>
                    <a:pt x="491" y="916"/>
                  </a:lnTo>
                  <a:lnTo>
                    <a:pt x="498" y="875"/>
                  </a:lnTo>
                  <a:lnTo>
                    <a:pt x="504" y="836"/>
                  </a:lnTo>
                  <a:lnTo>
                    <a:pt x="509" y="798"/>
                  </a:lnTo>
                  <a:lnTo>
                    <a:pt x="513" y="760"/>
                  </a:lnTo>
                  <a:lnTo>
                    <a:pt x="516" y="725"/>
                  </a:lnTo>
                  <a:lnTo>
                    <a:pt x="517" y="692"/>
                  </a:lnTo>
                  <a:lnTo>
                    <a:pt x="518" y="661"/>
                  </a:lnTo>
                  <a:lnTo>
                    <a:pt x="517" y="632"/>
                  </a:lnTo>
                  <a:lnTo>
                    <a:pt x="515" y="604"/>
                  </a:lnTo>
                  <a:lnTo>
                    <a:pt x="513" y="591"/>
                  </a:lnTo>
                  <a:lnTo>
                    <a:pt x="511" y="580"/>
                  </a:lnTo>
                  <a:lnTo>
                    <a:pt x="508" y="568"/>
                  </a:lnTo>
                  <a:lnTo>
                    <a:pt x="505" y="558"/>
                  </a:lnTo>
                  <a:lnTo>
                    <a:pt x="502" y="548"/>
                  </a:lnTo>
                  <a:lnTo>
                    <a:pt x="498" y="539"/>
                  </a:lnTo>
                  <a:lnTo>
                    <a:pt x="494" y="531"/>
                  </a:lnTo>
                  <a:lnTo>
                    <a:pt x="489" y="523"/>
                  </a:lnTo>
                  <a:lnTo>
                    <a:pt x="484" y="516"/>
                  </a:lnTo>
                  <a:lnTo>
                    <a:pt x="478" y="510"/>
                  </a:lnTo>
                  <a:lnTo>
                    <a:pt x="472" y="503"/>
                  </a:lnTo>
                  <a:lnTo>
                    <a:pt x="466" y="498"/>
                  </a:lnTo>
                  <a:lnTo>
                    <a:pt x="460" y="493"/>
                  </a:lnTo>
                  <a:lnTo>
                    <a:pt x="453" y="488"/>
                  </a:lnTo>
                  <a:lnTo>
                    <a:pt x="446" y="483"/>
                  </a:lnTo>
                  <a:lnTo>
                    <a:pt x="439" y="480"/>
                  </a:lnTo>
                  <a:lnTo>
                    <a:pt x="431" y="478"/>
                  </a:lnTo>
                  <a:lnTo>
                    <a:pt x="424" y="476"/>
                  </a:lnTo>
                  <a:lnTo>
                    <a:pt x="417" y="474"/>
                  </a:lnTo>
                  <a:lnTo>
                    <a:pt x="411" y="473"/>
                  </a:lnTo>
                  <a:lnTo>
                    <a:pt x="404" y="473"/>
                  </a:lnTo>
                  <a:lnTo>
                    <a:pt x="397" y="474"/>
                  </a:lnTo>
                  <a:lnTo>
                    <a:pt x="391" y="476"/>
                  </a:lnTo>
                  <a:lnTo>
                    <a:pt x="384" y="478"/>
                  </a:lnTo>
                  <a:lnTo>
                    <a:pt x="378" y="480"/>
                  </a:lnTo>
                  <a:lnTo>
                    <a:pt x="373" y="485"/>
                  </a:lnTo>
                  <a:lnTo>
                    <a:pt x="368" y="489"/>
                  </a:lnTo>
                  <a:lnTo>
                    <a:pt x="363" y="494"/>
                  </a:lnTo>
                  <a:lnTo>
                    <a:pt x="358" y="500"/>
                  </a:lnTo>
                  <a:lnTo>
                    <a:pt x="355" y="506"/>
                  </a:lnTo>
                  <a:lnTo>
                    <a:pt x="351" y="514"/>
                  </a:lnTo>
                  <a:lnTo>
                    <a:pt x="348" y="522"/>
                  </a:lnTo>
                  <a:lnTo>
                    <a:pt x="346" y="531"/>
                  </a:lnTo>
                  <a:lnTo>
                    <a:pt x="345" y="541"/>
                  </a:lnTo>
                  <a:lnTo>
                    <a:pt x="344" y="551"/>
                  </a:lnTo>
                  <a:lnTo>
                    <a:pt x="344" y="563"/>
                  </a:lnTo>
                  <a:lnTo>
                    <a:pt x="345" y="594"/>
                  </a:lnTo>
                  <a:lnTo>
                    <a:pt x="345" y="627"/>
                  </a:lnTo>
                  <a:lnTo>
                    <a:pt x="343" y="661"/>
                  </a:lnTo>
                  <a:lnTo>
                    <a:pt x="341" y="697"/>
                  </a:lnTo>
                  <a:lnTo>
                    <a:pt x="337" y="733"/>
                  </a:lnTo>
                  <a:lnTo>
                    <a:pt x="333" y="772"/>
                  </a:lnTo>
                  <a:lnTo>
                    <a:pt x="328" y="811"/>
                  </a:lnTo>
                  <a:lnTo>
                    <a:pt x="322" y="851"/>
                  </a:lnTo>
                  <a:lnTo>
                    <a:pt x="309" y="933"/>
                  </a:lnTo>
                  <a:lnTo>
                    <a:pt x="294" y="1017"/>
                  </a:lnTo>
                  <a:lnTo>
                    <a:pt x="277" y="1103"/>
                  </a:lnTo>
                  <a:lnTo>
                    <a:pt x="259" y="1189"/>
                  </a:lnTo>
                  <a:lnTo>
                    <a:pt x="234" y="1196"/>
                  </a:lnTo>
                  <a:lnTo>
                    <a:pt x="212" y="1204"/>
                  </a:lnTo>
                  <a:lnTo>
                    <a:pt x="202" y="1208"/>
                  </a:lnTo>
                  <a:lnTo>
                    <a:pt x="193" y="1212"/>
                  </a:lnTo>
                  <a:lnTo>
                    <a:pt x="185" y="1217"/>
                  </a:lnTo>
                  <a:lnTo>
                    <a:pt x="178" y="1222"/>
                  </a:lnTo>
                  <a:lnTo>
                    <a:pt x="172" y="1227"/>
                  </a:lnTo>
                  <a:lnTo>
                    <a:pt x="166" y="1232"/>
                  </a:lnTo>
                  <a:lnTo>
                    <a:pt x="161" y="1237"/>
                  </a:lnTo>
                  <a:lnTo>
                    <a:pt x="157" y="1242"/>
                  </a:lnTo>
                  <a:lnTo>
                    <a:pt x="153" y="1248"/>
                  </a:lnTo>
                  <a:lnTo>
                    <a:pt x="151" y="1253"/>
                  </a:lnTo>
                  <a:lnTo>
                    <a:pt x="149" y="1258"/>
                  </a:lnTo>
                  <a:lnTo>
                    <a:pt x="148" y="1263"/>
                  </a:lnTo>
                  <a:lnTo>
                    <a:pt x="147" y="1268"/>
                  </a:lnTo>
                  <a:lnTo>
                    <a:pt x="147" y="1274"/>
                  </a:lnTo>
                  <a:lnTo>
                    <a:pt x="148" y="1278"/>
                  </a:lnTo>
                  <a:lnTo>
                    <a:pt x="150" y="1283"/>
                  </a:lnTo>
                  <a:lnTo>
                    <a:pt x="153" y="1288"/>
                  </a:lnTo>
                  <a:lnTo>
                    <a:pt x="156" y="1292"/>
                  </a:lnTo>
                  <a:lnTo>
                    <a:pt x="160" y="1297"/>
                  </a:lnTo>
                  <a:lnTo>
                    <a:pt x="165" y="1301"/>
                  </a:lnTo>
                  <a:lnTo>
                    <a:pt x="170" y="1305"/>
                  </a:lnTo>
                  <a:lnTo>
                    <a:pt x="177" y="1308"/>
                  </a:lnTo>
                  <a:lnTo>
                    <a:pt x="183" y="1312"/>
                  </a:lnTo>
                  <a:lnTo>
                    <a:pt x="191" y="1316"/>
                  </a:lnTo>
                  <a:lnTo>
                    <a:pt x="199" y="1318"/>
                  </a:lnTo>
                  <a:lnTo>
                    <a:pt x="208" y="1321"/>
                  </a:lnTo>
                  <a:lnTo>
                    <a:pt x="219" y="1322"/>
                  </a:lnTo>
                  <a:lnTo>
                    <a:pt x="229" y="1324"/>
                  </a:lnTo>
                  <a:lnTo>
                    <a:pt x="208" y="1413"/>
                  </a:lnTo>
                  <a:lnTo>
                    <a:pt x="189" y="1498"/>
                  </a:lnTo>
                  <a:lnTo>
                    <a:pt x="171" y="1577"/>
                  </a:lnTo>
                  <a:lnTo>
                    <a:pt x="155" y="1650"/>
                  </a:lnTo>
                  <a:lnTo>
                    <a:pt x="142" y="1714"/>
                  </a:lnTo>
                  <a:lnTo>
                    <a:pt x="132" y="1769"/>
                  </a:lnTo>
                  <a:lnTo>
                    <a:pt x="128" y="1792"/>
                  </a:lnTo>
                  <a:lnTo>
                    <a:pt x="126" y="1813"/>
                  </a:lnTo>
                  <a:lnTo>
                    <a:pt x="125" y="1830"/>
                  </a:lnTo>
                  <a:lnTo>
                    <a:pt x="125" y="1844"/>
                  </a:lnTo>
                  <a:lnTo>
                    <a:pt x="127" y="1860"/>
                  </a:lnTo>
                  <a:lnTo>
                    <a:pt x="130" y="1876"/>
                  </a:lnTo>
                  <a:lnTo>
                    <a:pt x="133" y="1889"/>
                  </a:lnTo>
                  <a:lnTo>
                    <a:pt x="137" y="1901"/>
                  </a:lnTo>
                  <a:lnTo>
                    <a:pt x="141" y="1911"/>
                  </a:lnTo>
                  <a:lnTo>
                    <a:pt x="147" y="1920"/>
                  </a:lnTo>
                  <a:lnTo>
                    <a:pt x="152" y="1928"/>
                  </a:lnTo>
                  <a:lnTo>
                    <a:pt x="159" y="1934"/>
                  </a:lnTo>
                  <a:lnTo>
                    <a:pt x="165" y="1939"/>
                  </a:lnTo>
                  <a:lnTo>
                    <a:pt x="173" y="1943"/>
                  </a:lnTo>
                  <a:lnTo>
                    <a:pt x="180" y="1946"/>
                  </a:lnTo>
                  <a:lnTo>
                    <a:pt x="188" y="1947"/>
                  </a:lnTo>
                  <a:lnTo>
                    <a:pt x="196" y="1948"/>
                  </a:lnTo>
                  <a:lnTo>
                    <a:pt x="204" y="1947"/>
                  </a:lnTo>
                  <a:lnTo>
                    <a:pt x="212" y="1946"/>
                  </a:lnTo>
                  <a:lnTo>
                    <a:pt x="221" y="1943"/>
                  </a:lnTo>
                  <a:lnTo>
                    <a:pt x="229" y="1940"/>
                  </a:lnTo>
                  <a:lnTo>
                    <a:pt x="237" y="1935"/>
                  </a:lnTo>
                  <a:lnTo>
                    <a:pt x="245" y="1930"/>
                  </a:lnTo>
                  <a:lnTo>
                    <a:pt x="253" y="1924"/>
                  </a:lnTo>
                  <a:lnTo>
                    <a:pt x="260" y="1918"/>
                  </a:lnTo>
                  <a:lnTo>
                    <a:pt x="267" y="1910"/>
                  </a:lnTo>
                  <a:lnTo>
                    <a:pt x="274" y="1902"/>
                  </a:lnTo>
                  <a:lnTo>
                    <a:pt x="280" y="1893"/>
                  </a:lnTo>
                  <a:lnTo>
                    <a:pt x="286" y="1884"/>
                  </a:lnTo>
                  <a:lnTo>
                    <a:pt x="291" y="1874"/>
                  </a:lnTo>
                  <a:lnTo>
                    <a:pt x="296" y="1863"/>
                  </a:lnTo>
                  <a:lnTo>
                    <a:pt x="300" y="1852"/>
                  </a:lnTo>
                  <a:lnTo>
                    <a:pt x="303" y="1841"/>
                  </a:lnTo>
                  <a:lnTo>
                    <a:pt x="306" y="1830"/>
                  </a:lnTo>
                  <a:lnTo>
                    <a:pt x="307" y="1818"/>
                  </a:lnTo>
                  <a:lnTo>
                    <a:pt x="308" y="1806"/>
                  </a:lnTo>
                  <a:lnTo>
                    <a:pt x="309" y="1786"/>
                  </a:lnTo>
                  <a:lnTo>
                    <a:pt x="311" y="1765"/>
                  </a:lnTo>
                  <a:lnTo>
                    <a:pt x="313" y="1741"/>
                  </a:lnTo>
                  <a:lnTo>
                    <a:pt x="317" y="1715"/>
                  </a:lnTo>
                  <a:lnTo>
                    <a:pt x="328" y="1660"/>
                  </a:lnTo>
                  <a:lnTo>
                    <a:pt x="340" y="1598"/>
                  </a:lnTo>
                  <a:lnTo>
                    <a:pt x="355" y="1530"/>
                  </a:lnTo>
                  <a:lnTo>
                    <a:pt x="371" y="1459"/>
                  </a:lnTo>
                  <a:lnTo>
                    <a:pt x="389" y="1384"/>
                  </a:lnTo>
                  <a:lnTo>
                    <a:pt x="407" y="1306"/>
                  </a:lnTo>
                  <a:lnTo>
                    <a:pt x="450" y="1295"/>
                  </a:lnTo>
                  <a:lnTo>
                    <a:pt x="494" y="1280"/>
                  </a:lnTo>
                  <a:lnTo>
                    <a:pt x="538" y="1264"/>
                  </a:lnTo>
                  <a:lnTo>
                    <a:pt x="584" y="1245"/>
                  </a:lnTo>
                  <a:lnTo>
                    <a:pt x="628" y="1224"/>
                  </a:lnTo>
                  <a:lnTo>
                    <a:pt x="675" y="1201"/>
                  </a:lnTo>
                  <a:lnTo>
                    <a:pt x="719" y="1175"/>
                  </a:lnTo>
                  <a:lnTo>
                    <a:pt x="764" y="1148"/>
                  </a:lnTo>
                  <a:lnTo>
                    <a:pt x="809" y="1119"/>
                  </a:lnTo>
                  <a:lnTo>
                    <a:pt x="852" y="1089"/>
                  </a:lnTo>
                  <a:lnTo>
                    <a:pt x="896" y="1057"/>
                  </a:lnTo>
                  <a:lnTo>
                    <a:pt x="937" y="1022"/>
                  </a:lnTo>
                  <a:lnTo>
                    <a:pt x="977" y="987"/>
                  </a:lnTo>
                  <a:lnTo>
                    <a:pt x="1016" y="950"/>
                  </a:lnTo>
                  <a:lnTo>
                    <a:pt x="1053" y="913"/>
                  </a:lnTo>
                  <a:lnTo>
                    <a:pt x="1087" y="873"/>
                  </a:lnTo>
                  <a:lnTo>
                    <a:pt x="1121" y="834"/>
                  </a:lnTo>
                  <a:lnTo>
                    <a:pt x="1151" y="793"/>
                  </a:lnTo>
                  <a:lnTo>
                    <a:pt x="1178" y="751"/>
                  </a:lnTo>
                  <a:lnTo>
                    <a:pt x="1203" y="709"/>
                  </a:lnTo>
                  <a:lnTo>
                    <a:pt x="1226" y="666"/>
                  </a:lnTo>
                  <a:lnTo>
                    <a:pt x="1245" y="622"/>
                  </a:lnTo>
                  <a:lnTo>
                    <a:pt x="1260" y="578"/>
                  </a:lnTo>
                  <a:lnTo>
                    <a:pt x="1272" y="534"/>
                  </a:lnTo>
                  <a:lnTo>
                    <a:pt x="1280" y="490"/>
                  </a:lnTo>
                  <a:lnTo>
                    <a:pt x="1283" y="445"/>
                  </a:lnTo>
                  <a:lnTo>
                    <a:pt x="1283" y="401"/>
                  </a:lnTo>
                  <a:lnTo>
                    <a:pt x="1278" y="357"/>
                  </a:lnTo>
                  <a:lnTo>
                    <a:pt x="1269" y="312"/>
                  </a:lnTo>
                  <a:lnTo>
                    <a:pt x="1255" y="269"/>
                  </a:lnTo>
                  <a:lnTo>
                    <a:pt x="1236" y="226"/>
                  </a:lnTo>
                  <a:lnTo>
                    <a:pt x="1211"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15" name="Freeform 19"/>
            <p:cNvSpPr>
              <a:spLocks noEditPoints="1"/>
            </p:cNvSpPr>
            <p:nvPr userDrawn="1"/>
          </p:nvSpPr>
          <p:spPr bwMode="black">
            <a:xfrm>
              <a:off x="2792216" y="3831368"/>
              <a:ext cx="304925" cy="261338"/>
            </a:xfrm>
            <a:custGeom>
              <a:avLst/>
              <a:gdLst>
                <a:gd name="T0" fmla="*/ 276693 w 2495"/>
                <a:gd name="T1" fmla="*/ 64448 h 2137"/>
                <a:gd name="T2" fmla="*/ 255428 w 2495"/>
                <a:gd name="T3" fmla="*/ 98934 h 2137"/>
                <a:gd name="T4" fmla="*/ 236974 w 2495"/>
                <a:gd name="T5" fmla="*/ 124493 h 2137"/>
                <a:gd name="T6" fmla="*/ 241496 w 2495"/>
                <a:gd name="T7" fmla="*/ 89273 h 2137"/>
                <a:gd name="T8" fmla="*/ 216686 w 2495"/>
                <a:gd name="T9" fmla="*/ 87194 h 2137"/>
                <a:gd name="T10" fmla="*/ 175378 w 2495"/>
                <a:gd name="T11" fmla="*/ 88173 h 2137"/>
                <a:gd name="T12" fmla="*/ 158757 w 2495"/>
                <a:gd name="T13" fmla="*/ 72519 h 2137"/>
                <a:gd name="T14" fmla="*/ 157046 w 2495"/>
                <a:gd name="T15" fmla="*/ 61880 h 2137"/>
                <a:gd name="T16" fmla="*/ 145069 w 2495"/>
                <a:gd name="T17" fmla="*/ 62369 h 2137"/>
                <a:gd name="T18" fmla="*/ 128447 w 2495"/>
                <a:gd name="T19" fmla="*/ 73008 h 2137"/>
                <a:gd name="T20" fmla="*/ 116348 w 2495"/>
                <a:gd name="T21" fmla="*/ 74965 h 2137"/>
                <a:gd name="T22" fmla="*/ 116959 w 2495"/>
                <a:gd name="T23" fmla="*/ 85360 h 2137"/>
                <a:gd name="T24" fmla="*/ 109137 w 2495"/>
                <a:gd name="T25" fmla="*/ 102603 h 2137"/>
                <a:gd name="T26" fmla="*/ 82984 w 2495"/>
                <a:gd name="T27" fmla="*/ 115321 h 2137"/>
                <a:gd name="T28" fmla="*/ 61963 w 2495"/>
                <a:gd name="T29" fmla="*/ 85604 h 2137"/>
                <a:gd name="T30" fmla="*/ 83350 w 2495"/>
                <a:gd name="T31" fmla="*/ 38400 h 2137"/>
                <a:gd name="T32" fmla="*/ 99360 w 2495"/>
                <a:gd name="T33" fmla="*/ 25192 h 2137"/>
                <a:gd name="T34" fmla="*/ 107671 w 2495"/>
                <a:gd name="T35" fmla="*/ 29839 h 2137"/>
                <a:gd name="T36" fmla="*/ 109871 w 2495"/>
                <a:gd name="T37" fmla="*/ 54175 h 2137"/>
                <a:gd name="T38" fmla="*/ 115126 w 2495"/>
                <a:gd name="T39" fmla="*/ 63225 h 2137"/>
                <a:gd name="T40" fmla="*/ 123803 w 2495"/>
                <a:gd name="T41" fmla="*/ 56988 h 2137"/>
                <a:gd name="T42" fmla="*/ 127103 w 2495"/>
                <a:gd name="T43" fmla="*/ 21523 h 2137"/>
                <a:gd name="T44" fmla="*/ 118059 w 2495"/>
                <a:gd name="T45" fmla="*/ 3546 h 2137"/>
                <a:gd name="T46" fmla="*/ 90439 w 2495"/>
                <a:gd name="T47" fmla="*/ 3791 h 2137"/>
                <a:gd name="T48" fmla="*/ 57563 w 2495"/>
                <a:gd name="T49" fmla="*/ 39011 h 2137"/>
                <a:gd name="T50" fmla="*/ 36420 w 2495"/>
                <a:gd name="T51" fmla="*/ 101258 h 2137"/>
                <a:gd name="T52" fmla="*/ 23465 w 2495"/>
                <a:gd name="T53" fmla="*/ 113732 h 2137"/>
                <a:gd name="T54" fmla="*/ 11977 w 2495"/>
                <a:gd name="T55" fmla="*/ 109207 h 2137"/>
                <a:gd name="T56" fmla="*/ 1467 w 2495"/>
                <a:gd name="T57" fmla="*/ 113976 h 2137"/>
                <a:gd name="T58" fmla="*/ 1589 w 2495"/>
                <a:gd name="T59" fmla="*/ 124004 h 2137"/>
                <a:gd name="T60" fmla="*/ 26398 w 2495"/>
                <a:gd name="T61" fmla="*/ 134154 h 2137"/>
                <a:gd name="T62" fmla="*/ 21510 w 2495"/>
                <a:gd name="T63" fmla="*/ 215356 h 2137"/>
                <a:gd name="T64" fmla="*/ 21999 w 2495"/>
                <a:gd name="T65" fmla="*/ 258525 h 2137"/>
                <a:gd name="T66" fmla="*/ 31042 w 2495"/>
                <a:gd name="T67" fmla="*/ 260482 h 2137"/>
                <a:gd name="T68" fmla="*/ 38253 w 2495"/>
                <a:gd name="T69" fmla="*/ 247152 h 2137"/>
                <a:gd name="T70" fmla="*/ 45830 w 2495"/>
                <a:gd name="T71" fmla="*/ 164360 h 2137"/>
                <a:gd name="T72" fmla="*/ 75895 w 2495"/>
                <a:gd name="T73" fmla="*/ 131831 h 2137"/>
                <a:gd name="T74" fmla="*/ 102538 w 2495"/>
                <a:gd name="T75" fmla="*/ 128773 h 2137"/>
                <a:gd name="T76" fmla="*/ 96549 w 2495"/>
                <a:gd name="T77" fmla="*/ 163627 h 2137"/>
                <a:gd name="T78" fmla="*/ 111704 w 2495"/>
                <a:gd name="T79" fmla="*/ 186862 h 2137"/>
                <a:gd name="T80" fmla="*/ 151301 w 2495"/>
                <a:gd name="T81" fmla="*/ 182337 h 2137"/>
                <a:gd name="T82" fmla="*/ 175989 w 2495"/>
                <a:gd name="T83" fmla="*/ 147362 h 2137"/>
                <a:gd name="T84" fmla="*/ 173056 w 2495"/>
                <a:gd name="T85" fmla="*/ 106027 h 2137"/>
                <a:gd name="T86" fmla="*/ 202998 w 2495"/>
                <a:gd name="T87" fmla="*/ 106027 h 2137"/>
                <a:gd name="T88" fmla="*/ 222186 w 2495"/>
                <a:gd name="T89" fmla="*/ 101258 h 2137"/>
                <a:gd name="T90" fmla="*/ 213020 w 2495"/>
                <a:gd name="T91" fmla="*/ 145894 h 2137"/>
                <a:gd name="T92" fmla="*/ 213875 w 2495"/>
                <a:gd name="T93" fmla="*/ 179280 h 2137"/>
                <a:gd name="T94" fmla="*/ 223164 w 2495"/>
                <a:gd name="T95" fmla="*/ 189186 h 2137"/>
                <a:gd name="T96" fmla="*/ 235018 w 2495"/>
                <a:gd name="T97" fmla="*/ 184049 h 2137"/>
                <a:gd name="T98" fmla="*/ 260928 w 2495"/>
                <a:gd name="T99" fmla="*/ 123515 h 2137"/>
                <a:gd name="T100" fmla="*/ 284515 w 2495"/>
                <a:gd name="T101" fmla="*/ 83281 h 2137"/>
                <a:gd name="T102" fmla="*/ 301136 w 2495"/>
                <a:gd name="T103" fmla="*/ 87561 h 2137"/>
                <a:gd name="T104" fmla="*/ 304069 w 2495"/>
                <a:gd name="T105" fmla="*/ 75699 h 2137"/>
                <a:gd name="T106" fmla="*/ 293315 w 2495"/>
                <a:gd name="T107" fmla="*/ 60779 h 2137"/>
                <a:gd name="T108" fmla="*/ 116593 w 2495"/>
                <a:gd name="T109" fmla="*/ 158613 h 2137"/>
                <a:gd name="T110" fmla="*/ 124659 w 2495"/>
                <a:gd name="T111" fmla="*/ 122903 h 2137"/>
                <a:gd name="T112" fmla="*/ 147757 w 2495"/>
                <a:gd name="T113" fmla="*/ 100402 h 2137"/>
                <a:gd name="T114" fmla="*/ 161201 w 2495"/>
                <a:gd name="T115" fmla="*/ 135500 h 2137"/>
                <a:gd name="T116" fmla="*/ 144213 w 2495"/>
                <a:gd name="T117" fmla="*/ 166684 h 21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95" h="2137">
                  <a:moveTo>
                    <a:pt x="2389" y="493"/>
                  </a:moveTo>
                  <a:lnTo>
                    <a:pt x="2377" y="490"/>
                  </a:lnTo>
                  <a:lnTo>
                    <a:pt x="2365" y="487"/>
                  </a:lnTo>
                  <a:lnTo>
                    <a:pt x="2354" y="486"/>
                  </a:lnTo>
                  <a:lnTo>
                    <a:pt x="2343" y="487"/>
                  </a:lnTo>
                  <a:lnTo>
                    <a:pt x="2332" y="488"/>
                  </a:lnTo>
                  <a:lnTo>
                    <a:pt x="2321" y="491"/>
                  </a:lnTo>
                  <a:lnTo>
                    <a:pt x="2310" y="495"/>
                  </a:lnTo>
                  <a:lnTo>
                    <a:pt x="2299" y="501"/>
                  </a:lnTo>
                  <a:lnTo>
                    <a:pt x="2288" y="508"/>
                  </a:lnTo>
                  <a:lnTo>
                    <a:pt x="2276" y="517"/>
                  </a:lnTo>
                  <a:lnTo>
                    <a:pt x="2264" y="527"/>
                  </a:lnTo>
                  <a:lnTo>
                    <a:pt x="2251" y="539"/>
                  </a:lnTo>
                  <a:lnTo>
                    <a:pt x="2239" y="554"/>
                  </a:lnTo>
                  <a:lnTo>
                    <a:pt x="2226" y="570"/>
                  </a:lnTo>
                  <a:lnTo>
                    <a:pt x="2213" y="588"/>
                  </a:lnTo>
                  <a:lnTo>
                    <a:pt x="2200" y="607"/>
                  </a:lnTo>
                  <a:lnTo>
                    <a:pt x="2186" y="629"/>
                  </a:lnTo>
                  <a:lnTo>
                    <a:pt x="2172" y="653"/>
                  </a:lnTo>
                  <a:lnTo>
                    <a:pt x="2157" y="680"/>
                  </a:lnTo>
                  <a:lnTo>
                    <a:pt x="2140" y="709"/>
                  </a:lnTo>
                  <a:lnTo>
                    <a:pt x="2124" y="740"/>
                  </a:lnTo>
                  <a:lnTo>
                    <a:pt x="2108" y="774"/>
                  </a:lnTo>
                  <a:lnTo>
                    <a:pt x="2090" y="809"/>
                  </a:lnTo>
                  <a:lnTo>
                    <a:pt x="2072" y="849"/>
                  </a:lnTo>
                  <a:lnTo>
                    <a:pt x="2033" y="934"/>
                  </a:lnTo>
                  <a:lnTo>
                    <a:pt x="1992" y="1030"/>
                  </a:lnTo>
                  <a:lnTo>
                    <a:pt x="1947" y="1139"/>
                  </a:lnTo>
                  <a:lnTo>
                    <a:pt x="1897" y="1260"/>
                  </a:lnTo>
                  <a:lnTo>
                    <a:pt x="1898" y="1240"/>
                  </a:lnTo>
                  <a:lnTo>
                    <a:pt x="1899" y="1219"/>
                  </a:lnTo>
                  <a:lnTo>
                    <a:pt x="1900" y="1200"/>
                  </a:lnTo>
                  <a:lnTo>
                    <a:pt x="1903" y="1179"/>
                  </a:lnTo>
                  <a:lnTo>
                    <a:pt x="1910" y="1139"/>
                  </a:lnTo>
                  <a:lnTo>
                    <a:pt x="1918" y="1097"/>
                  </a:lnTo>
                  <a:lnTo>
                    <a:pt x="1939" y="1018"/>
                  </a:lnTo>
                  <a:lnTo>
                    <a:pt x="1961" y="940"/>
                  </a:lnTo>
                  <a:lnTo>
                    <a:pt x="1970" y="904"/>
                  </a:lnTo>
                  <a:lnTo>
                    <a:pt x="1979" y="870"/>
                  </a:lnTo>
                  <a:lnTo>
                    <a:pt x="1985" y="838"/>
                  </a:lnTo>
                  <a:lnTo>
                    <a:pt x="1989" y="808"/>
                  </a:lnTo>
                  <a:lnTo>
                    <a:pt x="1990" y="794"/>
                  </a:lnTo>
                  <a:lnTo>
                    <a:pt x="1990" y="781"/>
                  </a:lnTo>
                  <a:lnTo>
                    <a:pt x="1989" y="769"/>
                  </a:lnTo>
                  <a:lnTo>
                    <a:pt x="1987" y="758"/>
                  </a:lnTo>
                  <a:lnTo>
                    <a:pt x="1984" y="748"/>
                  </a:lnTo>
                  <a:lnTo>
                    <a:pt x="1981" y="738"/>
                  </a:lnTo>
                  <a:lnTo>
                    <a:pt x="1976" y="730"/>
                  </a:lnTo>
                  <a:lnTo>
                    <a:pt x="1969" y="722"/>
                  </a:lnTo>
                  <a:lnTo>
                    <a:pt x="1960" y="713"/>
                  </a:lnTo>
                  <a:lnTo>
                    <a:pt x="1949" y="706"/>
                  </a:lnTo>
                  <a:lnTo>
                    <a:pt x="1939" y="701"/>
                  </a:lnTo>
                  <a:lnTo>
                    <a:pt x="1926" y="697"/>
                  </a:lnTo>
                  <a:lnTo>
                    <a:pt x="1914" y="695"/>
                  </a:lnTo>
                  <a:lnTo>
                    <a:pt x="1901" y="694"/>
                  </a:lnTo>
                  <a:lnTo>
                    <a:pt x="1888" y="694"/>
                  </a:lnTo>
                  <a:lnTo>
                    <a:pt x="1874" y="694"/>
                  </a:lnTo>
                  <a:lnTo>
                    <a:pt x="1844" y="699"/>
                  </a:lnTo>
                  <a:lnTo>
                    <a:pt x="1809" y="705"/>
                  </a:lnTo>
                  <a:lnTo>
                    <a:pt x="1773" y="713"/>
                  </a:lnTo>
                  <a:lnTo>
                    <a:pt x="1732" y="721"/>
                  </a:lnTo>
                  <a:lnTo>
                    <a:pt x="1711" y="725"/>
                  </a:lnTo>
                  <a:lnTo>
                    <a:pt x="1687" y="728"/>
                  </a:lnTo>
                  <a:lnTo>
                    <a:pt x="1664" y="731"/>
                  </a:lnTo>
                  <a:lnTo>
                    <a:pt x="1639" y="733"/>
                  </a:lnTo>
                  <a:lnTo>
                    <a:pt x="1614" y="735"/>
                  </a:lnTo>
                  <a:lnTo>
                    <a:pt x="1586" y="736"/>
                  </a:lnTo>
                  <a:lnTo>
                    <a:pt x="1558" y="735"/>
                  </a:lnTo>
                  <a:lnTo>
                    <a:pt x="1529" y="734"/>
                  </a:lnTo>
                  <a:lnTo>
                    <a:pt x="1499" y="731"/>
                  </a:lnTo>
                  <a:lnTo>
                    <a:pt x="1467" y="727"/>
                  </a:lnTo>
                  <a:lnTo>
                    <a:pt x="1435" y="721"/>
                  </a:lnTo>
                  <a:lnTo>
                    <a:pt x="1401" y="714"/>
                  </a:lnTo>
                  <a:lnTo>
                    <a:pt x="1365" y="705"/>
                  </a:lnTo>
                  <a:lnTo>
                    <a:pt x="1329" y="694"/>
                  </a:lnTo>
                  <a:lnTo>
                    <a:pt x="1291" y="679"/>
                  </a:lnTo>
                  <a:lnTo>
                    <a:pt x="1251" y="664"/>
                  </a:lnTo>
                  <a:lnTo>
                    <a:pt x="1254" y="660"/>
                  </a:lnTo>
                  <a:lnTo>
                    <a:pt x="1262" y="650"/>
                  </a:lnTo>
                  <a:lnTo>
                    <a:pt x="1272" y="638"/>
                  </a:lnTo>
                  <a:lnTo>
                    <a:pt x="1281" y="626"/>
                  </a:lnTo>
                  <a:lnTo>
                    <a:pt x="1288" y="614"/>
                  </a:lnTo>
                  <a:lnTo>
                    <a:pt x="1294" y="604"/>
                  </a:lnTo>
                  <a:lnTo>
                    <a:pt x="1299" y="593"/>
                  </a:lnTo>
                  <a:lnTo>
                    <a:pt x="1303" y="583"/>
                  </a:lnTo>
                  <a:lnTo>
                    <a:pt x="1306" y="574"/>
                  </a:lnTo>
                  <a:lnTo>
                    <a:pt x="1308" y="565"/>
                  </a:lnTo>
                  <a:lnTo>
                    <a:pt x="1309" y="556"/>
                  </a:lnTo>
                  <a:lnTo>
                    <a:pt x="1309" y="548"/>
                  </a:lnTo>
                  <a:lnTo>
                    <a:pt x="1308" y="539"/>
                  </a:lnTo>
                  <a:lnTo>
                    <a:pt x="1306" y="532"/>
                  </a:lnTo>
                  <a:lnTo>
                    <a:pt x="1303" y="526"/>
                  </a:lnTo>
                  <a:lnTo>
                    <a:pt x="1300" y="520"/>
                  </a:lnTo>
                  <a:lnTo>
                    <a:pt x="1296" y="515"/>
                  </a:lnTo>
                  <a:lnTo>
                    <a:pt x="1291" y="510"/>
                  </a:lnTo>
                  <a:lnTo>
                    <a:pt x="1285" y="506"/>
                  </a:lnTo>
                  <a:lnTo>
                    <a:pt x="1279" y="502"/>
                  </a:lnTo>
                  <a:lnTo>
                    <a:pt x="1273" y="499"/>
                  </a:lnTo>
                  <a:lnTo>
                    <a:pt x="1265" y="497"/>
                  </a:lnTo>
                  <a:lnTo>
                    <a:pt x="1257" y="496"/>
                  </a:lnTo>
                  <a:lnTo>
                    <a:pt x="1249" y="495"/>
                  </a:lnTo>
                  <a:lnTo>
                    <a:pt x="1241" y="495"/>
                  </a:lnTo>
                  <a:lnTo>
                    <a:pt x="1233" y="495"/>
                  </a:lnTo>
                  <a:lnTo>
                    <a:pt x="1224" y="497"/>
                  </a:lnTo>
                  <a:lnTo>
                    <a:pt x="1215" y="499"/>
                  </a:lnTo>
                  <a:lnTo>
                    <a:pt x="1206" y="502"/>
                  </a:lnTo>
                  <a:lnTo>
                    <a:pt x="1197" y="505"/>
                  </a:lnTo>
                  <a:lnTo>
                    <a:pt x="1187" y="510"/>
                  </a:lnTo>
                  <a:lnTo>
                    <a:pt x="1178" y="515"/>
                  </a:lnTo>
                  <a:lnTo>
                    <a:pt x="1169" y="521"/>
                  </a:lnTo>
                  <a:lnTo>
                    <a:pt x="1159" y="528"/>
                  </a:lnTo>
                  <a:lnTo>
                    <a:pt x="1149" y="536"/>
                  </a:lnTo>
                  <a:lnTo>
                    <a:pt x="1140" y="546"/>
                  </a:lnTo>
                  <a:lnTo>
                    <a:pt x="1119" y="569"/>
                  </a:lnTo>
                  <a:lnTo>
                    <a:pt x="1104" y="587"/>
                  </a:lnTo>
                  <a:lnTo>
                    <a:pt x="1093" y="601"/>
                  </a:lnTo>
                  <a:lnTo>
                    <a:pt x="1083" y="613"/>
                  </a:lnTo>
                  <a:lnTo>
                    <a:pt x="1072" y="607"/>
                  </a:lnTo>
                  <a:lnTo>
                    <a:pt x="1061" y="601"/>
                  </a:lnTo>
                  <a:lnTo>
                    <a:pt x="1051" y="597"/>
                  </a:lnTo>
                  <a:lnTo>
                    <a:pt x="1039" y="594"/>
                  </a:lnTo>
                  <a:lnTo>
                    <a:pt x="1029" y="592"/>
                  </a:lnTo>
                  <a:lnTo>
                    <a:pt x="1019" y="590"/>
                  </a:lnTo>
                  <a:lnTo>
                    <a:pt x="1010" y="590"/>
                  </a:lnTo>
                  <a:lnTo>
                    <a:pt x="1001" y="591"/>
                  </a:lnTo>
                  <a:lnTo>
                    <a:pt x="992" y="592"/>
                  </a:lnTo>
                  <a:lnTo>
                    <a:pt x="984" y="594"/>
                  </a:lnTo>
                  <a:lnTo>
                    <a:pt x="976" y="596"/>
                  </a:lnTo>
                  <a:lnTo>
                    <a:pt x="969" y="600"/>
                  </a:lnTo>
                  <a:lnTo>
                    <a:pt x="963" y="604"/>
                  </a:lnTo>
                  <a:lnTo>
                    <a:pt x="957" y="608"/>
                  </a:lnTo>
                  <a:lnTo>
                    <a:pt x="952" y="613"/>
                  </a:lnTo>
                  <a:lnTo>
                    <a:pt x="947" y="619"/>
                  </a:lnTo>
                  <a:lnTo>
                    <a:pt x="944" y="624"/>
                  </a:lnTo>
                  <a:lnTo>
                    <a:pt x="941" y="631"/>
                  </a:lnTo>
                  <a:lnTo>
                    <a:pt x="939" y="637"/>
                  </a:lnTo>
                  <a:lnTo>
                    <a:pt x="938" y="644"/>
                  </a:lnTo>
                  <a:lnTo>
                    <a:pt x="937" y="651"/>
                  </a:lnTo>
                  <a:lnTo>
                    <a:pt x="938" y="659"/>
                  </a:lnTo>
                  <a:lnTo>
                    <a:pt x="940" y="666"/>
                  </a:lnTo>
                  <a:lnTo>
                    <a:pt x="942" y="674"/>
                  </a:lnTo>
                  <a:lnTo>
                    <a:pt x="946" y="681"/>
                  </a:lnTo>
                  <a:lnTo>
                    <a:pt x="951" y="690"/>
                  </a:lnTo>
                  <a:lnTo>
                    <a:pt x="957" y="698"/>
                  </a:lnTo>
                  <a:lnTo>
                    <a:pt x="964" y="705"/>
                  </a:lnTo>
                  <a:lnTo>
                    <a:pt x="972" y="713"/>
                  </a:lnTo>
                  <a:lnTo>
                    <a:pt x="982" y="720"/>
                  </a:lnTo>
                  <a:lnTo>
                    <a:pt x="993" y="727"/>
                  </a:lnTo>
                  <a:lnTo>
                    <a:pt x="1005" y="734"/>
                  </a:lnTo>
                  <a:lnTo>
                    <a:pt x="990" y="751"/>
                  </a:lnTo>
                  <a:lnTo>
                    <a:pt x="975" y="767"/>
                  </a:lnTo>
                  <a:lnTo>
                    <a:pt x="959" y="783"/>
                  </a:lnTo>
                  <a:lnTo>
                    <a:pt x="943" y="798"/>
                  </a:lnTo>
                  <a:lnTo>
                    <a:pt x="926" y="812"/>
                  </a:lnTo>
                  <a:lnTo>
                    <a:pt x="909" y="826"/>
                  </a:lnTo>
                  <a:lnTo>
                    <a:pt x="893" y="839"/>
                  </a:lnTo>
                  <a:lnTo>
                    <a:pt x="876" y="851"/>
                  </a:lnTo>
                  <a:lnTo>
                    <a:pt x="859" y="862"/>
                  </a:lnTo>
                  <a:lnTo>
                    <a:pt x="842" y="873"/>
                  </a:lnTo>
                  <a:lnTo>
                    <a:pt x="823" y="883"/>
                  </a:lnTo>
                  <a:lnTo>
                    <a:pt x="806" y="892"/>
                  </a:lnTo>
                  <a:lnTo>
                    <a:pt x="788" y="901"/>
                  </a:lnTo>
                  <a:lnTo>
                    <a:pt x="771" y="909"/>
                  </a:lnTo>
                  <a:lnTo>
                    <a:pt x="753" y="917"/>
                  </a:lnTo>
                  <a:lnTo>
                    <a:pt x="735" y="924"/>
                  </a:lnTo>
                  <a:lnTo>
                    <a:pt x="717" y="931"/>
                  </a:lnTo>
                  <a:lnTo>
                    <a:pt x="697" y="937"/>
                  </a:lnTo>
                  <a:lnTo>
                    <a:pt x="679" y="943"/>
                  </a:lnTo>
                  <a:lnTo>
                    <a:pt x="661" y="948"/>
                  </a:lnTo>
                  <a:lnTo>
                    <a:pt x="624" y="957"/>
                  </a:lnTo>
                  <a:lnTo>
                    <a:pt x="586" y="966"/>
                  </a:lnTo>
                  <a:lnTo>
                    <a:pt x="549" y="971"/>
                  </a:lnTo>
                  <a:lnTo>
                    <a:pt x="511" y="976"/>
                  </a:lnTo>
                  <a:lnTo>
                    <a:pt x="473" y="979"/>
                  </a:lnTo>
                  <a:lnTo>
                    <a:pt x="436" y="981"/>
                  </a:lnTo>
                  <a:lnTo>
                    <a:pt x="450" y="918"/>
                  </a:lnTo>
                  <a:lnTo>
                    <a:pt x="463" y="858"/>
                  </a:lnTo>
                  <a:lnTo>
                    <a:pt x="477" y="802"/>
                  </a:lnTo>
                  <a:lnTo>
                    <a:pt x="492" y="749"/>
                  </a:lnTo>
                  <a:lnTo>
                    <a:pt x="507" y="700"/>
                  </a:lnTo>
                  <a:lnTo>
                    <a:pt x="521" y="652"/>
                  </a:lnTo>
                  <a:lnTo>
                    <a:pt x="536" y="609"/>
                  </a:lnTo>
                  <a:lnTo>
                    <a:pt x="551" y="568"/>
                  </a:lnTo>
                  <a:lnTo>
                    <a:pt x="566" y="530"/>
                  </a:lnTo>
                  <a:lnTo>
                    <a:pt x="580" y="495"/>
                  </a:lnTo>
                  <a:lnTo>
                    <a:pt x="595" y="462"/>
                  </a:lnTo>
                  <a:lnTo>
                    <a:pt x="611" y="432"/>
                  </a:lnTo>
                  <a:lnTo>
                    <a:pt x="625" y="403"/>
                  </a:lnTo>
                  <a:lnTo>
                    <a:pt x="640" y="378"/>
                  </a:lnTo>
                  <a:lnTo>
                    <a:pt x="654" y="355"/>
                  </a:lnTo>
                  <a:lnTo>
                    <a:pt x="668" y="333"/>
                  </a:lnTo>
                  <a:lnTo>
                    <a:pt x="682" y="314"/>
                  </a:lnTo>
                  <a:lnTo>
                    <a:pt x="695" y="297"/>
                  </a:lnTo>
                  <a:lnTo>
                    <a:pt x="708" y="282"/>
                  </a:lnTo>
                  <a:lnTo>
                    <a:pt x="722" y="267"/>
                  </a:lnTo>
                  <a:lnTo>
                    <a:pt x="734" y="255"/>
                  </a:lnTo>
                  <a:lnTo>
                    <a:pt x="746" y="244"/>
                  </a:lnTo>
                  <a:lnTo>
                    <a:pt x="757" y="235"/>
                  </a:lnTo>
                  <a:lnTo>
                    <a:pt x="768" y="228"/>
                  </a:lnTo>
                  <a:lnTo>
                    <a:pt x="779" y="221"/>
                  </a:lnTo>
                  <a:lnTo>
                    <a:pt x="788" y="216"/>
                  </a:lnTo>
                  <a:lnTo>
                    <a:pt x="797" y="212"/>
                  </a:lnTo>
                  <a:lnTo>
                    <a:pt x="806" y="209"/>
                  </a:lnTo>
                  <a:lnTo>
                    <a:pt x="813" y="206"/>
                  </a:lnTo>
                  <a:lnTo>
                    <a:pt x="820" y="205"/>
                  </a:lnTo>
                  <a:lnTo>
                    <a:pt x="828" y="204"/>
                  </a:lnTo>
                  <a:lnTo>
                    <a:pt x="833" y="203"/>
                  </a:lnTo>
                  <a:lnTo>
                    <a:pt x="839" y="204"/>
                  </a:lnTo>
                  <a:lnTo>
                    <a:pt x="846" y="205"/>
                  </a:lnTo>
                  <a:lnTo>
                    <a:pt x="851" y="208"/>
                  </a:lnTo>
                  <a:lnTo>
                    <a:pt x="857" y="211"/>
                  </a:lnTo>
                  <a:lnTo>
                    <a:pt x="862" y="215"/>
                  </a:lnTo>
                  <a:lnTo>
                    <a:pt x="866" y="219"/>
                  </a:lnTo>
                  <a:lnTo>
                    <a:pt x="870" y="224"/>
                  </a:lnTo>
                  <a:lnTo>
                    <a:pt x="874" y="230"/>
                  </a:lnTo>
                  <a:lnTo>
                    <a:pt x="881" y="244"/>
                  </a:lnTo>
                  <a:lnTo>
                    <a:pt x="887" y="259"/>
                  </a:lnTo>
                  <a:lnTo>
                    <a:pt x="891" y="276"/>
                  </a:lnTo>
                  <a:lnTo>
                    <a:pt x="895" y="293"/>
                  </a:lnTo>
                  <a:lnTo>
                    <a:pt x="898" y="311"/>
                  </a:lnTo>
                  <a:lnTo>
                    <a:pt x="899" y="329"/>
                  </a:lnTo>
                  <a:lnTo>
                    <a:pt x="901" y="347"/>
                  </a:lnTo>
                  <a:lnTo>
                    <a:pt x="901" y="364"/>
                  </a:lnTo>
                  <a:lnTo>
                    <a:pt x="901" y="394"/>
                  </a:lnTo>
                  <a:lnTo>
                    <a:pt x="899" y="418"/>
                  </a:lnTo>
                  <a:lnTo>
                    <a:pt x="899" y="426"/>
                  </a:lnTo>
                  <a:lnTo>
                    <a:pt x="899" y="435"/>
                  </a:lnTo>
                  <a:lnTo>
                    <a:pt x="899" y="443"/>
                  </a:lnTo>
                  <a:lnTo>
                    <a:pt x="900" y="452"/>
                  </a:lnTo>
                  <a:lnTo>
                    <a:pt x="902" y="460"/>
                  </a:lnTo>
                  <a:lnTo>
                    <a:pt x="904" y="468"/>
                  </a:lnTo>
                  <a:lnTo>
                    <a:pt x="907" y="475"/>
                  </a:lnTo>
                  <a:lnTo>
                    <a:pt x="910" y="483"/>
                  </a:lnTo>
                  <a:lnTo>
                    <a:pt x="914" y="489"/>
                  </a:lnTo>
                  <a:lnTo>
                    <a:pt x="917" y="496"/>
                  </a:lnTo>
                  <a:lnTo>
                    <a:pt x="922" y="501"/>
                  </a:lnTo>
                  <a:lnTo>
                    <a:pt x="926" y="507"/>
                  </a:lnTo>
                  <a:lnTo>
                    <a:pt x="931" y="511"/>
                  </a:lnTo>
                  <a:lnTo>
                    <a:pt x="937" y="515"/>
                  </a:lnTo>
                  <a:lnTo>
                    <a:pt x="942" y="517"/>
                  </a:lnTo>
                  <a:lnTo>
                    <a:pt x="948" y="519"/>
                  </a:lnTo>
                  <a:lnTo>
                    <a:pt x="954" y="520"/>
                  </a:lnTo>
                  <a:lnTo>
                    <a:pt x="960" y="521"/>
                  </a:lnTo>
                  <a:lnTo>
                    <a:pt x="965" y="520"/>
                  </a:lnTo>
                  <a:lnTo>
                    <a:pt x="972" y="517"/>
                  </a:lnTo>
                  <a:lnTo>
                    <a:pt x="978" y="514"/>
                  </a:lnTo>
                  <a:lnTo>
                    <a:pt x="984" y="510"/>
                  </a:lnTo>
                  <a:lnTo>
                    <a:pt x="990" y="504"/>
                  </a:lnTo>
                  <a:lnTo>
                    <a:pt x="996" y="496"/>
                  </a:lnTo>
                  <a:lnTo>
                    <a:pt x="1002" y="488"/>
                  </a:lnTo>
                  <a:lnTo>
                    <a:pt x="1008" y="478"/>
                  </a:lnTo>
                  <a:lnTo>
                    <a:pt x="1013" y="466"/>
                  </a:lnTo>
                  <a:lnTo>
                    <a:pt x="1019" y="453"/>
                  </a:lnTo>
                  <a:lnTo>
                    <a:pt x="1024" y="438"/>
                  </a:lnTo>
                  <a:lnTo>
                    <a:pt x="1030" y="421"/>
                  </a:lnTo>
                  <a:lnTo>
                    <a:pt x="1034" y="401"/>
                  </a:lnTo>
                  <a:lnTo>
                    <a:pt x="1039" y="381"/>
                  </a:lnTo>
                  <a:lnTo>
                    <a:pt x="1044" y="351"/>
                  </a:lnTo>
                  <a:lnTo>
                    <a:pt x="1049" y="320"/>
                  </a:lnTo>
                  <a:lnTo>
                    <a:pt x="1050" y="288"/>
                  </a:lnTo>
                  <a:lnTo>
                    <a:pt x="1050" y="255"/>
                  </a:lnTo>
                  <a:lnTo>
                    <a:pt x="1048" y="223"/>
                  </a:lnTo>
                  <a:lnTo>
                    <a:pt x="1043" y="191"/>
                  </a:lnTo>
                  <a:lnTo>
                    <a:pt x="1040" y="176"/>
                  </a:lnTo>
                  <a:lnTo>
                    <a:pt x="1037" y="161"/>
                  </a:lnTo>
                  <a:lnTo>
                    <a:pt x="1033" y="146"/>
                  </a:lnTo>
                  <a:lnTo>
                    <a:pt x="1029" y="132"/>
                  </a:lnTo>
                  <a:lnTo>
                    <a:pt x="1024" y="117"/>
                  </a:lnTo>
                  <a:lnTo>
                    <a:pt x="1019" y="104"/>
                  </a:lnTo>
                  <a:lnTo>
                    <a:pt x="1013" y="91"/>
                  </a:lnTo>
                  <a:lnTo>
                    <a:pt x="1007" y="79"/>
                  </a:lnTo>
                  <a:lnTo>
                    <a:pt x="1000" y="67"/>
                  </a:lnTo>
                  <a:lnTo>
                    <a:pt x="992" y="56"/>
                  </a:lnTo>
                  <a:lnTo>
                    <a:pt x="984" y="46"/>
                  </a:lnTo>
                  <a:lnTo>
                    <a:pt x="975" y="37"/>
                  </a:lnTo>
                  <a:lnTo>
                    <a:pt x="966" y="29"/>
                  </a:lnTo>
                  <a:lnTo>
                    <a:pt x="956" y="22"/>
                  </a:lnTo>
                  <a:lnTo>
                    <a:pt x="946" y="15"/>
                  </a:lnTo>
                  <a:lnTo>
                    <a:pt x="934" y="10"/>
                  </a:lnTo>
                  <a:lnTo>
                    <a:pt x="922" y="6"/>
                  </a:lnTo>
                  <a:lnTo>
                    <a:pt x="910" y="3"/>
                  </a:lnTo>
                  <a:lnTo>
                    <a:pt x="897" y="1"/>
                  </a:lnTo>
                  <a:lnTo>
                    <a:pt x="884" y="0"/>
                  </a:lnTo>
                  <a:lnTo>
                    <a:pt x="854" y="1"/>
                  </a:lnTo>
                  <a:lnTo>
                    <a:pt x="823" y="5"/>
                  </a:lnTo>
                  <a:lnTo>
                    <a:pt x="795" y="11"/>
                  </a:lnTo>
                  <a:lnTo>
                    <a:pt x="767" y="20"/>
                  </a:lnTo>
                  <a:lnTo>
                    <a:pt x="740" y="31"/>
                  </a:lnTo>
                  <a:lnTo>
                    <a:pt x="713" y="44"/>
                  </a:lnTo>
                  <a:lnTo>
                    <a:pt x="688" y="59"/>
                  </a:lnTo>
                  <a:lnTo>
                    <a:pt x="663" y="76"/>
                  </a:lnTo>
                  <a:lnTo>
                    <a:pt x="639" y="95"/>
                  </a:lnTo>
                  <a:lnTo>
                    <a:pt x="616" y="117"/>
                  </a:lnTo>
                  <a:lnTo>
                    <a:pt x="592" y="141"/>
                  </a:lnTo>
                  <a:lnTo>
                    <a:pt x="571" y="166"/>
                  </a:lnTo>
                  <a:lnTo>
                    <a:pt x="550" y="193"/>
                  </a:lnTo>
                  <a:lnTo>
                    <a:pt x="529" y="222"/>
                  </a:lnTo>
                  <a:lnTo>
                    <a:pt x="510" y="253"/>
                  </a:lnTo>
                  <a:lnTo>
                    <a:pt x="490" y="286"/>
                  </a:lnTo>
                  <a:lnTo>
                    <a:pt x="471" y="319"/>
                  </a:lnTo>
                  <a:lnTo>
                    <a:pt x="453" y="354"/>
                  </a:lnTo>
                  <a:lnTo>
                    <a:pt x="436" y="391"/>
                  </a:lnTo>
                  <a:lnTo>
                    <a:pt x="420" y="430"/>
                  </a:lnTo>
                  <a:lnTo>
                    <a:pt x="404" y="470"/>
                  </a:lnTo>
                  <a:lnTo>
                    <a:pt x="389" y="510"/>
                  </a:lnTo>
                  <a:lnTo>
                    <a:pt x="373" y="553"/>
                  </a:lnTo>
                  <a:lnTo>
                    <a:pt x="359" y="596"/>
                  </a:lnTo>
                  <a:lnTo>
                    <a:pt x="346" y="640"/>
                  </a:lnTo>
                  <a:lnTo>
                    <a:pt x="333" y="686"/>
                  </a:lnTo>
                  <a:lnTo>
                    <a:pt x="321" y="732"/>
                  </a:lnTo>
                  <a:lnTo>
                    <a:pt x="309" y="780"/>
                  </a:lnTo>
                  <a:lnTo>
                    <a:pt x="298" y="828"/>
                  </a:lnTo>
                  <a:lnTo>
                    <a:pt x="287" y="877"/>
                  </a:lnTo>
                  <a:lnTo>
                    <a:pt x="277" y="927"/>
                  </a:lnTo>
                  <a:lnTo>
                    <a:pt x="266" y="978"/>
                  </a:lnTo>
                  <a:lnTo>
                    <a:pt x="247" y="976"/>
                  </a:lnTo>
                  <a:lnTo>
                    <a:pt x="232" y="974"/>
                  </a:lnTo>
                  <a:lnTo>
                    <a:pt x="220" y="972"/>
                  </a:lnTo>
                  <a:lnTo>
                    <a:pt x="213" y="970"/>
                  </a:lnTo>
                  <a:lnTo>
                    <a:pt x="210" y="961"/>
                  </a:lnTo>
                  <a:lnTo>
                    <a:pt x="206" y="952"/>
                  </a:lnTo>
                  <a:lnTo>
                    <a:pt x="202" y="944"/>
                  </a:lnTo>
                  <a:lnTo>
                    <a:pt x="197" y="937"/>
                  </a:lnTo>
                  <a:lnTo>
                    <a:pt x="192" y="930"/>
                  </a:lnTo>
                  <a:lnTo>
                    <a:pt x="186" y="924"/>
                  </a:lnTo>
                  <a:lnTo>
                    <a:pt x="180" y="918"/>
                  </a:lnTo>
                  <a:lnTo>
                    <a:pt x="173" y="913"/>
                  </a:lnTo>
                  <a:lnTo>
                    <a:pt x="165" y="909"/>
                  </a:lnTo>
                  <a:lnTo>
                    <a:pt x="157" y="905"/>
                  </a:lnTo>
                  <a:lnTo>
                    <a:pt x="149" y="902"/>
                  </a:lnTo>
                  <a:lnTo>
                    <a:pt x="141" y="899"/>
                  </a:lnTo>
                  <a:lnTo>
                    <a:pt x="132" y="896"/>
                  </a:lnTo>
                  <a:lnTo>
                    <a:pt x="124" y="895"/>
                  </a:lnTo>
                  <a:lnTo>
                    <a:pt x="115" y="893"/>
                  </a:lnTo>
                  <a:lnTo>
                    <a:pt x="107" y="893"/>
                  </a:lnTo>
                  <a:lnTo>
                    <a:pt x="98" y="893"/>
                  </a:lnTo>
                  <a:lnTo>
                    <a:pt x="90" y="893"/>
                  </a:lnTo>
                  <a:lnTo>
                    <a:pt x="81" y="894"/>
                  </a:lnTo>
                  <a:lnTo>
                    <a:pt x="73" y="895"/>
                  </a:lnTo>
                  <a:lnTo>
                    <a:pt x="65" y="897"/>
                  </a:lnTo>
                  <a:lnTo>
                    <a:pt x="57" y="900"/>
                  </a:lnTo>
                  <a:lnTo>
                    <a:pt x="48" y="903"/>
                  </a:lnTo>
                  <a:lnTo>
                    <a:pt x="41" y="906"/>
                  </a:lnTo>
                  <a:lnTo>
                    <a:pt x="34" y="910"/>
                  </a:lnTo>
                  <a:lnTo>
                    <a:pt x="28" y="915"/>
                  </a:lnTo>
                  <a:lnTo>
                    <a:pt x="22" y="920"/>
                  </a:lnTo>
                  <a:lnTo>
                    <a:pt x="17" y="925"/>
                  </a:lnTo>
                  <a:lnTo>
                    <a:pt x="12" y="932"/>
                  </a:lnTo>
                  <a:lnTo>
                    <a:pt x="8" y="938"/>
                  </a:lnTo>
                  <a:lnTo>
                    <a:pt x="5" y="945"/>
                  </a:lnTo>
                  <a:lnTo>
                    <a:pt x="3" y="953"/>
                  </a:lnTo>
                  <a:lnTo>
                    <a:pt x="1" y="961"/>
                  </a:lnTo>
                  <a:lnTo>
                    <a:pt x="0" y="969"/>
                  </a:lnTo>
                  <a:lnTo>
                    <a:pt x="0" y="976"/>
                  </a:lnTo>
                  <a:lnTo>
                    <a:pt x="0" y="983"/>
                  </a:lnTo>
                  <a:lnTo>
                    <a:pt x="1" y="989"/>
                  </a:lnTo>
                  <a:lnTo>
                    <a:pt x="3" y="996"/>
                  </a:lnTo>
                  <a:lnTo>
                    <a:pt x="6" y="1002"/>
                  </a:lnTo>
                  <a:lnTo>
                    <a:pt x="9" y="1008"/>
                  </a:lnTo>
                  <a:lnTo>
                    <a:pt x="13" y="1014"/>
                  </a:lnTo>
                  <a:lnTo>
                    <a:pt x="17" y="1020"/>
                  </a:lnTo>
                  <a:lnTo>
                    <a:pt x="22" y="1026"/>
                  </a:lnTo>
                  <a:lnTo>
                    <a:pt x="28" y="1031"/>
                  </a:lnTo>
                  <a:lnTo>
                    <a:pt x="41" y="1041"/>
                  </a:lnTo>
                  <a:lnTo>
                    <a:pt x="57" y="1051"/>
                  </a:lnTo>
                  <a:lnTo>
                    <a:pt x="74" y="1060"/>
                  </a:lnTo>
                  <a:lnTo>
                    <a:pt x="94" y="1068"/>
                  </a:lnTo>
                  <a:lnTo>
                    <a:pt x="115" y="1075"/>
                  </a:lnTo>
                  <a:lnTo>
                    <a:pt x="137" y="1082"/>
                  </a:lnTo>
                  <a:lnTo>
                    <a:pt x="163" y="1088"/>
                  </a:lnTo>
                  <a:lnTo>
                    <a:pt x="189" y="1093"/>
                  </a:lnTo>
                  <a:lnTo>
                    <a:pt x="216" y="1097"/>
                  </a:lnTo>
                  <a:lnTo>
                    <a:pt x="245" y="1102"/>
                  </a:lnTo>
                  <a:lnTo>
                    <a:pt x="236" y="1160"/>
                  </a:lnTo>
                  <a:lnTo>
                    <a:pt x="228" y="1219"/>
                  </a:lnTo>
                  <a:lnTo>
                    <a:pt x="220" y="1279"/>
                  </a:lnTo>
                  <a:lnTo>
                    <a:pt x="213" y="1338"/>
                  </a:lnTo>
                  <a:lnTo>
                    <a:pt x="206" y="1399"/>
                  </a:lnTo>
                  <a:lnTo>
                    <a:pt x="200" y="1459"/>
                  </a:lnTo>
                  <a:lnTo>
                    <a:pt x="194" y="1520"/>
                  </a:lnTo>
                  <a:lnTo>
                    <a:pt x="189" y="1580"/>
                  </a:lnTo>
                  <a:lnTo>
                    <a:pt x="184" y="1641"/>
                  </a:lnTo>
                  <a:lnTo>
                    <a:pt x="180" y="1701"/>
                  </a:lnTo>
                  <a:lnTo>
                    <a:pt x="176" y="1761"/>
                  </a:lnTo>
                  <a:lnTo>
                    <a:pt x="173" y="1821"/>
                  </a:lnTo>
                  <a:lnTo>
                    <a:pt x="170" y="1880"/>
                  </a:lnTo>
                  <a:lnTo>
                    <a:pt x="168" y="1940"/>
                  </a:lnTo>
                  <a:lnTo>
                    <a:pt x="166" y="1997"/>
                  </a:lnTo>
                  <a:lnTo>
                    <a:pt x="164" y="2054"/>
                  </a:lnTo>
                  <a:lnTo>
                    <a:pt x="164" y="2065"/>
                  </a:lnTo>
                  <a:lnTo>
                    <a:pt x="165" y="2076"/>
                  </a:lnTo>
                  <a:lnTo>
                    <a:pt x="167" y="2085"/>
                  </a:lnTo>
                  <a:lnTo>
                    <a:pt x="169" y="2093"/>
                  </a:lnTo>
                  <a:lnTo>
                    <a:pt x="172" y="2101"/>
                  </a:lnTo>
                  <a:lnTo>
                    <a:pt x="176" y="2108"/>
                  </a:lnTo>
                  <a:lnTo>
                    <a:pt x="180" y="2114"/>
                  </a:lnTo>
                  <a:lnTo>
                    <a:pt x="185" y="2119"/>
                  </a:lnTo>
                  <a:lnTo>
                    <a:pt x="190" y="2124"/>
                  </a:lnTo>
                  <a:lnTo>
                    <a:pt x="195" y="2128"/>
                  </a:lnTo>
                  <a:lnTo>
                    <a:pt x="201" y="2132"/>
                  </a:lnTo>
                  <a:lnTo>
                    <a:pt x="207" y="2134"/>
                  </a:lnTo>
                  <a:lnTo>
                    <a:pt x="214" y="2136"/>
                  </a:lnTo>
                  <a:lnTo>
                    <a:pt x="220" y="2137"/>
                  </a:lnTo>
                  <a:lnTo>
                    <a:pt x="227" y="2137"/>
                  </a:lnTo>
                  <a:lnTo>
                    <a:pt x="234" y="2136"/>
                  </a:lnTo>
                  <a:lnTo>
                    <a:pt x="240" y="2135"/>
                  </a:lnTo>
                  <a:lnTo>
                    <a:pt x="247" y="2133"/>
                  </a:lnTo>
                  <a:lnTo>
                    <a:pt x="254" y="2130"/>
                  </a:lnTo>
                  <a:lnTo>
                    <a:pt x="261" y="2126"/>
                  </a:lnTo>
                  <a:lnTo>
                    <a:pt x="267" y="2121"/>
                  </a:lnTo>
                  <a:lnTo>
                    <a:pt x="274" y="2115"/>
                  </a:lnTo>
                  <a:lnTo>
                    <a:pt x="280" y="2108"/>
                  </a:lnTo>
                  <a:lnTo>
                    <a:pt x="286" y="2101"/>
                  </a:lnTo>
                  <a:lnTo>
                    <a:pt x="291" y="2092"/>
                  </a:lnTo>
                  <a:lnTo>
                    <a:pt x="296" y="2083"/>
                  </a:lnTo>
                  <a:lnTo>
                    <a:pt x="301" y="2073"/>
                  </a:lnTo>
                  <a:lnTo>
                    <a:pt x="305" y="2060"/>
                  </a:lnTo>
                  <a:lnTo>
                    <a:pt x="308" y="2048"/>
                  </a:lnTo>
                  <a:lnTo>
                    <a:pt x="311" y="2035"/>
                  </a:lnTo>
                  <a:lnTo>
                    <a:pt x="313" y="2021"/>
                  </a:lnTo>
                  <a:lnTo>
                    <a:pt x="314" y="2005"/>
                  </a:lnTo>
                  <a:lnTo>
                    <a:pt x="318" y="1938"/>
                  </a:lnTo>
                  <a:lnTo>
                    <a:pt x="323" y="1870"/>
                  </a:lnTo>
                  <a:lnTo>
                    <a:pt x="328" y="1806"/>
                  </a:lnTo>
                  <a:lnTo>
                    <a:pt x="333" y="1742"/>
                  </a:lnTo>
                  <a:lnTo>
                    <a:pt x="338" y="1681"/>
                  </a:lnTo>
                  <a:lnTo>
                    <a:pt x="344" y="1620"/>
                  </a:lnTo>
                  <a:lnTo>
                    <a:pt x="350" y="1562"/>
                  </a:lnTo>
                  <a:lnTo>
                    <a:pt x="356" y="1505"/>
                  </a:lnTo>
                  <a:lnTo>
                    <a:pt x="362" y="1450"/>
                  </a:lnTo>
                  <a:lnTo>
                    <a:pt x="368" y="1397"/>
                  </a:lnTo>
                  <a:lnTo>
                    <a:pt x="375" y="1344"/>
                  </a:lnTo>
                  <a:lnTo>
                    <a:pt x="382" y="1294"/>
                  </a:lnTo>
                  <a:lnTo>
                    <a:pt x="390" y="1245"/>
                  </a:lnTo>
                  <a:lnTo>
                    <a:pt x="397" y="1197"/>
                  </a:lnTo>
                  <a:lnTo>
                    <a:pt x="405" y="1151"/>
                  </a:lnTo>
                  <a:lnTo>
                    <a:pt x="413" y="1107"/>
                  </a:lnTo>
                  <a:lnTo>
                    <a:pt x="445" y="1105"/>
                  </a:lnTo>
                  <a:lnTo>
                    <a:pt x="476" y="1103"/>
                  </a:lnTo>
                  <a:lnTo>
                    <a:pt x="507" y="1100"/>
                  </a:lnTo>
                  <a:lnTo>
                    <a:pt x="536" y="1095"/>
                  </a:lnTo>
                  <a:lnTo>
                    <a:pt x="565" y="1090"/>
                  </a:lnTo>
                  <a:lnTo>
                    <a:pt x="593" y="1084"/>
                  </a:lnTo>
                  <a:lnTo>
                    <a:pt x="621" y="1078"/>
                  </a:lnTo>
                  <a:lnTo>
                    <a:pt x="649" y="1071"/>
                  </a:lnTo>
                  <a:lnTo>
                    <a:pt x="676" y="1063"/>
                  </a:lnTo>
                  <a:lnTo>
                    <a:pt x="702" y="1054"/>
                  </a:lnTo>
                  <a:lnTo>
                    <a:pt x="730" y="1044"/>
                  </a:lnTo>
                  <a:lnTo>
                    <a:pt x="757" y="1033"/>
                  </a:lnTo>
                  <a:lnTo>
                    <a:pt x="783" y="1022"/>
                  </a:lnTo>
                  <a:lnTo>
                    <a:pt x="811" y="1009"/>
                  </a:lnTo>
                  <a:lnTo>
                    <a:pt x="839" y="996"/>
                  </a:lnTo>
                  <a:lnTo>
                    <a:pt x="867" y="982"/>
                  </a:lnTo>
                  <a:lnTo>
                    <a:pt x="857" y="1005"/>
                  </a:lnTo>
                  <a:lnTo>
                    <a:pt x="848" y="1029"/>
                  </a:lnTo>
                  <a:lnTo>
                    <a:pt x="839" y="1053"/>
                  </a:lnTo>
                  <a:lnTo>
                    <a:pt x="831" y="1077"/>
                  </a:lnTo>
                  <a:lnTo>
                    <a:pt x="822" y="1103"/>
                  </a:lnTo>
                  <a:lnTo>
                    <a:pt x="815" y="1127"/>
                  </a:lnTo>
                  <a:lnTo>
                    <a:pt x="809" y="1151"/>
                  </a:lnTo>
                  <a:lnTo>
                    <a:pt x="803" y="1176"/>
                  </a:lnTo>
                  <a:lnTo>
                    <a:pt x="798" y="1200"/>
                  </a:lnTo>
                  <a:lnTo>
                    <a:pt x="794" y="1224"/>
                  </a:lnTo>
                  <a:lnTo>
                    <a:pt x="791" y="1248"/>
                  </a:lnTo>
                  <a:lnTo>
                    <a:pt x="790" y="1271"/>
                  </a:lnTo>
                  <a:lnTo>
                    <a:pt x="789" y="1294"/>
                  </a:lnTo>
                  <a:lnTo>
                    <a:pt x="789" y="1316"/>
                  </a:lnTo>
                  <a:lnTo>
                    <a:pt x="790" y="1338"/>
                  </a:lnTo>
                  <a:lnTo>
                    <a:pt x="792" y="1359"/>
                  </a:lnTo>
                  <a:lnTo>
                    <a:pt x="796" y="1380"/>
                  </a:lnTo>
                  <a:lnTo>
                    <a:pt x="801" y="1400"/>
                  </a:lnTo>
                  <a:lnTo>
                    <a:pt x="807" y="1418"/>
                  </a:lnTo>
                  <a:lnTo>
                    <a:pt x="815" y="1436"/>
                  </a:lnTo>
                  <a:lnTo>
                    <a:pt x="824" y="1453"/>
                  </a:lnTo>
                  <a:lnTo>
                    <a:pt x="836" y="1468"/>
                  </a:lnTo>
                  <a:lnTo>
                    <a:pt x="848" y="1483"/>
                  </a:lnTo>
                  <a:lnTo>
                    <a:pt x="862" y="1496"/>
                  </a:lnTo>
                  <a:lnTo>
                    <a:pt x="877" y="1508"/>
                  </a:lnTo>
                  <a:lnTo>
                    <a:pt x="895" y="1519"/>
                  </a:lnTo>
                  <a:lnTo>
                    <a:pt x="914" y="1528"/>
                  </a:lnTo>
                  <a:lnTo>
                    <a:pt x="934" y="1536"/>
                  </a:lnTo>
                  <a:lnTo>
                    <a:pt x="958" y="1542"/>
                  </a:lnTo>
                  <a:lnTo>
                    <a:pt x="983" y="1546"/>
                  </a:lnTo>
                  <a:lnTo>
                    <a:pt x="1009" y="1549"/>
                  </a:lnTo>
                  <a:lnTo>
                    <a:pt x="1038" y="1550"/>
                  </a:lnTo>
                  <a:lnTo>
                    <a:pt x="1070" y="1549"/>
                  </a:lnTo>
                  <a:lnTo>
                    <a:pt x="1101" y="1545"/>
                  </a:lnTo>
                  <a:lnTo>
                    <a:pt x="1130" y="1539"/>
                  </a:lnTo>
                  <a:lnTo>
                    <a:pt x="1160" y="1530"/>
                  </a:lnTo>
                  <a:lnTo>
                    <a:pt x="1187" y="1519"/>
                  </a:lnTo>
                  <a:lnTo>
                    <a:pt x="1213" y="1506"/>
                  </a:lnTo>
                  <a:lnTo>
                    <a:pt x="1238" y="1491"/>
                  </a:lnTo>
                  <a:lnTo>
                    <a:pt x="1262" y="1474"/>
                  </a:lnTo>
                  <a:lnTo>
                    <a:pt x="1286" y="1456"/>
                  </a:lnTo>
                  <a:lnTo>
                    <a:pt x="1307" y="1436"/>
                  </a:lnTo>
                  <a:lnTo>
                    <a:pt x="1327" y="1415"/>
                  </a:lnTo>
                  <a:lnTo>
                    <a:pt x="1346" y="1392"/>
                  </a:lnTo>
                  <a:lnTo>
                    <a:pt x="1364" y="1368"/>
                  </a:lnTo>
                  <a:lnTo>
                    <a:pt x="1381" y="1343"/>
                  </a:lnTo>
                  <a:lnTo>
                    <a:pt x="1396" y="1317"/>
                  </a:lnTo>
                  <a:lnTo>
                    <a:pt x="1409" y="1290"/>
                  </a:lnTo>
                  <a:lnTo>
                    <a:pt x="1421" y="1263"/>
                  </a:lnTo>
                  <a:lnTo>
                    <a:pt x="1431" y="1234"/>
                  </a:lnTo>
                  <a:lnTo>
                    <a:pt x="1440" y="1205"/>
                  </a:lnTo>
                  <a:lnTo>
                    <a:pt x="1447" y="1176"/>
                  </a:lnTo>
                  <a:lnTo>
                    <a:pt x="1453" y="1147"/>
                  </a:lnTo>
                  <a:lnTo>
                    <a:pt x="1457" y="1118"/>
                  </a:lnTo>
                  <a:lnTo>
                    <a:pt x="1459" y="1088"/>
                  </a:lnTo>
                  <a:lnTo>
                    <a:pt x="1460" y="1059"/>
                  </a:lnTo>
                  <a:lnTo>
                    <a:pt x="1459" y="1030"/>
                  </a:lnTo>
                  <a:lnTo>
                    <a:pt x="1456" y="1001"/>
                  </a:lnTo>
                  <a:lnTo>
                    <a:pt x="1452" y="973"/>
                  </a:lnTo>
                  <a:lnTo>
                    <a:pt x="1446" y="945"/>
                  </a:lnTo>
                  <a:lnTo>
                    <a:pt x="1438" y="918"/>
                  </a:lnTo>
                  <a:lnTo>
                    <a:pt x="1428" y="892"/>
                  </a:lnTo>
                  <a:lnTo>
                    <a:pt x="1416" y="867"/>
                  </a:lnTo>
                  <a:lnTo>
                    <a:pt x="1402" y="843"/>
                  </a:lnTo>
                  <a:lnTo>
                    <a:pt x="1432" y="850"/>
                  </a:lnTo>
                  <a:lnTo>
                    <a:pt x="1461" y="855"/>
                  </a:lnTo>
                  <a:lnTo>
                    <a:pt x="1488" y="860"/>
                  </a:lnTo>
                  <a:lnTo>
                    <a:pt x="1515" y="863"/>
                  </a:lnTo>
                  <a:lnTo>
                    <a:pt x="1539" y="866"/>
                  </a:lnTo>
                  <a:lnTo>
                    <a:pt x="1563" y="868"/>
                  </a:lnTo>
                  <a:lnTo>
                    <a:pt x="1585" y="869"/>
                  </a:lnTo>
                  <a:lnTo>
                    <a:pt x="1606" y="869"/>
                  </a:lnTo>
                  <a:lnTo>
                    <a:pt x="1626" y="869"/>
                  </a:lnTo>
                  <a:lnTo>
                    <a:pt x="1644" y="869"/>
                  </a:lnTo>
                  <a:lnTo>
                    <a:pt x="1661" y="867"/>
                  </a:lnTo>
                  <a:lnTo>
                    <a:pt x="1677" y="866"/>
                  </a:lnTo>
                  <a:lnTo>
                    <a:pt x="1706" y="862"/>
                  </a:lnTo>
                  <a:lnTo>
                    <a:pt x="1732" y="856"/>
                  </a:lnTo>
                  <a:lnTo>
                    <a:pt x="1753" y="850"/>
                  </a:lnTo>
                  <a:lnTo>
                    <a:pt x="1770" y="844"/>
                  </a:lnTo>
                  <a:lnTo>
                    <a:pt x="1785" y="838"/>
                  </a:lnTo>
                  <a:lnTo>
                    <a:pt x="1796" y="833"/>
                  </a:lnTo>
                  <a:lnTo>
                    <a:pt x="1805" y="829"/>
                  </a:lnTo>
                  <a:lnTo>
                    <a:pt x="1812" y="827"/>
                  </a:lnTo>
                  <a:lnTo>
                    <a:pt x="1815" y="827"/>
                  </a:lnTo>
                  <a:lnTo>
                    <a:pt x="1817" y="827"/>
                  </a:lnTo>
                  <a:lnTo>
                    <a:pt x="1818" y="828"/>
                  </a:lnTo>
                  <a:lnTo>
                    <a:pt x="1820" y="830"/>
                  </a:lnTo>
                  <a:lnTo>
                    <a:pt x="1820" y="833"/>
                  </a:lnTo>
                  <a:lnTo>
                    <a:pt x="1820" y="837"/>
                  </a:lnTo>
                  <a:lnTo>
                    <a:pt x="1819" y="844"/>
                  </a:lnTo>
                  <a:lnTo>
                    <a:pt x="1818" y="852"/>
                  </a:lnTo>
                  <a:lnTo>
                    <a:pt x="1813" y="872"/>
                  </a:lnTo>
                  <a:lnTo>
                    <a:pt x="1806" y="899"/>
                  </a:lnTo>
                  <a:lnTo>
                    <a:pt x="1789" y="968"/>
                  </a:lnTo>
                  <a:lnTo>
                    <a:pt x="1769" y="1051"/>
                  </a:lnTo>
                  <a:lnTo>
                    <a:pt x="1759" y="1096"/>
                  </a:lnTo>
                  <a:lnTo>
                    <a:pt x="1751" y="1144"/>
                  </a:lnTo>
                  <a:lnTo>
                    <a:pt x="1743" y="1193"/>
                  </a:lnTo>
                  <a:lnTo>
                    <a:pt x="1737" y="1243"/>
                  </a:lnTo>
                  <a:lnTo>
                    <a:pt x="1735" y="1268"/>
                  </a:lnTo>
                  <a:lnTo>
                    <a:pt x="1734" y="1292"/>
                  </a:lnTo>
                  <a:lnTo>
                    <a:pt x="1733" y="1316"/>
                  </a:lnTo>
                  <a:lnTo>
                    <a:pt x="1733" y="1340"/>
                  </a:lnTo>
                  <a:lnTo>
                    <a:pt x="1734" y="1364"/>
                  </a:lnTo>
                  <a:lnTo>
                    <a:pt x="1735" y="1388"/>
                  </a:lnTo>
                  <a:lnTo>
                    <a:pt x="1738" y="1411"/>
                  </a:lnTo>
                  <a:lnTo>
                    <a:pt x="1741" y="1433"/>
                  </a:lnTo>
                  <a:lnTo>
                    <a:pt x="1743" y="1444"/>
                  </a:lnTo>
                  <a:lnTo>
                    <a:pt x="1746" y="1455"/>
                  </a:lnTo>
                  <a:lnTo>
                    <a:pt x="1750" y="1466"/>
                  </a:lnTo>
                  <a:lnTo>
                    <a:pt x="1754" y="1476"/>
                  </a:lnTo>
                  <a:lnTo>
                    <a:pt x="1758" y="1485"/>
                  </a:lnTo>
                  <a:lnTo>
                    <a:pt x="1763" y="1494"/>
                  </a:lnTo>
                  <a:lnTo>
                    <a:pt x="1769" y="1503"/>
                  </a:lnTo>
                  <a:lnTo>
                    <a:pt x="1775" y="1511"/>
                  </a:lnTo>
                  <a:lnTo>
                    <a:pt x="1781" y="1519"/>
                  </a:lnTo>
                  <a:lnTo>
                    <a:pt x="1788" y="1525"/>
                  </a:lnTo>
                  <a:lnTo>
                    <a:pt x="1794" y="1531"/>
                  </a:lnTo>
                  <a:lnTo>
                    <a:pt x="1802" y="1536"/>
                  </a:lnTo>
                  <a:lnTo>
                    <a:pt x="1809" y="1541"/>
                  </a:lnTo>
                  <a:lnTo>
                    <a:pt x="1817" y="1544"/>
                  </a:lnTo>
                  <a:lnTo>
                    <a:pt x="1826" y="1547"/>
                  </a:lnTo>
                  <a:lnTo>
                    <a:pt x="1834" y="1549"/>
                  </a:lnTo>
                  <a:lnTo>
                    <a:pt x="1842" y="1550"/>
                  </a:lnTo>
                  <a:lnTo>
                    <a:pt x="1850" y="1550"/>
                  </a:lnTo>
                  <a:lnTo>
                    <a:pt x="1858" y="1549"/>
                  </a:lnTo>
                  <a:lnTo>
                    <a:pt x="1867" y="1548"/>
                  </a:lnTo>
                  <a:lnTo>
                    <a:pt x="1875" y="1545"/>
                  </a:lnTo>
                  <a:lnTo>
                    <a:pt x="1883" y="1541"/>
                  </a:lnTo>
                  <a:lnTo>
                    <a:pt x="1892" y="1536"/>
                  </a:lnTo>
                  <a:lnTo>
                    <a:pt x="1900" y="1530"/>
                  </a:lnTo>
                  <a:lnTo>
                    <a:pt x="1908" y="1523"/>
                  </a:lnTo>
                  <a:lnTo>
                    <a:pt x="1916" y="1515"/>
                  </a:lnTo>
                  <a:lnTo>
                    <a:pt x="1923" y="1505"/>
                  </a:lnTo>
                  <a:lnTo>
                    <a:pt x="1932" y="1494"/>
                  </a:lnTo>
                  <a:lnTo>
                    <a:pt x="1939" y="1482"/>
                  </a:lnTo>
                  <a:lnTo>
                    <a:pt x="1946" y="1469"/>
                  </a:lnTo>
                  <a:lnTo>
                    <a:pt x="1953" y="1455"/>
                  </a:lnTo>
                  <a:lnTo>
                    <a:pt x="1959" y="1439"/>
                  </a:lnTo>
                  <a:lnTo>
                    <a:pt x="1977" y="1394"/>
                  </a:lnTo>
                  <a:lnTo>
                    <a:pt x="1997" y="1340"/>
                  </a:lnTo>
                  <a:lnTo>
                    <a:pt x="2021" y="1280"/>
                  </a:lnTo>
                  <a:lnTo>
                    <a:pt x="2048" y="1215"/>
                  </a:lnTo>
                  <a:lnTo>
                    <a:pt x="2075" y="1148"/>
                  </a:lnTo>
                  <a:lnTo>
                    <a:pt x="2105" y="1078"/>
                  </a:lnTo>
                  <a:lnTo>
                    <a:pt x="2135" y="1010"/>
                  </a:lnTo>
                  <a:lnTo>
                    <a:pt x="2167" y="942"/>
                  </a:lnTo>
                  <a:lnTo>
                    <a:pt x="2183" y="910"/>
                  </a:lnTo>
                  <a:lnTo>
                    <a:pt x="2198" y="879"/>
                  </a:lnTo>
                  <a:lnTo>
                    <a:pt x="2214" y="850"/>
                  </a:lnTo>
                  <a:lnTo>
                    <a:pt x="2229" y="820"/>
                  </a:lnTo>
                  <a:lnTo>
                    <a:pt x="2244" y="794"/>
                  </a:lnTo>
                  <a:lnTo>
                    <a:pt x="2259" y="769"/>
                  </a:lnTo>
                  <a:lnTo>
                    <a:pt x="2275" y="747"/>
                  </a:lnTo>
                  <a:lnTo>
                    <a:pt x="2289" y="727"/>
                  </a:lnTo>
                  <a:lnTo>
                    <a:pt x="2303" y="709"/>
                  </a:lnTo>
                  <a:lnTo>
                    <a:pt x="2316" y="694"/>
                  </a:lnTo>
                  <a:lnTo>
                    <a:pt x="2328" y="681"/>
                  </a:lnTo>
                  <a:lnTo>
                    <a:pt x="2341" y="672"/>
                  </a:lnTo>
                  <a:lnTo>
                    <a:pt x="2352" y="667"/>
                  </a:lnTo>
                  <a:lnTo>
                    <a:pt x="2363" y="665"/>
                  </a:lnTo>
                  <a:lnTo>
                    <a:pt x="2373" y="666"/>
                  </a:lnTo>
                  <a:lnTo>
                    <a:pt x="2383" y="672"/>
                  </a:lnTo>
                  <a:lnTo>
                    <a:pt x="2398" y="686"/>
                  </a:lnTo>
                  <a:lnTo>
                    <a:pt x="2412" y="696"/>
                  </a:lnTo>
                  <a:lnTo>
                    <a:pt x="2424" y="704"/>
                  </a:lnTo>
                  <a:lnTo>
                    <a:pt x="2436" y="710"/>
                  </a:lnTo>
                  <a:lnTo>
                    <a:pt x="2446" y="714"/>
                  </a:lnTo>
                  <a:lnTo>
                    <a:pt x="2456" y="716"/>
                  </a:lnTo>
                  <a:lnTo>
                    <a:pt x="2464" y="716"/>
                  </a:lnTo>
                  <a:lnTo>
                    <a:pt x="2471" y="714"/>
                  </a:lnTo>
                  <a:lnTo>
                    <a:pt x="2477" y="711"/>
                  </a:lnTo>
                  <a:lnTo>
                    <a:pt x="2482" y="706"/>
                  </a:lnTo>
                  <a:lnTo>
                    <a:pt x="2487" y="700"/>
                  </a:lnTo>
                  <a:lnTo>
                    <a:pt x="2491" y="693"/>
                  </a:lnTo>
                  <a:lnTo>
                    <a:pt x="2493" y="685"/>
                  </a:lnTo>
                  <a:lnTo>
                    <a:pt x="2494" y="674"/>
                  </a:lnTo>
                  <a:lnTo>
                    <a:pt x="2495" y="664"/>
                  </a:lnTo>
                  <a:lnTo>
                    <a:pt x="2494" y="654"/>
                  </a:lnTo>
                  <a:lnTo>
                    <a:pt x="2493" y="643"/>
                  </a:lnTo>
                  <a:lnTo>
                    <a:pt x="2491" y="631"/>
                  </a:lnTo>
                  <a:lnTo>
                    <a:pt x="2488" y="619"/>
                  </a:lnTo>
                  <a:lnTo>
                    <a:pt x="2483" y="607"/>
                  </a:lnTo>
                  <a:lnTo>
                    <a:pt x="2479" y="595"/>
                  </a:lnTo>
                  <a:lnTo>
                    <a:pt x="2474" y="583"/>
                  </a:lnTo>
                  <a:lnTo>
                    <a:pt x="2468" y="571"/>
                  </a:lnTo>
                  <a:lnTo>
                    <a:pt x="2462" y="559"/>
                  </a:lnTo>
                  <a:lnTo>
                    <a:pt x="2455" y="548"/>
                  </a:lnTo>
                  <a:lnTo>
                    <a:pt x="2447" y="537"/>
                  </a:lnTo>
                  <a:lnTo>
                    <a:pt x="2439" y="527"/>
                  </a:lnTo>
                  <a:lnTo>
                    <a:pt x="2430" y="518"/>
                  </a:lnTo>
                  <a:lnTo>
                    <a:pt x="2420" y="510"/>
                  </a:lnTo>
                  <a:lnTo>
                    <a:pt x="2410" y="503"/>
                  </a:lnTo>
                  <a:lnTo>
                    <a:pt x="2400" y="497"/>
                  </a:lnTo>
                  <a:lnTo>
                    <a:pt x="2389" y="493"/>
                  </a:lnTo>
                  <a:close/>
                  <a:moveTo>
                    <a:pt x="1071" y="1407"/>
                  </a:moveTo>
                  <a:lnTo>
                    <a:pt x="1050" y="1406"/>
                  </a:lnTo>
                  <a:lnTo>
                    <a:pt x="1030" y="1402"/>
                  </a:lnTo>
                  <a:lnTo>
                    <a:pt x="1013" y="1396"/>
                  </a:lnTo>
                  <a:lnTo>
                    <a:pt x="999" y="1387"/>
                  </a:lnTo>
                  <a:lnTo>
                    <a:pt x="987" y="1377"/>
                  </a:lnTo>
                  <a:lnTo>
                    <a:pt x="977" y="1363"/>
                  </a:lnTo>
                  <a:lnTo>
                    <a:pt x="968" y="1349"/>
                  </a:lnTo>
                  <a:lnTo>
                    <a:pt x="962" y="1333"/>
                  </a:lnTo>
                  <a:lnTo>
                    <a:pt x="957" y="1316"/>
                  </a:lnTo>
                  <a:lnTo>
                    <a:pt x="954" y="1297"/>
                  </a:lnTo>
                  <a:lnTo>
                    <a:pt x="952" y="1277"/>
                  </a:lnTo>
                  <a:lnTo>
                    <a:pt x="953" y="1255"/>
                  </a:lnTo>
                  <a:lnTo>
                    <a:pt x="954" y="1232"/>
                  </a:lnTo>
                  <a:lnTo>
                    <a:pt x="957" y="1209"/>
                  </a:lnTo>
                  <a:lnTo>
                    <a:pt x="961" y="1185"/>
                  </a:lnTo>
                  <a:lnTo>
                    <a:pt x="966" y="1160"/>
                  </a:lnTo>
                  <a:lnTo>
                    <a:pt x="973" y="1135"/>
                  </a:lnTo>
                  <a:lnTo>
                    <a:pt x="981" y="1109"/>
                  </a:lnTo>
                  <a:lnTo>
                    <a:pt x="989" y="1082"/>
                  </a:lnTo>
                  <a:lnTo>
                    <a:pt x="999" y="1057"/>
                  </a:lnTo>
                  <a:lnTo>
                    <a:pt x="1009" y="1031"/>
                  </a:lnTo>
                  <a:lnTo>
                    <a:pt x="1020" y="1005"/>
                  </a:lnTo>
                  <a:lnTo>
                    <a:pt x="1031" y="980"/>
                  </a:lnTo>
                  <a:lnTo>
                    <a:pt x="1044" y="954"/>
                  </a:lnTo>
                  <a:lnTo>
                    <a:pt x="1057" y="930"/>
                  </a:lnTo>
                  <a:lnTo>
                    <a:pt x="1071" y="906"/>
                  </a:lnTo>
                  <a:lnTo>
                    <a:pt x="1084" y="884"/>
                  </a:lnTo>
                  <a:lnTo>
                    <a:pt x="1098" y="862"/>
                  </a:lnTo>
                  <a:lnTo>
                    <a:pt x="1112" y="841"/>
                  </a:lnTo>
                  <a:lnTo>
                    <a:pt x="1126" y="821"/>
                  </a:lnTo>
                  <a:lnTo>
                    <a:pt x="1140" y="803"/>
                  </a:lnTo>
                  <a:lnTo>
                    <a:pt x="1155" y="787"/>
                  </a:lnTo>
                  <a:lnTo>
                    <a:pt x="1184" y="803"/>
                  </a:lnTo>
                  <a:lnTo>
                    <a:pt x="1209" y="821"/>
                  </a:lnTo>
                  <a:lnTo>
                    <a:pt x="1232" y="841"/>
                  </a:lnTo>
                  <a:lnTo>
                    <a:pt x="1252" y="861"/>
                  </a:lnTo>
                  <a:lnTo>
                    <a:pt x="1270" y="883"/>
                  </a:lnTo>
                  <a:lnTo>
                    <a:pt x="1284" y="905"/>
                  </a:lnTo>
                  <a:lnTo>
                    <a:pt x="1296" y="929"/>
                  </a:lnTo>
                  <a:lnTo>
                    <a:pt x="1306" y="953"/>
                  </a:lnTo>
                  <a:lnTo>
                    <a:pt x="1313" y="979"/>
                  </a:lnTo>
                  <a:lnTo>
                    <a:pt x="1318" y="1004"/>
                  </a:lnTo>
                  <a:lnTo>
                    <a:pt x="1321" y="1029"/>
                  </a:lnTo>
                  <a:lnTo>
                    <a:pt x="1322" y="1055"/>
                  </a:lnTo>
                  <a:lnTo>
                    <a:pt x="1321" y="1081"/>
                  </a:lnTo>
                  <a:lnTo>
                    <a:pt x="1319" y="1108"/>
                  </a:lnTo>
                  <a:lnTo>
                    <a:pt x="1314" y="1133"/>
                  </a:lnTo>
                  <a:lnTo>
                    <a:pt x="1308" y="1159"/>
                  </a:lnTo>
                  <a:lnTo>
                    <a:pt x="1300" y="1183"/>
                  </a:lnTo>
                  <a:lnTo>
                    <a:pt x="1291" y="1207"/>
                  </a:lnTo>
                  <a:lnTo>
                    <a:pt x="1281" y="1231"/>
                  </a:lnTo>
                  <a:lnTo>
                    <a:pt x="1270" y="1254"/>
                  </a:lnTo>
                  <a:lnTo>
                    <a:pt x="1256" y="1276"/>
                  </a:lnTo>
                  <a:lnTo>
                    <a:pt x="1242" y="1296"/>
                  </a:lnTo>
                  <a:lnTo>
                    <a:pt x="1228" y="1315"/>
                  </a:lnTo>
                  <a:lnTo>
                    <a:pt x="1212" y="1333"/>
                  </a:lnTo>
                  <a:lnTo>
                    <a:pt x="1196" y="1349"/>
                  </a:lnTo>
                  <a:lnTo>
                    <a:pt x="1180" y="1363"/>
                  </a:lnTo>
                  <a:lnTo>
                    <a:pt x="1162" y="1377"/>
                  </a:lnTo>
                  <a:lnTo>
                    <a:pt x="1144" y="1387"/>
                  </a:lnTo>
                  <a:lnTo>
                    <a:pt x="1126" y="1396"/>
                  </a:lnTo>
                  <a:lnTo>
                    <a:pt x="1107" y="1402"/>
                  </a:lnTo>
                  <a:lnTo>
                    <a:pt x="1089" y="1406"/>
                  </a:lnTo>
                  <a:lnTo>
                    <a:pt x="1071" y="14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16" name="Freeform 20"/>
            <p:cNvSpPr>
              <a:spLocks noEditPoints="1"/>
            </p:cNvSpPr>
            <p:nvPr userDrawn="1"/>
          </p:nvSpPr>
          <p:spPr bwMode="black">
            <a:xfrm>
              <a:off x="2582580" y="3889971"/>
              <a:ext cx="228694" cy="133045"/>
            </a:xfrm>
            <a:custGeom>
              <a:avLst/>
              <a:gdLst>
                <a:gd name="T0" fmla="*/ 224019 w 1859"/>
                <a:gd name="T1" fmla="*/ 28158 h 1082"/>
                <a:gd name="T2" fmla="*/ 228448 w 1859"/>
                <a:gd name="T3" fmla="*/ 24224 h 1082"/>
                <a:gd name="T4" fmla="*/ 227341 w 1859"/>
                <a:gd name="T5" fmla="*/ 14755 h 1082"/>
                <a:gd name="T6" fmla="*/ 221805 w 1859"/>
                <a:gd name="T7" fmla="*/ 4918 h 1082"/>
                <a:gd name="T8" fmla="*/ 212824 w 1859"/>
                <a:gd name="T9" fmla="*/ 123 h 1082"/>
                <a:gd name="T10" fmla="*/ 203352 w 1859"/>
                <a:gd name="T11" fmla="*/ 2582 h 1082"/>
                <a:gd name="T12" fmla="*/ 192526 w 1859"/>
                <a:gd name="T13" fmla="*/ 14878 h 1082"/>
                <a:gd name="T14" fmla="*/ 178994 w 1859"/>
                <a:gd name="T15" fmla="*/ 39717 h 1082"/>
                <a:gd name="T16" fmla="*/ 155743 w 1859"/>
                <a:gd name="T17" fmla="*/ 87426 h 1082"/>
                <a:gd name="T18" fmla="*/ 162755 w 1859"/>
                <a:gd name="T19" fmla="*/ 57054 h 1082"/>
                <a:gd name="T20" fmla="*/ 166692 w 1859"/>
                <a:gd name="T21" fmla="*/ 35659 h 1082"/>
                <a:gd name="T22" fmla="*/ 164109 w 1859"/>
                <a:gd name="T23" fmla="*/ 29019 h 1082"/>
                <a:gd name="T24" fmla="*/ 158819 w 1859"/>
                <a:gd name="T25" fmla="*/ 26191 h 1082"/>
                <a:gd name="T26" fmla="*/ 152791 w 1859"/>
                <a:gd name="T27" fmla="*/ 27175 h 1082"/>
                <a:gd name="T28" fmla="*/ 148116 w 1859"/>
                <a:gd name="T29" fmla="*/ 32093 h 1082"/>
                <a:gd name="T30" fmla="*/ 131262 w 1859"/>
                <a:gd name="T31" fmla="*/ 66523 h 1082"/>
                <a:gd name="T32" fmla="*/ 99892 w 1859"/>
                <a:gd name="T33" fmla="*/ 98862 h 1082"/>
                <a:gd name="T34" fmla="*/ 66431 w 1859"/>
                <a:gd name="T35" fmla="*/ 115338 h 1082"/>
                <a:gd name="T36" fmla="*/ 40228 w 1859"/>
                <a:gd name="T37" fmla="*/ 114970 h 1082"/>
                <a:gd name="T38" fmla="*/ 35307 w 1859"/>
                <a:gd name="T39" fmla="*/ 100214 h 1082"/>
                <a:gd name="T40" fmla="*/ 64585 w 1859"/>
                <a:gd name="T41" fmla="*/ 90746 h 1082"/>
                <a:gd name="T42" fmla="*/ 90051 w 1859"/>
                <a:gd name="T43" fmla="*/ 71933 h 1082"/>
                <a:gd name="T44" fmla="*/ 105920 w 1859"/>
                <a:gd name="T45" fmla="*/ 48693 h 1082"/>
                <a:gd name="T46" fmla="*/ 107027 w 1859"/>
                <a:gd name="T47" fmla="*/ 25945 h 1082"/>
                <a:gd name="T48" fmla="*/ 92880 w 1859"/>
                <a:gd name="T49" fmla="*/ 12788 h 1082"/>
                <a:gd name="T50" fmla="*/ 72213 w 1859"/>
                <a:gd name="T51" fmla="*/ 14387 h 1082"/>
                <a:gd name="T52" fmla="*/ 48347 w 1859"/>
                <a:gd name="T53" fmla="*/ 27789 h 1082"/>
                <a:gd name="T54" fmla="*/ 26818 w 1859"/>
                <a:gd name="T55" fmla="*/ 51767 h 1082"/>
                <a:gd name="T56" fmla="*/ 12548 w 1859"/>
                <a:gd name="T57" fmla="*/ 85090 h 1082"/>
                <a:gd name="T58" fmla="*/ 4060 w 1859"/>
                <a:gd name="T59" fmla="*/ 85459 h 1082"/>
                <a:gd name="T60" fmla="*/ 246 w 1859"/>
                <a:gd name="T61" fmla="*/ 88902 h 1082"/>
                <a:gd name="T62" fmla="*/ 1107 w 1859"/>
                <a:gd name="T63" fmla="*/ 93697 h 1082"/>
                <a:gd name="T64" fmla="*/ 6520 w 1859"/>
                <a:gd name="T65" fmla="*/ 97755 h 1082"/>
                <a:gd name="T66" fmla="*/ 14516 w 1859"/>
                <a:gd name="T67" fmla="*/ 113494 h 1082"/>
                <a:gd name="T68" fmla="*/ 34446 w 1859"/>
                <a:gd name="T69" fmla="*/ 131324 h 1082"/>
                <a:gd name="T70" fmla="*/ 66554 w 1859"/>
                <a:gd name="T71" fmla="*/ 130463 h 1082"/>
                <a:gd name="T72" fmla="*/ 102230 w 1859"/>
                <a:gd name="T73" fmla="*/ 114355 h 1082"/>
                <a:gd name="T74" fmla="*/ 133477 w 1859"/>
                <a:gd name="T75" fmla="*/ 86442 h 1082"/>
                <a:gd name="T76" fmla="*/ 135199 w 1859"/>
                <a:gd name="T77" fmla="*/ 108084 h 1082"/>
                <a:gd name="T78" fmla="*/ 137167 w 1859"/>
                <a:gd name="T79" fmla="*/ 120380 h 1082"/>
                <a:gd name="T80" fmla="*/ 141842 w 1859"/>
                <a:gd name="T81" fmla="*/ 127758 h 1082"/>
                <a:gd name="T82" fmla="*/ 148485 w 1859"/>
                <a:gd name="T83" fmla="*/ 130709 h 1082"/>
                <a:gd name="T84" fmla="*/ 155620 w 1859"/>
                <a:gd name="T85" fmla="*/ 128372 h 1082"/>
                <a:gd name="T86" fmla="*/ 162140 w 1859"/>
                <a:gd name="T87" fmla="*/ 119027 h 1082"/>
                <a:gd name="T88" fmla="*/ 180839 w 1859"/>
                <a:gd name="T89" fmla="*/ 72794 h 1082"/>
                <a:gd name="T90" fmla="*/ 197939 w 1859"/>
                <a:gd name="T91" fmla="*/ 37749 h 1082"/>
                <a:gd name="T92" fmla="*/ 209872 w 1859"/>
                <a:gd name="T93" fmla="*/ 22748 h 1082"/>
                <a:gd name="T94" fmla="*/ 88451 w 1859"/>
                <a:gd name="T95" fmla="*/ 35782 h 1082"/>
                <a:gd name="T96" fmla="*/ 86237 w 1859"/>
                <a:gd name="T97" fmla="*/ 50046 h 1082"/>
                <a:gd name="T98" fmla="*/ 73443 w 1859"/>
                <a:gd name="T99" fmla="*/ 65293 h 1082"/>
                <a:gd name="T100" fmla="*/ 55236 w 1859"/>
                <a:gd name="T101" fmla="*/ 78081 h 1082"/>
                <a:gd name="T102" fmla="*/ 37029 w 1859"/>
                <a:gd name="T103" fmla="*/ 84721 h 1082"/>
                <a:gd name="T104" fmla="*/ 37152 w 1859"/>
                <a:gd name="T105" fmla="*/ 73654 h 1082"/>
                <a:gd name="T106" fmla="*/ 48962 w 1859"/>
                <a:gd name="T107" fmla="*/ 55579 h 1082"/>
                <a:gd name="T108" fmla="*/ 63724 w 1859"/>
                <a:gd name="T109" fmla="*/ 39594 h 1082"/>
                <a:gd name="T110" fmla="*/ 77749 w 1859"/>
                <a:gd name="T111" fmla="*/ 30741 h 10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59" h="1082">
                  <a:moveTo>
                    <a:pt x="1747" y="185"/>
                  </a:moveTo>
                  <a:lnTo>
                    <a:pt x="1763" y="198"/>
                  </a:lnTo>
                  <a:lnTo>
                    <a:pt x="1777" y="210"/>
                  </a:lnTo>
                  <a:lnTo>
                    <a:pt x="1789" y="218"/>
                  </a:lnTo>
                  <a:lnTo>
                    <a:pt x="1801" y="223"/>
                  </a:lnTo>
                  <a:lnTo>
                    <a:pt x="1811" y="227"/>
                  </a:lnTo>
                  <a:lnTo>
                    <a:pt x="1821" y="229"/>
                  </a:lnTo>
                  <a:lnTo>
                    <a:pt x="1829" y="229"/>
                  </a:lnTo>
                  <a:lnTo>
                    <a:pt x="1836" y="227"/>
                  </a:lnTo>
                  <a:lnTo>
                    <a:pt x="1842" y="224"/>
                  </a:lnTo>
                  <a:lnTo>
                    <a:pt x="1847" y="219"/>
                  </a:lnTo>
                  <a:lnTo>
                    <a:pt x="1851" y="213"/>
                  </a:lnTo>
                  <a:lnTo>
                    <a:pt x="1855" y="206"/>
                  </a:lnTo>
                  <a:lnTo>
                    <a:pt x="1857" y="197"/>
                  </a:lnTo>
                  <a:lnTo>
                    <a:pt x="1858" y="188"/>
                  </a:lnTo>
                  <a:lnTo>
                    <a:pt x="1859" y="178"/>
                  </a:lnTo>
                  <a:lnTo>
                    <a:pt x="1858" y="167"/>
                  </a:lnTo>
                  <a:lnTo>
                    <a:pt x="1857" y="156"/>
                  </a:lnTo>
                  <a:lnTo>
                    <a:pt x="1855" y="144"/>
                  </a:lnTo>
                  <a:lnTo>
                    <a:pt x="1852" y="132"/>
                  </a:lnTo>
                  <a:lnTo>
                    <a:pt x="1848" y="120"/>
                  </a:lnTo>
                  <a:lnTo>
                    <a:pt x="1844" y="108"/>
                  </a:lnTo>
                  <a:lnTo>
                    <a:pt x="1839" y="96"/>
                  </a:lnTo>
                  <a:lnTo>
                    <a:pt x="1833" y="84"/>
                  </a:lnTo>
                  <a:lnTo>
                    <a:pt x="1827" y="73"/>
                  </a:lnTo>
                  <a:lnTo>
                    <a:pt x="1820" y="60"/>
                  </a:lnTo>
                  <a:lnTo>
                    <a:pt x="1812" y="50"/>
                  </a:lnTo>
                  <a:lnTo>
                    <a:pt x="1803" y="40"/>
                  </a:lnTo>
                  <a:lnTo>
                    <a:pt x="1795" y="31"/>
                  </a:lnTo>
                  <a:lnTo>
                    <a:pt x="1785" y="23"/>
                  </a:lnTo>
                  <a:lnTo>
                    <a:pt x="1775" y="16"/>
                  </a:lnTo>
                  <a:lnTo>
                    <a:pt x="1765" y="10"/>
                  </a:lnTo>
                  <a:lnTo>
                    <a:pt x="1754" y="6"/>
                  </a:lnTo>
                  <a:lnTo>
                    <a:pt x="1741" y="3"/>
                  </a:lnTo>
                  <a:lnTo>
                    <a:pt x="1730" y="1"/>
                  </a:lnTo>
                  <a:lnTo>
                    <a:pt x="1719" y="0"/>
                  </a:lnTo>
                  <a:lnTo>
                    <a:pt x="1708" y="0"/>
                  </a:lnTo>
                  <a:lnTo>
                    <a:pt x="1697" y="1"/>
                  </a:lnTo>
                  <a:lnTo>
                    <a:pt x="1686" y="4"/>
                  </a:lnTo>
                  <a:lnTo>
                    <a:pt x="1675" y="8"/>
                  </a:lnTo>
                  <a:lnTo>
                    <a:pt x="1664" y="14"/>
                  </a:lnTo>
                  <a:lnTo>
                    <a:pt x="1653" y="21"/>
                  </a:lnTo>
                  <a:lnTo>
                    <a:pt x="1640" y="30"/>
                  </a:lnTo>
                  <a:lnTo>
                    <a:pt x="1628" y="40"/>
                  </a:lnTo>
                  <a:lnTo>
                    <a:pt x="1616" y="52"/>
                  </a:lnTo>
                  <a:lnTo>
                    <a:pt x="1604" y="67"/>
                  </a:lnTo>
                  <a:lnTo>
                    <a:pt x="1591" y="83"/>
                  </a:lnTo>
                  <a:lnTo>
                    <a:pt x="1578" y="101"/>
                  </a:lnTo>
                  <a:lnTo>
                    <a:pt x="1565" y="121"/>
                  </a:lnTo>
                  <a:lnTo>
                    <a:pt x="1551" y="143"/>
                  </a:lnTo>
                  <a:lnTo>
                    <a:pt x="1537" y="167"/>
                  </a:lnTo>
                  <a:lnTo>
                    <a:pt x="1521" y="193"/>
                  </a:lnTo>
                  <a:lnTo>
                    <a:pt x="1505" y="223"/>
                  </a:lnTo>
                  <a:lnTo>
                    <a:pt x="1489" y="253"/>
                  </a:lnTo>
                  <a:lnTo>
                    <a:pt x="1473" y="287"/>
                  </a:lnTo>
                  <a:lnTo>
                    <a:pt x="1455" y="323"/>
                  </a:lnTo>
                  <a:lnTo>
                    <a:pt x="1438" y="362"/>
                  </a:lnTo>
                  <a:lnTo>
                    <a:pt x="1398" y="447"/>
                  </a:lnTo>
                  <a:lnTo>
                    <a:pt x="1357" y="544"/>
                  </a:lnTo>
                  <a:lnTo>
                    <a:pt x="1312" y="652"/>
                  </a:lnTo>
                  <a:lnTo>
                    <a:pt x="1262" y="773"/>
                  </a:lnTo>
                  <a:lnTo>
                    <a:pt x="1263" y="742"/>
                  </a:lnTo>
                  <a:lnTo>
                    <a:pt x="1266" y="711"/>
                  </a:lnTo>
                  <a:lnTo>
                    <a:pt x="1270" y="680"/>
                  </a:lnTo>
                  <a:lnTo>
                    <a:pt x="1275" y="649"/>
                  </a:lnTo>
                  <a:lnTo>
                    <a:pt x="1282" y="616"/>
                  </a:lnTo>
                  <a:lnTo>
                    <a:pt x="1289" y="585"/>
                  </a:lnTo>
                  <a:lnTo>
                    <a:pt x="1297" y="554"/>
                  </a:lnTo>
                  <a:lnTo>
                    <a:pt x="1305" y="524"/>
                  </a:lnTo>
                  <a:lnTo>
                    <a:pt x="1323" y="464"/>
                  </a:lnTo>
                  <a:lnTo>
                    <a:pt x="1338" y="408"/>
                  </a:lnTo>
                  <a:lnTo>
                    <a:pt x="1344" y="382"/>
                  </a:lnTo>
                  <a:lnTo>
                    <a:pt x="1349" y="357"/>
                  </a:lnTo>
                  <a:lnTo>
                    <a:pt x="1353" y="333"/>
                  </a:lnTo>
                  <a:lnTo>
                    <a:pt x="1355" y="311"/>
                  </a:lnTo>
                  <a:lnTo>
                    <a:pt x="1355" y="300"/>
                  </a:lnTo>
                  <a:lnTo>
                    <a:pt x="1355" y="290"/>
                  </a:lnTo>
                  <a:lnTo>
                    <a:pt x="1354" y="280"/>
                  </a:lnTo>
                  <a:lnTo>
                    <a:pt x="1352" y="271"/>
                  </a:lnTo>
                  <a:lnTo>
                    <a:pt x="1350" y="263"/>
                  </a:lnTo>
                  <a:lnTo>
                    <a:pt x="1347" y="255"/>
                  </a:lnTo>
                  <a:lnTo>
                    <a:pt x="1343" y="248"/>
                  </a:lnTo>
                  <a:lnTo>
                    <a:pt x="1339" y="242"/>
                  </a:lnTo>
                  <a:lnTo>
                    <a:pt x="1334" y="236"/>
                  </a:lnTo>
                  <a:lnTo>
                    <a:pt x="1329" y="231"/>
                  </a:lnTo>
                  <a:lnTo>
                    <a:pt x="1324" y="226"/>
                  </a:lnTo>
                  <a:lnTo>
                    <a:pt x="1318" y="222"/>
                  </a:lnTo>
                  <a:lnTo>
                    <a:pt x="1312" y="219"/>
                  </a:lnTo>
                  <a:lnTo>
                    <a:pt x="1304" y="216"/>
                  </a:lnTo>
                  <a:lnTo>
                    <a:pt x="1298" y="214"/>
                  </a:lnTo>
                  <a:lnTo>
                    <a:pt x="1291" y="213"/>
                  </a:lnTo>
                  <a:lnTo>
                    <a:pt x="1284" y="212"/>
                  </a:lnTo>
                  <a:lnTo>
                    <a:pt x="1277" y="212"/>
                  </a:lnTo>
                  <a:lnTo>
                    <a:pt x="1270" y="213"/>
                  </a:lnTo>
                  <a:lnTo>
                    <a:pt x="1263" y="214"/>
                  </a:lnTo>
                  <a:lnTo>
                    <a:pt x="1256" y="216"/>
                  </a:lnTo>
                  <a:lnTo>
                    <a:pt x="1249" y="218"/>
                  </a:lnTo>
                  <a:lnTo>
                    <a:pt x="1242" y="221"/>
                  </a:lnTo>
                  <a:lnTo>
                    <a:pt x="1236" y="225"/>
                  </a:lnTo>
                  <a:lnTo>
                    <a:pt x="1230" y="229"/>
                  </a:lnTo>
                  <a:lnTo>
                    <a:pt x="1224" y="234"/>
                  </a:lnTo>
                  <a:lnTo>
                    <a:pt x="1218" y="240"/>
                  </a:lnTo>
                  <a:lnTo>
                    <a:pt x="1213" y="246"/>
                  </a:lnTo>
                  <a:lnTo>
                    <a:pt x="1208" y="254"/>
                  </a:lnTo>
                  <a:lnTo>
                    <a:pt x="1204" y="261"/>
                  </a:lnTo>
                  <a:lnTo>
                    <a:pt x="1199" y="269"/>
                  </a:lnTo>
                  <a:lnTo>
                    <a:pt x="1196" y="278"/>
                  </a:lnTo>
                  <a:lnTo>
                    <a:pt x="1175" y="335"/>
                  </a:lnTo>
                  <a:lnTo>
                    <a:pt x="1152" y="391"/>
                  </a:lnTo>
                  <a:lnTo>
                    <a:pt x="1126" y="443"/>
                  </a:lnTo>
                  <a:lnTo>
                    <a:pt x="1098" y="494"/>
                  </a:lnTo>
                  <a:lnTo>
                    <a:pt x="1067" y="541"/>
                  </a:lnTo>
                  <a:lnTo>
                    <a:pt x="1035" y="586"/>
                  </a:lnTo>
                  <a:lnTo>
                    <a:pt x="1001" y="630"/>
                  </a:lnTo>
                  <a:lnTo>
                    <a:pt x="965" y="669"/>
                  </a:lnTo>
                  <a:lnTo>
                    <a:pt x="928" y="707"/>
                  </a:lnTo>
                  <a:lnTo>
                    <a:pt x="890" y="742"/>
                  </a:lnTo>
                  <a:lnTo>
                    <a:pt x="851" y="775"/>
                  </a:lnTo>
                  <a:lnTo>
                    <a:pt x="812" y="804"/>
                  </a:lnTo>
                  <a:lnTo>
                    <a:pt x="773" y="831"/>
                  </a:lnTo>
                  <a:lnTo>
                    <a:pt x="732" y="856"/>
                  </a:lnTo>
                  <a:lnTo>
                    <a:pt x="693" y="877"/>
                  </a:lnTo>
                  <a:lnTo>
                    <a:pt x="654" y="897"/>
                  </a:lnTo>
                  <a:lnTo>
                    <a:pt x="614" y="914"/>
                  </a:lnTo>
                  <a:lnTo>
                    <a:pt x="577" y="927"/>
                  </a:lnTo>
                  <a:lnTo>
                    <a:pt x="540" y="938"/>
                  </a:lnTo>
                  <a:lnTo>
                    <a:pt x="503" y="946"/>
                  </a:lnTo>
                  <a:lnTo>
                    <a:pt x="469" y="951"/>
                  </a:lnTo>
                  <a:lnTo>
                    <a:pt x="437" y="954"/>
                  </a:lnTo>
                  <a:lnTo>
                    <a:pt x="405" y="953"/>
                  </a:lnTo>
                  <a:lnTo>
                    <a:pt x="377" y="950"/>
                  </a:lnTo>
                  <a:lnTo>
                    <a:pt x="351" y="944"/>
                  </a:lnTo>
                  <a:lnTo>
                    <a:pt x="327" y="935"/>
                  </a:lnTo>
                  <a:lnTo>
                    <a:pt x="306" y="923"/>
                  </a:lnTo>
                  <a:lnTo>
                    <a:pt x="288" y="908"/>
                  </a:lnTo>
                  <a:lnTo>
                    <a:pt x="274" y="889"/>
                  </a:lnTo>
                  <a:lnTo>
                    <a:pt x="263" y="868"/>
                  </a:lnTo>
                  <a:lnTo>
                    <a:pt x="256" y="844"/>
                  </a:lnTo>
                  <a:lnTo>
                    <a:pt x="253" y="817"/>
                  </a:lnTo>
                  <a:lnTo>
                    <a:pt x="287" y="815"/>
                  </a:lnTo>
                  <a:lnTo>
                    <a:pt x="322" y="810"/>
                  </a:lnTo>
                  <a:lnTo>
                    <a:pt x="356" y="803"/>
                  </a:lnTo>
                  <a:lnTo>
                    <a:pt x="390" y="794"/>
                  </a:lnTo>
                  <a:lnTo>
                    <a:pt x="424" y="783"/>
                  </a:lnTo>
                  <a:lnTo>
                    <a:pt x="459" y="770"/>
                  </a:lnTo>
                  <a:lnTo>
                    <a:pt x="493" y="755"/>
                  </a:lnTo>
                  <a:lnTo>
                    <a:pt x="525" y="738"/>
                  </a:lnTo>
                  <a:lnTo>
                    <a:pt x="559" y="720"/>
                  </a:lnTo>
                  <a:lnTo>
                    <a:pt x="590" y="701"/>
                  </a:lnTo>
                  <a:lnTo>
                    <a:pt x="621" y="680"/>
                  </a:lnTo>
                  <a:lnTo>
                    <a:pt x="651" y="658"/>
                  </a:lnTo>
                  <a:lnTo>
                    <a:pt x="679" y="635"/>
                  </a:lnTo>
                  <a:lnTo>
                    <a:pt x="706" y="610"/>
                  </a:lnTo>
                  <a:lnTo>
                    <a:pt x="732" y="585"/>
                  </a:lnTo>
                  <a:lnTo>
                    <a:pt x="756" y="559"/>
                  </a:lnTo>
                  <a:lnTo>
                    <a:pt x="779" y="533"/>
                  </a:lnTo>
                  <a:lnTo>
                    <a:pt x="800" y="506"/>
                  </a:lnTo>
                  <a:lnTo>
                    <a:pt x="818" y="478"/>
                  </a:lnTo>
                  <a:lnTo>
                    <a:pt x="835" y="451"/>
                  </a:lnTo>
                  <a:lnTo>
                    <a:pt x="849" y="423"/>
                  </a:lnTo>
                  <a:lnTo>
                    <a:pt x="861" y="396"/>
                  </a:lnTo>
                  <a:lnTo>
                    <a:pt x="871" y="368"/>
                  </a:lnTo>
                  <a:lnTo>
                    <a:pt x="878" y="340"/>
                  </a:lnTo>
                  <a:lnTo>
                    <a:pt x="883" y="313"/>
                  </a:lnTo>
                  <a:lnTo>
                    <a:pt x="884" y="287"/>
                  </a:lnTo>
                  <a:lnTo>
                    <a:pt x="882" y="261"/>
                  </a:lnTo>
                  <a:lnTo>
                    <a:pt x="878" y="236"/>
                  </a:lnTo>
                  <a:lnTo>
                    <a:pt x="870" y="211"/>
                  </a:lnTo>
                  <a:lnTo>
                    <a:pt x="858" y="187"/>
                  </a:lnTo>
                  <a:lnTo>
                    <a:pt x="843" y="164"/>
                  </a:lnTo>
                  <a:lnTo>
                    <a:pt x="825" y="143"/>
                  </a:lnTo>
                  <a:lnTo>
                    <a:pt x="810" y="130"/>
                  </a:lnTo>
                  <a:lnTo>
                    <a:pt x="794" y="119"/>
                  </a:lnTo>
                  <a:lnTo>
                    <a:pt x="776" y="110"/>
                  </a:lnTo>
                  <a:lnTo>
                    <a:pt x="755" y="104"/>
                  </a:lnTo>
                  <a:lnTo>
                    <a:pt x="734" y="99"/>
                  </a:lnTo>
                  <a:lnTo>
                    <a:pt x="712" y="97"/>
                  </a:lnTo>
                  <a:lnTo>
                    <a:pt x="689" y="97"/>
                  </a:lnTo>
                  <a:lnTo>
                    <a:pt x="665" y="99"/>
                  </a:lnTo>
                  <a:lnTo>
                    <a:pt x="639" y="103"/>
                  </a:lnTo>
                  <a:lnTo>
                    <a:pt x="613" y="109"/>
                  </a:lnTo>
                  <a:lnTo>
                    <a:pt x="587" y="117"/>
                  </a:lnTo>
                  <a:lnTo>
                    <a:pt x="560" y="127"/>
                  </a:lnTo>
                  <a:lnTo>
                    <a:pt x="532" y="139"/>
                  </a:lnTo>
                  <a:lnTo>
                    <a:pt x="504" y="152"/>
                  </a:lnTo>
                  <a:lnTo>
                    <a:pt x="477" y="168"/>
                  </a:lnTo>
                  <a:lnTo>
                    <a:pt x="449" y="185"/>
                  </a:lnTo>
                  <a:lnTo>
                    <a:pt x="421" y="205"/>
                  </a:lnTo>
                  <a:lnTo>
                    <a:pt x="393" y="226"/>
                  </a:lnTo>
                  <a:lnTo>
                    <a:pt x="367" y="249"/>
                  </a:lnTo>
                  <a:lnTo>
                    <a:pt x="340" y="274"/>
                  </a:lnTo>
                  <a:lnTo>
                    <a:pt x="313" y="300"/>
                  </a:lnTo>
                  <a:lnTo>
                    <a:pt x="288" y="327"/>
                  </a:lnTo>
                  <a:lnTo>
                    <a:pt x="264" y="358"/>
                  </a:lnTo>
                  <a:lnTo>
                    <a:pt x="241" y="389"/>
                  </a:lnTo>
                  <a:lnTo>
                    <a:pt x="218" y="421"/>
                  </a:lnTo>
                  <a:lnTo>
                    <a:pt x="196" y="455"/>
                  </a:lnTo>
                  <a:lnTo>
                    <a:pt x="177" y="492"/>
                  </a:lnTo>
                  <a:lnTo>
                    <a:pt x="158" y="529"/>
                  </a:lnTo>
                  <a:lnTo>
                    <a:pt x="142" y="567"/>
                  </a:lnTo>
                  <a:lnTo>
                    <a:pt x="127" y="607"/>
                  </a:lnTo>
                  <a:lnTo>
                    <a:pt x="113" y="649"/>
                  </a:lnTo>
                  <a:lnTo>
                    <a:pt x="102" y="692"/>
                  </a:lnTo>
                  <a:lnTo>
                    <a:pt x="89" y="690"/>
                  </a:lnTo>
                  <a:lnTo>
                    <a:pt x="78" y="690"/>
                  </a:lnTo>
                  <a:lnTo>
                    <a:pt x="67" y="689"/>
                  </a:lnTo>
                  <a:lnTo>
                    <a:pt x="57" y="690"/>
                  </a:lnTo>
                  <a:lnTo>
                    <a:pt x="48" y="691"/>
                  </a:lnTo>
                  <a:lnTo>
                    <a:pt x="40" y="693"/>
                  </a:lnTo>
                  <a:lnTo>
                    <a:pt x="33" y="695"/>
                  </a:lnTo>
                  <a:lnTo>
                    <a:pt x="26" y="698"/>
                  </a:lnTo>
                  <a:lnTo>
                    <a:pt x="20" y="702"/>
                  </a:lnTo>
                  <a:lnTo>
                    <a:pt x="15" y="705"/>
                  </a:lnTo>
                  <a:lnTo>
                    <a:pt x="11" y="709"/>
                  </a:lnTo>
                  <a:lnTo>
                    <a:pt x="7" y="714"/>
                  </a:lnTo>
                  <a:lnTo>
                    <a:pt x="4" y="718"/>
                  </a:lnTo>
                  <a:lnTo>
                    <a:pt x="2" y="723"/>
                  </a:lnTo>
                  <a:lnTo>
                    <a:pt x="1" y="728"/>
                  </a:lnTo>
                  <a:lnTo>
                    <a:pt x="0" y="734"/>
                  </a:lnTo>
                  <a:lnTo>
                    <a:pt x="1" y="739"/>
                  </a:lnTo>
                  <a:lnTo>
                    <a:pt x="2" y="745"/>
                  </a:lnTo>
                  <a:lnTo>
                    <a:pt x="3" y="750"/>
                  </a:lnTo>
                  <a:lnTo>
                    <a:pt x="6" y="756"/>
                  </a:lnTo>
                  <a:lnTo>
                    <a:pt x="9" y="762"/>
                  </a:lnTo>
                  <a:lnTo>
                    <a:pt x="13" y="767"/>
                  </a:lnTo>
                  <a:lnTo>
                    <a:pt x="18" y="773"/>
                  </a:lnTo>
                  <a:lnTo>
                    <a:pt x="23" y="778"/>
                  </a:lnTo>
                  <a:lnTo>
                    <a:pt x="29" y="783"/>
                  </a:lnTo>
                  <a:lnTo>
                    <a:pt x="36" y="787"/>
                  </a:lnTo>
                  <a:lnTo>
                    <a:pt x="44" y="791"/>
                  </a:lnTo>
                  <a:lnTo>
                    <a:pt x="53" y="795"/>
                  </a:lnTo>
                  <a:lnTo>
                    <a:pt x="62" y="799"/>
                  </a:lnTo>
                  <a:lnTo>
                    <a:pt x="72" y="802"/>
                  </a:lnTo>
                  <a:lnTo>
                    <a:pt x="82" y="805"/>
                  </a:lnTo>
                  <a:lnTo>
                    <a:pt x="95" y="807"/>
                  </a:lnTo>
                  <a:lnTo>
                    <a:pt x="99" y="849"/>
                  </a:lnTo>
                  <a:lnTo>
                    <a:pt x="107" y="887"/>
                  </a:lnTo>
                  <a:lnTo>
                    <a:pt x="118" y="923"/>
                  </a:lnTo>
                  <a:lnTo>
                    <a:pt x="133" y="954"/>
                  </a:lnTo>
                  <a:lnTo>
                    <a:pt x="150" y="981"/>
                  </a:lnTo>
                  <a:lnTo>
                    <a:pt x="171" y="1005"/>
                  </a:lnTo>
                  <a:lnTo>
                    <a:pt x="195" y="1025"/>
                  </a:lnTo>
                  <a:lnTo>
                    <a:pt x="222" y="1043"/>
                  </a:lnTo>
                  <a:lnTo>
                    <a:pt x="250" y="1057"/>
                  </a:lnTo>
                  <a:lnTo>
                    <a:pt x="280" y="1068"/>
                  </a:lnTo>
                  <a:lnTo>
                    <a:pt x="313" y="1076"/>
                  </a:lnTo>
                  <a:lnTo>
                    <a:pt x="348" y="1080"/>
                  </a:lnTo>
                  <a:lnTo>
                    <a:pt x="384" y="1082"/>
                  </a:lnTo>
                  <a:lnTo>
                    <a:pt x="421" y="1081"/>
                  </a:lnTo>
                  <a:lnTo>
                    <a:pt x="460" y="1077"/>
                  </a:lnTo>
                  <a:lnTo>
                    <a:pt x="500" y="1070"/>
                  </a:lnTo>
                  <a:lnTo>
                    <a:pt x="541" y="1061"/>
                  </a:lnTo>
                  <a:lnTo>
                    <a:pt x="582" y="1049"/>
                  </a:lnTo>
                  <a:lnTo>
                    <a:pt x="623" y="1035"/>
                  </a:lnTo>
                  <a:lnTo>
                    <a:pt x="665" y="1018"/>
                  </a:lnTo>
                  <a:lnTo>
                    <a:pt x="707" y="999"/>
                  </a:lnTo>
                  <a:lnTo>
                    <a:pt x="748" y="978"/>
                  </a:lnTo>
                  <a:lnTo>
                    <a:pt x="790" y="955"/>
                  </a:lnTo>
                  <a:lnTo>
                    <a:pt x="831" y="930"/>
                  </a:lnTo>
                  <a:lnTo>
                    <a:pt x="871" y="903"/>
                  </a:lnTo>
                  <a:lnTo>
                    <a:pt x="910" y="873"/>
                  </a:lnTo>
                  <a:lnTo>
                    <a:pt x="948" y="842"/>
                  </a:lnTo>
                  <a:lnTo>
                    <a:pt x="985" y="810"/>
                  </a:lnTo>
                  <a:lnTo>
                    <a:pt x="1020" y="776"/>
                  </a:lnTo>
                  <a:lnTo>
                    <a:pt x="1053" y="740"/>
                  </a:lnTo>
                  <a:lnTo>
                    <a:pt x="1085" y="703"/>
                  </a:lnTo>
                  <a:lnTo>
                    <a:pt x="1115" y="665"/>
                  </a:lnTo>
                  <a:lnTo>
                    <a:pt x="1109" y="700"/>
                  </a:lnTo>
                  <a:lnTo>
                    <a:pt x="1105" y="736"/>
                  </a:lnTo>
                  <a:lnTo>
                    <a:pt x="1101" y="773"/>
                  </a:lnTo>
                  <a:lnTo>
                    <a:pt x="1099" y="809"/>
                  </a:lnTo>
                  <a:lnTo>
                    <a:pt x="1098" y="844"/>
                  </a:lnTo>
                  <a:lnTo>
                    <a:pt x="1099" y="879"/>
                  </a:lnTo>
                  <a:lnTo>
                    <a:pt x="1100" y="897"/>
                  </a:lnTo>
                  <a:lnTo>
                    <a:pt x="1101" y="913"/>
                  </a:lnTo>
                  <a:lnTo>
                    <a:pt x="1103" y="930"/>
                  </a:lnTo>
                  <a:lnTo>
                    <a:pt x="1106" y="946"/>
                  </a:lnTo>
                  <a:lnTo>
                    <a:pt x="1108" y="957"/>
                  </a:lnTo>
                  <a:lnTo>
                    <a:pt x="1111" y="968"/>
                  </a:lnTo>
                  <a:lnTo>
                    <a:pt x="1115" y="979"/>
                  </a:lnTo>
                  <a:lnTo>
                    <a:pt x="1119" y="989"/>
                  </a:lnTo>
                  <a:lnTo>
                    <a:pt x="1123" y="999"/>
                  </a:lnTo>
                  <a:lnTo>
                    <a:pt x="1128" y="1008"/>
                  </a:lnTo>
                  <a:lnTo>
                    <a:pt x="1134" y="1016"/>
                  </a:lnTo>
                  <a:lnTo>
                    <a:pt x="1140" y="1024"/>
                  </a:lnTo>
                  <a:lnTo>
                    <a:pt x="1146" y="1031"/>
                  </a:lnTo>
                  <a:lnTo>
                    <a:pt x="1153" y="1039"/>
                  </a:lnTo>
                  <a:lnTo>
                    <a:pt x="1159" y="1045"/>
                  </a:lnTo>
                  <a:lnTo>
                    <a:pt x="1167" y="1050"/>
                  </a:lnTo>
                  <a:lnTo>
                    <a:pt x="1174" y="1054"/>
                  </a:lnTo>
                  <a:lnTo>
                    <a:pt x="1182" y="1058"/>
                  </a:lnTo>
                  <a:lnTo>
                    <a:pt x="1190" y="1060"/>
                  </a:lnTo>
                  <a:lnTo>
                    <a:pt x="1198" y="1062"/>
                  </a:lnTo>
                  <a:lnTo>
                    <a:pt x="1207" y="1063"/>
                  </a:lnTo>
                  <a:lnTo>
                    <a:pt x="1215" y="1063"/>
                  </a:lnTo>
                  <a:lnTo>
                    <a:pt x="1223" y="1063"/>
                  </a:lnTo>
                  <a:lnTo>
                    <a:pt x="1232" y="1061"/>
                  </a:lnTo>
                  <a:lnTo>
                    <a:pt x="1240" y="1058"/>
                  </a:lnTo>
                  <a:lnTo>
                    <a:pt x="1248" y="1054"/>
                  </a:lnTo>
                  <a:lnTo>
                    <a:pt x="1257" y="1049"/>
                  </a:lnTo>
                  <a:lnTo>
                    <a:pt x="1265" y="1044"/>
                  </a:lnTo>
                  <a:lnTo>
                    <a:pt x="1273" y="1036"/>
                  </a:lnTo>
                  <a:lnTo>
                    <a:pt x="1281" y="1027"/>
                  </a:lnTo>
                  <a:lnTo>
                    <a:pt x="1288" y="1018"/>
                  </a:lnTo>
                  <a:lnTo>
                    <a:pt x="1296" y="1007"/>
                  </a:lnTo>
                  <a:lnTo>
                    <a:pt x="1303" y="995"/>
                  </a:lnTo>
                  <a:lnTo>
                    <a:pt x="1310" y="982"/>
                  </a:lnTo>
                  <a:lnTo>
                    <a:pt x="1318" y="968"/>
                  </a:lnTo>
                  <a:lnTo>
                    <a:pt x="1324" y="952"/>
                  </a:lnTo>
                  <a:lnTo>
                    <a:pt x="1342" y="907"/>
                  </a:lnTo>
                  <a:lnTo>
                    <a:pt x="1362" y="853"/>
                  </a:lnTo>
                  <a:lnTo>
                    <a:pt x="1386" y="794"/>
                  </a:lnTo>
                  <a:lnTo>
                    <a:pt x="1412" y="728"/>
                  </a:lnTo>
                  <a:lnTo>
                    <a:pt x="1440" y="661"/>
                  </a:lnTo>
                  <a:lnTo>
                    <a:pt x="1470" y="592"/>
                  </a:lnTo>
                  <a:lnTo>
                    <a:pt x="1500" y="523"/>
                  </a:lnTo>
                  <a:lnTo>
                    <a:pt x="1531" y="456"/>
                  </a:lnTo>
                  <a:lnTo>
                    <a:pt x="1548" y="424"/>
                  </a:lnTo>
                  <a:lnTo>
                    <a:pt x="1563" y="393"/>
                  </a:lnTo>
                  <a:lnTo>
                    <a:pt x="1579" y="363"/>
                  </a:lnTo>
                  <a:lnTo>
                    <a:pt x="1594" y="334"/>
                  </a:lnTo>
                  <a:lnTo>
                    <a:pt x="1609" y="307"/>
                  </a:lnTo>
                  <a:lnTo>
                    <a:pt x="1624" y="283"/>
                  </a:lnTo>
                  <a:lnTo>
                    <a:pt x="1639" y="260"/>
                  </a:lnTo>
                  <a:lnTo>
                    <a:pt x="1654" y="240"/>
                  </a:lnTo>
                  <a:lnTo>
                    <a:pt x="1668" y="222"/>
                  </a:lnTo>
                  <a:lnTo>
                    <a:pt x="1681" y="207"/>
                  </a:lnTo>
                  <a:lnTo>
                    <a:pt x="1694" y="194"/>
                  </a:lnTo>
                  <a:lnTo>
                    <a:pt x="1706" y="185"/>
                  </a:lnTo>
                  <a:lnTo>
                    <a:pt x="1717" y="180"/>
                  </a:lnTo>
                  <a:lnTo>
                    <a:pt x="1728" y="178"/>
                  </a:lnTo>
                  <a:lnTo>
                    <a:pt x="1738" y="180"/>
                  </a:lnTo>
                  <a:lnTo>
                    <a:pt x="1747" y="185"/>
                  </a:lnTo>
                  <a:close/>
                  <a:moveTo>
                    <a:pt x="703" y="263"/>
                  </a:moveTo>
                  <a:lnTo>
                    <a:pt x="712" y="276"/>
                  </a:lnTo>
                  <a:lnTo>
                    <a:pt x="719" y="291"/>
                  </a:lnTo>
                  <a:lnTo>
                    <a:pt x="724" y="305"/>
                  </a:lnTo>
                  <a:lnTo>
                    <a:pt x="725" y="321"/>
                  </a:lnTo>
                  <a:lnTo>
                    <a:pt x="725" y="337"/>
                  </a:lnTo>
                  <a:lnTo>
                    <a:pt x="722" y="355"/>
                  </a:lnTo>
                  <a:lnTo>
                    <a:pt x="717" y="372"/>
                  </a:lnTo>
                  <a:lnTo>
                    <a:pt x="710" y="389"/>
                  </a:lnTo>
                  <a:lnTo>
                    <a:pt x="701" y="407"/>
                  </a:lnTo>
                  <a:lnTo>
                    <a:pt x="691" y="425"/>
                  </a:lnTo>
                  <a:lnTo>
                    <a:pt x="679" y="442"/>
                  </a:lnTo>
                  <a:lnTo>
                    <a:pt x="665" y="460"/>
                  </a:lnTo>
                  <a:lnTo>
                    <a:pt x="650" y="478"/>
                  </a:lnTo>
                  <a:lnTo>
                    <a:pt x="633" y="497"/>
                  </a:lnTo>
                  <a:lnTo>
                    <a:pt x="615" y="514"/>
                  </a:lnTo>
                  <a:lnTo>
                    <a:pt x="597" y="531"/>
                  </a:lnTo>
                  <a:lnTo>
                    <a:pt x="578" y="548"/>
                  </a:lnTo>
                  <a:lnTo>
                    <a:pt x="558" y="564"/>
                  </a:lnTo>
                  <a:lnTo>
                    <a:pt x="536" y="579"/>
                  </a:lnTo>
                  <a:lnTo>
                    <a:pt x="515" y="594"/>
                  </a:lnTo>
                  <a:lnTo>
                    <a:pt x="493" y="609"/>
                  </a:lnTo>
                  <a:lnTo>
                    <a:pt x="471" y="623"/>
                  </a:lnTo>
                  <a:lnTo>
                    <a:pt x="449" y="635"/>
                  </a:lnTo>
                  <a:lnTo>
                    <a:pt x="428" y="647"/>
                  </a:lnTo>
                  <a:lnTo>
                    <a:pt x="405" y="657"/>
                  </a:lnTo>
                  <a:lnTo>
                    <a:pt x="383" y="666"/>
                  </a:lnTo>
                  <a:lnTo>
                    <a:pt x="362" y="674"/>
                  </a:lnTo>
                  <a:lnTo>
                    <a:pt x="341" y="681"/>
                  </a:lnTo>
                  <a:lnTo>
                    <a:pt x="321" y="686"/>
                  </a:lnTo>
                  <a:lnTo>
                    <a:pt x="301" y="689"/>
                  </a:lnTo>
                  <a:lnTo>
                    <a:pt x="283" y="691"/>
                  </a:lnTo>
                  <a:lnTo>
                    <a:pt x="265" y="692"/>
                  </a:lnTo>
                  <a:lnTo>
                    <a:pt x="270" y="675"/>
                  </a:lnTo>
                  <a:lnTo>
                    <a:pt x="276" y="658"/>
                  </a:lnTo>
                  <a:lnTo>
                    <a:pt x="283" y="639"/>
                  </a:lnTo>
                  <a:lnTo>
                    <a:pt x="292" y="620"/>
                  </a:lnTo>
                  <a:lnTo>
                    <a:pt x="302" y="599"/>
                  </a:lnTo>
                  <a:lnTo>
                    <a:pt x="313" y="579"/>
                  </a:lnTo>
                  <a:lnTo>
                    <a:pt x="325" y="558"/>
                  </a:lnTo>
                  <a:lnTo>
                    <a:pt x="338" y="537"/>
                  </a:lnTo>
                  <a:lnTo>
                    <a:pt x="352" y="516"/>
                  </a:lnTo>
                  <a:lnTo>
                    <a:pt x="367" y="495"/>
                  </a:lnTo>
                  <a:lnTo>
                    <a:pt x="382" y="473"/>
                  </a:lnTo>
                  <a:lnTo>
                    <a:pt x="398" y="452"/>
                  </a:lnTo>
                  <a:lnTo>
                    <a:pt x="414" y="432"/>
                  </a:lnTo>
                  <a:lnTo>
                    <a:pt x="431" y="412"/>
                  </a:lnTo>
                  <a:lnTo>
                    <a:pt x="448" y="393"/>
                  </a:lnTo>
                  <a:lnTo>
                    <a:pt x="466" y="374"/>
                  </a:lnTo>
                  <a:lnTo>
                    <a:pt x="483" y="356"/>
                  </a:lnTo>
                  <a:lnTo>
                    <a:pt x="500" y="338"/>
                  </a:lnTo>
                  <a:lnTo>
                    <a:pt x="518" y="322"/>
                  </a:lnTo>
                  <a:lnTo>
                    <a:pt x="535" y="307"/>
                  </a:lnTo>
                  <a:lnTo>
                    <a:pt x="553" y="294"/>
                  </a:lnTo>
                  <a:lnTo>
                    <a:pt x="570" y="282"/>
                  </a:lnTo>
                  <a:lnTo>
                    <a:pt x="586" y="271"/>
                  </a:lnTo>
                  <a:lnTo>
                    <a:pt x="602" y="262"/>
                  </a:lnTo>
                  <a:lnTo>
                    <a:pt x="617" y="255"/>
                  </a:lnTo>
                  <a:lnTo>
                    <a:pt x="632" y="250"/>
                  </a:lnTo>
                  <a:lnTo>
                    <a:pt x="646" y="246"/>
                  </a:lnTo>
                  <a:lnTo>
                    <a:pt x="660" y="245"/>
                  </a:lnTo>
                  <a:lnTo>
                    <a:pt x="672" y="246"/>
                  </a:lnTo>
                  <a:lnTo>
                    <a:pt x="684" y="249"/>
                  </a:lnTo>
                  <a:lnTo>
                    <a:pt x="694" y="255"/>
                  </a:lnTo>
                  <a:lnTo>
                    <a:pt x="703" y="2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17" name="Freeform 21"/>
            <p:cNvSpPr>
              <a:spLocks/>
            </p:cNvSpPr>
            <p:nvPr userDrawn="1"/>
          </p:nvSpPr>
          <p:spPr bwMode="black">
            <a:xfrm>
              <a:off x="3087612" y="3912145"/>
              <a:ext cx="233458" cy="98200"/>
            </a:xfrm>
            <a:custGeom>
              <a:avLst/>
              <a:gdLst>
                <a:gd name="T0" fmla="*/ 210592 w 1899"/>
                <a:gd name="T1" fmla="*/ 75765 h 801"/>
                <a:gd name="T2" fmla="*/ 197929 w 1899"/>
                <a:gd name="T3" fmla="*/ 81159 h 801"/>
                <a:gd name="T4" fmla="*/ 187111 w 1899"/>
                <a:gd name="T5" fmla="*/ 82508 h 801"/>
                <a:gd name="T6" fmla="*/ 176784 w 1899"/>
                <a:gd name="T7" fmla="*/ 74048 h 801"/>
                <a:gd name="T8" fmla="*/ 173588 w 1899"/>
                <a:gd name="T9" fmla="*/ 53697 h 801"/>
                <a:gd name="T10" fmla="*/ 172604 w 1899"/>
                <a:gd name="T11" fmla="*/ 24029 h 801"/>
                <a:gd name="T12" fmla="*/ 167318 w 1899"/>
                <a:gd name="T13" fmla="*/ 10176 h 801"/>
                <a:gd name="T14" fmla="*/ 155516 w 1899"/>
                <a:gd name="T15" fmla="*/ 7233 h 801"/>
                <a:gd name="T16" fmla="*/ 142116 w 1899"/>
                <a:gd name="T17" fmla="*/ 13363 h 801"/>
                <a:gd name="T18" fmla="*/ 128592 w 1899"/>
                <a:gd name="T19" fmla="*/ 25010 h 801"/>
                <a:gd name="T20" fmla="*/ 108062 w 1899"/>
                <a:gd name="T21" fmla="*/ 49897 h 801"/>
                <a:gd name="T22" fmla="*/ 102284 w 1899"/>
                <a:gd name="T23" fmla="*/ 39844 h 801"/>
                <a:gd name="T24" fmla="*/ 99948 w 1899"/>
                <a:gd name="T25" fmla="*/ 17531 h 801"/>
                <a:gd name="T26" fmla="*/ 94662 w 1899"/>
                <a:gd name="T27" fmla="*/ 5885 h 801"/>
                <a:gd name="T28" fmla="*/ 84704 w 1899"/>
                <a:gd name="T29" fmla="*/ 123 h 801"/>
                <a:gd name="T30" fmla="*/ 70935 w 1899"/>
                <a:gd name="T31" fmla="*/ 3433 h 801"/>
                <a:gd name="T32" fmla="*/ 57043 w 1899"/>
                <a:gd name="T33" fmla="*/ 14099 h 801"/>
                <a:gd name="T34" fmla="*/ 42045 w 1899"/>
                <a:gd name="T35" fmla="*/ 31630 h 801"/>
                <a:gd name="T36" fmla="*/ 24710 w 1899"/>
                <a:gd name="T37" fmla="*/ 58233 h 801"/>
                <a:gd name="T38" fmla="*/ 28399 w 1899"/>
                <a:gd name="T39" fmla="*/ 37024 h 801"/>
                <a:gd name="T40" fmla="*/ 30611 w 1899"/>
                <a:gd name="T41" fmla="*/ 16183 h 801"/>
                <a:gd name="T42" fmla="*/ 28030 w 1899"/>
                <a:gd name="T43" fmla="*/ 10176 h 801"/>
                <a:gd name="T44" fmla="*/ 22866 w 1899"/>
                <a:gd name="T45" fmla="*/ 7233 h 801"/>
                <a:gd name="T46" fmla="*/ 16597 w 1899"/>
                <a:gd name="T47" fmla="*/ 7111 h 801"/>
                <a:gd name="T48" fmla="*/ 11310 w 1899"/>
                <a:gd name="T49" fmla="*/ 9563 h 801"/>
                <a:gd name="T50" fmla="*/ 8483 w 1899"/>
                <a:gd name="T51" fmla="*/ 14221 h 801"/>
                <a:gd name="T52" fmla="*/ 3565 w 1899"/>
                <a:gd name="T53" fmla="*/ 52594 h 801"/>
                <a:gd name="T54" fmla="*/ 0 w 1899"/>
                <a:gd name="T55" fmla="*/ 83243 h 801"/>
                <a:gd name="T56" fmla="*/ 2336 w 1899"/>
                <a:gd name="T57" fmla="*/ 90967 h 801"/>
                <a:gd name="T58" fmla="*/ 7253 w 1899"/>
                <a:gd name="T59" fmla="*/ 95380 h 801"/>
                <a:gd name="T60" fmla="*/ 13769 w 1899"/>
                <a:gd name="T61" fmla="*/ 95993 h 801"/>
                <a:gd name="T62" fmla="*/ 20653 w 1899"/>
                <a:gd name="T63" fmla="*/ 92315 h 801"/>
                <a:gd name="T64" fmla="*/ 30488 w 1899"/>
                <a:gd name="T65" fmla="*/ 77604 h 801"/>
                <a:gd name="T66" fmla="*/ 53601 w 1899"/>
                <a:gd name="T67" fmla="*/ 41438 h 801"/>
                <a:gd name="T68" fmla="*/ 68107 w 1899"/>
                <a:gd name="T69" fmla="*/ 24029 h 801"/>
                <a:gd name="T70" fmla="*/ 74623 w 1899"/>
                <a:gd name="T71" fmla="*/ 21087 h 801"/>
                <a:gd name="T72" fmla="*/ 78065 w 1899"/>
                <a:gd name="T73" fmla="*/ 27216 h 801"/>
                <a:gd name="T74" fmla="*/ 79049 w 1899"/>
                <a:gd name="T75" fmla="*/ 42296 h 801"/>
                <a:gd name="T76" fmla="*/ 76467 w 1899"/>
                <a:gd name="T77" fmla="*/ 74907 h 801"/>
                <a:gd name="T78" fmla="*/ 75852 w 1899"/>
                <a:gd name="T79" fmla="*/ 87166 h 801"/>
                <a:gd name="T80" fmla="*/ 78065 w 1899"/>
                <a:gd name="T81" fmla="*/ 93787 h 801"/>
                <a:gd name="T82" fmla="*/ 82122 w 1899"/>
                <a:gd name="T83" fmla="*/ 97219 h 801"/>
                <a:gd name="T84" fmla="*/ 87654 w 1899"/>
                <a:gd name="T85" fmla="*/ 97097 h 801"/>
                <a:gd name="T86" fmla="*/ 94293 w 1899"/>
                <a:gd name="T87" fmla="*/ 93051 h 801"/>
                <a:gd name="T88" fmla="*/ 117159 w 1899"/>
                <a:gd name="T89" fmla="*/ 64731 h 801"/>
                <a:gd name="T90" fmla="*/ 140271 w 1899"/>
                <a:gd name="T91" fmla="*/ 38863 h 801"/>
                <a:gd name="T92" fmla="*/ 147894 w 1899"/>
                <a:gd name="T93" fmla="*/ 35063 h 801"/>
                <a:gd name="T94" fmla="*/ 150844 w 1899"/>
                <a:gd name="T95" fmla="*/ 40580 h 801"/>
                <a:gd name="T96" fmla="*/ 150967 w 1899"/>
                <a:gd name="T97" fmla="*/ 59705 h 801"/>
                <a:gd name="T98" fmla="*/ 153303 w 1899"/>
                <a:gd name="T99" fmla="*/ 76868 h 801"/>
                <a:gd name="T100" fmla="*/ 162154 w 1899"/>
                <a:gd name="T101" fmla="*/ 91335 h 801"/>
                <a:gd name="T102" fmla="*/ 181333 w 1899"/>
                <a:gd name="T103" fmla="*/ 98077 h 801"/>
                <a:gd name="T104" fmla="*/ 195962 w 1899"/>
                <a:gd name="T105" fmla="*/ 96974 h 801"/>
                <a:gd name="T106" fmla="*/ 211575 w 1899"/>
                <a:gd name="T107" fmla="*/ 90967 h 801"/>
                <a:gd name="T108" fmla="*/ 227065 w 1899"/>
                <a:gd name="T109" fmla="*/ 79443 h 801"/>
                <a:gd name="T110" fmla="*/ 232966 w 1899"/>
                <a:gd name="T111" fmla="*/ 70371 h 801"/>
                <a:gd name="T112" fmla="*/ 232720 w 1899"/>
                <a:gd name="T113" fmla="*/ 65221 h 801"/>
                <a:gd name="T114" fmla="*/ 229770 w 1899"/>
                <a:gd name="T115" fmla="*/ 64486 h 801"/>
                <a:gd name="T116" fmla="*/ 223746 w 1899"/>
                <a:gd name="T117" fmla="*/ 67306 h 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99" h="801">
                  <a:moveTo>
                    <a:pt x="1809" y="556"/>
                  </a:moveTo>
                  <a:lnTo>
                    <a:pt x="1790" y="570"/>
                  </a:lnTo>
                  <a:lnTo>
                    <a:pt x="1770" y="584"/>
                  </a:lnTo>
                  <a:lnTo>
                    <a:pt x="1751" y="596"/>
                  </a:lnTo>
                  <a:lnTo>
                    <a:pt x="1731" y="608"/>
                  </a:lnTo>
                  <a:lnTo>
                    <a:pt x="1713" y="618"/>
                  </a:lnTo>
                  <a:lnTo>
                    <a:pt x="1695" y="628"/>
                  </a:lnTo>
                  <a:lnTo>
                    <a:pt x="1677" y="637"/>
                  </a:lnTo>
                  <a:lnTo>
                    <a:pt x="1660" y="644"/>
                  </a:lnTo>
                  <a:lnTo>
                    <a:pt x="1643" y="651"/>
                  </a:lnTo>
                  <a:lnTo>
                    <a:pt x="1627" y="657"/>
                  </a:lnTo>
                  <a:lnTo>
                    <a:pt x="1610" y="662"/>
                  </a:lnTo>
                  <a:lnTo>
                    <a:pt x="1596" y="667"/>
                  </a:lnTo>
                  <a:lnTo>
                    <a:pt x="1582" y="670"/>
                  </a:lnTo>
                  <a:lnTo>
                    <a:pt x="1568" y="672"/>
                  </a:lnTo>
                  <a:lnTo>
                    <a:pt x="1556" y="674"/>
                  </a:lnTo>
                  <a:lnTo>
                    <a:pt x="1544" y="674"/>
                  </a:lnTo>
                  <a:lnTo>
                    <a:pt x="1522" y="673"/>
                  </a:lnTo>
                  <a:lnTo>
                    <a:pt x="1502" y="668"/>
                  </a:lnTo>
                  <a:lnTo>
                    <a:pt x="1485" y="660"/>
                  </a:lnTo>
                  <a:lnTo>
                    <a:pt x="1470" y="650"/>
                  </a:lnTo>
                  <a:lnTo>
                    <a:pt x="1458" y="637"/>
                  </a:lnTo>
                  <a:lnTo>
                    <a:pt x="1447" y="621"/>
                  </a:lnTo>
                  <a:lnTo>
                    <a:pt x="1438" y="604"/>
                  </a:lnTo>
                  <a:lnTo>
                    <a:pt x="1431" y="584"/>
                  </a:lnTo>
                  <a:lnTo>
                    <a:pt x="1425" y="562"/>
                  </a:lnTo>
                  <a:lnTo>
                    <a:pt x="1421" y="540"/>
                  </a:lnTo>
                  <a:lnTo>
                    <a:pt x="1417" y="516"/>
                  </a:lnTo>
                  <a:lnTo>
                    <a:pt x="1415" y="491"/>
                  </a:lnTo>
                  <a:lnTo>
                    <a:pt x="1412" y="438"/>
                  </a:lnTo>
                  <a:lnTo>
                    <a:pt x="1411" y="382"/>
                  </a:lnTo>
                  <a:lnTo>
                    <a:pt x="1411" y="327"/>
                  </a:lnTo>
                  <a:lnTo>
                    <a:pt x="1410" y="271"/>
                  </a:lnTo>
                  <a:lnTo>
                    <a:pt x="1409" y="245"/>
                  </a:lnTo>
                  <a:lnTo>
                    <a:pt x="1407" y="220"/>
                  </a:lnTo>
                  <a:lnTo>
                    <a:pt x="1404" y="196"/>
                  </a:lnTo>
                  <a:lnTo>
                    <a:pt x="1400" y="173"/>
                  </a:lnTo>
                  <a:lnTo>
                    <a:pt x="1395" y="150"/>
                  </a:lnTo>
                  <a:lnTo>
                    <a:pt x="1389" y="130"/>
                  </a:lnTo>
                  <a:lnTo>
                    <a:pt x="1381" y="113"/>
                  </a:lnTo>
                  <a:lnTo>
                    <a:pt x="1372" y="97"/>
                  </a:lnTo>
                  <a:lnTo>
                    <a:pt x="1361" y="83"/>
                  </a:lnTo>
                  <a:lnTo>
                    <a:pt x="1348" y="72"/>
                  </a:lnTo>
                  <a:lnTo>
                    <a:pt x="1333" y="64"/>
                  </a:lnTo>
                  <a:lnTo>
                    <a:pt x="1316" y="59"/>
                  </a:lnTo>
                  <a:lnTo>
                    <a:pt x="1300" y="56"/>
                  </a:lnTo>
                  <a:lnTo>
                    <a:pt x="1282" y="57"/>
                  </a:lnTo>
                  <a:lnTo>
                    <a:pt x="1265" y="59"/>
                  </a:lnTo>
                  <a:lnTo>
                    <a:pt x="1248" y="63"/>
                  </a:lnTo>
                  <a:lnTo>
                    <a:pt x="1230" y="69"/>
                  </a:lnTo>
                  <a:lnTo>
                    <a:pt x="1212" y="76"/>
                  </a:lnTo>
                  <a:lnTo>
                    <a:pt x="1194" y="86"/>
                  </a:lnTo>
                  <a:lnTo>
                    <a:pt x="1175" y="96"/>
                  </a:lnTo>
                  <a:lnTo>
                    <a:pt x="1156" y="109"/>
                  </a:lnTo>
                  <a:lnTo>
                    <a:pt x="1138" y="122"/>
                  </a:lnTo>
                  <a:lnTo>
                    <a:pt x="1120" y="136"/>
                  </a:lnTo>
                  <a:lnTo>
                    <a:pt x="1101" y="152"/>
                  </a:lnTo>
                  <a:lnTo>
                    <a:pt x="1083" y="169"/>
                  </a:lnTo>
                  <a:lnTo>
                    <a:pt x="1064" y="186"/>
                  </a:lnTo>
                  <a:lnTo>
                    <a:pt x="1046" y="204"/>
                  </a:lnTo>
                  <a:lnTo>
                    <a:pt x="1029" y="222"/>
                  </a:lnTo>
                  <a:lnTo>
                    <a:pt x="994" y="260"/>
                  </a:lnTo>
                  <a:lnTo>
                    <a:pt x="962" y="299"/>
                  </a:lnTo>
                  <a:lnTo>
                    <a:pt x="931" y="337"/>
                  </a:lnTo>
                  <a:lnTo>
                    <a:pt x="903" y="373"/>
                  </a:lnTo>
                  <a:lnTo>
                    <a:pt x="879" y="407"/>
                  </a:lnTo>
                  <a:lnTo>
                    <a:pt x="858" y="438"/>
                  </a:lnTo>
                  <a:lnTo>
                    <a:pt x="840" y="464"/>
                  </a:lnTo>
                  <a:lnTo>
                    <a:pt x="827" y="485"/>
                  </a:lnTo>
                  <a:lnTo>
                    <a:pt x="829" y="432"/>
                  </a:lnTo>
                  <a:lnTo>
                    <a:pt x="832" y="363"/>
                  </a:lnTo>
                  <a:lnTo>
                    <a:pt x="832" y="325"/>
                  </a:lnTo>
                  <a:lnTo>
                    <a:pt x="831" y="283"/>
                  </a:lnTo>
                  <a:lnTo>
                    <a:pt x="829" y="243"/>
                  </a:lnTo>
                  <a:lnTo>
                    <a:pt x="824" y="202"/>
                  </a:lnTo>
                  <a:lnTo>
                    <a:pt x="821" y="182"/>
                  </a:lnTo>
                  <a:lnTo>
                    <a:pt x="817" y="163"/>
                  </a:lnTo>
                  <a:lnTo>
                    <a:pt x="813" y="143"/>
                  </a:lnTo>
                  <a:lnTo>
                    <a:pt x="808" y="125"/>
                  </a:lnTo>
                  <a:lnTo>
                    <a:pt x="802" y="108"/>
                  </a:lnTo>
                  <a:lnTo>
                    <a:pt x="795" y="91"/>
                  </a:lnTo>
                  <a:lnTo>
                    <a:pt x="788" y="76"/>
                  </a:lnTo>
                  <a:lnTo>
                    <a:pt x="779" y="61"/>
                  </a:lnTo>
                  <a:lnTo>
                    <a:pt x="770" y="48"/>
                  </a:lnTo>
                  <a:lnTo>
                    <a:pt x="759" y="36"/>
                  </a:lnTo>
                  <a:lnTo>
                    <a:pt x="748" y="26"/>
                  </a:lnTo>
                  <a:lnTo>
                    <a:pt x="734" y="16"/>
                  </a:lnTo>
                  <a:lnTo>
                    <a:pt x="720" y="10"/>
                  </a:lnTo>
                  <a:lnTo>
                    <a:pt x="705" y="4"/>
                  </a:lnTo>
                  <a:lnTo>
                    <a:pt x="689" y="1"/>
                  </a:lnTo>
                  <a:lnTo>
                    <a:pt x="672" y="0"/>
                  </a:lnTo>
                  <a:lnTo>
                    <a:pt x="653" y="1"/>
                  </a:lnTo>
                  <a:lnTo>
                    <a:pt x="635" y="5"/>
                  </a:lnTo>
                  <a:lnTo>
                    <a:pt x="615" y="10"/>
                  </a:lnTo>
                  <a:lnTo>
                    <a:pt x="596" y="18"/>
                  </a:lnTo>
                  <a:lnTo>
                    <a:pt x="577" y="28"/>
                  </a:lnTo>
                  <a:lnTo>
                    <a:pt x="558" y="39"/>
                  </a:lnTo>
                  <a:lnTo>
                    <a:pt x="540" y="52"/>
                  </a:lnTo>
                  <a:lnTo>
                    <a:pt x="521" y="66"/>
                  </a:lnTo>
                  <a:lnTo>
                    <a:pt x="501" y="81"/>
                  </a:lnTo>
                  <a:lnTo>
                    <a:pt x="482" y="98"/>
                  </a:lnTo>
                  <a:lnTo>
                    <a:pt x="464" y="115"/>
                  </a:lnTo>
                  <a:lnTo>
                    <a:pt x="446" y="134"/>
                  </a:lnTo>
                  <a:lnTo>
                    <a:pt x="428" y="153"/>
                  </a:lnTo>
                  <a:lnTo>
                    <a:pt x="410" y="174"/>
                  </a:lnTo>
                  <a:lnTo>
                    <a:pt x="392" y="194"/>
                  </a:lnTo>
                  <a:lnTo>
                    <a:pt x="375" y="215"/>
                  </a:lnTo>
                  <a:lnTo>
                    <a:pt x="342" y="258"/>
                  </a:lnTo>
                  <a:lnTo>
                    <a:pt x="312" y="301"/>
                  </a:lnTo>
                  <a:lnTo>
                    <a:pt x="283" y="342"/>
                  </a:lnTo>
                  <a:lnTo>
                    <a:pt x="257" y="381"/>
                  </a:lnTo>
                  <a:lnTo>
                    <a:pt x="235" y="417"/>
                  </a:lnTo>
                  <a:lnTo>
                    <a:pt x="216" y="449"/>
                  </a:lnTo>
                  <a:lnTo>
                    <a:pt x="201" y="475"/>
                  </a:lnTo>
                  <a:lnTo>
                    <a:pt x="190" y="495"/>
                  </a:lnTo>
                  <a:lnTo>
                    <a:pt x="194" y="478"/>
                  </a:lnTo>
                  <a:lnTo>
                    <a:pt x="202" y="447"/>
                  </a:lnTo>
                  <a:lnTo>
                    <a:pt x="211" y="405"/>
                  </a:lnTo>
                  <a:lnTo>
                    <a:pt x="221" y="356"/>
                  </a:lnTo>
                  <a:lnTo>
                    <a:pt x="231" y="302"/>
                  </a:lnTo>
                  <a:lnTo>
                    <a:pt x="240" y="246"/>
                  </a:lnTo>
                  <a:lnTo>
                    <a:pt x="244" y="219"/>
                  </a:lnTo>
                  <a:lnTo>
                    <a:pt x="246" y="193"/>
                  </a:lnTo>
                  <a:lnTo>
                    <a:pt x="248" y="168"/>
                  </a:lnTo>
                  <a:lnTo>
                    <a:pt x="249" y="143"/>
                  </a:lnTo>
                  <a:lnTo>
                    <a:pt x="249" y="132"/>
                  </a:lnTo>
                  <a:lnTo>
                    <a:pt x="248" y="122"/>
                  </a:lnTo>
                  <a:lnTo>
                    <a:pt x="245" y="113"/>
                  </a:lnTo>
                  <a:lnTo>
                    <a:pt x="242" y="104"/>
                  </a:lnTo>
                  <a:lnTo>
                    <a:pt x="238" y="96"/>
                  </a:lnTo>
                  <a:lnTo>
                    <a:pt x="234" y="89"/>
                  </a:lnTo>
                  <a:lnTo>
                    <a:pt x="228" y="83"/>
                  </a:lnTo>
                  <a:lnTo>
                    <a:pt x="222" y="77"/>
                  </a:lnTo>
                  <a:lnTo>
                    <a:pt x="216" y="72"/>
                  </a:lnTo>
                  <a:lnTo>
                    <a:pt x="209" y="68"/>
                  </a:lnTo>
                  <a:lnTo>
                    <a:pt x="201" y="64"/>
                  </a:lnTo>
                  <a:lnTo>
                    <a:pt x="194" y="61"/>
                  </a:lnTo>
                  <a:lnTo>
                    <a:pt x="186" y="59"/>
                  </a:lnTo>
                  <a:lnTo>
                    <a:pt x="177" y="57"/>
                  </a:lnTo>
                  <a:lnTo>
                    <a:pt x="168" y="56"/>
                  </a:lnTo>
                  <a:lnTo>
                    <a:pt x="160" y="56"/>
                  </a:lnTo>
                  <a:lnTo>
                    <a:pt x="152" y="56"/>
                  </a:lnTo>
                  <a:lnTo>
                    <a:pt x="143" y="57"/>
                  </a:lnTo>
                  <a:lnTo>
                    <a:pt x="135" y="58"/>
                  </a:lnTo>
                  <a:lnTo>
                    <a:pt x="127" y="60"/>
                  </a:lnTo>
                  <a:lnTo>
                    <a:pt x="119" y="63"/>
                  </a:lnTo>
                  <a:lnTo>
                    <a:pt x="112" y="66"/>
                  </a:lnTo>
                  <a:lnTo>
                    <a:pt x="105" y="70"/>
                  </a:lnTo>
                  <a:lnTo>
                    <a:pt x="98" y="74"/>
                  </a:lnTo>
                  <a:lnTo>
                    <a:pt x="92" y="78"/>
                  </a:lnTo>
                  <a:lnTo>
                    <a:pt x="86" y="83"/>
                  </a:lnTo>
                  <a:lnTo>
                    <a:pt x="82" y="89"/>
                  </a:lnTo>
                  <a:lnTo>
                    <a:pt x="77" y="95"/>
                  </a:lnTo>
                  <a:lnTo>
                    <a:pt x="73" y="102"/>
                  </a:lnTo>
                  <a:lnTo>
                    <a:pt x="70" y="109"/>
                  </a:lnTo>
                  <a:lnTo>
                    <a:pt x="69" y="116"/>
                  </a:lnTo>
                  <a:lnTo>
                    <a:pt x="68" y="124"/>
                  </a:lnTo>
                  <a:lnTo>
                    <a:pt x="65" y="163"/>
                  </a:lnTo>
                  <a:lnTo>
                    <a:pt x="59" y="216"/>
                  </a:lnTo>
                  <a:lnTo>
                    <a:pt x="51" y="280"/>
                  </a:lnTo>
                  <a:lnTo>
                    <a:pt x="40" y="353"/>
                  </a:lnTo>
                  <a:lnTo>
                    <a:pt x="29" y="429"/>
                  </a:lnTo>
                  <a:lnTo>
                    <a:pt x="18" y="505"/>
                  </a:lnTo>
                  <a:lnTo>
                    <a:pt x="9" y="577"/>
                  </a:lnTo>
                  <a:lnTo>
                    <a:pt x="1" y="639"/>
                  </a:lnTo>
                  <a:lnTo>
                    <a:pt x="0" y="653"/>
                  </a:lnTo>
                  <a:lnTo>
                    <a:pt x="0" y="666"/>
                  </a:lnTo>
                  <a:lnTo>
                    <a:pt x="0" y="679"/>
                  </a:lnTo>
                  <a:lnTo>
                    <a:pt x="2" y="691"/>
                  </a:lnTo>
                  <a:lnTo>
                    <a:pt x="4" y="703"/>
                  </a:lnTo>
                  <a:lnTo>
                    <a:pt x="7" y="713"/>
                  </a:lnTo>
                  <a:lnTo>
                    <a:pt x="10" y="724"/>
                  </a:lnTo>
                  <a:lnTo>
                    <a:pt x="15" y="734"/>
                  </a:lnTo>
                  <a:lnTo>
                    <a:pt x="19" y="742"/>
                  </a:lnTo>
                  <a:lnTo>
                    <a:pt x="25" y="750"/>
                  </a:lnTo>
                  <a:lnTo>
                    <a:pt x="31" y="758"/>
                  </a:lnTo>
                  <a:lnTo>
                    <a:pt x="37" y="764"/>
                  </a:lnTo>
                  <a:lnTo>
                    <a:pt x="44" y="770"/>
                  </a:lnTo>
                  <a:lnTo>
                    <a:pt x="52" y="774"/>
                  </a:lnTo>
                  <a:lnTo>
                    <a:pt x="59" y="778"/>
                  </a:lnTo>
                  <a:lnTo>
                    <a:pt x="67" y="781"/>
                  </a:lnTo>
                  <a:lnTo>
                    <a:pt x="77" y="784"/>
                  </a:lnTo>
                  <a:lnTo>
                    <a:pt x="85" y="785"/>
                  </a:lnTo>
                  <a:lnTo>
                    <a:pt x="94" y="785"/>
                  </a:lnTo>
                  <a:lnTo>
                    <a:pt x="103" y="785"/>
                  </a:lnTo>
                  <a:lnTo>
                    <a:pt x="112" y="783"/>
                  </a:lnTo>
                  <a:lnTo>
                    <a:pt x="122" y="781"/>
                  </a:lnTo>
                  <a:lnTo>
                    <a:pt x="131" y="777"/>
                  </a:lnTo>
                  <a:lnTo>
                    <a:pt x="140" y="773"/>
                  </a:lnTo>
                  <a:lnTo>
                    <a:pt x="149" y="767"/>
                  </a:lnTo>
                  <a:lnTo>
                    <a:pt x="159" y="761"/>
                  </a:lnTo>
                  <a:lnTo>
                    <a:pt x="168" y="753"/>
                  </a:lnTo>
                  <a:lnTo>
                    <a:pt x="176" y="745"/>
                  </a:lnTo>
                  <a:lnTo>
                    <a:pt x="186" y="735"/>
                  </a:lnTo>
                  <a:lnTo>
                    <a:pt x="195" y="724"/>
                  </a:lnTo>
                  <a:lnTo>
                    <a:pt x="203" y="711"/>
                  </a:lnTo>
                  <a:lnTo>
                    <a:pt x="211" y="698"/>
                  </a:lnTo>
                  <a:lnTo>
                    <a:pt x="248" y="633"/>
                  </a:lnTo>
                  <a:lnTo>
                    <a:pt x="296" y="553"/>
                  </a:lnTo>
                  <a:lnTo>
                    <a:pt x="322" y="511"/>
                  </a:lnTo>
                  <a:lnTo>
                    <a:pt x="350" y="467"/>
                  </a:lnTo>
                  <a:lnTo>
                    <a:pt x="378" y="422"/>
                  </a:lnTo>
                  <a:lnTo>
                    <a:pt x="408" y="379"/>
                  </a:lnTo>
                  <a:lnTo>
                    <a:pt x="436" y="338"/>
                  </a:lnTo>
                  <a:lnTo>
                    <a:pt x="464" y="299"/>
                  </a:lnTo>
                  <a:lnTo>
                    <a:pt x="491" y="263"/>
                  </a:lnTo>
                  <a:lnTo>
                    <a:pt x="518" y="232"/>
                  </a:lnTo>
                  <a:lnTo>
                    <a:pt x="531" y="219"/>
                  </a:lnTo>
                  <a:lnTo>
                    <a:pt x="542" y="207"/>
                  </a:lnTo>
                  <a:lnTo>
                    <a:pt x="554" y="196"/>
                  </a:lnTo>
                  <a:lnTo>
                    <a:pt x="564" y="188"/>
                  </a:lnTo>
                  <a:lnTo>
                    <a:pt x="574" y="181"/>
                  </a:lnTo>
                  <a:lnTo>
                    <a:pt x="584" y="175"/>
                  </a:lnTo>
                  <a:lnTo>
                    <a:pt x="592" y="172"/>
                  </a:lnTo>
                  <a:lnTo>
                    <a:pt x="600" y="171"/>
                  </a:lnTo>
                  <a:lnTo>
                    <a:pt x="607" y="172"/>
                  </a:lnTo>
                  <a:lnTo>
                    <a:pt x="613" y="176"/>
                  </a:lnTo>
                  <a:lnTo>
                    <a:pt x="619" y="181"/>
                  </a:lnTo>
                  <a:lnTo>
                    <a:pt x="623" y="189"/>
                  </a:lnTo>
                  <a:lnTo>
                    <a:pt x="629" y="198"/>
                  </a:lnTo>
                  <a:lnTo>
                    <a:pt x="632" y="210"/>
                  </a:lnTo>
                  <a:lnTo>
                    <a:pt x="635" y="222"/>
                  </a:lnTo>
                  <a:lnTo>
                    <a:pt x="638" y="236"/>
                  </a:lnTo>
                  <a:lnTo>
                    <a:pt x="640" y="252"/>
                  </a:lnTo>
                  <a:lnTo>
                    <a:pt x="641" y="269"/>
                  </a:lnTo>
                  <a:lnTo>
                    <a:pt x="642" y="286"/>
                  </a:lnTo>
                  <a:lnTo>
                    <a:pt x="643" y="306"/>
                  </a:lnTo>
                  <a:lnTo>
                    <a:pt x="643" y="345"/>
                  </a:lnTo>
                  <a:lnTo>
                    <a:pt x="642" y="386"/>
                  </a:lnTo>
                  <a:lnTo>
                    <a:pt x="640" y="428"/>
                  </a:lnTo>
                  <a:lnTo>
                    <a:pt x="637" y="470"/>
                  </a:lnTo>
                  <a:lnTo>
                    <a:pt x="633" y="510"/>
                  </a:lnTo>
                  <a:lnTo>
                    <a:pt x="630" y="548"/>
                  </a:lnTo>
                  <a:lnTo>
                    <a:pt x="622" y="611"/>
                  </a:lnTo>
                  <a:lnTo>
                    <a:pt x="617" y="650"/>
                  </a:lnTo>
                  <a:lnTo>
                    <a:pt x="616" y="664"/>
                  </a:lnTo>
                  <a:lnTo>
                    <a:pt x="615" y="676"/>
                  </a:lnTo>
                  <a:lnTo>
                    <a:pt x="615" y="689"/>
                  </a:lnTo>
                  <a:lnTo>
                    <a:pt x="616" y="700"/>
                  </a:lnTo>
                  <a:lnTo>
                    <a:pt x="617" y="711"/>
                  </a:lnTo>
                  <a:lnTo>
                    <a:pt x="618" y="723"/>
                  </a:lnTo>
                  <a:lnTo>
                    <a:pt x="620" y="732"/>
                  </a:lnTo>
                  <a:lnTo>
                    <a:pt x="623" y="742"/>
                  </a:lnTo>
                  <a:lnTo>
                    <a:pt x="626" y="750"/>
                  </a:lnTo>
                  <a:lnTo>
                    <a:pt x="631" y="758"/>
                  </a:lnTo>
                  <a:lnTo>
                    <a:pt x="635" y="765"/>
                  </a:lnTo>
                  <a:lnTo>
                    <a:pt x="639" y="772"/>
                  </a:lnTo>
                  <a:lnTo>
                    <a:pt x="644" y="777"/>
                  </a:lnTo>
                  <a:lnTo>
                    <a:pt x="649" y="782"/>
                  </a:lnTo>
                  <a:lnTo>
                    <a:pt x="655" y="787"/>
                  </a:lnTo>
                  <a:lnTo>
                    <a:pt x="661" y="790"/>
                  </a:lnTo>
                  <a:lnTo>
                    <a:pt x="668" y="793"/>
                  </a:lnTo>
                  <a:lnTo>
                    <a:pt x="674" y="795"/>
                  </a:lnTo>
                  <a:lnTo>
                    <a:pt x="681" y="796"/>
                  </a:lnTo>
                  <a:lnTo>
                    <a:pt x="689" y="796"/>
                  </a:lnTo>
                  <a:lnTo>
                    <a:pt x="697" y="796"/>
                  </a:lnTo>
                  <a:lnTo>
                    <a:pt x="705" y="794"/>
                  </a:lnTo>
                  <a:lnTo>
                    <a:pt x="713" y="792"/>
                  </a:lnTo>
                  <a:lnTo>
                    <a:pt x="721" y="789"/>
                  </a:lnTo>
                  <a:lnTo>
                    <a:pt x="730" y="784"/>
                  </a:lnTo>
                  <a:lnTo>
                    <a:pt x="740" y="779"/>
                  </a:lnTo>
                  <a:lnTo>
                    <a:pt x="749" y="774"/>
                  </a:lnTo>
                  <a:lnTo>
                    <a:pt x="758" y="767"/>
                  </a:lnTo>
                  <a:lnTo>
                    <a:pt x="767" y="759"/>
                  </a:lnTo>
                  <a:lnTo>
                    <a:pt x="777" y="750"/>
                  </a:lnTo>
                  <a:lnTo>
                    <a:pt x="786" y="740"/>
                  </a:lnTo>
                  <a:lnTo>
                    <a:pt x="796" y="729"/>
                  </a:lnTo>
                  <a:lnTo>
                    <a:pt x="840" y="674"/>
                  </a:lnTo>
                  <a:lnTo>
                    <a:pt x="895" y="605"/>
                  </a:lnTo>
                  <a:lnTo>
                    <a:pt x="953" y="528"/>
                  </a:lnTo>
                  <a:lnTo>
                    <a:pt x="1015" y="452"/>
                  </a:lnTo>
                  <a:lnTo>
                    <a:pt x="1045" y="415"/>
                  </a:lnTo>
                  <a:lnTo>
                    <a:pt x="1075" y="382"/>
                  </a:lnTo>
                  <a:lnTo>
                    <a:pt x="1103" y="353"/>
                  </a:lnTo>
                  <a:lnTo>
                    <a:pt x="1129" y="328"/>
                  </a:lnTo>
                  <a:lnTo>
                    <a:pt x="1141" y="317"/>
                  </a:lnTo>
                  <a:lnTo>
                    <a:pt x="1153" y="308"/>
                  </a:lnTo>
                  <a:lnTo>
                    <a:pt x="1165" y="300"/>
                  </a:lnTo>
                  <a:lnTo>
                    <a:pt x="1175" y="293"/>
                  </a:lnTo>
                  <a:lnTo>
                    <a:pt x="1186" y="289"/>
                  </a:lnTo>
                  <a:lnTo>
                    <a:pt x="1195" y="286"/>
                  </a:lnTo>
                  <a:lnTo>
                    <a:pt x="1203" y="286"/>
                  </a:lnTo>
                  <a:lnTo>
                    <a:pt x="1210" y="287"/>
                  </a:lnTo>
                  <a:lnTo>
                    <a:pt x="1216" y="291"/>
                  </a:lnTo>
                  <a:lnTo>
                    <a:pt x="1220" y="297"/>
                  </a:lnTo>
                  <a:lnTo>
                    <a:pt x="1223" y="307"/>
                  </a:lnTo>
                  <a:lnTo>
                    <a:pt x="1226" y="318"/>
                  </a:lnTo>
                  <a:lnTo>
                    <a:pt x="1227" y="331"/>
                  </a:lnTo>
                  <a:lnTo>
                    <a:pt x="1228" y="346"/>
                  </a:lnTo>
                  <a:lnTo>
                    <a:pt x="1228" y="362"/>
                  </a:lnTo>
                  <a:lnTo>
                    <a:pt x="1228" y="380"/>
                  </a:lnTo>
                  <a:lnTo>
                    <a:pt x="1228" y="420"/>
                  </a:lnTo>
                  <a:lnTo>
                    <a:pt x="1227" y="464"/>
                  </a:lnTo>
                  <a:lnTo>
                    <a:pt x="1228" y="487"/>
                  </a:lnTo>
                  <a:lnTo>
                    <a:pt x="1229" y="510"/>
                  </a:lnTo>
                  <a:lnTo>
                    <a:pt x="1230" y="534"/>
                  </a:lnTo>
                  <a:lnTo>
                    <a:pt x="1233" y="557"/>
                  </a:lnTo>
                  <a:lnTo>
                    <a:pt x="1236" y="582"/>
                  </a:lnTo>
                  <a:lnTo>
                    <a:pt x="1241" y="605"/>
                  </a:lnTo>
                  <a:lnTo>
                    <a:pt x="1247" y="627"/>
                  </a:lnTo>
                  <a:lnTo>
                    <a:pt x="1254" y="649"/>
                  </a:lnTo>
                  <a:lnTo>
                    <a:pt x="1263" y="671"/>
                  </a:lnTo>
                  <a:lnTo>
                    <a:pt x="1274" y="691"/>
                  </a:lnTo>
                  <a:lnTo>
                    <a:pt x="1286" y="710"/>
                  </a:lnTo>
                  <a:lnTo>
                    <a:pt x="1302" y="729"/>
                  </a:lnTo>
                  <a:lnTo>
                    <a:pt x="1319" y="745"/>
                  </a:lnTo>
                  <a:lnTo>
                    <a:pt x="1338" y="759"/>
                  </a:lnTo>
                  <a:lnTo>
                    <a:pt x="1359" y="772"/>
                  </a:lnTo>
                  <a:lnTo>
                    <a:pt x="1384" y="783"/>
                  </a:lnTo>
                  <a:lnTo>
                    <a:pt x="1412" y="791"/>
                  </a:lnTo>
                  <a:lnTo>
                    <a:pt x="1442" y="797"/>
                  </a:lnTo>
                  <a:lnTo>
                    <a:pt x="1475" y="800"/>
                  </a:lnTo>
                  <a:lnTo>
                    <a:pt x="1511" y="801"/>
                  </a:lnTo>
                  <a:lnTo>
                    <a:pt x="1529" y="800"/>
                  </a:lnTo>
                  <a:lnTo>
                    <a:pt x="1546" y="799"/>
                  </a:lnTo>
                  <a:lnTo>
                    <a:pt x="1562" y="797"/>
                  </a:lnTo>
                  <a:lnTo>
                    <a:pt x="1578" y="794"/>
                  </a:lnTo>
                  <a:lnTo>
                    <a:pt x="1594" y="791"/>
                  </a:lnTo>
                  <a:lnTo>
                    <a:pt x="1610" y="787"/>
                  </a:lnTo>
                  <a:lnTo>
                    <a:pt x="1626" y="783"/>
                  </a:lnTo>
                  <a:lnTo>
                    <a:pt x="1640" y="778"/>
                  </a:lnTo>
                  <a:lnTo>
                    <a:pt x="1669" y="767"/>
                  </a:lnTo>
                  <a:lnTo>
                    <a:pt x="1695" y="755"/>
                  </a:lnTo>
                  <a:lnTo>
                    <a:pt x="1721" y="742"/>
                  </a:lnTo>
                  <a:lnTo>
                    <a:pt x="1745" y="729"/>
                  </a:lnTo>
                  <a:lnTo>
                    <a:pt x="1766" y="713"/>
                  </a:lnTo>
                  <a:lnTo>
                    <a:pt x="1786" y="699"/>
                  </a:lnTo>
                  <a:lnTo>
                    <a:pt x="1804" y="685"/>
                  </a:lnTo>
                  <a:lnTo>
                    <a:pt x="1820" y="672"/>
                  </a:lnTo>
                  <a:lnTo>
                    <a:pt x="1847" y="648"/>
                  </a:lnTo>
                  <a:lnTo>
                    <a:pt x="1865" y="630"/>
                  </a:lnTo>
                  <a:lnTo>
                    <a:pt x="1873" y="621"/>
                  </a:lnTo>
                  <a:lnTo>
                    <a:pt x="1880" y="610"/>
                  </a:lnTo>
                  <a:lnTo>
                    <a:pt x="1886" y="599"/>
                  </a:lnTo>
                  <a:lnTo>
                    <a:pt x="1891" y="587"/>
                  </a:lnTo>
                  <a:lnTo>
                    <a:pt x="1895" y="574"/>
                  </a:lnTo>
                  <a:lnTo>
                    <a:pt x="1898" y="563"/>
                  </a:lnTo>
                  <a:lnTo>
                    <a:pt x="1899" y="552"/>
                  </a:lnTo>
                  <a:lnTo>
                    <a:pt x="1898" y="543"/>
                  </a:lnTo>
                  <a:lnTo>
                    <a:pt x="1897" y="539"/>
                  </a:lnTo>
                  <a:lnTo>
                    <a:pt x="1895" y="535"/>
                  </a:lnTo>
                  <a:lnTo>
                    <a:pt x="1893" y="532"/>
                  </a:lnTo>
                  <a:lnTo>
                    <a:pt x="1891" y="529"/>
                  </a:lnTo>
                  <a:lnTo>
                    <a:pt x="1888" y="527"/>
                  </a:lnTo>
                  <a:lnTo>
                    <a:pt x="1884" y="526"/>
                  </a:lnTo>
                  <a:lnTo>
                    <a:pt x="1879" y="525"/>
                  </a:lnTo>
                  <a:lnTo>
                    <a:pt x="1874" y="525"/>
                  </a:lnTo>
                  <a:lnTo>
                    <a:pt x="1869" y="526"/>
                  </a:lnTo>
                  <a:lnTo>
                    <a:pt x="1863" y="527"/>
                  </a:lnTo>
                  <a:lnTo>
                    <a:pt x="1856" y="530"/>
                  </a:lnTo>
                  <a:lnTo>
                    <a:pt x="1848" y="533"/>
                  </a:lnTo>
                  <a:lnTo>
                    <a:pt x="1839" y="537"/>
                  </a:lnTo>
                  <a:lnTo>
                    <a:pt x="1830" y="542"/>
                  </a:lnTo>
                  <a:lnTo>
                    <a:pt x="1820" y="549"/>
                  </a:lnTo>
                  <a:lnTo>
                    <a:pt x="1809" y="5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18" name="Freeform 22"/>
            <p:cNvSpPr>
              <a:spLocks/>
            </p:cNvSpPr>
            <p:nvPr userDrawn="1"/>
          </p:nvSpPr>
          <p:spPr bwMode="black">
            <a:xfrm>
              <a:off x="1337470" y="3804442"/>
              <a:ext cx="160403" cy="239165"/>
            </a:xfrm>
            <a:custGeom>
              <a:avLst/>
              <a:gdLst>
                <a:gd name="T0" fmla="*/ 124978 w 1295"/>
                <a:gd name="T1" fmla="*/ 6766 h 1944"/>
                <a:gd name="T2" fmla="*/ 93393 w 1295"/>
                <a:gd name="T3" fmla="*/ 0 h 1944"/>
                <a:gd name="T4" fmla="*/ 60817 w 1295"/>
                <a:gd name="T5" fmla="*/ 5659 h 1944"/>
                <a:gd name="T6" fmla="*/ 31709 w 1295"/>
                <a:gd name="T7" fmla="*/ 20669 h 1944"/>
                <a:gd name="T8" fmla="*/ 10281 w 1295"/>
                <a:gd name="T9" fmla="*/ 41337 h 1944"/>
                <a:gd name="T10" fmla="*/ 248 w 1295"/>
                <a:gd name="T11" fmla="*/ 64712 h 1944"/>
                <a:gd name="T12" fmla="*/ 2230 w 1295"/>
                <a:gd name="T13" fmla="*/ 80214 h 1944"/>
                <a:gd name="T14" fmla="*/ 5078 w 1295"/>
                <a:gd name="T15" fmla="*/ 83782 h 1944"/>
                <a:gd name="T16" fmla="*/ 8918 w 1295"/>
                <a:gd name="T17" fmla="*/ 85873 h 1944"/>
                <a:gd name="T18" fmla="*/ 12882 w 1295"/>
                <a:gd name="T19" fmla="*/ 86242 h 1944"/>
                <a:gd name="T20" fmla="*/ 16350 w 1295"/>
                <a:gd name="T21" fmla="*/ 84766 h 1944"/>
                <a:gd name="T22" fmla="*/ 18579 w 1295"/>
                <a:gd name="T23" fmla="*/ 80952 h 1944"/>
                <a:gd name="T24" fmla="*/ 19199 w 1295"/>
                <a:gd name="T25" fmla="*/ 74431 h 1944"/>
                <a:gd name="T26" fmla="*/ 24153 w 1295"/>
                <a:gd name="T27" fmla="*/ 57331 h 1944"/>
                <a:gd name="T28" fmla="*/ 39141 w 1295"/>
                <a:gd name="T29" fmla="*/ 41091 h 1944"/>
                <a:gd name="T30" fmla="*/ 60445 w 1295"/>
                <a:gd name="T31" fmla="*/ 28296 h 1944"/>
                <a:gd name="T32" fmla="*/ 84846 w 1295"/>
                <a:gd name="T33" fmla="*/ 20915 h 1944"/>
                <a:gd name="T34" fmla="*/ 108380 w 1295"/>
                <a:gd name="T35" fmla="*/ 21776 h 1944"/>
                <a:gd name="T36" fmla="*/ 127579 w 1295"/>
                <a:gd name="T37" fmla="*/ 33217 h 1944"/>
                <a:gd name="T38" fmla="*/ 138231 w 1295"/>
                <a:gd name="T39" fmla="*/ 54378 h 1944"/>
                <a:gd name="T40" fmla="*/ 137364 w 1295"/>
                <a:gd name="T41" fmla="*/ 75539 h 1944"/>
                <a:gd name="T42" fmla="*/ 127455 w 1295"/>
                <a:gd name="T43" fmla="*/ 95100 h 1944"/>
                <a:gd name="T44" fmla="*/ 111229 w 1295"/>
                <a:gd name="T45" fmla="*/ 111955 h 1944"/>
                <a:gd name="T46" fmla="*/ 91287 w 1295"/>
                <a:gd name="T47" fmla="*/ 125365 h 1944"/>
                <a:gd name="T48" fmla="*/ 69983 w 1295"/>
                <a:gd name="T49" fmla="*/ 134346 h 1944"/>
                <a:gd name="T50" fmla="*/ 56482 w 1295"/>
                <a:gd name="T51" fmla="*/ 126718 h 1944"/>
                <a:gd name="T52" fmla="*/ 63666 w 1295"/>
                <a:gd name="T53" fmla="*/ 87349 h 1944"/>
                <a:gd name="T54" fmla="*/ 64161 w 1295"/>
                <a:gd name="T55" fmla="*/ 69510 h 1944"/>
                <a:gd name="T56" fmla="*/ 61932 w 1295"/>
                <a:gd name="T57" fmla="*/ 61391 h 1944"/>
                <a:gd name="T58" fmla="*/ 58340 w 1295"/>
                <a:gd name="T59" fmla="*/ 57331 h 1944"/>
                <a:gd name="T60" fmla="*/ 54252 w 1295"/>
                <a:gd name="T61" fmla="*/ 55977 h 1944"/>
                <a:gd name="T62" fmla="*/ 50041 w 1295"/>
                <a:gd name="T63" fmla="*/ 57208 h 1944"/>
                <a:gd name="T64" fmla="*/ 46325 w 1295"/>
                <a:gd name="T65" fmla="*/ 60652 h 1944"/>
                <a:gd name="T66" fmla="*/ 43971 w 1295"/>
                <a:gd name="T67" fmla="*/ 65820 h 1944"/>
                <a:gd name="T68" fmla="*/ 42981 w 1295"/>
                <a:gd name="T69" fmla="*/ 77999 h 1944"/>
                <a:gd name="T70" fmla="*/ 39512 w 1295"/>
                <a:gd name="T71" fmla="*/ 102851 h 1944"/>
                <a:gd name="T72" fmla="*/ 28489 w 1295"/>
                <a:gd name="T73" fmla="*/ 155014 h 1944"/>
                <a:gd name="T74" fmla="*/ 18084 w 1295"/>
                <a:gd name="T75" fmla="*/ 202872 h 1944"/>
                <a:gd name="T76" fmla="*/ 15359 w 1295"/>
                <a:gd name="T77" fmla="*/ 221572 h 1944"/>
                <a:gd name="T78" fmla="*/ 15855 w 1295"/>
                <a:gd name="T79" fmla="*/ 230553 h 1944"/>
                <a:gd name="T80" fmla="*/ 18703 w 1295"/>
                <a:gd name="T81" fmla="*/ 235720 h 1944"/>
                <a:gd name="T82" fmla="*/ 23039 w 1295"/>
                <a:gd name="T83" fmla="*/ 238673 h 1944"/>
                <a:gd name="T84" fmla="*/ 27745 w 1295"/>
                <a:gd name="T85" fmla="*/ 239042 h 1944"/>
                <a:gd name="T86" fmla="*/ 32081 w 1295"/>
                <a:gd name="T87" fmla="*/ 236335 h 1944"/>
                <a:gd name="T88" fmla="*/ 35673 w 1295"/>
                <a:gd name="T89" fmla="*/ 230184 h 1944"/>
                <a:gd name="T90" fmla="*/ 37159 w 1295"/>
                <a:gd name="T91" fmla="*/ 219358 h 1944"/>
                <a:gd name="T92" fmla="*/ 41494 w 1295"/>
                <a:gd name="T93" fmla="*/ 192538 h 1944"/>
                <a:gd name="T94" fmla="*/ 58092 w 1295"/>
                <a:gd name="T95" fmla="*/ 154276 h 1944"/>
                <a:gd name="T96" fmla="*/ 95127 w 1295"/>
                <a:gd name="T97" fmla="*/ 144557 h 1944"/>
                <a:gd name="T98" fmla="*/ 124730 w 1295"/>
                <a:gd name="T99" fmla="*/ 126841 h 1944"/>
                <a:gd name="T100" fmla="*/ 146159 w 1295"/>
                <a:gd name="T101" fmla="*/ 103589 h 1944"/>
                <a:gd name="T102" fmla="*/ 158173 w 1295"/>
                <a:gd name="T103" fmla="*/ 77630 h 1944"/>
                <a:gd name="T104" fmla="*/ 159908 w 1295"/>
                <a:gd name="T105" fmla="*/ 51425 h 1944"/>
                <a:gd name="T106" fmla="*/ 150370 w 1295"/>
                <a:gd name="T107" fmla="*/ 27804 h 19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5" h="1944">
                  <a:moveTo>
                    <a:pt x="1187" y="191"/>
                  </a:moveTo>
                  <a:lnTo>
                    <a:pt x="1145" y="149"/>
                  </a:lnTo>
                  <a:lnTo>
                    <a:pt x="1102" y="113"/>
                  </a:lnTo>
                  <a:lnTo>
                    <a:pt x="1057" y="82"/>
                  </a:lnTo>
                  <a:lnTo>
                    <a:pt x="1009" y="55"/>
                  </a:lnTo>
                  <a:lnTo>
                    <a:pt x="961" y="35"/>
                  </a:lnTo>
                  <a:lnTo>
                    <a:pt x="910" y="19"/>
                  </a:lnTo>
                  <a:lnTo>
                    <a:pt x="859" y="8"/>
                  </a:lnTo>
                  <a:lnTo>
                    <a:pt x="806" y="2"/>
                  </a:lnTo>
                  <a:lnTo>
                    <a:pt x="754" y="0"/>
                  </a:lnTo>
                  <a:lnTo>
                    <a:pt x="700" y="2"/>
                  </a:lnTo>
                  <a:lnTo>
                    <a:pt x="648" y="8"/>
                  </a:lnTo>
                  <a:lnTo>
                    <a:pt x="595" y="17"/>
                  </a:lnTo>
                  <a:lnTo>
                    <a:pt x="543" y="30"/>
                  </a:lnTo>
                  <a:lnTo>
                    <a:pt x="491" y="46"/>
                  </a:lnTo>
                  <a:lnTo>
                    <a:pt x="441" y="65"/>
                  </a:lnTo>
                  <a:lnTo>
                    <a:pt x="393" y="88"/>
                  </a:lnTo>
                  <a:lnTo>
                    <a:pt x="345" y="112"/>
                  </a:lnTo>
                  <a:lnTo>
                    <a:pt x="300" y="139"/>
                  </a:lnTo>
                  <a:lnTo>
                    <a:pt x="256" y="168"/>
                  </a:lnTo>
                  <a:lnTo>
                    <a:pt x="216" y="198"/>
                  </a:lnTo>
                  <a:lnTo>
                    <a:pt x="178" y="232"/>
                  </a:lnTo>
                  <a:lnTo>
                    <a:pt x="142" y="266"/>
                  </a:lnTo>
                  <a:lnTo>
                    <a:pt x="111" y="300"/>
                  </a:lnTo>
                  <a:lnTo>
                    <a:pt x="83" y="336"/>
                  </a:lnTo>
                  <a:lnTo>
                    <a:pt x="58" y="374"/>
                  </a:lnTo>
                  <a:lnTo>
                    <a:pt x="37" y="412"/>
                  </a:lnTo>
                  <a:lnTo>
                    <a:pt x="20" y="449"/>
                  </a:lnTo>
                  <a:lnTo>
                    <a:pt x="9" y="488"/>
                  </a:lnTo>
                  <a:lnTo>
                    <a:pt x="2" y="526"/>
                  </a:lnTo>
                  <a:lnTo>
                    <a:pt x="0" y="564"/>
                  </a:lnTo>
                  <a:lnTo>
                    <a:pt x="3" y="601"/>
                  </a:lnTo>
                  <a:lnTo>
                    <a:pt x="12" y="638"/>
                  </a:lnTo>
                  <a:lnTo>
                    <a:pt x="15" y="645"/>
                  </a:lnTo>
                  <a:lnTo>
                    <a:pt x="18" y="652"/>
                  </a:lnTo>
                  <a:lnTo>
                    <a:pt x="22" y="659"/>
                  </a:lnTo>
                  <a:lnTo>
                    <a:pt x="26" y="665"/>
                  </a:lnTo>
                  <a:lnTo>
                    <a:pt x="31" y="670"/>
                  </a:lnTo>
                  <a:lnTo>
                    <a:pt x="36" y="676"/>
                  </a:lnTo>
                  <a:lnTo>
                    <a:pt x="41" y="681"/>
                  </a:lnTo>
                  <a:lnTo>
                    <a:pt x="47" y="685"/>
                  </a:lnTo>
                  <a:lnTo>
                    <a:pt x="53" y="689"/>
                  </a:lnTo>
                  <a:lnTo>
                    <a:pt x="60" y="692"/>
                  </a:lnTo>
                  <a:lnTo>
                    <a:pt x="66" y="695"/>
                  </a:lnTo>
                  <a:lnTo>
                    <a:pt x="72" y="698"/>
                  </a:lnTo>
                  <a:lnTo>
                    <a:pt x="79" y="700"/>
                  </a:lnTo>
                  <a:lnTo>
                    <a:pt x="85" y="701"/>
                  </a:lnTo>
                  <a:lnTo>
                    <a:pt x="91" y="702"/>
                  </a:lnTo>
                  <a:lnTo>
                    <a:pt x="98" y="702"/>
                  </a:lnTo>
                  <a:lnTo>
                    <a:pt x="104" y="701"/>
                  </a:lnTo>
                  <a:lnTo>
                    <a:pt x="110" y="700"/>
                  </a:lnTo>
                  <a:lnTo>
                    <a:pt x="116" y="698"/>
                  </a:lnTo>
                  <a:lnTo>
                    <a:pt x="121" y="696"/>
                  </a:lnTo>
                  <a:lnTo>
                    <a:pt x="127" y="693"/>
                  </a:lnTo>
                  <a:lnTo>
                    <a:pt x="132" y="689"/>
                  </a:lnTo>
                  <a:lnTo>
                    <a:pt x="136" y="684"/>
                  </a:lnTo>
                  <a:lnTo>
                    <a:pt x="141" y="679"/>
                  </a:lnTo>
                  <a:lnTo>
                    <a:pt x="144" y="673"/>
                  </a:lnTo>
                  <a:lnTo>
                    <a:pt x="148" y="666"/>
                  </a:lnTo>
                  <a:lnTo>
                    <a:pt x="150" y="658"/>
                  </a:lnTo>
                  <a:lnTo>
                    <a:pt x="153" y="649"/>
                  </a:lnTo>
                  <a:lnTo>
                    <a:pt x="154" y="640"/>
                  </a:lnTo>
                  <a:lnTo>
                    <a:pt x="155" y="629"/>
                  </a:lnTo>
                  <a:lnTo>
                    <a:pt x="155" y="617"/>
                  </a:lnTo>
                  <a:lnTo>
                    <a:pt x="155" y="605"/>
                  </a:lnTo>
                  <a:lnTo>
                    <a:pt x="155" y="578"/>
                  </a:lnTo>
                  <a:lnTo>
                    <a:pt x="159" y="550"/>
                  </a:lnTo>
                  <a:lnTo>
                    <a:pt x="168" y="523"/>
                  </a:lnTo>
                  <a:lnTo>
                    <a:pt x="180" y="495"/>
                  </a:lnTo>
                  <a:lnTo>
                    <a:pt x="195" y="466"/>
                  </a:lnTo>
                  <a:lnTo>
                    <a:pt x="213" y="439"/>
                  </a:lnTo>
                  <a:lnTo>
                    <a:pt x="235" y="412"/>
                  </a:lnTo>
                  <a:lnTo>
                    <a:pt x="259" y="386"/>
                  </a:lnTo>
                  <a:lnTo>
                    <a:pt x="287" y="360"/>
                  </a:lnTo>
                  <a:lnTo>
                    <a:pt x="316" y="334"/>
                  </a:lnTo>
                  <a:lnTo>
                    <a:pt x="347" y="311"/>
                  </a:lnTo>
                  <a:lnTo>
                    <a:pt x="380" y="288"/>
                  </a:lnTo>
                  <a:lnTo>
                    <a:pt x="415" y="267"/>
                  </a:lnTo>
                  <a:lnTo>
                    <a:pt x="451" y="248"/>
                  </a:lnTo>
                  <a:lnTo>
                    <a:pt x="488" y="230"/>
                  </a:lnTo>
                  <a:lnTo>
                    <a:pt x="527" y="214"/>
                  </a:lnTo>
                  <a:lnTo>
                    <a:pt x="566" y="199"/>
                  </a:lnTo>
                  <a:lnTo>
                    <a:pt x="605" y="187"/>
                  </a:lnTo>
                  <a:lnTo>
                    <a:pt x="645" y="177"/>
                  </a:lnTo>
                  <a:lnTo>
                    <a:pt x="685" y="170"/>
                  </a:lnTo>
                  <a:lnTo>
                    <a:pt x="725" y="166"/>
                  </a:lnTo>
                  <a:lnTo>
                    <a:pt x="763" y="164"/>
                  </a:lnTo>
                  <a:lnTo>
                    <a:pt x="801" y="165"/>
                  </a:lnTo>
                  <a:lnTo>
                    <a:pt x="839" y="169"/>
                  </a:lnTo>
                  <a:lnTo>
                    <a:pt x="875" y="177"/>
                  </a:lnTo>
                  <a:lnTo>
                    <a:pt x="910" y="188"/>
                  </a:lnTo>
                  <a:lnTo>
                    <a:pt x="944" y="202"/>
                  </a:lnTo>
                  <a:lnTo>
                    <a:pt x="975" y="221"/>
                  </a:lnTo>
                  <a:lnTo>
                    <a:pt x="1004" y="244"/>
                  </a:lnTo>
                  <a:lnTo>
                    <a:pt x="1030" y="270"/>
                  </a:lnTo>
                  <a:lnTo>
                    <a:pt x="1055" y="300"/>
                  </a:lnTo>
                  <a:lnTo>
                    <a:pt x="1077" y="335"/>
                  </a:lnTo>
                  <a:lnTo>
                    <a:pt x="1094" y="371"/>
                  </a:lnTo>
                  <a:lnTo>
                    <a:pt x="1107" y="407"/>
                  </a:lnTo>
                  <a:lnTo>
                    <a:pt x="1116" y="442"/>
                  </a:lnTo>
                  <a:lnTo>
                    <a:pt x="1121" y="477"/>
                  </a:lnTo>
                  <a:lnTo>
                    <a:pt x="1123" y="512"/>
                  </a:lnTo>
                  <a:lnTo>
                    <a:pt x="1122" y="547"/>
                  </a:lnTo>
                  <a:lnTo>
                    <a:pt x="1117" y="580"/>
                  </a:lnTo>
                  <a:lnTo>
                    <a:pt x="1109" y="614"/>
                  </a:lnTo>
                  <a:lnTo>
                    <a:pt x="1099" y="648"/>
                  </a:lnTo>
                  <a:lnTo>
                    <a:pt x="1085" y="680"/>
                  </a:lnTo>
                  <a:lnTo>
                    <a:pt x="1069" y="711"/>
                  </a:lnTo>
                  <a:lnTo>
                    <a:pt x="1050" y="742"/>
                  </a:lnTo>
                  <a:lnTo>
                    <a:pt x="1029" y="773"/>
                  </a:lnTo>
                  <a:lnTo>
                    <a:pt x="1007" y="802"/>
                  </a:lnTo>
                  <a:lnTo>
                    <a:pt x="982" y="831"/>
                  </a:lnTo>
                  <a:lnTo>
                    <a:pt x="956" y="858"/>
                  </a:lnTo>
                  <a:lnTo>
                    <a:pt x="927" y="884"/>
                  </a:lnTo>
                  <a:lnTo>
                    <a:pt x="898" y="910"/>
                  </a:lnTo>
                  <a:lnTo>
                    <a:pt x="868" y="935"/>
                  </a:lnTo>
                  <a:lnTo>
                    <a:pt x="836" y="958"/>
                  </a:lnTo>
                  <a:lnTo>
                    <a:pt x="803" y="979"/>
                  </a:lnTo>
                  <a:lnTo>
                    <a:pt x="770" y="1000"/>
                  </a:lnTo>
                  <a:lnTo>
                    <a:pt x="737" y="1019"/>
                  </a:lnTo>
                  <a:lnTo>
                    <a:pt x="702" y="1036"/>
                  </a:lnTo>
                  <a:lnTo>
                    <a:pt x="668" y="1053"/>
                  </a:lnTo>
                  <a:lnTo>
                    <a:pt x="634" y="1068"/>
                  </a:lnTo>
                  <a:lnTo>
                    <a:pt x="599" y="1081"/>
                  </a:lnTo>
                  <a:lnTo>
                    <a:pt x="565" y="1092"/>
                  </a:lnTo>
                  <a:lnTo>
                    <a:pt x="532" y="1102"/>
                  </a:lnTo>
                  <a:lnTo>
                    <a:pt x="499" y="1110"/>
                  </a:lnTo>
                  <a:lnTo>
                    <a:pt x="467" y="1116"/>
                  </a:lnTo>
                  <a:lnTo>
                    <a:pt x="436" y="1120"/>
                  </a:lnTo>
                  <a:lnTo>
                    <a:pt x="456" y="1030"/>
                  </a:lnTo>
                  <a:lnTo>
                    <a:pt x="474" y="944"/>
                  </a:lnTo>
                  <a:lnTo>
                    <a:pt x="490" y="860"/>
                  </a:lnTo>
                  <a:lnTo>
                    <a:pt x="504" y="782"/>
                  </a:lnTo>
                  <a:lnTo>
                    <a:pt x="509" y="745"/>
                  </a:lnTo>
                  <a:lnTo>
                    <a:pt x="514" y="710"/>
                  </a:lnTo>
                  <a:lnTo>
                    <a:pt x="517" y="677"/>
                  </a:lnTo>
                  <a:lnTo>
                    <a:pt x="519" y="645"/>
                  </a:lnTo>
                  <a:lnTo>
                    <a:pt x="520" y="615"/>
                  </a:lnTo>
                  <a:lnTo>
                    <a:pt x="520" y="589"/>
                  </a:lnTo>
                  <a:lnTo>
                    <a:pt x="518" y="565"/>
                  </a:lnTo>
                  <a:lnTo>
                    <a:pt x="515" y="543"/>
                  </a:lnTo>
                  <a:lnTo>
                    <a:pt x="512" y="531"/>
                  </a:lnTo>
                  <a:lnTo>
                    <a:pt x="508" y="519"/>
                  </a:lnTo>
                  <a:lnTo>
                    <a:pt x="504" y="509"/>
                  </a:lnTo>
                  <a:lnTo>
                    <a:pt x="500" y="499"/>
                  </a:lnTo>
                  <a:lnTo>
                    <a:pt x="494" y="491"/>
                  </a:lnTo>
                  <a:lnTo>
                    <a:pt x="489" y="483"/>
                  </a:lnTo>
                  <a:lnTo>
                    <a:pt x="483" y="476"/>
                  </a:lnTo>
                  <a:lnTo>
                    <a:pt x="477" y="470"/>
                  </a:lnTo>
                  <a:lnTo>
                    <a:pt x="471" y="466"/>
                  </a:lnTo>
                  <a:lnTo>
                    <a:pt x="465" y="462"/>
                  </a:lnTo>
                  <a:lnTo>
                    <a:pt x="458" y="459"/>
                  </a:lnTo>
                  <a:lnTo>
                    <a:pt x="451" y="457"/>
                  </a:lnTo>
                  <a:lnTo>
                    <a:pt x="444" y="456"/>
                  </a:lnTo>
                  <a:lnTo>
                    <a:pt x="438" y="455"/>
                  </a:lnTo>
                  <a:lnTo>
                    <a:pt x="431" y="456"/>
                  </a:lnTo>
                  <a:lnTo>
                    <a:pt x="424" y="457"/>
                  </a:lnTo>
                  <a:lnTo>
                    <a:pt x="417" y="459"/>
                  </a:lnTo>
                  <a:lnTo>
                    <a:pt x="410" y="461"/>
                  </a:lnTo>
                  <a:lnTo>
                    <a:pt x="404" y="465"/>
                  </a:lnTo>
                  <a:lnTo>
                    <a:pt x="397" y="469"/>
                  </a:lnTo>
                  <a:lnTo>
                    <a:pt x="391" y="474"/>
                  </a:lnTo>
                  <a:lnTo>
                    <a:pt x="384" y="479"/>
                  </a:lnTo>
                  <a:lnTo>
                    <a:pt x="379" y="486"/>
                  </a:lnTo>
                  <a:lnTo>
                    <a:pt x="374" y="493"/>
                  </a:lnTo>
                  <a:lnTo>
                    <a:pt x="369" y="500"/>
                  </a:lnTo>
                  <a:lnTo>
                    <a:pt x="365" y="508"/>
                  </a:lnTo>
                  <a:lnTo>
                    <a:pt x="361" y="516"/>
                  </a:lnTo>
                  <a:lnTo>
                    <a:pt x="358" y="525"/>
                  </a:lnTo>
                  <a:lnTo>
                    <a:pt x="355" y="535"/>
                  </a:lnTo>
                  <a:lnTo>
                    <a:pt x="353" y="545"/>
                  </a:lnTo>
                  <a:lnTo>
                    <a:pt x="352" y="555"/>
                  </a:lnTo>
                  <a:lnTo>
                    <a:pt x="351" y="566"/>
                  </a:lnTo>
                  <a:lnTo>
                    <a:pt x="350" y="598"/>
                  </a:lnTo>
                  <a:lnTo>
                    <a:pt x="347" y="634"/>
                  </a:lnTo>
                  <a:lnTo>
                    <a:pt x="344" y="671"/>
                  </a:lnTo>
                  <a:lnTo>
                    <a:pt x="339" y="709"/>
                  </a:lnTo>
                  <a:lnTo>
                    <a:pt x="333" y="750"/>
                  </a:lnTo>
                  <a:lnTo>
                    <a:pt x="327" y="793"/>
                  </a:lnTo>
                  <a:lnTo>
                    <a:pt x="319" y="836"/>
                  </a:lnTo>
                  <a:lnTo>
                    <a:pt x="311" y="880"/>
                  </a:lnTo>
                  <a:lnTo>
                    <a:pt x="293" y="973"/>
                  </a:lnTo>
                  <a:lnTo>
                    <a:pt x="273" y="1068"/>
                  </a:lnTo>
                  <a:lnTo>
                    <a:pt x="252" y="1164"/>
                  </a:lnTo>
                  <a:lnTo>
                    <a:pt x="230" y="1260"/>
                  </a:lnTo>
                  <a:lnTo>
                    <a:pt x="209" y="1354"/>
                  </a:lnTo>
                  <a:lnTo>
                    <a:pt x="189" y="1444"/>
                  </a:lnTo>
                  <a:lnTo>
                    <a:pt x="170" y="1531"/>
                  </a:lnTo>
                  <a:lnTo>
                    <a:pt x="153" y="1612"/>
                  </a:lnTo>
                  <a:lnTo>
                    <a:pt x="146" y="1649"/>
                  </a:lnTo>
                  <a:lnTo>
                    <a:pt x="139" y="1684"/>
                  </a:lnTo>
                  <a:lnTo>
                    <a:pt x="134" y="1716"/>
                  </a:lnTo>
                  <a:lnTo>
                    <a:pt x="129" y="1748"/>
                  </a:lnTo>
                  <a:lnTo>
                    <a:pt x="126" y="1776"/>
                  </a:lnTo>
                  <a:lnTo>
                    <a:pt x="124" y="1801"/>
                  </a:lnTo>
                  <a:lnTo>
                    <a:pt x="122" y="1823"/>
                  </a:lnTo>
                  <a:lnTo>
                    <a:pt x="123" y="1842"/>
                  </a:lnTo>
                  <a:lnTo>
                    <a:pt x="124" y="1853"/>
                  </a:lnTo>
                  <a:lnTo>
                    <a:pt x="126" y="1863"/>
                  </a:lnTo>
                  <a:lnTo>
                    <a:pt x="128" y="1874"/>
                  </a:lnTo>
                  <a:lnTo>
                    <a:pt x="132" y="1884"/>
                  </a:lnTo>
                  <a:lnTo>
                    <a:pt x="136" y="1893"/>
                  </a:lnTo>
                  <a:lnTo>
                    <a:pt x="140" y="1901"/>
                  </a:lnTo>
                  <a:lnTo>
                    <a:pt x="145" y="1909"/>
                  </a:lnTo>
                  <a:lnTo>
                    <a:pt x="151" y="1916"/>
                  </a:lnTo>
                  <a:lnTo>
                    <a:pt x="157" y="1922"/>
                  </a:lnTo>
                  <a:lnTo>
                    <a:pt x="163" y="1928"/>
                  </a:lnTo>
                  <a:lnTo>
                    <a:pt x="171" y="1932"/>
                  </a:lnTo>
                  <a:lnTo>
                    <a:pt x="178" y="1936"/>
                  </a:lnTo>
                  <a:lnTo>
                    <a:pt x="186" y="1940"/>
                  </a:lnTo>
                  <a:lnTo>
                    <a:pt x="193" y="1942"/>
                  </a:lnTo>
                  <a:lnTo>
                    <a:pt x="201" y="1944"/>
                  </a:lnTo>
                  <a:lnTo>
                    <a:pt x="208" y="1944"/>
                  </a:lnTo>
                  <a:lnTo>
                    <a:pt x="216" y="1944"/>
                  </a:lnTo>
                  <a:lnTo>
                    <a:pt x="224" y="1943"/>
                  </a:lnTo>
                  <a:lnTo>
                    <a:pt x="231" y="1941"/>
                  </a:lnTo>
                  <a:lnTo>
                    <a:pt x="239" y="1937"/>
                  </a:lnTo>
                  <a:lnTo>
                    <a:pt x="246" y="1933"/>
                  </a:lnTo>
                  <a:lnTo>
                    <a:pt x="253" y="1928"/>
                  </a:lnTo>
                  <a:lnTo>
                    <a:pt x="259" y="1921"/>
                  </a:lnTo>
                  <a:lnTo>
                    <a:pt x="266" y="1914"/>
                  </a:lnTo>
                  <a:lnTo>
                    <a:pt x="272" y="1905"/>
                  </a:lnTo>
                  <a:lnTo>
                    <a:pt x="278" y="1895"/>
                  </a:lnTo>
                  <a:lnTo>
                    <a:pt x="283" y="1884"/>
                  </a:lnTo>
                  <a:lnTo>
                    <a:pt x="288" y="1871"/>
                  </a:lnTo>
                  <a:lnTo>
                    <a:pt x="291" y="1857"/>
                  </a:lnTo>
                  <a:lnTo>
                    <a:pt x="294" y="1842"/>
                  </a:lnTo>
                  <a:lnTo>
                    <a:pt x="297" y="1825"/>
                  </a:lnTo>
                  <a:lnTo>
                    <a:pt x="298" y="1807"/>
                  </a:lnTo>
                  <a:lnTo>
                    <a:pt x="300" y="1783"/>
                  </a:lnTo>
                  <a:lnTo>
                    <a:pt x="303" y="1756"/>
                  </a:lnTo>
                  <a:lnTo>
                    <a:pt x="307" y="1727"/>
                  </a:lnTo>
                  <a:lnTo>
                    <a:pt x="311" y="1697"/>
                  </a:lnTo>
                  <a:lnTo>
                    <a:pt x="322" y="1634"/>
                  </a:lnTo>
                  <a:lnTo>
                    <a:pt x="335" y="1565"/>
                  </a:lnTo>
                  <a:lnTo>
                    <a:pt x="351" y="1493"/>
                  </a:lnTo>
                  <a:lnTo>
                    <a:pt x="367" y="1417"/>
                  </a:lnTo>
                  <a:lnTo>
                    <a:pt x="385" y="1339"/>
                  </a:lnTo>
                  <a:lnTo>
                    <a:pt x="404" y="1260"/>
                  </a:lnTo>
                  <a:lnTo>
                    <a:pt x="469" y="1254"/>
                  </a:lnTo>
                  <a:lnTo>
                    <a:pt x="534" y="1245"/>
                  </a:lnTo>
                  <a:lnTo>
                    <a:pt x="595" y="1232"/>
                  </a:lnTo>
                  <a:lnTo>
                    <a:pt x="655" y="1217"/>
                  </a:lnTo>
                  <a:lnTo>
                    <a:pt x="712" y="1198"/>
                  </a:lnTo>
                  <a:lnTo>
                    <a:pt x="768" y="1175"/>
                  </a:lnTo>
                  <a:lnTo>
                    <a:pt x="821" y="1151"/>
                  </a:lnTo>
                  <a:lnTo>
                    <a:pt x="871" y="1125"/>
                  </a:lnTo>
                  <a:lnTo>
                    <a:pt x="919" y="1096"/>
                  </a:lnTo>
                  <a:lnTo>
                    <a:pt x="965" y="1065"/>
                  </a:lnTo>
                  <a:lnTo>
                    <a:pt x="1007" y="1031"/>
                  </a:lnTo>
                  <a:lnTo>
                    <a:pt x="1047" y="996"/>
                  </a:lnTo>
                  <a:lnTo>
                    <a:pt x="1085" y="960"/>
                  </a:lnTo>
                  <a:lnTo>
                    <a:pt x="1119" y="922"/>
                  </a:lnTo>
                  <a:lnTo>
                    <a:pt x="1150" y="883"/>
                  </a:lnTo>
                  <a:lnTo>
                    <a:pt x="1180" y="842"/>
                  </a:lnTo>
                  <a:lnTo>
                    <a:pt x="1205" y="802"/>
                  </a:lnTo>
                  <a:lnTo>
                    <a:pt x="1227" y="759"/>
                  </a:lnTo>
                  <a:lnTo>
                    <a:pt x="1247" y="717"/>
                  </a:lnTo>
                  <a:lnTo>
                    <a:pt x="1263" y="674"/>
                  </a:lnTo>
                  <a:lnTo>
                    <a:pt x="1277" y="631"/>
                  </a:lnTo>
                  <a:lnTo>
                    <a:pt x="1286" y="587"/>
                  </a:lnTo>
                  <a:lnTo>
                    <a:pt x="1293" y="545"/>
                  </a:lnTo>
                  <a:lnTo>
                    <a:pt x="1295" y="502"/>
                  </a:lnTo>
                  <a:lnTo>
                    <a:pt x="1295" y="459"/>
                  </a:lnTo>
                  <a:lnTo>
                    <a:pt x="1291" y="418"/>
                  </a:lnTo>
                  <a:lnTo>
                    <a:pt x="1283" y="377"/>
                  </a:lnTo>
                  <a:lnTo>
                    <a:pt x="1270" y="337"/>
                  </a:lnTo>
                  <a:lnTo>
                    <a:pt x="1255" y="299"/>
                  </a:lnTo>
                  <a:lnTo>
                    <a:pt x="1236" y="262"/>
                  </a:lnTo>
                  <a:lnTo>
                    <a:pt x="1214" y="226"/>
                  </a:lnTo>
                  <a:lnTo>
                    <a:pt x="1187"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19" name="Freeform 23"/>
            <p:cNvSpPr>
              <a:spLocks noEditPoints="1"/>
            </p:cNvSpPr>
            <p:nvPr userDrawn="1"/>
          </p:nvSpPr>
          <p:spPr bwMode="black">
            <a:xfrm>
              <a:off x="1867912" y="3885220"/>
              <a:ext cx="306513" cy="133045"/>
            </a:xfrm>
            <a:custGeom>
              <a:avLst/>
              <a:gdLst>
                <a:gd name="T0" fmla="*/ 266828 w 2487"/>
                <a:gd name="T1" fmla="*/ 104015 h 1077"/>
                <a:gd name="T2" fmla="*/ 250313 w 2487"/>
                <a:gd name="T3" fmla="*/ 94256 h 1077"/>
                <a:gd name="T4" fmla="*/ 239344 w 2487"/>
                <a:gd name="T5" fmla="*/ 69426 h 1077"/>
                <a:gd name="T6" fmla="*/ 229114 w 2487"/>
                <a:gd name="T7" fmla="*/ 54849 h 1077"/>
                <a:gd name="T8" fmla="*/ 213462 w 2487"/>
                <a:gd name="T9" fmla="*/ 55219 h 1077"/>
                <a:gd name="T10" fmla="*/ 195592 w 2487"/>
                <a:gd name="T11" fmla="*/ 67078 h 1077"/>
                <a:gd name="T12" fmla="*/ 159357 w 2487"/>
                <a:gd name="T13" fmla="*/ 101915 h 1077"/>
                <a:gd name="T14" fmla="*/ 154551 w 2487"/>
                <a:gd name="T15" fmla="*/ 102656 h 1077"/>
                <a:gd name="T16" fmla="*/ 161822 w 2487"/>
                <a:gd name="T17" fmla="*/ 72390 h 1077"/>
                <a:gd name="T18" fmla="*/ 167738 w 2487"/>
                <a:gd name="T19" fmla="*/ 44719 h 1077"/>
                <a:gd name="T20" fmla="*/ 165519 w 2487"/>
                <a:gd name="T21" fmla="*/ 29895 h 1077"/>
                <a:gd name="T22" fmla="*/ 153811 w 2487"/>
                <a:gd name="T23" fmla="*/ 25201 h 1077"/>
                <a:gd name="T24" fmla="*/ 127560 w 2487"/>
                <a:gd name="T25" fmla="*/ 27054 h 1077"/>
                <a:gd name="T26" fmla="*/ 92065 w 2487"/>
                <a:gd name="T27" fmla="*/ 27918 h 1077"/>
                <a:gd name="T28" fmla="*/ 60514 w 2487"/>
                <a:gd name="T29" fmla="*/ 21001 h 1077"/>
                <a:gd name="T30" fmla="*/ 67046 w 2487"/>
                <a:gd name="T31" fmla="*/ 9018 h 1077"/>
                <a:gd name="T32" fmla="*/ 64458 w 2487"/>
                <a:gd name="T33" fmla="*/ 1729 h 1077"/>
                <a:gd name="T34" fmla="*/ 55954 w 2487"/>
                <a:gd name="T35" fmla="*/ 247 h 1077"/>
                <a:gd name="T36" fmla="*/ 44985 w 2487"/>
                <a:gd name="T37" fmla="*/ 6053 h 1077"/>
                <a:gd name="T38" fmla="*/ 34139 w 2487"/>
                <a:gd name="T39" fmla="*/ 12353 h 1077"/>
                <a:gd name="T40" fmla="*/ 25635 w 2487"/>
                <a:gd name="T41" fmla="*/ 13712 h 1077"/>
                <a:gd name="T42" fmla="*/ 21198 w 2487"/>
                <a:gd name="T43" fmla="*/ 18653 h 1077"/>
                <a:gd name="T44" fmla="*/ 20952 w 2487"/>
                <a:gd name="T45" fmla="*/ 24583 h 1077"/>
                <a:gd name="T46" fmla="*/ 25265 w 2487"/>
                <a:gd name="T47" fmla="*/ 29524 h 1077"/>
                <a:gd name="T48" fmla="*/ 14790 w 2487"/>
                <a:gd name="T49" fmla="*/ 49290 h 1077"/>
                <a:gd name="T50" fmla="*/ 3328 w 2487"/>
                <a:gd name="T51" fmla="*/ 78443 h 1077"/>
                <a:gd name="T52" fmla="*/ 370 w 2487"/>
                <a:gd name="T53" fmla="*/ 107350 h 1077"/>
                <a:gd name="T54" fmla="*/ 12941 w 2487"/>
                <a:gd name="T55" fmla="*/ 127857 h 1077"/>
                <a:gd name="T56" fmla="*/ 43629 w 2487"/>
                <a:gd name="T57" fmla="*/ 132304 h 1077"/>
                <a:gd name="T58" fmla="*/ 67292 w 2487"/>
                <a:gd name="T59" fmla="*/ 119951 h 1077"/>
                <a:gd name="T60" fmla="*/ 81589 w 2487"/>
                <a:gd name="T61" fmla="*/ 97344 h 1077"/>
                <a:gd name="T62" fmla="*/ 86396 w 2487"/>
                <a:gd name="T63" fmla="*/ 70908 h 1077"/>
                <a:gd name="T64" fmla="*/ 81466 w 2487"/>
                <a:gd name="T65" fmla="*/ 47066 h 1077"/>
                <a:gd name="T66" fmla="*/ 98597 w 2487"/>
                <a:gd name="T67" fmla="*/ 45213 h 1077"/>
                <a:gd name="T68" fmla="*/ 120288 w 2487"/>
                <a:gd name="T69" fmla="*/ 45707 h 1077"/>
                <a:gd name="T70" fmla="*/ 145923 w 2487"/>
                <a:gd name="T71" fmla="*/ 41754 h 1077"/>
                <a:gd name="T72" fmla="*/ 147402 w 2487"/>
                <a:gd name="T73" fmla="*/ 47931 h 1077"/>
                <a:gd name="T74" fmla="*/ 136064 w 2487"/>
                <a:gd name="T75" fmla="*/ 89067 h 1077"/>
                <a:gd name="T76" fmla="*/ 132366 w 2487"/>
                <a:gd name="T77" fmla="*/ 113650 h 1077"/>
                <a:gd name="T78" fmla="*/ 137789 w 2487"/>
                <a:gd name="T79" fmla="*/ 129586 h 1077"/>
                <a:gd name="T80" fmla="*/ 152579 w 2487"/>
                <a:gd name="T81" fmla="*/ 128845 h 1077"/>
                <a:gd name="T82" fmla="*/ 173654 w 2487"/>
                <a:gd name="T83" fmla="*/ 112415 h 1077"/>
                <a:gd name="T84" fmla="*/ 207053 w 2487"/>
                <a:gd name="T85" fmla="*/ 79802 h 1077"/>
                <a:gd name="T86" fmla="*/ 215681 w 2487"/>
                <a:gd name="T87" fmla="*/ 78196 h 1077"/>
                <a:gd name="T88" fmla="*/ 226403 w 2487"/>
                <a:gd name="T89" fmla="*/ 98456 h 1077"/>
                <a:gd name="T90" fmla="*/ 235030 w 2487"/>
                <a:gd name="T91" fmla="*/ 111797 h 1077"/>
                <a:gd name="T92" fmla="*/ 249450 w 2487"/>
                <a:gd name="T93" fmla="*/ 120568 h 1077"/>
                <a:gd name="T94" fmla="*/ 265719 w 2487"/>
                <a:gd name="T95" fmla="*/ 121556 h 1077"/>
                <a:gd name="T96" fmla="*/ 283836 w 2487"/>
                <a:gd name="T97" fmla="*/ 117109 h 1077"/>
                <a:gd name="T98" fmla="*/ 300227 w 2487"/>
                <a:gd name="T99" fmla="*/ 106485 h 1077"/>
                <a:gd name="T100" fmla="*/ 305774 w 2487"/>
                <a:gd name="T101" fmla="*/ 100062 h 1077"/>
                <a:gd name="T102" fmla="*/ 305774 w 2487"/>
                <a:gd name="T103" fmla="*/ 95491 h 1077"/>
                <a:gd name="T104" fmla="*/ 300227 w 2487"/>
                <a:gd name="T105" fmla="*/ 93638 h 1077"/>
                <a:gd name="T106" fmla="*/ 31305 w 2487"/>
                <a:gd name="T107" fmla="*/ 114886 h 1077"/>
                <a:gd name="T108" fmla="*/ 23417 w 2487"/>
                <a:gd name="T109" fmla="*/ 103150 h 1077"/>
                <a:gd name="T110" fmla="*/ 25758 w 2487"/>
                <a:gd name="T111" fmla="*/ 82273 h 1077"/>
                <a:gd name="T112" fmla="*/ 33893 w 2487"/>
                <a:gd name="T113" fmla="*/ 59049 h 1077"/>
                <a:gd name="T114" fmla="*/ 51394 w 2487"/>
                <a:gd name="T115" fmla="*/ 40025 h 1077"/>
                <a:gd name="T116" fmla="*/ 64704 w 2487"/>
                <a:gd name="T117" fmla="*/ 57813 h 1077"/>
                <a:gd name="T118" fmla="*/ 65937 w 2487"/>
                <a:gd name="T119" fmla="*/ 81285 h 1077"/>
                <a:gd name="T120" fmla="*/ 57433 w 2487"/>
                <a:gd name="T121" fmla="*/ 102656 h 1077"/>
                <a:gd name="T122" fmla="*/ 41657 w 2487"/>
                <a:gd name="T123" fmla="*/ 114886 h 10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7" h="1077">
                  <a:moveTo>
                    <a:pt x="2374" y="778"/>
                  </a:moveTo>
                  <a:lnTo>
                    <a:pt x="2331" y="800"/>
                  </a:lnTo>
                  <a:lnTo>
                    <a:pt x="2292" y="817"/>
                  </a:lnTo>
                  <a:lnTo>
                    <a:pt x="2255" y="830"/>
                  </a:lnTo>
                  <a:lnTo>
                    <a:pt x="2223" y="838"/>
                  </a:lnTo>
                  <a:lnTo>
                    <a:pt x="2193" y="842"/>
                  </a:lnTo>
                  <a:lnTo>
                    <a:pt x="2165" y="842"/>
                  </a:lnTo>
                  <a:lnTo>
                    <a:pt x="2140" y="839"/>
                  </a:lnTo>
                  <a:lnTo>
                    <a:pt x="2117" y="833"/>
                  </a:lnTo>
                  <a:lnTo>
                    <a:pt x="2097" y="824"/>
                  </a:lnTo>
                  <a:lnTo>
                    <a:pt x="2078" y="813"/>
                  </a:lnTo>
                  <a:lnTo>
                    <a:pt x="2061" y="798"/>
                  </a:lnTo>
                  <a:lnTo>
                    <a:pt x="2046" y="781"/>
                  </a:lnTo>
                  <a:lnTo>
                    <a:pt x="2031" y="763"/>
                  </a:lnTo>
                  <a:lnTo>
                    <a:pt x="2019" y="744"/>
                  </a:lnTo>
                  <a:lnTo>
                    <a:pt x="2007" y="723"/>
                  </a:lnTo>
                  <a:lnTo>
                    <a:pt x="1997" y="701"/>
                  </a:lnTo>
                  <a:lnTo>
                    <a:pt x="1977" y="655"/>
                  </a:lnTo>
                  <a:lnTo>
                    <a:pt x="1960" y="608"/>
                  </a:lnTo>
                  <a:lnTo>
                    <a:pt x="1951" y="585"/>
                  </a:lnTo>
                  <a:lnTo>
                    <a:pt x="1942" y="562"/>
                  </a:lnTo>
                  <a:lnTo>
                    <a:pt x="1933" y="541"/>
                  </a:lnTo>
                  <a:lnTo>
                    <a:pt x="1922" y="521"/>
                  </a:lnTo>
                  <a:lnTo>
                    <a:pt x="1911" y="501"/>
                  </a:lnTo>
                  <a:lnTo>
                    <a:pt x="1900" y="483"/>
                  </a:lnTo>
                  <a:lnTo>
                    <a:pt x="1888" y="468"/>
                  </a:lnTo>
                  <a:lnTo>
                    <a:pt x="1874" y="455"/>
                  </a:lnTo>
                  <a:lnTo>
                    <a:pt x="1859" y="444"/>
                  </a:lnTo>
                  <a:lnTo>
                    <a:pt x="1843" y="436"/>
                  </a:lnTo>
                  <a:lnTo>
                    <a:pt x="1824" y="431"/>
                  </a:lnTo>
                  <a:lnTo>
                    <a:pt x="1803" y="429"/>
                  </a:lnTo>
                  <a:lnTo>
                    <a:pt x="1787" y="430"/>
                  </a:lnTo>
                  <a:lnTo>
                    <a:pt x="1769" y="434"/>
                  </a:lnTo>
                  <a:lnTo>
                    <a:pt x="1751" y="439"/>
                  </a:lnTo>
                  <a:lnTo>
                    <a:pt x="1732" y="447"/>
                  </a:lnTo>
                  <a:lnTo>
                    <a:pt x="1713" y="456"/>
                  </a:lnTo>
                  <a:lnTo>
                    <a:pt x="1692" y="467"/>
                  </a:lnTo>
                  <a:lnTo>
                    <a:pt x="1671" y="480"/>
                  </a:lnTo>
                  <a:lnTo>
                    <a:pt x="1651" y="493"/>
                  </a:lnTo>
                  <a:lnTo>
                    <a:pt x="1630" y="508"/>
                  </a:lnTo>
                  <a:lnTo>
                    <a:pt x="1609" y="526"/>
                  </a:lnTo>
                  <a:lnTo>
                    <a:pt x="1587" y="543"/>
                  </a:lnTo>
                  <a:lnTo>
                    <a:pt x="1566" y="560"/>
                  </a:lnTo>
                  <a:lnTo>
                    <a:pt x="1525" y="597"/>
                  </a:lnTo>
                  <a:lnTo>
                    <a:pt x="1483" y="636"/>
                  </a:lnTo>
                  <a:lnTo>
                    <a:pt x="1407" y="712"/>
                  </a:lnTo>
                  <a:lnTo>
                    <a:pt x="1341" y="778"/>
                  </a:lnTo>
                  <a:lnTo>
                    <a:pt x="1315" y="805"/>
                  </a:lnTo>
                  <a:lnTo>
                    <a:pt x="1293" y="825"/>
                  </a:lnTo>
                  <a:lnTo>
                    <a:pt x="1284" y="833"/>
                  </a:lnTo>
                  <a:lnTo>
                    <a:pt x="1277" y="838"/>
                  </a:lnTo>
                  <a:lnTo>
                    <a:pt x="1271" y="842"/>
                  </a:lnTo>
                  <a:lnTo>
                    <a:pt x="1265" y="843"/>
                  </a:lnTo>
                  <a:lnTo>
                    <a:pt x="1260" y="842"/>
                  </a:lnTo>
                  <a:lnTo>
                    <a:pt x="1256" y="838"/>
                  </a:lnTo>
                  <a:lnTo>
                    <a:pt x="1254" y="831"/>
                  </a:lnTo>
                  <a:lnTo>
                    <a:pt x="1254" y="822"/>
                  </a:lnTo>
                  <a:lnTo>
                    <a:pt x="1254" y="811"/>
                  </a:lnTo>
                  <a:lnTo>
                    <a:pt x="1256" y="798"/>
                  </a:lnTo>
                  <a:lnTo>
                    <a:pt x="1259" y="782"/>
                  </a:lnTo>
                  <a:lnTo>
                    <a:pt x="1262" y="765"/>
                  </a:lnTo>
                  <a:lnTo>
                    <a:pt x="1285" y="683"/>
                  </a:lnTo>
                  <a:lnTo>
                    <a:pt x="1313" y="586"/>
                  </a:lnTo>
                  <a:lnTo>
                    <a:pt x="1327" y="535"/>
                  </a:lnTo>
                  <a:lnTo>
                    <a:pt x="1340" y="483"/>
                  </a:lnTo>
                  <a:lnTo>
                    <a:pt x="1346" y="457"/>
                  </a:lnTo>
                  <a:lnTo>
                    <a:pt x="1351" y="433"/>
                  </a:lnTo>
                  <a:lnTo>
                    <a:pt x="1355" y="408"/>
                  </a:lnTo>
                  <a:lnTo>
                    <a:pt x="1359" y="385"/>
                  </a:lnTo>
                  <a:lnTo>
                    <a:pt x="1361" y="362"/>
                  </a:lnTo>
                  <a:lnTo>
                    <a:pt x="1363" y="340"/>
                  </a:lnTo>
                  <a:lnTo>
                    <a:pt x="1363" y="320"/>
                  </a:lnTo>
                  <a:lnTo>
                    <a:pt x="1362" y="301"/>
                  </a:lnTo>
                  <a:lnTo>
                    <a:pt x="1360" y="284"/>
                  </a:lnTo>
                  <a:lnTo>
                    <a:pt x="1356" y="268"/>
                  </a:lnTo>
                  <a:lnTo>
                    <a:pt x="1351" y="254"/>
                  </a:lnTo>
                  <a:lnTo>
                    <a:pt x="1343" y="242"/>
                  </a:lnTo>
                  <a:lnTo>
                    <a:pt x="1334" y="232"/>
                  </a:lnTo>
                  <a:lnTo>
                    <a:pt x="1324" y="223"/>
                  </a:lnTo>
                  <a:lnTo>
                    <a:pt x="1312" y="217"/>
                  </a:lnTo>
                  <a:lnTo>
                    <a:pt x="1298" y="212"/>
                  </a:lnTo>
                  <a:lnTo>
                    <a:pt x="1283" y="208"/>
                  </a:lnTo>
                  <a:lnTo>
                    <a:pt x="1267" y="205"/>
                  </a:lnTo>
                  <a:lnTo>
                    <a:pt x="1248" y="204"/>
                  </a:lnTo>
                  <a:lnTo>
                    <a:pt x="1230" y="203"/>
                  </a:lnTo>
                  <a:lnTo>
                    <a:pt x="1209" y="203"/>
                  </a:lnTo>
                  <a:lnTo>
                    <a:pt x="1188" y="204"/>
                  </a:lnTo>
                  <a:lnTo>
                    <a:pt x="1166" y="206"/>
                  </a:lnTo>
                  <a:lnTo>
                    <a:pt x="1141" y="208"/>
                  </a:lnTo>
                  <a:lnTo>
                    <a:pt x="1090" y="213"/>
                  </a:lnTo>
                  <a:lnTo>
                    <a:pt x="1035" y="219"/>
                  </a:lnTo>
                  <a:lnTo>
                    <a:pt x="977" y="224"/>
                  </a:lnTo>
                  <a:lnTo>
                    <a:pt x="914" y="228"/>
                  </a:lnTo>
                  <a:lnTo>
                    <a:pt x="882" y="229"/>
                  </a:lnTo>
                  <a:lnTo>
                    <a:pt x="850" y="230"/>
                  </a:lnTo>
                  <a:lnTo>
                    <a:pt x="816" y="229"/>
                  </a:lnTo>
                  <a:lnTo>
                    <a:pt x="782" y="228"/>
                  </a:lnTo>
                  <a:lnTo>
                    <a:pt x="747" y="226"/>
                  </a:lnTo>
                  <a:lnTo>
                    <a:pt x="711" y="222"/>
                  </a:lnTo>
                  <a:lnTo>
                    <a:pt x="676" y="218"/>
                  </a:lnTo>
                  <a:lnTo>
                    <a:pt x="640" y="211"/>
                  </a:lnTo>
                  <a:lnTo>
                    <a:pt x="604" y="204"/>
                  </a:lnTo>
                  <a:lnTo>
                    <a:pt x="566" y="194"/>
                  </a:lnTo>
                  <a:lnTo>
                    <a:pt x="529" y="183"/>
                  </a:lnTo>
                  <a:lnTo>
                    <a:pt x="491" y="170"/>
                  </a:lnTo>
                  <a:lnTo>
                    <a:pt x="505" y="155"/>
                  </a:lnTo>
                  <a:lnTo>
                    <a:pt x="516" y="140"/>
                  </a:lnTo>
                  <a:lnTo>
                    <a:pt x="525" y="126"/>
                  </a:lnTo>
                  <a:lnTo>
                    <a:pt x="532" y="112"/>
                  </a:lnTo>
                  <a:lnTo>
                    <a:pt x="538" y="99"/>
                  </a:lnTo>
                  <a:lnTo>
                    <a:pt x="541" y="85"/>
                  </a:lnTo>
                  <a:lnTo>
                    <a:pt x="544" y="73"/>
                  </a:lnTo>
                  <a:lnTo>
                    <a:pt x="545" y="62"/>
                  </a:lnTo>
                  <a:lnTo>
                    <a:pt x="544" y="52"/>
                  </a:lnTo>
                  <a:lnTo>
                    <a:pt x="542" y="43"/>
                  </a:lnTo>
                  <a:lnTo>
                    <a:pt x="539" y="34"/>
                  </a:lnTo>
                  <a:lnTo>
                    <a:pt x="535" y="26"/>
                  </a:lnTo>
                  <a:lnTo>
                    <a:pt x="529" y="20"/>
                  </a:lnTo>
                  <a:lnTo>
                    <a:pt x="523" y="14"/>
                  </a:lnTo>
                  <a:lnTo>
                    <a:pt x="515" y="9"/>
                  </a:lnTo>
                  <a:lnTo>
                    <a:pt x="507" y="5"/>
                  </a:lnTo>
                  <a:lnTo>
                    <a:pt x="498" y="2"/>
                  </a:lnTo>
                  <a:lnTo>
                    <a:pt x="487" y="0"/>
                  </a:lnTo>
                  <a:lnTo>
                    <a:pt x="477" y="0"/>
                  </a:lnTo>
                  <a:lnTo>
                    <a:pt x="466" y="0"/>
                  </a:lnTo>
                  <a:lnTo>
                    <a:pt x="454" y="2"/>
                  </a:lnTo>
                  <a:lnTo>
                    <a:pt x="442" y="5"/>
                  </a:lnTo>
                  <a:lnTo>
                    <a:pt x="430" y="9"/>
                  </a:lnTo>
                  <a:lnTo>
                    <a:pt x="418" y="14"/>
                  </a:lnTo>
                  <a:lnTo>
                    <a:pt x="405" y="21"/>
                  </a:lnTo>
                  <a:lnTo>
                    <a:pt x="392" y="29"/>
                  </a:lnTo>
                  <a:lnTo>
                    <a:pt x="378" y="38"/>
                  </a:lnTo>
                  <a:lnTo>
                    <a:pt x="365" y="49"/>
                  </a:lnTo>
                  <a:lnTo>
                    <a:pt x="353" y="61"/>
                  </a:lnTo>
                  <a:lnTo>
                    <a:pt x="340" y="75"/>
                  </a:lnTo>
                  <a:lnTo>
                    <a:pt x="328" y="90"/>
                  </a:lnTo>
                  <a:lnTo>
                    <a:pt x="316" y="108"/>
                  </a:lnTo>
                  <a:lnTo>
                    <a:pt x="303" y="104"/>
                  </a:lnTo>
                  <a:lnTo>
                    <a:pt x="290" y="101"/>
                  </a:lnTo>
                  <a:lnTo>
                    <a:pt x="277" y="100"/>
                  </a:lnTo>
                  <a:lnTo>
                    <a:pt x="265" y="99"/>
                  </a:lnTo>
                  <a:lnTo>
                    <a:pt x="254" y="99"/>
                  </a:lnTo>
                  <a:lnTo>
                    <a:pt x="243" y="100"/>
                  </a:lnTo>
                  <a:lnTo>
                    <a:pt x="233" y="101"/>
                  </a:lnTo>
                  <a:lnTo>
                    <a:pt x="224" y="104"/>
                  </a:lnTo>
                  <a:lnTo>
                    <a:pt x="216" y="107"/>
                  </a:lnTo>
                  <a:lnTo>
                    <a:pt x="208" y="111"/>
                  </a:lnTo>
                  <a:lnTo>
                    <a:pt x="201" y="115"/>
                  </a:lnTo>
                  <a:lnTo>
                    <a:pt x="194" y="120"/>
                  </a:lnTo>
                  <a:lnTo>
                    <a:pt x="188" y="126"/>
                  </a:lnTo>
                  <a:lnTo>
                    <a:pt x="183" y="131"/>
                  </a:lnTo>
                  <a:lnTo>
                    <a:pt x="179" y="137"/>
                  </a:lnTo>
                  <a:lnTo>
                    <a:pt x="175" y="144"/>
                  </a:lnTo>
                  <a:lnTo>
                    <a:pt x="172" y="151"/>
                  </a:lnTo>
                  <a:lnTo>
                    <a:pt x="169" y="157"/>
                  </a:lnTo>
                  <a:lnTo>
                    <a:pt x="168" y="164"/>
                  </a:lnTo>
                  <a:lnTo>
                    <a:pt x="167" y="171"/>
                  </a:lnTo>
                  <a:lnTo>
                    <a:pt x="167" y="179"/>
                  </a:lnTo>
                  <a:lnTo>
                    <a:pt x="167" y="186"/>
                  </a:lnTo>
                  <a:lnTo>
                    <a:pt x="168" y="193"/>
                  </a:lnTo>
                  <a:lnTo>
                    <a:pt x="170" y="199"/>
                  </a:lnTo>
                  <a:lnTo>
                    <a:pt x="173" y="206"/>
                  </a:lnTo>
                  <a:lnTo>
                    <a:pt x="176" y="212"/>
                  </a:lnTo>
                  <a:lnTo>
                    <a:pt x="181" y="218"/>
                  </a:lnTo>
                  <a:lnTo>
                    <a:pt x="186" y="224"/>
                  </a:lnTo>
                  <a:lnTo>
                    <a:pt x="191" y="229"/>
                  </a:lnTo>
                  <a:lnTo>
                    <a:pt x="198" y="234"/>
                  </a:lnTo>
                  <a:lnTo>
                    <a:pt x="205" y="239"/>
                  </a:lnTo>
                  <a:lnTo>
                    <a:pt x="213" y="242"/>
                  </a:lnTo>
                  <a:lnTo>
                    <a:pt x="199" y="264"/>
                  </a:lnTo>
                  <a:lnTo>
                    <a:pt x="184" y="287"/>
                  </a:lnTo>
                  <a:lnTo>
                    <a:pt x="168" y="312"/>
                  </a:lnTo>
                  <a:lnTo>
                    <a:pt x="152" y="339"/>
                  </a:lnTo>
                  <a:lnTo>
                    <a:pt x="136" y="368"/>
                  </a:lnTo>
                  <a:lnTo>
                    <a:pt x="120" y="399"/>
                  </a:lnTo>
                  <a:lnTo>
                    <a:pt x="105" y="430"/>
                  </a:lnTo>
                  <a:lnTo>
                    <a:pt x="90" y="463"/>
                  </a:lnTo>
                  <a:lnTo>
                    <a:pt x="76" y="496"/>
                  </a:lnTo>
                  <a:lnTo>
                    <a:pt x="62" y="531"/>
                  </a:lnTo>
                  <a:lnTo>
                    <a:pt x="50" y="566"/>
                  </a:lnTo>
                  <a:lnTo>
                    <a:pt x="37" y="600"/>
                  </a:lnTo>
                  <a:lnTo>
                    <a:pt x="27" y="635"/>
                  </a:lnTo>
                  <a:lnTo>
                    <a:pt x="18" y="671"/>
                  </a:lnTo>
                  <a:lnTo>
                    <a:pt x="11" y="706"/>
                  </a:lnTo>
                  <a:lnTo>
                    <a:pt x="5" y="740"/>
                  </a:lnTo>
                  <a:lnTo>
                    <a:pt x="2" y="773"/>
                  </a:lnTo>
                  <a:lnTo>
                    <a:pt x="0" y="807"/>
                  </a:lnTo>
                  <a:lnTo>
                    <a:pt x="0" y="839"/>
                  </a:lnTo>
                  <a:lnTo>
                    <a:pt x="3" y="869"/>
                  </a:lnTo>
                  <a:lnTo>
                    <a:pt x="9" y="898"/>
                  </a:lnTo>
                  <a:lnTo>
                    <a:pt x="17" y="926"/>
                  </a:lnTo>
                  <a:lnTo>
                    <a:pt x="28" y="953"/>
                  </a:lnTo>
                  <a:lnTo>
                    <a:pt x="42" y="976"/>
                  </a:lnTo>
                  <a:lnTo>
                    <a:pt x="60" y="998"/>
                  </a:lnTo>
                  <a:lnTo>
                    <a:pt x="81" y="1018"/>
                  </a:lnTo>
                  <a:lnTo>
                    <a:pt x="105" y="1035"/>
                  </a:lnTo>
                  <a:lnTo>
                    <a:pt x="133" y="1049"/>
                  </a:lnTo>
                  <a:lnTo>
                    <a:pt x="165" y="1060"/>
                  </a:lnTo>
                  <a:lnTo>
                    <a:pt x="201" y="1070"/>
                  </a:lnTo>
                  <a:lnTo>
                    <a:pt x="241" y="1075"/>
                  </a:lnTo>
                  <a:lnTo>
                    <a:pt x="286" y="1077"/>
                  </a:lnTo>
                  <a:lnTo>
                    <a:pt x="321" y="1075"/>
                  </a:lnTo>
                  <a:lnTo>
                    <a:pt x="354" y="1071"/>
                  </a:lnTo>
                  <a:lnTo>
                    <a:pt x="387" y="1063"/>
                  </a:lnTo>
                  <a:lnTo>
                    <a:pt x="417" y="1053"/>
                  </a:lnTo>
                  <a:lnTo>
                    <a:pt x="445" y="1041"/>
                  </a:lnTo>
                  <a:lnTo>
                    <a:pt x="473" y="1027"/>
                  </a:lnTo>
                  <a:lnTo>
                    <a:pt x="499" y="1010"/>
                  </a:lnTo>
                  <a:lnTo>
                    <a:pt x="523" y="991"/>
                  </a:lnTo>
                  <a:lnTo>
                    <a:pt x="546" y="971"/>
                  </a:lnTo>
                  <a:lnTo>
                    <a:pt x="567" y="949"/>
                  </a:lnTo>
                  <a:lnTo>
                    <a:pt x="587" y="924"/>
                  </a:lnTo>
                  <a:lnTo>
                    <a:pt x="606" y="899"/>
                  </a:lnTo>
                  <a:lnTo>
                    <a:pt x="622" y="873"/>
                  </a:lnTo>
                  <a:lnTo>
                    <a:pt x="637" y="846"/>
                  </a:lnTo>
                  <a:lnTo>
                    <a:pt x="650" y="818"/>
                  </a:lnTo>
                  <a:lnTo>
                    <a:pt x="662" y="788"/>
                  </a:lnTo>
                  <a:lnTo>
                    <a:pt x="672" y="758"/>
                  </a:lnTo>
                  <a:lnTo>
                    <a:pt x="681" y="728"/>
                  </a:lnTo>
                  <a:lnTo>
                    <a:pt x="688" y="697"/>
                  </a:lnTo>
                  <a:lnTo>
                    <a:pt x="694" y="667"/>
                  </a:lnTo>
                  <a:lnTo>
                    <a:pt x="697" y="635"/>
                  </a:lnTo>
                  <a:lnTo>
                    <a:pt x="700" y="604"/>
                  </a:lnTo>
                  <a:lnTo>
                    <a:pt x="701" y="574"/>
                  </a:lnTo>
                  <a:lnTo>
                    <a:pt x="700" y="544"/>
                  </a:lnTo>
                  <a:lnTo>
                    <a:pt x="697" y="515"/>
                  </a:lnTo>
                  <a:lnTo>
                    <a:pt x="693" y="485"/>
                  </a:lnTo>
                  <a:lnTo>
                    <a:pt x="688" y="458"/>
                  </a:lnTo>
                  <a:lnTo>
                    <a:pt x="681" y="431"/>
                  </a:lnTo>
                  <a:lnTo>
                    <a:pt x="672" y="406"/>
                  </a:lnTo>
                  <a:lnTo>
                    <a:pt x="661" y="381"/>
                  </a:lnTo>
                  <a:lnTo>
                    <a:pt x="649" y="358"/>
                  </a:lnTo>
                  <a:lnTo>
                    <a:pt x="636" y="336"/>
                  </a:lnTo>
                  <a:lnTo>
                    <a:pt x="671" y="345"/>
                  </a:lnTo>
                  <a:lnTo>
                    <a:pt x="705" y="352"/>
                  </a:lnTo>
                  <a:lnTo>
                    <a:pt x="739" y="357"/>
                  </a:lnTo>
                  <a:lnTo>
                    <a:pt x="770" y="362"/>
                  </a:lnTo>
                  <a:lnTo>
                    <a:pt x="800" y="366"/>
                  </a:lnTo>
                  <a:lnTo>
                    <a:pt x="830" y="369"/>
                  </a:lnTo>
                  <a:lnTo>
                    <a:pt x="857" y="371"/>
                  </a:lnTo>
                  <a:lnTo>
                    <a:pt x="883" y="372"/>
                  </a:lnTo>
                  <a:lnTo>
                    <a:pt x="908" y="372"/>
                  </a:lnTo>
                  <a:lnTo>
                    <a:pt x="931" y="372"/>
                  </a:lnTo>
                  <a:lnTo>
                    <a:pt x="955" y="371"/>
                  </a:lnTo>
                  <a:lnTo>
                    <a:pt x="976" y="370"/>
                  </a:lnTo>
                  <a:lnTo>
                    <a:pt x="1015" y="366"/>
                  </a:lnTo>
                  <a:lnTo>
                    <a:pt x="1051" y="361"/>
                  </a:lnTo>
                  <a:lnTo>
                    <a:pt x="1108" y="349"/>
                  </a:lnTo>
                  <a:lnTo>
                    <a:pt x="1150" y="340"/>
                  </a:lnTo>
                  <a:lnTo>
                    <a:pt x="1166" y="338"/>
                  </a:lnTo>
                  <a:lnTo>
                    <a:pt x="1179" y="337"/>
                  </a:lnTo>
                  <a:lnTo>
                    <a:pt x="1184" y="338"/>
                  </a:lnTo>
                  <a:lnTo>
                    <a:pt x="1189" y="340"/>
                  </a:lnTo>
                  <a:lnTo>
                    <a:pt x="1193" y="342"/>
                  </a:lnTo>
                  <a:lnTo>
                    <a:pt x="1196" y="346"/>
                  </a:lnTo>
                  <a:lnTo>
                    <a:pt x="1198" y="352"/>
                  </a:lnTo>
                  <a:lnTo>
                    <a:pt x="1199" y="361"/>
                  </a:lnTo>
                  <a:lnTo>
                    <a:pt x="1198" y="372"/>
                  </a:lnTo>
                  <a:lnTo>
                    <a:pt x="1196" y="388"/>
                  </a:lnTo>
                  <a:lnTo>
                    <a:pt x="1188" y="423"/>
                  </a:lnTo>
                  <a:lnTo>
                    <a:pt x="1177" y="467"/>
                  </a:lnTo>
                  <a:lnTo>
                    <a:pt x="1162" y="517"/>
                  </a:lnTo>
                  <a:lnTo>
                    <a:pt x="1145" y="572"/>
                  </a:lnTo>
                  <a:lnTo>
                    <a:pt x="1128" y="630"/>
                  </a:lnTo>
                  <a:lnTo>
                    <a:pt x="1112" y="691"/>
                  </a:lnTo>
                  <a:lnTo>
                    <a:pt x="1104" y="721"/>
                  </a:lnTo>
                  <a:lnTo>
                    <a:pt x="1097" y="751"/>
                  </a:lnTo>
                  <a:lnTo>
                    <a:pt x="1091" y="781"/>
                  </a:lnTo>
                  <a:lnTo>
                    <a:pt x="1085" y="811"/>
                  </a:lnTo>
                  <a:lnTo>
                    <a:pt x="1081" y="840"/>
                  </a:lnTo>
                  <a:lnTo>
                    <a:pt x="1077" y="868"/>
                  </a:lnTo>
                  <a:lnTo>
                    <a:pt x="1075" y="895"/>
                  </a:lnTo>
                  <a:lnTo>
                    <a:pt x="1074" y="920"/>
                  </a:lnTo>
                  <a:lnTo>
                    <a:pt x="1075" y="945"/>
                  </a:lnTo>
                  <a:lnTo>
                    <a:pt x="1077" y="967"/>
                  </a:lnTo>
                  <a:lnTo>
                    <a:pt x="1081" y="988"/>
                  </a:lnTo>
                  <a:lnTo>
                    <a:pt x="1087" y="1007"/>
                  </a:lnTo>
                  <a:lnTo>
                    <a:pt x="1095" y="1023"/>
                  </a:lnTo>
                  <a:lnTo>
                    <a:pt x="1106" y="1037"/>
                  </a:lnTo>
                  <a:lnTo>
                    <a:pt x="1118" y="1049"/>
                  </a:lnTo>
                  <a:lnTo>
                    <a:pt x="1134" y="1057"/>
                  </a:lnTo>
                  <a:lnTo>
                    <a:pt x="1149" y="1062"/>
                  </a:lnTo>
                  <a:lnTo>
                    <a:pt x="1166" y="1064"/>
                  </a:lnTo>
                  <a:lnTo>
                    <a:pt x="1182" y="1063"/>
                  </a:lnTo>
                  <a:lnTo>
                    <a:pt x="1200" y="1059"/>
                  </a:lnTo>
                  <a:lnTo>
                    <a:pt x="1219" y="1052"/>
                  </a:lnTo>
                  <a:lnTo>
                    <a:pt x="1238" y="1043"/>
                  </a:lnTo>
                  <a:lnTo>
                    <a:pt x="1258" y="1032"/>
                  </a:lnTo>
                  <a:lnTo>
                    <a:pt x="1279" y="1019"/>
                  </a:lnTo>
                  <a:lnTo>
                    <a:pt x="1300" y="1004"/>
                  </a:lnTo>
                  <a:lnTo>
                    <a:pt x="1321" y="988"/>
                  </a:lnTo>
                  <a:lnTo>
                    <a:pt x="1342" y="970"/>
                  </a:lnTo>
                  <a:lnTo>
                    <a:pt x="1364" y="952"/>
                  </a:lnTo>
                  <a:lnTo>
                    <a:pt x="1409" y="910"/>
                  </a:lnTo>
                  <a:lnTo>
                    <a:pt x="1452" y="867"/>
                  </a:lnTo>
                  <a:lnTo>
                    <a:pt x="1538" y="780"/>
                  </a:lnTo>
                  <a:lnTo>
                    <a:pt x="1616" y="703"/>
                  </a:lnTo>
                  <a:lnTo>
                    <a:pt x="1633" y="686"/>
                  </a:lnTo>
                  <a:lnTo>
                    <a:pt x="1650" y="672"/>
                  </a:lnTo>
                  <a:lnTo>
                    <a:pt x="1665" y="659"/>
                  </a:lnTo>
                  <a:lnTo>
                    <a:pt x="1680" y="646"/>
                  </a:lnTo>
                  <a:lnTo>
                    <a:pt x="1693" y="637"/>
                  </a:lnTo>
                  <a:lnTo>
                    <a:pt x="1705" y="631"/>
                  </a:lnTo>
                  <a:lnTo>
                    <a:pt x="1717" y="627"/>
                  </a:lnTo>
                  <a:lnTo>
                    <a:pt x="1727" y="625"/>
                  </a:lnTo>
                  <a:lnTo>
                    <a:pt x="1735" y="626"/>
                  </a:lnTo>
                  <a:lnTo>
                    <a:pt x="1743" y="629"/>
                  </a:lnTo>
                  <a:lnTo>
                    <a:pt x="1750" y="633"/>
                  </a:lnTo>
                  <a:lnTo>
                    <a:pt x="1758" y="640"/>
                  </a:lnTo>
                  <a:lnTo>
                    <a:pt x="1764" y="647"/>
                  </a:lnTo>
                  <a:lnTo>
                    <a:pt x="1771" y="657"/>
                  </a:lnTo>
                  <a:lnTo>
                    <a:pt x="1777" y="667"/>
                  </a:lnTo>
                  <a:lnTo>
                    <a:pt x="1783" y="679"/>
                  </a:lnTo>
                  <a:lnTo>
                    <a:pt x="1808" y="733"/>
                  </a:lnTo>
                  <a:lnTo>
                    <a:pt x="1837" y="797"/>
                  </a:lnTo>
                  <a:lnTo>
                    <a:pt x="1845" y="813"/>
                  </a:lnTo>
                  <a:lnTo>
                    <a:pt x="1853" y="829"/>
                  </a:lnTo>
                  <a:lnTo>
                    <a:pt x="1862" y="845"/>
                  </a:lnTo>
                  <a:lnTo>
                    <a:pt x="1872" y="861"/>
                  </a:lnTo>
                  <a:lnTo>
                    <a:pt x="1883" y="876"/>
                  </a:lnTo>
                  <a:lnTo>
                    <a:pt x="1894" y="891"/>
                  </a:lnTo>
                  <a:lnTo>
                    <a:pt x="1907" y="905"/>
                  </a:lnTo>
                  <a:lnTo>
                    <a:pt x="1920" y="918"/>
                  </a:lnTo>
                  <a:lnTo>
                    <a:pt x="1935" y="932"/>
                  </a:lnTo>
                  <a:lnTo>
                    <a:pt x="1951" y="943"/>
                  </a:lnTo>
                  <a:lnTo>
                    <a:pt x="1967" y="953"/>
                  </a:lnTo>
                  <a:lnTo>
                    <a:pt x="1985" y="963"/>
                  </a:lnTo>
                  <a:lnTo>
                    <a:pt x="2004" y="970"/>
                  </a:lnTo>
                  <a:lnTo>
                    <a:pt x="2024" y="976"/>
                  </a:lnTo>
                  <a:lnTo>
                    <a:pt x="2047" y="981"/>
                  </a:lnTo>
                  <a:lnTo>
                    <a:pt x="2071" y="984"/>
                  </a:lnTo>
                  <a:lnTo>
                    <a:pt x="2088" y="985"/>
                  </a:lnTo>
                  <a:lnTo>
                    <a:pt x="2106" y="986"/>
                  </a:lnTo>
                  <a:lnTo>
                    <a:pt x="2123" y="986"/>
                  </a:lnTo>
                  <a:lnTo>
                    <a:pt x="2139" y="985"/>
                  </a:lnTo>
                  <a:lnTo>
                    <a:pt x="2156" y="984"/>
                  </a:lnTo>
                  <a:lnTo>
                    <a:pt x="2171" y="983"/>
                  </a:lnTo>
                  <a:lnTo>
                    <a:pt x="2186" y="981"/>
                  </a:lnTo>
                  <a:lnTo>
                    <a:pt x="2201" y="978"/>
                  </a:lnTo>
                  <a:lnTo>
                    <a:pt x="2229" y="972"/>
                  </a:lnTo>
                  <a:lnTo>
                    <a:pt x="2255" y="965"/>
                  </a:lnTo>
                  <a:lnTo>
                    <a:pt x="2280" y="957"/>
                  </a:lnTo>
                  <a:lnTo>
                    <a:pt x="2303" y="948"/>
                  </a:lnTo>
                  <a:lnTo>
                    <a:pt x="2323" y="938"/>
                  </a:lnTo>
                  <a:lnTo>
                    <a:pt x="2343" y="927"/>
                  </a:lnTo>
                  <a:lnTo>
                    <a:pt x="2360" y="916"/>
                  </a:lnTo>
                  <a:lnTo>
                    <a:pt x="2377" y="906"/>
                  </a:lnTo>
                  <a:lnTo>
                    <a:pt x="2404" y="887"/>
                  </a:lnTo>
                  <a:lnTo>
                    <a:pt x="2425" y="871"/>
                  </a:lnTo>
                  <a:lnTo>
                    <a:pt x="2436" y="862"/>
                  </a:lnTo>
                  <a:lnTo>
                    <a:pt x="2445" y="853"/>
                  </a:lnTo>
                  <a:lnTo>
                    <a:pt x="2454" y="845"/>
                  </a:lnTo>
                  <a:lnTo>
                    <a:pt x="2461" y="838"/>
                  </a:lnTo>
                  <a:lnTo>
                    <a:pt x="2468" y="830"/>
                  </a:lnTo>
                  <a:lnTo>
                    <a:pt x="2473" y="823"/>
                  </a:lnTo>
                  <a:lnTo>
                    <a:pt x="2477" y="816"/>
                  </a:lnTo>
                  <a:lnTo>
                    <a:pt x="2481" y="810"/>
                  </a:lnTo>
                  <a:lnTo>
                    <a:pt x="2484" y="803"/>
                  </a:lnTo>
                  <a:lnTo>
                    <a:pt x="2486" y="798"/>
                  </a:lnTo>
                  <a:lnTo>
                    <a:pt x="2487" y="792"/>
                  </a:lnTo>
                  <a:lnTo>
                    <a:pt x="2487" y="786"/>
                  </a:lnTo>
                  <a:lnTo>
                    <a:pt x="2486" y="782"/>
                  </a:lnTo>
                  <a:lnTo>
                    <a:pt x="2484" y="777"/>
                  </a:lnTo>
                  <a:lnTo>
                    <a:pt x="2481" y="773"/>
                  </a:lnTo>
                  <a:lnTo>
                    <a:pt x="2478" y="770"/>
                  </a:lnTo>
                  <a:lnTo>
                    <a:pt x="2475" y="767"/>
                  </a:lnTo>
                  <a:lnTo>
                    <a:pt x="2471" y="764"/>
                  </a:lnTo>
                  <a:lnTo>
                    <a:pt x="2466" y="762"/>
                  </a:lnTo>
                  <a:lnTo>
                    <a:pt x="2461" y="760"/>
                  </a:lnTo>
                  <a:lnTo>
                    <a:pt x="2449" y="758"/>
                  </a:lnTo>
                  <a:lnTo>
                    <a:pt x="2436" y="758"/>
                  </a:lnTo>
                  <a:lnTo>
                    <a:pt x="2422" y="760"/>
                  </a:lnTo>
                  <a:lnTo>
                    <a:pt x="2406" y="764"/>
                  </a:lnTo>
                  <a:lnTo>
                    <a:pt x="2390" y="770"/>
                  </a:lnTo>
                  <a:lnTo>
                    <a:pt x="2374" y="778"/>
                  </a:lnTo>
                  <a:close/>
                  <a:moveTo>
                    <a:pt x="294" y="936"/>
                  </a:moveTo>
                  <a:lnTo>
                    <a:pt x="273" y="934"/>
                  </a:lnTo>
                  <a:lnTo>
                    <a:pt x="254" y="930"/>
                  </a:lnTo>
                  <a:lnTo>
                    <a:pt x="239" y="922"/>
                  </a:lnTo>
                  <a:lnTo>
                    <a:pt x="225" y="913"/>
                  </a:lnTo>
                  <a:lnTo>
                    <a:pt x="214" y="901"/>
                  </a:lnTo>
                  <a:lnTo>
                    <a:pt x="205" y="887"/>
                  </a:lnTo>
                  <a:lnTo>
                    <a:pt x="198" y="872"/>
                  </a:lnTo>
                  <a:lnTo>
                    <a:pt x="193" y="854"/>
                  </a:lnTo>
                  <a:lnTo>
                    <a:pt x="190" y="835"/>
                  </a:lnTo>
                  <a:lnTo>
                    <a:pt x="189" y="814"/>
                  </a:lnTo>
                  <a:lnTo>
                    <a:pt x="189" y="792"/>
                  </a:lnTo>
                  <a:lnTo>
                    <a:pt x="190" y="767"/>
                  </a:lnTo>
                  <a:lnTo>
                    <a:pt x="193" y="743"/>
                  </a:lnTo>
                  <a:lnTo>
                    <a:pt x="197" y="718"/>
                  </a:lnTo>
                  <a:lnTo>
                    <a:pt x="202" y="692"/>
                  </a:lnTo>
                  <a:lnTo>
                    <a:pt x="209" y="666"/>
                  </a:lnTo>
                  <a:lnTo>
                    <a:pt x="216" y="638"/>
                  </a:lnTo>
                  <a:lnTo>
                    <a:pt x="224" y="611"/>
                  </a:lnTo>
                  <a:lnTo>
                    <a:pt x="233" y="584"/>
                  </a:lnTo>
                  <a:lnTo>
                    <a:pt x="243" y="557"/>
                  </a:lnTo>
                  <a:lnTo>
                    <a:pt x="253" y="530"/>
                  </a:lnTo>
                  <a:lnTo>
                    <a:pt x="263" y="503"/>
                  </a:lnTo>
                  <a:lnTo>
                    <a:pt x="275" y="478"/>
                  </a:lnTo>
                  <a:lnTo>
                    <a:pt x="285" y="453"/>
                  </a:lnTo>
                  <a:lnTo>
                    <a:pt x="307" y="406"/>
                  </a:lnTo>
                  <a:lnTo>
                    <a:pt x="328" y="363"/>
                  </a:lnTo>
                  <a:lnTo>
                    <a:pt x="348" y="328"/>
                  </a:lnTo>
                  <a:lnTo>
                    <a:pt x="366" y="300"/>
                  </a:lnTo>
                  <a:lnTo>
                    <a:pt x="393" y="311"/>
                  </a:lnTo>
                  <a:lnTo>
                    <a:pt x="417" y="324"/>
                  </a:lnTo>
                  <a:lnTo>
                    <a:pt x="439" y="340"/>
                  </a:lnTo>
                  <a:lnTo>
                    <a:pt x="459" y="357"/>
                  </a:lnTo>
                  <a:lnTo>
                    <a:pt x="476" y="377"/>
                  </a:lnTo>
                  <a:lnTo>
                    <a:pt x="491" y="398"/>
                  </a:lnTo>
                  <a:lnTo>
                    <a:pt x="505" y="420"/>
                  </a:lnTo>
                  <a:lnTo>
                    <a:pt x="516" y="444"/>
                  </a:lnTo>
                  <a:lnTo>
                    <a:pt x="525" y="468"/>
                  </a:lnTo>
                  <a:lnTo>
                    <a:pt x="532" y="494"/>
                  </a:lnTo>
                  <a:lnTo>
                    <a:pt x="537" y="521"/>
                  </a:lnTo>
                  <a:lnTo>
                    <a:pt x="540" y="548"/>
                  </a:lnTo>
                  <a:lnTo>
                    <a:pt x="541" y="575"/>
                  </a:lnTo>
                  <a:lnTo>
                    <a:pt x="541" y="602"/>
                  </a:lnTo>
                  <a:lnTo>
                    <a:pt x="539" y="630"/>
                  </a:lnTo>
                  <a:lnTo>
                    <a:pt x="535" y="658"/>
                  </a:lnTo>
                  <a:lnTo>
                    <a:pt x="530" y="685"/>
                  </a:lnTo>
                  <a:lnTo>
                    <a:pt x="523" y="711"/>
                  </a:lnTo>
                  <a:lnTo>
                    <a:pt x="514" y="737"/>
                  </a:lnTo>
                  <a:lnTo>
                    <a:pt x="505" y="762"/>
                  </a:lnTo>
                  <a:lnTo>
                    <a:pt x="493" y="786"/>
                  </a:lnTo>
                  <a:lnTo>
                    <a:pt x="480" y="810"/>
                  </a:lnTo>
                  <a:lnTo>
                    <a:pt x="466" y="831"/>
                  </a:lnTo>
                  <a:lnTo>
                    <a:pt x="451" y="851"/>
                  </a:lnTo>
                  <a:lnTo>
                    <a:pt x="435" y="869"/>
                  </a:lnTo>
                  <a:lnTo>
                    <a:pt x="418" y="886"/>
                  </a:lnTo>
                  <a:lnTo>
                    <a:pt x="400" y="900"/>
                  </a:lnTo>
                  <a:lnTo>
                    <a:pt x="380" y="912"/>
                  </a:lnTo>
                  <a:lnTo>
                    <a:pt x="359" y="922"/>
                  </a:lnTo>
                  <a:lnTo>
                    <a:pt x="338" y="930"/>
                  </a:lnTo>
                  <a:lnTo>
                    <a:pt x="317" y="934"/>
                  </a:lnTo>
                  <a:lnTo>
                    <a:pt x="294" y="9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sp>
          <p:nvSpPr>
            <p:cNvPr id="20" name="Freeform 24"/>
            <p:cNvSpPr>
              <a:spLocks noEditPoints="1"/>
            </p:cNvSpPr>
            <p:nvPr userDrawn="1"/>
          </p:nvSpPr>
          <p:spPr bwMode="black">
            <a:xfrm>
              <a:off x="1459757" y="3886803"/>
              <a:ext cx="398626" cy="134629"/>
            </a:xfrm>
            <a:custGeom>
              <a:avLst/>
              <a:gdLst>
                <a:gd name="T0" fmla="*/ 374917 w 3245"/>
                <a:gd name="T1" fmla="*/ 88724 h 1091"/>
                <a:gd name="T2" fmla="*/ 387447 w 3245"/>
                <a:gd name="T3" fmla="*/ 27395 h 1091"/>
                <a:gd name="T4" fmla="*/ 377620 w 3245"/>
                <a:gd name="T5" fmla="*/ 16165 h 1091"/>
                <a:gd name="T6" fmla="*/ 366564 w 3245"/>
                <a:gd name="T7" fmla="*/ 28012 h 1091"/>
                <a:gd name="T8" fmla="*/ 340767 w 3245"/>
                <a:gd name="T9" fmla="*/ 54789 h 1091"/>
                <a:gd name="T10" fmla="*/ 266570 w 3245"/>
                <a:gd name="T11" fmla="*/ 51087 h 1091"/>
                <a:gd name="T12" fmla="*/ 267798 w 3245"/>
                <a:gd name="T13" fmla="*/ 32454 h 1091"/>
                <a:gd name="T14" fmla="*/ 292858 w 3245"/>
                <a:gd name="T15" fmla="*/ 22582 h 1091"/>
                <a:gd name="T16" fmla="*/ 312881 w 3245"/>
                <a:gd name="T17" fmla="*/ 31344 h 1091"/>
                <a:gd name="T18" fmla="*/ 325780 w 3245"/>
                <a:gd name="T19" fmla="*/ 26161 h 1091"/>
                <a:gd name="T20" fmla="*/ 316935 w 3245"/>
                <a:gd name="T21" fmla="*/ 8761 h 1091"/>
                <a:gd name="T22" fmla="*/ 274309 w 3245"/>
                <a:gd name="T23" fmla="*/ 5800 h 1091"/>
                <a:gd name="T24" fmla="*/ 214116 w 3245"/>
                <a:gd name="T25" fmla="*/ 35662 h 1091"/>
                <a:gd name="T26" fmla="*/ 160310 w 3245"/>
                <a:gd name="T27" fmla="*/ 46522 h 1091"/>
                <a:gd name="T28" fmla="*/ 168049 w 3245"/>
                <a:gd name="T29" fmla="*/ 20484 h 1091"/>
                <a:gd name="T30" fmla="*/ 195075 w 3245"/>
                <a:gd name="T31" fmla="*/ 20855 h 1091"/>
                <a:gd name="T32" fmla="*/ 206254 w 3245"/>
                <a:gd name="T33" fmla="*/ 26654 h 1091"/>
                <a:gd name="T34" fmla="*/ 212273 w 3245"/>
                <a:gd name="T35" fmla="*/ 15055 h 1091"/>
                <a:gd name="T36" fmla="*/ 196058 w 3245"/>
                <a:gd name="T37" fmla="*/ 1974 h 1091"/>
                <a:gd name="T38" fmla="*/ 163013 w 3245"/>
                <a:gd name="T39" fmla="*/ 2468 h 1091"/>
                <a:gd name="T40" fmla="*/ 140778 w 3245"/>
                <a:gd name="T41" fmla="*/ 19250 h 1091"/>
                <a:gd name="T42" fmla="*/ 137830 w 3245"/>
                <a:gd name="T43" fmla="*/ 46028 h 1091"/>
                <a:gd name="T44" fmla="*/ 154045 w 3245"/>
                <a:gd name="T45" fmla="*/ 88848 h 1091"/>
                <a:gd name="T46" fmla="*/ 100977 w 3245"/>
                <a:gd name="T47" fmla="*/ 100077 h 1091"/>
                <a:gd name="T48" fmla="*/ 81814 w 3245"/>
                <a:gd name="T49" fmla="*/ 53926 h 1091"/>
                <a:gd name="T50" fmla="*/ 41767 w 3245"/>
                <a:gd name="T51" fmla="*/ 102051 h 1091"/>
                <a:gd name="T52" fmla="*/ 22849 w 3245"/>
                <a:gd name="T53" fmla="*/ 106741 h 1091"/>
                <a:gd name="T54" fmla="*/ 47417 w 3245"/>
                <a:gd name="T55" fmla="*/ 57504 h 1091"/>
                <a:gd name="T56" fmla="*/ 74689 w 3245"/>
                <a:gd name="T57" fmla="*/ 31590 h 1091"/>
                <a:gd name="T58" fmla="*/ 88079 w 3245"/>
                <a:gd name="T59" fmla="*/ 46028 h 1091"/>
                <a:gd name="T60" fmla="*/ 95940 w 3245"/>
                <a:gd name="T61" fmla="*/ 35662 h 1091"/>
                <a:gd name="T62" fmla="*/ 85990 w 3245"/>
                <a:gd name="T63" fmla="*/ 14685 h 1091"/>
                <a:gd name="T64" fmla="*/ 44838 w 3245"/>
                <a:gd name="T65" fmla="*/ 29986 h 1091"/>
                <a:gd name="T66" fmla="*/ 1474 w 3245"/>
                <a:gd name="T67" fmla="*/ 102545 h 1091"/>
                <a:gd name="T68" fmla="*/ 22112 w 3245"/>
                <a:gd name="T69" fmla="*/ 134135 h 1091"/>
                <a:gd name="T70" fmla="*/ 56016 w 3245"/>
                <a:gd name="T71" fmla="*/ 106000 h 1091"/>
                <a:gd name="T72" fmla="*/ 95818 w 3245"/>
                <a:gd name="T73" fmla="*/ 127348 h 1091"/>
                <a:gd name="T74" fmla="*/ 131442 w 3245"/>
                <a:gd name="T75" fmla="*/ 123153 h 1091"/>
                <a:gd name="T76" fmla="*/ 162153 w 3245"/>
                <a:gd name="T77" fmla="*/ 130063 h 1091"/>
                <a:gd name="T78" fmla="*/ 197409 w 3245"/>
                <a:gd name="T79" fmla="*/ 114885 h 1091"/>
                <a:gd name="T80" fmla="*/ 194461 w 3245"/>
                <a:gd name="T81" fmla="*/ 85763 h 1091"/>
                <a:gd name="T82" fmla="*/ 229225 w 3245"/>
                <a:gd name="T83" fmla="*/ 41215 h 1091"/>
                <a:gd name="T84" fmla="*/ 244949 w 3245"/>
                <a:gd name="T85" fmla="*/ 52568 h 1091"/>
                <a:gd name="T86" fmla="*/ 270501 w 3245"/>
                <a:gd name="T87" fmla="*/ 89465 h 1091"/>
                <a:gd name="T88" fmla="*/ 243721 w 3245"/>
                <a:gd name="T89" fmla="*/ 112787 h 1091"/>
                <a:gd name="T90" fmla="*/ 265218 w 3245"/>
                <a:gd name="T91" fmla="*/ 132901 h 1091"/>
                <a:gd name="T92" fmla="*/ 302563 w 3245"/>
                <a:gd name="T93" fmla="*/ 117476 h 1091"/>
                <a:gd name="T94" fmla="*/ 324552 w 3245"/>
                <a:gd name="T95" fmla="*/ 79099 h 1091"/>
                <a:gd name="T96" fmla="*/ 353543 w 3245"/>
                <a:gd name="T97" fmla="*/ 93784 h 1091"/>
                <a:gd name="T98" fmla="*/ 370126 w 3245"/>
                <a:gd name="T99" fmla="*/ 124140 h 1091"/>
                <a:gd name="T100" fmla="*/ 393958 w 3245"/>
                <a:gd name="T101" fmla="*/ 115255 h 1091"/>
                <a:gd name="T102" fmla="*/ 397398 w 3245"/>
                <a:gd name="T103" fmla="*/ 105136 h 1091"/>
                <a:gd name="T104" fmla="*/ 164855 w 3245"/>
                <a:gd name="T105" fmla="*/ 98350 h 1091"/>
                <a:gd name="T106" fmla="*/ 182054 w 3245"/>
                <a:gd name="T107" fmla="*/ 106617 h 1091"/>
                <a:gd name="T108" fmla="*/ 171612 w 3245"/>
                <a:gd name="T109" fmla="*/ 117476 h 1091"/>
                <a:gd name="T110" fmla="*/ 159696 w 3245"/>
                <a:gd name="T111" fmla="*/ 111923 h 1091"/>
                <a:gd name="T112" fmla="*/ 274677 w 3245"/>
                <a:gd name="T113" fmla="*/ 102051 h 1091"/>
                <a:gd name="T114" fmla="*/ 283768 w 3245"/>
                <a:gd name="T115" fmla="*/ 114145 h 1091"/>
                <a:gd name="T116" fmla="*/ 270255 w 3245"/>
                <a:gd name="T117" fmla="*/ 120068 h 10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45" h="1091">
                  <a:moveTo>
                    <a:pt x="3165" y="850"/>
                  </a:moveTo>
                  <a:lnTo>
                    <a:pt x="3145" y="858"/>
                  </a:lnTo>
                  <a:lnTo>
                    <a:pt x="3129" y="863"/>
                  </a:lnTo>
                  <a:lnTo>
                    <a:pt x="3114" y="865"/>
                  </a:lnTo>
                  <a:lnTo>
                    <a:pt x="3100" y="863"/>
                  </a:lnTo>
                  <a:lnTo>
                    <a:pt x="3089" y="859"/>
                  </a:lnTo>
                  <a:lnTo>
                    <a:pt x="3079" y="852"/>
                  </a:lnTo>
                  <a:lnTo>
                    <a:pt x="3071" y="843"/>
                  </a:lnTo>
                  <a:lnTo>
                    <a:pt x="3065" y="831"/>
                  </a:lnTo>
                  <a:lnTo>
                    <a:pt x="3059" y="817"/>
                  </a:lnTo>
                  <a:lnTo>
                    <a:pt x="3055" y="801"/>
                  </a:lnTo>
                  <a:lnTo>
                    <a:pt x="3053" y="783"/>
                  </a:lnTo>
                  <a:lnTo>
                    <a:pt x="3051" y="763"/>
                  </a:lnTo>
                  <a:lnTo>
                    <a:pt x="3051" y="741"/>
                  </a:lnTo>
                  <a:lnTo>
                    <a:pt x="3052" y="719"/>
                  </a:lnTo>
                  <a:lnTo>
                    <a:pt x="3053" y="695"/>
                  </a:lnTo>
                  <a:lnTo>
                    <a:pt x="3056" y="671"/>
                  </a:lnTo>
                  <a:lnTo>
                    <a:pt x="3059" y="645"/>
                  </a:lnTo>
                  <a:lnTo>
                    <a:pt x="3063" y="618"/>
                  </a:lnTo>
                  <a:lnTo>
                    <a:pt x="3068" y="591"/>
                  </a:lnTo>
                  <a:lnTo>
                    <a:pt x="3073" y="563"/>
                  </a:lnTo>
                  <a:lnTo>
                    <a:pt x="3084" y="508"/>
                  </a:lnTo>
                  <a:lnTo>
                    <a:pt x="3097" y="452"/>
                  </a:lnTo>
                  <a:lnTo>
                    <a:pt x="3110" y="399"/>
                  </a:lnTo>
                  <a:lnTo>
                    <a:pt x="3123" y="348"/>
                  </a:lnTo>
                  <a:lnTo>
                    <a:pt x="3136" y="302"/>
                  </a:lnTo>
                  <a:lnTo>
                    <a:pt x="3147" y="261"/>
                  </a:lnTo>
                  <a:lnTo>
                    <a:pt x="3151" y="248"/>
                  </a:lnTo>
                  <a:lnTo>
                    <a:pt x="3153" y="235"/>
                  </a:lnTo>
                  <a:lnTo>
                    <a:pt x="3154" y="222"/>
                  </a:lnTo>
                  <a:lnTo>
                    <a:pt x="3153" y="210"/>
                  </a:lnTo>
                  <a:lnTo>
                    <a:pt x="3152" y="200"/>
                  </a:lnTo>
                  <a:lnTo>
                    <a:pt x="3150" y="190"/>
                  </a:lnTo>
                  <a:lnTo>
                    <a:pt x="3146" y="181"/>
                  </a:lnTo>
                  <a:lnTo>
                    <a:pt x="3142" y="172"/>
                  </a:lnTo>
                  <a:lnTo>
                    <a:pt x="3137" y="165"/>
                  </a:lnTo>
                  <a:lnTo>
                    <a:pt x="3132" y="158"/>
                  </a:lnTo>
                  <a:lnTo>
                    <a:pt x="3126" y="152"/>
                  </a:lnTo>
                  <a:lnTo>
                    <a:pt x="3119" y="147"/>
                  </a:lnTo>
                  <a:lnTo>
                    <a:pt x="3112" y="142"/>
                  </a:lnTo>
                  <a:lnTo>
                    <a:pt x="3105" y="138"/>
                  </a:lnTo>
                  <a:lnTo>
                    <a:pt x="3098" y="135"/>
                  </a:lnTo>
                  <a:lnTo>
                    <a:pt x="3090" y="133"/>
                  </a:lnTo>
                  <a:lnTo>
                    <a:pt x="3082" y="132"/>
                  </a:lnTo>
                  <a:lnTo>
                    <a:pt x="3074" y="131"/>
                  </a:lnTo>
                  <a:lnTo>
                    <a:pt x="3065" y="131"/>
                  </a:lnTo>
                  <a:lnTo>
                    <a:pt x="3057" y="132"/>
                  </a:lnTo>
                  <a:lnTo>
                    <a:pt x="3049" y="134"/>
                  </a:lnTo>
                  <a:lnTo>
                    <a:pt x="3042" y="137"/>
                  </a:lnTo>
                  <a:lnTo>
                    <a:pt x="3033" y="140"/>
                  </a:lnTo>
                  <a:lnTo>
                    <a:pt x="3026" y="145"/>
                  </a:lnTo>
                  <a:lnTo>
                    <a:pt x="3019" y="150"/>
                  </a:lnTo>
                  <a:lnTo>
                    <a:pt x="3012" y="156"/>
                  </a:lnTo>
                  <a:lnTo>
                    <a:pt x="3007" y="163"/>
                  </a:lnTo>
                  <a:lnTo>
                    <a:pt x="3001" y="170"/>
                  </a:lnTo>
                  <a:lnTo>
                    <a:pt x="2997" y="179"/>
                  </a:lnTo>
                  <a:lnTo>
                    <a:pt x="2993" y="188"/>
                  </a:lnTo>
                  <a:lnTo>
                    <a:pt x="2990" y="199"/>
                  </a:lnTo>
                  <a:lnTo>
                    <a:pt x="2987" y="210"/>
                  </a:lnTo>
                  <a:lnTo>
                    <a:pt x="2984" y="227"/>
                  </a:lnTo>
                  <a:lnTo>
                    <a:pt x="2979" y="243"/>
                  </a:lnTo>
                  <a:lnTo>
                    <a:pt x="2973" y="258"/>
                  </a:lnTo>
                  <a:lnTo>
                    <a:pt x="2965" y="274"/>
                  </a:lnTo>
                  <a:lnTo>
                    <a:pt x="2955" y="289"/>
                  </a:lnTo>
                  <a:lnTo>
                    <a:pt x="2945" y="304"/>
                  </a:lnTo>
                  <a:lnTo>
                    <a:pt x="2933" y="319"/>
                  </a:lnTo>
                  <a:lnTo>
                    <a:pt x="2919" y="333"/>
                  </a:lnTo>
                  <a:lnTo>
                    <a:pt x="2904" y="348"/>
                  </a:lnTo>
                  <a:lnTo>
                    <a:pt x="2889" y="362"/>
                  </a:lnTo>
                  <a:lnTo>
                    <a:pt x="2872" y="377"/>
                  </a:lnTo>
                  <a:lnTo>
                    <a:pt x="2854" y="390"/>
                  </a:lnTo>
                  <a:lnTo>
                    <a:pt x="2836" y="404"/>
                  </a:lnTo>
                  <a:lnTo>
                    <a:pt x="2815" y="417"/>
                  </a:lnTo>
                  <a:lnTo>
                    <a:pt x="2795" y="431"/>
                  </a:lnTo>
                  <a:lnTo>
                    <a:pt x="2774" y="444"/>
                  </a:lnTo>
                  <a:lnTo>
                    <a:pt x="2730" y="470"/>
                  </a:lnTo>
                  <a:lnTo>
                    <a:pt x="2683" y="495"/>
                  </a:lnTo>
                  <a:lnTo>
                    <a:pt x="2634" y="521"/>
                  </a:lnTo>
                  <a:lnTo>
                    <a:pt x="2584" y="545"/>
                  </a:lnTo>
                  <a:lnTo>
                    <a:pt x="2481" y="592"/>
                  </a:lnTo>
                  <a:lnTo>
                    <a:pt x="2380" y="639"/>
                  </a:lnTo>
                  <a:lnTo>
                    <a:pt x="2341" y="600"/>
                  </a:lnTo>
                  <a:lnTo>
                    <a:pt x="2302" y="564"/>
                  </a:lnTo>
                  <a:lnTo>
                    <a:pt x="2264" y="528"/>
                  </a:lnTo>
                  <a:lnTo>
                    <a:pt x="2228" y="492"/>
                  </a:lnTo>
                  <a:lnTo>
                    <a:pt x="2212" y="475"/>
                  </a:lnTo>
                  <a:lnTo>
                    <a:pt x="2198" y="458"/>
                  </a:lnTo>
                  <a:lnTo>
                    <a:pt x="2185" y="440"/>
                  </a:lnTo>
                  <a:lnTo>
                    <a:pt x="2174" y="423"/>
                  </a:lnTo>
                  <a:lnTo>
                    <a:pt x="2170" y="414"/>
                  </a:lnTo>
                  <a:lnTo>
                    <a:pt x="2166" y="405"/>
                  </a:lnTo>
                  <a:lnTo>
                    <a:pt x="2162" y="396"/>
                  </a:lnTo>
                  <a:lnTo>
                    <a:pt x="2160" y="387"/>
                  </a:lnTo>
                  <a:lnTo>
                    <a:pt x="2157" y="378"/>
                  </a:lnTo>
                  <a:lnTo>
                    <a:pt x="2156" y="368"/>
                  </a:lnTo>
                  <a:lnTo>
                    <a:pt x="2155" y="358"/>
                  </a:lnTo>
                  <a:lnTo>
                    <a:pt x="2155" y="348"/>
                  </a:lnTo>
                  <a:lnTo>
                    <a:pt x="2156" y="336"/>
                  </a:lnTo>
                  <a:lnTo>
                    <a:pt x="2158" y="323"/>
                  </a:lnTo>
                  <a:lnTo>
                    <a:pt x="2160" y="312"/>
                  </a:lnTo>
                  <a:lnTo>
                    <a:pt x="2163" y="301"/>
                  </a:lnTo>
                  <a:lnTo>
                    <a:pt x="2166" y="291"/>
                  </a:lnTo>
                  <a:lnTo>
                    <a:pt x="2170" y="281"/>
                  </a:lnTo>
                  <a:lnTo>
                    <a:pt x="2175" y="271"/>
                  </a:lnTo>
                  <a:lnTo>
                    <a:pt x="2180" y="263"/>
                  </a:lnTo>
                  <a:lnTo>
                    <a:pt x="2186" y="254"/>
                  </a:lnTo>
                  <a:lnTo>
                    <a:pt x="2192" y="247"/>
                  </a:lnTo>
                  <a:lnTo>
                    <a:pt x="2199" y="240"/>
                  </a:lnTo>
                  <a:lnTo>
                    <a:pt x="2206" y="233"/>
                  </a:lnTo>
                  <a:lnTo>
                    <a:pt x="2213" y="227"/>
                  </a:lnTo>
                  <a:lnTo>
                    <a:pt x="2221" y="220"/>
                  </a:lnTo>
                  <a:lnTo>
                    <a:pt x="2229" y="215"/>
                  </a:lnTo>
                  <a:lnTo>
                    <a:pt x="2238" y="210"/>
                  </a:lnTo>
                  <a:lnTo>
                    <a:pt x="2256" y="202"/>
                  </a:lnTo>
                  <a:lnTo>
                    <a:pt x="2277" y="195"/>
                  </a:lnTo>
                  <a:lnTo>
                    <a:pt x="2297" y="190"/>
                  </a:lnTo>
                  <a:lnTo>
                    <a:pt x="2318" y="186"/>
                  </a:lnTo>
                  <a:lnTo>
                    <a:pt x="2339" y="184"/>
                  </a:lnTo>
                  <a:lnTo>
                    <a:pt x="2361" y="183"/>
                  </a:lnTo>
                  <a:lnTo>
                    <a:pt x="2384" y="183"/>
                  </a:lnTo>
                  <a:lnTo>
                    <a:pt x="2405" y="184"/>
                  </a:lnTo>
                  <a:lnTo>
                    <a:pt x="2421" y="186"/>
                  </a:lnTo>
                  <a:lnTo>
                    <a:pt x="2435" y="189"/>
                  </a:lnTo>
                  <a:lnTo>
                    <a:pt x="2448" y="192"/>
                  </a:lnTo>
                  <a:lnTo>
                    <a:pt x="2461" y="197"/>
                  </a:lnTo>
                  <a:lnTo>
                    <a:pt x="2472" y="202"/>
                  </a:lnTo>
                  <a:lnTo>
                    <a:pt x="2481" y="207"/>
                  </a:lnTo>
                  <a:lnTo>
                    <a:pt x="2491" y="214"/>
                  </a:lnTo>
                  <a:lnTo>
                    <a:pt x="2498" y="221"/>
                  </a:lnTo>
                  <a:lnTo>
                    <a:pt x="2506" y="229"/>
                  </a:lnTo>
                  <a:lnTo>
                    <a:pt x="2513" y="236"/>
                  </a:lnTo>
                  <a:lnTo>
                    <a:pt x="2521" y="242"/>
                  </a:lnTo>
                  <a:lnTo>
                    <a:pt x="2530" y="247"/>
                  </a:lnTo>
                  <a:lnTo>
                    <a:pt x="2538" y="251"/>
                  </a:lnTo>
                  <a:lnTo>
                    <a:pt x="2547" y="254"/>
                  </a:lnTo>
                  <a:lnTo>
                    <a:pt x="2555" y="256"/>
                  </a:lnTo>
                  <a:lnTo>
                    <a:pt x="2564" y="257"/>
                  </a:lnTo>
                  <a:lnTo>
                    <a:pt x="2572" y="258"/>
                  </a:lnTo>
                  <a:lnTo>
                    <a:pt x="2580" y="257"/>
                  </a:lnTo>
                  <a:lnTo>
                    <a:pt x="2588" y="256"/>
                  </a:lnTo>
                  <a:lnTo>
                    <a:pt x="2597" y="255"/>
                  </a:lnTo>
                  <a:lnTo>
                    <a:pt x="2605" y="252"/>
                  </a:lnTo>
                  <a:lnTo>
                    <a:pt x="2612" y="249"/>
                  </a:lnTo>
                  <a:lnTo>
                    <a:pt x="2619" y="246"/>
                  </a:lnTo>
                  <a:lnTo>
                    <a:pt x="2626" y="242"/>
                  </a:lnTo>
                  <a:lnTo>
                    <a:pt x="2632" y="237"/>
                  </a:lnTo>
                  <a:lnTo>
                    <a:pt x="2638" y="232"/>
                  </a:lnTo>
                  <a:lnTo>
                    <a:pt x="2643" y="226"/>
                  </a:lnTo>
                  <a:lnTo>
                    <a:pt x="2648" y="219"/>
                  </a:lnTo>
                  <a:lnTo>
                    <a:pt x="2652" y="212"/>
                  </a:lnTo>
                  <a:lnTo>
                    <a:pt x="2655" y="205"/>
                  </a:lnTo>
                  <a:lnTo>
                    <a:pt x="2657" y="198"/>
                  </a:lnTo>
                  <a:lnTo>
                    <a:pt x="2659" y="191"/>
                  </a:lnTo>
                  <a:lnTo>
                    <a:pt x="2660" y="183"/>
                  </a:lnTo>
                  <a:lnTo>
                    <a:pt x="2660" y="174"/>
                  </a:lnTo>
                  <a:lnTo>
                    <a:pt x="2659" y="166"/>
                  </a:lnTo>
                  <a:lnTo>
                    <a:pt x="2657" y="157"/>
                  </a:lnTo>
                  <a:lnTo>
                    <a:pt x="2654" y="149"/>
                  </a:lnTo>
                  <a:lnTo>
                    <a:pt x="2650" y="140"/>
                  </a:lnTo>
                  <a:lnTo>
                    <a:pt x="2644" y="131"/>
                  </a:lnTo>
                  <a:lnTo>
                    <a:pt x="2638" y="122"/>
                  </a:lnTo>
                  <a:lnTo>
                    <a:pt x="2626" y="108"/>
                  </a:lnTo>
                  <a:lnTo>
                    <a:pt x="2613" y="95"/>
                  </a:lnTo>
                  <a:lnTo>
                    <a:pt x="2598" y="82"/>
                  </a:lnTo>
                  <a:lnTo>
                    <a:pt x="2580" y="71"/>
                  </a:lnTo>
                  <a:lnTo>
                    <a:pt x="2563" y="62"/>
                  </a:lnTo>
                  <a:lnTo>
                    <a:pt x="2544" y="53"/>
                  </a:lnTo>
                  <a:lnTo>
                    <a:pt x="2525" y="46"/>
                  </a:lnTo>
                  <a:lnTo>
                    <a:pt x="2504" y="40"/>
                  </a:lnTo>
                  <a:lnTo>
                    <a:pt x="2482" y="35"/>
                  </a:lnTo>
                  <a:lnTo>
                    <a:pt x="2460" y="31"/>
                  </a:lnTo>
                  <a:lnTo>
                    <a:pt x="2437" y="28"/>
                  </a:lnTo>
                  <a:lnTo>
                    <a:pt x="2413" y="26"/>
                  </a:lnTo>
                  <a:lnTo>
                    <a:pt x="2390" y="25"/>
                  </a:lnTo>
                  <a:lnTo>
                    <a:pt x="2364" y="26"/>
                  </a:lnTo>
                  <a:lnTo>
                    <a:pt x="2340" y="28"/>
                  </a:lnTo>
                  <a:lnTo>
                    <a:pt x="2315" y="30"/>
                  </a:lnTo>
                  <a:lnTo>
                    <a:pt x="2289" y="35"/>
                  </a:lnTo>
                  <a:lnTo>
                    <a:pt x="2261" y="40"/>
                  </a:lnTo>
                  <a:lnTo>
                    <a:pt x="2233" y="47"/>
                  </a:lnTo>
                  <a:lnTo>
                    <a:pt x="2206" y="54"/>
                  </a:lnTo>
                  <a:lnTo>
                    <a:pt x="2178" y="63"/>
                  </a:lnTo>
                  <a:lnTo>
                    <a:pt x="2149" y="73"/>
                  </a:lnTo>
                  <a:lnTo>
                    <a:pt x="2120" y="83"/>
                  </a:lnTo>
                  <a:lnTo>
                    <a:pt x="2091" y="96"/>
                  </a:lnTo>
                  <a:lnTo>
                    <a:pt x="2063" y="108"/>
                  </a:lnTo>
                  <a:lnTo>
                    <a:pt x="2033" y="121"/>
                  </a:lnTo>
                  <a:lnTo>
                    <a:pt x="2004" y="135"/>
                  </a:lnTo>
                  <a:lnTo>
                    <a:pt x="1975" y="149"/>
                  </a:lnTo>
                  <a:lnTo>
                    <a:pt x="1946" y="165"/>
                  </a:lnTo>
                  <a:lnTo>
                    <a:pt x="1916" y="181"/>
                  </a:lnTo>
                  <a:lnTo>
                    <a:pt x="1887" y="197"/>
                  </a:lnTo>
                  <a:lnTo>
                    <a:pt x="1858" y="214"/>
                  </a:lnTo>
                  <a:lnTo>
                    <a:pt x="1799" y="251"/>
                  </a:lnTo>
                  <a:lnTo>
                    <a:pt x="1743" y="289"/>
                  </a:lnTo>
                  <a:lnTo>
                    <a:pt x="1686" y="328"/>
                  </a:lnTo>
                  <a:lnTo>
                    <a:pt x="1632" y="370"/>
                  </a:lnTo>
                  <a:lnTo>
                    <a:pt x="1578" y="411"/>
                  </a:lnTo>
                  <a:lnTo>
                    <a:pt x="1527" y="453"/>
                  </a:lnTo>
                  <a:lnTo>
                    <a:pt x="1477" y="495"/>
                  </a:lnTo>
                  <a:lnTo>
                    <a:pt x="1431" y="538"/>
                  </a:lnTo>
                  <a:lnTo>
                    <a:pt x="1402" y="510"/>
                  </a:lnTo>
                  <a:lnTo>
                    <a:pt x="1375" y="481"/>
                  </a:lnTo>
                  <a:lnTo>
                    <a:pt x="1362" y="466"/>
                  </a:lnTo>
                  <a:lnTo>
                    <a:pt x="1350" y="452"/>
                  </a:lnTo>
                  <a:lnTo>
                    <a:pt x="1339" y="437"/>
                  </a:lnTo>
                  <a:lnTo>
                    <a:pt x="1329" y="423"/>
                  </a:lnTo>
                  <a:lnTo>
                    <a:pt x="1320" y="408"/>
                  </a:lnTo>
                  <a:lnTo>
                    <a:pt x="1312" y="393"/>
                  </a:lnTo>
                  <a:lnTo>
                    <a:pt x="1305" y="377"/>
                  </a:lnTo>
                  <a:lnTo>
                    <a:pt x="1299" y="361"/>
                  </a:lnTo>
                  <a:lnTo>
                    <a:pt x="1294" y="345"/>
                  </a:lnTo>
                  <a:lnTo>
                    <a:pt x="1291" y="329"/>
                  </a:lnTo>
                  <a:lnTo>
                    <a:pt x="1289" y="312"/>
                  </a:lnTo>
                  <a:lnTo>
                    <a:pt x="1289" y="295"/>
                  </a:lnTo>
                  <a:lnTo>
                    <a:pt x="1291" y="280"/>
                  </a:lnTo>
                  <a:lnTo>
                    <a:pt x="1294" y="265"/>
                  </a:lnTo>
                  <a:lnTo>
                    <a:pt x="1298" y="251"/>
                  </a:lnTo>
                  <a:lnTo>
                    <a:pt x="1304" y="237"/>
                  </a:lnTo>
                  <a:lnTo>
                    <a:pt x="1312" y="222"/>
                  </a:lnTo>
                  <a:lnTo>
                    <a:pt x="1321" y="209"/>
                  </a:lnTo>
                  <a:lnTo>
                    <a:pt x="1331" y="197"/>
                  </a:lnTo>
                  <a:lnTo>
                    <a:pt x="1342" y="186"/>
                  </a:lnTo>
                  <a:lnTo>
                    <a:pt x="1355" y="175"/>
                  </a:lnTo>
                  <a:lnTo>
                    <a:pt x="1368" y="166"/>
                  </a:lnTo>
                  <a:lnTo>
                    <a:pt x="1384" y="157"/>
                  </a:lnTo>
                  <a:lnTo>
                    <a:pt x="1400" y="150"/>
                  </a:lnTo>
                  <a:lnTo>
                    <a:pt x="1416" y="145"/>
                  </a:lnTo>
                  <a:lnTo>
                    <a:pt x="1433" y="141"/>
                  </a:lnTo>
                  <a:lnTo>
                    <a:pt x="1451" y="138"/>
                  </a:lnTo>
                  <a:lnTo>
                    <a:pt x="1469" y="137"/>
                  </a:lnTo>
                  <a:lnTo>
                    <a:pt x="1481" y="138"/>
                  </a:lnTo>
                  <a:lnTo>
                    <a:pt x="1493" y="139"/>
                  </a:lnTo>
                  <a:lnTo>
                    <a:pt x="1505" y="140"/>
                  </a:lnTo>
                  <a:lnTo>
                    <a:pt x="1516" y="142"/>
                  </a:lnTo>
                  <a:lnTo>
                    <a:pt x="1539" y="148"/>
                  </a:lnTo>
                  <a:lnTo>
                    <a:pt x="1560" y="156"/>
                  </a:lnTo>
                  <a:lnTo>
                    <a:pt x="1570" y="160"/>
                  </a:lnTo>
                  <a:lnTo>
                    <a:pt x="1580" y="164"/>
                  </a:lnTo>
                  <a:lnTo>
                    <a:pt x="1588" y="169"/>
                  </a:lnTo>
                  <a:lnTo>
                    <a:pt x="1596" y="174"/>
                  </a:lnTo>
                  <a:lnTo>
                    <a:pt x="1604" y="179"/>
                  </a:lnTo>
                  <a:lnTo>
                    <a:pt x="1610" y="184"/>
                  </a:lnTo>
                  <a:lnTo>
                    <a:pt x="1616" y="190"/>
                  </a:lnTo>
                  <a:lnTo>
                    <a:pt x="1620" y="195"/>
                  </a:lnTo>
                  <a:lnTo>
                    <a:pt x="1624" y="202"/>
                  </a:lnTo>
                  <a:lnTo>
                    <a:pt x="1629" y="207"/>
                  </a:lnTo>
                  <a:lnTo>
                    <a:pt x="1635" y="211"/>
                  </a:lnTo>
                  <a:lnTo>
                    <a:pt x="1641" y="215"/>
                  </a:lnTo>
                  <a:lnTo>
                    <a:pt x="1647" y="217"/>
                  </a:lnTo>
                  <a:lnTo>
                    <a:pt x="1653" y="219"/>
                  </a:lnTo>
                  <a:lnTo>
                    <a:pt x="1659" y="219"/>
                  </a:lnTo>
                  <a:lnTo>
                    <a:pt x="1666" y="219"/>
                  </a:lnTo>
                  <a:lnTo>
                    <a:pt x="1672" y="218"/>
                  </a:lnTo>
                  <a:lnTo>
                    <a:pt x="1679" y="216"/>
                  </a:lnTo>
                  <a:lnTo>
                    <a:pt x="1685" y="213"/>
                  </a:lnTo>
                  <a:lnTo>
                    <a:pt x="1691" y="210"/>
                  </a:lnTo>
                  <a:lnTo>
                    <a:pt x="1697" y="206"/>
                  </a:lnTo>
                  <a:lnTo>
                    <a:pt x="1702" y="202"/>
                  </a:lnTo>
                  <a:lnTo>
                    <a:pt x="1707" y="197"/>
                  </a:lnTo>
                  <a:lnTo>
                    <a:pt x="1713" y="191"/>
                  </a:lnTo>
                  <a:lnTo>
                    <a:pt x="1718" y="185"/>
                  </a:lnTo>
                  <a:lnTo>
                    <a:pt x="1721" y="178"/>
                  </a:lnTo>
                  <a:lnTo>
                    <a:pt x="1724" y="171"/>
                  </a:lnTo>
                  <a:lnTo>
                    <a:pt x="1727" y="164"/>
                  </a:lnTo>
                  <a:lnTo>
                    <a:pt x="1729" y="156"/>
                  </a:lnTo>
                  <a:lnTo>
                    <a:pt x="1730" y="148"/>
                  </a:lnTo>
                  <a:lnTo>
                    <a:pt x="1730" y="140"/>
                  </a:lnTo>
                  <a:lnTo>
                    <a:pt x="1729" y="131"/>
                  </a:lnTo>
                  <a:lnTo>
                    <a:pt x="1728" y="122"/>
                  </a:lnTo>
                  <a:lnTo>
                    <a:pt x="1725" y="113"/>
                  </a:lnTo>
                  <a:lnTo>
                    <a:pt x="1721" y="104"/>
                  </a:lnTo>
                  <a:lnTo>
                    <a:pt x="1716" y="95"/>
                  </a:lnTo>
                  <a:lnTo>
                    <a:pt x="1709" y="85"/>
                  </a:lnTo>
                  <a:lnTo>
                    <a:pt x="1702" y="76"/>
                  </a:lnTo>
                  <a:lnTo>
                    <a:pt x="1693" y="67"/>
                  </a:lnTo>
                  <a:lnTo>
                    <a:pt x="1683" y="58"/>
                  </a:lnTo>
                  <a:lnTo>
                    <a:pt x="1675" y="52"/>
                  </a:lnTo>
                  <a:lnTo>
                    <a:pt x="1666" y="46"/>
                  </a:lnTo>
                  <a:lnTo>
                    <a:pt x="1656" y="40"/>
                  </a:lnTo>
                  <a:lnTo>
                    <a:pt x="1646" y="34"/>
                  </a:lnTo>
                  <a:lnTo>
                    <a:pt x="1634" y="29"/>
                  </a:lnTo>
                  <a:lnTo>
                    <a:pt x="1622" y="25"/>
                  </a:lnTo>
                  <a:lnTo>
                    <a:pt x="1610" y="20"/>
                  </a:lnTo>
                  <a:lnTo>
                    <a:pt x="1596" y="16"/>
                  </a:lnTo>
                  <a:lnTo>
                    <a:pt x="1582" y="13"/>
                  </a:lnTo>
                  <a:lnTo>
                    <a:pt x="1567" y="9"/>
                  </a:lnTo>
                  <a:lnTo>
                    <a:pt x="1552" y="7"/>
                  </a:lnTo>
                  <a:lnTo>
                    <a:pt x="1537" y="4"/>
                  </a:lnTo>
                  <a:lnTo>
                    <a:pt x="1504" y="1"/>
                  </a:lnTo>
                  <a:lnTo>
                    <a:pt x="1467" y="0"/>
                  </a:lnTo>
                  <a:lnTo>
                    <a:pt x="1452" y="0"/>
                  </a:lnTo>
                  <a:lnTo>
                    <a:pt x="1436" y="0"/>
                  </a:lnTo>
                  <a:lnTo>
                    <a:pt x="1420" y="1"/>
                  </a:lnTo>
                  <a:lnTo>
                    <a:pt x="1405" y="3"/>
                  </a:lnTo>
                  <a:lnTo>
                    <a:pt x="1389" y="5"/>
                  </a:lnTo>
                  <a:lnTo>
                    <a:pt x="1373" y="8"/>
                  </a:lnTo>
                  <a:lnTo>
                    <a:pt x="1357" y="11"/>
                  </a:lnTo>
                  <a:lnTo>
                    <a:pt x="1342" y="15"/>
                  </a:lnTo>
                  <a:lnTo>
                    <a:pt x="1327" y="20"/>
                  </a:lnTo>
                  <a:lnTo>
                    <a:pt x="1312" y="25"/>
                  </a:lnTo>
                  <a:lnTo>
                    <a:pt x="1298" y="30"/>
                  </a:lnTo>
                  <a:lnTo>
                    <a:pt x="1283" y="36"/>
                  </a:lnTo>
                  <a:lnTo>
                    <a:pt x="1269" y="43"/>
                  </a:lnTo>
                  <a:lnTo>
                    <a:pt x="1255" y="50"/>
                  </a:lnTo>
                  <a:lnTo>
                    <a:pt x="1242" y="58"/>
                  </a:lnTo>
                  <a:lnTo>
                    <a:pt x="1229" y="66"/>
                  </a:lnTo>
                  <a:lnTo>
                    <a:pt x="1217" y="75"/>
                  </a:lnTo>
                  <a:lnTo>
                    <a:pt x="1205" y="85"/>
                  </a:lnTo>
                  <a:lnTo>
                    <a:pt x="1194" y="96"/>
                  </a:lnTo>
                  <a:lnTo>
                    <a:pt x="1183" y="107"/>
                  </a:lnTo>
                  <a:lnTo>
                    <a:pt x="1173" y="118"/>
                  </a:lnTo>
                  <a:lnTo>
                    <a:pt x="1164" y="130"/>
                  </a:lnTo>
                  <a:lnTo>
                    <a:pt x="1154" y="142"/>
                  </a:lnTo>
                  <a:lnTo>
                    <a:pt x="1146" y="156"/>
                  </a:lnTo>
                  <a:lnTo>
                    <a:pt x="1138" y="169"/>
                  </a:lnTo>
                  <a:lnTo>
                    <a:pt x="1132" y="184"/>
                  </a:lnTo>
                  <a:lnTo>
                    <a:pt x="1126" y="199"/>
                  </a:lnTo>
                  <a:lnTo>
                    <a:pt x="1121" y="214"/>
                  </a:lnTo>
                  <a:lnTo>
                    <a:pt x="1117" y="232"/>
                  </a:lnTo>
                  <a:lnTo>
                    <a:pt x="1114" y="249"/>
                  </a:lnTo>
                  <a:lnTo>
                    <a:pt x="1112" y="266"/>
                  </a:lnTo>
                  <a:lnTo>
                    <a:pt x="1110" y="285"/>
                  </a:lnTo>
                  <a:lnTo>
                    <a:pt x="1110" y="297"/>
                  </a:lnTo>
                  <a:lnTo>
                    <a:pt x="1111" y="310"/>
                  </a:lnTo>
                  <a:lnTo>
                    <a:pt x="1112" y="323"/>
                  </a:lnTo>
                  <a:lnTo>
                    <a:pt x="1113" y="335"/>
                  </a:lnTo>
                  <a:lnTo>
                    <a:pt x="1116" y="348"/>
                  </a:lnTo>
                  <a:lnTo>
                    <a:pt x="1119" y="360"/>
                  </a:lnTo>
                  <a:lnTo>
                    <a:pt x="1122" y="373"/>
                  </a:lnTo>
                  <a:lnTo>
                    <a:pt x="1126" y="385"/>
                  </a:lnTo>
                  <a:lnTo>
                    <a:pt x="1136" y="409"/>
                  </a:lnTo>
                  <a:lnTo>
                    <a:pt x="1147" y="432"/>
                  </a:lnTo>
                  <a:lnTo>
                    <a:pt x="1161" y="455"/>
                  </a:lnTo>
                  <a:lnTo>
                    <a:pt x="1175" y="478"/>
                  </a:lnTo>
                  <a:lnTo>
                    <a:pt x="1191" y="500"/>
                  </a:lnTo>
                  <a:lnTo>
                    <a:pt x="1208" y="522"/>
                  </a:lnTo>
                  <a:lnTo>
                    <a:pt x="1226" y="544"/>
                  </a:lnTo>
                  <a:lnTo>
                    <a:pt x="1244" y="564"/>
                  </a:lnTo>
                  <a:lnTo>
                    <a:pt x="1283" y="605"/>
                  </a:lnTo>
                  <a:lnTo>
                    <a:pt x="1322" y="645"/>
                  </a:lnTo>
                  <a:lnTo>
                    <a:pt x="1303" y="664"/>
                  </a:lnTo>
                  <a:lnTo>
                    <a:pt x="1286" y="683"/>
                  </a:lnTo>
                  <a:lnTo>
                    <a:pt x="1270" y="702"/>
                  </a:lnTo>
                  <a:lnTo>
                    <a:pt x="1254" y="720"/>
                  </a:lnTo>
                  <a:lnTo>
                    <a:pt x="1201" y="769"/>
                  </a:lnTo>
                  <a:lnTo>
                    <a:pt x="1152" y="812"/>
                  </a:lnTo>
                  <a:lnTo>
                    <a:pt x="1108" y="846"/>
                  </a:lnTo>
                  <a:lnTo>
                    <a:pt x="1068" y="872"/>
                  </a:lnTo>
                  <a:lnTo>
                    <a:pt x="1030" y="892"/>
                  </a:lnTo>
                  <a:lnTo>
                    <a:pt x="997" y="905"/>
                  </a:lnTo>
                  <a:lnTo>
                    <a:pt x="968" y="913"/>
                  </a:lnTo>
                  <a:lnTo>
                    <a:pt x="941" y="915"/>
                  </a:lnTo>
                  <a:lnTo>
                    <a:pt x="917" y="912"/>
                  </a:lnTo>
                  <a:lnTo>
                    <a:pt x="896" y="904"/>
                  </a:lnTo>
                  <a:lnTo>
                    <a:pt x="877" y="892"/>
                  </a:lnTo>
                  <a:lnTo>
                    <a:pt x="861" y="876"/>
                  </a:lnTo>
                  <a:lnTo>
                    <a:pt x="846" y="857"/>
                  </a:lnTo>
                  <a:lnTo>
                    <a:pt x="834" y="836"/>
                  </a:lnTo>
                  <a:lnTo>
                    <a:pt x="822" y="811"/>
                  </a:lnTo>
                  <a:lnTo>
                    <a:pt x="812" y="785"/>
                  </a:lnTo>
                  <a:lnTo>
                    <a:pt x="804" y="756"/>
                  </a:lnTo>
                  <a:lnTo>
                    <a:pt x="796" y="727"/>
                  </a:lnTo>
                  <a:lnTo>
                    <a:pt x="790" y="697"/>
                  </a:lnTo>
                  <a:lnTo>
                    <a:pt x="783" y="667"/>
                  </a:lnTo>
                  <a:lnTo>
                    <a:pt x="771" y="606"/>
                  </a:lnTo>
                  <a:lnTo>
                    <a:pt x="759" y="551"/>
                  </a:lnTo>
                  <a:lnTo>
                    <a:pt x="752" y="525"/>
                  </a:lnTo>
                  <a:lnTo>
                    <a:pt x="744" y="502"/>
                  </a:lnTo>
                  <a:lnTo>
                    <a:pt x="735" y="481"/>
                  </a:lnTo>
                  <a:lnTo>
                    <a:pt x="725" y="464"/>
                  </a:lnTo>
                  <a:lnTo>
                    <a:pt x="712" y="451"/>
                  </a:lnTo>
                  <a:lnTo>
                    <a:pt x="699" y="441"/>
                  </a:lnTo>
                  <a:lnTo>
                    <a:pt x="684" y="437"/>
                  </a:lnTo>
                  <a:lnTo>
                    <a:pt x="666" y="437"/>
                  </a:lnTo>
                  <a:lnTo>
                    <a:pt x="654" y="440"/>
                  </a:lnTo>
                  <a:lnTo>
                    <a:pt x="640" y="446"/>
                  </a:lnTo>
                  <a:lnTo>
                    <a:pt x="626" y="455"/>
                  </a:lnTo>
                  <a:lnTo>
                    <a:pt x="612" y="466"/>
                  </a:lnTo>
                  <a:lnTo>
                    <a:pt x="596" y="479"/>
                  </a:lnTo>
                  <a:lnTo>
                    <a:pt x="581" y="494"/>
                  </a:lnTo>
                  <a:lnTo>
                    <a:pt x="566" y="512"/>
                  </a:lnTo>
                  <a:lnTo>
                    <a:pt x="550" y="531"/>
                  </a:lnTo>
                  <a:lnTo>
                    <a:pt x="518" y="572"/>
                  </a:lnTo>
                  <a:lnTo>
                    <a:pt x="485" y="618"/>
                  </a:lnTo>
                  <a:lnTo>
                    <a:pt x="452" y="666"/>
                  </a:lnTo>
                  <a:lnTo>
                    <a:pt x="420" y="714"/>
                  </a:lnTo>
                  <a:lnTo>
                    <a:pt x="388" y="761"/>
                  </a:lnTo>
                  <a:lnTo>
                    <a:pt x="356" y="806"/>
                  </a:lnTo>
                  <a:lnTo>
                    <a:pt x="340" y="827"/>
                  </a:lnTo>
                  <a:lnTo>
                    <a:pt x="326" y="846"/>
                  </a:lnTo>
                  <a:lnTo>
                    <a:pt x="311" y="864"/>
                  </a:lnTo>
                  <a:lnTo>
                    <a:pt x="297" y="880"/>
                  </a:lnTo>
                  <a:lnTo>
                    <a:pt x="284" y="894"/>
                  </a:lnTo>
                  <a:lnTo>
                    <a:pt x="270" y="906"/>
                  </a:lnTo>
                  <a:lnTo>
                    <a:pt x="258" y="916"/>
                  </a:lnTo>
                  <a:lnTo>
                    <a:pt x="246" y="924"/>
                  </a:lnTo>
                  <a:lnTo>
                    <a:pt x="235" y="928"/>
                  </a:lnTo>
                  <a:lnTo>
                    <a:pt x="225" y="929"/>
                  </a:lnTo>
                  <a:lnTo>
                    <a:pt x="215" y="928"/>
                  </a:lnTo>
                  <a:lnTo>
                    <a:pt x="206" y="922"/>
                  </a:lnTo>
                  <a:lnTo>
                    <a:pt x="197" y="911"/>
                  </a:lnTo>
                  <a:lnTo>
                    <a:pt x="190" y="898"/>
                  </a:lnTo>
                  <a:lnTo>
                    <a:pt x="187" y="882"/>
                  </a:lnTo>
                  <a:lnTo>
                    <a:pt x="186" y="865"/>
                  </a:lnTo>
                  <a:lnTo>
                    <a:pt x="187" y="845"/>
                  </a:lnTo>
                  <a:lnTo>
                    <a:pt x="191" y="824"/>
                  </a:lnTo>
                  <a:lnTo>
                    <a:pt x="197" y="801"/>
                  </a:lnTo>
                  <a:lnTo>
                    <a:pt x="206" y="775"/>
                  </a:lnTo>
                  <a:lnTo>
                    <a:pt x="216" y="750"/>
                  </a:lnTo>
                  <a:lnTo>
                    <a:pt x="227" y="723"/>
                  </a:lnTo>
                  <a:lnTo>
                    <a:pt x="241" y="696"/>
                  </a:lnTo>
                  <a:lnTo>
                    <a:pt x="256" y="667"/>
                  </a:lnTo>
                  <a:lnTo>
                    <a:pt x="272" y="638"/>
                  </a:lnTo>
                  <a:lnTo>
                    <a:pt x="290" y="609"/>
                  </a:lnTo>
                  <a:lnTo>
                    <a:pt x="308" y="580"/>
                  </a:lnTo>
                  <a:lnTo>
                    <a:pt x="326" y="551"/>
                  </a:lnTo>
                  <a:lnTo>
                    <a:pt x="346" y="522"/>
                  </a:lnTo>
                  <a:lnTo>
                    <a:pt x="365" y="493"/>
                  </a:lnTo>
                  <a:lnTo>
                    <a:pt x="386" y="466"/>
                  </a:lnTo>
                  <a:lnTo>
                    <a:pt x="406" y="439"/>
                  </a:lnTo>
                  <a:lnTo>
                    <a:pt x="426" y="414"/>
                  </a:lnTo>
                  <a:lnTo>
                    <a:pt x="446" y="389"/>
                  </a:lnTo>
                  <a:lnTo>
                    <a:pt x="465" y="366"/>
                  </a:lnTo>
                  <a:lnTo>
                    <a:pt x="484" y="344"/>
                  </a:lnTo>
                  <a:lnTo>
                    <a:pt x="503" y="325"/>
                  </a:lnTo>
                  <a:lnTo>
                    <a:pt x="520" y="307"/>
                  </a:lnTo>
                  <a:lnTo>
                    <a:pt x="536" y="292"/>
                  </a:lnTo>
                  <a:lnTo>
                    <a:pt x="551" y="279"/>
                  </a:lnTo>
                  <a:lnTo>
                    <a:pt x="565" y="269"/>
                  </a:lnTo>
                  <a:lnTo>
                    <a:pt x="577" y="261"/>
                  </a:lnTo>
                  <a:lnTo>
                    <a:pt x="587" y="256"/>
                  </a:lnTo>
                  <a:lnTo>
                    <a:pt x="595" y="255"/>
                  </a:lnTo>
                  <a:lnTo>
                    <a:pt x="601" y="255"/>
                  </a:lnTo>
                  <a:lnTo>
                    <a:pt x="608" y="256"/>
                  </a:lnTo>
                  <a:lnTo>
                    <a:pt x="613" y="258"/>
                  </a:lnTo>
                  <a:lnTo>
                    <a:pt x="619" y="261"/>
                  </a:lnTo>
                  <a:lnTo>
                    <a:pt x="628" y="268"/>
                  </a:lnTo>
                  <a:lnTo>
                    <a:pt x="637" y="277"/>
                  </a:lnTo>
                  <a:lnTo>
                    <a:pt x="646" y="288"/>
                  </a:lnTo>
                  <a:lnTo>
                    <a:pt x="654" y="299"/>
                  </a:lnTo>
                  <a:lnTo>
                    <a:pt x="661" y="311"/>
                  </a:lnTo>
                  <a:lnTo>
                    <a:pt x="669" y="323"/>
                  </a:lnTo>
                  <a:lnTo>
                    <a:pt x="677" y="335"/>
                  </a:lnTo>
                  <a:lnTo>
                    <a:pt x="684" y="346"/>
                  </a:lnTo>
                  <a:lnTo>
                    <a:pt x="693" y="356"/>
                  </a:lnTo>
                  <a:lnTo>
                    <a:pt x="701" y="365"/>
                  </a:lnTo>
                  <a:lnTo>
                    <a:pt x="706" y="368"/>
                  </a:lnTo>
                  <a:lnTo>
                    <a:pt x="711" y="371"/>
                  </a:lnTo>
                  <a:lnTo>
                    <a:pt x="717" y="373"/>
                  </a:lnTo>
                  <a:lnTo>
                    <a:pt x="722" y="374"/>
                  </a:lnTo>
                  <a:lnTo>
                    <a:pt x="727" y="374"/>
                  </a:lnTo>
                  <a:lnTo>
                    <a:pt x="733" y="374"/>
                  </a:lnTo>
                  <a:lnTo>
                    <a:pt x="739" y="372"/>
                  </a:lnTo>
                  <a:lnTo>
                    <a:pt x="746" y="370"/>
                  </a:lnTo>
                  <a:lnTo>
                    <a:pt x="752" y="367"/>
                  </a:lnTo>
                  <a:lnTo>
                    <a:pt x="758" y="361"/>
                  </a:lnTo>
                  <a:lnTo>
                    <a:pt x="763" y="355"/>
                  </a:lnTo>
                  <a:lnTo>
                    <a:pt x="767" y="348"/>
                  </a:lnTo>
                  <a:lnTo>
                    <a:pt x="771" y="340"/>
                  </a:lnTo>
                  <a:lnTo>
                    <a:pt x="775" y="331"/>
                  </a:lnTo>
                  <a:lnTo>
                    <a:pt x="777" y="322"/>
                  </a:lnTo>
                  <a:lnTo>
                    <a:pt x="779" y="311"/>
                  </a:lnTo>
                  <a:lnTo>
                    <a:pt x="780" y="300"/>
                  </a:lnTo>
                  <a:lnTo>
                    <a:pt x="781" y="289"/>
                  </a:lnTo>
                  <a:lnTo>
                    <a:pt x="781" y="277"/>
                  </a:lnTo>
                  <a:lnTo>
                    <a:pt x="780" y="265"/>
                  </a:lnTo>
                  <a:lnTo>
                    <a:pt x="779" y="252"/>
                  </a:lnTo>
                  <a:lnTo>
                    <a:pt x="777" y="240"/>
                  </a:lnTo>
                  <a:lnTo>
                    <a:pt x="774" y="227"/>
                  </a:lnTo>
                  <a:lnTo>
                    <a:pt x="770" y="214"/>
                  </a:lnTo>
                  <a:lnTo>
                    <a:pt x="765" y="201"/>
                  </a:lnTo>
                  <a:lnTo>
                    <a:pt x="760" y="189"/>
                  </a:lnTo>
                  <a:lnTo>
                    <a:pt x="754" y="177"/>
                  </a:lnTo>
                  <a:lnTo>
                    <a:pt x="747" y="166"/>
                  </a:lnTo>
                  <a:lnTo>
                    <a:pt x="740" y="155"/>
                  </a:lnTo>
                  <a:lnTo>
                    <a:pt x="731" y="145"/>
                  </a:lnTo>
                  <a:lnTo>
                    <a:pt x="722" y="135"/>
                  </a:lnTo>
                  <a:lnTo>
                    <a:pt x="711" y="127"/>
                  </a:lnTo>
                  <a:lnTo>
                    <a:pt x="700" y="119"/>
                  </a:lnTo>
                  <a:lnTo>
                    <a:pt x="688" y="112"/>
                  </a:lnTo>
                  <a:lnTo>
                    <a:pt x="675" y="106"/>
                  </a:lnTo>
                  <a:lnTo>
                    <a:pt x="661" y="102"/>
                  </a:lnTo>
                  <a:lnTo>
                    <a:pt x="647" y="98"/>
                  </a:lnTo>
                  <a:lnTo>
                    <a:pt x="631" y="97"/>
                  </a:lnTo>
                  <a:lnTo>
                    <a:pt x="615" y="96"/>
                  </a:lnTo>
                  <a:lnTo>
                    <a:pt x="597" y="97"/>
                  </a:lnTo>
                  <a:lnTo>
                    <a:pt x="571" y="102"/>
                  </a:lnTo>
                  <a:lnTo>
                    <a:pt x="544" y="111"/>
                  </a:lnTo>
                  <a:lnTo>
                    <a:pt x="516" y="125"/>
                  </a:lnTo>
                  <a:lnTo>
                    <a:pt x="486" y="142"/>
                  </a:lnTo>
                  <a:lnTo>
                    <a:pt x="457" y="162"/>
                  </a:lnTo>
                  <a:lnTo>
                    <a:pt x="427" y="186"/>
                  </a:lnTo>
                  <a:lnTo>
                    <a:pt x="396" y="213"/>
                  </a:lnTo>
                  <a:lnTo>
                    <a:pt x="365" y="243"/>
                  </a:lnTo>
                  <a:lnTo>
                    <a:pt x="334" y="275"/>
                  </a:lnTo>
                  <a:lnTo>
                    <a:pt x="304" y="309"/>
                  </a:lnTo>
                  <a:lnTo>
                    <a:pt x="274" y="345"/>
                  </a:lnTo>
                  <a:lnTo>
                    <a:pt x="243" y="383"/>
                  </a:lnTo>
                  <a:lnTo>
                    <a:pt x="215" y="422"/>
                  </a:lnTo>
                  <a:lnTo>
                    <a:pt x="187" y="462"/>
                  </a:lnTo>
                  <a:lnTo>
                    <a:pt x="160" y="504"/>
                  </a:lnTo>
                  <a:lnTo>
                    <a:pt x="135" y="545"/>
                  </a:lnTo>
                  <a:lnTo>
                    <a:pt x="111" y="587"/>
                  </a:lnTo>
                  <a:lnTo>
                    <a:pt x="90" y="629"/>
                  </a:lnTo>
                  <a:lnTo>
                    <a:pt x="70" y="671"/>
                  </a:lnTo>
                  <a:lnTo>
                    <a:pt x="51" y="712"/>
                  </a:lnTo>
                  <a:lnTo>
                    <a:pt x="36" y="752"/>
                  </a:lnTo>
                  <a:lnTo>
                    <a:pt x="23" y="793"/>
                  </a:lnTo>
                  <a:lnTo>
                    <a:pt x="12" y="831"/>
                  </a:lnTo>
                  <a:lnTo>
                    <a:pt x="5" y="867"/>
                  </a:lnTo>
                  <a:lnTo>
                    <a:pt x="1" y="902"/>
                  </a:lnTo>
                  <a:lnTo>
                    <a:pt x="0" y="935"/>
                  </a:lnTo>
                  <a:lnTo>
                    <a:pt x="2" y="965"/>
                  </a:lnTo>
                  <a:lnTo>
                    <a:pt x="8" y="993"/>
                  </a:lnTo>
                  <a:lnTo>
                    <a:pt x="18" y="1018"/>
                  </a:lnTo>
                  <a:lnTo>
                    <a:pt x="32" y="1039"/>
                  </a:lnTo>
                  <a:lnTo>
                    <a:pt x="50" y="1058"/>
                  </a:lnTo>
                  <a:lnTo>
                    <a:pt x="73" y="1073"/>
                  </a:lnTo>
                  <a:lnTo>
                    <a:pt x="91" y="1081"/>
                  </a:lnTo>
                  <a:lnTo>
                    <a:pt x="108" y="1086"/>
                  </a:lnTo>
                  <a:lnTo>
                    <a:pt x="126" y="1089"/>
                  </a:lnTo>
                  <a:lnTo>
                    <a:pt x="144" y="1091"/>
                  </a:lnTo>
                  <a:lnTo>
                    <a:pt x="163" y="1090"/>
                  </a:lnTo>
                  <a:lnTo>
                    <a:pt x="180" y="1087"/>
                  </a:lnTo>
                  <a:lnTo>
                    <a:pt x="198" y="1083"/>
                  </a:lnTo>
                  <a:lnTo>
                    <a:pt x="216" y="1076"/>
                  </a:lnTo>
                  <a:lnTo>
                    <a:pt x="233" y="1069"/>
                  </a:lnTo>
                  <a:lnTo>
                    <a:pt x="251" y="1059"/>
                  </a:lnTo>
                  <a:lnTo>
                    <a:pt x="269" y="1047"/>
                  </a:lnTo>
                  <a:lnTo>
                    <a:pt x="287" y="1035"/>
                  </a:lnTo>
                  <a:lnTo>
                    <a:pt x="304" y="1022"/>
                  </a:lnTo>
                  <a:lnTo>
                    <a:pt x="322" y="1007"/>
                  </a:lnTo>
                  <a:lnTo>
                    <a:pt x="339" y="991"/>
                  </a:lnTo>
                  <a:lnTo>
                    <a:pt x="356" y="975"/>
                  </a:lnTo>
                  <a:lnTo>
                    <a:pt x="373" y="957"/>
                  </a:lnTo>
                  <a:lnTo>
                    <a:pt x="391" y="939"/>
                  </a:lnTo>
                  <a:lnTo>
                    <a:pt x="407" y="920"/>
                  </a:lnTo>
                  <a:lnTo>
                    <a:pt x="424" y="899"/>
                  </a:lnTo>
                  <a:lnTo>
                    <a:pt x="456" y="859"/>
                  </a:lnTo>
                  <a:lnTo>
                    <a:pt x="487" y="817"/>
                  </a:lnTo>
                  <a:lnTo>
                    <a:pt x="548" y="732"/>
                  </a:lnTo>
                  <a:lnTo>
                    <a:pt x="604" y="652"/>
                  </a:lnTo>
                  <a:lnTo>
                    <a:pt x="615" y="704"/>
                  </a:lnTo>
                  <a:lnTo>
                    <a:pt x="626" y="752"/>
                  </a:lnTo>
                  <a:lnTo>
                    <a:pt x="638" y="796"/>
                  </a:lnTo>
                  <a:lnTo>
                    <a:pt x="651" y="836"/>
                  </a:lnTo>
                  <a:lnTo>
                    <a:pt x="664" y="872"/>
                  </a:lnTo>
                  <a:lnTo>
                    <a:pt x="679" y="904"/>
                  </a:lnTo>
                  <a:lnTo>
                    <a:pt x="694" y="934"/>
                  </a:lnTo>
                  <a:lnTo>
                    <a:pt x="710" y="960"/>
                  </a:lnTo>
                  <a:lnTo>
                    <a:pt x="728" y="982"/>
                  </a:lnTo>
                  <a:lnTo>
                    <a:pt x="745" y="1002"/>
                  </a:lnTo>
                  <a:lnTo>
                    <a:pt x="762" y="1018"/>
                  </a:lnTo>
                  <a:lnTo>
                    <a:pt x="780" y="1032"/>
                  </a:lnTo>
                  <a:lnTo>
                    <a:pt x="799" y="1043"/>
                  </a:lnTo>
                  <a:lnTo>
                    <a:pt x="818" y="1051"/>
                  </a:lnTo>
                  <a:lnTo>
                    <a:pt x="838" y="1058"/>
                  </a:lnTo>
                  <a:lnTo>
                    <a:pt x="857" y="1062"/>
                  </a:lnTo>
                  <a:lnTo>
                    <a:pt x="876" y="1064"/>
                  </a:lnTo>
                  <a:lnTo>
                    <a:pt x="896" y="1064"/>
                  </a:lnTo>
                  <a:lnTo>
                    <a:pt x="916" y="1062"/>
                  </a:lnTo>
                  <a:lnTo>
                    <a:pt x="935" y="1059"/>
                  </a:lnTo>
                  <a:lnTo>
                    <a:pt x="956" y="1053"/>
                  </a:lnTo>
                  <a:lnTo>
                    <a:pt x="975" y="1046"/>
                  </a:lnTo>
                  <a:lnTo>
                    <a:pt x="995" y="1039"/>
                  </a:lnTo>
                  <a:lnTo>
                    <a:pt x="1014" y="1030"/>
                  </a:lnTo>
                  <a:lnTo>
                    <a:pt x="1032" y="1020"/>
                  </a:lnTo>
                  <a:lnTo>
                    <a:pt x="1052" y="1010"/>
                  </a:lnTo>
                  <a:lnTo>
                    <a:pt x="1070" y="998"/>
                  </a:lnTo>
                  <a:lnTo>
                    <a:pt x="1087" y="987"/>
                  </a:lnTo>
                  <a:lnTo>
                    <a:pt x="1121" y="962"/>
                  </a:lnTo>
                  <a:lnTo>
                    <a:pt x="1152" y="937"/>
                  </a:lnTo>
                  <a:lnTo>
                    <a:pt x="1156" y="956"/>
                  </a:lnTo>
                  <a:lnTo>
                    <a:pt x="1164" y="973"/>
                  </a:lnTo>
                  <a:lnTo>
                    <a:pt x="1173" y="988"/>
                  </a:lnTo>
                  <a:lnTo>
                    <a:pt x="1184" y="1002"/>
                  </a:lnTo>
                  <a:lnTo>
                    <a:pt x="1196" y="1014"/>
                  </a:lnTo>
                  <a:lnTo>
                    <a:pt x="1210" y="1024"/>
                  </a:lnTo>
                  <a:lnTo>
                    <a:pt x="1226" y="1033"/>
                  </a:lnTo>
                  <a:lnTo>
                    <a:pt x="1242" y="1040"/>
                  </a:lnTo>
                  <a:lnTo>
                    <a:pt x="1260" y="1046"/>
                  </a:lnTo>
                  <a:lnTo>
                    <a:pt x="1280" y="1050"/>
                  </a:lnTo>
                  <a:lnTo>
                    <a:pt x="1300" y="1053"/>
                  </a:lnTo>
                  <a:lnTo>
                    <a:pt x="1320" y="1054"/>
                  </a:lnTo>
                  <a:lnTo>
                    <a:pt x="1341" y="1054"/>
                  </a:lnTo>
                  <a:lnTo>
                    <a:pt x="1362" y="1053"/>
                  </a:lnTo>
                  <a:lnTo>
                    <a:pt x="1385" y="1050"/>
                  </a:lnTo>
                  <a:lnTo>
                    <a:pt x="1406" y="1046"/>
                  </a:lnTo>
                  <a:lnTo>
                    <a:pt x="1428" y="1041"/>
                  </a:lnTo>
                  <a:lnTo>
                    <a:pt x="1449" y="1035"/>
                  </a:lnTo>
                  <a:lnTo>
                    <a:pt x="1470" y="1028"/>
                  </a:lnTo>
                  <a:lnTo>
                    <a:pt x="1491" y="1019"/>
                  </a:lnTo>
                  <a:lnTo>
                    <a:pt x="1511" y="1010"/>
                  </a:lnTo>
                  <a:lnTo>
                    <a:pt x="1530" y="999"/>
                  </a:lnTo>
                  <a:lnTo>
                    <a:pt x="1547" y="987"/>
                  </a:lnTo>
                  <a:lnTo>
                    <a:pt x="1564" y="975"/>
                  </a:lnTo>
                  <a:lnTo>
                    <a:pt x="1579" y="961"/>
                  </a:lnTo>
                  <a:lnTo>
                    <a:pt x="1593" y="946"/>
                  </a:lnTo>
                  <a:lnTo>
                    <a:pt x="1607" y="931"/>
                  </a:lnTo>
                  <a:lnTo>
                    <a:pt x="1617" y="914"/>
                  </a:lnTo>
                  <a:lnTo>
                    <a:pt x="1626" y="897"/>
                  </a:lnTo>
                  <a:lnTo>
                    <a:pt x="1633" y="879"/>
                  </a:lnTo>
                  <a:lnTo>
                    <a:pt x="1637" y="860"/>
                  </a:lnTo>
                  <a:lnTo>
                    <a:pt x="1639" y="841"/>
                  </a:lnTo>
                  <a:lnTo>
                    <a:pt x="1639" y="826"/>
                  </a:lnTo>
                  <a:lnTo>
                    <a:pt x="1637" y="810"/>
                  </a:lnTo>
                  <a:lnTo>
                    <a:pt x="1635" y="795"/>
                  </a:lnTo>
                  <a:lnTo>
                    <a:pt x="1631" y="780"/>
                  </a:lnTo>
                  <a:lnTo>
                    <a:pt x="1625" y="765"/>
                  </a:lnTo>
                  <a:lnTo>
                    <a:pt x="1619" y="750"/>
                  </a:lnTo>
                  <a:lnTo>
                    <a:pt x="1612" y="736"/>
                  </a:lnTo>
                  <a:lnTo>
                    <a:pt x="1603" y="722"/>
                  </a:lnTo>
                  <a:lnTo>
                    <a:pt x="1593" y="708"/>
                  </a:lnTo>
                  <a:lnTo>
                    <a:pt x="1583" y="695"/>
                  </a:lnTo>
                  <a:lnTo>
                    <a:pt x="1573" y="681"/>
                  </a:lnTo>
                  <a:lnTo>
                    <a:pt x="1561" y="668"/>
                  </a:lnTo>
                  <a:lnTo>
                    <a:pt x="1537" y="641"/>
                  </a:lnTo>
                  <a:lnTo>
                    <a:pt x="1511" y="614"/>
                  </a:lnTo>
                  <a:lnTo>
                    <a:pt x="1541" y="586"/>
                  </a:lnTo>
                  <a:lnTo>
                    <a:pt x="1572" y="559"/>
                  </a:lnTo>
                  <a:lnTo>
                    <a:pt x="1605" y="531"/>
                  </a:lnTo>
                  <a:lnTo>
                    <a:pt x="1638" y="504"/>
                  </a:lnTo>
                  <a:lnTo>
                    <a:pt x="1670" y="476"/>
                  </a:lnTo>
                  <a:lnTo>
                    <a:pt x="1703" y="450"/>
                  </a:lnTo>
                  <a:lnTo>
                    <a:pt x="1737" y="425"/>
                  </a:lnTo>
                  <a:lnTo>
                    <a:pt x="1770" y="401"/>
                  </a:lnTo>
                  <a:lnTo>
                    <a:pt x="1802" y="377"/>
                  </a:lnTo>
                  <a:lnTo>
                    <a:pt x="1835" y="354"/>
                  </a:lnTo>
                  <a:lnTo>
                    <a:pt x="1866" y="334"/>
                  </a:lnTo>
                  <a:lnTo>
                    <a:pt x="1896" y="314"/>
                  </a:lnTo>
                  <a:lnTo>
                    <a:pt x="1924" y="297"/>
                  </a:lnTo>
                  <a:lnTo>
                    <a:pt x="1952" y="281"/>
                  </a:lnTo>
                  <a:lnTo>
                    <a:pt x="1977" y="267"/>
                  </a:lnTo>
                  <a:lnTo>
                    <a:pt x="2001" y="256"/>
                  </a:lnTo>
                  <a:lnTo>
                    <a:pt x="1994" y="274"/>
                  </a:lnTo>
                  <a:lnTo>
                    <a:pt x="1989" y="292"/>
                  </a:lnTo>
                  <a:lnTo>
                    <a:pt x="1986" y="310"/>
                  </a:lnTo>
                  <a:lnTo>
                    <a:pt x="1983" y="327"/>
                  </a:lnTo>
                  <a:lnTo>
                    <a:pt x="1982" y="344"/>
                  </a:lnTo>
                  <a:lnTo>
                    <a:pt x="1982" y="361"/>
                  </a:lnTo>
                  <a:lnTo>
                    <a:pt x="1984" y="378"/>
                  </a:lnTo>
                  <a:lnTo>
                    <a:pt x="1986" y="394"/>
                  </a:lnTo>
                  <a:lnTo>
                    <a:pt x="1990" y="410"/>
                  </a:lnTo>
                  <a:lnTo>
                    <a:pt x="1994" y="426"/>
                  </a:lnTo>
                  <a:lnTo>
                    <a:pt x="2000" y="441"/>
                  </a:lnTo>
                  <a:lnTo>
                    <a:pt x="2006" y="455"/>
                  </a:lnTo>
                  <a:lnTo>
                    <a:pt x="2013" y="470"/>
                  </a:lnTo>
                  <a:lnTo>
                    <a:pt x="2021" y="484"/>
                  </a:lnTo>
                  <a:lnTo>
                    <a:pt x="2030" y="498"/>
                  </a:lnTo>
                  <a:lnTo>
                    <a:pt x="2039" y="513"/>
                  </a:lnTo>
                  <a:lnTo>
                    <a:pt x="2050" y="527"/>
                  </a:lnTo>
                  <a:lnTo>
                    <a:pt x="2060" y="540"/>
                  </a:lnTo>
                  <a:lnTo>
                    <a:pt x="2071" y="554"/>
                  </a:lnTo>
                  <a:lnTo>
                    <a:pt x="2082" y="566"/>
                  </a:lnTo>
                  <a:lnTo>
                    <a:pt x="2105" y="592"/>
                  </a:lnTo>
                  <a:lnTo>
                    <a:pt x="2130" y="617"/>
                  </a:lnTo>
                  <a:lnTo>
                    <a:pt x="2180" y="665"/>
                  </a:lnTo>
                  <a:lnTo>
                    <a:pt x="2227" y="712"/>
                  </a:lnTo>
                  <a:lnTo>
                    <a:pt x="2202" y="725"/>
                  </a:lnTo>
                  <a:lnTo>
                    <a:pt x="2177" y="738"/>
                  </a:lnTo>
                  <a:lnTo>
                    <a:pt x="2154" y="751"/>
                  </a:lnTo>
                  <a:lnTo>
                    <a:pt x="2131" y="764"/>
                  </a:lnTo>
                  <a:lnTo>
                    <a:pt x="2110" y="777"/>
                  </a:lnTo>
                  <a:lnTo>
                    <a:pt x="2090" y="791"/>
                  </a:lnTo>
                  <a:lnTo>
                    <a:pt x="2071" y="805"/>
                  </a:lnTo>
                  <a:lnTo>
                    <a:pt x="2055" y="818"/>
                  </a:lnTo>
                  <a:lnTo>
                    <a:pt x="2038" y="832"/>
                  </a:lnTo>
                  <a:lnTo>
                    <a:pt x="2025" y="845"/>
                  </a:lnTo>
                  <a:lnTo>
                    <a:pt x="2013" y="859"/>
                  </a:lnTo>
                  <a:lnTo>
                    <a:pt x="2003" y="872"/>
                  </a:lnTo>
                  <a:lnTo>
                    <a:pt x="1994" y="886"/>
                  </a:lnTo>
                  <a:lnTo>
                    <a:pt x="1988" y="900"/>
                  </a:lnTo>
                  <a:lnTo>
                    <a:pt x="1986" y="907"/>
                  </a:lnTo>
                  <a:lnTo>
                    <a:pt x="1984" y="914"/>
                  </a:lnTo>
                  <a:lnTo>
                    <a:pt x="1983" y="922"/>
                  </a:lnTo>
                  <a:lnTo>
                    <a:pt x="1983" y="929"/>
                  </a:lnTo>
                  <a:lnTo>
                    <a:pt x="1983" y="951"/>
                  </a:lnTo>
                  <a:lnTo>
                    <a:pt x="1987" y="970"/>
                  </a:lnTo>
                  <a:lnTo>
                    <a:pt x="1993" y="987"/>
                  </a:lnTo>
                  <a:lnTo>
                    <a:pt x="2001" y="1003"/>
                  </a:lnTo>
                  <a:lnTo>
                    <a:pt x="2012" y="1018"/>
                  </a:lnTo>
                  <a:lnTo>
                    <a:pt x="2025" y="1030"/>
                  </a:lnTo>
                  <a:lnTo>
                    <a:pt x="2039" y="1041"/>
                  </a:lnTo>
                  <a:lnTo>
                    <a:pt x="2057" y="1051"/>
                  </a:lnTo>
                  <a:lnTo>
                    <a:pt x="2074" y="1060"/>
                  </a:lnTo>
                  <a:lnTo>
                    <a:pt x="2094" y="1066"/>
                  </a:lnTo>
                  <a:lnTo>
                    <a:pt x="2114" y="1071"/>
                  </a:lnTo>
                  <a:lnTo>
                    <a:pt x="2135" y="1075"/>
                  </a:lnTo>
                  <a:lnTo>
                    <a:pt x="2159" y="1077"/>
                  </a:lnTo>
                  <a:lnTo>
                    <a:pt x="2181" y="1077"/>
                  </a:lnTo>
                  <a:lnTo>
                    <a:pt x="2204" y="1077"/>
                  </a:lnTo>
                  <a:lnTo>
                    <a:pt x="2228" y="1074"/>
                  </a:lnTo>
                  <a:lnTo>
                    <a:pt x="2251" y="1071"/>
                  </a:lnTo>
                  <a:lnTo>
                    <a:pt x="2276" y="1066"/>
                  </a:lnTo>
                  <a:lnTo>
                    <a:pt x="2299" y="1060"/>
                  </a:lnTo>
                  <a:lnTo>
                    <a:pt x="2321" y="1052"/>
                  </a:lnTo>
                  <a:lnTo>
                    <a:pt x="2343" y="1043"/>
                  </a:lnTo>
                  <a:lnTo>
                    <a:pt x="2364" y="1034"/>
                  </a:lnTo>
                  <a:lnTo>
                    <a:pt x="2385" y="1023"/>
                  </a:lnTo>
                  <a:lnTo>
                    <a:pt x="2404" y="1011"/>
                  </a:lnTo>
                  <a:lnTo>
                    <a:pt x="2421" y="998"/>
                  </a:lnTo>
                  <a:lnTo>
                    <a:pt x="2437" y="983"/>
                  </a:lnTo>
                  <a:lnTo>
                    <a:pt x="2451" y="968"/>
                  </a:lnTo>
                  <a:lnTo>
                    <a:pt x="2463" y="952"/>
                  </a:lnTo>
                  <a:lnTo>
                    <a:pt x="2472" y="934"/>
                  </a:lnTo>
                  <a:lnTo>
                    <a:pt x="2480" y="915"/>
                  </a:lnTo>
                  <a:lnTo>
                    <a:pt x="2486" y="896"/>
                  </a:lnTo>
                  <a:lnTo>
                    <a:pt x="2488" y="876"/>
                  </a:lnTo>
                  <a:lnTo>
                    <a:pt x="2488" y="855"/>
                  </a:lnTo>
                  <a:lnTo>
                    <a:pt x="2486" y="835"/>
                  </a:lnTo>
                  <a:lnTo>
                    <a:pt x="2482" y="815"/>
                  </a:lnTo>
                  <a:lnTo>
                    <a:pt x="2477" y="796"/>
                  </a:lnTo>
                  <a:lnTo>
                    <a:pt x="2471" y="777"/>
                  </a:lnTo>
                  <a:lnTo>
                    <a:pt x="2464" y="759"/>
                  </a:lnTo>
                  <a:lnTo>
                    <a:pt x="2455" y="741"/>
                  </a:lnTo>
                  <a:lnTo>
                    <a:pt x="2446" y="724"/>
                  </a:lnTo>
                  <a:lnTo>
                    <a:pt x="2510" y="697"/>
                  </a:lnTo>
                  <a:lnTo>
                    <a:pt x="2576" y="669"/>
                  </a:lnTo>
                  <a:lnTo>
                    <a:pt x="2642" y="641"/>
                  </a:lnTo>
                  <a:lnTo>
                    <a:pt x="2708" y="610"/>
                  </a:lnTo>
                  <a:lnTo>
                    <a:pt x="2739" y="595"/>
                  </a:lnTo>
                  <a:lnTo>
                    <a:pt x="2770" y="580"/>
                  </a:lnTo>
                  <a:lnTo>
                    <a:pt x="2800" y="564"/>
                  </a:lnTo>
                  <a:lnTo>
                    <a:pt x="2829" y="548"/>
                  </a:lnTo>
                  <a:lnTo>
                    <a:pt x="2856" y="532"/>
                  </a:lnTo>
                  <a:lnTo>
                    <a:pt x="2882" y="515"/>
                  </a:lnTo>
                  <a:lnTo>
                    <a:pt x="2907" y="497"/>
                  </a:lnTo>
                  <a:lnTo>
                    <a:pt x="2930" y="479"/>
                  </a:lnTo>
                  <a:lnTo>
                    <a:pt x="2914" y="536"/>
                  </a:lnTo>
                  <a:lnTo>
                    <a:pt x="2902" y="588"/>
                  </a:lnTo>
                  <a:lnTo>
                    <a:pt x="2893" y="636"/>
                  </a:lnTo>
                  <a:lnTo>
                    <a:pt x="2886" y="682"/>
                  </a:lnTo>
                  <a:lnTo>
                    <a:pt x="2881" y="723"/>
                  </a:lnTo>
                  <a:lnTo>
                    <a:pt x="2878" y="760"/>
                  </a:lnTo>
                  <a:lnTo>
                    <a:pt x="2877" y="795"/>
                  </a:lnTo>
                  <a:lnTo>
                    <a:pt x="2878" y="827"/>
                  </a:lnTo>
                  <a:lnTo>
                    <a:pt x="2881" y="855"/>
                  </a:lnTo>
                  <a:lnTo>
                    <a:pt x="2886" y="880"/>
                  </a:lnTo>
                  <a:lnTo>
                    <a:pt x="2892" y="903"/>
                  </a:lnTo>
                  <a:lnTo>
                    <a:pt x="2900" y="923"/>
                  </a:lnTo>
                  <a:lnTo>
                    <a:pt x="2909" y="941"/>
                  </a:lnTo>
                  <a:lnTo>
                    <a:pt x="2919" y="956"/>
                  </a:lnTo>
                  <a:lnTo>
                    <a:pt x="2931" y="969"/>
                  </a:lnTo>
                  <a:lnTo>
                    <a:pt x="2943" y="979"/>
                  </a:lnTo>
                  <a:lnTo>
                    <a:pt x="2956" y="988"/>
                  </a:lnTo>
                  <a:lnTo>
                    <a:pt x="2969" y="995"/>
                  </a:lnTo>
                  <a:lnTo>
                    <a:pt x="2983" y="1000"/>
                  </a:lnTo>
                  <a:lnTo>
                    <a:pt x="2998" y="1004"/>
                  </a:lnTo>
                  <a:lnTo>
                    <a:pt x="3013" y="1006"/>
                  </a:lnTo>
                  <a:lnTo>
                    <a:pt x="3028" y="1006"/>
                  </a:lnTo>
                  <a:lnTo>
                    <a:pt x="3044" y="1006"/>
                  </a:lnTo>
                  <a:lnTo>
                    <a:pt x="3059" y="1004"/>
                  </a:lnTo>
                  <a:lnTo>
                    <a:pt x="3074" y="1001"/>
                  </a:lnTo>
                  <a:lnTo>
                    <a:pt x="3088" y="998"/>
                  </a:lnTo>
                  <a:lnTo>
                    <a:pt x="3102" y="994"/>
                  </a:lnTo>
                  <a:lnTo>
                    <a:pt x="3116" y="989"/>
                  </a:lnTo>
                  <a:lnTo>
                    <a:pt x="3129" y="983"/>
                  </a:lnTo>
                  <a:lnTo>
                    <a:pt x="3141" y="978"/>
                  </a:lnTo>
                  <a:lnTo>
                    <a:pt x="3153" y="972"/>
                  </a:lnTo>
                  <a:lnTo>
                    <a:pt x="3163" y="966"/>
                  </a:lnTo>
                  <a:lnTo>
                    <a:pt x="3176" y="958"/>
                  </a:lnTo>
                  <a:lnTo>
                    <a:pt x="3187" y="950"/>
                  </a:lnTo>
                  <a:lnTo>
                    <a:pt x="3198" y="942"/>
                  </a:lnTo>
                  <a:lnTo>
                    <a:pt x="3207" y="934"/>
                  </a:lnTo>
                  <a:lnTo>
                    <a:pt x="3215" y="927"/>
                  </a:lnTo>
                  <a:lnTo>
                    <a:pt x="3222" y="920"/>
                  </a:lnTo>
                  <a:lnTo>
                    <a:pt x="3228" y="912"/>
                  </a:lnTo>
                  <a:lnTo>
                    <a:pt x="3233" y="905"/>
                  </a:lnTo>
                  <a:lnTo>
                    <a:pt x="3237" y="899"/>
                  </a:lnTo>
                  <a:lnTo>
                    <a:pt x="3240" y="892"/>
                  </a:lnTo>
                  <a:lnTo>
                    <a:pt x="3243" y="887"/>
                  </a:lnTo>
                  <a:lnTo>
                    <a:pt x="3244" y="881"/>
                  </a:lnTo>
                  <a:lnTo>
                    <a:pt x="3245" y="876"/>
                  </a:lnTo>
                  <a:lnTo>
                    <a:pt x="3245" y="871"/>
                  </a:lnTo>
                  <a:lnTo>
                    <a:pt x="3244" y="866"/>
                  </a:lnTo>
                  <a:lnTo>
                    <a:pt x="3243" y="862"/>
                  </a:lnTo>
                  <a:lnTo>
                    <a:pt x="3240" y="858"/>
                  </a:lnTo>
                  <a:lnTo>
                    <a:pt x="3238" y="855"/>
                  </a:lnTo>
                  <a:lnTo>
                    <a:pt x="3235" y="852"/>
                  </a:lnTo>
                  <a:lnTo>
                    <a:pt x="3231" y="849"/>
                  </a:lnTo>
                  <a:lnTo>
                    <a:pt x="3223" y="845"/>
                  </a:lnTo>
                  <a:lnTo>
                    <a:pt x="3213" y="842"/>
                  </a:lnTo>
                  <a:lnTo>
                    <a:pt x="3202" y="841"/>
                  </a:lnTo>
                  <a:lnTo>
                    <a:pt x="3190" y="842"/>
                  </a:lnTo>
                  <a:lnTo>
                    <a:pt x="3178" y="845"/>
                  </a:lnTo>
                  <a:lnTo>
                    <a:pt x="3165" y="850"/>
                  </a:lnTo>
                  <a:close/>
                  <a:moveTo>
                    <a:pt x="1299" y="892"/>
                  </a:moveTo>
                  <a:lnTo>
                    <a:pt x="1299" y="884"/>
                  </a:lnTo>
                  <a:lnTo>
                    <a:pt x="1301" y="876"/>
                  </a:lnTo>
                  <a:lnTo>
                    <a:pt x="1303" y="868"/>
                  </a:lnTo>
                  <a:lnTo>
                    <a:pt x="1307" y="859"/>
                  </a:lnTo>
                  <a:lnTo>
                    <a:pt x="1315" y="840"/>
                  </a:lnTo>
                  <a:lnTo>
                    <a:pt x="1327" y="819"/>
                  </a:lnTo>
                  <a:lnTo>
                    <a:pt x="1342" y="797"/>
                  </a:lnTo>
                  <a:lnTo>
                    <a:pt x="1359" y="773"/>
                  </a:lnTo>
                  <a:lnTo>
                    <a:pt x="1380" y="749"/>
                  </a:lnTo>
                  <a:lnTo>
                    <a:pt x="1401" y="724"/>
                  </a:lnTo>
                  <a:lnTo>
                    <a:pt x="1419" y="743"/>
                  </a:lnTo>
                  <a:lnTo>
                    <a:pt x="1434" y="762"/>
                  </a:lnTo>
                  <a:lnTo>
                    <a:pt x="1448" y="781"/>
                  </a:lnTo>
                  <a:lnTo>
                    <a:pt x="1460" y="798"/>
                  </a:lnTo>
                  <a:lnTo>
                    <a:pt x="1465" y="807"/>
                  </a:lnTo>
                  <a:lnTo>
                    <a:pt x="1470" y="815"/>
                  </a:lnTo>
                  <a:lnTo>
                    <a:pt x="1474" y="824"/>
                  </a:lnTo>
                  <a:lnTo>
                    <a:pt x="1477" y="832"/>
                  </a:lnTo>
                  <a:lnTo>
                    <a:pt x="1479" y="840"/>
                  </a:lnTo>
                  <a:lnTo>
                    <a:pt x="1481" y="848"/>
                  </a:lnTo>
                  <a:lnTo>
                    <a:pt x="1482" y="856"/>
                  </a:lnTo>
                  <a:lnTo>
                    <a:pt x="1482" y="864"/>
                  </a:lnTo>
                  <a:lnTo>
                    <a:pt x="1481" y="874"/>
                  </a:lnTo>
                  <a:lnTo>
                    <a:pt x="1480" y="884"/>
                  </a:lnTo>
                  <a:lnTo>
                    <a:pt x="1477" y="892"/>
                  </a:lnTo>
                  <a:lnTo>
                    <a:pt x="1473" y="900"/>
                  </a:lnTo>
                  <a:lnTo>
                    <a:pt x="1469" y="908"/>
                  </a:lnTo>
                  <a:lnTo>
                    <a:pt x="1464" y="915"/>
                  </a:lnTo>
                  <a:lnTo>
                    <a:pt x="1458" y="922"/>
                  </a:lnTo>
                  <a:lnTo>
                    <a:pt x="1452" y="928"/>
                  </a:lnTo>
                  <a:lnTo>
                    <a:pt x="1445" y="933"/>
                  </a:lnTo>
                  <a:lnTo>
                    <a:pt x="1438" y="938"/>
                  </a:lnTo>
                  <a:lnTo>
                    <a:pt x="1430" y="942"/>
                  </a:lnTo>
                  <a:lnTo>
                    <a:pt x="1422" y="945"/>
                  </a:lnTo>
                  <a:lnTo>
                    <a:pt x="1414" y="948"/>
                  </a:lnTo>
                  <a:lnTo>
                    <a:pt x="1405" y="950"/>
                  </a:lnTo>
                  <a:lnTo>
                    <a:pt x="1397" y="952"/>
                  </a:lnTo>
                  <a:lnTo>
                    <a:pt x="1388" y="953"/>
                  </a:lnTo>
                  <a:lnTo>
                    <a:pt x="1380" y="953"/>
                  </a:lnTo>
                  <a:lnTo>
                    <a:pt x="1370" y="953"/>
                  </a:lnTo>
                  <a:lnTo>
                    <a:pt x="1362" y="953"/>
                  </a:lnTo>
                  <a:lnTo>
                    <a:pt x="1354" y="951"/>
                  </a:lnTo>
                  <a:lnTo>
                    <a:pt x="1346" y="950"/>
                  </a:lnTo>
                  <a:lnTo>
                    <a:pt x="1339" y="947"/>
                  </a:lnTo>
                  <a:lnTo>
                    <a:pt x="1332" y="944"/>
                  </a:lnTo>
                  <a:lnTo>
                    <a:pt x="1325" y="941"/>
                  </a:lnTo>
                  <a:lnTo>
                    <a:pt x="1319" y="937"/>
                  </a:lnTo>
                  <a:lnTo>
                    <a:pt x="1314" y="932"/>
                  </a:lnTo>
                  <a:lnTo>
                    <a:pt x="1309" y="927"/>
                  </a:lnTo>
                  <a:lnTo>
                    <a:pt x="1305" y="921"/>
                  </a:lnTo>
                  <a:lnTo>
                    <a:pt x="1302" y="914"/>
                  </a:lnTo>
                  <a:lnTo>
                    <a:pt x="1300" y="907"/>
                  </a:lnTo>
                  <a:lnTo>
                    <a:pt x="1299" y="900"/>
                  </a:lnTo>
                  <a:lnTo>
                    <a:pt x="1299" y="892"/>
                  </a:lnTo>
                  <a:close/>
                  <a:moveTo>
                    <a:pt x="2147" y="929"/>
                  </a:moveTo>
                  <a:lnTo>
                    <a:pt x="2148" y="920"/>
                  </a:lnTo>
                  <a:lnTo>
                    <a:pt x="2150" y="911"/>
                  </a:lnTo>
                  <a:lnTo>
                    <a:pt x="2155" y="902"/>
                  </a:lnTo>
                  <a:lnTo>
                    <a:pt x="2159" y="894"/>
                  </a:lnTo>
                  <a:lnTo>
                    <a:pt x="2165" y="885"/>
                  </a:lnTo>
                  <a:lnTo>
                    <a:pt x="2172" y="877"/>
                  </a:lnTo>
                  <a:lnTo>
                    <a:pt x="2181" y="869"/>
                  </a:lnTo>
                  <a:lnTo>
                    <a:pt x="2190" y="860"/>
                  </a:lnTo>
                  <a:lnTo>
                    <a:pt x="2200" y="852"/>
                  </a:lnTo>
                  <a:lnTo>
                    <a:pt x="2211" y="844"/>
                  </a:lnTo>
                  <a:lnTo>
                    <a:pt x="2223" y="835"/>
                  </a:lnTo>
                  <a:lnTo>
                    <a:pt x="2236" y="827"/>
                  </a:lnTo>
                  <a:lnTo>
                    <a:pt x="2265" y="810"/>
                  </a:lnTo>
                  <a:lnTo>
                    <a:pt x="2296" y="794"/>
                  </a:lnTo>
                  <a:lnTo>
                    <a:pt x="2302" y="804"/>
                  </a:lnTo>
                  <a:lnTo>
                    <a:pt x="2308" y="814"/>
                  </a:lnTo>
                  <a:lnTo>
                    <a:pt x="2313" y="825"/>
                  </a:lnTo>
                  <a:lnTo>
                    <a:pt x="2317" y="835"/>
                  </a:lnTo>
                  <a:lnTo>
                    <a:pt x="2320" y="846"/>
                  </a:lnTo>
                  <a:lnTo>
                    <a:pt x="2322" y="857"/>
                  </a:lnTo>
                  <a:lnTo>
                    <a:pt x="2323" y="867"/>
                  </a:lnTo>
                  <a:lnTo>
                    <a:pt x="2323" y="878"/>
                  </a:lnTo>
                  <a:lnTo>
                    <a:pt x="2322" y="888"/>
                  </a:lnTo>
                  <a:lnTo>
                    <a:pt x="2320" y="898"/>
                  </a:lnTo>
                  <a:lnTo>
                    <a:pt x="2317" y="907"/>
                  </a:lnTo>
                  <a:lnTo>
                    <a:pt x="2314" y="916"/>
                  </a:lnTo>
                  <a:lnTo>
                    <a:pt x="2310" y="925"/>
                  </a:lnTo>
                  <a:lnTo>
                    <a:pt x="2305" y="932"/>
                  </a:lnTo>
                  <a:lnTo>
                    <a:pt x="2299" y="939"/>
                  </a:lnTo>
                  <a:lnTo>
                    <a:pt x="2293" y="945"/>
                  </a:lnTo>
                  <a:lnTo>
                    <a:pt x="2287" y="950"/>
                  </a:lnTo>
                  <a:lnTo>
                    <a:pt x="2280" y="955"/>
                  </a:lnTo>
                  <a:lnTo>
                    <a:pt x="2273" y="959"/>
                  </a:lnTo>
                  <a:lnTo>
                    <a:pt x="2265" y="963"/>
                  </a:lnTo>
                  <a:lnTo>
                    <a:pt x="2256" y="966"/>
                  </a:lnTo>
                  <a:lnTo>
                    <a:pt x="2248" y="969"/>
                  </a:lnTo>
                  <a:lnTo>
                    <a:pt x="2240" y="971"/>
                  </a:lnTo>
                  <a:lnTo>
                    <a:pt x="2232" y="972"/>
                  </a:lnTo>
                  <a:lnTo>
                    <a:pt x="2224" y="973"/>
                  </a:lnTo>
                  <a:lnTo>
                    <a:pt x="2216" y="973"/>
                  </a:lnTo>
                  <a:lnTo>
                    <a:pt x="2208" y="973"/>
                  </a:lnTo>
                  <a:lnTo>
                    <a:pt x="2200" y="973"/>
                  </a:lnTo>
                  <a:lnTo>
                    <a:pt x="2193" y="972"/>
                  </a:lnTo>
                  <a:lnTo>
                    <a:pt x="2186" y="970"/>
                  </a:lnTo>
                  <a:lnTo>
                    <a:pt x="2179" y="968"/>
                  </a:lnTo>
                  <a:lnTo>
                    <a:pt x="2173" y="965"/>
                  </a:lnTo>
                  <a:lnTo>
                    <a:pt x="2167" y="963"/>
                  </a:lnTo>
                  <a:lnTo>
                    <a:pt x="2162" y="959"/>
                  </a:lnTo>
                  <a:lnTo>
                    <a:pt x="2158" y="955"/>
                  </a:lnTo>
                  <a:lnTo>
                    <a:pt x="2154" y="951"/>
                  </a:lnTo>
                  <a:lnTo>
                    <a:pt x="2150" y="946"/>
                  </a:lnTo>
                  <a:lnTo>
                    <a:pt x="2148" y="941"/>
                  </a:lnTo>
                  <a:lnTo>
                    <a:pt x="2147" y="935"/>
                  </a:lnTo>
                  <a:lnTo>
                    <a:pt x="2147" y="9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3305" fontAlgn="base">
                <a:spcBef>
                  <a:spcPct val="0"/>
                </a:spcBef>
                <a:spcAft>
                  <a:spcPct val="0"/>
                </a:spcAft>
              </a:pPr>
              <a:endParaRPr lang="en-US">
                <a:solidFill>
                  <a:srgbClr val="000000"/>
                </a:solidFill>
                <a:latin typeface="Arial" charset="0"/>
                <a:cs typeface="Arial" charset="0"/>
              </a:endParaRPr>
            </a:p>
          </p:txBody>
        </p:sp>
      </p:grpSp>
      <p:sp>
        <p:nvSpPr>
          <p:cNvPr id="120851" name="Rectangle 2"/>
          <p:cNvSpPr>
            <a:spLocks noGrp="1" noChangeArrowheads="1"/>
          </p:cNvSpPr>
          <p:nvPr>
            <p:ph type="ctrTitle"/>
          </p:nvPr>
        </p:nvSpPr>
        <p:spPr>
          <a:xfrm>
            <a:off x="3013429" y="1942406"/>
            <a:ext cx="5642258" cy="907318"/>
          </a:xfrm>
        </p:spPr>
        <p:txBody>
          <a:bodyPr lIns="708965" bIns="113822" anchor="b"/>
          <a:lstStyle>
            <a:lvl1pPr>
              <a:defRPr sz="2900" smtClean="0">
                <a:solidFill>
                  <a:schemeClr val="bg1"/>
                </a:solidFill>
                <a:latin typeface="Arial" charset="0"/>
              </a:defRPr>
            </a:lvl1pPr>
          </a:lstStyle>
          <a:p>
            <a:endParaRPr lang="en-GB" smtClean="0"/>
          </a:p>
        </p:txBody>
      </p:sp>
      <p:sp>
        <p:nvSpPr>
          <p:cNvPr id="120852" name="Rectangle 3"/>
          <p:cNvSpPr>
            <a:spLocks noGrp="1" noChangeArrowheads="1"/>
          </p:cNvSpPr>
          <p:nvPr>
            <p:ph type="subTitle" idx="1"/>
          </p:nvPr>
        </p:nvSpPr>
        <p:spPr>
          <a:xfrm>
            <a:off x="3013429" y="2849724"/>
            <a:ext cx="5642258" cy="585737"/>
          </a:xfrm>
        </p:spPr>
        <p:txBody>
          <a:bodyPr lIns="708965" bIns="250413" anchor="b"/>
          <a:lstStyle>
            <a:lvl1pPr eaLnBrk="0" hangingPunct="0">
              <a:spcBef>
                <a:spcPct val="0"/>
              </a:spcBef>
              <a:spcAft>
                <a:spcPct val="0"/>
              </a:spcAft>
              <a:defRPr smtClean="0">
                <a:solidFill>
                  <a:schemeClr val="bg1"/>
                </a:solidFill>
                <a:latin typeface="Arial" charset="0"/>
              </a:defRPr>
            </a:lvl1pPr>
          </a:lstStyle>
          <a:p>
            <a:r>
              <a:rPr lang="en-GB" smtClean="0"/>
              <a:t>Click to edit Master subtitle style</a:t>
            </a:r>
          </a:p>
        </p:txBody>
      </p:sp>
    </p:spTree>
    <p:extLst>
      <p:ext uri="{BB962C8B-B14F-4D97-AF65-F5344CB8AC3E}">
        <p14:creationId xmlns:p14="http://schemas.microsoft.com/office/powerpoint/2010/main" val="614545629"/>
      </p:ext>
    </p:extLst>
  </p:cSld>
  <p:clrMapOvr>
    <a:masterClrMapping/>
  </p:clrMapOvr>
  <p:transition>
    <p:wipe dir="r"/>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ntent - content area only">
    <p:spTree>
      <p:nvGrpSpPr>
        <p:cNvPr id="1" name=""/>
        <p:cNvGrpSpPr/>
        <p:nvPr/>
      </p:nvGrpSpPr>
      <p:grpSpPr>
        <a:xfrm>
          <a:off x="0" y="0"/>
          <a:ext cx="0" cy="0"/>
          <a:chOff x="0" y="0"/>
          <a:chExt cx="0" cy="0"/>
        </a:xfrm>
      </p:grpSpPr>
      <p:sp>
        <p:nvSpPr>
          <p:cNvPr id="5" name="Freeform 5"/>
          <p:cNvSpPr>
            <a:spLocks noEditPoints="1"/>
          </p:cNvSpPr>
          <p:nvPr userDrawn="1"/>
        </p:nvSpPr>
        <p:spPr bwMode="black">
          <a:xfrm>
            <a:off x="8165933" y="242622"/>
            <a:ext cx="489754" cy="488114"/>
          </a:xfrm>
          <a:custGeom>
            <a:avLst/>
            <a:gdLst>
              <a:gd name="T0" fmla="*/ 2500478 w 16320"/>
              <a:gd name="T1" fmla="*/ 2499386 h 16320"/>
              <a:gd name="T2" fmla="*/ 2500478 w 16320"/>
              <a:gd name="T3" fmla="*/ 15351720 h 16320"/>
              <a:gd name="T4" fmla="*/ 15351720 w 16320"/>
              <a:gd name="T5" fmla="*/ 15351720 h 16320"/>
              <a:gd name="T6" fmla="*/ 15351720 w 16320"/>
              <a:gd name="T7" fmla="*/ 2499386 h 16320"/>
              <a:gd name="T8" fmla="*/ 2500478 w 16320"/>
              <a:gd name="T9" fmla="*/ 2499386 h 16320"/>
              <a:gd name="T10" fmla="*/ 3926814 w 16320"/>
              <a:gd name="T11" fmla="*/ 13567701 h 16320"/>
              <a:gd name="T12" fmla="*/ 7139351 w 16320"/>
              <a:gd name="T13" fmla="*/ 13567701 h 16320"/>
              <a:gd name="T14" fmla="*/ 13924293 w 16320"/>
              <a:gd name="T15" fmla="*/ 4284497 h 16320"/>
              <a:gd name="T16" fmla="*/ 10710664 w 16320"/>
              <a:gd name="T17" fmla="*/ 4284497 h 16320"/>
              <a:gd name="T18" fmla="*/ 3926814 w 16320"/>
              <a:gd name="T19" fmla="*/ 13567701 h 16320"/>
              <a:gd name="T20" fmla="*/ 0 w 16320"/>
              <a:gd name="T21" fmla="*/ 0 h 16320"/>
              <a:gd name="T22" fmla="*/ 17851107 w 16320"/>
              <a:gd name="T23" fmla="*/ 0 h 16320"/>
              <a:gd name="T24" fmla="*/ 17851107 w 16320"/>
              <a:gd name="T25" fmla="*/ 17851107 h 16320"/>
              <a:gd name="T26" fmla="*/ 0 w 16320"/>
              <a:gd name="T27" fmla="*/ 17851107 h 16320"/>
              <a:gd name="T28" fmla="*/ 0 w 16320"/>
              <a:gd name="T29" fmla="*/ 0 h 1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20"/>
              <a:gd name="T46" fmla="*/ 0 h 16320"/>
              <a:gd name="T47" fmla="*/ 16320 w 16320"/>
              <a:gd name="T48" fmla="*/ 16320 h 16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a:noFill/>
          </a:ln>
          <a:extLst>
            <a:ext uri="{91240B29-F687-4F45-9708-019B960494DF}">
              <a14:hiddenLine xmlns:a14="http://schemas.microsoft.com/office/drawing/2010/main" w="9525">
                <a:solidFill>
                  <a:srgbClr val="000000"/>
                </a:solidFill>
                <a:round/>
                <a:headEnd/>
                <a:tailEnd/>
              </a14:hiddenLine>
            </a:ext>
          </a:extLst>
        </p:spPr>
        <p:txBody>
          <a:bodyPr lIns="82845" tIns="41422" rIns="82845" bIns="41422"/>
          <a:lstStyle/>
          <a:p>
            <a:pPr defTabSz="913305" fontAlgn="base">
              <a:spcBef>
                <a:spcPct val="0"/>
              </a:spcBef>
              <a:spcAft>
                <a:spcPct val="0"/>
              </a:spcAft>
            </a:pPr>
            <a:endParaRPr lang="en-US">
              <a:solidFill>
                <a:srgbClr val="000000"/>
              </a:solidFill>
              <a:latin typeface="Arial" charset="0"/>
              <a:cs typeface="Arial" charset="0"/>
            </a:endParaRPr>
          </a:p>
        </p:txBody>
      </p:sp>
      <p:cxnSp>
        <p:nvCxnSpPr>
          <p:cNvPr id="6" name="Straight Connector 9"/>
          <p:cNvCxnSpPr>
            <a:cxnSpLocks noChangeShapeType="1"/>
          </p:cNvCxnSpPr>
          <p:nvPr userDrawn="1"/>
        </p:nvCxnSpPr>
        <p:spPr bwMode="auto">
          <a:xfrm rot="10800000">
            <a:off x="489754" y="6368450"/>
            <a:ext cx="8165932" cy="0"/>
          </a:xfrm>
          <a:prstGeom prst="line">
            <a:avLst/>
          </a:prstGeom>
          <a:noFill/>
          <a:ln w="6350" algn="ctr">
            <a:solidFill>
              <a:schemeClr val="tx2"/>
            </a:solidFill>
            <a:round/>
            <a:headEnd/>
            <a:tailEnd/>
          </a:ln>
          <a:extLst>
            <a:ext uri="{909E8E84-426E-40DD-AFC4-6F175D3DCCD1}">
              <a14:hiddenFill xmlns:a14="http://schemas.microsoft.com/office/drawing/2010/main">
                <a:noFill/>
              </a14:hiddenFill>
            </a:ext>
          </a:extLst>
        </p:spPr>
      </p:cxnSp>
      <p:sp>
        <p:nvSpPr>
          <p:cNvPr id="7" name="Rectangle 15"/>
          <p:cNvSpPr>
            <a:spLocks noChangeArrowheads="1"/>
          </p:cNvSpPr>
          <p:nvPr userDrawn="1"/>
        </p:nvSpPr>
        <p:spPr bwMode="auto">
          <a:xfrm>
            <a:off x="8160171" y="6246423"/>
            <a:ext cx="489754" cy="28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2522" rIns="0" bIns="0" anchor="b"/>
          <a:lstStyle/>
          <a:p>
            <a:pPr algn="r" defTabSz="913305" fontAlgn="base">
              <a:spcBef>
                <a:spcPct val="0"/>
              </a:spcBef>
              <a:spcAft>
                <a:spcPct val="0"/>
              </a:spcAft>
            </a:pPr>
            <a:fld id="{2DFBA9BB-9EA7-4349-B0A2-9FDB84F062CC}" type="slidenum">
              <a:rPr lang="en-GB" altLang="zh-CN" sz="800">
                <a:solidFill>
                  <a:srgbClr val="000000"/>
                </a:solidFill>
                <a:latin typeface="Arial" charset="0"/>
                <a:ea typeface="宋体" pitchFamily="2" charset="-122"/>
                <a:cs typeface="Arial" charset="0"/>
              </a:rPr>
              <a:pPr algn="r" defTabSz="913305" fontAlgn="base">
                <a:spcBef>
                  <a:spcPct val="0"/>
                </a:spcBef>
                <a:spcAft>
                  <a:spcPct val="0"/>
                </a:spcAft>
              </a:pPr>
              <a:t>‹#›</a:t>
            </a:fld>
            <a:endParaRPr lang="en-GB" altLang="zh-CN" sz="800">
              <a:solidFill>
                <a:srgbClr val="000000"/>
              </a:solidFill>
              <a:latin typeface="Arial" charset="0"/>
              <a:ea typeface="宋体" pitchFamily="2" charset="-122"/>
              <a:cs typeface="Arial" charset="0"/>
            </a:endParaRPr>
          </a:p>
        </p:txBody>
      </p:sp>
      <p:sp>
        <p:nvSpPr>
          <p:cNvPr id="13" name="Content Placeholder 12"/>
          <p:cNvSpPr>
            <a:spLocks noGrp="1"/>
          </p:cNvSpPr>
          <p:nvPr>
            <p:ph sz="quarter" idx="17"/>
          </p:nvPr>
        </p:nvSpPr>
        <p:spPr>
          <a:xfrm>
            <a:off x="489980" y="1564835"/>
            <a:ext cx="7719182" cy="4287625"/>
          </a:xfrm>
        </p:spPr>
        <p:txBody>
          <a:bodyPr/>
          <a:lstStyle>
            <a:lvl1pPr marL="0" indent="0">
              <a:buNone/>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endParaRPr lang="en-GB" dirty="0"/>
          </a:p>
        </p:txBody>
      </p:sp>
      <p:sp>
        <p:nvSpPr>
          <p:cNvPr id="19" name="Rectangle 2"/>
          <p:cNvSpPr>
            <a:spLocks noGrp="1" noChangeArrowheads="1"/>
          </p:cNvSpPr>
          <p:nvPr>
            <p:ph type="title"/>
          </p:nvPr>
        </p:nvSpPr>
        <p:spPr bwMode="auto">
          <a:xfrm>
            <a:off x="488315" y="245493"/>
            <a:ext cx="7677618" cy="894396"/>
          </a:xfrm>
          <a:prstGeom prst="rect">
            <a:avLst/>
          </a:prstGeom>
          <a:noFill/>
          <a:ln w="9525" algn="ctr">
            <a:noFill/>
            <a:miter lim="800000"/>
            <a:headEnd/>
            <a:tailEnd/>
          </a:ln>
        </p:spPr>
        <p:txBody>
          <a:bodyPr tIns="231574" rIns="244620">
            <a:noAutofit/>
          </a:bodyPr>
          <a:lstStyle>
            <a:lvl1pPr>
              <a:tabLst>
                <a:tab pos="665922" algn="l"/>
              </a:tabLst>
              <a:defRPr lang="en-GB" sz="2400" b="1" baseline="0" dirty="0" smtClean="0">
                <a:solidFill>
                  <a:schemeClr val="tx1"/>
                </a:solidFill>
                <a:latin typeface="+mn-lt"/>
                <a:ea typeface="ＭＳ Ｐゴシック" pitchFamily="34" charset="-128"/>
                <a:cs typeface="+mj-cs"/>
              </a:defRPr>
            </a:lvl1pPr>
          </a:lstStyle>
          <a:p>
            <a:pPr lvl="0"/>
            <a:r>
              <a:rPr lang="en-US" dirty="0" smtClean="0"/>
              <a:t>Click to edit Master title style</a:t>
            </a:r>
            <a:endParaRPr lang="en-GB" dirty="0" smtClean="0"/>
          </a:p>
        </p:txBody>
      </p:sp>
      <p:sp>
        <p:nvSpPr>
          <p:cNvPr id="14" name="Content Placeholder 11"/>
          <p:cNvSpPr>
            <a:spLocks noGrp="1"/>
          </p:cNvSpPr>
          <p:nvPr>
            <p:ph sz="quarter" idx="10"/>
          </p:nvPr>
        </p:nvSpPr>
        <p:spPr>
          <a:xfrm>
            <a:off x="497279" y="5826914"/>
            <a:ext cx="3709796" cy="263125"/>
          </a:xfrm>
        </p:spPr>
        <p:txBody>
          <a:bodyPr/>
          <a:lstStyle>
            <a:lvl1pPr>
              <a:buNone/>
              <a:defRPr sz="1100" b="0" i="1" baseline="0">
                <a:solidFill>
                  <a:schemeClr val="tx1"/>
                </a:solidFill>
              </a:defRPr>
            </a:lvl1pPr>
          </a:lstStyle>
          <a:p>
            <a:pPr lvl="0"/>
            <a:r>
              <a:rPr lang="en-US" smtClean="0"/>
              <a:t>Click to edit Master text styles</a:t>
            </a:r>
          </a:p>
        </p:txBody>
      </p:sp>
      <p:sp>
        <p:nvSpPr>
          <p:cNvPr id="8" name="Date Placeholder 9"/>
          <p:cNvSpPr>
            <a:spLocks noGrp="1"/>
          </p:cNvSpPr>
          <p:nvPr>
            <p:ph type="dt" sz="half" idx="18"/>
          </p:nvPr>
        </p:nvSpPr>
        <p:spPr/>
        <p:txBody>
          <a:bodyPr/>
          <a:lstStyle>
            <a:lvl1pPr>
              <a:defRPr/>
            </a:lvl1pPr>
          </a:lstStyle>
          <a:p>
            <a:pPr>
              <a:defRPr/>
            </a:pPr>
            <a:fld id="{60E59C32-09E1-4817-A6F8-61142A053CD3}" type="datetime9">
              <a:rPr lang="en-GB" altLang="zh-CN">
                <a:solidFill>
                  <a:srgbClr val="FFFFFF"/>
                </a:solidFill>
              </a:rPr>
              <a:pPr>
                <a:defRPr/>
              </a:pPr>
              <a:t>18/03/2014 10:42:15</a:t>
            </a:fld>
            <a:endParaRPr lang="en-GB" altLang="zh-CN">
              <a:solidFill>
                <a:srgbClr val="FFFFFF"/>
              </a:solidFill>
            </a:endParaRPr>
          </a:p>
        </p:txBody>
      </p:sp>
      <p:sp>
        <p:nvSpPr>
          <p:cNvPr id="9" name="Footer Placeholder 11"/>
          <p:cNvSpPr>
            <a:spLocks noGrp="1"/>
          </p:cNvSpPr>
          <p:nvPr>
            <p:ph type="ftr" sz="quarter" idx="19"/>
          </p:nvPr>
        </p:nvSpPr>
        <p:spPr/>
        <p:txBody>
          <a:bodyPr/>
          <a:lstStyle>
            <a:lvl1pPr algn="l">
              <a:defRPr sz="800">
                <a:solidFill>
                  <a:schemeClr val="bg1"/>
                </a:solidFill>
              </a:defRPr>
            </a:lvl1pPr>
          </a:lstStyle>
          <a:p>
            <a:pPr>
              <a:defRPr/>
            </a:pPr>
            <a:r>
              <a:rPr lang="en-GB">
                <a:solidFill>
                  <a:srgbClr val="FFFFFF"/>
                </a:solidFill>
              </a:rPr>
              <a:t>2010 DB Blue template</a:t>
            </a:r>
            <a:endParaRPr lang="en-GB" dirty="0">
              <a:solidFill>
                <a:srgbClr val="FFFFFF"/>
              </a:solidFill>
            </a:endParaRPr>
          </a:p>
        </p:txBody>
      </p:sp>
    </p:spTree>
    <p:extLst>
      <p:ext uri="{BB962C8B-B14F-4D97-AF65-F5344CB8AC3E}">
        <p14:creationId xmlns:p14="http://schemas.microsoft.com/office/powerpoint/2010/main" val="128964967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rot="10800000">
            <a:off x="489754" y="6368450"/>
            <a:ext cx="8165932" cy="0"/>
          </a:xfrm>
          <a:prstGeom prst="line">
            <a:avLst/>
          </a:prstGeom>
          <a:noFill/>
          <a:ln w="6350" algn="ctr">
            <a:solidFill>
              <a:schemeClr val="tx2"/>
            </a:solidFill>
            <a:round/>
            <a:headEnd/>
            <a:tailEnd/>
          </a:ln>
          <a:extLst>
            <a:ext uri="{909E8E84-426E-40DD-AFC4-6F175D3DCCD1}">
              <a14:hiddenFill xmlns:a14="http://schemas.microsoft.com/office/drawing/2010/main">
                <a:noFill/>
              </a14:hiddenFill>
            </a:ext>
          </a:extLst>
        </p:spPr>
      </p:cxnSp>
      <p:sp>
        <p:nvSpPr>
          <p:cNvPr id="6" name="Rectangle 15"/>
          <p:cNvSpPr>
            <a:spLocks noChangeArrowheads="1"/>
          </p:cNvSpPr>
          <p:nvPr userDrawn="1"/>
        </p:nvSpPr>
        <p:spPr bwMode="auto">
          <a:xfrm>
            <a:off x="8160171" y="6246423"/>
            <a:ext cx="489754" cy="28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32522" rIns="0" bIns="0" anchor="b"/>
          <a:lstStyle/>
          <a:p>
            <a:pPr algn="r" defTabSz="913305" fontAlgn="base">
              <a:spcBef>
                <a:spcPct val="0"/>
              </a:spcBef>
              <a:spcAft>
                <a:spcPct val="0"/>
              </a:spcAft>
            </a:pPr>
            <a:fld id="{63A752C5-2F91-4ACB-8CC5-6A705D7115A1}" type="slidenum">
              <a:rPr lang="en-GB" altLang="zh-CN" sz="800">
                <a:solidFill>
                  <a:srgbClr val="000000"/>
                </a:solidFill>
                <a:latin typeface="Arial" charset="0"/>
                <a:ea typeface="宋体" pitchFamily="2" charset="-122"/>
                <a:cs typeface="Arial" charset="0"/>
              </a:rPr>
              <a:pPr algn="r" defTabSz="913305" fontAlgn="base">
                <a:spcBef>
                  <a:spcPct val="0"/>
                </a:spcBef>
                <a:spcAft>
                  <a:spcPct val="0"/>
                </a:spcAft>
              </a:pPr>
              <a:t>‹#›</a:t>
            </a:fld>
            <a:endParaRPr lang="en-GB" altLang="zh-CN" sz="800">
              <a:solidFill>
                <a:srgbClr val="000000"/>
              </a:solidFill>
              <a:latin typeface="Arial" charset="0"/>
              <a:ea typeface="宋体" pitchFamily="2" charset="-122"/>
              <a:cs typeface="Arial" charset="0"/>
            </a:endParaRPr>
          </a:p>
        </p:txBody>
      </p:sp>
      <p:sp>
        <p:nvSpPr>
          <p:cNvPr id="7" name="Freeform 4"/>
          <p:cNvSpPr>
            <a:spLocks noEditPoints="1"/>
          </p:cNvSpPr>
          <p:nvPr userDrawn="1"/>
        </p:nvSpPr>
        <p:spPr bwMode="black">
          <a:xfrm>
            <a:off x="8165933" y="242622"/>
            <a:ext cx="489754" cy="488114"/>
          </a:xfrm>
          <a:custGeom>
            <a:avLst/>
            <a:gdLst>
              <a:gd name="T0" fmla="*/ 2500478 w 16320"/>
              <a:gd name="T1" fmla="*/ 2499386 h 16320"/>
              <a:gd name="T2" fmla="*/ 2500478 w 16320"/>
              <a:gd name="T3" fmla="*/ 15351720 h 16320"/>
              <a:gd name="T4" fmla="*/ 15351720 w 16320"/>
              <a:gd name="T5" fmla="*/ 15351720 h 16320"/>
              <a:gd name="T6" fmla="*/ 15351720 w 16320"/>
              <a:gd name="T7" fmla="*/ 2499386 h 16320"/>
              <a:gd name="T8" fmla="*/ 2500478 w 16320"/>
              <a:gd name="T9" fmla="*/ 2499386 h 16320"/>
              <a:gd name="T10" fmla="*/ 3926814 w 16320"/>
              <a:gd name="T11" fmla="*/ 13567701 h 16320"/>
              <a:gd name="T12" fmla="*/ 7139351 w 16320"/>
              <a:gd name="T13" fmla="*/ 13567701 h 16320"/>
              <a:gd name="T14" fmla="*/ 13924293 w 16320"/>
              <a:gd name="T15" fmla="*/ 4284497 h 16320"/>
              <a:gd name="T16" fmla="*/ 10710664 w 16320"/>
              <a:gd name="T17" fmla="*/ 4284497 h 16320"/>
              <a:gd name="T18" fmla="*/ 3926814 w 16320"/>
              <a:gd name="T19" fmla="*/ 13567701 h 16320"/>
              <a:gd name="T20" fmla="*/ 0 w 16320"/>
              <a:gd name="T21" fmla="*/ 0 h 16320"/>
              <a:gd name="T22" fmla="*/ 17851107 w 16320"/>
              <a:gd name="T23" fmla="*/ 0 h 16320"/>
              <a:gd name="T24" fmla="*/ 17851107 w 16320"/>
              <a:gd name="T25" fmla="*/ 17851107 h 16320"/>
              <a:gd name="T26" fmla="*/ 0 w 16320"/>
              <a:gd name="T27" fmla="*/ 17851107 h 16320"/>
              <a:gd name="T28" fmla="*/ 0 w 16320"/>
              <a:gd name="T29" fmla="*/ 0 h 1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20"/>
              <a:gd name="T46" fmla="*/ 0 h 16320"/>
              <a:gd name="T47" fmla="*/ 16320 w 16320"/>
              <a:gd name="T48" fmla="*/ 16320 h 16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a:noFill/>
          </a:ln>
          <a:extLst>
            <a:ext uri="{91240B29-F687-4F45-9708-019B960494DF}">
              <a14:hiddenLine xmlns:a14="http://schemas.microsoft.com/office/drawing/2010/main" w="9525">
                <a:solidFill>
                  <a:srgbClr val="000000"/>
                </a:solidFill>
                <a:round/>
                <a:headEnd/>
                <a:tailEnd/>
              </a14:hiddenLine>
            </a:ext>
          </a:extLst>
        </p:spPr>
        <p:txBody>
          <a:bodyPr lIns="82845" tIns="41422" rIns="82845" bIns="41422"/>
          <a:lstStyle/>
          <a:p>
            <a:pPr defTabSz="913305" fontAlgn="base">
              <a:spcBef>
                <a:spcPct val="0"/>
              </a:spcBef>
              <a:spcAft>
                <a:spcPct val="0"/>
              </a:spcAft>
            </a:pPr>
            <a:endParaRPr lang="en-US">
              <a:solidFill>
                <a:srgbClr val="000000"/>
              </a:solidFill>
              <a:latin typeface="Arial" charset="0"/>
              <a:cs typeface="Arial" charset="0"/>
            </a:endParaRPr>
          </a:p>
        </p:txBody>
      </p:sp>
      <p:sp>
        <p:nvSpPr>
          <p:cNvPr id="8" name="TextBox 8"/>
          <p:cNvSpPr txBox="1">
            <a:spLocks noChangeArrowheads="1"/>
          </p:cNvSpPr>
          <p:nvPr userDrawn="1"/>
        </p:nvSpPr>
        <p:spPr bwMode="auto">
          <a:xfrm>
            <a:off x="3174760" y="6369886"/>
            <a:ext cx="6137774" cy="36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2522" rIns="0" bIns="208134" anchor="b">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305" eaLnBrk="1" fontAlgn="base" hangingPunct="1">
              <a:spcBef>
                <a:spcPct val="0"/>
              </a:spcBef>
              <a:spcAft>
                <a:spcPct val="0"/>
              </a:spcAft>
            </a:pPr>
            <a:r>
              <a:rPr lang="it-IT" altLang="zh-CN" sz="800">
                <a:solidFill>
                  <a:srgbClr val="000000"/>
                </a:solidFill>
                <a:ea typeface="宋体" pitchFamily="2" charset="-122"/>
              </a:rPr>
              <a:t>Jun Ma · (852) 2203 8308, </a:t>
            </a:r>
            <a:r>
              <a:rPr lang="it-IT" altLang="zh-CN" sz="800">
                <a:solidFill>
                  <a:srgbClr val="000000"/>
                </a:solidFill>
                <a:ea typeface="宋体" pitchFamily="2" charset="-122"/>
                <a:hlinkClick r:id="rId2"/>
              </a:rPr>
              <a:t>jun.ma@db.com</a:t>
            </a:r>
            <a:endParaRPr lang="it-IT" altLang="zh-CN" sz="800">
              <a:solidFill>
                <a:srgbClr val="000000"/>
              </a:solidFill>
              <a:ea typeface="宋体" pitchFamily="2" charset="-122"/>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88315" y="1563401"/>
            <a:ext cx="7681804" cy="4288223"/>
          </a:xfrm>
        </p:spPr>
        <p:txBody>
          <a:bodyPr/>
          <a:lstStyle>
            <a:lvl1pPr>
              <a:buNone/>
              <a:defRPr/>
            </a:lvl1pPr>
            <a:lvl2pPr>
              <a:buClrTx/>
              <a:defRPr/>
            </a:lvl2pPr>
            <a:lvl3pPr>
              <a:buClrTx/>
              <a:defRPr/>
            </a:lvl3pPr>
            <a:lvl4pPr>
              <a:buClrTx/>
              <a:defRPr/>
            </a:lvl4pPr>
            <a:lvl5pPr>
              <a:buClrTx/>
              <a:defRPr/>
            </a:lvl5pPr>
          </a:lstStyle>
          <a:p>
            <a:pPr lvl="0"/>
            <a:endParaRPr lang="en-US" dirty="0"/>
          </a:p>
        </p:txBody>
      </p:sp>
      <p:sp>
        <p:nvSpPr>
          <p:cNvPr id="10" name="Content Placeholder 11"/>
          <p:cNvSpPr>
            <a:spLocks noGrp="1"/>
          </p:cNvSpPr>
          <p:nvPr>
            <p:ph sz="quarter" idx="10"/>
          </p:nvPr>
        </p:nvSpPr>
        <p:spPr>
          <a:xfrm>
            <a:off x="497279" y="5826914"/>
            <a:ext cx="3709796" cy="263125"/>
          </a:xfrm>
        </p:spPr>
        <p:txBody>
          <a:bodyPr/>
          <a:lstStyle>
            <a:lvl1pPr>
              <a:buNone/>
              <a:defRPr sz="1100" b="0" i="1"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485688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56" y="2325050"/>
            <a:ext cx="7772688" cy="1470084"/>
          </a:xfrm>
        </p:spPr>
        <p:txBody>
          <a:bodyPr/>
          <a:lstStyle>
            <a:lvl1pPr algn="ctr">
              <a:defRPr sz="2900" b="1"/>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391CC52-B754-409C-9DAB-1747A545EC5C}" type="datetime1">
              <a:rPr lang="en-US">
                <a:solidFill>
                  <a:srgbClr val="FFFFFF"/>
                </a:solidFill>
              </a:rPr>
              <a:pPr>
                <a:defRPr/>
              </a:pPr>
              <a:t>3/18/2014</a:t>
            </a:fld>
            <a:endParaRPr lang="en-US">
              <a:solidFill>
                <a:srgbClr val="FFFFFF"/>
              </a:solidFill>
            </a:endParaRPr>
          </a:p>
        </p:txBody>
      </p:sp>
      <p:sp>
        <p:nvSpPr>
          <p:cNvPr id="4" name="Footer Placeholder 4"/>
          <p:cNvSpPr>
            <a:spLocks noGrp="1"/>
          </p:cNvSpPr>
          <p:nvPr>
            <p:ph type="ftr" sz="quarter" idx="11"/>
          </p:nvPr>
        </p:nvSpPr>
        <p:spPr/>
        <p:txBody>
          <a:bodyPr numCol="1" compatLnSpc="1">
            <a:prstTxWarp prst="textNoShape">
              <a:avLst/>
            </a:prstTxWarp>
          </a:bodyPr>
          <a:lstStyle>
            <a:lvl1pPr>
              <a:defRPr>
                <a:ea typeface="宋体" pitchFamily="2" charset="-122"/>
              </a:defRPr>
            </a:lvl1pPr>
          </a:lstStyle>
          <a:p>
            <a:pPr>
              <a:defRPr/>
            </a:pPr>
            <a:endParaRPr lang="en-US" altLang="zh-CN">
              <a:solidFill>
                <a:srgbClr val="FFFFFF"/>
              </a:solidFill>
            </a:endParaRPr>
          </a:p>
        </p:txBody>
      </p:sp>
      <p:sp>
        <p:nvSpPr>
          <p:cNvPr id="5" name="Slide Number Placeholder 5"/>
          <p:cNvSpPr>
            <a:spLocks noGrp="1"/>
          </p:cNvSpPr>
          <p:nvPr>
            <p:ph type="sldNum" sz="quarter" idx="12"/>
          </p:nvPr>
        </p:nvSpPr>
        <p:spPr>
          <a:xfrm>
            <a:off x="6552625" y="6356965"/>
            <a:ext cx="2134752" cy="364650"/>
          </a:xfrm>
          <a:prstGeom prst="rect">
            <a:avLst/>
          </a:prstGeom>
        </p:spPr>
        <p:txBody>
          <a:bodyPr vert="horz" wrap="square" lIns="82845" tIns="41422" rIns="82845" bIns="41422" numCol="1" anchor="t" anchorCtr="0" compatLnSpc="1">
            <a:prstTxWarp prst="textNoShape">
              <a:avLst/>
            </a:prstTxWarp>
          </a:bodyPr>
          <a:lstStyle>
            <a:lvl1pPr>
              <a:defRPr>
                <a:latin typeface="Arial" charset="0"/>
                <a:ea typeface="宋体" pitchFamily="2" charset="-122"/>
                <a:cs typeface="Arial" charset="0"/>
              </a:defRPr>
            </a:lvl1pPr>
          </a:lstStyle>
          <a:p>
            <a:pPr defTabSz="913305" fontAlgn="base">
              <a:spcBef>
                <a:spcPct val="0"/>
              </a:spcBef>
              <a:spcAft>
                <a:spcPct val="0"/>
              </a:spcAft>
              <a:defRPr/>
            </a:pPr>
            <a:fld id="{2C9C4D75-2BD6-4C40-BDB4-C479D5E910D3}" type="slidenum">
              <a:rPr lang="en-US" altLang="zh-CN">
                <a:solidFill>
                  <a:srgbClr val="000000"/>
                </a:solidFill>
              </a:rPr>
              <a:pPr defTabSz="913305"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5545268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rot="10800000">
            <a:off x="489754" y="6368450"/>
            <a:ext cx="8165932" cy="0"/>
          </a:xfrm>
          <a:prstGeom prst="line">
            <a:avLst/>
          </a:prstGeom>
          <a:noFill/>
          <a:ln w="6350" algn="ctr">
            <a:solidFill>
              <a:schemeClr val="tx2"/>
            </a:solidFill>
            <a:round/>
            <a:headEnd/>
            <a:tailEnd/>
          </a:ln>
        </p:spPr>
      </p:cxnSp>
      <p:sp>
        <p:nvSpPr>
          <p:cNvPr id="5" name="Rectangle 15"/>
          <p:cNvSpPr>
            <a:spLocks noChangeArrowheads="1"/>
          </p:cNvSpPr>
          <p:nvPr userDrawn="1"/>
        </p:nvSpPr>
        <p:spPr bwMode="auto">
          <a:xfrm>
            <a:off x="8160171" y="6246423"/>
            <a:ext cx="489754" cy="282818"/>
          </a:xfrm>
          <a:prstGeom prst="rect">
            <a:avLst/>
          </a:prstGeom>
          <a:noFill/>
          <a:ln w="9525" algn="ctr">
            <a:noFill/>
            <a:miter lim="800000"/>
            <a:headEnd/>
            <a:tailEnd/>
          </a:ln>
          <a:effectLst/>
        </p:spPr>
        <p:txBody>
          <a:bodyPr wrap="none" lIns="0" tIns="32522" rIns="0" bIns="0" anchor="b"/>
          <a:lstStyle/>
          <a:p>
            <a:pPr algn="r">
              <a:defRPr/>
            </a:pPr>
            <a:fld id="{58B0032D-42E8-44A0-9F72-FACADAAA4381}" type="slidenum">
              <a:rPr lang="en-GB" altLang="zh-CN" sz="800">
                <a:ea typeface="宋体" pitchFamily="2" charset="-122"/>
              </a:rPr>
              <a:pPr algn="r">
                <a:defRPr/>
              </a:pPr>
              <a:t>‹#›</a:t>
            </a:fld>
            <a:endParaRPr lang="en-GB" altLang="zh-CN" sz="800" dirty="0">
              <a:ea typeface="宋体" pitchFamily="2" charset="-122"/>
            </a:endParaRPr>
          </a:p>
        </p:txBody>
      </p:sp>
      <p:sp>
        <p:nvSpPr>
          <p:cNvPr id="6" name="Freeform 4"/>
          <p:cNvSpPr>
            <a:spLocks noEditPoints="1"/>
          </p:cNvSpPr>
          <p:nvPr userDrawn="1"/>
        </p:nvSpPr>
        <p:spPr bwMode="black">
          <a:xfrm>
            <a:off x="8165933" y="242622"/>
            <a:ext cx="489754" cy="488114"/>
          </a:xfrm>
          <a:custGeom>
            <a:avLst/>
            <a:gdLst>
              <a:gd name="T0" fmla="*/ 2286 w 16320"/>
              <a:gd name="T1" fmla="*/ 2285 h 16320"/>
              <a:gd name="T2" fmla="*/ 2286 w 16320"/>
              <a:gd name="T3" fmla="*/ 14035 h 16320"/>
              <a:gd name="T4" fmla="*/ 14035 w 16320"/>
              <a:gd name="T5" fmla="*/ 14035 h 16320"/>
              <a:gd name="T6" fmla="*/ 14035 w 16320"/>
              <a:gd name="T7" fmla="*/ 2285 h 16320"/>
              <a:gd name="T8" fmla="*/ 2286 w 16320"/>
              <a:gd name="T9" fmla="*/ 2285 h 16320"/>
              <a:gd name="T10" fmla="*/ 3590 w 16320"/>
              <a:gd name="T11" fmla="*/ 12404 h 16320"/>
              <a:gd name="T12" fmla="*/ 6527 w 16320"/>
              <a:gd name="T13" fmla="*/ 12404 h 16320"/>
              <a:gd name="T14" fmla="*/ 12730 w 16320"/>
              <a:gd name="T15" fmla="*/ 3917 h 16320"/>
              <a:gd name="T16" fmla="*/ 9792 w 16320"/>
              <a:gd name="T17" fmla="*/ 3917 h 16320"/>
              <a:gd name="T18" fmla="*/ 3590 w 16320"/>
              <a:gd name="T19" fmla="*/ 12404 h 16320"/>
              <a:gd name="T20" fmla="*/ 0 w 16320"/>
              <a:gd name="T21" fmla="*/ 0 h 16320"/>
              <a:gd name="T22" fmla="*/ 16320 w 16320"/>
              <a:gd name="T23" fmla="*/ 0 h 16320"/>
              <a:gd name="T24" fmla="*/ 16320 w 16320"/>
              <a:gd name="T25" fmla="*/ 16320 h 16320"/>
              <a:gd name="T26" fmla="*/ 0 w 16320"/>
              <a:gd name="T27" fmla="*/ 16320 h 16320"/>
              <a:gd name="T28" fmla="*/ 0 w 16320"/>
              <a:gd name="T29" fmla="*/ 0 h 1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20"/>
              <a:gd name="T46" fmla="*/ 0 h 16320"/>
              <a:gd name="T47" fmla="*/ 16320 w 16320"/>
              <a:gd name="T48" fmla="*/ 16320 h 16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a:defRPr/>
            </a:pPr>
            <a:endParaRPr lang="en-US" altLang="zh-CN">
              <a:ea typeface="宋体" pitchFamily="2" charset="-122"/>
            </a:endParaRPr>
          </a:p>
        </p:txBody>
      </p:sp>
      <p:sp>
        <p:nvSpPr>
          <p:cNvPr id="7" name="TextBox 6"/>
          <p:cNvSpPr txBox="1">
            <a:spLocks noChangeArrowheads="1"/>
          </p:cNvSpPr>
          <p:nvPr userDrawn="1"/>
        </p:nvSpPr>
        <p:spPr bwMode="auto">
          <a:xfrm>
            <a:off x="0" y="6367015"/>
            <a:ext cx="1189807" cy="282344"/>
          </a:xfrm>
          <a:prstGeom prst="rect">
            <a:avLst/>
          </a:prstGeom>
          <a:noFill/>
          <a:ln w="9525">
            <a:noFill/>
            <a:miter lim="800000"/>
            <a:headEnd/>
            <a:tailEnd/>
          </a:ln>
        </p:spPr>
        <p:txBody>
          <a:bodyPr wrap="none" lIns="484562" tIns="35773" rIns="0" bIns="0">
            <a:spAutoFit/>
          </a:bodyPr>
          <a:lstStyle/>
          <a:p>
            <a:pPr>
              <a:defRPr/>
            </a:pPr>
            <a:r>
              <a:rPr lang="en-GB" sz="800" dirty="0">
                <a:solidFill>
                  <a:srgbClr val="0018A8"/>
                </a:solidFill>
              </a:rPr>
              <a:t>Deutsche Bank</a:t>
            </a:r>
          </a:p>
          <a:p>
            <a:pPr>
              <a:defRPr/>
            </a:pPr>
            <a:r>
              <a:rPr lang="en-GB" sz="800" dirty="0">
                <a:solidFill>
                  <a:srgbClr val="0018A8"/>
                </a:solidFill>
              </a:rPr>
              <a:t>Jan 2014</a:t>
            </a:r>
          </a:p>
        </p:txBody>
      </p:sp>
      <p:sp>
        <p:nvSpPr>
          <p:cNvPr id="8" name="TextBox 7"/>
          <p:cNvSpPr txBox="1">
            <a:spLocks noChangeArrowheads="1"/>
          </p:cNvSpPr>
          <p:nvPr userDrawn="1"/>
        </p:nvSpPr>
        <p:spPr bwMode="auto">
          <a:xfrm>
            <a:off x="1436133" y="6371290"/>
            <a:ext cx="7876401" cy="366117"/>
          </a:xfrm>
          <a:prstGeom prst="rect">
            <a:avLst/>
          </a:prstGeom>
          <a:noFill/>
          <a:ln w="9525">
            <a:noFill/>
            <a:miter lim="800000"/>
            <a:headEnd/>
            <a:tailEnd/>
          </a:ln>
        </p:spPr>
        <p:txBody>
          <a:bodyPr lIns="0" tIns="32522" rIns="0" bIns="208134" anchor="b">
            <a:spAutoFit/>
          </a:bodyPr>
          <a:lstStyle/>
          <a:p>
            <a:pPr>
              <a:defRPr/>
            </a:pPr>
            <a:r>
              <a:rPr lang="it-IT" sz="800" dirty="0"/>
              <a:t>Jun Ma · (852) 2203 8308, </a:t>
            </a:r>
            <a:r>
              <a:rPr lang="it-IT" sz="800" dirty="0">
                <a:hlinkClick r:id="rId2"/>
              </a:rPr>
              <a:t>jun.ma@db.com</a:t>
            </a:r>
            <a:r>
              <a:rPr lang="it-IT" sz="800" dirty="0"/>
              <a:t>;  Lin Li (852) 2203 6187, </a:t>
            </a:r>
            <a:r>
              <a:rPr lang="it-IT" sz="800" dirty="0">
                <a:hlinkClick r:id="rId3"/>
              </a:rPr>
              <a:t>lin.li@db.com</a:t>
            </a:r>
            <a:r>
              <a:rPr lang="it-IT" sz="800" dirty="0"/>
              <a:t>;  Audrey Shi (852) 2203 6139, </a:t>
            </a:r>
            <a:r>
              <a:rPr lang="it-IT" sz="800" dirty="0">
                <a:hlinkClick r:id="rId4"/>
              </a:rPr>
              <a:t>audrey.shi@db.com</a:t>
            </a:r>
            <a:r>
              <a:rPr lang="it-IT" sz="800" dirty="0"/>
              <a:t>  </a:t>
            </a: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88315" y="1563401"/>
            <a:ext cx="7681804" cy="4288223"/>
          </a:xfrm>
        </p:spPr>
        <p:txBody>
          <a:bodyPr/>
          <a:lstStyle>
            <a:lvl1pPr>
              <a:buNone/>
              <a:defRPr/>
            </a:lvl1pPr>
            <a:lvl2pPr>
              <a:buClrTx/>
              <a:defRPr/>
            </a:lvl2pPr>
            <a:lvl3pPr>
              <a:buClrTx/>
              <a:defRPr/>
            </a:lvl3pPr>
            <a:lvl4pPr>
              <a:buClrTx/>
              <a:defRPr/>
            </a:lvl4pPr>
            <a:lvl5pPr>
              <a:buClrTx/>
              <a:defRPr/>
            </a:lvl5pPr>
          </a:lstStyle>
          <a:p>
            <a:pPr lvl="0"/>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rot="10800000">
            <a:off x="489754" y="6368450"/>
            <a:ext cx="8165932" cy="0"/>
          </a:xfrm>
          <a:prstGeom prst="line">
            <a:avLst/>
          </a:prstGeom>
          <a:noFill/>
          <a:ln w="6350" algn="ctr">
            <a:solidFill>
              <a:schemeClr val="tx2"/>
            </a:solidFill>
            <a:round/>
            <a:headEnd/>
            <a:tailEnd/>
          </a:ln>
        </p:spPr>
      </p:cxnSp>
      <p:sp>
        <p:nvSpPr>
          <p:cNvPr id="5" name="Rectangle 15"/>
          <p:cNvSpPr>
            <a:spLocks noChangeArrowheads="1"/>
          </p:cNvSpPr>
          <p:nvPr userDrawn="1"/>
        </p:nvSpPr>
        <p:spPr bwMode="auto">
          <a:xfrm>
            <a:off x="8160171" y="6246423"/>
            <a:ext cx="489754" cy="282818"/>
          </a:xfrm>
          <a:prstGeom prst="rect">
            <a:avLst/>
          </a:prstGeom>
          <a:noFill/>
          <a:ln w="9525" algn="ctr">
            <a:noFill/>
            <a:miter lim="800000"/>
            <a:headEnd/>
            <a:tailEnd/>
          </a:ln>
          <a:effectLst/>
        </p:spPr>
        <p:txBody>
          <a:bodyPr wrap="none" lIns="0" tIns="32522" rIns="0" bIns="0" anchor="b"/>
          <a:lstStyle/>
          <a:p>
            <a:pPr algn="r">
              <a:defRPr/>
            </a:pPr>
            <a:fld id="{63453D7E-DC3A-41DF-B012-0F7E5B2D2787}" type="slidenum">
              <a:rPr lang="en-GB" altLang="zh-CN" sz="800">
                <a:ea typeface="宋体" pitchFamily="2" charset="-122"/>
              </a:rPr>
              <a:pPr algn="r">
                <a:defRPr/>
              </a:pPr>
              <a:t>‹#›</a:t>
            </a:fld>
            <a:endParaRPr lang="en-GB" altLang="zh-CN" sz="800" dirty="0">
              <a:ea typeface="宋体" pitchFamily="2" charset="-122"/>
            </a:endParaRPr>
          </a:p>
        </p:txBody>
      </p:sp>
      <p:sp>
        <p:nvSpPr>
          <p:cNvPr id="6" name="TextBox 5"/>
          <p:cNvSpPr txBox="1">
            <a:spLocks noChangeArrowheads="1"/>
          </p:cNvSpPr>
          <p:nvPr userDrawn="1"/>
        </p:nvSpPr>
        <p:spPr bwMode="auto">
          <a:xfrm>
            <a:off x="1436133" y="6371290"/>
            <a:ext cx="7876401" cy="366117"/>
          </a:xfrm>
          <a:prstGeom prst="rect">
            <a:avLst/>
          </a:prstGeom>
          <a:noFill/>
          <a:ln w="9525">
            <a:noFill/>
            <a:miter lim="800000"/>
            <a:headEnd/>
            <a:tailEnd/>
          </a:ln>
        </p:spPr>
        <p:txBody>
          <a:bodyPr lIns="0" tIns="32522" rIns="0" bIns="208134" anchor="b">
            <a:spAutoFit/>
          </a:bodyPr>
          <a:lstStyle/>
          <a:p>
            <a:pPr>
              <a:defRPr/>
            </a:pPr>
            <a:r>
              <a:rPr lang="it-IT" sz="800" dirty="0"/>
              <a:t>Jun Ma · (852) 2203 8308, </a:t>
            </a:r>
            <a:r>
              <a:rPr lang="it-IT" sz="800" dirty="0">
                <a:hlinkClick r:id="rId2"/>
              </a:rPr>
              <a:t>jun.ma@db.com</a:t>
            </a:r>
            <a:r>
              <a:rPr lang="it-IT" sz="800" dirty="0"/>
              <a:t>;  Lin Li (852) 2203 6187, </a:t>
            </a:r>
            <a:r>
              <a:rPr lang="it-IT" sz="800" dirty="0">
                <a:hlinkClick r:id="rId3"/>
              </a:rPr>
              <a:t>lin.li@db.com</a:t>
            </a:r>
            <a:r>
              <a:rPr lang="it-IT" sz="800" dirty="0"/>
              <a:t>;  Audrey Shi (852) 2203 6139, </a:t>
            </a:r>
            <a:r>
              <a:rPr lang="it-IT" sz="800" dirty="0">
                <a:hlinkClick r:id="rId4"/>
              </a:rPr>
              <a:t>audrey.shi@db.com</a:t>
            </a:r>
            <a:r>
              <a:rPr lang="it-IT" sz="800" dirty="0"/>
              <a:t>  </a:t>
            </a:r>
          </a:p>
        </p:txBody>
      </p:sp>
      <p:sp>
        <p:nvSpPr>
          <p:cNvPr id="7" name="Freeform 4"/>
          <p:cNvSpPr>
            <a:spLocks noEditPoints="1"/>
          </p:cNvSpPr>
          <p:nvPr userDrawn="1"/>
        </p:nvSpPr>
        <p:spPr bwMode="black">
          <a:xfrm>
            <a:off x="8165933" y="242622"/>
            <a:ext cx="489754" cy="488114"/>
          </a:xfrm>
          <a:custGeom>
            <a:avLst/>
            <a:gdLst>
              <a:gd name="T0" fmla="*/ 2286 w 16320"/>
              <a:gd name="T1" fmla="*/ 2285 h 16320"/>
              <a:gd name="T2" fmla="*/ 2286 w 16320"/>
              <a:gd name="T3" fmla="*/ 14035 h 16320"/>
              <a:gd name="T4" fmla="*/ 14035 w 16320"/>
              <a:gd name="T5" fmla="*/ 14035 h 16320"/>
              <a:gd name="T6" fmla="*/ 14035 w 16320"/>
              <a:gd name="T7" fmla="*/ 2285 h 16320"/>
              <a:gd name="T8" fmla="*/ 2286 w 16320"/>
              <a:gd name="T9" fmla="*/ 2285 h 16320"/>
              <a:gd name="T10" fmla="*/ 3590 w 16320"/>
              <a:gd name="T11" fmla="*/ 12404 h 16320"/>
              <a:gd name="T12" fmla="*/ 6527 w 16320"/>
              <a:gd name="T13" fmla="*/ 12404 h 16320"/>
              <a:gd name="T14" fmla="*/ 12730 w 16320"/>
              <a:gd name="T15" fmla="*/ 3917 h 16320"/>
              <a:gd name="T16" fmla="*/ 9792 w 16320"/>
              <a:gd name="T17" fmla="*/ 3917 h 16320"/>
              <a:gd name="T18" fmla="*/ 3590 w 16320"/>
              <a:gd name="T19" fmla="*/ 12404 h 16320"/>
              <a:gd name="T20" fmla="*/ 0 w 16320"/>
              <a:gd name="T21" fmla="*/ 0 h 16320"/>
              <a:gd name="T22" fmla="*/ 16320 w 16320"/>
              <a:gd name="T23" fmla="*/ 0 h 16320"/>
              <a:gd name="T24" fmla="*/ 16320 w 16320"/>
              <a:gd name="T25" fmla="*/ 16320 h 16320"/>
              <a:gd name="T26" fmla="*/ 0 w 16320"/>
              <a:gd name="T27" fmla="*/ 16320 h 16320"/>
              <a:gd name="T28" fmla="*/ 0 w 16320"/>
              <a:gd name="T29" fmla="*/ 0 h 1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20"/>
              <a:gd name="T46" fmla="*/ 0 h 16320"/>
              <a:gd name="T47" fmla="*/ 16320 w 16320"/>
              <a:gd name="T48" fmla="*/ 16320 h 16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a:defRPr/>
            </a:pPr>
            <a:endParaRPr lang="en-US" altLang="zh-CN">
              <a:ea typeface="宋体" pitchFamily="2" charset="-122"/>
            </a:endParaRPr>
          </a:p>
        </p:txBody>
      </p:sp>
      <p:sp>
        <p:nvSpPr>
          <p:cNvPr id="8" name="TextBox 7"/>
          <p:cNvSpPr txBox="1">
            <a:spLocks noChangeArrowheads="1"/>
          </p:cNvSpPr>
          <p:nvPr userDrawn="1"/>
        </p:nvSpPr>
        <p:spPr bwMode="auto">
          <a:xfrm>
            <a:off x="0" y="6367015"/>
            <a:ext cx="1189807" cy="282344"/>
          </a:xfrm>
          <a:prstGeom prst="rect">
            <a:avLst/>
          </a:prstGeom>
          <a:noFill/>
          <a:ln w="9525">
            <a:noFill/>
            <a:miter lim="800000"/>
            <a:headEnd/>
            <a:tailEnd/>
          </a:ln>
        </p:spPr>
        <p:txBody>
          <a:bodyPr wrap="none" lIns="484562" tIns="35773" rIns="0" bIns="0">
            <a:spAutoFit/>
          </a:bodyPr>
          <a:lstStyle/>
          <a:p>
            <a:pPr>
              <a:defRPr/>
            </a:pPr>
            <a:r>
              <a:rPr lang="en-GB" sz="800" dirty="0">
                <a:solidFill>
                  <a:srgbClr val="0018A8"/>
                </a:solidFill>
              </a:rPr>
              <a:t>Deutsche Bank</a:t>
            </a:r>
          </a:p>
          <a:p>
            <a:pPr>
              <a:defRPr/>
            </a:pPr>
            <a:r>
              <a:rPr lang="en-GB" sz="800" dirty="0">
                <a:solidFill>
                  <a:srgbClr val="0018A8"/>
                </a:solidFill>
              </a:rPr>
              <a:t>Jan 2014</a:t>
            </a:r>
          </a:p>
        </p:txBody>
      </p:sp>
      <p:sp>
        <p:nvSpPr>
          <p:cNvPr id="9" name="TextBox 8"/>
          <p:cNvSpPr txBox="1"/>
          <p:nvPr userDrawn="1"/>
        </p:nvSpPr>
        <p:spPr bwMode="ltGray">
          <a:xfrm>
            <a:off x="478231" y="1345185"/>
            <a:ext cx="7730915" cy="315838"/>
          </a:xfrm>
          <a:prstGeom prst="rect">
            <a:avLst/>
          </a:prstGeom>
          <a:solidFill>
            <a:srgbClr val="002060"/>
          </a:solidFill>
          <a:ln w="6350">
            <a:noFill/>
            <a:miter lim="800000"/>
            <a:headEnd/>
            <a:tailEnd/>
          </a:ln>
        </p:spPr>
        <p:txBody>
          <a:bodyPr lIns="91427" tIns="45714" rIns="91427" bIns="45714" anchor="ctr">
            <a:spAutoFit/>
          </a:bodyPr>
          <a:lstStyle/>
          <a:p>
            <a:pPr algn="ctr" eaLnBrk="0" hangingPunct="0">
              <a:defRPr/>
            </a:pPr>
            <a:endParaRPr lang="en-US" sz="1400" dirty="0">
              <a:solidFill>
                <a:srgbClr val="FFFFFF"/>
              </a:solidFill>
            </a:endParaRPr>
          </a:p>
        </p:txBody>
      </p:sp>
      <p:sp>
        <p:nvSpPr>
          <p:cNvPr id="3" name="Content Placeholder 2"/>
          <p:cNvSpPr>
            <a:spLocks noGrp="1"/>
          </p:cNvSpPr>
          <p:nvPr>
            <p:ph idx="1"/>
          </p:nvPr>
        </p:nvSpPr>
        <p:spPr>
          <a:xfrm>
            <a:off x="585930" y="1349374"/>
            <a:ext cx="7593949" cy="4288223"/>
          </a:xfrm>
        </p:spPr>
        <p:txBody>
          <a:bodyPr/>
          <a:lstStyle>
            <a:lvl1pPr>
              <a:buNone/>
              <a:defRPr sz="1600" baseline="0">
                <a:solidFill>
                  <a:srgbClr val="FFFFFF"/>
                </a:solidFill>
              </a:defRPr>
            </a:lvl1pPr>
            <a:lvl2pPr>
              <a:buClrTx/>
              <a:defRPr/>
            </a:lvl2pPr>
            <a:lvl3pPr>
              <a:buClrTx/>
              <a:defRPr/>
            </a:lvl3pPr>
            <a:lvl4pPr>
              <a:buClrTx/>
              <a:defRPr/>
            </a:lvl4pPr>
            <a:lvl5pPr>
              <a:buClrTx/>
              <a:defRPr/>
            </a:lvl5pPr>
          </a:lstStyle>
          <a:p>
            <a:pPr lvl="0"/>
            <a:r>
              <a:rPr lang="en-US" smtClean="0"/>
              <a:t>Click to edit Master text styles</a:t>
            </a:r>
          </a:p>
        </p:txBody>
      </p:sp>
      <p:sp>
        <p:nvSpPr>
          <p:cNvPr id="15" name="Title 14"/>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10" name="Date Placeholder 12"/>
          <p:cNvSpPr>
            <a:spLocks noGrp="1"/>
          </p:cNvSpPr>
          <p:nvPr>
            <p:ph type="dt" sz="half" idx="10"/>
          </p:nvPr>
        </p:nvSpPr>
        <p:spPr/>
        <p:txBody>
          <a:bodyPr/>
          <a:lstStyle>
            <a:lvl1pPr>
              <a:defRPr/>
            </a:lvl1pPr>
          </a:lstStyle>
          <a:p>
            <a:pPr>
              <a:defRPr/>
            </a:pPr>
            <a:fld id="{0DDC9D51-1774-47A2-AB73-7412F5144BFA}" type="datetime9">
              <a:rPr lang="en-GB" altLang="zh-CN"/>
              <a:pPr>
                <a:defRPr/>
              </a:pPr>
              <a:t>18/03/2014 10:42:15</a:t>
            </a:fld>
            <a:endParaRPr lang="en-GB" altLang="zh-CN"/>
          </a:p>
        </p:txBody>
      </p:sp>
      <p:sp>
        <p:nvSpPr>
          <p:cNvPr id="11" name="Footer Placeholder 13"/>
          <p:cNvSpPr>
            <a:spLocks noGrp="1"/>
          </p:cNvSpPr>
          <p:nvPr>
            <p:ph type="ftr" sz="quarter" idx="11"/>
          </p:nvPr>
        </p:nvSpPr>
        <p:spPr/>
        <p:txBody>
          <a:bodyPr/>
          <a:lstStyle>
            <a:lvl1pPr>
              <a:defRPr/>
            </a:lvl1pPr>
          </a:lstStyle>
          <a:p>
            <a:pPr>
              <a:defRPr/>
            </a:pPr>
            <a:r>
              <a:rPr lang="en-GB"/>
              <a:t>2010 DB Blue template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rot="10800000">
            <a:off x="489754" y="6368450"/>
            <a:ext cx="8165932" cy="0"/>
          </a:xfrm>
          <a:prstGeom prst="line">
            <a:avLst/>
          </a:prstGeom>
          <a:noFill/>
          <a:ln w="6350" algn="ctr">
            <a:solidFill>
              <a:schemeClr val="tx2"/>
            </a:solidFill>
            <a:round/>
            <a:headEnd/>
            <a:tailEnd/>
          </a:ln>
        </p:spPr>
      </p:cxnSp>
      <p:sp>
        <p:nvSpPr>
          <p:cNvPr id="5" name="Rectangle 15"/>
          <p:cNvSpPr>
            <a:spLocks noChangeArrowheads="1"/>
          </p:cNvSpPr>
          <p:nvPr userDrawn="1"/>
        </p:nvSpPr>
        <p:spPr bwMode="auto">
          <a:xfrm>
            <a:off x="8160171" y="6246423"/>
            <a:ext cx="489754" cy="282818"/>
          </a:xfrm>
          <a:prstGeom prst="rect">
            <a:avLst/>
          </a:prstGeom>
          <a:noFill/>
          <a:ln w="9525" algn="ctr">
            <a:noFill/>
            <a:miter lim="800000"/>
            <a:headEnd/>
            <a:tailEnd/>
          </a:ln>
          <a:effectLst/>
        </p:spPr>
        <p:txBody>
          <a:bodyPr wrap="none" lIns="0" tIns="32522" rIns="0" bIns="0" anchor="b"/>
          <a:lstStyle/>
          <a:p>
            <a:pPr algn="r">
              <a:defRPr/>
            </a:pPr>
            <a:fld id="{58B0032D-42E8-44A0-9F72-FACADAAA4381}" type="slidenum">
              <a:rPr lang="en-GB" altLang="zh-CN" sz="800">
                <a:ea typeface="宋体" pitchFamily="2" charset="-122"/>
              </a:rPr>
              <a:pPr algn="r">
                <a:defRPr/>
              </a:pPr>
              <a:t>‹#›</a:t>
            </a:fld>
            <a:endParaRPr lang="en-GB" altLang="zh-CN" sz="800" dirty="0">
              <a:ea typeface="宋体" pitchFamily="2" charset="-122"/>
            </a:endParaRPr>
          </a:p>
        </p:txBody>
      </p:sp>
      <p:sp>
        <p:nvSpPr>
          <p:cNvPr id="6" name="Freeform 4"/>
          <p:cNvSpPr>
            <a:spLocks noEditPoints="1"/>
          </p:cNvSpPr>
          <p:nvPr userDrawn="1"/>
        </p:nvSpPr>
        <p:spPr bwMode="black">
          <a:xfrm>
            <a:off x="8165933" y="242622"/>
            <a:ext cx="489754" cy="488114"/>
          </a:xfrm>
          <a:custGeom>
            <a:avLst/>
            <a:gdLst>
              <a:gd name="T0" fmla="*/ 2286 w 16320"/>
              <a:gd name="T1" fmla="*/ 2285 h 16320"/>
              <a:gd name="T2" fmla="*/ 2286 w 16320"/>
              <a:gd name="T3" fmla="*/ 14035 h 16320"/>
              <a:gd name="T4" fmla="*/ 14035 w 16320"/>
              <a:gd name="T5" fmla="*/ 14035 h 16320"/>
              <a:gd name="T6" fmla="*/ 14035 w 16320"/>
              <a:gd name="T7" fmla="*/ 2285 h 16320"/>
              <a:gd name="T8" fmla="*/ 2286 w 16320"/>
              <a:gd name="T9" fmla="*/ 2285 h 16320"/>
              <a:gd name="T10" fmla="*/ 3590 w 16320"/>
              <a:gd name="T11" fmla="*/ 12404 h 16320"/>
              <a:gd name="T12" fmla="*/ 6527 w 16320"/>
              <a:gd name="T13" fmla="*/ 12404 h 16320"/>
              <a:gd name="T14" fmla="*/ 12730 w 16320"/>
              <a:gd name="T15" fmla="*/ 3917 h 16320"/>
              <a:gd name="T16" fmla="*/ 9792 w 16320"/>
              <a:gd name="T17" fmla="*/ 3917 h 16320"/>
              <a:gd name="T18" fmla="*/ 3590 w 16320"/>
              <a:gd name="T19" fmla="*/ 12404 h 16320"/>
              <a:gd name="T20" fmla="*/ 0 w 16320"/>
              <a:gd name="T21" fmla="*/ 0 h 16320"/>
              <a:gd name="T22" fmla="*/ 16320 w 16320"/>
              <a:gd name="T23" fmla="*/ 0 h 16320"/>
              <a:gd name="T24" fmla="*/ 16320 w 16320"/>
              <a:gd name="T25" fmla="*/ 16320 h 16320"/>
              <a:gd name="T26" fmla="*/ 0 w 16320"/>
              <a:gd name="T27" fmla="*/ 16320 h 16320"/>
              <a:gd name="T28" fmla="*/ 0 w 16320"/>
              <a:gd name="T29" fmla="*/ 0 h 16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20"/>
              <a:gd name="T46" fmla="*/ 0 h 16320"/>
              <a:gd name="T47" fmla="*/ 16320 w 16320"/>
              <a:gd name="T48" fmla="*/ 16320 h 16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a:defRPr/>
            </a:pPr>
            <a:endParaRPr lang="en-US" altLang="zh-CN">
              <a:ea typeface="宋体" pitchFamily="2" charset="-122"/>
            </a:endParaRPr>
          </a:p>
        </p:txBody>
      </p:sp>
      <p:sp>
        <p:nvSpPr>
          <p:cNvPr id="7" name="TextBox 6"/>
          <p:cNvSpPr txBox="1">
            <a:spLocks noChangeArrowheads="1"/>
          </p:cNvSpPr>
          <p:nvPr userDrawn="1"/>
        </p:nvSpPr>
        <p:spPr bwMode="auto">
          <a:xfrm>
            <a:off x="0" y="6367015"/>
            <a:ext cx="1189807" cy="282344"/>
          </a:xfrm>
          <a:prstGeom prst="rect">
            <a:avLst/>
          </a:prstGeom>
          <a:noFill/>
          <a:ln w="9525">
            <a:noFill/>
            <a:miter lim="800000"/>
            <a:headEnd/>
            <a:tailEnd/>
          </a:ln>
        </p:spPr>
        <p:txBody>
          <a:bodyPr wrap="none" lIns="484562" tIns="35773" rIns="0" bIns="0">
            <a:spAutoFit/>
          </a:bodyPr>
          <a:lstStyle/>
          <a:p>
            <a:pPr>
              <a:defRPr/>
            </a:pPr>
            <a:r>
              <a:rPr lang="en-GB" sz="800" dirty="0">
                <a:solidFill>
                  <a:srgbClr val="0018A8"/>
                </a:solidFill>
              </a:rPr>
              <a:t>Deutsche Bank</a:t>
            </a:r>
          </a:p>
          <a:p>
            <a:pPr>
              <a:defRPr/>
            </a:pPr>
            <a:r>
              <a:rPr lang="en-GB" sz="800" dirty="0">
                <a:solidFill>
                  <a:srgbClr val="0018A8"/>
                </a:solidFill>
              </a:rPr>
              <a:t>Jan 2014</a:t>
            </a:r>
          </a:p>
        </p:txBody>
      </p:sp>
      <p:sp>
        <p:nvSpPr>
          <p:cNvPr id="8" name="TextBox 7"/>
          <p:cNvSpPr txBox="1">
            <a:spLocks noChangeArrowheads="1"/>
          </p:cNvSpPr>
          <p:nvPr userDrawn="1"/>
        </p:nvSpPr>
        <p:spPr bwMode="auto">
          <a:xfrm>
            <a:off x="1436133" y="6371290"/>
            <a:ext cx="7876401" cy="366117"/>
          </a:xfrm>
          <a:prstGeom prst="rect">
            <a:avLst/>
          </a:prstGeom>
          <a:noFill/>
          <a:ln w="9525">
            <a:noFill/>
            <a:miter lim="800000"/>
            <a:headEnd/>
            <a:tailEnd/>
          </a:ln>
        </p:spPr>
        <p:txBody>
          <a:bodyPr lIns="0" tIns="32522" rIns="0" bIns="208134" anchor="b">
            <a:spAutoFit/>
          </a:bodyPr>
          <a:lstStyle/>
          <a:p>
            <a:pPr>
              <a:defRPr/>
            </a:pPr>
            <a:r>
              <a:rPr lang="it-IT" sz="800" dirty="0"/>
              <a:t>Jun Ma · (852) 2203 8308, </a:t>
            </a:r>
            <a:r>
              <a:rPr lang="it-IT" sz="800" dirty="0">
                <a:hlinkClick r:id="rId2"/>
              </a:rPr>
              <a:t>jun.ma@db.com</a:t>
            </a:r>
            <a:r>
              <a:rPr lang="it-IT" sz="800" dirty="0"/>
              <a:t>;  Lin Li (852) 2203 6187, </a:t>
            </a:r>
            <a:r>
              <a:rPr lang="it-IT" sz="800" dirty="0">
                <a:hlinkClick r:id="rId3"/>
              </a:rPr>
              <a:t>lin.li@db.com</a:t>
            </a:r>
            <a:r>
              <a:rPr lang="it-IT" sz="800" dirty="0"/>
              <a:t>;  Audrey Shi (852) 2203 6139, </a:t>
            </a:r>
            <a:r>
              <a:rPr lang="it-IT" sz="800" dirty="0">
                <a:hlinkClick r:id="rId4"/>
              </a:rPr>
              <a:t>audrey.shi@db.com</a:t>
            </a:r>
            <a:r>
              <a:rPr lang="it-IT" sz="800" dirty="0"/>
              <a:t>  </a:t>
            </a: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88315" y="1563401"/>
            <a:ext cx="7681804" cy="4288223"/>
          </a:xfrm>
        </p:spPr>
        <p:txBody>
          <a:bodyPr/>
          <a:lstStyle>
            <a:lvl1pPr>
              <a:buNone/>
              <a:defRPr/>
            </a:lvl1pPr>
            <a:lvl2pPr>
              <a:buClrTx/>
              <a:defRPr/>
            </a:lvl2pPr>
            <a:lvl3pPr>
              <a:buClrTx/>
              <a:defRPr/>
            </a:lvl3pPr>
            <a:lvl4pPr>
              <a:buClrTx/>
              <a:defRPr/>
            </a:lvl4pPr>
            <a:lvl5pPr>
              <a:buClrTx/>
              <a:defRPr/>
            </a:lvl5pPr>
          </a:lstStyle>
          <a:p>
            <a:pPr lvl="0"/>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8315" y="245493"/>
            <a:ext cx="7677618" cy="89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230902" rIns="243912" bIns="0" numCol="1" anchor="t" anchorCtr="0" compatLnSpc="1">
            <a:prstTxWarp prst="textNoShape">
              <a:avLst/>
            </a:prstTxWarp>
          </a:bodyPr>
          <a:lstStyle/>
          <a:p>
            <a:pPr lvl="0"/>
            <a:r>
              <a:rPr lang="en-US" altLang="zh-CN" smtClean="0"/>
              <a:t>Click to edit Master title style</a:t>
            </a:r>
            <a:endParaRPr lang="en-GB" altLang="zh-CN" smtClean="0"/>
          </a:p>
        </p:txBody>
      </p:sp>
      <p:sp>
        <p:nvSpPr>
          <p:cNvPr id="1027" name="Rectangle 3"/>
          <p:cNvSpPr>
            <a:spLocks noGrp="1" noChangeArrowheads="1"/>
          </p:cNvSpPr>
          <p:nvPr>
            <p:ph type="body" idx="1"/>
          </p:nvPr>
        </p:nvSpPr>
        <p:spPr bwMode="auto">
          <a:xfrm>
            <a:off x="488315" y="1563401"/>
            <a:ext cx="8164491" cy="42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32522" rIns="0" bIns="32522"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ltLang="zh-CN" smtClean="0"/>
          </a:p>
        </p:txBody>
      </p:sp>
      <p:sp>
        <p:nvSpPr>
          <p:cNvPr id="17" name="Date Placeholder 9"/>
          <p:cNvSpPr>
            <a:spLocks noGrp="1"/>
          </p:cNvSpPr>
          <p:nvPr>
            <p:ph type="dt" sz="half" idx="2"/>
          </p:nvPr>
        </p:nvSpPr>
        <p:spPr>
          <a:xfrm>
            <a:off x="481112" y="6733100"/>
            <a:ext cx="1258957" cy="124900"/>
          </a:xfrm>
          <a:prstGeom prst="rect">
            <a:avLst/>
          </a:prstGeom>
        </p:spPr>
        <p:txBody>
          <a:bodyPr vert="horz" wrap="square" lIns="0" tIns="0" rIns="0" bIns="0" numCol="1" anchor="b" anchorCtr="0" compatLnSpc="1">
            <a:prstTxWarp prst="textNoShape">
              <a:avLst/>
            </a:prstTxWarp>
            <a:spAutoFit/>
          </a:bodyPr>
          <a:lstStyle>
            <a:lvl1pPr>
              <a:defRPr sz="800">
                <a:solidFill>
                  <a:schemeClr val="bg1"/>
                </a:solidFill>
                <a:latin typeface="Arial" charset="0"/>
                <a:ea typeface="宋体" pitchFamily="2" charset="-122"/>
                <a:cs typeface="Arial" charset="0"/>
              </a:defRPr>
            </a:lvl1pPr>
          </a:lstStyle>
          <a:p>
            <a:pPr defTabSz="913305" fontAlgn="base">
              <a:spcBef>
                <a:spcPct val="0"/>
              </a:spcBef>
              <a:spcAft>
                <a:spcPct val="0"/>
              </a:spcAft>
              <a:defRPr/>
            </a:pPr>
            <a:fld id="{9C730776-05A7-4A1C-81A4-87F9F35069A9}" type="datetime9">
              <a:rPr lang="en-GB" altLang="zh-CN">
                <a:solidFill>
                  <a:srgbClr val="FFFFFF"/>
                </a:solidFill>
              </a:rPr>
              <a:pPr defTabSz="913305" fontAlgn="base">
                <a:spcBef>
                  <a:spcPct val="0"/>
                </a:spcBef>
                <a:spcAft>
                  <a:spcPct val="0"/>
                </a:spcAft>
                <a:defRPr/>
              </a:pPr>
              <a:t>18/03/2014 10:42:15</a:t>
            </a:fld>
            <a:endParaRPr lang="en-GB" altLang="zh-CN">
              <a:solidFill>
                <a:srgbClr val="FFFFFF"/>
              </a:solidFill>
            </a:endParaRPr>
          </a:p>
        </p:txBody>
      </p:sp>
      <p:sp>
        <p:nvSpPr>
          <p:cNvPr id="18" name="Footer Placeholder 11"/>
          <p:cNvSpPr>
            <a:spLocks noGrp="1"/>
          </p:cNvSpPr>
          <p:nvPr>
            <p:ph type="ftr" sz="quarter" idx="3"/>
          </p:nvPr>
        </p:nvSpPr>
        <p:spPr>
          <a:xfrm>
            <a:off x="1868269" y="6733100"/>
            <a:ext cx="2095860" cy="124900"/>
          </a:xfrm>
          <a:prstGeom prst="rect">
            <a:avLst/>
          </a:prstGeom>
        </p:spPr>
        <p:txBody>
          <a:bodyPr vert="horz" wrap="square" lIns="0" tIns="0" rIns="0" bIns="0" rtlCol="0" anchor="b" anchorCtr="0">
            <a:spAutoFit/>
          </a:bodyPr>
          <a:lstStyle>
            <a:lvl1pPr algn="l">
              <a:defRPr sz="800">
                <a:solidFill>
                  <a:schemeClr val="bg1"/>
                </a:solidFill>
                <a:latin typeface="Arial" charset="0"/>
                <a:cs typeface="Arial" charset="0"/>
              </a:defRPr>
            </a:lvl1pPr>
          </a:lstStyle>
          <a:p>
            <a:pPr defTabSz="913305" fontAlgn="base">
              <a:spcBef>
                <a:spcPct val="0"/>
              </a:spcBef>
              <a:spcAft>
                <a:spcPct val="0"/>
              </a:spcAft>
              <a:defRPr/>
            </a:pPr>
            <a:r>
              <a:rPr lang="en-GB">
                <a:solidFill>
                  <a:srgbClr val="FFFFFF"/>
                </a:solidFill>
              </a:rPr>
              <a:t>2010 DB Blue template</a:t>
            </a:r>
            <a:endParaRPr lang="en-GB" dirty="0">
              <a:solidFill>
                <a:srgbClr val="FFFFFF"/>
              </a:solidFill>
            </a:endParaRPr>
          </a:p>
        </p:txBody>
      </p:sp>
    </p:spTree>
    <p:extLst>
      <p:ext uri="{BB962C8B-B14F-4D97-AF65-F5344CB8AC3E}">
        <p14:creationId xmlns:p14="http://schemas.microsoft.com/office/powerpoint/2010/main" val="2904721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wipe dir="r"/>
  </p:transition>
  <p:hf hdr="0"/>
  <p:txStyles>
    <p:titleStyle>
      <a:lvl1pPr algn="l" rtl="0" eaLnBrk="0" fontAlgn="base" hangingPunct="0">
        <a:lnSpc>
          <a:spcPct val="90000"/>
        </a:lnSpc>
        <a:spcBef>
          <a:spcPct val="0"/>
        </a:spcBef>
        <a:spcAft>
          <a:spcPct val="0"/>
        </a:spcAft>
        <a:defRPr sz="2400" kern="1200">
          <a:solidFill>
            <a:schemeClr val="tx1"/>
          </a:solidFill>
          <a:latin typeface="Arial" charset="0"/>
          <a:ea typeface="ＭＳ Ｐゴシック" pitchFamily="34" charset="-128"/>
          <a:cs typeface="+mj-cs"/>
        </a:defRPr>
      </a:lvl1pPr>
      <a:lvl2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defRPr>
      </a:lvl2pPr>
      <a:lvl3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defRPr>
      </a:lvl3pPr>
      <a:lvl4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defRPr>
      </a:lvl4pPr>
      <a:lvl5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defRPr>
      </a:lvl5pPr>
      <a:lvl6pPr marL="457137" algn="l" rtl="0" eaLnBrk="1" fontAlgn="base" hangingPunct="1">
        <a:lnSpc>
          <a:spcPct val="90000"/>
        </a:lnSpc>
        <a:spcBef>
          <a:spcPct val="0"/>
        </a:spcBef>
        <a:spcAft>
          <a:spcPct val="0"/>
        </a:spcAft>
        <a:tabLst>
          <a:tab pos="666657" algn="l"/>
        </a:tabLst>
        <a:defRPr sz="2400" b="1">
          <a:solidFill>
            <a:schemeClr val="tx1"/>
          </a:solidFill>
          <a:latin typeface="Arial" charset="0"/>
        </a:defRPr>
      </a:lvl6pPr>
      <a:lvl7pPr marL="914274" algn="l" rtl="0" eaLnBrk="1" fontAlgn="base" hangingPunct="1">
        <a:lnSpc>
          <a:spcPct val="90000"/>
        </a:lnSpc>
        <a:spcBef>
          <a:spcPct val="0"/>
        </a:spcBef>
        <a:spcAft>
          <a:spcPct val="0"/>
        </a:spcAft>
        <a:tabLst>
          <a:tab pos="666657" algn="l"/>
        </a:tabLst>
        <a:defRPr sz="2400" b="1">
          <a:solidFill>
            <a:schemeClr val="tx1"/>
          </a:solidFill>
          <a:latin typeface="Arial" charset="0"/>
        </a:defRPr>
      </a:lvl7pPr>
      <a:lvl8pPr marL="1371410" algn="l" rtl="0" eaLnBrk="1" fontAlgn="base" hangingPunct="1">
        <a:lnSpc>
          <a:spcPct val="90000"/>
        </a:lnSpc>
        <a:spcBef>
          <a:spcPct val="0"/>
        </a:spcBef>
        <a:spcAft>
          <a:spcPct val="0"/>
        </a:spcAft>
        <a:tabLst>
          <a:tab pos="666657" algn="l"/>
        </a:tabLst>
        <a:defRPr sz="2400" b="1">
          <a:solidFill>
            <a:schemeClr val="tx1"/>
          </a:solidFill>
          <a:latin typeface="Arial" charset="0"/>
        </a:defRPr>
      </a:lvl8pPr>
      <a:lvl9pPr marL="1828547" algn="l" rtl="0" eaLnBrk="1" fontAlgn="base" hangingPunct="1">
        <a:lnSpc>
          <a:spcPct val="90000"/>
        </a:lnSpc>
        <a:spcBef>
          <a:spcPct val="0"/>
        </a:spcBef>
        <a:spcAft>
          <a:spcPct val="0"/>
        </a:spcAft>
        <a:tabLst>
          <a:tab pos="666657" algn="l"/>
        </a:tabLst>
        <a:defRPr sz="2400" b="1">
          <a:solidFill>
            <a:schemeClr val="tx1"/>
          </a:solidFill>
          <a:latin typeface="Arial" charset="0"/>
        </a:defRPr>
      </a:lvl9pPr>
    </p:titleStyle>
    <p:bodyStyle>
      <a:lvl1pPr marL="310667" indent="-310667" algn="l" rtl="0" eaLnBrk="0" fontAlgn="base" hangingPunct="0">
        <a:spcBef>
          <a:spcPts val="272"/>
        </a:spcBef>
        <a:spcAft>
          <a:spcPts val="272"/>
        </a:spcAft>
        <a:buChar char="•"/>
        <a:defRPr sz="2000" kern="1200">
          <a:solidFill>
            <a:srgbClr val="0092D0"/>
          </a:solidFill>
          <a:latin typeface="Arial" charset="0"/>
          <a:ea typeface="+mn-ea"/>
          <a:cs typeface="+mn-cs"/>
        </a:defRPr>
      </a:lvl1pPr>
      <a:lvl2pPr marL="1439" indent="-1439" algn="l" rtl="0" eaLnBrk="0" fontAlgn="base" hangingPunct="0">
        <a:spcBef>
          <a:spcPts val="272"/>
        </a:spcBef>
        <a:spcAft>
          <a:spcPts val="272"/>
        </a:spcAft>
        <a:buChar char="–"/>
        <a:defRPr sz="2000" kern="1200">
          <a:solidFill>
            <a:schemeClr val="tx2"/>
          </a:solidFill>
          <a:latin typeface="Arial" charset="0"/>
        </a:defRPr>
      </a:lvl2pPr>
      <a:lvl3pPr marL="404156" indent="-399840" algn="l" rtl="0" eaLnBrk="0" fontAlgn="base" hangingPunct="0">
        <a:spcBef>
          <a:spcPts val="272"/>
        </a:spcBef>
        <a:spcAft>
          <a:spcPts val="272"/>
        </a:spcAft>
        <a:buClr>
          <a:schemeClr val="tx2"/>
        </a:buClr>
        <a:buFont typeface="Arial" charset="0"/>
        <a:buChar char="—"/>
        <a:defRPr sz="2000" kern="1200">
          <a:solidFill>
            <a:schemeClr val="tx2"/>
          </a:solidFill>
          <a:latin typeface="Arial" charset="0"/>
        </a:defRPr>
      </a:lvl3pPr>
      <a:lvl4pPr marL="811187" indent="-401279" algn="l" rtl="0" eaLnBrk="0" fontAlgn="base" hangingPunct="0">
        <a:spcBef>
          <a:spcPts val="272"/>
        </a:spcBef>
        <a:spcAft>
          <a:spcPts val="272"/>
        </a:spcAft>
        <a:buClr>
          <a:schemeClr val="tx2"/>
        </a:buClr>
        <a:buFont typeface="Arial" charset="0"/>
        <a:buChar char="—"/>
        <a:defRPr sz="1800" kern="1200">
          <a:solidFill>
            <a:schemeClr val="tx2"/>
          </a:solidFill>
          <a:latin typeface="Arial" charset="0"/>
        </a:defRPr>
      </a:lvl4pPr>
      <a:lvl5pPr marL="1215343" indent="-404156" algn="l" rtl="0" eaLnBrk="0" fontAlgn="base" hangingPunct="0">
        <a:spcBef>
          <a:spcPts val="272"/>
        </a:spcBef>
        <a:spcAft>
          <a:spcPts val="272"/>
        </a:spcAft>
        <a:buClr>
          <a:schemeClr val="tx2"/>
        </a:buClr>
        <a:buFont typeface="Arial" charset="0"/>
        <a:buChar char="—"/>
        <a:defRPr sz="1800" kern="1200">
          <a:solidFill>
            <a:schemeClr val="tx2"/>
          </a:solidFill>
          <a:latin typeface="Arial" charset="0"/>
        </a:defRPr>
      </a:lvl5pPr>
      <a:lvl6pPr marL="1179350"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6pPr>
      <a:lvl7pPr marL="1636486"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7pPr>
      <a:lvl8pPr marL="2093623"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8pPr>
      <a:lvl9pPr marL="2550760"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9pPr>
    </p:bodyStyle>
    <p:otherStyle>
      <a:defPPr>
        <a:defRPr lang="en-US"/>
      </a:defPPr>
      <a:lvl1pPr marL="0" algn="l" defTabSz="828446" rtl="0" eaLnBrk="1" latinLnBrk="0" hangingPunct="1">
        <a:defRPr sz="1600" kern="1200">
          <a:solidFill>
            <a:schemeClr val="tx1"/>
          </a:solidFill>
          <a:latin typeface="+mn-lt"/>
          <a:ea typeface="+mn-ea"/>
          <a:cs typeface="+mn-cs"/>
        </a:defRPr>
      </a:lvl1pPr>
      <a:lvl2pPr marL="414223" algn="l" defTabSz="828446" rtl="0" eaLnBrk="1" latinLnBrk="0" hangingPunct="1">
        <a:defRPr sz="1600" kern="1200">
          <a:solidFill>
            <a:schemeClr val="tx1"/>
          </a:solidFill>
          <a:latin typeface="+mn-lt"/>
          <a:ea typeface="+mn-ea"/>
          <a:cs typeface="+mn-cs"/>
        </a:defRPr>
      </a:lvl2pPr>
      <a:lvl3pPr marL="828446" algn="l" defTabSz="828446" rtl="0" eaLnBrk="1" latinLnBrk="0" hangingPunct="1">
        <a:defRPr sz="1600" kern="1200">
          <a:solidFill>
            <a:schemeClr val="tx1"/>
          </a:solidFill>
          <a:latin typeface="+mn-lt"/>
          <a:ea typeface="+mn-ea"/>
          <a:cs typeface="+mn-cs"/>
        </a:defRPr>
      </a:lvl3pPr>
      <a:lvl4pPr marL="1242670" algn="l" defTabSz="828446" rtl="0" eaLnBrk="1" latinLnBrk="0" hangingPunct="1">
        <a:defRPr sz="1600" kern="1200">
          <a:solidFill>
            <a:schemeClr val="tx1"/>
          </a:solidFill>
          <a:latin typeface="+mn-lt"/>
          <a:ea typeface="+mn-ea"/>
          <a:cs typeface="+mn-cs"/>
        </a:defRPr>
      </a:lvl4pPr>
      <a:lvl5pPr marL="1656893" algn="l" defTabSz="828446" rtl="0" eaLnBrk="1" latinLnBrk="0" hangingPunct="1">
        <a:defRPr sz="1600" kern="1200">
          <a:solidFill>
            <a:schemeClr val="tx1"/>
          </a:solidFill>
          <a:latin typeface="+mn-lt"/>
          <a:ea typeface="+mn-ea"/>
          <a:cs typeface="+mn-cs"/>
        </a:defRPr>
      </a:lvl5pPr>
      <a:lvl6pPr marL="2071116" algn="l" defTabSz="828446" rtl="0" eaLnBrk="1" latinLnBrk="0" hangingPunct="1">
        <a:defRPr sz="1600" kern="1200">
          <a:solidFill>
            <a:schemeClr val="tx1"/>
          </a:solidFill>
          <a:latin typeface="+mn-lt"/>
          <a:ea typeface="+mn-ea"/>
          <a:cs typeface="+mn-cs"/>
        </a:defRPr>
      </a:lvl6pPr>
      <a:lvl7pPr marL="2485339" algn="l" defTabSz="828446" rtl="0" eaLnBrk="1" latinLnBrk="0" hangingPunct="1">
        <a:defRPr sz="1600" kern="1200">
          <a:solidFill>
            <a:schemeClr val="tx1"/>
          </a:solidFill>
          <a:latin typeface="+mn-lt"/>
          <a:ea typeface="+mn-ea"/>
          <a:cs typeface="+mn-cs"/>
        </a:defRPr>
      </a:lvl7pPr>
      <a:lvl8pPr marL="2899562" algn="l" defTabSz="828446" rtl="0" eaLnBrk="1" latinLnBrk="0" hangingPunct="1">
        <a:defRPr sz="1600" kern="1200">
          <a:solidFill>
            <a:schemeClr val="tx1"/>
          </a:solidFill>
          <a:latin typeface="+mn-lt"/>
          <a:ea typeface="+mn-ea"/>
          <a:cs typeface="+mn-cs"/>
        </a:defRPr>
      </a:lvl8pPr>
      <a:lvl9pPr marL="3313786" algn="l" defTabSz="82844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m.db.com/ger/disclosure/DisclosureDirectory.eqs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33465" y="2209800"/>
            <a:ext cx="9741789" cy="825486"/>
          </a:xfrm>
        </p:spPr>
        <p:txBody>
          <a:bodyPr/>
          <a:lstStyle/>
          <a:p>
            <a:pPr algn="ctr" eaLnBrk="1" hangingPunct="1"/>
            <a:r>
              <a:rPr lang="en-US" altLang="de-DE" b="1" dirty="0" smtClean="0">
                <a:latin typeface="+mj-lt"/>
                <a:ea typeface="新細明體" pitchFamily="18" charset="-120"/>
              </a:rPr>
              <a:t>China: Macro Outlook, Financial Risks and Reforms</a:t>
            </a:r>
            <a:br>
              <a:rPr lang="en-US" altLang="de-DE" b="1" dirty="0" smtClean="0">
                <a:latin typeface="+mj-lt"/>
                <a:ea typeface="新細明體" pitchFamily="18" charset="-120"/>
              </a:rPr>
            </a:br>
            <a:r>
              <a:rPr lang="de-DE" altLang="de-DE" dirty="0">
                <a:latin typeface="+mj-lt"/>
              </a:rPr>
              <a:t/>
            </a:r>
            <a:br>
              <a:rPr lang="de-DE" altLang="de-DE" dirty="0">
                <a:latin typeface="+mj-lt"/>
              </a:rPr>
            </a:br>
            <a:endParaRPr lang="en-US" altLang="de-DE" dirty="0">
              <a:latin typeface="+mj-lt"/>
            </a:endParaRPr>
          </a:p>
        </p:txBody>
      </p:sp>
      <p:sp>
        <p:nvSpPr>
          <p:cNvPr id="10243" name="Rectangle 3"/>
          <p:cNvSpPr>
            <a:spLocks noGrp="1" noChangeArrowheads="1"/>
          </p:cNvSpPr>
          <p:nvPr>
            <p:ph type="subTitle" idx="1"/>
          </p:nvPr>
        </p:nvSpPr>
        <p:spPr>
          <a:xfrm>
            <a:off x="3006227" y="1997603"/>
            <a:ext cx="6575672" cy="1929485"/>
          </a:xfrm>
        </p:spPr>
        <p:txBody>
          <a:bodyPr/>
          <a:lstStyle/>
          <a:p>
            <a:pPr marL="0" indent="0">
              <a:buNone/>
            </a:pPr>
            <a:r>
              <a:rPr lang="en-US" altLang="zh-CN" dirty="0" smtClean="0">
                <a:ea typeface="宋体" pitchFamily="2" charset="-122"/>
              </a:rPr>
              <a:t>Jun Ma, Deutsche Bank</a:t>
            </a:r>
          </a:p>
          <a:p>
            <a:pPr marL="0" indent="0">
              <a:buNone/>
            </a:pPr>
            <a:endParaRPr lang="en-US" altLang="de-DE" dirty="0"/>
          </a:p>
          <a:p>
            <a:pPr marL="0" indent="0">
              <a:buNone/>
            </a:pPr>
            <a:endParaRPr lang="en-US" altLang="de-DE" dirty="0"/>
          </a:p>
        </p:txBody>
      </p:sp>
      <p:sp>
        <p:nvSpPr>
          <p:cNvPr id="10244" name="Text Box 9"/>
          <p:cNvSpPr txBox="1">
            <a:spLocks noChangeArrowheads="1"/>
          </p:cNvSpPr>
          <p:nvPr/>
        </p:nvSpPr>
        <p:spPr bwMode="auto">
          <a:xfrm>
            <a:off x="2742624" y="6533548"/>
            <a:ext cx="33534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178" eaLnBrk="1" fontAlgn="base" hangingPunct="1">
              <a:spcBef>
                <a:spcPct val="0"/>
              </a:spcBef>
              <a:spcAft>
                <a:spcPct val="0"/>
              </a:spcAft>
            </a:pPr>
            <a:r>
              <a:rPr lang="en-US" altLang="de-DE" sz="1400">
                <a:solidFill>
                  <a:srgbClr val="FFFFFF"/>
                </a:solidFill>
              </a:rPr>
              <a:t>Jun Ma (852) 2203 8308, </a:t>
            </a:r>
            <a:r>
              <a:rPr lang="en-US" altLang="zh-CN" sz="1400">
                <a:solidFill>
                  <a:srgbClr val="FFFFFF"/>
                </a:solidFill>
                <a:ea typeface="宋体" pitchFamily="2" charset="-122"/>
              </a:rPr>
              <a:t>jun.ma@db.com</a:t>
            </a:r>
            <a:endParaRPr lang="en-US" altLang="zh-CN" sz="1400" u="sng">
              <a:solidFill>
                <a:srgbClr val="FFFFFF"/>
              </a:solidFill>
              <a:ea typeface="宋体" pitchFamily="2" charset="-122"/>
            </a:endParaRPr>
          </a:p>
        </p:txBody>
      </p:sp>
      <p:sp>
        <p:nvSpPr>
          <p:cNvPr id="10245" name="Rectangle 3"/>
          <p:cNvSpPr txBox="1">
            <a:spLocks noChangeArrowheads="1"/>
          </p:cNvSpPr>
          <p:nvPr/>
        </p:nvSpPr>
        <p:spPr bwMode="auto">
          <a:xfrm>
            <a:off x="3006229" y="4948613"/>
            <a:ext cx="6575671" cy="7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8867" tIns="32517" rIns="0" bIns="250379"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828331" fontAlgn="base">
              <a:spcBef>
                <a:spcPct val="0"/>
              </a:spcBef>
              <a:spcAft>
                <a:spcPct val="0"/>
              </a:spcAft>
            </a:pPr>
            <a:r>
              <a:rPr lang="en-US" altLang="de-DE" dirty="0" smtClean="0">
                <a:solidFill>
                  <a:srgbClr val="FFFFFF"/>
                </a:solidFill>
                <a:ea typeface="宋体" pitchFamily="2" charset="-122"/>
              </a:rPr>
              <a:t>March 2014</a:t>
            </a:r>
            <a:endParaRPr lang="en-US" altLang="de-DE" dirty="0">
              <a:solidFill>
                <a:srgbClr val="FFFFFF"/>
              </a:solidFill>
            </a:endParaRPr>
          </a:p>
        </p:txBody>
      </p:sp>
      <p:sp>
        <p:nvSpPr>
          <p:cNvPr id="10246" name="Rectangle 10"/>
          <p:cNvSpPr>
            <a:spLocks noChangeArrowheads="1"/>
          </p:cNvSpPr>
          <p:nvPr/>
        </p:nvSpPr>
        <p:spPr bwMode="auto">
          <a:xfrm>
            <a:off x="105154" y="5587469"/>
            <a:ext cx="8864552" cy="9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08670" tIns="230806" rIns="243810" bIns="113775" anchor="b"/>
          <a:lstStyle/>
          <a:p>
            <a:pPr defTabSz="828331" fontAlgn="base">
              <a:lnSpc>
                <a:spcPct val="90000"/>
              </a:lnSpc>
              <a:spcBef>
                <a:spcPct val="0"/>
              </a:spcBef>
              <a:spcAft>
                <a:spcPct val="0"/>
              </a:spcAft>
            </a:pPr>
            <a:r>
              <a:rPr lang="en-GB" altLang="zh-CN" sz="900">
                <a:solidFill>
                  <a:srgbClr val="FFFFFF"/>
                </a:solidFill>
                <a:latin typeface="Arial" charset="0"/>
                <a:ea typeface="ＭＳ Ｐゴシック" pitchFamily="34" charset="-128"/>
                <a:cs typeface="Arial" charset="0"/>
              </a:rPr>
              <a:t>Deutsche Bank does and seeks to do business with companies covered in its research reports. Thus, investors should be aware that the firm may have a conflict of interest that could affect the objectivity of this report. Investors should consider this report as only a single factor in making their investment decision. DISCLOSURES AND ANALYST CERTIFICATIONS ARE LOCATED IN APPENDIX 1. MICA(P) 054/04/2013.</a:t>
            </a:r>
            <a:endParaRPr lang="en-US" altLang="zh-CN" sz="90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00027937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609600" y="1066800"/>
            <a:ext cx="7719182" cy="4287625"/>
          </a:xfrm>
        </p:spPr>
        <p:txBody>
          <a:bodyPr/>
          <a:lstStyle/>
          <a:p>
            <a:r>
              <a:rPr lang="en-US" dirty="0" smtClean="0"/>
              <a:t>Average maturity of local </a:t>
            </a:r>
            <a:r>
              <a:rPr lang="en-US" dirty="0" err="1" smtClean="0"/>
              <a:t>govt</a:t>
            </a:r>
            <a:r>
              <a:rPr lang="en-US" dirty="0" smtClean="0"/>
              <a:t> debt, in number of years </a:t>
            </a:r>
          </a:p>
        </p:txBody>
      </p:sp>
      <p:sp>
        <p:nvSpPr>
          <p:cNvPr id="3" name="Title 2"/>
          <p:cNvSpPr>
            <a:spLocks noGrp="1"/>
          </p:cNvSpPr>
          <p:nvPr>
            <p:ph type="title"/>
          </p:nvPr>
        </p:nvSpPr>
        <p:spPr/>
        <p:txBody>
          <a:bodyPr/>
          <a:lstStyle/>
          <a:p>
            <a:r>
              <a:rPr lang="en-US" dirty="0" smtClean="0"/>
              <a:t>Refinancing </a:t>
            </a:r>
            <a:r>
              <a:rPr lang="en-US" dirty="0"/>
              <a:t>risk of local government debt</a:t>
            </a:r>
            <a:br>
              <a:rPr lang="en-US" dirty="0"/>
            </a:b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00200"/>
            <a:ext cx="6227763" cy="415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74676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114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685800" y="1219200"/>
            <a:ext cx="7719182" cy="4287625"/>
          </a:xfrm>
        </p:spPr>
        <p:txBody>
          <a:bodyPr/>
          <a:lstStyle/>
          <a:p>
            <a:r>
              <a:rPr lang="en-US" dirty="0" smtClean="0"/>
              <a:t>In the US, there are 50 municipal bond defaults per year, while the number of defaults was zero in China until last month. </a:t>
            </a:r>
            <a:br>
              <a:rPr lang="en-US" dirty="0" smtClean="0"/>
            </a:br>
            <a:endParaRPr lang="en-US" dirty="0" smtClean="0"/>
          </a:p>
          <a:p>
            <a:r>
              <a:rPr lang="en-US" dirty="0" smtClean="0"/>
              <a:t>There is a strong perception of implicit guarantees for local </a:t>
            </a:r>
            <a:r>
              <a:rPr lang="en-US" dirty="0" err="1" smtClean="0"/>
              <a:t>govt</a:t>
            </a:r>
            <a:r>
              <a:rPr lang="en-US" dirty="0" smtClean="0"/>
              <a:t> debt, trust loans, and other types of WMPs.  </a:t>
            </a:r>
          </a:p>
        </p:txBody>
      </p:sp>
      <p:sp>
        <p:nvSpPr>
          <p:cNvPr id="3" name="Title 2"/>
          <p:cNvSpPr>
            <a:spLocks noGrp="1"/>
          </p:cNvSpPr>
          <p:nvPr>
            <p:ph type="title"/>
          </p:nvPr>
        </p:nvSpPr>
        <p:spPr>
          <a:xfrm>
            <a:off x="685800" y="381000"/>
            <a:ext cx="7677618" cy="894396"/>
          </a:xfrm>
        </p:spPr>
        <p:txBody>
          <a:bodyPr/>
          <a:lstStyle/>
          <a:p>
            <a:r>
              <a:rPr lang="en-US" dirty="0"/>
              <a:t>Mispricing of credit risks</a:t>
            </a:r>
            <a:br>
              <a:rPr lang="en-US" dirty="0"/>
            </a:b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spTree>
    <p:extLst>
      <p:ext uri="{BB962C8B-B14F-4D97-AF65-F5344CB8AC3E}">
        <p14:creationId xmlns:p14="http://schemas.microsoft.com/office/powerpoint/2010/main" val="93213175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609600" y="1066800"/>
            <a:ext cx="7719182" cy="4287625"/>
          </a:xfrm>
        </p:spPr>
        <p:txBody>
          <a:bodyPr/>
          <a:lstStyle/>
          <a:p>
            <a:r>
              <a:rPr lang="en-US" dirty="0" smtClean="0"/>
              <a:t>High MM volatility tends to distort market expectations and adversely affect investment decisions, and could attract excessive carry trades </a:t>
            </a:r>
          </a:p>
        </p:txBody>
      </p:sp>
      <p:sp>
        <p:nvSpPr>
          <p:cNvPr id="3" name="Title 2"/>
          <p:cNvSpPr>
            <a:spLocks noGrp="1"/>
          </p:cNvSpPr>
          <p:nvPr>
            <p:ph type="title"/>
          </p:nvPr>
        </p:nvSpPr>
        <p:spPr/>
        <p:txBody>
          <a:bodyPr/>
          <a:lstStyle/>
          <a:p>
            <a:r>
              <a:rPr lang="en-US" dirty="0"/>
              <a:t>Excessive volatility of interest rates</a:t>
            </a:r>
            <a:br>
              <a:rPr lang="en-US" dirty="0"/>
            </a:br>
            <a:r>
              <a:rPr lang="en-US" dirty="0"/>
              <a:t/>
            </a:r>
            <a:br>
              <a:rPr lang="en-US" dirty="0"/>
            </a:b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981200"/>
            <a:ext cx="5876925" cy="413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95069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a:xfrm>
            <a:off x="609600" y="1066800"/>
            <a:ext cx="7719182" cy="4287625"/>
          </a:xfrm>
        </p:spPr>
        <p:txBody>
          <a:bodyPr/>
          <a:lstStyle/>
          <a:p>
            <a:r>
              <a:rPr lang="en-US" dirty="0" smtClean="0"/>
              <a:t>Opening of the capital account without sufficient exchange rate flexibility invites interest rate arbitrages and shocks to domestic market</a:t>
            </a:r>
          </a:p>
        </p:txBody>
      </p:sp>
      <p:sp>
        <p:nvSpPr>
          <p:cNvPr id="3" name="Title 2"/>
          <p:cNvSpPr>
            <a:spLocks noGrp="1"/>
          </p:cNvSpPr>
          <p:nvPr>
            <p:ph type="title"/>
          </p:nvPr>
        </p:nvSpPr>
        <p:spPr/>
        <p:txBody>
          <a:bodyPr/>
          <a:lstStyle/>
          <a:p>
            <a:r>
              <a:rPr lang="en-US" dirty="0" smtClean="0"/>
              <a:t>Lack of exchange rate flexibility </a:t>
            </a:r>
            <a:r>
              <a:rPr lang="en-US" dirty="0"/>
              <a:t/>
            </a:r>
            <a:br>
              <a:rPr lang="en-US" dirty="0"/>
            </a:b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62200"/>
            <a:ext cx="7802563" cy="402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36355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1400" y="2514600"/>
            <a:ext cx="7677618" cy="894396"/>
          </a:xfrm>
        </p:spPr>
        <p:txBody>
          <a:bodyPr/>
          <a:lstStyle/>
          <a:p>
            <a:r>
              <a:rPr lang="en-US" dirty="0"/>
              <a:t>R</a:t>
            </a:r>
            <a:r>
              <a:rPr lang="en-US" dirty="0" smtClean="0"/>
              <a:t>eforms</a:t>
            </a: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spTree>
    <p:extLst>
      <p:ext uri="{BB962C8B-B14F-4D97-AF65-F5344CB8AC3E}">
        <p14:creationId xmlns:p14="http://schemas.microsoft.com/office/powerpoint/2010/main" val="184808611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7"/>
          </p:nvPr>
        </p:nvSpPr>
        <p:spPr/>
        <p:txBody>
          <a:bodyPr/>
          <a:lstStyle/>
          <a:p>
            <a:r>
              <a:rPr lang="en-US" dirty="0" smtClean="0"/>
              <a:t>1.   Developing </a:t>
            </a:r>
            <a:r>
              <a:rPr lang="en-US" dirty="0"/>
              <a:t>a local government bond market.  </a:t>
            </a:r>
          </a:p>
          <a:p>
            <a:r>
              <a:rPr lang="en-US" dirty="0" smtClean="0"/>
              <a:t>2.   Correcting </a:t>
            </a:r>
            <a:r>
              <a:rPr lang="en-US" dirty="0"/>
              <a:t>mispricing of credit risk by permitting “managed defaults”.  </a:t>
            </a:r>
          </a:p>
          <a:p>
            <a:pPr marL="457200" indent="-457200">
              <a:buAutoNum type="arabicPeriod" startAt="3"/>
            </a:pPr>
            <a:r>
              <a:rPr lang="en-US" dirty="0" smtClean="0"/>
              <a:t>Speeding </a:t>
            </a:r>
            <a:r>
              <a:rPr lang="en-US" dirty="0"/>
              <a:t>up the establishment a deposit insurance </a:t>
            </a:r>
            <a:r>
              <a:rPr lang="en-US" dirty="0" smtClean="0"/>
              <a:t>scheme.</a:t>
            </a:r>
          </a:p>
          <a:p>
            <a:pPr marL="457200" indent="-457200">
              <a:buAutoNum type="arabicPeriod" startAt="3"/>
            </a:pPr>
            <a:r>
              <a:rPr lang="en-US" dirty="0" smtClean="0"/>
              <a:t>Moving </a:t>
            </a:r>
            <a:r>
              <a:rPr lang="en-US" dirty="0"/>
              <a:t>more quickly towards interest rate targeting for monetary </a:t>
            </a:r>
            <a:r>
              <a:rPr lang="en-US" dirty="0" smtClean="0"/>
              <a:t>policy operation</a:t>
            </a:r>
            <a:r>
              <a:rPr lang="en-US" dirty="0"/>
              <a:t>.  The ECB model looks most interesting. </a:t>
            </a:r>
          </a:p>
          <a:p>
            <a:r>
              <a:rPr lang="en-US" dirty="0" smtClean="0"/>
              <a:t>5.    Increasing </a:t>
            </a:r>
            <a:r>
              <a:rPr lang="en-US" dirty="0"/>
              <a:t>RMB flexibility by more aggressively reducing FX intervention. </a:t>
            </a:r>
          </a:p>
        </p:txBody>
      </p:sp>
      <p:sp>
        <p:nvSpPr>
          <p:cNvPr id="3" name="Title 2"/>
          <p:cNvSpPr>
            <a:spLocks noGrp="1"/>
          </p:cNvSpPr>
          <p:nvPr>
            <p:ph type="title"/>
          </p:nvPr>
        </p:nvSpPr>
        <p:spPr/>
        <p:txBody>
          <a:bodyPr/>
          <a:lstStyle/>
          <a:p>
            <a:r>
              <a:rPr lang="en-US" dirty="0" smtClean="0"/>
              <a:t>During the move towards interest rate and capital account liberalization, a few more things should be done: </a:t>
            </a: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spTree>
    <p:extLst>
      <p:ext uri="{BB962C8B-B14F-4D97-AF65-F5344CB8AC3E}">
        <p14:creationId xmlns:p14="http://schemas.microsoft.com/office/powerpoint/2010/main" val="190253622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1"/>
          <p:cNvSpPr txBox="1">
            <a:spLocks noGrp="1"/>
          </p:cNvSpPr>
          <p:nvPr/>
        </p:nvSpPr>
        <p:spPr bwMode="auto">
          <a:xfrm>
            <a:off x="481113" y="6733100"/>
            <a:ext cx="1258957" cy="1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178" eaLnBrk="1" fontAlgn="base" hangingPunct="1">
              <a:spcBef>
                <a:spcPct val="0"/>
              </a:spcBef>
              <a:spcAft>
                <a:spcPct val="0"/>
              </a:spcAft>
            </a:pPr>
            <a:fld id="{F5257309-7642-4EF0-94D2-3F09F71FF5F6}" type="datetime9">
              <a:rPr lang="en-GB" altLang="zh-CN" sz="800">
                <a:solidFill>
                  <a:srgbClr val="FFFFFF"/>
                </a:solidFill>
                <a:ea typeface="宋体" pitchFamily="2" charset="-122"/>
              </a:rPr>
              <a:pPr defTabSz="913178" eaLnBrk="1" fontAlgn="base" hangingPunct="1">
                <a:spcBef>
                  <a:spcPct val="0"/>
                </a:spcBef>
                <a:spcAft>
                  <a:spcPct val="0"/>
                </a:spcAft>
              </a:pPr>
              <a:t>18/03/2014 10:42:17</a:t>
            </a:fld>
            <a:endParaRPr lang="en-GB" altLang="zh-CN" sz="800">
              <a:solidFill>
                <a:srgbClr val="FFFFFF"/>
              </a:solidFill>
              <a:ea typeface="宋体" pitchFamily="2" charset="-122"/>
            </a:endParaRPr>
          </a:p>
        </p:txBody>
      </p:sp>
      <p:sp>
        <p:nvSpPr>
          <p:cNvPr id="70659" name="Footer Placeholder 12"/>
          <p:cNvSpPr txBox="1">
            <a:spLocks noGrp="1"/>
          </p:cNvSpPr>
          <p:nvPr/>
        </p:nvSpPr>
        <p:spPr bwMode="auto">
          <a:xfrm>
            <a:off x="1868269" y="6733100"/>
            <a:ext cx="2095860" cy="1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178" eaLnBrk="1" fontAlgn="base" hangingPunct="1">
              <a:spcBef>
                <a:spcPct val="0"/>
              </a:spcBef>
              <a:spcAft>
                <a:spcPct val="0"/>
              </a:spcAft>
            </a:pPr>
            <a:r>
              <a:rPr lang="en-GB" altLang="zh-CN" sz="800">
                <a:solidFill>
                  <a:srgbClr val="FFFFFF"/>
                </a:solidFill>
                <a:ea typeface="宋体" pitchFamily="2" charset="-122"/>
              </a:rPr>
              <a:t>2010 DB Blue template</a:t>
            </a:r>
          </a:p>
        </p:txBody>
      </p:sp>
      <p:sp>
        <p:nvSpPr>
          <p:cNvPr id="70660" name="Title 1"/>
          <p:cNvSpPr>
            <a:spLocks noGrp="1"/>
          </p:cNvSpPr>
          <p:nvPr>
            <p:ph type="title" idx="4294967295"/>
          </p:nvPr>
        </p:nvSpPr>
        <p:spPr/>
        <p:txBody>
          <a:bodyPr tIns="230838" rIns="243844"/>
          <a:lstStyle/>
          <a:p>
            <a:pPr eaLnBrk="1" hangingPunct="1"/>
            <a:r>
              <a:rPr lang="en-GB" altLang="zh-CN" smtClean="0"/>
              <a:t>Appendix</a:t>
            </a:r>
            <a:br>
              <a:rPr lang="en-GB" altLang="zh-CN" smtClean="0"/>
            </a:br>
            <a:r>
              <a:rPr lang="en-GB" altLang="zh-CN" smtClean="0"/>
              <a:t>Important Disclosures</a:t>
            </a:r>
            <a:br>
              <a:rPr lang="en-GB" altLang="zh-CN" smtClean="0"/>
            </a:br>
            <a:r>
              <a:rPr lang="en-GB" altLang="zh-CN" smtClean="0"/>
              <a:t>Additional Information Available upon Request</a:t>
            </a:r>
          </a:p>
        </p:txBody>
      </p:sp>
      <p:sp>
        <p:nvSpPr>
          <p:cNvPr id="70661" name="Text Box 15"/>
          <p:cNvSpPr txBox="1">
            <a:spLocks noChangeArrowheads="1"/>
          </p:cNvSpPr>
          <p:nvPr/>
        </p:nvSpPr>
        <p:spPr bwMode="auto">
          <a:xfrm>
            <a:off x="439339" y="1666766"/>
            <a:ext cx="8174574" cy="63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11" rIns="82823" bIns="4141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828331" fontAlgn="base">
              <a:spcBef>
                <a:spcPct val="0"/>
              </a:spcBef>
              <a:spcAft>
                <a:spcPct val="0"/>
              </a:spcAft>
            </a:pPr>
            <a:r>
              <a:rPr lang="en-GB" altLang="zh-CN" sz="900" b="1">
                <a:solidFill>
                  <a:srgbClr val="000000"/>
                </a:solidFill>
                <a:ea typeface="宋体" pitchFamily="2" charset="-122"/>
              </a:rPr>
              <a:t>For disclosures pertaining to recommendations or estimates made on securities other than the primary </a:t>
            </a:r>
            <a:br>
              <a:rPr lang="en-GB" altLang="zh-CN" sz="900" b="1">
                <a:solidFill>
                  <a:srgbClr val="000000"/>
                </a:solidFill>
                <a:ea typeface="宋体" pitchFamily="2" charset="-122"/>
              </a:rPr>
            </a:br>
            <a:r>
              <a:rPr lang="en-GB" altLang="zh-CN" sz="900" b="1">
                <a:solidFill>
                  <a:srgbClr val="000000"/>
                </a:solidFill>
                <a:ea typeface="宋体" pitchFamily="2" charset="-122"/>
              </a:rPr>
              <a:t>subject of this research, please see the most recently published company report or visit our global </a:t>
            </a:r>
            <a:br>
              <a:rPr lang="en-GB" altLang="zh-CN" sz="900" b="1">
                <a:solidFill>
                  <a:srgbClr val="000000"/>
                </a:solidFill>
                <a:ea typeface="宋体" pitchFamily="2" charset="-122"/>
              </a:rPr>
            </a:br>
            <a:r>
              <a:rPr lang="en-GB" altLang="zh-CN" sz="900" b="1">
                <a:solidFill>
                  <a:srgbClr val="000000"/>
                </a:solidFill>
                <a:ea typeface="宋体" pitchFamily="2" charset="-122"/>
              </a:rPr>
              <a:t>disclosure look-up page on our website at </a:t>
            </a:r>
            <a:r>
              <a:rPr lang="en-GB" altLang="zh-CN" sz="900" b="1">
                <a:solidFill>
                  <a:srgbClr val="000000"/>
                </a:solidFill>
                <a:ea typeface="宋体" pitchFamily="2" charset="-122"/>
                <a:hlinkClick r:id="rId3"/>
              </a:rPr>
              <a:t>http://gm.db.com/ger/disclosure/DisclosureDirectory.eqsr</a:t>
            </a:r>
            <a:endParaRPr lang="en-GB" altLang="zh-CN" sz="900" b="1">
              <a:solidFill>
                <a:srgbClr val="000000"/>
              </a:solidFill>
              <a:ea typeface="宋体" pitchFamily="2" charset="-122"/>
            </a:endParaRPr>
          </a:p>
          <a:p>
            <a:pPr defTabSz="828331" fontAlgn="base">
              <a:spcBef>
                <a:spcPct val="0"/>
              </a:spcBef>
              <a:spcAft>
                <a:spcPct val="0"/>
              </a:spcAft>
            </a:pPr>
            <a:endParaRPr lang="en-GB" altLang="zh-CN" sz="900" b="1">
              <a:solidFill>
                <a:srgbClr val="000000"/>
              </a:solidFill>
              <a:ea typeface="宋体" pitchFamily="2" charset="-122"/>
            </a:endParaRPr>
          </a:p>
        </p:txBody>
      </p:sp>
      <p:sp>
        <p:nvSpPr>
          <p:cNvPr id="70662" name="Title 1"/>
          <p:cNvSpPr>
            <a:spLocks/>
          </p:cNvSpPr>
          <p:nvPr/>
        </p:nvSpPr>
        <p:spPr bwMode="auto">
          <a:xfrm>
            <a:off x="530087" y="2406116"/>
            <a:ext cx="7677618" cy="89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230838" rIns="243844" bIns="0"/>
          <a:lstStyle/>
          <a:p>
            <a:pPr defTabSz="828331" fontAlgn="base">
              <a:lnSpc>
                <a:spcPct val="90000"/>
              </a:lnSpc>
              <a:spcBef>
                <a:spcPct val="0"/>
              </a:spcBef>
              <a:spcAft>
                <a:spcPct val="0"/>
              </a:spcAft>
            </a:pPr>
            <a:r>
              <a:rPr lang="en-GB" altLang="zh-CN" sz="2400">
                <a:solidFill>
                  <a:srgbClr val="000000"/>
                </a:solidFill>
                <a:latin typeface="Arial" charset="0"/>
                <a:ea typeface="ＭＳ Ｐゴシック" pitchFamily="34" charset="-128"/>
                <a:cs typeface="Arial" charset="0"/>
              </a:rPr>
              <a:t/>
            </a:r>
            <a:br>
              <a:rPr lang="en-GB" altLang="zh-CN" sz="2400">
                <a:solidFill>
                  <a:srgbClr val="000000"/>
                </a:solidFill>
                <a:latin typeface="Arial" charset="0"/>
                <a:ea typeface="ＭＳ Ｐゴシック" pitchFamily="34" charset="-128"/>
                <a:cs typeface="Arial" charset="0"/>
              </a:rPr>
            </a:br>
            <a:r>
              <a:rPr lang="en-GB" altLang="zh-CN" sz="1100" b="1">
                <a:solidFill>
                  <a:srgbClr val="000000"/>
                </a:solidFill>
                <a:latin typeface="Arial" charset="0"/>
                <a:ea typeface="ＭＳ Ｐゴシック" pitchFamily="34" charset="-128"/>
                <a:cs typeface="Arial" charset="0"/>
              </a:rPr>
              <a:t>Analyst Certification</a:t>
            </a:r>
            <a:br>
              <a:rPr lang="en-GB" altLang="zh-CN" sz="1100" b="1">
                <a:solidFill>
                  <a:srgbClr val="000000"/>
                </a:solidFill>
                <a:latin typeface="Arial" charset="0"/>
                <a:ea typeface="ＭＳ Ｐゴシック" pitchFamily="34" charset="-128"/>
                <a:cs typeface="Arial" charset="0"/>
              </a:rPr>
            </a:br>
            <a:r>
              <a:rPr lang="en-GB" altLang="zh-CN" sz="1100" b="1">
                <a:solidFill>
                  <a:srgbClr val="000000"/>
                </a:solidFill>
                <a:latin typeface="Arial" charset="0"/>
                <a:ea typeface="ＭＳ Ｐゴシック" pitchFamily="34" charset="-128"/>
                <a:cs typeface="Arial" charset="0"/>
              </a:rPr>
              <a:t/>
            </a:r>
            <a:br>
              <a:rPr lang="en-GB" altLang="zh-CN" sz="1100" b="1">
                <a:solidFill>
                  <a:srgbClr val="000000"/>
                </a:solidFill>
                <a:latin typeface="Arial" charset="0"/>
                <a:ea typeface="ＭＳ Ｐゴシック" pitchFamily="34" charset="-128"/>
                <a:cs typeface="Arial" charset="0"/>
              </a:rPr>
            </a:br>
            <a:r>
              <a:rPr lang="en-GB" altLang="zh-CN" sz="1100">
                <a:solidFill>
                  <a:srgbClr val="000000"/>
                </a:solidFill>
                <a:latin typeface="Univers 45" pitchFamily="2" charset="0"/>
                <a:ea typeface="ＭＳ Ｐゴシック" pitchFamily="34" charset="-128"/>
                <a:cs typeface="Arial" charset="0"/>
              </a:rPr>
              <a:t>The views expressed in this report accurately reflect the personal views of the undersigned lead analyst(s). In addition, the undersigned lead analyst(s) has not and will not receive any compensation for providing a specific recommendation or view in this report. Jun Ma</a:t>
            </a:r>
            <a:br>
              <a:rPr lang="en-GB" altLang="zh-CN" sz="1100">
                <a:solidFill>
                  <a:srgbClr val="000000"/>
                </a:solidFill>
                <a:latin typeface="Univers 45" pitchFamily="2" charset="0"/>
                <a:ea typeface="ＭＳ Ｐゴシック" pitchFamily="34" charset="-128"/>
                <a:cs typeface="Arial" charset="0"/>
              </a:rPr>
            </a:br>
            <a:endParaRPr lang="en-GB" altLang="zh-CN" sz="1100" b="1">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2510139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11"/>
          <p:cNvSpPr txBox="1">
            <a:spLocks noGrp="1"/>
          </p:cNvSpPr>
          <p:nvPr/>
        </p:nvSpPr>
        <p:spPr bwMode="auto">
          <a:xfrm>
            <a:off x="481113" y="6733100"/>
            <a:ext cx="1258957" cy="1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178" eaLnBrk="1" fontAlgn="base" hangingPunct="1">
              <a:spcBef>
                <a:spcPct val="0"/>
              </a:spcBef>
              <a:spcAft>
                <a:spcPct val="0"/>
              </a:spcAft>
            </a:pPr>
            <a:fld id="{7B824101-D599-4818-B050-EA5AF25C2C83}" type="datetime9">
              <a:rPr lang="en-GB" altLang="zh-CN" sz="800">
                <a:solidFill>
                  <a:srgbClr val="FFFFFF"/>
                </a:solidFill>
                <a:ea typeface="宋体" pitchFamily="2" charset="-122"/>
              </a:rPr>
              <a:pPr defTabSz="913178" eaLnBrk="1" fontAlgn="base" hangingPunct="1">
                <a:spcBef>
                  <a:spcPct val="0"/>
                </a:spcBef>
                <a:spcAft>
                  <a:spcPct val="0"/>
                </a:spcAft>
              </a:pPr>
              <a:t>18/03/2014 10:42:17</a:t>
            </a:fld>
            <a:endParaRPr lang="en-GB" altLang="zh-CN" sz="800">
              <a:solidFill>
                <a:srgbClr val="FFFFFF"/>
              </a:solidFill>
              <a:ea typeface="宋体" pitchFamily="2" charset="-122"/>
            </a:endParaRPr>
          </a:p>
        </p:txBody>
      </p:sp>
      <p:sp>
        <p:nvSpPr>
          <p:cNvPr id="71683" name="Footer Placeholder 12"/>
          <p:cNvSpPr txBox="1">
            <a:spLocks noGrp="1"/>
          </p:cNvSpPr>
          <p:nvPr/>
        </p:nvSpPr>
        <p:spPr bwMode="auto">
          <a:xfrm>
            <a:off x="1868269" y="6733100"/>
            <a:ext cx="2095860" cy="1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defTabSz="1008063" eaLnBrk="0" fontAlgn="base" hangingPunct="0">
              <a:spcBef>
                <a:spcPct val="0"/>
              </a:spcBef>
              <a:spcAft>
                <a:spcPct val="0"/>
              </a:spcAft>
              <a:defRPr sz="2000">
                <a:solidFill>
                  <a:schemeClr val="tx1"/>
                </a:solidFill>
                <a:latin typeface="Arial" charset="0"/>
                <a:cs typeface="Arial" charset="0"/>
              </a:defRPr>
            </a:lvl6pPr>
            <a:lvl7pPr marL="2971800" indent="-228600" defTabSz="1008063" eaLnBrk="0" fontAlgn="base" hangingPunct="0">
              <a:spcBef>
                <a:spcPct val="0"/>
              </a:spcBef>
              <a:spcAft>
                <a:spcPct val="0"/>
              </a:spcAft>
              <a:defRPr sz="2000">
                <a:solidFill>
                  <a:schemeClr val="tx1"/>
                </a:solidFill>
                <a:latin typeface="Arial" charset="0"/>
                <a:cs typeface="Arial" charset="0"/>
              </a:defRPr>
            </a:lvl7pPr>
            <a:lvl8pPr marL="3429000" indent="-228600" defTabSz="1008063" eaLnBrk="0" fontAlgn="base" hangingPunct="0">
              <a:spcBef>
                <a:spcPct val="0"/>
              </a:spcBef>
              <a:spcAft>
                <a:spcPct val="0"/>
              </a:spcAft>
              <a:defRPr sz="2000">
                <a:solidFill>
                  <a:schemeClr val="tx1"/>
                </a:solidFill>
                <a:latin typeface="Arial" charset="0"/>
                <a:cs typeface="Arial" charset="0"/>
              </a:defRPr>
            </a:lvl8pPr>
            <a:lvl9pPr marL="3886200" indent="-228600" defTabSz="1008063" eaLnBrk="0" fontAlgn="base" hangingPunct="0">
              <a:spcBef>
                <a:spcPct val="0"/>
              </a:spcBef>
              <a:spcAft>
                <a:spcPct val="0"/>
              </a:spcAft>
              <a:defRPr sz="2000">
                <a:solidFill>
                  <a:schemeClr val="tx1"/>
                </a:solidFill>
                <a:latin typeface="Arial" charset="0"/>
                <a:cs typeface="Arial" charset="0"/>
              </a:defRPr>
            </a:lvl9pPr>
          </a:lstStyle>
          <a:p>
            <a:pPr defTabSz="913178" eaLnBrk="1" fontAlgn="base" hangingPunct="1">
              <a:spcBef>
                <a:spcPct val="0"/>
              </a:spcBef>
              <a:spcAft>
                <a:spcPct val="0"/>
              </a:spcAft>
            </a:pPr>
            <a:r>
              <a:rPr lang="en-GB" altLang="zh-CN" sz="800">
                <a:solidFill>
                  <a:srgbClr val="FFFFFF"/>
                </a:solidFill>
                <a:ea typeface="宋体" pitchFamily="2" charset="-122"/>
              </a:rPr>
              <a:t>2010 DB Blue template</a:t>
            </a:r>
          </a:p>
        </p:txBody>
      </p:sp>
      <p:sp>
        <p:nvSpPr>
          <p:cNvPr id="71684" name="Title 1"/>
          <p:cNvSpPr>
            <a:spLocks/>
          </p:cNvSpPr>
          <p:nvPr/>
        </p:nvSpPr>
        <p:spPr bwMode="auto">
          <a:xfrm>
            <a:off x="488316" y="245493"/>
            <a:ext cx="7677618" cy="89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230806" rIns="243810" bIns="0"/>
          <a:lstStyle/>
          <a:p>
            <a:pPr defTabSz="828331" fontAlgn="base">
              <a:spcBef>
                <a:spcPct val="0"/>
              </a:spcBef>
              <a:spcAft>
                <a:spcPct val="0"/>
              </a:spcAft>
            </a:pPr>
            <a:r>
              <a:rPr lang="en-GB" altLang="ko-KR" sz="900">
                <a:solidFill>
                  <a:srgbClr val="000000"/>
                </a:solidFill>
                <a:latin typeface="Arial" charset="0"/>
                <a:ea typeface="Gulim" pitchFamily="34" charset="-127"/>
                <a:cs typeface="Arial" charset="0"/>
              </a:rPr>
              <a:t/>
            </a:r>
            <a:br>
              <a:rPr lang="en-GB" altLang="ko-KR" sz="900">
                <a:solidFill>
                  <a:srgbClr val="000000"/>
                </a:solidFill>
                <a:latin typeface="Arial" charset="0"/>
                <a:ea typeface="Gulim" pitchFamily="34" charset="-127"/>
                <a:cs typeface="Arial" charset="0"/>
              </a:rPr>
            </a:br>
            <a:r>
              <a:rPr lang="en-GB" altLang="ko-KR" sz="900" b="1">
                <a:solidFill>
                  <a:srgbClr val="000000"/>
                </a:solidFill>
                <a:latin typeface="Arial" charset="0"/>
                <a:ea typeface="Gulim" pitchFamily="34" charset="-127"/>
                <a:cs typeface="Arial" charset="0"/>
              </a:rPr>
              <a:t>Regulatory Disclosures</a:t>
            </a:r>
            <a:br>
              <a:rPr lang="en-GB" altLang="ko-KR" sz="900" b="1">
                <a:solidFill>
                  <a:srgbClr val="000000"/>
                </a:solidFill>
                <a:latin typeface="Arial" charset="0"/>
                <a:ea typeface="Gulim" pitchFamily="34" charset="-127"/>
                <a:cs typeface="Arial" charset="0"/>
              </a:rPr>
            </a:br>
            <a:r>
              <a:rPr lang="en-GB" altLang="ko-KR" sz="900" b="1">
                <a:solidFill>
                  <a:srgbClr val="000000"/>
                </a:solidFill>
                <a:latin typeface="Arial" charset="0"/>
                <a:ea typeface="Gulim" pitchFamily="34" charset="-127"/>
                <a:cs typeface="Arial" charset="0"/>
              </a:rPr>
              <a:t/>
            </a:r>
            <a:br>
              <a:rPr lang="en-GB" altLang="ko-KR" sz="900" b="1">
                <a:solidFill>
                  <a:srgbClr val="000000"/>
                </a:solidFill>
                <a:latin typeface="Arial" charset="0"/>
                <a:ea typeface="Gulim" pitchFamily="34" charset="-127"/>
                <a:cs typeface="Arial" charset="0"/>
              </a:rPr>
            </a:br>
            <a:r>
              <a:rPr lang="en-US" altLang="ko-KR" sz="900" b="1">
                <a:solidFill>
                  <a:srgbClr val="000000"/>
                </a:solidFill>
                <a:latin typeface="Arial" charset="0"/>
                <a:ea typeface="Gulim" pitchFamily="34" charset="-127"/>
                <a:cs typeface="Arial" charset="0"/>
              </a:rPr>
              <a:t>1.  Important Additional Conflict Disclosures</a:t>
            </a:r>
            <a:br>
              <a:rPr lang="en-US" altLang="ko-KR" sz="900" b="1">
                <a:solidFill>
                  <a:srgbClr val="000000"/>
                </a:solidFill>
                <a:latin typeface="Arial" charset="0"/>
                <a:ea typeface="Gulim" pitchFamily="34" charset="-127"/>
                <a:cs typeface="Arial" charset="0"/>
              </a:rPr>
            </a:br>
            <a:r>
              <a:rPr lang="en-US" altLang="ko-KR" sz="900" b="1">
                <a:solidFill>
                  <a:srgbClr val="000000"/>
                </a:solidFill>
                <a:latin typeface="Arial" charset="0"/>
                <a:ea typeface="Gulim" pitchFamily="34" charset="-127"/>
                <a:cs typeface="Arial" charset="0"/>
              </a:rPr>
              <a:t/>
            </a:r>
            <a:br>
              <a:rPr lang="en-US" altLang="ko-KR" sz="900" b="1">
                <a:solidFill>
                  <a:srgbClr val="000000"/>
                </a:solidFill>
                <a:latin typeface="Arial" charset="0"/>
                <a:ea typeface="Gulim" pitchFamily="34" charset="-127"/>
                <a:cs typeface="Arial" charset="0"/>
              </a:rPr>
            </a:br>
            <a:r>
              <a:rPr lang="en-US" altLang="ko-KR" sz="900">
                <a:solidFill>
                  <a:srgbClr val="000000"/>
                </a:solidFill>
                <a:latin typeface="Arial" charset="0"/>
                <a:ea typeface="Gulim" pitchFamily="34" charset="-127"/>
                <a:cs typeface="Arial" charset="0"/>
              </a:rPr>
              <a:t>Aside from within this report, important conflict disclosures can also be found at https://gm.db.com/equities under the “Disclosures Lookup” and “Legal” tabs.  Investors are strongly encouraged to review this information before investing.</a:t>
            </a:r>
            <a:br>
              <a:rPr lang="en-US" altLang="ko-KR" sz="900">
                <a:solidFill>
                  <a:srgbClr val="000000"/>
                </a:solidFill>
                <a:latin typeface="Arial" charset="0"/>
                <a:ea typeface="Gulim" pitchFamily="34" charset="-127"/>
                <a:cs typeface="Arial" charset="0"/>
              </a:rPr>
            </a:br>
            <a:r>
              <a:rPr lang="en-US" altLang="ko-KR" sz="900">
                <a:solidFill>
                  <a:srgbClr val="000000"/>
                </a:solidFill>
                <a:latin typeface="Arial" charset="0"/>
                <a:ea typeface="Gulim" pitchFamily="34" charset="-127"/>
                <a:cs typeface="Arial" charset="0"/>
              </a:rPr>
              <a:t/>
            </a:r>
            <a:br>
              <a:rPr lang="en-US" altLang="ko-KR" sz="900">
                <a:solidFill>
                  <a:srgbClr val="000000"/>
                </a:solidFill>
                <a:latin typeface="Arial" charset="0"/>
                <a:ea typeface="Gulim" pitchFamily="34" charset="-127"/>
                <a:cs typeface="Arial" charset="0"/>
              </a:rPr>
            </a:br>
            <a:r>
              <a:rPr lang="en-US" altLang="ko-KR" sz="900" b="1">
                <a:solidFill>
                  <a:srgbClr val="000000"/>
                </a:solidFill>
                <a:latin typeface="Arial" charset="0"/>
                <a:ea typeface="Gulim" pitchFamily="34" charset="-127"/>
                <a:cs typeface="Arial" charset="0"/>
              </a:rPr>
              <a:t>2.  Short-Term Trade Ideas</a:t>
            </a:r>
            <a:br>
              <a:rPr lang="en-US" altLang="ko-KR" sz="900" b="1">
                <a:solidFill>
                  <a:srgbClr val="000000"/>
                </a:solidFill>
                <a:latin typeface="Arial" charset="0"/>
                <a:ea typeface="Gulim" pitchFamily="34" charset="-127"/>
                <a:cs typeface="Arial" charset="0"/>
              </a:rPr>
            </a:br>
            <a:r>
              <a:rPr lang="en-US" altLang="ko-KR" sz="900">
                <a:solidFill>
                  <a:srgbClr val="000000"/>
                </a:solidFill>
                <a:latin typeface="Arial" charset="0"/>
                <a:ea typeface="Gulim" pitchFamily="34" charset="-127"/>
                <a:cs typeface="Arial" charset="0"/>
              </a:rPr>
              <a:t/>
            </a:r>
            <a:br>
              <a:rPr lang="en-US" altLang="ko-KR" sz="900">
                <a:solidFill>
                  <a:srgbClr val="000000"/>
                </a:solidFill>
                <a:latin typeface="Arial" charset="0"/>
                <a:ea typeface="Gulim" pitchFamily="34" charset="-127"/>
                <a:cs typeface="Arial" charset="0"/>
              </a:rPr>
            </a:br>
            <a:r>
              <a:rPr lang="en-US" altLang="ko-KR" sz="900">
                <a:solidFill>
                  <a:srgbClr val="000000"/>
                </a:solidFill>
                <a:latin typeface="Arial" charset="0"/>
                <a:ea typeface="Gulim" pitchFamily="34" charset="-127"/>
                <a:cs typeface="Arial" charset="0"/>
              </a:rPr>
              <a:t>Deutsche Bank equity research analysts sometimes have shorter-term trade ideas (known as SOLAR ideas) that are consistent or inconsistent with Deutsche Bank’s existing longer term ratings.  These trade ideas can be found at the SOLAR link at http://gm.db.com.</a:t>
            </a:r>
            <a:br>
              <a:rPr lang="en-US" altLang="ko-KR" sz="900">
                <a:solidFill>
                  <a:srgbClr val="000000"/>
                </a:solidFill>
                <a:latin typeface="Arial" charset="0"/>
                <a:ea typeface="Gulim" pitchFamily="34" charset="-127"/>
                <a:cs typeface="Arial" charset="0"/>
              </a:rPr>
            </a:br>
            <a:r>
              <a:rPr lang="en-US" altLang="ko-KR" sz="900">
                <a:solidFill>
                  <a:srgbClr val="000000"/>
                </a:solidFill>
                <a:latin typeface="Arial" charset="0"/>
                <a:ea typeface="Gulim" pitchFamily="34" charset="-127"/>
                <a:cs typeface="Arial" charset="0"/>
              </a:rPr>
              <a:t/>
            </a:r>
            <a:br>
              <a:rPr lang="en-US" altLang="ko-KR" sz="900">
                <a:solidFill>
                  <a:srgbClr val="000000"/>
                </a:solidFill>
                <a:latin typeface="Arial" charset="0"/>
                <a:ea typeface="Gulim" pitchFamily="34" charset="-127"/>
                <a:cs typeface="Arial" charset="0"/>
              </a:rPr>
            </a:br>
            <a:r>
              <a:rPr lang="en-US" altLang="ko-KR" sz="900" b="1">
                <a:solidFill>
                  <a:srgbClr val="000000"/>
                </a:solidFill>
                <a:latin typeface="Arial" charset="0"/>
                <a:ea typeface="Gulim" pitchFamily="34" charset="-127"/>
                <a:cs typeface="Arial" charset="0"/>
              </a:rPr>
              <a:t>3.  Country-Specific Disclosures </a:t>
            </a:r>
            <a:br>
              <a:rPr lang="en-US" altLang="ko-KR" sz="900" b="1">
                <a:solidFill>
                  <a:srgbClr val="000000"/>
                </a:solidFill>
                <a:latin typeface="Arial" charset="0"/>
                <a:ea typeface="Gulim" pitchFamily="34" charset="-127"/>
                <a:cs typeface="Arial" charset="0"/>
              </a:rPr>
            </a:br>
            <a:r>
              <a:rPr lang="en-US" altLang="ko-KR" sz="900">
                <a:solidFill>
                  <a:srgbClr val="000000"/>
                </a:solidFill>
                <a:latin typeface="Arial" charset="0"/>
                <a:ea typeface="Gulim" pitchFamily="34" charset="-127"/>
                <a:cs typeface="Arial" charset="0"/>
              </a:rPr>
              <a:t/>
            </a:r>
            <a:br>
              <a:rPr lang="en-US" altLang="ko-KR" sz="900">
                <a:solidFill>
                  <a:srgbClr val="000000"/>
                </a:solidFill>
                <a:latin typeface="Arial" charset="0"/>
                <a:ea typeface="Gulim" pitchFamily="34" charset="-127"/>
                <a:cs typeface="Arial" charset="0"/>
              </a:rPr>
            </a:br>
            <a:r>
              <a:rPr lang="en-GB" altLang="ko-KR" sz="900" b="1">
                <a:solidFill>
                  <a:srgbClr val="000000"/>
                </a:solidFill>
                <a:latin typeface="Arial" charset="0"/>
                <a:ea typeface="Gulim" pitchFamily="34" charset="-127"/>
                <a:cs typeface="Arial" charset="0"/>
              </a:rPr>
              <a:t>Australia and New Zealand: </a:t>
            </a:r>
            <a:r>
              <a:rPr lang="en-GB" altLang="ko-KR" sz="900">
                <a:solidFill>
                  <a:srgbClr val="000000"/>
                </a:solidFill>
                <a:latin typeface="Arial" charset="0"/>
                <a:ea typeface="Gulim" pitchFamily="34" charset="-127"/>
                <a:cs typeface="Arial" charset="0"/>
              </a:rPr>
              <a:t>This research, and any access to it, is intended only for "wholesale clients" within the meaning of the Australian Corporations Act and New Zealand Financial Advisors Act respectively.</a:t>
            </a:r>
          </a:p>
          <a:p>
            <a:pPr defTabSz="828331" fontAlgn="base">
              <a:spcBef>
                <a:spcPct val="0"/>
              </a:spcBef>
              <a:spcAft>
                <a:spcPct val="0"/>
              </a:spcAft>
            </a:pPr>
            <a:endParaRPr lang="en-GB" altLang="ko-KR" sz="900">
              <a:solidFill>
                <a:srgbClr val="000000"/>
              </a:solidFill>
              <a:latin typeface="Arial" charset="0"/>
              <a:ea typeface="Gulim" pitchFamily="34" charset="-127"/>
              <a:cs typeface="Arial" charset="0"/>
            </a:endParaRPr>
          </a:p>
          <a:p>
            <a:pPr defTabSz="828331" fontAlgn="base">
              <a:spcBef>
                <a:spcPct val="0"/>
              </a:spcBef>
              <a:spcAft>
                <a:spcPct val="0"/>
              </a:spcAft>
            </a:pPr>
            <a:r>
              <a:rPr lang="en-GB" altLang="ko-KR" sz="900" b="1">
                <a:solidFill>
                  <a:srgbClr val="000000"/>
                </a:solidFill>
                <a:latin typeface="Arial" charset="0"/>
                <a:ea typeface="Gulim" pitchFamily="34" charset="-127"/>
                <a:cs typeface="Arial" charset="0"/>
              </a:rPr>
              <a:t>Brazil: </a:t>
            </a:r>
            <a:r>
              <a:rPr lang="en-GB" altLang="ko-KR" sz="900">
                <a:solidFill>
                  <a:srgbClr val="000000"/>
                </a:solidFill>
                <a:latin typeface="Arial" charset="0"/>
                <a:ea typeface="Gulim" pitchFamily="34" charset="-127"/>
                <a:cs typeface="Arial" charset="0"/>
              </a:rPr>
              <a:t>The views expressed above accurately reflect personal views of the authors about the subject company(ies) and its(their) securities, including in relation to Deutsche Bank. The compensation of the equity research analyst(s) is indirectly affected by revenues deriving from the business and financial transactions of Deutsche Bank. In cases where at least one Brazil based analyst (identified by a phone number starting with +55 country code) has taken part in the preparation of this research report, the Brazil based analyst whose name appears first assumes primary responsibility for its content from a Brazilian regulatory perspective and for its compliance with CVM Instruction # 483.</a:t>
            </a:r>
          </a:p>
          <a:p>
            <a:pPr defTabSz="828331" fontAlgn="base">
              <a:spcBef>
                <a:spcPct val="0"/>
              </a:spcBef>
              <a:spcAft>
                <a:spcPct val="0"/>
              </a:spcAft>
            </a:pPr>
            <a:endParaRPr lang="en-GB" altLang="ko-KR" sz="900">
              <a:solidFill>
                <a:srgbClr val="000000"/>
              </a:solidFill>
              <a:latin typeface="Arial" charset="0"/>
              <a:ea typeface="Gulim" pitchFamily="34" charset="-127"/>
              <a:cs typeface="Arial" charset="0"/>
            </a:endParaRPr>
          </a:p>
          <a:p>
            <a:pPr defTabSz="828331" fontAlgn="base">
              <a:spcBef>
                <a:spcPct val="0"/>
              </a:spcBef>
              <a:spcAft>
                <a:spcPct val="0"/>
              </a:spcAft>
            </a:pPr>
            <a:r>
              <a:rPr lang="en-GB" altLang="ko-KR" sz="900" b="1">
                <a:solidFill>
                  <a:srgbClr val="000000"/>
                </a:solidFill>
                <a:latin typeface="Arial" charset="0"/>
                <a:ea typeface="Gulim" pitchFamily="34" charset="-127"/>
                <a:cs typeface="Arial" charset="0"/>
              </a:rPr>
              <a:t>EU countries: </a:t>
            </a:r>
            <a:r>
              <a:rPr lang="en-GB" altLang="ko-KR" sz="900">
                <a:solidFill>
                  <a:srgbClr val="000000"/>
                </a:solidFill>
                <a:latin typeface="Arial" charset="0"/>
                <a:ea typeface="Gulim" pitchFamily="34" charset="-127"/>
                <a:cs typeface="Arial" charset="0"/>
              </a:rPr>
              <a:t>Disclosures relating to our obligations under MiFiD can be found at http://www.globalmarkets.db.com/riskdisclosures.</a:t>
            </a:r>
          </a:p>
          <a:p>
            <a:pPr defTabSz="828331" fontAlgn="base">
              <a:spcBef>
                <a:spcPct val="0"/>
              </a:spcBef>
              <a:spcAft>
                <a:spcPct val="0"/>
              </a:spcAft>
            </a:pPr>
            <a:endParaRPr lang="en-GB" altLang="ko-KR" sz="900">
              <a:solidFill>
                <a:srgbClr val="000000"/>
              </a:solidFill>
              <a:latin typeface="Arial" charset="0"/>
              <a:ea typeface="Gulim" pitchFamily="34" charset="-127"/>
              <a:cs typeface="Arial" charset="0"/>
            </a:endParaRPr>
          </a:p>
          <a:p>
            <a:pPr defTabSz="828331" fontAlgn="base">
              <a:spcBef>
                <a:spcPct val="0"/>
              </a:spcBef>
              <a:spcAft>
                <a:spcPct val="0"/>
              </a:spcAft>
            </a:pPr>
            <a:r>
              <a:rPr lang="en-GB" altLang="ko-KR" sz="900" b="1">
                <a:solidFill>
                  <a:srgbClr val="000000"/>
                </a:solidFill>
                <a:latin typeface="Arial" charset="0"/>
                <a:ea typeface="Gulim" pitchFamily="34" charset="-127"/>
                <a:cs typeface="Arial" charset="0"/>
              </a:rPr>
              <a:t>Japan:</a:t>
            </a:r>
            <a:r>
              <a:rPr lang="en-GB" altLang="ko-KR" sz="900">
                <a:solidFill>
                  <a:srgbClr val="000000"/>
                </a:solidFill>
                <a:latin typeface="Arial" charset="0"/>
                <a:ea typeface="Gulim" pitchFamily="34" charset="-127"/>
                <a:cs typeface="Arial" charset="0"/>
              </a:rPr>
              <a:t> Disclosures under the Financial Instruments and Exchange Law: Company name - Deutsche Securities Inc. Registration number - Registered as a financial instruments dealer by the Head of the Kanto Local Finance Bureau (Kinsho) No. 117. Member of associations: JSDA, Type II Financial Instruments Firms Association, The Financial Futures Association of Japan, Japan Investment Advisers Association. Commissions and risks involved in stock transactions - for stock transactions, we charge stock commissions and consumption tax by multiplying the transaction amount by the commission rate agreed with each customer. Stock transactions can lead to losses as a result of share price fluctuations and other factors. Transactions in foreign stocks can lead to additional losses stemming from foreign exchange fluctuations. "Moody's", "Standard &amp; Poor's", and "Fitch" mentioned in this report are not registered credit rating agencies in Japan unless “Japan” or "Nippon" is specifically designated in the name of the entity. Reports on Japanese listed companies not written by analysts of Deutsche Securities Inc. (DSI) are written by Deutsche Bank Group's analysts with the coverage companies specified by DSI.</a:t>
            </a:r>
          </a:p>
          <a:p>
            <a:pPr defTabSz="828331" fontAlgn="base">
              <a:spcBef>
                <a:spcPct val="0"/>
              </a:spcBef>
              <a:spcAft>
                <a:spcPct val="0"/>
              </a:spcAft>
            </a:pPr>
            <a:endParaRPr lang="en-GB" altLang="ko-KR" sz="900">
              <a:solidFill>
                <a:srgbClr val="000000"/>
              </a:solidFill>
              <a:latin typeface="Arial" charset="0"/>
              <a:ea typeface="Gulim" pitchFamily="34" charset="-127"/>
              <a:cs typeface="Arial" charset="0"/>
            </a:endParaRPr>
          </a:p>
          <a:p>
            <a:pPr defTabSz="828331" fontAlgn="base">
              <a:spcBef>
                <a:spcPct val="0"/>
              </a:spcBef>
              <a:spcAft>
                <a:spcPct val="0"/>
              </a:spcAft>
            </a:pPr>
            <a:r>
              <a:rPr lang="en-GB" altLang="ko-KR" sz="900" b="1">
                <a:solidFill>
                  <a:srgbClr val="000000"/>
                </a:solidFill>
                <a:latin typeface="Arial" charset="0"/>
                <a:ea typeface="Gulim" pitchFamily="34" charset="-127"/>
                <a:cs typeface="Arial" charset="0"/>
              </a:rPr>
              <a:t>Russia: </a:t>
            </a:r>
            <a:r>
              <a:rPr lang="en-GB" altLang="ko-KR" sz="900">
                <a:solidFill>
                  <a:srgbClr val="000000"/>
                </a:solidFill>
                <a:latin typeface="Arial" charset="0"/>
                <a:ea typeface="Gulim" pitchFamily="34" charset="-127"/>
                <a:cs typeface="Arial" charset="0"/>
              </a:rPr>
              <a:t>This information, interpretation and opinions submitted herein are not in the context of, and do not constitute, any appraisal or evaluation activity requiring a license in the Russian Federation.</a:t>
            </a:r>
          </a:p>
          <a:p>
            <a:pPr defTabSz="828331" fontAlgn="base">
              <a:lnSpc>
                <a:spcPct val="90000"/>
              </a:lnSpc>
              <a:spcBef>
                <a:spcPct val="0"/>
              </a:spcBef>
              <a:spcAft>
                <a:spcPct val="0"/>
              </a:spcAft>
            </a:pPr>
            <a:endParaRPr lang="en-GB" altLang="ko-KR" sz="900" b="1">
              <a:solidFill>
                <a:srgbClr val="000000"/>
              </a:solidFill>
              <a:latin typeface="Arial" charset="0"/>
              <a:ea typeface="ＭＳ Ｐゴシック" pitchFamily="34" charset="-128"/>
              <a:cs typeface="Arial" charset="0"/>
            </a:endParaRPr>
          </a:p>
        </p:txBody>
      </p:sp>
      <p:sp>
        <p:nvSpPr>
          <p:cNvPr id="71685" name="AutoShape 5"/>
          <p:cNvSpPr>
            <a:spLocks noChangeAspect="1" noChangeArrowheads="1"/>
          </p:cNvSpPr>
          <p:nvPr/>
        </p:nvSpPr>
        <p:spPr bwMode="auto">
          <a:xfrm>
            <a:off x="520004" y="226831"/>
            <a:ext cx="7467312" cy="59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34" tIns="41416" rIns="82834" bIns="41416"/>
          <a:lstStyle/>
          <a:p>
            <a:pPr defTabSz="913178" fontAlgn="base">
              <a:spcBef>
                <a:spcPct val="0"/>
              </a:spcBef>
              <a:spcAft>
                <a:spcPct val="0"/>
              </a:spcAft>
            </a:pPr>
            <a:endParaRPr lang="zh-CN" altLang="zh-CN">
              <a:solidFill>
                <a:srgbClr val="000000"/>
              </a:solidFill>
              <a:latin typeface="Arial" charset="0"/>
              <a:ea typeface="宋体" pitchFamily="2" charset="-122"/>
              <a:cs typeface="Arial" charset="0"/>
            </a:endParaRPr>
          </a:p>
        </p:txBody>
      </p:sp>
      <p:sp>
        <p:nvSpPr>
          <p:cNvPr id="71686" name="AutoShape 80"/>
          <p:cNvSpPr>
            <a:spLocks noChangeAspect="1" noChangeArrowheads="1"/>
          </p:cNvSpPr>
          <p:nvPr/>
        </p:nvSpPr>
        <p:spPr bwMode="auto">
          <a:xfrm>
            <a:off x="520004" y="226831"/>
            <a:ext cx="7467312" cy="593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34" tIns="41416" rIns="82834" bIns="41416"/>
          <a:lstStyle/>
          <a:p>
            <a:pPr defTabSz="913178" fontAlgn="base">
              <a:spcBef>
                <a:spcPct val="0"/>
              </a:spcBef>
              <a:spcAft>
                <a:spcPct val="0"/>
              </a:spcAft>
            </a:pPr>
            <a:endParaRPr lang="zh-CN" altLang="zh-CN">
              <a:solidFill>
                <a:srgbClr val="000000"/>
              </a:solidFill>
              <a:latin typeface="Arial" charset="0"/>
              <a:ea typeface="宋体" pitchFamily="2" charset="-122"/>
              <a:cs typeface="Arial" charset="0"/>
            </a:endParaRPr>
          </a:p>
        </p:txBody>
      </p:sp>
    </p:spTree>
    <p:extLst>
      <p:ext uri="{BB962C8B-B14F-4D97-AF65-F5344CB8AC3E}">
        <p14:creationId xmlns:p14="http://schemas.microsoft.com/office/powerpoint/2010/main" val="286842233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3"/>
          <p:cNvSpPr txBox="1">
            <a:spLocks noChangeArrowheads="1"/>
          </p:cNvSpPr>
          <p:nvPr/>
        </p:nvSpPr>
        <p:spPr bwMode="auto">
          <a:xfrm>
            <a:off x="468148" y="3498630"/>
            <a:ext cx="8115516" cy="234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3" tIns="41411" rIns="82823" bIns="41411">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defTabSz="828331" fontAlgn="base">
              <a:lnSpc>
                <a:spcPct val="96000"/>
              </a:lnSpc>
              <a:spcBef>
                <a:spcPct val="0"/>
              </a:spcBef>
              <a:spcAft>
                <a:spcPts val="272"/>
              </a:spcAft>
            </a:pPr>
            <a:r>
              <a:rPr lang="en-GB" altLang="zh-CN" sz="1100" b="1">
                <a:solidFill>
                  <a:srgbClr val="000000"/>
                </a:solidFill>
                <a:ea typeface="宋体" pitchFamily="2" charset="-122"/>
              </a:rPr>
              <a:t>Global Disclaimer</a:t>
            </a:r>
          </a:p>
          <a:p>
            <a:pPr defTabSz="828331" fontAlgn="base">
              <a:lnSpc>
                <a:spcPct val="96000"/>
              </a:lnSpc>
              <a:spcBef>
                <a:spcPct val="0"/>
              </a:spcBef>
              <a:spcAft>
                <a:spcPts val="272"/>
              </a:spcAft>
            </a:pPr>
            <a:r>
              <a:rPr lang="en-GB" altLang="zh-CN" sz="500">
                <a:solidFill>
                  <a:srgbClr val="000000"/>
                </a:solidFill>
                <a:ea typeface="宋体" pitchFamily="2" charset="-122"/>
              </a:rPr>
              <a:t>The information herein is believed to be reliable and has been obtained from public sources believed to be reliable. Deutsche Bank makes </a:t>
            </a:r>
            <a:r>
              <a:rPr lang="en-US" altLang="zh-CN" sz="500">
                <a:solidFill>
                  <a:srgbClr val="000000"/>
                </a:solidFill>
                <a:ea typeface="宋体" pitchFamily="2" charset="-122"/>
              </a:rPr>
              <a:t>The information and opinions in this report were prepared by Deutsche Bank AG or one of its affiliates (collectively "Deutsche Bank"). The information herein is believed to be reliable and has been obtained from public sources believed to be reliable. Deutsche Bank makes no representation as to the accuracy or completeness of such information.</a:t>
            </a:r>
          </a:p>
          <a:p>
            <a:pPr defTabSz="828331" eaLnBrk="1" fontAlgn="base" hangingPunct="1">
              <a:spcBef>
                <a:spcPct val="0"/>
              </a:spcBef>
              <a:spcAft>
                <a:spcPct val="0"/>
              </a:spcAft>
            </a:pPr>
            <a:r>
              <a:rPr lang="en-US" altLang="zh-CN" sz="500">
                <a:solidFill>
                  <a:srgbClr val="000000"/>
                </a:solidFill>
                <a:ea typeface="宋体" pitchFamily="2" charset="-122"/>
              </a:rPr>
              <a:t>Deutsche Bank may engage in securities transactions, on a proprietary basis or otherwise, in a manner inconsistent with the view taken in this research report. In addition, others within Deutsche Bank, including strategists and sales staff, may take a view that is inconsistent with that taken in this research report.</a:t>
            </a:r>
          </a:p>
          <a:p>
            <a:pPr defTabSz="828331" eaLnBrk="1" fontAlgn="base" hangingPunct="1">
              <a:spcBef>
                <a:spcPct val="0"/>
              </a:spcBef>
              <a:spcAft>
                <a:spcPct val="0"/>
              </a:spcAft>
            </a:pPr>
            <a:r>
              <a:rPr lang="en-US" altLang="zh-CN" sz="500">
                <a:solidFill>
                  <a:srgbClr val="000000"/>
                </a:solidFill>
                <a:ea typeface="宋体" pitchFamily="2" charset="-122"/>
              </a:rPr>
              <a:t>Opinions, estimates and projections in this report constitute the current judgement of the author as of the date of this report. They do not necessarily reflect the opinions of Deutsche Bank and are subject to change without notice. Deutsche Bank has no obligation to update, modify or amend this report or to otherwise notify a recipient thereof in the event that any opinion, forecast or estimate set forth herein, changes or subsequently becomes inaccurate. Prices and availability of financial instruments are subject to change without notice. This report is provided for informational purposes only. It is not an offer or a solicitation of an offer to buy or sell any financial instruments or to participate in any particular trading strategy. Target prices are inherently imprecise and a product of the analyst judgement.</a:t>
            </a:r>
          </a:p>
          <a:p>
            <a:pPr defTabSz="828331" eaLnBrk="1" fontAlgn="base" hangingPunct="1">
              <a:spcBef>
                <a:spcPct val="0"/>
              </a:spcBef>
              <a:spcAft>
                <a:spcPct val="0"/>
              </a:spcAft>
            </a:pPr>
            <a:r>
              <a:rPr lang="en-US" altLang="zh-CN" sz="500">
                <a:solidFill>
                  <a:srgbClr val="000000"/>
                </a:solidFill>
                <a:ea typeface="宋体" pitchFamily="2" charset="-122"/>
              </a:rPr>
              <a:t>As a result of Deutsche Bank’s March 2010 acquisition of BHF-Bank AG, a security may be covered by more than one analyst within the Deutsche Bank group. Each of these analysts may use differing methodologies to value the security; as a result, the recommendations may differ and the price targets and estimates of each may vary widely.</a:t>
            </a:r>
          </a:p>
          <a:p>
            <a:pPr defTabSz="828331" eaLnBrk="1" fontAlgn="base" hangingPunct="1">
              <a:spcBef>
                <a:spcPct val="0"/>
              </a:spcBef>
              <a:spcAft>
                <a:spcPct val="0"/>
              </a:spcAft>
            </a:pPr>
            <a:r>
              <a:rPr lang="en-US" altLang="zh-CN" sz="500">
                <a:solidFill>
                  <a:srgbClr val="000000"/>
                </a:solidFill>
                <a:ea typeface="宋体" pitchFamily="2" charset="-122"/>
              </a:rPr>
              <a:t>In August 2009, Deutsche Bank instituted a new policy whereby analysts may choose not to set or maintain a target price of certain issuers under coverage with a Hold rating. In particular, this will typically occur for "Hold" rated stocks having a market cap smaller than most other companies in its sector or region. We believe that such policy will allow us to make best use of our resources. Please visit our website at http://gm.db.com to determine the target price of any stock.</a:t>
            </a:r>
          </a:p>
          <a:p>
            <a:pPr defTabSz="828331" eaLnBrk="1" fontAlgn="base" hangingPunct="1">
              <a:spcBef>
                <a:spcPct val="0"/>
              </a:spcBef>
              <a:spcAft>
                <a:spcPct val="0"/>
              </a:spcAft>
            </a:pPr>
            <a:r>
              <a:rPr lang="en-US" altLang="zh-CN" sz="500">
                <a:solidFill>
                  <a:srgbClr val="000000"/>
                </a:solidFill>
                <a:ea typeface="宋体" pitchFamily="2" charset="-122"/>
              </a:rPr>
              <a:t>The financial instruments discussed in this report may not be suitable for all investors and investors must make their own informed investment decisions. Stock transactions can lead to losses as a result of price fluctuations and other factors. If a financial instrument is denominated in a currency other than an investor's currency, a change in exchange rates may adversely affect the investment. Past performance is not necessarily indicative of future results. Deutsche Bank may with respect to securities covered by this report, sell to or buy from customers on a principal basis, and consider this report in deciding to trade on a proprietary basis.</a:t>
            </a:r>
          </a:p>
          <a:p>
            <a:pPr defTabSz="828331" eaLnBrk="1" fontAlgn="base" hangingPunct="1">
              <a:spcBef>
                <a:spcPct val="0"/>
              </a:spcBef>
              <a:spcAft>
                <a:spcPct val="0"/>
              </a:spcAft>
            </a:pPr>
            <a:r>
              <a:rPr lang="en-US" altLang="zh-CN" sz="500">
                <a:solidFill>
                  <a:srgbClr val="000000"/>
                </a:solidFill>
                <a:ea typeface="宋体" pitchFamily="2" charset="-122"/>
              </a:rPr>
              <a:t>Unless governing law provides otherwise, all transactions should be executed through the Deutsche Bank entity in the investor's home jurisdiction. In the U.S. this report is approved and/or distributed by Deutsche Bank Securities Inc., a member of the NYSE, the NASD, NFA and SIPC. In Germany this report is approved and/or communicated by Deutsche Bank AG Frankfurt authorized by the BaFin. In the United Kingdom this report is approved and/or communicated by Deutsche Bank AG London, a member of the London Stock Exchange and regulated by the Financial Services Authority for the conduct of investment business in the UK and authorized by the BaFin. This report is distributed in Hong Kong by Deutsche Bank AG, Hong Kong Branch, in Korea by Deutsche Securities Korea Co. This report is distributed in Singapore by Deutsche Bank AG, Singapore Branch or Deutsche Securities Asia Limited, Singapore Branch, and recipients in Singapore of this report are to contact Deutsche Bank AG, Singapore Branch or Deutsche Securities Asia Limited, Singapore Branch in respect of any matters arising from, or in connection with, this report. Where this report is issued or promulgated in Singapore to a person who is not an accredited investor, expert investor or institutional investor (as defined in the applicable Singapore laws and regulations), Deutsche Bank AG, Singapore Branch or Deutsche Securities Asia Limited, Singapore Branch accepts legal responsibility to such person for the contents of this report. In Japan this report is approved and/or distributed by Deutsche Securities Inc. The information contained in this report does not constitute the provision of investment advice. In Australia, retail clients should obtain a copy of a Product Disclosure Statement (PDS) relating to any financial product referred to in this report and consider the PDS before making any decision about whether to acquire the product. Deutsche Bank AG Johannesburg is incorporated in the Federal Republic of Germany (Branch Register Number in South Africa: 1998/003298/10). Additional information relative to securities, other financial products or issuers discussed in this report is available upon request. This report may not be reproduced, distributed or published by any person for any purpose without Deutsche Bank's prior written consent. Please cite source when quoting.</a:t>
            </a:r>
          </a:p>
          <a:p>
            <a:pPr defTabSz="828331" eaLnBrk="1" fontAlgn="base" hangingPunct="1">
              <a:spcBef>
                <a:spcPct val="0"/>
              </a:spcBef>
              <a:spcAft>
                <a:spcPct val="0"/>
              </a:spcAft>
            </a:pPr>
            <a:r>
              <a:rPr lang="en-US" altLang="zh-CN" sz="500">
                <a:solidFill>
                  <a:srgbClr val="000000"/>
                </a:solidFill>
                <a:ea typeface="宋体" pitchFamily="2" charset="-122"/>
              </a:rPr>
              <a:t>Copyright © 2013 Deutsche Bank AG</a:t>
            </a:r>
          </a:p>
          <a:p>
            <a:pPr defTabSz="828331" fontAlgn="base">
              <a:lnSpc>
                <a:spcPct val="96000"/>
              </a:lnSpc>
              <a:spcBef>
                <a:spcPct val="0"/>
              </a:spcBef>
              <a:spcAft>
                <a:spcPts val="272"/>
              </a:spcAft>
            </a:pPr>
            <a:endParaRPr lang="en-US" altLang="zh-CN" sz="500">
              <a:solidFill>
                <a:srgbClr val="000000"/>
              </a:solidFill>
              <a:ea typeface="宋体" pitchFamily="2" charset="-122"/>
            </a:endParaRPr>
          </a:p>
          <a:p>
            <a:pPr defTabSz="828331" fontAlgn="base">
              <a:lnSpc>
                <a:spcPct val="96000"/>
              </a:lnSpc>
              <a:spcBef>
                <a:spcPct val="0"/>
              </a:spcBef>
              <a:spcAft>
                <a:spcPts val="272"/>
              </a:spcAft>
            </a:pPr>
            <a:endParaRPr lang="en-GB" altLang="zh-CN" sz="500">
              <a:solidFill>
                <a:srgbClr val="000000"/>
              </a:solidFill>
              <a:ea typeface="宋体" pitchFamily="2" charset="-122"/>
            </a:endParaRPr>
          </a:p>
        </p:txBody>
      </p:sp>
    </p:spTree>
    <p:extLst>
      <p:ext uri="{BB962C8B-B14F-4D97-AF65-F5344CB8AC3E}">
        <p14:creationId xmlns:p14="http://schemas.microsoft.com/office/powerpoint/2010/main" val="41860483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6382" y="2514600"/>
            <a:ext cx="7677618" cy="894396"/>
          </a:xfrm>
        </p:spPr>
        <p:txBody>
          <a:bodyPr/>
          <a:lstStyle/>
          <a:p>
            <a:r>
              <a:rPr lang="en-US" dirty="0" smtClean="0"/>
              <a:t>                    Growth outlook</a:t>
            </a: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spTree>
    <p:extLst>
      <p:ext uri="{BB962C8B-B14F-4D97-AF65-F5344CB8AC3E}">
        <p14:creationId xmlns:p14="http://schemas.microsoft.com/office/powerpoint/2010/main" val="184808611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p:txBody>
          <a:bodyPr/>
          <a:lstStyle/>
          <a:p>
            <a:r>
              <a:rPr lang="en-US" dirty="0" smtClean="0"/>
              <a:t>Short-term headwind: emergency measures to fight PM2.5 negatively affected industrial activities in past 3 months</a:t>
            </a:r>
          </a:p>
        </p:txBody>
      </p:sp>
      <p:sp>
        <p:nvSpPr>
          <p:cNvPr id="18435" name="Content Placeholder 6"/>
          <p:cNvSpPr>
            <a:spLocks noGrp="1"/>
          </p:cNvSpPr>
          <p:nvPr>
            <p:ph idx="1"/>
          </p:nvPr>
        </p:nvSpPr>
        <p:spPr>
          <a:xfrm>
            <a:off x="457200" y="1676400"/>
            <a:ext cx="7681939" cy="4288223"/>
          </a:xfrm>
        </p:spPr>
        <p:txBody>
          <a:bodyPr/>
          <a:lstStyle/>
          <a:p>
            <a:pPr marL="466001" indent="-466001">
              <a:lnSpc>
                <a:spcPct val="120000"/>
              </a:lnSpc>
              <a:buFontTx/>
              <a:buAutoNum type="arabicPeriod"/>
            </a:pPr>
            <a:r>
              <a:rPr lang="en-US" sz="2400" dirty="0" smtClean="0">
                <a:solidFill>
                  <a:schemeClr val="tx1"/>
                </a:solidFill>
                <a:ea typeface="ＭＳ Ｐゴシック" pitchFamily="34" charset="-128"/>
              </a:rPr>
              <a:t>In </a:t>
            </a:r>
            <a:r>
              <a:rPr lang="en-US" sz="2400" dirty="0" err="1" smtClean="0">
                <a:solidFill>
                  <a:schemeClr val="tx1"/>
                </a:solidFill>
                <a:ea typeface="ＭＳ Ｐゴシック" pitchFamily="34" charset="-128"/>
              </a:rPr>
              <a:t>Hebei</a:t>
            </a:r>
            <a:r>
              <a:rPr lang="en-US" sz="2400" dirty="0" smtClean="0">
                <a:solidFill>
                  <a:schemeClr val="tx1"/>
                </a:solidFill>
                <a:ea typeface="ＭＳ Ｐゴシック" pitchFamily="34" charset="-128"/>
              </a:rPr>
              <a:t>, the government suspended production of more than 8000 companies in heavy manufacturing companies to control air pollution; </a:t>
            </a:r>
          </a:p>
          <a:p>
            <a:pPr marL="466001" indent="-466001">
              <a:lnSpc>
                <a:spcPct val="120000"/>
              </a:lnSpc>
              <a:buFontTx/>
              <a:buAutoNum type="arabicPeriod"/>
            </a:pPr>
            <a:r>
              <a:rPr lang="en-US" sz="2400" dirty="0" smtClean="0">
                <a:solidFill>
                  <a:schemeClr val="tx1"/>
                </a:solidFill>
                <a:ea typeface="ＭＳ Ｐゴシック" pitchFamily="34" charset="-128"/>
              </a:rPr>
              <a:t>Beijing announces that it shuts down a few hundred factories in days with PM2.5 exceeding threshold; </a:t>
            </a:r>
          </a:p>
          <a:p>
            <a:pPr marL="466001" indent="-466001">
              <a:lnSpc>
                <a:spcPct val="120000"/>
              </a:lnSpc>
              <a:buFontTx/>
              <a:buAutoNum type="arabicPeriod"/>
            </a:pPr>
            <a:r>
              <a:rPr lang="en-US" sz="2400" dirty="0" smtClean="0">
                <a:solidFill>
                  <a:schemeClr val="tx1"/>
                </a:solidFill>
                <a:ea typeface="ＭＳ Ｐゴシック" pitchFamily="34" charset="-128"/>
              </a:rPr>
              <a:t>Many other cities also implement “emergency measures” to control emissions in the winter, where PM2.5 is seasonally the highest</a:t>
            </a:r>
          </a:p>
        </p:txBody>
      </p:sp>
      <p:sp>
        <p:nvSpPr>
          <p:cNvPr id="18436" name="Date Placeholder 2"/>
          <p:cNvSpPr>
            <a:spLocks noGrp="1"/>
          </p:cNvSpPr>
          <p:nvPr>
            <p:ph type="dt" sz="quarter" idx="4294967295"/>
          </p:nvPr>
        </p:nvSpPr>
        <p:spPr bwMode="auto">
          <a:xfrm>
            <a:off x="0" y="6733100"/>
            <a:ext cx="1258957" cy="124900"/>
          </a:xfrm>
          <a:noFill/>
          <a:ln>
            <a:miter lim="800000"/>
            <a:headEnd/>
            <a:tailEnd/>
          </a:ln>
        </p:spPr>
        <p:txBody>
          <a:bodyPr/>
          <a:lstStyle/>
          <a:p>
            <a:fld id="{3850E2F7-EF1D-4BE1-BA5D-ADBCF94FE790}" type="datetime1">
              <a:rPr lang="en-US" smtClean="0"/>
              <a:pPr/>
              <a:t>3/18/2014</a:t>
            </a:fld>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Seasonality of PM2.5 index level in 74 Chinese cities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1600200"/>
            <a:ext cx="6934200" cy="3714750"/>
          </a:xfrm>
          <a:prstGeom prst="rect">
            <a:avLst/>
          </a:prstGeom>
          <a:noFill/>
          <a:ln w="9525">
            <a:noFill/>
            <a:miter lim="800000"/>
            <a:headEnd/>
            <a:tailEnd/>
          </a:ln>
        </p:spPr>
      </p:pic>
      <p:sp>
        <p:nvSpPr>
          <p:cNvPr id="7" name="TextBox 6"/>
          <p:cNvSpPr txBox="1"/>
          <p:nvPr/>
        </p:nvSpPr>
        <p:spPr bwMode="ltGray">
          <a:xfrm>
            <a:off x="990600" y="5562600"/>
            <a:ext cx="2614713" cy="378898"/>
          </a:xfrm>
          <a:prstGeom prst="rect">
            <a:avLst/>
          </a:prstGeom>
          <a:noFill/>
          <a:ln w="6350">
            <a:noFill/>
            <a:miter lim="800000"/>
            <a:headEnd/>
            <a:tailEnd/>
          </a:ln>
        </p:spPr>
        <p:txBody>
          <a:bodyPr wrap="none" lIns="100913" tIns="50457" rIns="100913" bIns="50457" rtlCol="0" anchor="ctr">
            <a:spAutoFit/>
          </a:bodyPr>
          <a:lstStyle/>
          <a:p>
            <a:pPr algn="ctr" eaLnBrk="0" hangingPunct="0"/>
            <a:r>
              <a:rPr lang="en-US" dirty="0" smtClean="0">
                <a:latin typeface="+mn-lt"/>
              </a:rPr>
              <a:t>Source: DB compilation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p:txBody>
          <a:bodyPr/>
          <a:lstStyle/>
          <a:p>
            <a:r>
              <a:rPr lang="en-US" dirty="0" smtClean="0"/>
              <a:t>Other short-term headwinds </a:t>
            </a:r>
          </a:p>
        </p:txBody>
      </p:sp>
      <p:sp>
        <p:nvSpPr>
          <p:cNvPr id="18435" name="Content Placeholder 6"/>
          <p:cNvSpPr>
            <a:spLocks noGrp="1"/>
          </p:cNvSpPr>
          <p:nvPr>
            <p:ph idx="1"/>
          </p:nvPr>
        </p:nvSpPr>
        <p:spPr>
          <a:xfrm>
            <a:off x="533400" y="1295400"/>
            <a:ext cx="7681939" cy="4288223"/>
          </a:xfrm>
        </p:spPr>
        <p:txBody>
          <a:bodyPr/>
          <a:lstStyle/>
          <a:p>
            <a:pPr marL="466001" indent="-466001">
              <a:lnSpc>
                <a:spcPct val="120000"/>
              </a:lnSpc>
              <a:buFontTx/>
              <a:buAutoNum type="arabicPeriod"/>
            </a:pPr>
            <a:r>
              <a:rPr lang="en-US" sz="2400" dirty="0" smtClean="0">
                <a:solidFill>
                  <a:schemeClr val="tx1"/>
                </a:solidFill>
                <a:ea typeface="ＭＳ Ｐゴシック" pitchFamily="34" charset="-128"/>
              </a:rPr>
              <a:t>Extremely cold US weather </a:t>
            </a:r>
          </a:p>
          <a:p>
            <a:pPr marL="466001" indent="-466001">
              <a:lnSpc>
                <a:spcPct val="120000"/>
              </a:lnSpc>
              <a:buFontTx/>
              <a:buAutoNum type="arabicPeriod"/>
            </a:pPr>
            <a:r>
              <a:rPr lang="en-US" sz="2400" dirty="0" smtClean="0">
                <a:solidFill>
                  <a:schemeClr val="tx1"/>
                </a:solidFill>
                <a:ea typeface="ＭＳ Ｐゴシック" pitchFamily="34" charset="-128"/>
              </a:rPr>
              <a:t>Geopolitical tensions and EM currency volatility</a:t>
            </a:r>
          </a:p>
          <a:p>
            <a:pPr marL="466001" indent="-466001">
              <a:lnSpc>
                <a:spcPct val="120000"/>
              </a:lnSpc>
              <a:buFontTx/>
              <a:buAutoNum type="arabicPeriod"/>
            </a:pPr>
            <a:r>
              <a:rPr lang="en-US" sz="2400" dirty="0" smtClean="0">
                <a:solidFill>
                  <a:schemeClr val="tx1"/>
                </a:solidFill>
                <a:ea typeface="ＭＳ Ｐゴシック" pitchFamily="34" charset="-128"/>
              </a:rPr>
              <a:t>Sentiment impact of China’s trust loan and bond defaults </a:t>
            </a:r>
          </a:p>
        </p:txBody>
      </p:sp>
      <p:sp>
        <p:nvSpPr>
          <p:cNvPr id="18436" name="Date Placeholder 2"/>
          <p:cNvSpPr>
            <a:spLocks noGrp="1"/>
          </p:cNvSpPr>
          <p:nvPr>
            <p:ph type="dt" sz="quarter" idx="4294967295"/>
          </p:nvPr>
        </p:nvSpPr>
        <p:spPr bwMode="auto">
          <a:xfrm>
            <a:off x="0" y="6733100"/>
            <a:ext cx="1258957" cy="124900"/>
          </a:xfrm>
          <a:noFill/>
          <a:ln>
            <a:miter lim="800000"/>
            <a:headEnd/>
            <a:tailEnd/>
          </a:ln>
        </p:spPr>
        <p:txBody>
          <a:bodyPr/>
          <a:lstStyle/>
          <a:p>
            <a:fld id="{3850E2F7-EF1D-4BE1-BA5D-ADBCF94FE790}" type="datetime1">
              <a:rPr lang="en-US" smtClean="0"/>
              <a:pPr/>
              <a:t>3/18/2014</a:t>
            </a:fld>
            <a:endParaRPr lang="en-US" smtClean="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586265" y="1349492"/>
            <a:ext cx="6881047" cy="4288224"/>
          </a:xfrm>
        </p:spPr>
        <p:txBody>
          <a:bodyPr/>
          <a:lstStyle/>
          <a:p>
            <a:r>
              <a:rPr lang="en-US" smtClean="0"/>
              <a:t>G3 GDP growth forecast, yoy %</a:t>
            </a:r>
          </a:p>
        </p:txBody>
      </p:sp>
      <p:sp>
        <p:nvSpPr>
          <p:cNvPr id="23555" name="Date Placeholder 3"/>
          <p:cNvSpPr>
            <a:spLocks noGrp="1"/>
          </p:cNvSpPr>
          <p:nvPr>
            <p:ph type="dt" sz="quarter" idx="10"/>
          </p:nvPr>
        </p:nvSpPr>
        <p:spPr bwMode="auto">
          <a:noFill/>
          <a:ln>
            <a:miter lim="800000"/>
            <a:headEnd/>
            <a:tailEnd/>
          </a:ln>
        </p:spPr>
        <p:txBody>
          <a:bodyPr/>
          <a:lstStyle/>
          <a:p>
            <a:fld id="{EADCA7FD-059D-46CC-9167-70211C2C84C2}" type="datetime9">
              <a:rPr lang="en-GB" altLang="zh-CN" smtClean="0"/>
              <a:pPr/>
              <a:t>18/03/2014 10:42:17</a:t>
            </a:fld>
            <a:endParaRPr lang="en-GB" altLang="zh-CN" smtClean="0"/>
          </a:p>
        </p:txBody>
      </p:sp>
      <p:sp>
        <p:nvSpPr>
          <p:cNvPr id="23556" name="Footer Placeholder 4"/>
          <p:cNvSpPr>
            <a:spLocks noGrp="1"/>
          </p:cNvSpPr>
          <p:nvPr>
            <p:ph type="ftr" sz="quarter" idx="11"/>
          </p:nvPr>
        </p:nvSpPr>
        <p:spPr bwMode="auto">
          <a:noFill/>
          <a:ln>
            <a:miter lim="800000"/>
            <a:headEnd/>
            <a:tailEnd/>
          </a:ln>
        </p:spPr>
        <p:txBody>
          <a:bodyPr numCol="1" compatLnSpc="1">
            <a:prstTxWarp prst="textNoShape">
              <a:avLst/>
            </a:prstTxWarp>
          </a:bodyPr>
          <a:lstStyle/>
          <a:p>
            <a:r>
              <a:rPr lang="en-GB" smtClean="0"/>
              <a:t>2010 DB Blue template</a:t>
            </a:r>
          </a:p>
        </p:txBody>
      </p:sp>
      <p:sp>
        <p:nvSpPr>
          <p:cNvPr id="9" name="Content Placeholder 8"/>
          <p:cNvSpPr txBox="1">
            <a:spLocks/>
          </p:cNvSpPr>
          <p:nvPr/>
        </p:nvSpPr>
        <p:spPr bwMode="auto">
          <a:xfrm>
            <a:off x="496957" y="6051176"/>
            <a:ext cx="3710609" cy="262720"/>
          </a:xfrm>
          <a:prstGeom prst="rect">
            <a:avLst/>
          </a:prstGeom>
          <a:noFill/>
          <a:ln w="9525" algn="ctr">
            <a:noFill/>
            <a:miter lim="800000"/>
            <a:headEnd/>
            <a:tailEnd/>
          </a:ln>
        </p:spPr>
        <p:txBody>
          <a:bodyPr lIns="0" tIns="32522" rIns="0" bIns="32522"/>
          <a:lstStyle/>
          <a:p>
            <a:pPr marL="310667" indent="-310667" defTabSz="828446" eaLnBrk="0" hangingPunct="0">
              <a:spcBef>
                <a:spcPts val="272"/>
              </a:spcBef>
              <a:spcAft>
                <a:spcPts val="272"/>
              </a:spcAft>
              <a:defRPr/>
            </a:pPr>
            <a:r>
              <a:rPr lang="en-US" sz="1100" i="1" dirty="0"/>
              <a:t>Source: Deutsche Bank, CEIC</a:t>
            </a:r>
          </a:p>
        </p:txBody>
      </p:sp>
      <p:sp>
        <p:nvSpPr>
          <p:cNvPr id="23558" name="Title 5"/>
          <p:cNvSpPr>
            <a:spLocks noGrp="1"/>
          </p:cNvSpPr>
          <p:nvPr>
            <p:ph type="title"/>
          </p:nvPr>
        </p:nvSpPr>
        <p:spPr>
          <a:xfrm>
            <a:off x="488315" y="245493"/>
            <a:ext cx="7787093" cy="894396"/>
          </a:xfrm>
        </p:spPr>
        <p:txBody>
          <a:bodyPr/>
          <a:lstStyle/>
          <a:p>
            <a:r>
              <a:rPr lang="en-US" dirty="0" smtClean="0"/>
              <a:t>Driver of recovery # 1: G3 demand for China exports to rise</a:t>
            </a:r>
            <a:endParaRPr lang="en-US" b="0" dirty="0" smtClean="0">
              <a:solidFill>
                <a:srgbClr val="FF0000"/>
              </a:solidFill>
            </a:endParaRPr>
          </a:p>
        </p:txBody>
      </p:sp>
      <p:pic>
        <p:nvPicPr>
          <p:cNvPr id="23559" name="Picture 2"/>
          <p:cNvPicPr>
            <a:picLocks noChangeAspect="1" noChangeArrowheads="1"/>
          </p:cNvPicPr>
          <p:nvPr/>
        </p:nvPicPr>
        <p:blipFill>
          <a:blip r:embed="rId2" cstate="print"/>
          <a:srcRect/>
          <a:stretch>
            <a:fillRect/>
          </a:stretch>
        </p:blipFill>
        <p:spPr bwMode="auto">
          <a:xfrm>
            <a:off x="1231588" y="1727063"/>
            <a:ext cx="6261652" cy="4164759"/>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586265" y="1349492"/>
            <a:ext cx="7594072" cy="4288224"/>
          </a:xfrm>
        </p:spPr>
        <p:txBody>
          <a:bodyPr/>
          <a:lstStyle/>
          <a:p>
            <a:r>
              <a:rPr lang="en-US" smtClean="0"/>
              <a:t>China property sales growth leading sector FAI</a:t>
            </a:r>
          </a:p>
        </p:txBody>
      </p:sp>
      <p:sp>
        <p:nvSpPr>
          <p:cNvPr id="24579" name="Title 1"/>
          <p:cNvSpPr>
            <a:spLocks noGrp="1"/>
          </p:cNvSpPr>
          <p:nvPr>
            <p:ph type="title"/>
          </p:nvPr>
        </p:nvSpPr>
        <p:spPr/>
        <p:txBody>
          <a:bodyPr/>
          <a:lstStyle/>
          <a:p>
            <a:r>
              <a:rPr lang="en-US" dirty="0" smtClean="0"/>
              <a:t>Driver of recovery # 2:  Real estate FAI will likely accelerate this year on stronger pre-sales in 2013 </a:t>
            </a:r>
          </a:p>
        </p:txBody>
      </p:sp>
      <p:sp>
        <p:nvSpPr>
          <p:cNvPr id="7" name="Content Placeholder 8"/>
          <p:cNvSpPr txBox="1">
            <a:spLocks/>
          </p:cNvSpPr>
          <p:nvPr/>
        </p:nvSpPr>
        <p:spPr bwMode="auto">
          <a:xfrm>
            <a:off x="496957" y="6051176"/>
            <a:ext cx="3710609" cy="262720"/>
          </a:xfrm>
          <a:prstGeom prst="rect">
            <a:avLst/>
          </a:prstGeom>
          <a:noFill/>
          <a:ln w="9525" algn="ctr">
            <a:noFill/>
            <a:miter lim="800000"/>
            <a:headEnd/>
            <a:tailEnd/>
          </a:ln>
        </p:spPr>
        <p:txBody>
          <a:bodyPr lIns="0" tIns="32522" rIns="0" bIns="32522"/>
          <a:lstStyle/>
          <a:p>
            <a:pPr marL="310667" indent="-310667" defTabSz="828446" eaLnBrk="0" hangingPunct="0">
              <a:spcBef>
                <a:spcPts val="272"/>
              </a:spcBef>
              <a:spcAft>
                <a:spcPts val="272"/>
              </a:spcAft>
              <a:defRPr/>
            </a:pPr>
            <a:r>
              <a:rPr lang="en-US" sz="1100" i="1" dirty="0"/>
              <a:t>Source: Deutsche Bank, CEIC</a:t>
            </a:r>
          </a:p>
        </p:txBody>
      </p:sp>
      <p:pic>
        <p:nvPicPr>
          <p:cNvPr id="24581" name="Picture 6"/>
          <p:cNvPicPr>
            <a:picLocks noChangeAspect="1" noChangeArrowheads="1"/>
          </p:cNvPicPr>
          <p:nvPr/>
        </p:nvPicPr>
        <p:blipFill>
          <a:blip r:embed="rId2" cstate="print"/>
          <a:srcRect/>
          <a:stretch>
            <a:fillRect/>
          </a:stretch>
        </p:blipFill>
        <p:spPr bwMode="auto">
          <a:xfrm>
            <a:off x="927652" y="1702656"/>
            <a:ext cx="6862321" cy="427961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dirty="0" smtClean="0"/>
              <a:t>Driver of recovery # 3: Deregulation and SOE reforms to drive stronger private sector investment</a:t>
            </a:r>
          </a:p>
        </p:txBody>
      </p:sp>
      <p:sp>
        <p:nvSpPr>
          <p:cNvPr id="27651" name="Date Placeholder 4"/>
          <p:cNvSpPr>
            <a:spLocks noGrp="1"/>
          </p:cNvSpPr>
          <p:nvPr>
            <p:ph type="dt" sz="quarter" idx="4294967295"/>
          </p:nvPr>
        </p:nvSpPr>
        <p:spPr bwMode="auto">
          <a:xfrm>
            <a:off x="0" y="6733100"/>
            <a:ext cx="1258957" cy="124900"/>
          </a:xfrm>
          <a:noFill/>
          <a:ln>
            <a:miter lim="800000"/>
            <a:headEnd/>
            <a:tailEnd/>
          </a:ln>
        </p:spPr>
        <p:txBody>
          <a:bodyPr/>
          <a:lstStyle/>
          <a:p>
            <a:fld id="{223126C7-2C1D-4B66-A1F7-4950B7FB20F2}" type="datetime9">
              <a:rPr lang="en-GB" altLang="zh-CN" smtClean="0"/>
              <a:pPr/>
              <a:t>18/03/2014 10:42:17</a:t>
            </a:fld>
            <a:endParaRPr lang="en-GB" altLang="zh-CN" smtClean="0"/>
          </a:p>
        </p:txBody>
      </p:sp>
      <p:sp>
        <p:nvSpPr>
          <p:cNvPr id="27652" name="Footer Placeholder 5"/>
          <p:cNvSpPr>
            <a:spLocks noGrp="1"/>
          </p:cNvSpPr>
          <p:nvPr>
            <p:ph type="ftr" sz="quarter" idx="4294967295"/>
          </p:nvPr>
        </p:nvSpPr>
        <p:spPr bwMode="auto">
          <a:xfrm>
            <a:off x="0" y="6733100"/>
            <a:ext cx="2095861" cy="124900"/>
          </a:xfrm>
          <a:noFill/>
          <a:ln>
            <a:miter lim="800000"/>
            <a:headEnd/>
            <a:tailEnd/>
          </a:ln>
        </p:spPr>
        <p:txBody>
          <a:bodyPr numCol="1" compatLnSpc="1">
            <a:prstTxWarp prst="textNoShape">
              <a:avLst/>
            </a:prstTxWarp>
          </a:bodyPr>
          <a:lstStyle/>
          <a:p>
            <a:r>
              <a:rPr lang="en-GB" smtClean="0"/>
              <a:t>2010 DB Blue template</a:t>
            </a:r>
          </a:p>
        </p:txBody>
      </p:sp>
      <p:sp>
        <p:nvSpPr>
          <p:cNvPr id="27653" name="TextBox 5"/>
          <p:cNvSpPr txBox="1">
            <a:spLocks noChangeArrowheads="1"/>
          </p:cNvSpPr>
          <p:nvPr/>
        </p:nvSpPr>
        <p:spPr bwMode="ltGray">
          <a:xfrm>
            <a:off x="499838" y="1576321"/>
            <a:ext cx="7689142" cy="343116"/>
          </a:xfrm>
          <a:prstGeom prst="rect">
            <a:avLst/>
          </a:prstGeom>
          <a:solidFill>
            <a:srgbClr val="002060"/>
          </a:solidFill>
          <a:ln w="6350">
            <a:noFill/>
            <a:miter lim="800000"/>
            <a:headEnd/>
            <a:tailEnd/>
          </a:ln>
        </p:spPr>
        <p:txBody>
          <a:bodyPr lIns="91427" tIns="45714" rIns="91427" bIns="45714" anchor="ctr">
            <a:spAutoFit/>
          </a:bodyPr>
          <a:lstStyle/>
          <a:p>
            <a:pPr eaLnBrk="0" hangingPunct="0"/>
            <a:r>
              <a:rPr lang="en-US" sz="1600" dirty="0">
                <a:solidFill>
                  <a:schemeClr val="bg1"/>
                </a:solidFill>
              </a:rPr>
              <a:t>Share of SOEs in GDP (or assets) by sector: China vs. developed countries</a:t>
            </a:r>
          </a:p>
        </p:txBody>
      </p:sp>
      <p:sp>
        <p:nvSpPr>
          <p:cNvPr id="10" name="Content Placeholder 8"/>
          <p:cNvSpPr txBox="1">
            <a:spLocks/>
          </p:cNvSpPr>
          <p:nvPr/>
        </p:nvSpPr>
        <p:spPr bwMode="auto">
          <a:xfrm>
            <a:off x="496957" y="6064097"/>
            <a:ext cx="5334000" cy="249799"/>
          </a:xfrm>
          <a:prstGeom prst="rect">
            <a:avLst/>
          </a:prstGeom>
          <a:noFill/>
          <a:ln w="9525" algn="ctr">
            <a:noFill/>
            <a:miter lim="800000"/>
            <a:headEnd/>
            <a:tailEnd/>
          </a:ln>
        </p:spPr>
        <p:txBody>
          <a:bodyPr lIns="0" tIns="32522" rIns="0" bIns="32522"/>
          <a:lstStyle/>
          <a:p>
            <a:pPr marL="310667" indent="-310667" defTabSz="828446" eaLnBrk="0" hangingPunct="0">
              <a:spcBef>
                <a:spcPts val="272"/>
              </a:spcBef>
              <a:spcAft>
                <a:spcPts val="272"/>
              </a:spcAft>
              <a:defRPr/>
            </a:pPr>
            <a:r>
              <a:rPr lang="en-US" sz="1100" i="1" dirty="0"/>
              <a:t>Source: OECD, NBS, DB estimates 	</a:t>
            </a:r>
          </a:p>
          <a:p>
            <a:pPr marL="310667" indent="-310667" defTabSz="828446" eaLnBrk="0" hangingPunct="0">
              <a:spcBef>
                <a:spcPts val="272"/>
              </a:spcBef>
              <a:spcAft>
                <a:spcPts val="272"/>
              </a:spcAft>
              <a:defRPr/>
            </a:pPr>
            <a:endParaRPr lang="en-US" sz="1100" i="1" dirty="0"/>
          </a:p>
        </p:txBody>
      </p:sp>
      <p:pic>
        <p:nvPicPr>
          <p:cNvPr id="27655" name="Picture 9"/>
          <p:cNvPicPr>
            <a:picLocks noChangeAspect="1" noChangeArrowheads="1"/>
          </p:cNvPicPr>
          <p:nvPr/>
        </p:nvPicPr>
        <p:blipFill>
          <a:blip r:embed="rId2" cstate="print"/>
          <a:srcRect/>
          <a:stretch>
            <a:fillRect/>
          </a:stretch>
        </p:blipFill>
        <p:spPr bwMode="auto">
          <a:xfrm>
            <a:off x="963664" y="1933793"/>
            <a:ext cx="6479161" cy="4095849"/>
          </a:xfrm>
          <a:prstGeom prst="rect">
            <a:avLst/>
          </a:prstGeom>
          <a:noFill/>
          <a:ln w="9525" algn="ctr">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2362200"/>
            <a:ext cx="7677618" cy="894396"/>
          </a:xfrm>
        </p:spPr>
        <p:txBody>
          <a:bodyPr/>
          <a:lstStyle/>
          <a:p>
            <a:r>
              <a:rPr lang="en-US" dirty="0" smtClean="0"/>
              <a:t>A few financial risks</a:t>
            </a:r>
            <a:endParaRPr lang="en-US" dirty="0"/>
          </a:p>
        </p:txBody>
      </p:sp>
      <p:sp>
        <p:nvSpPr>
          <p:cNvPr id="5" name="Date Placeholder 4"/>
          <p:cNvSpPr>
            <a:spLocks noGrp="1"/>
          </p:cNvSpPr>
          <p:nvPr>
            <p:ph type="dt" sz="half" idx="18"/>
          </p:nvPr>
        </p:nvSpPr>
        <p:spPr/>
        <p:txBody>
          <a:bodyPr/>
          <a:lstStyle/>
          <a:p>
            <a:pPr>
              <a:defRPr/>
            </a:pPr>
            <a:fld id="{60E59C32-09E1-4817-A6F8-61142A053CD3}" type="datetime9">
              <a:rPr lang="en-GB" altLang="zh-CN" smtClean="0">
                <a:solidFill>
                  <a:srgbClr val="FFFFFF"/>
                </a:solidFill>
              </a:rPr>
              <a:pPr>
                <a:defRPr/>
              </a:pPr>
              <a:t>18/03/2014 10:42:17</a:t>
            </a:fld>
            <a:endParaRPr lang="en-GB" altLang="zh-CN">
              <a:solidFill>
                <a:srgbClr val="FFFFFF"/>
              </a:solidFill>
            </a:endParaRPr>
          </a:p>
        </p:txBody>
      </p:sp>
      <p:sp>
        <p:nvSpPr>
          <p:cNvPr id="6" name="Footer Placeholder 5"/>
          <p:cNvSpPr>
            <a:spLocks noGrp="1"/>
          </p:cNvSpPr>
          <p:nvPr>
            <p:ph type="ftr" sz="quarter" idx="19"/>
          </p:nvPr>
        </p:nvSpPr>
        <p:spPr/>
        <p:txBody>
          <a:bodyPr/>
          <a:lstStyle/>
          <a:p>
            <a:pPr>
              <a:defRPr/>
            </a:pPr>
            <a:r>
              <a:rPr lang="en-GB" smtClean="0">
                <a:solidFill>
                  <a:srgbClr val="FFFFFF"/>
                </a:solidFill>
              </a:rPr>
              <a:t>2010 DB Blue template</a:t>
            </a:r>
            <a:endParaRPr lang="en-GB" dirty="0">
              <a:solidFill>
                <a:srgbClr val="FFFFFF"/>
              </a:solidFill>
            </a:endParaRPr>
          </a:p>
        </p:txBody>
      </p:sp>
    </p:spTree>
    <p:extLst>
      <p:ext uri="{BB962C8B-B14F-4D97-AF65-F5344CB8AC3E}">
        <p14:creationId xmlns:p14="http://schemas.microsoft.com/office/powerpoint/2010/main" val="1496501017"/>
      </p:ext>
    </p:extLst>
  </p:cSld>
  <p:clrMapOvr>
    <a:masterClrMapping/>
  </p:clrMapOvr>
  <p:transition>
    <p:wipe dir="r"/>
  </p:transition>
</p:sld>
</file>

<file path=ppt/theme/theme1.xml><?xml version="1.0" encoding="utf-8"?>
<a:theme xmlns:a="http://schemas.openxmlformats.org/drawingml/2006/main" name="1_Content - plain background">
  <a:themeElements>
    <a:clrScheme name="Content - plain background 2">
      <a:dk1>
        <a:srgbClr val="000000"/>
      </a:dk1>
      <a:lt1>
        <a:srgbClr val="FFFFFF"/>
      </a:lt1>
      <a:dk2>
        <a:srgbClr val="8296AA"/>
      </a:dk2>
      <a:lt2>
        <a:srgbClr val="B4D2F0"/>
      </a:lt2>
      <a:accent1>
        <a:srgbClr val="193296"/>
      </a:accent1>
      <a:accent2>
        <a:srgbClr val="0092D0"/>
      </a:accent2>
      <a:accent3>
        <a:srgbClr val="FFFFFF"/>
      </a:accent3>
      <a:accent4>
        <a:srgbClr val="000000"/>
      </a:accent4>
      <a:accent5>
        <a:srgbClr val="ABADC9"/>
      </a:accent5>
      <a:accent6>
        <a:srgbClr val="0084BC"/>
      </a:accent6>
      <a:hlink>
        <a:srgbClr val="961414"/>
      </a:hlink>
      <a:folHlink>
        <a:srgbClr val="379B6E"/>
      </a:folHlink>
    </a:clrScheme>
    <a:fontScheme name="1_Content - plain background">
      <a:majorFont>
        <a:latin typeface=""/>
        <a:ea typeface="ＭＳ Ｐゴシック"/>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solidFill>
          <a:schemeClr val="accent1"/>
        </a:solidFill>
        <a:ln w="3175" cap="flat" cmpd="sng" algn="ctr">
          <a:solidFill>
            <a:srgbClr val="009BCD"/>
          </a:solidFill>
          <a:prstDash val="solid"/>
          <a:round/>
          <a:headEnd type="none" w="med" len="med"/>
          <a:tailEnd type="none" w="med" len="med"/>
        </a:ln>
        <a:effectLst/>
      </a:spPr>
      <a:bodyPr/>
      <a:lstStyle/>
    </a:lnDef>
    <a:txDef>
      <a:spPr bwMode="ltGray">
        <a:noFill/>
        <a:ln w="6350">
          <a:noFill/>
          <a:miter lim="800000"/>
          <a:headEnd/>
          <a:tailEnd/>
        </a:ln>
      </a:spPr>
      <a:bodyPr wrap="none" lIns="100913" tIns="50457" rIns="100913" bIns="50457" rtlCol="0" anchor="ctr">
        <a:spAutoFit/>
      </a:bodyPr>
      <a:lstStyle>
        <a:defPPr algn="ctr" eaLnBrk="0" hangingPunct="0">
          <a:defRPr dirty="0" err="1" smtClean="0">
            <a:latin typeface="+mn-lt"/>
          </a:defRPr>
        </a:defPPr>
      </a:lstStyle>
    </a:txDef>
  </a:objectDefaults>
  <a:extraClrSchemeLst>
    <a:extraClrScheme>
      <a:clrScheme name="Content - plain background 1">
        <a:dk1>
          <a:srgbClr val="B4D2F0"/>
        </a:dk1>
        <a:lt1>
          <a:srgbClr val="FFFFFF"/>
        </a:lt1>
        <a:dk2>
          <a:srgbClr val="002244"/>
        </a:dk2>
        <a:lt2>
          <a:srgbClr val="8296AA"/>
        </a:lt2>
        <a:accent1>
          <a:srgbClr val="193296"/>
        </a:accent1>
        <a:accent2>
          <a:srgbClr val="0092D0"/>
        </a:accent2>
        <a:accent3>
          <a:srgbClr val="AAABB0"/>
        </a:accent3>
        <a:accent4>
          <a:srgbClr val="DADADA"/>
        </a:accent4>
        <a:accent5>
          <a:srgbClr val="ABADC9"/>
        </a:accent5>
        <a:accent6>
          <a:srgbClr val="0084BC"/>
        </a:accent6>
        <a:hlink>
          <a:srgbClr val="961414"/>
        </a:hlink>
        <a:folHlink>
          <a:srgbClr val="379B6E"/>
        </a:folHlink>
      </a:clrScheme>
      <a:clrMap bg1="dk2" tx1="lt1" bg2="dk1" tx2="lt2" accent1="accent1" accent2="accent2" accent3="accent3" accent4="accent4" accent5="accent5" accent6="accent6" hlink="hlink" folHlink="folHlink"/>
    </a:extraClrScheme>
    <a:extraClrScheme>
      <a:clrScheme name="Content - plain background 2">
        <a:dk1>
          <a:srgbClr val="000000"/>
        </a:dk1>
        <a:lt1>
          <a:srgbClr val="FFFFFF"/>
        </a:lt1>
        <a:dk2>
          <a:srgbClr val="8296AA"/>
        </a:dk2>
        <a:lt2>
          <a:srgbClr val="B4D2F0"/>
        </a:lt2>
        <a:accent1>
          <a:srgbClr val="193296"/>
        </a:accent1>
        <a:accent2>
          <a:srgbClr val="0092D0"/>
        </a:accent2>
        <a:accent3>
          <a:srgbClr val="FFFFFF"/>
        </a:accent3>
        <a:accent4>
          <a:srgbClr val="000000"/>
        </a:accent4>
        <a:accent5>
          <a:srgbClr val="ABADC9"/>
        </a:accent5>
        <a:accent6>
          <a:srgbClr val="0084BC"/>
        </a:accent6>
        <a:hlink>
          <a:srgbClr val="961414"/>
        </a:hlink>
        <a:folHlink>
          <a:srgbClr val="379B6E"/>
        </a:folHlink>
      </a:clrScheme>
      <a:clrMap bg1="lt1" tx1="dk1" bg2="lt2" tx2="dk2" accent1="accent1" accent2="accent2" accent3="accent3" accent4="accent4" accent5="accent5" accent6="accent6" hlink="hlink" folHlink="folHlink"/>
    </a:extraClrScheme>
  </a:extraClrSchemeLst>
  <a:custClrLst>
    <a:custClr name="Black 0,0,0">
      <a:srgbClr val="000000"/>
    </a:custClr>
    <a:custClr name="Primary Blue 25,50,150">
      <a:srgbClr val="193296"/>
    </a:custClr>
    <a:custClr name="Cyan 0,146,208">
      <a:srgbClr val="0092D0"/>
    </a:custClr>
    <a:custClr name="Gold 255,160,0">
      <a:srgbClr val="FFA000"/>
    </a:custClr>
    <a:custClr name="Red 215,0,50">
      <a:srgbClr val="D70032"/>
    </a:custClr>
    <a:custClr name="Green 45,150,45">
      <a:srgbClr val="2D962D"/>
    </a:custClr>
    <a:custClr name="Secondary Blue 0,85,170">
      <a:srgbClr val="0055AA"/>
    </a:custClr>
    <a:custClr name="Light Blue 180,210,240">
      <a:srgbClr val="B4D2F0"/>
    </a:custClr>
    <a:custClr name="Grey 130,150,170">
      <a:srgbClr val="8296AA"/>
    </a:custClr>
    <a:custClr name="Background Blue 0,34,68">
      <a:srgbClr val="002244"/>
    </a:custClr>
    <a:custClr name="White 255,255,255">
      <a:srgbClr val="FFFFFF"/>
    </a:custClr>
    <a:custClr name="2nd Level Violet 140,159,236">
      <a:srgbClr val="8C9FEC"/>
    </a:custClr>
    <a:custClr name="2nd Level Cyan 130,195,255">
      <a:srgbClr val="82C3FF"/>
    </a:custClr>
    <a:custClr name="2nd Level Gold 255,217,153">
      <a:srgbClr val="FFD999"/>
    </a:custClr>
    <a:custClr name="2nd Level Red 255,141,167">
      <a:srgbClr val="FF8DA7"/>
    </a:custClr>
    <a:custClr name="2nd Level Green 158,226,158">
      <a:srgbClr val="9EE29E"/>
    </a:custClr>
    <a:custClr name="2nd Level Cyan 51,153,255">
      <a:srgbClr val="3399FF"/>
    </a:custClr>
    <a:custClr name="2nd Level Dark Blue 17,53,87">
      <a:srgbClr val="113557"/>
    </a:custClr>
    <a:custClr name="2nd Level Light Grey 230,234,238">
      <a:srgbClr val="E6EAEE"/>
    </a:custClr>
    <a:custClr name="PWM Grey 182,192,199">
      <a:srgbClr val="B6C0C7"/>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1532</Words>
  <Application>Microsoft Office PowerPoint</Application>
  <PresentationFormat>On-screen Show (4:3)</PresentationFormat>
  <Paragraphs>94</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1_Content - plain background</vt:lpstr>
      <vt:lpstr>China: Macro Outlook, Financial Risks and Reforms  </vt:lpstr>
      <vt:lpstr>                    Growth outlook</vt:lpstr>
      <vt:lpstr>Short-term headwind: emergency measures to fight PM2.5 negatively affected industrial activities in past 3 months</vt:lpstr>
      <vt:lpstr>Seasonality of PM2.5 index level in 74 Chinese cities </vt:lpstr>
      <vt:lpstr>Other short-term headwinds </vt:lpstr>
      <vt:lpstr>Driver of recovery # 1: G3 demand for China exports to rise</vt:lpstr>
      <vt:lpstr>Driver of recovery # 2:  Real estate FAI will likely accelerate this year on stronger pre-sales in 2013 </vt:lpstr>
      <vt:lpstr>Driver of recovery # 3: Deregulation and SOE reforms to drive stronger private sector investment</vt:lpstr>
      <vt:lpstr>A few financial risks</vt:lpstr>
      <vt:lpstr>Refinancing risk of local government debt </vt:lpstr>
      <vt:lpstr>Mispricing of credit risks </vt:lpstr>
      <vt:lpstr>Excessive volatility of interest rates  </vt:lpstr>
      <vt:lpstr>Lack of exchange rate flexibility  </vt:lpstr>
      <vt:lpstr>Reforms</vt:lpstr>
      <vt:lpstr>During the move towards interest rate and capital account liberalization, a few more things should be done: </vt:lpstr>
      <vt:lpstr>Appendix Important Disclosures Additional Information Available upon Request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Macro Outlook, Financial Risks and Reforms</dc:title>
  <dc:creator>maj</dc:creator>
  <cp:keywords>Public</cp:keywords>
  <cp:lastModifiedBy>CHEUNG Pui-shan, Selina</cp:lastModifiedBy>
  <cp:revision>14</cp:revision>
  <cp:lastPrinted>2014-03-18T02:42:59Z</cp:lastPrinted>
  <dcterms:created xsi:type="dcterms:W3CDTF">2014-03-17T09:58:46Z</dcterms:created>
  <dcterms:modified xsi:type="dcterms:W3CDTF">2014-03-18T02:43:11Z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dd91ef9b-3aea-4488-95df-f97f7d15f58b</vt:lpwstr>
  </property>
  <property fmtid="{D5CDD505-2E9C-101B-9397-08002B2CF9AE}" pid="3" name="db.comClassification">
    <vt:lpwstr>Public</vt:lpwstr>
  </property>
</Properties>
</file>