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3.xml" ContentType="application/vnd.openxmlformats-officedocument.presentationml.notesSlide+xml"/>
  <Override PartName="/ppt/charts/chart2.xml" ContentType="application/vnd.openxmlformats-officedocument.drawingml.chart+xml"/>
  <Override PartName="/ppt/drawings/drawing2.xml" ContentType="application/vnd.openxmlformats-officedocument.drawingml.chartshapes+xml"/>
  <Override PartName="/ppt/notesSlides/notesSlide4.xml" ContentType="application/vnd.openxmlformats-officedocument.presentationml.notesSlide+xml"/>
  <Override PartName="/ppt/notesSlides/notesSlide5.xml" ContentType="application/vnd.openxmlformats-officedocument.presentationml.notesSlide+xml"/>
  <Override PartName="/ppt/embeddings/Microsoft_Equation1.bin" ContentType="application/vnd.openxmlformats-officedocument.oleObject"/>
  <Override PartName="/ppt/embeddings/Microsoft_Equation2.bin" ContentType="application/vnd.openxmlformats-officedocument.oleObject"/>
  <Override PartName="/ppt/embeddings/Microsoft_Equation3.bin" ContentType="application/vnd.openxmlformats-officedocument.oleObject"/>
  <Override PartName="/ppt/embeddings/Microsoft_Equation4.bin" ContentType="application/vnd.openxmlformats-officedocument.oleObject"/>
  <Override PartName="/ppt/charts/chart3.xml" ContentType="application/vnd.openxmlformats-officedocument.drawingml.chart+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02" r:id="rId1"/>
  </p:sldMasterIdLst>
  <p:notesMasterIdLst>
    <p:notesMasterId r:id="rId18"/>
  </p:notesMasterIdLst>
  <p:handoutMasterIdLst>
    <p:handoutMasterId r:id="rId19"/>
  </p:handoutMasterIdLst>
  <p:sldIdLst>
    <p:sldId id="257" r:id="rId2"/>
    <p:sldId id="687" r:id="rId3"/>
    <p:sldId id="694" r:id="rId4"/>
    <p:sldId id="695" r:id="rId5"/>
    <p:sldId id="696" r:id="rId6"/>
    <p:sldId id="703" r:id="rId7"/>
    <p:sldId id="688" r:id="rId8"/>
    <p:sldId id="690" r:id="rId9"/>
    <p:sldId id="697" r:id="rId10"/>
    <p:sldId id="701" r:id="rId11"/>
    <p:sldId id="704" r:id="rId12"/>
    <p:sldId id="682" r:id="rId13"/>
    <p:sldId id="698" r:id="rId14"/>
    <p:sldId id="683" r:id="rId15"/>
    <p:sldId id="699" r:id="rId16"/>
    <p:sldId id="678" r:id="rId17"/>
  </p:sldIdLst>
  <p:sldSz cx="9726613" cy="7440613"/>
  <p:notesSz cx="9601200" cy="7315200"/>
  <p:custDataLst>
    <p:tags r:id="rId21"/>
  </p:custDataLst>
  <p:defaultTextStyle>
    <a:defPPr>
      <a:defRPr lang="en-CA"/>
    </a:defPPr>
    <a:lvl1pPr algn="l" rtl="0" eaLnBrk="0" fontAlgn="base" hangingPunct="0">
      <a:spcBef>
        <a:spcPct val="50000"/>
      </a:spcBef>
      <a:spcAft>
        <a:spcPct val="0"/>
      </a:spcAft>
      <a:buChar char="•"/>
      <a:defRPr sz="1400" kern="1200">
        <a:solidFill>
          <a:schemeClr val="tx1"/>
        </a:solidFill>
        <a:latin typeface="Verdana" pitchFamily="34" charset="0"/>
        <a:ea typeface="+mn-ea"/>
        <a:cs typeface="+mn-cs"/>
      </a:defRPr>
    </a:lvl1pPr>
    <a:lvl2pPr marL="457081" algn="l" rtl="0" eaLnBrk="0" fontAlgn="base" hangingPunct="0">
      <a:spcBef>
        <a:spcPct val="50000"/>
      </a:spcBef>
      <a:spcAft>
        <a:spcPct val="0"/>
      </a:spcAft>
      <a:buChar char="•"/>
      <a:defRPr sz="1400" kern="1200">
        <a:solidFill>
          <a:schemeClr val="tx1"/>
        </a:solidFill>
        <a:latin typeface="Verdana" pitchFamily="34" charset="0"/>
        <a:ea typeface="+mn-ea"/>
        <a:cs typeface="+mn-cs"/>
      </a:defRPr>
    </a:lvl2pPr>
    <a:lvl3pPr marL="914164" algn="l" rtl="0" eaLnBrk="0" fontAlgn="base" hangingPunct="0">
      <a:spcBef>
        <a:spcPct val="50000"/>
      </a:spcBef>
      <a:spcAft>
        <a:spcPct val="0"/>
      </a:spcAft>
      <a:buChar char="•"/>
      <a:defRPr sz="1400" kern="1200">
        <a:solidFill>
          <a:schemeClr val="tx1"/>
        </a:solidFill>
        <a:latin typeface="Verdana" pitchFamily="34" charset="0"/>
        <a:ea typeface="+mn-ea"/>
        <a:cs typeface="+mn-cs"/>
      </a:defRPr>
    </a:lvl3pPr>
    <a:lvl4pPr marL="1371244" algn="l" rtl="0" eaLnBrk="0" fontAlgn="base" hangingPunct="0">
      <a:spcBef>
        <a:spcPct val="50000"/>
      </a:spcBef>
      <a:spcAft>
        <a:spcPct val="0"/>
      </a:spcAft>
      <a:buChar char="•"/>
      <a:defRPr sz="1400" kern="1200">
        <a:solidFill>
          <a:schemeClr val="tx1"/>
        </a:solidFill>
        <a:latin typeface="Verdana" pitchFamily="34" charset="0"/>
        <a:ea typeface="+mn-ea"/>
        <a:cs typeface="+mn-cs"/>
      </a:defRPr>
    </a:lvl4pPr>
    <a:lvl5pPr marL="1828327" algn="l" rtl="0" eaLnBrk="0" fontAlgn="base" hangingPunct="0">
      <a:spcBef>
        <a:spcPct val="50000"/>
      </a:spcBef>
      <a:spcAft>
        <a:spcPct val="0"/>
      </a:spcAft>
      <a:buChar char="•"/>
      <a:defRPr sz="1400" kern="1200">
        <a:solidFill>
          <a:schemeClr val="tx1"/>
        </a:solidFill>
        <a:latin typeface="Verdana" pitchFamily="34" charset="0"/>
        <a:ea typeface="+mn-ea"/>
        <a:cs typeface="+mn-cs"/>
      </a:defRPr>
    </a:lvl5pPr>
    <a:lvl6pPr marL="2285408" algn="l" defTabSz="914164" rtl="0" eaLnBrk="1" latinLnBrk="0" hangingPunct="1">
      <a:defRPr sz="1400" kern="1200">
        <a:solidFill>
          <a:schemeClr val="tx1"/>
        </a:solidFill>
        <a:latin typeface="Verdana" pitchFamily="34" charset="0"/>
        <a:ea typeface="+mn-ea"/>
        <a:cs typeface="+mn-cs"/>
      </a:defRPr>
    </a:lvl6pPr>
    <a:lvl7pPr marL="2742492" algn="l" defTabSz="914164" rtl="0" eaLnBrk="1" latinLnBrk="0" hangingPunct="1">
      <a:defRPr sz="1400" kern="1200">
        <a:solidFill>
          <a:schemeClr val="tx1"/>
        </a:solidFill>
        <a:latin typeface="Verdana" pitchFamily="34" charset="0"/>
        <a:ea typeface="+mn-ea"/>
        <a:cs typeface="+mn-cs"/>
      </a:defRPr>
    </a:lvl7pPr>
    <a:lvl8pPr marL="3199572" algn="l" defTabSz="914164" rtl="0" eaLnBrk="1" latinLnBrk="0" hangingPunct="1">
      <a:defRPr sz="1400" kern="1200">
        <a:solidFill>
          <a:schemeClr val="tx1"/>
        </a:solidFill>
        <a:latin typeface="Verdana" pitchFamily="34" charset="0"/>
        <a:ea typeface="+mn-ea"/>
        <a:cs typeface="+mn-cs"/>
      </a:defRPr>
    </a:lvl8pPr>
    <a:lvl9pPr marL="3656654" algn="l" defTabSz="914164" rtl="0" eaLnBrk="1" latinLnBrk="0" hangingPunct="1">
      <a:defRPr sz="1400"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CB00D0"/>
    <a:srgbClr val="0F57E7"/>
    <a:srgbClr val="0E54E0"/>
    <a:srgbClr val="1139E5"/>
    <a:srgbClr val="E8E8E8"/>
    <a:srgbClr val="E6E6E6"/>
    <a:srgbClr val="E2E2E2"/>
    <a:srgbClr val="EEEEEE"/>
    <a:srgbClr val="161A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81" autoAdjust="0"/>
    <p:restoredTop sz="80672" autoAdjust="0"/>
  </p:normalViewPr>
  <p:slideViewPr>
    <p:cSldViewPr snapToGrid="0">
      <p:cViewPr varScale="1">
        <p:scale>
          <a:sx n="77" d="100"/>
          <a:sy n="77" d="100"/>
        </p:scale>
        <p:origin x="-1680" y="-120"/>
      </p:cViewPr>
      <p:guideLst>
        <p:guide orient="horz" pos="4081"/>
        <p:guide orient="horz" pos="1318"/>
        <p:guide pos="306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 d="100"/>
        <a:sy n="20" d="100"/>
      </p:scale>
      <p:origin x="0" y="0"/>
    </p:cViewPr>
  </p:sorterViewPr>
  <p:notesViewPr>
    <p:cSldViewPr snapToGrid="0">
      <p:cViewPr varScale="1">
        <p:scale>
          <a:sx n="69" d="100"/>
          <a:sy n="69" d="100"/>
        </p:scale>
        <p:origin x="-1008" y="-102"/>
      </p:cViewPr>
      <p:guideLst>
        <p:guide orient="horz" pos="2304"/>
        <p:guide pos="3024"/>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tags" Target="tags/tag1.xml"/><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file:///C:\myfiles\Presentation\discussion\hkma_NYFed\Nechio-figures-2014-06-emergingmarkets%20(Figure%201).xlsx" TargetMode="External"/><Relationship Id="rId2"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1" Type="http://schemas.openxmlformats.org/officeDocument/2006/relationships/oleObject" Target="file:///C:\myfiles\Presentation\discussion\hkma_NYFed\Nechio-figures-2014-06-emergingmarkets%20(Figures%202-4).xlsx" TargetMode="External"/><Relationship Id="rId2"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econresearch:Downloads:WuXiaShadowRate-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0420177188776791"/>
          <c:y val="0.246954887069148"/>
          <c:w val="0.940728973017066"/>
          <c:h val="0.669773439781314"/>
        </c:manualLayout>
      </c:layout>
      <c:barChart>
        <c:barDir val="col"/>
        <c:grouping val="stacked"/>
        <c:varyColors val="0"/>
        <c:ser>
          <c:idx val="1"/>
          <c:order val="0"/>
          <c:tx>
            <c:strRef>
              <c:f>Chart8!$D$1</c:f>
              <c:strCache>
                <c:ptCount val="1"/>
                <c:pt idx="0">
                  <c:v>Latin America (Billions of dollars)</c:v>
                </c:pt>
              </c:strCache>
            </c:strRef>
          </c:tx>
          <c:spPr>
            <a:solidFill>
              <a:srgbClr val="275667"/>
            </a:solidFill>
            <a:ln>
              <a:solidFill>
                <a:srgbClr val="275667"/>
              </a:solidFill>
            </a:ln>
          </c:spPr>
          <c:invertIfNegative val="0"/>
          <c:cat>
            <c:numRef>
              <c:f>Chart8!$B$62:$B$83</c:f>
              <c:numCache>
                <c:formatCode>m/d/yyyy</c:formatCode>
                <c:ptCount val="22"/>
                <c:pt idx="0">
                  <c:v>40909.0</c:v>
                </c:pt>
                <c:pt idx="1">
                  <c:v>40940.0</c:v>
                </c:pt>
                <c:pt idx="2">
                  <c:v>40969.0</c:v>
                </c:pt>
                <c:pt idx="3">
                  <c:v>41000.0</c:v>
                </c:pt>
                <c:pt idx="4">
                  <c:v>41030.0</c:v>
                </c:pt>
                <c:pt idx="5">
                  <c:v>41061.0</c:v>
                </c:pt>
                <c:pt idx="6">
                  <c:v>41091.0</c:v>
                </c:pt>
                <c:pt idx="7">
                  <c:v>41122.0</c:v>
                </c:pt>
                <c:pt idx="8">
                  <c:v>41153.0</c:v>
                </c:pt>
                <c:pt idx="9">
                  <c:v>41183.0</c:v>
                </c:pt>
                <c:pt idx="10">
                  <c:v>41214.0</c:v>
                </c:pt>
                <c:pt idx="11">
                  <c:v>41244.0</c:v>
                </c:pt>
                <c:pt idx="12">
                  <c:v>41275.0</c:v>
                </c:pt>
                <c:pt idx="13">
                  <c:v>41306.0</c:v>
                </c:pt>
                <c:pt idx="14">
                  <c:v>41334.0</c:v>
                </c:pt>
                <c:pt idx="15">
                  <c:v>41365.0</c:v>
                </c:pt>
                <c:pt idx="16">
                  <c:v>41395.0</c:v>
                </c:pt>
                <c:pt idx="17">
                  <c:v>41426.0</c:v>
                </c:pt>
                <c:pt idx="18">
                  <c:v>41456.0</c:v>
                </c:pt>
                <c:pt idx="19">
                  <c:v>41487.0</c:v>
                </c:pt>
                <c:pt idx="20">
                  <c:v>41518.0</c:v>
                </c:pt>
                <c:pt idx="21">
                  <c:v>41548.0</c:v>
                </c:pt>
              </c:numCache>
            </c:numRef>
          </c:cat>
          <c:val>
            <c:numRef>
              <c:f>Chart8!$D$62:$D$83</c:f>
              <c:numCache>
                <c:formatCode>General</c:formatCode>
                <c:ptCount val="22"/>
                <c:pt idx="0">
                  <c:v>4.55</c:v>
                </c:pt>
                <c:pt idx="1">
                  <c:v>5.02</c:v>
                </c:pt>
                <c:pt idx="2">
                  <c:v>2.96</c:v>
                </c:pt>
                <c:pt idx="3">
                  <c:v>1.85</c:v>
                </c:pt>
                <c:pt idx="4">
                  <c:v>-0.79</c:v>
                </c:pt>
                <c:pt idx="5">
                  <c:v>0.95</c:v>
                </c:pt>
                <c:pt idx="6">
                  <c:v>2.65</c:v>
                </c:pt>
                <c:pt idx="7">
                  <c:v>2.12</c:v>
                </c:pt>
                <c:pt idx="8">
                  <c:v>5.109999999999999</c:v>
                </c:pt>
                <c:pt idx="9">
                  <c:v>5.5</c:v>
                </c:pt>
                <c:pt idx="10">
                  <c:v>2.57</c:v>
                </c:pt>
                <c:pt idx="11">
                  <c:v>5.3</c:v>
                </c:pt>
                <c:pt idx="12">
                  <c:v>8.620000000000001</c:v>
                </c:pt>
                <c:pt idx="13">
                  <c:v>4.49</c:v>
                </c:pt>
                <c:pt idx="14">
                  <c:v>1.16</c:v>
                </c:pt>
                <c:pt idx="15">
                  <c:v>2.37</c:v>
                </c:pt>
                <c:pt idx="16">
                  <c:v>-0.1</c:v>
                </c:pt>
                <c:pt idx="17">
                  <c:v>-10.62</c:v>
                </c:pt>
                <c:pt idx="18">
                  <c:v>-2.66</c:v>
                </c:pt>
                <c:pt idx="19">
                  <c:v>-5.17</c:v>
                </c:pt>
                <c:pt idx="20">
                  <c:v>-1.5</c:v>
                </c:pt>
                <c:pt idx="21">
                  <c:v>-1.91</c:v>
                </c:pt>
              </c:numCache>
            </c:numRef>
          </c:val>
        </c:ser>
        <c:ser>
          <c:idx val="2"/>
          <c:order val="1"/>
          <c:tx>
            <c:strRef>
              <c:f>Chart8!$E$1</c:f>
              <c:strCache>
                <c:ptCount val="1"/>
                <c:pt idx="0">
                  <c:v>Emerging Asia (Billions of dollars)</c:v>
                </c:pt>
              </c:strCache>
            </c:strRef>
          </c:tx>
          <c:spPr>
            <a:solidFill>
              <a:srgbClr val="B3322C"/>
            </a:solidFill>
            <a:ln>
              <a:solidFill>
                <a:srgbClr val="B3322C"/>
              </a:solidFill>
            </a:ln>
          </c:spPr>
          <c:invertIfNegative val="0"/>
          <c:cat>
            <c:numRef>
              <c:f>Chart8!$B$62:$B$83</c:f>
              <c:numCache>
                <c:formatCode>m/d/yyyy</c:formatCode>
                <c:ptCount val="22"/>
                <c:pt idx="0">
                  <c:v>40909.0</c:v>
                </c:pt>
                <c:pt idx="1">
                  <c:v>40940.0</c:v>
                </c:pt>
                <c:pt idx="2">
                  <c:v>40969.0</c:v>
                </c:pt>
                <c:pt idx="3">
                  <c:v>41000.0</c:v>
                </c:pt>
                <c:pt idx="4">
                  <c:v>41030.0</c:v>
                </c:pt>
                <c:pt idx="5">
                  <c:v>41061.0</c:v>
                </c:pt>
                <c:pt idx="6">
                  <c:v>41091.0</c:v>
                </c:pt>
                <c:pt idx="7">
                  <c:v>41122.0</c:v>
                </c:pt>
                <c:pt idx="8">
                  <c:v>41153.0</c:v>
                </c:pt>
                <c:pt idx="9">
                  <c:v>41183.0</c:v>
                </c:pt>
                <c:pt idx="10">
                  <c:v>41214.0</c:v>
                </c:pt>
                <c:pt idx="11">
                  <c:v>41244.0</c:v>
                </c:pt>
                <c:pt idx="12">
                  <c:v>41275.0</c:v>
                </c:pt>
                <c:pt idx="13">
                  <c:v>41306.0</c:v>
                </c:pt>
                <c:pt idx="14">
                  <c:v>41334.0</c:v>
                </c:pt>
                <c:pt idx="15">
                  <c:v>41365.0</c:v>
                </c:pt>
                <c:pt idx="16">
                  <c:v>41395.0</c:v>
                </c:pt>
                <c:pt idx="17">
                  <c:v>41426.0</c:v>
                </c:pt>
                <c:pt idx="18">
                  <c:v>41456.0</c:v>
                </c:pt>
                <c:pt idx="19">
                  <c:v>41487.0</c:v>
                </c:pt>
                <c:pt idx="20">
                  <c:v>41518.0</c:v>
                </c:pt>
                <c:pt idx="21">
                  <c:v>41548.0</c:v>
                </c:pt>
              </c:numCache>
            </c:numRef>
          </c:cat>
          <c:val>
            <c:numRef>
              <c:f>Chart8!$E$62:$E$83</c:f>
              <c:numCache>
                <c:formatCode>General</c:formatCode>
                <c:ptCount val="22"/>
                <c:pt idx="0">
                  <c:v>8.91</c:v>
                </c:pt>
                <c:pt idx="1">
                  <c:v>7.76</c:v>
                </c:pt>
                <c:pt idx="2">
                  <c:v>2.33</c:v>
                </c:pt>
                <c:pt idx="3">
                  <c:v>-0.39</c:v>
                </c:pt>
                <c:pt idx="4">
                  <c:v>-3.91</c:v>
                </c:pt>
                <c:pt idx="5">
                  <c:v>-1.89</c:v>
                </c:pt>
                <c:pt idx="6">
                  <c:v>1.49</c:v>
                </c:pt>
                <c:pt idx="7">
                  <c:v>0.86</c:v>
                </c:pt>
                <c:pt idx="8">
                  <c:v>3.63</c:v>
                </c:pt>
                <c:pt idx="9">
                  <c:v>7.109999999999999</c:v>
                </c:pt>
                <c:pt idx="10">
                  <c:v>8.25</c:v>
                </c:pt>
                <c:pt idx="11">
                  <c:v>15.79</c:v>
                </c:pt>
                <c:pt idx="12">
                  <c:v>22.62</c:v>
                </c:pt>
                <c:pt idx="13">
                  <c:v>9.09</c:v>
                </c:pt>
                <c:pt idx="14">
                  <c:v>2.31</c:v>
                </c:pt>
                <c:pt idx="15">
                  <c:v>-1.39</c:v>
                </c:pt>
                <c:pt idx="16">
                  <c:v>0.12</c:v>
                </c:pt>
                <c:pt idx="17">
                  <c:v>-19.47</c:v>
                </c:pt>
                <c:pt idx="18">
                  <c:v>-2.54</c:v>
                </c:pt>
                <c:pt idx="19">
                  <c:v>-10.08</c:v>
                </c:pt>
                <c:pt idx="20">
                  <c:v>0.6</c:v>
                </c:pt>
                <c:pt idx="21">
                  <c:v>2.42</c:v>
                </c:pt>
              </c:numCache>
            </c:numRef>
          </c:val>
        </c:ser>
        <c:dLbls>
          <c:showLegendKey val="0"/>
          <c:showVal val="0"/>
          <c:showCatName val="0"/>
          <c:showSerName val="0"/>
          <c:showPercent val="0"/>
          <c:showBubbleSize val="0"/>
        </c:dLbls>
        <c:gapWidth val="25"/>
        <c:overlap val="100"/>
        <c:axId val="2125523512"/>
        <c:axId val="2125527048"/>
      </c:barChart>
      <c:lineChart>
        <c:grouping val="standard"/>
        <c:varyColors val="0"/>
        <c:ser>
          <c:idx val="3"/>
          <c:order val="2"/>
          <c:tx>
            <c:v>_FRBDummySeriesRight</c:v>
          </c:tx>
          <c:spPr>
            <a:ln w="28575" cap="rnd" cmpd="sng" algn="ctr">
              <a:noFill/>
              <a:prstDash val="solid"/>
              <a:round/>
            </a:ln>
            <a:effectLst/>
            <a:extLst>
              <a:ext uri="{91240B29-F687-4f45-9708-019B960494DF}">
                <a14:hiddenLine xmlns:a14="http://schemas.microsoft.com/office/drawing/2010/main" w="28575" cap="rnd" cmpd="sng" algn="ctr">
                  <a:solidFill>
                    <a:srgbClr val="8064A2">
                      <a:shade val="95000"/>
                      <a:satMod val="105000"/>
                    </a:srgbClr>
                  </a:solidFill>
                  <a:prstDash val="solid"/>
                  <a:round/>
                </a14:hiddenLine>
              </a:ext>
            </a:extLst>
          </c:spPr>
          <c:marker>
            <c:symbol val="none"/>
          </c:marker>
          <c:cat>
            <c:numRef>
              <c:f>Chart8!$B$62:$B$85</c:f>
              <c:numCache>
                <c:formatCode>m/d/yyyy</c:formatCode>
                <c:ptCount val="24"/>
                <c:pt idx="0">
                  <c:v>40909.0</c:v>
                </c:pt>
                <c:pt idx="1">
                  <c:v>40940.0</c:v>
                </c:pt>
                <c:pt idx="2">
                  <c:v>40969.0</c:v>
                </c:pt>
                <c:pt idx="3">
                  <c:v>41000.0</c:v>
                </c:pt>
                <c:pt idx="4">
                  <c:v>41030.0</c:v>
                </c:pt>
                <c:pt idx="5">
                  <c:v>41061.0</c:v>
                </c:pt>
                <c:pt idx="6">
                  <c:v>41091.0</c:v>
                </c:pt>
                <c:pt idx="7">
                  <c:v>41122.0</c:v>
                </c:pt>
                <c:pt idx="8">
                  <c:v>41153.0</c:v>
                </c:pt>
                <c:pt idx="9">
                  <c:v>41183.0</c:v>
                </c:pt>
                <c:pt idx="10">
                  <c:v>41214.0</c:v>
                </c:pt>
                <c:pt idx="11">
                  <c:v>41244.0</c:v>
                </c:pt>
                <c:pt idx="12">
                  <c:v>41275.0</c:v>
                </c:pt>
                <c:pt idx="13">
                  <c:v>41306.0</c:v>
                </c:pt>
                <c:pt idx="14">
                  <c:v>41334.0</c:v>
                </c:pt>
                <c:pt idx="15">
                  <c:v>41365.0</c:v>
                </c:pt>
                <c:pt idx="16">
                  <c:v>41395.0</c:v>
                </c:pt>
                <c:pt idx="17">
                  <c:v>41426.0</c:v>
                </c:pt>
                <c:pt idx="18">
                  <c:v>41456.0</c:v>
                </c:pt>
                <c:pt idx="19">
                  <c:v>41487.0</c:v>
                </c:pt>
                <c:pt idx="20">
                  <c:v>41518.0</c:v>
                </c:pt>
                <c:pt idx="21">
                  <c:v>41548.0</c:v>
                </c:pt>
                <c:pt idx="22">
                  <c:v>41579.0</c:v>
                </c:pt>
                <c:pt idx="23">
                  <c:v>41609.0</c:v>
                </c:pt>
              </c:numCache>
            </c:numRef>
          </c:cat>
          <c:val>
            <c:numLit>
              <c:formatCode>General</c:formatCode>
              <c:ptCount val="1"/>
              <c:pt idx="0">
                <c:v>#N/A</c:v>
              </c:pt>
            </c:numLit>
          </c:val>
          <c:smooth val="0"/>
        </c:ser>
        <c:dLbls>
          <c:showLegendKey val="0"/>
          <c:showVal val="0"/>
          <c:showCatName val="0"/>
          <c:showSerName val="0"/>
          <c:showPercent val="0"/>
          <c:showBubbleSize val="0"/>
        </c:dLbls>
        <c:marker val="1"/>
        <c:smooth val="0"/>
        <c:axId val="2125534328"/>
        <c:axId val="2125530760"/>
      </c:lineChart>
      <c:dateAx>
        <c:axId val="2125523512"/>
        <c:scaling>
          <c:orientation val="minMax"/>
        </c:scaling>
        <c:delete val="0"/>
        <c:axPos val="b"/>
        <c:numFmt formatCode="m/yy" sourceLinked="0"/>
        <c:majorTickMark val="out"/>
        <c:minorTickMark val="none"/>
        <c:tickLblPos val="low"/>
        <c:spPr>
          <a:noFill/>
          <a:ln w="6350" cap="flat" cmpd="sng" algn="ctr">
            <a:solidFill>
              <a:srgbClr val="000000"/>
            </a:solidFill>
            <a:prstDash val="solid"/>
            <a:round/>
          </a:ln>
          <a:effectLst/>
        </c:spPr>
        <c:txPr>
          <a:bodyPr/>
          <a:lstStyle/>
          <a:p>
            <a:pPr>
              <a:defRPr sz="900" b="0" i="0">
                <a:solidFill>
                  <a:srgbClr val="000000"/>
                </a:solidFill>
                <a:latin typeface="Verdana"/>
                <a:ea typeface="Verdana"/>
                <a:cs typeface="Verdana"/>
              </a:defRPr>
            </a:pPr>
            <a:endParaRPr lang="en-US"/>
          </a:p>
        </c:txPr>
        <c:crossAx val="2125527048"/>
        <c:crosses val="autoZero"/>
        <c:auto val="1"/>
        <c:lblOffset val="100"/>
        <c:baseTimeUnit val="months"/>
        <c:majorUnit val="1.0"/>
        <c:majorTimeUnit val="months"/>
      </c:dateAx>
      <c:valAx>
        <c:axId val="2125527048"/>
        <c:scaling>
          <c:orientation val="minMax"/>
          <c:max val="40.0"/>
          <c:min val="-40.0"/>
        </c:scaling>
        <c:delete val="0"/>
        <c:axPos val="l"/>
        <c:numFmt formatCode="General" sourceLinked="1"/>
        <c:majorTickMark val="out"/>
        <c:minorTickMark val="none"/>
        <c:tickLblPos val="nextTo"/>
        <c:spPr>
          <a:noFill/>
          <a:ln w="6350" cap="flat" cmpd="sng" algn="ctr">
            <a:solidFill>
              <a:srgbClr val="000000"/>
            </a:solidFill>
            <a:prstDash val="solid"/>
            <a:round/>
          </a:ln>
          <a:effectLst/>
        </c:spPr>
        <c:txPr>
          <a:bodyPr/>
          <a:lstStyle/>
          <a:p>
            <a:pPr>
              <a:defRPr sz="900" b="0" i="0">
                <a:solidFill>
                  <a:srgbClr val="000000"/>
                </a:solidFill>
                <a:latin typeface="Verdana"/>
                <a:ea typeface="Verdana"/>
                <a:cs typeface="Verdana"/>
              </a:defRPr>
            </a:pPr>
            <a:endParaRPr lang="en-US"/>
          </a:p>
        </c:txPr>
        <c:crossAx val="2125523512"/>
        <c:crosses val="autoZero"/>
        <c:crossBetween val="between"/>
        <c:majorUnit val="10.0"/>
        <c:minorUnit val="2.0"/>
      </c:valAx>
      <c:valAx>
        <c:axId val="2125530760"/>
        <c:scaling>
          <c:orientation val="minMax"/>
          <c:max val="40.0"/>
          <c:min val="-40.0"/>
        </c:scaling>
        <c:delete val="0"/>
        <c:axPos val="r"/>
        <c:numFmt formatCode="General" sourceLinked="1"/>
        <c:majorTickMark val="out"/>
        <c:minorTickMark val="none"/>
        <c:tickLblPos val="none"/>
        <c:spPr>
          <a:noFill/>
          <a:ln w="6350" cap="flat" cmpd="sng" algn="ctr">
            <a:noFill/>
            <a:prstDash val="solid"/>
            <a:round/>
          </a:ln>
          <a:effectLst/>
          <a:extLst>
            <a:ext uri="{91240B29-F687-4f45-9708-019B960494DF}">
              <a14:hiddenLine xmlns:a14="http://schemas.microsoft.com/office/drawing/2010/main" w="6350" cap="flat" cmpd="sng" algn="ctr">
                <a:solidFill>
                  <a:srgbClr val="000000"/>
                </a:solidFill>
                <a:prstDash val="solid"/>
                <a:round/>
              </a14:hiddenLine>
            </a:ext>
          </a:extLst>
        </c:spPr>
        <c:txPr>
          <a:bodyPr/>
          <a:lstStyle/>
          <a:p>
            <a:pPr>
              <a:defRPr sz="900" b="0" i="0">
                <a:solidFill>
                  <a:srgbClr val="000000"/>
                </a:solidFill>
                <a:latin typeface="Verdana"/>
                <a:ea typeface="Verdana"/>
                <a:cs typeface="Verdana"/>
              </a:defRPr>
            </a:pPr>
            <a:endParaRPr lang="en-US"/>
          </a:p>
        </c:txPr>
        <c:crossAx val="2125534328"/>
        <c:crosses val="max"/>
        <c:crossBetween val="between"/>
        <c:majorUnit val="10.0"/>
        <c:minorUnit val="2.0"/>
      </c:valAx>
      <c:dateAx>
        <c:axId val="2125534328"/>
        <c:scaling>
          <c:orientation val="minMax"/>
        </c:scaling>
        <c:delete val="1"/>
        <c:axPos val="b"/>
        <c:numFmt formatCode="m/d/yyyy" sourceLinked="1"/>
        <c:majorTickMark val="out"/>
        <c:minorTickMark val="none"/>
        <c:tickLblPos val="nextTo"/>
        <c:crossAx val="2125530760"/>
        <c:crosses val="min"/>
        <c:auto val="1"/>
        <c:lblOffset val="100"/>
        <c:baseTimeUnit val="days"/>
      </c:dateAx>
      <c:spPr>
        <a:noFill/>
        <a:ln w="22225">
          <a:noFill/>
          <a:round/>
        </a:ln>
        <a:effectLst/>
        <a:extLst>
          <a:ext uri="{909E8E84-426E-40dd-AFC4-6F175D3DCCD1}">
            <a14:hiddenFill xmlns:a14="http://schemas.microsoft.com/office/drawing/2010/main">
              <a:solidFill>
                <a:sysClr val="window" lastClr="FFFFFF"/>
              </a:solidFill>
            </a14:hiddenFill>
          </a:ext>
          <a:ext uri="{91240B29-F687-4f45-9708-019B960494DF}">
            <a14:hiddenLine xmlns:a14="http://schemas.microsoft.com/office/drawing/2010/main" w="22225">
              <a:solidFill>
                <a:srgbClr val="000000"/>
              </a:solidFill>
              <a:round/>
            </a14:hiddenLine>
          </a:ext>
        </a:extLst>
      </c:spPr>
    </c:plotArea>
    <c:plotVisOnly val="1"/>
    <c:dispBlanksAs val="gap"/>
    <c:showDLblsOverMax val="0"/>
  </c:chart>
  <c:spPr>
    <a:noFill/>
    <a:ln w="9525" cap="flat" cmpd="sng" algn="ctr">
      <a:noFill/>
      <a:prstDash val="solid"/>
      <a:round/>
    </a:ln>
    <a:effectLst/>
    <a:extLst>
      <a:ext uri="{909E8E84-426E-40dd-AFC4-6F175D3DCCD1}">
        <a14:hiddenFill xmlns:a14="http://schemas.microsoft.com/office/drawing/2010/main">
          <a:solidFill>
            <a:sysClr val="window" lastClr="FFFFFF"/>
          </a:solidFill>
        </a14:hiddenFill>
      </a:ext>
      <a:ext uri="{91240B29-F687-4f45-9708-019B960494DF}">
        <a14:hiddenLine xmlns:a14="http://schemas.microsoft.com/office/drawing/2010/main" w="9525" cap="flat" cmpd="sng" algn="ctr">
          <a:solidFill>
            <a:sysClr val="windowText" lastClr="000000">
              <a:tint val="75000"/>
              <a:shade val="95000"/>
              <a:satMod val="105000"/>
            </a:sysClr>
          </a:solidFill>
          <a:prstDash val="solid"/>
          <a:round/>
        </a14:hiddenLine>
      </a:ext>
    </a:extLst>
  </c:sp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628800539080197"/>
          <c:y val="0.0382805619564076"/>
          <c:w val="0.887043795028821"/>
          <c:h val="0.874057137989002"/>
        </c:manualLayout>
      </c:layout>
      <c:barChart>
        <c:barDir val="bar"/>
        <c:grouping val="clustered"/>
        <c:varyColors val="0"/>
        <c:ser>
          <c:idx val="0"/>
          <c:order val="0"/>
          <c:tx>
            <c:strRef>
              <c:f>'graphme(exrate_bberg)'!$Q$2</c:f>
              <c:strCache>
                <c:ptCount val="1"/>
                <c:pt idx="0">
                  <c:v>Depreciation between May 2013 and Dec 2013</c:v>
                </c:pt>
              </c:strCache>
            </c:strRef>
          </c:tx>
          <c:spPr>
            <a:solidFill>
              <a:srgbClr val="275667"/>
            </a:solidFill>
            <a:ln>
              <a:noFill/>
            </a:ln>
          </c:spPr>
          <c:invertIfNegative val="0"/>
          <c:cat>
            <c:strRef>
              <c:f>'graphme(exrate_bberg)'!$R$1:$AE$1</c:f>
              <c:strCache>
                <c:ptCount val="14"/>
                <c:pt idx="0">
                  <c:v>Brazil</c:v>
                </c:pt>
                <c:pt idx="1">
                  <c:v>India</c:v>
                </c:pt>
                <c:pt idx="2">
                  <c:v>Indonesia</c:v>
                </c:pt>
                <c:pt idx="3">
                  <c:v>Turkey</c:v>
                </c:pt>
                <c:pt idx="4">
                  <c:v>South Africa</c:v>
                </c:pt>
                <c:pt idx="6">
                  <c:v>Malaysia</c:v>
                </c:pt>
                <c:pt idx="7">
                  <c:v>Philippines</c:v>
                </c:pt>
                <c:pt idx="9">
                  <c:v>Thailand</c:v>
                </c:pt>
                <c:pt idx="10">
                  <c:v>Chile</c:v>
                </c:pt>
                <c:pt idx="11">
                  <c:v>Mexico</c:v>
                </c:pt>
                <c:pt idx="12">
                  <c:v>Colombia</c:v>
                </c:pt>
                <c:pt idx="13">
                  <c:v>Peru</c:v>
                </c:pt>
              </c:strCache>
            </c:strRef>
          </c:cat>
          <c:val>
            <c:numRef>
              <c:f>'graphme(exrate_bberg)'!$R$7:$AE$7</c:f>
              <c:numCache>
                <c:formatCode>General</c:formatCode>
                <c:ptCount val="14"/>
                <c:pt idx="0">
                  <c:v>0.103217972070431</c:v>
                </c:pt>
                <c:pt idx="1">
                  <c:v>0.0937085213697902</c:v>
                </c:pt>
                <c:pt idx="2">
                  <c:v>0.232256758124937</c:v>
                </c:pt>
                <c:pt idx="3">
                  <c:v>0.145279095804233</c:v>
                </c:pt>
                <c:pt idx="4">
                  <c:v>0.0397463211613734</c:v>
                </c:pt>
                <c:pt idx="5">
                  <c:v>-0.0706773839453278</c:v>
                </c:pt>
                <c:pt idx="6">
                  <c:v>0.0583161023520289</c:v>
                </c:pt>
                <c:pt idx="7">
                  <c:v>0.050396309002721</c:v>
                </c:pt>
                <c:pt idx="8">
                  <c:v>-0.00102823696907386</c:v>
                </c:pt>
                <c:pt idx="9">
                  <c:v>0.0779499011206328</c:v>
                </c:pt>
                <c:pt idx="10">
                  <c:v>0.0491793458727688</c:v>
                </c:pt>
                <c:pt idx="11">
                  <c:v>0.017784509208441</c:v>
                </c:pt>
                <c:pt idx="12">
                  <c:v>0.0142077709095496</c:v>
                </c:pt>
                <c:pt idx="13">
                  <c:v>0.0218868751826951</c:v>
                </c:pt>
              </c:numCache>
            </c:numRef>
          </c:val>
        </c:ser>
        <c:dLbls>
          <c:showLegendKey val="0"/>
          <c:showVal val="0"/>
          <c:showCatName val="0"/>
          <c:showSerName val="0"/>
          <c:showPercent val="0"/>
          <c:showBubbleSize val="0"/>
        </c:dLbls>
        <c:gapWidth val="150"/>
        <c:axId val="2125560728"/>
        <c:axId val="2125564264"/>
      </c:barChart>
      <c:lineChart>
        <c:grouping val="standard"/>
        <c:varyColors val="0"/>
        <c:ser>
          <c:idx val="1"/>
          <c:order val="1"/>
          <c:tx>
            <c:v>_FRBDummySeriesRight</c:v>
          </c:tx>
          <c:spPr>
            <a:ln w="28575" cap="rnd" cmpd="sng" algn="ctr">
              <a:noFill/>
              <a:prstDash val="solid"/>
              <a:round/>
            </a:ln>
            <a:effectLst/>
            <a:extLst>
              <a:ext uri="{91240B29-F687-4f45-9708-019B960494DF}">
                <a14:hiddenLine xmlns:a14="http://schemas.microsoft.com/office/drawing/2010/main" w="28575" cap="rnd" cmpd="sng" algn="ctr">
                  <a:solidFill>
                    <a:srgbClr val="C0504D">
                      <a:shade val="95000"/>
                      <a:satMod val="105000"/>
                    </a:srgbClr>
                  </a:solidFill>
                  <a:prstDash val="solid"/>
                  <a:round/>
                </a14:hiddenLine>
              </a:ext>
            </a:extLst>
          </c:spPr>
          <c:marker>
            <c:symbol val="none"/>
          </c:marker>
          <c:cat>
            <c:numLit>
              <c:formatCode>General</c:formatCode>
              <c:ptCount val="1"/>
              <c:pt idx="0">
                <c:v>1.0</c:v>
              </c:pt>
            </c:numLit>
          </c:cat>
          <c:val>
            <c:numLit>
              <c:formatCode>General</c:formatCode>
              <c:ptCount val="1"/>
              <c:pt idx="0">
                <c:v>#N/A</c:v>
              </c:pt>
            </c:numLit>
          </c:val>
          <c:smooth val="0"/>
        </c:ser>
        <c:dLbls>
          <c:showLegendKey val="0"/>
          <c:showVal val="0"/>
          <c:showCatName val="0"/>
          <c:showSerName val="0"/>
          <c:showPercent val="0"/>
          <c:showBubbleSize val="0"/>
        </c:dLbls>
        <c:marker val="1"/>
        <c:smooth val="0"/>
        <c:axId val="2125571352"/>
        <c:axId val="2125567688"/>
      </c:lineChart>
      <c:catAx>
        <c:axId val="2125560728"/>
        <c:scaling>
          <c:orientation val="maxMin"/>
        </c:scaling>
        <c:delete val="0"/>
        <c:axPos val="l"/>
        <c:majorTickMark val="none"/>
        <c:minorTickMark val="none"/>
        <c:tickLblPos val="nextTo"/>
        <c:spPr>
          <a:noFill/>
          <a:ln w="6350" cap="flat" cmpd="sng" algn="ctr">
            <a:solidFill>
              <a:schemeClr val="bg1">
                <a:lumMod val="75000"/>
              </a:schemeClr>
            </a:solidFill>
            <a:prstDash val="solid"/>
            <a:round/>
          </a:ln>
          <a:effectLst/>
        </c:spPr>
        <c:txPr>
          <a:bodyPr/>
          <a:lstStyle/>
          <a:p>
            <a:pPr>
              <a:defRPr sz="900" b="0" i="0">
                <a:solidFill>
                  <a:sysClr val="windowText" lastClr="000000"/>
                </a:solidFill>
                <a:latin typeface="Verdana"/>
                <a:ea typeface="Verdana"/>
                <a:cs typeface="Verdana"/>
              </a:defRPr>
            </a:pPr>
            <a:endParaRPr lang="en-US"/>
          </a:p>
        </c:txPr>
        <c:crossAx val="2125564264"/>
        <c:crossesAt val="0.0"/>
        <c:auto val="1"/>
        <c:lblAlgn val="ctr"/>
        <c:lblOffset val="0"/>
        <c:noMultiLvlLbl val="0"/>
      </c:catAx>
      <c:valAx>
        <c:axId val="2125564264"/>
        <c:scaling>
          <c:orientation val="minMax"/>
        </c:scaling>
        <c:delete val="0"/>
        <c:axPos val="t"/>
        <c:numFmt formatCode="0%" sourceLinked="0"/>
        <c:majorTickMark val="out"/>
        <c:minorTickMark val="none"/>
        <c:tickLblPos val="high"/>
        <c:spPr>
          <a:noFill/>
          <a:ln w="6350" cap="flat" cmpd="sng" algn="ctr">
            <a:solidFill>
              <a:prstClr val="black"/>
            </a:solidFill>
            <a:prstDash val="solid"/>
            <a:round/>
          </a:ln>
          <a:effectLst/>
        </c:spPr>
        <c:txPr>
          <a:bodyPr/>
          <a:lstStyle/>
          <a:p>
            <a:pPr>
              <a:defRPr sz="900" b="0" i="0">
                <a:solidFill>
                  <a:srgbClr val="000000"/>
                </a:solidFill>
                <a:latin typeface="Verdana"/>
                <a:ea typeface="Verdana"/>
                <a:cs typeface="Verdana"/>
              </a:defRPr>
            </a:pPr>
            <a:endParaRPr lang="en-US"/>
          </a:p>
        </c:txPr>
        <c:crossAx val="2125560728"/>
        <c:crossesAt val="17.0"/>
        <c:crossBetween val="between"/>
      </c:valAx>
      <c:valAx>
        <c:axId val="2125567688"/>
        <c:scaling>
          <c:orientation val="minMax"/>
          <c:max val="0.25"/>
          <c:min val="-0.1"/>
        </c:scaling>
        <c:delete val="0"/>
        <c:axPos val="r"/>
        <c:numFmt formatCode="General" sourceLinked="1"/>
        <c:majorTickMark val="none"/>
        <c:minorTickMark val="none"/>
        <c:tickLblPos val="none"/>
        <c:spPr>
          <a:noFill/>
          <a:ln w="9525" cap="flat" cmpd="sng" algn="ctr">
            <a:noFill/>
            <a:prstDash val="solid"/>
            <a:round/>
          </a:ln>
          <a:effectLst/>
          <a:extLst>
            <a:ext uri="{91240B29-F687-4f45-9708-019B960494DF}">
              <a14:hiddenLine xmlns:a14="http://schemas.microsoft.com/office/drawing/2010/main" w="9525" cap="flat" cmpd="sng" algn="ctr">
                <a:solidFill>
                  <a:sysClr val="windowText" lastClr="000000">
                    <a:tint val="75000"/>
                    <a:shade val="95000"/>
                    <a:satMod val="105000"/>
                  </a:sysClr>
                </a:solidFill>
                <a:prstDash val="solid"/>
                <a:round/>
              </a14:hiddenLine>
            </a:ext>
          </a:extLst>
        </c:spPr>
        <c:crossAx val="2125571352"/>
        <c:crosses val="max"/>
        <c:crossBetween val="between"/>
        <c:majorUnit val="0.05"/>
        <c:minorUnit val="0.01"/>
      </c:valAx>
      <c:catAx>
        <c:axId val="2125571352"/>
        <c:scaling>
          <c:orientation val="minMax"/>
        </c:scaling>
        <c:delete val="1"/>
        <c:axPos val="b"/>
        <c:numFmt formatCode="General" sourceLinked="1"/>
        <c:majorTickMark val="out"/>
        <c:minorTickMark val="none"/>
        <c:tickLblPos val="nextTo"/>
        <c:crossAx val="2125567688"/>
        <c:crosses val="autoZero"/>
        <c:auto val="1"/>
        <c:lblAlgn val="ctr"/>
        <c:lblOffset val="100"/>
        <c:noMultiLvlLbl val="0"/>
      </c:catAx>
      <c:spPr>
        <a:noFill/>
        <a:ln w="22225">
          <a:noFill/>
          <a:round/>
        </a:ln>
        <a:effectLst/>
        <a:extLst>
          <a:ext uri="{909E8E84-426E-40dd-AFC4-6F175D3DCCD1}">
            <a14:hiddenFill xmlns:a14="http://schemas.microsoft.com/office/drawing/2010/main">
              <a:solidFill>
                <a:sysClr val="window" lastClr="FFFFFF"/>
              </a:solidFill>
            </a14:hiddenFill>
          </a:ext>
          <a:ext uri="{91240B29-F687-4f45-9708-019B960494DF}">
            <a14:hiddenLine xmlns:a14="http://schemas.microsoft.com/office/drawing/2010/main" w="22225">
              <a:solidFill>
                <a:srgbClr val="000000"/>
              </a:solidFill>
              <a:round/>
            </a14:hiddenLine>
          </a:ext>
        </a:extLst>
      </c:spPr>
    </c:plotArea>
    <c:plotVisOnly val="1"/>
    <c:dispBlanksAs val="gap"/>
    <c:showDLblsOverMax val="0"/>
  </c:chart>
  <c:spPr>
    <a:noFill/>
    <a:ln w="9525" cap="flat" cmpd="sng" algn="ctr">
      <a:noFill/>
      <a:prstDash val="solid"/>
      <a:round/>
    </a:ln>
    <a:effectLst/>
    <a:extLst>
      <a:ext uri="{909E8E84-426E-40dd-AFC4-6F175D3DCCD1}">
        <a14:hiddenFill xmlns:a14="http://schemas.microsoft.com/office/drawing/2010/main">
          <a:solidFill>
            <a:sysClr val="window" lastClr="FFFFFF"/>
          </a:solidFill>
        </a14:hiddenFill>
      </a:ext>
      <a:ext uri="{91240B29-F687-4f45-9708-019B960494DF}">
        <a14:hiddenLine xmlns:a14="http://schemas.microsoft.com/office/drawing/2010/main" w="9525" cap="flat" cmpd="sng" algn="ctr">
          <a:solidFill>
            <a:sysClr val="windowText" lastClr="000000">
              <a:tint val="75000"/>
              <a:shade val="95000"/>
              <a:satMod val="105000"/>
            </a:sysClr>
          </a:solidFill>
          <a:prstDash val="solid"/>
          <a:round/>
        </a14:hiddenLine>
      </a:ext>
    </a:extLst>
  </c:sp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lineChart>
        <c:grouping val="standard"/>
        <c:varyColors val="0"/>
        <c:ser>
          <c:idx val="0"/>
          <c:order val="0"/>
          <c:tx>
            <c:v>Effective Federal Funds Rate</c:v>
          </c:tx>
          <c:spPr>
            <a:ln>
              <a:solidFill>
                <a:srgbClr val="0000FF"/>
              </a:solidFill>
            </a:ln>
          </c:spPr>
          <c:marker>
            <c:symbol val="none"/>
          </c:marker>
          <c:cat>
            <c:numRef>
              <c:f>Sheet1!$A$542:$A$651</c:f>
              <c:numCache>
                <c:formatCode>[$-409]mmm\-yy;@</c:formatCode>
                <c:ptCount val="110"/>
                <c:pt idx="0">
                  <c:v>38353.0</c:v>
                </c:pt>
                <c:pt idx="1">
                  <c:v>38384.0</c:v>
                </c:pt>
                <c:pt idx="2">
                  <c:v>38412.0</c:v>
                </c:pt>
                <c:pt idx="3">
                  <c:v>38443.0</c:v>
                </c:pt>
                <c:pt idx="4">
                  <c:v>38473.0</c:v>
                </c:pt>
                <c:pt idx="5">
                  <c:v>38504.0</c:v>
                </c:pt>
                <c:pt idx="6">
                  <c:v>38534.0</c:v>
                </c:pt>
                <c:pt idx="7">
                  <c:v>38565.0</c:v>
                </c:pt>
                <c:pt idx="8">
                  <c:v>38596.0</c:v>
                </c:pt>
                <c:pt idx="9">
                  <c:v>38626.0</c:v>
                </c:pt>
                <c:pt idx="10">
                  <c:v>38657.0</c:v>
                </c:pt>
                <c:pt idx="11">
                  <c:v>38687.0</c:v>
                </c:pt>
                <c:pt idx="12">
                  <c:v>38718.0</c:v>
                </c:pt>
                <c:pt idx="13">
                  <c:v>38749.0</c:v>
                </c:pt>
                <c:pt idx="14">
                  <c:v>38777.0</c:v>
                </c:pt>
                <c:pt idx="15">
                  <c:v>38808.0</c:v>
                </c:pt>
                <c:pt idx="16">
                  <c:v>38838.0</c:v>
                </c:pt>
                <c:pt idx="17">
                  <c:v>38869.0</c:v>
                </c:pt>
                <c:pt idx="18">
                  <c:v>38899.0</c:v>
                </c:pt>
                <c:pt idx="19">
                  <c:v>38930.0</c:v>
                </c:pt>
                <c:pt idx="20">
                  <c:v>38961.0</c:v>
                </c:pt>
                <c:pt idx="21">
                  <c:v>38991.0</c:v>
                </c:pt>
                <c:pt idx="22">
                  <c:v>39022.0</c:v>
                </c:pt>
                <c:pt idx="23">
                  <c:v>39052.0</c:v>
                </c:pt>
                <c:pt idx="24">
                  <c:v>39083.0</c:v>
                </c:pt>
                <c:pt idx="25">
                  <c:v>39114.0</c:v>
                </c:pt>
                <c:pt idx="26">
                  <c:v>39142.0</c:v>
                </c:pt>
                <c:pt idx="27">
                  <c:v>39173.0</c:v>
                </c:pt>
                <c:pt idx="28">
                  <c:v>39203.0</c:v>
                </c:pt>
                <c:pt idx="29">
                  <c:v>39234.0</c:v>
                </c:pt>
                <c:pt idx="30">
                  <c:v>39264.0</c:v>
                </c:pt>
                <c:pt idx="31">
                  <c:v>39295.0</c:v>
                </c:pt>
                <c:pt idx="32">
                  <c:v>39326.0</c:v>
                </c:pt>
                <c:pt idx="33">
                  <c:v>39356.0</c:v>
                </c:pt>
                <c:pt idx="34">
                  <c:v>39387.0</c:v>
                </c:pt>
                <c:pt idx="35">
                  <c:v>39417.0</c:v>
                </c:pt>
                <c:pt idx="36">
                  <c:v>39448.0</c:v>
                </c:pt>
                <c:pt idx="37">
                  <c:v>39479.0</c:v>
                </c:pt>
                <c:pt idx="38">
                  <c:v>39508.0</c:v>
                </c:pt>
                <c:pt idx="39">
                  <c:v>39539.0</c:v>
                </c:pt>
                <c:pt idx="40">
                  <c:v>39569.0</c:v>
                </c:pt>
                <c:pt idx="41">
                  <c:v>39600.0</c:v>
                </c:pt>
                <c:pt idx="42">
                  <c:v>39630.0</c:v>
                </c:pt>
                <c:pt idx="43">
                  <c:v>39661.0</c:v>
                </c:pt>
                <c:pt idx="44">
                  <c:v>39692.0</c:v>
                </c:pt>
                <c:pt idx="45">
                  <c:v>39722.0</c:v>
                </c:pt>
                <c:pt idx="46">
                  <c:v>39753.0</c:v>
                </c:pt>
                <c:pt idx="47">
                  <c:v>39783.0</c:v>
                </c:pt>
                <c:pt idx="48">
                  <c:v>39814.0</c:v>
                </c:pt>
                <c:pt idx="49">
                  <c:v>39845.0</c:v>
                </c:pt>
                <c:pt idx="50">
                  <c:v>39873.0</c:v>
                </c:pt>
                <c:pt idx="51">
                  <c:v>39904.0</c:v>
                </c:pt>
                <c:pt idx="52">
                  <c:v>39934.0</c:v>
                </c:pt>
                <c:pt idx="53">
                  <c:v>39965.0</c:v>
                </c:pt>
                <c:pt idx="54">
                  <c:v>39995.0</c:v>
                </c:pt>
                <c:pt idx="55">
                  <c:v>40026.0</c:v>
                </c:pt>
                <c:pt idx="56">
                  <c:v>40057.0</c:v>
                </c:pt>
                <c:pt idx="57">
                  <c:v>40087.0</c:v>
                </c:pt>
                <c:pt idx="58">
                  <c:v>40118.0</c:v>
                </c:pt>
                <c:pt idx="59">
                  <c:v>40148.0</c:v>
                </c:pt>
                <c:pt idx="60">
                  <c:v>40179.0</c:v>
                </c:pt>
                <c:pt idx="61">
                  <c:v>40210.0</c:v>
                </c:pt>
                <c:pt idx="62">
                  <c:v>40238.0</c:v>
                </c:pt>
                <c:pt idx="63">
                  <c:v>40269.0</c:v>
                </c:pt>
                <c:pt idx="64">
                  <c:v>40299.0</c:v>
                </c:pt>
                <c:pt idx="65">
                  <c:v>40330.0</c:v>
                </c:pt>
                <c:pt idx="66">
                  <c:v>40360.0</c:v>
                </c:pt>
                <c:pt idx="67">
                  <c:v>40391.0</c:v>
                </c:pt>
                <c:pt idx="68">
                  <c:v>40422.0</c:v>
                </c:pt>
                <c:pt idx="69">
                  <c:v>40452.0</c:v>
                </c:pt>
                <c:pt idx="70">
                  <c:v>40483.0</c:v>
                </c:pt>
                <c:pt idx="71">
                  <c:v>40513.0</c:v>
                </c:pt>
                <c:pt idx="72">
                  <c:v>40544.0</c:v>
                </c:pt>
                <c:pt idx="73">
                  <c:v>40575.0</c:v>
                </c:pt>
                <c:pt idx="74">
                  <c:v>40603.0</c:v>
                </c:pt>
                <c:pt idx="75">
                  <c:v>40634.0</c:v>
                </c:pt>
                <c:pt idx="76">
                  <c:v>40664.0</c:v>
                </c:pt>
                <c:pt idx="77">
                  <c:v>40695.0</c:v>
                </c:pt>
                <c:pt idx="78">
                  <c:v>40725.0</c:v>
                </c:pt>
                <c:pt idx="79">
                  <c:v>40756.0</c:v>
                </c:pt>
                <c:pt idx="80">
                  <c:v>40787.0</c:v>
                </c:pt>
                <c:pt idx="81">
                  <c:v>40817.0</c:v>
                </c:pt>
                <c:pt idx="82">
                  <c:v>40848.0</c:v>
                </c:pt>
                <c:pt idx="83">
                  <c:v>40878.0</c:v>
                </c:pt>
                <c:pt idx="84">
                  <c:v>40909.0</c:v>
                </c:pt>
                <c:pt idx="85">
                  <c:v>40940.0</c:v>
                </c:pt>
                <c:pt idx="86">
                  <c:v>40969.0</c:v>
                </c:pt>
                <c:pt idx="87">
                  <c:v>41000.0</c:v>
                </c:pt>
                <c:pt idx="88">
                  <c:v>41030.0</c:v>
                </c:pt>
                <c:pt idx="89">
                  <c:v>41061.0</c:v>
                </c:pt>
                <c:pt idx="90">
                  <c:v>41091.0</c:v>
                </c:pt>
                <c:pt idx="91">
                  <c:v>41122.0</c:v>
                </c:pt>
                <c:pt idx="92">
                  <c:v>41153.0</c:v>
                </c:pt>
                <c:pt idx="93">
                  <c:v>41183.0</c:v>
                </c:pt>
                <c:pt idx="94">
                  <c:v>41214.0</c:v>
                </c:pt>
                <c:pt idx="95">
                  <c:v>41244.0</c:v>
                </c:pt>
                <c:pt idx="96">
                  <c:v>41275.0</c:v>
                </c:pt>
                <c:pt idx="97">
                  <c:v>41306.0</c:v>
                </c:pt>
                <c:pt idx="98">
                  <c:v>41334.0</c:v>
                </c:pt>
                <c:pt idx="99">
                  <c:v>41365.0</c:v>
                </c:pt>
                <c:pt idx="100">
                  <c:v>41395.0</c:v>
                </c:pt>
                <c:pt idx="101">
                  <c:v>41426.0</c:v>
                </c:pt>
                <c:pt idx="102">
                  <c:v>41456.0</c:v>
                </c:pt>
                <c:pt idx="103">
                  <c:v>41487.0</c:v>
                </c:pt>
                <c:pt idx="104">
                  <c:v>41518.0</c:v>
                </c:pt>
                <c:pt idx="105">
                  <c:v>41548.0</c:v>
                </c:pt>
                <c:pt idx="106">
                  <c:v>41579.0</c:v>
                </c:pt>
                <c:pt idx="107">
                  <c:v>41609.0</c:v>
                </c:pt>
                <c:pt idx="108">
                  <c:v>41640.0</c:v>
                </c:pt>
                <c:pt idx="109">
                  <c:v>41671.0</c:v>
                </c:pt>
              </c:numCache>
            </c:numRef>
          </c:cat>
          <c:val>
            <c:numRef>
              <c:f>Sheet1!$B$542:$B$651</c:f>
              <c:numCache>
                <c:formatCode>0.00</c:formatCode>
                <c:ptCount val="110"/>
                <c:pt idx="0">
                  <c:v>2.28</c:v>
                </c:pt>
                <c:pt idx="1">
                  <c:v>2.5</c:v>
                </c:pt>
                <c:pt idx="2">
                  <c:v>2.63</c:v>
                </c:pt>
                <c:pt idx="3">
                  <c:v>2.79</c:v>
                </c:pt>
                <c:pt idx="4">
                  <c:v>3.0</c:v>
                </c:pt>
                <c:pt idx="5">
                  <c:v>3.04</c:v>
                </c:pt>
                <c:pt idx="6">
                  <c:v>3.26</c:v>
                </c:pt>
                <c:pt idx="7">
                  <c:v>3.5</c:v>
                </c:pt>
                <c:pt idx="8">
                  <c:v>3.62</c:v>
                </c:pt>
                <c:pt idx="9">
                  <c:v>3.78</c:v>
                </c:pt>
                <c:pt idx="10">
                  <c:v>4.0</c:v>
                </c:pt>
                <c:pt idx="11">
                  <c:v>4.16</c:v>
                </c:pt>
                <c:pt idx="12">
                  <c:v>4.29</c:v>
                </c:pt>
                <c:pt idx="13">
                  <c:v>4.49</c:v>
                </c:pt>
                <c:pt idx="14">
                  <c:v>4.59</c:v>
                </c:pt>
                <c:pt idx="15">
                  <c:v>4.79</c:v>
                </c:pt>
                <c:pt idx="16">
                  <c:v>4.94</c:v>
                </c:pt>
                <c:pt idx="17">
                  <c:v>4.99</c:v>
                </c:pt>
                <c:pt idx="18">
                  <c:v>5.24</c:v>
                </c:pt>
                <c:pt idx="19">
                  <c:v>5.25</c:v>
                </c:pt>
                <c:pt idx="20">
                  <c:v>5.25</c:v>
                </c:pt>
                <c:pt idx="21">
                  <c:v>5.25</c:v>
                </c:pt>
                <c:pt idx="22">
                  <c:v>5.25</c:v>
                </c:pt>
                <c:pt idx="23">
                  <c:v>5.24</c:v>
                </c:pt>
                <c:pt idx="24">
                  <c:v>5.25</c:v>
                </c:pt>
                <c:pt idx="25">
                  <c:v>5.26</c:v>
                </c:pt>
                <c:pt idx="26">
                  <c:v>5.26</c:v>
                </c:pt>
                <c:pt idx="27">
                  <c:v>5.25</c:v>
                </c:pt>
                <c:pt idx="28">
                  <c:v>5.25</c:v>
                </c:pt>
                <c:pt idx="29">
                  <c:v>5.25</c:v>
                </c:pt>
                <c:pt idx="30">
                  <c:v>5.26</c:v>
                </c:pt>
                <c:pt idx="31">
                  <c:v>5.02</c:v>
                </c:pt>
                <c:pt idx="32">
                  <c:v>4.94</c:v>
                </c:pt>
                <c:pt idx="33">
                  <c:v>4.76</c:v>
                </c:pt>
                <c:pt idx="34">
                  <c:v>4.49</c:v>
                </c:pt>
                <c:pt idx="35">
                  <c:v>4.24</c:v>
                </c:pt>
                <c:pt idx="36">
                  <c:v>3.94</c:v>
                </c:pt>
                <c:pt idx="37">
                  <c:v>2.98</c:v>
                </c:pt>
                <c:pt idx="38">
                  <c:v>2.61</c:v>
                </c:pt>
                <c:pt idx="39">
                  <c:v>2.28</c:v>
                </c:pt>
                <c:pt idx="40">
                  <c:v>1.98</c:v>
                </c:pt>
                <c:pt idx="41">
                  <c:v>2.0</c:v>
                </c:pt>
                <c:pt idx="42">
                  <c:v>2.01</c:v>
                </c:pt>
                <c:pt idx="43">
                  <c:v>2.0</c:v>
                </c:pt>
                <c:pt idx="44">
                  <c:v>1.81</c:v>
                </c:pt>
                <c:pt idx="45">
                  <c:v>0.97</c:v>
                </c:pt>
                <c:pt idx="46">
                  <c:v>0.39</c:v>
                </c:pt>
                <c:pt idx="47">
                  <c:v>0.16</c:v>
                </c:pt>
                <c:pt idx="48">
                  <c:v>0.15</c:v>
                </c:pt>
                <c:pt idx="49">
                  <c:v>0.22</c:v>
                </c:pt>
                <c:pt idx="50">
                  <c:v>0.18</c:v>
                </c:pt>
                <c:pt idx="51">
                  <c:v>0.15</c:v>
                </c:pt>
                <c:pt idx="52">
                  <c:v>0.18</c:v>
                </c:pt>
                <c:pt idx="53">
                  <c:v>0.21</c:v>
                </c:pt>
                <c:pt idx="54">
                  <c:v>0.16</c:v>
                </c:pt>
                <c:pt idx="55">
                  <c:v>0.16</c:v>
                </c:pt>
                <c:pt idx="56">
                  <c:v>0.15</c:v>
                </c:pt>
                <c:pt idx="57">
                  <c:v>0.12</c:v>
                </c:pt>
                <c:pt idx="58">
                  <c:v>0.12</c:v>
                </c:pt>
                <c:pt idx="59">
                  <c:v>0.12</c:v>
                </c:pt>
                <c:pt idx="60">
                  <c:v>0.11</c:v>
                </c:pt>
                <c:pt idx="61">
                  <c:v>0.13</c:v>
                </c:pt>
                <c:pt idx="62">
                  <c:v>0.16</c:v>
                </c:pt>
                <c:pt idx="63">
                  <c:v>0.2</c:v>
                </c:pt>
                <c:pt idx="64">
                  <c:v>0.2</c:v>
                </c:pt>
                <c:pt idx="65">
                  <c:v>0.18</c:v>
                </c:pt>
                <c:pt idx="66">
                  <c:v>0.18</c:v>
                </c:pt>
                <c:pt idx="67">
                  <c:v>0.19</c:v>
                </c:pt>
                <c:pt idx="68">
                  <c:v>0.19</c:v>
                </c:pt>
                <c:pt idx="69">
                  <c:v>0.19</c:v>
                </c:pt>
                <c:pt idx="70">
                  <c:v>0.19</c:v>
                </c:pt>
                <c:pt idx="71">
                  <c:v>0.18</c:v>
                </c:pt>
                <c:pt idx="72">
                  <c:v>0.17</c:v>
                </c:pt>
                <c:pt idx="73">
                  <c:v>0.16</c:v>
                </c:pt>
                <c:pt idx="74">
                  <c:v>0.14</c:v>
                </c:pt>
                <c:pt idx="75">
                  <c:v>0.1</c:v>
                </c:pt>
                <c:pt idx="76">
                  <c:v>0.09</c:v>
                </c:pt>
                <c:pt idx="77">
                  <c:v>0.09</c:v>
                </c:pt>
                <c:pt idx="78">
                  <c:v>0.07</c:v>
                </c:pt>
                <c:pt idx="79">
                  <c:v>0.1</c:v>
                </c:pt>
                <c:pt idx="80">
                  <c:v>0.08</c:v>
                </c:pt>
                <c:pt idx="81">
                  <c:v>0.07</c:v>
                </c:pt>
                <c:pt idx="82">
                  <c:v>0.08</c:v>
                </c:pt>
                <c:pt idx="83">
                  <c:v>0.07</c:v>
                </c:pt>
                <c:pt idx="84">
                  <c:v>0.08</c:v>
                </c:pt>
                <c:pt idx="85">
                  <c:v>0.1</c:v>
                </c:pt>
                <c:pt idx="86">
                  <c:v>0.13</c:v>
                </c:pt>
                <c:pt idx="87">
                  <c:v>0.14</c:v>
                </c:pt>
                <c:pt idx="88">
                  <c:v>0.16</c:v>
                </c:pt>
                <c:pt idx="89">
                  <c:v>0.16</c:v>
                </c:pt>
                <c:pt idx="90">
                  <c:v>0.16</c:v>
                </c:pt>
                <c:pt idx="91">
                  <c:v>0.13</c:v>
                </c:pt>
                <c:pt idx="92">
                  <c:v>0.14</c:v>
                </c:pt>
                <c:pt idx="93">
                  <c:v>0.16</c:v>
                </c:pt>
                <c:pt idx="94">
                  <c:v>0.16</c:v>
                </c:pt>
                <c:pt idx="95">
                  <c:v>0.16</c:v>
                </c:pt>
                <c:pt idx="96">
                  <c:v>0.14</c:v>
                </c:pt>
                <c:pt idx="97">
                  <c:v>0.15</c:v>
                </c:pt>
                <c:pt idx="98">
                  <c:v>0.14</c:v>
                </c:pt>
                <c:pt idx="99">
                  <c:v>0.15</c:v>
                </c:pt>
                <c:pt idx="100">
                  <c:v>0.11</c:v>
                </c:pt>
                <c:pt idx="101">
                  <c:v>0.09</c:v>
                </c:pt>
                <c:pt idx="102">
                  <c:v>0.09</c:v>
                </c:pt>
                <c:pt idx="103">
                  <c:v>0.08</c:v>
                </c:pt>
                <c:pt idx="104">
                  <c:v>0.08</c:v>
                </c:pt>
                <c:pt idx="105">
                  <c:v>0.09</c:v>
                </c:pt>
                <c:pt idx="106">
                  <c:v>0.08</c:v>
                </c:pt>
                <c:pt idx="107">
                  <c:v>0.09</c:v>
                </c:pt>
                <c:pt idx="108">
                  <c:v>0.07</c:v>
                </c:pt>
                <c:pt idx="109">
                  <c:v>0.07</c:v>
                </c:pt>
              </c:numCache>
            </c:numRef>
          </c:val>
          <c:smooth val="0"/>
        </c:ser>
        <c:ser>
          <c:idx val="1"/>
          <c:order val="1"/>
          <c:tx>
            <c:v>Wu-Xia Shadow Rate</c:v>
          </c:tx>
          <c:spPr>
            <a:ln>
              <a:solidFill>
                <a:srgbClr val="FF0000"/>
              </a:solidFill>
            </a:ln>
          </c:spPr>
          <c:marker>
            <c:symbol val="none"/>
          </c:marker>
          <c:val>
            <c:numRef>
              <c:f>Sheet1!$C$542:$C$651</c:f>
              <c:numCache>
                <c:formatCode>General</c:formatCode>
                <c:ptCount val="110"/>
                <c:pt idx="47">
                  <c:v>0.16</c:v>
                </c:pt>
                <c:pt idx="48" formatCode="0.00">
                  <c:v>0.61117911903325</c:v>
                </c:pt>
                <c:pt idx="49" formatCode="0.00">
                  <c:v>0.876102530712729</c:v>
                </c:pt>
                <c:pt idx="50" formatCode="0.00">
                  <c:v>0.750245193188424</c:v>
                </c:pt>
                <c:pt idx="51" formatCode="0.00">
                  <c:v>0.426628488725933</c:v>
                </c:pt>
                <c:pt idx="52" formatCode="0.00">
                  <c:v>0.206639052197258</c:v>
                </c:pt>
                <c:pt idx="53" formatCode="0.00">
                  <c:v>0.021533672231774</c:v>
                </c:pt>
                <c:pt idx="54" formatCode="0.00">
                  <c:v>-0.117377574960314</c:v>
                </c:pt>
                <c:pt idx="55" formatCode="0.00">
                  <c:v>-0.282742697886778</c:v>
                </c:pt>
                <c:pt idx="56" formatCode="0.00">
                  <c:v>-0.406046093772414</c:v>
                </c:pt>
                <c:pt idx="57" formatCode="0.00">
                  <c:v>-0.474629606488331</c:v>
                </c:pt>
                <c:pt idx="58" formatCode="0.00">
                  <c:v>-0.610396827751217</c:v>
                </c:pt>
                <c:pt idx="59" formatCode="0.00">
                  <c:v>-0.153977600027444</c:v>
                </c:pt>
                <c:pt idx="60" formatCode="0.00">
                  <c:v>-0.447700331426142</c:v>
                </c:pt>
                <c:pt idx="61" formatCode="0.00">
                  <c:v>-0.544687908027583</c:v>
                </c:pt>
                <c:pt idx="62" formatCode="0.00">
                  <c:v>-0.476349462625443</c:v>
                </c:pt>
                <c:pt idx="63" formatCode="0.00">
                  <c:v>-0.466496022215344</c:v>
                </c:pt>
                <c:pt idx="64" formatCode="0.00">
                  <c:v>-0.482831846093562</c:v>
                </c:pt>
                <c:pt idx="65" formatCode="0.00">
                  <c:v>-0.542088217411191</c:v>
                </c:pt>
                <c:pt idx="66" formatCode="0.00">
                  <c:v>-0.589675386321288</c:v>
                </c:pt>
                <c:pt idx="67" formatCode="0.00">
                  <c:v>-0.698543970938252</c:v>
                </c:pt>
                <c:pt idx="68" formatCode="0.00">
                  <c:v>-0.795698746169355</c:v>
                </c:pt>
                <c:pt idx="69" formatCode="0.00">
                  <c:v>-0.99515811148103</c:v>
                </c:pt>
                <c:pt idx="70" formatCode="0.00">
                  <c:v>-0.956014199100521</c:v>
                </c:pt>
                <c:pt idx="71" formatCode="0.00">
                  <c:v>-0.884818622701059</c:v>
                </c:pt>
                <c:pt idx="72" formatCode="0.00">
                  <c:v>-1.011230528413138</c:v>
                </c:pt>
                <c:pt idx="73" formatCode="0.00">
                  <c:v>-1.091306515152583</c:v>
                </c:pt>
                <c:pt idx="74" formatCode="0.00">
                  <c:v>-0.991459632714431</c:v>
                </c:pt>
                <c:pt idx="75" formatCode="0.00">
                  <c:v>-1.066277584072268</c:v>
                </c:pt>
                <c:pt idx="76" formatCode="0.00">
                  <c:v>-1.140434450876236</c:v>
                </c:pt>
                <c:pt idx="77" formatCode="0.00">
                  <c:v>-1.12182859605845</c:v>
                </c:pt>
                <c:pt idx="78" formatCode="0.00">
                  <c:v>-1.192217650809266</c:v>
                </c:pt>
                <c:pt idx="79" formatCode="0.00">
                  <c:v>-1.377083714273217</c:v>
                </c:pt>
                <c:pt idx="80" formatCode="0.00">
                  <c:v>-1.402417929921064</c:v>
                </c:pt>
                <c:pt idx="81" formatCode="0.00">
                  <c:v>-1.437214906215052</c:v>
                </c:pt>
                <c:pt idx="82" formatCode="0.00">
                  <c:v>-1.483511382912019</c:v>
                </c:pt>
                <c:pt idx="83" formatCode="0.00">
                  <c:v>-1.466415190882729</c:v>
                </c:pt>
                <c:pt idx="84" formatCode="0.00">
                  <c:v>-1.539766711232831</c:v>
                </c:pt>
                <c:pt idx="85" formatCode="0.00">
                  <c:v>-1.451670588003039</c:v>
                </c:pt>
                <c:pt idx="86" formatCode="0.00">
                  <c:v>-1.26607543795025</c:v>
                </c:pt>
                <c:pt idx="87" formatCode="0.00">
                  <c:v>-1.262008005035129</c:v>
                </c:pt>
                <c:pt idx="88" formatCode="0.00">
                  <c:v>-1.237215318223917</c:v>
                </c:pt>
                <c:pt idx="89" formatCode="0.00">
                  <c:v>-1.1110581728454</c:v>
                </c:pt>
                <c:pt idx="90" formatCode="0.00">
                  <c:v>-1.17876667931774</c:v>
                </c:pt>
                <c:pt idx="91" formatCode="0.00">
                  <c:v>-1.258662471136681</c:v>
                </c:pt>
                <c:pt idx="92" formatCode="0.00">
                  <c:v>-1.36045833640009</c:v>
                </c:pt>
                <c:pt idx="93" formatCode="0.00">
                  <c:v>-1.33896182750443</c:v>
                </c:pt>
                <c:pt idx="94" formatCode="0.00">
                  <c:v>-1.422854180382249</c:v>
                </c:pt>
                <c:pt idx="95" formatCode="0.00">
                  <c:v>-1.429921774787246</c:v>
                </c:pt>
                <c:pt idx="96" formatCode="0.00">
                  <c:v>-1.3576459404809</c:v>
                </c:pt>
                <c:pt idx="97" formatCode="0.00">
                  <c:v>-1.422498517410667</c:v>
                </c:pt>
                <c:pt idx="98" formatCode="0.00">
                  <c:v>-1.440609824148694</c:v>
                </c:pt>
                <c:pt idx="99" formatCode="0.00">
                  <c:v>-1.52369475365672</c:v>
                </c:pt>
                <c:pt idx="100" formatCode="0.00">
                  <c:v>-1.269035045295869</c:v>
                </c:pt>
                <c:pt idx="101" formatCode="0.00">
                  <c:v>-0.969526681182305</c:v>
                </c:pt>
                <c:pt idx="102" formatCode="0.00">
                  <c:v>-1.522278103023258</c:v>
                </c:pt>
                <c:pt idx="103" formatCode="0.00">
                  <c:v>-1.666410550162292</c:v>
                </c:pt>
                <c:pt idx="104" formatCode="0.00">
                  <c:v>-1.802352473505625</c:v>
                </c:pt>
                <c:pt idx="105" formatCode="0.00">
                  <c:v>-1.85210861916676</c:v>
                </c:pt>
                <c:pt idx="106" formatCode="0.00">
                  <c:v>-1.998944397291617</c:v>
                </c:pt>
                <c:pt idx="107" formatCode="0.00">
                  <c:v>-2.133237904126385</c:v>
                </c:pt>
                <c:pt idx="108" formatCode="0.00">
                  <c:v>-2.37612560332449</c:v>
                </c:pt>
                <c:pt idx="109" formatCode="0.00">
                  <c:v>-2.542286950942112</c:v>
                </c:pt>
              </c:numCache>
            </c:numRef>
          </c:val>
          <c:smooth val="0"/>
        </c:ser>
        <c:ser>
          <c:idx val="2"/>
          <c:order val="2"/>
          <c:tx>
            <c:v>Lombardi-Zhu Shadow Rate</c:v>
          </c:tx>
          <c:spPr>
            <a:ln>
              <a:solidFill>
                <a:srgbClr val="008000"/>
              </a:solidFill>
            </a:ln>
          </c:spPr>
          <c:marker>
            <c:symbol val="none"/>
          </c:marker>
          <c:val>
            <c:numRef>
              <c:f>Sheet1!$D$542:$D$637</c:f>
              <c:numCache>
                <c:formatCode>General</c:formatCode>
                <c:ptCount val="96"/>
                <c:pt idx="47" formatCode="0.00">
                  <c:v>0.16</c:v>
                </c:pt>
                <c:pt idx="48">
                  <c:v>-0.64</c:v>
                </c:pt>
                <c:pt idx="49">
                  <c:v>0.18</c:v>
                </c:pt>
                <c:pt idx="50">
                  <c:v>0.83</c:v>
                </c:pt>
                <c:pt idx="51">
                  <c:v>-0.17</c:v>
                </c:pt>
                <c:pt idx="52">
                  <c:v>-1.57</c:v>
                </c:pt>
                <c:pt idx="53">
                  <c:v>-2.03</c:v>
                </c:pt>
                <c:pt idx="54">
                  <c:v>-2.02</c:v>
                </c:pt>
                <c:pt idx="55">
                  <c:v>-2.61</c:v>
                </c:pt>
                <c:pt idx="56">
                  <c:v>-3.96</c:v>
                </c:pt>
                <c:pt idx="57">
                  <c:v>-4.51</c:v>
                </c:pt>
                <c:pt idx="58">
                  <c:v>-3.78</c:v>
                </c:pt>
                <c:pt idx="59">
                  <c:v>-3.07</c:v>
                </c:pt>
                <c:pt idx="60">
                  <c:v>-2.82</c:v>
                </c:pt>
                <c:pt idx="61">
                  <c:v>-3.27</c:v>
                </c:pt>
                <c:pt idx="62">
                  <c:v>-3.11</c:v>
                </c:pt>
                <c:pt idx="63">
                  <c:v>-1.39</c:v>
                </c:pt>
                <c:pt idx="64">
                  <c:v>-0.49</c:v>
                </c:pt>
                <c:pt idx="65">
                  <c:v>-0.25</c:v>
                </c:pt>
                <c:pt idx="66">
                  <c:v>-0.47</c:v>
                </c:pt>
                <c:pt idx="67">
                  <c:v>-0.53</c:v>
                </c:pt>
                <c:pt idx="68">
                  <c:v>-0.24</c:v>
                </c:pt>
                <c:pt idx="69">
                  <c:v>-0.16</c:v>
                </c:pt>
                <c:pt idx="70">
                  <c:v>-0.05</c:v>
                </c:pt>
                <c:pt idx="71">
                  <c:v>0.05</c:v>
                </c:pt>
                <c:pt idx="72">
                  <c:v>-0.37</c:v>
                </c:pt>
                <c:pt idx="73">
                  <c:v>-0.69</c:v>
                </c:pt>
                <c:pt idx="74">
                  <c:v>-1.69</c:v>
                </c:pt>
                <c:pt idx="75">
                  <c:v>-2.68</c:v>
                </c:pt>
                <c:pt idx="76">
                  <c:v>-3.95</c:v>
                </c:pt>
                <c:pt idx="77">
                  <c:v>-5.2</c:v>
                </c:pt>
                <c:pt idx="78">
                  <c:v>-5.86</c:v>
                </c:pt>
                <c:pt idx="79">
                  <c:v>-5.99</c:v>
                </c:pt>
                <c:pt idx="80">
                  <c:v>-5.52</c:v>
                </c:pt>
                <c:pt idx="81">
                  <c:v>-5.09</c:v>
                </c:pt>
                <c:pt idx="82">
                  <c:v>-4.79</c:v>
                </c:pt>
                <c:pt idx="83">
                  <c:v>-4.44</c:v>
                </c:pt>
                <c:pt idx="84">
                  <c:v>-4.28</c:v>
                </c:pt>
                <c:pt idx="85">
                  <c:v>-4.06</c:v>
                </c:pt>
                <c:pt idx="86">
                  <c:v>-3.48</c:v>
                </c:pt>
                <c:pt idx="87">
                  <c:v>-3.12</c:v>
                </c:pt>
                <c:pt idx="88">
                  <c:v>-2.94</c:v>
                </c:pt>
                <c:pt idx="89">
                  <c:v>-2.75</c:v>
                </c:pt>
                <c:pt idx="90">
                  <c:v>-2.73</c:v>
                </c:pt>
                <c:pt idx="91">
                  <c:v>-3.13</c:v>
                </c:pt>
                <c:pt idx="92">
                  <c:v>-3.64</c:v>
                </c:pt>
                <c:pt idx="93">
                  <c:v>-3.46</c:v>
                </c:pt>
                <c:pt idx="94">
                  <c:v>-3.36</c:v>
                </c:pt>
                <c:pt idx="95">
                  <c:v>-3.11</c:v>
                </c:pt>
              </c:numCache>
            </c:numRef>
          </c:val>
          <c:smooth val="0"/>
        </c:ser>
        <c:dLbls>
          <c:showLegendKey val="0"/>
          <c:showVal val="0"/>
          <c:showCatName val="0"/>
          <c:showSerName val="0"/>
          <c:showPercent val="0"/>
          <c:showBubbleSize val="0"/>
        </c:dLbls>
        <c:marker val="1"/>
        <c:smooth val="0"/>
        <c:axId val="-2115927928"/>
        <c:axId val="-2115924888"/>
      </c:lineChart>
      <c:dateAx>
        <c:axId val="-2115927928"/>
        <c:scaling>
          <c:orientation val="minMax"/>
        </c:scaling>
        <c:delete val="0"/>
        <c:axPos val="b"/>
        <c:numFmt formatCode="[$-409]mmm\-yy;@" sourceLinked="1"/>
        <c:majorTickMark val="out"/>
        <c:minorTickMark val="none"/>
        <c:tickLblPos val="low"/>
        <c:crossAx val="-2115924888"/>
        <c:crosses val="autoZero"/>
        <c:auto val="1"/>
        <c:lblOffset val="100"/>
        <c:baseTimeUnit val="months"/>
      </c:dateAx>
      <c:valAx>
        <c:axId val="-2115924888"/>
        <c:scaling>
          <c:orientation val="minMax"/>
        </c:scaling>
        <c:delete val="0"/>
        <c:axPos val="l"/>
        <c:majorGridlines/>
        <c:numFmt formatCode="0" sourceLinked="0"/>
        <c:majorTickMark val="out"/>
        <c:minorTickMark val="none"/>
        <c:tickLblPos val="nextTo"/>
        <c:crossAx val="-2115927928"/>
        <c:crosses val="autoZero"/>
        <c:crossBetween val="between"/>
      </c:valAx>
    </c:plotArea>
    <c:legend>
      <c:legendPos val="b"/>
      <c:layout/>
      <c:overlay val="0"/>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3" Type="http://schemas.openxmlformats.org/officeDocument/2006/relationships/image" Target="../media/image3.emf"/><Relationship Id="rId4" Type="http://schemas.openxmlformats.org/officeDocument/2006/relationships/image" Target="../media/image4.emf"/><Relationship Id="rId1" Type="http://schemas.openxmlformats.org/officeDocument/2006/relationships/image" Target="../media/image1.emf"/><Relationship Id="rId2" Type="http://schemas.openxmlformats.org/officeDocument/2006/relationships/image" Target="../media/image2.emf"/></Relationships>
</file>

<file path=ppt/drawings/drawing1.xml><?xml version="1.0" encoding="utf-8"?>
<c:userShapes xmlns:c="http://schemas.openxmlformats.org/drawingml/2006/chart">
  <cdr:relSizeAnchor xmlns:cdr="http://schemas.openxmlformats.org/drawingml/2006/chartDrawing">
    <cdr:from>
      <cdr:x>0.00586</cdr:x>
      <cdr:y>0.00808</cdr:y>
    </cdr:from>
    <cdr:to>
      <cdr:x>0.15223</cdr:x>
      <cdr:y>0.20998</cdr:y>
    </cdr:to>
    <cdr:sp macro="" textlink="">
      <cdr:nvSpPr>
        <cdr:cNvPr id="2" name="FRBMDKey" descr="FRBChart"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0.00586</cdr:x>
      <cdr:y>0.00808</cdr:y>
    </cdr:from>
    <cdr:to>
      <cdr:x>0.15223</cdr:x>
      <cdr:y>0.20998</cdr:y>
    </cdr:to>
    <cdr:sp macro="" textlink="">
      <cdr:nvSpPr>
        <cdr:cNvPr id="3" name="FRBMDTemplate" descr="False"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r>
            <a:rPr lang="en-US" sz="1100" dirty="0"/>
            <a:t>Economic Letter</a:t>
          </a:r>
        </a:p>
      </cdr:txBody>
    </cdr:sp>
  </cdr:relSizeAnchor>
  <cdr:relSizeAnchor xmlns:cdr="http://schemas.openxmlformats.org/drawingml/2006/chartDrawing">
    <cdr:from>
      <cdr:x>0.0217</cdr:x>
      <cdr:y>0.10261</cdr:y>
    </cdr:from>
    <cdr:to>
      <cdr:x>0.05969</cdr:x>
      <cdr:y>0.11994</cdr:y>
    </cdr:to>
    <cdr:sp macro="" textlink="">
      <cdr:nvSpPr>
        <cdr:cNvPr id="4" name="contact" hidden="1"/>
        <cdr:cNvSpPr txBox="1"/>
      </cdr:nvSpPr>
      <cdr:spPr>
        <a:xfrm xmlns:a="http://schemas.openxmlformats.org/drawingml/2006/main">
          <a:off x="188193" y="646211"/>
          <a:ext cx="329513" cy="109132"/>
        </a:xfrm>
        <a:prstGeom xmlns:a="http://schemas.openxmlformats.org/drawingml/2006/main" prst="rect">
          <a:avLst/>
        </a:prstGeom>
      </cdr:spPr>
      <cdr:txBody>
        <a:bodyPr xmlns:a="http://schemas.openxmlformats.org/drawingml/2006/main" vertOverflow="clip" vert="horz" wrap="none" lIns="0" tIns="0" rIns="0" bIns="0" rtlCol="0" anchor="ctr">
          <a:spAutoFit/>
        </a:bodyPr>
        <a:lstStyle xmlns:a="http://schemas.openxmlformats.org/drawingml/2006/main"/>
        <a:p xmlns:a="http://schemas.openxmlformats.org/drawingml/2006/main">
          <a:pPr algn="r"/>
          <a:r>
            <a:rPr lang="en-US" sz="700" b="0" i="0" u="none" dirty="0">
              <a:solidFill>
                <a:srgbClr val="000000"/>
              </a:solidFill>
              <a:latin typeface="Verdana"/>
            </a:rPr>
            <a:t>contact</a:t>
          </a:r>
        </a:p>
      </cdr:txBody>
    </cdr:sp>
  </cdr:relSizeAnchor>
  <cdr:relSizeAnchor xmlns:cdr="http://schemas.openxmlformats.org/drawingml/2006/chartDrawing">
    <cdr:from>
      <cdr:x>0.08076</cdr:x>
      <cdr:y>0.96972</cdr:y>
    </cdr:from>
    <cdr:to>
      <cdr:x>0.99228</cdr:x>
      <cdr:y>1</cdr:y>
    </cdr:to>
    <cdr:sp macro="" textlink="">
      <cdr:nvSpPr>
        <cdr:cNvPr id="5" name="source"/>
        <cdr:cNvSpPr txBox="1"/>
      </cdr:nvSpPr>
      <cdr:spPr>
        <a:xfrm xmlns:a="http://schemas.openxmlformats.org/drawingml/2006/main">
          <a:off x="323998" y="2597110"/>
          <a:ext cx="3656748" cy="81096"/>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pPr algn="l"/>
          <a:r>
            <a:rPr lang="en-US" sz="700" b="0" i="0" u="none" dirty="0">
              <a:solidFill>
                <a:srgbClr val="000000"/>
              </a:solidFill>
              <a:latin typeface="Verdana"/>
            </a:rPr>
            <a:t>Source: Powell (2013a) </a:t>
          </a:r>
        </a:p>
      </cdr:txBody>
    </cdr:sp>
  </cdr:relSizeAnchor>
  <cdr:relSizeAnchor xmlns:cdr="http://schemas.openxmlformats.org/drawingml/2006/chartDrawing">
    <cdr:from>
      <cdr:x>0</cdr:x>
      <cdr:y>0.14119</cdr:y>
    </cdr:from>
    <cdr:to>
      <cdr:x>1</cdr:x>
      <cdr:y>0.18561</cdr:y>
    </cdr:to>
    <cdr:sp macro="" textlink="">
      <cdr:nvSpPr>
        <cdr:cNvPr id="6" name="subtitle"/>
        <cdr:cNvSpPr txBox="1"/>
      </cdr:nvSpPr>
      <cdr:spPr>
        <a:xfrm xmlns:a="http://schemas.openxmlformats.org/drawingml/2006/main">
          <a:off x="0" y="378130"/>
          <a:ext cx="4011706" cy="118966"/>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pPr algn="ctr"/>
          <a:endParaRPr lang="en-US" sz="900" b="0" i="0" u="none" dirty="0">
            <a:solidFill>
              <a:srgbClr val="000000"/>
            </a:solidFill>
            <a:latin typeface="Verdana"/>
          </a:endParaRPr>
        </a:p>
      </cdr:txBody>
    </cdr:sp>
  </cdr:relSizeAnchor>
  <cdr:relSizeAnchor xmlns:cdr="http://schemas.openxmlformats.org/drawingml/2006/chartDrawing">
    <cdr:from>
      <cdr:x>0</cdr:x>
      <cdr:y>0.01897</cdr:y>
    </cdr:from>
    <cdr:to>
      <cdr:x>1</cdr:x>
      <cdr:y>0.14119</cdr:y>
    </cdr:to>
    <cdr:sp macro="" textlink="">
      <cdr:nvSpPr>
        <cdr:cNvPr id="7" name="title"/>
        <cdr:cNvSpPr txBox="1"/>
      </cdr:nvSpPr>
      <cdr:spPr>
        <a:xfrm xmlns:a="http://schemas.openxmlformats.org/drawingml/2006/main">
          <a:off x="0" y="50800"/>
          <a:ext cx="4011706" cy="32733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pPr algn="ctr"/>
          <a:r>
            <a:rPr lang="en-US" sz="2000" b="1" i="0" u="none" dirty="0">
              <a:solidFill>
                <a:srgbClr val="000000"/>
              </a:solidFill>
              <a:latin typeface="Verdana"/>
            </a:rPr>
            <a:t>Bond and equity fund flows to emerging</a:t>
          </a:r>
          <a:r>
            <a:rPr lang="en-US" sz="2000" b="1" i="0" u="none" baseline="0" dirty="0">
              <a:solidFill>
                <a:srgbClr val="000000"/>
              </a:solidFill>
              <a:latin typeface="Verdana"/>
            </a:rPr>
            <a:t> market economies (EMEs)</a:t>
          </a:r>
          <a:endParaRPr lang="en-US" sz="2000" b="1" i="0" u="none" dirty="0">
            <a:solidFill>
              <a:srgbClr val="000000"/>
            </a:solidFill>
            <a:latin typeface="Verdana"/>
          </a:endParaRPr>
        </a:p>
      </cdr:txBody>
    </cdr:sp>
  </cdr:relSizeAnchor>
  <cdr:relSizeAnchor xmlns:cdr="http://schemas.openxmlformats.org/drawingml/2006/chartDrawing">
    <cdr:from>
      <cdr:x>0.00586</cdr:x>
      <cdr:y>0.00808</cdr:y>
    </cdr:from>
    <cdr:to>
      <cdr:x>0.91738</cdr:x>
      <cdr:y>0.04846</cdr:y>
    </cdr:to>
    <cdr:sp macro="" textlink="">
      <cdr:nvSpPr>
        <cdr:cNvPr id="8" name="xlabel" hidden="1"/>
        <cdr:cNvSpPr txBox="1"/>
      </cdr:nvSpPr>
      <cdr:spPr>
        <a:xfrm xmlns:a="http://schemas.openxmlformats.org/drawingml/2006/main">
          <a:off x="23508" y="21640"/>
          <a:ext cx="3656748" cy="108146"/>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pPr algn="ctr"/>
          <a:r>
            <a:rPr lang="en-US" sz="900" b="0" i="0" u="none" dirty="0" err="1">
              <a:solidFill>
                <a:srgbClr val="000000"/>
              </a:solidFill>
              <a:latin typeface="Verdana"/>
            </a:rPr>
            <a:t>Xlabel</a:t>
          </a:r>
          <a:endParaRPr lang="en-US" sz="900" b="0" i="0" u="none">
            <a:solidFill>
              <a:srgbClr val="000000"/>
            </a:solidFill>
            <a:latin typeface="Verdana"/>
          </a:endParaRPr>
        </a:p>
      </cdr:txBody>
    </cdr:sp>
  </cdr:relSizeAnchor>
  <cdr:relSizeAnchor xmlns:cdr="http://schemas.openxmlformats.org/drawingml/2006/chartDrawing">
    <cdr:from>
      <cdr:x>0.00586</cdr:x>
      <cdr:y>0.00808</cdr:y>
    </cdr:from>
    <cdr:to>
      <cdr:x>0.15223</cdr:x>
      <cdr:y>0.20998</cdr:y>
    </cdr:to>
    <cdr:sp macro="" textlink="">
      <cdr:nvSpPr>
        <cdr:cNvPr id="13" name="FRBMDSeriesMarkers: Latin America (Billions of dollars)"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endParaRPr lang="en-US" sz="1100"/>
        </a:p>
      </cdr:txBody>
    </cdr:sp>
  </cdr:relSizeAnchor>
  <cdr:relSizeAnchor xmlns:cdr="http://schemas.openxmlformats.org/drawingml/2006/chartDrawing">
    <cdr:from>
      <cdr:x>0.13083</cdr:x>
      <cdr:y>0.3195</cdr:y>
    </cdr:from>
    <cdr:to>
      <cdr:x>0.26562</cdr:x>
      <cdr:y>0.35118</cdr:y>
    </cdr:to>
    <cdr:sp macro="" textlink="">
      <cdr:nvSpPr>
        <cdr:cNvPr id="14" name="SeriesLabel: Latin America (Billions of dollars)"/>
        <cdr:cNvSpPr txBox="1"/>
      </cdr:nvSpPr>
      <cdr:spPr>
        <a:xfrm xmlns:a="http://schemas.openxmlformats.org/drawingml/2006/main">
          <a:off x="1028477" y="1861892"/>
          <a:ext cx="1059584" cy="184666"/>
        </a:xfrm>
        <a:prstGeom xmlns:a="http://schemas.openxmlformats.org/drawingml/2006/main" prst="rect">
          <a:avLst/>
        </a:prstGeom>
      </cdr:spPr>
      <cdr:txBody>
        <a:bodyPr xmlns:a="http://schemas.openxmlformats.org/drawingml/2006/main" vertOverflow="clip" vert="horz" wrap="none" lIns="0" tIns="0" rIns="0" bIns="0" rtlCol="0" anchor="ctr">
          <a:spAutoFit/>
        </a:bodyPr>
        <a:lstStyle xmlns:a="http://schemas.openxmlformats.org/drawingml/2006/main"/>
        <a:p xmlns:a="http://schemas.openxmlformats.org/drawingml/2006/main">
          <a:pPr algn="ctr"/>
          <a:r>
            <a:rPr lang="en-US" sz="1200" b="0" i="0" u="none" dirty="0">
              <a:solidFill>
                <a:srgbClr val="275667"/>
              </a:solidFill>
              <a:latin typeface="Verdana"/>
            </a:rPr>
            <a:t>Latin America</a:t>
          </a:r>
        </a:p>
      </cdr:txBody>
    </cdr:sp>
  </cdr:relSizeAnchor>
  <cdr:relSizeAnchor xmlns:cdr="http://schemas.openxmlformats.org/drawingml/2006/chartDrawing">
    <cdr:from>
      <cdr:x>0.00586</cdr:x>
      <cdr:y>0.00808</cdr:y>
    </cdr:from>
    <cdr:to>
      <cdr:x>0.15223</cdr:x>
      <cdr:y>0.20998</cdr:y>
    </cdr:to>
    <cdr:sp macro="" textlink="">
      <cdr:nvSpPr>
        <cdr:cNvPr id="15" name="FRBMDSeriesMarkers: Emerging Asia (Billions of dollars)"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endParaRPr lang="en-US" sz="1100"/>
        </a:p>
      </cdr:txBody>
    </cdr:sp>
  </cdr:relSizeAnchor>
  <cdr:relSizeAnchor xmlns:cdr="http://schemas.openxmlformats.org/drawingml/2006/chartDrawing">
    <cdr:from>
      <cdr:x>0.09599</cdr:x>
      <cdr:y>0.24353</cdr:y>
    </cdr:from>
    <cdr:to>
      <cdr:x>0.31046</cdr:x>
      <cdr:y>0.32759</cdr:y>
    </cdr:to>
    <cdr:sp macro="" textlink="">
      <cdr:nvSpPr>
        <cdr:cNvPr id="16" name="SeriesLabel: Emerging Asia (Billions of dollars)"/>
        <cdr:cNvSpPr txBox="1"/>
      </cdr:nvSpPr>
      <cdr:spPr>
        <a:xfrm xmlns:a="http://schemas.openxmlformats.org/drawingml/2006/main">
          <a:off x="754607" y="1419199"/>
          <a:ext cx="1685972" cy="489868"/>
        </a:xfrm>
        <a:prstGeom xmlns:a="http://schemas.openxmlformats.org/drawingml/2006/main" prst="rect">
          <a:avLst/>
        </a:prstGeom>
      </cdr:spPr>
      <cdr:txBody>
        <a:bodyPr xmlns:a="http://schemas.openxmlformats.org/drawingml/2006/main" vertOverflow="clip" vert="horz" wrap="none" lIns="0" tIns="0" rIns="0" bIns="0" rtlCol="0" anchor="ctr">
          <a:noAutofit/>
        </a:bodyPr>
        <a:lstStyle xmlns:a="http://schemas.openxmlformats.org/drawingml/2006/main"/>
        <a:p xmlns:a="http://schemas.openxmlformats.org/drawingml/2006/main">
          <a:pPr algn="ctr"/>
          <a:r>
            <a:rPr lang="en-US" sz="1200" b="0" i="0" u="none" dirty="0">
              <a:solidFill>
                <a:srgbClr val="B3322C"/>
              </a:solidFill>
              <a:latin typeface="Verdana"/>
            </a:rPr>
            <a:t>Emerging Asia</a:t>
          </a:r>
        </a:p>
      </cdr:txBody>
    </cdr:sp>
  </cdr:relSizeAnchor>
  <cdr:relSizeAnchor xmlns:cdr="http://schemas.openxmlformats.org/drawingml/2006/chartDrawing">
    <cdr:from>
      <cdr:x>0.00586</cdr:x>
      <cdr:y>0.00808</cdr:y>
    </cdr:from>
    <cdr:to>
      <cdr:x>0.15223</cdr:x>
      <cdr:y>0.20998</cdr:y>
    </cdr:to>
    <cdr:sp macro="" textlink="">
      <cdr:nvSpPr>
        <cdr:cNvPr id="17" name="FRBMDAxes"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endParaRPr lang="en-US" sz="1100"/>
        </a:p>
      </cdr:txBody>
    </cdr:sp>
  </cdr:relSizeAnchor>
  <cdr:relSizeAnchor xmlns:cdr="http://schemas.openxmlformats.org/drawingml/2006/chartDrawing">
    <cdr:from>
      <cdr:x>0.00586</cdr:x>
      <cdr:y>0.00808</cdr:y>
    </cdr:from>
    <cdr:to>
      <cdr:x>0.15223</cdr:x>
      <cdr:y>0.20998</cdr:y>
    </cdr:to>
    <cdr:sp macro="" textlink="">
      <cdr:nvSpPr>
        <cdr:cNvPr id="18" name="FRBPixelSize"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r>
            <a:rPr lang="en-US" sz="1100" i="1"/>
            <a:t>280*FRB*420</a:t>
          </a:r>
        </a:p>
      </cdr:txBody>
    </cdr:sp>
  </cdr:relSizeAnchor>
  <cdr:relSizeAnchor xmlns:cdr="http://schemas.openxmlformats.org/drawingml/2006/chartDrawing">
    <cdr:from>
      <cdr:x>0.00586</cdr:x>
      <cdr:y>0.00808</cdr:y>
    </cdr:from>
    <cdr:to>
      <cdr:x>0.15223</cdr:x>
      <cdr:y>0.20998</cdr:y>
    </cdr:to>
    <cdr:sp macro="" textlink="">
      <cdr:nvSpPr>
        <cdr:cNvPr id="19" name="FRBMDRecession"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endParaRPr lang="en-US" sz="1100"/>
        </a:p>
      </cdr:txBody>
    </cdr:sp>
  </cdr:relSizeAnchor>
  <cdr:relSizeAnchor xmlns:cdr="http://schemas.openxmlformats.org/drawingml/2006/chartDrawing">
    <cdr:from>
      <cdr:x>0.00586</cdr:x>
      <cdr:y>0.00808</cdr:y>
    </cdr:from>
    <cdr:to>
      <cdr:x>0.15223</cdr:x>
      <cdr:y>0.20998</cdr:y>
    </cdr:to>
    <cdr:sp macro="" textlink="">
      <cdr:nvSpPr>
        <cdr:cNvPr id="20" name="FRBMDHline"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r>
            <a:rPr lang="en-US" sz="1100" b="0"/>
            <a:t>0</a:t>
          </a:r>
        </a:p>
      </cdr:txBody>
    </cdr:sp>
  </cdr:relSizeAnchor>
  <cdr:relSizeAnchor xmlns:cdr="http://schemas.openxmlformats.org/drawingml/2006/chartDrawing">
    <cdr:from>
      <cdr:x>0.00586</cdr:x>
      <cdr:y>0.00808</cdr:y>
    </cdr:from>
    <cdr:to>
      <cdr:x>0.15223</cdr:x>
      <cdr:y>0.20998</cdr:y>
    </cdr:to>
    <cdr:sp macro="" textlink="">
      <cdr:nvSpPr>
        <cdr:cNvPr id="22" name="FRBMDVline"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endParaRPr lang="en-US" sz="1100" b="0"/>
        </a:p>
      </cdr:txBody>
    </cdr:sp>
  </cdr:relSizeAnchor>
  <cdr:relSizeAnchor xmlns:cdr="http://schemas.openxmlformats.org/drawingml/2006/chartDrawing">
    <cdr:from>
      <cdr:x>0.08076</cdr:x>
      <cdr:y>0.26039</cdr:y>
    </cdr:from>
    <cdr:to>
      <cdr:x>0.08076</cdr:x>
      <cdr:y>0.8251</cdr:y>
    </cdr:to>
    <cdr:cxnSp macro="">
      <cdr:nvCxnSpPr>
        <cdr:cNvPr id="23" name="FRBMDVlineConnector" hidden="1"/>
        <cdr:cNvCxnSpPr/>
      </cdr:nvCxnSpPr>
      <cdr:spPr>
        <a:xfrm xmlns:a="http://schemas.openxmlformats.org/drawingml/2006/main">
          <a:off x="323998" y="697370"/>
          <a:ext cx="0" cy="1512412"/>
        </a:xfrm>
        <a:prstGeom xmlns:a="http://schemas.openxmlformats.org/drawingml/2006/main" prst="straightConnector1">
          <a:avLst/>
        </a:prstGeom>
        <a:ln xmlns:a="http://schemas.openxmlformats.org/drawingml/2006/main" w="6350">
          <a:solidFill>
            <a:srgbClr val="00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0.00586</cdr:x>
      <cdr:y>0.00808</cdr:y>
    </cdr:from>
    <cdr:to>
      <cdr:x>0.15223</cdr:x>
      <cdr:y>0.20998</cdr:y>
    </cdr:to>
    <cdr:sp macro="" textlink="">
      <cdr:nvSpPr>
        <cdr:cNvPr id="24" name="FRBEvents" descr="True!*FRB*!True!*FRB*!True!*FRB*!"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r>
            <a:rPr lang="en-US" sz="1100" i="1"/>
            <a:t>events!$A$2:$C$2</a:t>
          </a:r>
        </a:p>
      </cdr:txBody>
    </cdr:sp>
  </cdr:relSizeAnchor>
  <cdr:relSizeAnchor xmlns:cdr="http://schemas.openxmlformats.org/drawingml/2006/chartDrawing">
    <cdr:from>
      <cdr:x>0.08076</cdr:x>
      <cdr:y>0.54274</cdr:y>
    </cdr:from>
    <cdr:to>
      <cdr:x>0.99228</cdr:x>
      <cdr:y>0.54274</cdr:y>
    </cdr:to>
    <cdr:cxnSp macro="">
      <cdr:nvCxnSpPr>
        <cdr:cNvPr id="21" name="FRBMDHlineConnector" hidden="1"/>
        <cdr:cNvCxnSpPr/>
      </cdr:nvCxnSpPr>
      <cdr:spPr>
        <a:xfrm xmlns:a="http://schemas.openxmlformats.org/drawingml/2006/main">
          <a:off x="323998" y="1453576"/>
          <a:ext cx="3656748" cy="0"/>
        </a:xfrm>
        <a:prstGeom xmlns:a="http://schemas.openxmlformats.org/drawingml/2006/main" prst="straightConnector1">
          <a:avLst/>
        </a:prstGeom>
        <a:ln xmlns:a="http://schemas.openxmlformats.org/drawingml/2006/main" w="6350">
          <a:solidFill>
            <a:srgbClr val="00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0.63733</cdr:x>
      <cdr:y>0.21264</cdr:y>
    </cdr:from>
    <cdr:to>
      <cdr:x>0.90099</cdr:x>
      <cdr:y>0.2593</cdr:y>
    </cdr:to>
    <cdr:sp macro="" textlink="">
      <cdr:nvSpPr>
        <cdr:cNvPr id="25" name="Eventlabel 1"/>
        <cdr:cNvSpPr txBox="1"/>
      </cdr:nvSpPr>
      <cdr:spPr>
        <a:xfrm xmlns:a="http://schemas.openxmlformats.org/drawingml/2006/main">
          <a:off x="5010111" y="1239203"/>
          <a:ext cx="2072683" cy="271869"/>
        </a:xfrm>
        <a:prstGeom xmlns:a="http://schemas.openxmlformats.org/drawingml/2006/main" prst="rect">
          <a:avLst/>
        </a:prstGeom>
      </cdr:spPr>
      <cdr:txBody>
        <a:bodyPr xmlns:a="http://schemas.openxmlformats.org/drawingml/2006/main" vertOverflow="clip" vert="horz" wrap="none" lIns="0" tIns="12700" rIns="0" bIns="12700" rtlCol="0" anchor="ctr">
          <a:spAutoFit/>
        </a:bodyPr>
        <a:lstStyle xmlns:a="http://schemas.openxmlformats.org/drawingml/2006/main"/>
        <a:p xmlns:a="http://schemas.openxmlformats.org/drawingml/2006/main">
          <a:pPr algn="ctr"/>
          <a:r>
            <a:rPr lang="en-US" sz="1600" b="0" i="0" u="none" dirty="0">
              <a:solidFill>
                <a:srgbClr val="000000"/>
              </a:solidFill>
              <a:latin typeface="Verdana"/>
            </a:rPr>
            <a:t>Bernanke testimony</a:t>
          </a:r>
        </a:p>
      </cdr:txBody>
    </cdr:sp>
  </cdr:relSizeAnchor>
  <cdr:relSizeAnchor xmlns:cdr="http://schemas.openxmlformats.org/drawingml/2006/chartDrawing">
    <cdr:from>
      <cdr:x>0.01266</cdr:x>
      <cdr:y>0.18561</cdr:y>
    </cdr:from>
    <cdr:to>
      <cdr:x>0.26266</cdr:x>
      <cdr:y>0.22599</cdr:y>
    </cdr:to>
    <cdr:sp macro="" textlink="">
      <cdr:nvSpPr>
        <cdr:cNvPr id="9" name="ylabelleft"/>
        <cdr:cNvSpPr txBox="1"/>
      </cdr:nvSpPr>
      <cdr:spPr>
        <a:xfrm xmlns:a="http://schemas.openxmlformats.org/drawingml/2006/main">
          <a:off x="50800" y="497096"/>
          <a:ext cx="1002926" cy="108146"/>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pPr algn="l"/>
          <a:r>
            <a:rPr lang="en-US" sz="1200" b="0" i="0" u="none" dirty="0">
              <a:solidFill>
                <a:srgbClr val="000000"/>
              </a:solidFill>
              <a:latin typeface="Verdana"/>
            </a:rPr>
            <a:t>Billions of dollars</a:t>
          </a:r>
        </a:p>
      </cdr:txBody>
    </cdr:sp>
  </cdr:relSizeAnchor>
  <cdr:relSizeAnchor xmlns:cdr="http://schemas.openxmlformats.org/drawingml/2006/chartDrawing">
    <cdr:from>
      <cdr:x>0.00586</cdr:x>
      <cdr:y>0.00807</cdr:y>
    </cdr:from>
    <cdr:to>
      <cdr:x>0.15237</cdr:x>
      <cdr:y>0.04845</cdr:y>
    </cdr:to>
    <cdr:sp macro="" textlink="">
      <cdr:nvSpPr>
        <cdr:cNvPr id="10" name="ylabelright" hidden="1"/>
        <cdr:cNvSpPr txBox="1"/>
      </cdr:nvSpPr>
      <cdr:spPr>
        <a:xfrm xmlns:a="http://schemas.openxmlformats.org/drawingml/2006/main">
          <a:off x="50800" y="50800"/>
          <a:ext cx="1270000" cy="254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pPr algn="r"/>
          <a:r>
            <a:rPr lang="en-US" sz="900" b="0" i="0" u="none">
              <a:solidFill>
                <a:srgbClr val="000000"/>
              </a:solidFill>
              <a:latin typeface="Verdana"/>
            </a:rPr>
            <a:t>ylabelright</a:t>
          </a:r>
        </a:p>
      </cdr:txBody>
    </cdr:sp>
  </cdr:relSizeAnchor>
  <cdr:relSizeAnchor xmlns:cdr="http://schemas.openxmlformats.org/drawingml/2006/chartDrawing">
    <cdr:from>
      <cdr:x>0.76916</cdr:x>
      <cdr:y>0.26039</cdr:y>
    </cdr:from>
    <cdr:to>
      <cdr:x>0.76916</cdr:x>
      <cdr:y>0.8251</cdr:y>
    </cdr:to>
    <cdr:cxnSp macro="">
      <cdr:nvCxnSpPr>
        <cdr:cNvPr id="26" name="Eventline 1"/>
        <cdr:cNvCxnSpPr/>
      </cdr:nvCxnSpPr>
      <cdr:spPr>
        <a:xfrm xmlns:a="http://schemas.openxmlformats.org/drawingml/2006/main">
          <a:off x="3085661" y="697370"/>
          <a:ext cx="0" cy="1512412"/>
        </a:xfrm>
        <a:prstGeom xmlns:a="http://schemas.openxmlformats.org/drawingml/2006/main" prst="straightConnector1">
          <a:avLst/>
        </a:prstGeom>
        <a:ln xmlns:a="http://schemas.openxmlformats.org/drawingml/2006/main" w="6350">
          <a:solidFill>
            <a:srgbClr val="00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0.00586</cdr:x>
      <cdr:y>0.00807</cdr:y>
    </cdr:from>
    <cdr:to>
      <cdr:x>0.15244</cdr:x>
      <cdr:y>0.20993</cdr:y>
    </cdr:to>
    <cdr:sp macro="" textlink="">
      <cdr:nvSpPr>
        <cdr:cNvPr id="2" name="FRBMDKey" descr="FRBChart"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endParaRPr lang="en-US" sz="1100"/>
        </a:p>
      </cdr:txBody>
    </cdr:sp>
  </cdr:relSizeAnchor>
  <cdr:relSizeAnchor xmlns:cdr="http://schemas.openxmlformats.org/drawingml/2006/chartDrawing">
    <cdr:from>
      <cdr:x>0.00586</cdr:x>
      <cdr:y>0.00807</cdr:y>
    </cdr:from>
    <cdr:to>
      <cdr:x>0.15244</cdr:x>
      <cdr:y>0.20993</cdr:y>
    </cdr:to>
    <cdr:sp macro="" textlink="">
      <cdr:nvSpPr>
        <cdr:cNvPr id="3" name="FRBMDTemplate" descr="False"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r>
            <a:rPr lang="en-US" sz="1100"/>
            <a:t>Economic Letter</a:t>
          </a:r>
        </a:p>
      </cdr:txBody>
    </cdr:sp>
  </cdr:relSizeAnchor>
  <cdr:relSizeAnchor xmlns:cdr="http://schemas.openxmlformats.org/drawingml/2006/chartDrawing">
    <cdr:from>
      <cdr:x>0.02175</cdr:x>
      <cdr:y>0.10255</cdr:y>
    </cdr:from>
    <cdr:to>
      <cdr:x>0.05982</cdr:x>
      <cdr:y>0.11995</cdr:y>
    </cdr:to>
    <cdr:sp macro="" textlink="">
      <cdr:nvSpPr>
        <cdr:cNvPr id="4" name="contact" hidden="1"/>
        <cdr:cNvSpPr txBox="1"/>
      </cdr:nvSpPr>
      <cdr:spPr>
        <a:xfrm xmlns:a="http://schemas.openxmlformats.org/drawingml/2006/main">
          <a:off x="188193" y="643293"/>
          <a:ext cx="329513" cy="109132"/>
        </a:xfrm>
        <a:prstGeom xmlns:a="http://schemas.openxmlformats.org/drawingml/2006/main" prst="rect">
          <a:avLst/>
        </a:prstGeom>
      </cdr:spPr>
      <cdr:txBody>
        <a:bodyPr xmlns:a="http://schemas.openxmlformats.org/drawingml/2006/main" vertOverflow="clip" vert="horz" wrap="none" lIns="0" tIns="0" rIns="0" bIns="0" rtlCol="0" anchor="ctr">
          <a:spAutoFit/>
        </a:bodyPr>
        <a:lstStyle xmlns:a="http://schemas.openxmlformats.org/drawingml/2006/main"/>
        <a:p xmlns:a="http://schemas.openxmlformats.org/drawingml/2006/main">
          <a:pPr algn="r"/>
          <a:r>
            <a:rPr lang="en-US" sz="700" b="0" i="0" u="none">
              <a:solidFill>
                <a:srgbClr val="000000"/>
              </a:solidFill>
              <a:latin typeface="Verdana"/>
            </a:rPr>
            <a:t>contact</a:t>
          </a:r>
        </a:p>
      </cdr:txBody>
    </cdr:sp>
  </cdr:relSizeAnchor>
  <cdr:relSizeAnchor xmlns:cdr="http://schemas.openxmlformats.org/drawingml/2006/chartDrawing">
    <cdr:from>
      <cdr:x>0.09693</cdr:x>
      <cdr:y>0.95487</cdr:y>
    </cdr:from>
    <cdr:to>
      <cdr:x>0.97493</cdr:x>
      <cdr:y>1</cdr:y>
    </cdr:to>
    <cdr:sp macro="" textlink="">
      <cdr:nvSpPr>
        <cdr:cNvPr id="5" name="source" hidden="1"/>
        <cdr:cNvSpPr txBox="1"/>
      </cdr:nvSpPr>
      <cdr:spPr>
        <a:xfrm xmlns:a="http://schemas.openxmlformats.org/drawingml/2006/main">
          <a:off x="388650" y="2555512"/>
          <a:ext cx="3520636" cy="120781"/>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pPr algn="l"/>
          <a:r>
            <a:rPr lang="en-US" sz="700" b="0" i="0" u="none">
              <a:solidFill>
                <a:srgbClr val="000000"/>
              </a:solidFill>
              <a:latin typeface="Verdana"/>
            </a:rPr>
            <a:t>Source: Bloomberg </a:t>
          </a:r>
        </a:p>
      </cdr:txBody>
    </cdr:sp>
  </cdr:relSizeAnchor>
  <cdr:relSizeAnchor xmlns:cdr="http://schemas.openxmlformats.org/drawingml/2006/chartDrawing">
    <cdr:from>
      <cdr:x>0</cdr:x>
      <cdr:y>0.01898</cdr:y>
    </cdr:from>
    <cdr:to>
      <cdr:x>1</cdr:x>
      <cdr:y>0.0755</cdr:y>
    </cdr:to>
    <cdr:sp macro="" textlink="">
      <cdr:nvSpPr>
        <cdr:cNvPr id="7" name="title" hidden="1"/>
        <cdr:cNvSpPr txBox="1"/>
      </cdr:nvSpPr>
      <cdr:spPr>
        <a:xfrm xmlns:a="http://schemas.openxmlformats.org/drawingml/2006/main">
          <a:off x="0" y="50800"/>
          <a:ext cx="4009793" cy="151264"/>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pPr algn="ctr"/>
          <a:r>
            <a:rPr lang="en-US" sz="1050" b="1" i="0" u="none">
              <a:solidFill>
                <a:srgbClr val="000000"/>
              </a:solidFill>
              <a:latin typeface="Verdana"/>
            </a:rPr>
            <a:t>Exchange rate</a:t>
          </a:r>
          <a:r>
            <a:rPr lang="en-US" sz="1050" b="1" i="0" u="none" baseline="0">
              <a:solidFill>
                <a:srgbClr val="000000"/>
              </a:solidFill>
              <a:latin typeface="Verdana"/>
            </a:rPr>
            <a:t> </a:t>
          </a:r>
          <a:r>
            <a:rPr lang="en-US" sz="1050" b="1" i="0" u="none">
              <a:solidFill>
                <a:srgbClr val="000000"/>
              </a:solidFill>
              <a:latin typeface="Verdana"/>
            </a:rPr>
            <a:t>depreciation</a:t>
          </a:r>
        </a:p>
      </cdr:txBody>
    </cdr:sp>
  </cdr:relSizeAnchor>
  <cdr:relSizeAnchor xmlns:cdr="http://schemas.openxmlformats.org/drawingml/2006/chartDrawing">
    <cdr:from>
      <cdr:x>0.00586</cdr:x>
      <cdr:y>0.00807</cdr:y>
    </cdr:from>
    <cdr:to>
      <cdr:x>0.73697</cdr:x>
      <cdr:y>0.04845</cdr:y>
    </cdr:to>
    <cdr:sp macro="" textlink="">
      <cdr:nvSpPr>
        <cdr:cNvPr id="8" name="xlabel" hidden="1"/>
        <cdr:cNvSpPr txBox="1"/>
      </cdr:nvSpPr>
      <cdr:spPr>
        <a:xfrm xmlns:a="http://schemas.openxmlformats.org/drawingml/2006/main">
          <a:off x="23497" y="21598"/>
          <a:ext cx="2931586" cy="108068"/>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pPr algn="ctr"/>
          <a:r>
            <a:rPr lang="en-US" sz="900" b="0" i="0" u="none">
              <a:solidFill>
                <a:srgbClr val="000000"/>
              </a:solidFill>
              <a:latin typeface="Verdana"/>
            </a:rPr>
            <a:t>Xlabel</a:t>
          </a:r>
        </a:p>
      </cdr:txBody>
    </cdr:sp>
  </cdr:relSizeAnchor>
  <cdr:relSizeAnchor xmlns:cdr="http://schemas.openxmlformats.org/drawingml/2006/chartDrawing">
    <cdr:from>
      <cdr:x>0.75</cdr:x>
      <cdr:y>0.06863</cdr:y>
    </cdr:from>
    <cdr:to>
      <cdr:x>1</cdr:x>
      <cdr:y>0.109</cdr:y>
    </cdr:to>
    <cdr:sp macro="" textlink="">
      <cdr:nvSpPr>
        <cdr:cNvPr id="10" name="ylabelright" hidden="1"/>
        <cdr:cNvSpPr txBox="1"/>
      </cdr:nvSpPr>
      <cdr:spPr>
        <a:xfrm xmlns:a="http://schemas.openxmlformats.org/drawingml/2006/main">
          <a:off x="6549106" y="431800"/>
          <a:ext cx="2166102" cy="254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pPr algn="r"/>
          <a:r>
            <a:rPr lang="en-US" sz="900" b="0" i="0" u="none">
              <a:solidFill>
                <a:srgbClr val="000000"/>
              </a:solidFill>
              <a:latin typeface="Verdana"/>
            </a:rPr>
            <a:t>Percent</a:t>
          </a:r>
        </a:p>
      </cdr:txBody>
    </cdr:sp>
  </cdr:relSizeAnchor>
  <cdr:relSizeAnchor xmlns:cdr="http://schemas.openxmlformats.org/drawingml/2006/chartDrawing">
    <cdr:from>
      <cdr:x>0.00586</cdr:x>
      <cdr:y>0.00807</cdr:y>
    </cdr:from>
    <cdr:to>
      <cdr:x>0.15244</cdr:x>
      <cdr:y>0.20993</cdr:y>
    </cdr:to>
    <cdr:sp macro="" textlink="">
      <cdr:nvSpPr>
        <cdr:cNvPr id="13" name="FRBMDAxes"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r>
            <a:rPr lang="en-US" sz="1100" i="0"/>
            <a:t>True</a:t>
          </a:r>
        </a:p>
      </cdr:txBody>
    </cdr:sp>
  </cdr:relSizeAnchor>
  <cdr:relSizeAnchor xmlns:cdr="http://schemas.openxmlformats.org/drawingml/2006/chartDrawing">
    <cdr:from>
      <cdr:x>0.00586</cdr:x>
      <cdr:y>0.00807</cdr:y>
    </cdr:from>
    <cdr:to>
      <cdr:x>0.15244</cdr:x>
      <cdr:y>0.20993</cdr:y>
    </cdr:to>
    <cdr:sp macro="" textlink="">
      <cdr:nvSpPr>
        <cdr:cNvPr id="14" name="FRBPixelSize"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r>
            <a:rPr lang="en-US" sz="1100" i="1"/>
            <a:t>280*FRB*420</a:t>
          </a:r>
        </a:p>
      </cdr:txBody>
    </cdr:sp>
  </cdr:relSizeAnchor>
  <cdr:relSizeAnchor xmlns:cdr="http://schemas.openxmlformats.org/drawingml/2006/chartDrawing">
    <cdr:from>
      <cdr:x>0.00586</cdr:x>
      <cdr:y>0.00807</cdr:y>
    </cdr:from>
    <cdr:to>
      <cdr:x>0.15244</cdr:x>
      <cdr:y>0.20993</cdr:y>
    </cdr:to>
    <cdr:sp macro="" textlink="">
      <cdr:nvSpPr>
        <cdr:cNvPr id="15" name="FRBMDRecession"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endParaRPr lang="en-US" sz="1100"/>
        </a:p>
      </cdr:txBody>
    </cdr:sp>
  </cdr:relSizeAnchor>
  <cdr:relSizeAnchor xmlns:cdr="http://schemas.openxmlformats.org/drawingml/2006/chartDrawing">
    <cdr:from>
      <cdr:x>0.00586</cdr:x>
      <cdr:y>0.00807</cdr:y>
    </cdr:from>
    <cdr:to>
      <cdr:x>0.15244</cdr:x>
      <cdr:y>0.20993</cdr:y>
    </cdr:to>
    <cdr:sp macro="" textlink="">
      <cdr:nvSpPr>
        <cdr:cNvPr id="16" name="FRBMDHline"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endParaRPr lang="en-US" sz="1100"/>
        </a:p>
      </cdr:txBody>
    </cdr:sp>
  </cdr:relSizeAnchor>
  <cdr:relSizeAnchor xmlns:cdr="http://schemas.openxmlformats.org/drawingml/2006/chartDrawing">
    <cdr:from>
      <cdr:x>0.0605</cdr:x>
      <cdr:y>0.6609</cdr:y>
    </cdr:from>
    <cdr:to>
      <cdr:x>0.94755</cdr:x>
      <cdr:y>0.6609</cdr:y>
    </cdr:to>
    <cdr:cxnSp macro="">
      <cdr:nvCxnSpPr>
        <cdr:cNvPr id="17" name="FRBMDHlineConnector" hidden="1"/>
        <cdr:cNvCxnSpPr/>
      </cdr:nvCxnSpPr>
      <cdr:spPr>
        <a:xfrm xmlns:a="http://schemas.openxmlformats.org/drawingml/2006/main">
          <a:off x="242612" y="1768927"/>
          <a:ext cx="3557068" cy="0"/>
        </a:xfrm>
        <a:prstGeom xmlns:a="http://schemas.openxmlformats.org/drawingml/2006/main" prst="straightConnector1">
          <a:avLst/>
        </a:prstGeom>
        <a:ln xmlns:a="http://schemas.openxmlformats.org/drawingml/2006/main" w="6350">
          <a:solidFill>
            <a:srgbClr val="00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0.00586</cdr:x>
      <cdr:y>0.00807</cdr:y>
    </cdr:from>
    <cdr:to>
      <cdr:x>0.15244</cdr:x>
      <cdr:y>0.20993</cdr:y>
    </cdr:to>
    <cdr:sp macro="" textlink="">
      <cdr:nvSpPr>
        <cdr:cNvPr id="18" name="FRBMDVline"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endParaRPr lang="en-US" sz="1100"/>
        </a:p>
      </cdr:txBody>
    </cdr:sp>
  </cdr:relSizeAnchor>
  <cdr:relSizeAnchor xmlns:cdr="http://schemas.openxmlformats.org/drawingml/2006/chartDrawing">
    <cdr:from>
      <cdr:x>0.0605</cdr:x>
      <cdr:y>0.03232</cdr:y>
    </cdr:from>
    <cdr:to>
      <cdr:x>0.0605</cdr:x>
      <cdr:y>0.91234</cdr:y>
    </cdr:to>
    <cdr:cxnSp macro="">
      <cdr:nvCxnSpPr>
        <cdr:cNvPr id="19" name="FRBMDVlineConnector" hidden="1"/>
        <cdr:cNvCxnSpPr/>
      </cdr:nvCxnSpPr>
      <cdr:spPr>
        <a:xfrm xmlns:a="http://schemas.openxmlformats.org/drawingml/2006/main">
          <a:off x="242613" y="86508"/>
          <a:ext cx="0" cy="2355387"/>
        </a:xfrm>
        <a:prstGeom xmlns:a="http://schemas.openxmlformats.org/drawingml/2006/main" prst="straightConnector1">
          <a:avLst/>
        </a:prstGeom>
        <a:ln xmlns:a="http://schemas.openxmlformats.org/drawingml/2006/main" w="6350">
          <a:solidFill>
            <a:srgbClr val="00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0.00586</cdr:x>
      <cdr:y>0.00807</cdr:y>
    </cdr:from>
    <cdr:to>
      <cdr:x>0.15244</cdr:x>
      <cdr:y>0.20993</cdr:y>
    </cdr:to>
    <cdr:sp macro="" textlink="">
      <cdr:nvSpPr>
        <cdr:cNvPr id="20" name="FRBEvents" descr="!*FRB*!!*FRB*!!*FRB*!"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endParaRPr lang="en-US" sz="1100"/>
        </a:p>
      </cdr:txBody>
    </cdr:sp>
  </cdr:relSizeAnchor>
  <cdr:relSizeAnchor xmlns:cdr="http://schemas.openxmlformats.org/drawingml/2006/chartDrawing">
    <cdr:from>
      <cdr:x>0.00586</cdr:x>
      <cdr:y>0.00807</cdr:y>
    </cdr:from>
    <cdr:to>
      <cdr:x>0.15244</cdr:x>
      <cdr:y>0.05248</cdr:y>
    </cdr:to>
    <cdr:sp macro="" textlink="">
      <cdr:nvSpPr>
        <cdr:cNvPr id="22" name="subtitle" hidden="1"/>
        <cdr:cNvSpPr txBox="1"/>
      </cdr:nvSpPr>
      <cdr:spPr>
        <a:xfrm xmlns:a="http://schemas.openxmlformats.org/drawingml/2006/main">
          <a:off x="50800" y="50800"/>
          <a:ext cx="1270000" cy="2794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pPr algn="ctr"/>
          <a:r>
            <a:rPr lang="en-US" sz="900" b="0" i="0" u="none">
              <a:solidFill>
                <a:srgbClr val="000000"/>
              </a:solidFill>
              <a:latin typeface="Verdana"/>
            </a:rPr>
            <a:t>subtitle</a:t>
          </a:r>
        </a:p>
      </cdr:txBody>
    </cdr:sp>
  </cdr:relSizeAnchor>
  <cdr:relSizeAnchor xmlns:cdr="http://schemas.openxmlformats.org/drawingml/2006/chartDrawing">
    <cdr:from>
      <cdr:x>0.00586</cdr:x>
      <cdr:y>0.00807</cdr:y>
    </cdr:from>
    <cdr:to>
      <cdr:x>0.15228</cdr:x>
      <cdr:y>0.20973</cdr:y>
    </cdr:to>
    <cdr:sp macro="" textlink="">
      <cdr:nvSpPr>
        <cdr:cNvPr id="12" name="FRBMDSeriesMarkers: Depreciation between May 2013 and Dec 2013" hidden="1"/>
        <cdr:cNvSpPr txBox="1"/>
      </cdr:nvSpPr>
      <cdr:spPr>
        <a:xfrm xmlns:a="http://schemas.openxmlformats.org/drawingml/2006/main">
          <a:off x="50800" y="50800"/>
          <a:ext cx="1270000" cy="12700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endParaRPr lang="en-US" sz="1100"/>
        </a:p>
      </cdr:txBody>
    </cdr:sp>
  </cdr:relSizeAnchor>
  <cdr:relSizeAnchor xmlns:cdr="http://schemas.openxmlformats.org/drawingml/2006/chartDrawing">
    <cdr:from>
      <cdr:x>0.15924</cdr:x>
      <cdr:y>0.43984</cdr:y>
    </cdr:from>
    <cdr:to>
      <cdr:x>0.84076</cdr:x>
      <cdr:y>0.49271</cdr:y>
    </cdr:to>
    <cdr:sp macro="" textlink="">
      <cdr:nvSpPr>
        <cdr:cNvPr id="23" name="SeriesLabel: Depreciation between May 2013 and Dec 2013" hidden="1"/>
        <cdr:cNvSpPr txBox="1"/>
      </cdr:nvSpPr>
      <cdr:spPr>
        <a:xfrm xmlns:a="http://schemas.openxmlformats.org/drawingml/2006/main">
          <a:off x="634869" y="1167063"/>
          <a:ext cx="2717154" cy="140295"/>
        </a:xfrm>
        <a:prstGeom xmlns:a="http://schemas.openxmlformats.org/drawingml/2006/main" prst="rect">
          <a:avLst/>
        </a:prstGeom>
      </cdr:spPr>
      <cdr:txBody>
        <a:bodyPr xmlns:a="http://schemas.openxmlformats.org/drawingml/2006/main" vertOverflow="clip" vert="horz" wrap="none" lIns="0" tIns="0" rIns="0" bIns="0" rtlCol="0" anchor="ctr">
          <a:spAutoFit/>
        </a:bodyPr>
        <a:lstStyle xmlns:a="http://schemas.openxmlformats.org/drawingml/2006/main"/>
        <a:p xmlns:a="http://schemas.openxmlformats.org/drawingml/2006/main">
          <a:pPr algn="ctr"/>
          <a:r>
            <a:rPr lang="en-US" sz="900" b="0" i="0" u="none">
              <a:solidFill>
                <a:srgbClr val="275667"/>
              </a:solidFill>
              <a:latin typeface="Verdana"/>
            </a:rPr>
            <a:t>Depreciation between May 2013 and Dec 2013</a:t>
          </a:r>
        </a:p>
      </cdr:txBody>
    </cdr:sp>
  </cdr:relSizeAnchor>
  <cdr:relSizeAnchor xmlns:cdr="http://schemas.openxmlformats.org/drawingml/2006/chartDrawing">
    <cdr:from>
      <cdr:x>0.01267</cdr:x>
      <cdr:y>0.01898</cdr:y>
    </cdr:from>
    <cdr:to>
      <cdr:x>0.32939</cdr:x>
      <cdr:y>0.08067</cdr:y>
    </cdr:to>
    <cdr:sp macro="" textlink="">
      <cdr:nvSpPr>
        <cdr:cNvPr id="25" name="ylabelleft" hidden="1"/>
        <cdr:cNvSpPr txBox="1"/>
      </cdr:nvSpPr>
      <cdr:spPr>
        <a:xfrm xmlns:a="http://schemas.openxmlformats.org/drawingml/2006/main">
          <a:off x="50800" y="50800"/>
          <a:ext cx="1270000" cy="165100"/>
        </a:xfrm>
        <a:prstGeom xmlns:a="http://schemas.openxmlformats.org/drawingml/2006/main" prst="rect">
          <a:avLst/>
        </a:prstGeom>
      </cdr:spPr>
      <cdr:txBody>
        <a:bodyPr xmlns:a="http://schemas.openxmlformats.org/drawingml/2006/main" vertOverflow="clip" vert="horz" wrap="square" lIns="0" tIns="0" rIns="0" bIns="0" rtlCol="0" anchor="ctr">
          <a:noAutofit/>
        </a:bodyPr>
        <a:lstStyle xmlns:a="http://schemas.openxmlformats.org/drawingml/2006/main"/>
        <a:p xmlns:a="http://schemas.openxmlformats.org/drawingml/2006/main">
          <a:pPr algn="l"/>
          <a:r>
            <a:rPr lang="en-US" sz="900" b="0" i="0" u="none">
              <a:solidFill>
                <a:srgbClr val="000000"/>
              </a:solidFill>
              <a:latin typeface="Verdana"/>
            </a:rPr>
            <a:t>ylabelleft</a:t>
          </a:r>
        </a:p>
      </cdr:txBody>
    </cdr:sp>
  </cdr:relSizeAnchor>
  <cdr:relSizeAnchor xmlns:cdr="http://schemas.openxmlformats.org/drawingml/2006/chartDrawing">
    <cdr:from>
      <cdr:x>0.32001</cdr:x>
      <cdr:y>0.34754</cdr:y>
    </cdr:from>
    <cdr:to>
      <cdr:x>0.64916</cdr:x>
      <cdr:y>0.40819</cdr:y>
    </cdr:to>
    <cdr:sp macro="" textlink="">
      <cdr:nvSpPr>
        <cdr:cNvPr id="26" name="TextBox 25"/>
        <cdr:cNvSpPr txBox="1"/>
      </cdr:nvSpPr>
      <cdr:spPr>
        <a:xfrm xmlns:a="http://schemas.openxmlformats.org/drawingml/2006/main">
          <a:off x="1280207" y="926895"/>
          <a:ext cx="1316765" cy="161754"/>
        </a:xfrm>
        <a:prstGeom xmlns:a="http://schemas.openxmlformats.org/drawingml/2006/main" prst="rect">
          <a:avLst/>
        </a:prstGeom>
      </cdr:spPr>
      <cdr:txBody>
        <a:bodyPr xmlns:a="http://schemas.openxmlformats.org/drawingml/2006/main" vertOverflow="clip" wrap="square" lIns="0" tIns="0" rIns="0" bIns="0" rtlCol="0"/>
        <a:lstStyle xmlns:a="http://schemas.openxmlformats.org/drawingml/2006/main"/>
        <a:p xmlns:a="http://schemas.openxmlformats.org/drawingml/2006/main">
          <a:r>
            <a:rPr lang="en-US" sz="900">
              <a:latin typeface="Verdana" panose="020B0604030504040204" pitchFamily="34" charset="0"/>
              <a:ea typeface="Verdana" panose="020B0604030504040204" pitchFamily="34" charset="0"/>
              <a:cs typeface="Verdana" panose="020B0604030504040204" pitchFamily="34" charset="0"/>
            </a:rPr>
            <a:t>South Korea</a:t>
          </a:r>
        </a:p>
      </cdr:txBody>
    </cdr:sp>
  </cdr:relSizeAnchor>
  <cdr:relSizeAnchor xmlns:cdr="http://schemas.openxmlformats.org/drawingml/2006/chartDrawing">
    <cdr:from>
      <cdr:x>0.32001</cdr:x>
      <cdr:y>0.53488</cdr:y>
    </cdr:from>
    <cdr:to>
      <cdr:x>0.5991</cdr:x>
      <cdr:y>0.58597</cdr:y>
    </cdr:to>
    <cdr:sp macro="" textlink="">
      <cdr:nvSpPr>
        <cdr:cNvPr id="27" name="TextBox 26"/>
        <cdr:cNvSpPr txBox="1"/>
      </cdr:nvSpPr>
      <cdr:spPr>
        <a:xfrm xmlns:a="http://schemas.openxmlformats.org/drawingml/2006/main">
          <a:off x="1280194" y="1426530"/>
          <a:ext cx="1116499" cy="136257"/>
        </a:xfrm>
        <a:prstGeom xmlns:a="http://schemas.openxmlformats.org/drawingml/2006/main" prst="rect">
          <a:avLst/>
        </a:prstGeom>
      </cdr:spPr>
      <cdr:txBody>
        <a:bodyPr xmlns:a="http://schemas.openxmlformats.org/drawingml/2006/main" vertOverflow="clip" wrap="square" lIns="0" tIns="0" rIns="0" bIns="0" rtlCol="0"/>
        <a:lstStyle xmlns:a="http://schemas.openxmlformats.org/drawingml/2006/main"/>
        <a:p xmlns:a="http://schemas.openxmlformats.org/drawingml/2006/main">
          <a:r>
            <a:rPr lang="en-US" sz="900">
              <a:latin typeface="Verdana" panose="020B0604030504040204" pitchFamily="34" charset="0"/>
              <a:ea typeface="Verdana" panose="020B0604030504040204" pitchFamily="34" charset="0"/>
              <a:cs typeface="Verdana" panose="020B0604030504040204" pitchFamily="34" charset="0"/>
            </a:rPr>
            <a:t>Singapore</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5618" name="Rectangle 2"/>
          <p:cNvSpPr>
            <a:spLocks noGrp="1" noChangeArrowheads="1"/>
          </p:cNvSpPr>
          <p:nvPr>
            <p:ph type="hdr" sz="quarter"/>
          </p:nvPr>
        </p:nvSpPr>
        <p:spPr bwMode="auto">
          <a:xfrm>
            <a:off x="1" y="1"/>
            <a:ext cx="4160838" cy="365125"/>
          </a:xfrm>
          <a:prstGeom prst="rect">
            <a:avLst/>
          </a:prstGeom>
          <a:noFill/>
          <a:ln w="9525">
            <a:noFill/>
            <a:miter lim="800000"/>
            <a:headEnd/>
            <a:tailEnd/>
          </a:ln>
          <a:effectLst/>
        </p:spPr>
        <p:txBody>
          <a:bodyPr vert="horz" wrap="square" lIns="96568" tIns="48284" rIns="96568" bIns="48284" numCol="1" anchor="t" anchorCtr="0" compatLnSpc="1">
            <a:prstTxWarp prst="textNoShape">
              <a:avLst/>
            </a:prstTxWarp>
          </a:bodyPr>
          <a:lstStyle>
            <a:lvl1pPr defTabSz="965114">
              <a:spcBef>
                <a:spcPct val="0"/>
              </a:spcBef>
              <a:buFontTx/>
              <a:buNone/>
              <a:defRPr sz="1200">
                <a:latin typeface="Times New Roman" pitchFamily="18" charset="0"/>
              </a:defRPr>
            </a:lvl1pPr>
          </a:lstStyle>
          <a:p>
            <a:pPr>
              <a:defRPr/>
            </a:pPr>
            <a:endParaRPr lang="en-US"/>
          </a:p>
        </p:txBody>
      </p:sp>
      <p:sp>
        <p:nvSpPr>
          <p:cNvPr id="495619" name="Rectangle 3"/>
          <p:cNvSpPr>
            <a:spLocks noGrp="1" noChangeArrowheads="1"/>
          </p:cNvSpPr>
          <p:nvPr>
            <p:ph type="dt" sz="quarter" idx="1"/>
          </p:nvPr>
        </p:nvSpPr>
        <p:spPr bwMode="auto">
          <a:xfrm>
            <a:off x="5438776" y="1"/>
            <a:ext cx="4160838" cy="365125"/>
          </a:xfrm>
          <a:prstGeom prst="rect">
            <a:avLst/>
          </a:prstGeom>
          <a:noFill/>
          <a:ln w="9525">
            <a:noFill/>
            <a:miter lim="800000"/>
            <a:headEnd/>
            <a:tailEnd/>
          </a:ln>
          <a:effectLst/>
        </p:spPr>
        <p:txBody>
          <a:bodyPr vert="horz" wrap="square" lIns="96568" tIns="48284" rIns="96568" bIns="48284" numCol="1" anchor="t" anchorCtr="0" compatLnSpc="1">
            <a:prstTxWarp prst="textNoShape">
              <a:avLst/>
            </a:prstTxWarp>
          </a:bodyPr>
          <a:lstStyle>
            <a:lvl1pPr algn="r" defTabSz="965114">
              <a:spcBef>
                <a:spcPct val="0"/>
              </a:spcBef>
              <a:buFontTx/>
              <a:buNone/>
              <a:defRPr sz="1200">
                <a:latin typeface="Times New Roman" pitchFamily="18" charset="0"/>
              </a:defRPr>
            </a:lvl1pPr>
          </a:lstStyle>
          <a:p>
            <a:pPr>
              <a:defRPr/>
            </a:pPr>
            <a:endParaRPr lang="en-US"/>
          </a:p>
        </p:txBody>
      </p:sp>
      <p:sp>
        <p:nvSpPr>
          <p:cNvPr id="495620" name="Rectangle 4"/>
          <p:cNvSpPr>
            <a:spLocks noGrp="1" noChangeArrowheads="1"/>
          </p:cNvSpPr>
          <p:nvPr>
            <p:ph type="ftr" sz="quarter" idx="2"/>
          </p:nvPr>
        </p:nvSpPr>
        <p:spPr bwMode="auto">
          <a:xfrm>
            <a:off x="1" y="6948489"/>
            <a:ext cx="4160838" cy="365125"/>
          </a:xfrm>
          <a:prstGeom prst="rect">
            <a:avLst/>
          </a:prstGeom>
          <a:noFill/>
          <a:ln w="9525">
            <a:noFill/>
            <a:miter lim="800000"/>
            <a:headEnd/>
            <a:tailEnd/>
          </a:ln>
          <a:effectLst/>
        </p:spPr>
        <p:txBody>
          <a:bodyPr vert="horz" wrap="square" lIns="96568" tIns="48284" rIns="96568" bIns="48284" numCol="1" anchor="b" anchorCtr="0" compatLnSpc="1">
            <a:prstTxWarp prst="textNoShape">
              <a:avLst/>
            </a:prstTxWarp>
          </a:bodyPr>
          <a:lstStyle>
            <a:lvl1pPr defTabSz="965114">
              <a:spcBef>
                <a:spcPct val="0"/>
              </a:spcBef>
              <a:buFontTx/>
              <a:buNone/>
              <a:defRPr sz="1200">
                <a:latin typeface="Times New Roman" pitchFamily="18" charset="0"/>
              </a:defRPr>
            </a:lvl1pPr>
          </a:lstStyle>
          <a:p>
            <a:pPr>
              <a:defRPr/>
            </a:pPr>
            <a:endParaRPr lang="en-US"/>
          </a:p>
        </p:txBody>
      </p:sp>
      <p:sp>
        <p:nvSpPr>
          <p:cNvPr id="495621" name="Rectangle 5"/>
          <p:cNvSpPr>
            <a:spLocks noGrp="1" noChangeArrowheads="1"/>
          </p:cNvSpPr>
          <p:nvPr>
            <p:ph type="sldNum" sz="quarter" idx="3"/>
          </p:nvPr>
        </p:nvSpPr>
        <p:spPr bwMode="auto">
          <a:xfrm>
            <a:off x="5438776" y="6948489"/>
            <a:ext cx="4160838" cy="365125"/>
          </a:xfrm>
          <a:prstGeom prst="rect">
            <a:avLst/>
          </a:prstGeom>
          <a:noFill/>
          <a:ln w="9525">
            <a:noFill/>
            <a:miter lim="800000"/>
            <a:headEnd/>
            <a:tailEnd/>
          </a:ln>
          <a:effectLst/>
        </p:spPr>
        <p:txBody>
          <a:bodyPr vert="horz" wrap="square" lIns="96568" tIns="48284" rIns="96568" bIns="48284" numCol="1" anchor="b" anchorCtr="0" compatLnSpc="1">
            <a:prstTxWarp prst="textNoShape">
              <a:avLst/>
            </a:prstTxWarp>
          </a:bodyPr>
          <a:lstStyle>
            <a:lvl1pPr algn="r" defTabSz="965114">
              <a:spcBef>
                <a:spcPct val="0"/>
              </a:spcBef>
              <a:buFontTx/>
              <a:buNone/>
              <a:defRPr sz="1200">
                <a:latin typeface="Times New Roman" pitchFamily="18" charset="0"/>
              </a:defRPr>
            </a:lvl1pPr>
          </a:lstStyle>
          <a:p>
            <a:pPr>
              <a:defRPr/>
            </a:pPr>
            <a:fld id="{0B58CCBD-0FD6-404D-B123-7DC23BC9CC1B}" type="slidenum">
              <a:rPr lang="en-US"/>
              <a:pPr>
                <a:defRPr/>
              </a:pPr>
              <a:t>‹#›</a:t>
            </a:fld>
            <a:endParaRPr lang="en-US"/>
          </a:p>
        </p:txBody>
      </p:sp>
    </p:spTree>
    <p:extLst>
      <p:ext uri="{BB962C8B-B14F-4D97-AF65-F5344CB8AC3E}">
        <p14:creationId xmlns:p14="http://schemas.microsoft.com/office/powerpoint/2010/main" val="38910464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idx="2"/>
          </p:nvPr>
        </p:nvSpPr>
        <p:spPr bwMode="auto">
          <a:xfrm>
            <a:off x="982663" y="341313"/>
            <a:ext cx="7839075" cy="5997575"/>
          </a:xfrm>
          <a:prstGeom prst="rect">
            <a:avLst/>
          </a:prstGeom>
          <a:noFill/>
          <a:ln w="9525">
            <a:solidFill>
              <a:srgbClr val="000000"/>
            </a:solidFill>
            <a:miter lim="800000"/>
            <a:headEnd/>
            <a:tailEnd/>
          </a:ln>
        </p:spPr>
      </p:sp>
      <p:sp>
        <p:nvSpPr>
          <p:cNvPr id="2051" name="Rectangle 3"/>
          <p:cNvSpPr>
            <a:spLocks noGrp="1" noChangeArrowheads="1"/>
          </p:cNvSpPr>
          <p:nvPr>
            <p:ph type="body" sz="quarter" idx="3"/>
          </p:nvPr>
        </p:nvSpPr>
        <p:spPr bwMode="auto">
          <a:xfrm>
            <a:off x="228601" y="6354762"/>
            <a:ext cx="9185275" cy="990601"/>
          </a:xfrm>
          <a:prstGeom prst="rect">
            <a:avLst/>
          </a:prstGeom>
          <a:noFill/>
          <a:ln w="9525">
            <a:noFill/>
            <a:miter lim="800000"/>
            <a:headEnd/>
            <a:tailEnd/>
          </a:ln>
          <a:effectLst/>
        </p:spPr>
        <p:txBody>
          <a:bodyPr vert="horz" wrap="square" lIns="96568" tIns="48284" rIns="96568" bIns="48284" numCol="1" anchor="t" anchorCtr="0" compatLnSpc="1">
            <a:prstTxWarp prst="textNoShape">
              <a:avLst/>
            </a:prstTxWarp>
          </a:bodyPr>
          <a:lstStyle/>
          <a:p>
            <a:pPr lvl="0"/>
            <a:r>
              <a:rPr lang="en-CA" altLang="zh-CN" noProof="0" smtClean="0"/>
              <a:t>Click to edit Master text styles</a:t>
            </a:r>
          </a:p>
          <a:p>
            <a:pPr lvl="1"/>
            <a:r>
              <a:rPr lang="en-CA" altLang="zh-CN" noProof="0" smtClean="0"/>
              <a:t>Second level</a:t>
            </a:r>
          </a:p>
          <a:p>
            <a:pPr lvl="2"/>
            <a:r>
              <a:rPr lang="en-CA" altLang="zh-CN" noProof="0" smtClean="0"/>
              <a:t>Third level</a:t>
            </a:r>
          </a:p>
          <a:p>
            <a:pPr lvl="3"/>
            <a:r>
              <a:rPr lang="en-CA" altLang="zh-CN" noProof="0" smtClean="0"/>
              <a:t>Fourth level</a:t>
            </a:r>
          </a:p>
          <a:p>
            <a:pPr lvl="4"/>
            <a:r>
              <a:rPr lang="en-CA" altLang="zh-CN" noProof="0" smtClean="0"/>
              <a:t>Fifth level</a:t>
            </a:r>
          </a:p>
        </p:txBody>
      </p:sp>
    </p:spTree>
    <p:extLst>
      <p:ext uri="{BB962C8B-B14F-4D97-AF65-F5344CB8AC3E}">
        <p14:creationId xmlns:p14="http://schemas.microsoft.com/office/powerpoint/2010/main" val="1791205642"/>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100" kern="1200">
        <a:solidFill>
          <a:schemeClr val="tx1"/>
        </a:solidFill>
        <a:latin typeface="Verdana" pitchFamily="34" charset="0"/>
        <a:ea typeface="+mn-ea"/>
        <a:cs typeface="+mn-cs"/>
      </a:defRPr>
    </a:lvl1pPr>
    <a:lvl2pPr marL="457081" algn="l" rtl="0" eaLnBrk="0" fontAlgn="base" hangingPunct="0">
      <a:spcBef>
        <a:spcPct val="0"/>
      </a:spcBef>
      <a:spcAft>
        <a:spcPct val="0"/>
      </a:spcAft>
      <a:defRPr sz="1100" kern="1200">
        <a:solidFill>
          <a:schemeClr val="tx1"/>
        </a:solidFill>
        <a:latin typeface="Verdana" pitchFamily="34" charset="0"/>
        <a:ea typeface="+mn-ea"/>
        <a:cs typeface="+mn-cs"/>
      </a:defRPr>
    </a:lvl2pPr>
    <a:lvl3pPr marL="914164" algn="l" rtl="0" eaLnBrk="0" fontAlgn="base" hangingPunct="0">
      <a:spcBef>
        <a:spcPct val="0"/>
      </a:spcBef>
      <a:spcAft>
        <a:spcPct val="0"/>
      </a:spcAft>
      <a:defRPr sz="1100" kern="1200">
        <a:solidFill>
          <a:schemeClr val="tx1"/>
        </a:solidFill>
        <a:latin typeface="Verdana" pitchFamily="34" charset="0"/>
        <a:ea typeface="+mn-ea"/>
        <a:cs typeface="+mn-cs"/>
      </a:defRPr>
    </a:lvl3pPr>
    <a:lvl4pPr marL="1371244" algn="l" rtl="0" eaLnBrk="0" fontAlgn="base" hangingPunct="0">
      <a:spcBef>
        <a:spcPct val="0"/>
      </a:spcBef>
      <a:spcAft>
        <a:spcPct val="0"/>
      </a:spcAft>
      <a:defRPr sz="1100" kern="1200">
        <a:solidFill>
          <a:schemeClr val="tx1"/>
        </a:solidFill>
        <a:latin typeface="Verdana" pitchFamily="34" charset="0"/>
        <a:ea typeface="+mn-ea"/>
        <a:cs typeface="+mn-cs"/>
      </a:defRPr>
    </a:lvl4pPr>
    <a:lvl5pPr marL="1828327" algn="l" rtl="0" eaLnBrk="0" fontAlgn="base" hangingPunct="0">
      <a:spcBef>
        <a:spcPct val="0"/>
      </a:spcBef>
      <a:spcAft>
        <a:spcPct val="0"/>
      </a:spcAft>
      <a:defRPr sz="1100" kern="1200">
        <a:solidFill>
          <a:schemeClr val="tx1"/>
        </a:solidFill>
        <a:latin typeface="Verdana" pitchFamily="34" charset="0"/>
        <a:ea typeface="+mn-ea"/>
        <a:cs typeface="+mn-cs"/>
      </a:defRPr>
    </a:lvl5pPr>
    <a:lvl6pPr marL="2285408" algn="l" defTabSz="914164" rtl="0" eaLnBrk="1" latinLnBrk="0" hangingPunct="1">
      <a:defRPr sz="1200" kern="1200">
        <a:solidFill>
          <a:schemeClr val="tx1"/>
        </a:solidFill>
        <a:latin typeface="+mn-lt"/>
        <a:ea typeface="+mn-ea"/>
        <a:cs typeface="+mn-cs"/>
      </a:defRPr>
    </a:lvl6pPr>
    <a:lvl7pPr marL="2742492" algn="l" defTabSz="914164" rtl="0" eaLnBrk="1" latinLnBrk="0" hangingPunct="1">
      <a:defRPr sz="1200" kern="1200">
        <a:solidFill>
          <a:schemeClr val="tx1"/>
        </a:solidFill>
        <a:latin typeface="+mn-lt"/>
        <a:ea typeface="+mn-ea"/>
        <a:cs typeface="+mn-cs"/>
      </a:defRPr>
    </a:lvl7pPr>
    <a:lvl8pPr marL="3199572" algn="l" defTabSz="914164" rtl="0" eaLnBrk="1" latinLnBrk="0" hangingPunct="1">
      <a:defRPr sz="1200" kern="1200">
        <a:solidFill>
          <a:schemeClr val="tx1"/>
        </a:solidFill>
        <a:latin typeface="+mn-lt"/>
        <a:ea typeface="+mn-ea"/>
        <a:cs typeface="+mn-cs"/>
      </a:defRPr>
    </a:lvl8pPr>
    <a:lvl9pPr marL="3656654" algn="l" defTabSz="91416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2998788" y="554038"/>
            <a:ext cx="3605212" cy="2759075"/>
          </a:xfrm>
          <a:ln/>
        </p:spPr>
      </p:sp>
      <p:sp>
        <p:nvSpPr>
          <p:cNvPr id="30723" name="Rectangle 3"/>
          <p:cNvSpPr>
            <a:spLocks noGrp="1" noChangeArrowheads="1"/>
          </p:cNvSpPr>
          <p:nvPr>
            <p:ph type="body" idx="1"/>
          </p:nvPr>
        </p:nvSpPr>
        <p:spPr>
          <a:xfrm>
            <a:off x="1265239" y="3498851"/>
            <a:ext cx="7070725" cy="3252788"/>
          </a:xfrm>
          <a:noFill/>
          <a:ln/>
        </p:spPr>
        <p:txBody>
          <a:bodyPr/>
          <a:lstStyle/>
          <a:p>
            <a:r>
              <a:rPr lang="en-US" dirty="0" smtClean="0"/>
              <a:t>I would like to thank the</a:t>
            </a:r>
            <a:r>
              <a:rPr lang="en-US" baseline="0" dirty="0" smtClean="0"/>
              <a:t> organizers for the invitation to discuss this paper. It’s a real pleasure to be in Hong Kong for the first time.</a:t>
            </a:r>
          </a:p>
          <a:p>
            <a:endParaRPr lang="en-US" baseline="0" dirty="0" smtClean="0"/>
          </a:p>
          <a:p>
            <a:r>
              <a:rPr lang="en-US" baseline="0" dirty="0" smtClean="0"/>
              <a:t>Over the past few years emerging markets economies have experienced large fluctuations in capital flows and currency valuation. </a:t>
            </a:r>
          </a:p>
          <a:p>
            <a:endParaRPr lang="en-US" baseline="0" dirty="0" smtClean="0"/>
          </a:p>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2473325" y="341313"/>
            <a:ext cx="3302000" cy="2525712"/>
          </a:xfrm>
          <a:ln/>
        </p:spPr>
      </p:sp>
      <p:sp>
        <p:nvSpPr>
          <p:cNvPr id="47107" name="Rectangle 3"/>
          <p:cNvSpPr>
            <a:spLocks noGrp="1" noChangeArrowheads="1"/>
          </p:cNvSpPr>
          <p:nvPr>
            <p:ph type="body" idx="1"/>
          </p:nvPr>
        </p:nvSpPr>
        <p:spPr>
          <a:xfrm>
            <a:off x="227014" y="3033713"/>
            <a:ext cx="9185275" cy="990601"/>
          </a:xfrm>
          <a:noFill/>
          <a:ln/>
        </p:spPr>
        <p:txBody>
          <a:bodyPr/>
          <a:lstStyle/>
          <a:p>
            <a:r>
              <a:rPr lang="en-US" dirty="0" smtClean="0"/>
              <a:t>First instance this chart plots bond and</a:t>
            </a:r>
            <a:r>
              <a:rPr lang="en-US" baseline="0" dirty="0" smtClean="0"/>
              <a:t> equity flows to EMEs between January 2012 and October 2013. It shows large inflows when the Fed started a third round of asset purchases in September 2012 and it then shows a dramatic reversal in June 2013 following initial communications about tapering asset purchases. </a:t>
            </a: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2473325" y="341313"/>
            <a:ext cx="3302000" cy="2525712"/>
          </a:xfrm>
          <a:ln/>
        </p:spPr>
      </p:sp>
      <p:sp>
        <p:nvSpPr>
          <p:cNvPr id="47107" name="Rectangle 3"/>
          <p:cNvSpPr>
            <a:spLocks noGrp="1" noChangeArrowheads="1"/>
          </p:cNvSpPr>
          <p:nvPr>
            <p:ph type="body" idx="1"/>
          </p:nvPr>
        </p:nvSpPr>
        <p:spPr>
          <a:xfrm>
            <a:off x="227014" y="3033713"/>
            <a:ext cx="9185275" cy="990601"/>
          </a:xfrm>
          <a:noFill/>
          <a:ln/>
        </p:spPr>
        <p:txBody>
          <a:bodyPr/>
          <a:lstStyle/>
          <a:p>
            <a:r>
              <a:rPr lang="en-US" dirty="0" smtClean="0"/>
              <a:t>Similarly,</a:t>
            </a:r>
            <a:r>
              <a:rPr lang="en-US" baseline="0" dirty="0" smtClean="0"/>
              <a:t> from May to December 2013, most EMEs experienced large depreciation of their currencies. </a:t>
            </a:r>
          </a:p>
          <a:p>
            <a:endParaRPr lang="en-US"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en-US" baseline="0" dirty="0" smtClean="0"/>
              <a:t>So, as a first pass, these charts are suggestive that unconventional monetary policy in the US have important spillover effects in EMEs. The goal of the paper by Andy and his colleagues is to more precisely and more formally document the effects of UP and how they affected economic activity in emerging markets. </a:t>
            </a:r>
            <a:endParaRPr lang="en-US" dirty="0" smtClean="0"/>
          </a:p>
          <a:p>
            <a:endParaRPr lang="en-US" baseline="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clearly this is an important and timely issue to study. It’s also a very ambitious project. Documenting</a:t>
            </a:r>
            <a:r>
              <a:rPr lang="en-US" baseline="0" dirty="0" smtClean="0"/>
              <a:t> the effects of unconventional policies in the US is challenging enough without tagging on 17 other countries! </a:t>
            </a:r>
          </a:p>
          <a:p>
            <a:endParaRPr lang="en-US" baseline="0" dirty="0" smtClean="0"/>
          </a:p>
          <a:p>
            <a:r>
              <a:rPr lang="en-US" dirty="0" smtClean="0"/>
              <a:t>It’s also ambitious</a:t>
            </a:r>
            <a:r>
              <a:rPr lang="en-US" baseline="0" dirty="0" smtClean="0"/>
              <a:t> </a:t>
            </a:r>
            <a:r>
              <a:rPr lang="en-US" dirty="0" smtClean="0"/>
              <a:t>because you need to tackle the issue of the ZLB</a:t>
            </a:r>
            <a:r>
              <a:rPr lang="en-US" baseline="0" dirty="0" smtClean="0"/>
              <a:t> and in this regard I found the use of an estimated shadow rate from term structure models to be a priori a very interesting approach. </a:t>
            </a:r>
          </a:p>
          <a:p>
            <a:endParaRPr lang="en-US" baseline="0" dirty="0" smtClean="0"/>
          </a:p>
          <a:p>
            <a:r>
              <a:rPr lang="en-US" baseline="0" dirty="0" smtClean="0"/>
              <a:t>Similarly, I liked the idea of using cross-border bank lending to partly measure cross-country linkages, though I also thought the paper didn’t really showcase the importance of this new approach in the paper. </a:t>
            </a:r>
            <a:endParaRPr lang="en-US" dirty="0"/>
          </a:p>
        </p:txBody>
      </p:sp>
    </p:spTree>
    <p:extLst>
      <p:ext uri="{BB962C8B-B14F-4D97-AF65-F5344CB8AC3E}">
        <p14:creationId xmlns:p14="http://schemas.microsoft.com/office/powerpoint/2010/main" val="9003781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so there are many results in this paper. This is</a:t>
            </a:r>
            <a:r>
              <a:rPr lang="en-US" baseline="0" dirty="0" smtClean="0"/>
              <a:t> my main take-away. </a:t>
            </a:r>
            <a:endParaRPr lang="en-US" dirty="0"/>
          </a:p>
        </p:txBody>
      </p:sp>
    </p:spTree>
    <p:extLst>
      <p:ext uri="{BB962C8B-B14F-4D97-AF65-F5344CB8AC3E}">
        <p14:creationId xmlns:p14="http://schemas.microsoft.com/office/powerpoint/2010/main" val="3356273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2473325" y="341313"/>
            <a:ext cx="3302000" cy="2525712"/>
          </a:xfrm>
          <a:ln/>
        </p:spPr>
      </p:sp>
      <p:sp>
        <p:nvSpPr>
          <p:cNvPr id="47107" name="Rectangle 3"/>
          <p:cNvSpPr>
            <a:spLocks noGrp="1" noChangeArrowheads="1"/>
          </p:cNvSpPr>
          <p:nvPr>
            <p:ph type="body" idx="1"/>
          </p:nvPr>
        </p:nvSpPr>
        <p:spPr>
          <a:xfrm>
            <a:off x="227014" y="3033713"/>
            <a:ext cx="9185275" cy="990601"/>
          </a:xfrm>
          <a:noFill/>
          <a:ln/>
        </p:spPr>
        <p:txBody>
          <a:bodyP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29496" y="2311421"/>
            <a:ext cx="8267621" cy="1594909"/>
          </a:xfrm>
        </p:spPr>
        <p:txBody>
          <a:bodyPr/>
          <a:lstStyle>
            <a:lvl1pPr>
              <a:defRPr>
                <a:latin typeface="cmss10" pitchFamily="34" charset="0"/>
              </a:defRPr>
            </a:lvl1pPr>
          </a:lstStyle>
          <a:p>
            <a:r>
              <a:rPr lang="en-US" smtClean="0"/>
              <a:t>Click to edit Master title style</a:t>
            </a:r>
            <a:endParaRPr lang="en-US"/>
          </a:p>
        </p:txBody>
      </p:sp>
      <p:sp>
        <p:nvSpPr>
          <p:cNvPr id="3" name="Subtitle 2"/>
          <p:cNvSpPr>
            <a:spLocks noGrp="1"/>
          </p:cNvSpPr>
          <p:nvPr>
            <p:ph type="subTitle" idx="1"/>
          </p:nvPr>
        </p:nvSpPr>
        <p:spPr>
          <a:xfrm>
            <a:off x="1458992" y="4216347"/>
            <a:ext cx="6808629" cy="1901490"/>
          </a:xfrm>
        </p:spPr>
        <p:txBody>
          <a:bodyPr/>
          <a:lstStyle>
            <a:lvl1pPr marL="0" indent="0" algn="ctr">
              <a:buNone/>
              <a:defRPr>
                <a:latin typeface="cmss10" pitchFamily="34" charset="0"/>
              </a:defRPr>
            </a:lvl1pPr>
            <a:lvl2pPr marL="490335" indent="0" algn="ctr">
              <a:buNone/>
              <a:defRPr/>
            </a:lvl2pPr>
            <a:lvl3pPr marL="980672" indent="0" algn="ctr">
              <a:buNone/>
              <a:defRPr/>
            </a:lvl3pPr>
            <a:lvl4pPr marL="1471008" indent="0" algn="ctr">
              <a:buNone/>
              <a:defRPr/>
            </a:lvl4pPr>
            <a:lvl5pPr marL="1961343" indent="0" algn="ctr">
              <a:buNone/>
              <a:defRPr/>
            </a:lvl5pPr>
            <a:lvl6pPr marL="2451682" indent="0" algn="ctr">
              <a:buNone/>
              <a:defRPr/>
            </a:lvl6pPr>
            <a:lvl7pPr marL="2942017" indent="0" algn="ctr">
              <a:buNone/>
              <a:defRPr/>
            </a:lvl7pPr>
            <a:lvl8pPr marL="3432353" indent="0" algn="ctr">
              <a:buNone/>
              <a:defRPr/>
            </a:lvl8pPr>
            <a:lvl9pPr marL="3922688"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89684" y="330694"/>
            <a:ext cx="2188488" cy="631591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24220" y="330694"/>
            <a:ext cx="6403354" cy="631591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24220" y="330694"/>
            <a:ext cx="8753952" cy="942134"/>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24220" y="1736151"/>
            <a:ext cx="4295921" cy="49104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82251" y="1736143"/>
            <a:ext cx="4295921" cy="23716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82251" y="4273186"/>
            <a:ext cx="4295921" cy="237341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68335" y="4781290"/>
            <a:ext cx="8267621" cy="1477788"/>
          </a:xfrm>
        </p:spPr>
        <p:txBody>
          <a:bodyPr anchor="t"/>
          <a:lstStyle>
            <a:lvl1pPr algn="l">
              <a:defRPr sz="4300" b="1" cap="all"/>
            </a:lvl1pPr>
          </a:lstStyle>
          <a:p>
            <a:r>
              <a:rPr lang="en-US" smtClean="0"/>
              <a:t>Click to edit Master title style</a:t>
            </a:r>
            <a:endParaRPr lang="en-US"/>
          </a:p>
        </p:txBody>
      </p:sp>
      <p:sp>
        <p:nvSpPr>
          <p:cNvPr id="3" name="Text Placeholder 2"/>
          <p:cNvSpPr>
            <a:spLocks noGrp="1"/>
          </p:cNvSpPr>
          <p:nvPr>
            <p:ph type="body" idx="1"/>
          </p:nvPr>
        </p:nvSpPr>
        <p:spPr>
          <a:xfrm>
            <a:off x="768335" y="3153656"/>
            <a:ext cx="8267621" cy="1627634"/>
          </a:xfrm>
        </p:spPr>
        <p:txBody>
          <a:bodyPr anchor="b"/>
          <a:lstStyle>
            <a:lvl1pPr marL="0" indent="0">
              <a:buNone/>
              <a:defRPr sz="2100"/>
            </a:lvl1pPr>
            <a:lvl2pPr marL="490335" indent="0">
              <a:buNone/>
              <a:defRPr sz="1900"/>
            </a:lvl2pPr>
            <a:lvl3pPr marL="980672" indent="0">
              <a:buNone/>
              <a:defRPr sz="1700"/>
            </a:lvl3pPr>
            <a:lvl4pPr marL="1471008" indent="0">
              <a:buNone/>
              <a:defRPr sz="1500"/>
            </a:lvl4pPr>
            <a:lvl5pPr marL="1961343" indent="0">
              <a:buNone/>
              <a:defRPr sz="1500"/>
            </a:lvl5pPr>
            <a:lvl6pPr marL="2451682" indent="0">
              <a:buNone/>
              <a:defRPr sz="1500"/>
            </a:lvl6pPr>
            <a:lvl7pPr marL="2942017" indent="0">
              <a:buNone/>
              <a:defRPr sz="1500"/>
            </a:lvl7pPr>
            <a:lvl8pPr marL="3432353" indent="0">
              <a:buNone/>
              <a:defRPr sz="1500"/>
            </a:lvl8pPr>
            <a:lvl9pPr marL="3922688" indent="0">
              <a:buNone/>
              <a:defRPr sz="15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24220" y="1736151"/>
            <a:ext cx="4295921" cy="4910461"/>
          </a:xfrm>
        </p:spPr>
        <p:txBody>
          <a:bodyPr/>
          <a:lstStyle>
            <a:lvl1pPr>
              <a:defRPr sz="3000"/>
            </a:lvl1pPr>
            <a:lvl2pPr>
              <a:defRPr sz="2600"/>
            </a:lvl2pPr>
            <a:lvl3pPr>
              <a:defRPr sz="21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82251" y="1736151"/>
            <a:ext cx="4295921" cy="4910461"/>
          </a:xfrm>
        </p:spPr>
        <p:txBody>
          <a:bodyPr/>
          <a:lstStyle>
            <a:lvl1pPr>
              <a:defRPr sz="3000"/>
            </a:lvl1pPr>
            <a:lvl2pPr>
              <a:defRPr sz="2600"/>
            </a:lvl2pPr>
            <a:lvl3pPr>
              <a:defRPr sz="21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86331" y="297970"/>
            <a:ext cx="8753952" cy="1240102"/>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86331" y="1665527"/>
            <a:ext cx="4297610" cy="694112"/>
          </a:xfrm>
        </p:spPr>
        <p:txBody>
          <a:bodyPr anchor="b"/>
          <a:lstStyle>
            <a:lvl1pPr marL="0" indent="0">
              <a:buNone/>
              <a:defRPr sz="2600" b="1"/>
            </a:lvl1pPr>
            <a:lvl2pPr marL="490335" indent="0">
              <a:buNone/>
              <a:defRPr sz="2100" b="1"/>
            </a:lvl2pPr>
            <a:lvl3pPr marL="980672" indent="0">
              <a:buNone/>
              <a:defRPr sz="1900" b="1"/>
            </a:lvl3pPr>
            <a:lvl4pPr marL="1471008" indent="0">
              <a:buNone/>
              <a:defRPr sz="1700" b="1"/>
            </a:lvl4pPr>
            <a:lvl5pPr marL="1961343" indent="0">
              <a:buNone/>
              <a:defRPr sz="1700" b="1"/>
            </a:lvl5pPr>
            <a:lvl6pPr marL="2451682" indent="0">
              <a:buNone/>
              <a:defRPr sz="1700" b="1"/>
            </a:lvl6pPr>
            <a:lvl7pPr marL="2942017" indent="0">
              <a:buNone/>
              <a:defRPr sz="1700" b="1"/>
            </a:lvl7pPr>
            <a:lvl8pPr marL="3432353" indent="0">
              <a:buNone/>
              <a:defRPr sz="1700" b="1"/>
            </a:lvl8pPr>
            <a:lvl9pPr marL="3922688" indent="0">
              <a:buNone/>
              <a:defRPr sz="1700" b="1"/>
            </a:lvl9pPr>
          </a:lstStyle>
          <a:p>
            <a:pPr lvl="0"/>
            <a:r>
              <a:rPr lang="en-US" smtClean="0"/>
              <a:t>Click to edit Master text styles</a:t>
            </a:r>
          </a:p>
        </p:txBody>
      </p:sp>
      <p:sp>
        <p:nvSpPr>
          <p:cNvPr id="4" name="Content Placeholder 3"/>
          <p:cNvSpPr>
            <a:spLocks noGrp="1"/>
          </p:cNvSpPr>
          <p:nvPr>
            <p:ph sz="half" idx="2"/>
          </p:nvPr>
        </p:nvSpPr>
        <p:spPr>
          <a:xfrm>
            <a:off x="486331" y="2359642"/>
            <a:ext cx="4297610" cy="4286965"/>
          </a:xfrm>
        </p:spPr>
        <p:txBody>
          <a:bodyPr/>
          <a:lstStyle>
            <a:lvl1pPr>
              <a:defRPr sz="2600"/>
            </a:lvl1pPr>
            <a:lvl2pPr>
              <a:defRPr sz="21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40988" y="1665527"/>
            <a:ext cx="4299298" cy="694112"/>
          </a:xfrm>
        </p:spPr>
        <p:txBody>
          <a:bodyPr anchor="b"/>
          <a:lstStyle>
            <a:lvl1pPr marL="0" indent="0">
              <a:buNone/>
              <a:defRPr sz="2600" b="1"/>
            </a:lvl1pPr>
            <a:lvl2pPr marL="490335" indent="0">
              <a:buNone/>
              <a:defRPr sz="2100" b="1"/>
            </a:lvl2pPr>
            <a:lvl3pPr marL="980672" indent="0">
              <a:buNone/>
              <a:defRPr sz="1900" b="1"/>
            </a:lvl3pPr>
            <a:lvl4pPr marL="1471008" indent="0">
              <a:buNone/>
              <a:defRPr sz="1700" b="1"/>
            </a:lvl4pPr>
            <a:lvl5pPr marL="1961343" indent="0">
              <a:buNone/>
              <a:defRPr sz="1700" b="1"/>
            </a:lvl5pPr>
            <a:lvl6pPr marL="2451682" indent="0">
              <a:buNone/>
              <a:defRPr sz="1700" b="1"/>
            </a:lvl6pPr>
            <a:lvl7pPr marL="2942017" indent="0">
              <a:buNone/>
              <a:defRPr sz="1700" b="1"/>
            </a:lvl7pPr>
            <a:lvl8pPr marL="3432353" indent="0">
              <a:buNone/>
              <a:defRPr sz="1700" b="1"/>
            </a:lvl8pPr>
            <a:lvl9pPr marL="3922688" indent="0">
              <a:buNone/>
              <a:defRPr sz="1700" b="1"/>
            </a:lvl9pPr>
          </a:lstStyle>
          <a:p>
            <a:pPr lvl="0"/>
            <a:r>
              <a:rPr lang="en-US" smtClean="0"/>
              <a:t>Click to edit Master text styles</a:t>
            </a:r>
          </a:p>
        </p:txBody>
      </p:sp>
      <p:sp>
        <p:nvSpPr>
          <p:cNvPr id="6" name="Content Placeholder 5"/>
          <p:cNvSpPr>
            <a:spLocks noGrp="1"/>
          </p:cNvSpPr>
          <p:nvPr>
            <p:ph sz="quarter" idx="4"/>
          </p:nvPr>
        </p:nvSpPr>
        <p:spPr>
          <a:xfrm>
            <a:off x="4940988" y="2359642"/>
            <a:ext cx="4299298" cy="4286965"/>
          </a:xfrm>
        </p:spPr>
        <p:txBody>
          <a:bodyPr/>
          <a:lstStyle>
            <a:lvl1pPr>
              <a:defRPr sz="2600"/>
            </a:lvl1pPr>
            <a:lvl2pPr>
              <a:defRPr sz="21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86338" y="296246"/>
            <a:ext cx="3199989" cy="1260771"/>
          </a:xfrm>
        </p:spPr>
        <p:txBody>
          <a:bodyPr anchor="b"/>
          <a:lstStyle>
            <a:lvl1pPr algn="l">
              <a:defRPr sz="2100" b="1"/>
            </a:lvl1pPr>
          </a:lstStyle>
          <a:p>
            <a:r>
              <a:rPr lang="en-US" smtClean="0"/>
              <a:t>Click to edit Master title style</a:t>
            </a:r>
            <a:endParaRPr lang="en-US"/>
          </a:p>
        </p:txBody>
      </p:sp>
      <p:sp>
        <p:nvSpPr>
          <p:cNvPr id="3" name="Content Placeholder 2"/>
          <p:cNvSpPr>
            <a:spLocks noGrp="1"/>
          </p:cNvSpPr>
          <p:nvPr>
            <p:ph idx="1"/>
          </p:nvPr>
        </p:nvSpPr>
        <p:spPr>
          <a:xfrm>
            <a:off x="3802835" y="296255"/>
            <a:ext cx="5437447" cy="6350357"/>
          </a:xfrm>
        </p:spPr>
        <p:txBody>
          <a:bodyPr/>
          <a:lstStyle>
            <a:lvl1pPr>
              <a:defRPr sz="3400"/>
            </a:lvl1pPr>
            <a:lvl2pPr>
              <a:defRPr sz="3000"/>
            </a:lvl2pPr>
            <a:lvl3pPr>
              <a:defRPr sz="26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86338" y="1557025"/>
            <a:ext cx="3199989" cy="5089587"/>
          </a:xfrm>
        </p:spPr>
        <p:txBody>
          <a:bodyPr/>
          <a:lstStyle>
            <a:lvl1pPr marL="0" indent="0">
              <a:buNone/>
              <a:defRPr sz="1500"/>
            </a:lvl1pPr>
            <a:lvl2pPr marL="490335" indent="0">
              <a:buNone/>
              <a:defRPr sz="1300"/>
            </a:lvl2pPr>
            <a:lvl3pPr marL="980672" indent="0">
              <a:buNone/>
              <a:defRPr sz="1100"/>
            </a:lvl3pPr>
            <a:lvl4pPr marL="1471008" indent="0">
              <a:buNone/>
              <a:defRPr sz="1000"/>
            </a:lvl4pPr>
            <a:lvl5pPr marL="1961343" indent="0">
              <a:buNone/>
              <a:defRPr sz="1000"/>
            </a:lvl5pPr>
            <a:lvl6pPr marL="2451682" indent="0">
              <a:buNone/>
              <a:defRPr sz="1000"/>
            </a:lvl6pPr>
            <a:lvl7pPr marL="2942017" indent="0">
              <a:buNone/>
              <a:defRPr sz="1000"/>
            </a:lvl7pPr>
            <a:lvl8pPr marL="3432353" indent="0">
              <a:buNone/>
              <a:defRPr sz="1000"/>
            </a:lvl8pPr>
            <a:lvl9pPr marL="3922688" indent="0">
              <a:buNone/>
              <a:defRPr sz="10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06484" y="5208431"/>
            <a:ext cx="5835968" cy="614885"/>
          </a:xfrm>
        </p:spPr>
        <p:txBody>
          <a:bodyPr anchor="b"/>
          <a:lstStyle>
            <a:lvl1pPr algn="l">
              <a:defRPr sz="2100" b="1"/>
            </a:lvl1pPr>
          </a:lstStyle>
          <a:p>
            <a:r>
              <a:rPr lang="en-US" smtClean="0"/>
              <a:t>Click to edit Master title style</a:t>
            </a:r>
            <a:endParaRPr lang="en-US"/>
          </a:p>
        </p:txBody>
      </p:sp>
      <p:sp>
        <p:nvSpPr>
          <p:cNvPr id="3" name="Picture Placeholder 2"/>
          <p:cNvSpPr>
            <a:spLocks noGrp="1"/>
          </p:cNvSpPr>
          <p:nvPr>
            <p:ph type="pic" idx="1"/>
          </p:nvPr>
        </p:nvSpPr>
        <p:spPr>
          <a:xfrm>
            <a:off x="1906484" y="664832"/>
            <a:ext cx="5835968" cy="4464368"/>
          </a:xfrm>
        </p:spPr>
        <p:txBody>
          <a:bodyPr/>
          <a:lstStyle>
            <a:lvl1pPr marL="0" indent="0">
              <a:buNone/>
              <a:defRPr sz="3400"/>
            </a:lvl1pPr>
            <a:lvl2pPr marL="490335" indent="0">
              <a:buNone/>
              <a:defRPr sz="3000"/>
            </a:lvl2pPr>
            <a:lvl3pPr marL="980672" indent="0">
              <a:buNone/>
              <a:defRPr sz="2600"/>
            </a:lvl3pPr>
            <a:lvl4pPr marL="1471008" indent="0">
              <a:buNone/>
              <a:defRPr sz="2100"/>
            </a:lvl4pPr>
            <a:lvl5pPr marL="1961343" indent="0">
              <a:buNone/>
              <a:defRPr sz="2100"/>
            </a:lvl5pPr>
            <a:lvl6pPr marL="2451682" indent="0">
              <a:buNone/>
              <a:defRPr sz="2100"/>
            </a:lvl6pPr>
            <a:lvl7pPr marL="2942017" indent="0">
              <a:buNone/>
              <a:defRPr sz="2100"/>
            </a:lvl7pPr>
            <a:lvl8pPr marL="3432353" indent="0">
              <a:buNone/>
              <a:defRPr sz="2100"/>
            </a:lvl8pPr>
            <a:lvl9pPr marL="3922688" indent="0">
              <a:buNone/>
              <a:defRPr sz="2100"/>
            </a:lvl9pPr>
          </a:lstStyle>
          <a:p>
            <a:endParaRPr lang="en-US"/>
          </a:p>
        </p:txBody>
      </p:sp>
      <p:sp>
        <p:nvSpPr>
          <p:cNvPr id="4" name="Text Placeholder 3"/>
          <p:cNvSpPr>
            <a:spLocks noGrp="1"/>
          </p:cNvSpPr>
          <p:nvPr>
            <p:ph type="body" sz="half" idx="2"/>
          </p:nvPr>
        </p:nvSpPr>
        <p:spPr>
          <a:xfrm>
            <a:off x="1906484" y="5823314"/>
            <a:ext cx="5835968" cy="873238"/>
          </a:xfrm>
        </p:spPr>
        <p:txBody>
          <a:bodyPr/>
          <a:lstStyle>
            <a:lvl1pPr marL="0" indent="0">
              <a:buNone/>
              <a:defRPr sz="1500"/>
            </a:lvl1pPr>
            <a:lvl2pPr marL="490335" indent="0">
              <a:buNone/>
              <a:defRPr sz="1300"/>
            </a:lvl2pPr>
            <a:lvl3pPr marL="980672" indent="0">
              <a:buNone/>
              <a:defRPr sz="1100"/>
            </a:lvl3pPr>
            <a:lvl4pPr marL="1471008" indent="0">
              <a:buNone/>
              <a:defRPr sz="1000"/>
            </a:lvl4pPr>
            <a:lvl5pPr marL="1961343" indent="0">
              <a:buNone/>
              <a:defRPr sz="1000"/>
            </a:lvl5pPr>
            <a:lvl6pPr marL="2451682" indent="0">
              <a:buNone/>
              <a:defRPr sz="1000"/>
            </a:lvl6pPr>
            <a:lvl7pPr marL="2942017" indent="0">
              <a:buNone/>
              <a:defRPr sz="1000"/>
            </a:lvl7pPr>
            <a:lvl8pPr marL="3432353" indent="0">
              <a:buNone/>
              <a:defRPr sz="1000"/>
            </a:lvl8pPr>
            <a:lvl9pPr marL="3922688" indent="0">
              <a:buNone/>
              <a:defRPr sz="10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600" name="Rectangle 8"/>
          <p:cNvSpPr>
            <a:spLocks noChangeArrowheads="1"/>
          </p:cNvSpPr>
          <p:nvPr userDrawn="1"/>
        </p:nvSpPr>
        <p:spPr bwMode="auto">
          <a:xfrm>
            <a:off x="4" y="7"/>
            <a:ext cx="4863307" cy="466761"/>
          </a:xfrm>
          <a:prstGeom prst="rect">
            <a:avLst/>
          </a:prstGeom>
          <a:solidFill>
            <a:schemeClr val="tx1"/>
          </a:solidFill>
          <a:ln w="9525" algn="ctr">
            <a:noFill/>
            <a:miter lim="800000"/>
            <a:headEnd/>
            <a:tailEnd/>
          </a:ln>
          <a:effectLst/>
        </p:spPr>
        <p:txBody>
          <a:bodyPr wrap="none" lIns="98071" tIns="49036" rIns="98071" bIns="49036" anchor="ctr"/>
          <a:lstStyle/>
          <a:p>
            <a:endParaRPr lang="en-US"/>
          </a:p>
        </p:txBody>
      </p:sp>
      <p:sp>
        <p:nvSpPr>
          <p:cNvPr id="238601" name="Rectangle 9"/>
          <p:cNvSpPr>
            <a:spLocks noChangeArrowheads="1"/>
          </p:cNvSpPr>
          <p:nvPr userDrawn="1"/>
        </p:nvSpPr>
        <p:spPr bwMode="auto">
          <a:xfrm>
            <a:off x="4848116" y="-15495"/>
            <a:ext cx="4878504" cy="466761"/>
          </a:xfrm>
          <a:prstGeom prst="rect">
            <a:avLst/>
          </a:prstGeom>
          <a:solidFill>
            <a:srgbClr val="000099">
              <a:alpha val="75000"/>
            </a:srgbClr>
          </a:solidFill>
          <a:ln w="9525" algn="ctr">
            <a:noFill/>
            <a:miter lim="800000"/>
            <a:headEnd/>
            <a:tailEnd/>
          </a:ln>
          <a:effectLst/>
        </p:spPr>
        <p:txBody>
          <a:bodyPr wrap="none" lIns="98071" tIns="49036" rIns="98071" bIns="49036" anchor="ctr"/>
          <a:lstStyle/>
          <a:p>
            <a:endParaRPr lang="en-US"/>
          </a:p>
        </p:txBody>
      </p:sp>
      <p:sp>
        <p:nvSpPr>
          <p:cNvPr id="238602" name="Rectangle 10"/>
          <p:cNvSpPr>
            <a:spLocks noChangeArrowheads="1"/>
          </p:cNvSpPr>
          <p:nvPr userDrawn="1"/>
        </p:nvSpPr>
        <p:spPr bwMode="auto">
          <a:xfrm>
            <a:off x="0" y="451260"/>
            <a:ext cx="9726613" cy="644164"/>
          </a:xfrm>
          <a:prstGeom prst="rect">
            <a:avLst/>
          </a:prstGeom>
          <a:gradFill rotWithShape="1">
            <a:gsLst>
              <a:gs pos="0">
                <a:srgbClr val="000099">
                  <a:alpha val="67000"/>
                </a:srgbClr>
              </a:gs>
              <a:gs pos="100000">
                <a:srgbClr val="000099">
                  <a:gamma/>
                  <a:shade val="0"/>
                  <a:invGamma/>
                </a:srgbClr>
              </a:gs>
            </a:gsLst>
            <a:lin ang="0" scaled="1"/>
          </a:gradFill>
          <a:ln w="9525" algn="ctr">
            <a:noFill/>
            <a:miter lim="800000"/>
            <a:headEnd/>
            <a:tailEnd/>
          </a:ln>
          <a:effectLst/>
        </p:spPr>
        <p:txBody>
          <a:bodyPr wrap="none" lIns="98071" tIns="49036" rIns="98071" bIns="49036" anchor="ctr"/>
          <a:lstStyle/>
          <a:p>
            <a:endParaRPr lang="en-US"/>
          </a:p>
        </p:txBody>
      </p:sp>
      <p:sp>
        <p:nvSpPr>
          <p:cNvPr id="238594" name="Rectangle 2"/>
          <p:cNvSpPr>
            <a:spLocks noGrp="1" noChangeArrowheads="1"/>
          </p:cNvSpPr>
          <p:nvPr>
            <p:ph type="title"/>
          </p:nvPr>
        </p:nvSpPr>
        <p:spPr bwMode="auto">
          <a:xfrm>
            <a:off x="324220" y="330694"/>
            <a:ext cx="8753952" cy="942134"/>
          </a:xfrm>
          <a:prstGeom prst="rect">
            <a:avLst/>
          </a:prstGeom>
          <a:noFill/>
          <a:ln w="9525">
            <a:noFill/>
            <a:miter lim="800000"/>
            <a:headEnd/>
            <a:tailEnd/>
          </a:ln>
          <a:effectLst/>
        </p:spPr>
        <p:txBody>
          <a:bodyPr vert="horz" wrap="square" lIns="98071" tIns="49036" rIns="98071" bIns="49036" numCol="1" anchor="ctr" anchorCtr="0" compatLnSpc="1">
            <a:prstTxWarp prst="textNoShape">
              <a:avLst/>
            </a:prstTxWarp>
          </a:bodyPr>
          <a:lstStyle/>
          <a:p>
            <a:pPr lvl="0"/>
            <a:r>
              <a:rPr lang="en-US" smtClean="0"/>
              <a:t>Click to edit Master title style</a:t>
            </a:r>
          </a:p>
        </p:txBody>
      </p:sp>
      <p:sp>
        <p:nvSpPr>
          <p:cNvPr id="238595" name="Rectangle 3"/>
          <p:cNvSpPr>
            <a:spLocks noGrp="1" noChangeArrowheads="1"/>
          </p:cNvSpPr>
          <p:nvPr>
            <p:ph type="body" idx="1"/>
          </p:nvPr>
        </p:nvSpPr>
        <p:spPr bwMode="auto">
          <a:xfrm>
            <a:off x="324220" y="1736150"/>
            <a:ext cx="8753952" cy="4910461"/>
          </a:xfrm>
          <a:prstGeom prst="rect">
            <a:avLst/>
          </a:prstGeom>
          <a:noFill/>
          <a:ln w="9525">
            <a:noFill/>
            <a:miter lim="800000"/>
            <a:headEnd/>
            <a:tailEnd/>
          </a:ln>
          <a:effectLst/>
        </p:spPr>
        <p:txBody>
          <a:bodyPr vert="horz" wrap="square" lIns="98071" tIns="49036" rIns="98071" bIns="49036"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38604" name="Rectangle 12"/>
          <p:cNvSpPr>
            <a:spLocks noChangeArrowheads="1"/>
          </p:cNvSpPr>
          <p:nvPr userDrawn="1"/>
        </p:nvSpPr>
        <p:spPr bwMode="auto">
          <a:xfrm>
            <a:off x="4" y="7259765"/>
            <a:ext cx="4863307" cy="198071"/>
          </a:xfrm>
          <a:prstGeom prst="rect">
            <a:avLst/>
          </a:prstGeom>
          <a:solidFill>
            <a:schemeClr val="tx1"/>
          </a:solidFill>
          <a:ln w="9525" algn="ctr">
            <a:noFill/>
            <a:miter lim="800000"/>
            <a:headEnd/>
            <a:tailEnd/>
          </a:ln>
          <a:effectLst/>
        </p:spPr>
        <p:txBody>
          <a:bodyPr wrap="none" lIns="98071" tIns="49036" rIns="98071" bIns="49036" anchor="ctr"/>
          <a:lstStyle/>
          <a:p>
            <a:endParaRPr lang="en-US"/>
          </a:p>
        </p:txBody>
      </p:sp>
      <p:sp>
        <p:nvSpPr>
          <p:cNvPr id="238605" name="Rectangle 13"/>
          <p:cNvSpPr>
            <a:spLocks noChangeArrowheads="1"/>
          </p:cNvSpPr>
          <p:nvPr userDrawn="1"/>
        </p:nvSpPr>
        <p:spPr bwMode="auto">
          <a:xfrm>
            <a:off x="4863306" y="7258043"/>
            <a:ext cx="4863307" cy="198072"/>
          </a:xfrm>
          <a:prstGeom prst="rect">
            <a:avLst/>
          </a:prstGeom>
          <a:solidFill>
            <a:srgbClr val="000099">
              <a:alpha val="75000"/>
            </a:srgbClr>
          </a:solidFill>
          <a:ln w="9525" algn="ctr">
            <a:noFill/>
            <a:miter lim="800000"/>
            <a:headEnd/>
            <a:tailEnd/>
          </a:ln>
          <a:effectLst/>
        </p:spPr>
        <p:txBody>
          <a:bodyPr wrap="none" lIns="98071" tIns="49036" rIns="98071" bIns="49036" anchor="ctr"/>
          <a:lstStyle/>
          <a:p>
            <a:endParaRPr lang="en-US"/>
          </a:p>
        </p:txBody>
      </p:sp>
    </p:spTree>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 id="2147483814" r:id="rId12"/>
  </p:sldLayoutIdLst>
  <p:txStyles>
    <p:titleStyle>
      <a:lvl1pPr algn="l" rtl="0" fontAlgn="base">
        <a:spcBef>
          <a:spcPct val="0"/>
        </a:spcBef>
        <a:spcAft>
          <a:spcPct val="0"/>
        </a:spcAft>
        <a:defRPr sz="3400">
          <a:solidFill>
            <a:schemeClr val="bg1"/>
          </a:solidFill>
          <a:latin typeface="+mj-lt"/>
          <a:ea typeface="+mj-ea"/>
          <a:cs typeface="+mj-cs"/>
        </a:defRPr>
      </a:lvl1pPr>
      <a:lvl2pPr algn="l" rtl="0" fontAlgn="base">
        <a:spcBef>
          <a:spcPct val="0"/>
        </a:spcBef>
        <a:spcAft>
          <a:spcPct val="0"/>
        </a:spcAft>
        <a:defRPr sz="3400">
          <a:solidFill>
            <a:schemeClr val="bg1"/>
          </a:solidFill>
          <a:latin typeface="Arial" charset="0"/>
        </a:defRPr>
      </a:lvl2pPr>
      <a:lvl3pPr algn="l" rtl="0" fontAlgn="base">
        <a:spcBef>
          <a:spcPct val="0"/>
        </a:spcBef>
        <a:spcAft>
          <a:spcPct val="0"/>
        </a:spcAft>
        <a:defRPr sz="3400">
          <a:solidFill>
            <a:schemeClr val="bg1"/>
          </a:solidFill>
          <a:latin typeface="Arial" charset="0"/>
        </a:defRPr>
      </a:lvl3pPr>
      <a:lvl4pPr algn="l" rtl="0" fontAlgn="base">
        <a:spcBef>
          <a:spcPct val="0"/>
        </a:spcBef>
        <a:spcAft>
          <a:spcPct val="0"/>
        </a:spcAft>
        <a:defRPr sz="3400">
          <a:solidFill>
            <a:schemeClr val="bg1"/>
          </a:solidFill>
          <a:latin typeface="Arial" charset="0"/>
        </a:defRPr>
      </a:lvl4pPr>
      <a:lvl5pPr algn="l" rtl="0" fontAlgn="base">
        <a:spcBef>
          <a:spcPct val="0"/>
        </a:spcBef>
        <a:spcAft>
          <a:spcPct val="0"/>
        </a:spcAft>
        <a:defRPr sz="3400">
          <a:solidFill>
            <a:schemeClr val="bg1"/>
          </a:solidFill>
          <a:latin typeface="Arial" charset="0"/>
        </a:defRPr>
      </a:lvl5pPr>
      <a:lvl6pPr marL="490356" algn="l" rtl="0" fontAlgn="base">
        <a:spcBef>
          <a:spcPct val="0"/>
        </a:spcBef>
        <a:spcAft>
          <a:spcPct val="0"/>
        </a:spcAft>
        <a:defRPr sz="3400">
          <a:solidFill>
            <a:schemeClr val="bg1"/>
          </a:solidFill>
          <a:latin typeface="Arial" charset="0"/>
        </a:defRPr>
      </a:lvl6pPr>
      <a:lvl7pPr marL="980714" algn="l" rtl="0" fontAlgn="base">
        <a:spcBef>
          <a:spcPct val="0"/>
        </a:spcBef>
        <a:spcAft>
          <a:spcPct val="0"/>
        </a:spcAft>
        <a:defRPr sz="3400">
          <a:solidFill>
            <a:schemeClr val="bg1"/>
          </a:solidFill>
          <a:latin typeface="Arial" charset="0"/>
        </a:defRPr>
      </a:lvl7pPr>
      <a:lvl8pPr marL="1471072" algn="l" rtl="0" fontAlgn="base">
        <a:spcBef>
          <a:spcPct val="0"/>
        </a:spcBef>
        <a:spcAft>
          <a:spcPct val="0"/>
        </a:spcAft>
        <a:defRPr sz="3400">
          <a:solidFill>
            <a:schemeClr val="bg1"/>
          </a:solidFill>
          <a:latin typeface="Arial" charset="0"/>
        </a:defRPr>
      </a:lvl8pPr>
      <a:lvl9pPr marL="1961428" algn="l" rtl="0" fontAlgn="base">
        <a:spcBef>
          <a:spcPct val="0"/>
        </a:spcBef>
        <a:spcAft>
          <a:spcPct val="0"/>
        </a:spcAft>
        <a:defRPr sz="3400">
          <a:solidFill>
            <a:schemeClr val="bg1"/>
          </a:solidFill>
          <a:latin typeface="Arial" charset="0"/>
        </a:defRPr>
      </a:lvl9pPr>
    </p:titleStyle>
    <p:bodyStyle>
      <a:lvl1pPr marL="367768" indent="-367768" algn="l" rtl="0" fontAlgn="base">
        <a:spcBef>
          <a:spcPct val="20000"/>
        </a:spcBef>
        <a:spcAft>
          <a:spcPct val="0"/>
        </a:spcAft>
        <a:buClr>
          <a:schemeClr val="accent2"/>
        </a:buClr>
        <a:buChar char="•"/>
        <a:defRPr sz="3400" b="1">
          <a:solidFill>
            <a:schemeClr val="tx1"/>
          </a:solidFill>
          <a:latin typeface="+mn-lt"/>
          <a:ea typeface="+mn-ea"/>
          <a:cs typeface="+mn-cs"/>
        </a:defRPr>
      </a:lvl1pPr>
      <a:lvl2pPr marL="796831" indent="-306474" algn="l" rtl="0" fontAlgn="base">
        <a:spcBef>
          <a:spcPct val="20000"/>
        </a:spcBef>
        <a:spcAft>
          <a:spcPct val="0"/>
        </a:spcAft>
        <a:buClr>
          <a:schemeClr val="accent2"/>
        </a:buClr>
        <a:buChar char="–"/>
        <a:defRPr sz="3000" b="1">
          <a:solidFill>
            <a:schemeClr val="tx1"/>
          </a:solidFill>
          <a:latin typeface="+mn-lt"/>
        </a:defRPr>
      </a:lvl2pPr>
      <a:lvl3pPr marL="1225893" indent="-245178" algn="l" rtl="0" fontAlgn="base">
        <a:spcBef>
          <a:spcPct val="20000"/>
        </a:spcBef>
        <a:spcAft>
          <a:spcPct val="0"/>
        </a:spcAft>
        <a:buClr>
          <a:schemeClr val="accent2"/>
        </a:buClr>
        <a:buChar char="•"/>
        <a:defRPr sz="2600" b="1">
          <a:solidFill>
            <a:schemeClr val="tx1"/>
          </a:solidFill>
          <a:latin typeface="+mn-lt"/>
        </a:defRPr>
      </a:lvl3pPr>
      <a:lvl4pPr marL="1716250" indent="-245178" algn="l" rtl="0" fontAlgn="base">
        <a:spcBef>
          <a:spcPct val="20000"/>
        </a:spcBef>
        <a:spcAft>
          <a:spcPct val="0"/>
        </a:spcAft>
        <a:buClr>
          <a:schemeClr val="accent2"/>
        </a:buClr>
        <a:buChar char="–"/>
        <a:defRPr sz="2100" b="1">
          <a:solidFill>
            <a:schemeClr val="tx1"/>
          </a:solidFill>
          <a:latin typeface="+mn-lt"/>
        </a:defRPr>
      </a:lvl4pPr>
      <a:lvl5pPr marL="2206607" indent="-245178" algn="l" rtl="0" fontAlgn="base">
        <a:spcBef>
          <a:spcPct val="20000"/>
        </a:spcBef>
        <a:spcAft>
          <a:spcPct val="0"/>
        </a:spcAft>
        <a:buClr>
          <a:schemeClr val="accent2"/>
        </a:buClr>
        <a:buChar char="»"/>
        <a:defRPr sz="2100" b="1">
          <a:solidFill>
            <a:schemeClr val="tx1"/>
          </a:solidFill>
          <a:latin typeface="+mn-lt"/>
        </a:defRPr>
      </a:lvl5pPr>
      <a:lvl6pPr marL="2696963" indent="-245178" algn="l" rtl="0" fontAlgn="base">
        <a:spcBef>
          <a:spcPct val="20000"/>
        </a:spcBef>
        <a:spcAft>
          <a:spcPct val="0"/>
        </a:spcAft>
        <a:buClr>
          <a:schemeClr val="accent2"/>
        </a:buClr>
        <a:buChar char="»"/>
        <a:defRPr sz="2100" b="1">
          <a:solidFill>
            <a:schemeClr val="tx1"/>
          </a:solidFill>
          <a:latin typeface="+mn-lt"/>
        </a:defRPr>
      </a:lvl6pPr>
      <a:lvl7pPr marL="3187322" indent="-245178" algn="l" rtl="0" fontAlgn="base">
        <a:spcBef>
          <a:spcPct val="20000"/>
        </a:spcBef>
        <a:spcAft>
          <a:spcPct val="0"/>
        </a:spcAft>
        <a:buClr>
          <a:schemeClr val="accent2"/>
        </a:buClr>
        <a:buChar char="»"/>
        <a:defRPr sz="2100" b="1">
          <a:solidFill>
            <a:schemeClr val="tx1"/>
          </a:solidFill>
          <a:latin typeface="+mn-lt"/>
        </a:defRPr>
      </a:lvl7pPr>
      <a:lvl8pPr marL="3677679" indent="-245178" algn="l" rtl="0" fontAlgn="base">
        <a:spcBef>
          <a:spcPct val="20000"/>
        </a:spcBef>
        <a:spcAft>
          <a:spcPct val="0"/>
        </a:spcAft>
        <a:buClr>
          <a:schemeClr val="accent2"/>
        </a:buClr>
        <a:buChar char="»"/>
        <a:defRPr sz="2100" b="1">
          <a:solidFill>
            <a:schemeClr val="tx1"/>
          </a:solidFill>
          <a:latin typeface="+mn-lt"/>
        </a:defRPr>
      </a:lvl8pPr>
      <a:lvl9pPr marL="4168037" indent="-245178" algn="l" rtl="0" fontAlgn="base">
        <a:spcBef>
          <a:spcPct val="20000"/>
        </a:spcBef>
        <a:spcAft>
          <a:spcPct val="0"/>
        </a:spcAft>
        <a:buClr>
          <a:schemeClr val="accent2"/>
        </a:buClr>
        <a:buChar char="»"/>
        <a:defRPr sz="2100" b="1">
          <a:solidFill>
            <a:schemeClr val="tx1"/>
          </a:solidFill>
          <a:latin typeface="+mn-lt"/>
        </a:defRPr>
      </a:lvl9pPr>
    </p:bodyStyle>
    <p:otherStyle>
      <a:defPPr>
        <a:defRPr lang="en-US"/>
      </a:defPPr>
      <a:lvl1pPr marL="0" algn="l" defTabSz="980714" rtl="0" eaLnBrk="1" latinLnBrk="0" hangingPunct="1">
        <a:defRPr sz="1900" kern="1200">
          <a:solidFill>
            <a:schemeClr val="tx1"/>
          </a:solidFill>
          <a:latin typeface="+mn-lt"/>
          <a:ea typeface="+mn-ea"/>
          <a:cs typeface="+mn-cs"/>
        </a:defRPr>
      </a:lvl1pPr>
      <a:lvl2pPr marL="490356" algn="l" defTabSz="980714" rtl="0" eaLnBrk="1" latinLnBrk="0" hangingPunct="1">
        <a:defRPr sz="1900" kern="1200">
          <a:solidFill>
            <a:schemeClr val="tx1"/>
          </a:solidFill>
          <a:latin typeface="+mn-lt"/>
          <a:ea typeface="+mn-ea"/>
          <a:cs typeface="+mn-cs"/>
        </a:defRPr>
      </a:lvl2pPr>
      <a:lvl3pPr marL="980714" algn="l" defTabSz="980714" rtl="0" eaLnBrk="1" latinLnBrk="0" hangingPunct="1">
        <a:defRPr sz="1900" kern="1200">
          <a:solidFill>
            <a:schemeClr val="tx1"/>
          </a:solidFill>
          <a:latin typeface="+mn-lt"/>
          <a:ea typeface="+mn-ea"/>
          <a:cs typeface="+mn-cs"/>
        </a:defRPr>
      </a:lvl3pPr>
      <a:lvl4pPr marL="1471072" algn="l" defTabSz="980714" rtl="0" eaLnBrk="1" latinLnBrk="0" hangingPunct="1">
        <a:defRPr sz="1900" kern="1200">
          <a:solidFill>
            <a:schemeClr val="tx1"/>
          </a:solidFill>
          <a:latin typeface="+mn-lt"/>
          <a:ea typeface="+mn-ea"/>
          <a:cs typeface="+mn-cs"/>
        </a:defRPr>
      </a:lvl4pPr>
      <a:lvl5pPr marL="1961428" algn="l" defTabSz="980714" rtl="0" eaLnBrk="1" latinLnBrk="0" hangingPunct="1">
        <a:defRPr sz="1900" kern="1200">
          <a:solidFill>
            <a:schemeClr val="tx1"/>
          </a:solidFill>
          <a:latin typeface="+mn-lt"/>
          <a:ea typeface="+mn-ea"/>
          <a:cs typeface="+mn-cs"/>
        </a:defRPr>
      </a:lvl5pPr>
      <a:lvl6pPr marL="2451787" algn="l" defTabSz="980714" rtl="0" eaLnBrk="1" latinLnBrk="0" hangingPunct="1">
        <a:defRPr sz="1900" kern="1200">
          <a:solidFill>
            <a:schemeClr val="tx1"/>
          </a:solidFill>
          <a:latin typeface="+mn-lt"/>
          <a:ea typeface="+mn-ea"/>
          <a:cs typeface="+mn-cs"/>
        </a:defRPr>
      </a:lvl6pPr>
      <a:lvl7pPr marL="2942144" algn="l" defTabSz="980714" rtl="0" eaLnBrk="1" latinLnBrk="0" hangingPunct="1">
        <a:defRPr sz="1900" kern="1200">
          <a:solidFill>
            <a:schemeClr val="tx1"/>
          </a:solidFill>
          <a:latin typeface="+mn-lt"/>
          <a:ea typeface="+mn-ea"/>
          <a:cs typeface="+mn-cs"/>
        </a:defRPr>
      </a:lvl7pPr>
      <a:lvl8pPr marL="3432501" algn="l" defTabSz="980714" rtl="0" eaLnBrk="1" latinLnBrk="0" hangingPunct="1">
        <a:defRPr sz="1900" kern="1200">
          <a:solidFill>
            <a:schemeClr val="tx1"/>
          </a:solidFill>
          <a:latin typeface="+mn-lt"/>
          <a:ea typeface="+mn-ea"/>
          <a:cs typeface="+mn-cs"/>
        </a:defRPr>
      </a:lvl8pPr>
      <a:lvl9pPr marL="3922857" algn="l" defTabSz="980714"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chart" Target="../charts/char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chart" Target="../charts/char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Microsoft_Equation1.bin"/><Relationship Id="rId4" Type="http://schemas.openxmlformats.org/officeDocument/2006/relationships/image" Target="../media/image1.emf"/><Relationship Id="rId5" Type="http://schemas.openxmlformats.org/officeDocument/2006/relationships/oleObject" Target="../embeddings/Microsoft_Equation2.bin"/><Relationship Id="rId6" Type="http://schemas.openxmlformats.org/officeDocument/2006/relationships/image" Target="../media/image2.emf"/><Relationship Id="rId7" Type="http://schemas.openxmlformats.org/officeDocument/2006/relationships/oleObject" Target="../embeddings/Microsoft_Equation3.bin"/><Relationship Id="rId8" Type="http://schemas.openxmlformats.org/officeDocument/2006/relationships/image" Target="../media/image3.emf"/><Relationship Id="rId9" Type="http://schemas.openxmlformats.org/officeDocument/2006/relationships/oleObject" Target="../embeddings/Microsoft_Equation4.bin"/><Relationship Id="rId10" Type="http://schemas.openxmlformats.org/officeDocument/2006/relationships/image" Target="../media/image4.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0" y="1472451"/>
            <a:ext cx="9726613" cy="4706146"/>
          </a:xfrm>
          <a:noFill/>
        </p:spPr>
        <p:txBody>
          <a:bodyPr lIns="88607" tIns="44304" rIns="88607" bIns="44304" anchor="ctr"/>
          <a:lstStyle/>
          <a:p>
            <a:pPr algn="ctr"/>
            <a:r>
              <a:rPr lang="en-US" altLang="zh-CN" sz="3200" b="1" dirty="0" smtClean="0">
                <a:solidFill>
                  <a:schemeClr val="tx1"/>
                </a:solidFill>
                <a:latin typeface="Californian FB" pitchFamily="18" charset="0"/>
                <a:ea typeface="SimSun" pitchFamily="2" charset="-122"/>
              </a:rPr>
              <a:t>Discussion of</a:t>
            </a:r>
            <a:br>
              <a:rPr lang="en-US" altLang="zh-CN" sz="3200" b="1" dirty="0" smtClean="0">
                <a:solidFill>
                  <a:schemeClr val="tx1"/>
                </a:solidFill>
                <a:latin typeface="Californian FB" pitchFamily="18" charset="0"/>
                <a:ea typeface="SimSun" pitchFamily="2" charset="-122"/>
              </a:rPr>
            </a:br>
            <a:r>
              <a:rPr lang="en-US" altLang="zh-CN" sz="3200" b="1" dirty="0" smtClean="0">
                <a:solidFill>
                  <a:schemeClr val="tx1"/>
                </a:solidFill>
                <a:latin typeface="Californian FB" pitchFamily="18" charset="0"/>
                <a:ea typeface="SimSun" pitchFamily="2" charset="-122"/>
              </a:rPr>
              <a:t>Global Impact of US Monetary Policy at the Zero Lower Bound</a:t>
            </a:r>
            <a:r>
              <a:rPr lang="en-US" altLang="zh-CN" sz="2400" dirty="0" smtClean="0">
                <a:solidFill>
                  <a:schemeClr val="tx1"/>
                </a:solidFill>
                <a:latin typeface="Californian FB" pitchFamily="18" charset="0"/>
                <a:ea typeface="SimSun" pitchFamily="2" charset="-122"/>
              </a:rPr>
              <a:t/>
            </a:r>
            <a:br>
              <a:rPr lang="en-US" altLang="zh-CN" sz="2400" dirty="0" smtClean="0">
                <a:solidFill>
                  <a:schemeClr val="tx1"/>
                </a:solidFill>
                <a:latin typeface="Californian FB" pitchFamily="18" charset="0"/>
                <a:ea typeface="SimSun" pitchFamily="2" charset="-122"/>
              </a:rPr>
            </a:br>
            <a:r>
              <a:rPr lang="en-US" altLang="zh-CN" sz="2400" dirty="0" smtClean="0">
                <a:solidFill>
                  <a:schemeClr val="tx1"/>
                </a:solidFill>
                <a:latin typeface="Californian FB" pitchFamily="18" charset="0"/>
                <a:ea typeface="SimSun" pitchFamily="2" charset="-122"/>
              </a:rPr>
              <a:t/>
            </a:r>
            <a:br>
              <a:rPr lang="en-US" altLang="zh-CN" sz="2400" dirty="0" smtClean="0">
                <a:solidFill>
                  <a:schemeClr val="tx1"/>
                </a:solidFill>
                <a:latin typeface="Californian FB" pitchFamily="18" charset="0"/>
                <a:ea typeface="SimSun" pitchFamily="2" charset="-122"/>
              </a:rPr>
            </a:br>
            <a:r>
              <a:rPr lang="en-US" altLang="zh-CN" sz="2400" b="1" dirty="0" smtClean="0">
                <a:solidFill>
                  <a:schemeClr val="tx1"/>
                </a:solidFill>
                <a:latin typeface="Californian FB" pitchFamily="18" charset="0"/>
                <a:ea typeface="SimSun" pitchFamily="2" charset="-122"/>
              </a:rPr>
              <a:t>Sylvain Leduc</a:t>
            </a:r>
            <a:br>
              <a:rPr lang="en-US" altLang="zh-CN" sz="2400" b="1" dirty="0" smtClean="0">
                <a:solidFill>
                  <a:schemeClr val="tx1"/>
                </a:solidFill>
                <a:latin typeface="Californian FB" pitchFamily="18" charset="0"/>
                <a:ea typeface="SimSun" pitchFamily="2" charset="-122"/>
              </a:rPr>
            </a:br>
            <a:r>
              <a:rPr lang="en-US" altLang="zh-CN" sz="2400" dirty="0" smtClean="0">
                <a:solidFill>
                  <a:schemeClr val="tx1"/>
                </a:solidFill>
                <a:latin typeface="Californian FB" pitchFamily="18" charset="0"/>
                <a:ea typeface="SimSun" pitchFamily="2" charset="-122"/>
              </a:rPr>
              <a:t>(Federal Reserve Bank of San Francisco)</a:t>
            </a:r>
            <a:r>
              <a:rPr lang="en-US" altLang="zh-CN" sz="2800" dirty="0" smtClean="0">
                <a:solidFill>
                  <a:schemeClr val="tx1"/>
                </a:solidFill>
                <a:latin typeface="Californian FB" pitchFamily="18" charset="0"/>
                <a:ea typeface="SimSun" pitchFamily="2" charset="-122"/>
              </a:rPr>
              <a:t/>
            </a:r>
            <a:br>
              <a:rPr lang="en-US" altLang="zh-CN" sz="2800" dirty="0" smtClean="0">
                <a:solidFill>
                  <a:schemeClr val="tx1"/>
                </a:solidFill>
                <a:latin typeface="Californian FB" pitchFamily="18" charset="0"/>
                <a:ea typeface="SimSun" pitchFamily="2" charset="-122"/>
              </a:rPr>
            </a:br>
            <a:r>
              <a:rPr lang="en-US" altLang="zh-CN" sz="2800" dirty="0" smtClean="0">
                <a:latin typeface="Californian FB" pitchFamily="18" charset="0"/>
                <a:ea typeface="SimSun" pitchFamily="2" charset="-122"/>
              </a:rPr>
              <a:t/>
            </a:r>
            <a:br>
              <a:rPr lang="en-US" altLang="zh-CN" sz="2800" dirty="0" smtClean="0">
                <a:latin typeface="Californian FB" pitchFamily="18" charset="0"/>
                <a:ea typeface="SimSun" pitchFamily="2" charset="-122"/>
              </a:rPr>
            </a:br>
            <a:r>
              <a:rPr lang="en-US" altLang="zh-CN" sz="2800" dirty="0" smtClean="0">
                <a:latin typeface="Californian FB" pitchFamily="18" charset="0"/>
                <a:ea typeface="SimSun" pitchFamily="2" charset="-122"/>
              </a:rPr>
              <a:t/>
            </a:r>
            <a:br>
              <a:rPr lang="en-US" altLang="zh-CN" sz="2800" dirty="0" smtClean="0">
                <a:latin typeface="Californian FB" pitchFamily="18" charset="0"/>
                <a:ea typeface="SimSun" pitchFamily="2" charset="-122"/>
              </a:rPr>
            </a:br>
            <a:r>
              <a:rPr lang="en-US" altLang="zh-CN" sz="2800" i="1" dirty="0" smtClean="0">
                <a:solidFill>
                  <a:srgbClr val="C00000"/>
                </a:solidFill>
                <a:latin typeface="Californian FB" pitchFamily="18" charset="0"/>
                <a:ea typeface="SimSun" pitchFamily="2" charset="-122"/>
              </a:rPr>
              <a:t>HKMA-FRBNY Joint Conference, March 20, 2014</a:t>
            </a:r>
            <a:endParaRPr lang="en-US" altLang="zh-CN" sz="2000" i="1" dirty="0" smtClean="0">
              <a:solidFill>
                <a:srgbClr val="C00000"/>
              </a:solidFill>
              <a:latin typeface="Californian FB" pitchFamily="18" charset="0"/>
              <a:ea typeface="SimSun" pitchFamily="2" charset="-122"/>
            </a:endParaRPr>
          </a:p>
        </p:txBody>
      </p:sp>
      <p:sp>
        <p:nvSpPr>
          <p:cNvPr id="3" name="Rectangle 7"/>
          <p:cNvSpPr>
            <a:spLocks noChangeArrowheads="1"/>
          </p:cNvSpPr>
          <p:nvPr/>
        </p:nvSpPr>
        <p:spPr bwMode="auto">
          <a:xfrm>
            <a:off x="327547" y="6657832"/>
            <a:ext cx="9144000" cy="461661"/>
          </a:xfrm>
          <a:prstGeom prst="rect">
            <a:avLst/>
          </a:prstGeom>
          <a:solidFill>
            <a:schemeClr val="bg2">
              <a:alpha val="21001"/>
            </a:schemeClr>
          </a:solidFill>
          <a:ln w="9525" algn="ctr">
            <a:noFill/>
            <a:miter lim="800000"/>
            <a:headEnd/>
            <a:tailEnd/>
          </a:ln>
          <a:effectLst/>
        </p:spPr>
        <p:txBody>
          <a:bodyPr wrap="square" lIns="91436" tIns="45718" rIns="91436" bIns="45718">
            <a:spAutoFit/>
          </a:bodyPr>
          <a:lstStyle/>
          <a:p>
            <a:pPr>
              <a:buNone/>
            </a:pPr>
            <a:r>
              <a:rPr lang="en-GB" sz="1200" dirty="0">
                <a:latin typeface="cmss10" pitchFamily="34" charset="0"/>
              </a:rPr>
              <a:t>*The views expressed </a:t>
            </a:r>
            <a:r>
              <a:rPr lang="en-GB" sz="1200" dirty="0" smtClean="0">
                <a:latin typeface="cmss10" pitchFamily="34" charset="0"/>
              </a:rPr>
              <a:t>here are my own and should </a:t>
            </a:r>
            <a:r>
              <a:rPr lang="en-GB" sz="1200" dirty="0">
                <a:latin typeface="cmss10" pitchFamily="34" charset="0"/>
              </a:rPr>
              <a:t>not be attributed to the Federal Reserve Bank of San Francisco or the Federal Reserve System.</a:t>
            </a:r>
            <a:endParaRPr lang="en-US" sz="1200" dirty="0">
              <a:latin typeface="cmss10"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4220" y="1296537"/>
            <a:ext cx="8753952" cy="5350075"/>
          </a:xfrm>
        </p:spPr>
        <p:txBody>
          <a:bodyPr/>
          <a:lstStyle/>
          <a:p>
            <a:pPr marL="0" indent="0">
              <a:buNone/>
            </a:pPr>
            <a:endParaRPr lang="en-US" sz="2800" dirty="0"/>
          </a:p>
          <a:p>
            <a:pPr lvl="1"/>
            <a:endParaRPr lang="en-US" sz="900" dirty="0"/>
          </a:p>
          <a:p>
            <a:endParaRPr lang="en-US" sz="900" dirty="0" smtClean="0"/>
          </a:p>
        </p:txBody>
      </p:sp>
      <p:sp>
        <p:nvSpPr>
          <p:cNvPr id="3" name="Title 2"/>
          <p:cNvSpPr>
            <a:spLocks noGrp="1"/>
          </p:cNvSpPr>
          <p:nvPr>
            <p:ph type="title"/>
          </p:nvPr>
        </p:nvSpPr>
        <p:spPr/>
        <p:txBody>
          <a:bodyPr/>
          <a:lstStyle/>
          <a:p>
            <a:r>
              <a:rPr lang="en-US" dirty="0" smtClean="0">
                <a:latin typeface="Times New Roman"/>
                <a:cs typeface="Times New Roman"/>
              </a:rPr>
              <a:t>Shadow rate: Lombardi-Zhu </a:t>
            </a:r>
            <a:r>
              <a:rPr lang="en-US" dirty="0" err="1" smtClean="0">
                <a:latin typeface="Times New Roman"/>
                <a:cs typeface="Times New Roman"/>
              </a:rPr>
              <a:t>vs</a:t>
            </a:r>
            <a:r>
              <a:rPr lang="en-US" dirty="0" smtClean="0">
                <a:latin typeface="Times New Roman"/>
                <a:cs typeface="Times New Roman"/>
              </a:rPr>
              <a:t> Wu-Xia</a:t>
            </a:r>
            <a:endParaRPr lang="en-US" dirty="0">
              <a:latin typeface="Times New Roman"/>
              <a:cs typeface="Times New Roman"/>
            </a:endParaRPr>
          </a:p>
        </p:txBody>
      </p:sp>
      <p:graphicFrame>
        <p:nvGraphicFramePr>
          <p:cNvPr id="7" name="Chart 6"/>
          <p:cNvGraphicFramePr>
            <a:graphicFrameLocks noGrp="1"/>
          </p:cNvGraphicFramePr>
          <p:nvPr>
            <p:extLst>
              <p:ext uri="{D42A27DB-BD31-4B8C-83A1-F6EECF244321}">
                <p14:modId xmlns:p14="http://schemas.microsoft.com/office/powerpoint/2010/main" val="4169298898"/>
              </p:ext>
            </p:extLst>
          </p:nvPr>
        </p:nvGraphicFramePr>
        <p:xfrm>
          <a:off x="718352" y="1526608"/>
          <a:ext cx="8312357" cy="510869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0262405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4220" y="1296537"/>
            <a:ext cx="8753952" cy="5350075"/>
          </a:xfrm>
        </p:spPr>
        <p:txBody>
          <a:bodyPr/>
          <a:lstStyle/>
          <a:p>
            <a:pPr marL="0" indent="0">
              <a:buNone/>
            </a:pPr>
            <a:endParaRPr lang="en-US" sz="2800" dirty="0"/>
          </a:p>
          <a:p>
            <a:pPr lvl="1"/>
            <a:endParaRPr lang="en-US" sz="900" dirty="0"/>
          </a:p>
          <a:p>
            <a:endParaRPr lang="en-US" sz="900" dirty="0" smtClean="0"/>
          </a:p>
        </p:txBody>
      </p:sp>
      <p:sp>
        <p:nvSpPr>
          <p:cNvPr id="3" name="Title 2"/>
          <p:cNvSpPr>
            <a:spLocks noGrp="1"/>
          </p:cNvSpPr>
          <p:nvPr>
            <p:ph type="title"/>
          </p:nvPr>
        </p:nvSpPr>
        <p:spPr/>
        <p:txBody>
          <a:bodyPr/>
          <a:lstStyle/>
          <a:p>
            <a:r>
              <a:rPr lang="en-US" dirty="0" smtClean="0">
                <a:latin typeface="Times New Roman"/>
                <a:cs typeface="Times New Roman"/>
              </a:rPr>
              <a:t>Importance of the shadow rate: Brazil</a:t>
            </a:r>
            <a:endParaRPr lang="en-US" dirty="0">
              <a:latin typeface="Times New Roman"/>
              <a:cs typeface="Times New Roman"/>
            </a:endParaRPr>
          </a:p>
        </p:txBody>
      </p:sp>
      <p:sp>
        <p:nvSpPr>
          <p:cNvPr id="5" name="TextBox 4"/>
          <p:cNvSpPr txBox="1"/>
          <p:nvPr/>
        </p:nvSpPr>
        <p:spPr>
          <a:xfrm>
            <a:off x="615731" y="1411152"/>
            <a:ext cx="3258239" cy="523220"/>
          </a:xfrm>
          <a:prstGeom prst="rect">
            <a:avLst/>
          </a:prstGeom>
          <a:noFill/>
        </p:spPr>
        <p:txBody>
          <a:bodyPr wrap="square" rtlCol="0">
            <a:spAutoFit/>
          </a:bodyPr>
          <a:lstStyle/>
          <a:p>
            <a:pPr>
              <a:buNone/>
            </a:pPr>
            <a:r>
              <a:rPr lang="en-US" sz="2800" b="1" dirty="0" smtClean="0">
                <a:latin typeface="Times New Roman"/>
                <a:cs typeface="Times New Roman"/>
              </a:rPr>
              <a:t>Wu and Xia (2014)</a:t>
            </a:r>
            <a:endParaRPr lang="en-US" sz="2800" b="1" dirty="0">
              <a:latin typeface="Times New Roman"/>
              <a:cs typeface="Times New Roman"/>
            </a:endParaRPr>
          </a:p>
        </p:txBody>
      </p:sp>
      <p:sp>
        <p:nvSpPr>
          <p:cNvPr id="6" name="TextBox 5"/>
          <p:cNvSpPr txBox="1"/>
          <p:nvPr/>
        </p:nvSpPr>
        <p:spPr>
          <a:xfrm>
            <a:off x="4900188" y="1383946"/>
            <a:ext cx="4310110" cy="523220"/>
          </a:xfrm>
          <a:prstGeom prst="rect">
            <a:avLst/>
          </a:prstGeom>
          <a:noFill/>
        </p:spPr>
        <p:txBody>
          <a:bodyPr wrap="square" rtlCol="0">
            <a:spAutoFit/>
          </a:bodyPr>
          <a:lstStyle/>
          <a:p>
            <a:pPr>
              <a:buNone/>
            </a:pPr>
            <a:r>
              <a:rPr lang="en-US" sz="2800" b="1" dirty="0" smtClean="0">
                <a:latin typeface="Times New Roman"/>
                <a:cs typeface="Times New Roman"/>
              </a:rPr>
              <a:t>Lombardi and Zhu (2014)</a:t>
            </a:r>
            <a:endParaRPr lang="en-US" sz="2800" b="1" dirty="0">
              <a:latin typeface="Times New Roman"/>
              <a:cs typeface="Times New Roman"/>
            </a:endParaRPr>
          </a:p>
        </p:txBody>
      </p:sp>
      <p:pic>
        <p:nvPicPr>
          <p:cNvPr id="7" name="Picture 6"/>
          <p:cNvPicPr>
            <a:picLocks noChangeAspect="1"/>
          </p:cNvPicPr>
          <p:nvPr/>
        </p:nvPicPr>
        <p:blipFill>
          <a:blip r:embed="rId2"/>
          <a:stretch>
            <a:fillRect/>
          </a:stretch>
        </p:blipFill>
        <p:spPr>
          <a:xfrm>
            <a:off x="476710" y="2150152"/>
            <a:ext cx="3782090" cy="4522910"/>
          </a:xfrm>
          <a:prstGeom prst="rect">
            <a:avLst/>
          </a:prstGeom>
        </p:spPr>
      </p:pic>
      <p:pic>
        <p:nvPicPr>
          <p:cNvPr id="8" name="Picture 7"/>
          <p:cNvPicPr>
            <a:picLocks noChangeAspect="1"/>
          </p:cNvPicPr>
          <p:nvPr/>
        </p:nvPicPr>
        <p:blipFill>
          <a:blip r:embed="rId3"/>
          <a:stretch>
            <a:fillRect/>
          </a:stretch>
        </p:blipFill>
        <p:spPr>
          <a:xfrm>
            <a:off x="5133042" y="2170505"/>
            <a:ext cx="3789801" cy="4500389"/>
          </a:xfrm>
          <a:prstGeom prst="rect">
            <a:avLst/>
          </a:prstGeom>
        </p:spPr>
      </p:pic>
    </p:spTree>
    <p:extLst>
      <p:ext uri="{BB962C8B-B14F-4D97-AF65-F5344CB8AC3E}">
        <p14:creationId xmlns:p14="http://schemas.microsoft.com/office/powerpoint/2010/main" val="372673873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4220" y="1296537"/>
            <a:ext cx="8753952" cy="5350075"/>
          </a:xfrm>
        </p:spPr>
        <p:txBody>
          <a:bodyPr/>
          <a:lstStyle/>
          <a:p>
            <a:r>
              <a:rPr lang="en-US" sz="2800" dirty="0" smtClean="0">
                <a:latin typeface="Times New Roman"/>
                <a:cs typeface="Times New Roman"/>
              </a:rPr>
              <a:t>To deal with paucity of data, one approach is to</a:t>
            </a:r>
          </a:p>
          <a:p>
            <a:pPr lvl="1"/>
            <a:r>
              <a:rPr lang="en-US" sz="2400" dirty="0" smtClean="0">
                <a:latin typeface="Times New Roman"/>
                <a:cs typeface="Times New Roman"/>
              </a:rPr>
              <a:t>gage effects of QE on interest rates</a:t>
            </a:r>
          </a:p>
          <a:p>
            <a:pPr lvl="1"/>
            <a:r>
              <a:rPr lang="en-US" sz="2400" dirty="0" smtClean="0">
                <a:latin typeface="Times New Roman"/>
                <a:cs typeface="Times New Roman"/>
              </a:rPr>
              <a:t>Feed estimated change in standard structural models estimated on pre-crisis data (Chung et al (2013))</a:t>
            </a:r>
          </a:p>
          <a:p>
            <a:endParaRPr lang="en-US" sz="900" dirty="0">
              <a:latin typeface="Times New Roman"/>
              <a:cs typeface="Times New Roman"/>
            </a:endParaRPr>
          </a:p>
          <a:p>
            <a:r>
              <a:rPr lang="en-US" sz="2800" dirty="0" smtClean="0">
                <a:latin typeface="Times New Roman"/>
                <a:cs typeface="Times New Roman"/>
              </a:rPr>
              <a:t>This paper instead estimate macro effects directly on on post-2008 data</a:t>
            </a:r>
          </a:p>
          <a:p>
            <a:endParaRPr lang="en-US" sz="900" dirty="0">
              <a:latin typeface="Times New Roman"/>
              <a:cs typeface="Times New Roman"/>
            </a:endParaRPr>
          </a:p>
          <a:p>
            <a:r>
              <a:rPr lang="en-US" sz="2800" dirty="0" smtClean="0">
                <a:latin typeface="Times New Roman"/>
                <a:cs typeface="Times New Roman"/>
              </a:rPr>
              <a:t>Even more challenging with an int’l model</a:t>
            </a:r>
          </a:p>
          <a:p>
            <a:pPr lvl="1"/>
            <a:r>
              <a:rPr lang="en-US" sz="2400" dirty="0" smtClean="0">
                <a:latin typeface="Times New Roman"/>
                <a:cs typeface="Times New Roman"/>
              </a:rPr>
              <a:t>Although counterfactual policy effects </a:t>
            </a:r>
            <a:r>
              <a:rPr lang="en-US" sz="2400" dirty="0">
                <a:latin typeface="Times New Roman"/>
                <a:cs typeface="Times New Roman"/>
              </a:rPr>
              <a:t>are sometimes very </a:t>
            </a:r>
            <a:r>
              <a:rPr lang="en-US" sz="2400" dirty="0" smtClean="0">
                <a:latin typeface="Times New Roman"/>
                <a:cs typeface="Times New Roman"/>
              </a:rPr>
              <a:t>large, the estimates are fairly imprecise</a:t>
            </a:r>
          </a:p>
          <a:p>
            <a:pPr lvl="1"/>
            <a:r>
              <a:rPr lang="en-US" sz="2400" dirty="0" smtClean="0">
                <a:latin typeface="Times New Roman"/>
                <a:cs typeface="Times New Roman"/>
              </a:rPr>
              <a:t>Makes it difficult to differentiate pre- and post-2008 responses</a:t>
            </a:r>
            <a:endParaRPr lang="en-US" sz="2400" dirty="0">
              <a:latin typeface="Times New Roman"/>
              <a:cs typeface="Times New Roman"/>
            </a:endParaRPr>
          </a:p>
          <a:p>
            <a:pPr marL="490357" lvl="1" indent="0">
              <a:buNone/>
            </a:pPr>
            <a:endParaRPr lang="en-US" sz="2400" dirty="0" smtClean="0">
              <a:latin typeface="Times New Roman"/>
              <a:cs typeface="Times New Roman"/>
            </a:endParaRPr>
          </a:p>
          <a:p>
            <a:endParaRPr lang="en-US" sz="2800" dirty="0"/>
          </a:p>
          <a:p>
            <a:pPr marL="0" indent="0">
              <a:buNone/>
            </a:pPr>
            <a:endParaRPr lang="en-US" sz="2800" dirty="0"/>
          </a:p>
          <a:p>
            <a:endParaRPr lang="en-US" sz="2800" dirty="0" smtClean="0"/>
          </a:p>
          <a:p>
            <a:endParaRPr lang="en-US" sz="3200" dirty="0" smtClean="0"/>
          </a:p>
          <a:p>
            <a:endParaRPr lang="en-US" sz="900" dirty="0" smtClean="0"/>
          </a:p>
        </p:txBody>
      </p:sp>
      <p:sp>
        <p:nvSpPr>
          <p:cNvPr id="3" name="Title 2"/>
          <p:cNvSpPr>
            <a:spLocks noGrp="1"/>
          </p:cNvSpPr>
          <p:nvPr>
            <p:ph type="title"/>
          </p:nvPr>
        </p:nvSpPr>
        <p:spPr/>
        <p:txBody>
          <a:bodyPr/>
          <a:lstStyle/>
          <a:p>
            <a:r>
              <a:rPr lang="en-US" dirty="0" smtClean="0">
                <a:latin typeface="Times New Roman"/>
                <a:cs typeface="Times New Roman"/>
              </a:rPr>
              <a:t>2. GVECM </a:t>
            </a:r>
            <a:r>
              <a:rPr lang="en-US" dirty="0" err="1" smtClean="0">
                <a:latin typeface="Times New Roman"/>
                <a:cs typeface="Times New Roman"/>
              </a:rPr>
              <a:t>appraoch</a:t>
            </a:r>
            <a:endParaRPr lang="en-US" dirty="0">
              <a:latin typeface="Times New Roman"/>
              <a:cs typeface="Times New Roman"/>
            </a:endParaRPr>
          </a:p>
        </p:txBody>
      </p:sp>
    </p:spTree>
    <p:extLst>
      <p:ext uri="{BB962C8B-B14F-4D97-AF65-F5344CB8AC3E}">
        <p14:creationId xmlns:p14="http://schemas.microsoft.com/office/powerpoint/2010/main" val="251977065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4220" y="1296537"/>
            <a:ext cx="8753952" cy="5350075"/>
          </a:xfrm>
        </p:spPr>
        <p:txBody>
          <a:bodyPr/>
          <a:lstStyle/>
          <a:p>
            <a:pPr marL="0" indent="0">
              <a:buNone/>
            </a:pPr>
            <a:endParaRPr lang="en-US" sz="2800" dirty="0"/>
          </a:p>
          <a:p>
            <a:pPr lvl="1"/>
            <a:endParaRPr lang="en-US" sz="900" dirty="0"/>
          </a:p>
          <a:p>
            <a:endParaRPr lang="en-US" sz="900" dirty="0" smtClean="0"/>
          </a:p>
        </p:txBody>
      </p:sp>
      <p:sp>
        <p:nvSpPr>
          <p:cNvPr id="3" name="Title 2"/>
          <p:cNvSpPr>
            <a:spLocks noGrp="1"/>
          </p:cNvSpPr>
          <p:nvPr>
            <p:ph type="title"/>
          </p:nvPr>
        </p:nvSpPr>
        <p:spPr/>
        <p:txBody>
          <a:bodyPr/>
          <a:lstStyle/>
          <a:p>
            <a:r>
              <a:rPr lang="en-US" dirty="0" smtClean="0"/>
              <a:t>IRFs in Wu and Xia (2014)</a:t>
            </a:r>
            <a:endParaRPr lang="en-US" dirty="0"/>
          </a:p>
        </p:txBody>
      </p:sp>
      <p:pic>
        <p:nvPicPr>
          <p:cNvPr id="5" name="Picture 4"/>
          <p:cNvPicPr>
            <a:picLocks noChangeAspect="1"/>
          </p:cNvPicPr>
          <p:nvPr/>
        </p:nvPicPr>
        <p:blipFill>
          <a:blip r:embed="rId2"/>
          <a:stretch>
            <a:fillRect/>
          </a:stretch>
        </p:blipFill>
        <p:spPr>
          <a:xfrm>
            <a:off x="1462359" y="1898572"/>
            <a:ext cx="7277464" cy="3899974"/>
          </a:xfrm>
          <a:prstGeom prst="rect">
            <a:avLst/>
          </a:prstGeom>
        </p:spPr>
      </p:pic>
    </p:spTree>
    <p:extLst>
      <p:ext uri="{BB962C8B-B14F-4D97-AF65-F5344CB8AC3E}">
        <p14:creationId xmlns:p14="http://schemas.microsoft.com/office/powerpoint/2010/main" val="420620290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4220" y="1296537"/>
            <a:ext cx="8753952" cy="5350075"/>
          </a:xfrm>
        </p:spPr>
        <p:txBody>
          <a:bodyPr/>
          <a:lstStyle/>
          <a:p>
            <a:r>
              <a:rPr lang="en-US" sz="2800" dirty="0">
                <a:latin typeface="Times New Roman"/>
                <a:cs typeface="Times New Roman"/>
              </a:rPr>
              <a:t>F</a:t>
            </a:r>
            <a:r>
              <a:rPr lang="en-US" sz="2800" dirty="0" smtClean="0">
                <a:latin typeface="Times New Roman"/>
                <a:cs typeface="Times New Roman"/>
              </a:rPr>
              <a:t>ocus one or two EMEs of interest </a:t>
            </a:r>
          </a:p>
          <a:p>
            <a:endParaRPr lang="en-US" sz="900" dirty="0" smtClean="0">
              <a:latin typeface="Times New Roman"/>
              <a:cs typeface="Times New Roman"/>
            </a:endParaRPr>
          </a:p>
          <a:p>
            <a:r>
              <a:rPr lang="en-US" sz="2800" dirty="0" smtClean="0">
                <a:latin typeface="Times New Roman"/>
                <a:cs typeface="Times New Roman"/>
              </a:rPr>
              <a:t>Use a simpler two-country VAR with fewer variables</a:t>
            </a:r>
          </a:p>
          <a:p>
            <a:endParaRPr lang="en-US" sz="900" dirty="0" smtClean="0">
              <a:latin typeface="Times New Roman"/>
              <a:cs typeface="Times New Roman"/>
            </a:endParaRPr>
          </a:p>
          <a:p>
            <a:r>
              <a:rPr lang="en-US" sz="2800" dirty="0" smtClean="0">
                <a:latin typeface="Times New Roman"/>
                <a:cs typeface="Times New Roman"/>
              </a:rPr>
              <a:t>Allows you to capture more precisely monetary policy instrument in the foreign country</a:t>
            </a:r>
          </a:p>
          <a:p>
            <a:endParaRPr lang="en-US" sz="900" dirty="0" smtClean="0">
              <a:latin typeface="Times New Roman"/>
              <a:cs typeface="Times New Roman"/>
            </a:endParaRPr>
          </a:p>
          <a:p>
            <a:r>
              <a:rPr lang="en-US" sz="2800" dirty="0" smtClean="0">
                <a:latin typeface="Times New Roman"/>
                <a:cs typeface="Times New Roman"/>
              </a:rPr>
              <a:t>Use unemployment rate or industrial production as indicator of activity instead of interpolating annual GDP data </a:t>
            </a:r>
            <a:endParaRPr lang="en-US" sz="2800" dirty="0" smtClean="0">
              <a:latin typeface="Times New Roman"/>
              <a:cs typeface="Times New Roman"/>
            </a:endParaRPr>
          </a:p>
          <a:p>
            <a:endParaRPr lang="en-US" sz="900" dirty="0" smtClean="0"/>
          </a:p>
          <a:p>
            <a:endParaRPr lang="en-US" sz="2800" dirty="0"/>
          </a:p>
        </p:txBody>
      </p:sp>
      <p:sp>
        <p:nvSpPr>
          <p:cNvPr id="3" name="Title 2"/>
          <p:cNvSpPr>
            <a:spLocks noGrp="1"/>
          </p:cNvSpPr>
          <p:nvPr>
            <p:ph type="title"/>
          </p:nvPr>
        </p:nvSpPr>
        <p:spPr/>
        <p:txBody>
          <a:bodyPr/>
          <a:lstStyle/>
          <a:p>
            <a:r>
              <a:rPr lang="en-US" dirty="0" smtClean="0"/>
              <a:t>More parsimonious approach?</a:t>
            </a:r>
            <a:endParaRPr lang="en-US" dirty="0"/>
          </a:p>
        </p:txBody>
      </p:sp>
    </p:spTree>
    <p:extLst>
      <p:ext uri="{BB962C8B-B14F-4D97-AF65-F5344CB8AC3E}">
        <p14:creationId xmlns:p14="http://schemas.microsoft.com/office/powerpoint/2010/main" val="213107193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4220" y="1322195"/>
            <a:ext cx="8860422" cy="5350075"/>
          </a:xfrm>
        </p:spPr>
        <p:txBody>
          <a:bodyPr/>
          <a:lstStyle/>
          <a:p>
            <a:r>
              <a:rPr lang="en-US" sz="2800" dirty="0" smtClean="0">
                <a:latin typeface="Times New Roman"/>
                <a:cs typeface="Times New Roman"/>
              </a:rPr>
              <a:t>Open economy models have little to say about this question</a:t>
            </a:r>
          </a:p>
          <a:p>
            <a:endParaRPr lang="en-US" sz="900" dirty="0" smtClean="0">
              <a:latin typeface="Times New Roman"/>
              <a:cs typeface="Times New Roman"/>
            </a:endParaRPr>
          </a:p>
          <a:p>
            <a:r>
              <a:rPr lang="en-US" sz="2800" dirty="0" smtClean="0">
                <a:latin typeface="Times New Roman"/>
                <a:cs typeface="Times New Roman"/>
              </a:rPr>
              <a:t>Some authors argue in favor of more restrictive policy stance: capital inflows are indicative of overheating</a:t>
            </a:r>
          </a:p>
          <a:p>
            <a:endParaRPr lang="en-US" sz="900" dirty="0" smtClean="0">
              <a:latin typeface="Times New Roman"/>
              <a:cs typeface="Times New Roman"/>
            </a:endParaRPr>
          </a:p>
          <a:p>
            <a:r>
              <a:rPr lang="en-US" sz="2800" dirty="0" smtClean="0">
                <a:latin typeface="Times New Roman"/>
                <a:cs typeface="Times New Roman"/>
              </a:rPr>
              <a:t>CDL (2014) derive loss function and targeting rules in a model with inefficient capital flows</a:t>
            </a:r>
          </a:p>
          <a:p>
            <a:endParaRPr lang="en-US" sz="900" dirty="0" smtClean="0">
              <a:latin typeface="Times New Roman"/>
              <a:cs typeface="Times New Roman"/>
            </a:endParaRPr>
          </a:p>
          <a:p>
            <a:r>
              <a:rPr lang="en-US" sz="2800" dirty="0">
                <a:latin typeface="Times New Roman"/>
                <a:cs typeface="Times New Roman"/>
              </a:rPr>
              <a:t>P</a:t>
            </a:r>
            <a:r>
              <a:rPr lang="en-US" sz="2800" dirty="0" smtClean="0">
                <a:latin typeface="Times New Roman"/>
                <a:cs typeface="Times New Roman"/>
              </a:rPr>
              <a:t>olicy trade off btw stabilizing inflation, output gap, and inefficient gaps in capital flows and int. rel. prices </a:t>
            </a:r>
          </a:p>
          <a:p>
            <a:endParaRPr lang="en-US" sz="900" dirty="0" smtClean="0">
              <a:latin typeface="Times New Roman"/>
              <a:cs typeface="Times New Roman"/>
            </a:endParaRPr>
          </a:p>
          <a:p>
            <a:r>
              <a:rPr lang="en-US" sz="2800" dirty="0" smtClean="0">
                <a:latin typeface="Times New Roman"/>
                <a:cs typeface="Times New Roman"/>
              </a:rPr>
              <a:t>Provide examples where the optimal response to a capital inflow and appreciation is a looser policy stance</a:t>
            </a:r>
          </a:p>
          <a:p>
            <a:endParaRPr lang="en-US" sz="2800" dirty="0" smtClean="0"/>
          </a:p>
          <a:p>
            <a:endParaRPr lang="en-US" sz="900" dirty="0" smtClean="0"/>
          </a:p>
          <a:p>
            <a:endParaRPr lang="en-US" sz="2800" dirty="0"/>
          </a:p>
        </p:txBody>
      </p:sp>
      <p:sp>
        <p:nvSpPr>
          <p:cNvPr id="3" name="Title 2"/>
          <p:cNvSpPr>
            <a:spLocks noGrp="1"/>
          </p:cNvSpPr>
          <p:nvPr>
            <p:ph type="title"/>
          </p:nvPr>
        </p:nvSpPr>
        <p:spPr>
          <a:xfrm>
            <a:off x="324219" y="330694"/>
            <a:ext cx="8898905" cy="942134"/>
          </a:xfrm>
        </p:spPr>
        <p:txBody>
          <a:bodyPr/>
          <a:lstStyle/>
          <a:p>
            <a:r>
              <a:rPr lang="en-US" dirty="0" smtClean="0"/>
              <a:t>3. O</a:t>
            </a:r>
            <a:r>
              <a:rPr lang="en-US" dirty="0" smtClean="0"/>
              <a:t>ptimal policy response to capital inflows?</a:t>
            </a:r>
            <a:endParaRPr lang="en-US" dirty="0"/>
          </a:p>
        </p:txBody>
      </p:sp>
    </p:spTree>
    <p:extLst>
      <p:ext uri="{BB962C8B-B14F-4D97-AF65-F5344CB8AC3E}">
        <p14:creationId xmlns:p14="http://schemas.microsoft.com/office/powerpoint/2010/main" val="186867926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3"/>
          <p:cNvSpPr>
            <a:spLocks noGrp="1" noChangeArrowheads="1"/>
          </p:cNvSpPr>
          <p:nvPr>
            <p:ph idx="1"/>
          </p:nvPr>
        </p:nvSpPr>
        <p:spPr>
          <a:xfrm>
            <a:off x="373063" y="1403350"/>
            <a:ext cx="8978900" cy="5530850"/>
          </a:xfrm>
        </p:spPr>
        <p:txBody>
          <a:bodyPr/>
          <a:lstStyle/>
          <a:p>
            <a:pPr marL="342810" indent="-342810" defTabSz="914164">
              <a:buNone/>
            </a:pPr>
            <a:endParaRPr lang="en-US" sz="1000" dirty="0" smtClean="0">
              <a:latin typeface="Californian FB" pitchFamily="18" charset="0"/>
            </a:endParaRPr>
          </a:p>
          <a:p>
            <a:pPr marL="342810" indent="-342810" defTabSz="914164">
              <a:buNone/>
            </a:pPr>
            <a:endParaRPr lang="en-US" sz="2000" dirty="0" smtClean="0">
              <a:latin typeface="Californian FB" pitchFamily="18" charset="0"/>
            </a:endParaRPr>
          </a:p>
        </p:txBody>
      </p:sp>
      <p:sp>
        <p:nvSpPr>
          <p:cNvPr id="20483" name="Rectangle 2"/>
          <p:cNvSpPr>
            <a:spLocks noGrp="1" noChangeArrowheads="1"/>
          </p:cNvSpPr>
          <p:nvPr>
            <p:ph type="title"/>
          </p:nvPr>
        </p:nvSpPr>
        <p:spPr/>
        <p:txBody>
          <a:bodyPr>
            <a:normAutofit/>
          </a:bodyPr>
          <a:lstStyle/>
          <a:p>
            <a:r>
              <a:rPr lang="en-US" b="1" dirty="0" err="1" smtClean="0">
                <a:latin typeface="Californian FB" pitchFamily="18" charset="0"/>
              </a:rPr>
              <a:t>Xrate</a:t>
            </a:r>
            <a:r>
              <a:rPr lang="en-US" b="1" dirty="0" smtClean="0">
                <a:latin typeface="Californian FB" pitchFamily="18" charset="0"/>
              </a:rPr>
              <a:t> Channel: Same Bang for the Buck</a:t>
            </a:r>
          </a:p>
        </p:txBody>
      </p:sp>
      <p:cxnSp>
        <p:nvCxnSpPr>
          <p:cNvPr id="20485" name="Straight Arrow Connector 7"/>
          <p:cNvCxnSpPr>
            <a:cxnSpLocks noChangeShapeType="1"/>
          </p:cNvCxnSpPr>
          <p:nvPr/>
        </p:nvCxnSpPr>
        <p:spPr bwMode="auto">
          <a:xfrm>
            <a:off x="1624020" y="4814888"/>
            <a:ext cx="2649537" cy="1306512"/>
          </a:xfrm>
          <a:prstGeom prst="straightConnector1">
            <a:avLst/>
          </a:prstGeom>
          <a:noFill/>
          <a:ln w="9525" algn="ctr">
            <a:noFill/>
            <a:round/>
            <a:headEnd/>
            <a:tailEnd type="arrow" w="med" len="med"/>
          </a:ln>
        </p:spPr>
      </p:cxnSp>
      <p:cxnSp>
        <p:nvCxnSpPr>
          <p:cNvPr id="20486" name="Straight Arrow Connector 9"/>
          <p:cNvCxnSpPr>
            <a:cxnSpLocks noChangeShapeType="1"/>
          </p:cNvCxnSpPr>
          <p:nvPr/>
        </p:nvCxnSpPr>
        <p:spPr bwMode="auto">
          <a:xfrm flipH="1" flipV="1">
            <a:off x="4459294" y="6083300"/>
            <a:ext cx="206375" cy="466725"/>
          </a:xfrm>
          <a:prstGeom prst="straightConnector1">
            <a:avLst/>
          </a:prstGeom>
          <a:noFill/>
          <a:ln w="9525" algn="ctr">
            <a:noFill/>
            <a:round/>
            <a:headEnd/>
            <a:tailEnd type="arrow" w="med" len="med"/>
          </a:ln>
        </p:spPr>
      </p:cxnSp>
      <p:sp>
        <p:nvSpPr>
          <p:cNvPr id="20487" name="Oval 10"/>
          <p:cNvSpPr>
            <a:spLocks noChangeArrowheads="1"/>
          </p:cNvSpPr>
          <p:nvPr/>
        </p:nvSpPr>
        <p:spPr bwMode="auto">
          <a:xfrm flipH="1">
            <a:off x="4776794" y="5411788"/>
            <a:ext cx="1754187" cy="635000"/>
          </a:xfrm>
          <a:prstGeom prst="ellipse">
            <a:avLst/>
          </a:prstGeom>
          <a:noFill/>
          <a:ln w="9525" algn="ctr">
            <a:noFill/>
            <a:round/>
            <a:headEnd/>
            <a:tailEnd/>
          </a:ln>
        </p:spPr>
        <p:txBody>
          <a:bodyPr lIns="46788" tIns="47994" rIns="46788" bIns="47994"/>
          <a:lstStyle/>
          <a:p>
            <a:pPr defTabSz="880835"/>
            <a:endParaRPr lang="en-US">
              <a:latin typeface="Californian FB" pitchFamily="18" charset="0"/>
            </a:endParaRPr>
          </a:p>
        </p:txBody>
      </p:sp>
      <p:cxnSp>
        <p:nvCxnSpPr>
          <p:cNvPr id="20488" name="Straight Arrow Connector 13"/>
          <p:cNvCxnSpPr>
            <a:cxnSpLocks noChangeShapeType="1"/>
          </p:cNvCxnSpPr>
          <p:nvPr/>
        </p:nvCxnSpPr>
        <p:spPr bwMode="auto">
          <a:xfrm>
            <a:off x="1847850" y="5524506"/>
            <a:ext cx="914399" cy="914400"/>
          </a:xfrm>
          <a:prstGeom prst="straightConnector1">
            <a:avLst/>
          </a:prstGeom>
          <a:noFill/>
          <a:ln w="9525" algn="ctr">
            <a:noFill/>
            <a:round/>
            <a:headEnd/>
            <a:tailEnd type="arrow" w="med" len="med"/>
          </a:ln>
        </p:spPr>
      </p:cxnSp>
      <p:cxnSp>
        <p:nvCxnSpPr>
          <p:cNvPr id="20489" name="Straight Arrow Connector 16"/>
          <p:cNvCxnSpPr>
            <a:cxnSpLocks noChangeShapeType="1"/>
          </p:cNvCxnSpPr>
          <p:nvPr/>
        </p:nvCxnSpPr>
        <p:spPr bwMode="auto">
          <a:xfrm>
            <a:off x="0" y="2892432"/>
            <a:ext cx="485775" cy="2276475"/>
          </a:xfrm>
          <a:prstGeom prst="straightConnector1">
            <a:avLst/>
          </a:prstGeom>
          <a:noFill/>
          <a:ln w="9525" algn="ctr">
            <a:noFill/>
            <a:round/>
            <a:headEnd/>
            <a:tailEnd type="arrow" w="med" len="med"/>
          </a:ln>
        </p:spPr>
      </p:cxnSp>
      <p:pic>
        <p:nvPicPr>
          <p:cNvPr id="20992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887" y="1737846"/>
            <a:ext cx="9235069" cy="3791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895298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3"/>
          <p:cNvSpPr>
            <a:spLocks noGrp="1" noChangeArrowheads="1"/>
          </p:cNvSpPr>
          <p:nvPr>
            <p:ph idx="1"/>
          </p:nvPr>
        </p:nvSpPr>
        <p:spPr>
          <a:xfrm>
            <a:off x="373063" y="1403350"/>
            <a:ext cx="8978900" cy="5530850"/>
          </a:xfrm>
        </p:spPr>
        <p:txBody>
          <a:bodyPr/>
          <a:lstStyle/>
          <a:p>
            <a:pPr marL="342810" indent="-342810" defTabSz="914164">
              <a:buNone/>
            </a:pPr>
            <a:endParaRPr lang="en-US" sz="1000" dirty="0" smtClean="0">
              <a:latin typeface="Californian FB" pitchFamily="18" charset="0"/>
            </a:endParaRPr>
          </a:p>
          <a:p>
            <a:pPr marL="342810" indent="-342810" defTabSz="914164">
              <a:buNone/>
            </a:pPr>
            <a:endParaRPr lang="en-US" sz="2000" dirty="0" smtClean="0">
              <a:latin typeface="Californian FB" pitchFamily="18" charset="0"/>
            </a:endParaRPr>
          </a:p>
        </p:txBody>
      </p:sp>
      <p:sp>
        <p:nvSpPr>
          <p:cNvPr id="20483" name="Rectangle 2"/>
          <p:cNvSpPr>
            <a:spLocks noGrp="1" noChangeArrowheads="1"/>
          </p:cNvSpPr>
          <p:nvPr>
            <p:ph type="title"/>
          </p:nvPr>
        </p:nvSpPr>
        <p:spPr/>
        <p:txBody>
          <a:bodyPr>
            <a:normAutofit/>
          </a:bodyPr>
          <a:lstStyle/>
          <a:p>
            <a:r>
              <a:rPr lang="en-US" b="1" dirty="0" smtClean="0">
                <a:latin typeface="Times New Roman"/>
                <a:cs typeface="Times New Roman"/>
              </a:rPr>
              <a:t>Capital flows</a:t>
            </a:r>
            <a:endParaRPr lang="en-US" b="1" dirty="0" smtClean="0">
              <a:latin typeface="Times New Roman"/>
              <a:cs typeface="Times New Roman"/>
            </a:endParaRPr>
          </a:p>
        </p:txBody>
      </p:sp>
      <p:cxnSp>
        <p:nvCxnSpPr>
          <p:cNvPr id="20485" name="Straight Arrow Connector 7"/>
          <p:cNvCxnSpPr>
            <a:cxnSpLocks noChangeShapeType="1"/>
          </p:cNvCxnSpPr>
          <p:nvPr/>
        </p:nvCxnSpPr>
        <p:spPr bwMode="auto">
          <a:xfrm>
            <a:off x="1624020" y="4814888"/>
            <a:ext cx="2649537" cy="1306512"/>
          </a:xfrm>
          <a:prstGeom prst="straightConnector1">
            <a:avLst/>
          </a:prstGeom>
          <a:noFill/>
          <a:ln w="9525" algn="ctr">
            <a:noFill/>
            <a:round/>
            <a:headEnd/>
            <a:tailEnd type="arrow" w="med" len="med"/>
          </a:ln>
        </p:spPr>
      </p:cxnSp>
      <p:cxnSp>
        <p:nvCxnSpPr>
          <p:cNvPr id="20486" name="Straight Arrow Connector 9"/>
          <p:cNvCxnSpPr>
            <a:cxnSpLocks noChangeShapeType="1"/>
          </p:cNvCxnSpPr>
          <p:nvPr/>
        </p:nvCxnSpPr>
        <p:spPr bwMode="auto">
          <a:xfrm flipH="1" flipV="1">
            <a:off x="4459294" y="6083300"/>
            <a:ext cx="206375" cy="466725"/>
          </a:xfrm>
          <a:prstGeom prst="straightConnector1">
            <a:avLst/>
          </a:prstGeom>
          <a:noFill/>
          <a:ln w="9525" algn="ctr">
            <a:noFill/>
            <a:round/>
            <a:headEnd/>
            <a:tailEnd type="arrow" w="med" len="med"/>
          </a:ln>
        </p:spPr>
      </p:cxnSp>
      <p:sp>
        <p:nvSpPr>
          <p:cNvPr id="20487" name="Oval 10"/>
          <p:cNvSpPr>
            <a:spLocks noChangeArrowheads="1"/>
          </p:cNvSpPr>
          <p:nvPr/>
        </p:nvSpPr>
        <p:spPr bwMode="auto">
          <a:xfrm flipH="1">
            <a:off x="4776794" y="5411788"/>
            <a:ext cx="1754187" cy="635000"/>
          </a:xfrm>
          <a:prstGeom prst="ellipse">
            <a:avLst/>
          </a:prstGeom>
          <a:noFill/>
          <a:ln w="9525" algn="ctr">
            <a:noFill/>
            <a:round/>
            <a:headEnd/>
            <a:tailEnd/>
          </a:ln>
        </p:spPr>
        <p:txBody>
          <a:bodyPr lIns="46788" tIns="47994" rIns="46788" bIns="47994"/>
          <a:lstStyle/>
          <a:p>
            <a:pPr defTabSz="880835"/>
            <a:endParaRPr lang="en-US" dirty="0">
              <a:latin typeface="Californian FB" pitchFamily="18" charset="0"/>
            </a:endParaRPr>
          </a:p>
        </p:txBody>
      </p:sp>
      <p:cxnSp>
        <p:nvCxnSpPr>
          <p:cNvPr id="20488" name="Straight Arrow Connector 13"/>
          <p:cNvCxnSpPr>
            <a:cxnSpLocks noChangeShapeType="1"/>
          </p:cNvCxnSpPr>
          <p:nvPr/>
        </p:nvCxnSpPr>
        <p:spPr bwMode="auto">
          <a:xfrm>
            <a:off x="1847850" y="5524506"/>
            <a:ext cx="914399" cy="914400"/>
          </a:xfrm>
          <a:prstGeom prst="straightConnector1">
            <a:avLst/>
          </a:prstGeom>
          <a:noFill/>
          <a:ln w="9525" algn="ctr">
            <a:noFill/>
            <a:round/>
            <a:headEnd/>
            <a:tailEnd type="arrow" w="med" len="med"/>
          </a:ln>
        </p:spPr>
      </p:cxnSp>
      <p:cxnSp>
        <p:nvCxnSpPr>
          <p:cNvPr id="20489" name="Straight Arrow Connector 16"/>
          <p:cNvCxnSpPr>
            <a:cxnSpLocks noChangeShapeType="1"/>
          </p:cNvCxnSpPr>
          <p:nvPr/>
        </p:nvCxnSpPr>
        <p:spPr bwMode="auto">
          <a:xfrm>
            <a:off x="0" y="2892432"/>
            <a:ext cx="485775" cy="2276475"/>
          </a:xfrm>
          <a:prstGeom prst="straightConnector1">
            <a:avLst/>
          </a:prstGeom>
          <a:noFill/>
          <a:ln w="9525" algn="ctr">
            <a:noFill/>
            <a:round/>
            <a:headEnd/>
            <a:tailEnd type="arrow" w="med" len="med"/>
          </a:ln>
        </p:spPr>
      </p:cxnSp>
      <p:graphicFrame>
        <p:nvGraphicFramePr>
          <p:cNvPr id="11" name="Chart 10"/>
          <p:cNvGraphicFramePr>
            <a:graphicFrameLocks noGrp="1"/>
          </p:cNvGraphicFramePr>
          <p:nvPr>
            <p:extLst>
              <p:ext uri="{D42A27DB-BD31-4B8C-83A1-F6EECF244321}">
                <p14:modId xmlns:p14="http://schemas.microsoft.com/office/powerpoint/2010/main" val="2749134151"/>
              </p:ext>
            </p:extLst>
          </p:nvPr>
        </p:nvGraphicFramePr>
        <p:xfrm>
          <a:off x="1023582" y="1228299"/>
          <a:ext cx="7710985" cy="55546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3956844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3"/>
          <p:cNvSpPr>
            <a:spLocks noGrp="1" noChangeArrowheads="1"/>
          </p:cNvSpPr>
          <p:nvPr>
            <p:ph idx="1"/>
          </p:nvPr>
        </p:nvSpPr>
        <p:spPr>
          <a:xfrm>
            <a:off x="373063" y="1403350"/>
            <a:ext cx="8978900" cy="5530850"/>
          </a:xfrm>
        </p:spPr>
        <p:txBody>
          <a:bodyPr/>
          <a:lstStyle/>
          <a:p>
            <a:pPr marL="342810" indent="-342810" defTabSz="914164">
              <a:buNone/>
            </a:pPr>
            <a:endParaRPr lang="en-US" sz="1000" dirty="0" smtClean="0">
              <a:latin typeface="Californian FB" pitchFamily="18" charset="0"/>
            </a:endParaRPr>
          </a:p>
          <a:p>
            <a:pPr marL="342810" indent="-342810" defTabSz="914164">
              <a:buNone/>
            </a:pPr>
            <a:endParaRPr lang="en-US" sz="2000" dirty="0" smtClean="0">
              <a:latin typeface="Californian FB" pitchFamily="18" charset="0"/>
            </a:endParaRPr>
          </a:p>
        </p:txBody>
      </p:sp>
      <p:sp>
        <p:nvSpPr>
          <p:cNvPr id="20483" name="Rectangle 2"/>
          <p:cNvSpPr>
            <a:spLocks noGrp="1" noChangeArrowheads="1"/>
          </p:cNvSpPr>
          <p:nvPr>
            <p:ph type="title"/>
          </p:nvPr>
        </p:nvSpPr>
        <p:spPr/>
        <p:txBody>
          <a:bodyPr>
            <a:normAutofit fontScale="90000"/>
          </a:bodyPr>
          <a:lstStyle/>
          <a:p>
            <a:r>
              <a:rPr lang="en-US" dirty="0">
                <a:latin typeface="Times New Roman"/>
                <a:cs typeface="Times New Roman"/>
              </a:rPr>
              <a:t>Exchange rate depreciation, May to December 2013</a:t>
            </a:r>
            <a:endParaRPr lang="en-US" b="1" dirty="0" smtClean="0">
              <a:latin typeface="Times New Roman"/>
              <a:cs typeface="Times New Roman"/>
            </a:endParaRPr>
          </a:p>
        </p:txBody>
      </p:sp>
      <p:cxnSp>
        <p:nvCxnSpPr>
          <p:cNvPr id="20485" name="Straight Arrow Connector 7"/>
          <p:cNvCxnSpPr>
            <a:cxnSpLocks noChangeShapeType="1"/>
          </p:cNvCxnSpPr>
          <p:nvPr/>
        </p:nvCxnSpPr>
        <p:spPr bwMode="auto">
          <a:xfrm>
            <a:off x="1624020" y="4814888"/>
            <a:ext cx="2649537" cy="1306512"/>
          </a:xfrm>
          <a:prstGeom prst="straightConnector1">
            <a:avLst/>
          </a:prstGeom>
          <a:noFill/>
          <a:ln w="9525" algn="ctr">
            <a:noFill/>
            <a:round/>
            <a:headEnd/>
            <a:tailEnd type="arrow" w="med" len="med"/>
          </a:ln>
        </p:spPr>
      </p:cxnSp>
      <p:cxnSp>
        <p:nvCxnSpPr>
          <p:cNvPr id="20486" name="Straight Arrow Connector 9"/>
          <p:cNvCxnSpPr>
            <a:cxnSpLocks noChangeShapeType="1"/>
          </p:cNvCxnSpPr>
          <p:nvPr/>
        </p:nvCxnSpPr>
        <p:spPr bwMode="auto">
          <a:xfrm flipH="1" flipV="1">
            <a:off x="4459294" y="6083300"/>
            <a:ext cx="206375" cy="466725"/>
          </a:xfrm>
          <a:prstGeom prst="straightConnector1">
            <a:avLst/>
          </a:prstGeom>
          <a:noFill/>
          <a:ln w="9525" algn="ctr">
            <a:noFill/>
            <a:round/>
            <a:headEnd/>
            <a:tailEnd type="arrow" w="med" len="med"/>
          </a:ln>
        </p:spPr>
      </p:cxnSp>
      <p:sp>
        <p:nvSpPr>
          <p:cNvPr id="20487" name="Oval 10"/>
          <p:cNvSpPr>
            <a:spLocks noChangeArrowheads="1"/>
          </p:cNvSpPr>
          <p:nvPr/>
        </p:nvSpPr>
        <p:spPr bwMode="auto">
          <a:xfrm flipH="1">
            <a:off x="4776794" y="5411788"/>
            <a:ext cx="1754187" cy="635000"/>
          </a:xfrm>
          <a:prstGeom prst="ellipse">
            <a:avLst/>
          </a:prstGeom>
          <a:noFill/>
          <a:ln w="9525" algn="ctr">
            <a:noFill/>
            <a:round/>
            <a:headEnd/>
            <a:tailEnd/>
          </a:ln>
        </p:spPr>
        <p:txBody>
          <a:bodyPr lIns="46788" tIns="47994" rIns="46788" bIns="47994"/>
          <a:lstStyle/>
          <a:p>
            <a:pPr defTabSz="880835"/>
            <a:endParaRPr lang="en-US">
              <a:latin typeface="Californian FB" pitchFamily="18" charset="0"/>
            </a:endParaRPr>
          </a:p>
        </p:txBody>
      </p:sp>
      <p:cxnSp>
        <p:nvCxnSpPr>
          <p:cNvPr id="20488" name="Straight Arrow Connector 13"/>
          <p:cNvCxnSpPr>
            <a:cxnSpLocks noChangeShapeType="1"/>
          </p:cNvCxnSpPr>
          <p:nvPr/>
        </p:nvCxnSpPr>
        <p:spPr bwMode="auto">
          <a:xfrm>
            <a:off x="1847850" y="5524506"/>
            <a:ext cx="914399" cy="914400"/>
          </a:xfrm>
          <a:prstGeom prst="straightConnector1">
            <a:avLst/>
          </a:prstGeom>
          <a:noFill/>
          <a:ln w="9525" algn="ctr">
            <a:noFill/>
            <a:round/>
            <a:headEnd/>
            <a:tailEnd type="arrow" w="med" len="med"/>
          </a:ln>
        </p:spPr>
      </p:cxnSp>
      <p:cxnSp>
        <p:nvCxnSpPr>
          <p:cNvPr id="20489" name="Straight Arrow Connector 16"/>
          <p:cNvCxnSpPr>
            <a:cxnSpLocks noChangeShapeType="1"/>
          </p:cNvCxnSpPr>
          <p:nvPr/>
        </p:nvCxnSpPr>
        <p:spPr bwMode="auto">
          <a:xfrm>
            <a:off x="0" y="2892432"/>
            <a:ext cx="485775" cy="2276475"/>
          </a:xfrm>
          <a:prstGeom prst="straightConnector1">
            <a:avLst/>
          </a:prstGeom>
          <a:noFill/>
          <a:ln w="9525" algn="ctr">
            <a:noFill/>
            <a:round/>
            <a:headEnd/>
            <a:tailEnd type="arrow" w="med" len="med"/>
          </a:ln>
        </p:spPr>
      </p:cxnSp>
      <p:graphicFrame>
        <p:nvGraphicFramePr>
          <p:cNvPr id="10" name="Chart 9"/>
          <p:cNvGraphicFramePr>
            <a:graphicFrameLocks noGrp="1"/>
          </p:cNvGraphicFramePr>
          <p:nvPr>
            <p:extLst>
              <p:ext uri="{D42A27DB-BD31-4B8C-83A1-F6EECF244321}">
                <p14:modId xmlns:p14="http://schemas.microsoft.com/office/powerpoint/2010/main" val="2926649904"/>
              </p:ext>
            </p:extLst>
          </p:nvPr>
        </p:nvGraphicFramePr>
        <p:xfrm>
          <a:off x="1821536" y="1398322"/>
          <a:ext cx="6670410" cy="5490659"/>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2116573" y="6786352"/>
            <a:ext cx="3040168" cy="276999"/>
          </a:xfrm>
          <a:prstGeom prst="rect">
            <a:avLst/>
          </a:prstGeom>
          <a:noFill/>
        </p:spPr>
        <p:txBody>
          <a:bodyPr wrap="square" rtlCol="0">
            <a:spAutoFit/>
          </a:bodyPr>
          <a:lstStyle/>
          <a:p>
            <a:pPr>
              <a:buNone/>
            </a:pPr>
            <a:r>
              <a:rPr lang="en-US" sz="1200" dirty="0" err="1" smtClean="0"/>
              <a:t>Nechio</a:t>
            </a:r>
            <a:r>
              <a:rPr lang="en-US" sz="1200" dirty="0" smtClean="0"/>
              <a:t> (2014)</a:t>
            </a:r>
            <a:endParaRPr lang="en-US" sz="1200" dirty="0"/>
          </a:p>
        </p:txBody>
      </p:sp>
    </p:spTree>
    <p:extLst>
      <p:ext uri="{BB962C8B-B14F-4D97-AF65-F5344CB8AC3E}">
        <p14:creationId xmlns:p14="http://schemas.microsoft.com/office/powerpoint/2010/main" val="419163273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4220" y="1296537"/>
            <a:ext cx="8753952" cy="5350075"/>
          </a:xfrm>
        </p:spPr>
        <p:txBody>
          <a:bodyPr/>
          <a:lstStyle/>
          <a:p>
            <a:r>
              <a:rPr lang="en-US" sz="2800" dirty="0" smtClean="0">
                <a:latin typeface="Times New Roman"/>
                <a:cs typeface="Times New Roman"/>
              </a:rPr>
              <a:t>Ambitious paper</a:t>
            </a:r>
          </a:p>
          <a:p>
            <a:endParaRPr lang="en-US" sz="900" dirty="0" smtClean="0">
              <a:latin typeface="Times New Roman"/>
              <a:cs typeface="Times New Roman"/>
            </a:endParaRPr>
          </a:p>
          <a:p>
            <a:r>
              <a:rPr lang="en-US" sz="2800" dirty="0" smtClean="0">
                <a:latin typeface="Times New Roman"/>
                <a:cs typeface="Times New Roman"/>
              </a:rPr>
              <a:t>The cross-country spillovers of unconventional policies is clearly an important </a:t>
            </a:r>
            <a:r>
              <a:rPr lang="en-US" sz="2800" dirty="0" smtClean="0">
                <a:latin typeface="Times New Roman"/>
                <a:cs typeface="Times New Roman"/>
              </a:rPr>
              <a:t>question</a:t>
            </a:r>
          </a:p>
          <a:p>
            <a:endParaRPr lang="en-US" sz="900" dirty="0" smtClean="0">
              <a:latin typeface="Times New Roman"/>
              <a:cs typeface="Times New Roman"/>
            </a:endParaRPr>
          </a:p>
          <a:p>
            <a:r>
              <a:rPr lang="en-US" sz="2800" dirty="0" smtClean="0">
                <a:latin typeface="Times New Roman"/>
                <a:cs typeface="Times New Roman"/>
              </a:rPr>
              <a:t>The use of an estimated shadow rate </a:t>
            </a:r>
            <a:r>
              <a:rPr lang="en-US" sz="2800" dirty="0" smtClean="0">
                <a:latin typeface="Times New Roman"/>
                <a:cs typeface="Times New Roman"/>
              </a:rPr>
              <a:t>is </a:t>
            </a:r>
            <a:r>
              <a:rPr lang="en-US" sz="2800" dirty="0" smtClean="0">
                <a:latin typeface="Times New Roman"/>
                <a:cs typeface="Times New Roman"/>
              </a:rPr>
              <a:t>a </a:t>
            </a:r>
            <a:r>
              <a:rPr lang="en-US" sz="2800" dirty="0" smtClean="0">
                <a:latin typeface="Times New Roman"/>
                <a:cs typeface="Times New Roman"/>
              </a:rPr>
              <a:t>priori </a:t>
            </a:r>
            <a:r>
              <a:rPr lang="en-US" sz="2800" dirty="0" smtClean="0">
                <a:latin typeface="Times New Roman"/>
                <a:cs typeface="Times New Roman"/>
              </a:rPr>
              <a:t>appealing</a:t>
            </a:r>
            <a:endParaRPr lang="en-US" sz="2800" dirty="0">
              <a:latin typeface="Times New Roman"/>
              <a:cs typeface="Times New Roman"/>
            </a:endParaRPr>
          </a:p>
          <a:p>
            <a:endParaRPr lang="en-US" sz="900" dirty="0" smtClean="0">
              <a:latin typeface="Times New Roman"/>
              <a:cs typeface="Times New Roman"/>
            </a:endParaRPr>
          </a:p>
          <a:p>
            <a:r>
              <a:rPr lang="en-US" sz="2800" dirty="0" smtClean="0">
                <a:latin typeface="Times New Roman"/>
                <a:cs typeface="Times New Roman"/>
              </a:rPr>
              <a:t>The use of </a:t>
            </a:r>
            <a:r>
              <a:rPr lang="en-US" sz="2800" dirty="0" smtClean="0">
                <a:latin typeface="Times New Roman"/>
                <a:cs typeface="Times New Roman"/>
              </a:rPr>
              <a:t>cross-border bank lending </a:t>
            </a:r>
            <a:r>
              <a:rPr lang="en-US" sz="2800" dirty="0" smtClean="0">
                <a:latin typeface="Times New Roman"/>
                <a:cs typeface="Times New Roman"/>
              </a:rPr>
              <a:t>and credit to private sector </a:t>
            </a:r>
            <a:r>
              <a:rPr lang="en-US" sz="2800" dirty="0" smtClean="0">
                <a:latin typeface="Times New Roman"/>
                <a:cs typeface="Times New Roman"/>
              </a:rPr>
              <a:t>is </a:t>
            </a:r>
            <a:r>
              <a:rPr lang="en-US" sz="2800" dirty="0" smtClean="0">
                <a:latin typeface="Times New Roman"/>
                <a:cs typeface="Times New Roman"/>
              </a:rPr>
              <a:t>also interesting</a:t>
            </a:r>
          </a:p>
          <a:p>
            <a:pPr marL="0" indent="0">
              <a:buNone/>
            </a:pPr>
            <a:endParaRPr lang="en-US" sz="900" dirty="0" smtClean="0"/>
          </a:p>
          <a:p>
            <a:endParaRPr lang="en-US" sz="900" dirty="0"/>
          </a:p>
          <a:p>
            <a:pPr marL="490357" lvl="1" indent="0">
              <a:buNone/>
            </a:pPr>
            <a:endParaRPr lang="en-US" sz="2000" dirty="0" smtClean="0"/>
          </a:p>
          <a:p>
            <a:endParaRPr lang="en-US" sz="900" dirty="0" smtClean="0"/>
          </a:p>
        </p:txBody>
      </p:sp>
      <p:sp>
        <p:nvSpPr>
          <p:cNvPr id="3" name="Title 2"/>
          <p:cNvSpPr>
            <a:spLocks noGrp="1"/>
          </p:cNvSpPr>
          <p:nvPr>
            <p:ph type="title"/>
          </p:nvPr>
        </p:nvSpPr>
        <p:spPr/>
        <p:txBody>
          <a:bodyPr/>
          <a:lstStyle/>
          <a:p>
            <a:r>
              <a:rPr lang="en-US" dirty="0" smtClean="0">
                <a:latin typeface="Times New Roman"/>
                <a:cs typeface="Times New Roman"/>
              </a:rPr>
              <a:t>Overview</a:t>
            </a:r>
            <a:endParaRPr lang="en-US" dirty="0">
              <a:latin typeface="Times New Roman"/>
              <a:cs typeface="Times New Roman"/>
            </a:endParaRPr>
          </a:p>
        </p:txBody>
      </p:sp>
    </p:spTree>
    <p:extLst>
      <p:ext uri="{BB962C8B-B14F-4D97-AF65-F5344CB8AC3E}">
        <p14:creationId xmlns:p14="http://schemas.microsoft.com/office/powerpoint/2010/main" val="2357791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4220" y="1296537"/>
            <a:ext cx="8753952" cy="5350075"/>
          </a:xfrm>
        </p:spPr>
        <p:txBody>
          <a:bodyPr/>
          <a:lstStyle/>
          <a:p>
            <a:r>
              <a:rPr lang="en-US" sz="2800" dirty="0" smtClean="0">
                <a:latin typeface="Times New Roman"/>
                <a:cs typeface="Times New Roman"/>
              </a:rPr>
              <a:t>US </a:t>
            </a:r>
            <a:r>
              <a:rPr lang="en-US" sz="2800" dirty="0">
                <a:latin typeface="Times New Roman"/>
                <a:cs typeface="Times New Roman"/>
              </a:rPr>
              <a:t>u</a:t>
            </a:r>
            <a:r>
              <a:rPr lang="en-US" sz="2800" dirty="0" smtClean="0">
                <a:latin typeface="Times New Roman"/>
                <a:cs typeface="Times New Roman"/>
              </a:rPr>
              <a:t>nconventional policies (captured by declines in the shadow rate) led to:</a:t>
            </a:r>
          </a:p>
          <a:p>
            <a:pPr lvl="1"/>
            <a:r>
              <a:rPr lang="en-US" sz="2400" dirty="0" smtClean="0">
                <a:latin typeface="Times New Roman"/>
                <a:cs typeface="Times New Roman"/>
              </a:rPr>
              <a:t>Higher US equity prices</a:t>
            </a:r>
          </a:p>
          <a:p>
            <a:pPr lvl="1"/>
            <a:r>
              <a:rPr lang="en-US" sz="2400" dirty="0" smtClean="0">
                <a:latin typeface="Times New Roman"/>
                <a:cs typeface="Times New Roman"/>
              </a:rPr>
              <a:t>US dollar depreciation</a:t>
            </a:r>
          </a:p>
          <a:p>
            <a:pPr lvl="1"/>
            <a:r>
              <a:rPr lang="en-US" sz="2400" dirty="0" smtClean="0">
                <a:latin typeface="Times New Roman"/>
                <a:cs typeface="Times New Roman"/>
              </a:rPr>
              <a:t>Higher US growth and US inflation</a:t>
            </a:r>
          </a:p>
          <a:p>
            <a:endParaRPr lang="en-US" sz="900" dirty="0">
              <a:latin typeface="Times New Roman"/>
              <a:cs typeface="Times New Roman"/>
            </a:endParaRPr>
          </a:p>
          <a:p>
            <a:r>
              <a:rPr lang="en-US" sz="2800" dirty="0" smtClean="0">
                <a:latin typeface="Times New Roman"/>
                <a:cs typeface="Times New Roman"/>
              </a:rPr>
              <a:t>Important international spillovers via</a:t>
            </a:r>
          </a:p>
          <a:p>
            <a:pPr lvl="1"/>
            <a:r>
              <a:rPr lang="en-US" sz="2400" dirty="0" smtClean="0">
                <a:latin typeface="Times New Roman"/>
                <a:cs typeface="Times New Roman"/>
              </a:rPr>
              <a:t>Higher credit growth (possibly due to capital inflows)</a:t>
            </a:r>
          </a:p>
          <a:p>
            <a:pPr lvl="1"/>
            <a:r>
              <a:rPr lang="en-US" sz="2400" dirty="0" smtClean="0">
                <a:latin typeface="Times New Roman"/>
                <a:cs typeface="Times New Roman"/>
              </a:rPr>
              <a:t>Exchange rate appreciation</a:t>
            </a:r>
          </a:p>
          <a:p>
            <a:pPr lvl="1"/>
            <a:r>
              <a:rPr lang="en-US" sz="2400" dirty="0" smtClean="0">
                <a:latin typeface="Times New Roman"/>
                <a:cs typeface="Times New Roman"/>
              </a:rPr>
              <a:t>Stock market booms</a:t>
            </a:r>
          </a:p>
          <a:p>
            <a:endParaRPr lang="en-US" sz="900" dirty="0" smtClean="0">
              <a:latin typeface="Times New Roman"/>
              <a:cs typeface="Times New Roman"/>
            </a:endParaRPr>
          </a:p>
          <a:p>
            <a:r>
              <a:rPr lang="en-US" sz="2800" dirty="0" smtClean="0">
                <a:latin typeface="Times New Roman"/>
                <a:cs typeface="Times New Roman"/>
              </a:rPr>
              <a:t>Macro effects differ across EMEs, but often larger than in US</a:t>
            </a:r>
          </a:p>
          <a:p>
            <a:pPr marL="490357" lvl="1" indent="0">
              <a:buNone/>
            </a:pPr>
            <a:endParaRPr lang="en-US" sz="2400" dirty="0" smtClean="0"/>
          </a:p>
          <a:p>
            <a:pPr lvl="1"/>
            <a:endParaRPr lang="en-US" sz="2400" dirty="0" smtClean="0"/>
          </a:p>
          <a:p>
            <a:pPr marL="0" indent="0">
              <a:buNone/>
            </a:pPr>
            <a:endParaRPr lang="en-US" sz="900" dirty="0" smtClean="0"/>
          </a:p>
          <a:p>
            <a:endParaRPr lang="en-US" sz="900" dirty="0"/>
          </a:p>
          <a:p>
            <a:pPr marL="490357" lvl="1" indent="0">
              <a:buNone/>
            </a:pPr>
            <a:endParaRPr lang="en-US" sz="2000" dirty="0" smtClean="0"/>
          </a:p>
          <a:p>
            <a:endParaRPr lang="en-US" sz="900" dirty="0" smtClean="0"/>
          </a:p>
        </p:txBody>
      </p:sp>
      <p:sp>
        <p:nvSpPr>
          <p:cNvPr id="3" name="Title 2"/>
          <p:cNvSpPr>
            <a:spLocks noGrp="1"/>
          </p:cNvSpPr>
          <p:nvPr>
            <p:ph type="title"/>
          </p:nvPr>
        </p:nvSpPr>
        <p:spPr/>
        <p:txBody>
          <a:bodyPr/>
          <a:lstStyle/>
          <a:p>
            <a:r>
              <a:rPr lang="en-US" dirty="0" smtClean="0">
                <a:latin typeface="Times New Roman"/>
                <a:cs typeface="Times New Roman"/>
              </a:rPr>
              <a:t>Main take-away</a:t>
            </a:r>
            <a:endParaRPr lang="en-US" dirty="0">
              <a:latin typeface="Times New Roman"/>
              <a:cs typeface="Times New Roman"/>
            </a:endParaRPr>
          </a:p>
        </p:txBody>
      </p:sp>
    </p:spTree>
    <p:extLst>
      <p:ext uri="{BB962C8B-B14F-4D97-AF65-F5344CB8AC3E}">
        <p14:creationId xmlns:p14="http://schemas.microsoft.com/office/powerpoint/2010/main" val="411752701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4220" y="1296537"/>
            <a:ext cx="8753952" cy="5350075"/>
          </a:xfrm>
        </p:spPr>
        <p:txBody>
          <a:bodyPr/>
          <a:lstStyle/>
          <a:p>
            <a:r>
              <a:rPr lang="en-US" sz="2800" dirty="0" smtClean="0">
                <a:latin typeface="Times New Roman"/>
                <a:cs typeface="Times New Roman"/>
              </a:rPr>
              <a:t>Reliability of the shadow rate estimates as a measure of the policy stance</a:t>
            </a:r>
            <a:endParaRPr lang="en-US" sz="2800" dirty="0" smtClean="0">
              <a:latin typeface="Times New Roman"/>
              <a:cs typeface="Times New Roman"/>
            </a:endParaRPr>
          </a:p>
          <a:p>
            <a:endParaRPr lang="en-US" sz="900" dirty="0" smtClean="0">
              <a:latin typeface="Times New Roman"/>
              <a:cs typeface="Times New Roman"/>
            </a:endParaRPr>
          </a:p>
          <a:p>
            <a:r>
              <a:rPr lang="en-US" sz="2800" dirty="0" smtClean="0">
                <a:latin typeface="Times New Roman"/>
                <a:cs typeface="Times New Roman"/>
              </a:rPr>
              <a:t>GVECM approach</a:t>
            </a:r>
          </a:p>
          <a:p>
            <a:pPr marL="0" indent="0">
              <a:buNone/>
            </a:pPr>
            <a:endParaRPr lang="en-US" sz="900" dirty="0" smtClean="0">
              <a:latin typeface="Times New Roman"/>
              <a:cs typeface="Times New Roman"/>
            </a:endParaRPr>
          </a:p>
          <a:p>
            <a:r>
              <a:rPr lang="en-US" sz="2800" dirty="0" smtClean="0">
                <a:latin typeface="Times New Roman"/>
                <a:cs typeface="Times New Roman"/>
              </a:rPr>
              <a:t>How should central banks adjust their policy stance in the face of large capital inflows? </a:t>
            </a:r>
          </a:p>
          <a:p>
            <a:pPr marL="0" indent="0">
              <a:buNone/>
            </a:pPr>
            <a:endParaRPr lang="en-US" sz="900" dirty="0" smtClean="0"/>
          </a:p>
          <a:p>
            <a:endParaRPr lang="en-US" sz="900" dirty="0"/>
          </a:p>
          <a:p>
            <a:pPr marL="490357" lvl="1" indent="0">
              <a:buNone/>
            </a:pPr>
            <a:endParaRPr lang="en-US" sz="2000" dirty="0" smtClean="0"/>
          </a:p>
          <a:p>
            <a:endParaRPr lang="en-US" sz="900" dirty="0" smtClean="0"/>
          </a:p>
        </p:txBody>
      </p:sp>
      <p:sp>
        <p:nvSpPr>
          <p:cNvPr id="3" name="Title 2"/>
          <p:cNvSpPr>
            <a:spLocks noGrp="1"/>
          </p:cNvSpPr>
          <p:nvPr>
            <p:ph type="title"/>
          </p:nvPr>
        </p:nvSpPr>
        <p:spPr/>
        <p:txBody>
          <a:bodyPr/>
          <a:lstStyle/>
          <a:p>
            <a:r>
              <a:rPr lang="en-US" dirty="0" smtClean="0">
                <a:latin typeface="Times New Roman"/>
                <a:cs typeface="Times New Roman"/>
              </a:rPr>
              <a:t>My comments</a:t>
            </a:r>
            <a:endParaRPr lang="en-US" dirty="0">
              <a:latin typeface="Times New Roman"/>
              <a:cs typeface="Times New Roman"/>
            </a:endParaRPr>
          </a:p>
        </p:txBody>
      </p:sp>
    </p:spTree>
    <p:extLst>
      <p:ext uri="{BB962C8B-B14F-4D97-AF65-F5344CB8AC3E}">
        <p14:creationId xmlns:p14="http://schemas.microsoft.com/office/powerpoint/2010/main" val="312893051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4220" y="1296537"/>
            <a:ext cx="8753952" cy="5350075"/>
          </a:xfrm>
        </p:spPr>
        <p:txBody>
          <a:bodyPr/>
          <a:lstStyle/>
          <a:p>
            <a:r>
              <a:rPr lang="en-US" sz="2800" dirty="0" smtClean="0">
                <a:latin typeface="Times New Roman"/>
                <a:cs typeface="Times New Roman"/>
              </a:rPr>
              <a:t>In the canonical DTSM, </a:t>
            </a:r>
            <a:r>
              <a:rPr lang="en-US" sz="2800" dirty="0">
                <a:latin typeface="Times New Roman"/>
                <a:cs typeface="Times New Roman"/>
              </a:rPr>
              <a:t>t</a:t>
            </a:r>
            <a:r>
              <a:rPr lang="en-US" sz="2800" dirty="0" smtClean="0">
                <a:latin typeface="Times New Roman"/>
                <a:cs typeface="Times New Roman"/>
              </a:rPr>
              <a:t>he ST interest rate is affine in the </a:t>
            </a:r>
            <a:r>
              <a:rPr lang="en-US" sz="2800" i="1" dirty="0" smtClean="0">
                <a:latin typeface="Times New Roman"/>
                <a:cs typeface="Times New Roman"/>
              </a:rPr>
              <a:t>N</a:t>
            </a:r>
            <a:r>
              <a:rPr lang="en-US" sz="2800" dirty="0" smtClean="0">
                <a:latin typeface="Times New Roman"/>
                <a:cs typeface="Times New Roman"/>
              </a:rPr>
              <a:t> risk factors </a:t>
            </a:r>
            <a:r>
              <a:rPr lang="en-US" sz="2800" i="1" dirty="0" err="1" smtClean="0">
                <a:latin typeface="Times New Roman"/>
                <a:cs typeface="Times New Roman"/>
              </a:rPr>
              <a:t>X</a:t>
            </a:r>
            <a:r>
              <a:rPr lang="en-US" sz="2800" i="1" baseline="-25000" dirty="0" err="1" smtClean="0">
                <a:latin typeface="Times New Roman"/>
                <a:cs typeface="Times New Roman"/>
              </a:rPr>
              <a:t>t</a:t>
            </a:r>
            <a:r>
              <a:rPr lang="en-US" sz="2400" dirty="0" smtClean="0">
                <a:latin typeface="Times New Roman"/>
                <a:cs typeface="Times New Roman"/>
              </a:rPr>
              <a:t>:</a:t>
            </a:r>
            <a:endParaRPr lang="en-US" sz="900" i="1" baseline="-25000" dirty="0">
              <a:latin typeface="Times New Roman"/>
              <a:cs typeface="Times New Roman"/>
            </a:endParaRPr>
          </a:p>
          <a:p>
            <a:endParaRPr lang="en-US" sz="900" dirty="0" smtClean="0">
              <a:latin typeface="Times New Roman"/>
              <a:cs typeface="Times New Roman"/>
            </a:endParaRPr>
          </a:p>
          <a:p>
            <a:r>
              <a:rPr lang="en-US" sz="2800" dirty="0" smtClean="0">
                <a:latin typeface="Times New Roman"/>
                <a:cs typeface="Times New Roman"/>
              </a:rPr>
              <a:t>The </a:t>
            </a:r>
            <a:r>
              <a:rPr lang="en-US" sz="2800" dirty="0">
                <a:latin typeface="Times New Roman"/>
                <a:cs typeface="Times New Roman"/>
              </a:rPr>
              <a:t>risk factors follow a Gaussian VAR</a:t>
            </a:r>
            <a:endParaRPr lang="en-US" sz="2400" dirty="0">
              <a:latin typeface="Times New Roman"/>
              <a:cs typeface="Times New Roman"/>
            </a:endParaRPr>
          </a:p>
          <a:p>
            <a:endParaRPr lang="en-US" sz="900" dirty="0" smtClean="0">
              <a:latin typeface="Times New Roman"/>
              <a:cs typeface="Times New Roman"/>
            </a:endParaRPr>
          </a:p>
          <a:p>
            <a:r>
              <a:rPr lang="en-US" sz="2800" dirty="0" smtClean="0">
                <a:latin typeface="Times New Roman"/>
                <a:cs typeface="Times New Roman"/>
              </a:rPr>
              <a:t>There is a risk-neutral probability measure pricing all assets </a:t>
            </a:r>
            <a:endParaRPr lang="en-US" sz="2400" dirty="0" smtClean="0">
              <a:latin typeface="Times New Roman"/>
              <a:cs typeface="Times New Roman"/>
            </a:endParaRPr>
          </a:p>
          <a:p>
            <a:pPr lvl="1"/>
            <a:endParaRPr lang="en-US" sz="2400" dirty="0">
              <a:latin typeface="Times New Roman"/>
              <a:cs typeface="Times New Roman"/>
            </a:endParaRPr>
          </a:p>
          <a:p>
            <a:r>
              <a:rPr lang="en-US" sz="2800" dirty="0" smtClean="0">
                <a:latin typeface="Times New Roman"/>
                <a:cs typeface="Times New Roman"/>
              </a:rPr>
              <a:t>The linear Gaussian features makes the model tractable. But it also allows for negative interest rates. </a:t>
            </a:r>
          </a:p>
          <a:p>
            <a:endParaRPr lang="en-US" sz="900" dirty="0">
              <a:latin typeface="Times New Roman"/>
              <a:cs typeface="Times New Roman"/>
            </a:endParaRPr>
          </a:p>
          <a:p>
            <a:endParaRPr lang="en-US" sz="900" dirty="0" smtClean="0">
              <a:latin typeface="Times New Roman"/>
              <a:cs typeface="Times New Roman"/>
            </a:endParaRPr>
          </a:p>
          <a:p>
            <a:r>
              <a:rPr lang="en-US" sz="2800" dirty="0" smtClean="0">
                <a:latin typeface="Times New Roman"/>
                <a:cs typeface="Times New Roman"/>
              </a:rPr>
              <a:t>Black (1995): </a:t>
            </a:r>
            <a:endParaRPr lang="en-US" sz="2800" dirty="0" smtClean="0">
              <a:latin typeface="Times New Roman"/>
              <a:cs typeface="Times New Roman"/>
            </a:endParaRPr>
          </a:p>
          <a:p>
            <a:pPr lvl="1"/>
            <a:endParaRPr lang="en-US" sz="2400" dirty="0" smtClean="0"/>
          </a:p>
          <a:p>
            <a:pPr lvl="1"/>
            <a:endParaRPr lang="en-US" sz="2400" dirty="0" smtClean="0"/>
          </a:p>
        </p:txBody>
      </p:sp>
      <p:sp>
        <p:nvSpPr>
          <p:cNvPr id="3" name="Title 2"/>
          <p:cNvSpPr>
            <a:spLocks noGrp="1"/>
          </p:cNvSpPr>
          <p:nvPr>
            <p:ph type="title"/>
          </p:nvPr>
        </p:nvSpPr>
        <p:spPr>
          <a:xfrm>
            <a:off x="324219" y="330694"/>
            <a:ext cx="8873249" cy="942134"/>
          </a:xfrm>
        </p:spPr>
        <p:txBody>
          <a:bodyPr/>
          <a:lstStyle/>
          <a:p>
            <a:r>
              <a:rPr lang="en-US" dirty="0" smtClean="0">
                <a:latin typeface="Times New Roman"/>
                <a:cs typeface="Times New Roman"/>
              </a:rPr>
              <a:t>1. Policy stance: </a:t>
            </a:r>
            <a:r>
              <a:rPr lang="en-US" sz="3600" dirty="0" smtClean="0">
                <a:latin typeface="Times New Roman"/>
                <a:cs typeface="Times New Roman"/>
              </a:rPr>
              <a:t>Are shadow rates reliable?</a:t>
            </a:r>
            <a:endParaRPr lang="en-US" dirty="0">
              <a:latin typeface="Times New Roman"/>
              <a:cs typeface="Times New Roman"/>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2542412684"/>
              </p:ext>
            </p:extLst>
          </p:nvPr>
        </p:nvGraphicFramePr>
        <p:xfrm>
          <a:off x="4775886" y="1673815"/>
          <a:ext cx="1933008" cy="613159"/>
        </p:xfrm>
        <a:graphic>
          <a:graphicData uri="http://schemas.openxmlformats.org/presentationml/2006/ole">
            <mc:AlternateContent xmlns:mc="http://schemas.openxmlformats.org/markup-compatibility/2006">
              <mc:Choice xmlns:v="urn:schemas-microsoft-com:vml" Requires="v">
                <p:oleObj spid="_x0000_s1116" name="Equation" r:id="rId3" imgW="762000" imgH="241300" progId="Equation.3">
                  <p:embed/>
                </p:oleObj>
              </mc:Choice>
              <mc:Fallback>
                <p:oleObj name="Equation" r:id="rId3" imgW="762000" imgH="241300" progId="Equation.3">
                  <p:embed/>
                  <p:pic>
                    <p:nvPicPr>
                      <p:cNvPr id="0" name=""/>
                      <p:cNvPicPr/>
                      <p:nvPr/>
                    </p:nvPicPr>
                    <p:blipFill>
                      <a:blip r:embed="rId4"/>
                      <a:stretch>
                        <a:fillRect/>
                      </a:stretch>
                    </p:blipFill>
                    <p:spPr>
                      <a:xfrm>
                        <a:off x="4775886" y="1673815"/>
                        <a:ext cx="1933008" cy="613159"/>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60912739"/>
              </p:ext>
            </p:extLst>
          </p:nvPr>
        </p:nvGraphicFramePr>
        <p:xfrm>
          <a:off x="3233834" y="5694102"/>
          <a:ext cx="2447925" cy="655637"/>
        </p:xfrm>
        <a:graphic>
          <a:graphicData uri="http://schemas.openxmlformats.org/presentationml/2006/ole">
            <mc:AlternateContent xmlns:mc="http://schemas.openxmlformats.org/markup-compatibility/2006">
              <mc:Choice xmlns:v="urn:schemas-microsoft-com:vml" Requires="v">
                <p:oleObj spid="_x0000_s1117" name="Equation" r:id="rId5" imgW="901700" imgH="241300" progId="Equation.3">
                  <p:embed/>
                </p:oleObj>
              </mc:Choice>
              <mc:Fallback>
                <p:oleObj name="Equation" r:id="rId5" imgW="901700" imgH="241300" progId="Equation.3">
                  <p:embed/>
                  <p:pic>
                    <p:nvPicPr>
                      <p:cNvPr id="0" name=""/>
                      <p:cNvPicPr/>
                      <p:nvPr/>
                    </p:nvPicPr>
                    <p:blipFill>
                      <a:blip r:embed="rId6"/>
                      <a:stretch>
                        <a:fillRect/>
                      </a:stretch>
                    </p:blipFill>
                    <p:spPr>
                      <a:xfrm>
                        <a:off x="3233834" y="5694102"/>
                        <a:ext cx="2447925" cy="655637"/>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26633366"/>
              </p:ext>
            </p:extLst>
          </p:nvPr>
        </p:nvGraphicFramePr>
        <p:xfrm>
          <a:off x="6794774" y="5644977"/>
          <a:ext cx="2138363" cy="655637"/>
        </p:xfrm>
        <a:graphic>
          <a:graphicData uri="http://schemas.openxmlformats.org/presentationml/2006/ole">
            <mc:AlternateContent xmlns:mc="http://schemas.openxmlformats.org/markup-compatibility/2006">
              <mc:Choice xmlns:v="urn:schemas-microsoft-com:vml" Requires="v">
                <p:oleObj spid="_x0000_s1118" name="Equation" r:id="rId7" imgW="787400" imgH="241300" progId="Equation.3">
                  <p:embed/>
                </p:oleObj>
              </mc:Choice>
              <mc:Fallback>
                <p:oleObj name="Equation" r:id="rId7" imgW="787400" imgH="241300" progId="Equation.3">
                  <p:embed/>
                  <p:pic>
                    <p:nvPicPr>
                      <p:cNvPr id="0" name=""/>
                      <p:cNvPicPr/>
                      <p:nvPr/>
                    </p:nvPicPr>
                    <p:blipFill>
                      <a:blip r:embed="rId8"/>
                      <a:stretch>
                        <a:fillRect/>
                      </a:stretch>
                    </p:blipFill>
                    <p:spPr>
                      <a:xfrm>
                        <a:off x="6794774" y="5644977"/>
                        <a:ext cx="2138363" cy="655637"/>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202926232"/>
              </p:ext>
            </p:extLst>
          </p:nvPr>
        </p:nvGraphicFramePr>
        <p:xfrm>
          <a:off x="3220020" y="3634524"/>
          <a:ext cx="3193837" cy="819119"/>
        </p:xfrm>
        <a:graphic>
          <a:graphicData uri="http://schemas.openxmlformats.org/presentationml/2006/ole">
            <mc:AlternateContent xmlns:mc="http://schemas.openxmlformats.org/markup-compatibility/2006">
              <mc:Choice xmlns:v="urn:schemas-microsoft-com:vml" Requires="v">
                <p:oleObj spid="_x0000_s1119" name="Equation" r:id="rId9" imgW="1536700" imgH="393700" progId="Equation.3">
                  <p:embed/>
                </p:oleObj>
              </mc:Choice>
              <mc:Fallback>
                <p:oleObj name="Equation" r:id="rId9" imgW="1536700" imgH="393700" progId="Equation.3">
                  <p:embed/>
                  <p:pic>
                    <p:nvPicPr>
                      <p:cNvPr id="0" name=""/>
                      <p:cNvPicPr/>
                      <p:nvPr/>
                    </p:nvPicPr>
                    <p:blipFill>
                      <a:blip r:embed="rId10"/>
                      <a:stretch>
                        <a:fillRect/>
                      </a:stretch>
                    </p:blipFill>
                    <p:spPr>
                      <a:xfrm>
                        <a:off x="3220020" y="3634524"/>
                        <a:ext cx="3193837" cy="819119"/>
                      </a:xfrm>
                      <a:prstGeom prst="rect">
                        <a:avLst/>
                      </a:prstGeom>
                    </p:spPr>
                  </p:pic>
                </p:oleObj>
              </mc:Fallback>
            </mc:AlternateContent>
          </a:graphicData>
        </a:graphic>
      </p:graphicFrame>
    </p:spTree>
    <p:extLst>
      <p:ext uri="{BB962C8B-B14F-4D97-AF65-F5344CB8AC3E}">
        <p14:creationId xmlns:p14="http://schemas.microsoft.com/office/powerpoint/2010/main" val="268992491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4220" y="1296537"/>
            <a:ext cx="8753952" cy="5350075"/>
          </a:xfrm>
        </p:spPr>
        <p:txBody>
          <a:bodyPr/>
          <a:lstStyle/>
          <a:p>
            <a:pPr marL="0" indent="0">
              <a:buNone/>
            </a:pPr>
            <a:endParaRPr lang="en-US" sz="2800" dirty="0"/>
          </a:p>
          <a:p>
            <a:pPr lvl="1"/>
            <a:endParaRPr lang="en-US" sz="900" dirty="0"/>
          </a:p>
          <a:p>
            <a:endParaRPr lang="en-US" sz="900" dirty="0" smtClean="0"/>
          </a:p>
        </p:txBody>
      </p:sp>
      <p:sp>
        <p:nvSpPr>
          <p:cNvPr id="3" name="Title 2"/>
          <p:cNvSpPr>
            <a:spLocks noGrp="1"/>
          </p:cNvSpPr>
          <p:nvPr>
            <p:ph type="title"/>
          </p:nvPr>
        </p:nvSpPr>
        <p:spPr/>
        <p:txBody>
          <a:bodyPr/>
          <a:lstStyle/>
          <a:p>
            <a:r>
              <a:rPr lang="en-US" dirty="0" smtClean="0">
                <a:latin typeface="Times New Roman"/>
                <a:cs typeface="Times New Roman"/>
              </a:rPr>
              <a:t>Shadow rates are sensitive to model specs (1)</a:t>
            </a:r>
            <a:endParaRPr lang="en-US" dirty="0">
              <a:latin typeface="Times New Roman"/>
              <a:cs typeface="Times New Roman"/>
            </a:endParaRPr>
          </a:p>
        </p:txBody>
      </p:sp>
      <p:pic>
        <p:nvPicPr>
          <p:cNvPr id="9" name="Picture 8"/>
          <p:cNvPicPr>
            <a:picLocks noChangeAspect="1"/>
          </p:cNvPicPr>
          <p:nvPr/>
        </p:nvPicPr>
        <p:blipFill>
          <a:blip r:embed="rId2"/>
          <a:stretch>
            <a:fillRect/>
          </a:stretch>
        </p:blipFill>
        <p:spPr>
          <a:xfrm>
            <a:off x="298391" y="1539434"/>
            <a:ext cx="9124940" cy="4895881"/>
          </a:xfrm>
          <a:prstGeom prst="rect">
            <a:avLst/>
          </a:prstGeom>
        </p:spPr>
      </p:pic>
      <p:sp>
        <p:nvSpPr>
          <p:cNvPr id="10" name="TextBox 9"/>
          <p:cNvSpPr txBox="1"/>
          <p:nvPr/>
        </p:nvSpPr>
        <p:spPr>
          <a:xfrm>
            <a:off x="1418379" y="6448943"/>
            <a:ext cx="3710873" cy="307777"/>
          </a:xfrm>
          <a:prstGeom prst="rect">
            <a:avLst/>
          </a:prstGeom>
          <a:noFill/>
        </p:spPr>
        <p:txBody>
          <a:bodyPr wrap="square" rtlCol="0">
            <a:spAutoFit/>
          </a:bodyPr>
          <a:lstStyle/>
          <a:p>
            <a:pPr>
              <a:buNone/>
            </a:pPr>
            <a:r>
              <a:rPr lang="en-US" dirty="0" smtClean="0"/>
              <a:t>Bauer and </a:t>
            </a:r>
            <a:r>
              <a:rPr lang="en-US" dirty="0" err="1" smtClean="0"/>
              <a:t>Rudebusch</a:t>
            </a:r>
            <a:r>
              <a:rPr lang="en-US" dirty="0" smtClean="0"/>
              <a:t> (2014)</a:t>
            </a:r>
            <a:endParaRPr lang="en-US" dirty="0"/>
          </a:p>
        </p:txBody>
      </p:sp>
    </p:spTree>
    <p:extLst>
      <p:ext uri="{BB962C8B-B14F-4D97-AF65-F5344CB8AC3E}">
        <p14:creationId xmlns:p14="http://schemas.microsoft.com/office/powerpoint/2010/main" val="318804343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4220" y="1296537"/>
            <a:ext cx="8753952" cy="5350075"/>
          </a:xfrm>
        </p:spPr>
        <p:txBody>
          <a:bodyPr/>
          <a:lstStyle/>
          <a:p>
            <a:pPr marL="0" indent="0">
              <a:buNone/>
            </a:pPr>
            <a:endParaRPr lang="en-US" sz="2800" dirty="0"/>
          </a:p>
          <a:p>
            <a:pPr lvl="1"/>
            <a:endParaRPr lang="en-US" sz="900" dirty="0"/>
          </a:p>
          <a:p>
            <a:endParaRPr lang="en-US" sz="900" dirty="0" smtClean="0"/>
          </a:p>
        </p:txBody>
      </p:sp>
      <p:sp>
        <p:nvSpPr>
          <p:cNvPr id="3" name="Title 2"/>
          <p:cNvSpPr>
            <a:spLocks noGrp="1"/>
          </p:cNvSpPr>
          <p:nvPr>
            <p:ph type="title"/>
          </p:nvPr>
        </p:nvSpPr>
        <p:spPr/>
        <p:txBody>
          <a:bodyPr/>
          <a:lstStyle/>
          <a:p>
            <a:r>
              <a:rPr lang="en-US" dirty="0" smtClean="0">
                <a:latin typeface="Times New Roman"/>
                <a:cs typeface="Times New Roman"/>
              </a:rPr>
              <a:t>Shadow rates are sensitive to model specs (2)</a:t>
            </a:r>
            <a:endParaRPr lang="en-US" dirty="0">
              <a:latin typeface="Times New Roman"/>
              <a:cs typeface="Times New Roman"/>
            </a:endParaRPr>
          </a:p>
        </p:txBody>
      </p:sp>
      <p:pic>
        <p:nvPicPr>
          <p:cNvPr id="5" name="Picture 4"/>
          <p:cNvPicPr>
            <a:picLocks noChangeAspect="1"/>
          </p:cNvPicPr>
          <p:nvPr/>
        </p:nvPicPr>
        <p:blipFill>
          <a:blip r:embed="rId2"/>
          <a:stretch>
            <a:fillRect/>
          </a:stretch>
        </p:blipFill>
        <p:spPr>
          <a:xfrm>
            <a:off x="423313" y="1423978"/>
            <a:ext cx="8910408" cy="5318615"/>
          </a:xfrm>
          <a:prstGeom prst="rect">
            <a:avLst/>
          </a:prstGeom>
        </p:spPr>
      </p:pic>
      <p:sp>
        <p:nvSpPr>
          <p:cNvPr id="6" name="TextBox 5"/>
          <p:cNvSpPr txBox="1"/>
          <p:nvPr/>
        </p:nvSpPr>
        <p:spPr>
          <a:xfrm>
            <a:off x="1550323" y="6613873"/>
            <a:ext cx="3710873" cy="307777"/>
          </a:xfrm>
          <a:prstGeom prst="rect">
            <a:avLst/>
          </a:prstGeom>
          <a:noFill/>
        </p:spPr>
        <p:txBody>
          <a:bodyPr wrap="square" rtlCol="0">
            <a:spAutoFit/>
          </a:bodyPr>
          <a:lstStyle/>
          <a:p>
            <a:pPr>
              <a:buNone/>
            </a:pPr>
            <a:r>
              <a:rPr lang="en-US" dirty="0" smtClean="0"/>
              <a:t>Bauer and </a:t>
            </a:r>
            <a:r>
              <a:rPr lang="en-US" dirty="0" err="1" smtClean="0"/>
              <a:t>Rudebusch</a:t>
            </a:r>
            <a:r>
              <a:rPr lang="en-US" dirty="0" smtClean="0"/>
              <a:t> (2014)</a:t>
            </a:r>
            <a:endParaRPr lang="en-US" dirty="0"/>
          </a:p>
        </p:txBody>
      </p:sp>
    </p:spTree>
    <p:extLst>
      <p:ext uri="{BB962C8B-B14F-4D97-AF65-F5344CB8AC3E}">
        <p14:creationId xmlns:p14="http://schemas.microsoft.com/office/powerpoint/2010/main" val="2960843054"/>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PERSIZE" val="LETTER"/>
  <p:tag name="BACKGROUNDCOLOR" val="16777215"/>
  <p:tag name="BACKGROUNDINTENSITY" val="LIGHT"/>
  <p:tag name="PRESENTATIONTYPE" val="ACROSSTHETABLE"/>
  <p:tag name="LOGO" val="FALSE"/>
  <p:tag name="OFFICECODE" val="TRUE"/>
  <p:tag name="FOOTER" val="TRUE"/>
  <p:tag name="OFFICE" val="Boston"/>
  <p:tag name="VERSION" val="3.0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35309</TotalTime>
  <Words>949</Words>
  <Application>Microsoft Macintosh PowerPoint</Application>
  <PresentationFormat>Custom</PresentationFormat>
  <Paragraphs>137</Paragraphs>
  <Slides>16</Slides>
  <Notes>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18" baseType="lpstr">
      <vt:lpstr>1_Default Design</vt:lpstr>
      <vt:lpstr>Microsoft Equation</vt:lpstr>
      <vt:lpstr>Discussion of Global Impact of US Monetary Policy at the Zero Lower Bound  Sylvain Leduc (Federal Reserve Bank of San Francisco)   HKMA-FRBNY Joint Conference, March 20, 2014</vt:lpstr>
      <vt:lpstr>Capital flows</vt:lpstr>
      <vt:lpstr>Exchange rate depreciation, May to December 2013</vt:lpstr>
      <vt:lpstr>Overview</vt:lpstr>
      <vt:lpstr>Main take-away</vt:lpstr>
      <vt:lpstr>My comments</vt:lpstr>
      <vt:lpstr>1. Policy stance: Are shadow rates reliable?</vt:lpstr>
      <vt:lpstr>Shadow rates are sensitive to model specs (1)</vt:lpstr>
      <vt:lpstr>Shadow rates are sensitive to model specs (2)</vt:lpstr>
      <vt:lpstr>Shadow rate: Lombardi-Zhu vs Wu-Xia</vt:lpstr>
      <vt:lpstr>Importance of the shadow rate: Brazil</vt:lpstr>
      <vt:lpstr>2. GVECM appraoch</vt:lpstr>
      <vt:lpstr>IRFs in Wu and Xia (2014)</vt:lpstr>
      <vt:lpstr>More parsimonious approach?</vt:lpstr>
      <vt:lpstr>3. Optimal policy response to capital inflows?</vt:lpstr>
      <vt:lpstr>Xrate Channel: Same Bang for the Buck</vt:lpstr>
    </vt:vector>
  </TitlesOfParts>
  <Company>Bain &amp; Company,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Concept diagrams available after slide 40</dc:title>
  <dc:creator>Tracey Johnston</dc:creator>
  <cp:lastModifiedBy>ERuser Sylvain Leduc</cp:lastModifiedBy>
  <cp:revision>774</cp:revision>
  <cp:lastPrinted>1997-11-21T19:58:16Z</cp:lastPrinted>
  <dcterms:created xsi:type="dcterms:W3CDTF">2001-03-23T22:04:30Z</dcterms:created>
  <dcterms:modified xsi:type="dcterms:W3CDTF">2014-03-20T03:59:04Z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Type">
    <vt:lpwstr>AcrossTheTable</vt:lpwstr>
  </property>
  <property fmtid="{D5CDD505-2E9C-101B-9397-08002B2CF9AE}" pid="3" name="BackgroundColor">
    <vt:lpwstr>255,255,255</vt:lpwstr>
  </property>
  <property fmtid="{D5CDD505-2E9C-101B-9397-08002B2CF9AE}" pid="4" name="BackgroundIntensity">
    <vt:lpwstr>Light</vt:lpwstr>
  </property>
  <property fmtid="{D5CDD505-2E9C-101B-9397-08002B2CF9AE}" pid="5" name="PaperSize">
    <vt:lpwstr>Letter</vt:lpwstr>
  </property>
  <property fmtid="{D5CDD505-2E9C-101B-9397-08002B2CF9AE}" pid="6" name="Logo">
    <vt:lpwstr>False</vt:lpwstr>
  </property>
  <property fmtid="{D5CDD505-2E9C-101B-9397-08002B2CF9AE}" pid="7" name="OfficeCode">
    <vt:lpwstr>True</vt:lpwstr>
  </property>
  <property fmtid="{D5CDD505-2E9C-101B-9397-08002B2CF9AE}" pid="8" name="Footer">
    <vt:lpwstr>True</vt:lpwstr>
  </property>
  <property fmtid="{D5CDD505-2E9C-101B-9397-08002B2CF9AE}" pid="9" name="RequireDisclaimer">
    <vt:bool>false</vt:bool>
  </property>
  <property fmtid="{D5CDD505-2E9C-101B-9397-08002B2CF9AE}" pid="10" name="NumberOfSlides">
    <vt:i4>70</vt:i4>
  </property>
  <property fmtid="{D5CDD505-2E9C-101B-9397-08002B2CF9AE}" pid="11" name="RevisionCount">
    <vt:i4>42</vt:i4>
  </property>
</Properties>
</file>