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27" r:id="rId1"/>
    <p:sldMasterId id="2147483889" r:id="rId2"/>
    <p:sldMasterId id="2147483914" r:id="rId3"/>
    <p:sldMasterId id="2147483919" r:id="rId4"/>
  </p:sldMasterIdLst>
  <p:notesMasterIdLst>
    <p:notesMasterId r:id="rId30"/>
  </p:notesMasterIdLst>
  <p:handoutMasterIdLst>
    <p:handoutMasterId r:id="rId31"/>
  </p:handoutMasterIdLst>
  <p:sldIdLst>
    <p:sldId id="256" r:id="rId5"/>
    <p:sldId id="258" r:id="rId6"/>
    <p:sldId id="259" r:id="rId7"/>
    <p:sldId id="260" r:id="rId8"/>
    <p:sldId id="263" r:id="rId9"/>
    <p:sldId id="264" r:id="rId10"/>
    <p:sldId id="267" r:id="rId11"/>
    <p:sldId id="265" r:id="rId12"/>
    <p:sldId id="274" r:id="rId13"/>
    <p:sldId id="269" r:id="rId14"/>
    <p:sldId id="283" r:id="rId15"/>
    <p:sldId id="268" r:id="rId16"/>
    <p:sldId id="284" r:id="rId17"/>
    <p:sldId id="285" r:id="rId18"/>
    <p:sldId id="286" r:id="rId19"/>
    <p:sldId id="287" r:id="rId20"/>
    <p:sldId id="288" r:id="rId21"/>
    <p:sldId id="289" r:id="rId22"/>
    <p:sldId id="293" r:id="rId23"/>
    <p:sldId id="290" r:id="rId24"/>
    <p:sldId id="291" r:id="rId25"/>
    <p:sldId id="270" r:id="rId26"/>
    <p:sldId id="272" r:id="rId27"/>
    <p:sldId id="262" r:id="rId28"/>
    <p:sldId id="292" r:id="rId29"/>
  </p:sldIdLst>
  <p:sldSz cx="9144000" cy="6858000" type="screen4x3"/>
  <p:notesSz cx="10234613" cy="70993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E981E"/>
    <a:srgbClr val="802673"/>
    <a:srgbClr val="A60000"/>
    <a:srgbClr val="000000"/>
    <a:srgbClr val="C0C0C0"/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80" autoAdjust="0"/>
    <p:restoredTop sz="81096" autoAdjust="0"/>
  </p:normalViewPr>
  <p:slideViewPr>
    <p:cSldViewPr>
      <p:cViewPr varScale="1">
        <p:scale>
          <a:sx n="58" d="100"/>
          <a:sy n="58" d="100"/>
        </p:scale>
        <p:origin x="-91" y="-62"/>
      </p:cViewPr>
      <p:guideLst>
        <p:guide orient="horz" pos="1661"/>
        <p:guide pos="10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70" d="100"/>
          <a:sy n="70" d="100"/>
        </p:scale>
        <p:origin x="-4566" y="-504"/>
      </p:cViewPr>
      <p:guideLst>
        <p:guide orient="horz" pos="1562"/>
        <p:guide pos="32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035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801210" y="1"/>
            <a:ext cx="4433405" cy="355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5877" tIns="47938" rIns="95877" bIns="47938" numCol="1" anchor="t" anchorCtr="0" compatLnSpc="1">
            <a:prstTxWarp prst="textNoShape">
              <a:avLst/>
            </a:prstTxWarp>
          </a:bodyPr>
          <a:lstStyle>
            <a:lvl1pPr algn="r" defTabSz="958960" eaLnBrk="0" hangingPunct="0">
              <a:defRPr kumimoji="0"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ADCD113-96A3-4F00-9B8D-9DE608252265}" type="datetime1">
              <a:rPr lang="de-DE"/>
              <a:pPr>
                <a:defRPr/>
              </a:pPr>
              <a:t>20.03.2014</a:t>
            </a:fld>
            <a:endParaRPr lang="de-DE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17307" y="6744109"/>
            <a:ext cx="5117307" cy="355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5877" tIns="47938" rIns="95877" bIns="47938" numCol="1" anchor="b" anchorCtr="0" compatLnSpc="1">
            <a:prstTxWarp prst="textNoShape">
              <a:avLst/>
            </a:prstTxWarp>
          </a:bodyPr>
          <a:lstStyle>
            <a:lvl1pPr algn="r" defTabSz="958960" eaLnBrk="0" hangingPunct="0">
              <a:defRPr kumimoji="0"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BBE06E9-A941-45B7-84D4-B209BC481D6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4435797" cy="355193"/>
          </a:xfrm>
          <a:prstGeom prst="rect">
            <a:avLst/>
          </a:prstGeom>
        </p:spPr>
        <p:txBody>
          <a:bodyPr vert="horz" lIns="94745" tIns="47373" rIns="94745" bIns="47373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31813"/>
            <a:ext cx="3551237" cy="2663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45" tIns="47373" rIns="94745" bIns="47373" rtlCol="0" anchor="ctr"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4" y="6742975"/>
            <a:ext cx="4435797" cy="355193"/>
          </a:xfrm>
          <a:prstGeom prst="rect">
            <a:avLst/>
          </a:prstGeom>
        </p:spPr>
        <p:txBody>
          <a:bodyPr vert="horz" lIns="94745" tIns="47373" rIns="94745" bIns="47373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3"/>
          </p:nvPr>
        </p:nvSpPr>
        <p:spPr>
          <a:xfrm>
            <a:off x="1023462" y="3372622"/>
            <a:ext cx="8187690" cy="3194458"/>
          </a:xfrm>
          <a:prstGeom prst="rect">
            <a:avLst/>
          </a:prstGeom>
        </p:spPr>
        <p:txBody>
          <a:bodyPr vert="horz" lIns="94745" tIns="47373" rIns="94745" bIns="47373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9389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1pPr>
    <a:lvl2pPr marL="628650" indent="-171450" algn="just" rtl="0" eaLnBrk="0" fontAlgn="base" hangingPunct="0">
      <a:spcBef>
        <a:spcPct val="30000"/>
      </a:spcBef>
      <a:spcAft>
        <a:spcPct val="0"/>
      </a:spcAft>
      <a:buChar char="•"/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2pPr>
    <a:lvl3pPr marL="9144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3pPr>
    <a:lvl4pPr marL="13716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4pPr>
    <a:lvl5pPr marL="18288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9140952" cy="6858000"/>
          </a:xfrm>
          <a:prstGeom prst="rect">
            <a:avLst/>
          </a:prstGeom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62940634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146752707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9137904" cy="6858000"/>
          </a:xfrm>
          <a:prstGeom prst="rect">
            <a:avLst/>
          </a:prstGeom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34595593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470760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801301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901566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353873625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119030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390961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29441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82025" y="6537325"/>
            <a:ext cx="558800" cy="3206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6549122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4029928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046387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170855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90156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6CE43-EFE2-42ED-8C4D-43D93F3C5BD9}" type="datetimeFigureOut">
              <a:rPr lang="en-GB" smtClean="0"/>
              <a:t>20.03.2014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77B95-828B-4729-BBFA-BBD6BCDAC8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535400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6370320"/>
            <a:ext cx="9015984" cy="487680"/>
          </a:xfrm>
          <a:prstGeom prst="rect">
            <a:avLst/>
          </a:prstGeom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04" r:id="rId2"/>
    <p:sldLayoutId id="2147483905" r:id="rId3"/>
    <p:sldLayoutId id="2147483924" r:id="rId4"/>
    <p:sldLayoutId id="2147483913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9" y="6370638"/>
            <a:ext cx="90154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057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25" r:id="rId4"/>
    <p:sldLayoutId id="2147483918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6370320"/>
            <a:ext cx="9015984" cy="487680"/>
          </a:xfrm>
          <a:prstGeom prst="rect">
            <a:avLst/>
          </a:prstGeom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30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6" r:id="rId4"/>
    <p:sldLayoutId id="2147483923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 baseline="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sz="quarter"/>
          </p:nvPr>
        </p:nvSpPr>
        <p:spPr>
          <a:xfrm>
            <a:off x="1657672" y="1772816"/>
            <a:ext cx="7162800" cy="1152128"/>
          </a:xfrm>
        </p:spPr>
        <p:txBody>
          <a:bodyPr/>
          <a:lstStyle/>
          <a:p>
            <a:r>
              <a:rPr lang="en-US" dirty="0" smtClean="0"/>
              <a:t>Global impact of US monetary policy at the zero lower bound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sz="quarter" idx="1"/>
          </p:nvPr>
        </p:nvSpPr>
        <p:spPr>
          <a:xfrm>
            <a:off x="1619672" y="2924944"/>
            <a:ext cx="6546327" cy="2952328"/>
          </a:xfrm>
        </p:spPr>
        <p:txBody>
          <a:bodyPr/>
          <a:lstStyle/>
          <a:p>
            <a:r>
              <a:rPr lang="en-US" dirty="0" err="1" smtClean="0"/>
              <a:t>Qianying</a:t>
            </a:r>
            <a:r>
              <a:rPr lang="en-US" dirty="0" smtClean="0"/>
              <a:t> Chen, IMF</a:t>
            </a:r>
          </a:p>
          <a:p>
            <a:r>
              <a:rPr lang="en-US" dirty="0" smtClean="0"/>
              <a:t>Andrew Filardo, BIS</a:t>
            </a:r>
          </a:p>
          <a:p>
            <a:r>
              <a:rPr lang="en-US" dirty="0" smtClean="0"/>
              <a:t>Dong He, HKMA</a:t>
            </a:r>
          </a:p>
          <a:p>
            <a:r>
              <a:rPr lang="en-US" dirty="0" smtClean="0"/>
              <a:t>Feng Zhu, BIS</a:t>
            </a:r>
          </a:p>
          <a:p>
            <a:endParaRPr lang="en-US" sz="1000" dirty="0" smtClean="0"/>
          </a:p>
          <a:p>
            <a:endParaRPr lang="en-US" sz="1000" dirty="0"/>
          </a:p>
          <a:p>
            <a:pPr algn="just"/>
            <a:r>
              <a:rPr lang="en-US" dirty="0" smtClean="0"/>
              <a:t>Prepared for the HKMA-FRBNY Joint Conference on “Domestic and International Dimensions of Unconventional Monetary Policy”, 20-21 March 2014</a:t>
            </a:r>
          </a:p>
          <a:p>
            <a:pPr algn="just"/>
            <a:endParaRPr lang="en-US" sz="1200" dirty="0">
              <a:solidFill>
                <a:srgbClr val="A60000"/>
              </a:solidFill>
            </a:endParaRPr>
          </a:p>
          <a:p>
            <a:pPr algn="just"/>
            <a:r>
              <a:rPr lang="en-US" sz="1200" b="1" dirty="0" smtClean="0">
                <a:solidFill>
                  <a:srgbClr val="A60000"/>
                </a:solidFill>
              </a:rPr>
              <a:t>The views expressed are those of the authors and do not necessarily represent those of the BIS, HKMA and IMF.</a:t>
            </a:r>
          </a:p>
          <a:p>
            <a:pPr algn="just"/>
            <a:endParaRPr lang="en-US" sz="1400" dirty="0"/>
          </a:p>
          <a:p>
            <a:pPr algn="just"/>
            <a:endParaRPr lang="en-US" sz="1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36614"/>
            <a:ext cx="8136904" cy="504154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Impulse responses: cumulative </a:t>
            </a:r>
            <a:r>
              <a:rPr lang="en-GB" dirty="0"/>
              <a:t>impact over </a:t>
            </a:r>
            <a:r>
              <a:rPr lang="en-GB" u="sng" dirty="0"/>
              <a:t>two </a:t>
            </a:r>
            <a:r>
              <a:rPr lang="en-GB" u="sng" dirty="0" smtClean="0"/>
              <a:t>years</a:t>
            </a:r>
            <a:endParaRPr lang="en-GB" sz="2000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1013" y="4933165"/>
            <a:ext cx="4824537" cy="130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lvl="0" algn="ctr">
              <a:spcBef>
                <a:spcPct val="20000"/>
              </a:spcBef>
              <a:spcAft>
                <a:spcPts val="0"/>
              </a:spcAft>
              <a:buClr>
                <a:srgbClr val="A60000"/>
              </a:buClr>
              <a:buSzPct val="90000"/>
            </a:pPr>
            <a:r>
              <a:rPr kumimoji="0" lang="en-GB" altLang="zh-TW" sz="1800" b="1" dirty="0" smtClean="0">
                <a:solidFill>
                  <a:srgbClr val="00B050"/>
                </a:solidFill>
                <a:ea typeface="Segoe UI" pitchFamily="34" charset="0"/>
                <a:cs typeface="Segoe UI" pitchFamily="34" charset="0"/>
              </a:rPr>
              <a:t>Note: US monetary policy has a greater </a:t>
            </a:r>
            <a:r>
              <a:rPr kumimoji="0" lang="en-GB" altLang="zh-TW" sz="1800" b="1" dirty="0">
                <a:solidFill>
                  <a:srgbClr val="00B050"/>
                </a:solidFill>
                <a:ea typeface="Segoe UI" pitchFamily="34" charset="0"/>
                <a:cs typeface="Segoe UI" pitchFamily="34" charset="0"/>
              </a:rPr>
              <a:t>impact on a number of emerging economies than on other advanced economies</a:t>
            </a:r>
          </a:p>
          <a:p>
            <a:pPr algn="just">
              <a:spcBef>
                <a:spcPct val="20000"/>
              </a:spcBef>
              <a:spcAft>
                <a:spcPts val="0"/>
              </a:spcAft>
              <a:buClr>
                <a:srgbClr val="A60000"/>
              </a:buClr>
              <a:buSzPct val="90000"/>
            </a:pPr>
            <a:endParaRPr kumimoji="0" lang="en-GB" sz="1800" dirty="0">
              <a:solidFill>
                <a:schemeClr val="tx2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1268760"/>
            <a:ext cx="3600400" cy="255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204" y="3933056"/>
            <a:ext cx="3515430" cy="245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65927" y="1916832"/>
            <a:ext cx="4350089" cy="130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just">
              <a:spcBef>
                <a:spcPct val="20000"/>
              </a:spcBef>
              <a:spcAft>
                <a:spcPts val="0"/>
              </a:spcAft>
              <a:buClr>
                <a:srgbClr val="A60000"/>
              </a:buClr>
              <a:buSzPct val="90000"/>
            </a:pPr>
            <a:r>
              <a:rPr kumimoji="0" lang="en-GB" sz="1800" b="1" dirty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US </a:t>
            </a:r>
            <a:r>
              <a:rPr kumimoji="0" lang="en-GB" sz="1800" b="1" dirty="0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monetary policy shock has a generally </a:t>
            </a:r>
            <a:r>
              <a:rPr kumimoji="0" lang="en-GB" sz="1800" b="1" dirty="0" err="1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procyclical</a:t>
            </a:r>
            <a:r>
              <a:rPr kumimoji="0" lang="en-GB" sz="1800" b="1" dirty="0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  </a:t>
            </a:r>
            <a:r>
              <a:rPr kumimoji="0" lang="en-GB" sz="1800" b="1" dirty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impact on </a:t>
            </a:r>
            <a:r>
              <a:rPr kumimoji="0" lang="en-GB" sz="1800" b="1" dirty="0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AEs and most EMEs</a:t>
            </a:r>
            <a:r>
              <a:rPr kumimoji="0" lang="en-GB" sz="1800" b="1" dirty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:</a:t>
            </a:r>
            <a:endParaRPr kumimoji="0" lang="en-GB" sz="1800" b="1" dirty="0" smtClean="0">
              <a:solidFill>
                <a:srgbClr val="C00000"/>
              </a:solidFill>
              <a:ea typeface="Segoe UI" pitchFamily="34" charset="0"/>
              <a:cs typeface="Segoe UI" pitchFamily="34" charset="0"/>
            </a:endParaRPr>
          </a:p>
          <a:p>
            <a:pPr algn="just">
              <a:spcBef>
                <a:spcPct val="20000"/>
              </a:spcBef>
              <a:spcAft>
                <a:spcPts val="0"/>
              </a:spcAft>
              <a:buClr>
                <a:srgbClr val="A60000"/>
              </a:buClr>
              <a:buSzPct val="90000"/>
            </a:pPr>
            <a:endParaRPr kumimoji="0" lang="en-US" sz="1800" dirty="0" smtClean="0">
              <a:solidFill>
                <a:schemeClr val="tx2"/>
              </a:solidFill>
              <a:ea typeface="Segoe UI" pitchFamily="34" charset="0"/>
              <a:cs typeface="Segoe UI" pitchFamily="34" charset="0"/>
            </a:endParaRPr>
          </a:p>
          <a:p>
            <a:pPr algn="just">
              <a:spcBef>
                <a:spcPct val="20000"/>
              </a:spcBef>
              <a:spcAft>
                <a:spcPts val="0"/>
              </a:spcAft>
              <a:buClr>
                <a:srgbClr val="A60000"/>
              </a:buClr>
              <a:buSzPct val="90000"/>
            </a:pPr>
            <a:r>
              <a:rPr kumimoji="0" lang="en-US" sz="1800" dirty="0" smtClean="0">
                <a:solidFill>
                  <a:schemeClr val="tx2"/>
                </a:solidFill>
                <a:ea typeface="Segoe UI" pitchFamily="34" charset="0"/>
                <a:cs typeface="Segoe UI" pitchFamily="34" charset="0"/>
              </a:rPr>
              <a:t>     </a:t>
            </a:r>
            <a:r>
              <a:rPr kumimoji="0" lang="en-US" sz="1800" b="1" dirty="0" smtClean="0">
                <a:solidFill>
                  <a:srgbClr val="0070C0"/>
                </a:solidFill>
                <a:ea typeface="Segoe UI" pitchFamily="34" charset="0"/>
                <a:cs typeface="Segoe UI" pitchFamily="34" charset="0"/>
              </a:rPr>
              <a:t>- stimulating growth</a:t>
            </a:r>
          </a:p>
          <a:p>
            <a:pPr algn="just">
              <a:spcBef>
                <a:spcPct val="20000"/>
              </a:spcBef>
              <a:spcAft>
                <a:spcPts val="0"/>
              </a:spcAft>
              <a:buClr>
                <a:srgbClr val="A60000"/>
              </a:buClr>
              <a:buSzPct val="90000"/>
            </a:pPr>
            <a:r>
              <a:rPr kumimoji="0" lang="en-US" sz="1800" b="1" dirty="0">
                <a:solidFill>
                  <a:srgbClr val="0070C0"/>
                </a:solidFill>
                <a:ea typeface="Segoe UI" pitchFamily="34" charset="0"/>
                <a:cs typeface="Segoe UI" pitchFamily="34" charset="0"/>
              </a:rPr>
              <a:t> </a:t>
            </a:r>
          </a:p>
          <a:p>
            <a:pPr algn="just">
              <a:spcBef>
                <a:spcPct val="20000"/>
              </a:spcBef>
              <a:spcAft>
                <a:spcPts val="0"/>
              </a:spcAft>
              <a:buClr>
                <a:srgbClr val="A60000"/>
              </a:buClr>
              <a:buSzPct val="90000"/>
            </a:pPr>
            <a:r>
              <a:rPr kumimoji="0" lang="en-US" sz="1800" b="1" dirty="0">
                <a:solidFill>
                  <a:srgbClr val="7030A0"/>
                </a:solidFill>
                <a:ea typeface="Segoe UI" pitchFamily="34" charset="0"/>
                <a:cs typeface="Segoe UI" pitchFamily="34" charset="0"/>
              </a:rPr>
              <a:t> </a:t>
            </a:r>
            <a:r>
              <a:rPr kumimoji="0" lang="en-US" sz="1800" b="1" dirty="0" smtClean="0">
                <a:solidFill>
                  <a:srgbClr val="7030A0"/>
                </a:solidFill>
                <a:ea typeface="Segoe UI" pitchFamily="34" charset="0"/>
                <a:cs typeface="Segoe UI" pitchFamily="34" charset="0"/>
              </a:rPr>
              <a:t>    - and inflation</a:t>
            </a:r>
            <a:endParaRPr kumimoji="0" lang="en-US" sz="1800" b="1" dirty="0">
              <a:solidFill>
                <a:srgbClr val="7030A0"/>
              </a:solidFill>
              <a:ea typeface="Segoe UI" pitchFamily="34" charset="0"/>
              <a:cs typeface="Segoe UI" pitchFamily="34" charset="0"/>
            </a:endParaRPr>
          </a:p>
          <a:p>
            <a:pPr algn="just">
              <a:spcBef>
                <a:spcPct val="20000"/>
              </a:spcBef>
              <a:spcAft>
                <a:spcPts val="0"/>
              </a:spcAft>
              <a:buClr>
                <a:srgbClr val="A60000"/>
              </a:buClr>
              <a:buSzPct val="90000"/>
            </a:pPr>
            <a:endParaRPr kumimoji="0" lang="en-GB" sz="1800" dirty="0">
              <a:solidFill>
                <a:schemeClr val="tx2"/>
              </a:soli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3131840" y="2996952"/>
            <a:ext cx="1584176" cy="224027"/>
          </a:xfrm>
          <a:prstGeom prst="straightConnector1">
            <a:avLst/>
          </a:prstGeom>
          <a:solidFill>
            <a:schemeClr val="accent1"/>
          </a:solidFill>
          <a:ln w="50800" cap="sq" cmpd="sng" algn="ctr">
            <a:solidFill>
              <a:srgbClr val="0070C0"/>
            </a:solidFill>
            <a:prstDash val="solid"/>
            <a:round/>
            <a:headEnd type="none" w="sm" len="sm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3131840" y="3941060"/>
            <a:ext cx="1584176" cy="640068"/>
          </a:xfrm>
          <a:prstGeom prst="straightConnector1">
            <a:avLst/>
          </a:prstGeom>
          <a:solidFill>
            <a:schemeClr val="accent1"/>
          </a:solidFill>
          <a:ln w="50800" cap="sq" cmpd="sng" algn="ctr">
            <a:solidFill>
              <a:srgbClr val="7030A0"/>
            </a:solidFill>
            <a:prstDash val="solid"/>
            <a:round/>
            <a:headEnd type="none" w="sm" len="sm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5508104" y="1628800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Real GDP growth</a:t>
            </a:r>
            <a:endParaRPr lang="en-GB" sz="20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8104" y="4253026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Inflation</a:t>
            </a:r>
            <a:endParaRPr lang="en-GB" sz="20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202077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AEs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6136" y="202077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B0F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Asian EMEs</a:t>
            </a:r>
            <a:endParaRPr lang="en-GB" sz="2000" b="1" dirty="0" smtClean="0">
              <a:solidFill>
                <a:srgbClr val="00B0F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20272" y="202077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LA</a:t>
            </a:r>
            <a:endParaRPr lang="en-GB" sz="2000" b="1" dirty="0" smtClean="0">
              <a:solidFill>
                <a:srgbClr val="FFFF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0" y="4613066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AEs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96136" y="4613066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B0F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Asian EMEs</a:t>
            </a:r>
            <a:endParaRPr lang="en-GB" sz="2000" b="1" dirty="0" smtClean="0">
              <a:solidFill>
                <a:srgbClr val="00B0F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20272" y="4613066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LA</a:t>
            </a:r>
            <a:endParaRPr lang="en-GB" sz="2000" b="1" dirty="0" smtClean="0">
              <a:solidFill>
                <a:srgbClr val="FFFF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8697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36614"/>
            <a:ext cx="8136904" cy="504154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Impulse responses: cumulative </a:t>
            </a:r>
            <a:r>
              <a:rPr lang="en-GB" dirty="0"/>
              <a:t>impact over </a:t>
            </a:r>
            <a:r>
              <a:rPr lang="en-GB" u="sng" dirty="0"/>
              <a:t>two </a:t>
            </a:r>
            <a:r>
              <a:rPr lang="en-GB" u="sng" dirty="0" smtClean="0"/>
              <a:t>years</a:t>
            </a:r>
            <a:endParaRPr lang="en-GB" sz="2000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71600" y="1916832"/>
            <a:ext cx="3528392" cy="130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spcBef>
                <a:spcPct val="20000"/>
              </a:spcBef>
              <a:spcAft>
                <a:spcPts val="0"/>
              </a:spcAft>
              <a:buClr>
                <a:srgbClr val="A60000"/>
              </a:buClr>
              <a:buSzPct val="90000"/>
            </a:pPr>
            <a:r>
              <a:rPr kumimoji="0" lang="en-US" sz="1800" b="1" dirty="0" smtClean="0">
                <a:solidFill>
                  <a:srgbClr val="0070C0"/>
                </a:solidFill>
                <a:ea typeface="Segoe UI" pitchFamily="34" charset="0"/>
                <a:cs typeface="Segoe UI" pitchFamily="34" charset="0"/>
              </a:rPr>
              <a:t>Big impact on </a:t>
            </a:r>
            <a:r>
              <a:rPr kumimoji="0" lang="en-US" sz="1800" b="1" u="sng" dirty="0" smtClean="0">
                <a:solidFill>
                  <a:srgbClr val="0070C0"/>
                </a:solidFill>
                <a:ea typeface="Segoe UI" pitchFamily="34" charset="0"/>
                <a:cs typeface="Segoe UI" pitchFamily="34" charset="0"/>
              </a:rPr>
              <a:t>equity </a:t>
            </a:r>
            <a:r>
              <a:rPr kumimoji="0" lang="en-US" sz="1800" b="1" u="sng" dirty="0">
                <a:solidFill>
                  <a:srgbClr val="0070C0"/>
                </a:solidFill>
                <a:ea typeface="Segoe UI" pitchFamily="34" charset="0"/>
                <a:cs typeface="Segoe UI" pitchFamily="34" charset="0"/>
              </a:rPr>
              <a:t>prices </a:t>
            </a:r>
            <a:r>
              <a:rPr kumimoji="0" lang="en-GB" sz="1800" b="1" dirty="0">
                <a:solidFill>
                  <a:srgbClr val="0070C0"/>
                </a:solidFill>
                <a:ea typeface="Segoe UI" pitchFamily="34" charset="0"/>
                <a:cs typeface="Segoe UI" pitchFamily="34" charset="0"/>
              </a:rPr>
              <a:t>–</a:t>
            </a:r>
            <a:r>
              <a:rPr kumimoji="0" lang="en-US" sz="1800" b="1" dirty="0">
                <a:solidFill>
                  <a:srgbClr val="0070C0"/>
                </a:solidFill>
                <a:ea typeface="Segoe UI" pitchFamily="34" charset="0"/>
                <a:cs typeface="Segoe UI" pitchFamily="34" charset="0"/>
              </a:rPr>
              <a:t> </a:t>
            </a:r>
            <a:r>
              <a:rPr kumimoji="0" lang="en-US" sz="1800" b="1" dirty="0" smtClean="0">
                <a:solidFill>
                  <a:srgbClr val="0070C0"/>
                </a:solidFill>
                <a:ea typeface="Segoe UI" pitchFamily="34" charset="0"/>
                <a:cs typeface="Segoe UI" pitchFamily="34" charset="0"/>
              </a:rPr>
              <a:t>wealth effect but surely a confidence/risk appetite effect across the graph</a:t>
            </a:r>
            <a:endParaRPr kumimoji="0" lang="en-GB" sz="1800" b="1" dirty="0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81660" y="4726885"/>
            <a:ext cx="36183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kumimoji="0" lang="en-GB" altLang="zh-TW" sz="1800" b="1" dirty="0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We can see the concern about “currency wars” in the data</a:t>
            </a:r>
            <a:endParaRPr kumimoji="0" lang="en-GB" altLang="zh-TW" sz="1800" b="1" dirty="0">
              <a:solidFill>
                <a:srgbClr val="C00000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175" y="1268760"/>
            <a:ext cx="3557389" cy="2483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50857"/>
            <a:ext cx="3594419" cy="2530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508104" y="1628800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Equity returns</a:t>
            </a:r>
            <a:endParaRPr lang="en-GB" sz="20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4109010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FX pressure</a:t>
            </a:r>
            <a:endParaRPr lang="en-GB" sz="20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198884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AEs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6136" y="198884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B0F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Asian EMEs</a:t>
            </a:r>
            <a:endParaRPr lang="en-GB" sz="2000" b="1" dirty="0" smtClean="0">
              <a:solidFill>
                <a:srgbClr val="00B0F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20272" y="198884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LA</a:t>
            </a:r>
            <a:endParaRPr lang="en-GB" sz="2000" b="1" dirty="0" smtClean="0">
              <a:solidFill>
                <a:srgbClr val="FFFF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439704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AEs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8144" y="439704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B0F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Asian EMEs</a:t>
            </a:r>
            <a:endParaRPr lang="en-GB" sz="2000" b="1" dirty="0" smtClean="0">
              <a:solidFill>
                <a:srgbClr val="00B0F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6296" y="439704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LA</a:t>
            </a:r>
            <a:endParaRPr lang="en-GB" sz="2000" b="1" dirty="0" smtClean="0">
              <a:solidFill>
                <a:srgbClr val="FFFF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3237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0" y="692696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/>
              <a:t>Counterfactual </a:t>
            </a:r>
            <a:r>
              <a:rPr lang="en-GB" altLang="zh-CN" dirty="0" smtClean="0"/>
              <a:t>LSAP analysis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528" y="1268760"/>
            <a:ext cx="4536504" cy="1224136"/>
          </a:xfrm>
        </p:spPr>
        <p:txBody>
          <a:bodyPr/>
          <a:lstStyle/>
          <a:p>
            <a:pPr eaLnBrk="1" hangingPunct="1"/>
            <a:r>
              <a:rPr kumimoji="0" lang="en-US" altLang="zh-CN" dirty="0"/>
              <a:t>Construct counterfactual scenarios </a:t>
            </a:r>
            <a:r>
              <a:rPr kumimoji="0" lang="en-GB" altLang="zh-CN" dirty="0"/>
              <a:t>based on different paths of </a:t>
            </a:r>
            <a:r>
              <a:rPr kumimoji="0" lang="en-GB" altLang="zh-CN" dirty="0" smtClean="0"/>
              <a:t>the US monetary policy measures</a:t>
            </a:r>
            <a:endParaRPr kumimoji="0" lang="en-GB" altLang="zh-CN" dirty="0"/>
          </a:p>
          <a:p>
            <a:pPr eaLnBrk="1" hangingPunct="1"/>
            <a:r>
              <a:rPr kumimoji="0" lang="en-GB" altLang="zh-CN" dirty="0" smtClean="0"/>
              <a:t>What </a:t>
            </a:r>
            <a:r>
              <a:rPr kumimoji="0" lang="en-GB" altLang="zh-CN" dirty="0"/>
              <a:t>would have happened </a:t>
            </a:r>
            <a:r>
              <a:rPr kumimoji="0" lang="en-GB" altLang="zh-CN" b="1" dirty="0">
                <a:solidFill>
                  <a:srgbClr val="FF0000"/>
                </a:solidFill>
              </a:rPr>
              <a:t>without</a:t>
            </a:r>
            <a:r>
              <a:rPr kumimoji="0" lang="en-GB" altLang="zh-CN" dirty="0"/>
              <a:t> </a:t>
            </a:r>
            <a:r>
              <a:rPr kumimoji="0" lang="en-GB" altLang="zh-CN" dirty="0" smtClean="0"/>
              <a:t>Fed’s LSAPs?</a:t>
            </a:r>
          </a:p>
          <a:p>
            <a:pPr eaLnBrk="1" hangingPunct="1"/>
            <a:endParaRPr kumimoji="0" lang="en-GB" altLang="zh-CN" dirty="0"/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323528" y="3140968"/>
            <a:ext cx="4724722" cy="331236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SzPct val="90000"/>
              <a:buFont typeface="Wingdings" pitchFamily="2" charset="2"/>
              <a:buChar char="l"/>
              <a:defRPr kumimoji="1" sz="2000">
                <a:solidFill>
                  <a:schemeClr val="tx2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6A6A6"/>
              </a:buClr>
              <a:buFont typeface="Wingdings" pitchFamily="2" charset="2"/>
              <a:buChar char="§"/>
              <a:defRPr kumimoji="1" sz="2000">
                <a:solidFill>
                  <a:schemeClr val="tx2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Segoe UI" pitchFamily="34" charset="0"/>
              <a:buChar char="-"/>
              <a:defRPr kumimoji="1" sz="2000" baseline="0">
                <a:solidFill>
                  <a:schemeClr val="tx2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  <a:cs typeface="Segoe UI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  <a:cs typeface="Segoe UI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9pPr>
          </a:lstStyle>
          <a:p>
            <a:r>
              <a:rPr kumimoji="0" lang="en-GB" altLang="zh-CN" sz="1800" b="1" dirty="0">
                <a:solidFill>
                  <a:srgbClr val="A60000"/>
                </a:solidFill>
              </a:rPr>
              <a:t>Scenario 1</a:t>
            </a:r>
            <a:r>
              <a:rPr kumimoji="0" lang="en-GB" altLang="zh-CN" sz="1800" dirty="0"/>
              <a:t>: </a:t>
            </a:r>
            <a:r>
              <a:rPr kumimoji="0" lang="en-GB" altLang="zh-CN" sz="1800" dirty="0" smtClean="0"/>
              <a:t>(</a:t>
            </a:r>
            <a:r>
              <a:rPr kumimoji="0" lang="en-GB" altLang="zh-CN" sz="1800" b="1" dirty="0" smtClean="0">
                <a:solidFill>
                  <a:srgbClr val="FF0000"/>
                </a:solidFill>
              </a:rPr>
              <a:t>red line – effective rate</a:t>
            </a:r>
            <a:r>
              <a:rPr kumimoji="0" lang="en-GB" altLang="zh-CN" sz="1800" dirty="0" smtClean="0"/>
              <a:t>)</a:t>
            </a:r>
          </a:p>
          <a:p>
            <a:pPr lvl="1"/>
            <a:r>
              <a:rPr kumimoji="0" lang="en-US" altLang="zh-CN" sz="1800" b="1" dirty="0" smtClean="0">
                <a:solidFill>
                  <a:srgbClr val="A60000"/>
                </a:solidFill>
              </a:rPr>
              <a:t>Shadow policy rate set to </a:t>
            </a:r>
            <a:r>
              <a:rPr kumimoji="0" lang="en-US" altLang="zh-CN" sz="1800" b="1" i="1" dirty="0" smtClean="0">
                <a:solidFill>
                  <a:srgbClr val="A60000"/>
                </a:solidFill>
              </a:rPr>
              <a:t>effective</a:t>
            </a:r>
            <a:r>
              <a:rPr kumimoji="0" lang="en-US" altLang="zh-CN" sz="1800" b="1" dirty="0" smtClean="0">
                <a:solidFill>
                  <a:srgbClr val="A60000"/>
                </a:solidFill>
              </a:rPr>
              <a:t> federal funds </a:t>
            </a:r>
            <a:r>
              <a:rPr kumimoji="0" lang="en-US" altLang="zh-CN" sz="1800" b="1" dirty="0" smtClean="0">
                <a:solidFill>
                  <a:srgbClr val="A60000"/>
                </a:solidFill>
              </a:rPr>
              <a:t>rate</a:t>
            </a:r>
          </a:p>
          <a:p>
            <a:pPr marL="457200" lvl="1" indent="0">
              <a:buNone/>
            </a:pPr>
            <a:r>
              <a:rPr kumimoji="0" lang="en-US" altLang="zh-CN" sz="1800" b="1" dirty="0" smtClean="0">
                <a:solidFill>
                  <a:srgbClr val="0E981E"/>
                </a:solidFill>
              </a:rPr>
              <a:t>            </a:t>
            </a:r>
            <a:r>
              <a:rPr kumimoji="0" lang="en-US" altLang="zh-CN" sz="1800" b="1" u="sng" dirty="0">
                <a:solidFill>
                  <a:srgbClr val="0E981E"/>
                </a:solidFill>
              </a:rPr>
              <a:t>Cumulative effect</a:t>
            </a:r>
          </a:p>
          <a:p>
            <a:pPr marL="0" indent="0">
              <a:buNone/>
            </a:pPr>
            <a:endParaRPr kumimoji="0" lang="en-GB" altLang="zh-CN" sz="1200" b="1" dirty="0" smtClean="0">
              <a:solidFill>
                <a:srgbClr val="A60000"/>
              </a:solidFill>
            </a:endParaRPr>
          </a:p>
          <a:p>
            <a:r>
              <a:rPr kumimoji="0" lang="en-GB" altLang="zh-CN" sz="1800" b="1" dirty="0" smtClean="0">
                <a:solidFill>
                  <a:srgbClr val="A60000"/>
                </a:solidFill>
              </a:rPr>
              <a:t>Scenario </a:t>
            </a:r>
            <a:r>
              <a:rPr kumimoji="0" lang="en-GB" altLang="zh-CN" sz="1800" b="1" dirty="0">
                <a:solidFill>
                  <a:srgbClr val="A60000"/>
                </a:solidFill>
              </a:rPr>
              <a:t>2</a:t>
            </a:r>
            <a:r>
              <a:rPr kumimoji="0" lang="en-GB" altLang="zh-CN" sz="1800" dirty="0"/>
              <a:t>: </a:t>
            </a:r>
            <a:r>
              <a:rPr kumimoji="0" lang="en-GB" altLang="zh-CN" sz="1800" dirty="0" smtClean="0"/>
              <a:t>(</a:t>
            </a:r>
            <a:r>
              <a:rPr kumimoji="0" lang="en-GB" altLang="zh-CN" sz="1800" b="1" dirty="0" smtClean="0">
                <a:solidFill>
                  <a:srgbClr val="0070C0"/>
                </a:solidFill>
              </a:rPr>
              <a:t>blue line – constant rate</a:t>
            </a:r>
            <a:r>
              <a:rPr kumimoji="0" lang="en-GB" altLang="zh-CN" sz="1800" dirty="0" smtClean="0"/>
              <a:t>)</a:t>
            </a:r>
          </a:p>
          <a:p>
            <a:pPr lvl="1"/>
            <a:r>
              <a:rPr kumimoji="0" lang="en-US" altLang="zh-CN" sz="1800" b="1" dirty="0" smtClean="0">
                <a:solidFill>
                  <a:srgbClr val="0070C0"/>
                </a:solidFill>
              </a:rPr>
              <a:t>Shadow policy rate set to Wu-Xia measure; </a:t>
            </a:r>
            <a:r>
              <a:rPr kumimoji="0" lang="en-US" altLang="zh-CN" sz="1800" b="1" dirty="0" smtClean="0">
                <a:solidFill>
                  <a:srgbClr val="A60000"/>
                </a:solidFill>
              </a:rPr>
              <a:t>reset</a:t>
            </a:r>
            <a:r>
              <a:rPr kumimoji="0" lang="en-US" altLang="zh-CN" sz="1800" b="1" dirty="0" smtClean="0">
                <a:solidFill>
                  <a:srgbClr val="0070C0"/>
                </a:solidFill>
              </a:rPr>
              <a:t> for the LSAP2 and MEP </a:t>
            </a:r>
            <a:r>
              <a:rPr kumimoji="0" lang="en-US" altLang="zh-CN" sz="1800" b="1" dirty="0" smtClean="0">
                <a:solidFill>
                  <a:srgbClr val="0070C0"/>
                </a:solidFill>
              </a:rPr>
              <a:t>periods</a:t>
            </a:r>
          </a:p>
          <a:p>
            <a:pPr marL="457200" lvl="1" indent="0">
              <a:buNone/>
            </a:pPr>
            <a:r>
              <a:rPr kumimoji="0" lang="en-US" altLang="zh-CN" sz="1800" b="1" dirty="0">
                <a:solidFill>
                  <a:srgbClr val="0070C0"/>
                </a:solidFill>
              </a:rPr>
              <a:t> </a:t>
            </a:r>
            <a:r>
              <a:rPr kumimoji="0" lang="en-US" altLang="zh-CN" sz="1800" b="1" dirty="0" smtClean="0">
                <a:solidFill>
                  <a:srgbClr val="0070C0"/>
                </a:solidFill>
              </a:rPr>
              <a:t>           </a:t>
            </a:r>
            <a:r>
              <a:rPr kumimoji="0" lang="en-US" altLang="zh-CN" sz="1800" b="1" u="sng" dirty="0" smtClean="0">
                <a:solidFill>
                  <a:srgbClr val="0070C0"/>
                </a:solidFill>
              </a:rPr>
              <a:t>Marginal effect</a:t>
            </a:r>
            <a:endParaRPr kumimoji="0" lang="en-GB" altLang="zh-CN" sz="1800" b="1" u="sng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kumimoji="0" lang="en-GB" altLang="zh-CN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1683303"/>
            <a:ext cx="4095750" cy="421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20072" y="223680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223680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0312" y="223680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7236296" y="3212976"/>
            <a:ext cx="0" cy="264917"/>
          </a:xfrm>
          <a:prstGeom prst="straightConnector1">
            <a:avLst/>
          </a:prstGeom>
          <a:solidFill>
            <a:schemeClr val="accent1"/>
          </a:solidFill>
          <a:ln w="50800" cap="sq" cmpd="sng" algn="ctr">
            <a:solidFill>
              <a:srgbClr val="C00000"/>
            </a:solidFill>
            <a:prstDash val="solid"/>
            <a:round/>
            <a:headEnd type="none" w="sm" len="sm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Box 12"/>
          <p:cNvSpPr txBox="1"/>
          <p:nvPr/>
        </p:nvSpPr>
        <p:spPr>
          <a:xfrm>
            <a:off x="5868144" y="2528205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“Effective rate” scenario</a:t>
            </a:r>
            <a:endParaRPr lang="en-GB" sz="2000" dirty="0" smtClean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 flipV="1">
            <a:off x="6228184" y="4797152"/>
            <a:ext cx="360040" cy="66296"/>
          </a:xfrm>
          <a:prstGeom prst="straightConnector1">
            <a:avLst/>
          </a:prstGeom>
          <a:solidFill>
            <a:schemeClr val="accent1"/>
          </a:solidFill>
          <a:ln w="50800" cap="sq" cmpd="sng" algn="ctr">
            <a:solidFill>
              <a:srgbClr val="0070C0"/>
            </a:solidFill>
            <a:prstDash val="solid"/>
            <a:round/>
            <a:headEnd type="none" w="sm" len="sm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/>
          <p:cNvSpPr txBox="1"/>
          <p:nvPr/>
        </p:nvSpPr>
        <p:spPr>
          <a:xfrm>
            <a:off x="4788024" y="4797152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“Constant rate” scenario</a:t>
            </a:r>
            <a:endParaRPr lang="en-GB" sz="2000" dirty="0" smtClean="0">
              <a:solidFill>
                <a:srgbClr val="0070C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6742112" y="5229200"/>
            <a:ext cx="504056" cy="169794"/>
          </a:xfrm>
          <a:prstGeom prst="straightConnector1">
            <a:avLst/>
          </a:prstGeom>
          <a:solidFill>
            <a:schemeClr val="accent1"/>
          </a:solidFill>
          <a:ln w="50800" cap="sq" cmpd="sng" algn="ctr">
            <a:solidFill>
              <a:srgbClr val="0070C0"/>
            </a:solidFill>
            <a:prstDash val="solid"/>
            <a:round/>
            <a:headEnd type="none" w="sm" len="sm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Arrow Connector 24"/>
          <p:cNvCxnSpPr/>
          <p:nvPr/>
        </p:nvCxnSpPr>
        <p:spPr bwMode="auto">
          <a:xfrm flipH="1" flipV="1">
            <a:off x="5364088" y="3477893"/>
            <a:ext cx="494252" cy="1385555"/>
          </a:xfrm>
          <a:prstGeom prst="straightConnector1">
            <a:avLst/>
          </a:prstGeom>
          <a:solidFill>
            <a:schemeClr val="accent1"/>
          </a:solidFill>
          <a:ln w="50800" cap="sq" cmpd="sng" algn="ctr">
            <a:solidFill>
              <a:srgbClr val="0070C0"/>
            </a:solidFill>
            <a:prstDash val="solid"/>
            <a:round/>
            <a:headEnd type="none" w="sm" len="sm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Up-Down Arrow 5"/>
          <p:cNvSpPr/>
          <p:nvPr/>
        </p:nvSpPr>
        <p:spPr bwMode="auto">
          <a:xfrm>
            <a:off x="7514897" y="3621887"/>
            <a:ext cx="216024" cy="1521007"/>
          </a:xfrm>
          <a:prstGeom prst="upDownArrow">
            <a:avLst/>
          </a:prstGeom>
          <a:solidFill>
            <a:srgbClr val="0E981E"/>
          </a:solidFill>
          <a:ln w="127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solidFill>
                  <a:srgbClr val="0E981E"/>
                </a:solidFill>
              </a:ln>
              <a:solidFill>
                <a:srgbClr val="0E981E"/>
              </a:solidFill>
              <a:effectLst/>
              <a:latin typeface="Arial" charset="0"/>
            </a:endParaRPr>
          </a:p>
        </p:txBody>
      </p:sp>
      <p:sp>
        <p:nvSpPr>
          <p:cNvPr id="17" name="Up-Down Arrow 16"/>
          <p:cNvSpPr/>
          <p:nvPr/>
        </p:nvSpPr>
        <p:spPr bwMode="auto">
          <a:xfrm>
            <a:off x="5796136" y="3481327"/>
            <a:ext cx="216024" cy="595745"/>
          </a:xfrm>
          <a:prstGeom prst="upDownArrow">
            <a:avLst/>
          </a:prstGeom>
          <a:solidFill>
            <a:srgbClr val="0070C0"/>
          </a:solidFill>
          <a:ln w="127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solidFill>
                  <a:srgbClr val="0E981E"/>
                </a:solidFill>
              </a:ln>
              <a:solidFill>
                <a:srgbClr val="0E981E"/>
              </a:solidFill>
              <a:effectLst/>
              <a:latin typeface="Arial" charset="0"/>
            </a:endParaRPr>
          </a:p>
        </p:txBody>
      </p:sp>
      <p:sp>
        <p:nvSpPr>
          <p:cNvPr id="21" name="Up-Down Arrow 20"/>
          <p:cNvSpPr/>
          <p:nvPr/>
        </p:nvSpPr>
        <p:spPr bwMode="auto">
          <a:xfrm>
            <a:off x="7956376" y="5085184"/>
            <a:ext cx="216024" cy="360040"/>
          </a:xfrm>
          <a:prstGeom prst="upDownArrow">
            <a:avLst/>
          </a:prstGeom>
          <a:solidFill>
            <a:srgbClr val="0070C0"/>
          </a:solidFill>
          <a:ln w="127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solidFill>
                  <a:srgbClr val="0E981E"/>
                </a:solidFill>
              </a:ln>
              <a:solidFill>
                <a:srgbClr val="0E981E"/>
              </a:solidFill>
              <a:effectLst/>
              <a:latin typeface="Arial" charset="0"/>
            </a:endParaRPr>
          </a:p>
        </p:txBody>
      </p:sp>
      <p:sp>
        <p:nvSpPr>
          <p:cNvPr id="22" name="Up-Down Arrow 21"/>
          <p:cNvSpPr/>
          <p:nvPr/>
        </p:nvSpPr>
        <p:spPr bwMode="auto">
          <a:xfrm>
            <a:off x="7092280" y="4797152"/>
            <a:ext cx="216024" cy="254884"/>
          </a:xfrm>
          <a:prstGeom prst="upDownArrow">
            <a:avLst/>
          </a:prstGeom>
          <a:solidFill>
            <a:srgbClr val="0070C0"/>
          </a:solidFill>
          <a:ln w="127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solidFill>
                  <a:srgbClr val="0E981E"/>
                </a:solidFill>
              </a:ln>
              <a:solidFill>
                <a:srgbClr val="0E981E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6429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 animBg="1"/>
      <p:bldP spid="17" grpId="0" animBg="1"/>
      <p:bldP spid="17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0" y="692696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/>
              <a:t>Counterfactual </a:t>
            </a:r>
            <a:r>
              <a:rPr lang="en-GB" altLang="zh-CN" dirty="0" smtClean="0"/>
              <a:t>LSAP analysis – </a:t>
            </a:r>
            <a:r>
              <a:rPr lang="en-GB" altLang="zh-CN" b="1" dirty="0" smtClean="0"/>
              <a:t>US domestic impact</a:t>
            </a:r>
            <a:endParaRPr lang="en-GB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71588"/>
            <a:ext cx="807720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44008" y="199651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0152" y="199651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198884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185249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185249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184482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636" y="4797152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Actual data</a:t>
            </a:r>
            <a:endParaRPr lang="en-GB" sz="2000" b="1" dirty="0" smtClean="0">
              <a:solidFill>
                <a:schemeClr val="tx2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 flipH="1" flipV="1">
            <a:off x="1184684" y="4783270"/>
            <a:ext cx="648072" cy="200055"/>
          </a:xfrm>
          <a:prstGeom prst="straightConnector1">
            <a:avLst/>
          </a:prstGeom>
          <a:solidFill>
            <a:schemeClr val="accent1"/>
          </a:solidFill>
          <a:ln w="50800" cap="sq" cmpd="sng" algn="ctr">
            <a:solidFill>
              <a:srgbClr val="000000"/>
            </a:solidFill>
            <a:prstDash val="solid"/>
            <a:round/>
            <a:headEnd type="none" w="sm" len="sm"/>
            <a:tailEnd type="stealth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Freeform 12"/>
          <p:cNvSpPr/>
          <p:nvPr/>
        </p:nvSpPr>
        <p:spPr bwMode="auto">
          <a:xfrm>
            <a:off x="842682" y="2771721"/>
            <a:ext cx="3155577" cy="1773385"/>
          </a:xfrm>
          <a:custGeom>
            <a:avLst/>
            <a:gdLst>
              <a:gd name="connsiteX0" fmla="*/ 0 w 3155577"/>
              <a:gd name="connsiteY0" fmla="*/ 1773385 h 1773385"/>
              <a:gd name="connsiteX1" fmla="*/ 681318 w 3155577"/>
              <a:gd name="connsiteY1" fmla="*/ 186632 h 1773385"/>
              <a:gd name="connsiteX2" fmla="*/ 1030942 w 3155577"/>
              <a:gd name="connsiteY2" fmla="*/ 52161 h 1773385"/>
              <a:gd name="connsiteX3" fmla="*/ 1443318 w 3155577"/>
              <a:gd name="connsiteY3" fmla="*/ 374891 h 1773385"/>
              <a:gd name="connsiteX4" fmla="*/ 1999130 w 3155577"/>
              <a:gd name="connsiteY4" fmla="*/ 545220 h 1773385"/>
              <a:gd name="connsiteX5" fmla="*/ 2259106 w 3155577"/>
              <a:gd name="connsiteY5" fmla="*/ 607973 h 1773385"/>
              <a:gd name="connsiteX6" fmla="*/ 3155577 w 3155577"/>
              <a:gd name="connsiteY6" fmla="*/ 903808 h 177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5577" h="1773385">
                <a:moveTo>
                  <a:pt x="0" y="1773385"/>
                </a:moveTo>
                <a:cubicBezTo>
                  <a:pt x="254747" y="1123444"/>
                  <a:pt x="509494" y="473503"/>
                  <a:pt x="681318" y="186632"/>
                </a:cubicBezTo>
                <a:cubicBezTo>
                  <a:pt x="853142" y="-100239"/>
                  <a:pt x="903942" y="20784"/>
                  <a:pt x="1030942" y="52161"/>
                </a:cubicBezTo>
                <a:cubicBezTo>
                  <a:pt x="1157942" y="83538"/>
                  <a:pt x="1281953" y="292715"/>
                  <a:pt x="1443318" y="374891"/>
                </a:cubicBezTo>
                <a:cubicBezTo>
                  <a:pt x="1604683" y="457067"/>
                  <a:pt x="1863165" y="506373"/>
                  <a:pt x="1999130" y="545220"/>
                </a:cubicBezTo>
                <a:cubicBezTo>
                  <a:pt x="2135095" y="584067"/>
                  <a:pt x="2066365" y="548208"/>
                  <a:pt x="2259106" y="607973"/>
                </a:cubicBezTo>
                <a:cubicBezTo>
                  <a:pt x="2451847" y="667738"/>
                  <a:pt x="3003177" y="851514"/>
                  <a:pt x="3155577" y="903808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2843808" y="2052553"/>
            <a:ext cx="1152128" cy="1016407"/>
          </a:xfrm>
          <a:prstGeom prst="ellipse">
            <a:avLst/>
          </a:prstGeom>
          <a:noFill/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1979712" y="2252609"/>
            <a:ext cx="864096" cy="600328"/>
          </a:xfrm>
          <a:prstGeom prst="ellipse">
            <a:avLst/>
          </a:prstGeom>
          <a:noFill/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616" y="3574757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E981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Cumulative effect</a:t>
            </a:r>
            <a:endParaRPr lang="en-GB" sz="1800" b="1" dirty="0" smtClean="0">
              <a:solidFill>
                <a:srgbClr val="0E981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64088" y="4350876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E981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Cumulative effect</a:t>
            </a:r>
            <a:endParaRPr lang="en-GB" sz="1800" b="1" dirty="0" smtClean="0">
              <a:solidFill>
                <a:srgbClr val="0E981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6948264" y="1988840"/>
            <a:ext cx="1152128" cy="1016407"/>
          </a:xfrm>
          <a:prstGeom prst="ellipse">
            <a:avLst/>
          </a:prstGeom>
          <a:noFill/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6012160" y="1852498"/>
            <a:ext cx="864096" cy="1008734"/>
          </a:xfrm>
          <a:prstGeom prst="ellipse">
            <a:avLst/>
          </a:prstGeom>
          <a:noFill/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4769224" y="2939269"/>
            <a:ext cx="3254333" cy="1749488"/>
          </a:xfrm>
          <a:custGeom>
            <a:avLst/>
            <a:gdLst>
              <a:gd name="connsiteX0" fmla="*/ 0 w 3254333"/>
              <a:gd name="connsiteY0" fmla="*/ 592825 h 1749488"/>
              <a:gd name="connsiteX1" fmla="*/ 358588 w 3254333"/>
              <a:gd name="connsiteY1" fmla="*/ 1014166 h 1749488"/>
              <a:gd name="connsiteX2" fmla="*/ 654423 w 3254333"/>
              <a:gd name="connsiteY2" fmla="*/ 1155 h 1749488"/>
              <a:gd name="connsiteX3" fmla="*/ 1308847 w 3254333"/>
              <a:gd name="connsiteY3" fmla="*/ 1247249 h 1749488"/>
              <a:gd name="connsiteX4" fmla="*/ 2008094 w 3254333"/>
              <a:gd name="connsiteY4" fmla="*/ 350778 h 1749488"/>
              <a:gd name="connsiteX5" fmla="*/ 2581835 w 3254333"/>
              <a:gd name="connsiteY5" fmla="*/ 1336896 h 1749488"/>
              <a:gd name="connsiteX6" fmla="*/ 3236258 w 3254333"/>
              <a:gd name="connsiteY6" fmla="*/ 1749272 h 174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4333" h="1749488">
                <a:moveTo>
                  <a:pt x="0" y="592825"/>
                </a:moveTo>
                <a:cubicBezTo>
                  <a:pt x="124759" y="852801"/>
                  <a:pt x="249518" y="1112778"/>
                  <a:pt x="358588" y="1014166"/>
                </a:cubicBezTo>
                <a:cubicBezTo>
                  <a:pt x="467658" y="915554"/>
                  <a:pt x="496047" y="-37692"/>
                  <a:pt x="654423" y="1155"/>
                </a:cubicBezTo>
                <a:cubicBezTo>
                  <a:pt x="812800" y="40002"/>
                  <a:pt x="1083235" y="1188979"/>
                  <a:pt x="1308847" y="1247249"/>
                </a:cubicBezTo>
                <a:cubicBezTo>
                  <a:pt x="1534459" y="1305519"/>
                  <a:pt x="1795929" y="335837"/>
                  <a:pt x="2008094" y="350778"/>
                </a:cubicBezTo>
                <a:cubicBezTo>
                  <a:pt x="2220259" y="365719"/>
                  <a:pt x="2377141" y="1103814"/>
                  <a:pt x="2581835" y="1336896"/>
                </a:cubicBezTo>
                <a:cubicBezTo>
                  <a:pt x="2786529" y="1569978"/>
                  <a:pt x="3363258" y="1756743"/>
                  <a:pt x="3236258" y="1749272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23528" y="5733256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kumimoji="0" lang="en-US" altLang="zh-CN" b="1" kern="0" dirty="0" smtClean="0">
                <a:solidFill>
                  <a:srgbClr val="A60000"/>
                </a:solidFill>
              </a:rPr>
              <a:t>Small marginal impacts of subsequent </a:t>
            </a:r>
            <a:r>
              <a:rPr kumimoji="0" lang="en-US" altLang="zh-CN" b="1" kern="0" dirty="0" err="1" smtClean="0">
                <a:solidFill>
                  <a:srgbClr val="A60000"/>
                </a:solidFill>
              </a:rPr>
              <a:t>programmes</a:t>
            </a:r>
            <a:r>
              <a:rPr kumimoji="0" lang="en-US" altLang="zh-CN" b="1" kern="0" dirty="0" smtClean="0">
                <a:solidFill>
                  <a:srgbClr val="A60000"/>
                </a:solidFill>
              </a:rPr>
              <a:t> </a:t>
            </a:r>
          </a:p>
          <a:p>
            <a:pPr algn="ctr" eaLnBrk="1" hangingPunct="1"/>
            <a:r>
              <a:rPr kumimoji="0" lang="en-US" altLang="zh-CN" b="1" kern="0" dirty="0" smtClean="0">
                <a:solidFill>
                  <a:srgbClr val="A60000"/>
                </a:solidFill>
              </a:rPr>
              <a:t>may reflect inherent limits to monetary policy in the crisis</a:t>
            </a:r>
            <a:endParaRPr kumimoji="0" lang="en-GB" altLang="zh-CN" b="1" kern="0" dirty="0">
              <a:solidFill>
                <a:srgbClr val="A6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269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0" y="692696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/>
              <a:t>Counterfactual </a:t>
            </a:r>
            <a:r>
              <a:rPr lang="en-GB" altLang="zh-CN" dirty="0" smtClean="0"/>
              <a:t>LSAP analysis – </a:t>
            </a:r>
            <a:r>
              <a:rPr lang="en-GB" altLang="zh-CN" b="1" dirty="0" smtClean="0"/>
              <a:t>US domestic impact</a:t>
            </a:r>
            <a:endParaRPr lang="en-GB" b="1" dirty="0"/>
          </a:p>
        </p:txBody>
      </p:sp>
      <p:sp>
        <p:nvSpPr>
          <p:cNvPr id="6" name="Rectangle 5"/>
          <p:cNvSpPr/>
          <p:nvPr/>
        </p:nvSpPr>
        <p:spPr>
          <a:xfrm>
            <a:off x="323528" y="5733256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kumimoji="0" lang="en-US" altLang="zh-CN" b="1" kern="0" dirty="0" smtClean="0">
                <a:solidFill>
                  <a:srgbClr val="A60000"/>
                </a:solidFill>
              </a:rPr>
              <a:t>Confirms </a:t>
            </a:r>
            <a:r>
              <a:rPr kumimoji="0" lang="en-US" altLang="zh-CN" b="1" i="1" u="sng" kern="0" dirty="0" smtClean="0">
                <a:solidFill>
                  <a:srgbClr val="A60000"/>
                </a:solidFill>
              </a:rPr>
              <a:t>domestic</a:t>
            </a:r>
            <a:r>
              <a:rPr kumimoji="0" lang="en-US" altLang="zh-CN" b="1" kern="0" dirty="0" smtClean="0">
                <a:solidFill>
                  <a:srgbClr val="A60000"/>
                </a:solidFill>
              </a:rPr>
              <a:t> unconventional monetary policy effect</a:t>
            </a:r>
            <a:endParaRPr kumimoji="0" lang="en-GB" altLang="zh-CN" b="1" kern="0" dirty="0">
              <a:solidFill>
                <a:srgbClr val="A6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1314450"/>
            <a:ext cx="8048625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4008" y="199651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199651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272" y="198884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1924506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9712" y="1924506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832" y="191683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4382814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E981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Cumulative effect</a:t>
            </a:r>
            <a:endParaRPr lang="en-GB" sz="1800" b="1" dirty="0" smtClean="0">
              <a:solidFill>
                <a:srgbClr val="0E981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6016" y="443711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E981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Cumulative effect</a:t>
            </a:r>
            <a:endParaRPr lang="en-GB" sz="1800" b="1" dirty="0" smtClean="0">
              <a:solidFill>
                <a:srgbClr val="0E981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 rot="394773">
            <a:off x="768351" y="2924944"/>
            <a:ext cx="3155577" cy="2068414"/>
          </a:xfrm>
          <a:custGeom>
            <a:avLst/>
            <a:gdLst>
              <a:gd name="connsiteX0" fmla="*/ 0 w 3155577"/>
              <a:gd name="connsiteY0" fmla="*/ 1460481 h 2025274"/>
              <a:gd name="connsiteX1" fmla="*/ 636494 w 3155577"/>
              <a:gd name="connsiteY1" fmla="*/ 8198 h 2025274"/>
              <a:gd name="connsiteX2" fmla="*/ 1138518 w 3155577"/>
              <a:gd name="connsiteY2" fmla="*/ 922598 h 2025274"/>
              <a:gd name="connsiteX3" fmla="*/ 2456330 w 3155577"/>
              <a:gd name="connsiteY3" fmla="*/ 2025257 h 2025274"/>
              <a:gd name="connsiteX4" fmla="*/ 3155577 w 3155577"/>
              <a:gd name="connsiteY4" fmla="*/ 949492 h 202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5577" h="2025274">
                <a:moveTo>
                  <a:pt x="0" y="1460481"/>
                </a:moveTo>
                <a:cubicBezTo>
                  <a:pt x="223370" y="779163"/>
                  <a:pt x="446741" y="97845"/>
                  <a:pt x="636494" y="8198"/>
                </a:cubicBezTo>
                <a:cubicBezTo>
                  <a:pt x="826247" y="-81449"/>
                  <a:pt x="835212" y="586421"/>
                  <a:pt x="1138518" y="922598"/>
                </a:cubicBezTo>
                <a:cubicBezTo>
                  <a:pt x="1441824" y="1258774"/>
                  <a:pt x="2120154" y="2020775"/>
                  <a:pt x="2456330" y="2025257"/>
                </a:cubicBezTo>
                <a:cubicBezTo>
                  <a:pt x="2792506" y="2029739"/>
                  <a:pt x="3137648" y="1185562"/>
                  <a:pt x="3155577" y="949492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4823012" y="2373138"/>
            <a:ext cx="3123984" cy="1793898"/>
          </a:xfrm>
          <a:custGeom>
            <a:avLst/>
            <a:gdLst>
              <a:gd name="connsiteX0" fmla="*/ 0 w 3123984"/>
              <a:gd name="connsiteY0" fmla="*/ 1123097 h 1793898"/>
              <a:gd name="connsiteX1" fmla="*/ 277906 w 3123984"/>
              <a:gd name="connsiteY1" fmla="*/ 1105168 h 1793898"/>
              <a:gd name="connsiteX2" fmla="*/ 439270 w 3123984"/>
              <a:gd name="connsiteY2" fmla="*/ 2509 h 1793898"/>
              <a:gd name="connsiteX3" fmla="*/ 905435 w 3123984"/>
              <a:gd name="connsiteY3" fmla="*/ 1454791 h 1793898"/>
              <a:gd name="connsiteX4" fmla="*/ 1936376 w 3123984"/>
              <a:gd name="connsiteY4" fmla="*/ 1741662 h 1793898"/>
              <a:gd name="connsiteX5" fmla="*/ 2698376 w 3123984"/>
              <a:gd name="connsiteY5" fmla="*/ 656933 h 1793898"/>
              <a:gd name="connsiteX6" fmla="*/ 3101788 w 3123984"/>
              <a:gd name="connsiteY6" fmla="*/ 1078274 h 179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3984" h="1793898">
                <a:moveTo>
                  <a:pt x="0" y="1123097"/>
                </a:moveTo>
                <a:cubicBezTo>
                  <a:pt x="102347" y="1207515"/>
                  <a:pt x="204694" y="1291933"/>
                  <a:pt x="277906" y="1105168"/>
                </a:cubicBezTo>
                <a:cubicBezTo>
                  <a:pt x="351118" y="918403"/>
                  <a:pt x="334682" y="-55762"/>
                  <a:pt x="439270" y="2509"/>
                </a:cubicBezTo>
                <a:cubicBezTo>
                  <a:pt x="543858" y="60779"/>
                  <a:pt x="655917" y="1164932"/>
                  <a:pt x="905435" y="1454791"/>
                </a:cubicBezTo>
                <a:cubicBezTo>
                  <a:pt x="1154953" y="1744650"/>
                  <a:pt x="1637553" y="1874638"/>
                  <a:pt x="1936376" y="1741662"/>
                </a:cubicBezTo>
                <a:cubicBezTo>
                  <a:pt x="2235200" y="1608686"/>
                  <a:pt x="2504141" y="767498"/>
                  <a:pt x="2698376" y="656933"/>
                </a:cubicBezTo>
                <a:cubicBezTo>
                  <a:pt x="2892611" y="546368"/>
                  <a:pt x="3210859" y="919898"/>
                  <a:pt x="3101788" y="1078274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1216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0" y="692696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/>
              <a:t>Counterfactual </a:t>
            </a:r>
            <a:r>
              <a:rPr lang="en-GB" altLang="zh-CN" dirty="0" smtClean="0"/>
              <a:t>LSAP analysis – impact on </a:t>
            </a:r>
            <a:r>
              <a:rPr lang="en-GB" altLang="zh-CN" b="1" dirty="0" smtClean="0"/>
              <a:t>euro area</a:t>
            </a:r>
            <a:endParaRPr lang="en-GB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309688"/>
            <a:ext cx="7934325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44008" y="185249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0152" y="185249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184482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185249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185249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3848" y="184482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20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Freeform 2"/>
          <p:cNvSpPr/>
          <p:nvPr/>
        </p:nvSpPr>
        <p:spPr bwMode="auto">
          <a:xfrm>
            <a:off x="672353" y="3007953"/>
            <a:ext cx="3326016" cy="1976423"/>
          </a:xfrm>
          <a:custGeom>
            <a:avLst/>
            <a:gdLst>
              <a:gd name="connsiteX0" fmla="*/ 0 w 3326016"/>
              <a:gd name="connsiteY0" fmla="*/ 380706 h 1976423"/>
              <a:gd name="connsiteX1" fmla="*/ 555812 w 3326016"/>
              <a:gd name="connsiteY1" fmla="*/ 1501294 h 1976423"/>
              <a:gd name="connsiteX2" fmla="*/ 1147482 w 3326016"/>
              <a:gd name="connsiteY2" fmla="*/ 533106 h 1976423"/>
              <a:gd name="connsiteX3" fmla="*/ 1595718 w 3326016"/>
              <a:gd name="connsiteY3" fmla="*/ 4188 h 1976423"/>
              <a:gd name="connsiteX4" fmla="*/ 2510118 w 3326016"/>
              <a:gd name="connsiteY4" fmla="*/ 802047 h 1976423"/>
              <a:gd name="connsiteX5" fmla="*/ 3325906 w 3326016"/>
              <a:gd name="connsiteY5" fmla="*/ 1976423 h 197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26016" h="1976423">
                <a:moveTo>
                  <a:pt x="0" y="380706"/>
                </a:moveTo>
                <a:cubicBezTo>
                  <a:pt x="182282" y="928300"/>
                  <a:pt x="364565" y="1475894"/>
                  <a:pt x="555812" y="1501294"/>
                </a:cubicBezTo>
                <a:cubicBezTo>
                  <a:pt x="747059" y="1526694"/>
                  <a:pt x="974164" y="782623"/>
                  <a:pt x="1147482" y="533106"/>
                </a:cubicBezTo>
                <a:cubicBezTo>
                  <a:pt x="1320800" y="283589"/>
                  <a:pt x="1368612" y="-40635"/>
                  <a:pt x="1595718" y="4188"/>
                </a:cubicBezTo>
                <a:cubicBezTo>
                  <a:pt x="1822824" y="49011"/>
                  <a:pt x="2221753" y="473341"/>
                  <a:pt x="2510118" y="802047"/>
                </a:cubicBezTo>
                <a:cubicBezTo>
                  <a:pt x="2798483" y="1130753"/>
                  <a:pt x="3334871" y="1858388"/>
                  <a:pt x="3325906" y="1976423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4788023" y="3730642"/>
            <a:ext cx="3312369" cy="994502"/>
          </a:xfrm>
          <a:custGeom>
            <a:avLst/>
            <a:gdLst>
              <a:gd name="connsiteX0" fmla="*/ 0 w 3272117"/>
              <a:gd name="connsiteY0" fmla="*/ 0 h 1138518"/>
              <a:gd name="connsiteX1" fmla="*/ 555812 w 3272117"/>
              <a:gd name="connsiteY1" fmla="*/ 914400 h 1138518"/>
              <a:gd name="connsiteX2" fmla="*/ 995082 w 3272117"/>
              <a:gd name="connsiteY2" fmla="*/ 134471 h 1138518"/>
              <a:gd name="connsiteX3" fmla="*/ 2474259 w 3272117"/>
              <a:gd name="connsiteY3" fmla="*/ 107577 h 1138518"/>
              <a:gd name="connsiteX4" fmla="*/ 3272117 w 3272117"/>
              <a:gd name="connsiteY4" fmla="*/ 1138518 h 1138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2117" h="1138518">
                <a:moveTo>
                  <a:pt x="0" y="0"/>
                </a:moveTo>
                <a:cubicBezTo>
                  <a:pt x="194982" y="445994"/>
                  <a:pt x="389965" y="891988"/>
                  <a:pt x="555812" y="914400"/>
                </a:cubicBezTo>
                <a:cubicBezTo>
                  <a:pt x="721659" y="936812"/>
                  <a:pt x="675341" y="268941"/>
                  <a:pt x="995082" y="134471"/>
                </a:cubicBezTo>
                <a:cubicBezTo>
                  <a:pt x="1314823" y="1"/>
                  <a:pt x="2094753" y="-59764"/>
                  <a:pt x="2474259" y="107577"/>
                </a:cubicBezTo>
                <a:cubicBezTo>
                  <a:pt x="2853765" y="274918"/>
                  <a:pt x="3272117" y="1138518"/>
                  <a:pt x="3272117" y="1138518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1680" y="451086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E981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Cumulative effect</a:t>
            </a:r>
            <a:endParaRPr lang="en-GB" sz="1800" b="1" dirty="0" smtClean="0">
              <a:solidFill>
                <a:srgbClr val="0E981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8144" y="443711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E981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Cumulative effect</a:t>
            </a:r>
            <a:endParaRPr lang="en-GB" sz="1800" b="1" dirty="0" smtClean="0">
              <a:solidFill>
                <a:srgbClr val="0E981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104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0" y="692696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/>
              <a:t>Counterfactual </a:t>
            </a:r>
            <a:r>
              <a:rPr lang="en-GB" altLang="zh-CN" dirty="0" smtClean="0"/>
              <a:t>LSAP analysis – impact on </a:t>
            </a:r>
            <a:r>
              <a:rPr lang="en-GB" altLang="zh-CN" b="1" dirty="0" smtClean="0"/>
              <a:t>euro area</a:t>
            </a:r>
            <a:endParaRPr lang="en-GB" b="1" dirty="0"/>
          </a:p>
        </p:txBody>
      </p:sp>
      <p:sp>
        <p:nvSpPr>
          <p:cNvPr id="6" name="Rectangle 5"/>
          <p:cNvSpPr/>
          <p:nvPr/>
        </p:nvSpPr>
        <p:spPr>
          <a:xfrm>
            <a:off x="323528" y="5733256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kumimoji="0" lang="en-US" altLang="zh-CN" b="1" kern="0" dirty="0" smtClean="0">
                <a:solidFill>
                  <a:srgbClr val="A60000"/>
                </a:solidFill>
              </a:rPr>
              <a:t>Confirms a cross-border </a:t>
            </a:r>
            <a:r>
              <a:rPr kumimoji="0" lang="en-US" altLang="zh-CN" b="1" kern="0" dirty="0">
                <a:solidFill>
                  <a:srgbClr val="A60000"/>
                </a:solidFill>
              </a:rPr>
              <a:t>impact on </a:t>
            </a:r>
            <a:r>
              <a:rPr kumimoji="0" lang="en-US" altLang="zh-CN" b="1" kern="0" dirty="0" smtClean="0">
                <a:solidFill>
                  <a:srgbClr val="A60000"/>
                </a:solidFill>
              </a:rPr>
              <a:t>advanced economies </a:t>
            </a:r>
            <a:endParaRPr kumimoji="0" lang="en-GB" altLang="zh-CN" b="1" kern="0" dirty="0">
              <a:solidFill>
                <a:srgbClr val="A60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6" y="1772816"/>
            <a:ext cx="8693182" cy="3072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1520" y="21955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21955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21955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60032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84168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20272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40352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860032" y="2564904"/>
            <a:ext cx="1008112" cy="816351"/>
          </a:xfrm>
          <a:prstGeom prst="ellipse">
            <a:avLst/>
          </a:prstGeom>
          <a:noFill/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211960" y="2684656"/>
            <a:ext cx="576064" cy="600328"/>
          </a:xfrm>
          <a:prstGeom prst="ellipse">
            <a:avLst/>
          </a:prstGeom>
          <a:noFill/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Freeform 2"/>
          <p:cNvSpPr/>
          <p:nvPr/>
        </p:nvSpPr>
        <p:spPr bwMode="auto">
          <a:xfrm>
            <a:off x="394447" y="2599765"/>
            <a:ext cx="2250141" cy="1873623"/>
          </a:xfrm>
          <a:custGeom>
            <a:avLst/>
            <a:gdLst>
              <a:gd name="connsiteX0" fmla="*/ 0 w 2250141"/>
              <a:gd name="connsiteY0" fmla="*/ 0 h 1873623"/>
              <a:gd name="connsiteX1" fmla="*/ 358588 w 2250141"/>
              <a:gd name="connsiteY1" fmla="*/ 493059 h 1873623"/>
              <a:gd name="connsiteX2" fmla="*/ 1326777 w 2250141"/>
              <a:gd name="connsiteY2" fmla="*/ 618564 h 1873623"/>
              <a:gd name="connsiteX3" fmla="*/ 2250141 w 2250141"/>
              <a:gd name="connsiteY3" fmla="*/ 1873623 h 187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0141" h="1873623">
                <a:moveTo>
                  <a:pt x="0" y="0"/>
                </a:moveTo>
                <a:cubicBezTo>
                  <a:pt x="68729" y="194982"/>
                  <a:pt x="137459" y="389965"/>
                  <a:pt x="358588" y="493059"/>
                </a:cubicBezTo>
                <a:cubicBezTo>
                  <a:pt x="579717" y="596153"/>
                  <a:pt x="1011518" y="388470"/>
                  <a:pt x="1326777" y="618564"/>
                </a:cubicBezTo>
                <a:cubicBezTo>
                  <a:pt x="1642036" y="848658"/>
                  <a:pt x="2124635" y="1682376"/>
                  <a:pt x="2250141" y="1873623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3334871" y="3094593"/>
            <a:ext cx="2241176" cy="1231440"/>
          </a:xfrm>
          <a:custGeom>
            <a:avLst/>
            <a:gdLst>
              <a:gd name="connsiteX0" fmla="*/ 0 w 2241176"/>
              <a:gd name="connsiteY0" fmla="*/ 1065031 h 1231440"/>
              <a:gd name="connsiteX1" fmla="*/ 582705 w 2241176"/>
              <a:gd name="connsiteY1" fmla="*/ 7195 h 1231440"/>
              <a:gd name="connsiteX2" fmla="*/ 896470 w 2241176"/>
              <a:gd name="connsiteY2" fmla="*/ 607831 h 1231440"/>
              <a:gd name="connsiteX3" fmla="*/ 1416423 w 2241176"/>
              <a:gd name="connsiteY3" fmla="*/ 760231 h 1231440"/>
              <a:gd name="connsiteX4" fmla="*/ 1712258 w 2241176"/>
              <a:gd name="connsiteY4" fmla="*/ 1226395 h 1231440"/>
              <a:gd name="connsiteX5" fmla="*/ 2241176 w 2241176"/>
              <a:gd name="connsiteY5" fmla="*/ 966419 h 123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41176" h="1231440">
                <a:moveTo>
                  <a:pt x="0" y="1065031"/>
                </a:moveTo>
                <a:cubicBezTo>
                  <a:pt x="216646" y="574213"/>
                  <a:pt x="433293" y="83395"/>
                  <a:pt x="582705" y="7195"/>
                </a:cubicBezTo>
                <a:cubicBezTo>
                  <a:pt x="732117" y="-69005"/>
                  <a:pt x="757517" y="482325"/>
                  <a:pt x="896470" y="607831"/>
                </a:cubicBezTo>
                <a:cubicBezTo>
                  <a:pt x="1035423" y="733337"/>
                  <a:pt x="1280458" y="657137"/>
                  <a:pt x="1416423" y="760231"/>
                </a:cubicBezTo>
                <a:cubicBezTo>
                  <a:pt x="1552388" y="863325"/>
                  <a:pt x="1574799" y="1192030"/>
                  <a:pt x="1712258" y="1226395"/>
                </a:cubicBezTo>
                <a:cubicBezTo>
                  <a:pt x="1849717" y="1260760"/>
                  <a:pt x="2045446" y="1113589"/>
                  <a:pt x="2241176" y="966419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Freeform 20"/>
          <p:cNvSpPr/>
          <p:nvPr/>
        </p:nvSpPr>
        <p:spPr bwMode="auto">
          <a:xfrm>
            <a:off x="6230471" y="2711577"/>
            <a:ext cx="2324644" cy="1643066"/>
          </a:xfrm>
          <a:custGeom>
            <a:avLst/>
            <a:gdLst>
              <a:gd name="connsiteX0" fmla="*/ 0 w 2324644"/>
              <a:gd name="connsiteY0" fmla="*/ 757764 h 1643066"/>
              <a:gd name="connsiteX1" fmla="*/ 161364 w 2324644"/>
              <a:gd name="connsiteY1" fmla="*/ 990847 h 1643066"/>
              <a:gd name="connsiteX2" fmla="*/ 457200 w 2324644"/>
              <a:gd name="connsiteY2" fmla="*/ 4729 h 1643066"/>
              <a:gd name="connsiteX3" fmla="*/ 968188 w 2324644"/>
              <a:gd name="connsiteY3" fmla="*/ 1465976 h 1643066"/>
              <a:gd name="connsiteX4" fmla="*/ 1255058 w 2324644"/>
              <a:gd name="connsiteY4" fmla="*/ 1161176 h 1643066"/>
              <a:gd name="connsiteX5" fmla="*/ 1380564 w 2324644"/>
              <a:gd name="connsiteY5" fmla="*/ 757764 h 1643066"/>
              <a:gd name="connsiteX6" fmla="*/ 1999129 w 2324644"/>
              <a:gd name="connsiteY6" fmla="*/ 1636305 h 1643066"/>
              <a:gd name="connsiteX7" fmla="*/ 2321858 w 2324644"/>
              <a:gd name="connsiteY7" fmla="*/ 1161176 h 164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4644" h="1643066">
                <a:moveTo>
                  <a:pt x="0" y="757764"/>
                </a:moveTo>
                <a:cubicBezTo>
                  <a:pt x="42582" y="937058"/>
                  <a:pt x="85164" y="1116353"/>
                  <a:pt x="161364" y="990847"/>
                </a:cubicBezTo>
                <a:cubicBezTo>
                  <a:pt x="237564" y="865341"/>
                  <a:pt x="322729" y="-74459"/>
                  <a:pt x="457200" y="4729"/>
                </a:cubicBezTo>
                <a:cubicBezTo>
                  <a:pt x="591671" y="83917"/>
                  <a:pt x="835212" y="1273235"/>
                  <a:pt x="968188" y="1465976"/>
                </a:cubicBezTo>
                <a:cubicBezTo>
                  <a:pt x="1101164" y="1658717"/>
                  <a:pt x="1186329" y="1279211"/>
                  <a:pt x="1255058" y="1161176"/>
                </a:cubicBezTo>
                <a:cubicBezTo>
                  <a:pt x="1323787" y="1043141"/>
                  <a:pt x="1256552" y="678576"/>
                  <a:pt x="1380564" y="757764"/>
                </a:cubicBezTo>
                <a:cubicBezTo>
                  <a:pt x="1504576" y="836952"/>
                  <a:pt x="1842247" y="1569070"/>
                  <a:pt x="1999129" y="1636305"/>
                </a:cubicBezTo>
                <a:cubicBezTo>
                  <a:pt x="2156011" y="1703540"/>
                  <a:pt x="2350246" y="1249329"/>
                  <a:pt x="2321858" y="1161176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2314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0" y="692696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/>
              <a:t>Counterfactual </a:t>
            </a:r>
            <a:r>
              <a:rPr lang="en-GB" altLang="zh-CN" dirty="0" smtClean="0"/>
              <a:t>LSAP analysis – impact on </a:t>
            </a:r>
            <a:r>
              <a:rPr lang="en-GB" altLang="zh-CN" b="1" dirty="0" smtClean="0"/>
              <a:t>Brazil</a:t>
            </a:r>
            <a:endParaRPr lang="en-GB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8416566" cy="301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21955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21955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968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4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LSAP1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4288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84368" y="22048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MEP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1640" y="21955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LSAP2</a:t>
            </a:r>
            <a:endParaRPr lang="en-GB" sz="18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Freeform 2"/>
          <p:cNvSpPr/>
          <p:nvPr/>
        </p:nvSpPr>
        <p:spPr bwMode="auto">
          <a:xfrm>
            <a:off x="538908" y="2818191"/>
            <a:ext cx="2249116" cy="1574515"/>
          </a:xfrm>
          <a:custGeom>
            <a:avLst/>
            <a:gdLst>
              <a:gd name="connsiteX0" fmla="*/ 16904 w 2249116"/>
              <a:gd name="connsiteY0" fmla="*/ 238774 h 1574515"/>
              <a:gd name="connsiteX1" fmla="*/ 43798 w 2249116"/>
              <a:gd name="connsiteY1" fmla="*/ 337385 h 1574515"/>
              <a:gd name="connsiteX2" fmla="*/ 393421 w 2249116"/>
              <a:gd name="connsiteY2" fmla="*/ 767691 h 1574515"/>
              <a:gd name="connsiteX3" fmla="*/ 796833 w 2249116"/>
              <a:gd name="connsiteY3" fmla="*/ 14656 h 1574515"/>
              <a:gd name="connsiteX4" fmla="*/ 2249116 w 2249116"/>
              <a:gd name="connsiteY4" fmla="*/ 1574515 h 1574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9116" h="1574515">
                <a:moveTo>
                  <a:pt x="16904" y="238774"/>
                </a:moveTo>
                <a:cubicBezTo>
                  <a:pt x="-1026" y="244003"/>
                  <a:pt x="-18955" y="249232"/>
                  <a:pt x="43798" y="337385"/>
                </a:cubicBezTo>
                <a:cubicBezTo>
                  <a:pt x="106551" y="425538"/>
                  <a:pt x="267915" y="821479"/>
                  <a:pt x="393421" y="767691"/>
                </a:cubicBezTo>
                <a:cubicBezTo>
                  <a:pt x="518927" y="713903"/>
                  <a:pt x="487551" y="-119815"/>
                  <a:pt x="796833" y="14656"/>
                </a:cubicBezTo>
                <a:cubicBezTo>
                  <a:pt x="1106116" y="149127"/>
                  <a:pt x="2013045" y="1311550"/>
                  <a:pt x="2249116" y="1574515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sz="2400" b="1">
              <a:latin typeface="Arial" charset="0"/>
            </a:endParaRPr>
          </a:p>
        </p:txBody>
      </p:sp>
      <p:sp>
        <p:nvSpPr>
          <p:cNvPr id="22" name="Freeform 21"/>
          <p:cNvSpPr/>
          <p:nvPr/>
        </p:nvSpPr>
        <p:spPr bwMode="auto">
          <a:xfrm>
            <a:off x="3406588" y="2832847"/>
            <a:ext cx="2393577" cy="1586753"/>
          </a:xfrm>
          <a:custGeom>
            <a:avLst/>
            <a:gdLst>
              <a:gd name="connsiteX0" fmla="*/ 0 w 2393577"/>
              <a:gd name="connsiteY0" fmla="*/ 0 h 1586753"/>
              <a:gd name="connsiteX1" fmla="*/ 1120588 w 2393577"/>
              <a:gd name="connsiteY1" fmla="*/ 887506 h 1586753"/>
              <a:gd name="connsiteX2" fmla="*/ 1604683 w 2393577"/>
              <a:gd name="connsiteY2" fmla="*/ 367553 h 1586753"/>
              <a:gd name="connsiteX3" fmla="*/ 2393577 w 2393577"/>
              <a:gd name="connsiteY3" fmla="*/ 1586753 h 158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3577" h="1586753">
                <a:moveTo>
                  <a:pt x="0" y="0"/>
                </a:moveTo>
                <a:cubicBezTo>
                  <a:pt x="426570" y="413123"/>
                  <a:pt x="853141" y="826247"/>
                  <a:pt x="1120588" y="887506"/>
                </a:cubicBezTo>
                <a:cubicBezTo>
                  <a:pt x="1388035" y="948765"/>
                  <a:pt x="1392518" y="251012"/>
                  <a:pt x="1604683" y="367553"/>
                </a:cubicBezTo>
                <a:cubicBezTo>
                  <a:pt x="1816848" y="484094"/>
                  <a:pt x="2105212" y="1035423"/>
                  <a:pt x="2393577" y="1586753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sz="2400" b="1">
              <a:latin typeface="Arial" charset="0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6228184" y="2619431"/>
            <a:ext cx="2376264" cy="1879059"/>
          </a:xfrm>
          <a:custGeom>
            <a:avLst/>
            <a:gdLst>
              <a:gd name="connsiteX0" fmla="*/ 0 w 2330824"/>
              <a:gd name="connsiteY0" fmla="*/ 132734 h 1879059"/>
              <a:gd name="connsiteX1" fmla="*/ 493059 w 2330824"/>
              <a:gd name="connsiteY1" fmla="*/ 1764310 h 1879059"/>
              <a:gd name="connsiteX2" fmla="*/ 744071 w 2330824"/>
              <a:gd name="connsiteY2" fmla="*/ 724404 h 1879059"/>
              <a:gd name="connsiteX3" fmla="*/ 1156447 w 2330824"/>
              <a:gd name="connsiteY3" fmla="*/ 34122 h 1879059"/>
              <a:gd name="connsiteX4" fmla="*/ 1846730 w 2330824"/>
              <a:gd name="connsiteY4" fmla="*/ 1809134 h 1879059"/>
              <a:gd name="connsiteX5" fmla="*/ 2330824 w 2330824"/>
              <a:gd name="connsiteY5" fmla="*/ 1531228 h 1879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0824" h="1879059">
                <a:moveTo>
                  <a:pt x="0" y="132734"/>
                </a:moveTo>
                <a:cubicBezTo>
                  <a:pt x="184523" y="899216"/>
                  <a:pt x="369047" y="1665698"/>
                  <a:pt x="493059" y="1764310"/>
                </a:cubicBezTo>
                <a:cubicBezTo>
                  <a:pt x="617071" y="1862922"/>
                  <a:pt x="633506" y="1012769"/>
                  <a:pt x="744071" y="724404"/>
                </a:cubicBezTo>
                <a:cubicBezTo>
                  <a:pt x="854636" y="436039"/>
                  <a:pt x="972671" y="-146666"/>
                  <a:pt x="1156447" y="34122"/>
                </a:cubicBezTo>
                <a:cubicBezTo>
                  <a:pt x="1340223" y="214910"/>
                  <a:pt x="1651001" y="1559616"/>
                  <a:pt x="1846730" y="1809134"/>
                </a:cubicBezTo>
                <a:cubicBezTo>
                  <a:pt x="2042459" y="2058652"/>
                  <a:pt x="2184401" y="1562605"/>
                  <a:pt x="2330824" y="1531228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sz="24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974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0" y="692696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/>
              <a:t>Counterfactual </a:t>
            </a:r>
            <a:r>
              <a:rPr lang="en-GB" altLang="zh-CN" dirty="0" smtClean="0"/>
              <a:t>LSAP analysis – impact on </a:t>
            </a:r>
            <a:r>
              <a:rPr lang="en-GB" altLang="zh-CN" b="1" dirty="0" smtClean="0"/>
              <a:t>Brazil</a:t>
            </a:r>
            <a:endParaRPr lang="en-GB" b="1" dirty="0"/>
          </a:p>
        </p:txBody>
      </p:sp>
      <p:sp>
        <p:nvSpPr>
          <p:cNvPr id="6" name="Rectangle 5"/>
          <p:cNvSpPr/>
          <p:nvPr/>
        </p:nvSpPr>
        <p:spPr>
          <a:xfrm>
            <a:off x="323528" y="5733256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kumimoji="0" lang="en-US" altLang="zh-CN" b="1" kern="0" dirty="0" smtClean="0">
                <a:solidFill>
                  <a:srgbClr val="A60000"/>
                </a:solidFill>
              </a:rPr>
              <a:t>Confirms a cross-border </a:t>
            </a:r>
            <a:r>
              <a:rPr kumimoji="0" lang="en-US" altLang="zh-CN" b="1" kern="0" dirty="0">
                <a:solidFill>
                  <a:srgbClr val="A60000"/>
                </a:solidFill>
              </a:rPr>
              <a:t>impact on </a:t>
            </a:r>
            <a:r>
              <a:rPr kumimoji="0" lang="en-US" altLang="zh-CN" b="1" kern="0" dirty="0" smtClean="0">
                <a:solidFill>
                  <a:srgbClr val="A60000"/>
                </a:solidFill>
              </a:rPr>
              <a:t>emerging market economies </a:t>
            </a:r>
            <a:endParaRPr kumimoji="0" lang="en-GB" altLang="zh-CN" b="1" kern="0" dirty="0">
              <a:solidFill>
                <a:srgbClr val="A6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531" y="1341090"/>
            <a:ext cx="397192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390525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 bwMode="auto">
          <a:xfrm>
            <a:off x="2915816" y="2828673"/>
            <a:ext cx="1008112" cy="816351"/>
          </a:xfrm>
          <a:prstGeom prst="ellipse">
            <a:avLst/>
          </a:prstGeom>
          <a:noFill/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051720" y="2588385"/>
            <a:ext cx="576064" cy="600328"/>
          </a:xfrm>
          <a:prstGeom prst="ellipse">
            <a:avLst/>
          </a:prstGeom>
          <a:noFill/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574766" y="2762128"/>
            <a:ext cx="3069771" cy="2058066"/>
          </a:xfrm>
          <a:custGeom>
            <a:avLst/>
            <a:gdLst>
              <a:gd name="connsiteX0" fmla="*/ 0 w 3069771"/>
              <a:gd name="connsiteY0" fmla="*/ 1640055 h 2058066"/>
              <a:gd name="connsiteX1" fmla="*/ 457200 w 3069771"/>
              <a:gd name="connsiteY1" fmla="*/ 634215 h 2058066"/>
              <a:gd name="connsiteX2" fmla="*/ 679268 w 3069771"/>
              <a:gd name="connsiteY2" fmla="*/ 7198 h 2058066"/>
              <a:gd name="connsiteX3" fmla="*/ 1593668 w 3069771"/>
              <a:gd name="connsiteY3" fmla="*/ 1039163 h 2058066"/>
              <a:gd name="connsiteX4" fmla="*/ 2625634 w 3069771"/>
              <a:gd name="connsiteY4" fmla="*/ 1940501 h 2058066"/>
              <a:gd name="connsiteX5" fmla="*/ 3069771 w 3069771"/>
              <a:gd name="connsiteY5" fmla="*/ 2058066 h 2058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69771" h="2058066">
                <a:moveTo>
                  <a:pt x="0" y="1640055"/>
                </a:moveTo>
                <a:cubicBezTo>
                  <a:pt x="171994" y="1273206"/>
                  <a:pt x="343989" y="906358"/>
                  <a:pt x="457200" y="634215"/>
                </a:cubicBezTo>
                <a:cubicBezTo>
                  <a:pt x="570411" y="362072"/>
                  <a:pt x="489857" y="-60293"/>
                  <a:pt x="679268" y="7198"/>
                </a:cubicBezTo>
                <a:cubicBezTo>
                  <a:pt x="868679" y="74689"/>
                  <a:pt x="1269274" y="716946"/>
                  <a:pt x="1593668" y="1039163"/>
                </a:cubicBezTo>
                <a:cubicBezTo>
                  <a:pt x="1918062" y="1361380"/>
                  <a:pt x="2379617" y="1770684"/>
                  <a:pt x="2625634" y="1940501"/>
                </a:cubicBezTo>
                <a:cubicBezTo>
                  <a:pt x="2871651" y="2110318"/>
                  <a:pt x="2943497" y="1994929"/>
                  <a:pt x="3069771" y="2058066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sz="2400" b="1">
              <a:latin typeface="Arial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4898571" y="2312126"/>
            <a:ext cx="3161212" cy="2577615"/>
          </a:xfrm>
          <a:custGeom>
            <a:avLst/>
            <a:gdLst>
              <a:gd name="connsiteX0" fmla="*/ 0 w 3161212"/>
              <a:gd name="connsiteY0" fmla="*/ 1841863 h 2577615"/>
              <a:gd name="connsiteX1" fmla="*/ 431075 w 3161212"/>
              <a:gd name="connsiteY1" fmla="*/ 2573383 h 2577615"/>
              <a:gd name="connsiteX2" fmla="*/ 731520 w 3161212"/>
              <a:gd name="connsiteY2" fmla="*/ 2142308 h 2577615"/>
              <a:gd name="connsiteX3" fmla="*/ 953589 w 3161212"/>
              <a:gd name="connsiteY3" fmla="*/ 2142308 h 2577615"/>
              <a:gd name="connsiteX4" fmla="*/ 1162595 w 3161212"/>
              <a:gd name="connsiteY4" fmla="*/ 2259874 h 2577615"/>
              <a:gd name="connsiteX5" fmla="*/ 1854926 w 3161212"/>
              <a:gd name="connsiteY5" fmla="*/ 52251 h 2577615"/>
              <a:gd name="connsiteX6" fmla="*/ 2338252 w 3161212"/>
              <a:gd name="connsiteY6" fmla="*/ 822960 h 2577615"/>
              <a:gd name="connsiteX7" fmla="*/ 3161212 w 3161212"/>
              <a:gd name="connsiteY7" fmla="*/ 0 h 257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1212" h="2577615">
                <a:moveTo>
                  <a:pt x="0" y="1841863"/>
                </a:moveTo>
                <a:cubicBezTo>
                  <a:pt x="154577" y="2182586"/>
                  <a:pt x="309155" y="2523309"/>
                  <a:pt x="431075" y="2573383"/>
                </a:cubicBezTo>
                <a:cubicBezTo>
                  <a:pt x="552995" y="2623457"/>
                  <a:pt x="644434" y="2214154"/>
                  <a:pt x="731520" y="2142308"/>
                </a:cubicBezTo>
                <a:cubicBezTo>
                  <a:pt x="818606" y="2070462"/>
                  <a:pt x="881743" y="2122714"/>
                  <a:pt x="953589" y="2142308"/>
                </a:cubicBezTo>
                <a:cubicBezTo>
                  <a:pt x="1025435" y="2161902"/>
                  <a:pt x="1012372" y="2608217"/>
                  <a:pt x="1162595" y="2259874"/>
                </a:cubicBezTo>
                <a:cubicBezTo>
                  <a:pt x="1312818" y="1911531"/>
                  <a:pt x="1658983" y="291737"/>
                  <a:pt x="1854926" y="52251"/>
                </a:cubicBezTo>
                <a:cubicBezTo>
                  <a:pt x="2050869" y="-187235"/>
                  <a:pt x="2120538" y="831668"/>
                  <a:pt x="2338252" y="822960"/>
                </a:cubicBezTo>
                <a:cubicBezTo>
                  <a:pt x="2555966" y="814252"/>
                  <a:pt x="2973978" y="150223"/>
                  <a:pt x="3161212" y="0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sz="24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146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MEP impact puzzle – from announcement effects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043608" y="1628800"/>
            <a:ext cx="6264696" cy="792088"/>
          </a:xfrm>
        </p:spPr>
        <p:txBody>
          <a:bodyPr/>
          <a:lstStyle/>
          <a:p>
            <a:r>
              <a:rPr lang="en-US" dirty="0" smtClean="0"/>
              <a:t>MEP impact on EMs contractionary as corporate spread rose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950480"/>
              </p:ext>
            </p:extLst>
          </p:nvPr>
        </p:nvGraphicFramePr>
        <p:xfrm>
          <a:off x="2555776" y="2348880"/>
          <a:ext cx="4752529" cy="2055048"/>
        </p:xfrm>
        <a:graphic>
          <a:graphicData uri="http://schemas.openxmlformats.org/drawingml/2006/table">
            <a:tbl>
              <a:tblPr/>
              <a:tblGrid>
                <a:gridCol w="1358386"/>
                <a:gridCol w="797400"/>
                <a:gridCol w="865581"/>
                <a:gridCol w="865581"/>
                <a:gridCol w="865581"/>
              </a:tblGrid>
              <a:tr h="487347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10-yr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Corp</a:t>
                      </a:r>
                      <a:r>
                        <a:rPr lang="en-GB" sz="18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yield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Equity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sng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USD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66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Asia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A60000"/>
                          </a:solidFill>
                          <a:effectLst/>
                          <a:latin typeface="Arial"/>
                        </a:rPr>
                        <a:t>26.8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66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Latin America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en-GB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4.0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A60000"/>
                          </a:solidFill>
                          <a:effectLst/>
                          <a:latin typeface="Arial"/>
                        </a:rPr>
                        <a:t>23.2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66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Other AE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784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/>
                        </a:rPr>
                        <a:t>-21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 Placeholder 4"/>
          <p:cNvSpPr txBox="1">
            <a:spLocks/>
          </p:cNvSpPr>
          <p:nvPr/>
        </p:nvSpPr>
        <p:spPr bwMode="auto">
          <a:xfrm>
            <a:off x="1043608" y="4595440"/>
            <a:ext cx="6912768" cy="156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SzPct val="90000"/>
              <a:buFont typeface="Wingdings" pitchFamily="2" charset="2"/>
              <a:buChar char="l"/>
              <a:defRPr kumimoji="1" sz="2000">
                <a:solidFill>
                  <a:schemeClr val="tx2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6A6A6"/>
              </a:buClr>
              <a:buFont typeface="Wingdings" pitchFamily="2" charset="2"/>
              <a:buChar char="§"/>
              <a:defRPr kumimoji="1" sz="2000">
                <a:solidFill>
                  <a:schemeClr val="tx2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Segoe UI" pitchFamily="34" charset="0"/>
              <a:buChar char="-"/>
              <a:defRPr kumimoji="1" sz="2000" baseline="0">
                <a:solidFill>
                  <a:schemeClr val="tx2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  <a:cs typeface="Segoe UI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  <a:cs typeface="Segoe UI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60000"/>
              </a:buClr>
              <a:buChar char="•"/>
              <a:defRPr kumimoji="1" sz="2000">
                <a:solidFill>
                  <a:schemeClr val="tx2"/>
                </a:solidFill>
                <a:latin typeface="+mn-lt"/>
              </a:defRPr>
            </a:lvl9pPr>
          </a:lstStyle>
          <a:p>
            <a:r>
              <a:rPr lang="en-US" kern="0" dirty="0" smtClean="0"/>
              <a:t>By way of contrast, US corporate spreads over 10-year Treasuries were stable and those in other advanced economies rose as long yields fell</a:t>
            </a:r>
          </a:p>
          <a:p>
            <a:pPr marL="0" indent="0">
              <a:buFont typeface="Wingdings" pitchFamily="2" charset="2"/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9592845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71600" y="1772816"/>
            <a:ext cx="7488832" cy="4248472"/>
          </a:xfrm>
        </p:spPr>
        <p:txBody>
          <a:bodyPr/>
          <a:lstStyle/>
          <a:p>
            <a:r>
              <a:rPr lang="en-US" dirty="0" smtClean="0"/>
              <a:t>There is no question – we are all in this together</a:t>
            </a:r>
          </a:p>
          <a:p>
            <a:endParaRPr lang="en-US" dirty="0"/>
          </a:p>
          <a:p>
            <a:r>
              <a:rPr lang="en-US" dirty="0" smtClean="0"/>
              <a:t>Unconventional central bank balance sheet policies are important, if not critical, tools for exceptional times</a:t>
            </a:r>
          </a:p>
          <a:p>
            <a:endParaRPr lang="en-US" dirty="0"/>
          </a:p>
          <a:p>
            <a:r>
              <a:rPr lang="en-US" dirty="0" smtClean="0"/>
              <a:t>While they have been shown to have a positive side, there is also a negative side</a:t>
            </a:r>
          </a:p>
          <a:p>
            <a:endParaRPr lang="en-US" dirty="0"/>
          </a:p>
          <a:p>
            <a:r>
              <a:rPr lang="en-US" dirty="0" smtClean="0"/>
              <a:t>A full evaluation of their efficacy over time must include consideration of international spillovers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4616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0" y="692696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/>
              <a:t>Counterfactual </a:t>
            </a:r>
            <a:r>
              <a:rPr lang="en-GB" altLang="zh-CN" dirty="0" smtClean="0"/>
              <a:t>LSAP analysis – impact on </a:t>
            </a:r>
            <a:r>
              <a:rPr lang="en-GB" altLang="zh-CN" b="1" dirty="0" smtClean="0"/>
              <a:t>China</a:t>
            </a:r>
            <a:endParaRPr lang="en-GB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672749" cy="405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/>
          <p:nvPr/>
        </p:nvSpPr>
        <p:spPr bwMode="auto">
          <a:xfrm>
            <a:off x="977153" y="2817243"/>
            <a:ext cx="3056965" cy="1387204"/>
          </a:xfrm>
          <a:custGeom>
            <a:avLst/>
            <a:gdLst>
              <a:gd name="connsiteX0" fmla="*/ 0 w 3056965"/>
              <a:gd name="connsiteY0" fmla="*/ 616239 h 1387204"/>
              <a:gd name="connsiteX1" fmla="*/ 439271 w 3056965"/>
              <a:gd name="connsiteY1" fmla="*/ 517628 h 1387204"/>
              <a:gd name="connsiteX2" fmla="*/ 896471 w 3056965"/>
              <a:gd name="connsiteY2" fmla="*/ 24569 h 1387204"/>
              <a:gd name="connsiteX3" fmla="*/ 3056965 w 3056965"/>
              <a:gd name="connsiteY3" fmla="*/ 1387204 h 138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6965" h="1387204">
                <a:moveTo>
                  <a:pt x="0" y="616239"/>
                </a:moveTo>
                <a:cubicBezTo>
                  <a:pt x="144929" y="616239"/>
                  <a:pt x="289859" y="616240"/>
                  <a:pt x="439271" y="517628"/>
                </a:cubicBezTo>
                <a:cubicBezTo>
                  <a:pt x="588683" y="419016"/>
                  <a:pt x="460189" y="-120360"/>
                  <a:pt x="896471" y="24569"/>
                </a:cubicBezTo>
                <a:cubicBezTo>
                  <a:pt x="1332753" y="169498"/>
                  <a:pt x="2686424" y="1113781"/>
                  <a:pt x="3056965" y="1387204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sz="2400" b="1">
              <a:latin typeface="Arial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5182761" y="3510845"/>
            <a:ext cx="2773615" cy="1214299"/>
          </a:xfrm>
          <a:custGeom>
            <a:avLst/>
            <a:gdLst>
              <a:gd name="connsiteX0" fmla="*/ 0 w 3236259"/>
              <a:gd name="connsiteY0" fmla="*/ 1069856 h 1451333"/>
              <a:gd name="connsiteX1" fmla="*/ 475130 w 3236259"/>
              <a:gd name="connsiteY1" fmla="*/ 854703 h 1451333"/>
              <a:gd name="connsiteX2" fmla="*/ 690283 w 3236259"/>
              <a:gd name="connsiteY2" fmla="*/ 397503 h 1451333"/>
              <a:gd name="connsiteX3" fmla="*/ 1891553 w 3236259"/>
              <a:gd name="connsiteY3" fmla="*/ 38914 h 1451333"/>
              <a:gd name="connsiteX4" fmla="*/ 2581836 w 3236259"/>
              <a:gd name="connsiteY4" fmla="*/ 1365691 h 1451333"/>
              <a:gd name="connsiteX5" fmla="*/ 3236259 w 3236259"/>
              <a:gd name="connsiteY5" fmla="*/ 1267079 h 1451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6259" h="1451333">
                <a:moveTo>
                  <a:pt x="0" y="1069856"/>
                </a:moveTo>
                <a:cubicBezTo>
                  <a:pt x="180041" y="1018309"/>
                  <a:pt x="360083" y="966762"/>
                  <a:pt x="475130" y="854703"/>
                </a:cubicBezTo>
                <a:cubicBezTo>
                  <a:pt x="590177" y="742644"/>
                  <a:pt x="454213" y="533468"/>
                  <a:pt x="690283" y="397503"/>
                </a:cubicBezTo>
                <a:cubicBezTo>
                  <a:pt x="926353" y="261538"/>
                  <a:pt x="1576294" y="-122451"/>
                  <a:pt x="1891553" y="38914"/>
                </a:cubicBezTo>
                <a:cubicBezTo>
                  <a:pt x="2206812" y="200279"/>
                  <a:pt x="2357718" y="1160997"/>
                  <a:pt x="2581836" y="1365691"/>
                </a:cubicBezTo>
                <a:cubicBezTo>
                  <a:pt x="2805954" y="1570385"/>
                  <a:pt x="3231777" y="1355232"/>
                  <a:pt x="3236259" y="1267079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sz="24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790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0" y="692696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/>
              <a:t>Counterfactual </a:t>
            </a:r>
            <a:r>
              <a:rPr lang="en-GB" altLang="zh-CN" dirty="0" smtClean="0"/>
              <a:t>LSAP analysis – impact on </a:t>
            </a:r>
            <a:r>
              <a:rPr lang="en-GB" altLang="zh-CN" b="1" dirty="0" smtClean="0"/>
              <a:t>China</a:t>
            </a:r>
            <a:endParaRPr lang="en-GB" b="1" dirty="0"/>
          </a:p>
        </p:txBody>
      </p:sp>
      <p:sp>
        <p:nvSpPr>
          <p:cNvPr id="6" name="Rectangle 5"/>
          <p:cNvSpPr/>
          <p:nvPr/>
        </p:nvSpPr>
        <p:spPr>
          <a:xfrm>
            <a:off x="323528" y="5733256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kumimoji="0" lang="en-US" altLang="zh-CN" b="1" kern="0" dirty="0" smtClean="0">
                <a:solidFill>
                  <a:srgbClr val="A60000"/>
                </a:solidFill>
              </a:rPr>
              <a:t>Confirms a cross-border impact, but impact is diverse </a:t>
            </a:r>
            <a:endParaRPr kumimoji="0" lang="en-GB" altLang="zh-CN" b="1" kern="0" dirty="0">
              <a:solidFill>
                <a:srgbClr val="A6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9023710" cy="318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eeform 2"/>
          <p:cNvSpPr/>
          <p:nvPr/>
        </p:nvSpPr>
        <p:spPr bwMode="auto">
          <a:xfrm>
            <a:off x="179294" y="3030946"/>
            <a:ext cx="2458822" cy="1482635"/>
          </a:xfrm>
          <a:custGeom>
            <a:avLst/>
            <a:gdLst>
              <a:gd name="connsiteX0" fmla="*/ 0 w 2458822"/>
              <a:gd name="connsiteY0" fmla="*/ 967313 h 1482635"/>
              <a:gd name="connsiteX1" fmla="*/ 170330 w 2458822"/>
              <a:gd name="connsiteY1" fmla="*/ 160489 h 1482635"/>
              <a:gd name="connsiteX2" fmla="*/ 537882 w 2458822"/>
              <a:gd name="connsiteY2" fmla="*/ 70842 h 1482635"/>
              <a:gd name="connsiteX3" fmla="*/ 941294 w 2458822"/>
              <a:gd name="connsiteY3" fmla="*/ 976278 h 1482635"/>
              <a:gd name="connsiteX4" fmla="*/ 1676400 w 2458822"/>
              <a:gd name="connsiteY4" fmla="*/ 1478301 h 1482635"/>
              <a:gd name="connsiteX5" fmla="*/ 2250141 w 2458822"/>
              <a:gd name="connsiteY5" fmla="*/ 707336 h 1482635"/>
              <a:gd name="connsiteX6" fmla="*/ 2447365 w 2458822"/>
              <a:gd name="connsiteY6" fmla="*/ 1299007 h 148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58822" h="1482635">
                <a:moveTo>
                  <a:pt x="0" y="967313"/>
                </a:moveTo>
                <a:cubicBezTo>
                  <a:pt x="40341" y="638607"/>
                  <a:pt x="80683" y="309901"/>
                  <a:pt x="170330" y="160489"/>
                </a:cubicBezTo>
                <a:cubicBezTo>
                  <a:pt x="259977" y="11077"/>
                  <a:pt x="409388" y="-65123"/>
                  <a:pt x="537882" y="70842"/>
                </a:cubicBezTo>
                <a:cubicBezTo>
                  <a:pt x="666376" y="206807"/>
                  <a:pt x="751541" y="741701"/>
                  <a:pt x="941294" y="976278"/>
                </a:cubicBezTo>
                <a:cubicBezTo>
                  <a:pt x="1131047" y="1210855"/>
                  <a:pt x="1458259" y="1523125"/>
                  <a:pt x="1676400" y="1478301"/>
                </a:cubicBezTo>
                <a:cubicBezTo>
                  <a:pt x="1894541" y="1433477"/>
                  <a:pt x="2121647" y="737218"/>
                  <a:pt x="2250141" y="707336"/>
                </a:cubicBezTo>
                <a:cubicBezTo>
                  <a:pt x="2378635" y="677454"/>
                  <a:pt x="2496671" y="1213842"/>
                  <a:pt x="2447365" y="1299007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sz="2400" b="1">
              <a:latin typeface="Arial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3263153" y="3085350"/>
            <a:ext cx="2241176" cy="1217866"/>
          </a:xfrm>
          <a:custGeom>
            <a:avLst/>
            <a:gdLst>
              <a:gd name="connsiteX0" fmla="*/ 0 w 2241176"/>
              <a:gd name="connsiteY0" fmla="*/ 1047379 h 1217866"/>
              <a:gd name="connsiteX1" fmla="*/ 510988 w 2241176"/>
              <a:gd name="connsiteY1" fmla="*/ 7474 h 1217866"/>
              <a:gd name="connsiteX2" fmla="*/ 959223 w 2241176"/>
              <a:gd name="connsiteY2" fmla="*/ 581215 h 1217866"/>
              <a:gd name="connsiteX3" fmla="*/ 1317812 w 2241176"/>
              <a:gd name="connsiteY3" fmla="*/ 608109 h 1217866"/>
              <a:gd name="connsiteX4" fmla="*/ 1882588 w 2241176"/>
              <a:gd name="connsiteY4" fmla="*/ 1217709 h 1217866"/>
              <a:gd name="connsiteX5" fmla="*/ 2241176 w 2241176"/>
              <a:gd name="connsiteY5" fmla="*/ 545356 h 121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41176" h="1217866">
                <a:moveTo>
                  <a:pt x="0" y="1047379"/>
                </a:moveTo>
                <a:cubicBezTo>
                  <a:pt x="175559" y="566273"/>
                  <a:pt x="351118" y="85168"/>
                  <a:pt x="510988" y="7474"/>
                </a:cubicBezTo>
                <a:cubicBezTo>
                  <a:pt x="670859" y="-70220"/>
                  <a:pt x="824752" y="481109"/>
                  <a:pt x="959223" y="581215"/>
                </a:cubicBezTo>
                <a:cubicBezTo>
                  <a:pt x="1093694" y="681321"/>
                  <a:pt x="1163918" y="502027"/>
                  <a:pt x="1317812" y="608109"/>
                </a:cubicBezTo>
                <a:cubicBezTo>
                  <a:pt x="1471706" y="714191"/>
                  <a:pt x="1728694" y="1228168"/>
                  <a:pt x="1882588" y="1217709"/>
                </a:cubicBezTo>
                <a:cubicBezTo>
                  <a:pt x="2036482" y="1207250"/>
                  <a:pt x="2187388" y="655921"/>
                  <a:pt x="2241176" y="545356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sz="2400" b="1">
              <a:latin typeface="Arial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6329082" y="2904565"/>
            <a:ext cx="2383614" cy="1690825"/>
          </a:xfrm>
          <a:custGeom>
            <a:avLst/>
            <a:gdLst>
              <a:gd name="connsiteX0" fmla="*/ 0 w 2383614"/>
              <a:gd name="connsiteY0" fmla="*/ 0 h 1690825"/>
              <a:gd name="connsiteX1" fmla="*/ 448236 w 2383614"/>
              <a:gd name="connsiteY1" fmla="*/ 977153 h 1690825"/>
              <a:gd name="connsiteX2" fmla="*/ 1362636 w 2383614"/>
              <a:gd name="connsiteY2" fmla="*/ 663388 h 1690825"/>
              <a:gd name="connsiteX3" fmla="*/ 1712259 w 2383614"/>
              <a:gd name="connsiteY3" fmla="*/ 788894 h 1690825"/>
              <a:gd name="connsiteX4" fmla="*/ 2375647 w 2383614"/>
              <a:gd name="connsiteY4" fmla="*/ 1685364 h 16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3614" h="1690825">
                <a:moveTo>
                  <a:pt x="0" y="0"/>
                </a:moveTo>
                <a:cubicBezTo>
                  <a:pt x="110565" y="433294"/>
                  <a:pt x="221130" y="866588"/>
                  <a:pt x="448236" y="977153"/>
                </a:cubicBezTo>
                <a:cubicBezTo>
                  <a:pt x="675342" y="1087718"/>
                  <a:pt x="1151966" y="694764"/>
                  <a:pt x="1362636" y="663388"/>
                </a:cubicBezTo>
                <a:cubicBezTo>
                  <a:pt x="1573306" y="632012"/>
                  <a:pt x="1543424" y="618565"/>
                  <a:pt x="1712259" y="788894"/>
                </a:cubicBezTo>
                <a:cubicBezTo>
                  <a:pt x="1881094" y="959223"/>
                  <a:pt x="2457824" y="1764552"/>
                  <a:pt x="2375647" y="1685364"/>
                </a:cubicBezTo>
              </a:path>
            </a:pathLst>
          </a:custGeom>
          <a:noFill/>
          <a:ln w="38100" cap="sq" cmpd="sng" algn="ctr">
            <a:solidFill>
              <a:srgbClr val="0E981E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sz="24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924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36614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 smtClean="0"/>
              <a:t>Overall empirical findings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55576" y="1484784"/>
            <a:ext cx="7848872" cy="4752528"/>
          </a:xfrm>
        </p:spPr>
        <p:txBody>
          <a:bodyPr/>
          <a:lstStyle/>
          <a:p>
            <a:pPr eaLnBrk="1" hangingPunct="1"/>
            <a:r>
              <a:rPr lang="en-US" altLang="en-US" dirty="0"/>
              <a:t>Early CBBS policies </a:t>
            </a:r>
            <a:r>
              <a:rPr lang="en-US" altLang="en-US" dirty="0" err="1"/>
              <a:t>stabilised</a:t>
            </a:r>
            <a:r>
              <a:rPr lang="en-US" altLang="en-US" dirty="0"/>
              <a:t> global financial markets at the initial stage in the </a:t>
            </a:r>
            <a:r>
              <a:rPr lang="en-US" altLang="en-US" dirty="0" smtClean="0"/>
              <a:t>Global Financial Crisis </a:t>
            </a:r>
            <a:r>
              <a:rPr lang="en-US" altLang="en-US" dirty="0"/>
              <a:t>and Global Recession</a:t>
            </a:r>
          </a:p>
          <a:p>
            <a:pPr eaLnBrk="1" hangingPunct="1"/>
            <a:r>
              <a:rPr lang="en-US" altLang="en-US" dirty="0"/>
              <a:t>The spillover effect of QE </a:t>
            </a:r>
            <a:r>
              <a:rPr lang="en-US" altLang="en-US" dirty="0" smtClean="0"/>
              <a:t>is significant, especially for EMEs. </a:t>
            </a:r>
            <a:r>
              <a:rPr lang="en-US" altLang="en-US" dirty="0"/>
              <a:t>However, the size and pattern depends </a:t>
            </a:r>
            <a:r>
              <a:rPr lang="en-US" altLang="en-US" dirty="0" smtClean="0"/>
              <a:t>on the cumulative effect</a:t>
            </a:r>
            <a:endParaRPr lang="en-US" altLang="en-US" dirty="0"/>
          </a:p>
          <a:p>
            <a:pPr lvl="1" eaLnBrk="1" hangingPunct="1">
              <a:buClr>
                <a:srgbClr val="A60000"/>
              </a:buClr>
              <a:buFont typeface="Wingdings" pitchFamily="2" charset="2"/>
              <a:buChar char="ü"/>
            </a:pPr>
            <a:r>
              <a:rPr lang="en-US" altLang="en-US" dirty="0"/>
              <a:t>Purchases of </a:t>
            </a:r>
            <a:r>
              <a:rPr lang="en-US" altLang="en-US" dirty="0" smtClean="0"/>
              <a:t>assets </a:t>
            </a:r>
            <a:r>
              <a:rPr lang="en-US" altLang="en-US" dirty="0"/>
              <a:t>during </a:t>
            </a:r>
            <a:r>
              <a:rPr lang="en-US" altLang="en-US" dirty="0" smtClean="0"/>
              <a:t>LSAP1 </a:t>
            </a:r>
            <a:r>
              <a:rPr lang="en-US" altLang="en-US" dirty="0"/>
              <a:t>had </a:t>
            </a:r>
            <a:r>
              <a:rPr lang="en-US" altLang="en-US" dirty="0" smtClean="0"/>
              <a:t>a significant </a:t>
            </a:r>
            <a:r>
              <a:rPr lang="en-US" altLang="en-US" dirty="0"/>
              <a:t>expansionary impact in emerging economies</a:t>
            </a:r>
          </a:p>
          <a:p>
            <a:pPr lvl="1" eaLnBrk="1" hangingPunct="1">
              <a:buClr>
                <a:srgbClr val="A60000"/>
              </a:buClr>
              <a:buFont typeface="Wingdings" pitchFamily="2" charset="2"/>
              <a:buChar char="ü"/>
            </a:pPr>
            <a:r>
              <a:rPr lang="en-US" altLang="en-US" dirty="0"/>
              <a:t>Purchases of long-term Treasury bonds during LSAP2 and LSAP3 had </a:t>
            </a:r>
            <a:r>
              <a:rPr lang="en-US" altLang="en-US" dirty="0" smtClean="0"/>
              <a:t>a weaker </a:t>
            </a:r>
            <a:r>
              <a:rPr lang="en-US" altLang="en-US" dirty="0"/>
              <a:t>and more diverse impact on output in emerging </a:t>
            </a:r>
            <a:r>
              <a:rPr lang="en-US" altLang="en-US" dirty="0" smtClean="0"/>
              <a:t>economies; support EM asset prices </a:t>
            </a:r>
            <a:endParaRPr lang="en-US" altLang="en-US" dirty="0"/>
          </a:p>
          <a:p>
            <a:pPr lvl="1" eaLnBrk="1" hangingPunct="1">
              <a:buClr>
                <a:srgbClr val="A60000"/>
              </a:buClr>
              <a:buFont typeface="Wingdings" pitchFamily="2" charset="2"/>
              <a:buChar char="ü"/>
            </a:pPr>
            <a:r>
              <a:rPr lang="en-US" altLang="en-US" dirty="0"/>
              <a:t>MEP </a:t>
            </a:r>
            <a:r>
              <a:rPr lang="en-US" altLang="en-US" dirty="0" smtClean="0"/>
              <a:t>puzzle</a:t>
            </a:r>
          </a:p>
          <a:p>
            <a:pPr eaLnBrk="1" hangingPunct="1"/>
            <a:r>
              <a:rPr lang="en-US" altLang="en-US" dirty="0" smtClean="0"/>
              <a:t>Interesting channels of LSAP transmission when studying EMEs appear to be the endogenous monetary policy response and US dollar credit creation </a:t>
            </a:r>
            <a:r>
              <a:rPr lang="en-US" altLang="en-US" i="1" dirty="0" smtClean="0">
                <a:solidFill>
                  <a:srgbClr val="A60000"/>
                </a:solidFill>
              </a:rPr>
              <a:t>outside</a:t>
            </a:r>
            <a:r>
              <a:rPr lang="en-US" altLang="en-US" dirty="0" smtClean="0"/>
              <a:t> the US…not captured yet!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155911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36614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 smtClean="0"/>
              <a:t>Implications for policy cooperation – broader implications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27584" y="1484784"/>
            <a:ext cx="7992888" cy="424847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Have policy responses fostered a more balanced global recovery?</a:t>
            </a:r>
            <a:endParaRPr lang="en-US" altLang="en-US" dirty="0"/>
          </a:p>
          <a:p>
            <a:pPr eaLnBrk="1" hangingPunct="1"/>
            <a:r>
              <a:rPr lang="en-US" altLang="en-US" dirty="0" smtClean="0"/>
              <a:t>One view – coping with unusual circumstances</a:t>
            </a:r>
          </a:p>
          <a:p>
            <a:pPr lvl="1" eaLnBrk="1" hangingPunct="1"/>
            <a:r>
              <a:rPr lang="en-US" altLang="en-US" dirty="0" smtClean="0"/>
              <a:t>Yes, buying time until self-correcting forces kick in</a:t>
            </a:r>
          </a:p>
          <a:p>
            <a:pPr lvl="1" eaLnBrk="1" hangingPunct="1"/>
            <a:r>
              <a:rPr lang="en-US" altLang="en-US" dirty="0" smtClean="0"/>
              <a:t>Get your house in order!</a:t>
            </a:r>
          </a:p>
          <a:p>
            <a:pPr eaLnBrk="1" hangingPunct="1"/>
            <a:r>
              <a:rPr lang="en-US" altLang="en-US" dirty="0" smtClean="0"/>
              <a:t>Another view - excessive</a:t>
            </a:r>
          </a:p>
          <a:p>
            <a:pPr lvl="1" eaLnBrk="1" hangingPunct="1"/>
            <a:r>
              <a:rPr lang="en-US" altLang="en-US" dirty="0" smtClean="0"/>
              <a:t>No, inadequate consideration of spillovers (externality)</a:t>
            </a:r>
          </a:p>
          <a:p>
            <a:pPr lvl="1" eaLnBrk="1" hangingPunct="1"/>
            <a:r>
              <a:rPr lang="en-US" altLang="en-US" dirty="0" smtClean="0"/>
              <a:t>Easing policy in crisis and now in exit </a:t>
            </a:r>
            <a:r>
              <a:rPr lang="en-US" altLang="en-US" dirty="0" smtClean="0">
                <a:sym typeface="Wingdings" panose="05000000000000000000" pitchFamily="2" charset="2"/>
              </a:rPr>
              <a:t> policy rates too low</a:t>
            </a:r>
            <a:endParaRPr lang="en-US" altLang="en-US" dirty="0" smtClean="0"/>
          </a:p>
          <a:p>
            <a:pPr lvl="1" eaLnBrk="1" hangingPunct="1"/>
            <a:r>
              <a:rPr lang="en-US" altLang="en-US" dirty="0" smtClean="0"/>
              <a:t>Getting your house in order consensus is not enough</a:t>
            </a:r>
          </a:p>
          <a:p>
            <a:pPr lvl="1" eaLnBrk="1" hangingPunct="1"/>
            <a:r>
              <a:rPr lang="en-US" altLang="en-US" dirty="0" smtClean="0"/>
              <a:t>Global liquidity, global policy rates, and global asset price and credit growth all point to growing, not shrinking, imbalances</a:t>
            </a:r>
            <a:endParaRPr lang="en-US" altLang="en-US" dirty="0"/>
          </a:p>
          <a:p>
            <a:pPr marL="0" indent="0" eaLnBrk="1" hangingPunct="1">
              <a:buNone/>
            </a:pPr>
            <a:endParaRPr lang="en-US" altLang="en-US" sz="800" b="1" dirty="0" smtClean="0">
              <a:solidFill>
                <a:srgbClr val="A60000"/>
              </a:solidFill>
            </a:endParaRPr>
          </a:p>
          <a:p>
            <a:pPr marL="0" indent="0" algn="ctr" eaLnBrk="1" hangingPunct="1">
              <a:buNone/>
            </a:pPr>
            <a:r>
              <a:rPr lang="en-US" altLang="en-US" b="1" dirty="0" smtClean="0">
                <a:solidFill>
                  <a:srgbClr val="A60000"/>
                </a:solidFill>
              </a:rPr>
              <a:t>May argue for enhanced cooperation – the issue is an open Q</a:t>
            </a:r>
          </a:p>
        </p:txBody>
      </p:sp>
    </p:spTree>
    <p:extLst>
      <p:ext uri="{BB962C8B-B14F-4D97-AF65-F5344CB8AC3E}">
        <p14:creationId xmlns:p14="http://schemas.microsoft.com/office/powerpoint/2010/main" val="3280181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636912"/>
            <a:ext cx="7473951" cy="466725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/>
              <a:t>Thank you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25991933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30" y="692696"/>
            <a:ext cx="8136904" cy="466725"/>
          </a:xfrm>
        </p:spPr>
        <p:txBody>
          <a:bodyPr>
            <a:noAutofit/>
          </a:bodyPr>
          <a:lstStyle/>
          <a:p>
            <a:r>
              <a:rPr lang="en-GB" altLang="zh-CN" dirty="0" smtClean="0"/>
              <a:t>Shadow federal funds rates</a:t>
            </a:r>
            <a:endParaRPr lang="en-GB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92224"/>
            <a:ext cx="8625066" cy="4585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7797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Outline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772816"/>
            <a:ext cx="7488832" cy="4248472"/>
          </a:xfrm>
        </p:spPr>
        <p:txBody>
          <a:bodyPr/>
          <a:lstStyle/>
          <a:p>
            <a:r>
              <a:rPr lang="en-GB" dirty="0" smtClean="0"/>
              <a:t>New estimates of the impact of US monetary policy (ie balance sheet policies) on </a:t>
            </a:r>
            <a:r>
              <a:rPr lang="en-GB" dirty="0"/>
              <a:t>real and financial variables in </a:t>
            </a:r>
            <a:r>
              <a:rPr lang="en-GB" dirty="0" smtClean="0"/>
              <a:t>both the advanced and emerging market economies</a:t>
            </a:r>
          </a:p>
          <a:p>
            <a:endParaRPr lang="en-US" dirty="0" smtClean="0"/>
          </a:p>
          <a:p>
            <a:r>
              <a:rPr lang="en-GB" dirty="0" smtClean="0"/>
              <a:t>We use new (</a:t>
            </a:r>
            <a:r>
              <a:rPr lang="en-GB" dirty="0" err="1" smtClean="0"/>
              <a:t>univariate</a:t>
            </a:r>
            <a:r>
              <a:rPr lang="en-GB" dirty="0" smtClean="0"/>
              <a:t>) measures </a:t>
            </a:r>
            <a:r>
              <a:rPr lang="en-GB" dirty="0"/>
              <a:t>of monetary policy designed to empirically capture the stance at the zero lower </a:t>
            </a:r>
            <a:r>
              <a:rPr lang="en-GB" dirty="0" smtClean="0"/>
              <a:t>bound – “</a:t>
            </a:r>
            <a:r>
              <a:rPr lang="en-GB" i="1" dirty="0" smtClean="0"/>
              <a:t>shadow</a:t>
            </a:r>
            <a:r>
              <a:rPr lang="en-GB" dirty="0" smtClean="0"/>
              <a:t> policy rates”</a:t>
            </a:r>
          </a:p>
          <a:p>
            <a:endParaRPr lang="en-US" dirty="0"/>
          </a:p>
          <a:p>
            <a:r>
              <a:rPr lang="en-US" i="1" dirty="0" smtClean="0">
                <a:solidFill>
                  <a:srgbClr val="FF0000"/>
                </a:solidFill>
              </a:rPr>
              <a:t>Initial</a:t>
            </a:r>
            <a:r>
              <a:rPr lang="en-US" dirty="0" smtClean="0"/>
              <a:t> results</a:t>
            </a:r>
            <a:endParaRPr lang="en-GB" dirty="0"/>
          </a:p>
          <a:p>
            <a:endParaRPr lang="en-US" dirty="0"/>
          </a:p>
          <a:p>
            <a:r>
              <a:rPr lang="en-US" dirty="0" smtClean="0"/>
              <a:t>Implications for policy cooperation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69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Policy debate on relevance of international spillovers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628800"/>
            <a:ext cx="7488832" cy="424847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View 1:</a:t>
            </a:r>
          </a:p>
          <a:p>
            <a:pPr eaLnBrk="1" hangingPunct="1"/>
            <a:r>
              <a:rPr lang="en-US" altLang="en-US" dirty="0"/>
              <a:t>No major </a:t>
            </a:r>
            <a:r>
              <a:rPr lang="en-US" altLang="en-US" dirty="0" smtClean="0"/>
              <a:t>MP spillover </a:t>
            </a:r>
            <a:r>
              <a:rPr lang="en-US" altLang="en-US" dirty="0"/>
              <a:t>to emerging </a:t>
            </a:r>
            <a:r>
              <a:rPr lang="en-US" altLang="en-US" dirty="0" smtClean="0"/>
              <a:t>economies</a:t>
            </a:r>
            <a:r>
              <a:rPr lang="en-GB" dirty="0"/>
              <a:t> </a:t>
            </a:r>
            <a:r>
              <a:rPr lang="en-GB" dirty="0" smtClean="0"/>
              <a:t>– </a:t>
            </a:r>
            <a:r>
              <a:rPr lang="en-GB" altLang="zh-TW" dirty="0" smtClean="0"/>
              <a:t>“</a:t>
            </a:r>
            <a:r>
              <a:rPr lang="en-GB" altLang="zh-TW" dirty="0"/>
              <a:t>Everything will be okay if you just let your currencies appreciate.”</a:t>
            </a:r>
            <a:endParaRPr lang="en-US" altLang="en-US" dirty="0"/>
          </a:p>
          <a:p>
            <a:pPr eaLnBrk="1" hangingPunct="1"/>
            <a:r>
              <a:rPr lang="en-US" altLang="en-US" dirty="0"/>
              <a:t>Stronger US economy spurred by QE policy </a:t>
            </a:r>
            <a:r>
              <a:rPr lang="en-US" altLang="en-US" dirty="0" smtClean="0"/>
              <a:t>promotes </a:t>
            </a:r>
            <a:r>
              <a:rPr lang="en-US" altLang="en-US" dirty="0"/>
              <a:t>stable </a:t>
            </a:r>
            <a:r>
              <a:rPr lang="en-US" altLang="en-US" dirty="0" smtClean="0"/>
              <a:t>global </a:t>
            </a:r>
            <a:r>
              <a:rPr lang="en-US" altLang="en-US" dirty="0"/>
              <a:t>macro and financial stability</a:t>
            </a:r>
          </a:p>
          <a:p>
            <a:pPr eaLnBrk="1" hangingPunct="1">
              <a:buFontTx/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View 2: </a:t>
            </a:r>
          </a:p>
          <a:p>
            <a:pPr eaLnBrk="1" hangingPunct="1"/>
            <a:r>
              <a:rPr lang="en-US" altLang="en-US" dirty="0"/>
              <a:t>Depreciate the US dollar, inflate the interest rate differentials and push large capital inflows </a:t>
            </a:r>
          </a:p>
          <a:p>
            <a:pPr eaLnBrk="1" hangingPunct="1"/>
            <a:r>
              <a:rPr lang="en-US" altLang="en-US" dirty="0"/>
              <a:t>The marginal benefit from larger output is outweighed by the marginal cost associated with higher inflation pressures, </a:t>
            </a:r>
            <a:r>
              <a:rPr lang="en-US" altLang="en-US" dirty="0" smtClean="0"/>
              <a:t>disruptive capital flows, and credit and asset price booms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198792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4"/>
            <a:ext cx="7200800" cy="466725"/>
          </a:xfrm>
        </p:spPr>
        <p:txBody>
          <a:bodyPr>
            <a:normAutofit/>
          </a:bodyPr>
          <a:lstStyle/>
          <a:p>
            <a:r>
              <a:rPr lang="en-US" dirty="0" smtClean="0"/>
              <a:t>Some possible cross-border transmission channels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43608" y="1556792"/>
            <a:ext cx="7488832" cy="4824536"/>
          </a:xfrm>
        </p:spPr>
        <p:txBody>
          <a:bodyPr/>
          <a:lstStyle/>
          <a:p>
            <a:pPr eaLnBrk="1" hangingPunct="1"/>
            <a:r>
              <a:rPr lang="en-GB" altLang="zh-TW" dirty="0" smtClean="0"/>
              <a:t>Trade and textbook FX </a:t>
            </a:r>
            <a:r>
              <a:rPr lang="en-GB" altLang="zh-TW" dirty="0"/>
              <a:t>channel</a:t>
            </a:r>
          </a:p>
          <a:p>
            <a:pPr eaLnBrk="1" hangingPunct="1"/>
            <a:r>
              <a:rPr lang="en-GB" altLang="zh-TW" dirty="0"/>
              <a:t>Search for </a:t>
            </a:r>
            <a:r>
              <a:rPr lang="en-GB" altLang="zh-TW" dirty="0" smtClean="0"/>
              <a:t>yield</a:t>
            </a:r>
            <a:r>
              <a:rPr lang="en-GB" dirty="0"/>
              <a:t> –</a:t>
            </a:r>
            <a:r>
              <a:rPr lang="en-GB" altLang="zh-TW" dirty="0" smtClean="0"/>
              <a:t> wall </a:t>
            </a:r>
            <a:r>
              <a:rPr lang="en-GB" altLang="zh-TW" dirty="0"/>
              <a:t>of money </a:t>
            </a:r>
            <a:r>
              <a:rPr lang="en-GB" altLang="zh-TW" dirty="0" smtClean="0"/>
              <a:t>flowing out </a:t>
            </a:r>
            <a:r>
              <a:rPr lang="en-GB" altLang="zh-TW" dirty="0"/>
              <a:t>of the US financial </a:t>
            </a:r>
            <a:r>
              <a:rPr lang="en-GB" altLang="zh-TW" dirty="0" smtClean="0"/>
              <a:t>system &amp; endogenous </a:t>
            </a:r>
            <a:r>
              <a:rPr lang="en-GB" altLang="zh-TW" dirty="0"/>
              <a:t>US dollar credit creation outside the US, given its role as the dominant international currency for trade and </a:t>
            </a:r>
            <a:r>
              <a:rPr lang="en-GB" altLang="zh-TW" dirty="0" smtClean="0"/>
              <a:t>investment</a:t>
            </a:r>
          </a:p>
          <a:p>
            <a:pPr eaLnBrk="1" hangingPunct="1"/>
            <a:r>
              <a:rPr lang="en-US" altLang="zh-TW" dirty="0" smtClean="0"/>
              <a:t>Confidence/global risk appetite</a:t>
            </a:r>
            <a:endParaRPr lang="en-GB" altLang="zh-TW" dirty="0" smtClean="0"/>
          </a:p>
          <a:p>
            <a:pPr eaLnBrk="1" hangingPunct="1"/>
            <a:r>
              <a:rPr lang="en-GB" altLang="zh-TW" dirty="0"/>
              <a:t>Endogenous monetary policy </a:t>
            </a:r>
            <a:r>
              <a:rPr lang="en-GB" altLang="zh-TW" dirty="0" smtClean="0"/>
              <a:t>responses</a:t>
            </a:r>
            <a:endParaRPr lang="en-GB" altLang="zh-TW" dirty="0"/>
          </a:p>
          <a:p>
            <a:pPr lvl="1" eaLnBrk="1" hangingPunct="1">
              <a:buClr>
                <a:srgbClr val="A60000"/>
              </a:buClr>
              <a:buFont typeface="Wingdings" panose="05000000000000000000" pitchFamily="2" charset="2"/>
              <a:buChar char="ü"/>
            </a:pPr>
            <a:r>
              <a:rPr lang="en-GB" altLang="zh-TW" dirty="0"/>
              <a:t>EM central banks offset large policy rate differentials</a:t>
            </a:r>
          </a:p>
          <a:p>
            <a:pPr lvl="1" eaLnBrk="1" hangingPunct="1">
              <a:buClr>
                <a:srgbClr val="A60000"/>
              </a:buClr>
              <a:buFont typeface="Wingdings" panose="05000000000000000000" pitchFamily="2" charset="2"/>
              <a:buChar char="ü"/>
            </a:pPr>
            <a:r>
              <a:rPr lang="en-GB" altLang="zh-TW" dirty="0"/>
              <a:t>EM central banks buy insurance against tail risks (signalled by QE</a:t>
            </a:r>
            <a:r>
              <a:rPr lang="en-GB" altLang="zh-TW" dirty="0" smtClean="0"/>
              <a:t>)</a:t>
            </a:r>
          </a:p>
          <a:p>
            <a:pPr marL="457200" lvl="1" indent="0" eaLnBrk="1" hangingPunct="1">
              <a:buClr>
                <a:srgbClr val="A60000"/>
              </a:buClr>
              <a:buNone/>
            </a:pPr>
            <a:endParaRPr lang="en-GB" altLang="zh-TW" dirty="0" smtClean="0"/>
          </a:p>
          <a:p>
            <a:pPr marL="0" indent="0" algn="ctr" eaLnBrk="1" hangingPunct="1">
              <a:buNone/>
            </a:pPr>
            <a:r>
              <a:rPr lang="en-US" altLang="zh-TW" b="1" dirty="0" smtClean="0">
                <a:solidFill>
                  <a:srgbClr val="002060"/>
                </a:solidFill>
              </a:rPr>
              <a:t>In our paper, the </a:t>
            </a:r>
            <a:r>
              <a:rPr lang="en-US" altLang="zh-TW" b="1" dirty="0" err="1" smtClean="0">
                <a:solidFill>
                  <a:srgbClr val="002060"/>
                </a:solidFill>
              </a:rPr>
              <a:t>atheoretical</a:t>
            </a:r>
            <a:r>
              <a:rPr lang="en-US" altLang="zh-TW" b="1" dirty="0" smtClean="0">
                <a:solidFill>
                  <a:srgbClr val="002060"/>
                </a:solidFill>
              </a:rPr>
              <a:t> time series method, in principle, captures all these possible transmission channels</a:t>
            </a:r>
            <a:endParaRPr lang="en-GB" altLang="zh-TW" b="1" dirty="0">
              <a:solidFill>
                <a:srgbClr val="002060"/>
              </a:solidFill>
            </a:endParaRPr>
          </a:p>
          <a:p>
            <a:pPr marL="0" indent="0" eaLnBrk="1" hangingPunct="1">
              <a:buNone/>
            </a:pPr>
            <a:endParaRPr lang="en-GB" altLang="zh-TW" dirty="0"/>
          </a:p>
          <a:p>
            <a:pPr marL="0" indent="0" eaLnBrk="1" hangingPunct="1"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8718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836614"/>
            <a:ext cx="8280920" cy="466725"/>
          </a:xfrm>
        </p:spPr>
        <p:txBody>
          <a:bodyPr>
            <a:normAutofit/>
          </a:bodyPr>
          <a:lstStyle/>
          <a:p>
            <a:r>
              <a:rPr lang="en-US" dirty="0" smtClean="0"/>
              <a:t>What do we mean really mean by monetary policy spillovers?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55576" y="1311352"/>
            <a:ext cx="7488832" cy="4248472"/>
          </a:xfrm>
        </p:spPr>
        <p:txBody>
          <a:bodyPr/>
          <a:lstStyle/>
          <a:p>
            <a:pPr marL="400050" eaLnBrk="1" hangingPunct="1"/>
            <a:r>
              <a:rPr lang="en-US" altLang="zh-CN" dirty="0" smtClean="0"/>
              <a:t>Taylor (2013), Caruana (2013)</a:t>
            </a:r>
            <a:endParaRPr lang="en-US" altLang="zh-CN" b="1" dirty="0" smtClean="0"/>
          </a:p>
          <a:p>
            <a:pPr marL="400050" eaLnBrk="1" hangingPunct="1"/>
            <a:endParaRPr lang="en-GB" altLang="zh-CN" b="1" dirty="0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1242120" y="2996952"/>
            <a:ext cx="0" cy="2548136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242120" y="5545088"/>
            <a:ext cx="3113856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386136" y="3775964"/>
            <a:ext cx="2382035" cy="1602315"/>
          </a:xfrm>
          <a:custGeom>
            <a:avLst/>
            <a:gdLst>
              <a:gd name="T0" fmla="*/ 0 w 2016"/>
              <a:gd name="T1" fmla="*/ 0 h 1536"/>
              <a:gd name="T2" fmla="*/ 624 w 2016"/>
              <a:gd name="T3" fmla="*/ 1152 h 1536"/>
              <a:gd name="T4" fmla="*/ 2016 w 2016"/>
              <a:gd name="T5" fmla="*/ 1536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6" h="1536">
                <a:moveTo>
                  <a:pt x="0" y="0"/>
                </a:moveTo>
                <a:cubicBezTo>
                  <a:pt x="144" y="448"/>
                  <a:pt x="288" y="896"/>
                  <a:pt x="624" y="1152"/>
                </a:cubicBezTo>
                <a:cubicBezTo>
                  <a:pt x="960" y="1408"/>
                  <a:pt x="1736" y="1472"/>
                  <a:pt x="2016" y="1536"/>
                </a:cubicBezTo>
              </a:path>
            </a:pathLst>
          </a:custGeom>
          <a:noFill/>
          <a:ln w="38100" cap="sq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 rot="16200000">
            <a:off x="-557781" y="3577527"/>
            <a:ext cx="3276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/>
              <a:t>Variance of inflation</a:t>
            </a:r>
            <a:endParaRPr lang="en-GB" altLang="en-US" sz="2000" dirty="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638997" y="5621178"/>
            <a:ext cx="24114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000" dirty="0"/>
              <a:t>Variance of output</a:t>
            </a:r>
            <a:endParaRPr lang="en-GB" altLang="en-US" sz="2000" dirty="0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 rot="7223155" flipH="1">
            <a:off x="6109910" y="4454041"/>
            <a:ext cx="524579" cy="284049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083122" y="2060848"/>
            <a:ext cx="70866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200" u="sng" dirty="0"/>
              <a:t>Optimal Monetary Policy Frontiers</a:t>
            </a:r>
            <a:endParaRPr lang="en-GB" altLang="en-US" sz="2200" u="sng" dirty="0"/>
          </a:p>
        </p:txBody>
      </p:sp>
      <p:sp>
        <p:nvSpPr>
          <p:cNvPr id="14" name="Line 3"/>
          <p:cNvSpPr>
            <a:spLocks noChangeShapeType="1"/>
          </p:cNvSpPr>
          <p:nvPr/>
        </p:nvSpPr>
        <p:spPr bwMode="auto">
          <a:xfrm>
            <a:off x="5148063" y="2954360"/>
            <a:ext cx="0" cy="2548136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5148063" y="5502496"/>
            <a:ext cx="3113856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6034608" y="3463352"/>
            <a:ext cx="2209800" cy="1219200"/>
          </a:xfrm>
          <a:custGeom>
            <a:avLst/>
            <a:gdLst>
              <a:gd name="T0" fmla="*/ 0 w 2016"/>
              <a:gd name="T1" fmla="*/ 0 h 1536"/>
              <a:gd name="T2" fmla="*/ 624 w 2016"/>
              <a:gd name="T3" fmla="*/ 1152 h 1536"/>
              <a:gd name="T4" fmla="*/ 2016 w 2016"/>
              <a:gd name="T5" fmla="*/ 1536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6" h="1536">
                <a:moveTo>
                  <a:pt x="0" y="0"/>
                </a:moveTo>
                <a:cubicBezTo>
                  <a:pt x="144" y="448"/>
                  <a:pt x="288" y="896"/>
                  <a:pt x="624" y="1152"/>
                </a:cubicBezTo>
                <a:cubicBezTo>
                  <a:pt x="960" y="1408"/>
                  <a:pt x="1736" y="1472"/>
                  <a:pt x="2016" y="1536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5292079" y="3733372"/>
            <a:ext cx="2382035" cy="1602315"/>
          </a:xfrm>
          <a:custGeom>
            <a:avLst/>
            <a:gdLst>
              <a:gd name="T0" fmla="*/ 0 w 2016"/>
              <a:gd name="T1" fmla="*/ 0 h 1536"/>
              <a:gd name="T2" fmla="*/ 624 w 2016"/>
              <a:gd name="T3" fmla="*/ 1152 h 1536"/>
              <a:gd name="T4" fmla="*/ 2016 w 2016"/>
              <a:gd name="T5" fmla="*/ 1536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6" h="1536">
                <a:moveTo>
                  <a:pt x="0" y="0"/>
                </a:moveTo>
                <a:cubicBezTo>
                  <a:pt x="144" y="448"/>
                  <a:pt x="288" y="896"/>
                  <a:pt x="624" y="1152"/>
                </a:cubicBezTo>
                <a:cubicBezTo>
                  <a:pt x="960" y="1408"/>
                  <a:pt x="1736" y="1472"/>
                  <a:pt x="2016" y="1536"/>
                </a:cubicBezTo>
              </a:path>
            </a:pathLst>
          </a:custGeom>
          <a:noFill/>
          <a:ln w="38100" cap="sq" cmpd="sng">
            <a:solidFill>
              <a:srgbClr val="008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 rot="16200000">
            <a:off x="3348162" y="3534935"/>
            <a:ext cx="3276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/>
              <a:t>Variance of inflation</a:t>
            </a:r>
            <a:endParaRPr lang="en-GB" altLang="en-US" sz="2000" dirty="0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5544941" y="5549170"/>
            <a:ext cx="241143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000" dirty="0"/>
              <a:t>Variance of output</a:t>
            </a:r>
            <a:endParaRPr lang="en-GB" alt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2411760" y="400506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0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 </a:t>
            </a:r>
            <a:r>
              <a:rPr lang="en-GB" sz="14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B</a:t>
            </a:r>
            <a:endParaRPr lang="en-GB" sz="14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63688" y="461306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0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 </a:t>
            </a:r>
            <a:r>
              <a:rPr lang="en-GB" sz="14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A</a:t>
            </a:r>
            <a:endParaRPr lang="en-GB" sz="14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72200" y="407707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0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 </a:t>
            </a:r>
            <a:r>
              <a:rPr lang="en-GB" sz="14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B’</a:t>
            </a:r>
            <a:endParaRPr lang="en-GB" sz="14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0152" y="476546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0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 </a:t>
            </a:r>
            <a:r>
              <a:rPr lang="en-GB" sz="14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A’</a:t>
            </a:r>
            <a:endParaRPr lang="en-GB" sz="14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64288" y="3501008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0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 </a:t>
            </a:r>
            <a:r>
              <a:rPr lang="en-GB" sz="20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c</a:t>
            </a:r>
            <a:r>
              <a:rPr lang="en-GB" sz="14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Wingdings"/>
              </a:rPr>
              <a:t>’</a:t>
            </a:r>
            <a:endParaRPr lang="en-GB" sz="14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35696" y="2996952"/>
            <a:ext cx="20908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 </a:t>
            </a:r>
            <a:r>
              <a:rPr lang="en-GB" b="1" dirty="0" smtClean="0"/>
              <a:t>United States</a:t>
            </a:r>
            <a:endParaRPr lang="en-GB" b="1" dirty="0"/>
          </a:p>
        </p:txBody>
      </p:sp>
      <p:sp>
        <p:nvSpPr>
          <p:cNvPr id="25" name="Rectangle 24"/>
          <p:cNvSpPr/>
          <p:nvPr/>
        </p:nvSpPr>
        <p:spPr>
          <a:xfrm>
            <a:off x="5544941" y="2996952"/>
            <a:ext cx="27169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 </a:t>
            </a:r>
            <a:r>
              <a:rPr lang="en-GB" b="1" dirty="0" smtClean="0"/>
              <a:t>Another economy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4694953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20" grpId="0"/>
      <p:bldP spid="22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481" y="836614"/>
            <a:ext cx="7473951" cy="466725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>Findings: literature with announcement effects</a:t>
            </a:r>
            <a:br>
              <a:rPr lang="en-US" sz="2700" dirty="0" smtClean="0"/>
            </a:br>
            <a:r>
              <a:rPr lang="en-US" sz="2200" dirty="0" smtClean="0">
                <a:solidFill>
                  <a:schemeClr val="tx1"/>
                </a:solidFill>
              </a:rPr>
              <a:t>Chen, Filardo, He and Zhu (2013)</a:t>
            </a:r>
            <a:endParaRPr lang="en-GB" sz="22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27584" y="1844824"/>
            <a:ext cx="7488832" cy="424847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LSAPs had expansionary impacts on EM financial markets</a:t>
            </a:r>
          </a:p>
          <a:p>
            <a:pPr eaLnBrk="1" hangingPunct="1"/>
            <a:r>
              <a:rPr lang="en-US" altLang="en-US" dirty="0"/>
              <a:t>LSAP2 and LSAP3 smaller and more diverse impacts than </a:t>
            </a:r>
            <a:r>
              <a:rPr lang="en-US" altLang="en-US" dirty="0" smtClean="0"/>
              <a:t>LSAP1</a:t>
            </a:r>
          </a:p>
          <a:p>
            <a:pPr eaLnBrk="1" hangingPunct="1"/>
            <a:r>
              <a:rPr lang="en-US" altLang="en-US" dirty="0" smtClean="0"/>
              <a:t>Impact of LSAPs has fallen over time…question about the true effect or a by-product of the methodology</a:t>
            </a:r>
          </a:p>
          <a:p>
            <a:pPr eaLnBrk="1" hangingPunct="1"/>
            <a:r>
              <a:rPr lang="en-US" b="1" dirty="0">
                <a:solidFill>
                  <a:srgbClr val="A60000"/>
                </a:solidFill>
              </a:rPr>
              <a:t>Capital outflows from US not historically </a:t>
            </a:r>
            <a:r>
              <a:rPr lang="en-US" b="1" dirty="0" smtClean="0">
                <a:solidFill>
                  <a:srgbClr val="A60000"/>
                </a:solidFill>
              </a:rPr>
              <a:t>high; but </a:t>
            </a:r>
            <a:r>
              <a:rPr lang="en-US" b="1" dirty="0">
                <a:solidFill>
                  <a:srgbClr val="A60000"/>
                </a:solidFill>
              </a:rPr>
              <a:t>offshore USD lending has been </a:t>
            </a:r>
            <a:endParaRPr lang="en-US" b="1" dirty="0" smtClean="0">
              <a:solidFill>
                <a:srgbClr val="A60000"/>
              </a:solidFill>
            </a:endParaRPr>
          </a:p>
          <a:p>
            <a:pPr eaLnBrk="1" hangingPunct="1"/>
            <a:endParaRPr lang="en-US" b="1" dirty="0">
              <a:solidFill>
                <a:srgbClr val="A60000"/>
              </a:solidFill>
            </a:endParaRPr>
          </a:p>
          <a:p>
            <a:pPr eaLnBrk="1" hangingPunct="1"/>
            <a:r>
              <a:rPr lang="en-US" b="1" dirty="0" smtClean="0">
                <a:solidFill>
                  <a:srgbClr val="A60000"/>
                </a:solidFill>
              </a:rPr>
              <a:t>Policy </a:t>
            </a:r>
            <a:r>
              <a:rPr lang="en-US" b="1" dirty="0">
                <a:solidFill>
                  <a:srgbClr val="A60000"/>
                </a:solidFill>
              </a:rPr>
              <a:t>rates have generally declined </a:t>
            </a:r>
            <a:endParaRPr lang="en-US" b="1" dirty="0" smtClean="0">
              <a:solidFill>
                <a:srgbClr val="A60000"/>
              </a:solidFill>
            </a:endParaRPr>
          </a:p>
          <a:p>
            <a:pPr marL="0" indent="0" eaLnBrk="1" hangingPunct="1">
              <a:buNone/>
            </a:pPr>
            <a:r>
              <a:rPr lang="en-US" b="1" dirty="0">
                <a:solidFill>
                  <a:srgbClr val="A60000"/>
                </a:solidFill>
              </a:rPr>
              <a:t>	</a:t>
            </a:r>
            <a:r>
              <a:rPr lang="en-US" b="1" dirty="0" smtClean="0">
                <a:solidFill>
                  <a:srgbClr val="A60000"/>
                </a:solidFill>
              </a:rPr>
              <a:t>and </a:t>
            </a:r>
            <a:r>
              <a:rPr lang="en-US" b="1" dirty="0">
                <a:solidFill>
                  <a:srgbClr val="A60000"/>
                </a:solidFill>
              </a:rPr>
              <a:t>are especially low relative </a:t>
            </a:r>
            <a:endParaRPr lang="en-US" b="1" dirty="0" smtClean="0">
              <a:solidFill>
                <a:srgbClr val="A60000"/>
              </a:solidFill>
            </a:endParaRPr>
          </a:p>
          <a:p>
            <a:pPr marL="0" indent="0" eaLnBrk="1" hangingPunct="1">
              <a:buNone/>
            </a:pPr>
            <a:r>
              <a:rPr lang="en-US" b="1" dirty="0">
                <a:solidFill>
                  <a:srgbClr val="A60000"/>
                </a:solidFill>
              </a:rPr>
              <a:t>	</a:t>
            </a:r>
            <a:r>
              <a:rPr lang="en-US" b="1" dirty="0" smtClean="0">
                <a:solidFill>
                  <a:srgbClr val="A60000"/>
                </a:solidFill>
              </a:rPr>
              <a:t>to </a:t>
            </a:r>
            <a:r>
              <a:rPr lang="en-US" b="1" dirty="0">
                <a:solidFill>
                  <a:srgbClr val="A60000"/>
                </a:solidFill>
              </a:rPr>
              <a:t>inflation</a:t>
            </a:r>
            <a:endParaRPr lang="en-US" b="1" dirty="0" smtClean="0">
              <a:solidFill>
                <a:srgbClr val="A60000"/>
              </a:solidFill>
            </a:endParaRPr>
          </a:p>
          <a:p>
            <a:pPr marL="0" indent="0" eaLnBrk="1" hangingPunct="1">
              <a:buNone/>
            </a:pPr>
            <a:endParaRPr lang="en-GB" b="1" dirty="0">
              <a:solidFill>
                <a:srgbClr val="A60000"/>
              </a:solidFill>
            </a:endParaRPr>
          </a:p>
          <a:p>
            <a:pPr eaLnBrk="1" hangingPunct="1"/>
            <a:endParaRPr lang="en-GB" b="1" dirty="0">
              <a:solidFill>
                <a:srgbClr val="A60000"/>
              </a:solidFill>
            </a:endParaRP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>
              <a:buFontTx/>
              <a:buNone/>
            </a:pPr>
            <a:endParaRPr lang="en-US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642" y="3717032"/>
            <a:ext cx="232675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9981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36614"/>
            <a:ext cx="8136904" cy="466725"/>
          </a:xfrm>
        </p:spPr>
        <p:txBody>
          <a:bodyPr>
            <a:noAutofit/>
          </a:bodyPr>
          <a:lstStyle/>
          <a:p>
            <a:pPr algn="ctr"/>
            <a:r>
              <a:rPr lang="en-GB" altLang="zh-CN" dirty="0" smtClean="0"/>
              <a:t>This paper - estimating the longer term impact: </a:t>
            </a:r>
            <a:br>
              <a:rPr lang="en-GB" altLang="zh-CN" dirty="0" smtClean="0"/>
            </a:br>
            <a:r>
              <a:rPr lang="en-GB" altLang="zh-CN" dirty="0" smtClean="0"/>
              <a:t>A Global </a:t>
            </a:r>
            <a:r>
              <a:rPr lang="en-GB" altLang="zh-CN" dirty="0"/>
              <a:t>Vector Error Correction Model (GVECM</a:t>
            </a:r>
            <a:r>
              <a:rPr lang="en-GB" altLang="zh-CN" dirty="0" smtClean="0"/>
              <a:t>) Approach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Model country-interdependence and </a:t>
            </a:r>
            <a:r>
              <a:rPr lang="en-GB" altLang="en-US" dirty="0"/>
              <a:t>international transmission using Global Vector Error Correction </a:t>
            </a:r>
            <a:r>
              <a:rPr lang="en-GB" altLang="en-US" dirty="0" err="1" smtClean="0"/>
              <a:t>Macroeconometric</a:t>
            </a:r>
            <a:r>
              <a:rPr lang="en-GB" altLang="en-US" dirty="0" smtClean="0"/>
              <a:t> </a:t>
            </a:r>
            <a:r>
              <a:rPr lang="en-GB" altLang="en-US" dirty="0"/>
              <a:t>(GVECM) </a:t>
            </a:r>
            <a:r>
              <a:rPr lang="en-GB" altLang="en-US" dirty="0" smtClean="0"/>
              <a:t>model (</a:t>
            </a:r>
            <a:r>
              <a:rPr lang="en-GB" altLang="en-US" dirty="0" err="1" smtClean="0"/>
              <a:t>Pesaran</a:t>
            </a:r>
            <a:r>
              <a:rPr lang="en-GB" altLang="en-US" dirty="0" smtClean="0"/>
              <a:t> </a:t>
            </a:r>
            <a:r>
              <a:rPr lang="en-GB" altLang="en-US" dirty="0"/>
              <a:t>et al 2004, Dees et al </a:t>
            </a:r>
            <a:r>
              <a:rPr lang="en-GB" altLang="en-US" dirty="0" smtClean="0"/>
              <a:t>2007)</a:t>
            </a:r>
          </a:p>
          <a:p>
            <a:pPr eaLnBrk="1" hangingPunct="1"/>
            <a:r>
              <a:rPr lang="en-GB" altLang="en-US" dirty="0"/>
              <a:t>CBBS policies approximated by two measures: </a:t>
            </a:r>
          </a:p>
          <a:p>
            <a:pPr lvl="1" indent="-342900" eaLnBrk="1" hangingPunct="1">
              <a:buClr>
                <a:srgbClr val="A60000"/>
              </a:buClr>
              <a:buFont typeface="Wingdings" panose="05000000000000000000" pitchFamily="2" charset="2"/>
              <a:buChar char="ü"/>
            </a:pPr>
            <a:r>
              <a:rPr lang="en-GB" altLang="en-US" sz="1600" dirty="0"/>
              <a:t>Lombardi-Zhu (2014)</a:t>
            </a:r>
          </a:p>
          <a:p>
            <a:pPr lvl="1" indent="-342900" eaLnBrk="1" hangingPunct="1">
              <a:buClr>
                <a:srgbClr val="A60000"/>
              </a:buClr>
              <a:buFont typeface="Wingdings" panose="05000000000000000000" pitchFamily="2" charset="2"/>
              <a:buChar char="ü"/>
            </a:pPr>
            <a:r>
              <a:rPr lang="en-US" altLang="en-US" sz="1600" dirty="0"/>
              <a:t>Wu-Xia (2013)</a:t>
            </a:r>
            <a:endParaRPr lang="en-GB" altLang="en-US" sz="1600" dirty="0"/>
          </a:p>
          <a:p>
            <a:pPr eaLnBrk="1" hangingPunct="1"/>
            <a:r>
              <a:rPr lang="en-GB" altLang="en-US" dirty="0" smtClean="0"/>
              <a:t>Economies </a:t>
            </a:r>
            <a:r>
              <a:rPr lang="en-GB" altLang="en-US" dirty="0"/>
              <a:t>are </a:t>
            </a:r>
            <a:r>
              <a:rPr lang="en-GB" altLang="en-US" dirty="0" smtClean="0"/>
              <a:t>linked, eg, </a:t>
            </a:r>
            <a:r>
              <a:rPr lang="en-GB" altLang="en-US" dirty="0"/>
              <a:t>by bilateral trade and financial transactions (</a:t>
            </a:r>
            <a:r>
              <a:rPr lang="en-GB" altLang="en-US" dirty="0" err="1"/>
              <a:t>proxied</a:t>
            </a:r>
            <a:r>
              <a:rPr lang="en-GB" altLang="en-US" dirty="0"/>
              <a:t> by cross-border bank </a:t>
            </a:r>
            <a:r>
              <a:rPr lang="en-GB" altLang="en-US" dirty="0" smtClean="0"/>
              <a:t>lending)</a:t>
            </a:r>
          </a:p>
          <a:p>
            <a:pPr eaLnBrk="1" hangingPunct="1"/>
            <a:r>
              <a:rPr lang="en-GB" altLang="en-US" dirty="0" smtClean="0"/>
              <a:t>Key variables: real GDP growth, </a:t>
            </a:r>
            <a:r>
              <a:rPr lang="en-GB" altLang="en-US" dirty="0"/>
              <a:t>inflation, credit </a:t>
            </a:r>
            <a:r>
              <a:rPr lang="en-GB" altLang="en-US" dirty="0" smtClean="0"/>
              <a:t>growth, </a:t>
            </a:r>
            <a:r>
              <a:rPr lang="en-GB" altLang="en-US" dirty="0"/>
              <a:t>foreign exchange </a:t>
            </a:r>
            <a:r>
              <a:rPr lang="en-GB" altLang="en-US" dirty="0" smtClean="0"/>
              <a:t>pressure index, </a:t>
            </a:r>
            <a:r>
              <a:rPr lang="en-GB" altLang="en-US" dirty="0"/>
              <a:t>monetary </a:t>
            </a:r>
            <a:r>
              <a:rPr lang="en-GB" altLang="en-US" dirty="0" smtClean="0"/>
              <a:t>policy, </a:t>
            </a:r>
            <a:r>
              <a:rPr lang="en-GB" altLang="en-US" dirty="0"/>
              <a:t>stock price </a:t>
            </a:r>
            <a:r>
              <a:rPr lang="en-GB" altLang="en-US" dirty="0" smtClean="0"/>
              <a:t>returns</a:t>
            </a:r>
          </a:p>
          <a:p>
            <a:pPr eaLnBrk="1" hangingPunct="1"/>
            <a:r>
              <a:rPr lang="en-GB" altLang="en-US" dirty="0" smtClean="0"/>
              <a:t>Monthly </a:t>
            </a:r>
            <a:r>
              <a:rPr lang="en-GB" altLang="en-US" dirty="0"/>
              <a:t>data from 1995 </a:t>
            </a:r>
            <a:r>
              <a:rPr lang="en-GB" altLang="en-US" dirty="0" smtClean="0"/>
              <a:t>for </a:t>
            </a:r>
            <a:r>
              <a:rPr lang="en-GB" altLang="en-US" dirty="0"/>
              <a:t>17 advanced and </a:t>
            </a:r>
            <a:r>
              <a:rPr lang="en-GB" altLang="en-US" dirty="0" smtClean="0"/>
              <a:t>EM economies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942000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36614"/>
            <a:ext cx="8136904" cy="466725"/>
          </a:xfrm>
        </p:spPr>
        <p:txBody>
          <a:bodyPr>
            <a:noAutofit/>
          </a:bodyPr>
          <a:lstStyle/>
          <a:p>
            <a:pPr algn="ctr"/>
            <a:r>
              <a:rPr lang="en-GB" altLang="zh-CN" dirty="0" smtClean="0"/>
              <a:t>Two Perspectives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71600" y="1772816"/>
            <a:ext cx="7488832" cy="4248472"/>
          </a:xfrm>
        </p:spPr>
        <p:txBody>
          <a:bodyPr/>
          <a:lstStyle/>
          <a:p>
            <a:pPr eaLnBrk="1" hangingPunct="1"/>
            <a:r>
              <a:rPr lang="en-US" altLang="en-US" dirty="0"/>
              <a:t>Impulse responses</a:t>
            </a:r>
          </a:p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Counterfactual exercises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marL="0" indent="0" algn="ctr" eaLnBrk="1" hangingPunct="1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b="1" dirty="0">
                <a:solidFill>
                  <a:srgbClr val="A60000"/>
                </a:solidFill>
              </a:rPr>
              <a:t>Confirm the general findings of the announcement effects: </a:t>
            </a:r>
          </a:p>
          <a:p>
            <a:pPr marL="0" indent="0" algn="ctr" eaLnBrk="1" hangingPunct="1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b="1" dirty="0">
                <a:solidFill>
                  <a:srgbClr val="A60000"/>
                </a:solidFill>
              </a:rPr>
              <a:t>there are significant policy spillovers</a:t>
            </a:r>
            <a:endParaRPr lang="en-GB" altLang="zh-CN" b="1" dirty="0">
              <a:solidFill>
                <a:srgbClr val="A60000"/>
              </a:solidFill>
            </a:endParaRPr>
          </a:p>
          <a:p>
            <a:pPr marL="0" indent="0" eaLnBrk="1" hangingPunct="1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207013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IS_ 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ople_images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uildings_images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Plain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BIS_ E</Template>
  <TotalTime>0</TotalTime>
  <Words>1293</Words>
  <Application>Microsoft Office PowerPoint</Application>
  <PresentationFormat>On-screen Show (4:3)</PresentationFormat>
  <Paragraphs>263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BIS_ E</vt:lpstr>
      <vt:lpstr>1_People_images</vt:lpstr>
      <vt:lpstr>2_Buildings_images</vt:lpstr>
      <vt:lpstr>3_Plain</vt:lpstr>
      <vt:lpstr>Global impact of US monetary policy at the zero lower bound</vt:lpstr>
      <vt:lpstr>Introduction</vt:lpstr>
      <vt:lpstr>Outline</vt:lpstr>
      <vt:lpstr>Policy debate on relevance of international spillovers</vt:lpstr>
      <vt:lpstr>Some possible cross-border transmission channels</vt:lpstr>
      <vt:lpstr>What do we mean really mean by monetary policy spillovers?</vt:lpstr>
      <vt:lpstr>Findings: literature with announcement effects Chen, Filardo, He and Zhu (2013)</vt:lpstr>
      <vt:lpstr>This paper - estimating the longer term impact:  A Global Vector Error Correction Model (GVECM) Approach</vt:lpstr>
      <vt:lpstr>Two Perspectives</vt:lpstr>
      <vt:lpstr>Impulse responses: cumulative impact over two years</vt:lpstr>
      <vt:lpstr>Impulse responses: cumulative impact over two years</vt:lpstr>
      <vt:lpstr>Counterfactual LSAP analysis</vt:lpstr>
      <vt:lpstr>Counterfactual LSAP analysis – US domestic impact</vt:lpstr>
      <vt:lpstr>Counterfactual LSAP analysis – US domestic impact</vt:lpstr>
      <vt:lpstr>Counterfactual LSAP analysis – impact on euro area</vt:lpstr>
      <vt:lpstr>Counterfactual LSAP analysis – impact on euro area</vt:lpstr>
      <vt:lpstr>Counterfactual LSAP analysis – impact on Brazil</vt:lpstr>
      <vt:lpstr>Counterfactual LSAP analysis – impact on Brazil</vt:lpstr>
      <vt:lpstr>MEP impact puzzle – from announcement effects</vt:lpstr>
      <vt:lpstr>Counterfactual LSAP analysis – impact on China</vt:lpstr>
      <vt:lpstr>Counterfactual LSAP analysis – impact on China</vt:lpstr>
      <vt:lpstr>Overall empirical findings</vt:lpstr>
      <vt:lpstr>Implications for policy cooperation – broader implications</vt:lpstr>
      <vt:lpstr>Thank you</vt:lpstr>
      <vt:lpstr>Shadow federal funds rates</vt:lpstr>
    </vt:vector>
  </TitlesOfParts>
  <Company>Bank for International Settlements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Filardo</dc:creator>
  <cp:lastModifiedBy>Andrew Filardo</cp:lastModifiedBy>
  <cp:revision>102</cp:revision>
  <cp:lastPrinted>2014-03-20T01:32:22Z</cp:lastPrinted>
  <dcterms:created xsi:type="dcterms:W3CDTF">2012-11-20T08:35:06Z</dcterms:created>
  <dcterms:modified xsi:type="dcterms:W3CDTF">2014-03-20T03:38:45Z</dcterms:modified>
</cp:coreProperties>
</file>