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8" r:id="rId2"/>
    <p:sldId id="281" r:id="rId3"/>
    <p:sldId id="274" r:id="rId4"/>
    <p:sldId id="279" r:id="rId5"/>
    <p:sldId id="297" r:id="rId6"/>
    <p:sldId id="299" r:id="rId7"/>
    <p:sldId id="282" r:id="rId8"/>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2" autoAdjust="0"/>
    <p:restoredTop sz="73333" autoAdjust="0"/>
  </p:normalViewPr>
  <p:slideViewPr>
    <p:cSldViewPr>
      <p:cViewPr varScale="1">
        <p:scale>
          <a:sx n="68" d="100"/>
          <a:sy n="68" d="100"/>
        </p:scale>
        <p:origin x="-205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sz="quarter" idx="1"/>
          </p:nvPr>
        </p:nvSpPr>
        <p:spPr>
          <a:xfrm>
            <a:off x="3979930" y="0"/>
            <a:ext cx="3044719" cy="465614"/>
          </a:xfrm>
          <a:prstGeom prst="rect">
            <a:avLst/>
          </a:prstGeom>
        </p:spPr>
        <p:txBody>
          <a:bodyPr vert="horz" lIns="93360" tIns="46680" rIns="93360" bIns="46680" rtlCol="0"/>
          <a:lstStyle>
            <a:lvl1pPr algn="r">
              <a:defRPr sz="1200"/>
            </a:lvl1pPr>
          </a:lstStyle>
          <a:p>
            <a:fld id="{1457EF5E-1B4E-48B4-BCD7-80AB6E03A20F}" type="datetimeFigureOut">
              <a:rPr lang="en-US" smtClean="0"/>
              <a:pPr/>
              <a:t>1/17/2014</a:t>
            </a:fld>
            <a:endParaRPr lang="en-US"/>
          </a:p>
        </p:txBody>
      </p:sp>
      <p:sp>
        <p:nvSpPr>
          <p:cNvPr id="4" name="Footer Placeholder 3"/>
          <p:cNvSpPr>
            <a:spLocks noGrp="1"/>
          </p:cNvSpPr>
          <p:nvPr>
            <p:ph type="ftr" sz="quarter" idx="2"/>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a:p>
        </p:txBody>
      </p:sp>
      <p:sp>
        <p:nvSpPr>
          <p:cNvPr id="5" name="Slide Number Placeholder 4"/>
          <p:cNvSpPr>
            <a:spLocks noGrp="1"/>
          </p:cNvSpPr>
          <p:nvPr>
            <p:ph type="sldNum" sz="quarter" idx="3"/>
          </p:nvPr>
        </p:nvSpPr>
        <p:spPr>
          <a:xfrm>
            <a:off x="3979930" y="8845045"/>
            <a:ext cx="3044719" cy="465614"/>
          </a:xfrm>
          <a:prstGeom prst="rect">
            <a:avLst/>
          </a:prstGeom>
        </p:spPr>
        <p:txBody>
          <a:bodyPr vert="horz" lIns="93360" tIns="46680" rIns="93360" bIns="46680" rtlCol="0" anchor="b"/>
          <a:lstStyle>
            <a:lvl1pPr algn="r">
              <a:defRPr sz="1200"/>
            </a:lvl1pPr>
          </a:lstStyle>
          <a:p>
            <a:fld id="{B3E433DA-6A96-4AE3-8A6D-34D1231D9DAF}" type="slidenum">
              <a:rPr lang="en-US" smtClean="0"/>
              <a:pPr/>
              <a:t>‹#›</a:t>
            </a:fld>
            <a:endParaRPr lang="en-US"/>
          </a:p>
        </p:txBody>
      </p:sp>
    </p:spTree>
    <p:extLst>
      <p:ext uri="{BB962C8B-B14F-4D97-AF65-F5344CB8AC3E}">
        <p14:creationId xmlns:p14="http://schemas.microsoft.com/office/powerpoint/2010/main" val="226465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idx="1"/>
          </p:nvPr>
        </p:nvSpPr>
        <p:spPr>
          <a:xfrm>
            <a:off x="3979930" y="0"/>
            <a:ext cx="3044719" cy="465614"/>
          </a:xfrm>
          <a:prstGeom prst="rect">
            <a:avLst/>
          </a:prstGeom>
        </p:spPr>
        <p:txBody>
          <a:bodyPr vert="horz" lIns="93360" tIns="46680" rIns="93360" bIns="46680" rtlCol="0"/>
          <a:lstStyle>
            <a:lvl1pPr algn="r">
              <a:defRPr sz="1200"/>
            </a:lvl1pPr>
          </a:lstStyle>
          <a:p>
            <a:fld id="{EB691B38-DAD5-4476-8F40-AEE22BC6A628}" type="datetimeFigureOut">
              <a:rPr lang="en-US" smtClean="0"/>
              <a:pPr/>
              <a:t>1/17/2014</a:t>
            </a:fld>
            <a:endParaRPr lang="en-US"/>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3360" tIns="46680" rIns="93360" bIns="46680" rtlCol="0" anchor="ctr"/>
          <a:lstStyle/>
          <a:p>
            <a:endParaRPr lang="en-US"/>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60" tIns="46680" rIns="93360" bIns="466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60" tIns="46680" rIns="93360" bIns="46680" rtlCol="0" anchor="b"/>
          <a:lstStyle>
            <a:lvl1pPr algn="r">
              <a:defRPr sz="1200"/>
            </a:lvl1pPr>
          </a:lstStyle>
          <a:p>
            <a:fld id="{E3BC4D2A-33E6-4626-9BB6-A10A7DF8F4FB}" type="slidenum">
              <a:rPr lang="en-US" smtClean="0"/>
              <a:pPr/>
              <a:t>‹#›</a:t>
            </a:fld>
            <a:endParaRPr lang="en-US"/>
          </a:p>
        </p:txBody>
      </p:sp>
    </p:spTree>
    <p:extLst>
      <p:ext uri="{BB962C8B-B14F-4D97-AF65-F5344CB8AC3E}">
        <p14:creationId xmlns:p14="http://schemas.microsoft.com/office/powerpoint/2010/main" val="2327655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3BC4D2A-33E6-4626-9BB6-A10A7DF8F4F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the lesson I would draw from China’s history, is that China’s economic success came not from the staying the course, but rather from the willingness to change course. And, indeed, China’s leaderships has made very clear their intention to pursue a range of structural reforms to ensure that China’s economy changes course again. Changes course to a more balanced and sustainable growth path. </a:t>
            </a:r>
          </a:p>
        </p:txBody>
      </p:sp>
      <p:sp>
        <p:nvSpPr>
          <p:cNvPr id="4" name="Slide Number Placeholder 3"/>
          <p:cNvSpPr>
            <a:spLocks noGrp="1"/>
          </p:cNvSpPr>
          <p:nvPr>
            <p:ph type="sldNum" sz="quarter" idx="10"/>
          </p:nvPr>
        </p:nvSpPr>
        <p:spPr/>
        <p:txBody>
          <a:bodyPr/>
          <a:lstStyle/>
          <a:p>
            <a:fld id="{E3BC4D2A-33E6-4626-9BB6-A10A7DF8F4FB}"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C1B2F81-838B-462B-A2A1-21DDB60AB5D4}"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41EE76-87A9-44EC-9273-FC5F0615D3D5}"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1B2F81-838B-462B-A2A1-21DDB60AB5D4}"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41EE76-87A9-44EC-9273-FC5F0615D3D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1B2F81-838B-462B-A2A1-21DDB60AB5D4}" type="datetimeFigureOut">
              <a:rPr lang="en-US" smtClean="0"/>
              <a:pPr/>
              <a:t>1/17/2014</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D741EE76-87A9-44EC-9273-FC5F0615D3D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1B2F81-838B-462B-A2A1-21DDB60AB5D4}"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41EE76-87A9-44EC-9273-FC5F0615D3D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1B2F81-838B-462B-A2A1-21DDB60AB5D4}" type="datetimeFigureOut">
              <a:rPr lang="en-US" smtClean="0"/>
              <a:pPr/>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41EE76-87A9-44EC-9273-FC5F0615D3D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1B2F81-838B-462B-A2A1-21DDB60AB5D4}" type="datetimeFigureOut">
              <a:rPr lang="en-US" smtClean="0"/>
              <a:pPr/>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41EE76-87A9-44EC-9273-FC5F0615D3D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C1B2F81-838B-462B-A2A1-21DDB60AB5D4}" type="datetimeFigureOut">
              <a:rPr lang="en-US" smtClean="0"/>
              <a:pPr/>
              <a:t>1/17/2014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41EE76-87A9-44EC-9273-FC5F0615D3D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1B2F81-838B-462B-A2A1-21DDB60AB5D4}" type="datetimeFigureOut">
              <a:rPr lang="en-US" smtClean="0"/>
              <a:pPr/>
              <a:t>1/17/2014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41EE76-87A9-44EC-9273-FC5F0615D3D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1B2F81-838B-462B-A2A1-21DDB60AB5D4}" type="datetimeFigureOut">
              <a:rPr lang="en-US" smtClean="0"/>
              <a:pPr/>
              <a:t>1/17/2014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41EE76-87A9-44EC-9273-FC5F0615D3D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1B2F81-838B-462B-A2A1-21DDB60AB5D4}" type="datetimeFigureOut">
              <a:rPr lang="en-US" smtClean="0"/>
              <a:pPr/>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41EE76-87A9-44EC-9273-FC5F0615D3D5}"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8C1B2F81-838B-462B-A2A1-21DDB60AB5D4}" type="datetimeFigureOut">
              <a:rPr lang="en-US" smtClean="0"/>
              <a:pPr/>
              <a:t>1/17/2014</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D741EE76-87A9-44EC-9273-FC5F0615D3D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C1B2F81-838B-462B-A2A1-21DDB60AB5D4}" type="datetimeFigureOut">
              <a:rPr lang="en-US" smtClean="0"/>
              <a:pPr/>
              <a:t>1/17/2014</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741EE76-87A9-44EC-9273-FC5F0615D3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8077200" cy="2667000"/>
          </a:xfrm>
        </p:spPr>
        <p:txBody>
          <a:bodyPr>
            <a:normAutofit/>
          </a:bodyPr>
          <a:lstStyle/>
          <a:p>
            <a:pPr algn="ctr"/>
            <a:r>
              <a:rPr lang="en-US" dirty="0" smtClean="0"/>
              <a:t>China After the Plenum</a:t>
            </a:r>
            <a:br>
              <a:rPr lang="en-US" dirty="0" smtClean="0"/>
            </a:br>
            <a:r>
              <a:rPr lang="en-US" dirty="0" smtClean="0"/>
              <a:t/>
            </a:r>
            <a:br>
              <a:rPr lang="en-US" dirty="0" smtClean="0"/>
            </a:br>
            <a:endParaRPr lang="en-US" sz="3600" dirty="0" smtClean="0">
              <a:solidFill>
                <a:srgbClr val="0070C0"/>
              </a:solidFill>
            </a:endParaRPr>
          </a:p>
        </p:txBody>
      </p:sp>
      <p:sp>
        <p:nvSpPr>
          <p:cNvPr id="3" name="Subtitle 2"/>
          <p:cNvSpPr>
            <a:spLocks noGrp="1"/>
          </p:cNvSpPr>
          <p:nvPr>
            <p:ph type="subTitle" idx="1"/>
          </p:nvPr>
        </p:nvSpPr>
        <p:spPr>
          <a:xfrm>
            <a:off x="5105400" y="5181600"/>
            <a:ext cx="3505200" cy="1499616"/>
          </a:xfrm>
        </p:spPr>
        <p:txBody>
          <a:bodyPr>
            <a:normAutofit fontScale="92500" lnSpcReduction="20000"/>
          </a:bodyPr>
          <a:lstStyle/>
          <a:p>
            <a:pPr algn="r"/>
            <a:endParaRPr lang="en-US" dirty="0" smtClean="0"/>
          </a:p>
          <a:p>
            <a:pPr algn="r"/>
            <a:r>
              <a:rPr lang="en-US" dirty="0" smtClean="0"/>
              <a:t>Steven Barnett</a:t>
            </a:r>
          </a:p>
          <a:p>
            <a:pPr algn="r"/>
            <a:r>
              <a:rPr lang="en-US" dirty="0" smtClean="0"/>
              <a:t>Division Chief</a:t>
            </a:r>
          </a:p>
          <a:p>
            <a:pPr algn="r"/>
            <a:r>
              <a:rPr lang="en-US" dirty="0" smtClean="0"/>
              <a:t>IMF Asia and Pacific Department</a:t>
            </a:r>
          </a:p>
          <a:p>
            <a:pPr algn="r"/>
            <a:endParaRPr lang="en-US" dirty="0" smtClean="0"/>
          </a:p>
          <a:p>
            <a:pPr algn="r"/>
            <a:r>
              <a:rPr lang="en-US" dirty="0" smtClean="0"/>
              <a:t>January 2014</a:t>
            </a:r>
          </a:p>
        </p:txBody>
      </p:sp>
      <p:pic>
        <p:nvPicPr>
          <p:cNvPr id="4" name="Picture 3"/>
          <p:cNvPicPr/>
          <p:nvPr/>
        </p:nvPicPr>
        <p:blipFill>
          <a:blip r:embed="rId3" cstate="print">
            <a:clrChange>
              <a:clrFrom>
                <a:srgbClr val="FFFFFF"/>
              </a:clrFrom>
              <a:clrTo>
                <a:srgbClr val="FFFFFF">
                  <a:alpha val="0"/>
                </a:srgbClr>
              </a:clrTo>
            </a:clrChange>
            <a:lum bright="70000" contrast="-70000"/>
          </a:blip>
          <a:stretch>
            <a:fillRect/>
          </a:stretch>
        </p:blipFill>
        <p:spPr>
          <a:xfrm>
            <a:off x="4191000" y="381000"/>
            <a:ext cx="1066800" cy="1066800"/>
          </a:xfrm>
          <a:prstGeom prst="rect">
            <a:avLst/>
          </a:prstGeom>
          <a:ln>
            <a:noFill/>
          </a:ln>
          <a:effectLst>
            <a:reflection blurRad="6350" stA="50000" endA="300" endPos="55000" dir="5400000" sy="-100000" algn="bl" rotWithShape="0"/>
          </a:effectLst>
        </p:spPr>
      </p:pic>
      <p:sp>
        <p:nvSpPr>
          <p:cNvPr id="5" name="Subtitle 2"/>
          <p:cNvSpPr txBox="1">
            <a:spLocks/>
          </p:cNvSpPr>
          <p:nvPr/>
        </p:nvSpPr>
        <p:spPr>
          <a:xfrm>
            <a:off x="304800" y="5358384"/>
            <a:ext cx="4267200" cy="1271016"/>
          </a:xfrm>
          <a:prstGeom prst="rect">
            <a:avLst/>
          </a:prstGeom>
        </p:spPr>
        <p:txBody>
          <a:bodyPr vert="horz" lIns="118872" tIns="0" rIns="45720" bIns="0" rtlCol="0" anchor="b">
            <a:normAutofit/>
          </a:bodyPr>
          <a:lstStyle/>
          <a:p>
            <a:pPr lvl="0">
              <a:buClr>
                <a:schemeClr val="accent1"/>
              </a:buClr>
              <a:buSzPct val="80000"/>
            </a:pPr>
            <a:r>
              <a:rPr lang="en-US" sz="1600" dirty="0" smtClean="0"/>
              <a:t>The views expressed in this presentation are those of the author and do not necessarily represent those of the IMF or IMF policy.</a:t>
            </a:r>
            <a:endParaRPr kumimoji="0" lang="en-US" sz="1600" b="0" i="0" u="none" strike="noStrike" kern="1200" cap="none" spc="0" normalizeH="0" baseline="0" noProof="0" dirty="0" smtClean="0">
              <a:ln>
                <a:noFill/>
              </a:ln>
              <a:solidFill>
                <a:srgbClr val="FFFFFF"/>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Slower but better growth…</a:t>
            </a:r>
            <a:endParaRPr lang="en-US" dirty="0"/>
          </a:p>
        </p:txBody>
      </p:sp>
      <p:pic>
        <p:nvPicPr>
          <p:cNvPr id="4" name="Picture 3"/>
          <p:cNvPicPr/>
          <p:nvPr/>
        </p:nvPicPr>
        <p:blipFill>
          <a:blip r:embed="rId2" cstate="print"/>
          <a:srcRect/>
          <a:stretch>
            <a:fillRect/>
          </a:stretch>
        </p:blipFill>
        <p:spPr bwMode="auto">
          <a:xfrm>
            <a:off x="381000" y="1676400"/>
            <a:ext cx="8382000" cy="495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…sustainable, inclusive, &amp; green.</a:t>
            </a:r>
            <a:endParaRPr lang="en-US" dirty="0"/>
          </a:p>
        </p:txBody>
      </p:sp>
      <p:pic>
        <p:nvPicPr>
          <p:cNvPr id="8" name="Content Placeholder 7"/>
          <p:cNvPicPr>
            <a:picLocks noGrp="1"/>
          </p:cNvPicPr>
          <p:nvPr>
            <p:ph sz="half" idx="2"/>
          </p:nvPr>
        </p:nvPicPr>
        <p:blipFill>
          <a:blip r:embed="rId3" cstate="print"/>
          <a:srcRect/>
          <a:stretch>
            <a:fillRect/>
          </a:stretch>
        </p:blipFill>
        <p:spPr bwMode="auto">
          <a:xfrm>
            <a:off x="533400" y="1676400"/>
            <a:ext cx="7772400" cy="487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growth has also risen…</a:t>
            </a:r>
            <a:endParaRPr lang="en-US" dirty="0"/>
          </a:p>
        </p:txBody>
      </p:sp>
      <p:pic>
        <p:nvPicPr>
          <p:cNvPr id="4" name="Content Placeholder 3"/>
          <p:cNvPicPr>
            <a:picLocks noGrp="1" noChangeAspect="1" noChangeArrowheads="1"/>
          </p:cNvPicPr>
          <p:nvPr>
            <p:ph idx="1"/>
          </p:nvPr>
        </p:nvPicPr>
        <p:blipFill>
          <a:blip r:embed="rId2" cstate="print"/>
          <a:srcRect/>
          <a:stretch>
            <a:fillRect/>
          </a:stretch>
        </p:blipFill>
        <p:spPr bwMode="auto">
          <a:xfrm>
            <a:off x="1391899" y="1774825"/>
            <a:ext cx="6360201" cy="46259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…via off-budget fiscal spending.</a:t>
            </a:r>
            <a:endParaRPr lang="en-US" dirty="0"/>
          </a:p>
        </p:txBody>
      </p:sp>
      <p:pic>
        <p:nvPicPr>
          <p:cNvPr id="4" name="Picture 3"/>
          <p:cNvPicPr/>
          <p:nvPr/>
        </p:nvPicPr>
        <p:blipFill>
          <a:blip r:embed="rId2" cstate="print"/>
          <a:srcRect/>
          <a:stretch>
            <a:fillRect/>
          </a:stretch>
        </p:blipFill>
        <p:spPr bwMode="auto">
          <a:xfrm>
            <a:off x="914400" y="1524000"/>
            <a:ext cx="7315200" cy="472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reading </a:t>
            </a:r>
            <a:endParaRPr lang="en-US" dirty="0"/>
          </a:p>
        </p:txBody>
      </p:sp>
      <p:pic>
        <p:nvPicPr>
          <p:cNvPr id="4" name="Content Placeholder 3"/>
          <p:cNvPicPr>
            <a:picLocks noGrp="1" noChangeAspect="1" noChangeArrowheads="1"/>
          </p:cNvPicPr>
          <p:nvPr>
            <p:ph sz="half" idx="1"/>
          </p:nvPr>
        </p:nvPicPr>
        <p:blipFill>
          <a:blip r:embed="rId2" cstate="print"/>
          <a:srcRect/>
          <a:stretch>
            <a:fillRect/>
          </a:stretch>
        </p:blipFill>
        <p:spPr bwMode="auto">
          <a:xfrm>
            <a:off x="457199" y="1905000"/>
            <a:ext cx="3981849" cy="4419600"/>
          </a:xfrm>
          <a:prstGeom prst="rect">
            <a:avLst/>
          </a:prstGeom>
          <a:noFill/>
          <a:ln w="9525">
            <a:noFill/>
            <a:miter lim="800000"/>
            <a:headEnd/>
            <a:tailEnd/>
          </a:ln>
        </p:spPr>
      </p:pic>
      <p:grpSp>
        <p:nvGrpSpPr>
          <p:cNvPr id="5" name="Group 4"/>
          <p:cNvGrpSpPr/>
          <p:nvPr/>
        </p:nvGrpSpPr>
        <p:grpSpPr>
          <a:xfrm>
            <a:off x="4876800" y="1828800"/>
            <a:ext cx="3809999" cy="1524000"/>
            <a:chOff x="0" y="37520"/>
            <a:chExt cx="8229599" cy="727228"/>
          </a:xfrm>
        </p:grpSpPr>
        <p:sp>
          <p:nvSpPr>
            <p:cNvPr id="6" name="Rounded Rectangle 5"/>
            <p:cNvSpPr/>
            <p:nvPr/>
          </p:nvSpPr>
          <p:spPr>
            <a:xfrm>
              <a:off x="0" y="37520"/>
              <a:ext cx="8229599" cy="72722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Rounded Rectangle 4"/>
            <p:cNvSpPr/>
            <p:nvPr/>
          </p:nvSpPr>
          <p:spPr>
            <a:xfrm>
              <a:off x="35500" y="73020"/>
              <a:ext cx="8158599" cy="6562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n-US" sz="2000" kern="1200" dirty="0" smtClean="0"/>
                <a:t>People’s Republic of China: 2013 Article IV Report</a:t>
              </a:r>
              <a:r>
                <a:rPr lang="en-US" sz="1300" kern="1200" dirty="0" smtClean="0"/>
                <a:t/>
              </a:r>
              <a:br>
                <a:rPr lang="en-US" sz="1300" kern="1200" dirty="0" smtClean="0"/>
              </a:br>
              <a:r>
                <a:rPr lang="en-US" sz="1300" kern="1200" dirty="0" smtClean="0">
                  <a:solidFill>
                    <a:schemeClr val="accent2">
                      <a:lumMod val="50000"/>
                    </a:schemeClr>
                  </a:solidFill>
                </a:rPr>
                <a:t> </a:t>
              </a:r>
              <a:r>
                <a:rPr lang="en-US" sz="1100" kern="1200" dirty="0" smtClean="0">
                  <a:solidFill>
                    <a:schemeClr val="accent2">
                      <a:lumMod val="50000"/>
                    </a:schemeClr>
                  </a:solidFill>
                </a:rPr>
                <a:t>http://www.imf.org/external/pubs/cat/longres.aspx?sk=40786.0</a:t>
              </a:r>
              <a:endParaRPr lang="en-US" sz="1300" kern="1200" dirty="0" smtClean="0">
                <a:solidFill>
                  <a:schemeClr val="accent2">
                    <a:lumMod val="50000"/>
                  </a:schemeClr>
                </a:solidFill>
              </a:endParaRPr>
            </a:p>
          </p:txBody>
        </p:sp>
      </p:grpSp>
      <p:grpSp>
        <p:nvGrpSpPr>
          <p:cNvPr id="11" name="Group 10"/>
          <p:cNvGrpSpPr/>
          <p:nvPr/>
        </p:nvGrpSpPr>
        <p:grpSpPr>
          <a:xfrm>
            <a:off x="4876800" y="5029200"/>
            <a:ext cx="3809999" cy="1524000"/>
            <a:chOff x="0" y="37520"/>
            <a:chExt cx="8229599" cy="727228"/>
          </a:xfrm>
        </p:grpSpPr>
        <p:sp>
          <p:nvSpPr>
            <p:cNvPr id="12" name="Rounded Rectangle 11"/>
            <p:cNvSpPr/>
            <p:nvPr/>
          </p:nvSpPr>
          <p:spPr>
            <a:xfrm>
              <a:off x="0" y="37520"/>
              <a:ext cx="8229599" cy="72722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Rounded Rectangle 4"/>
            <p:cNvSpPr/>
            <p:nvPr/>
          </p:nvSpPr>
          <p:spPr>
            <a:xfrm>
              <a:off x="35500" y="73020"/>
              <a:ext cx="8158599" cy="6562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algn="ctr" defTabSz="577850">
                <a:lnSpc>
                  <a:spcPct val="90000"/>
                </a:lnSpc>
                <a:spcBef>
                  <a:spcPct val="0"/>
                </a:spcBef>
                <a:spcAft>
                  <a:spcPct val="35000"/>
                </a:spcAft>
              </a:pPr>
              <a:r>
                <a:rPr lang="en-US" sz="1600" dirty="0" smtClean="0"/>
                <a:t>IMF and PBC Joint Conference on Capital Flows Management: Lessons from International Experience</a:t>
              </a:r>
              <a:r>
                <a:rPr lang="en-US" sz="1300" kern="1200" dirty="0" smtClean="0"/>
                <a:t/>
              </a:r>
              <a:br>
                <a:rPr lang="en-US" sz="1300" kern="1200" dirty="0" smtClean="0"/>
              </a:br>
              <a:r>
                <a:rPr lang="en-US" sz="1200" dirty="0" smtClean="0">
                  <a:solidFill>
                    <a:schemeClr val="accent2">
                      <a:lumMod val="50000"/>
                    </a:schemeClr>
                  </a:solidFill>
                </a:rPr>
                <a:t>www.imf.org/external/np/seminars/eng/2013/capitalflows/pdf/032013.pdf</a:t>
              </a:r>
              <a:endParaRPr lang="en-US" sz="1200" kern="1200" dirty="0" smtClean="0">
                <a:solidFill>
                  <a:schemeClr val="accent2">
                    <a:lumMod val="50000"/>
                  </a:schemeClr>
                </a:solidFill>
              </a:endParaRPr>
            </a:p>
          </p:txBody>
        </p:sp>
      </p:grpSp>
      <p:grpSp>
        <p:nvGrpSpPr>
          <p:cNvPr id="14" name="Group 13"/>
          <p:cNvGrpSpPr/>
          <p:nvPr/>
        </p:nvGrpSpPr>
        <p:grpSpPr>
          <a:xfrm>
            <a:off x="4876800" y="3429000"/>
            <a:ext cx="3809999" cy="1524000"/>
            <a:chOff x="0" y="37520"/>
            <a:chExt cx="8229599" cy="727228"/>
          </a:xfrm>
        </p:grpSpPr>
        <p:sp>
          <p:nvSpPr>
            <p:cNvPr id="15" name="Rounded Rectangle 14"/>
            <p:cNvSpPr/>
            <p:nvPr/>
          </p:nvSpPr>
          <p:spPr>
            <a:xfrm>
              <a:off x="0" y="37520"/>
              <a:ext cx="8229599" cy="72722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ounded Rectangle 4"/>
            <p:cNvSpPr/>
            <p:nvPr/>
          </p:nvSpPr>
          <p:spPr>
            <a:xfrm>
              <a:off x="35500" y="73020"/>
              <a:ext cx="8158599" cy="6562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2000" dirty="0" smtClean="0"/>
                <a:t>China’s Growth: Why Less is More</a:t>
              </a:r>
            </a:p>
            <a:p>
              <a:pPr lvl="0" algn="ctr" defTabSz="577850">
                <a:lnSpc>
                  <a:spcPct val="90000"/>
                </a:lnSpc>
                <a:spcBef>
                  <a:spcPct val="0"/>
                </a:spcBef>
                <a:spcAft>
                  <a:spcPct val="35000"/>
                </a:spcAft>
              </a:pPr>
              <a:r>
                <a:rPr lang="en-US" dirty="0" smtClean="0"/>
                <a:t>(Blog : Steven Barnett; 29-Oct-13)</a:t>
              </a:r>
              <a:r>
                <a:rPr lang="en-US" sz="1300" kern="1200" dirty="0" smtClean="0"/>
                <a:t/>
              </a:r>
              <a:br>
                <a:rPr lang="en-US" sz="1300" kern="1200" dirty="0" smtClean="0"/>
              </a:br>
              <a:r>
                <a:rPr lang="en-US" sz="1300" dirty="0" smtClean="0">
                  <a:solidFill>
                    <a:schemeClr val="accent2">
                      <a:lumMod val="50000"/>
                    </a:schemeClr>
                  </a:solidFill>
                </a:rPr>
                <a:t>http://blog-imfdirect.imf.org/2013/10/29/chinas-growth-why-less-is-more/</a:t>
              </a:r>
              <a:endParaRPr lang="en-US" sz="1300" kern="1200" dirty="0" smtClean="0">
                <a:solidFill>
                  <a:schemeClr val="accent2">
                    <a:lumMod val="50000"/>
                  </a:schemeClr>
                </a:solidFill>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smtClean="0"/>
              <a:t>Thank you</a:t>
            </a:r>
            <a:endParaRPr lang="en-US" dirty="0"/>
          </a:p>
        </p:txBody>
      </p:sp>
      <p:sp>
        <p:nvSpPr>
          <p:cNvPr id="8" name="Text Placeholder 7"/>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9076</TotalTime>
  <Words>180</Words>
  <Application>Microsoft Office PowerPoint</Application>
  <PresentationFormat>On-screen Show (4:3)</PresentationFormat>
  <Paragraphs>21</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Module</vt:lpstr>
      <vt:lpstr>China After the Plenum  </vt:lpstr>
      <vt:lpstr>Slower but better growth…</vt:lpstr>
      <vt:lpstr>…sustainable, inclusive, &amp; green.</vt:lpstr>
      <vt:lpstr>…credit growth has also risen…</vt:lpstr>
      <vt:lpstr>…via off-budget fiscal spending.</vt:lpstr>
      <vt:lpstr>Further reading </vt:lpstr>
      <vt:lpstr>Thank you</vt:lpstr>
    </vt:vector>
  </TitlesOfParts>
  <Company>International Monetary Fund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China Outlook  and  Recent Developments</dc:title>
  <dc:creator>amyrvoda</dc:creator>
  <cp:lastModifiedBy>CHEUNG Pui-shan, Selina</cp:lastModifiedBy>
  <cp:revision>216</cp:revision>
  <dcterms:created xsi:type="dcterms:W3CDTF">2013-09-19T20:08:10Z</dcterms:created>
  <dcterms:modified xsi:type="dcterms:W3CDTF">2014-01-17T00:34:57Z</dcterms:modified>
</cp:coreProperties>
</file>