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27" r:id="rId1"/>
    <p:sldMasterId id="2147483889" r:id="rId2"/>
    <p:sldMasterId id="2147483914" r:id="rId3"/>
    <p:sldMasterId id="2147483919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8" r:id="rId6"/>
    <p:sldId id="310" r:id="rId7"/>
    <p:sldId id="259" r:id="rId8"/>
    <p:sldId id="311" r:id="rId9"/>
    <p:sldId id="260" r:id="rId10"/>
    <p:sldId id="261" r:id="rId11"/>
    <p:sldId id="263" r:id="rId12"/>
    <p:sldId id="264" r:id="rId13"/>
    <p:sldId id="269" r:id="rId14"/>
    <p:sldId id="287" r:id="rId15"/>
    <p:sldId id="289" r:id="rId16"/>
    <p:sldId id="292" r:id="rId17"/>
    <p:sldId id="301" r:id="rId18"/>
    <p:sldId id="315" r:id="rId19"/>
    <p:sldId id="316" r:id="rId20"/>
    <p:sldId id="317" r:id="rId21"/>
    <p:sldId id="298" r:id="rId22"/>
    <p:sldId id="304" r:id="rId23"/>
    <p:sldId id="305" r:id="rId24"/>
    <p:sldId id="294" r:id="rId25"/>
    <p:sldId id="296" r:id="rId26"/>
    <p:sldId id="314" r:id="rId27"/>
    <p:sldId id="313" r:id="rId28"/>
    <p:sldId id="303" r:id="rId29"/>
    <p:sldId id="312" r:id="rId30"/>
    <p:sldId id="307" r:id="rId31"/>
  </p:sldIdLst>
  <p:sldSz cx="9144000" cy="6858000" type="screen4x3"/>
  <p:notesSz cx="6794500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A60000"/>
    <a:srgbClr val="000000"/>
    <a:srgbClr val="C0C0C0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459" autoAdjust="0"/>
    <p:restoredTop sz="98460" autoAdjust="0"/>
  </p:normalViewPr>
  <p:slideViewPr>
    <p:cSldViewPr>
      <p:cViewPr>
        <p:scale>
          <a:sx n="70" d="100"/>
          <a:sy n="70" d="100"/>
        </p:scale>
        <p:origin x="-1877" y="-590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864"/>
    </p:cViewPr>
  </p:sorterViewPr>
  <p:notesViewPr>
    <p:cSldViewPr>
      <p:cViewPr>
        <p:scale>
          <a:sx n="70" d="100"/>
          <a:sy n="70" d="100"/>
        </p:scale>
        <p:origin x="-4566" y="-504"/>
      </p:cViewPr>
      <p:guideLst>
        <p:guide orient="horz" pos="2185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6254860571048E-2"/>
          <c:y val="3.3865558471857682E-2"/>
          <c:w val="0.79972933562937476"/>
          <c:h val="0.88597258675998836"/>
        </c:manualLayout>
      </c:layout>
      <c:lineChart>
        <c:grouping val="standard"/>
        <c:varyColors val="0"/>
        <c:ser>
          <c:idx val="0"/>
          <c:order val="0"/>
          <c:tx>
            <c:strRef>
              <c:f>Sheet1!$B$39</c:f>
              <c:strCache>
                <c:ptCount val="1"/>
                <c:pt idx="0">
                  <c:v>PE indicator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Sheet1!$A$40:$A$51</c:f>
              <c:numCache>
                <c:formatCode>General</c:formatCode>
                <c:ptCount val="12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</c:numCache>
            </c:numRef>
          </c:cat>
          <c:val>
            <c:numRef>
              <c:f>Sheet1!$B$40:$B$51</c:f>
              <c:numCache>
                <c:formatCode>General</c:formatCode>
                <c:ptCount val="12"/>
                <c:pt idx="0">
                  <c:v>5.7830000000000004</c:v>
                </c:pt>
                <c:pt idx="1">
                  <c:v>-2.177</c:v>
                </c:pt>
                <c:pt idx="2">
                  <c:v>1.4889999999999999</c:v>
                </c:pt>
                <c:pt idx="3">
                  <c:v>0.14700000000000002</c:v>
                </c:pt>
                <c:pt idx="4">
                  <c:v>-4.25</c:v>
                </c:pt>
                <c:pt idx="5">
                  <c:v>-5.4969999999999999</c:v>
                </c:pt>
                <c:pt idx="6">
                  <c:v>-6.3269999999999991</c:v>
                </c:pt>
                <c:pt idx="7">
                  <c:v>-4.0919999999999996</c:v>
                </c:pt>
                <c:pt idx="8">
                  <c:v>-1.3520000000000001</c:v>
                </c:pt>
                <c:pt idx="9">
                  <c:v>-4.0239999999999991</c:v>
                </c:pt>
                <c:pt idx="10">
                  <c:v>-3.6109999999999998</c:v>
                </c:pt>
                <c:pt idx="11">
                  <c:v>-2.4819999999999998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840960"/>
        <c:axId val="36842496"/>
      </c:lineChart>
      <c:catAx>
        <c:axId val="3684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36842496"/>
        <c:crosses val="autoZero"/>
        <c:auto val="1"/>
        <c:lblAlgn val="ctr"/>
        <c:lblOffset val="100"/>
        <c:noMultiLvlLbl val="0"/>
      </c:catAx>
      <c:valAx>
        <c:axId val="36842496"/>
        <c:scaling>
          <c:orientation val="minMax"/>
          <c:max val="7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36840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1103488501276"/>
          <c:y val="0.31832494896471292"/>
          <c:w val="0.12954380068881235"/>
          <c:h val="0.28464639836687089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55689672825023E-2"/>
          <c:y val="4.3382860841549006E-2"/>
          <c:w val="0.87141774552282858"/>
          <c:h val="0.7398866913338131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 indicator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5.7830000000000004</c:v>
                </c:pt>
                <c:pt idx="1">
                  <c:v>-2.177</c:v>
                </c:pt>
                <c:pt idx="2">
                  <c:v>1.4890000000000001</c:v>
                </c:pt>
                <c:pt idx="3">
                  <c:v>0.14699999999999999</c:v>
                </c:pt>
                <c:pt idx="4">
                  <c:v>-4.25</c:v>
                </c:pt>
                <c:pt idx="5">
                  <c:v>-5.4969999999999999</c:v>
                </c:pt>
                <c:pt idx="6">
                  <c:v>-6.327</c:v>
                </c:pt>
                <c:pt idx="7">
                  <c:v>-4.0919999999999996</c:v>
                </c:pt>
                <c:pt idx="8">
                  <c:v>-1.3520000000000001</c:v>
                </c:pt>
                <c:pt idx="9">
                  <c:v>-4.024</c:v>
                </c:pt>
                <c:pt idx="10">
                  <c:v>-3.6110000000000002</c:v>
                </c:pt>
                <c:pt idx="11">
                  <c:v>-2.4820000000000002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485696"/>
        <c:axId val="97200768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FREP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0.73048064421734948</c:v>
                </c:pt>
                <c:pt idx="1">
                  <c:v>0.7019256259063571</c:v>
                </c:pt>
                <c:pt idx="2">
                  <c:v>0.66048731759430945</c:v>
                </c:pt>
                <c:pt idx="3">
                  <c:v>0.64859555176134909</c:v>
                </c:pt>
                <c:pt idx="4">
                  <c:v>0.60343652262645719</c:v>
                </c:pt>
                <c:pt idx="5">
                  <c:v>0.56889764093748918</c:v>
                </c:pt>
                <c:pt idx="6">
                  <c:v>0.56187494445826236</c:v>
                </c:pt>
                <c:pt idx="7">
                  <c:v>0.57539070514975976</c:v>
                </c:pt>
                <c:pt idx="8">
                  <c:v>0.53449094984653434</c:v>
                </c:pt>
                <c:pt idx="9">
                  <c:v>0.51615306675247097</c:v>
                </c:pt>
                <c:pt idx="10">
                  <c:v>0.58100961804068296</c:v>
                </c:pt>
                <c:pt idx="11">
                  <c:v>0.58625078669496189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070080"/>
        <c:axId val="139068544"/>
      </c:lineChart>
      <c:catAx>
        <c:axId val="9348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97200768"/>
        <c:crossesAt val="-7.5"/>
        <c:auto val="1"/>
        <c:lblAlgn val="ctr"/>
        <c:lblOffset val="100"/>
        <c:noMultiLvlLbl val="0"/>
      </c:catAx>
      <c:valAx>
        <c:axId val="97200768"/>
        <c:scaling>
          <c:orientation val="minMax"/>
          <c:max val="7.5"/>
          <c:min val="-7.5"/>
        </c:scaling>
        <c:delete val="0"/>
        <c:axPos val="l"/>
        <c:majorGridlines>
          <c:spPr>
            <a:ln w="3175"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en-US"/>
          </a:p>
        </c:txPr>
        <c:crossAx val="93485696"/>
        <c:crosses val="autoZero"/>
        <c:crossBetween val="between"/>
        <c:majorUnit val="1"/>
      </c:valAx>
      <c:valAx>
        <c:axId val="139068544"/>
        <c:scaling>
          <c:orientation val="minMax"/>
          <c:max val="0.8"/>
          <c:min val="0.3000000000000001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en-US"/>
          </a:p>
        </c:txPr>
        <c:crossAx val="139070080"/>
        <c:crosses val="max"/>
        <c:crossBetween val="between"/>
      </c:valAx>
      <c:catAx>
        <c:axId val="139070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3906854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53802382523946146"/>
          <c:y val="6.7065012100104821E-2"/>
          <c:w val="0.26458715916096465"/>
          <c:h val="9.5672038855586089E-2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035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32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ADCD113-96A3-4F00-9B8D-9DE608252265}" type="datetime1">
              <a:rPr lang="de-DE"/>
              <a:pPr>
                <a:defRPr/>
              </a:pPr>
              <a:t>10.01.2014</a:t>
            </a:fld>
            <a:endParaRPr lang="de-DE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397250" y="9434513"/>
            <a:ext cx="33972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BE06E9-A941-45B7-84D4-B209BC481D66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9389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140952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294063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46752707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9137904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595593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7076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01301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387362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1903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390961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9441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82025" y="6537325"/>
            <a:ext cx="5588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5491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9928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4638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7085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6CE43-EFE2-42ED-8C4D-43D93F3C5BD9}" type="datetimeFigureOut">
              <a:rPr lang="en-GB" smtClean="0"/>
              <a:pPr/>
              <a:t>10.01.2014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77B95-828B-4729-BBFA-BBD6BCDAC87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553540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4" r:id="rId2"/>
    <p:sldLayoutId id="2147483905" r:id="rId3"/>
    <p:sldLayoutId id="2147483924" r:id="rId4"/>
    <p:sldLayoutId id="214748391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57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25" r:id="rId4"/>
    <p:sldLayoutId id="2147483918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6" r:id="rId4"/>
    <p:sldLayoutId id="214748392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aseline="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sz="quarter"/>
          </p:nvPr>
        </p:nvSpPr>
        <p:spPr>
          <a:xfrm>
            <a:off x="1691680" y="1628800"/>
            <a:ext cx="7162800" cy="1152128"/>
          </a:xfrm>
        </p:spPr>
        <p:txBody>
          <a:bodyPr/>
          <a:lstStyle/>
          <a:p>
            <a:r>
              <a:rPr lang="en-US" dirty="0" smtClean="0"/>
              <a:t>Measuring bank competition in China: </a:t>
            </a:r>
            <a:br>
              <a:rPr lang="en-US" dirty="0" smtClean="0"/>
            </a:br>
            <a:r>
              <a:rPr lang="en-US" dirty="0" smtClean="0"/>
              <a:t>A comparison of new versus conventional approaches applied to loan markets.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sz="quarter" idx="1"/>
          </p:nvPr>
        </p:nvSpPr>
        <p:spPr>
          <a:xfrm>
            <a:off x="1691680" y="3429000"/>
            <a:ext cx="7180263" cy="1224136"/>
          </a:xfrm>
        </p:spPr>
        <p:txBody>
          <a:bodyPr/>
          <a:lstStyle/>
          <a:p>
            <a:r>
              <a:rPr lang="en-US" dirty="0" smtClean="0"/>
              <a:t>Bing Xu (Universidad Carlos III de Madrid)</a:t>
            </a:r>
          </a:p>
          <a:p>
            <a:r>
              <a:rPr lang="en-US" dirty="0" smtClean="0"/>
              <a:t>Adrian van Rixtel (Bank for International Settlements)</a:t>
            </a:r>
          </a:p>
          <a:p>
            <a:r>
              <a:rPr lang="en-US" dirty="0" err="1" smtClean="0"/>
              <a:t>Michiel</a:t>
            </a:r>
            <a:r>
              <a:rPr lang="en-US" dirty="0" smtClean="0"/>
              <a:t> van </a:t>
            </a:r>
            <a:r>
              <a:rPr lang="en-US" dirty="0" err="1" smtClean="0"/>
              <a:t>Leuvensteijn</a:t>
            </a:r>
            <a:r>
              <a:rPr lang="en-US" dirty="0" smtClean="0"/>
              <a:t> (APG)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691680" y="5157192"/>
            <a:ext cx="691276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SzPct val="90000"/>
              <a:buFont typeface="Wingdings" pitchFamily="2" charset="2"/>
              <a:buNone/>
              <a:defRPr kumimoji="1" sz="18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Wingdings" pitchFamily="2" charset="2"/>
              <a:buChar char="§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Segoe UI" pitchFamily="34" charset="0"/>
              <a:buChar char="-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400" kern="0" dirty="0" smtClean="0"/>
              <a:t>Fifth Annual International Conference on the Chinese Economy</a:t>
            </a:r>
            <a:endParaRPr lang="en-US" sz="1400" kern="0" dirty="0" smtClean="0"/>
          </a:p>
          <a:p>
            <a:pPr>
              <a:spcBef>
                <a:spcPts val="0"/>
              </a:spcBef>
            </a:pPr>
            <a:r>
              <a:rPr lang="en-US" sz="1400" kern="0" dirty="0" smtClean="0"/>
              <a:t>Hong Kong Institute for Monetary Research</a:t>
            </a:r>
            <a:endParaRPr lang="en-US" sz="1400" kern="0" dirty="0" smtClean="0"/>
          </a:p>
          <a:p>
            <a:pPr>
              <a:spcBef>
                <a:spcPts val="0"/>
              </a:spcBef>
            </a:pPr>
            <a:r>
              <a:rPr lang="en-US" sz="1400" kern="0" dirty="0" smtClean="0"/>
              <a:t>Hong Kong, 16-17 January 2014</a:t>
            </a:r>
            <a:endParaRPr lang="en-US" sz="1400" kern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II. New measure: Profit Elasticity (PE) indicator.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988840"/>
            <a:ext cx="7488832" cy="3744416"/>
          </a:xfrm>
        </p:spPr>
        <p:txBody>
          <a:bodyPr/>
          <a:lstStyle/>
          <a:p>
            <a:pPr algn="just"/>
            <a:r>
              <a:rPr lang="en-GB" dirty="0"/>
              <a:t>Boone </a:t>
            </a:r>
            <a:r>
              <a:rPr lang="en-GB" dirty="0" smtClean="0"/>
              <a:t>or Profit Elasticity (PE) indicator </a:t>
            </a:r>
            <a:r>
              <a:rPr lang="en-GB" dirty="0"/>
              <a:t>(Jan Boone, </a:t>
            </a:r>
            <a:r>
              <a:rPr lang="en-GB" dirty="0" smtClean="0"/>
              <a:t>Tilburg University, CEPR); underlying theoretical model of Relative Profit Differences (RPD).</a:t>
            </a:r>
            <a:endParaRPr lang="en-GB" dirty="0"/>
          </a:p>
          <a:p>
            <a:pPr algn="just"/>
            <a:r>
              <a:rPr lang="en-US" dirty="0"/>
              <a:t>Boone et al. (2007</a:t>
            </a:r>
            <a:r>
              <a:rPr lang="en-US" dirty="0" smtClean="0"/>
              <a:t>), Boone (EJ 2008): RPD/PE indicator are more robust both from a theoretical and an empirical point of view than PCM-based indicators (</a:t>
            </a:r>
            <a:r>
              <a:rPr lang="en-US" dirty="0" err="1" smtClean="0"/>
              <a:t>eg</a:t>
            </a:r>
            <a:r>
              <a:rPr lang="en-US" dirty="0" smtClean="0"/>
              <a:t>. Lerner index).</a:t>
            </a:r>
          </a:p>
          <a:p>
            <a:pPr algn="just"/>
            <a:r>
              <a:rPr lang="en-US" dirty="0" smtClean="0"/>
              <a:t>Our earlier work on competition in various countries and impact competition on pass-through interest rates (Van </a:t>
            </a:r>
            <a:r>
              <a:rPr lang="en-US" dirty="0" err="1" smtClean="0"/>
              <a:t>Leuvensteijn</a:t>
            </a:r>
            <a:r>
              <a:rPr lang="en-US" dirty="0" smtClean="0"/>
              <a:t> et al., AE 2011, AE 2013).</a:t>
            </a:r>
          </a:p>
          <a:p>
            <a:pPr algn="just"/>
            <a:r>
              <a:rPr lang="en-US" dirty="0" smtClean="0"/>
              <a:t>Widely accepted: ECB, IMF, other central banks; academic publications (</a:t>
            </a:r>
            <a:r>
              <a:rPr lang="en-US" dirty="0" err="1" smtClean="0"/>
              <a:t>Tabak</a:t>
            </a:r>
            <a:r>
              <a:rPr lang="en-US" dirty="0" smtClean="0"/>
              <a:t> et al., JBF 2012).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66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8050015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II. </a:t>
            </a:r>
            <a:r>
              <a:rPr lang="en-US" dirty="0"/>
              <a:t>PE </a:t>
            </a:r>
            <a:r>
              <a:rPr lang="en-US" dirty="0" smtClean="0"/>
              <a:t>indicator.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99592" y="1700808"/>
            <a:ext cx="7776864" cy="4824536"/>
          </a:xfrm>
        </p:spPr>
        <p:txBody>
          <a:bodyPr/>
          <a:lstStyle/>
          <a:p>
            <a:pPr algn="just"/>
            <a:r>
              <a:rPr lang="en-GB" dirty="0" smtClean="0"/>
              <a:t>Competition </a:t>
            </a:r>
            <a:r>
              <a:rPr lang="en-GB" dirty="0"/>
              <a:t>rewards efficiency and punishes </a:t>
            </a:r>
            <a:r>
              <a:rPr lang="en-GB" dirty="0" smtClean="0"/>
              <a:t>inefficiency: linkage </a:t>
            </a:r>
            <a:r>
              <a:rPr lang="en-GB" dirty="0"/>
              <a:t>between </a:t>
            </a:r>
            <a:r>
              <a:rPr lang="en-GB" i="1" dirty="0"/>
              <a:t>efficiency</a:t>
            </a:r>
            <a:r>
              <a:rPr lang="en-GB" dirty="0"/>
              <a:t> </a:t>
            </a:r>
            <a:r>
              <a:rPr lang="en-GB" dirty="0" smtClean="0"/>
              <a:t>(relative marginal costs) </a:t>
            </a:r>
            <a:r>
              <a:rPr lang="en-GB" dirty="0"/>
              <a:t>and </a:t>
            </a:r>
            <a:r>
              <a:rPr lang="en-GB" i="1" dirty="0"/>
              <a:t>performance</a:t>
            </a:r>
            <a:r>
              <a:rPr lang="en-GB" dirty="0"/>
              <a:t> (i.e. relative </a:t>
            </a:r>
            <a:r>
              <a:rPr lang="en-GB" dirty="0" smtClean="0"/>
              <a:t>profits or market share).</a:t>
            </a:r>
          </a:p>
          <a:p>
            <a:pPr algn="just"/>
            <a:r>
              <a:rPr lang="en-GB" dirty="0" smtClean="0"/>
              <a:t>Efficient </a:t>
            </a:r>
            <a:r>
              <a:rPr lang="en-GB" dirty="0"/>
              <a:t>banks </a:t>
            </a:r>
            <a:r>
              <a:rPr lang="en-GB" dirty="0" smtClean="0"/>
              <a:t>are in general more profitable than </a:t>
            </a:r>
            <a:r>
              <a:rPr lang="en-GB" dirty="0"/>
              <a:t>inefficient banks</a:t>
            </a:r>
            <a:r>
              <a:rPr lang="en-GB" dirty="0" smtClean="0"/>
              <a:t>. The more competitive the market, the larger the difference.</a:t>
            </a:r>
          </a:p>
          <a:p>
            <a:pPr algn="just"/>
            <a:r>
              <a:rPr lang="en-US" dirty="0"/>
              <a:t>To obtain the PE indicator, estimate the relationship between profits and marginal costs (MC) for each bank </a:t>
            </a:r>
            <a:r>
              <a:rPr lang="en-US" dirty="0" smtClean="0"/>
              <a:t>i: </a:t>
            </a:r>
          </a:p>
          <a:p>
            <a:pPr marL="355600" indent="0" algn="just">
              <a:buNone/>
              <a:tabLst>
                <a:tab pos="6815138" algn="l"/>
                <a:tab pos="6992938" algn="l"/>
                <a:tab pos="7180263" algn="l"/>
                <a:tab pos="7264400" algn="l"/>
                <a:tab pos="7358063" algn="l"/>
                <a:tab pos="7442200" algn="l"/>
                <a:tab pos="7535863" algn="l"/>
                <a:tab pos="7620000" algn="l"/>
                <a:tab pos="7713663" algn="l"/>
                <a:tab pos="7805738" algn="l"/>
                <a:tab pos="7891463" algn="l"/>
                <a:tab pos="7983538" algn="l"/>
                <a:tab pos="8069263" algn="l"/>
                <a:tab pos="8161338" algn="l"/>
              </a:tabLst>
            </a:pPr>
            <a:r>
              <a:rPr lang="en-US" dirty="0" err="1" smtClean="0"/>
              <a:t>ln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profits</a:t>
            </a:r>
            <a:r>
              <a:rPr lang="en-US" baseline="-25000" dirty="0" err="1"/>
              <a:t>i</a:t>
            </a:r>
            <a:r>
              <a:rPr lang="en-GB" baseline="-25000" dirty="0"/>
              <a:t>t</a:t>
            </a:r>
            <a:r>
              <a:rPr lang="en-US" dirty="0"/>
              <a:t>) = </a:t>
            </a:r>
            <a:r>
              <a:rPr lang="el-GR" dirty="0"/>
              <a:t>α</a:t>
            </a:r>
            <a:r>
              <a:rPr lang="en-US" dirty="0"/>
              <a:t> + </a:t>
            </a:r>
            <a:r>
              <a:rPr lang="el-GR" b="1" dirty="0">
                <a:solidFill>
                  <a:srgbClr val="FF0000"/>
                </a:solidFill>
              </a:rPr>
              <a:t>β</a:t>
            </a:r>
            <a:r>
              <a:rPr lang="en-GB" b="1" baseline="-25000" dirty="0">
                <a:solidFill>
                  <a:srgbClr val="FF0000"/>
                </a:solidFill>
              </a:rPr>
              <a:t>t</a:t>
            </a:r>
            <a:r>
              <a:rPr lang="en-GB" dirty="0"/>
              <a:t> </a:t>
            </a:r>
            <a:r>
              <a:rPr lang="en-US" dirty="0" err="1"/>
              <a:t>ln</a:t>
            </a:r>
            <a:r>
              <a:rPr lang="en-US" dirty="0"/>
              <a:t> (</a:t>
            </a:r>
            <a:r>
              <a:rPr lang="en-US" dirty="0" err="1"/>
              <a:t>MC</a:t>
            </a:r>
            <a:r>
              <a:rPr lang="en-US" baseline="-25000" dirty="0" err="1"/>
              <a:t>i</a:t>
            </a:r>
            <a:r>
              <a:rPr lang="en-GB" baseline="-25000" dirty="0"/>
              <a:t>t</a:t>
            </a:r>
            <a:r>
              <a:rPr lang="en-US" dirty="0"/>
              <a:t>)+ </a:t>
            </a:r>
            <a:r>
              <a:rPr lang="en-GB" dirty="0">
                <a:sym typeface="Symbol"/>
              </a:rPr>
              <a:t></a:t>
            </a:r>
            <a:r>
              <a:rPr lang="en-GB" baseline="-25000" dirty="0"/>
              <a:t>t</a:t>
            </a:r>
            <a:r>
              <a:rPr lang="en-GB" i="1" baseline="-25000" dirty="0"/>
              <a:t> </a:t>
            </a:r>
            <a:r>
              <a:rPr lang="en-GB" dirty="0" err="1" smtClean="0"/>
              <a:t>d</a:t>
            </a:r>
            <a:r>
              <a:rPr lang="en-GB" baseline="-25000" dirty="0" err="1" smtClean="0"/>
              <a:t>t</a:t>
            </a:r>
            <a:r>
              <a:rPr lang="en-US" dirty="0" smtClean="0"/>
              <a:t>+ </a:t>
            </a:r>
            <a:r>
              <a:rPr lang="en-GB" dirty="0" err="1" smtClean="0"/>
              <a:t>u</a:t>
            </a:r>
            <a:r>
              <a:rPr lang="en-GB" baseline="-25000" dirty="0" err="1" smtClean="0"/>
              <a:t>ilt</a:t>
            </a:r>
            <a:r>
              <a:rPr lang="en-GB" baseline="-25000" dirty="0" smtClean="0"/>
              <a:t> </a:t>
            </a:r>
            <a:r>
              <a:rPr lang="en-US" baseline="-25000" dirty="0" smtClean="0"/>
              <a:t>	</a:t>
            </a:r>
            <a:r>
              <a:rPr lang="en-US" baseline="-25000" dirty="0"/>
              <a:t>	</a:t>
            </a:r>
            <a:r>
              <a:rPr lang="en-US" baseline="-25000" dirty="0" smtClean="0"/>
              <a:t>				</a:t>
            </a:r>
            <a:r>
              <a:rPr lang="en-US" dirty="0" smtClean="0"/>
              <a:t>(1)</a:t>
            </a:r>
            <a:endParaRPr lang="en-US" dirty="0"/>
          </a:p>
          <a:p>
            <a:pPr algn="just"/>
            <a:r>
              <a:rPr lang="el-GR" b="1" dirty="0">
                <a:solidFill>
                  <a:srgbClr val="FF0000"/>
                </a:solidFill>
              </a:rPr>
              <a:t>β</a:t>
            </a:r>
            <a:r>
              <a:rPr lang="en-GB" b="1" baseline="-25000" dirty="0">
                <a:solidFill>
                  <a:srgbClr val="FF0000"/>
                </a:solidFill>
              </a:rPr>
              <a:t>t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dirty="0"/>
              <a:t>is the </a:t>
            </a:r>
            <a:r>
              <a:rPr lang="en-GB" dirty="0" smtClean="0"/>
              <a:t>PE indicator, </a:t>
            </a:r>
            <a:r>
              <a:rPr lang="en-GB" dirty="0" err="1" smtClean="0"/>
              <a:t>d</a:t>
            </a:r>
            <a:r>
              <a:rPr lang="en-GB" baseline="-25000" dirty="0" err="1" smtClean="0"/>
              <a:t>t</a:t>
            </a:r>
            <a:r>
              <a:rPr lang="en-GB" i="1" baseline="-25000" dirty="0" smtClean="0"/>
              <a:t> </a:t>
            </a:r>
            <a:r>
              <a:rPr lang="en-GB" dirty="0" smtClean="0"/>
              <a:t>is a </a:t>
            </a:r>
            <a:r>
              <a:rPr lang="en-US" dirty="0" smtClean="0"/>
              <a:t>time dummy. </a:t>
            </a:r>
            <a:endParaRPr lang="en-GB" dirty="0" smtClean="0"/>
          </a:p>
          <a:p>
            <a:pPr algn="just"/>
            <a:r>
              <a:rPr lang="el-GR" dirty="0"/>
              <a:t>β</a:t>
            </a:r>
            <a:r>
              <a:rPr lang="en-GB" baseline="-25000" dirty="0"/>
              <a:t>t </a:t>
            </a:r>
            <a:r>
              <a:rPr lang="en-GB" dirty="0"/>
              <a:t>should be negative: </a:t>
            </a:r>
            <a:r>
              <a:rPr lang="en-GB" dirty="0" smtClean="0"/>
              <a:t>if markets are competitive, profits  </a:t>
            </a:r>
            <a:r>
              <a:rPr lang="en-GB" dirty="0"/>
              <a:t>increase for banks having lower marginal costs relative to their competitors. The </a:t>
            </a:r>
            <a:r>
              <a:rPr lang="en-GB" dirty="0" smtClean="0"/>
              <a:t>smaller </a:t>
            </a:r>
            <a:r>
              <a:rPr lang="el-GR" dirty="0"/>
              <a:t>β</a:t>
            </a:r>
            <a:r>
              <a:rPr lang="en-GB" baseline="-25000" dirty="0"/>
              <a:t>t</a:t>
            </a:r>
            <a:r>
              <a:rPr lang="en-GB" dirty="0"/>
              <a:t>, the stronger </a:t>
            </a:r>
            <a:r>
              <a:rPr lang="en-GB" dirty="0" smtClean="0"/>
              <a:t>is competition</a:t>
            </a:r>
            <a:r>
              <a:rPr lang="en-GB" dirty="0"/>
              <a:t>. </a:t>
            </a:r>
          </a:p>
          <a:p>
            <a:pPr algn="just"/>
            <a:endParaRPr lang="en-GB" dirty="0" smtClean="0"/>
          </a:p>
          <a:p>
            <a:pPr marL="400050" lvl="1" indent="0" algn="just" eaLnBrk="1" hangingPunct="1">
              <a:spcBef>
                <a:spcPct val="50000"/>
              </a:spcBef>
              <a:buClr>
                <a:schemeClr val="folHlink"/>
              </a:buClr>
              <a:buNone/>
            </a:pPr>
            <a:endParaRPr lang="en-US" baseline="-25000" dirty="0"/>
          </a:p>
          <a:p>
            <a:pPr marL="0" indent="0" algn="just" eaLnBrk="1" hangingPunct="1">
              <a:spcBef>
                <a:spcPct val="50000"/>
              </a:spcBef>
              <a:buClr>
                <a:schemeClr val="folHlink"/>
              </a:buClr>
            </a:pPr>
            <a:r>
              <a:rPr lang="en-GB" dirty="0" smtClean="0"/>
              <a:t>.</a:t>
            </a:r>
            <a:endParaRPr lang="en-GB" dirty="0"/>
          </a:p>
          <a:p>
            <a:pPr algn="just"/>
            <a:endParaRPr lang="en-GB" dirty="0" smtClean="0"/>
          </a:p>
          <a:p>
            <a:pPr algn="just"/>
            <a:endParaRPr lang="en-GB" dirty="0"/>
          </a:p>
          <a:p>
            <a:pPr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5991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560840" cy="466725"/>
          </a:xfrm>
        </p:spPr>
        <p:txBody>
          <a:bodyPr>
            <a:noAutofit/>
          </a:bodyPr>
          <a:lstStyle/>
          <a:p>
            <a:r>
              <a:rPr lang="en-US" dirty="0"/>
              <a:t>III. </a:t>
            </a:r>
            <a:r>
              <a:rPr lang="en-US" dirty="0" smtClean="0"/>
              <a:t>Results: conventional measures, </a:t>
            </a:r>
            <a:r>
              <a:rPr lang="en-US" dirty="0" err="1" smtClean="0"/>
              <a:t>Panzar-Rosse</a:t>
            </a:r>
            <a:r>
              <a:rPr lang="en-US" dirty="0" smtClean="0"/>
              <a:t> H-statistic and (elasticity-adjusted) Lerner index.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2420888"/>
            <a:ext cx="7488832" cy="3384376"/>
          </a:xfrm>
        </p:spPr>
        <p:txBody>
          <a:bodyPr/>
          <a:lstStyle/>
          <a:p>
            <a:pPr algn="just"/>
            <a:r>
              <a:rPr lang="en-US" dirty="0" err="1" smtClean="0"/>
              <a:t>Panzar-Rosse</a:t>
            </a:r>
            <a:r>
              <a:rPr lang="en-US" dirty="0" smtClean="0"/>
              <a:t> H-statistic: Results show broadly </a:t>
            </a:r>
            <a:r>
              <a:rPr lang="en-US" u="sng" dirty="0" smtClean="0"/>
              <a:t>declining</a:t>
            </a:r>
            <a:r>
              <a:rPr lang="en-US" dirty="0" smtClean="0"/>
              <a:t> competition over time.</a:t>
            </a:r>
          </a:p>
          <a:p>
            <a:pPr algn="just"/>
            <a:r>
              <a:rPr lang="en-US" dirty="0" smtClean="0"/>
              <a:t>Lerner index and elasticity-adjusted Lerner index: Results show that competition </a:t>
            </a:r>
            <a:r>
              <a:rPr lang="en-US" u="sng" dirty="0" smtClean="0"/>
              <a:t>declined</a:t>
            </a:r>
            <a:r>
              <a:rPr lang="en-US" dirty="0" smtClean="0"/>
              <a:t> after 2002.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GB" dirty="0" smtClean="0"/>
          </a:p>
          <a:p>
            <a:pPr marL="400050" lvl="1" indent="0" algn="just" eaLnBrk="1" hangingPunct="1">
              <a:spcBef>
                <a:spcPct val="50000"/>
              </a:spcBef>
              <a:buClr>
                <a:schemeClr val="folHlink"/>
              </a:buClr>
              <a:buNone/>
            </a:pPr>
            <a:endParaRPr lang="en-US" baseline="-25000" dirty="0"/>
          </a:p>
          <a:p>
            <a:pPr marL="0" indent="0" algn="just" eaLnBrk="1" hangingPunct="1">
              <a:spcBef>
                <a:spcPct val="50000"/>
              </a:spcBef>
              <a:buClr>
                <a:schemeClr val="folHlink"/>
              </a:buClr>
              <a:buNone/>
            </a:pPr>
            <a:endParaRPr lang="en-GB" dirty="0" smtClean="0"/>
          </a:p>
          <a:p>
            <a:pPr algn="just"/>
            <a:endParaRPr lang="en-GB" dirty="0"/>
          </a:p>
          <a:p>
            <a:pPr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4626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/>
              <a:t>III. </a:t>
            </a:r>
            <a:r>
              <a:rPr lang="en-US" dirty="0" smtClean="0"/>
              <a:t>Results: new measure, PE indicator.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484784"/>
            <a:ext cx="7560840" cy="3384376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Step 1: </a:t>
            </a:r>
            <a:r>
              <a:rPr lang="en-US" dirty="0"/>
              <a:t>Estimation </a:t>
            </a:r>
            <a:r>
              <a:rPr lang="en-US" dirty="0" err="1"/>
              <a:t>Translog</a:t>
            </a:r>
            <a:r>
              <a:rPr lang="en-US" dirty="0"/>
              <a:t> Cost Function (TCF</a:t>
            </a:r>
            <a:r>
              <a:rPr lang="en-US" dirty="0" smtClean="0"/>
              <a:t>).</a:t>
            </a:r>
          </a:p>
          <a:p>
            <a:pPr marL="0" indent="0" algn="just">
              <a:buNone/>
            </a:pPr>
            <a:r>
              <a:rPr lang="en-US" dirty="0" smtClean="0"/>
              <a:t>Step 2: Calculate marginal costs (MCs): MCs </a:t>
            </a:r>
            <a:r>
              <a:rPr lang="en-US" dirty="0"/>
              <a:t>of loans are the first derivative of the TCF for </a:t>
            </a:r>
            <a:r>
              <a:rPr lang="en-US" dirty="0" smtClean="0"/>
              <a:t>loans.</a:t>
            </a:r>
          </a:p>
          <a:p>
            <a:pPr marL="0" indent="0" algn="just">
              <a:buNone/>
            </a:pPr>
            <a:r>
              <a:rPr lang="en-US" dirty="0" smtClean="0"/>
              <a:t>Step 3</a:t>
            </a:r>
            <a:r>
              <a:rPr lang="en-US" dirty="0"/>
              <a:t>: Estimate PE indicator:</a:t>
            </a:r>
          </a:p>
          <a:p>
            <a:pPr algn="just"/>
            <a:r>
              <a:rPr lang="en-US" dirty="0"/>
              <a:t>Estimate relationship between profits and MCs:</a:t>
            </a:r>
          </a:p>
          <a:p>
            <a:pPr marL="355600" indent="0" algn="just">
              <a:buNone/>
            </a:pPr>
            <a:r>
              <a:rPr lang="de-CH" dirty="0" err="1"/>
              <a:t>ln</a:t>
            </a:r>
            <a:r>
              <a:rPr lang="de-CH" dirty="0"/>
              <a:t> </a:t>
            </a:r>
            <a:r>
              <a:rPr lang="en-GB" dirty="0"/>
              <a:t>π</a:t>
            </a:r>
            <a:r>
              <a:rPr lang="de-CH" i="1" baseline="-25000" dirty="0" err="1"/>
              <a:t>ilt</a:t>
            </a:r>
            <a:r>
              <a:rPr lang="de-CH" dirty="0"/>
              <a:t> = </a:t>
            </a:r>
            <a:r>
              <a:rPr lang="en-GB" i="1" dirty="0"/>
              <a:t>α</a:t>
            </a:r>
            <a:r>
              <a:rPr lang="en-GB" dirty="0"/>
              <a:t> </a:t>
            </a:r>
            <a:r>
              <a:rPr lang="de-CH" i="1" dirty="0"/>
              <a:t>+</a:t>
            </a:r>
            <a:r>
              <a:rPr lang="en-GB" dirty="0">
                <a:sym typeface="Symbol"/>
              </a:rPr>
              <a:t></a:t>
            </a:r>
            <a:r>
              <a:rPr lang="de-CH" i="1" baseline="-25000" dirty="0"/>
              <a:t>t=1,..,(T-1)</a:t>
            </a:r>
            <a:r>
              <a:rPr lang="en-GB" i="1" dirty="0">
                <a:sym typeface="Symbol"/>
              </a:rPr>
              <a:t></a:t>
            </a:r>
            <a:r>
              <a:rPr lang="de-CH" i="1" baseline="-25000" dirty="0" err="1"/>
              <a:t>t</a:t>
            </a:r>
            <a:r>
              <a:rPr lang="de-CH" i="1" dirty="0" err="1"/>
              <a:t>d</a:t>
            </a:r>
            <a:r>
              <a:rPr lang="de-CH" i="1" baseline="-25000" dirty="0" err="1"/>
              <a:t>t</a:t>
            </a:r>
            <a:r>
              <a:rPr lang="de-CH" i="1" dirty="0"/>
              <a:t> </a:t>
            </a:r>
            <a:r>
              <a:rPr lang="de-CH" dirty="0"/>
              <a:t>+ </a:t>
            </a:r>
            <a:r>
              <a:rPr lang="en-GB" dirty="0">
                <a:sym typeface="Symbol"/>
              </a:rPr>
              <a:t></a:t>
            </a:r>
            <a:r>
              <a:rPr lang="de-CH" i="1" baseline="-25000" dirty="0"/>
              <a:t>t=1,..,T</a:t>
            </a:r>
            <a:r>
              <a:rPr lang="de-CH" dirty="0"/>
              <a:t> </a:t>
            </a:r>
            <a:r>
              <a:rPr lang="en-GB" b="1" i="1" dirty="0">
                <a:solidFill>
                  <a:srgbClr val="C00000"/>
                </a:solidFill>
              </a:rPr>
              <a:t>β</a:t>
            </a:r>
            <a:r>
              <a:rPr lang="de-CH" b="1" i="1" baseline="-25000" dirty="0">
                <a:solidFill>
                  <a:srgbClr val="C00000"/>
                </a:solidFill>
              </a:rPr>
              <a:t>t</a:t>
            </a:r>
            <a:r>
              <a:rPr lang="de-CH" dirty="0"/>
              <a:t> </a:t>
            </a:r>
            <a:r>
              <a:rPr lang="de-CH" i="1" dirty="0" err="1"/>
              <a:t>d</a:t>
            </a:r>
            <a:r>
              <a:rPr lang="de-CH" i="1" baseline="-25000" dirty="0" err="1"/>
              <a:t>t</a:t>
            </a:r>
            <a:r>
              <a:rPr lang="de-CH" dirty="0"/>
              <a:t> </a:t>
            </a:r>
            <a:r>
              <a:rPr lang="de-CH" dirty="0" err="1"/>
              <a:t>ln</a:t>
            </a:r>
            <a:r>
              <a:rPr lang="de-CH" dirty="0"/>
              <a:t> </a:t>
            </a:r>
            <a:r>
              <a:rPr lang="de-CH" i="1" dirty="0" err="1"/>
              <a:t>mc</a:t>
            </a:r>
            <a:r>
              <a:rPr lang="de-CH" i="1" baseline="-25000" dirty="0" err="1"/>
              <a:t>ilt</a:t>
            </a:r>
            <a:r>
              <a:rPr lang="de-CH" dirty="0"/>
              <a:t> + </a:t>
            </a:r>
            <a:r>
              <a:rPr lang="de-CH" i="1" dirty="0" err="1"/>
              <a:t>u</a:t>
            </a:r>
            <a:r>
              <a:rPr lang="de-CH" i="1" baseline="-25000" dirty="0" err="1"/>
              <a:t>ilt</a:t>
            </a:r>
            <a:endParaRPr lang="en-GB" dirty="0"/>
          </a:p>
          <a:p>
            <a:pPr marL="355600" indent="0" algn="just">
              <a:buNone/>
            </a:pPr>
            <a:r>
              <a:rPr lang="en-GB" dirty="0"/>
              <a:t>where π</a:t>
            </a:r>
            <a:r>
              <a:rPr lang="en-GB" i="1" baseline="-25000" dirty="0" err="1"/>
              <a:t>ilt</a:t>
            </a:r>
            <a:r>
              <a:rPr lang="en-GB" dirty="0"/>
              <a:t> stands for profits, </a:t>
            </a:r>
            <a:r>
              <a:rPr lang="en-GB" i="1" dirty="0" err="1"/>
              <a:t>d</a:t>
            </a:r>
            <a:r>
              <a:rPr lang="en-GB" i="1" baseline="-25000" dirty="0" err="1"/>
              <a:t>t</a:t>
            </a:r>
            <a:r>
              <a:rPr lang="en-GB" dirty="0"/>
              <a:t> is a time dummy, </a:t>
            </a:r>
            <a:r>
              <a:rPr lang="en-GB" i="1" dirty="0" err="1"/>
              <a:t>mc</a:t>
            </a:r>
            <a:r>
              <a:rPr lang="en-GB" i="1" baseline="-25000" dirty="0" err="1"/>
              <a:t>ilt</a:t>
            </a:r>
            <a:r>
              <a:rPr lang="en-GB" dirty="0"/>
              <a:t> for marginal costs, </a:t>
            </a:r>
            <a:r>
              <a:rPr lang="en-GB" i="1" dirty="0" err="1"/>
              <a:t>i</a:t>
            </a:r>
            <a:r>
              <a:rPr lang="en-GB" dirty="0"/>
              <a:t> refers to bank </a:t>
            </a:r>
            <a:r>
              <a:rPr lang="en-GB" i="1" dirty="0" err="1"/>
              <a:t>i</a:t>
            </a:r>
            <a:r>
              <a:rPr lang="en-GB" i="1" dirty="0"/>
              <a:t>, l </a:t>
            </a:r>
            <a:r>
              <a:rPr lang="en-GB" dirty="0"/>
              <a:t>to output type “</a:t>
            </a:r>
            <a:r>
              <a:rPr lang="en-GB" dirty="0" smtClean="0"/>
              <a:t>loans”</a:t>
            </a:r>
            <a:r>
              <a:rPr lang="en-GB" i="1" dirty="0" smtClean="0"/>
              <a:t>.</a:t>
            </a:r>
            <a:endParaRPr lang="en-GB" i="1" dirty="0"/>
          </a:p>
          <a:p>
            <a:pPr algn="just"/>
            <a:r>
              <a:rPr lang="en-GB" b="1" i="1" dirty="0">
                <a:solidFill>
                  <a:srgbClr val="C00000"/>
                </a:solidFill>
              </a:rPr>
              <a:t>β</a:t>
            </a:r>
            <a:r>
              <a:rPr lang="de-CH" b="1" i="1" baseline="-25000" dirty="0">
                <a:solidFill>
                  <a:srgbClr val="C00000"/>
                </a:solidFill>
              </a:rPr>
              <a:t>t</a:t>
            </a:r>
            <a:r>
              <a:rPr lang="de-CH" b="1" i="1" baseline="-25000" dirty="0">
                <a:solidFill>
                  <a:srgbClr val="FF0000"/>
                </a:solidFill>
              </a:rPr>
              <a:t> </a:t>
            </a:r>
            <a:r>
              <a:rPr lang="de-CH" dirty="0">
                <a:solidFill>
                  <a:schemeClr val="tx1"/>
                </a:solidFill>
              </a:rPr>
              <a:t>= PE </a:t>
            </a:r>
            <a:r>
              <a:rPr lang="de-CH" dirty="0" err="1">
                <a:solidFill>
                  <a:schemeClr val="tx1"/>
                </a:solidFill>
              </a:rPr>
              <a:t>indicator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for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year</a:t>
            </a:r>
            <a:r>
              <a:rPr lang="de-CH" dirty="0">
                <a:solidFill>
                  <a:schemeClr val="tx1"/>
                </a:solidFill>
              </a:rPr>
              <a:t> t.</a:t>
            </a:r>
          </a:p>
          <a:p>
            <a:pPr algn="just"/>
            <a:r>
              <a:rPr lang="en-GB" b="1" i="1" dirty="0">
                <a:solidFill>
                  <a:srgbClr val="C00000"/>
                </a:solidFill>
              </a:rPr>
              <a:t>β</a:t>
            </a:r>
            <a:r>
              <a:rPr lang="de-CH" b="1" i="1" baseline="-25000" dirty="0">
                <a:solidFill>
                  <a:srgbClr val="C00000"/>
                </a:solidFill>
              </a:rPr>
              <a:t>t</a:t>
            </a:r>
            <a:r>
              <a:rPr lang="de-CH" b="1" i="1" baseline="-25000" dirty="0">
                <a:solidFill>
                  <a:srgbClr val="FF0000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is</a:t>
            </a:r>
            <a:r>
              <a:rPr lang="de-CH" b="1" i="1" dirty="0">
                <a:solidFill>
                  <a:srgbClr val="FF0000"/>
                </a:solidFill>
              </a:rPr>
              <a:t> </a:t>
            </a:r>
            <a:r>
              <a:rPr lang="de-CH" dirty="0">
                <a:solidFill>
                  <a:schemeClr val="tx1"/>
                </a:solidFill>
              </a:rPr>
              <a:t>negative in </a:t>
            </a:r>
            <a:r>
              <a:rPr lang="de-CH" dirty="0" err="1">
                <a:solidFill>
                  <a:schemeClr val="tx1"/>
                </a:solidFill>
              </a:rPr>
              <a:t>theory</a:t>
            </a:r>
            <a:r>
              <a:rPr lang="de-CH" dirty="0">
                <a:solidFill>
                  <a:schemeClr val="tx1"/>
                </a:solidFill>
              </a:rPr>
              <a:t>: </a:t>
            </a:r>
            <a:r>
              <a:rPr lang="de-CH" dirty="0" err="1">
                <a:solidFill>
                  <a:schemeClr val="tx1"/>
                </a:solidFill>
              </a:rPr>
              <a:t>profits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increase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for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banks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having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lower</a:t>
            </a:r>
            <a:r>
              <a:rPr lang="de-CH" dirty="0">
                <a:solidFill>
                  <a:schemeClr val="tx1"/>
                </a:solidFill>
              </a:rPr>
              <a:t> marginal </a:t>
            </a:r>
            <a:r>
              <a:rPr lang="de-CH" dirty="0" err="1">
                <a:solidFill>
                  <a:schemeClr val="tx1"/>
                </a:solidFill>
              </a:rPr>
              <a:t>costs</a:t>
            </a:r>
            <a:r>
              <a:rPr lang="de-CH" dirty="0">
                <a:solidFill>
                  <a:schemeClr val="tx1"/>
                </a:solidFill>
              </a:rPr>
              <a:t> relative </a:t>
            </a:r>
            <a:r>
              <a:rPr lang="de-CH" dirty="0" err="1">
                <a:solidFill>
                  <a:schemeClr val="tx1"/>
                </a:solidFill>
              </a:rPr>
              <a:t>to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their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competitiors</a:t>
            </a:r>
            <a:r>
              <a:rPr lang="de-CH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de-CH" dirty="0">
                <a:solidFill>
                  <a:schemeClr val="tx1"/>
                </a:solidFill>
              </a:rPr>
              <a:t>The </a:t>
            </a:r>
            <a:r>
              <a:rPr lang="de-CH" dirty="0" err="1">
                <a:solidFill>
                  <a:schemeClr val="tx1"/>
                </a:solidFill>
              </a:rPr>
              <a:t>more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competitive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the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market</a:t>
            </a:r>
            <a:r>
              <a:rPr lang="de-CH" dirty="0">
                <a:solidFill>
                  <a:schemeClr val="tx1"/>
                </a:solidFill>
              </a:rPr>
              <a:t>, </a:t>
            </a:r>
            <a:r>
              <a:rPr lang="de-CH" dirty="0" err="1">
                <a:solidFill>
                  <a:schemeClr val="tx1"/>
                </a:solidFill>
              </a:rPr>
              <a:t>the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lower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the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value</a:t>
            </a:r>
            <a:r>
              <a:rPr lang="de-CH" dirty="0">
                <a:solidFill>
                  <a:schemeClr val="tx1"/>
                </a:solidFill>
              </a:rPr>
              <a:t> of </a:t>
            </a:r>
            <a:r>
              <a:rPr lang="en-GB" b="1" i="1" dirty="0">
                <a:solidFill>
                  <a:srgbClr val="C00000"/>
                </a:solidFill>
              </a:rPr>
              <a:t>β</a:t>
            </a:r>
            <a:r>
              <a:rPr lang="de-CH" b="1" i="1" baseline="-25000" dirty="0">
                <a:solidFill>
                  <a:srgbClr val="C00000"/>
                </a:solidFill>
              </a:rPr>
              <a:t>t</a:t>
            </a:r>
            <a:r>
              <a:rPr lang="de-CH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GB" dirty="0" smtClean="0"/>
          </a:p>
          <a:p>
            <a:pPr marL="35560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89654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III. </a:t>
            </a:r>
            <a:r>
              <a:rPr lang="en-US" dirty="0"/>
              <a:t>Results: new measure, PE indicator.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9104" y="1700808"/>
            <a:ext cx="8064896" cy="3672408"/>
          </a:xfrm>
        </p:spPr>
        <p:txBody>
          <a:bodyPr/>
          <a:lstStyle/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u="sng" dirty="0" err="1" smtClean="0">
                <a:solidFill>
                  <a:schemeClr val="tx1"/>
                </a:solidFill>
              </a:rPr>
              <a:t>improved</a:t>
            </a:r>
            <a:r>
              <a:rPr lang="de-CH" dirty="0" smtClean="0">
                <a:solidFill>
                  <a:schemeClr val="tx1"/>
                </a:solidFill>
              </a:rPr>
              <a:t> after WTO </a:t>
            </a:r>
            <a:r>
              <a:rPr lang="de-CH" dirty="0" err="1" smtClean="0">
                <a:solidFill>
                  <a:schemeClr val="tx1"/>
                </a:solidFill>
              </a:rPr>
              <a:t>accession</a:t>
            </a:r>
            <a:r>
              <a:rPr lang="de-CH" dirty="0" smtClean="0">
                <a:solidFill>
                  <a:schemeClr val="tx1"/>
                </a:solidFill>
              </a:rPr>
              <a:t> in 2001.</a:t>
            </a:r>
          </a:p>
          <a:p>
            <a:pPr marL="0" indent="0" algn="just">
              <a:buNone/>
            </a:pPr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Sub-sample </a:t>
            </a:r>
            <a:r>
              <a:rPr lang="de-CH" dirty="0" err="1" smtClean="0">
                <a:solidFill>
                  <a:schemeClr val="tx1"/>
                </a:solidFill>
              </a:rPr>
              <a:t>estimates</a:t>
            </a:r>
            <a:r>
              <a:rPr lang="de-CH" dirty="0" smtClean="0">
                <a:solidFill>
                  <a:schemeClr val="tx1"/>
                </a:solidFill>
              </a:rPr>
              <a:t>: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 in post-WTO sign. </a:t>
            </a:r>
            <a:r>
              <a:rPr lang="de-CH" dirty="0" err="1" smtClean="0">
                <a:solidFill>
                  <a:schemeClr val="tx1"/>
                </a:solidFill>
              </a:rPr>
              <a:t>higher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Results </a:t>
            </a:r>
            <a:r>
              <a:rPr lang="en-US" dirty="0"/>
              <a:t>robust for alternative specifications.</a:t>
            </a:r>
          </a:p>
          <a:p>
            <a:pPr marL="0" indent="0" algn="just">
              <a:buNone/>
            </a:pPr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GB" dirty="0" smtClean="0"/>
          </a:p>
          <a:p>
            <a:pPr marL="355600" indent="0">
              <a:buNone/>
            </a:pPr>
            <a:endParaRPr lang="en-US" dirty="0" smtClean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3602277"/>
              </p:ext>
            </p:extLst>
          </p:nvPr>
        </p:nvGraphicFramePr>
        <p:xfrm>
          <a:off x="971600" y="2060848"/>
          <a:ext cx="720080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823434"/>
              </p:ext>
            </p:extLst>
          </p:nvPr>
        </p:nvGraphicFramePr>
        <p:xfrm>
          <a:off x="1403648" y="5085184"/>
          <a:ext cx="7497762" cy="8229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709893"/>
                <a:gridCol w="1262623"/>
                <a:gridCol w="1262623"/>
                <a:gridCol w="1262623"/>
              </a:tblGrid>
              <a:tr h="53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baseline="0">
                          <a:solidFill>
                            <a:schemeClr val="tx1"/>
                          </a:solidFill>
                          <a:effectLst/>
                        </a:rPr>
                        <a:t>1996-2008</a:t>
                      </a:r>
                      <a:endParaRPr lang="en-GB" sz="1800" b="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0" baseline="0">
                          <a:solidFill>
                            <a:schemeClr val="tx1"/>
                          </a:solidFill>
                          <a:effectLst/>
                        </a:rPr>
                        <a:t>1996-2001</a:t>
                      </a:r>
                      <a:endParaRPr lang="en-GB" sz="1800" b="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baseline="0">
                          <a:solidFill>
                            <a:schemeClr val="tx1"/>
                          </a:solidFill>
                          <a:effectLst/>
                        </a:rPr>
                        <a:t>2002-2008</a:t>
                      </a:r>
                      <a:endParaRPr lang="en-GB" sz="1800" b="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PE </a:t>
                      </a:r>
                      <a:r>
                        <a:rPr lang="es-ES" sz="1800" b="0" baseline="0" dirty="0" err="1">
                          <a:solidFill>
                            <a:schemeClr val="tx1"/>
                          </a:solidFill>
                          <a:effectLst/>
                        </a:rPr>
                        <a:t>Indicator</a:t>
                      </a:r>
                      <a:endParaRPr lang="en-GB" sz="1800" b="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baseline="0" dirty="0">
                          <a:solidFill>
                            <a:schemeClr val="tx1"/>
                          </a:solidFill>
                          <a:effectLst/>
                        </a:rPr>
                        <a:t>-2.388***</a:t>
                      </a:r>
                      <a:endParaRPr lang="en-GB" sz="1800" b="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-1.514</a:t>
                      </a:r>
                      <a:endParaRPr lang="en-GB" sz="1800" b="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baseline="0" dirty="0">
                          <a:solidFill>
                            <a:schemeClr val="tx1"/>
                          </a:solidFill>
                          <a:effectLst/>
                        </a:rPr>
                        <a:t>-3.570***</a:t>
                      </a:r>
                      <a:endParaRPr lang="en-GB" sz="1800" b="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baseline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aseline="0">
                          <a:solidFill>
                            <a:schemeClr val="tx1"/>
                          </a:solidFill>
                          <a:effectLst/>
                        </a:rPr>
                        <a:t>(-5.78)</a:t>
                      </a:r>
                      <a:endParaRPr lang="en-GB" sz="18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aseline="0">
                          <a:solidFill>
                            <a:schemeClr val="tx1"/>
                          </a:solidFill>
                          <a:effectLst/>
                        </a:rPr>
                        <a:t>(-1.43)</a:t>
                      </a:r>
                      <a:endParaRPr lang="en-GB" sz="1800" baseline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</a:rPr>
                        <a:t>(-7.74)   </a:t>
                      </a:r>
                      <a:endParaRPr lang="en-GB" sz="1800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4450" marR="44450" marT="0" marB="0" anchor="b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120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III. </a:t>
            </a:r>
            <a:r>
              <a:rPr lang="en-US" dirty="0"/>
              <a:t>Results: </a:t>
            </a:r>
            <a:r>
              <a:rPr lang="en-US" dirty="0" smtClean="0"/>
              <a:t>new </a:t>
            </a:r>
            <a:r>
              <a:rPr lang="en-US" dirty="0"/>
              <a:t>measure, PE indicator.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772816"/>
            <a:ext cx="7560840" cy="3672408"/>
          </a:xfrm>
        </p:spPr>
        <p:txBody>
          <a:bodyPr/>
          <a:lstStyle/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improved</a:t>
            </a:r>
            <a:r>
              <a:rPr lang="de-CH" dirty="0" smtClean="0">
                <a:solidFill>
                  <a:schemeClr val="tx1"/>
                </a:solidFill>
              </a:rPr>
              <a:t> after WTO </a:t>
            </a:r>
            <a:r>
              <a:rPr lang="de-CH" dirty="0" err="1" smtClean="0">
                <a:solidFill>
                  <a:schemeClr val="tx1"/>
                </a:solidFill>
              </a:rPr>
              <a:t>accession</a:t>
            </a:r>
            <a:r>
              <a:rPr lang="de-CH" dirty="0" smtClean="0">
                <a:solidFill>
                  <a:schemeClr val="tx1"/>
                </a:solidFill>
              </a:rPr>
              <a:t> in 2001.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We</a:t>
            </a:r>
            <a:r>
              <a:rPr lang="de-CH" dirty="0" smtClean="0">
                <a:solidFill>
                  <a:schemeClr val="tx1"/>
                </a:solidFill>
              </a:rPr>
              <a:t> find </a:t>
            </a:r>
            <a:r>
              <a:rPr lang="de-CH" dirty="0" err="1" smtClean="0">
                <a:solidFill>
                  <a:schemeClr val="tx1"/>
                </a:solidFill>
              </a:rPr>
              <a:t>lower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competition</a:t>
            </a:r>
            <a:r>
              <a:rPr lang="de-CH" dirty="0">
                <a:solidFill>
                  <a:schemeClr val="tx1"/>
                </a:solidFill>
              </a:rPr>
              <a:t> in 2004, 2007 and </a:t>
            </a:r>
            <a:r>
              <a:rPr lang="de-CH" dirty="0" smtClean="0">
                <a:solidFill>
                  <a:schemeClr val="tx1"/>
                </a:solidFill>
              </a:rPr>
              <a:t>2008.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Empirical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evidence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from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studies</a:t>
            </a:r>
            <a:r>
              <a:rPr lang="de-CH" dirty="0" smtClean="0">
                <a:solidFill>
                  <a:schemeClr val="tx1"/>
                </a:solidFill>
              </a:rPr>
              <a:t> on </a:t>
            </a:r>
            <a:r>
              <a:rPr lang="de-CH" dirty="0" err="1" smtClean="0">
                <a:solidFill>
                  <a:schemeClr val="tx1"/>
                </a:solidFill>
              </a:rPr>
              <a:t>other</a:t>
            </a:r>
            <a:r>
              <a:rPr lang="de-CH" dirty="0" smtClean="0">
                <a:solidFill>
                  <a:schemeClr val="tx1"/>
                </a:solidFill>
              </a:rPr>
              <a:t> countries: 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reform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often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intertwined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with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prudential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re</a:t>
            </a:r>
            <a:r>
              <a:rPr lang="de-CH" dirty="0">
                <a:solidFill>
                  <a:schemeClr val="tx1"/>
                </a:solidFill>
              </a:rPr>
              <a:t>-regulation (Zhao et al., 2010</a:t>
            </a:r>
            <a:r>
              <a:rPr lang="de-CH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Re-regulation in China:</a:t>
            </a:r>
          </a:p>
          <a:p>
            <a:pPr lvl="1" algn="just"/>
            <a:r>
              <a:rPr lang="de-CH" dirty="0" smtClean="0">
                <a:solidFill>
                  <a:schemeClr val="tx1"/>
                </a:solidFill>
              </a:rPr>
              <a:t>2004</a:t>
            </a:r>
            <a:r>
              <a:rPr lang="de-CH" dirty="0">
                <a:solidFill>
                  <a:schemeClr val="tx1"/>
                </a:solidFill>
              </a:rPr>
              <a:t>: CBRC </a:t>
            </a:r>
            <a:r>
              <a:rPr lang="de-CH" dirty="0" err="1">
                <a:solidFill>
                  <a:schemeClr val="tx1"/>
                </a:solidFill>
              </a:rPr>
              <a:t>strengthening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supervisory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policy</a:t>
            </a:r>
            <a:r>
              <a:rPr lang="de-CH" dirty="0">
                <a:solidFill>
                  <a:schemeClr val="tx1"/>
                </a:solidFill>
              </a:rPr>
              <a:t> (</a:t>
            </a:r>
            <a:r>
              <a:rPr lang="de-CH" dirty="0" err="1">
                <a:solidFill>
                  <a:schemeClr val="tx1"/>
                </a:solidFill>
              </a:rPr>
              <a:t>new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capital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adequacy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requirements</a:t>
            </a:r>
            <a:r>
              <a:rPr lang="de-CH" dirty="0">
                <a:solidFill>
                  <a:schemeClr val="tx1"/>
                </a:solidFill>
              </a:rPr>
              <a:t>, on-site </a:t>
            </a:r>
            <a:r>
              <a:rPr lang="de-CH" dirty="0" err="1">
                <a:solidFill>
                  <a:schemeClr val="tx1"/>
                </a:solidFill>
              </a:rPr>
              <a:t>examination</a:t>
            </a:r>
            <a:r>
              <a:rPr lang="de-CH" dirty="0">
                <a:solidFill>
                  <a:schemeClr val="tx1"/>
                </a:solidFill>
              </a:rPr>
              <a:t>, </a:t>
            </a:r>
            <a:r>
              <a:rPr lang="de-CH" dirty="0" smtClean="0">
                <a:solidFill>
                  <a:schemeClr val="tx1"/>
                </a:solidFill>
              </a:rPr>
              <a:t>NPLs</a:t>
            </a:r>
            <a:r>
              <a:rPr lang="de-CH" dirty="0">
                <a:solidFill>
                  <a:schemeClr val="tx1"/>
                </a:solidFill>
              </a:rPr>
              <a:t>, etc</a:t>
            </a:r>
            <a:r>
              <a:rPr lang="de-CH" dirty="0" smtClean="0">
                <a:solidFill>
                  <a:schemeClr val="tx1"/>
                </a:solidFill>
              </a:rPr>
              <a:t>.).</a:t>
            </a:r>
            <a:endParaRPr lang="de-CH" dirty="0">
              <a:solidFill>
                <a:schemeClr val="tx1"/>
              </a:solidFill>
            </a:endParaRPr>
          </a:p>
          <a:p>
            <a:pPr lvl="1" algn="just"/>
            <a:r>
              <a:rPr lang="de-CH" dirty="0">
                <a:solidFill>
                  <a:schemeClr val="tx1"/>
                </a:solidFill>
              </a:rPr>
              <a:t>2007: PBC </a:t>
            </a:r>
            <a:r>
              <a:rPr lang="de-CH" dirty="0" err="1">
                <a:solidFill>
                  <a:schemeClr val="tx1"/>
                </a:solidFill>
              </a:rPr>
              <a:t>re-introduction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credit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quotas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aimed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at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mitigating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loan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growth</a:t>
            </a:r>
            <a:r>
              <a:rPr lang="de-CH" dirty="0">
                <a:solidFill>
                  <a:schemeClr val="tx1"/>
                </a:solidFill>
              </a:rPr>
              <a:t> (</a:t>
            </a:r>
            <a:r>
              <a:rPr lang="de-CH" dirty="0" err="1">
                <a:solidFill>
                  <a:schemeClr val="tx1"/>
                </a:solidFill>
              </a:rPr>
              <a:t>until</a:t>
            </a:r>
            <a:r>
              <a:rPr lang="de-CH" dirty="0">
                <a:solidFill>
                  <a:schemeClr val="tx1"/>
                </a:solidFill>
              </a:rPr>
              <a:t> fall 2008).</a:t>
            </a: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Exchange rate </a:t>
            </a:r>
            <a:r>
              <a:rPr lang="de-CH" dirty="0" err="1" smtClean="0">
                <a:solidFill>
                  <a:schemeClr val="tx1"/>
                </a:solidFill>
              </a:rPr>
              <a:t>policy</a:t>
            </a:r>
            <a:r>
              <a:rPr lang="de-CH" dirty="0" smtClean="0">
                <a:solidFill>
                  <a:schemeClr val="tx1"/>
                </a:solidFill>
              </a:rPr>
              <a:t>: massive </a:t>
            </a:r>
            <a:r>
              <a:rPr lang="de-CH" dirty="0" err="1" smtClean="0">
                <a:solidFill>
                  <a:schemeClr val="tx1"/>
                </a:solidFill>
              </a:rPr>
              <a:t>sterilizations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since</a:t>
            </a:r>
            <a:r>
              <a:rPr lang="de-CH" dirty="0" smtClean="0">
                <a:solidFill>
                  <a:schemeClr val="tx1"/>
                </a:solidFill>
              </a:rPr>
              <a:t> 2003, </a:t>
            </a:r>
            <a:r>
              <a:rPr lang="de-CH" dirty="0" err="1" smtClean="0">
                <a:solidFill>
                  <a:schemeClr val="tx1"/>
                </a:solidFill>
              </a:rPr>
              <a:t>increasingly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through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reserve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requirements</a:t>
            </a:r>
            <a:r>
              <a:rPr lang="de-CH" dirty="0" smtClean="0">
                <a:solidFill>
                  <a:schemeClr val="tx1"/>
                </a:solidFill>
              </a:rPr>
              <a:t> (Ma et al., BIS 2011).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3143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III. </a:t>
            </a:r>
            <a:r>
              <a:rPr lang="en-US" dirty="0" smtClean="0"/>
              <a:t>Results: </a:t>
            </a:r>
            <a:r>
              <a:rPr lang="en-US" dirty="0" smtClean="0"/>
              <a:t>PE indicator and financial repression.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412776"/>
            <a:ext cx="7560840" cy="3672408"/>
          </a:xfrm>
        </p:spPr>
        <p:txBody>
          <a:bodyPr/>
          <a:lstStyle/>
          <a:p>
            <a:pPr algn="just"/>
            <a:r>
              <a:rPr lang="de-CH" dirty="0" smtClean="0">
                <a:solidFill>
                  <a:schemeClr val="tx1"/>
                </a:solidFill>
              </a:rPr>
              <a:t>Financial </a:t>
            </a:r>
            <a:r>
              <a:rPr lang="de-CH" dirty="0" err="1" smtClean="0">
                <a:solidFill>
                  <a:schemeClr val="tx1"/>
                </a:solidFill>
              </a:rPr>
              <a:t>repression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(FREP) Huang and Wang (2011): real </a:t>
            </a:r>
            <a:r>
              <a:rPr lang="de-CH" dirty="0" err="1" smtClean="0">
                <a:solidFill>
                  <a:schemeClr val="tx1"/>
                </a:solidFill>
              </a:rPr>
              <a:t>interest</a:t>
            </a:r>
            <a:r>
              <a:rPr lang="de-CH" dirty="0" smtClean="0">
                <a:solidFill>
                  <a:schemeClr val="tx1"/>
                </a:solidFill>
              </a:rPr>
              <a:t> rate, </a:t>
            </a:r>
            <a:r>
              <a:rPr lang="de-CH" dirty="0" err="1" smtClean="0">
                <a:solidFill>
                  <a:schemeClr val="tx1"/>
                </a:solidFill>
              </a:rPr>
              <a:t>interest</a:t>
            </a:r>
            <a:r>
              <a:rPr lang="de-CH" dirty="0" smtClean="0">
                <a:solidFill>
                  <a:schemeClr val="tx1"/>
                </a:solidFill>
              </a:rPr>
              <a:t> rate and </a:t>
            </a:r>
            <a:r>
              <a:rPr lang="de-CH" dirty="0" err="1" smtClean="0">
                <a:solidFill>
                  <a:schemeClr val="tx1"/>
                </a:solidFill>
              </a:rPr>
              <a:t>capital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account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controls</a:t>
            </a:r>
            <a:r>
              <a:rPr lang="de-CH" dirty="0" smtClean="0">
                <a:solidFill>
                  <a:schemeClr val="tx1"/>
                </a:solidFill>
              </a:rPr>
              <a:t>, </a:t>
            </a:r>
            <a:r>
              <a:rPr lang="de-CH" dirty="0" err="1" smtClean="0">
                <a:solidFill>
                  <a:schemeClr val="tx1"/>
                </a:solidFill>
              </a:rPr>
              <a:t>reserve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requirements</a:t>
            </a:r>
            <a:r>
              <a:rPr lang="de-CH" dirty="0" smtClean="0">
                <a:solidFill>
                  <a:schemeClr val="tx1"/>
                </a:solidFill>
              </a:rPr>
              <a:t>, </a:t>
            </a:r>
            <a:r>
              <a:rPr lang="de-CH" dirty="0" err="1" smtClean="0">
                <a:solidFill>
                  <a:schemeClr val="tx1"/>
                </a:solidFill>
              </a:rPr>
              <a:t>share</a:t>
            </a:r>
            <a:r>
              <a:rPr lang="de-CH" dirty="0" smtClean="0">
                <a:solidFill>
                  <a:schemeClr val="tx1"/>
                </a:solidFill>
              </a:rPr>
              <a:t> SOCBs and </a:t>
            </a:r>
            <a:r>
              <a:rPr lang="de-CH" dirty="0" err="1" smtClean="0">
                <a:solidFill>
                  <a:schemeClr val="tx1"/>
                </a:solidFill>
              </a:rPr>
              <a:t>state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sector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loans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marL="355600" indent="0" algn="just">
              <a:buNone/>
            </a:pPr>
            <a:r>
              <a:rPr lang="de-CH" dirty="0" smtClean="0">
                <a:solidFill>
                  <a:schemeClr val="tx1"/>
                </a:solidFill>
              </a:rPr>
              <a:t>=&gt; </a:t>
            </a:r>
            <a:r>
              <a:rPr lang="de-CH" dirty="0" err="1" smtClean="0">
                <a:solidFill>
                  <a:schemeClr val="tx1"/>
                </a:solidFill>
              </a:rPr>
              <a:t>lower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value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indicates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less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repression</a:t>
            </a:r>
            <a:r>
              <a:rPr lang="de-CH" dirty="0" smtClean="0">
                <a:solidFill>
                  <a:schemeClr val="tx1"/>
                </a:solidFill>
              </a:rPr>
              <a:t> (</a:t>
            </a:r>
            <a:r>
              <a:rPr lang="de-CH" dirty="0" err="1" smtClean="0">
                <a:solidFill>
                  <a:schemeClr val="tx1"/>
                </a:solidFill>
              </a:rPr>
              <a:t>more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liberalisation</a:t>
            </a:r>
            <a:r>
              <a:rPr lang="de-CH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Increasing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repression</a:t>
            </a:r>
            <a:r>
              <a:rPr lang="de-CH" dirty="0" smtClean="0">
                <a:solidFill>
                  <a:schemeClr val="tx1"/>
                </a:solidFill>
              </a:rPr>
              <a:t> in 2004, 2007 and 2008 =&gt; same </a:t>
            </a:r>
            <a:r>
              <a:rPr lang="de-CH" dirty="0" err="1" smtClean="0">
                <a:solidFill>
                  <a:schemeClr val="tx1"/>
                </a:solidFill>
              </a:rPr>
              <a:t>years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when</a:t>
            </a:r>
            <a:r>
              <a:rPr lang="de-CH" dirty="0" smtClean="0">
                <a:solidFill>
                  <a:schemeClr val="tx1"/>
                </a:solidFill>
              </a:rPr>
              <a:t> PE </a:t>
            </a:r>
            <a:r>
              <a:rPr lang="de-CH" dirty="0" err="1" smtClean="0">
                <a:solidFill>
                  <a:schemeClr val="tx1"/>
                </a:solidFill>
              </a:rPr>
              <a:t>indicator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shows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lower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>
                <a:solidFill>
                  <a:schemeClr val="tx1"/>
                </a:solidFill>
              </a:rPr>
              <a:t>.</a:t>
            </a:r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GB" dirty="0" smtClean="0"/>
          </a:p>
          <a:p>
            <a:pPr marL="355600" indent="0">
              <a:buNone/>
            </a:pPr>
            <a:endParaRPr lang="en-US" dirty="0" smtClean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2898914"/>
              </p:ext>
            </p:extLst>
          </p:nvPr>
        </p:nvGraphicFramePr>
        <p:xfrm>
          <a:off x="971600" y="3501008"/>
          <a:ext cx="734481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5326360" y="4639096"/>
            <a:ext cx="288032" cy="288032"/>
          </a:xfrm>
          <a:prstGeom prst="ellipse">
            <a:avLst/>
          </a:prstGeom>
          <a:noFill/>
          <a:ln w="12700" cap="sq" cmpd="sng" algn="ctr">
            <a:solidFill>
              <a:srgbClr val="7030A0"/>
            </a:solidFill>
            <a:prstDash val="sysDot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961053" y="4536776"/>
            <a:ext cx="288032" cy="288032"/>
          </a:xfrm>
          <a:prstGeom prst="ellipse">
            <a:avLst/>
          </a:prstGeom>
          <a:noFill/>
          <a:ln w="12700" cap="sq" cmpd="sng" algn="ctr">
            <a:solidFill>
              <a:srgbClr val="7030A0"/>
            </a:solidFill>
            <a:prstDash val="sysDot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403173" y="4536776"/>
            <a:ext cx="288032" cy="288032"/>
          </a:xfrm>
          <a:prstGeom prst="ellipse">
            <a:avLst/>
          </a:prstGeom>
          <a:noFill/>
          <a:ln w="12700" cap="sq" cmpd="sng" algn="ctr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92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III. </a:t>
            </a:r>
            <a:r>
              <a:rPr lang="en-US" dirty="0" smtClean="0"/>
              <a:t>R</a:t>
            </a:r>
            <a:r>
              <a:rPr lang="en-US" dirty="0"/>
              <a:t>esults: </a:t>
            </a:r>
            <a:r>
              <a:rPr lang="en-US" dirty="0" smtClean="0"/>
              <a:t>PE </a:t>
            </a:r>
            <a:r>
              <a:rPr lang="en-US" dirty="0" smtClean="0"/>
              <a:t>indicator and financial reform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71600" y="1772816"/>
            <a:ext cx="7560840" cy="3672408"/>
          </a:xfrm>
        </p:spPr>
        <p:txBody>
          <a:bodyPr/>
          <a:lstStyle/>
          <a:p>
            <a:pPr algn="just"/>
            <a:r>
              <a:rPr lang="de-CH" dirty="0" smtClean="0">
                <a:solidFill>
                  <a:schemeClr val="tx1"/>
                </a:solidFill>
              </a:rPr>
              <a:t>Additional </a:t>
            </a:r>
            <a:r>
              <a:rPr lang="de-CH" dirty="0" err="1" smtClean="0">
                <a:solidFill>
                  <a:schemeClr val="tx1"/>
                </a:solidFill>
              </a:rPr>
              <a:t>analysis</a:t>
            </a:r>
            <a:r>
              <a:rPr lang="de-CH" dirty="0" smtClean="0">
                <a:solidFill>
                  <a:schemeClr val="tx1"/>
                </a:solidFill>
              </a:rPr>
              <a:t>: </a:t>
            </a:r>
            <a:r>
              <a:rPr lang="de-CH" dirty="0" err="1" smtClean="0">
                <a:solidFill>
                  <a:schemeClr val="tx1"/>
                </a:solidFill>
              </a:rPr>
              <a:t>two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reform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indices</a:t>
            </a:r>
            <a:r>
              <a:rPr lang="de-CH" dirty="0" smtClean="0">
                <a:solidFill>
                  <a:schemeClr val="tx1"/>
                </a:solidFill>
              </a:rPr>
              <a:t> IMF (</a:t>
            </a:r>
            <a:r>
              <a:rPr lang="de-CH" dirty="0" err="1" smtClean="0">
                <a:solidFill>
                  <a:schemeClr val="tx1"/>
                </a:solidFill>
              </a:rPr>
              <a:t>Abiad</a:t>
            </a:r>
            <a:r>
              <a:rPr lang="de-CH" dirty="0" smtClean="0">
                <a:solidFill>
                  <a:schemeClr val="tx1"/>
                </a:solidFill>
              </a:rPr>
              <a:t> et al., IMF SP 2010).</a:t>
            </a:r>
          </a:p>
          <a:p>
            <a:pPr algn="just"/>
            <a:r>
              <a:rPr lang="de-CH" dirty="0">
                <a:solidFill>
                  <a:schemeClr val="tx1"/>
                </a:solidFill>
              </a:rPr>
              <a:t>Pair-</a:t>
            </a:r>
            <a:r>
              <a:rPr lang="de-CH" dirty="0" err="1">
                <a:solidFill>
                  <a:schemeClr val="tx1"/>
                </a:solidFill>
              </a:rPr>
              <a:t>wise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correlation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coefficients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between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three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repression</a:t>
            </a:r>
            <a:r>
              <a:rPr lang="de-CH" dirty="0" smtClean="0">
                <a:solidFill>
                  <a:schemeClr val="tx1"/>
                </a:solidFill>
              </a:rPr>
              <a:t>/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reform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indices</a:t>
            </a:r>
            <a:r>
              <a:rPr lang="de-CH" dirty="0">
                <a:solidFill>
                  <a:schemeClr val="tx1"/>
                </a:solidFill>
              </a:rPr>
              <a:t> and </a:t>
            </a:r>
            <a:r>
              <a:rPr lang="de-CH" dirty="0" err="1">
                <a:solidFill>
                  <a:schemeClr val="tx1"/>
                </a:solidFill>
              </a:rPr>
              <a:t>four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competition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measures</a:t>
            </a:r>
            <a:r>
              <a:rPr lang="de-CH" dirty="0" smtClean="0">
                <a:solidFill>
                  <a:schemeClr val="tx1"/>
                </a:solidFill>
              </a:rPr>
              <a:t>:</a:t>
            </a:r>
          </a:p>
          <a:p>
            <a:pPr marL="630238" algn="just">
              <a:spcBef>
                <a:spcPts val="1200"/>
              </a:spcBef>
              <a:spcAft>
                <a:spcPts val="600"/>
              </a:spcAft>
            </a:pPr>
            <a:r>
              <a:rPr lang="de-CH" dirty="0" err="1" smtClean="0">
                <a:solidFill>
                  <a:schemeClr val="tx1"/>
                </a:solidFill>
              </a:rPr>
              <a:t>Only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correlations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between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PE </a:t>
            </a:r>
            <a:r>
              <a:rPr lang="de-CH" dirty="0" err="1" smtClean="0">
                <a:solidFill>
                  <a:schemeClr val="tx1"/>
                </a:solidFill>
              </a:rPr>
              <a:t>indicator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three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reform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indicate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reform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associated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with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increasing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marL="630238" algn="just">
              <a:spcBef>
                <a:spcPts val="600"/>
              </a:spcBef>
              <a:spcAft>
                <a:spcPts val="600"/>
              </a:spcAft>
            </a:pPr>
            <a:r>
              <a:rPr lang="de-CH" dirty="0" err="1" smtClean="0">
                <a:solidFill>
                  <a:schemeClr val="tx1"/>
                </a:solidFill>
              </a:rPr>
              <a:t>Correlations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between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(</a:t>
            </a:r>
            <a:r>
              <a:rPr lang="de-CH" dirty="0" err="1" smtClean="0">
                <a:solidFill>
                  <a:schemeClr val="tx1"/>
                </a:solidFill>
              </a:rPr>
              <a:t>elasticity-adjusted</a:t>
            </a:r>
            <a:r>
              <a:rPr lang="de-CH" dirty="0" smtClean="0">
                <a:solidFill>
                  <a:schemeClr val="tx1"/>
                </a:solidFill>
              </a:rPr>
              <a:t>) Lerner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and H-</a:t>
            </a:r>
            <a:r>
              <a:rPr lang="de-CH" dirty="0" err="1" smtClean="0">
                <a:solidFill>
                  <a:schemeClr val="tx1"/>
                </a:solidFill>
              </a:rPr>
              <a:t>stat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three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reform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generally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indicate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financial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reform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associated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with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declining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1582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IV. Conclusions: H-stat less appropriate for China.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412776"/>
            <a:ext cx="7560840" cy="3672408"/>
          </a:xfrm>
        </p:spPr>
        <p:txBody>
          <a:bodyPr/>
          <a:lstStyle/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Interest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 in China.</a:t>
            </a: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H-</a:t>
            </a:r>
            <a:r>
              <a:rPr lang="de-CH" dirty="0" err="1" smtClean="0">
                <a:solidFill>
                  <a:schemeClr val="tx1"/>
                </a:solidFill>
              </a:rPr>
              <a:t>stat</a:t>
            </a:r>
            <a:r>
              <a:rPr lang="de-CH" dirty="0" smtClean="0">
                <a:solidFill>
                  <a:schemeClr val="tx1"/>
                </a:solidFill>
              </a:rPr>
              <a:t>: </a:t>
            </a:r>
            <a:r>
              <a:rPr lang="de-CH" dirty="0" err="1" smtClean="0">
                <a:solidFill>
                  <a:schemeClr val="tx1"/>
                </a:solidFill>
              </a:rPr>
              <a:t>if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input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output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prices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move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step</a:t>
            </a:r>
            <a:r>
              <a:rPr lang="de-CH" dirty="0" smtClean="0">
                <a:solidFill>
                  <a:schemeClr val="tx1"/>
                </a:solidFill>
              </a:rPr>
              <a:t>, </a:t>
            </a:r>
            <a:r>
              <a:rPr lang="de-CH" dirty="0" err="1" smtClean="0">
                <a:solidFill>
                  <a:schemeClr val="tx1"/>
                </a:solidFill>
              </a:rPr>
              <a:t>higher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value</a:t>
            </a:r>
            <a:r>
              <a:rPr lang="de-CH" dirty="0" smtClean="0">
                <a:solidFill>
                  <a:schemeClr val="tx1"/>
                </a:solidFill>
              </a:rPr>
              <a:t> of H-</a:t>
            </a:r>
            <a:r>
              <a:rPr lang="de-CH" dirty="0" err="1" smtClean="0">
                <a:solidFill>
                  <a:schemeClr val="tx1"/>
                </a:solidFill>
              </a:rPr>
              <a:t>stat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interpretation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higher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H-</a:t>
            </a:r>
            <a:r>
              <a:rPr lang="de-CH" dirty="0" err="1" smtClean="0">
                <a:solidFill>
                  <a:schemeClr val="tx1"/>
                </a:solidFill>
              </a:rPr>
              <a:t>stat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picks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up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co-movement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regulated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deposit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rates</a:t>
            </a:r>
            <a:r>
              <a:rPr lang="de-CH" dirty="0" smtClean="0">
                <a:solidFill>
                  <a:schemeClr val="tx1"/>
                </a:solidFill>
              </a:rPr>
              <a:t> in China (</a:t>
            </a:r>
            <a:r>
              <a:rPr lang="fr-CH" dirty="0" err="1"/>
              <a:t>Bikker</a:t>
            </a:r>
            <a:r>
              <a:rPr lang="fr-CH" dirty="0"/>
              <a:t> et al</a:t>
            </a:r>
            <a:r>
              <a:rPr lang="fr-CH" dirty="0" smtClean="0"/>
              <a:t>., DNB </a:t>
            </a:r>
            <a:r>
              <a:rPr lang="en-GB" dirty="0" smtClean="0"/>
              <a:t>2007; </a:t>
            </a:r>
            <a:r>
              <a:rPr lang="fr-CH" dirty="0" err="1" smtClean="0"/>
              <a:t>Feyzioğlu</a:t>
            </a:r>
            <a:r>
              <a:rPr lang="fr-CH" dirty="0" smtClean="0"/>
              <a:t> </a:t>
            </a:r>
            <a:r>
              <a:rPr lang="fr-CH" dirty="0"/>
              <a:t>et al</a:t>
            </a:r>
            <a:r>
              <a:rPr lang="fr-CH" dirty="0" smtClean="0"/>
              <a:t>., IMF 2009</a:t>
            </a:r>
            <a:r>
              <a:rPr lang="en-GB" dirty="0" smtClean="0"/>
              <a:t>) </a:t>
            </a:r>
            <a:r>
              <a:rPr lang="de-CH" dirty="0" smtClean="0">
                <a:solidFill>
                  <a:schemeClr val="tx1"/>
                </a:solidFill>
              </a:rPr>
              <a:t>=&gt;</a:t>
            </a:r>
            <a:r>
              <a:rPr lang="de-CH" dirty="0" err="1" smtClean="0">
                <a:solidFill>
                  <a:schemeClr val="tx1"/>
                </a:solidFill>
              </a:rPr>
              <a:t>it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measures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degree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which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regulator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sets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deposit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rates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jointly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ceiling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abolished</a:t>
            </a:r>
            <a:r>
              <a:rPr lang="de-CH" dirty="0" smtClean="0">
                <a:solidFill>
                  <a:schemeClr val="tx1"/>
                </a:solidFill>
              </a:rPr>
              <a:t> in 2004: </a:t>
            </a:r>
            <a:r>
              <a:rPr lang="de-CH" dirty="0" err="1" smtClean="0">
                <a:solidFill>
                  <a:schemeClr val="tx1"/>
                </a:solidFill>
              </a:rPr>
              <a:t>may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have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reduced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this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bias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somewhat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smtClean="0">
                <a:solidFill>
                  <a:schemeClr val="tx1"/>
                </a:solidFill>
              </a:rPr>
              <a:t>=&gt;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Our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findings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for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elasticity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interest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revenue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with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respect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to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funding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are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much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higher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pre</a:t>
            </a:r>
            <a:r>
              <a:rPr lang="de-CH" dirty="0" smtClean="0">
                <a:solidFill>
                  <a:schemeClr val="tx1"/>
                </a:solidFill>
              </a:rPr>
              <a:t>-WTO </a:t>
            </a:r>
            <a:r>
              <a:rPr lang="de-CH" dirty="0" err="1" smtClean="0">
                <a:solidFill>
                  <a:schemeClr val="tx1"/>
                </a:solidFill>
              </a:rPr>
              <a:t>period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than</a:t>
            </a:r>
            <a:r>
              <a:rPr lang="de-CH" dirty="0" smtClean="0">
                <a:solidFill>
                  <a:schemeClr val="tx1"/>
                </a:solidFill>
              </a:rPr>
              <a:t> in post-WTO </a:t>
            </a:r>
            <a:r>
              <a:rPr lang="de-CH" dirty="0" err="1" smtClean="0">
                <a:solidFill>
                  <a:schemeClr val="tx1"/>
                </a:solidFill>
              </a:rPr>
              <a:t>period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de-CH" dirty="0" smtClean="0">
              <a:solidFill>
                <a:schemeClr val="tx1"/>
              </a:solidFill>
            </a:endParaRPr>
          </a:p>
          <a:p>
            <a:pPr algn="just"/>
            <a:endParaRPr lang="de-CH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GB" dirty="0" smtClean="0"/>
          </a:p>
          <a:p>
            <a:pPr marL="35560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5459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IV. Conclusions: Lerner-index less appropriate for China.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560840" cy="3672408"/>
          </a:xfrm>
        </p:spPr>
        <p:txBody>
          <a:bodyPr/>
          <a:lstStyle/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We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prove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theoretically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for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deposit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Lerner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produces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biased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results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If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deposit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 (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ceiling</a:t>
            </a:r>
            <a:r>
              <a:rPr lang="de-CH" dirty="0" smtClean="0">
                <a:solidFill>
                  <a:schemeClr val="tx1"/>
                </a:solidFill>
              </a:rPr>
              <a:t>) </a:t>
            </a:r>
            <a:r>
              <a:rPr lang="de-CH" dirty="0" err="1" smtClean="0">
                <a:solidFill>
                  <a:schemeClr val="tx1"/>
                </a:solidFill>
              </a:rPr>
              <a:t>reallocates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sufficient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output</a:t>
            </a:r>
            <a:r>
              <a:rPr lang="de-CH" dirty="0" smtClean="0">
                <a:solidFill>
                  <a:schemeClr val="tx1"/>
                </a:solidFill>
              </a:rPr>
              <a:t> (</a:t>
            </a:r>
            <a:r>
              <a:rPr lang="de-CH" dirty="0" err="1" smtClean="0">
                <a:solidFill>
                  <a:schemeClr val="tx1"/>
                </a:solidFill>
              </a:rPr>
              <a:t>loans</a:t>
            </a:r>
            <a:r>
              <a:rPr lang="de-CH" dirty="0" smtClean="0">
                <a:solidFill>
                  <a:schemeClr val="tx1"/>
                </a:solidFill>
              </a:rPr>
              <a:t>) </a:t>
            </a:r>
            <a:r>
              <a:rPr lang="de-CH" dirty="0" err="1" smtClean="0">
                <a:solidFill>
                  <a:schemeClr val="tx1"/>
                </a:solidFill>
              </a:rPr>
              <a:t>from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efficient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to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less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efficient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banks</a:t>
            </a:r>
            <a:r>
              <a:rPr lang="de-CH" dirty="0" smtClean="0">
                <a:solidFill>
                  <a:schemeClr val="tx1"/>
                </a:solidFill>
              </a:rPr>
              <a:t> =&gt; Lerner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biased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towards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increasing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. This </a:t>
            </a:r>
            <a:r>
              <a:rPr lang="de-CH" dirty="0" err="1" smtClean="0">
                <a:solidFill>
                  <a:schemeClr val="tx1"/>
                </a:solidFill>
              </a:rPr>
              <a:t>is</a:t>
            </a:r>
            <a:r>
              <a:rPr lang="de-CH" dirty="0" smtClean="0">
                <a:solidFill>
                  <a:schemeClr val="tx1"/>
                </a:solidFill>
              </a:rPr>
              <a:t> due </a:t>
            </a:r>
            <a:r>
              <a:rPr lang="de-CH" dirty="0" err="1" smtClean="0">
                <a:solidFill>
                  <a:schemeClr val="tx1"/>
                </a:solidFill>
              </a:rPr>
              <a:t>to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fact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PCM of </a:t>
            </a:r>
            <a:r>
              <a:rPr lang="de-CH" dirty="0" err="1" smtClean="0">
                <a:solidFill>
                  <a:schemeClr val="tx1"/>
                </a:solidFill>
              </a:rPr>
              <a:t>less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efficient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firms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generally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smaller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more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efficient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firms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Reallocation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effect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stronger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concentrated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markets</a:t>
            </a:r>
            <a:r>
              <a:rPr lang="de-CH" dirty="0" smtClean="0">
                <a:solidFill>
                  <a:schemeClr val="tx1"/>
                </a:solidFill>
              </a:rPr>
              <a:t> (such </a:t>
            </a:r>
            <a:r>
              <a:rPr lang="de-CH" dirty="0" err="1" smtClean="0">
                <a:solidFill>
                  <a:schemeClr val="tx1"/>
                </a:solidFill>
              </a:rPr>
              <a:t>as</a:t>
            </a:r>
            <a:r>
              <a:rPr lang="de-CH" dirty="0" smtClean="0">
                <a:solidFill>
                  <a:schemeClr val="tx1"/>
                </a:solidFill>
              </a:rPr>
              <a:t> Chinese </a:t>
            </a:r>
            <a:r>
              <a:rPr lang="de-CH" dirty="0" err="1" smtClean="0">
                <a:solidFill>
                  <a:schemeClr val="tx1"/>
                </a:solidFill>
              </a:rPr>
              <a:t>loan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markets</a:t>
            </a:r>
            <a:r>
              <a:rPr lang="de-CH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If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 =&gt; </a:t>
            </a:r>
            <a:r>
              <a:rPr lang="de-CH" dirty="0" err="1" smtClean="0">
                <a:solidFill>
                  <a:schemeClr val="tx1"/>
                </a:solidFill>
              </a:rPr>
              <a:t>elasticity-adjusted</a:t>
            </a:r>
            <a:r>
              <a:rPr lang="de-CH" dirty="0" smtClean="0">
                <a:solidFill>
                  <a:schemeClr val="tx1"/>
                </a:solidFill>
              </a:rPr>
              <a:t> Lerner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will </a:t>
            </a:r>
            <a:r>
              <a:rPr lang="de-CH" dirty="0" err="1" smtClean="0">
                <a:solidFill>
                  <a:schemeClr val="tx1"/>
                </a:solidFill>
              </a:rPr>
              <a:t>overestimate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smtClean="0">
                <a:solidFill>
                  <a:schemeClr val="tx1"/>
                </a:solidFill>
              </a:rPr>
              <a:t>(</a:t>
            </a:r>
            <a:r>
              <a:rPr lang="de-CH" dirty="0" err="1" smtClean="0">
                <a:solidFill>
                  <a:schemeClr val="tx1"/>
                </a:solidFill>
              </a:rPr>
              <a:t>Salvo</a:t>
            </a:r>
            <a:r>
              <a:rPr lang="de-CH" dirty="0" smtClean="0">
                <a:solidFill>
                  <a:schemeClr val="tx1"/>
                </a:solidFill>
              </a:rPr>
              <a:t>, RAND JE 2010).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Pre</a:t>
            </a:r>
            <a:r>
              <a:rPr lang="de-CH" dirty="0" smtClean="0">
                <a:solidFill>
                  <a:schemeClr val="tx1"/>
                </a:solidFill>
              </a:rPr>
              <a:t>-WTO </a:t>
            </a:r>
            <a:r>
              <a:rPr lang="de-CH" dirty="0" err="1" smtClean="0">
                <a:solidFill>
                  <a:schemeClr val="tx1"/>
                </a:solidFill>
              </a:rPr>
              <a:t>period</a:t>
            </a:r>
            <a:r>
              <a:rPr lang="de-CH" dirty="0" smtClean="0">
                <a:solidFill>
                  <a:schemeClr val="tx1"/>
                </a:solidFill>
              </a:rPr>
              <a:t> in China: </a:t>
            </a:r>
            <a:r>
              <a:rPr lang="de-CH" dirty="0" err="1" smtClean="0">
                <a:solidFill>
                  <a:schemeClr val="tx1"/>
                </a:solidFill>
              </a:rPr>
              <a:t>lending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ceiling</a:t>
            </a:r>
            <a:r>
              <a:rPr lang="de-CH" dirty="0" smtClean="0">
                <a:solidFill>
                  <a:schemeClr val="tx1"/>
                </a:solidFill>
              </a:rPr>
              <a:t> was 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=&gt; Lerner </a:t>
            </a:r>
            <a:r>
              <a:rPr lang="de-CH" dirty="0" err="1" smtClean="0">
                <a:solidFill>
                  <a:schemeClr val="tx1"/>
                </a:solidFill>
              </a:rPr>
              <a:t>index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shows</a:t>
            </a:r>
            <a:r>
              <a:rPr lang="de-CH" dirty="0" smtClean="0">
                <a:solidFill>
                  <a:schemeClr val="tx1"/>
                </a:solidFill>
              </a:rPr>
              <a:t> high </a:t>
            </a:r>
            <a:r>
              <a:rPr lang="de-CH" dirty="0" err="1" smtClean="0">
                <a:solidFill>
                  <a:schemeClr val="tx1"/>
                </a:solidFill>
              </a:rPr>
              <a:t>level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 in China.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GB" dirty="0" smtClean="0"/>
          </a:p>
          <a:p>
            <a:pPr marL="35560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4367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Summary: What do we analyze?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just"/>
            <a:r>
              <a:rPr lang="en-US" dirty="0" smtClean="0"/>
              <a:t>How competitive are loan markets in China according to conventional and new measures?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How did competition in these markets develop over time?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What explains the differences between the results of the various measures (empirically and theoretically)?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How to interpret the results over time (financial reform)?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4616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IV. Conclusions: PE indicator better suited for China.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2132856"/>
            <a:ext cx="7560840" cy="3672408"/>
          </a:xfrm>
        </p:spPr>
        <p:txBody>
          <a:bodyPr/>
          <a:lstStyle/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We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prove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theoretically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that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theoretical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model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PE </a:t>
            </a:r>
            <a:r>
              <a:rPr lang="de-CH" dirty="0" err="1" smtClean="0">
                <a:solidFill>
                  <a:schemeClr val="tx1"/>
                </a:solidFill>
              </a:rPr>
              <a:t>indicator</a:t>
            </a:r>
            <a:r>
              <a:rPr lang="de-CH" dirty="0" smtClean="0">
                <a:solidFill>
                  <a:schemeClr val="tx1"/>
                </a:solidFill>
              </a:rPr>
              <a:t> (RPD) </a:t>
            </a:r>
            <a:r>
              <a:rPr lang="de-CH" dirty="0" err="1" smtClean="0">
                <a:solidFill>
                  <a:schemeClr val="tx1"/>
                </a:solidFill>
              </a:rPr>
              <a:t>is</a:t>
            </a:r>
            <a:r>
              <a:rPr lang="de-CH" dirty="0" smtClean="0">
                <a:solidFill>
                  <a:schemeClr val="tx1"/>
                </a:solidFill>
              </a:rPr>
              <a:t> a </a:t>
            </a:r>
            <a:r>
              <a:rPr lang="de-CH" dirty="0" err="1" smtClean="0">
                <a:solidFill>
                  <a:schemeClr val="tx1"/>
                </a:solidFill>
              </a:rPr>
              <a:t>consistent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measure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competition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case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binding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interest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de-CH" dirty="0" smtClean="0">
                <a:solidFill>
                  <a:schemeClr val="tx1"/>
                </a:solidFill>
              </a:rPr>
              <a:t>Intuition: RPD </a:t>
            </a:r>
            <a:r>
              <a:rPr lang="de-CH" dirty="0" err="1" smtClean="0">
                <a:solidFill>
                  <a:schemeClr val="tx1"/>
                </a:solidFill>
              </a:rPr>
              <a:t>measures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link </a:t>
            </a:r>
            <a:r>
              <a:rPr lang="de-CH" dirty="0" err="1" smtClean="0">
                <a:solidFill>
                  <a:schemeClr val="tx1"/>
                </a:solidFill>
              </a:rPr>
              <a:t>between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efficiency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performance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i="1" dirty="0" smtClean="0">
                <a:solidFill>
                  <a:schemeClr val="tx1"/>
                </a:solidFill>
              </a:rPr>
              <a:t>relative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terms</a:t>
            </a:r>
            <a:r>
              <a:rPr lang="de-CH" dirty="0" smtClean="0">
                <a:solidFill>
                  <a:schemeClr val="tx1"/>
                </a:solidFill>
              </a:rPr>
              <a:t> (relative MCs and relative </a:t>
            </a:r>
            <a:r>
              <a:rPr lang="de-CH" dirty="0" err="1" smtClean="0">
                <a:solidFill>
                  <a:schemeClr val="tx1"/>
                </a:solidFill>
              </a:rPr>
              <a:t>profits</a:t>
            </a:r>
            <a:r>
              <a:rPr lang="de-CH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r>
              <a:rPr lang="de-CH" dirty="0" err="1" smtClean="0">
                <a:solidFill>
                  <a:schemeClr val="tx1"/>
                </a:solidFill>
              </a:rPr>
              <a:t>If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interest</a:t>
            </a:r>
            <a:r>
              <a:rPr lang="de-CH" dirty="0" smtClean="0">
                <a:solidFill>
                  <a:schemeClr val="tx1"/>
                </a:solidFill>
              </a:rPr>
              <a:t> rate </a:t>
            </a:r>
            <a:r>
              <a:rPr lang="de-CH" dirty="0" err="1" smtClean="0">
                <a:solidFill>
                  <a:schemeClr val="tx1"/>
                </a:solidFill>
              </a:rPr>
              <a:t>regulation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affects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i="1" dirty="0" err="1" smtClean="0">
                <a:solidFill>
                  <a:schemeClr val="tx1"/>
                </a:solidFill>
              </a:rPr>
              <a:t>levels</a:t>
            </a:r>
            <a:r>
              <a:rPr lang="de-CH" dirty="0" smtClean="0">
                <a:solidFill>
                  <a:schemeClr val="tx1"/>
                </a:solidFill>
              </a:rPr>
              <a:t> of </a:t>
            </a:r>
            <a:r>
              <a:rPr lang="de-CH" dirty="0" err="1" smtClean="0">
                <a:solidFill>
                  <a:schemeClr val="tx1"/>
                </a:solidFill>
              </a:rPr>
              <a:t>efficiency</a:t>
            </a:r>
            <a:r>
              <a:rPr lang="de-CH" dirty="0" smtClean="0">
                <a:solidFill>
                  <a:schemeClr val="tx1"/>
                </a:solidFill>
              </a:rPr>
              <a:t> and </a:t>
            </a:r>
            <a:r>
              <a:rPr lang="de-CH" dirty="0" err="1" smtClean="0">
                <a:solidFill>
                  <a:schemeClr val="tx1"/>
                </a:solidFill>
              </a:rPr>
              <a:t>performance</a:t>
            </a:r>
            <a:r>
              <a:rPr lang="de-CH" dirty="0" smtClean="0">
                <a:solidFill>
                  <a:schemeClr val="tx1"/>
                </a:solidFill>
              </a:rPr>
              <a:t> of all </a:t>
            </a:r>
            <a:r>
              <a:rPr lang="de-CH" dirty="0" err="1" smtClean="0">
                <a:solidFill>
                  <a:schemeClr val="tx1"/>
                </a:solidFill>
              </a:rPr>
              <a:t>banks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dirty="0" err="1" smtClean="0">
                <a:solidFill>
                  <a:schemeClr val="tx1"/>
                </a:solidFill>
              </a:rPr>
              <a:t>the</a:t>
            </a:r>
            <a:r>
              <a:rPr lang="de-CH" dirty="0" smtClean="0">
                <a:solidFill>
                  <a:schemeClr val="tx1"/>
                </a:solidFill>
              </a:rPr>
              <a:t> same </a:t>
            </a:r>
            <a:r>
              <a:rPr lang="de-CH" dirty="0" err="1" smtClean="0">
                <a:solidFill>
                  <a:schemeClr val="tx1"/>
                </a:solidFill>
              </a:rPr>
              <a:t>way</a:t>
            </a:r>
            <a:r>
              <a:rPr lang="de-CH" dirty="0" smtClean="0">
                <a:solidFill>
                  <a:schemeClr val="tx1"/>
                </a:solidFill>
              </a:rPr>
              <a:t>, </a:t>
            </a:r>
            <a:r>
              <a:rPr lang="de-CH" dirty="0" err="1" smtClean="0">
                <a:solidFill>
                  <a:schemeClr val="tx1"/>
                </a:solidFill>
              </a:rPr>
              <a:t>it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does</a:t>
            </a:r>
            <a:r>
              <a:rPr lang="de-CH" dirty="0" smtClean="0">
                <a:solidFill>
                  <a:schemeClr val="tx1"/>
                </a:solidFill>
              </a:rPr>
              <a:t> not </a:t>
            </a:r>
            <a:r>
              <a:rPr lang="de-CH" dirty="0" err="1" smtClean="0">
                <a:solidFill>
                  <a:schemeClr val="tx1"/>
                </a:solidFill>
              </a:rPr>
              <a:t>affect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them</a:t>
            </a:r>
            <a:r>
              <a:rPr lang="de-CH" dirty="0" smtClean="0">
                <a:solidFill>
                  <a:schemeClr val="tx1"/>
                </a:solidFill>
              </a:rPr>
              <a:t> in </a:t>
            </a:r>
            <a:r>
              <a:rPr lang="de-CH" i="1" dirty="0" smtClean="0">
                <a:solidFill>
                  <a:schemeClr val="tx1"/>
                </a:solidFill>
              </a:rPr>
              <a:t>relative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terms</a:t>
            </a:r>
            <a:r>
              <a:rPr lang="de-CH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9325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Annex (not to be presented, for reference only)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507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Interest rate deregulation in China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772816"/>
            <a:ext cx="7488832" cy="4248472"/>
          </a:xfrm>
        </p:spPr>
        <p:txBody>
          <a:bodyPr/>
          <a:lstStyle/>
          <a:p>
            <a:pPr algn="just"/>
            <a:r>
              <a:rPr lang="en-US" dirty="0" smtClean="0"/>
              <a:t>Lending </a:t>
            </a:r>
            <a:r>
              <a:rPr lang="en-US" dirty="0"/>
              <a:t>rate </a:t>
            </a:r>
            <a:r>
              <a:rPr lang="en-US" dirty="0" smtClean="0"/>
              <a:t>ceiling: ranged from 1.1 to 1.7 times lending benchmark rate. Abolished October 2004.</a:t>
            </a:r>
          </a:p>
          <a:p>
            <a:pPr algn="just"/>
            <a:r>
              <a:rPr lang="en-US" dirty="0" smtClean="0"/>
              <a:t>Lending rate floor: ranged from 0.9 to 1 times lending benchmark rate (mostly 0.9 times).</a:t>
            </a:r>
          </a:p>
          <a:p>
            <a:pPr algn="just"/>
            <a:r>
              <a:rPr lang="en-US" dirty="0" smtClean="0"/>
              <a:t>Deposit rate ceiling: capped at deposit reference rate until June 2012 when banks were allowed to set one-year deposit rate 10% above the benchmark rate.</a:t>
            </a:r>
          </a:p>
          <a:p>
            <a:pPr algn="just"/>
            <a:r>
              <a:rPr lang="en-US" dirty="0" smtClean="0"/>
              <a:t>Deposit rate floor: set at deposit reference rate. Abolished October 2004. </a:t>
            </a:r>
          </a:p>
        </p:txBody>
      </p:sp>
    </p:spTree>
    <p:extLst>
      <p:ext uri="{BB962C8B-B14F-4D97-AF65-F5344CB8AC3E}">
        <p14:creationId xmlns:p14="http://schemas.microsoft.com/office/powerpoint/2010/main" val="110437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632848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Model </a:t>
            </a:r>
            <a:r>
              <a:rPr lang="en-US" dirty="0"/>
              <a:t>PE indicator: Relative Profit Differences (RPD).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71600" y="1484784"/>
            <a:ext cx="7344816" cy="4248472"/>
          </a:xfrm>
        </p:spPr>
        <p:txBody>
          <a:bodyPr/>
          <a:lstStyle/>
          <a:p>
            <a:pPr algn="just"/>
            <a:r>
              <a:rPr lang="en-GB" dirty="0"/>
              <a:t>RPD is defined as the ratio of the profit differences between any three banks in the </a:t>
            </a:r>
            <a:r>
              <a:rPr lang="en-GB" dirty="0" smtClean="0"/>
              <a:t>market (Boone, EJ 2008). </a:t>
            </a:r>
          </a:p>
          <a:p>
            <a:pPr algn="just"/>
            <a:r>
              <a:rPr lang="en-GB" dirty="0" smtClean="0"/>
              <a:t>Banks </a:t>
            </a:r>
            <a:r>
              <a:rPr lang="en-GB" dirty="0"/>
              <a:t>can be ordered by </a:t>
            </a:r>
            <a:r>
              <a:rPr lang="en-GB" dirty="0" smtClean="0"/>
              <a:t>efficiency (</a:t>
            </a:r>
            <a:r>
              <a:rPr lang="en-GB" dirty="0"/>
              <a:t>marginal </a:t>
            </a:r>
            <a:r>
              <a:rPr lang="en-GB" dirty="0" smtClean="0"/>
              <a:t>costs or MCs). </a:t>
            </a:r>
          </a:p>
          <a:p>
            <a:pPr algn="just"/>
            <a:r>
              <a:rPr lang="en-GB" dirty="0"/>
              <a:t>Suppose we take three banks  A, B and C, with MC(A) &lt; MC(B)&lt; MC(C),  then RPD is defined as:</a:t>
            </a:r>
          </a:p>
          <a:p>
            <a:pPr marL="355600" indent="0" algn="just">
              <a:buNone/>
            </a:pPr>
            <a:r>
              <a:rPr lang="en-US" dirty="0"/>
              <a:t>RPD = (</a:t>
            </a:r>
            <a:r>
              <a:rPr lang="en-US" dirty="0" err="1"/>
              <a:t>Profit</a:t>
            </a:r>
            <a:r>
              <a:rPr lang="en-US" baseline="-25000" dirty="0" err="1"/>
              <a:t>A</a:t>
            </a:r>
            <a:r>
              <a:rPr lang="en-US" dirty="0"/>
              <a:t> – </a:t>
            </a:r>
            <a:r>
              <a:rPr lang="en-US" dirty="0" err="1"/>
              <a:t>Profit</a:t>
            </a:r>
            <a:r>
              <a:rPr lang="en-US" baseline="-25000" dirty="0" err="1"/>
              <a:t>C</a:t>
            </a:r>
            <a:r>
              <a:rPr lang="en-US" dirty="0"/>
              <a:t>) / (</a:t>
            </a:r>
            <a:r>
              <a:rPr lang="en-US" dirty="0" err="1"/>
              <a:t>Profit</a:t>
            </a:r>
            <a:r>
              <a:rPr lang="en-US" baseline="-25000" dirty="0" err="1"/>
              <a:t>B</a:t>
            </a:r>
            <a:r>
              <a:rPr lang="en-US" dirty="0"/>
              <a:t> – </a:t>
            </a:r>
            <a:r>
              <a:rPr lang="en-US" dirty="0" err="1"/>
              <a:t>Profit</a:t>
            </a:r>
            <a:r>
              <a:rPr lang="en-US" baseline="-25000" dirty="0" err="1"/>
              <a:t>C</a:t>
            </a:r>
            <a:r>
              <a:rPr lang="en-US" dirty="0"/>
              <a:t>) </a:t>
            </a:r>
          </a:p>
          <a:p>
            <a:pPr algn="just"/>
            <a:r>
              <a:rPr lang="en-US" dirty="0" smtClean="0"/>
              <a:t>Competition increases due to increased interaction between banks and due to lower entry costs.</a:t>
            </a:r>
          </a:p>
          <a:p>
            <a:pPr algn="just"/>
            <a:r>
              <a:rPr lang="en-US" dirty="0" smtClean="0"/>
              <a:t>RPD is an increasing function of interaction and a decreasing function of entry costs.</a:t>
            </a:r>
          </a:p>
          <a:p>
            <a:pPr algn="just"/>
            <a:r>
              <a:rPr lang="en-US" dirty="0" smtClean="0"/>
              <a:t>RPD increases when competition intensifies, </a:t>
            </a:r>
            <a:r>
              <a:rPr lang="en-US" dirty="0" err="1" smtClean="0"/>
              <a:t>ie</a:t>
            </a:r>
            <a:r>
              <a:rPr lang="en-US" dirty="0" smtClean="0"/>
              <a:t>. fiercer competition decreases (increases) profits of more efficient firms by smaller (larger) amounts than for less efficient firms.</a:t>
            </a:r>
          </a:p>
        </p:txBody>
      </p:sp>
    </p:spTree>
    <p:extLst>
      <p:ext uri="{BB962C8B-B14F-4D97-AF65-F5344CB8AC3E}">
        <p14:creationId xmlns:p14="http://schemas.microsoft.com/office/powerpoint/2010/main" val="4064718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113911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PE indicator is estimated in relative terms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27584" y="1412776"/>
            <a:ext cx="7776864" cy="4248472"/>
          </a:xfrm>
        </p:spPr>
        <p:txBody>
          <a:bodyPr/>
          <a:lstStyle/>
          <a:p>
            <a:pPr algn="just"/>
            <a:r>
              <a:rPr lang="en-GB" dirty="0"/>
              <a:t>Suppose the </a:t>
            </a:r>
            <a:r>
              <a:rPr lang="en-GB" i="1" dirty="0" smtClean="0"/>
              <a:t>benchmark</a:t>
            </a:r>
            <a:r>
              <a:rPr lang="en-GB" dirty="0" smtClean="0"/>
              <a:t> bank has </a:t>
            </a:r>
            <a:r>
              <a:rPr lang="en-GB" dirty="0"/>
              <a:t>profits </a:t>
            </a:r>
            <a:r>
              <a:rPr lang="en-GB" dirty="0" smtClean="0"/>
              <a:t>derived from loans </a:t>
            </a:r>
            <a:r>
              <a:rPr lang="en-GB" u="sng" dirty="0" err="1" smtClean="0"/>
              <a:t>profit</a:t>
            </a:r>
            <a:r>
              <a:rPr lang="en-GB" i="1" baseline="-25000" dirty="0" err="1" smtClean="0"/>
              <a:t>lt</a:t>
            </a:r>
            <a:r>
              <a:rPr lang="en-GB" i="1" baseline="-25000" dirty="0" smtClean="0"/>
              <a:t> </a:t>
            </a:r>
            <a:r>
              <a:rPr lang="en-GB" dirty="0"/>
              <a:t>and </a:t>
            </a:r>
            <a:r>
              <a:rPr lang="en-GB" dirty="0" smtClean="0"/>
              <a:t>MCs </a:t>
            </a:r>
            <a:r>
              <a:rPr lang="en-GB" dirty="0"/>
              <a:t>of loans </a:t>
            </a:r>
            <a:r>
              <a:rPr lang="en-GB" u="sng" dirty="0" err="1" smtClean="0"/>
              <a:t>mc</a:t>
            </a:r>
            <a:r>
              <a:rPr lang="en-GB" baseline="-25000" dirty="0" err="1" smtClean="0"/>
              <a:t>lt</a:t>
            </a:r>
            <a:r>
              <a:rPr lang="en-GB" dirty="0"/>
              <a:t>. </a:t>
            </a:r>
            <a:r>
              <a:rPr lang="en-GB" dirty="0" smtClean="0"/>
              <a:t>Regress </a:t>
            </a:r>
            <a:r>
              <a:rPr lang="en-GB" i="1" dirty="0" smtClean="0"/>
              <a:t>relative</a:t>
            </a:r>
            <a:r>
              <a:rPr lang="en-GB" dirty="0" smtClean="0"/>
              <a:t> </a:t>
            </a:r>
            <a:r>
              <a:rPr lang="en-GB" dirty="0"/>
              <a:t>profits on </a:t>
            </a:r>
            <a:r>
              <a:rPr lang="en-GB" i="1" dirty="0"/>
              <a:t>relative</a:t>
            </a:r>
            <a:r>
              <a:rPr lang="en-GB" dirty="0"/>
              <a:t> </a:t>
            </a:r>
            <a:r>
              <a:rPr lang="en-GB" dirty="0" smtClean="0"/>
              <a:t>MCs to obtain the PE indicator, resulting in:</a:t>
            </a:r>
            <a:endParaRPr lang="en-GB" dirty="0"/>
          </a:p>
          <a:p>
            <a:pPr marL="355600" indent="0" algn="just">
              <a:buNone/>
            </a:pP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profit</a:t>
            </a:r>
            <a:r>
              <a:rPr lang="en-GB" baseline="-25000" dirty="0" err="1" smtClean="0"/>
              <a:t>ilt</a:t>
            </a:r>
            <a:r>
              <a:rPr lang="en-GB" baseline="-25000" dirty="0" smtClean="0"/>
              <a:t> </a:t>
            </a:r>
            <a:r>
              <a:rPr lang="en-GB" dirty="0"/>
              <a:t>/ </a:t>
            </a:r>
            <a:r>
              <a:rPr lang="en-GB" u="sng" dirty="0" err="1" smtClean="0"/>
              <a:t>profit</a:t>
            </a:r>
            <a:r>
              <a:rPr lang="en-GB" baseline="-25000" dirty="0" err="1" smtClean="0"/>
              <a:t>lt</a:t>
            </a:r>
            <a:r>
              <a:rPr lang="en-GB" dirty="0"/>
              <a:t>)= α +β</a:t>
            </a:r>
            <a:r>
              <a:rPr lang="en-GB" baseline="-25000" dirty="0"/>
              <a:t>t</a:t>
            </a:r>
            <a:r>
              <a:rPr lang="en-GB" dirty="0"/>
              <a:t>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mc</a:t>
            </a:r>
            <a:r>
              <a:rPr lang="en-GB" baseline="-25000" dirty="0" err="1" smtClean="0"/>
              <a:t>ilt</a:t>
            </a:r>
            <a:r>
              <a:rPr lang="en-GB" dirty="0" smtClean="0"/>
              <a:t> </a:t>
            </a:r>
            <a:r>
              <a:rPr lang="en-GB" dirty="0"/>
              <a:t>/ </a:t>
            </a:r>
            <a:r>
              <a:rPr lang="en-GB" u="sng" dirty="0" err="1"/>
              <a:t>mc</a:t>
            </a:r>
            <a:r>
              <a:rPr lang="en-GB" baseline="-25000" dirty="0" err="1"/>
              <a:t>lt</a:t>
            </a:r>
            <a:r>
              <a:rPr lang="en-GB" dirty="0"/>
              <a:t> )+ </a:t>
            </a:r>
            <a:r>
              <a:rPr lang="en-GB" dirty="0" err="1"/>
              <a:t>u</a:t>
            </a:r>
            <a:r>
              <a:rPr lang="en-GB" baseline="-25000" dirty="0" err="1"/>
              <a:t>ilt</a:t>
            </a:r>
            <a:endParaRPr lang="en-GB" dirty="0"/>
          </a:p>
          <a:p>
            <a:pPr algn="just"/>
            <a:r>
              <a:rPr lang="en-GB" dirty="0"/>
              <a:t>This equation can </a:t>
            </a:r>
            <a:r>
              <a:rPr lang="en-GB" dirty="0" smtClean="0"/>
              <a:t>be </a:t>
            </a:r>
            <a:r>
              <a:rPr lang="en-GB" dirty="0"/>
              <a:t>transformed </a:t>
            </a:r>
            <a:r>
              <a:rPr lang="en-GB" dirty="0" smtClean="0"/>
              <a:t>into: </a:t>
            </a:r>
            <a:endParaRPr lang="en-GB" dirty="0"/>
          </a:p>
          <a:p>
            <a:pPr marL="355600" indent="0" algn="just">
              <a:buNone/>
            </a:pP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profit</a:t>
            </a:r>
            <a:r>
              <a:rPr lang="en-GB" baseline="-25000" dirty="0" err="1" smtClean="0"/>
              <a:t>ilt</a:t>
            </a:r>
            <a:r>
              <a:rPr lang="en-GB" dirty="0"/>
              <a:t>)= α +β</a:t>
            </a:r>
            <a:r>
              <a:rPr lang="en-GB" baseline="-25000" dirty="0"/>
              <a:t>t</a:t>
            </a:r>
            <a:r>
              <a:rPr lang="en-GB" dirty="0"/>
              <a:t>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mc</a:t>
            </a:r>
            <a:r>
              <a:rPr lang="en-GB" baseline="-25000" dirty="0" err="1" smtClean="0"/>
              <a:t>ilt</a:t>
            </a:r>
            <a:r>
              <a:rPr lang="en-GB" dirty="0" smtClean="0"/>
              <a:t>)+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u="sng" dirty="0" err="1" smtClean="0"/>
              <a:t>profit</a:t>
            </a:r>
            <a:r>
              <a:rPr lang="en-GB" baseline="-25000" dirty="0" err="1" smtClean="0"/>
              <a:t>lt</a:t>
            </a:r>
            <a:r>
              <a:rPr lang="en-GB" dirty="0" smtClean="0"/>
              <a:t>) - </a:t>
            </a:r>
            <a:r>
              <a:rPr lang="en-GB" dirty="0"/>
              <a:t>β</a:t>
            </a:r>
            <a:r>
              <a:rPr lang="en-GB" baseline="-25000" dirty="0"/>
              <a:t>t</a:t>
            </a:r>
            <a:r>
              <a:rPr lang="en-GB" dirty="0"/>
              <a:t>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u="sng" dirty="0" err="1" smtClean="0"/>
              <a:t>mc</a:t>
            </a:r>
            <a:r>
              <a:rPr lang="en-GB" baseline="-25000" dirty="0" err="1" smtClean="0"/>
              <a:t>lt</a:t>
            </a:r>
            <a:r>
              <a:rPr lang="en-GB" dirty="0" smtClean="0"/>
              <a:t>)+</a:t>
            </a:r>
            <a:r>
              <a:rPr lang="en-GB" dirty="0" err="1"/>
              <a:t>u</a:t>
            </a:r>
            <a:r>
              <a:rPr lang="en-GB" baseline="-25000" dirty="0" err="1"/>
              <a:t>ilt</a:t>
            </a:r>
            <a:endParaRPr lang="en-GB" dirty="0"/>
          </a:p>
          <a:p>
            <a:pPr algn="just"/>
            <a:r>
              <a:rPr lang="en-GB" dirty="0"/>
              <a:t>Replacing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u="sng" dirty="0" err="1" smtClean="0"/>
              <a:t>profit</a:t>
            </a:r>
            <a:r>
              <a:rPr lang="en-GB" baseline="-25000" dirty="0" err="1" smtClean="0"/>
              <a:t>lt</a:t>
            </a:r>
            <a:r>
              <a:rPr lang="en-GB" dirty="0" smtClean="0"/>
              <a:t>) - </a:t>
            </a:r>
            <a:r>
              <a:rPr lang="en-GB" dirty="0"/>
              <a:t>β</a:t>
            </a:r>
            <a:r>
              <a:rPr lang="en-GB" baseline="-25000" dirty="0"/>
              <a:t>t</a:t>
            </a:r>
            <a:r>
              <a:rPr lang="en-GB" dirty="0"/>
              <a:t>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u="sng" dirty="0" err="1" smtClean="0"/>
              <a:t>mc</a:t>
            </a:r>
            <a:r>
              <a:rPr lang="en-GB" baseline="-25000" dirty="0" err="1" smtClean="0"/>
              <a:t>lt</a:t>
            </a:r>
            <a:r>
              <a:rPr lang="en-GB" dirty="0" smtClean="0"/>
              <a:t>) </a:t>
            </a:r>
            <a:r>
              <a:rPr lang="en-GB" dirty="0"/>
              <a:t>with </a:t>
            </a:r>
            <a:r>
              <a:rPr lang="en-GB" dirty="0">
                <a:sym typeface="Symbol"/>
              </a:rPr>
              <a:t></a:t>
            </a:r>
            <a:r>
              <a:rPr lang="en-GB" baseline="-25000" dirty="0" err="1" smtClean="0"/>
              <a:t>t</a:t>
            </a:r>
            <a:r>
              <a:rPr lang="en-GB" dirty="0" err="1" smtClean="0"/>
              <a:t>d</a:t>
            </a:r>
            <a:r>
              <a:rPr lang="en-GB" baseline="-25000" dirty="0" err="1"/>
              <a:t>t</a:t>
            </a:r>
            <a:r>
              <a:rPr lang="en-GB" dirty="0" smtClean="0"/>
              <a:t>, </a:t>
            </a:r>
            <a:r>
              <a:rPr lang="en-GB" dirty="0"/>
              <a:t>we have </a:t>
            </a:r>
            <a:r>
              <a:rPr lang="en-GB" dirty="0" smtClean="0"/>
              <a:t>equation (1) on previous slide: </a:t>
            </a:r>
            <a:endParaRPr lang="en-GB" dirty="0"/>
          </a:p>
          <a:p>
            <a:pPr marL="355600" indent="0" algn="just">
              <a:buNone/>
            </a:pP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profit</a:t>
            </a:r>
            <a:r>
              <a:rPr lang="en-GB" baseline="-25000" dirty="0" err="1" smtClean="0"/>
              <a:t>ilt</a:t>
            </a:r>
            <a:r>
              <a:rPr lang="en-GB" dirty="0"/>
              <a:t>)= α </a:t>
            </a:r>
            <a:r>
              <a:rPr lang="en-GB" dirty="0" smtClean="0"/>
              <a:t>+β</a:t>
            </a:r>
            <a:r>
              <a:rPr lang="en-GB" baseline="-25000" dirty="0" smtClean="0"/>
              <a:t>t </a:t>
            </a:r>
            <a:r>
              <a:rPr lang="en-GB" dirty="0" err="1" smtClean="0"/>
              <a:t>ln</a:t>
            </a:r>
            <a:r>
              <a:rPr lang="en-GB" dirty="0" smtClean="0"/>
              <a:t>(</a:t>
            </a:r>
            <a:r>
              <a:rPr lang="en-GB" dirty="0" err="1" smtClean="0"/>
              <a:t>mc</a:t>
            </a:r>
            <a:r>
              <a:rPr lang="en-GB" baseline="-25000" dirty="0" err="1" smtClean="0"/>
              <a:t>ilt</a:t>
            </a:r>
            <a:r>
              <a:rPr lang="en-GB" dirty="0"/>
              <a:t>)+ </a:t>
            </a:r>
            <a:r>
              <a:rPr lang="en-GB" dirty="0">
                <a:sym typeface="Symbol"/>
              </a:rPr>
              <a:t></a:t>
            </a:r>
            <a:r>
              <a:rPr lang="en-GB" baseline="-25000" dirty="0" err="1"/>
              <a:t>t</a:t>
            </a:r>
            <a:r>
              <a:rPr lang="en-GB" dirty="0" err="1"/>
              <a:t>d</a:t>
            </a:r>
            <a:r>
              <a:rPr lang="en-GB" baseline="-25000" dirty="0" err="1"/>
              <a:t>t</a:t>
            </a:r>
            <a:r>
              <a:rPr lang="en-GB" baseline="-25000" dirty="0"/>
              <a:t> </a:t>
            </a:r>
            <a:r>
              <a:rPr lang="en-GB" dirty="0" smtClean="0"/>
              <a:t>+</a:t>
            </a:r>
            <a:r>
              <a:rPr lang="en-GB" dirty="0" err="1"/>
              <a:t>u</a:t>
            </a:r>
            <a:r>
              <a:rPr lang="en-GB" baseline="-25000" dirty="0" err="1" smtClean="0"/>
              <a:t>ilt</a:t>
            </a:r>
            <a:endParaRPr lang="en-GB" dirty="0"/>
          </a:p>
          <a:p>
            <a:pPr algn="just"/>
            <a:r>
              <a:rPr lang="en-GB" dirty="0" smtClean="0"/>
              <a:t>The relative concept of the PE indicator (and RPD) is captured </a:t>
            </a:r>
            <a:r>
              <a:rPr lang="en-GB" dirty="0"/>
              <a:t>by time dummy </a:t>
            </a:r>
            <a:r>
              <a:rPr lang="en-GB" dirty="0" err="1" smtClean="0"/>
              <a:t>d</a:t>
            </a:r>
            <a:r>
              <a:rPr lang="en-GB" baseline="-25000" dirty="0" err="1" smtClean="0"/>
              <a:t>t</a:t>
            </a:r>
            <a:r>
              <a:rPr lang="en-GB" baseline="-25000" dirty="0" smtClean="0"/>
              <a:t> </a:t>
            </a:r>
            <a:r>
              <a:rPr lang="en-GB" dirty="0" smtClean="0"/>
              <a:t>(Boone et al., 2007). </a:t>
            </a:r>
          </a:p>
          <a:p>
            <a:pPr algn="just"/>
            <a:r>
              <a:rPr lang="en-US" dirty="0" smtClean="0"/>
              <a:t>The exact identity of the benchmark bank does not matter as it will end up in the time dummy effect.</a:t>
            </a:r>
          </a:p>
        </p:txBody>
      </p:sp>
    </p:spTree>
    <p:extLst>
      <p:ext uri="{BB962C8B-B14F-4D97-AF65-F5344CB8AC3E}">
        <p14:creationId xmlns:p14="http://schemas.microsoft.com/office/powerpoint/2010/main" val="22533517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Estimation </a:t>
            </a:r>
            <a:r>
              <a:rPr lang="en-US" dirty="0" err="1" smtClean="0"/>
              <a:t>Translog</a:t>
            </a:r>
            <a:r>
              <a:rPr lang="en-US" dirty="0" smtClean="0"/>
              <a:t> Cost Function (TCF)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560840" cy="3384376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Step 1 in calculation PE indicator: Estimation of </a:t>
            </a:r>
            <a:r>
              <a:rPr lang="en-US" dirty="0" err="1" smtClean="0"/>
              <a:t>Translog</a:t>
            </a:r>
            <a:r>
              <a:rPr lang="en-US" dirty="0" smtClean="0"/>
              <a:t> Cost Function (TCF):</a:t>
            </a:r>
          </a:p>
          <a:p>
            <a:pPr algn="just"/>
            <a:r>
              <a:rPr lang="en-US" dirty="0" smtClean="0"/>
              <a:t>Standard </a:t>
            </a:r>
            <a:r>
              <a:rPr lang="en-US" dirty="0"/>
              <a:t>approach </a:t>
            </a:r>
            <a:r>
              <a:rPr lang="en-US" dirty="0" smtClean="0"/>
              <a:t>(</a:t>
            </a:r>
            <a:r>
              <a:rPr lang="en-US" dirty="0"/>
              <a:t>Jorgenson, </a:t>
            </a:r>
            <a:r>
              <a:rPr lang="en-US" dirty="0" smtClean="0"/>
              <a:t>1986; </a:t>
            </a:r>
            <a:r>
              <a:rPr lang="en-US" dirty="0" err="1" smtClean="0"/>
              <a:t>Bikker</a:t>
            </a:r>
            <a:r>
              <a:rPr lang="en-US" dirty="0"/>
              <a:t>, </a:t>
            </a:r>
            <a:r>
              <a:rPr lang="en-US" dirty="0" smtClean="0"/>
              <a:t>2004)</a:t>
            </a:r>
          </a:p>
          <a:p>
            <a:pPr algn="just"/>
            <a:r>
              <a:rPr lang="en-US" dirty="0"/>
              <a:t>Costs explained by:</a:t>
            </a:r>
          </a:p>
          <a:p>
            <a:pPr lvl="1" algn="just"/>
            <a:r>
              <a:rPr lang="en-US" dirty="0"/>
              <a:t>Bank input prices (wage rates, deposit rates (price of funding) and price of other expenses) in logs.</a:t>
            </a:r>
          </a:p>
          <a:p>
            <a:pPr lvl="1" algn="just"/>
            <a:r>
              <a:rPr lang="en-US" dirty="0"/>
              <a:t>Bank output components (loans, securities and other services) in logs.</a:t>
            </a:r>
          </a:p>
          <a:p>
            <a:pPr lvl="1" algn="just"/>
            <a:r>
              <a:rPr lang="en-US" dirty="0"/>
              <a:t>Control variable: equity ratio which controls for differences in loan portfolio risk across banks (Berger and </a:t>
            </a:r>
            <a:r>
              <a:rPr lang="en-US" dirty="0" err="1"/>
              <a:t>Mester</a:t>
            </a:r>
            <a:r>
              <a:rPr lang="en-US" dirty="0"/>
              <a:t>, 1997). </a:t>
            </a:r>
          </a:p>
          <a:p>
            <a:pPr algn="just"/>
            <a:r>
              <a:rPr lang="en-US" dirty="0" smtClean="0"/>
              <a:t>Estimate different TCF for each bank group (SOCBs, JSCBs, CCBs and FBs) to improve accuracy of calculation marginal costs.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933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560840" cy="466725"/>
          </a:xfrm>
        </p:spPr>
        <p:txBody>
          <a:bodyPr>
            <a:noAutofit/>
          </a:bodyPr>
          <a:lstStyle/>
          <a:p>
            <a:r>
              <a:rPr lang="en-US" dirty="0" smtClean="0"/>
              <a:t>Robustness tests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560840" cy="3384376"/>
          </a:xfrm>
        </p:spPr>
        <p:txBody>
          <a:bodyPr/>
          <a:lstStyle/>
          <a:p>
            <a:pPr algn="just"/>
            <a:r>
              <a:rPr lang="en-US" dirty="0" err="1" smtClean="0"/>
              <a:t>Panzar-Rosse</a:t>
            </a:r>
            <a:r>
              <a:rPr lang="en-US" dirty="0" smtClean="0"/>
              <a:t> H-statistic:</a:t>
            </a:r>
          </a:p>
          <a:p>
            <a:pPr lvl="1" algn="just"/>
            <a:r>
              <a:rPr lang="en-US" dirty="0" err="1" smtClean="0"/>
              <a:t>Unscaled</a:t>
            </a:r>
            <a:r>
              <a:rPr lang="en-US" dirty="0" smtClean="0"/>
              <a:t> H-statistic</a:t>
            </a:r>
          </a:p>
          <a:p>
            <a:pPr lvl="1" algn="just"/>
            <a:r>
              <a:rPr lang="en-US" dirty="0" smtClean="0"/>
              <a:t>Parametric approach</a:t>
            </a:r>
          </a:p>
          <a:p>
            <a:pPr lvl="1" algn="just"/>
            <a:r>
              <a:rPr lang="en-US" dirty="0" smtClean="0"/>
              <a:t>3-year rolling-window regressions</a:t>
            </a:r>
          </a:p>
          <a:p>
            <a:pPr algn="just"/>
            <a:r>
              <a:rPr lang="en-US" dirty="0" smtClean="0"/>
              <a:t>Lerner index:</a:t>
            </a:r>
          </a:p>
          <a:p>
            <a:pPr lvl="1" algn="just"/>
            <a:r>
              <a:rPr lang="en-US" dirty="0" smtClean="0"/>
              <a:t>Conjectural variation</a:t>
            </a:r>
          </a:p>
          <a:p>
            <a:pPr lvl="1" algn="just"/>
            <a:r>
              <a:rPr lang="en-US" dirty="0" smtClean="0"/>
              <a:t>Alternative marginal costs</a:t>
            </a:r>
            <a:endParaRPr lang="en-US" dirty="0"/>
          </a:p>
          <a:p>
            <a:pPr algn="just"/>
            <a:r>
              <a:rPr lang="en-US" dirty="0" smtClean="0"/>
              <a:t>PE indicator:</a:t>
            </a:r>
          </a:p>
          <a:p>
            <a:pPr lvl="1" algn="just"/>
            <a:r>
              <a:rPr lang="en-US" dirty="0" smtClean="0"/>
              <a:t>Alternative marginal costs</a:t>
            </a:r>
          </a:p>
          <a:p>
            <a:pPr lvl="1" algn="just"/>
            <a:r>
              <a:rPr lang="en-US" dirty="0" smtClean="0"/>
              <a:t>Alternative definition PE indicator (variable profits)</a:t>
            </a:r>
          </a:p>
          <a:p>
            <a:pPr lvl="1" algn="just"/>
            <a:r>
              <a:rPr lang="en-US" dirty="0" smtClean="0"/>
              <a:t>Alternative estimation techniques (2SLS, LIML)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6605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473951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PE indicator Japan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/>
        </p:nvGraphicFramePr>
        <p:xfrm>
          <a:off x="331788" y="1546225"/>
          <a:ext cx="8575675" cy="415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Worksheet" r:id="rId3" imgW="4676584" imgH="2266783" progId="Excel.Sheet.8">
                  <p:embed/>
                </p:oleObj>
              </mc:Choice>
              <mc:Fallback>
                <p:oleObj name="Worksheet" r:id="rId3" imgW="4676584" imgH="2266783" progId="Excel.Sheet.8">
                  <p:embed/>
                  <p:pic>
                    <p:nvPicPr>
                      <p:cNvPr id="0" name="Picture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8" y="1546225"/>
                        <a:ext cx="8575675" cy="415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1757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Summary: How do we analyze it?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just"/>
            <a:r>
              <a:rPr lang="en-US" dirty="0"/>
              <a:t>First paper that combines conventional and new measures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algn="just"/>
            <a:r>
              <a:rPr lang="en-US" dirty="0" smtClean="0"/>
              <a:t>Conventional approaches to measure bank competition (</a:t>
            </a:r>
            <a:r>
              <a:rPr lang="en-US" dirty="0" err="1" smtClean="0"/>
              <a:t>Panzar-Rosse</a:t>
            </a:r>
            <a:r>
              <a:rPr lang="en-US" dirty="0" smtClean="0"/>
              <a:t> H statistic and (elasticity-adjusted) Lerner index).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Relatively new approach to measure bank competition (Profit Elasticity (PE) indicator).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PE indicator: competition rewards efficiency and punishes inefficiency. If markets are more competitive, </a:t>
            </a:r>
            <a:r>
              <a:rPr lang="en-US" i="1" dirty="0" smtClean="0"/>
              <a:t>difference</a:t>
            </a:r>
            <a:r>
              <a:rPr lang="en-US" dirty="0" smtClean="0"/>
              <a:t> in profitability between efficient and less efficient banks is larger.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124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Summary: What are our results?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632848" cy="4032448"/>
          </a:xfrm>
        </p:spPr>
        <p:txBody>
          <a:bodyPr/>
          <a:lstStyle/>
          <a:p>
            <a:pPr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smtClean="0"/>
              <a:t>Results of conventional measures indicate declining competition over time in Chinese loan markets.</a:t>
            </a:r>
          </a:p>
          <a:p>
            <a:pPr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endParaRPr lang="en-US" dirty="0"/>
          </a:p>
          <a:p>
            <a:pPr algn="just">
              <a:spcBef>
                <a:spcPts val="600"/>
              </a:spcBef>
            </a:pPr>
            <a:r>
              <a:rPr lang="en-US" dirty="0" smtClean="0"/>
              <a:t>Relatively new PE indicator shows improving competition.</a:t>
            </a:r>
          </a:p>
          <a:p>
            <a:pPr algn="just">
              <a:spcBef>
                <a:spcPts val="600"/>
              </a:spcBef>
            </a:pPr>
            <a:endParaRPr lang="en-US" dirty="0"/>
          </a:p>
          <a:p>
            <a:pPr algn="just">
              <a:spcBef>
                <a:spcPts val="600"/>
              </a:spcBef>
            </a:pPr>
            <a:r>
              <a:rPr lang="en-US" dirty="0" smtClean="0"/>
              <a:t>Results PE indicator show that financial reform (based on three different indicators) is associated with improving competition (reverse finding for conventional measures) =&gt; not discussed.</a:t>
            </a:r>
          </a:p>
          <a:p>
            <a:pPr algn="just">
              <a:spcBef>
                <a:spcPts val="600"/>
              </a:spcBef>
            </a:pPr>
            <a:endParaRPr lang="en-US" dirty="0" smtClean="0"/>
          </a:p>
          <a:p>
            <a:pPr algn="just">
              <a:spcBef>
                <a:spcPts val="600"/>
              </a:spcBef>
            </a:pPr>
            <a:r>
              <a:rPr lang="en-US" dirty="0" smtClean="0"/>
              <a:t>Results for both conventional and new measures robust for alternative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1562444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Summary: What explains the different results?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844824"/>
            <a:ext cx="7632848" cy="4392488"/>
          </a:xfrm>
        </p:spPr>
        <p:txBody>
          <a:bodyPr/>
          <a:lstStyle/>
          <a:p>
            <a:pPr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smtClean="0"/>
              <a:t>Conventional measures are biased due to regulation of interest rates:</a:t>
            </a:r>
          </a:p>
          <a:p>
            <a:pPr lvl="1"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err="1" smtClean="0"/>
              <a:t>Panzar-Rosse</a:t>
            </a:r>
            <a:r>
              <a:rPr lang="en-US" dirty="0" smtClean="0"/>
              <a:t> H-statistic will overestimate competition when due to interest rate regulation lending and deposit rates move in step.</a:t>
            </a:r>
          </a:p>
          <a:p>
            <a:pPr lvl="1"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smtClean="0"/>
              <a:t>We demonstrate theoretically that the Lerner index is biased when interest regulation is binding.</a:t>
            </a:r>
          </a:p>
          <a:p>
            <a:pPr lvl="1"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smtClean="0"/>
              <a:t>The elasticity-adjusted Lerner index will overestimate competition when regulation of lending rate is binding.</a:t>
            </a:r>
          </a:p>
          <a:p>
            <a:pPr algn="just">
              <a:spcBef>
                <a:spcPts val="600"/>
              </a:spcBef>
              <a:tabLst>
                <a:tab pos="717550" algn="l"/>
                <a:tab pos="808038" algn="l"/>
                <a:tab pos="896938" algn="l"/>
              </a:tabLst>
            </a:pPr>
            <a:r>
              <a:rPr lang="en-US" dirty="0" smtClean="0"/>
              <a:t>We prove theoretically that the model underlying the PE indicator is robust under interest rate regulation.</a:t>
            </a:r>
          </a:p>
        </p:txBody>
      </p:sp>
    </p:spTree>
    <p:extLst>
      <p:ext uri="{BB962C8B-B14F-4D97-AF65-F5344CB8AC3E}">
        <p14:creationId xmlns:p14="http://schemas.microsoft.com/office/powerpoint/2010/main" val="1569238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Structure presentation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2132856"/>
            <a:ext cx="7488832" cy="4248472"/>
          </a:xfrm>
        </p:spPr>
        <p:txBody>
          <a:bodyPr/>
          <a:lstStyle/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Institutional framework: Chinese banking.</a:t>
            </a:r>
          </a:p>
          <a:p>
            <a:pPr marL="514350" indent="-514350" algn="just">
              <a:buFont typeface="+mj-lt"/>
              <a:buAutoNum type="romanUcPeriod"/>
            </a:pPr>
            <a:endParaRPr lang="en-US" dirty="0" smtClean="0"/>
          </a:p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Methodological framework PE indicator.</a:t>
            </a:r>
          </a:p>
          <a:p>
            <a:pPr marL="514350" indent="-514350" algn="just">
              <a:buFont typeface="+mj-lt"/>
              <a:buAutoNum type="romanUcPeriod"/>
            </a:pPr>
            <a:endParaRPr lang="en-US" dirty="0"/>
          </a:p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Results conventional vs. new measures.</a:t>
            </a:r>
          </a:p>
          <a:p>
            <a:pPr marL="514350" indent="-514350" algn="just">
              <a:buFont typeface="+mj-lt"/>
              <a:buAutoNum type="romanUcPeriod"/>
            </a:pPr>
            <a:endParaRPr lang="en-US" dirty="0"/>
          </a:p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Conclusions.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699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I. Chinese banking: financial reform.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632848" cy="4248472"/>
          </a:xfrm>
        </p:spPr>
        <p:txBody>
          <a:bodyPr/>
          <a:lstStyle/>
          <a:p>
            <a:pPr algn="just"/>
            <a:r>
              <a:rPr lang="en-US" dirty="0" smtClean="0"/>
              <a:t>Financial reform (1978-1993, 1994-2002, 2003-present).</a:t>
            </a:r>
          </a:p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November 2001: membership WTO approved.</a:t>
            </a:r>
          </a:p>
          <a:p>
            <a:pPr marL="514350" indent="-514350" algn="just">
              <a:buFont typeface="+mj-lt"/>
              <a:buAutoNum type="romanUcPeriod"/>
            </a:pPr>
            <a:r>
              <a:rPr lang="en-US" dirty="0"/>
              <a:t>Interest rate </a:t>
            </a:r>
            <a:r>
              <a:rPr lang="en-US" dirty="0" smtClean="0"/>
              <a:t>deregulation:</a:t>
            </a:r>
          </a:p>
          <a:p>
            <a:pPr lvl="1" algn="just"/>
            <a:r>
              <a:rPr lang="en-US" dirty="0"/>
              <a:t>October 2004: elimination deposit rate floor and lending rate ceiling.</a:t>
            </a:r>
          </a:p>
          <a:p>
            <a:pPr lvl="1" algn="just"/>
            <a:r>
              <a:rPr lang="en-US" dirty="0"/>
              <a:t>Remaining deposit rate ceiling (binding) and lending rate floor (non-binding) (</a:t>
            </a:r>
            <a:r>
              <a:rPr lang="en-GB" dirty="0" err="1"/>
              <a:t>Feyzioğlu</a:t>
            </a:r>
            <a:r>
              <a:rPr lang="en-GB" dirty="0"/>
              <a:t> et al., 2009; He and Wang, 2011; Ma et al., 2011).</a:t>
            </a:r>
          </a:p>
          <a:p>
            <a:pPr lvl="1" algn="just"/>
            <a:r>
              <a:rPr lang="en-US" dirty="0"/>
              <a:t>Deposit rates capped at reference rates (until June 2012: 1.1x RR)</a:t>
            </a:r>
          </a:p>
          <a:p>
            <a:pPr marL="514350" indent="-514350" algn="just">
              <a:buFont typeface="+mj-lt"/>
              <a:buAutoNum type="romanUcPeriod"/>
            </a:pPr>
            <a:r>
              <a:rPr lang="en-US" dirty="0" smtClean="0"/>
              <a:t>Reform of credit control system (binding credit plan system abolished in 1998) and other reforms.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1366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7473951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I. Empirical studies on Chinese banking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1560" y="1772816"/>
            <a:ext cx="8064896" cy="4248472"/>
          </a:xfrm>
        </p:spPr>
        <p:txBody>
          <a:bodyPr/>
          <a:lstStyle/>
          <a:p>
            <a:pPr algn="just"/>
            <a:r>
              <a:rPr lang="en-US" dirty="0" smtClean="0"/>
              <a:t>Most on efficiency (Berger et al., JBF 2009; Fu and Heffernan, JBF 2009 and AFE 2010; Matthews et al., HKMA 2009). </a:t>
            </a:r>
          </a:p>
          <a:p>
            <a:pPr algn="just"/>
            <a:r>
              <a:rPr lang="en-US" dirty="0" smtClean="0"/>
              <a:t>Financial reform (Berger et al., JBF 2010; </a:t>
            </a:r>
            <a:r>
              <a:rPr lang="en-US" dirty="0" err="1" smtClean="0"/>
              <a:t>Hasan</a:t>
            </a:r>
            <a:r>
              <a:rPr lang="en-US" dirty="0" smtClean="0"/>
              <a:t> and </a:t>
            </a:r>
            <a:r>
              <a:rPr lang="en-US" dirty="0" err="1" smtClean="0"/>
              <a:t>Xie</a:t>
            </a:r>
            <a:r>
              <a:rPr lang="en-US" dirty="0" smtClean="0"/>
              <a:t>, BOFIT 2012).</a:t>
            </a:r>
          </a:p>
          <a:p>
            <a:pPr algn="just"/>
            <a:r>
              <a:rPr lang="en-US" dirty="0" smtClean="0"/>
              <a:t>Few on competition, both with H-stat (Yuan, JAE 2006; </a:t>
            </a:r>
            <a:r>
              <a:rPr lang="en-US" dirty="0" err="1" smtClean="0"/>
              <a:t>Bikker</a:t>
            </a:r>
            <a:r>
              <a:rPr lang="en-US" dirty="0" smtClean="0"/>
              <a:t> et al., DNB 2007; Fu, BFR 2009) and Lerner index</a:t>
            </a:r>
            <a:r>
              <a:rPr lang="en-GB" dirty="0"/>
              <a:t> </a:t>
            </a:r>
            <a:r>
              <a:rPr lang="en-GB" dirty="0" smtClean="0"/>
              <a:t>(</a:t>
            </a:r>
            <a:r>
              <a:rPr lang="en-GB" dirty="0" err="1" smtClean="0"/>
              <a:t>Fungáčová</a:t>
            </a:r>
            <a:r>
              <a:rPr lang="en-GB" dirty="0" smtClean="0"/>
              <a:t> </a:t>
            </a:r>
            <a:r>
              <a:rPr lang="en-GB" dirty="0"/>
              <a:t>et al</a:t>
            </a:r>
            <a:r>
              <a:rPr lang="en-GB" dirty="0" smtClean="0"/>
              <a:t>., BOFIT 2012; </a:t>
            </a:r>
            <a:r>
              <a:rPr lang="en-GB" dirty="0" err="1" smtClean="0"/>
              <a:t>Soedarmono</a:t>
            </a:r>
            <a:r>
              <a:rPr lang="en-GB" dirty="0" smtClean="0"/>
              <a:t> et al., JIFM 2013): </a:t>
            </a:r>
            <a:r>
              <a:rPr lang="en-GB" u="sng" dirty="0" smtClean="0"/>
              <a:t>d</a:t>
            </a:r>
            <a:r>
              <a:rPr lang="en-US" u="sng" dirty="0" err="1" smtClean="0"/>
              <a:t>eclining</a:t>
            </a:r>
            <a:r>
              <a:rPr lang="en-US" u="sng" dirty="0" smtClean="0"/>
              <a:t> competition</a:t>
            </a:r>
            <a:r>
              <a:rPr lang="en-US" dirty="0" smtClean="0"/>
              <a:t>.</a:t>
            </a:r>
          </a:p>
          <a:p>
            <a:pPr algn="just"/>
            <a:r>
              <a:rPr lang="en-GB" dirty="0" err="1" smtClean="0"/>
              <a:t>Fungáčová</a:t>
            </a:r>
            <a:r>
              <a:rPr lang="en-GB" dirty="0" smtClean="0"/>
              <a:t> </a:t>
            </a:r>
            <a:r>
              <a:rPr lang="en-GB" dirty="0"/>
              <a:t>et al. (</a:t>
            </a:r>
            <a:r>
              <a:rPr lang="en-GB" dirty="0" smtClean="0"/>
              <a:t>2012): “… </a:t>
            </a:r>
            <a:r>
              <a:rPr lang="en-GB" i="1" dirty="0" smtClean="0"/>
              <a:t>It </a:t>
            </a:r>
            <a:r>
              <a:rPr lang="en-GB" i="1" dirty="0"/>
              <a:t>is somewhat remarkable that China’s accession to WTO has not led to greater competition in the banking industry</a:t>
            </a:r>
            <a:r>
              <a:rPr lang="en-GB" dirty="0"/>
              <a:t>.” </a:t>
            </a:r>
            <a:endParaRPr lang="en-GB" dirty="0" smtClean="0"/>
          </a:p>
          <a:p>
            <a:pPr algn="just"/>
            <a:r>
              <a:rPr lang="en-US" dirty="0" smtClean="0"/>
              <a:t>Puzzle: despite process of financial reform, conventional measures show bank competition in China declining over time.</a:t>
            </a:r>
          </a:p>
          <a:p>
            <a:pPr algn="just"/>
            <a:r>
              <a:rPr lang="en-US" dirty="0" smtClean="0"/>
              <a:t>Empirical evidence EMEs: financial reform improved competition.</a:t>
            </a:r>
          </a:p>
        </p:txBody>
      </p:sp>
    </p:spTree>
    <p:extLst>
      <p:ext uri="{BB962C8B-B14F-4D97-AF65-F5344CB8AC3E}">
        <p14:creationId xmlns:p14="http://schemas.microsoft.com/office/powerpoint/2010/main" val="1821366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I. Our sample of banks in China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772816"/>
            <a:ext cx="7488832" cy="4248472"/>
          </a:xfrm>
        </p:spPr>
        <p:txBody>
          <a:bodyPr/>
          <a:lstStyle/>
          <a:p>
            <a:pPr algn="just"/>
            <a:r>
              <a:rPr lang="en-US" dirty="0"/>
              <a:t>State Owned Commercial Banks (SOCBs): Bank of China, Agricultural Bank of China, China Construction Bank and Industrial and Commercial Bank of China (“Big Four”). Provide nationwide wholesale and retail banking services. </a:t>
            </a:r>
            <a:endParaRPr lang="en-US" dirty="0" smtClean="0"/>
          </a:p>
          <a:p>
            <a:pPr algn="just"/>
            <a:r>
              <a:rPr lang="en-US" dirty="0"/>
              <a:t>Joint Stock Commercial Banks (JSCBs) (13): </a:t>
            </a:r>
            <a:r>
              <a:rPr lang="en-US" dirty="0" smtClean="0"/>
              <a:t>partially </a:t>
            </a:r>
            <a:r>
              <a:rPr lang="en-US" dirty="0"/>
              <a:t>owned by local government, state owned enterprises and private sector. Operate at national and regional level</a:t>
            </a:r>
            <a:r>
              <a:rPr lang="en-US" dirty="0" smtClean="0"/>
              <a:t>.</a:t>
            </a:r>
          </a:p>
          <a:p>
            <a:pPr algn="just"/>
            <a:r>
              <a:rPr lang="en-US" dirty="0"/>
              <a:t>City Commercial Banks (CCBs): </a:t>
            </a:r>
            <a:r>
              <a:rPr lang="en-US" dirty="0" smtClean="0"/>
              <a:t>operate </a:t>
            </a:r>
            <a:r>
              <a:rPr lang="en-US" dirty="0"/>
              <a:t>at city level. In recent years though, this geographic restriction has been </a:t>
            </a:r>
            <a:r>
              <a:rPr lang="en-US" dirty="0" smtClean="0"/>
              <a:t>loosened.</a:t>
            </a:r>
          </a:p>
          <a:p>
            <a:pPr algn="just"/>
            <a:r>
              <a:rPr lang="en-US" dirty="0"/>
              <a:t>Foreign banks (FBs): </a:t>
            </a:r>
            <a:r>
              <a:rPr lang="en-US" dirty="0" smtClean="0"/>
              <a:t>foreign </a:t>
            </a:r>
            <a:r>
              <a:rPr lang="en-US" dirty="0"/>
              <a:t>exchange services nationwide, </a:t>
            </a:r>
            <a:r>
              <a:rPr lang="en-US" dirty="0" err="1"/>
              <a:t>renminbi</a:t>
            </a:r>
            <a:r>
              <a:rPr lang="en-US" dirty="0"/>
              <a:t> services at city level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In total 127 different banks, 714 observations.</a:t>
            </a:r>
          </a:p>
        </p:txBody>
      </p:sp>
    </p:spTree>
    <p:extLst>
      <p:ext uri="{BB962C8B-B14F-4D97-AF65-F5344CB8AC3E}">
        <p14:creationId xmlns:p14="http://schemas.microsoft.com/office/powerpoint/2010/main" val="1821366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S_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ople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ldings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lain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BIS_ E</Template>
  <TotalTime>0</TotalTime>
  <Words>2405</Words>
  <Application>Microsoft Office PowerPoint</Application>
  <PresentationFormat>On-screen Show (4:3)</PresentationFormat>
  <Paragraphs>245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BIS_ E</vt:lpstr>
      <vt:lpstr>1_People_images</vt:lpstr>
      <vt:lpstr>2_Buildings_images</vt:lpstr>
      <vt:lpstr>3_Plain</vt:lpstr>
      <vt:lpstr>Worksheet</vt:lpstr>
      <vt:lpstr>Measuring bank competition in China:  A comparison of new versus conventional approaches applied to loan markets.</vt:lpstr>
      <vt:lpstr>Summary: What do we analyze?</vt:lpstr>
      <vt:lpstr>Summary: How do we analyze it?</vt:lpstr>
      <vt:lpstr>Summary: What are our results?</vt:lpstr>
      <vt:lpstr>Summary: What explains the different results?</vt:lpstr>
      <vt:lpstr>Structure presentation</vt:lpstr>
      <vt:lpstr>I. Chinese banking: financial reform.</vt:lpstr>
      <vt:lpstr>I. Empirical studies on Chinese banking</vt:lpstr>
      <vt:lpstr>I. Our sample of banks in China</vt:lpstr>
      <vt:lpstr>II. New measure: Profit Elasticity (PE) indicator.</vt:lpstr>
      <vt:lpstr>II. PE indicator.</vt:lpstr>
      <vt:lpstr>III. Results: conventional measures, Panzar-Rosse H-statistic and (elasticity-adjusted) Lerner index.</vt:lpstr>
      <vt:lpstr>III. Results: new measure, PE indicator.</vt:lpstr>
      <vt:lpstr>III. Results: new measure, PE indicator. </vt:lpstr>
      <vt:lpstr>III. Results: new measure, PE indicator. </vt:lpstr>
      <vt:lpstr>III. Results: PE indicator and financial repression. </vt:lpstr>
      <vt:lpstr>III. Results: PE indicator and financial reform </vt:lpstr>
      <vt:lpstr>IV. Conclusions: H-stat less appropriate for China.</vt:lpstr>
      <vt:lpstr>IV. Conclusions: Lerner-index less appropriate for China.</vt:lpstr>
      <vt:lpstr>IV. Conclusions: PE indicator better suited for China.</vt:lpstr>
      <vt:lpstr>Annex (not to be presented, for reference only)</vt:lpstr>
      <vt:lpstr>Interest rate deregulation in China</vt:lpstr>
      <vt:lpstr>Model PE indicator: Relative Profit Differences (RPD).</vt:lpstr>
      <vt:lpstr>PE indicator is estimated in relative terms</vt:lpstr>
      <vt:lpstr>Estimation Translog Cost Function (TCF)</vt:lpstr>
      <vt:lpstr>Robustness tests</vt:lpstr>
      <vt:lpstr>PE indicator Japan</vt:lpstr>
    </vt:vector>
  </TitlesOfParts>
  <Company>Bank for International Settlements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competition in China</dc:title>
  <dc:creator>Van Rixtel, Adrian</dc:creator>
  <cp:lastModifiedBy>Van Rixtel, Adrian</cp:lastModifiedBy>
  <cp:revision>301</cp:revision>
  <cp:lastPrinted>2014-01-10T11:20:02Z</cp:lastPrinted>
  <dcterms:created xsi:type="dcterms:W3CDTF">2012-11-23T16:35:34Z</dcterms:created>
  <dcterms:modified xsi:type="dcterms:W3CDTF">2014-01-10T13:05:41Z</dcterms:modified>
</cp:coreProperties>
</file>