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Default Extension="xlsx" ContentType="application/vnd.openxmlformats-officedocument.spreadsheetml.sheet"/>
  <Override PartName="/ppt/charts/chart4.xml" ContentType="application/vnd.openxmlformats-officedocument.drawingml.chart+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59" r:id="rId1"/>
  </p:sldMasterIdLst>
  <p:notesMasterIdLst>
    <p:notesMasterId r:id="rId16"/>
  </p:notesMasterIdLst>
  <p:handoutMasterIdLst>
    <p:handoutMasterId r:id="rId17"/>
  </p:handoutMasterIdLst>
  <p:sldIdLst>
    <p:sldId id="281" r:id="rId2"/>
    <p:sldId id="257" r:id="rId3"/>
    <p:sldId id="308" r:id="rId4"/>
    <p:sldId id="294" r:id="rId5"/>
    <p:sldId id="299" r:id="rId6"/>
    <p:sldId id="298" r:id="rId7"/>
    <p:sldId id="300" r:id="rId8"/>
    <p:sldId id="297" r:id="rId9"/>
    <p:sldId id="316" r:id="rId10"/>
    <p:sldId id="301" r:id="rId11"/>
    <p:sldId id="312" r:id="rId12"/>
    <p:sldId id="310" r:id="rId13"/>
    <p:sldId id="295" r:id="rId14"/>
    <p:sldId id="314" r:id="rId15"/>
  </p:sldIdLst>
  <p:sldSz cx="9144000" cy="6858000" type="screen4x3"/>
  <p:notesSz cx="6797675" cy="9926638"/>
  <p:defaultTextStyle>
    <a:defPPr>
      <a:defRPr lang="en-US"/>
    </a:defPPr>
    <a:lvl1pPr algn="l" defTabSz="457200" rtl="0" fontAlgn="base">
      <a:spcBef>
        <a:spcPct val="0"/>
      </a:spcBef>
      <a:spcAft>
        <a:spcPct val="0"/>
      </a:spcAft>
      <a:defRPr kumimoji="1" sz="3200" kern="1200">
        <a:solidFill>
          <a:schemeClr val="tx1"/>
        </a:solidFill>
        <a:latin typeface="Arial" charset="0"/>
        <a:ea typeface="新細明體" charset="-120"/>
        <a:cs typeface="+mn-cs"/>
      </a:defRPr>
    </a:lvl1pPr>
    <a:lvl2pPr marL="457200" algn="l" defTabSz="457200" rtl="0" fontAlgn="base">
      <a:spcBef>
        <a:spcPct val="0"/>
      </a:spcBef>
      <a:spcAft>
        <a:spcPct val="0"/>
      </a:spcAft>
      <a:defRPr kumimoji="1" sz="3200" kern="1200">
        <a:solidFill>
          <a:schemeClr val="tx1"/>
        </a:solidFill>
        <a:latin typeface="Arial" charset="0"/>
        <a:ea typeface="新細明體" charset="-120"/>
        <a:cs typeface="+mn-cs"/>
      </a:defRPr>
    </a:lvl2pPr>
    <a:lvl3pPr marL="914400" algn="l" defTabSz="457200" rtl="0" fontAlgn="base">
      <a:spcBef>
        <a:spcPct val="0"/>
      </a:spcBef>
      <a:spcAft>
        <a:spcPct val="0"/>
      </a:spcAft>
      <a:defRPr kumimoji="1" sz="3200" kern="1200">
        <a:solidFill>
          <a:schemeClr val="tx1"/>
        </a:solidFill>
        <a:latin typeface="Arial" charset="0"/>
        <a:ea typeface="新細明體" charset="-120"/>
        <a:cs typeface="+mn-cs"/>
      </a:defRPr>
    </a:lvl3pPr>
    <a:lvl4pPr marL="1371600" algn="l" defTabSz="457200" rtl="0" fontAlgn="base">
      <a:spcBef>
        <a:spcPct val="0"/>
      </a:spcBef>
      <a:spcAft>
        <a:spcPct val="0"/>
      </a:spcAft>
      <a:defRPr kumimoji="1" sz="3200" kern="1200">
        <a:solidFill>
          <a:schemeClr val="tx1"/>
        </a:solidFill>
        <a:latin typeface="Arial" charset="0"/>
        <a:ea typeface="新細明體" charset="-120"/>
        <a:cs typeface="+mn-cs"/>
      </a:defRPr>
    </a:lvl4pPr>
    <a:lvl5pPr marL="1828800" algn="l" defTabSz="457200" rtl="0" fontAlgn="base">
      <a:spcBef>
        <a:spcPct val="0"/>
      </a:spcBef>
      <a:spcAft>
        <a:spcPct val="0"/>
      </a:spcAft>
      <a:defRPr kumimoji="1" sz="3200" kern="1200">
        <a:solidFill>
          <a:schemeClr val="tx1"/>
        </a:solidFill>
        <a:latin typeface="Arial" charset="0"/>
        <a:ea typeface="新細明體" charset="-120"/>
        <a:cs typeface="+mn-cs"/>
      </a:defRPr>
    </a:lvl5pPr>
    <a:lvl6pPr marL="2286000" algn="l" defTabSz="914400" rtl="0" eaLnBrk="1" latinLnBrk="0" hangingPunct="1">
      <a:defRPr kumimoji="1" sz="3200" kern="1200">
        <a:solidFill>
          <a:schemeClr val="tx1"/>
        </a:solidFill>
        <a:latin typeface="Arial" charset="0"/>
        <a:ea typeface="新細明體" charset="-120"/>
        <a:cs typeface="+mn-cs"/>
      </a:defRPr>
    </a:lvl6pPr>
    <a:lvl7pPr marL="2743200" algn="l" defTabSz="914400" rtl="0" eaLnBrk="1" latinLnBrk="0" hangingPunct="1">
      <a:defRPr kumimoji="1" sz="3200" kern="1200">
        <a:solidFill>
          <a:schemeClr val="tx1"/>
        </a:solidFill>
        <a:latin typeface="Arial" charset="0"/>
        <a:ea typeface="新細明體" charset="-120"/>
        <a:cs typeface="+mn-cs"/>
      </a:defRPr>
    </a:lvl7pPr>
    <a:lvl8pPr marL="3200400" algn="l" defTabSz="914400" rtl="0" eaLnBrk="1" latinLnBrk="0" hangingPunct="1">
      <a:defRPr kumimoji="1" sz="3200" kern="1200">
        <a:solidFill>
          <a:schemeClr val="tx1"/>
        </a:solidFill>
        <a:latin typeface="Arial" charset="0"/>
        <a:ea typeface="新細明體" charset="-120"/>
        <a:cs typeface="+mn-cs"/>
      </a:defRPr>
    </a:lvl8pPr>
    <a:lvl9pPr marL="3657600" algn="l" defTabSz="914400" rtl="0" eaLnBrk="1" latinLnBrk="0" hangingPunct="1">
      <a:defRPr kumimoji="1" sz="3200" kern="1200">
        <a:solidFill>
          <a:schemeClr val="tx1"/>
        </a:solidFill>
        <a:latin typeface="Arial" charset="0"/>
        <a:ea typeface="新細明體" charset="-120"/>
        <a:cs typeface="+mn-cs"/>
      </a:defRPr>
    </a:lvl9pPr>
  </p:defaultTextStyle>
  <p:extLst>
    <p:ext uri="{EFAFB233-063F-42B5-8137-9DF3F51BA10A}">
      <p15:sldGuideLst xmlns="" xmlns:p15="http://schemas.microsoft.com/office/powerpoint/2012/main">
        <p15:guide id="1" orient="horz" pos="754" userDrawn="1">
          <p15:clr>
            <a:srgbClr val="A4A3A4"/>
          </p15:clr>
        </p15:guide>
        <p15:guide id="2" pos="295" userDrawn="1">
          <p15:clr>
            <a:srgbClr val="A4A3A4"/>
          </p15:clr>
        </p15:guide>
        <p15:guide id="3" pos="2980" userDrawn="1">
          <p15:clr>
            <a:srgbClr val="A4A3A4"/>
          </p15:clr>
        </p15:guide>
        <p15:guide id="4" pos="5465" userDrawn="1">
          <p15:clr>
            <a:srgbClr val="A4A3A4"/>
          </p15:clr>
        </p15:guide>
        <p15:guide id="5" orient="horz" pos="210" userDrawn="1">
          <p15:clr>
            <a:srgbClr val="A4A3A4"/>
          </p15:clr>
        </p15:guide>
        <p15:guide id="6" pos="340" userDrawn="1">
          <p15:clr>
            <a:srgbClr val="A4A3A4"/>
          </p15:clr>
        </p15:guide>
        <p15:guide id="7" orient="horz" pos="1253" userDrawn="1">
          <p15:clr>
            <a:srgbClr val="A4A3A4"/>
          </p15:clr>
        </p15:guide>
        <p15:guide id="8" orient="horz" pos="3475" userDrawn="1">
          <p15:clr>
            <a:srgbClr val="A4A3A4"/>
          </p15:clr>
        </p15:guide>
        <p15:guide id="9" orient="horz" pos="527">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9" frameSlides="1"/>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203F76"/>
    <a:srgbClr val="3364BB"/>
    <a:srgbClr val="E8D1FF"/>
    <a:srgbClr val="240048"/>
    <a:srgbClr val="5600AC"/>
    <a:srgbClr val="6600CC"/>
    <a:srgbClr val="45008A"/>
    <a:srgbClr val="5400A8"/>
    <a:srgbClr val="D9B3FF"/>
    <a:srgbClr val="23004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等深淺樣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中等深淺樣式 3 - 輔色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中等深淺樣式 4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淺色樣式 1 - 輔色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113A9D2-9D6B-4929-AA2D-F23B5EE8CBE7}" styleName="佈景主題樣式 2 - 輔色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淺色樣式 2 - 輔色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等深淺樣式 1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70" autoAdjust="0"/>
    <p:restoredTop sz="99228" autoAdjust="0"/>
  </p:normalViewPr>
  <p:slideViewPr>
    <p:cSldViewPr snapToObjects="1">
      <p:cViewPr>
        <p:scale>
          <a:sx n="70" d="100"/>
          <a:sy n="70" d="100"/>
        </p:scale>
        <p:origin x="-1368" y="-72"/>
      </p:cViewPr>
      <p:guideLst>
        <p:guide orient="horz" pos="754"/>
        <p:guide orient="horz" pos="210"/>
        <p:guide orient="horz" pos="1253"/>
        <p:guide orient="horz" pos="3475"/>
        <p:guide orient="horz" pos="527"/>
        <p:guide pos="295"/>
        <p:guide pos="2980"/>
        <p:guide pos="5465"/>
        <p:guide pos="3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Objects="1" showGuides="1">
      <p:cViewPr varScale="1">
        <p:scale>
          <a:sx n="86" d="100"/>
          <a:sy n="86" d="100"/>
        </p:scale>
        <p:origin x="2892" y="6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ymkwong\My%20Documents\&#28023;&#36890;&#22269;&#38469;&#20154;&#27665;&#24065;&#25237;&#36164;&#20135;&#21697;&#30332;&#23637;&#21450;&#24066;&#22580;&#38928;&#28204;PPT\Graph.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user\Desktop\CNH\Excel3Dscatterplotv2_1\Scatterplot3D_v21.xlsm" TargetMode="Externa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___2.xlsx"/></Relationships>
</file>

<file path=ppt/charts/_rels/chart5.xml.rels><?xml version="1.0" encoding="UTF-8" standalone="yes"?>
<Relationships xmlns="http://schemas.openxmlformats.org/package/2006/relationships"><Relationship Id="rId1" Type="http://schemas.openxmlformats.org/officeDocument/2006/relationships/oleObject" Target="file:///F:\&#25105;&#30340;&#37239;&#30424;\&#30740;&#31350;&#26434;&#39033;\RQFII&#30456;&#20851;\RQFII&#22522;&#26412;&#24773;&#2091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zh-TW"/>
  <c:chart>
    <c:title>
      <c:tx>
        <c:rich>
          <a:bodyPr rot="0" spcFirstLastPara="1" vertOverflow="ellipsis" vert="horz" wrap="square" anchor="ctr" anchorCtr="1"/>
          <a:lstStyle/>
          <a:p>
            <a:pPr marL="0" marR="0" indent="0" algn="ctr" defTabSz="914400" rtl="0" eaLnBrk="1" fontAlgn="base" latinLnBrk="0" hangingPunct="1">
              <a:lnSpc>
                <a:spcPct val="100000"/>
              </a:lnSpc>
              <a:spcBef>
                <a:spcPts val="0"/>
              </a:spcBef>
              <a:spcAft>
                <a:spcPts val="0"/>
              </a:spcAft>
              <a:buClrTx/>
              <a:buSzTx/>
              <a:buFontTx/>
              <a:buNone/>
              <a:tabLst/>
              <a:defRPr sz="1200" b="1" i="0" u="none" strike="noStrike" kern="1200" cap="none" baseline="0">
                <a:solidFill>
                  <a:prstClr val="white">
                    <a:lumMod val="85000"/>
                  </a:prstClr>
                </a:solidFill>
                <a:latin typeface="+mn-lt"/>
                <a:ea typeface="+mn-ea"/>
                <a:cs typeface="+mn-cs"/>
              </a:defRPr>
            </a:pPr>
            <a:r>
              <a:rPr kumimoji="1" lang="zh-CN" sz="1200" b="1" u="sng" dirty="0" smtClean="0">
                <a:effectLst/>
                <a:latin typeface="微软雅黑" panose="020B0503020204020204" pitchFamily="34" charset="-122"/>
                <a:ea typeface="微软雅黑" panose="020B0503020204020204" pitchFamily="34" charset="-122"/>
              </a:rPr>
              <a:t>人民幣擠身金球十大交閉最頻繁貨幣榜單</a:t>
            </a:r>
            <a:endParaRPr kumimoji="1" lang="en-US" altLang="zh-CN" sz="1200" b="1" u="sng" dirty="0" smtClean="0">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ts val="0"/>
              </a:spcBef>
              <a:spcAft>
                <a:spcPts val="0"/>
              </a:spcAft>
              <a:buClrTx/>
              <a:buSzTx/>
              <a:buFontTx/>
              <a:buNone/>
              <a:tabLst/>
              <a:defRPr sz="1200" b="1" i="0" u="none" strike="noStrike" kern="1200" cap="none" baseline="0">
                <a:solidFill>
                  <a:prstClr val="white">
                    <a:lumMod val="85000"/>
                  </a:prstClr>
                </a:solidFill>
                <a:latin typeface="+mn-lt"/>
                <a:ea typeface="+mn-ea"/>
                <a:cs typeface="+mn-cs"/>
              </a:defRPr>
            </a:pPr>
            <a:r>
              <a:rPr kumimoji="1" lang="zh-CN" sz="1200" dirty="0" smtClean="0">
                <a:effectLst/>
                <a:latin typeface="微软雅黑" panose="020B0503020204020204" pitchFamily="34" charset="-122"/>
                <a:ea typeface="微软雅黑" panose="020B0503020204020204" pitchFamily="34" charset="-122"/>
              </a:rPr>
              <a:t>日均交易份額</a:t>
            </a:r>
            <a:r>
              <a:rPr kumimoji="1" lang="en-US" sz="1200" dirty="0" smtClean="0">
                <a:effectLst/>
                <a:latin typeface="微软雅黑" panose="020B0503020204020204" pitchFamily="34" charset="-122"/>
                <a:ea typeface="微软雅黑" panose="020B0503020204020204" pitchFamily="34" charset="-122"/>
              </a:rPr>
              <a:t>*</a:t>
            </a:r>
            <a:r>
              <a:rPr kumimoji="1" lang="zh-TW" sz="1200" dirty="0" smtClean="0">
                <a:effectLst/>
                <a:latin typeface="微软雅黑" panose="020B0503020204020204" pitchFamily="34" charset="-122"/>
                <a:ea typeface="微软雅黑" panose="020B0503020204020204" pitchFamily="34" charset="-122"/>
              </a:rPr>
              <a:t>及排名</a:t>
            </a:r>
            <a:endParaRPr lang="en-US" sz="1200" dirty="0" smtClean="0">
              <a:effectLst/>
              <a:latin typeface="微软雅黑" panose="020B0503020204020204" pitchFamily="34" charset="-122"/>
              <a:ea typeface="微软雅黑" panose="020B0503020204020204" pitchFamily="34" charset="-122"/>
            </a:endParaRPr>
          </a:p>
        </c:rich>
      </c:tx>
      <c:layout/>
      <c:spPr>
        <a:noFill/>
        <a:ln>
          <a:noFill/>
        </a:ln>
        <a:effectLst/>
      </c:spPr>
    </c:title>
    <c:plotArea>
      <c:layout>
        <c:manualLayout>
          <c:layoutTarget val="inner"/>
          <c:xMode val="edge"/>
          <c:yMode val="edge"/>
          <c:x val="0.10437472510392312"/>
          <c:y val="0.30182958592549691"/>
          <c:w val="0.7938022467897099"/>
          <c:h val="0.5892066646429166"/>
        </c:manualLayout>
      </c:layout>
      <c:barChart>
        <c:barDir val="bar"/>
        <c:grouping val="clustered"/>
        <c:ser>
          <c:idx val="0"/>
          <c:order val="0"/>
          <c:tx>
            <c:strRef>
              <c:f>Sheet1!$B$1</c:f>
              <c:strCache>
                <c:ptCount val="1"/>
                <c:pt idx="0">
                  <c:v>2010</c:v>
                </c:pt>
              </c:strCache>
            </c:strRef>
          </c:tx>
          <c:spPr>
            <a:noFill/>
            <a:ln w="9525" cap="flat" cmpd="sng" algn="ctr">
              <a:solidFill>
                <a:schemeClr val="accent1"/>
              </a:solidFill>
              <a:miter lim="800000"/>
            </a:ln>
            <a:effectLst>
              <a:glow rad="63500">
                <a:schemeClr val="accent1">
                  <a:satMod val="175000"/>
                  <a:alpha val="25000"/>
                </a:schemeClr>
              </a:glow>
            </a:effectLst>
          </c:spPr>
          <c:dLbls>
            <c:spPr>
              <a:noFill/>
              <a:ln>
                <a:noFill/>
              </a:ln>
              <a:effectLst/>
            </c:spPr>
            <c:txPr>
              <a:bodyPr/>
              <a:lstStyle/>
              <a:p>
                <a:pPr>
                  <a:defRPr sz="600">
                    <a:solidFill>
                      <a:schemeClr val="tx2">
                        <a:lumMod val="20000"/>
                        <a:lumOff val="80000"/>
                      </a:schemeClr>
                    </a:solidFill>
                    <a:latin typeface="+mj-lt"/>
                  </a:defRPr>
                </a:pPr>
                <a:endParaRPr lang="zh-TW"/>
              </a:p>
            </c:txPr>
            <c:dLblPos val="outEnd"/>
            <c:showVal val="1"/>
            <c:extLst>
              <c:ext xmlns:c15="http://schemas.microsoft.com/office/drawing/2012/chart" uri="{CE6537A1-D6FC-4f65-9D91-7224C49458BB}">
                <c15:layout/>
                <c15:showLeaderLines val="0"/>
              </c:ext>
            </c:extLst>
          </c:dLbls>
          <c:cat>
            <c:strRef>
              <c:f>Sheet1!$A$2:$A$7</c:f>
              <c:strCache>
                <c:ptCount val="6"/>
                <c:pt idx="0">
                  <c:v>人民幣 (9)</c:v>
                </c:pt>
                <c:pt idx="1">
                  <c:v>澳元 (5)</c:v>
                </c:pt>
                <c:pt idx="2">
                  <c:v>英磅 (4)</c:v>
                </c:pt>
                <c:pt idx="3">
                  <c:v>日圓 (3) </c:v>
                </c:pt>
                <c:pt idx="4">
                  <c:v>歐元 (2)</c:v>
                </c:pt>
                <c:pt idx="5">
                  <c:v>美元 (1)</c:v>
                </c:pt>
              </c:strCache>
            </c:strRef>
          </c:cat>
          <c:val>
            <c:numRef>
              <c:f>Sheet1!$B$2:$B$7</c:f>
              <c:numCache>
                <c:formatCode>0.0%</c:formatCode>
                <c:ptCount val="6"/>
                <c:pt idx="0">
                  <c:v>9.0000000000000323E-3</c:v>
                </c:pt>
                <c:pt idx="1">
                  <c:v>7.6000000000000081E-2</c:v>
                </c:pt>
                <c:pt idx="2">
                  <c:v>0.129</c:v>
                </c:pt>
                <c:pt idx="3">
                  <c:v>0.1900000000000002</c:v>
                </c:pt>
                <c:pt idx="4">
                  <c:v>0.3910000000000009</c:v>
                </c:pt>
                <c:pt idx="5">
                  <c:v>0.84900000000000064</c:v>
                </c:pt>
              </c:numCache>
            </c:numRef>
          </c:val>
        </c:ser>
        <c:ser>
          <c:idx val="1"/>
          <c:order val="1"/>
          <c:tx>
            <c:strRef>
              <c:f>Sheet1!$C$1</c:f>
              <c:strCache>
                <c:ptCount val="1"/>
                <c:pt idx="0">
                  <c:v>2013</c:v>
                </c:pt>
              </c:strCache>
            </c:strRef>
          </c:tx>
          <c:spPr>
            <a:noFill/>
            <a:ln w="9525" cap="flat" cmpd="sng" algn="ctr">
              <a:solidFill>
                <a:schemeClr val="accent2"/>
              </a:solidFill>
              <a:miter lim="800000"/>
            </a:ln>
            <a:effectLst>
              <a:glow rad="63500">
                <a:schemeClr val="accent2">
                  <a:satMod val="175000"/>
                  <a:alpha val="25000"/>
                </a:schemeClr>
              </a:glow>
            </a:effectLst>
          </c:spPr>
          <c:dLbls>
            <c:spPr>
              <a:noFill/>
              <a:ln>
                <a:noFill/>
              </a:ln>
              <a:effectLst/>
            </c:spPr>
            <c:txPr>
              <a:bodyPr/>
              <a:lstStyle/>
              <a:p>
                <a:pPr>
                  <a:defRPr sz="600">
                    <a:solidFill>
                      <a:schemeClr val="tx2">
                        <a:lumMod val="20000"/>
                        <a:lumOff val="80000"/>
                      </a:schemeClr>
                    </a:solidFill>
                    <a:latin typeface="+mj-lt"/>
                    <a:ea typeface="微软雅黑"/>
                    <a:cs typeface="Arial" pitchFamily="34" charset="0"/>
                  </a:defRPr>
                </a:pPr>
                <a:endParaRPr lang="zh-TW"/>
              </a:p>
            </c:txPr>
            <c:dLblPos val="outEnd"/>
            <c:showVal val="1"/>
            <c:extLst>
              <c:ext xmlns:c15="http://schemas.microsoft.com/office/drawing/2012/chart" uri="{CE6537A1-D6FC-4f65-9D91-7224C49458BB}">
                <c15:layout/>
                <c15:showLeaderLines val="0"/>
              </c:ext>
            </c:extLst>
          </c:dLbls>
          <c:cat>
            <c:strRef>
              <c:f>Sheet1!$A$2:$A$7</c:f>
              <c:strCache>
                <c:ptCount val="6"/>
                <c:pt idx="0">
                  <c:v>人民幣 (9)</c:v>
                </c:pt>
                <c:pt idx="1">
                  <c:v>澳元 (5)</c:v>
                </c:pt>
                <c:pt idx="2">
                  <c:v>英磅 (4)</c:v>
                </c:pt>
                <c:pt idx="3">
                  <c:v>日圓 (3) </c:v>
                </c:pt>
                <c:pt idx="4">
                  <c:v>歐元 (2)</c:v>
                </c:pt>
                <c:pt idx="5">
                  <c:v>美元 (1)</c:v>
                </c:pt>
              </c:strCache>
            </c:strRef>
          </c:cat>
          <c:val>
            <c:numRef>
              <c:f>Sheet1!$C$2:$C$7</c:f>
              <c:numCache>
                <c:formatCode>0.0%</c:formatCode>
                <c:ptCount val="6"/>
                <c:pt idx="0">
                  <c:v>2.2000000000000068E-2</c:v>
                </c:pt>
                <c:pt idx="1">
                  <c:v>8.6000000000000063E-2</c:v>
                </c:pt>
                <c:pt idx="2">
                  <c:v>0.11799999999999998</c:v>
                </c:pt>
                <c:pt idx="3">
                  <c:v>0.23</c:v>
                </c:pt>
                <c:pt idx="4">
                  <c:v>0.33400000000000096</c:v>
                </c:pt>
                <c:pt idx="5">
                  <c:v>0.87000000000000144</c:v>
                </c:pt>
              </c:numCache>
            </c:numRef>
          </c:val>
        </c:ser>
        <c:dLbls>
          <c:showVal val="1"/>
        </c:dLbls>
        <c:axId val="80145024"/>
        <c:axId val="80155008"/>
      </c:barChart>
      <c:catAx>
        <c:axId val="80145024"/>
        <c:scaling>
          <c:orientation val="minMax"/>
        </c:scaling>
        <c:axPos val="l"/>
        <c:numFmt formatCode="General" sourceLinked="0"/>
        <c:maj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lt1">
                    <a:lumMod val="75000"/>
                  </a:schemeClr>
                </a:solidFill>
                <a:latin typeface="微软雅黑" panose="020B0503020204020204" pitchFamily="34" charset="-122"/>
                <a:ea typeface="微软雅黑" panose="020B0503020204020204" pitchFamily="34" charset="-122"/>
                <a:cs typeface="+mn-cs"/>
              </a:defRPr>
            </a:pPr>
            <a:endParaRPr lang="zh-TW"/>
          </a:p>
        </c:txPr>
        <c:crossAx val="80155008"/>
        <c:crosses val="autoZero"/>
        <c:auto val="1"/>
        <c:lblAlgn val="ctr"/>
        <c:lblOffset val="100"/>
      </c:catAx>
      <c:valAx>
        <c:axId val="80155008"/>
        <c:scaling>
          <c:orientation val="minMax"/>
        </c:scaling>
        <c:axPos val="b"/>
        <c:majorGridlines>
          <c:spPr>
            <a:ln w="9525" cap="flat" cmpd="sng" algn="ctr">
              <a:gradFill>
                <a:gsLst>
                  <a:gs pos="0">
                    <a:schemeClr val="dk1">
                      <a:lumMod val="65000"/>
                      <a:lumOff val="35000"/>
                    </a:schemeClr>
                  </a:gs>
                  <a:gs pos="100000">
                    <a:schemeClr val="dk1">
                      <a:lumMod val="75000"/>
                      <a:lumOff val="25000"/>
                    </a:schemeClr>
                  </a:gs>
                </a:gsLst>
                <a:lin ang="10800000" scaled="0"/>
              </a:gradFill>
              <a:round/>
            </a:ln>
            <a:effectLst/>
          </c:spPr>
        </c:majorGridlines>
        <c:numFmt formatCode="0.0%" sourceLinked="1"/>
        <c:maj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zh-TW"/>
          </a:p>
        </c:txPr>
        <c:crossAx val="80145024"/>
        <c:crosses val="autoZero"/>
        <c:crossBetween val="between"/>
      </c:valAx>
      <c:spPr>
        <a:noFill/>
        <a:ln>
          <a:noFill/>
        </a:ln>
        <a:effectLst/>
      </c:spPr>
    </c:plotArea>
    <c:legend>
      <c:legendPos val="r"/>
      <c:layout/>
      <c:spPr>
        <a:noFill/>
        <a:ln>
          <a:noFill/>
        </a:ln>
        <a:effectLst/>
      </c:spPr>
      <c:txPr>
        <a:bodyPr rot="0" spcFirstLastPara="1" vertOverflow="ellipsis" vert="horz" wrap="square" anchor="ctr" anchorCtr="1"/>
        <a:lstStyle/>
        <a:p>
          <a:pPr>
            <a:defRPr sz="800" b="0" i="0" u="none" strike="noStrike" kern="1200" baseline="0">
              <a:solidFill>
                <a:schemeClr val="lt1">
                  <a:lumMod val="75000"/>
                </a:schemeClr>
              </a:solidFill>
              <a:latin typeface="微软雅黑" panose="020B0503020204020204" pitchFamily="34" charset="-122"/>
              <a:ea typeface="微软雅黑" panose="020B0503020204020204" pitchFamily="34" charset="-122"/>
              <a:cs typeface="+mn-cs"/>
            </a:defRPr>
          </a:pPr>
          <a:endParaRPr lang="zh-TW"/>
        </a:p>
      </c:txPr>
    </c:legend>
    <c:plotVisOnly val="1"/>
    <c:dispBlanksAs val="gap"/>
  </c:chart>
  <c:spPr>
    <a:solidFill>
      <a:srgbClr val="002060"/>
    </a:solidFill>
    <a:ln w="9525" cap="flat" cmpd="sng" algn="ctr">
      <a:solidFill>
        <a:schemeClr val="dk1">
          <a:lumMod val="15000"/>
          <a:lumOff val="85000"/>
        </a:schemeClr>
      </a:solidFill>
      <a:round/>
    </a:ln>
    <a:effectLst/>
  </c:spPr>
  <c:txPr>
    <a:bodyPr/>
    <a:lstStyle/>
    <a:p>
      <a:pPr>
        <a:defRPr/>
      </a:pPr>
      <a:endParaRPr lang="zh-TW"/>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TW"/>
  <c:chart>
    <c:plotArea>
      <c:layout>
        <c:manualLayout>
          <c:layoutTarget val="inner"/>
          <c:xMode val="edge"/>
          <c:yMode val="edge"/>
          <c:x val="0"/>
          <c:y val="2.6272921417876318E-2"/>
          <c:w val="0.99948863191242399"/>
          <c:h val="0.97334878331402164"/>
        </c:manualLayout>
      </c:layout>
      <c:scatterChart>
        <c:scatterStyle val="lineMarker"/>
        <c:ser>
          <c:idx val="3"/>
          <c:order val="0"/>
          <c:tx>
            <c:v>cut_plane_x</c:v>
          </c:tx>
          <c:spPr>
            <a:ln w="28575">
              <a:noFill/>
            </a:ln>
          </c:spPr>
          <c:marker>
            <c:symbol val="circle"/>
            <c:size val="3"/>
            <c:spPr>
              <a:solidFill>
                <a:srgbClr val="006411"/>
              </a:solidFill>
              <a:ln>
                <a:solidFill>
                  <a:srgbClr val="808080"/>
                </a:solidFill>
                <a:prstDash val="solid"/>
              </a:ln>
            </c:spPr>
          </c:marker>
          <c:xVal>
            <c:numRef>
              <c:f>plot!$M$33:$M$49</c:f>
              <c:numCache>
                <c:formatCode>General</c:formatCode>
                <c:ptCount val="17"/>
              </c:numCache>
            </c:numRef>
          </c:xVal>
          <c:yVal>
            <c:numRef>
              <c:f>plot!$N$33:$N$49</c:f>
              <c:numCache>
                <c:formatCode>General</c:formatCode>
                <c:ptCount val="17"/>
              </c:numCache>
            </c:numRef>
          </c:yVal>
        </c:ser>
        <c:ser>
          <c:idx val="5"/>
          <c:order val="1"/>
          <c:tx>
            <c:v>projyframe</c:v>
          </c:tx>
          <c:spPr>
            <a:ln w="25400">
              <a:solidFill>
                <a:srgbClr val="900000"/>
              </a:solidFill>
              <a:prstDash val="solid"/>
            </a:ln>
          </c:spPr>
          <c:marker>
            <c:symbol val="none"/>
          </c:marker>
          <c:dPt>
            <c:idx val="2"/>
            <c:spPr>
              <a:ln w="25400">
                <a:noFill/>
                <a:prstDash val="dash"/>
              </a:ln>
            </c:spPr>
          </c:dPt>
          <c:dPt>
            <c:idx val="3"/>
            <c:spPr>
              <a:ln w="25400">
                <a:noFill/>
                <a:prstDash val="lgDash"/>
              </a:ln>
            </c:spPr>
          </c:dPt>
          <c:dPt>
            <c:idx val="4"/>
            <c:spPr>
              <a:ln w="25400">
                <a:solidFill>
                  <a:schemeClr val="tx2">
                    <a:lumMod val="50000"/>
                  </a:schemeClr>
                </a:solidFill>
                <a:prstDash val="solid"/>
                <a:headEnd type="triangle" w="lg" len="lg"/>
                <a:tailEnd type="none"/>
              </a:ln>
            </c:spPr>
          </c:dPt>
          <c:xVal>
            <c:numRef>
              <c:f>plot!$O$24:$O$28</c:f>
              <c:numCache>
                <c:formatCode>General</c:formatCode>
                <c:ptCount val="5"/>
                <c:pt idx="0">
                  <c:v>-0.95102688611472663</c:v>
                </c:pt>
                <c:pt idx="1">
                  <c:v>-0.25482688611472776</c:v>
                </c:pt>
                <c:pt idx="2">
                  <c:v>-0.25482688611472754</c:v>
                </c:pt>
                <c:pt idx="3">
                  <c:v>-0.95102688611472574</c:v>
                </c:pt>
                <c:pt idx="4">
                  <c:v>-0.95102688611472663</c:v>
                </c:pt>
              </c:numCache>
            </c:numRef>
          </c:xVal>
          <c:yVal>
            <c:numRef>
              <c:f>plot!$P$24:$P$28</c:f>
              <c:numCache>
                <c:formatCode>General</c:formatCode>
                <c:ptCount val="5"/>
                <c:pt idx="0">
                  <c:v>-0.5046297567656447</c:v>
                </c:pt>
                <c:pt idx="1">
                  <c:v>-1.0520759134329121</c:v>
                </c:pt>
                <c:pt idx="2">
                  <c:v>0.18856157084697273</c:v>
                </c:pt>
                <c:pt idx="3">
                  <c:v>0.73600772751423893</c:v>
                </c:pt>
                <c:pt idx="4">
                  <c:v>-0.5046297567656447</c:v>
                </c:pt>
              </c:numCache>
            </c:numRef>
          </c:yVal>
        </c:ser>
        <c:ser>
          <c:idx val="6"/>
          <c:order val="2"/>
          <c:tx>
            <c:v>projzframe</c:v>
          </c:tx>
          <c:spPr>
            <a:ln w="25400">
              <a:solidFill>
                <a:srgbClr val="000090"/>
              </a:solidFill>
              <a:prstDash val="solid"/>
            </a:ln>
          </c:spPr>
          <c:marker>
            <c:symbol val="none"/>
          </c:marker>
          <c:dPt>
            <c:idx val="1"/>
            <c:spPr>
              <a:ln w="25400">
                <a:solidFill>
                  <a:schemeClr val="tx2">
                    <a:lumMod val="50000"/>
                  </a:schemeClr>
                </a:solidFill>
                <a:prstDash val="solid"/>
                <a:headEnd type="none"/>
                <a:tailEnd type="triangle" w="lg" len="lg"/>
              </a:ln>
            </c:spPr>
          </c:dPt>
          <c:dPt>
            <c:idx val="2"/>
            <c:spPr>
              <a:ln w="25400">
                <a:noFill/>
                <a:prstDash val="lgDashDotDot"/>
              </a:ln>
            </c:spPr>
          </c:dPt>
          <c:dPt>
            <c:idx val="3"/>
            <c:spPr>
              <a:ln w="25400">
                <a:noFill/>
                <a:prstDash val="lgDash"/>
              </a:ln>
            </c:spPr>
          </c:dPt>
          <c:dPt>
            <c:idx val="4"/>
            <c:spPr>
              <a:ln w="25400">
                <a:solidFill>
                  <a:schemeClr val="tx2">
                    <a:lumMod val="50000"/>
                  </a:schemeClr>
                </a:solidFill>
                <a:prstDash val="solid"/>
                <a:tailEnd type="triangle" w="lg" len="lg"/>
              </a:ln>
            </c:spPr>
          </c:dPt>
          <c:xVal>
            <c:numRef>
              <c:f>plot!$Q$24:$Q$28</c:f>
              <c:numCache>
                <c:formatCode>General</c:formatCode>
                <c:ptCount val="5"/>
                <c:pt idx="0">
                  <c:v>-0.95102688611472663</c:v>
                </c:pt>
                <c:pt idx="1">
                  <c:v>-0.25482688611472776</c:v>
                </c:pt>
                <c:pt idx="2">
                  <c:v>0.95102688611472574</c:v>
                </c:pt>
                <c:pt idx="3">
                  <c:v>0.25482688611472754</c:v>
                </c:pt>
                <c:pt idx="4">
                  <c:v>-0.95102688611472663</c:v>
                </c:pt>
              </c:numCache>
            </c:numRef>
          </c:xVal>
          <c:yVal>
            <c:numRef>
              <c:f>plot!$R$24:$R$28</c:f>
              <c:numCache>
                <c:formatCode>General</c:formatCode>
                <c:ptCount val="5"/>
                <c:pt idx="0">
                  <c:v>-0.5046297567656447</c:v>
                </c:pt>
                <c:pt idx="1">
                  <c:v>-1.0520759134329121</c:v>
                </c:pt>
                <c:pt idx="2">
                  <c:v>-0.73600772751423893</c:v>
                </c:pt>
                <c:pt idx="3">
                  <c:v>-0.18856157084697273</c:v>
                </c:pt>
                <c:pt idx="4">
                  <c:v>-0.5046297567656447</c:v>
                </c:pt>
              </c:numCache>
            </c:numRef>
          </c:yVal>
        </c:ser>
        <c:ser>
          <c:idx val="7"/>
          <c:order val="3"/>
          <c:tx>
            <c:v>cut_plane_y</c:v>
          </c:tx>
          <c:spPr>
            <a:ln w="28575">
              <a:noFill/>
            </a:ln>
          </c:spPr>
          <c:marker>
            <c:symbol val="circle"/>
            <c:size val="3"/>
            <c:spPr>
              <a:solidFill>
                <a:srgbClr val="993300"/>
              </a:solidFill>
              <a:ln>
                <a:solidFill>
                  <a:srgbClr val="808080"/>
                </a:solidFill>
                <a:prstDash val="solid"/>
              </a:ln>
            </c:spPr>
          </c:marker>
          <c:xVal>
            <c:numRef>
              <c:f>plot!$O$33:$O$49</c:f>
              <c:numCache>
                <c:formatCode>General</c:formatCode>
                <c:ptCount val="17"/>
              </c:numCache>
            </c:numRef>
          </c:xVal>
          <c:yVal>
            <c:numRef>
              <c:f>plot!$P$33:$P$49</c:f>
              <c:numCache>
                <c:formatCode>General</c:formatCode>
                <c:ptCount val="17"/>
              </c:numCache>
            </c:numRef>
          </c:yVal>
        </c:ser>
        <c:ser>
          <c:idx val="8"/>
          <c:order val="4"/>
          <c:tx>
            <c:v>cut_plane_z</c:v>
          </c:tx>
          <c:spPr>
            <a:ln w="28575">
              <a:noFill/>
            </a:ln>
          </c:spPr>
          <c:marker>
            <c:symbol val="circle"/>
            <c:size val="3"/>
            <c:spPr>
              <a:solidFill>
                <a:srgbClr val="333399"/>
              </a:solidFill>
              <a:ln>
                <a:solidFill>
                  <a:srgbClr val="808080"/>
                </a:solidFill>
                <a:prstDash val="solid"/>
              </a:ln>
            </c:spPr>
          </c:marker>
          <c:xVal>
            <c:numRef>
              <c:f>plot!$Q$33:$Q$49</c:f>
              <c:numCache>
                <c:formatCode>General</c:formatCode>
                <c:ptCount val="17"/>
              </c:numCache>
            </c:numRef>
          </c:xVal>
          <c:yVal>
            <c:numRef>
              <c:f>plot!$R$33:$R$49</c:f>
              <c:numCache>
                <c:formatCode>General</c:formatCode>
                <c:ptCount val="17"/>
              </c:numCache>
            </c:numRef>
          </c:yVal>
        </c:ser>
        <c:ser>
          <c:idx val="2"/>
          <c:order val="5"/>
          <c:tx>
            <c:v>data</c:v>
          </c:tx>
          <c:spPr>
            <a:ln w="28575">
              <a:noFill/>
            </a:ln>
            <a:effectLst>
              <a:outerShdw blurRad="50800" dist="38100" dir="18900000" algn="bl" rotWithShape="0">
                <a:schemeClr val="tx2">
                  <a:lumMod val="75000"/>
                  <a:alpha val="40000"/>
                </a:schemeClr>
              </a:outerShdw>
            </a:effectLst>
          </c:spPr>
          <c:marker>
            <c:symbol val="circle"/>
            <c:size val="16"/>
            <c:spPr>
              <a:solidFill>
                <a:schemeClr val="tx2">
                  <a:lumMod val="60000"/>
                  <a:lumOff val="40000"/>
                  <a:alpha val="60000"/>
                </a:schemeClr>
              </a:solidFill>
              <a:ln>
                <a:noFill/>
                <a:prstDash val="solid"/>
              </a:ln>
              <a:effectLst>
                <a:outerShdw blurRad="50800" dist="38100" dir="18900000" algn="bl" rotWithShape="0">
                  <a:schemeClr val="tx2">
                    <a:lumMod val="75000"/>
                    <a:alpha val="40000"/>
                  </a:schemeClr>
                </a:outerShdw>
              </a:effectLst>
            </c:spPr>
          </c:marker>
          <c:dPt>
            <c:idx val="0"/>
            <c:marker>
              <c:symbol val="circle"/>
              <c:size val="24"/>
            </c:marker>
          </c:dPt>
          <c:dPt>
            <c:idx val="1"/>
            <c:marker>
              <c:symbol val="circle"/>
              <c:size val="20"/>
            </c:marker>
          </c:dPt>
          <c:dPt>
            <c:idx val="2"/>
            <c:marker>
              <c:symbol val="circle"/>
              <c:size val="6"/>
            </c:marker>
          </c:dPt>
          <c:dPt>
            <c:idx val="6"/>
            <c:marker>
              <c:symbol val="circle"/>
              <c:size val="10"/>
            </c:marker>
          </c:dPt>
          <c:dPt>
            <c:idx val="7"/>
            <c:marker>
              <c:symbol val="triangle"/>
              <c:size val="4"/>
            </c:marker>
          </c:dPt>
          <c:dPt>
            <c:idx val="9"/>
            <c:marker>
              <c:symbol val="circle"/>
              <c:size val="8"/>
            </c:marker>
          </c:dPt>
          <c:dPt>
            <c:idx val="10"/>
            <c:marker>
              <c:symbol val="circle"/>
              <c:size val="8"/>
            </c:marker>
          </c:dPt>
          <c:dPt>
            <c:idx val="11"/>
            <c:marker>
              <c:symbol val="triangle"/>
              <c:size val="4"/>
            </c:marker>
          </c:dPt>
          <c:dPt>
            <c:idx val="12"/>
            <c:marker>
              <c:symbol val="triangle"/>
              <c:size val="4"/>
            </c:marker>
          </c:dPt>
          <c:dPt>
            <c:idx val="13"/>
            <c:marker>
              <c:symbol val="triangle"/>
              <c:size val="4"/>
            </c:marker>
          </c:dPt>
          <c:dPt>
            <c:idx val="14"/>
            <c:marker>
              <c:symbol val="triangle"/>
              <c:size val="4"/>
            </c:marker>
          </c:dPt>
          <c:dPt>
            <c:idx val="15"/>
            <c:marker>
              <c:symbol val="triangle"/>
              <c:size val="4"/>
            </c:marker>
          </c:dPt>
          <c:dPt>
            <c:idx val="16"/>
            <c:marker>
              <c:symbol val="circle"/>
              <c:size val="6"/>
            </c:marker>
          </c:dPt>
          <c:dLbls>
            <c:dLbl>
              <c:idx val="0"/>
              <c:layout>
                <c:manualLayout>
                  <c:x val="-5.2262729266716934E-2"/>
                  <c:y val="8.7126454595726766E-2"/>
                </c:manualLayout>
              </c:layout>
              <c:tx>
                <c:strRef>
                  <c:f>plot!$B$33</c:f>
                  <c:strCache>
                    <c:ptCount val="1"/>
                    <c:pt idx="0">
                      <c:v>存款</c:v>
                    </c:pt>
                  </c:strCache>
                </c:strRef>
              </c:tx>
              <c:spPr>
                <a:noFill/>
                <a:ln w="25400">
                  <a:noFill/>
                </a:ln>
              </c:spPr>
              <c:txPr>
                <a:bodyPr/>
                <a:lstStyle/>
                <a:p>
                  <a:pPr>
                    <a:defRPr sz="900">
                      <a:ea typeface="微软雅黑"/>
                    </a:defRPr>
                  </a:pPr>
                  <a:endParaRPr lang="zh-TW"/>
                </a:p>
              </c:txPr>
              <c:dLblPos val="r"/>
              <c:showSerName val="1"/>
              <c:extLst>
                <c:ext xmlns:c15="http://schemas.microsoft.com/office/drawing/2012/chart" uri="{CE6537A1-D6FC-4f65-9D91-7224C49458BB}">
                  <c15:layout/>
                  <c15:dlblFieldTable>
                    <c15:dlblFTEntry>
                      <c15:txfldGUID>{0566C6D1-1FFC-48C0-B008-1F2AA3FE6101}</c15:txfldGUID>
                      <c15:f>plot!$B$33</c15:f>
                      <c15:dlblFieldTableCache>
                        <c:ptCount val="1"/>
                        <c:pt idx="0">
                          <c:v>存款</c:v>
                        </c:pt>
                      </c15:dlblFieldTableCache>
                    </c15:dlblFTEntry>
                  </c15:dlblFieldTable>
                  <c15:showDataLabelsRange val="0"/>
                </c:ext>
              </c:extLst>
            </c:dLbl>
            <c:dLbl>
              <c:idx val="1"/>
              <c:layout/>
              <c:tx>
                <c:strRef>
                  <c:f>plot!$B$34</c:f>
                  <c:strCache>
                    <c:ptCount val="1"/>
                    <c:pt idx="0">
                      <c:v>存款证</c:v>
                    </c:pt>
                  </c:strCache>
                </c:strRef>
              </c:tx>
              <c:spPr>
                <a:noFill/>
                <a:ln w="25400">
                  <a:noFill/>
                </a:ln>
              </c:spPr>
              <c:txPr>
                <a:bodyPr/>
                <a:lstStyle/>
                <a:p>
                  <a:pPr>
                    <a:defRPr sz="900">
                      <a:ea typeface="微软雅黑"/>
                    </a:defRPr>
                  </a:pPr>
                  <a:endParaRPr lang="zh-TW"/>
                </a:p>
              </c:txPr>
              <c:dLblPos val="b"/>
              <c:showSerName val="1"/>
              <c:extLst>
                <c:ext xmlns:c15="http://schemas.microsoft.com/office/drawing/2012/chart" uri="{CE6537A1-D6FC-4f65-9D91-7224C49458BB}">
                  <c15:layout/>
                  <c15:dlblFieldTable>
                    <c15:dlblFTEntry>
                      <c15:txfldGUID>{770C4639-9EFC-497E-B365-D98F6059F5DB}</c15:txfldGUID>
                      <c15:f>plot!$B$34</c15:f>
                      <c15:dlblFieldTableCache>
                        <c:ptCount val="1"/>
                        <c:pt idx="0">
                          <c:v>存款证</c:v>
                        </c:pt>
                      </c15:dlblFieldTableCache>
                    </c15:dlblFTEntry>
                  </c15:dlblFieldTable>
                  <c15:showDataLabelsRange val="0"/>
                </c:ext>
              </c:extLst>
            </c:dLbl>
            <c:dLbl>
              <c:idx val="2"/>
              <c:layout>
                <c:manualLayout>
                  <c:x val="-4.5500056367523897E-3"/>
                  <c:y val="2.4396320366982128E-3"/>
                </c:manualLayout>
              </c:layout>
              <c:tx>
                <c:strRef>
                  <c:f>plot!$B$35</c:f>
                  <c:strCache>
                    <c:ptCount val="1"/>
                    <c:pt idx="0">
                      <c:v>港交所人民币计价股票</c:v>
                    </c:pt>
                  </c:strCache>
                </c:strRef>
              </c:tx>
              <c:spPr>
                <a:noFill/>
                <a:ln w="25400">
                  <a:noFill/>
                </a:ln>
              </c:spPr>
              <c:txPr>
                <a:bodyPr/>
                <a:lstStyle/>
                <a:p>
                  <a:pPr>
                    <a:defRPr sz="900">
                      <a:ea typeface="微软雅黑"/>
                    </a:defRPr>
                  </a:pPr>
                  <a:endParaRPr lang="zh-TW"/>
                </a:p>
              </c:txPr>
              <c:dLblPos val="r"/>
              <c:showSerName val="1"/>
              <c:extLst>
                <c:ext xmlns:c15="http://schemas.microsoft.com/office/drawing/2012/chart" uri="{CE6537A1-D6FC-4f65-9D91-7224C49458BB}">
                  <c15:layout/>
                  <c15:dlblFieldTable>
                    <c15:dlblFTEntry>
                      <c15:txfldGUID>{77E47DD0-8A7D-489A-A749-A97DAB4DD40D}</c15:txfldGUID>
                      <c15:f>plot!$B$35</c15:f>
                      <c15:dlblFieldTableCache>
                        <c:ptCount val="1"/>
                        <c:pt idx="0">
                          <c:v>港交所人民币计价股票</c:v>
                        </c:pt>
                      </c15:dlblFieldTableCache>
                    </c15:dlblFTEntry>
                  </c15:dlblFieldTable>
                  <c15:showDataLabelsRange val="0"/>
                </c:ext>
              </c:extLst>
            </c:dLbl>
            <c:dLbl>
              <c:idx val="3"/>
              <c:layout>
                <c:manualLayout>
                  <c:x val="-3.7563836660452751E-2"/>
                  <c:y val="5.5379973164085425E-2"/>
                </c:manualLayout>
              </c:layout>
              <c:tx>
                <c:strRef>
                  <c:f>plot!$B$36</c:f>
                  <c:strCache>
                    <c:ptCount val="1"/>
                    <c:pt idx="0">
                      <c:v>点心债</c:v>
                    </c:pt>
                  </c:strCache>
                </c:strRef>
              </c:tx>
              <c:spPr>
                <a:noFill/>
                <a:ln w="25400">
                  <a:noFill/>
                </a:ln>
              </c:spPr>
              <c:txPr>
                <a:bodyPr/>
                <a:lstStyle/>
                <a:p>
                  <a:pPr>
                    <a:defRPr sz="900">
                      <a:ea typeface="微软雅黑"/>
                    </a:defRPr>
                  </a:pPr>
                  <a:endParaRPr lang="zh-TW"/>
                </a:p>
              </c:txPr>
              <c:dLblPos val="r"/>
              <c:showSerName val="1"/>
              <c:extLst>
                <c:ext xmlns:c15="http://schemas.microsoft.com/office/drawing/2012/chart" uri="{CE6537A1-D6FC-4f65-9D91-7224C49458BB}">
                  <c15:layout/>
                  <c15:dlblFieldTable>
                    <c15:dlblFTEntry>
                      <c15:txfldGUID>{FA89A59E-EA03-44FC-83A6-ADCEB0A01D19}</c15:txfldGUID>
                      <c15:f>plot!$B$36</c15:f>
                      <c15:dlblFieldTableCache>
                        <c:ptCount val="1"/>
                        <c:pt idx="0">
                          <c:v>点心债</c:v>
                        </c:pt>
                      </c15:dlblFieldTableCache>
                    </c15:dlblFTEntry>
                  </c15:dlblFieldTable>
                  <c15:showDataLabelsRange val="0"/>
                </c:ext>
              </c:extLst>
            </c:dLbl>
            <c:dLbl>
              <c:idx val="4"/>
              <c:layout>
                <c:manualLayout>
                  <c:x val="-4.9640561496968577E-2"/>
                  <c:y val="6.6245392996497468E-2"/>
                </c:manualLayout>
              </c:layout>
              <c:tx>
                <c:strRef>
                  <c:f>plot!$B$37</c:f>
                  <c:strCache>
                    <c:ptCount val="1"/>
                    <c:pt idx="0">
                      <c:v>(R)QFII A股ETF</c:v>
                    </c:pt>
                  </c:strCache>
                </c:strRef>
              </c:tx>
              <c:spPr>
                <a:noFill/>
                <a:ln w="25400">
                  <a:noFill/>
                </a:ln>
              </c:spPr>
              <c:txPr>
                <a:bodyPr/>
                <a:lstStyle/>
                <a:p>
                  <a:pPr>
                    <a:defRPr sz="900">
                      <a:ea typeface="微软雅黑"/>
                    </a:defRPr>
                  </a:pPr>
                  <a:endParaRPr lang="zh-TW"/>
                </a:p>
              </c:txPr>
              <c:dLblPos val="r"/>
              <c:showSerName val="1"/>
              <c:extLst>
                <c:ext xmlns:c15="http://schemas.microsoft.com/office/drawing/2012/chart" uri="{CE6537A1-D6FC-4f65-9D91-7224C49458BB}">
                  <c15:layout/>
                  <c15:dlblFieldTable>
                    <c15:dlblFTEntry>
                      <c15:txfldGUID>{7AE7DC8E-583C-4313-9877-8CE7CA6E8138}</c15:txfldGUID>
                      <c15:f>plot!$B$37</c15:f>
                      <c15:dlblFieldTableCache>
                        <c:ptCount val="1"/>
                        <c:pt idx="0">
                          <c:v>(R)QFII A股ETF</c:v>
                        </c:pt>
                      </c15:dlblFieldTableCache>
                    </c15:dlblFTEntry>
                  </c15:dlblFieldTable>
                  <c15:showDataLabelsRange val="0"/>
                </c:ext>
              </c:extLst>
            </c:dLbl>
            <c:dLbl>
              <c:idx val="5"/>
              <c:layout/>
              <c:tx>
                <c:strRef>
                  <c:f>plot!$B$38</c:f>
                  <c:strCache>
                    <c:ptCount val="1"/>
                    <c:pt idx="0">
                      <c:v>(R)QFII A股、国内债券基金</c:v>
                    </c:pt>
                  </c:strCache>
                </c:strRef>
              </c:tx>
              <c:spPr>
                <a:noFill/>
                <a:ln w="25400">
                  <a:noFill/>
                </a:ln>
              </c:spPr>
              <c:txPr>
                <a:bodyPr/>
                <a:lstStyle/>
                <a:p>
                  <a:pPr>
                    <a:defRPr sz="900">
                      <a:ea typeface="微软雅黑"/>
                    </a:defRPr>
                  </a:pPr>
                  <a:endParaRPr lang="zh-TW"/>
                </a:p>
              </c:txPr>
              <c:dLblPos val="b"/>
              <c:showSerName val="1"/>
              <c:extLst>
                <c:ext xmlns:c15="http://schemas.microsoft.com/office/drawing/2012/chart" uri="{CE6537A1-D6FC-4f65-9D91-7224C49458BB}">
                  <c15:layout/>
                  <c15:dlblFieldTable>
                    <c15:dlblFTEntry>
                      <c15:txfldGUID>{5378C35E-2455-4F06-8E1D-D81DFD0D653D}</c15:txfldGUID>
                      <c15:f>plot!$B$38</c15:f>
                      <c15:dlblFieldTableCache>
                        <c:ptCount val="1"/>
                        <c:pt idx="0">
                          <c:v>(R)QFII A股、国内债券基金</c:v>
                        </c:pt>
                      </c15:dlblFieldTableCache>
                    </c15:dlblFTEntry>
                  </c15:dlblFieldTable>
                  <c15:showDataLabelsRange val="0"/>
                </c:ext>
              </c:extLst>
            </c:dLbl>
            <c:dLbl>
              <c:idx val="6"/>
              <c:layout>
                <c:manualLayout>
                  <c:x val="-4.4096677818792694E-2"/>
                  <c:y val="3.7743039035395942E-2"/>
                </c:manualLayout>
              </c:layout>
              <c:tx>
                <c:strRef>
                  <c:f>plot!$B$39</c:f>
                  <c:strCache>
                    <c:ptCount val="1"/>
                    <c:pt idx="0">
                      <c:v>CNH贷款</c:v>
                    </c:pt>
                  </c:strCache>
                </c:strRef>
              </c:tx>
              <c:spPr>
                <a:noFill/>
                <a:ln w="25400">
                  <a:noFill/>
                </a:ln>
              </c:spPr>
              <c:txPr>
                <a:bodyPr/>
                <a:lstStyle/>
                <a:p>
                  <a:pPr>
                    <a:defRPr sz="900">
                      <a:ea typeface="微软雅黑"/>
                    </a:defRPr>
                  </a:pPr>
                  <a:endParaRPr lang="zh-TW"/>
                </a:p>
              </c:txPr>
              <c:dLblPos val="r"/>
              <c:showSerName val="1"/>
              <c:extLst>
                <c:ext xmlns:c15="http://schemas.microsoft.com/office/drawing/2012/chart" uri="{CE6537A1-D6FC-4f65-9D91-7224C49458BB}">
                  <c15:layout/>
                  <c15:dlblFieldTable>
                    <c15:dlblFTEntry>
                      <c15:txfldGUID>{5DCE6DDB-E559-4AD7-9DD0-F66CD3091173}</c15:txfldGUID>
                      <c15:f>plot!$B$39</c15:f>
                      <c15:dlblFieldTableCache>
                        <c:ptCount val="1"/>
                        <c:pt idx="0">
                          <c:v>CNH贷款</c:v>
                        </c:pt>
                      </c15:dlblFieldTableCache>
                    </c15:dlblFTEntry>
                  </c15:dlblFieldTable>
                  <c15:showDataLabelsRange val="0"/>
                </c:ext>
              </c:extLst>
            </c:dLbl>
            <c:dLbl>
              <c:idx val="7"/>
              <c:layout>
                <c:manualLayout>
                  <c:x val="-2.2154747296323454E-2"/>
                  <c:y val="3.0511896042632922E-2"/>
                </c:manualLayout>
              </c:layout>
              <c:tx>
                <c:rich>
                  <a:bodyPr/>
                  <a:lstStyle/>
                  <a:p>
                    <a:r>
                      <a:rPr lang="zh-CN" altLang="en-US" sz="900" dirty="0" smtClean="0">
                        <a:ea typeface="微软雅黑"/>
                      </a:rPr>
                      <a:t>企</a:t>
                    </a:r>
                    <a:r>
                      <a:rPr lang="zh-CN" altLang="en-US" dirty="0" smtClean="0"/>
                      <a:t>業、資產支援票據</a:t>
                    </a:r>
                    <a:endParaRPr lang="zh-CN" altLang="en-US" dirty="0"/>
                  </a:p>
                </c:rich>
              </c:tx>
              <c:dLblPos val="r"/>
              <c:showSerName val="1"/>
              <c:extLst>
                <c:ext xmlns:c15="http://schemas.microsoft.com/office/drawing/2012/chart" uri="{CE6537A1-D6FC-4f65-9D91-7224C49458BB}">
                  <c15:layout/>
                </c:ext>
              </c:extLst>
            </c:dLbl>
            <c:dLbl>
              <c:idx val="8"/>
              <c:layout>
                <c:manualLayout>
                  <c:x val="-0.20626725801739157"/>
                  <c:y val="1.1712590743414876E-3"/>
                </c:manualLayout>
              </c:layout>
              <c:tx>
                <c:rich>
                  <a:bodyPr/>
                  <a:lstStyle/>
                  <a:p>
                    <a:r>
                      <a:rPr lang="zh-CN" altLang="en-US" sz="900" dirty="0" smtClean="0">
                        <a:ea typeface="微软雅黑"/>
                      </a:rPr>
                      <a:t>匯</a:t>
                    </a:r>
                    <a:r>
                      <a:rPr lang="zh-CN" altLang="en-US" dirty="0" smtClean="0"/>
                      <a:t>率遠期合約、交叉貨幣掉期</a:t>
                    </a:r>
                    <a:endParaRPr lang="zh-CN" altLang="en-US" dirty="0"/>
                  </a:p>
                </c:rich>
              </c:tx>
              <c:dLblPos val="r"/>
              <c:showSerName val="1"/>
              <c:extLst>
                <c:ext xmlns:c15="http://schemas.microsoft.com/office/drawing/2012/chart" uri="{CE6537A1-D6FC-4f65-9D91-7224C49458BB}">
                  <c15:layout/>
                </c:ext>
              </c:extLst>
            </c:dLbl>
            <c:dLbl>
              <c:idx val="9"/>
              <c:layout>
                <c:manualLayout>
                  <c:x val="-7.8794953701811776E-2"/>
                  <c:y val="1.1709813273473245E-2"/>
                </c:manualLayout>
              </c:layout>
              <c:tx>
                <c:rich>
                  <a:bodyPr/>
                  <a:lstStyle/>
                  <a:p>
                    <a:r>
                      <a:rPr lang="zh-CN" altLang="en-US" sz="900" dirty="0" smtClean="0">
                        <a:ea typeface="微软雅黑"/>
                      </a:rPr>
                      <a:t>利</a:t>
                    </a:r>
                    <a:r>
                      <a:rPr lang="zh-CN" altLang="en-US" dirty="0" smtClean="0"/>
                      <a:t>率掉期</a:t>
                    </a:r>
                    <a:endParaRPr lang="zh-CN" altLang="en-US" dirty="0"/>
                  </a:p>
                </c:rich>
              </c:tx>
              <c:dLblPos val="r"/>
              <c:showSerName val="1"/>
              <c:extLst>
                <c:ext xmlns:c15="http://schemas.microsoft.com/office/drawing/2012/chart" uri="{CE6537A1-D6FC-4f65-9D91-7224C49458BB}">
                  <c15:layout>
                    <c:manualLayout>
                      <c:w val="7.0819805397085822E-2"/>
                      <c:h val="5.3446020843800922E-2"/>
                    </c:manualLayout>
                  </c15:layout>
                </c:ext>
              </c:extLst>
            </c:dLbl>
            <c:dLbl>
              <c:idx val="10"/>
              <c:layout>
                <c:manualLayout>
                  <c:x val="-4.4309494592647006E-2"/>
                  <c:y val="4.8069672277989167E-2"/>
                </c:manualLayout>
              </c:layout>
              <c:tx>
                <c:rich>
                  <a:bodyPr/>
                  <a:lstStyle/>
                  <a:p>
                    <a:r>
                      <a:rPr lang="zh-CN" altLang="en-US" sz="900" dirty="0" smtClean="0">
                        <a:ea typeface="微软雅黑"/>
                      </a:rPr>
                      <a:t>匯</a:t>
                    </a:r>
                    <a:r>
                      <a:rPr lang="zh-CN" altLang="en-US" dirty="0" smtClean="0"/>
                      <a:t>率期貨</a:t>
                    </a:r>
                    <a:endParaRPr lang="zh-CN" altLang="en-US" dirty="0"/>
                  </a:p>
                </c:rich>
              </c:tx>
              <c:dLblPos val="r"/>
              <c:showSerName val="1"/>
              <c:extLst>
                <c:ext xmlns:c15="http://schemas.microsoft.com/office/drawing/2012/chart" uri="{CE6537A1-D6FC-4f65-9D91-7224C49458BB}">
                  <c15:layout/>
                </c:ext>
              </c:extLst>
            </c:dLbl>
            <c:dLbl>
              <c:idx val="11"/>
              <c:layout>
                <c:manualLayout>
                  <c:x val="-1.7660918795241211E-2"/>
                  <c:y val="3.7566669694108878E-2"/>
                </c:manualLayout>
              </c:layout>
              <c:tx>
                <c:rich>
                  <a:bodyPr/>
                  <a:lstStyle/>
                  <a:p>
                    <a:r>
                      <a:rPr lang="zh-CN" altLang="en-US" sz="900" dirty="0" smtClean="0">
                        <a:ea typeface="微软雅黑"/>
                      </a:rPr>
                      <a:t>利</a:t>
                    </a:r>
                    <a:r>
                      <a:rPr lang="zh-CN" altLang="en-US" dirty="0" smtClean="0"/>
                      <a:t>率期貨</a:t>
                    </a:r>
                    <a:endParaRPr lang="zh-CN" altLang="en-US" dirty="0"/>
                  </a:p>
                </c:rich>
              </c:tx>
              <c:dLblPos val="r"/>
              <c:showSerName val="1"/>
              <c:extLst>
                <c:ext xmlns:c15="http://schemas.microsoft.com/office/drawing/2012/chart" uri="{CE6537A1-D6FC-4f65-9D91-7224C49458BB}">
                  <c15:layout/>
                </c:ext>
              </c:extLst>
            </c:dLbl>
            <c:dLbl>
              <c:idx val="12"/>
              <c:layout>
                <c:manualLayout>
                  <c:x val="-9.4948916984243376E-3"/>
                  <c:y val="2.6984509216895141E-2"/>
                </c:manualLayout>
              </c:layout>
              <c:tx>
                <c:rich>
                  <a:bodyPr/>
                  <a:lstStyle/>
                  <a:p>
                    <a:r>
                      <a:rPr lang="zh-CN" altLang="en-US" sz="900" dirty="0" smtClean="0">
                        <a:ea typeface="微软雅黑"/>
                      </a:rPr>
                      <a:t>股</a:t>
                    </a:r>
                    <a:r>
                      <a:rPr lang="zh-CN" altLang="en-US" dirty="0" smtClean="0"/>
                      <a:t>指期貨</a:t>
                    </a:r>
                    <a:endParaRPr lang="zh-CN" altLang="en-US" dirty="0"/>
                  </a:p>
                </c:rich>
              </c:tx>
              <c:dLblPos val="r"/>
              <c:showSerName val="1"/>
              <c:extLst>
                <c:ext xmlns:c15="http://schemas.microsoft.com/office/drawing/2012/chart" uri="{CE6537A1-D6FC-4f65-9D91-7224C49458BB}">
                  <c15:layout/>
                </c:ext>
              </c:extLst>
            </c:dLbl>
            <c:dLbl>
              <c:idx val="13"/>
              <c:layout>
                <c:manualLayout>
                  <c:x val="-3.2299498360102548E-2"/>
                  <c:y val="-3.3060224713983087E-2"/>
                </c:manualLayout>
              </c:layout>
              <c:tx>
                <c:rich>
                  <a:bodyPr/>
                  <a:lstStyle/>
                  <a:p>
                    <a:r>
                      <a:rPr lang="zh-CN" altLang="en-US" sz="900" dirty="0" smtClean="0">
                        <a:ea typeface="微软雅黑"/>
                      </a:rPr>
                      <a:t>保</a:t>
                    </a:r>
                    <a:r>
                      <a:rPr lang="zh-CN" altLang="en-US" dirty="0" smtClean="0"/>
                      <a:t>本型結構性理財產品</a:t>
                    </a:r>
                    <a:endParaRPr lang="zh-CN" altLang="en-US" dirty="0"/>
                  </a:p>
                </c:rich>
              </c:tx>
              <c:dLblPos val="r"/>
              <c:showSerName val="1"/>
              <c:extLst>
                <c:ext xmlns:c15="http://schemas.microsoft.com/office/drawing/2012/chart" uri="{CE6537A1-D6FC-4f65-9D91-7224C49458BB}">
                  <c15:layout/>
                </c:ext>
              </c:extLst>
            </c:dLbl>
            <c:dLbl>
              <c:idx val="14"/>
              <c:layout>
                <c:manualLayout>
                  <c:x val="-4.6460331765451474E-3"/>
                  <c:y val="-1.2345853890082775E-3"/>
                </c:manualLayout>
              </c:layout>
              <c:tx>
                <c:rich>
                  <a:bodyPr/>
                  <a:lstStyle/>
                  <a:p>
                    <a:r>
                      <a:rPr lang="zh-CN" altLang="en-US" sz="900" dirty="0" smtClean="0">
                        <a:ea typeface="微软雅黑"/>
                      </a:rPr>
                      <a:t>大</a:t>
                    </a:r>
                    <a:r>
                      <a:rPr lang="zh-CN" altLang="en-US" dirty="0" smtClean="0"/>
                      <a:t>宗商品期貨</a:t>
                    </a:r>
                    <a:endParaRPr lang="zh-CN" altLang="en-US" dirty="0"/>
                  </a:p>
                </c:rich>
              </c:tx>
              <c:dLblPos val="r"/>
              <c:showSerName val="1"/>
              <c:extLst>
                <c:ext xmlns:c15="http://schemas.microsoft.com/office/drawing/2012/chart" uri="{CE6537A1-D6FC-4f65-9D91-7224C49458BB}">
                  <c15:layout/>
                </c:ext>
              </c:extLst>
            </c:dLbl>
            <c:dLbl>
              <c:idx val="15"/>
              <c:layout/>
              <c:tx>
                <c:rich>
                  <a:bodyPr/>
                  <a:lstStyle/>
                  <a:p>
                    <a:r>
                      <a:rPr lang="zh-CN" altLang="en-US" sz="900" dirty="0" smtClean="0">
                        <a:ea typeface="微软雅黑"/>
                      </a:rPr>
                      <a:t>資</a:t>
                    </a:r>
                    <a:r>
                      <a:rPr lang="zh-CN" altLang="en-US" dirty="0" smtClean="0"/>
                      <a:t>產證券化產品</a:t>
                    </a:r>
                    <a:endParaRPr lang="zh-CN" altLang="en-US" dirty="0"/>
                  </a:p>
                </c:rich>
              </c:tx>
              <c:dLblPos val="b"/>
              <c:showSerName val="1"/>
              <c:extLst>
                <c:ext xmlns:c15="http://schemas.microsoft.com/office/drawing/2012/chart" uri="{CE6537A1-D6FC-4f65-9D91-7224C49458BB}">
                  <c15:layout/>
                </c:ext>
              </c:extLst>
            </c:dLbl>
            <c:dLbl>
              <c:idx val="16"/>
              <c:layout>
                <c:manualLayout>
                  <c:x val="-3.6397084843959863E-2"/>
                  <c:y val="5.1676216997060612E-2"/>
                </c:manualLayout>
              </c:layout>
              <c:tx>
                <c:rich>
                  <a:bodyPr/>
                  <a:lstStyle/>
                  <a:p>
                    <a:r>
                      <a:rPr lang="zh-CN" altLang="en-US" sz="900" dirty="0" smtClean="0">
                        <a:ea typeface="微软雅黑"/>
                      </a:rPr>
                      <a:t>股</a:t>
                    </a:r>
                    <a:r>
                      <a:rPr lang="zh-CN" altLang="en-US" dirty="0" smtClean="0"/>
                      <a:t>票衍生品</a:t>
                    </a:r>
                    <a:endParaRPr lang="zh-CN" altLang="en-US" dirty="0"/>
                  </a:p>
                </c:rich>
              </c:tx>
              <c:dLblPos val="r"/>
              <c:showSerName val="1"/>
              <c:extLst>
                <c:ext xmlns:c15="http://schemas.microsoft.com/office/drawing/2012/chart" uri="{CE6537A1-D6FC-4f65-9D91-7224C49458BB}">
                  <c15:layout/>
                </c:ext>
              </c:extLst>
            </c:dLbl>
            <c:spPr>
              <a:noFill/>
              <a:ln>
                <a:noFill/>
              </a:ln>
              <a:effectLst/>
            </c:spPr>
            <c:txPr>
              <a:bodyPr/>
              <a:lstStyle/>
              <a:p>
                <a:pPr>
                  <a:defRPr sz="900">
                    <a:ea typeface="微软雅黑"/>
                  </a:defRPr>
                </a:pPr>
                <a:endParaRPr lang="zh-TW"/>
              </a:p>
            </c:txPr>
            <c:dLblPos val="b"/>
            <c:showSerName val="1"/>
            <c:extLst>
              <c:ext xmlns:c15="http://schemas.microsoft.com/office/drawing/2012/chart" uri="{CE6537A1-D6FC-4f65-9D91-7224C49458BB}">
                <c15:showLeaderLines val="0"/>
              </c:ext>
            </c:extLst>
          </c:dLbls>
          <c:errBars>
            <c:errDir val="y"/>
            <c:errBarType val="minus"/>
            <c:errValType val="cust"/>
            <c:noEndCap val="1"/>
            <c:minus>
              <c:numRef>
                <c:f>plot!$G$33:$G$49</c:f>
                <c:numCache>
                  <c:formatCode>General</c:formatCode>
                  <c:ptCount val="17"/>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numCache>
              </c:numRef>
            </c:minus>
            <c:spPr>
              <a:ln w="12700">
                <a:solidFill>
                  <a:srgbClr val="000000"/>
                </a:solidFill>
                <a:prstDash val="lgDashDotDot"/>
              </a:ln>
            </c:spPr>
          </c:errBars>
          <c:xVal>
            <c:numRef>
              <c:f>plot!$K$33:$K$49</c:f>
              <c:numCache>
                <c:formatCode>General</c:formatCode>
                <c:ptCount val="17"/>
                <c:pt idx="0">
                  <c:v>-0.95102688611472663</c:v>
                </c:pt>
                <c:pt idx="1">
                  <c:v>-0.88140688611472617</c:v>
                </c:pt>
                <c:pt idx="2">
                  <c:v>0.34310150889178093</c:v>
                </c:pt>
                <c:pt idx="3">
                  <c:v>-0.12058537722294532</c:v>
                </c:pt>
                <c:pt idx="4">
                  <c:v>0.27348150889178102</c:v>
                </c:pt>
                <c:pt idx="5">
                  <c:v>0.16222344305736386</c:v>
                </c:pt>
                <c:pt idx="6">
                  <c:v>-0.15289613166883637</c:v>
                </c:pt>
                <c:pt idx="7">
                  <c:v>-0.691201508891781</c:v>
                </c:pt>
                <c:pt idx="8">
                  <c:v>0.15289613166883637</c:v>
                </c:pt>
                <c:pt idx="9">
                  <c:v>6.8235868344591221E-17</c:v>
                </c:pt>
                <c:pt idx="10">
                  <c:v>5.1176901258443687E-17</c:v>
                </c:pt>
                <c:pt idx="11">
                  <c:v>0.2038615088917812</c:v>
                </c:pt>
                <c:pt idx="12">
                  <c:v>0.32444688611472788</c:v>
                </c:pt>
                <c:pt idx="13">
                  <c:v>0.25482688611472765</c:v>
                </c:pt>
                <c:pt idx="14">
                  <c:v>0.46368688611472747</c:v>
                </c:pt>
                <c:pt idx="15">
                  <c:v>0</c:v>
                </c:pt>
                <c:pt idx="16">
                  <c:v>0.10692924555410981</c:v>
                </c:pt>
              </c:numCache>
            </c:numRef>
          </c:xVal>
          <c:yVal>
            <c:numRef>
              <c:f>plot!$L$33:$L$49</c:f>
              <c:numCache>
                <c:formatCode>General</c:formatCode>
                <c:ptCount val="17"/>
                <c:pt idx="0">
                  <c:v>-0.5046297567656447</c:v>
                </c:pt>
                <c:pt idx="1">
                  <c:v>-0.55937437243237165</c:v>
                </c:pt>
                <c:pt idx="2">
                  <c:v>-0.38440223643901988</c:v>
                </c:pt>
                <c:pt idx="3">
                  <c:v>-0.65192556073180885</c:v>
                </c:pt>
                <c:pt idx="4">
                  <c:v>-0.32965762077229288</c:v>
                </c:pt>
                <c:pt idx="5">
                  <c:v>-0.43181246432682213</c:v>
                </c:pt>
                <c:pt idx="6">
                  <c:v>-0.87937304491572321</c:v>
                </c:pt>
                <c:pt idx="7">
                  <c:v>-0.58251216950722495</c:v>
                </c:pt>
                <c:pt idx="8">
                  <c:v>0.75530929648773715</c:v>
                </c:pt>
                <c:pt idx="9">
                  <c:v>0.49625499371195464</c:v>
                </c:pt>
                <c:pt idx="10">
                  <c:v>0.37219124528396497</c:v>
                </c:pt>
                <c:pt idx="11">
                  <c:v>0.71759698231834068</c:v>
                </c:pt>
                <c:pt idx="12">
                  <c:v>0.74920380091020766</c:v>
                </c:pt>
                <c:pt idx="13">
                  <c:v>0.80394841657693661</c:v>
                </c:pt>
                <c:pt idx="14">
                  <c:v>0.76377831800474494</c:v>
                </c:pt>
                <c:pt idx="15">
                  <c:v>0</c:v>
                </c:pt>
                <c:pt idx="16">
                  <c:v>0.28338202662257472</c:v>
                </c:pt>
              </c:numCache>
            </c:numRef>
          </c:yVal>
        </c:ser>
        <c:axId val="80629760"/>
        <c:axId val="80631296"/>
      </c:scatterChart>
      <c:valAx>
        <c:axId val="80629760"/>
        <c:scaling>
          <c:orientation val="minMax"/>
          <c:max val="1.1000000000000001"/>
          <c:min val="-1.1000000000000001"/>
        </c:scaling>
        <c:delete val="1"/>
        <c:axPos val="b"/>
        <c:numFmt formatCode="General" sourceLinked="1"/>
        <c:tickLblPos val="none"/>
        <c:crossAx val="80631296"/>
        <c:crosses val="autoZero"/>
        <c:crossBetween val="midCat"/>
      </c:valAx>
      <c:valAx>
        <c:axId val="80631296"/>
        <c:scaling>
          <c:orientation val="minMax"/>
          <c:max val="1.1000000000000001"/>
          <c:min val="-1.1000000000000001"/>
        </c:scaling>
        <c:delete val="1"/>
        <c:axPos val="l"/>
        <c:numFmt formatCode="General" sourceLinked="1"/>
        <c:tickLblPos val="none"/>
        <c:crossAx val="80629760"/>
        <c:crosses val="autoZero"/>
        <c:crossBetween val="midCat"/>
      </c:valAx>
      <c:spPr>
        <a:noFill/>
        <a:ln w="25400">
          <a:noFill/>
        </a:ln>
      </c:spPr>
    </c:plotArea>
    <c:plotVisOnly val="1"/>
    <c:dispBlanksAs val="gap"/>
  </c:chart>
  <c:spPr>
    <a:noFill/>
    <a:ln w="3175">
      <a:noFill/>
      <a:prstDash val="solid"/>
    </a:ln>
  </c:spPr>
  <c:txPr>
    <a:bodyPr/>
    <a:lstStyle/>
    <a:p>
      <a:pPr>
        <a:defRPr sz="800" b="0" i="0" u="none" strike="noStrike" baseline="0">
          <a:solidFill>
            <a:schemeClr val="tx1"/>
          </a:solidFill>
          <a:latin typeface="黑体" pitchFamily="2" charset="-122"/>
          <a:ea typeface="黑体" pitchFamily="2" charset="-122"/>
          <a:cs typeface="Verdana"/>
        </a:defRPr>
      </a:pPr>
      <a:endParaRPr lang="zh-TW"/>
    </a:p>
  </c:txPr>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lang val="zh-TW"/>
  <c:style val="28"/>
  <c:chart>
    <c:autoTitleDeleted val="1"/>
    <c:plotArea>
      <c:layout>
        <c:manualLayout>
          <c:layoutTarget val="inner"/>
          <c:xMode val="edge"/>
          <c:yMode val="edge"/>
          <c:x val="0.13166381473876337"/>
          <c:y val="4.2570901320901487E-2"/>
          <c:w val="0.84888261464750392"/>
          <c:h val="0.80371147761118789"/>
        </c:manualLayout>
      </c:layout>
      <c:barChart>
        <c:barDir val="col"/>
        <c:grouping val="clustered"/>
        <c:ser>
          <c:idx val="0"/>
          <c:order val="0"/>
          <c:tx>
            <c:strRef>
              <c:f>Sheet1!$B$1</c:f>
              <c:strCache>
                <c:ptCount val="1"/>
                <c:pt idx="0">
                  <c:v>QFII机构额度合计（亿美元）</c:v>
                </c:pt>
              </c:strCache>
            </c:strRef>
          </c:tx>
          <c:cat>
            <c:numRef>
              <c:f>Sheet1!$A$2:$A$11</c:f>
              <c:numCache>
                <c:formatCode>General</c:formatCode>
                <c:ptCount val="10"/>
                <c:pt idx="0">
                  <c:v>2003</c:v>
                </c:pt>
                <c:pt idx="1">
                  <c:v>2004</c:v>
                </c:pt>
                <c:pt idx="2">
                  <c:v>2005</c:v>
                </c:pt>
                <c:pt idx="3">
                  <c:v>2006</c:v>
                </c:pt>
                <c:pt idx="4">
                  <c:v>2007</c:v>
                </c:pt>
                <c:pt idx="5">
                  <c:v>2008</c:v>
                </c:pt>
                <c:pt idx="6">
                  <c:v>2009</c:v>
                </c:pt>
                <c:pt idx="7">
                  <c:v>2010</c:v>
                </c:pt>
                <c:pt idx="8">
                  <c:v>2011</c:v>
                </c:pt>
                <c:pt idx="9">
                  <c:v>2013</c:v>
                </c:pt>
              </c:numCache>
            </c:numRef>
          </c:cat>
          <c:val>
            <c:numRef>
              <c:f>Sheet1!$B$2:$B$11</c:f>
              <c:numCache>
                <c:formatCode>General</c:formatCode>
                <c:ptCount val="10"/>
                <c:pt idx="0">
                  <c:v>46.55</c:v>
                </c:pt>
                <c:pt idx="1">
                  <c:v>63.05</c:v>
                </c:pt>
                <c:pt idx="2">
                  <c:v>80.05</c:v>
                </c:pt>
                <c:pt idx="3">
                  <c:v>102.25</c:v>
                </c:pt>
                <c:pt idx="4">
                  <c:v>136.25</c:v>
                </c:pt>
                <c:pt idx="5">
                  <c:v>145.75</c:v>
                </c:pt>
                <c:pt idx="6">
                  <c:v>179.73</c:v>
                </c:pt>
                <c:pt idx="7">
                  <c:v>211</c:v>
                </c:pt>
                <c:pt idx="8">
                  <c:v>241.5</c:v>
                </c:pt>
                <c:pt idx="9">
                  <c:v>464.42999999999898</c:v>
                </c:pt>
              </c:numCache>
            </c:numRef>
          </c:val>
        </c:ser>
        <c:gapWidth val="68"/>
        <c:axId val="149467136"/>
        <c:axId val="149468672"/>
      </c:barChart>
      <c:catAx>
        <c:axId val="149467136"/>
        <c:scaling>
          <c:orientation val="minMax"/>
        </c:scaling>
        <c:axPos val="b"/>
        <c:numFmt formatCode="General" sourceLinked="1"/>
        <c:tickLblPos val="nextTo"/>
        <c:txPr>
          <a:bodyPr rot="-1500000"/>
          <a:lstStyle/>
          <a:p>
            <a:pPr>
              <a:defRPr sz="1200"/>
            </a:pPr>
            <a:endParaRPr lang="zh-TW"/>
          </a:p>
        </c:txPr>
        <c:crossAx val="149468672"/>
        <c:crosses val="autoZero"/>
        <c:auto val="1"/>
        <c:lblAlgn val="ctr"/>
        <c:lblOffset val="0"/>
        <c:tickLblSkip val="1"/>
      </c:catAx>
      <c:valAx>
        <c:axId val="149468672"/>
        <c:scaling>
          <c:orientation val="minMax"/>
        </c:scaling>
        <c:axPos val="l"/>
        <c:numFmt formatCode="General" sourceLinked="1"/>
        <c:tickLblPos val="nextTo"/>
        <c:txPr>
          <a:bodyPr/>
          <a:lstStyle/>
          <a:p>
            <a:pPr>
              <a:defRPr sz="1200"/>
            </a:pPr>
            <a:endParaRPr lang="zh-TW"/>
          </a:p>
        </c:txPr>
        <c:crossAx val="149467136"/>
        <c:crosses val="autoZero"/>
        <c:crossBetween val="between"/>
      </c:valAx>
    </c:plotArea>
    <c:plotVisOnly val="1"/>
    <c:dispBlanksAs val="gap"/>
  </c:chart>
  <c:txPr>
    <a:bodyPr/>
    <a:lstStyle/>
    <a:p>
      <a:pPr>
        <a:defRPr sz="1800"/>
      </a:pPr>
      <a:endParaRPr lang="zh-TW"/>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zh-TW"/>
  <c:chart>
    <c:autoTitleDeleted val="1"/>
    <c:plotArea>
      <c:layout>
        <c:manualLayout>
          <c:layoutTarget val="inner"/>
          <c:xMode val="edge"/>
          <c:yMode val="edge"/>
          <c:x val="8.6571071071071065E-2"/>
          <c:y val="0.23124074074074091"/>
          <c:w val="0.52425225225225158"/>
          <c:h val="0.6257204301075302"/>
        </c:manualLayout>
      </c:layout>
      <c:pieChart>
        <c:varyColors val="1"/>
        <c:ser>
          <c:idx val="0"/>
          <c:order val="0"/>
          <c:tx>
            <c:strRef>
              <c:f>Sheet1!$B$1</c:f>
              <c:strCache>
                <c:ptCount val="1"/>
                <c:pt idx="0">
                  <c:v>QFII </c:v>
                </c:pt>
              </c:strCache>
            </c:strRef>
          </c:tx>
          <c:dPt>
            <c:idx val="2"/>
            <c:spPr>
              <a:solidFill>
                <a:schemeClr val="bg1">
                  <a:lumMod val="50000"/>
                </a:schemeClr>
              </a:solidFill>
            </c:spPr>
          </c:dPt>
          <c:dPt>
            <c:idx val="8"/>
            <c:spPr>
              <a:solidFill>
                <a:srgbClr val="C00000"/>
              </a:solidFill>
            </c:spPr>
          </c:dPt>
          <c:dLbls>
            <c:dLbl>
              <c:idx val="2"/>
              <c:layout>
                <c:manualLayout>
                  <c:x val="-6.0731731731732026E-2"/>
                  <c:y val="-0.18191577060931899"/>
                </c:manualLayout>
              </c:layout>
              <c:showPercent val="1"/>
            </c:dLbl>
            <c:txPr>
              <a:bodyPr/>
              <a:lstStyle/>
              <a:p>
                <a:pPr>
                  <a:defRPr sz="1200"/>
                </a:pPr>
                <a:endParaRPr lang="zh-TW"/>
              </a:p>
            </c:txPr>
            <c:showPercent val="1"/>
            <c:showLeaderLines val="1"/>
          </c:dLbls>
          <c:cat>
            <c:strRef>
              <c:f>Sheet1!$A$2:$A$11</c:f>
              <c:strCache>
                <c:ptCount val="10"/>
                <c:pt idx="0">
                  <c:v>证券公司</c:v>
                </c:pt>
                <c:pt idx="1">
                  <c:v>商业银行</c:v>
                </c:pt>
                <c:pt idx="2">
                  <c:v>资产管理公司</c:v>
                </c:pt>
                <c:pt idx="3">
                  <c:v>保险公司</c:v>
                </c:pt>
                <c:pt idx="4">
                  <c:v>学校基金</c:v>
                </c:pt>
                <c:pt idx="5">
                  <c:v>政府央行</c:v>
                </c:pt>
                <c:pt idx="6">
                  <c:v>主权基金</c:v>
                </c:pt>
                <c:pt idx="7">
                  <c:v>养老金</c:v>
                </c:pt>
                <c:pt idx="8">
                  <c:v>私人银行</c:v>
                </c:pt>
                <c:pt idx="9">
                  <c:v>其他</c:v>
                </c:pt>
              </c:strCache>
            </c:strRef>
          </c:cat>
          <c:val>
            <c:numRef>
              <c:f>Sheet1!$B$2:$B$11</c:f>
              <c:numCache>
                <c:formatCode>0.00%</c:formatCode>
                <c:ptCount val="10"/>
                <c:pt idx="0">
                  <c:v>5.9907834101382514E-2</c:v>
                </c:pt>
                <c:pt idx="1">
                  <c:v>0.1152073732718898</c:v>
                </c:pt>
                <c:pt idx="2">
                  <c:v>0.58525345622119862</c:v>
                </c:pt>
                <c:pt idx="3">
                  <c:v>5.9907834101382514E-2</c:v>
                </c:pt>
                <c:pt idx="4">
                  <c:v>4.1474654377880185E-2</c:v>
                </c:pt>
                <c:pt idx="5">
                  <c:v>2.7649769585253649E-2</c:v>
                </c:pt>
                <c:pt idx="6">
                  <c:v>4.1474654377880185E-2</c:v>
                </c:pt>
                <c:pt idx="7">
                  <c:v>4.6082949308755762E-2</c:v>
                </c:pt>
                <c:pt idx="8">
                  <c:v>1.3824884792626783E-2</c:v>
                </c:pt>
                <c:pt idx="9">
                  <c:v>9.2165898617511521E-3</c:v>
                </c:pt>
              </c:numCache>
            </c:numRef>
          </c:val>
        </c:ser>
        <c:dLbls>
          <c:showPercent val="1"/>
        </c:dLbls>
        <c:firstSliceAng val="0"/>
      </c:pieChart>
    </c:plotArea>
    <c:legend>
      <c:legendPos val="r"/>
      <c:layout>
        <c:manualLayout>
          <c:xMode val="edge"/>
          <c:yMode val="edge"/>
          <c:x val="0.57248532186216128"/>
          <c:y val="0.10330337194475632"/>
          <c:w val="0.42445748676326339"/>
          <c:h val="0.7523620644449972"/>
        </c:manualLayout>
      </c:layout>
      <c:txPr>
        <a:bodyPr/>
        <a:lstStyle/>
        <a:p>
          <a:pPr>
            <a:defRPr sz="1200"/>
          </a:pPr>
          <a:endParaRPr lang="zh-TW"/>
        </a:p>
      </c:txPr>
    </c:legend>
    <c:plotVisOnly val="1"/>
    <c:dispBlanksAs val="zero"/>
  </c:chart>
  <c:txPr>
    <a:bodyPr/>
    <a:lstStyle/>
    <a:p>
      <a:pPr>
        <a:defRPr sz="1400"/>
      </a:pPr>
      <a:endParaRPr lang="zh-TW"/>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zh-TW"/>
  <c:style val="27"/>
  <c:chart>
    <c:autoTitleDeleted val="1"/>
    <c:plotArea>
      <c:layout/>
      <c:barChart>
        <c:barDir val="col"/>
        <c:grouping val="clustered"/>
        <c:ser>
          <c:idx val="0"/>
          <c:order val="0"/>
          <c:cat>
            <c:strRef>
              <c:f>Sheet3!$A$2:$A$4</c:f>
              <c:strCache>
                <c:ptCount val="3"/>
                <c:pt idx="0">
                  <c:v>RQFII总额度</c:v>
                </c:pt>
                <c:pt idx="1">
                  <c:v>RQFII ETF规模</c:v>
                </c:pt>
                <c:pt idx="2">
                  <c:v>RQFII 公募基金规模</c:v>
                </c:pt>
              </c:strCache>
            </c:strRef>
          </c:cat>
          <c:val>
            <c:numRef>
              <c:f>Sheet3!$B$2:$B$4</c:f>
              <c:numCache>
                <c:formatCode>0</c:formatCode>
                <c:ptCount val="3"/>
                <c:pt idx="0" formatCode="General">
                  <c:v>1278</c:v>
                </c:pt>
                <c:pt idx="1">
                  <c:v>326.73369213310002</c:v>
                </c:pt>
                <c:pt idx="2">
                  <c:v>134.18140500000001</c:v>
                </c:pt>
              </c:numCache>
            </c:numRef>
          </c:val>
        </c:ser>
        <c:dLbls>
          <c:showVal val="1"/>
        </c:dLbls>
        <c:axId val="81106048"/>
        <c:axId val="81107584"/>
      </c:barChart>
      <c:catAx>
        <c:axId val="81106048"/>
        <c:scaling>
          <c:orientation val="minMax"/>
        </c:scaling>
        <c:axPos val="b"/>
        <c:majorTickMark val="none"/>
        <c:tickLblPos val="nextTo"/>
        <c:crossAx val="81107584"/>
        <c:crosses val="autoZero"/>
        <c:auto val="1"/>
        <c:lblAlgn val="ctr"/>
        <c:lblOffset val="100"/>
      </c:catAx>
      <c:valAx>
        <c:axId val="81107584"/>
        <c:scaling>
          <c:orientation val="minMax"/>
        </c:scaling>
        <c:axPos val="l"/>
        <c:majorGridlines/>
        <c:numFmt formatCode="General" sourceLinked="1"/>
        <c:majorTickMark val="none"/>
        <c:tickLblPos val="nextTo"/>
        <c:crossAx val="81106048"/>
        <c:crosses val="autoZero"/>
        <c:crossBetween val="between"/>
      </c:valAx>
    </c:plotArea>
    <c:plotVisOnly val="1"/>
    <c:dispBlanksAs val="gap"/>
  </c:chart>
  <c:txPr>
    <a:bodyPr/>
    <a:lstStyle/>
    <a:p>
      <a:pPr>
        <a:defRPr sz="1200">
          <a:latin typeface="Times New Roman" pitchFamily="18" charset="0"/>
          <a:cs typeface="Times New Roman" pitchFamily="18" charset="0"/>
        </a:defRPr>
      </a:pPr>
      <a:endParaRPr lang="zh-TW"/>
    </a:p>
  </c:txPr>
  <c:externalData r:id="rId1"/>
</c:chartSpace>
</file>

<file path=ppt/drawings/drawing1.xml><?xml version="1.0" encoding="utf-8"?>
<c:userShapes xmlns:c="http://schemas.openxmlformats.org/drawingml/2006/chart">
  <cdr:relSizeAnchor xmlns:cdr="http://schemas.openxmlformats.org/drawingml/2006/chartDrawing">
    <cdr:from>
      <cdr:x>0.0705</cdr:x>
      <cdr:y>0.29262</cdr:y>
    </cdr:from>
    <cdr:to>
      <cdr:x>0.83734</cdr:x>
      <cdr:y>0.73614</cdr:y>
    </cdr:to>
    <cdr:sp macro="" textlink="">
      <cdr:nvSpPr>
        <cdr:cNvPr id="9" name="直線單箭頭接點 8"/>
        <cdr:cNvSpPr/>
      </cdr:nvSpPr>
      <cdr:spPr>
        <a:xfrm xmlns:a="http://schemas.openxmlformats.org/drawingml/2006/main" flipV="1">
          <a:off x="578675" y="1116412"/>
          <a:ext cx="6294293" cy="1692154"/>
        </a:xfrm>
        <a:prstGeom xmlns:a="http://schemas.openxmlformats.org/drawingml/2006/main" prst="straightConnector1">
          <a:avLst/>
        </a:prstGeom>
        <a:ln xmlns:a="http://schemas.openxmlformats.org/drawingml/2006/main" w="12700">
          <a:solidFill>
            <a:schemeClr val="tx2">
              <a:lumMod val="50000"/>
            </a:schemeClr>
          </a:solidFill>
          <a:prstDash val="lgDashDotDot"/>
          <a:tailEnd type="arrow"/>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zh-TW"/>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2946400" cy="495221"/>
          </a:xfrm>
          <a:prstGeom prst="rect">
            <a:avLst/>
          </a:prstGeom>
          <a:noFill/>
          <a:ln w="9525">
            <a:noFill/>
            <a:miter lim="800000"/>
            <a:headEnd/>
            <a:tailEnd/>
          </a:ln>
        </p:spPr>
        <p:txBody>
          <a:bodyPr vert="horz" wrap="square" lIns="91778" tIns="45889" rIns="91778" bIns="45889" numCol="1" anchor="t" anchorCtr="0" compatLnSpc="1">
            <a:prstTxWarp prst="textNoShape">
              <a:avLst/>
            </a:prstTxWarp>
          </a:bodyPr>
          <a:lstStyle>
            <a:lvl1pPr defTabSz="458788">
              <a:spcBef>
                <a:spcPct val="0"/>
              </a:spcBef>
              <a:defRPr kumimoji="0" sz="1200">
                <a:latin typeface="Calibri" pitchFamily="34" charset="0"/>
                <a:ea typeface="MS PGothic" pitchFamily="34" charset="-128"/>
              </a:defRPr>
            </a:lvl1pPr>
          </a:lstStyle>
          <a:p>
            <a:pPr>
              <a:defRPr/>
            </a:pPr>
            <a:endParaRPr lang="zh-TW" altLang="en-US"/>
          </a:p>
        </p:txBody>
      </p:sp>
      <p:sp>
        <p:nvSpPr>
          <p:cNvPr id="3" name="Date Placeholder 2"/>
          <p:cNvSpPr>
            <a:spLocks noGrp="1"/>
          </p:cNvSpPr>
          <p:nvPr>
            <p:ph type="dt" sz="quarter" idx="1"/>
          </p:nvPr>
        </p:nvSpPr>
        <p:spPr bwMode="auto">
          <a:xfrm>
            <a:off x="3849688" y="0"/>
            <a:ext cx="2946400" cy="495221"/>
          </a:xfrm>
          <a:prstGeom prst="rect">
            <a:avLst/>
          </a:prstGeom>
          <a:noFill/>
          <a:ln w="9525">
            <a:noFill/>
            <a:miter lim="800000"/>
            <a:headEnd/>
            <a:tailEnd/>
          </a:ln>
        </p:spPr>
        <p:txBody>
          <a:bodyPr vert="horz" wrap="square" lIns="91778" tIns="45889" rIns="91778" bIns="45889" numCol="1" anchor="t" anchorCtr="0" compatLnSpc="1">
            <a:prstTxWarp prst="textNoShape">
              <a:avLst/>
            </a:prstTxWarp>
          </a:bodyPr>
          <a:lstStyle>
            <a:lvl1pPr algn="r" defTabSz="458788">
              <a:spcBef>
                <a:spcPct val="0"/>
              </a:spcBef>
              <a:defRPr kumimoji="0" sz="1200">
                <a:latin typeface="Calibri" pitchFamily="34" charset="0"/>
                <a:ea typeface="MS PGothic" pitchFamily="34" charset="-128"/>
              </a:defRPr>
            </a:lvl1pPr>
          </a:lstStyle>
          <a:p>
            <a:pPr>
              <a:defRPr/>
            </a:pPr>
            <a:fld id="{618E1998-4689-4FD8-9CE8-F855E406CA3A}" type="datetime1">
              <a:rPr lang="zh-TW" altLang="en-US"/>
              <a:pPr>
                <a:defRPr/>
              </a:pPr>
              <a:t>2013/9/27</a:t>
            </a:fld>
            <a:endParaRPr lang="en-US" altLang="zh-TW" dirty="0"/>
          </a:p>
        </p:txBody>
      </p:sp>
      <p:sp>
        <p:nvSpPr>
          <p:cNvPr id="4" name="Footer Placeholder 3"/>
          <p:cNvSpPr>
            <a:spLocks noGrp="1"/>
          </p:cNvSpPr>
          <p:nvPr>
            <p:ph type="ftr" sz="quarter" idx="2"/>
          </p:nvPr>
        </p:nvSpPr>
        <p:spPr bwMode="auto">
          <a:xfrm>
            <a:off x="0" y="9429830"/>
            <a:ext cx="2946400" cy="495221"/>
          </a:xfrm>
          <a:prstGeom prst="rect">
            <a:avLst/>
          </a:prstGeom>
          <a:noFill/>
          <a:ln w="9525">
            <a:noFill/>
            <a:miter lim="800000"/>
            <a:headEnd/>
            <a:tailEnd/>
          </a:ln>
        </p:spPr>
        <p:txBody>
          <a:bodyPr vert="horz" wrap="square" lIns="91778" tIns="45889" rIns="91778" bIns="45889" numCol="1" anchor="b" anchorCtr="0" compatLnSpc="1">
            <a:prstTxWarp prst="textNoShape">
              <a:avLst/>
            </a:prstTxWarp>
          </a:bodyPr>
          <a:lstStyle>
            <a:lvl1pPr defTabSz="458788">
              <a:spcBef>
                <a:spcPct val="0"/>
              </a:spcBef>
              <a:defRPr kumimoji="0" sz="1200">
                <a:latin typeface="Calibri" pitchFamily="34" charset="0"/>
                <a:ea typeface="MS PGothic" pitchFamily="34" charset="-128"/>
              </a:defRPr>
            </a:lvl1pPr>
          </a:lstStyle>
          <a:p>
            <a:pPr>
              <a:defRPr/>
            </a:pPr>
            <a:endParaRPr lang="zh-TW" altLang="en-US"/>
          </a:p>
        </p:txBody>
      </p:sp>
      <p:sp>
        <p:nvSpPr>
          <p:cNvPr id="5" name="Slide Number Placeholder 4"/>
          <p:cNvSpPr>
            <a:spLocks noGrp="1"/>
          </p:cNvSpPr>
          <p:nvPr>
            <p:ph type="sldNum" sz="quarter" idx="3"/>
          </p:nvPr>
        </p:nvSpPr>
        <p:spPr bwMode="auto">
          <a:xfrm>
            <a:off x="3849688" y="9429830"/>
            <a:ext cx="2946400" cy="495221"/>
          </a:xfrm>
          <a:prstGeom prst="rect">
            <a:avLst/>
          </a:prstGeom>
          <a:noFill/>
          <a:ln w="9525">
            <a:noFill/>
            <a:miter lim="800000"/>
            <a:headEnd/>
            <a:tailEnd/>
          </a:ln>
        </p:spPr>
        <p:txBody>
          <a:bodyPr vert="horz" wrap="square" lIns="91778" tIns="45889" rIns="91778" bIns="45889" numCol="1" anchor="b" anchorCtr="0" compatLnSpc="1">
            <a:prstTxWarp prst="textNoShape">
              <a:avLst/>
            </a:prstTxWarp>
          </a:bodyPr>
          <a:lstStyle>
            <a:lvl1pPr algn="r" defTabSz="458788">
              <a:spcBef>
                <a:spcPct val="0"/>
              </a:spcBef>
              <a:defRPr kumimoji="0" sz="1200">
                <a:latin typeface="Calibri" pitchFamily="34" charset="0"/>
                <a:ea typeface="MS PGothic" pitchFamily="34" charset="-128"/>
              </a:defRPr>
            </a:lvl1pPr>
          </a:lstStyle>
          <a:p>
            <a:pPr>
              <a:defRPr/>
            </a:pPr>
            <a:fld id="{0FBA1DD4-83A3-4E47-AA3C-20885BC8AE5A}" type="slidenum">
              <a:rPr lang="zh-TW" altLang="en-US"/>
              <a:pPr>
                <a:defRPr/>
              </a:pPr>
              <a:t>‹#›</a:t>
            </a:fld>
            <a:endParaRPr lang="en-US" altLang="zh-TW" dirty="0"/>
          </a:p>
        </p:txBody>
      </p:sp>
    </p:spTree>
    <p:extLst>
      <p:ext uri="{BB962C8B-B14F-4D97-AF65-F5344CB8AC3E}">
        <p14:creationId xmlns="" xmlns:p14="http://schemas.microsoft.com/office/powerpoint/2010/main" val="416039872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46400" cy="495221"/>
          </a:xfrm>
          <a:prstGeom prst="rect">
            <a:avLst/>
          </a:prstGeom>
          <a:noFill/>
          <a:ln w="9525">
            <a:noFill/>
            <a:miter lim="800000"/>
            <a:headEnd/>
            <a:tailEnd/>
          </a:ln>
          <a:effectLst/>
        </p:spPr>
        <p:txBody>
          <a:bodyPr vert="horz" wrap="square" lIns="91778" tIns="45889" rIns="91778" bIns="45889" numCol="1" anchor="t" anchorCtr="0" compatLnSpc="1">
            <a:prstTxWarp prst="textNoShape">
              <a:avLst/>
            </a:prstTxWarp>
          </a:bodyPr>
          <a:lstStyle>
            <a:lvl1pPr defTabSz="458788">
              <a:spcBef>
                <a:spcPct val="0"/>
              </a:spcBef>
              <a:defRPr kumimoji="0" sz="1200">
                <a:latin typeface="Calibri" pitchFamily="34" charset="0"/>
                <a:ea typeface="MS PGothic" pitchFamily="34" charset="-128"/>
              </a:defRPr>
            </a:lvl1pPr>
          </a:lstStyle>
          <a:p>
            <a:pPr>
              <a:defRPr/>
            </a:pPr>
            <a:endParaRPr lang="en-US" altLang="zh-TW"/>
          </a:p>
        </p:txBody>
      </p:sp>
      <p:sp>
        <p:nvSpPr>
          <p:cNvPr id="54275" name="Rectangle 3"/>
          <p:cNvSpPr>
            <a:spLocks noGrp="1" noChangeArrowheads="1"/>
          </p:cNvSpPr>
          <p:nvPr>
            <p:ph type="dt" idx="1"/>
          </p:nvPr>
        </p:nvSpPr>
        <p:spPr bwMode="auto">
          <a:xfrm>
            <a:off x="3849688" y="0"/>
            <a:ext cx="2946400" cy="495221"/>
          </a:xfrm>
          <a:prstGeom prst="rect">
            <a:avLst/>
          </a:prstGeom>
          <a:noFill/>
          <a:ln w="9525">
            <a:noFill/>
            <a:miter lim="800000"/>
            <a:headEnd/>
            <a:tailEnd/>
          </a:ln>
          <a:effectLst/>
        </p:spPr>
        <p:txBody>
          <a:bodyPr vert="horz" wrap="square" lIns="91778" tIns="45889" rIns="91778" bIns="45889" numCol="1" anchor="t" anchorCtr="0" compatLnSpc="1">
            <a:prstTxWarp prst="textNoShape">
              <a:avLst/>
            </a:prstTxWarp>
          </a:bodyPr>
          <a:lstStyle>
            <a:lvl1pPr algn="r" defTabSz="458788">
              <a:spcBef>
                <a:spcPct val="0"/>
              </a:spcBef>
              <a:defRPr kumimoji="0" sz="1200">
                <a:latin typeface="Calibri" pitchFamily="34" charset="0"/>
                <a:ea typeface="MS PGothic" pitchFamily="34" charset="-128"/>
              </a:defRPr>
            </a:lvl1pPr>
          </a:lstStyle>
          <a:p>
            <a:pPr>
              <a:defRPr/>
            </a:pPr>
            <a:fld id="{A460920F-7692-41AD-9135-DF83D0157F54}" type="datetime1">
              <a:rPr lang="zh-TW" altLang="en-US"/>
              <a:pPr>
                <a:defRPr/>
              </a:pPr>
              <a:t>2013/9/27</a:t>
            </a:fld>
            <a:endParaRPr lang="en-US" altLang="zh-TW" dirty="0"/>
          </a:p>
        </p:txBody>
      </p:sp>
      <p:sp>
        <p:nvSpPr>
          <p:cNvPr id="25604" name="Rectangle 4"/>
          <p:cNvSpPr>
            <a:spLocks noGrp="1" noRot="1" noChangeAspect="1" noChangeArrowheads="1" noTextEdit="1"/>
          </p:cNvSpPr>
          <p:nvPr>
            <p:ph type="sldImg" idx="2"/>
          </p:nvPr>
        </p:nvSpPr>
        <p:spPr bwMode="auto">
          <a:xfrm>
            <a:off x="917575" y="742950"/>
            <a:ext cx="4965700" cy="3724275"/>
          </a:xfrm>
          <a:prstGeom prst="rect">
            <a:avLst/>
          </a:prstGeom>
          <a:noFill/>
          <a:ln w="9525">
            <a:solidFill>
              <a:srgbClr val="000000"/>
            </a:solidFill>
            <a:miter lim="800000"/>
            <a:headEnd/>
            <a:tailEnd/>
          </a:ln>
        </p:spPr>
      </p:sp>
      <p:sp>
        <p:nvSpPr>
          <p:cNvPr id="54277" name="Rectangle 5"/>
          <p:cNvSpPr>
            <a:spLocks noGrp="1" noChangeArrowheads="1"/>
          </p:cNvSpPr>
          <p:nvPr>
            <p:ph type="body" sz="quarter" idx="3"/>
          </p:nvPr>
        </p:nvSpPr>
        <p:spPr bwMode="auto">
          <a:xfrm>
            <a:off x="679451" y="4715709"/>
            <a:ext cx="5438775" cy="4468098"/>
          </a:xfrm>
          <a:prstGeom prst="rect">
            <a:avLst/>
          </a:prstGeom>
          <a:noFill/>
          <a:ln w="9525">
            <a:noFill/>
            <a:miter lim="800000"/>
            <a:headEnd/>
            <a:tailEnd/>
          </a:ln>
          <a:effectLst/>
        </p:spPr>
        <p:txBody>
          <a:bodyPr vert="horz" wrap="square" lIns="91778" tIns="45889" rIns="91778" bIns="45889" numCol="1" anchor="t" anchorCtr="0" compatLnSpc="1">
            <a:prstTxWarp prst="textNoShape">
              <a:avLst/>
            </a:prstTxWarp>
          </a:bodyPr>
          <a:lstStyle/>
          <a:p>
            <a:pPr lvl="0"/>
            <a:r>
              <a:rPr lang="zh-CN" altLang="en-US" noProof="0" smtClean="0"/>
              <a:t>单击以编辑母片</a:t>
            </a:r>
            <a:endParaRPr lang="zh-TW" altLang="en-US" noProof="0" smtClean="0"/>
          </a:p>
          <a:p>
            <a:pPr lvl="1"/>
            <a:r>
              <a:rPr lang="zh-TW" altLang="en-US" noProof="0" smtClean="0"/>
              <a:t>第二层</a:t>
            </a:r>
          </a:p>
          <a:p>
            <a:pPr lvl="2"/>
            <a:r>
              <a:rPr lang="zh-TW" altLang="en-US" noProof="0" smtClean="0"/>
              <a:t>第三层</a:t>
            </a:r>
          </a:p>
          <a:p>
            <a:pPr lvl="3"/>
            <a:r>
              <a:rPr lang="zh-TW" altLang="en-US" noProof="0" smtClean="0"/>
              <a:t>第四层</a:t>
            </a:r>
          </a:p>
          <a:p>
            <a:pPr lvl="4"/>
            <a:r>
              <a:rPr lang="zh-TW" altLang="en-US" noProof="0" smtClean="0"/>
              <a:t>第五层</a:t>
            </a:r>
          </a:p>
        </p:txBody>
      </p:sp>
      <p:sp>
        <p:nvSpPr>
          <p:cNvPr id="54278" name="Rectangle 6"/>
          <p:cNvSpPr>
            <a:spLocks noGrp="1" noChangeArrowheads="1"/>
          </p:cNvSpPr>
          <p:nvPr>
            <p:ph type="ftr" sz="quarter" idx="4"/>
          </p:nvPr>
        </p:nvSpPr>
        <p:spPr bwMode="auto">
          <a:xfrm>
            <a:off x="0" y="9429830"/>
            <a:ext cx="2946400" cy="495221"/>
          </a:xfrm>
          <a:prstGeom prst="rect">
            <a:avLst/>
          </a:prstGeom>
          <a:noFill/>
          <a:ln w="9525">
            <a:noFill/>
            <a:miter lim="800000"/>
            <a:headEnd/>
            <a:tailEnd/>
          </a:ln>
          <a:effectLst/>
        </p:spPr>
        <p:txBody>
          <a:bodyPr vert="horz" wrap="square" lIns="91778" tIns="45889" rIns="91778" bIns="45889" numCol="1" anchor="b" anchorCtr="0" compatLnSpc="1">
            <a:prstTxWarp prst="textNoShape">
              <a:avLst/>
            </a:prstTxWarp>
          </a:bodyPr>
          <a:lstStyle>
            <a:lvl1pPr defTabSz="458788">
              <a:spcBef>
                <a:spcPct val="0"/>
              </a:spcBef>
              <a:defRPr kumimoji="0" sz="1200">
                <a:latin typeface="Calibri" pitchFamily="34" charset="0"/>
                <a:ea typeface="MS PGothic" pitchFamily="34" charset="-128"/>
              </a:defRPr>
            </a:lvl1pPr>
          </a:lstStyle>
          <a:p>
            <a:pPr>
              <a:defRPr/>
            </a:pPr>
            <a:endParaRPr lang="en-US" altLang="zh-TW"/>
          </a:p>
        </p:txBody>
      </p:sp>
      <p:sp>
        <p:nvSpPr>
          <p:cNvPr id="54279" name="Rectangle 7"/>
          <p:cNvSpPr>
            <a:spLocks noGrp="1" noChangeArrowheads="1"/>
          </p:cNvSpPr>
          <p:nvPr>
            <p:ph type="sldNum" sz="quarter" idx="5"/>
          </p:nvPr>
        </p:nvSpPr>
        <p:spPr bwMode="auto">
          <a:xfrm>
            <a:off x="3849688" y="9429830"/>
            <a:ext cx="2946400" cy="495221"/>
          </a:xfrm>
          <a:prstGeom prst="rect">
            <a:avLst/>
          </a:prstGeom>
          <a:noFill/>
          <a:ln w="9525">
            <a:noFill/>
            <a:miter lim="800000"/>
            <a:headEnd/>
            <a:tailEnd/>
          </a:ln>
          <a:effectLst/>
        </p:spPr>
        <p:txBody>
          <a:bodyPr vert="horz" wrap="square" lIns="91778" tIns="45889" rIns="91778" bIns="45889" numCol="1" anchor="b" anchorCtr="0" compatLnSpc="1">
            <a:prstTxWarp prst="textNoShape">
              <a:avLst/>
            </a:prstTxWarp>
          </a:bodyPr>
          <a:lstStyle>
            <a:lvl1pPr algn="r" defTabSz="458788">
              <a:spcBef>
                <a:spcPct val="0"/>
              </a:spcBef>
              <a:defRPr kumimoji="0" sz="1200">
                <a:latin typeface="Calibri" pitchFamily="34" charset="0"/>
                <a:ea typeface="MS PGothic" pitchFamily="34" charset="-128"/>
              </a:defRPr>
            </a:lvl1pPr>
          </a:lstStyle>
          <a:p>
            <a:pPr>
              <a:defRPr/>
            </a:pPr>
            <a:fld id="{9D35E2F0-5E5E-405A-91E9-75AA6B80E079}" type="slidenum">
              <a:rPr lang="zh-TW" altLang="en-US"/>
              <a:pPr>
                <a:defRPr/>
              </a:pPr>
              <a:t>‹#›</a:t>
            </a:fld>
            <a:endParaRPr lang="en-US" altLang="zh-TW" dirty="0"/>
          </a:p>
        </p:txBody>
      </p:sp>
    </p:spTree>
    <p:extLst>
      <p:ext uri="{BB962C8B-B14F-4D97-AF65-F5344CB8AC3E}">
        <p14:creationId xmlns="" xmlns:p14="http://schemas.microsoft.com/office/powerpoint/2010/main" val="181969663"/>
      </p:ext>
    </p:extLst>
  </p:cSld>
  <p:clrMap bg1="lt1" tx1="dk1" bg2="lt2" tx2="dk2" accent1="accent1" accent2="accent2" accent3="accent3" accent4="accent4" accent5="accent5" accent6="accent6" hlink="hlink" folHlink="folHlink"/>
  <p:hf sldNum="0" hdr="0" ftr="0" dt="0"/>
  <p:notesStyle>
    <a:lvl1pPr algn="l" defTabSz="457200"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1pPr>
    <a:lvl2pPr marL="457200" algn="l" defTabSz="457200"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Tree>
    <p:extLst>
      <p:ext uri="{BB962C8B-B14F-4D97-AF65-F5344CB8AC3E}">
        <p14:creationId xmlns="" xmlns:p14="http://schemas.microsoft.com/office/powerpoint/2010/main" val="248492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Tree>
    <p:extLst>
      <p:ext uri="{BB962C8B-B14F-4D97-AF65-F5344CB8AC3E}">
        <p14:creationId xmlns="" xmlns:p14="http://schemas.microsoft.com/office/powerpoint/2010/main" val="14822201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Tree>
    <p:extLst>
      <p:ext uri="{BB962C8B-B14F-4D97-AF65-F5344CB8AC3E}">
        <p14:creationId xmlns="" xmlns:p14="http://schemas.microsoft.com/office/powerpoint/2010/main" val="77483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Tree>
    <p:extLst>
      <p:ext uri="{BB962C8B-B14F-4D97-AF65-F5344CB8AC3E}">
        <p14:creationId xmlns="" xmlns:p14="http://schemas.microsoft.com/office/powerpoint/2010/main" val="22400796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Tree>
    <p:extLst>
      <p:ext uri="{BB962C8B-B14F-4D97-AF65-F5344CB8AC3E}">
        <p14:creationId xmlns="" xmlns:p14="http://schemas.microsoft.com/office/powerpoint/2010/main" val="2240079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Tree>
    <p:extLst>
      <p:ext uri="{BB962C8B-B14F-4D97-AF65-F5344CB8AC3E}">
        <p14:creationId xmlns="" xmlns:p14="http://schemas.microsoft.com/office/powerpoint/2010/main" val="1157136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Tree>
    <p:extLst>
      <p:ext uri="{BB962C8B-B14F-4D97-AF65-F5344CB8AC3E}">
        <p14:creationId xmlns="" xmlns:p14="http://schemas.microsoft.com/office/powerpoint/2010/main" val="2214719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Tree>
    <p:extLst>
      <p:ext uri="{BB962C8B-B14F-4D97-AF65-F5344CB8AC3E}">
        <p14:creationId xmlns="" xmlns:p14="http://schemas.microsoft.com/office/powerpoint/2010/main" val="2744139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Tree>
    <p:extLst>
      <p:ext uri="{BB962C8B-B14F-4D97-AF65-F5344CB8AC3E}">
        <p14:creationId xmlns="" xmlns:p14="http://schemas.microsoft.com/office/powerpoint/2010/main" val="559563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Tree>
    <p:extLst>
      <p:ext uri="{BB962C8B-B14F-4D97-AF65-F5344CB8AC3E}">
        <p14:creationId xmlns="" xmlns:p14="http://schemas.microsoft.com/office/powerpoint/2010/main" val="477537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Tree>
    <p:extLst>
      <p:ext uri="{BB962C8B-B14F-4D97-AF65-F5344CB8AC3E}">
        <p14:creationId xmlns="" xmlns:p14="http://schemas.microsoft.com/office/powerpoint/2010/main" val="774831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Tree>
    <p:extLst>
      <p:ext uri="{BB962C8B-B14F-4D97-AF65-F5344CB8AC3E}">
        <p14:creationId xmlns="" xmlns:p14="http://schemas.microsoft.com/office/powerpoint/2010/main" val="14822201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Tree>
    <p:extLst>
      <p:ext uri="{BB962C8B-B14F-4D97-AF65-F5344CB8AC3E}">
        <p14:creationId xmlns="" xmlns:p14="http://schemas.microsoft.com/office/powerpoint/2010/main" val="14822201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09800"/>
            <a:ext cx="7772400" cy="2133600"/>
          </a:xfrm>
          <a:prstGeom prst="rect">
            <a:avLst/>
          </a:prstGeom>
        </p:spPr>
        <p:txBody>
          <a:bodyPr anchor="t">
            <a:normAutofit/>
          </a:bodyPr>
          <a:lstStyle>
            <a:lvl1pPr algn="l">
              <a:defRPr sz="4200" b="0" i="0" baseline="0">
                <a:solidFill>
                  <a:schemeClr val="bg1"/>
                </a:solidFill>
                <a:latin typeface="MHeiGB5-Xbold-U"/>
                <a:ea typeface="MHeiGB5-Xbold-U"/>
                <a:cs typeface="MHeiGB5-Xbold-U"/>
              </a:defRPr>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533400" y="1371600"/>
            <a:ext cx="7772400" cy="2133600"/>
          </a:xfrm>
          <a:prstGeom prst="rect">
            <a:avLst/>
          </a:prstGeom>
        </p:spPr>
        <p:txBody>
          <a:bodyPr anchor="b">
            <a:noAutofit/>
          </a:bodyPr>
          <a:lstStyle>
            <a:lvl1pPr algn="l">
              <a:defRPr sz="3600" b="0" i="0" baseline="0">
                <a:solidFill>
                  <a:schemeClr val="bg1"/>
                </a:solidFill>
                <a:latin typeface="MHeiGB5-Xbold-U"/>
                <a:ea typeface="MHeiGB5-Xbold-U"/>
                <a:cs typeface="MHeiGB5-Xbold-U"/>
              </a:defRPr>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4" name="文字方塊 3"/>
          <p:cNvSpPr txBox="1"/>
          <p:nvPr userDrawn="1"/>
        </p:nvSpPr>
        <p:spPr>
          <a:xfrm>
            <a:off x="8388425" y="5733256"/>
            <a:ext cx="298375" cy="400110"/>
          </a:xfrm>
          <a:prstGeom prst="rect">
            <a:avLst/>
          </a:prstGeom>
          <a:solidFill>
            <a:srgbClr val="203F76">
              <a:alpha val="70000"/>
            </a:srgbClr>
          </a:solidFill>
        </p:spPr>
        <p:txBody>
          <a:bodyPr wrap="square">
            <a:spAutoFit/>
          </a:bodyPr>
          <a:lstStyle/>
          <a:p>
            <a:pPr algn="ctr">
              <a:defRPr/>
            </a:pPr>
            <a:fld id="{94B5A642-16C7-4D62-AEB4-726A7227F098}" type="slidenum">
              <a:rPr lang="zh-TW" altLang="en-US" sz="1000" b="1">
                <a:solidFill>
                  <a:schemeClr val="bg1"/>
                </a:solidFill>
                <a:effectLst>
                  <a:outerShdw blurRad="50800" dist="38100" dir="2700000" algn="tl" rotWithShape="0">
                    <a:schemeClr val="bg1">
                      <a:lumMod val="50000"/>
                      <a:alpha val="40000"/>
                    </a:schemeClr>
                  </a:outerShdw>
                </a:effectLst>
                <a:latin typeface="Calibri" panose="020F0502020204030204" pitchFamily="34" charset="0"/>
                <a:ea typeface="宋体" pitchFamily="2" charset="-122"/>
                <a:cs typeface="Times New Roman" pitchFamily="18" charset="0"/>
              </a:rPr>
              <a:pPr algn="ctr">
                <a:defRPr/>
              </a:pPr>
              <a:t>‹#›</a:t>
            </a:fld>
            <a:endParaRPr lang="zh-TW" altLang="en-US" sz="1000" b="1" dirty="0">
              <a:solidFill>
                <a:schemeClr val="bg1"/>
              </a:solidFill>
              <a:effectLst>
                <a:outerShdw blurRad="50800" dist="38100" dir="2700000" algn="tl" rotWithShape="0">
                  <a:schemeClr val="bg1">
                    <a:lumMod val="50000"/>
                    <a:alpha val="40000"/>
                  </a:schemeClr>
                </a:outerShdw>
              </a:effectLst>
              <a:latin typeface="Calibri" panose="020F0502020204030204" pitchFamily="34" charset="0"/>
              <a:ea typeface="宋体" pitchFamily="2" charset="-122"/>
              <a:cs typeface="Times New Roman" pitchFamily="18" charset="0"/>
            </a:endParaRPr>
          </a:p>
        </p:txBody>
      </p:sp>
      <p:sp>
        <p:nvSpPr>
          <p:cNvPr id="2" name="标题 1"/>
          <p:cNvSpPr>
            <a:spLocks noGrp="1"/>
          </p:cNvSpPr>
          <p:nvPr>
            <p:ph type="title"/>
          </p:nvPr>
        </p:nvSpPr>
        <p:spPr>
          <a:xfrm>
            <a:off x="457200" y="274638"/>
            <a:ext cx="8229600" cy="562074"/>
          </a:xfrm>
          <a:prstGeom prst="rect">
            <a:avLst/>
          </a:prstGeom>
        </p:spPr>
        <p:txBody>
          <a:bodyPr/>
          <a:lstStyle>
            <a:lvl1pPr>
              <a:defRPr sz="2400">
                <a:latin typeface="宋体" pitchFamily="2" charset="-122"/>
                <a:ea typeface="宋体" pitchFamily="2" charset="-122"/>
              </a:defRPr>
            </a:lvl1pPr>
          </a:lstStyle>
          <a:p>
            <a:r>
              <a:rPr lang="zh-CN" altLang="en-US" dirty="0" smtClean="0"/>
              <a:t>单击此处编辑母版标题样式</a:t>
            </a:r>
            <a:endParaRPr lang="zh-TW" altLang="en-US" dirty="0"/>
          </a:p>
        </p:txBody>
      </p:sp>
      <p:sp>
        <p:nvSpPr>
          <p:cNvPr id="3" name="内容占位符 2"/>
          <p:cNvSpPr>
            <a:spLocks noGrp="1"/>
          </p:cNvSpPr>
          <p:nvPr>
            <p:ph idx="1"/>
          </p:nvPr>
        </p:nvSpPr>
        <p:spPr>
          <a:xfrm>
            <a:off x="457200" y="1052736"/>
            <a:ext cx="8229600" cy="4525963"/>
          </a:xfrm>
          <a:prstGeom prst="rect">
            <a:avLst/>
          </a:prstGeom>
        </p:spPr>
        <p:txBody>
          <a:bodyPr/>
          <a:lstStyle>
            <a:lvl1pPr>
              <a:defRPr sz="2400">
                <a:latin typeface="宋体" pitchFamily="2" charset="-122"/>
                <a:ea typeface="宋体" pitchFamily="2" charset="-122"/>
              </a:defRPr>
            </a:lvl1pPr>
            <a:lvl2pPr>
              <a:defRPr sz="2000">
                <a:latin typeface="宋体" pitchFamily="2" charset="-122"/>
                <a:ea typeface="宋体" pitchFamily="2" charset="-122"/>
              </a:defRPr>
            </a:lvl2pPr>
            <a:lvl3pPr>
              <a:defRPr sz="1800">
                <a:latin typeface="宋体" pitchFamily="2" charset="-122"/>
                <a:ea typeface="宋体" pitchFamily="2" charset="-122"/>
              </a:defRPr>
            </a:lvl3pPr>
            <a:lvl4pPr>
              <a:defRPr sz="1600">
                <a:latin typeface="宋体" pitchFamily="2" charset="-122"/>
                <a:ea typeface="宋体" pitchFamily="2" charset="-122"/>
              </a:defRPr>
            </a:lvl4pPr>
            <a:lvl5pPr>
              <a:defRPr sz="160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TW"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238" r:id="rId1"/>
    <p:sldLayoutId id="2147484233" r:id="rId2"/>
    <p:sldLayoutId id="2147484256" r:id="rId3"/>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MS PGothic"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MS PGothic"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MS PGothic"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MS PGothic" pitchFamily="34" charset="-128"/>
        </a:defRPr>
      </a:lvl5pPr>
      <a:lvl6pPr marL="457200" algn="ctr" defTabSz="457200" rtl="0" fontAlgn="base">
        <a:spcBef>
          <a:spcPct val="0"/>
        </a:spcBef>
        <a:spcAft>
          <a:spcPct val="0"/>
        </a:spcAft>
        <a:defRPr sz="4400">
          <a:solidFill>
            <a:schemeClr val="tx1"/>
          </a:solidFill>
          <a:latin typeface="Calibri" pitchFamily="34" charset="0"/>
          <a:ea typeface="MS PGothic" pitchFamily="34" charset="-128"/>
        </a:defRPr>
      </a:lvl6pPr>
      <a:lvl7pPr marL="914400" algn="ctr" defTabSz="457200" rtl="0" fontAlgn="base">
        <a:spcBef>
          <a:spcPct val="0"/>
        </a:spcBef>
        <a:spcAft>
          <a:spcPct val="0"/>
        </a:spcAft>
        <a:defRPr sz="4400">
          <a:solidFill>
            <a:schemeClr val="tx1"/>
          </a:solidFill>
          <a:latin typeface="Calibri" pitchFamily="34" charset="0"/>
          <a:ea typeface="MS PGothic" pitchFamily="34" charset="-128"/>
        </a:defRPr>
      </a:lvl7pPr>
      <a:lvl8pPr marL="1371600" algn="ctr" defTabSz="457200" rtl="0" fontAlgn="base">
        <a:spcBef>
          <a:spcPct val="0"/>
        </a:spcBef>
        <a:spcAft>
          <a:spcPct val="0"/>
        </a:spcAft>
        <a:defRPr sz="4400">
          <a:solidFill>
            <a:schemeClr val="tx1"/>
          </a:solidFill>
          <a:latin typeface="Calibri" pitchFamily="34" charset="0"/>
          <a:ea typeface="MS PGothic" pitchFamily="34" charset="-128"/>
        </a:defRPr>
      </a:lvl8pPr>
      <a:lvl9pPr marL="1828800" algn="ctr" defTabSz="457200" rtl="0" fontAlgn="base">
        <a:spcBef>
          <a:spcPct val="0"/>
        </a:spcBef>
        <a:spcAft>
          <a:spcPct val="0"/>
        </a:spcAft>
        <a:defRPr sz="4400">
          <a:solidFill>
            <a:schemeClr val="tx1"/>
          </a:solidFill>
          <a:latin typeface="Calibri" pitchFamily="34" charset="0"/>
          <a:ea typeface="MS PGothic" pitchFamily="34"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xml"/><Relationship Id="rId5" Type="http://schemas.openxmlformats.org/officeDocument/2006/relationships/chart" Target="../charts/chart4.xml"/><Relationship Id="rId4"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zh-CN" altLang="en-US"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人民幣投資</a:t>
            </a:r>
            <a:r>
              <a:rPr lang="zh-TW" altLang="en-US"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和</a:t>
            </a:r>
            <a:r>
              <a:rPr lang="zh-TW" altLang="en-US"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理財</a:t>
            </a:r>
            <a:r>
              <a:rPr lang="en-US" altLang="zh-CN" b="1" dirty="0">
                <a:latin typeface="黑体" panose="02010609060101010101" pitchFamily="49" charset="-122"/>
                <a:ea typeface="黑体" panose="02010609060101010101" pitchFamily="49" charset="-122"/>
              </a:rPr>
              <a:t/>
            </a:r>
            <a:br>
              <a:rPr lang="en-US" altLang="zh-CN" b="1" dirty="0">
                <a:latin typeface="黑体" panose="02010609060101010101" pitchFamily="49" charset="-122"/>
                <a:ea typeface="黑体" panose="02010609060101010101" pitchFamily="49" charset="-122"/>
              </a:rPr>
            </a:br>
            <a:r>
              <a:rPr lang="en-US" altLang="zh-CN" b="1" dirty="0">
                <a:latin typeface="黑体" panose="02010609060101010101" pitchFamily="49" charset="-122"/>
                <a:ea typeface="黑体" panose="02010609060101010101" pitchFamily="49" charset="-122"/>
              </a:rPr>
              <a:t/>
            </a:r>
            <a:br>
              <a:rPr lang="en-US" altLang="zh-CN" b="1" dirty="0">
                <a:latin typeface="黑体" panose="02010609060101010101" pitchFamily="49" charset="-122"/>
                <a:ea typeface="黑体" panose="02010609060101010101" pitchFamily="49" charset="-122"/>
              </a:rPr>
            </a:br>
            <a:endParaRPr lang="en-US" sz="1800" dirty="0">
              <a:latin typeface="黑体" panose="02010609060101010101" pitchFamily="49" charset="-122"/>
              <a:ea typeface="黑体" panose="02010609060101010101" pitchFamily="49" charset="-122"/>
            </a:endParaRPr>
          </a:p>
        </p:txBody>
      </p:sp>
      <p:sp>
        <p:nvSpPr>
          <p:cNvPr id="4" name="TextBox 3"/>
          <p:cNvSpPr txBox="1"/>
          <p:nvPr/>
        </p:nvSpPr>
        <p:spPr>
          <a:xfrm>
            <a:off x="1043608" y="3068960"/>
            <a:ext cx="4032448" cy="369332"/>
          </a:xfrm>
          <a:prstGeom prst="rect">
            <a:avLst/>
          </a:prstGeom>
          <a:noFill/>
        </p:spPr>
        <p:txBody>
          <a:bodyPr wrap="square" rtlCol="0">
            <a:spAutoFit/>
          </a:bodyPr>
          <a:lstStyle/>
          <a:p>
            <a:r>
              <a:rPr lang="zh-CN" altLang="en-US" sz="1800" dirty="0" smtClean="0">
                <a:solidFill>
                  <a:schemeClr val="bg2"/>
                </a:solidFill>
                <a:latin typeface="+mn-ea"/>
                <a:ea typeface="+mn-ea"/>
              </a:rPr>
              <a:t>海通國際資產管理</a:t>
            </a:r>
            <a:endParaRPr lang="zh-TW" altLang="en-US" sz="2400" dirty="0">
              <a:solidFill>
                <a:schemeClr val="bg2"/>
              </a:solidFill>
              <a:latin typeface="+mn-ea"/>
              <a:ea typeface="+mn-ea"/>
            </a:endParaRPr>
          </a:p>
        </p:txBody>
      </p:sp>
      <p:sp>
        <p:nvSpPr>
          <p:cNvPr id="5" name="TextBox 4"/>
          <p:cNvSpPr txBox="1"/>
          <p:nvPr/>
        </p:nvSpPr>
        <p:spPr>
          <a:xfrm>
            <a:off x="7020272" y="5445224"/>
            <a:ext cx="1728192" cy="307777"/>
          </a:xfrm>
          <a:prstGeom prst="rect">
            <a:avLst/>
          </a:prstGeom>
          <a:noFill/>
        </p:spPr>
        <p:txBody>
          <a:bodyPr wrap="square" rtlCol="0">
            <a:spAutoFit/>
          </a:bodyPr>
          <a:lstStyle/>
          <a:p>
            <a:pPr algn="ctr"/>
            <a:r>
              <a:rPr lang="en-US" altLang="zh-TW" sz="1400" dirty="0" smtClean="0">
                <a:solidFill>
                  <a:schemeClr val="bg2"/>
                </a:solidFill>
              </a:rPr>
              <a:t>27</a:t>
            </a:r>
            <a:r>
              <a:rPr lang="en-US" altLang="zh-CN" sz="1400" dirty="0" smtClean="0">
                <a:solidFill>
                  <a:schemeClr val="bg2"/>
                </a:solidFill>
              </a:rPr>
              <a:t>.09.2013</a:t>
            </a:r>
            <a:endParaRPr lang="zh-TW" altLang="en-US" sz="1400" dirty="0">
              <a:solidFill>
                <a:schemeClr val="bg2"/>
              </a:solidFill>
            </a:endParaRPr>
          </a:p>
        </p:txBody>
      </p:sp>
    </p:spTree>
    <p:extLst>
      <p:ext uri="{BB962C8B-B14F-4D97-AF65-F5344CB8AC3E}">
        <p14:creationId xmlns="" xmlns:p14="http://schemas.microsoft.com/office/powerpoint/2010/main" val="27482778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內容版面配置區 2"/>
          <p:cNvSpPr txBox="1">
            <a:spLocks/>
          </p:cNvSpPr>
          <p:nvPr/>
        </p:nvSpPr>
        <p:spPr>
          <a:xfrm>
            <a:off x="467544" y="1212304"/>
            <a:ext cx="8229600" cy="4953000"/>
          </a:xfrm>
          <a:prstGeom prst="rect">
            <a:avLst/>
          </a:prstGeom>
        </p:spPr>
        <p:txBody>
          <a:bodyPr/>
          <a:lstStyle/>
          <a:p>
            <a:pPr>
              <a:spcBef>
                <a:spcPts val="1000"/>
              </a:spcBef>
              <a:spcAft>
                <a:spcPts val="1000"/>
              </a:spcAft>
            </a:pPr>
            <a:r>
              <a:rPr lang="en-US" altLang="zh-CN" sz="2400" b="1" dirty="0" smtClean="0">
                <a:solidFill>
                  <a:srgbClr val="203F76"/>
                </a:solidFill>
                <a:latin typeface="微软雅黑" panose="020B0503020204020204" pitchFamily="34" charset="-122"/>
                <a:ea typeface="微软雅黑" panose="020B0503020204020204" pitchFamily="34" charset="-122"/>
              </a:rPr>
              <a:t>RQFII </a:t>
            </a:r>
            <a:r>
              <a:rPr lang="zh-CN" altLang="en-US" sz="2400" b="1" dirty="0" smtClean="0">
                <a:solidFill>
                  <a:srgbClr val="203F76"/>
                </a:solidFill>
                <a:latin typeface="微软雅黑" panose="020B0503020204020204" pitchFamily="34" charset="-122"/>
                <a:ea typeface="微软雅黑" panose="020B0503020204020204" pitchFamily="34" charset="-122"/>
              </a:rPr>
              <a:t>額度，基金規模（公募，</a:t>
            </a:r>
            <a:r>
              <a:rPr lang="en-US" altLang="zh-CN" sz="2400" b="1" dirty="0" smtClean="0">
                <a:solidFill>
                  <a:srgbClr val="203F76"/>
                </a:solidFill>
                <a:latin typeface="微软雅黑" panose="020B0503020204020204" pitchFamily="34" charset="-122"/>
                <a:ea typeface="微软雅黑" panose="020B0503020204020204" pitchFamily="34" charset="-122"/>
              </a:rPr>
              <a:t>ETF)</a:t>
            </a:r>
          </a:p>
        </p:txBody>
      </p:sp>
      <p:sp>
        <p:nvSpPr>
          <p:cNvPr id="27" name="Title 2"/>
          <p:cNvSpPr txBox="1">
            <a:spLocks/>
          </p:cNvSpPr>
          <p:nvPr/>
        </p:nvSpPr>
        <p:spPr>
          <a:xfrm>
            <a:off x="474552" y="332656"/>
            <a:ext cx="8201136" cy="504056"/>
          </a:xfrm>
          <a:prstGeom prst="rect">
            <a:avLst/>
          </a:prstGeom>
          <a:solidFill>
            <a:srgbClr val="203F76"/>
          </a:solidFill>
        </p:spPr>
        <p:style>
          <a:lnRef idx="1">
            <a:schemeClr val="accent1"/>
          </a:lnRef>
          <a:fillRef idx="3">
            <a:schemeClr val="accent1"/>
          </a:fillRef>
          <a:effectRef idx="2">
            <a:schemeClr val="accent1"/>
          </a:effectRef>
          <a:fontRef idx="minor">
            <a:schemeClr val="lt1"/>
          </a:fontRef>
        </p:style>
        <p:txBody>
          <a:bodyPr anchor="ctr" anchorCtr="0">
            <a:normAutofit lnSpcReduction="10000"/>
          </a:bodyPr>
          <a:lstStyle>
            <a:lvl1pPr algn="l" defTabSz="457200" rtl="0" eaLnBrk="0" fontAlgn="base" hangingPunct="0">
              <a:spcBef>
                <a:spcPct val="0"/>
              </a:spcBef>
              <a:spcAft>
                <a:spcPct val="0"/>
              </a:spcAft>
              <a:defRPr sz="4200" b="0" i="0" kern="1200" baseline="0">
                <a:solidFill>
                  <a:schemeClr val="bg1"/>
                </a:solidFill>
                <a:latin typeface="MHeiGB5-Xbold-U"/>
                <a:ea typeface="MHeiGB5-Xbold-U"/>
                <a:cs typeface="MHeiGB5-Xbold-U"/>
              </a:defRPr>
            </a:lvl1pPr>
            <a:lvl2pPr algn="ctr" defTabSz="457200" rtl="0" eaLnBrk="0" fontAlgn="base" hangingPunct="0">
              <a:spcBef>
                <a:spcPct val="0"/>
              </a:spcBef>
              <a:spcAft>
                <a:spcPct val="0"/>
              </a:spcAft>
              <a:defRPr sz="4400">
                <a:solidFill>
                  <a:schemeClr val="lt1"/>
                </a:solidFill>
                <a:latin typeface="+mn-lt"/>
                <a:ea typeface="+mn-ea"/>
                <a:cs typeface="+mn-cs"/>
              </a:defRPr>
            </a:lvl2pPr>
            <a:lvl3pPr algn="ctr" defTabSz="457200" rtl="0" eaLnBrk="0" fontAlgn="base" hangingPunct="0">
              <a:spcBef>
                <a:spcPct val="0"/>
              </a:spcBef>
              <a:spcAft>
                <a:spcPct val="0"/>
              </a:spcAft>
              <a:defRPr sz="4400">
                <a:solidFill>
                  <a:schemeClr val="lt1"/>
                </a:solidFill>
                <a:latin typeface="+mn-lt"/>
                <a:ea typeface="+mn-ea"/>
                <a:cs typeface="+mn-cs"/>
              </a:defRPr>
            </a:lvl3pPr>
            <a:lvl4pPr algn="ctr" defTabSz="457200" rtl="0" eaLnBrk="0" fontAlgn="base" hangingPunct="0">
              <a:spcBef>
                <a:spcPct val="0"/>
              </a:spcBef>
              <a:spcAft>
                <a:spcPct val="0"/>
              </a:spcAft>
              <a:defRPr sz="4400">
                <a:solidFill>
                  <a:schemeClr val="lt1"/>
                </a:solidFill>
                <a:latin typeface="+mn-lt"/>
                <a:ea typeface="+mn-ea"/>
                <a:cs typeface="+mn-cs"/>
              </a:defRPr>
            </a:lvl4pPr>
            <a:lvl5pPr algn="ctr" defTabSz="457200" rtl="0" eaLnBrk="0" fontAlgn="base" hangingPunct="0">
              <a:spcBef>
                <a:spcPct val="0"/>
              </a:spcBef>
              <a:spcAft>
                <a:spcPct val="0"/>
              </a:spcAft>
              <a:defRPr sz="4400">
                <a:solidFill>
                  <a:schemeClr val="lt1"/>
                </a:solidFill>
                <a:latin typeface="+mn-lt"/>
                <a:ea typeface="+mn-ea"/>
                <a:cs typeface="+mn-cs"/>
              </a:defRPr>
            </a:lvl5pPr>
            <a:lvl6pPr marL="457200" algn="ctr" defTabSz="457200" rtl="0" fontAlgn="base">
              <a:spcBef>
                <a:spcPct val="0"/>
              </a:spcBef>
              <a:spcAft>
                <a:spcPct val="0"/>
              </a:spcAft>
              <a:defRPr sz="4400">
                <a:solidFill>
                  <a:schemeClr val="lt1"/>
                </a:solidFill>
                <a:latin typeface="+mn-lt"/>
                <a:ea typeface="+mn-ea"/>
                <a:cs typeface="+mn-cs"/>
              </a:defRPr>
            </a:lvl6pPr>
            <a:lvl7pPr marL="914400" algn="ctr" defTabSz="457200" rtl="0" fontAlgn="base">
              <a:spcBef>
                <a:spcPct val="0"/>
              </a:spcBef>
              <a:spcAft>
                <a:spcPct val="0"/>
              </a:spcAft>
              <a:defRPr sz="4400">
                <a:solidFill>
                  <a:schemeClr val="lt1"/>
                </a:solidFill>
                <a:latin typeface="+mn-lt"/>
                <a:ea typeface="+mn-ea"/>
                <a:cs typeface="+mn-cs"/>
              </a:defRPr>
            </a:lvl7pPr>
            <a:lvl8pPr marL="1371600" algn="ctr" defTabSz="457200" rtl="0" fontAlgn="base">
              <a:spcBef>
                <a:spcPct val="0"/>
              </a:spcBef>
              <a:spcAft>
                <a:spcPct val="0"/>
              </a:spcAft>
              <a:defRPr sz="4400">
                <a:solidFill>
                  <a:schemeClr val="lt1"/>
                </a:solidFill>
                <a:latin typeface="+mn-lt"/>
                <a:ea typeface="+mn-ea"/>
                <a:cs typeface="+mn-cs"/>
              </a:defRPr>
            </a:lvl8pPr>
            <a:lvl9pPr marL="1828800" algn="ctr" defTabSz="457200" rtl="0" fontAlgn="base">
              <a:spcBef>
                <a:spcPct val="0"/>
              </a:spcBef>
              <a:spcAft>
                <a:spcPct val="0"/>
              </a:spcAft>
              <a:defRPr sz="4400">
                <a:solidFill>
                  <a:schemeClr val="lt1"/>
                </a:solidFill>
                <a:latin typeface="+mn-lt"/>
                <a:ea typeface="+mn-ea"/>
                <a:cs typeface="+mn-cs"/>
              </a:defRPr>
            </a:lvl9pPr>
          </a:lstStyle>
          <a:p>
            <a:pPr algn="r"/>
            <a:r>
              <a:rPr kumimoji="0" lang="en-US" altLang="zh-CN" sz="2800" dirty="0" smtClean="0">
                <a:solidFill>
                  <a:schemeClr val="bg1">
                    <a:lumMod val="95000"/>
                  </a:schemeClr>
                </a:solidFill>
                <a:latin typeface="黑体" panose="02010609060101010101" pitchFamily="49" charset="-122"/>
                <a:ea typeface="黑体" panose="02010609060101010101" pitchFamily="49" charset="-122"/>
              </a:rPr>
              <a:t>RQFII</a:t>
            </a:r>
            <a:r>
              <a:rPr kumimoji="0" lang="zh-CN" altLang="en-US" sz="2800" dirty="0" smtClean="0">
                <a:solidFill>
                  <a:schemeClr val="bg1">
                    <a:lumMod val="95000"/>
                  </a:schemeClr>
                </a:solidFill>
                <a:latin typeface="黑体" panose="02010609060101010101" pitchFamily="49" charset="-122"/>
                <a:ea typeface="黑体" panose="02010609060101010101" pitchFamily="49" charset="-122"/>
              </a:rPr>
              <a:t>基金現狀</a:t>
            </a:r>
            <a:endParaRPr kumimoji="0" lang="zh-CN" altLang="en-US" sz="2800" dirty="0">
              <a:solidFill>
                <a:schemeClr val="bg1">
                  <a:lumMod val="95000"/>
                </a:schemeClr>
              </a:solidFill>
              <a:latin typeface="黑体" panose="02010609060101010101" pitchFamily="49" charset="-122"/>
              <a:ea typeface="黑体" panose="02010609060101010101" pitchFamily="49" charset="-122"/>
            </a:endParaRPr>
          </a:p>
        </p:txBody>
      </p:sp>
      <p:graphicFrame>
        <p:nvGraphicFramePr>
          <p:cNvPr id="5" name="图表 4"/>
          <p:cNvGraphicFramePr>
            <a:graphicFrameLocks/>
          </p:cNvGraphicFramePr>
          <p:nvPr>
            <p:extLst>
              <p:ext uri="{D42A27DB-BD31-4B8C-83A1-F6EECF244321}">
                <p14:modId xmlns="" xmlns:p14="http://schemas.microsoft.com/office/powerpoint/2010/main" val="1879281206"/>
              </p:ext>
            </p:extLst>
          </p:nvPr>
        </p:nvGraphicFramePr>
        <p:xfrm>
          <a:off x="474552" y="1988840"/>
          <a:ext cx="4817528" cy="3528971"/>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4283968" y="1865728"/>
            <a:ext cx="1224136" cy="246221"/>
          </a:xfrm>
          <a:prstGeom prst="rect">
            <a:avLst/>
          </a:prstGeom>
          <a:noFill/>
        </p:spPr>
        <p:txBody>
          <a:bodyPr wrap="square" rtlCol="0">
            <a:spAutoFit/>
          </a:bodyPr>
          <a:lstStyle/>
          <a:p>
            <a:r>
              <a:rPr lang="zh-CN" altLang="en-US" sz="1000" b="1" i="1" dirty="0" smtClean="0">
                <a:solidFill>
                  <a:schemeClr val="bg1">
                    <a:lumMod val="65000"/>
                  </a:schemeClr>
                </a:solidFill>
                <a:latin typeface="微软雅黑" panose="020B0503020204020204" pitchFamily="34" charset="-122"/>
                <a:ea typeface="微软雅黑" panose="020B0503020204020204" pitchFamily="34" charset="-122"/>
              </a:rPr>
              <a:t>單位：億元人民幣</a:t>
            </a:r>
            <a:endParaRPr lang="en-US" sz="1000" b="1" i="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7" name="內容版面配置區 2"/>
          <p:cNvSpPr txBox="1">
            <a:spLocks/>
          </p:cNvSpPr>
          <p:nvPr/>
        </p:nvSpPr>
        <p:spPr>
          <a:xfrm>
            <a:off x="5829002" y="1544091"/>
            <a:ext cx="2829000" cy="3867528"/>
          </a:xfrm>
          <a:prstGeom prst="rect">
            <a:avLst/>
          </a:prstGeom>
        </p:spPr>
        <p:txBody>
          <a:bodyPr/>
          <a:lstStyle/>
          <a:p>
            <a:pPr marL="288000" lvl="1" indent="-285750">
              <a:lnSpc>
                <a:spcPct val="150000"/>
              </a:lnSpc>
              <a:spcBef>
                <a:spcPts val="500"/>
              </a:spcBef>
              <a:spcAft>
                <a:spcPts val="500"/>
              </a:spcAft>
              <a:buFont typeface="Wingdings" panose="05000000000000000000" pitchFamily="2" charset="2"/>
              <a:buChar char="§"/>
            </a:pPr>
            <a:r>
              <a:rPr lang="zh-CN" altLang="en-US" sz="1400" dirty="0">
                <a:solidFill>
                  <a:srgbClr val="203F76"/>
                </a:solidFill>
                <a:latin typeface="微软雅黑" panose="020B0503020204020204" pitchFamily="34" charset="-122"/>
                <a:ea typeface="微软雅黑" panose="020B0503020204020204" pitchFamily="34" charset="-122"/>
              </a:rPr>
              <a:t>自</a:t>
            </a:r>
            <a:r>
              <a:rPr lang="en-US" altLang="zh-CN" sz="1400" dirty="0">
                <a:solidFill>
                  <a:srgbClr val="203F76"/>
                </a:solidFill>
                <a:latin typeface="微软雅黑" panose="020B0503020204020204" pitchFamily="34" charset="-122"/>
                <a:ea typeface="微软雅黑" panose="020B0503020204020204" pitchFamily="34" charset="-122"/>
              </a:rPr>
              <a:t>2011</a:t>
            </a:r>
            <a:r>
              <a:rPr lang="zh-CN" altLang="en-US" sz="1400" dirty="0">
                <a:solidFill>
                  <a:srgbClr val="203F76"/>
                </a:solidFill>
                <a:latin typeface="微软雅黑" panose="020B0503020204020204" pitchFamily="34" charset="-122"/>
                <a:ea typeface="微软雅黑" panose="020B0503020204020204" pitchFamily="34" charset="-122"/>
              </a:rPr>
              <a:t>年</a:t>
            </a:r>
            <a:r>
              <a:rPr lang="en-US" altLang="zh-CN" sz="1400" dirty="0">
                <a:solidFill>
                  <a:srgbClr val="203F76"/>
                </a:solidFill>
                <a:latin typeface="微软雅黑" panose="020B0503020204020204" pitchFamily="34" charset="-122"/>
                <a:ea typeface="微软雅黑" panose="020B0503020204020204" pitchFamily="34" charset="-122"/>
              </a:rPr>
              <a:t>12</a:t>
            </a:r>
            <a:r>
              <a:rPr lang="zh-CN" altLang="en-US" sz="1400" dirty="0">
                <a:solidFill>
                  <a:srgbClr val="203F76"/>
                </a:solidFill>
                <a:latin typeface="微软雅黑" panose="020B0503020204020204" pitchFamily="34" charset="-122"/>
                <a:ea typeface="微软雅黑" panose="020B0503020204020204" pitchFamily="34" charset="-122"/>
              </a:rPr>
              <a:t>月</a:t>
            </a:r>
            <a:r>
              <a:rPr lang="en-US" altLang="zh-CN" sz="1400" dirty="0" smtClean="0">
                <a:solidFill>
                  <a:srgbClr val="203F76"/>
                </a:solidFill>
                <a:latin typeface="微软雅黑" panose="020B0503020204020204" pitchFamily="34" charset="-122"/>
                <a:ea typeface="微软雅黑" panose="020B0503020204020204" pitchFamily="34" charset="-122"/>
              </a:rPr>
              <a:t>30</a:t>
            </a:r>
            <a:r>
              <a:rPr lang="zh-CN" altLang="en-US" sz="1400" dirty="0" smtClean="0">
                <a:solidFill>
                  <a:srgbClr val="203F76"/>
                </a:solidFill>
                <a:latin typeface="微软雅黑" panose="020B0503020204020204" pitchFamily="34" charset="-122"/>
                <a:ea typeface="微软雅黑" panose="020B0503020204020204" pitchFamily="34" charset="-122"/>
              </a:rPr>
              <a:t>日啟動</a:t>
            </a:r>
            <a:r>
              <a:rPr lang="en-US" altLang="zh-CN" sz="1400" dirty="0" smtClean="0">
                <a:solidFill>
                  <a:srgbClr val="203F76"/>
                </a:solidFill>
                <a:latin typeface="微软雅黑" panose="020B0503020204020204" pitchFamily="34" charset="-122"/>
                <a:ea typeface="微软雅黑" panose="020B0503020204020204" pitchFamily="34" charset="-122"/>
              </a:rPr>
              <a:t>RQFII</a:t>
            </a:r>
            <a:r>
              <a:rPr lang="zh-CN" altLang="en-US" sz="1400" dirty="0" smtClean="0">
                <a:solidFill>
                  <a:srgbClr val="203F76"/>
                </a:solidFill>
                <a:latin typeface="微软雅黑" panose="020B0503020204020204" pitchFamily="34" charset="-122"/>
                <a:ea typeface="微软雅黑" panose="020B0503020204020204" pitchFamily="34" charset="-122"/>
              </a:rPr>
              <a:t>試點以來，至今已經有</a:t>
            </a:r>
            <a:r>
              <a:rPr lang="en-US" altLang="zh-CN" sz="1400" dirty="0" smtClean="0">
                <a:solidFill>
                  <a:srgbClr val="203F76"/>
                </a:solidFill>
                <a:latin typeface="微软雅黑" panose="020B0503020204020204" pitchFamily="34" charset="-122"/>
                <a:ea typeface="微软雅黑" panose="020B0503020204020204" pitchFamily="34" charset="-122"/>
              </a:rPr>
              <a:t>49</a:t>
            </a:r>
            <a:r>
              <a:rPr lang="zh-CN" altLang="en-US" sz="1400" dirty="0" smtClean="0">
                <a:solidFill>
                  <a:srgbClr val="203F76"/>
                </a:solidFill>
                <a:latin typeface="微软雅黑" panose="020B0503020204020204" pitchFamily="34" charset="-122"/>
                <a:ea typeface="微软雅黑" panose="020B0503020204020204" pitchFamily="34" charset="-122"/>
              </a:rPr>
              <a:t>家機構，合共</a:t>
            </a:r>
            <a:r>
              <a:rPr lang="en-US" altLang="zh-CN" sz="1400" dirty="0" smtClean="0">
                <a:solidFill>
                  <a:srgbClr val="203F76"/>
                </a:solidFill>
                <a:latin typeface="微软雅黑" panose="020B0503020204020204" pitchFamily="34" charset="-122"/>
                <a:ea typeface="微软雅黑" panose="020B0503020204020204" pitchFamily="34" charset="-122"/>
              </a:rPr>
              <a:t>1278</a:t>
            </a:r>
            <a:r>
              <a:rPr lang="zh-CN" altLang="en-US" sz="1400" dirty="0" smtClean="0">
                <a:solidFill>
                  <a:srgbClr val="203F76"/>
                </a:solidFill>
                <a:latin typeface="微软雅黑" panose="020B0503020204020204" pitchFamily="34" charset="-122"/>
                <a:ea typeface="微软雅黑" panose="020B0503020204020204" pitchFamily="34" charset="-122"/>
              </a:rPr>
              <a:t>億額度獲批；</a:t>
            </a:r>
            <a:endParaRPr lang="en-US" altLang="zh-CN" sz="1400" dirty="0">
              <a:solidFill>
                <a:srgbClr val="203F76"/>
              </a:solidFill>
              <a:latin typeface="微软雅黑" panose="020B0503020204020204" pitchFamily="34" charset="-122"/>
              <a:ea typeface="微软雅黑" panose="020B0503020204020204" pitchFamily="34" charset="-122"/>
            </a:endParaRPr>
          </a:p>
          <a:p>
            <a:pPr marL="288000" lvl="1" indent="-285750">
              <a:lnSpc>
                <a:spcPct val="150000"/>
              </a:lnSpc>
              <a:spcBef>
                <a:spcPts val="500"/>
              </a:spcBef>
              <a:spcAft>
                <a:spcPts val="500"/>
              </a:spcAft>
              <a:buFont typeface="Wingdings" panose="05000000000000000000" pitchFamily="2" charset="2"/>
              <a:buChar char="§"/>
            </a:pPr>
            <a:r>
              <a:rPr lang="zh-CN" altLang="en-US" sz="1400" dirty="0" smtClean="0">
                <a:solidFill>
                  <a:srgbClr val="203F76"/>
                </a:solidFill>
                <a:latin typeface="微软雅黑" panose="020B0503020204020204" pitchFamily="34" charset="-122"/>
                <a:ea typeface="微软雅黑" panose="020B0503020204020204" pitchFamily="34" charset="-122"/>
              </a:rPr>
              <a:t>目前共有</a:t>
            </a:r>
            <a:r>
              <a:rPr lang="en-US" altLang="zh-CN" sz="1400" dirty="0" smtClean="0">
                <a:solidFill>
                  <a:srgbClr val="203F76"/>
                </a:solidFill>
                <a:latin typeface="微软雅黑" panose="020B0503020204020204" pitchFamily="34" charset="-122"/>
                <a:ea typeface="微软雅黑" panose="020B0503020204020204" pitchFamily="34" charset="-122"/>
              </a:rPr>
              <a:t>9</a:t>
            </a:r>
            <a:r>
              <a:rPr lang="zh-CN" altLang="en-US" sz="1400" dirty="0" smtClean="0">
                <a:solidFill>
                  <a:srgbClr val="203F76"/>
                </a:solidFill>
                <a:latin typeface="微软雅黑" panose="020B0503020204020204" pitchFamily="34" charset="-122"/>
                <a:ea typeface="微软雅黑" panose="020B0503020204020204" pitchFamily="34" charset="-122"/>
              </a:rPr>
              <a:t>支</a:t>
            </a:r>
            <a:r>
              <a:rPr lang="en-US" altLang="zh-CN" sz="1400" dirty="0" smtClean="0">
                <a:solidFill>
                  <a:srgbClr val="203F76"/>
                </a:solidFill>
                <a:latin typeface="微软雅黑" panose="020B0503020204020204" pitchFamily="34" charset="-122"/>
                <a:ea typeface="微软雅黑" panose="020B0503020204020204" pitchFamily="34" charset="-122"/>
              </a:rPr>
              <a:t>RQFII ETF</a:t>
            </a:r>
            <a:r>
              <a:rPr lang="zh-CN" altLang="en-US" sz="1400" dirty="0" smtClean="0">
                <a:solidFill>
                  <a:srgbClr val="203F76"/>
                </a:solidFill>
                <a:latin typeface="微软雅黑" panose="020B0503020204020204" pitchFamily="34" charset="-122"/>
                <a:ea typeface="微软雅黑" panose="020B0503020204020204" pitchFamily="34" charset="-122"/>
              </a:rPr>
              <a:t>上市交易，合計基金規模達</a:t>
            </a:r>
            <a:r>
              <a:rPr lang="en-US" altLang="zh-CN" sz="1400" dirty="0" smtClean="0">
                <a:solidFill>
                  <a:srgbClr val="203F76"/>
                </a:solidFill>
                <a:latin typeface="微软雅黑" panose="020B0503020204020204" pitchFamily="34" charset="-122"/>
                <a:ea typeface="微软雅黑" panose="020B0503020204020204" pitchFamily="34" charset="-122"/>
              </a:rPr>
              <a:t>327</a:t>
            </a:r>
            <a:r>
              <a:rPr lang="zh-CN" altLang="en-US" sz="1400" dirty="0" smtClean="0">
                <a:solidFill>
                  <a:srgbClr val="203F76"/>
                </a:solidFill>
                <a:latin typeface="微软雅黑" panose="020B0503020204020204" pitchFamily="34" charset="-122"/>
                <a:ea typeface="微软雅黑" panose="020B0503020204020204" pitchFamily="34" charset="-122"/>
              </a:rPr>
              <a:t>億元人民幣；</a:t>
            </a:r>
            <a:endParaRPr lang="en-US" altLang="zh-CN" sz="1400" dirty="0" smtClean="0">
              <a:solidFill>
                <a:srgbClr val="203F76"/>
              </a:solidFill>
              <a:latin typeface="微软雅黑" panose="020B0503020204020204" pitchFamily="34" charset="-122"/>
              <a:ea typeface="微软雅黑" panose="020B0503020204020204" pitchFamily="34" charset="-122"/>
            </a:endParaRPr>
          </a:p>
          <a:p>
            <a:pPr marL="288000" lvl="1" indent="-285750">
              <a:lnSpc>
                <a:spcPct val="150000"/>
              </a:lnSpc>
              <a:spcBef>
                <a:spcPts val="500"/>
              </a:spcBef>
              <a:spcAft>
                <a:spcPts val="500"/>
              </a:spcAft>
              <a:buFont typeface="Wingdings" panose="05000000000000000000" pitchFamily="2" charset="2"/>
              <a:buChar char="§"/>
            </a:pPr>
            <a:r>
              <a:rPr lang="zh-CN" altLang="en-US" sz="1400" dirty="0" smtClean="0">
                <a:solidFill>
                  <a:srgbClr val="203F76"/>
                </a:solidFill>
                <a:latin typeface="微软雅黑" panose="020B0503020204020204" pitchFamily="34" charset="-122"/>
                <a:ea typeface="微软雅黑" panose="020B0503020204020204" pitchFamily="34" charset="-122"/>
              </a:rPr>
              <a:t>除</a:t>
            </a:r>
            <a:r>
              <a:rPr lang="en-US" altLang="zh-CN" sz="1400" dirty="0" smtClean="0">
                <a:solidFill>
                  <a:srgbClr val="203F76"/>
                </a:solidFill>
                <a:latin typeface="微软雅黑" panose="020B0503020204020204" pitchFamily="34" charset="-122"/>
                <a:ea typeface="微软雅黑" panose="020B0503020204020204" pitchFamily="34" charset="-122"/>
              </a:rPr>
              <a:t>ETF</a:t>
            </a:r>
            <a:r>
              <a:rPr lang="zh-CN" altLang="en-US" sz="1400" dirty="0" smtClean="0">
                <a:solidFill>
                  <a:srgbClr val="203F76"/>
                </a:solidFill>
                <a:latin typeface="微软雅黑" panose="020B0503020204020204" pitchFamily="34" charset="-122"/>
                <a:ea typeface="微软雅黑" panose="020B0503020204020204" pitchFamily="34" charset="-122"/>
              </a:rPr>
              <a:t>以外，共有</a:t>
            </a:r>
            <a:r>
              <a:rPr lang="en-US" altLang="zh-CN" sz="1400" dirty="0" smtClean="0">
                <a:solidFill>
                  <a:srgbClr val="203F76"/>
                </a:solidFill>
                <a:latin typeface="微软雅黑" panose="020B0503020204020204" pitchFamily="34" charset="-122"/>
                <a:ea typeface="微软雅黑" panose="020B0503020204020204" pitchFamily="34" charset="-122"/>
              </a:rPr>
              <a:t>19</a:t>
            </a:r>
            <a:r>
              <a:rPr lang="zh-CN" altLang="en-US" sz="1400" dirty="0" smtClean="0">
                <a:solidFill>
                  <a:srgbClr val="203F76"/>
                </a:solidFill>
                <a:latin typeface="微软雅黑" panose="020B0503020204020204" pitchFamily="34" charset="-122"/>
                <a:ea typeface="微软雅黑" panose="020B0503020204020204" pitchFamily="34" charset="-122"/>
              </a:rPr>
              <a:t>支</a:t>
            </a:r>
            <a:r>
              <a:rPr lang="en-US" altLang="zh-CN" sz="1400" dirty="0" smtClean="0">
                <a:solidFill>
                  <a:srgbClr val="203F76"/>
                </a:solidFill>
                <a:latin typeface="微软雅黑" panose="020B0503020204020204" pitchFamily="34" charset="-122"/>
                <a:ea typeface="微软雅黑" panose="020B0503020204020204" pitchFamily="34" charset="-122"/>
              </a:rPr>
              <a:t>RQFII</a:t>
            </a:r>
            <a:r>
              <a:rPr lang="zh-CN" altLang="en-US" sz="1400" dirty="0" smtClean="0">
                <a:solidFill>
                  <a:srgbClr val="203F76"/>
                </a:solidFill>
                <a:latin typeface="微软雅黑" panose="020B0503020204020204" pitchFamily="34" charset="-122"/>
                <a:ea typeface="微软雅黑" panose="020B0503020204020204" pitchFamily="34" charset="-122"/>
              </a:rPr>
              <a:t>公募基金正在運作，規模共計為</a:t>
            </a:r>
            <a:r>
              <a:rPr lang="en-US" altLang="zh-CN" sz="1400" dirty="0" smtClean="0">
                <a:solidFill>
                  <a:srgbClr val="203F76"/>
                </a:solidFill>
                <a:latin typeface="微软雅黑" panose="020B0503020204020204" pitchFamily="34" charset="-122"/>
                <a:ea typeface="微软雅黑" panose="020B0503020204020204" pitchFamily="34" charset="-122"/>
              </a:rPr>
              <a:t>134</a:t>
            </a:r>
            <a:r>
              <a:rPr lang="zh-CN" altLang="en-US" sz="1400" dirty="0" smtClean="0">
                <a:solidFill>
                  <a:srgbClr val="203F76"/>
                </a:solidFill>
                <a:latin typeface="微软雅黑" panose="020B0503020204020204" pitchFamily="34" charset="-122"/>
                <a:ea typeface="微软雅黑" panose="020B0503020204020204" pitchFamily="34" charset="-122"/>
              </a:rPr>
              <a:t>億元人民幣，其中大部分為債券基金。</a:t>
            </a:r>
            <a:endParaRPr lang="zh-CN" altLang="en-US" sz="1400" dirty="0">
              <a:solidFill>
                <a:srgbClr val="203F76"/>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3051240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內容版面配置區 2"/>
          <p:cNvSpPr txBox="1">
            <a:spLocks/>
          </p:cNvSpPr>
          <p:nvPr/>
        </p:nvSpPr>
        <p:spPr>
          <a:xfrm>
            <a:off x="467544" y="1212304"/>
            <a:ext cx="8229600" cy="4953000"/>
          </a:xfrm>
          <a:prstGeom prst="rect">
            <a:avLst/>
          </a:prstGeom>
        </p:spPr>
        <p:txBody>
          <a:bodyPr/>
          <a:lstStyle/>
          <a:p>
            <a:pPr>
              <a:spcBef>
                <a:spcPts val="1000"/>
              </a:spcBef>
              <a:spcAft>
                <a:spcPts val="800"/>
              </a:spcAft>
            </a:pPr>
            <a:r>
              <a:rPr lang="zh-CN" altLang="en-US" sz="2400" b="1" dirty="0" smtClean="0">
                <a:solidFill>
                  <a:srgbClr val="203F76"/>
                </a:solidFill>
                <a:latin typeface="微软雅黑" panose="020B0503020204020204" pitchFamily="34" charset="-122"/>
                <a:ea typeface="微软雅黑" panose="020B0503020204020204" pitchFamily="34" charset="-122"/>
              </a:rPr>
              <a:t>人民幣基金產品面臨的挑戰</a:t>
            </a:r>
            <a:endParaRPr lang="en-US" altLang="zh-CN" sz="2400" b="1" dirty="0" smtClean="0">
              <a:solidFill>
                <a:srgbClr val="203F76"/>
              </a:solidFill>
              <a:latin typeface="微软雅黑" panose="020B0503020204020204" pitchFamily="34" charset="-122"/>
              <a:ea typeface="微软雅黑" panose="020B0503020204020204" pitchFamily="34" charset="-122"/>
            </a:endParaRPr>
          </a:p>
          <a:p>
            <a:pPr marL="285750" indent="-285750">
              <a:lnSpc>
                <a:spcPct val="150000"/>
              </a:lnSpc>
              <a:spcBef>
                <a:spcPts val="1000"/>
              </a:spcBef>
              <a:spcAft>
                <a:spcPts val="600"/>
              </a:spcAft>
              <a:buFont typeface="Wingdings" panose="05000000000000000000" pitchFamily="2" charset="2"/>
              <a:buChar char="§"/>
            </a:pPr>
            <a:r>
              <a:rPr lang="zh-CN" altLang="en-US" sz="1600" b="1" dirty="0" smtClean="0">
                <a:solidFill>
                  <a:srgbClr val="203F76"/>
                </a:solidFill>
                <a:latin typeface="微软雅黑" panose="020B0503020204020204" pitchFamily="34" charset="-122"/>
                <a:ea typeface="微软雅黑" panose="020B0503020204020204" pitchFamily="34" charset="-122"/>
              </a:rPr>
              <a:t>基金回報率不具有強競爭性。</a:t>
            </a:r>
            <a:r>
              <a:rPr lang="en-US" altLang="zh-CN" sz="1400" dirty="0" smtClean="0">
                <a:solidFill>
                  <a:srgbClr val="203F76"/>
                </a:solidFill>
                <a:latin typeface="微软雅黑" panose="020B0503020204020204" pitchFamily="34" charset="-122"/>
                <a:ea typeface="微软雅黑" panose="020B0503020204020204" pitchFamily="34" charset="-122"/>
              </a:rPr>
              <a:t>2012</a:t>
            </a:r>
            <a:r>
              <a:rPr lang="zh-CN" altLang="en-US" sz="1400" dirty="0" smtClean="0">
                <a:solidFill>
                  <a:srgbClr val="203F76"/>
                </a:solidFill>
                <a:latin typeface="微软雅黑" panose="020B0503020204020204" pitchFamily="34" charset="-122"/>
                <a:ea typeface="微软雅黑" panose="020B0503020204020204" pitchFamily="34" charset="-122"/>
              </a:rPr>
              <a:t>年</a:t>
            </a:r>
            <a:r>
              <a:rPr lang="en-US" altLang="zh-CN" sz="1400" dirty="0" smtClean="0">
                <a:solidFill>
                  <a:srgbClr val="203F76"/>
                </a:solidFill>
                <a:latin typeface="微软雅黑" panose="020B0503020204020204" pitchFamily="34" charset="-122"/>
                <a:ea typeface="微软雅黑" panose="020B0503020204020204" pitchFamily="34" charset="-122"/>
              </a:rPr>
              <a:t>RQFII</a:t>
            </a:r>
            <a:r>
              <a:rPr lang="zh-CN" altLang="en-US" sz="1400" dirty="0" smtClean="0">
                <a:solidFill>
                  <a:srgbClr val="203F76"/>
                </a:solidFill>
                <a:latin typeface="微软雅黑" panose="020B0503020204020204" pitchFamily="34" charset="-122"/>
                <a:ea typeface="微软雅黑" panose="020B0503020204020204" pitchFamily="34" charset="-122"/>
              </a:rPr>
              <a:t>基金回報的中位數為</a:t>
            </a:r>
            <a:r>
              <a:rPr lang="en-US" altLang="zh-CN" sz="1400" dirty="0" smtClean="0">
                <a:solidFill>
                  <a:srgbClr val="203F76"/>
                </a:solidFill>
                <a:latin typeface="微软雅黑" panose="020B0503020204020204" pitchFamily="34" charset="-122"/>
                <a:ea typeface="微软雅黑" panose="020B0503020204020204" pitchFamily="34" charset="-122"/>
              </a:rPr>
              <a:t>2.02%</a:t>
            </a:r>
            <a:r>
              <a:rPr lang="zh-CN" altLang="en-US" sz="1400" dirty="0" smtClean="0">
                <a:solidFill>
                  <a:srgbClr val="203F76"/>
                </a:solidFill>
                <a:latin typeface="微软雅黑" panose="020B0503020204020204" pitchFamily="34" charset="-122"/>
                <a:ea typeface="微软雅黑" panose="020B0503020204020204" pitchFamily="34" charset="-122"/>
              </a:rPr>
              <a:t>，相對於其它理財產品並不具備明顯的競爭優勢。</a:t>
            </a:r>
            <a:endParaRPr lang="en-US" altLang="zh-CN" sz="1400" dirty="0" smtClean="0">
              <a:solidFill>
                <a:srgbClr val="203F76"/>
              </a:solidFill>
              <a:latin typeface="微软雅黑" panose="020B0503020204020204" pitchFamily="34" charset="-122"/>
              <a:ea typeface="微软雅黑" panose="020B0503020204020204" pitchFamily="34" charset="-122"/>
            </a:endParaRPr>
          </a:p>
          <a:p>
            <a:pPr marL="285750" indent="-285750">
              <a:lnSpc>
                <a:spcPct val="150000"/>
              </a:lnSpc>
              <a:spcBef>
                <a:spcPts val="1000"/>
              </a:spcBef>
              <a:spcAft>
                <a:spcPts val="600"/>
              </a:spcAft>
              <a:buFont typeface="Wingdings" panose="05000000000000000000" pitchFamily="2" charset="2"/>
              <a:buChar char="§"/>
            </a:pPr>
            <a:r>
              <a:rPr lang="en-US" altLang="zh-CN" sz="1600" b="1" dirty="0" smtClean="0">
                <a:solidFill>
                  <a:srgbClr val="203F76"/>
                </a:solidFill>
                <a:latin typeface="微软雅黑" panose="020B0503020204020204" pitchFamily="34" charset="-122"/>
                <a:ea typeface="微软雅黑" panose="020B0503020204020204" pitchFamily="34" charset="-122"/>
              </a:rPr>
              <a:t>RQFII</a:t>
            </a:r>
            <a:r>
              <a:rPr lang="zh-CN" altLang="en-US" sz="1600" b="1" dirty="0" smtClean="0">
                <a:solidFill>
                  <a:srgbClr val="203F76"/>
                </a:solidFill>
                <a:latin typeface="微软雅黑" panose="020B0503020204020204" pitchFamily="34" charset="-122"/>
                <a:ea typeface="微软雅黑" panose="020B0503020204020204" pitchFamily="34" charset="-122"/>
              </a:rPr>
              <a:t>基金產品的投資範圍亟待放開。</a:t>
            </a:r>
            <a:r>
              <a:rPr lang="zh-CN" altLang="en-US" sz="1400" dirty="0" smtClean="0">
                <a:solidFill>
                  <a:srgbClr val="203F76"/>
                </a:solidFill>
                <a:latin typeface="微软雅黑" panose="020B0503020204020204" pitchFamily="34" charset="-122"/>
                <a:ea typeface="微软雅黑" panose="020B0503020204020204" pitchFamily="34" charset="-122"/>
              </a:rPr>
              <a:t>目前</a:t>
            </a:r>
            <a:r>
              <a:rPr lang="en-US" altLang="zh-CN" sz="1400" dirty="0" smtClean="0">
                <a:solidFill>
                  <a:srgbClr val="203F76"/>
                </a:solidFill>
                <a:latin typeface="微软雅黑" panose="020B0503020204020204" pitchFamily="34" charset="-122"/>
                <a:ea typeface="微软雅黑" panose="020B0503020204020204" pitchFamily="34" charset="-122"/>
              </a:rPr>
              <a:t>RQFII</a:t>
            </a:r>
            <a:r>
              <a:rPr lang="zh-CN" altLang="en-US" sz="1400" dirty="0" smtClean="0">
                <a:solidFill>
                  <a:srgbClr val="203F76"/>
                </a:solidFill>
                <a:latin typeface="微软雅黑" panose="020B0503020204020204" pitchFamily="34" charset="-122"/>
                <a:ea typeface="微软雅黑" panose="020B0503020204020204" pitchFamily="34" charset="-122"/>
              </a:rPr>
              <a:t>公</a:t>
            </a:r>
            <a:r>
              <a:rPr lang="zh-CN" altLang="en-US" sz="1400" dirty="0" smtClean="0">
                <a:solidFill>
                  <a:srgbClr val="203F76"/>
                </a:solidFill>
                <a:latin typeface="微软雅黑" panose="020B0503020204020204" pitchFamily="34" charset="-122"/>
                <a:ea typeface="微软雅黑" panose="020B0503020204020204" pitchFamily="34" charset="-122"/>
              </a:rPr>
              <a:t>募基金絕大部分為債券型基金。人民幣基金品種的匱乏制約了投資者在大類資產配置時的選擇</a:t>
            </a:r>
            <a:r>
              <a:rPr lang="zh-CN" altLang="en-US" sz="1400" dirty="0" smtClean="0">
                <a:solidFill>
                  <a:srgbClr val="203F76"/>
                </a:solidFill>
                <a:latin typeface="微软雅黑" panose="020B0503020204020204" pitchFamily="34" charset="-122"/>
                <a:ea typeface="微软雅黑" panose="020B0503020204020204" pitchFamily="34" charset="-122"/>
              </a:rPr>
              <a:t>。可否开放投资结构性，资产证券化产品。</a:t>
            </a:r>
            <a:endParaRPr lang="en-US" altLang="zh-CN" sz="1400" dirty="0">
              <a:solidFill>
                <a:srgbClr val="203F76"/>
              </a:solidFill>
              <a:latin typeface="微软雅黑" panose="020B0503020204020204" pitchFamily="34" charset="-122"/>
              <a:ea typeface="微软雅黑" panose="020B0503020204020204" pitchFamily="34" charset="-122"/>
            </a:endParaRPr>
          </a:p>
          <a:p>
            <a:pPr marL="285750" indent="-285750">
              <a:lnSpc>
                <a:spcPct val="150000"/>
              </a:lnSpc>
              <a:spcBef>
                <a:spcPts val="1000"/>
              </a:spcBef>
              <a:spcAft>
                <a:spcPts val="600"/>
              </a:spcAft>
              <a:buFont typeface="Wingdings" panose="05000000000000000000" pitchFamily="2" charset="2"/>
              <a:buChar char="§"/>
            </a:pPr>
            <a:r>
              <a:rPr lang="zh-CN" altLang="en-US" sz="1600" b="1" dirty="0" smtClean="0">
                <a:solidFill>
                  <a:srgbClr val="203F76"/>
                </a:solidFill>
                <a:latin typeface="微软雅黑" panose="020B0503020204020204" pitchFamily="34" charset="-122"/>
                <a:ea typeface="微软雅黑" panose="020B0503020204020204" pitchFamily="34" charset="-122"/>
              </a:rPr>
              <a:t>資本利得稅問題懸而未決。</a:t>
            </a:r>
            <a:r>
              <a:rPr lang="zh-CN" altLang="en-US" sz="1400" dirty="0" smtClean="0">
                <a:solidFill>
                  <a:srgbClr val="203F76"/>
                </a:solidFill>
                <a:latin typeface="微软雅黑" panose="020B0503020204020204" pitchFamily="34" charset="-122"/>
                <a:ea typeface="微软雅黑" panose="020B0503020204020204" pitchFamily="34" charset="-122"/>
              </a:rPr>
              <a:t>中國稅務總局尚沒有明確</a:t>
            </a:r>
            <a:r>
              <a:rPr lang="en-US" altLang="zh-CN" sz="1400" dirty="0" smtClean="0">
                <a:solidFill>
                  <a:srgbClr val="203F76"/>
                </a:solidFill>
                <a:latin typeface="微软雅黑" panose="020B0503020204020204" pitchFamily="34" charset="-122"/>
                <a:ea typeface="微软雅黑" panose="020B0503020204020204" pitchFamily="34" charset="-122"/>
              </a:rPr>
              <a:t>RQFII</a:t>
            </a:r>
            <a:r>
              <a:rPr lang="zh-CN" altLang="en-US" sz="1400" dirty="0" smtClean="0">
                <a:solidFill>
                  <a:srgbClr val="203F76"/>
                </a:solidFill>
                <a:latin typeface="微软雅黑" panose="020B0503020204020204" pitchFamily="34" charset="-122"/>
                <a:ea typeface="微软雅黑" panose="020B0503020204020204" pitchFamily="34" charset="-122"/>
              </a:rPr>
              <a:t>產品在境內交易證券是否應繳納利得稅，影響了</a:t>
            </a:r>
            <a:r>
              <a:rPr lang="en-US" altLang="zh-CN" sz="1400" dirty="0" smtClean="0">
                <a:solidFill>
                  <a:srgbClr val="203F76"/>
                </a:solidFill>
                <a:latin typeface="微软雅黑" panose="020B0503020204020204" pitchFamily="34" charset="-122"/>
                <a:ea typeface="微软雅黑" panose="020B0503020204020204" pitchFamily="34" charset="-122"/>
              </a:rPr>
              <a:t>RQFII</a:t>
            </a:r>
            <a:r>
              <a:rPr lang="zh-CN" altLang="en-US" sz="1400" dirty="0" smtClean="0">
                <a:solidFill>
                  <a:srgbClr val="203F76"/>
                </a:solidFill>
                <a:latin typeface="微软雅黑" panose="020B0503020204020204" pitchFamily="34" charset="-122"/>
                <a:ea typeface="微软雅黑" panose="020B0503020204020204" pitchFamily="34" charset="-122"/>
              </a:rPr>
              <a:t>產品的利潤計算、匯出等日常運作，同時削弱了產品對海外投資者的吸引力。</a:t>
            </a:r>
            <a:endParaRPr lang="en-US" altLang="zh-CN" sz="1400" dirty="0" smtClean="0">
              <a:solidFill>
                <a:srgbClr val="203F76"/>
              </a:solidFill>
              <a:latin typeface="微软雅黑" panose="020B0503020204020204" pitchFamily="34" charset="-122"/>
              <a:ea typeface="微软雅黑" panose="020B0503020204020204" pitchFamily="34" charset="-122"/>
            </a:endParaRPr>
          </a:p>
          <a:p>
            <a:pPr>
              <a:spcBef>
                <a:spcPts val="1000"/>
              </a:spcBef>
              <a:spcAft>
                <a:spcPts val="1000"/>
              </a:spcAft>
            </a:pPr>
            <a:endParaRPr lang="en-US" altLang="zh-CN" sz="2400" b="1" dirty="0" smtClean="0">
              <a:solidFill>
                <a:srgbClr val="203F76"/>
              </a:solidFill>
              <a:latin typeface="微软雅黑" panose="020B0503020204020204" pitchFamily="34" charset="-122"/>
              <a:ea typeface="微软雅黑" panose="020B0503020204020204" pitchFamily="34" charset="-122"/>
            </a:endParaRPr>
          </a:p>
        </p:txBody>
      </p:sp>
      <p:sp>
        <p:nvSpPr>
          <p:cNvPr id="27" name="Title 2"/>
          <p:cNvSpPr txBox="1">
            <a:spLocks/>
          </p:cNvSpPr>
          <p:nvPr/>
        </p:nvSpPr>
        <p:spPr>
          <a:xfrm>
            <a:off x="474552" y="332656"/>
            <a:ext cx="8201136" cy="504056"/>
          </a:xfrm>
          <a:prstGeom prst="rect">
            <a:avLst/>
          </a:prstGeom>
          <a:solidFill>
            <a:srgbClr val="203F76"/>
          </a:solidFill>
        </p:spPr>
        <p:style>
          <a:lnRef idx="1">
            <a:schemeClr val="accent1"/>
          </a:lnRef>
          <a:fillRef idx="3">
            <a:schemeClr val="accent1"/>
          </a:fillRef>
          <a:effectRef idx="2">
            <a:schemeClr val="accent1"/>
          </a:effectRef>
          <a:fontRef idx="minor">
            <a:schemeClr val="lt1"/>
          </a:fontRef>
        </p:style>
        <p:txBody>
          <a:bodyPr anchor="ctr" anchorCtr="0">
            <a:normAutofit lnSpcReduction="10000"/>
          </a:bodyPr>
          <a:lstStyle>
            <a:lvl1pPr algn="l" defTabSz="457200" rtl="0" eaLnBrk="0" fontAlgn="base" hangingPunct="0">
              <a:spcBef>
                <a:spcPct val="0"/>
              </a:spcBef>
              <a:spcAft>
                <a:spcPct val="0"/>
              </a:spcAft>
              <a:defRPr sz="4200" b="0" i="0" kern="1200" baseline="0">
                <a:solidFill>
                  <a:schemeClr val="bg1"/>
                </a:solidFill>
                <a:latin typeface="MHeiGB5-Xbold-U"/>
                <a:ea typeface="MHeiGB5-Xbold-U"/>
                <a:cs typeface="MHeiGB5-Xbold-U"/>
              </a:defRPr>
            </a:lvl1pPr>
            <a:lvl2pPr algn="ctr" defTabSz="457200" rtl="0" eaLnBrk="0" fontAlgn="base" hangingPunct="0">
              <a:spcBef>
                <a:spcPct val="0"/>
              </a:spcBef>
              <a:spcAft>
                <a:spcPct val="0"/>
              </a:spcAft>
              <a:defRPr sz="4400">
                <a:solidFill>
                  <a:schemeClr val="lt1"/>
                </a:solidFill>
                <a:latin typeface="+mn-lt"/>
                <a:ea typeface="+mn-ea"/>
                <a:cs typeface="+mn-cs"/>
              </a:defRPr>
            </a:lvl2pPr>
            <a:lvl3pPr algn="ctr" defTabSz="457200" rtl="0" eaLnBrk="0" fontAlgn="base" hangingPunct="0">
              <a:spcBef>
                <a:spcPct val="0"/>
              </a:spcBef>
              <a:spcAft>
                <a:spcPct val="0"/>
              </a:spcAft>
              <a:defRPr sz="4400">
                <a:solidFill>
                  <a:schemeClr val="lt1"/>
                </a:solidFill>
                <a:latin typeface="+mn-lt"/>
                <a:ea typeface="+mn-ea"/>
                <a:cs typeface="+mn-cs"/>
              </a:defRPr>
            </a:lvl3pPr>
            <a:lvl4pPr algn="ctr" defTabSz="457200" rtl="0" eaLnBrk="0" fontAlgn="base" hangingPunct="0">
              <a:spcBef>
                <a:spcPct val="0"/>
              </a:spcBef>
              <a:spcAft>
                <a:spcPct val="0"/>
              </a:spcAft>
              <a:defRPr sz="4400">
                <a:solidFill>
                  <a:schemeClr val="lt1"/>
                </a:solidFill>
                <a:latin typeface="+mn-lt"/>
                <a:ea typeface="+mn-ea"/>
                <a:cs typeface="+mn-cs"/>
              </a:defRPr>
            </a:lvl4pPr>
            <a:lvl5pPr algn="ctr" defTabSz="457200" rtl="0" eaLnBrk="0" fontAlgn="base" hangingPunct="0">
              <a:spcBef>
                <a:spcPct val="0"/>
              </a:spcBef>
              <a:spcAft>
                <a:spcPct val="0"/>
              </a:spcAft>
              <a:defRPr sz="4400">
                <a:solidFill>
                  <a:schemeClr val="lt1"/>
                </a:solidFill>
                <a:latin typeface="+mn-lt"/>
                <a:ea typeface="+mn-ea"/>
                <a:cs typeface="+mn-cs"/>
              </a:defRPr>
            </a:lvl5pPr>
            <a:lvl6pPr marL="457200" algn="ctr" defTabSz="457200" rtl="0" fontAlgn="base">
              <a:spcBef>
                <a:spcPct val="0"/>
              </a:spcBef>
              <a:spcAft>
                <a:spcPct val="0"/>
              </a:spcAft>
              <a:defRPr sz="4400">
                <a:solidFill>
                  <a:schemeClr val="lt1"/>
                </a:solidFill>
                <a:latin typeface="+mn-lt"/>
                <a:ea typeface="+mn-ea"/>
                <a:cs typeface="+mn-cs"/>
              </a:defRPr>
            </a:lvl6pPr>
            <a:lvl7pPr marL="914400" algn="ctr" defTabSz="457200" rtl="0" fontAlgn="base">
              <a:spcBef>
                <a:spcPct val="0"/>
              </a:spcBef>
              <a:spcAft>
                <a:spcPct val="0"/>
              </a:spcAft>
              <a:defRPr sz="4400">
                <a:solidFill>
                  <a:schemeClr val="lt1"/>
                </a:solidFill>
                <a:latin typeface="+mn-lt"/>
                <a:ea typeface="+mn-ea"/>
                <a:cs typeface="+mn-cs"/>
              </a:defRPr>
            </a:lvl7pPr>
            <a:lvl8pPr marL="1371600" algn="ctr" defTabSz="457200" rtl="0" fontAlgn="base">
              <a:spcBef>
                <a:spcPct val="0"/>
              </a:spcBef>
              <a:spcAft>
                <a:spcPct val="0"/>
              </a:spcAft>
              <a:defRPr sz="4400">
                <a:solidFill>
                  <a:schemeClr val="lt1"/>
                </a:solidFill>
                <a:latin typeface="+mn-lt"/>
                <a:ea typeface="+mn-ea"/>
                <a:cs typeface="+mn-cs"/>
              </a:defRPr>
            </a:lvl8pPr>
            <a:lvl9pPr marL="1828800" algn="ctr" defTabSz="457200" rtl="0" fontAlgn="base">
              <a:spcBef>
                <a:spcPct val="0"/>
              </a:spcBef>
              <a:spcAft>
                <a:spcPct val="0"/>
              </a:spcAft>
              <a:defRPr sz="4400">
                <a:solidFill>
                  <a:schemeClr val="lt1"/>
                </a:solidFill>
                <a:latin typeface="+mn-lt"/>
                <a:ea typeface="+mn-ea"/>
                <a:cs typeface="+mn-cs"/>
              </a:defRPr>
            </a:lvl9pPr>
          </a:lstStyle>
          <a:p>
            <a:pPr algn="r"/>
            <a:r>
              <a:rPr kumimoji="0" lang="en-US" altLang="zh-CN" sz="2800" dirty="0" smtClean="0">
                <a:solidFill>
                  <a:schemeClr val="bg1">
                    <a:lumMod val="95000"/>
                  </a:schemeClr>
                </a:solidFill>
                <a:latin typeface="黑体" panose="02010609060101010101" pitchFamily="49" charset="-122"/>
                <a:ea typeface="黑体" panose="02010609060101010101" pitchFamily="49" charset="-122"/>
              </a:rPr>
              <a:t>RQFII</a:t>
            </a:r>
            <a:r>
              <a:rPr kumimoji="0" lang="zh-CN" altLang="en-US" sz="2800" dirty="0" smtClean="0">
                <a:solidFill>
                  <a:schemeClr val="bg1">
                    <a:lumMod val="95000"/>
                  </a:schemeClr>
                </a:solidFill>
                <a:latin typeface="黑体" panose="02010609060101010101" pitchFamily="49" charset="-122"/>
                <a:ea typeface="黑体" panose="02010609060101010101" pitchFamily="49" charset="-122"/>
              </a:rPr>
              <a:t>基金現狀</a:t>
            </a:r>
            <a:endParaRPr kumimoji="0" lang="zh-CN" altLang="en-US" sz="2800" dirty="0">
              <a:solidFill>
                <a:schemeClr val="bg1">
                  <a:lumMod val="95000"/>
                </a:schemeClr>
              </a:solidFill>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29450184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內容版面配置區 2"/>
          <p:cNvSpPr txBox="1">
            <a:spLocks/>
          </p:cNvSpPr>
          <p:nvPr/>
        </p:nvSpPr>
        <p:spPr>
          <a:xfrm>
            <a:off x="467544" y="1212304"/>
            <a:ext cx="8229600" cy="4880992"/>
          </a:xfrm>
          <a:prstGeom prst="rect">
            <a:avLst/>
          </a:prstGeom>
        </p:spPr>
        <p:txBody>
          <a:bodyPr/>
          <a:lstStyle/>
          <a:p>
            <a:pPr marL="457200" indent="-457200">
              <a:spcBef>
                <a:spcPts val="1000"/>
              </a:spcBef>
              <a:spcAft>
                <a:spcPts val="1000"/>
              </a:spcAft>
            </a:pPr>
            <a:r>
              <a:rPr lang="zh-CN" altLang="en-US" sz="2000" b="1" dirty="0" smtClean="0">
                <a:solidFill>
                  <a:srgbClr val="203F76"/>
                </a:solidFill>
                <a:latin typeface="微软雅黑" panose="020B0503020204020204" pitchFamily="34" charset="-122"/>
                <a:ea typeface="微软雅黑" panose="020B0503020204020204" pitchFamily="34" charset="-122"/>
              </a:rPr>
              <a:t>發掘和創造離岸人民幣的生息資產 </a:t>
            </a:r>
            <a:r>
              <a:rPr lang="en-US" altLang="zh-CN" sz="2000" b="1" dirty="0" smtClean="0">
                <a:solidFill>
                  <a:srgbClr val="203F76"/>
                </a:solidFill>
                <a:latin typeface="微软雅黑" panose="020B0503020204020204" pitchFamily="34" charset="-122"/>
                <a:ea typeface="微软雅黑" panose="020B0503020204020204" pitchFamily="34" charset="-122"/>
              </a:rPr>
              <a:t>--RQFII</a:t>
            </a:r>
            <a:r>
              <a:rPr lang="zh-CN" altLang="en-US" sz="2000" b="1" dirty="0" smtClean="0">
                <a:solidFill>
                  <a:srgbClr val="203F76"/>
                </a:solidFill>
                <a:latin typeface="微软雅黑" panose="020B0503020204020204" pitchFamily="34" charset="-122"/>
                <a:ea typeface="微软雅黑" panose="020B0503020204020204" pitchFamily="34" charset="-122"/>
              </a:rPr>
              <a:t>和存量基金的結合</a:t>
            </a:r>
          </a:p>
          <a:p>
            <a:pPr marL="742950" lvl="1" indent="-285750">
              <a:lnSpc>
                <a:spcPct val="150000"/>
              </a:lnSpc>
              <a:spcBef>
                <a:spcPts val="500"/>
              </a:spcBef>
              <a:spcAft>
                <a:spcPts val="500"/>
              </a:spcAft>
              <a:buFont typeface="Wingdings" panose="05000000000000000000" pitchFamily="2" charset="2"/>
              <a:buChar char="§"/>
            </a:pPr>
            <a:r>
              <a:rPr lang="en-US" altLang="zh-CN" sz="1600" dirty="0" smtClean="0">
                <a:solidFill>
                  <a:srgbClr val="203F76"/>
                </a:solidFill>
                <a:latin typeface="微软雅黑" panose="020B0503020204020204" pitchFamily="34" charset="-122"/>
                <a:ea typeface="微软雅黑" panose="020B0503020204020204" pitchFamily="34" charset="-122"/>
              </a:rPr>
              <a:t>RQFII-MPF   -- </a:t>
            </a:r>
            <a:r>
              <a:rPr lang="zh-TW" altLang="en-US" sz="1600" dirty="0" smtClean="0">
                <a:solidFill>
                  <a:srgbClr val="203F76"/>
                </a:solidFill>
                <a:latin typeface="微软雅黑" panose="020B0503020204020204" pitchFamily="34" charset="-122"/>
                <a:ea typeface="微软雅黑" panose="020B0503020204020204" pitchFamily="34" charset="-122"/>
              </a:rPr>
              <a:t>近年</a:t>
            </a:r>
            <a:r>
              <a:rPr lang="en-US" altLang="zh-TW" sz="1600" dirty="0" smtClean="0">
                <a:solidFill>
                  <a:srgbClr val="203F76"/>
                </a:solidFill>
                <a:latin typeface="微软雅黑" panose="020B0503020204020204" pitchFamily="34" charset="-122"/>
                <a:ea typeface="微软雅黑" panose="020B0503020204020204" pitchFamily="34" charset="-122"/>
              </a:rPr>
              <a:t>MPF</a:t>
            </a:r>
            <a:r>
              <a:rPr lang="zh-CN" altLang="en-US" sz="1600" dirty="0" smtClean="0">
                <a:solidFill>
                  <a:srgbClr val="203F76"/>
                </a:solidFill>
                <a:latin typeface="微软雅黑" panose="020B0503020204020204" pitchFamily="34" charset="-122"/>
                <a:ea typeface="微软雅黑" panose="020B0503020204020204" pitchFamily="34" charset="-122"/>
              </a:rPr>
              <a:t>產品始涉足離岸人民幣債券及貨幣市場，但受制於對評級機構限制，投資大陸債券通路不暢；</a:t>
            </a:r>
            <a:endParaRPr lang="en-US" altLang="zh-CN" sz="1600" dirty="0" smtClean="0">
              <a:solidFill>
                <a:srgbClr val="203F76"/>
              </a:solidFill>
              <a:latin typeface="微软雅黑" panose="020B0503020204020204" pitchFamily="34" charset="-122"/>
              <a:ea typeface="微软雅黑" panose="020B0503020204020204" pitchFamily="34" charset="-122"/>
            </a:endParaRPr>
          </a:p>
          <a:p>
            <a:pPr marL="742950" lvl="1" indent="-285750">
              <a:lnSpc>
                <a:spcPct val="150000"/>
              </a:lnSpc>
              <a:spcBef>
                <a:spcPts val="500"/>
              </a:spcBef>
              <a:spcAft>
                <a:spcPts val="500"/>
              </a:spcAft>
              <a:buFont typeface="Wingdings" panose="05000000000000000000" pitchFamily="2" charset="2"/>
              <a:buChar char="§"/>
            </a:pPr>
            <a:r>
              <a:rPr lang="zh-CN" altLang="en-US" sz="1600" dirty="0" smtClean="0">
                <a:solidFill>
                  <a:srgbClr val="203F76"/>
                </a:solidFill>
                <a:latin typeface="微软雅黑" panose="020B0503020204020204" pitchFamily="34" charset="-122"/>
                <a:ea typeface="微软雅黑" panose="020B0503020204020204" pitchFamily="34" charset="-122"/>
              </a:rPr>
              <a:t>另外，</a:t>
            </a:r>
            <a:r>
              <a:rPr lang="en-US" altLang="zh-TW" sz="1600" dirty="0" smtClean="0">
                <a:solidFill>
                  <a:srgbClr val="203F76"/>
                </a:solidFill>
                <a:latin typeface="微软雅黑" panose="020B0503020204020204" pitchFamily="34" charset="-122"/>
                <a:ea typeface="微软雅黑" panose="020B0503020204020204" pitchFamily="34" charset="-122"/>
              </a:rPr>
              <a:t>MPF</a:t>
            </a:r>
            <a:r>
              <a:rPr lang="zh-CN" altLang="en-US" sz="1600" dirty="0" smtClean="0">
                <a:solidFill>
                  <a:srgbClr val="203F76"/>
                </a:solidFill>
                <a:latin typeface="微软雅黑" panose="020B0503020204020204" pitchFamily="34" charset="-122"/>
                <a:ea typeface="微软雅黑" panose="020B0503020204020204" pitchFamily="34" charset="-122"/>
              </a:rPr>
              <a:t>產品乃嚴禁投資於中國內地股票市場，建議有關當局修訂現有法規，放寬相關投資限制，以離岸人民幣市場</a:t>
            </a:r>
            <a:r>
              <a:rPr lang="zh-TW" altLang="en-US" sz="1600" dirty="0" smtClean="0">
                <a:solidFill>
                  <a:srgbClr val="203F76"/>
                </a:solidFill>
                <a:latin typeface="微软雅黑" panose="020B0503020204020204" pitchFamily="34" charset="-122"/>
                <a:ea typeface="微软雅黑" panose="020B0503020204020204" pitchFamily="34" charset="-122"/>
              </a:rPr>
              <a:t>作為</a:t>
            </a:r>
            <a:r>
              <a:rPr lang="en-US" altLang="zh-TW" sz="1600" dirty="0" smtClean="0">
                <a:solidFill>
                  <a:srgbClr val="203F76"/>
                </a:solidFill>
                <a:latin typeface="微软雅黑" panose="020B0503020204020204" pitchFamily="34" charset="-122"/>
                <a:ea typeface="微软雅黑" panose="020B0503020204020204" pitchFamily="34" charset="-122"/>
              </a:rPr>
              <a:t>MPF</a:t>
            </a:r>
            <a:r>
              <a:rPr lang="zh-TW" altLang="en-US" sz="1600" dirty="0" smtClean="0">
                <a:solidFill>
                  <a:srgbClr val="203F76"/>
                </a:solidFill>
                <a:latin typeface="微软雅黑" panose="020B0503020204020204" pitchFamily="34" charset="-122"/>
                <a:ea typeface="微软雅黑" panose="020B0503020204020204" pitchFamily="34" charset="-122"/>
              </a:rPr>
              <a:t>長線</a:t>
            </a:r>
            <a:r>
              <a:rPr lang="zh-CN" altLang="en-US" sz="1600" dirty="0" smtClean="0">
                <a:solidFill>
                  <a:srgbClr val="203F76"/>
                </a:solidFill>
                <a:latin typeface="微软雅黑" panose="020B0503020204020204" pitchFamily="34" charset="-122"/>
                <a:ea typeface="微软雅黑" panose="020B0503020204020204" pitchFamily="34" charset="-122"/>
              </a:rPr>
              <a:t>投資</a:t>
            </a:r>
            <a:r>
              <a:rPr lang="zh-TW" altLang="en-US" sz="1600" dirty="0" smtClean="0">
                <a:solidFill>
                  <a:srgbClr val="203F76"/>
                </a:solidFill>
                <a:latin typeface="微软雅黑" panose="020B0503020204020204" pitchFamily="34" charset="-122"/>
                <a:ea typeface="微软雅黑" panose="020B0503020204020204" pitchFamily="34" charset="-122"/>
              </a:rPr>
              <a:t>之選</a:t>
            </a:r>
            <a:endParaRPr lang="en-US" altLang="zh-TW" sz="1600" dirty="0" smtClean="0">
              <a:solidFill>
                <a:srgbClr val="203F76"/>
              </a:solidFill>
              <a:latin typeface="微软雅黑" panose="020B0503020204020204" pitchFamily="34" charset="-122"/>
              <a:ea typeface="微软雅黑" panose="020B0503020204020204" pitchFamily="34" charset="-122"/>
            </a:endParaRPr>
          </a:p>
          <a:p>
            <a:pPr marL="742950" lvl="1" indent="-285750">
              <a:lnSpc>
                <a:spcPct val="150000"/>
              </a:lnSpc>
              <a:spcBef>
                <a:spcPts val="500"/>
              </a:spcBef>
              <a:spcAft>
                <a:spcPts val="500"/>
              </a:spcAft>
              <a:buFont typeface="Wingdings" panose="05000000000000000000" pitchFamily="2" charset="2"/>
              <a:buChar char="§"/>
            </a:pPr>
            <a:r>
              <a:rPr lang="zh-CN" altLang="en-US" sz="1600" dirty="0" smtClean="0">
                <a:solidFill>
                  <a:srgbClr val="203F76"/>
                </a:solidFill>
                <a:latin typeface="微软雅黑" panose="020B0503020204020204" pitchFamily="34" charset="-122"/>
                <a:ea typeface="微软雅黑" panose="020B0503020204020204" pitchFamily="34" charset="-122"/>
              </a:rPr>
              <a:t>建議借鑒中國開放式基金</a:t>
            </a:r>
            <a:r>
              <a:rPr lang="en-US" altLang="zh-CN" sz="1600" dirty="0" smtClean="0">
                <a:solidFill>
                  <a:srgbClr val="203F76"/>
                </a:solidFill>
                <a:latin typeface="微软雅黑" panose="020B0503020204020204" pitchFamily="34" charset="-122"/>
                <a:ea typeface="微软雅黑" panose="020B0503020204020204" pitchFamily="34" charset="-122"/>
              </a:rPr>
              <a:t>QFII </a:t>
            </a:r>
            <a:r>
              <a:rPr lang="zh-CN" altLang="en-US" sz="1600" dirty="0" smtClean="0">
                <a:solidFill>
                  <a:srgbClr val="203F76"/>
                </a:solidFill>
                <a:latin typeface="微软雅黑" panose="020B0503020204020204" pitchFamily="34" charset="-122"/>
                <a:ea typeface="微软雅黑" panose="020B0503020204020204" pitchFamily="34" charset="-122"/>
              </a:rPr>
              <a:t>模式，給</a:t>
            </a:r>
            <a:r>
              <a:rPr lang="en-US" altLang="zh-CN" sz="1600" dirty="0" smtClean="0">
                <a:solidFill>
                  <a:srgbClr val="203F76"/>
                </a:solidFill>
                <a:latin typeface="微软雅黑" panose="020B0503020204020204" pitchFamily="34" charset="-122"/>
                <a:ea typeface="微软雅黑" panose="020B0503020204020204" pitchFamily="34" charset="-122"/>
              </a:rPr>
              <a:t>MPF CF </a:t>
            </a:r>
            <a:r>
              <a:rPr lang="zh-CN" altLang="en-US" sz="1600" dirty="0" smtClean="0">
                <a:solidFill>
                  <a:srgbClr val="203F76"/>
                </a:solidFill>
                <a:latin typeface="微软雅黑" panose="020B0503020204020204" pitchFamily="34" charset="-122"/>
                <a:ea typeface="微软雅黑" panose="020B0503020204020204" pitchFamily="34" charset="-122"/>
              </a:rPr>
              <a:t>或</a:t>
            </a:r>
            <a:r>
              <a:rPr lang="en-US" altLang="zh-CN" sz="1600" dirty="0" smtClean="0">
                <a:solidFill>
                  <a:srgbClr val="203F76"/>
                </a:solidFill>
                <a:latin typeface="微软雅黑" panose="020B0503020204020204" pitchFamily="34" charset="-122"/>
                <a:ea typeface="微软雅黑" panose="020B0503020204020204" pitchFamily="34" charset="-122"/>
              </a:rPr>
              <a:t>APIF </a:t>
            </a:r>
            <a:r>
              <a:rPr lang="zh-CN" altLang="en-US" sz="1600" dirty="0" smtClean="0">
                <a:solidFill>
                  <a:srgbClr val="203F76"/>
                </a:solidFill>
                <a:latin typeface="微软雅黑" panose="020B0503020204020204" pitchFamily="34" charset="-122"/>
                <a:ea typeface="微软雅黑" panose="020B0503020204020204" pitchFamily="34" charset="-122"/>
              </a:rPr>
              <a:t>提供相應的額度，直接進入大陸股債市場</a:t>
            </a:r>
            <a:endParaRPr lang="en-US" altLang="zh-CN" sz="1600" dirty="0" smtClean="0">
              <a:solidFill>
                <a:srgbClr val="203F76"/>
              </a:solidFill>
              <a:latin typeface="微软雅黑" panose="020B0503020204020204" pitchFamily="34" charset="-122"/>
              <a:ea typeface="微软雅黑" panose="020B0503020204020204" pitchFamily="34" charset="-122"/>
            </a:endParaRPr>
          </a:p>
          <a:p>
            <a:pPr marL="742950" lvl="1" indent="-285750">
              <a:lnSpc>
                <a:spcPct val="150000"/>
              </a:lnSpc>
              <a:spcBef>
                <a:spcPts val="500"/>
              </a:spcBef>
              <a:spcAft>
                <a:spcPts val="500"/>
              </a:spcAft>
              <a:buFont typeface="Wingdings" panose="05000000000000000000" pitchFamily="2" charset="2"/>
              <a:buChar char="§"/>
            </a:pPr>
            <a:r>
              <a:rPr lang="zh-CN" altLang="en-US" sz="1600" dirty="0" smtClean="0">
                <a:solidFill>
                  <a:srgbClr val="203F76"/>
                </a:solidFill>
                <a:latin typeface="微软雅黑" panose="020B0503020204020204" pitchFamily="34" charset="-122"/>
                <a:ea typeface="微软雅黑" panose="020B0503020204020204" pitchFamily="34" charset="-122"/>
              </a:rPr>
              <a:t>現行的資本投資者入境計畫</a:t>
            </a:r>
            <a:r>
              <a:rPr lang="en-US" altLang="zh-TW" sz="1600" dirty="0" smtClean="0">
                <a:solidFill>
                  <a:srgbClr val="203F76"/>
                </a:solidFill>
                <a:latin typeface="微软雅黑" panose="020B0503020204020204" pitchFamily="34" charset="-122"/>
                <a:ea typeface="微软雅黑" panose="020B0503020204020204" pitchFamily="34" charset="-122"/>
              </a:rPr>
              <a:t>(CIES)</a:t>
            </a:r>
            <a:r>
              <a:rPr lang="zh-CN" altLang="en-US" sz="1600" dirty="0" smtClean="0">
                <a:solidFill>
                  <a:schemeClr val="tx2"/>
                </a:solidFill>
                <a:latin typeface="微软雅黑" panose="020B0503020204020204" pitchFamily="34" charset="-122"/>
                <a:ea typeface="微软雅黑" panose="020B0503020204020204" pitchFamily="34" charset="-122"/>
              </a:rPr>
              <a:t>限制申請人必須投資於以港元為單位的指定金融資產，或主要投資于上述金融資產的合資格的集體投資計畫，建議儘快開放</a:t>
            </a:r>
            <a:r>
              <a:rPr lang="zh-CN" altLang="en-US" sz="1600" dirty="0" smtClean="0">
                <a:solidFill>
                  <a:srgbClr val="203F76"/>
                </a:solidFill>
                <a:latin typeface="微软雅黑" panose="020B0503020204020204" pitchFamily="34" charset="-122"/>
                <a:ea typeface="微软雅黑" panose="020B0503020204020204" pitchFamily="34" charset="-122"/>
              </a:rPr>
              <a:t>允許</a:t>
            </a:r>
            <a:r>
              <a:rPr lang="en-US" altLang="zh-CN" sz="1600" dirty="0" smtClean="0">
                <a:solidFill>
                  <a:srgbClr val="203F76"/>
                </a:solidFill>
                <a:latin typeface="微软雅黑" panose="020B0503020204020204" pitchFamily="34" charset="-122"/>
                <a:ea typeface="微软雅黑" panose="020B0503020204020204" pitchFamily="34" charset="-122"/>
              </a:rPr>
              <a:t>CIES</a:t>
            </a:r>
            <a:r>
              <a:rPr lang="zh-TW" altLang="en-US" sz="1600" dirty="0" smtClean="0">
                <a:solidFill>
                  <a:srgbClr val="203F76"/>
                </a:solidFill>
                <a:latin typeface="微软雅黑" panose="020B0503020204020204" pitchFamily="34" charset="-122"/>
                <a:ea typeface="微软雅黑" panose="020B0503020204020204" pitchFamily="34" charset="-122"/>
              </a:rPr>
              <a:t>投資於</a:t>
            </a:r>
            <a:r>
              <a:rPr lang="zh-CN" altLang="en-US" sz="1600" dirty="0" smtClean="0">
                <a:solidFill>
                  <a:srgbClr val="203F76"/>
                </a:solidFill>
                <a:latin typeface="微软雅黑" panose="020B0503020204020204" pitchFamily="34" charset="-122"/>
                <a:ea typeface="微软雅黑" panose="020B0503020204020204" pitchFamily="34" charset="-122"/>
              </a:rPr>
              <a:t>更多以人民幣作為基礎貨幣的投資產品</a:t>
            </a:r>
            <a:endParaRPr lang="en-US" altLang="zh-CN" sz="1600" dirty="0" smtClean="0">
              <a:solidFill>
                <a:srgbClr val="203F76"/>
              </a:solidFill>
              <a:latin typeface="微软雅黑" panose="020B0503020204020204" pitchFamily="34" charset="-122"/>
              <a:ea typeface="微软雅黑" panose="020B0503020204020204" pitchFamily="34" charset="-122"/>
            </a:endParaRPr>
          </a:p>
          <a:p>
            <a:pPr marL="742950" lvl="1" indent="-285750">
              <a:lnSpc>
                <a:spcPct val="150000"/>
              </a:lnSpc>
              <a:spcBef>
                <a:spcPts val="500"/>
              </a:spcBef>
              <a:spcAft>
                <a:spcPts val="500"/>
              </a:spcAft>
              <a:buFont typeface="Wingdings" panose="05000000000000000000" pitchFamily="2" charset="2"/>
              <a:buChar char="§"/>
            </a:pPr>
            <a:r>
              <a:rPr lang="zh-CN" altLang="en-US" sz="1600" dirty="0" smtClean="0">
                <a:solidFill>
                  <a:srgbClr val="203F76"/>
                </a:solidFill>
                <a:latin typeface="微软雅黑" panose="020B0503020204020204" pitchFamily="34" charset="-122"/>
                <a:ea typeface="微软雅黑" panose="020B0503020204020204" pitchFamily="34" charset="-122"/>
              </a:rPr>
              <a:t>投资连接保险产品</a:t>
            </a:r>
            <a:endParaRPr lang="en-US" altLang="zh-CN" sz="1600" dirty="0" smtClean="0">
              <a:solidFill>
                <a:srgbClr val="203F76"/>
              </a:solidFill>
              <a:latin typeface="微软雅黑" panose="020B0503020204020204" pitchFamily="34" charset="-122"/>
              <a:ea typeface="微软雅黑" panose="020B0503020204020204" pitchFamily="34" charset="-122"/>
            </a:endParaRPr>
          </a:p>
          <a:p>
            <a:pPr marL="742950" lvl="1" indent="-285750">
              <a:lnSpc>
                <a:spcPct val="150000"/>
              </a:lnSpc>
              <a:spcBef>
                <a:spcPts val="500"/>
              </a:spcBef>
              <a:spcAft>
                <a:spcPts val="500"/>
              </a:spcAft>
              <a:buFont typeface="Wingdings" panose="05000000000000000000" pitchFamily="2" charset="2"/>
              <a:buChar char="§"/>
            </a:pPr>
            <a:endParaRPr lang="en-US" altLang="zh-CN" sz="1600" dirty="0" smtClean="0">
              <a:solidFill>
                <a:srgbClr val="203F76"/>
              </a:solidFill>
              <a:latin typeface="微软雅黑" panose="020B0503020204020204" pitchFamily="34" charset="-122"/>
              <a:ea typeface="微软雅黑" panose="020B0503020204020204" pitchFamily="34" charset="-122"/>
            </a:endParaRPr>
          </a:p>
          <a:p>
            <a:pPr marL="742950" lvl="1" indent="-285750">
              <a:lnSpc>
                <a:spcPct val="150000"/>
              </a:lnSpc>
              <a:spcBef>
                <a:spcPts val="500"/>
              </a:spcBef>
              <a:spcAft>
                <a:spcPts val="500"/>
              </a:spcAft>
              <a:buFont typeface="Wingdings" panose="05000000000000000000" pitchFamily="2" charset="2"/>
              <a:buChar char="§"/>
            </a:pPr>
            <a:endParaRPr lang="en-US" altLang="zh-CN" sz="1600" dirty="0" smtClean="0">
              <a:solidFill>
                <a:srgbClr val="203F76"/>
              </a:solidFill>
              <a:latin typeface="微软雅黑" panose="020B0503020204020204" pitchFamily="34" charset="-122"/>
              <a:ea typeface="微软雅黑" panose="020B0503020204020204" pitchFamily="34" charset="-122"/>
            </a:endParaRPr>
          </a:p>
          <a:p>
            <a:pPr marL="1200150" lvl="2" indent="-285750">
              <a:lnSpc>
                <a:spcPct val="150000"/>
              </a:lnSpc>
              <a:spcBef>
                <a:spcPts val="500"/>
              </a:spcBef>
              <a:spcAft>
                <a:spcPts val="500"/>
              </a:spcAft>
              <a:buFont typeface="Wingdings" panose="05000000000000000000" pitchFamily="2" charset="2"/>
              <a:buChar char="§"/>
            </a:pPr>
            <a:endParaRPr lang="zh-CN" altLang="en-US" sz="1400" dirty="0">
              <a:solidFill>
                <a:srgbClr val="203F76"/>
              </a:solidFill>
              <a:latin typeface="微软雅黑" panose="020B0503020204020204" pitchFamily="34" charset="-122"/>
              <a:ea typeface="微软雅黑" panose="020B0503020204020204" pitchFamily="34" charset="-122"/>
            </a:endParaRPr>
          </a:p>
        </p:txBody>
      </p:sp>
      <p:sp>
        <p:nvSpPr>
          <p:cNvPr id="3" name="Title 2"/>
          <p:cNvSpPr>
            <a:spLocks noGrp="1"/>
          </p:cNvSpPr>
          <p:nvPr>
            <p:ph type="title"/>
          </p:nvPr>
        </p:nvSpPr>
        <p:spPr/>
        <p:txBody>
          <a:bodyPr/>
          <a:lstStyle/>
          <a:p>
            <a:endParaRPr lang="en-US"/>
          </a:p>
        </p:txBody>
      </p:sp>
      <p:sp>
        <p:nvSpPr>
          <p:cNvPr id="26" name="Title 2"/>
          <p:cNvSpPr txBox="1">
            <a:spLocks/>
          </p:cNvSpPr>
          <p:nvPr/>
        </p:nvSpPr>
        <p:spPr>
          <a:xfrm>
            <a:off x="474552" y="332656"/>
            <a:ext cx="8201136" cy="504056"/>
          </a:xfrm>
          <a:prstGeom prst="rect">
            <a:avLst/>
          </a:prstGeom>
          <a:solidFill>
            <a:srgbClr val="203F76"/>
          </a:solidFill>
        </p:spPr>
        <p:style>
          <a:lnRef idx="1">
            <a:schemeClr val="accent1"/>
          </a:lnRef>
          <a:fillRef idx="3">
            <a:schemeClr val="accent1"/>
          </a:fillRef>
          <a:effectRef idx="2">
            <a:schemeClr val="accent1"/>
          </a:effectRef>
          <a:fontRef idx="minor">
            <a:schemeClr val="lt1"/>
          </a:fontRef>
        </p:style>
        <p:txBody>
          <a:bodyPr anchor="ctr" anchorCtr="0">
            <a:normAutofit lnSpcReduction="10000"/>
          </a:bodyPr>
          <a:lstStyle>
            <a:lvl1pPr algn="l" defTabSz="457200" rtl="0" eaLnBrk="0" fontAlgn="base" hangingPunct="0">
              <a:spcBef>
                <a:spcPct val="0"/>
              </a:spcBef>
              <a:spcAft>
                <a:spcPct val="0"/>
              </a:spcAft>
              <a:defRPr sz="4200" b="0" i="0" kern="1200" baseline="0">
                <a:solidFill>
                  <a:schemeClr val="bg1"/>
                </a:solidFill>
                <a:latin typeface="MHeiGB5-Xbold-U"/>
                <a:ea typeface="MHeiGB5-Xbold-U"/>
                <a:cs typeface="MHeiGB5-Xbold-U"/>
              </a:defRPr>
            </a:lvl1pPr>
            <a:lvl2pPr algn="ctr" defTabSz="457200" rtl="0" eaLnBrk="0" fontAlgn="base" hangingPunct="0">
              <a:spcBef>
                <a:spcPct val="0"/>
              </a:spcBef>
              <a:spcAft>
                <a:spcPct val="0"/>
              </a:spcAft>
              <a:defRPr sz="4400">
                <a:solidFill>
                  <a:schemeClr val="lt1"/>
                </a:solidFill>
                <a:latin typeface="+mn-lt"/>
                <a:ea typeface="+mn-ea"/>
                <a:cs typeface="+mn-cs"/>
              </a:defRPr>
            </a:lvl2pPr>
            <a:lvl3pPr algn="ctr" defTabSz="457200" rtl="0" eaLnBrk="0" fontAlgn="base" hangingPunct="0">
              <a:spcBef>
                <a:spcPct val="0"/>
              </a:spcBef>
              <a:spcAft>
                <a:spcPct val="0"/>
              </a:spcAft>
              <a:defRPr sz="4400">
                <a:solidFill>
                  <a:schemeClr val="lt1"/>
                </a:solidFill>
                <a:latin typeface="+mn-lt"/>
                <a:ea typeface="+mn-ea"/>
                <a:cs typeface="+mn-cs"/>
              </a:defRPr>
            </a:lvl3pPr>
            <a:lvl4pPr algn="ctr" defTabSz="457200" rtl="0" eaLnBrk="0" fontAlgn="base" hangingPunct="0">
              <a:spcBef>
                <a:spcPct val="0"/>
              </a:spcBef>
              <a:spcAft>
                <a:spcPct val="0"/>
              </a:spcAft>
              <a:defRPr sz="4400">
                <a:solidFill>
                  <a:schemeClr val="lt1"/>
                </a:solidFill>
                <a:latin typeface="+mn-lt"/>
                <a:ea typeface="+mn-ea"/>
                <a:cs typeface="+mn-cs"/>
              </a:defRPr>
            </a:lvl4pPr>
            <a:lvl5pPr algn="ctr" defTabSz="457200" rtl="0" eaLnBrk="0" fontAlgn="base" hangingPunct="0">
              <a:spcBef>
                <a:spcPct val="0"/>
              </a:spcBef>
              <a:spcAft>
                <a:spcPct val="0"/>
              </a:spcAft>
              <a:defRPr sz="4400">
                <a:solidFill>
                  <a:schemeClr val="lt1"/>
                </a:solidFill>
                <a:latin typeface="+mn-lt"/>
                <a:ea typeface="+mn-ea"/>
                <a:cs typeface="+mn-cs"/>
              </a:defRPr>
            </a:lvl5pPr>
            <a:lvl6pPr marL="457200" algn="ctr" defTabSz="457200" rtl="0" fontAlgn="base">
              <a:spcBef>
                <a:spcPct val="0"/>
              </a:spcBef>
              <a:spcAft>
                <a:spcPct val="0"/>
              </a:spcAft>
              <a:defRPr sz="4400">
                <a:solidFill>
                  <a:schemeClr val="lt1"/>
                </a:solidFill>
                <a:latin typeface="+mn-lt"/>
                <a:ea typeface="+mn-ea"/>
                <a:cs typeface="+mn-cs"/>
              </a:defRPr>
            </a:lvl6pPr>
            <a:lvl7pPr marL="914400" algn="ctr" defTabSz="457200" rtl="0" fontAlgn="base">
              <a:spcBef>
                <a:spcPct val="0"/>
              </a:spcBef>
              <a:spcAft>
                <a:spcPct val="0"/>
              </a:spcAft>
              <a:defRPr sz="4400">
                <a:solidFill>
                  <a:schemeClr val="lt1"/>
                </a:solidFill>
                <a:latin typeface="+mn-lt"/>
                <a:ea typeface="+mn-ea"/>
                <a:cs typeface="+mn-cs"/>
              </a:defRPr>
            </a:lvl7pPr>
            <a:lvl8pPr marL="1371600" algn="ctr" defTabSz="457200" rtl="0" fontAlgn="base">
              <a:spcBef>
                <a:spcPct val="0"/>
              </a:spcBef>
              <a:spcAft>
                <a:spcPct val="0"/>
              </a:spcAft>
              <a:defRPr sz="4400">
                <a:solidFill>
                  <a:schemeClr val="lt1"/>
                </a:solidFill>
                <a:latin typeface="+mn-lt"/>
                <a:ea typeface="+mn-ea"/>
                <a:cs typeface="+mn-cs"/>
              </a:defRPr>
            </a:lvl8pPr>
            <a:lvl9pPr marL="1828800" algn="ctr" defTabSz="457200" rtl="0" fontAlgn="base">
              <a:spcBef>
                <a:spcPct val="0"/>
              </a:spcBef>
              <a:spcAft>
                <a:spcPct val="0"/>
              </a:spcAft>
              <a:defRPr sz="4400">
                <a:solidFill>
                  <a:schemeClr val="lt1"/>
                </a:solidFill>
                <a:latin typeface="+mn-lt"/>
                <a:ea typeface="+mn-ea"/>
                <a:cs typeface="+mn-cs"/>
              </a:defRPr>
            </a:lvl9pPr>
          </a:lstStyle>
          <a:p>
            <a:pPr algn="r"/>
            <a:r>
              <a:rPr kumimoji="0" lang="zh-CN" altLang="en-US" sz="2800" dirty="0" smtClean="0">
                <a:solidFill>
                  <a:schemeClr val="bg1">
                    <a:lumMod val="95000"/>
                  </a:schemeClr>
                </a:solidFill>
                <a:latin typeface="黑体" panose="02010609060101010101" pitchFamily="49" charset="-122"/>
                <a:ea typeface="黑体" panose="02010609060101010101" pitchFamily="49" charset="-122"/>
              </a:rPr>
              <a:t>對離岸人民幣投資的政策建議</a:t>
            </a:r>
            <a:endParaRPr kumimoji="0" lang="zh-CN" altLang="en-US" sz="2800" dirty="0">
              <a:solidFill>
                <a:schemeClr val="bg1">
                  <a:lumMod val="95000"/>
                </a:schemeClr>
              </a:solidFill>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42165428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內容版面配置區 2"/>
          <p:cNvSpPr txBox="1">
            <a:spLocks/>
          </p:cNvSpPr>
          <p:nvPr/>
        </p:nvSpPr>
        <p:spPr>
          <a:xfrm>
            <a:off x="467544" y="1212304"/>
            <a:ext cx="8229600" cy="4953000"/>
          </a:xfrm>
          <a:prstGeom prst="rect">
            <a:avLst/>
          </a:prstGeom>
        </p:spPr>
        <p:txBody>
          <a:bodyPr/>
          <a:lstStyle/>
          <a:p>
            <a:pPr marL="457200" indent="-457200">
              <a:spcBef>
                <a:spcPts val="1000"/>
              </a:spcBef>
              <a:spcAft>
                <a:spcPts val="1000"/>
              </a:spcAft>
            </a:pPr>
            <a:endParaRPr lang="zh-CN" altLang="en-US" sz="1200" dirty="0">
              <a:solidFill>
                <a:srgbClr val="203F76"/>
              </a:solidFill>
              <a:latin typeface="微软雅黑" panose="020B0503020204020204" pitchFamily="34" charset="-122"/>
              <a:ea typeface="微软雅黑" panose="020B0503020204020204" pitchFamily="34" charset="-122"/>
            </a:endParaRPr>
          </a:p>
        </p:txBody>
      </p:sp>
      <p:sp>
        <p:nvSpPr>
          <p:cNvPr id="3" name="Title 2"/>
          <p:cNvSpPr>
            <a:spLocks noGrp="1"/>
          </p:cNvSpPr>
          <p:nvPr>
            <p:ph type="title"/>
          </p:nvPr>
        </p:nvSpPr>
        <p:spPr/>
        <p:txBody>
          <a:bodyPr/>
          <a:lstStyle/>
          <a:p>
            <a:endParaRPr lang="en-US"/>
          </a:p>
        </p:txBody>
      </p:sp>
      <p:sp>
        <p:nvSpPr>
          <p:cNvPr id="26" name="Title 2"/>
          <p:cNvSpPr txBox="1">
            <a:spLocks/>
          </p:cNvSpPr>
          <p:nvPr/>
        </p:nvSpPr>
        <p:spPr>
          <a:xfrm>
            <a:off x="474552" y="332656"/>
            <a:ext cx="8201136" cy="504056"/>
          </a:xfrm>
          <a:prstGeom prst="rect">
            <a:avLst/>
          </a:prstGeom>
          <a:solidFill>
            <a:srgbClr val="203F76"/>
          </a:solidFill>
        </p:spPr>
        <p:style>
          <a:lnRef idx="1">
            <a:schemeClr val="accent1"/>
          </a:lnRef>
          <a:fillRef idx="3">
            <a:schemeClr val="accent1"/>
          </a:fillRef>
          <a:effectRef idx="2">
            <a:schemeClr val="accent1"/>
          </a:effectRef>
          <a:fontRef idx="minor">
            <a:schemeClr val="lt1"/>
          </a:fontRef>
        </p:style>
        <p:txBody>
          <a:bodyPr anchor="ctr" anchorCtr="0">
            <a:normAutofit lnSpcReduction="10000"/>
          </a:bodyPr>
          <a:lstStyle>
            <a:lvl1pPr algn="l" defTabSz="457200" rtl="0" eaLnBrk="0" fontAlgn="base" hangingPunct="0">
              <a:spcBef>
                <a:spcPct val="0"/>
              </a:spcBef>
              <a:spcAft>
                <a:spcPct val="0"/>
              </a:spcAft>
              <a:defRPr sz="4200" b="0" i="0" kern="1200" baseline="0">
                <a:solidFill>
                  <a:schemeClr val="bg1"/>
                </a:solidFill>
                <a:latin typeface="MHeiGB5-Xbold-U"/>
                <a:ea typeface="MHeiGB5-Xbold-U"/>
                <a:cs typeface="MHeiGB5-Xbold-U"/>
              </a:defRPr>
            </a:lvl1pPr>
            <a:lvl2pPr algn="ctr" defTabSz="457200" rtl="0" eaLnBrk="0" fontAlgn="base" hangingPunct="0">
              <a:spcBef>
                <a:spcPct val="0"/>
              </a:spcBef>
              <a:spcAft>
                <a:spcPct val="0"/>
              </a:spcAft>
              <a:defRPr sz="4400">
                <a:solidFill>
                  <a:schemeClr val="lt1"/>
                </a:solidFill>
                <a:latin typeface="+mn-lt"/>
                <a:ea typeface="+mn-ea"/>
                <a:cs typeface="+mn-cs"/>
              </a:defRPr>
            </a:lvl2pPr>
            <a:lvl3pPr algn="ctr" defTabSz="457200" rtl="0" eaLnBrk="0" fontAlgn="base" hangingPunct="0">
              <a:spcBef>
                <a:spcPct val="0"/>
              </a:spcBef>
              <a:spcAft>
                <a:spcPct val="0"/>
              </a:spcAft>
              <a:defRPr sz="4400">
                <a:solidFill>
                  <a:schemeClr val="lt1"/>
                </a:solidFill>
                <a:latin typeface="+mn-lt"/>
                <a:ea typeface="+mn-ea"/>
                <a:cs typeface="+mn-cs"/>
              </a:defRPr>
            </a:lvl3pPr>
            <a:lvl4pPr algn="ctr" defTabSz="457200" rtl="0" eaLnBrk="0" fontAlgn="base" hangingPunct="0">
              <a:spcBef>
                <a:spcPct val="0"/>
              </a:spcBef>
              <a:spcAft>
                <a:spcPct val="0"/>
              </a:spcAft>
              <a:defRPr sz="4400">
                <a:solidFill>
                  <a:schemeClr val="lt1"/>
                </a:solidFill>
                <a:latin typeface="+mn-lt"/>
                <a:ea typeface="+mn-ea"/>
                <a:cs typeface="+mn-cs"/>
              </a:defRPr>
            </a:lvl4pPr>
            <a:lvl5pPr algn="ctr" defTabSz="457200" rtl="0" eaLnBrk="0" fontAlgn="base" hangingPunct="0">
              <a:spcBef>
                <a:spcPct val="0"/>
              </a:spcBef>
              <a:spcAft>
                <a:spcPct val="0"/>
              </a:spcAft>
              <a:defRPr sz="4400">
                <a:solidFill>
                  <a:schemeClr val="lt1"/>
                </a:solidFill>
                <a:latin typeface="+mn-lt"/>
                <a:ea typeface="+mn-ea"/>
                <a:cs typeface="+mn-cs"/>
              </a:defRPr>
            </a:lvl5pPr>
            <a:lvl6pPr marL="457200" algn="ctr" defTabSz="457200" rtl="0" fontAlgn="base">
              <a:spcBef>
                <a:spcPct val="0"/>
              </a:spcBef>
              <a:spcAft>
                <a:spcPct val="0"/>
              </a:spcAft>
              <a:defRPr sz="4400">
                <a:solidFill>
                  <a:schemeClr val="lt1"/>
                </a:solidFill>
                <a:latin typeface="+mn-lt"/>
                <a:ea typeface="+mn-ea"/>
                <a:cs typeface="+mn-cs"/>
              </a:defRPr>
            </a:lvl6pPr>
            <a:lvl7pPr marL="914400" algn="ctr" defTabSz="457200" rtl="0" fontAlgn="base">
              <a:spcBef>
                <a:spcPct val="0"/>
              </a:spcBef>
              <a:spcAft>
                <a:spcPct val="0"/>
              </a:spcAft>
              <a:defRPr sz="4400">
                <a:solidFill>
                  <a:schemeClr val="lt1"/>
                </a:solidFill>
                <a:latin typeface="+mn-lt"/>
                <a:ea typeface="+mn-ea"/>
                <a:cs typeface="+mn-cs"/>
              </a:defRPr>
            </a:lvl7pPr>
            <a:lvl8pPr marL="1371600" algn="ctr" defTabSz="457200" rtl="0" fontAlgn="base">
              <a:spcBef>
                <a:spcPct val="0"/>
              </a:spcBef>
              <a:spcAft>
                <a:spcPct val="0"/>
              </a:spcAft>
              <a:defRPr sz="4400">
                <a:solidFill>
                  <a:schemeClr val="lt1"/>
                </a:solidFill>
                <a:latin typeface="+mn-lt"/>
                <a:ea typeface="+mn-ea"/>
                <a:cs typeface="+mn-cs"/>
              </a:defRPr>
            </a:lvl8pPr>
            <a:lvl9pPr marL="1828800" algn="ctr" defTabSz="457200" rtl="0" fontAlgn="base">
              <a:spcBef>
                <a:spcPct val="0"/>
              </a:spcBef>
              <a:spcAft>
                <a:spcPct val="0"/>
              </a:spcAft>
              <a:defRPr sz="4400">
                <a:solidFill>
                  <a:schemeClr val="lt1"/>
                </a:solidFill>
                <a:latin typeface="+mn-lt"/>
                <a:ea typeface="+mn-ea"/>
                <a:cs typeface="+mn-cs"/>
              </a:defRPr>
            </a:lvl9pPr>
          </a:lstStyle>
          <a:p>
            <a:pPr algn="r"/>
            <a:r>
              <a:rPr kumimoji="0" lang="zh-CN" altLang="en-US" sz="2800" dirty="0" smtClean="0">
                <a:solidFill>
                  <a:schemeClr val="bg1">
                    <a:lumMod val="95000"/>
                  </a:schemeClr>
                </a:solidFill>
                <a:latin typeface="黑体" panose="02010609060101010101" pitchFamily="49" charset="-122"/>
                <a:ea typeface="黑体" panose="02010609060101010101" pitchFamily="49" charset="-122"/>
              </a:rPr>
              <a:t>提問及意見</a:t>
            </a:r>
            <a:endParaRPr kumimoji="0" lang="zh-CN" altLang="en-US" sz="2800" dirty="0">
              <a:solidFill>
                <a:schemeClr val="bg1">
                  <a:lumMod val="95000"/>
                </a:schemeClr>
              </a:solidFill>
              <a:latin typeface="黑体" panose="02010609060101010101" pitchFamily="49" charset="-122"/>
              <a:ea typeface="黑体" panose="02010609060101010101" pitchFamily="49" charset="-122"/>
            </a:endParaRPr>
          </a:p>
        </p:txBody>
      </p:sp>
      <p:sp>
        <p:nvSpPr>
          <p:cNvPr id="2" name="TextBox 1"/>
          <p:cNvSpPr txBox="1"/>
          <p:nvPr/>
        </p:nvSpPr>
        <p:spPr>
          <a:xfrm>
            <a:off x="8245176" y="5157192"/>
            <a:ext cx="935336" cy="461665"/>
          </a:xfrm>
          <a:prstGeom prst="rect">
            <a:avLst/>
          </a:prstGeom>
          <a:noFill/>
        </p:spPr>
        <p:txBody>
          <a:bodyPr wrap="square" rtlCol="0">
            <a:spAutoFit/>
          </a:bodyPr>
          <a:lstStyle/>
          <a:p>
            <a:r>
              <a:rPr lang="zh-CN" altLang="en-US" sz="2400"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完</a:t>
            </a:r>
            <a:endParaRPr lang="en-US" sz="2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6840143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內容版面配置區 2"/>
          <p:cNvSpPr txBox="1">
            <a:spLocks/>
          </p:cNvSpPr>
          <p:nvPr/>
        </p:nvSpPr>
        <p:spPr>
          <a:xfrm>
            <a:off x="467544" y="1212304"/>
            <a:ext cx="8229600" cy="4953000"/>
          </a:xfrm>
          <a:prstGeom prst="rect">
            <a:avLst/>
          </a:prstGeom>
        </p:spPr>
        <p:txBody>
          <a:bodyPr/>
          <a:lstStyle/>
          <a:p>
            <a:pPr marL="457200" indent="-457200">
              <a:spcBef>
                <a:spcPts val="1000"/>
              </a:spcBef>
              <a:spcAft>
                <a:spcPts val="1000"/>
              </a:spcAft>
            </a:pPr>
            <a:endParaRPr lang="zh-CN" altLang="en-US" sz="1200" dirty="0">
              <a:solidFill>
                <a:srgbClr val="203F76"/>
              </a:solidFill>
              <a:latin typeface="微软雅黑" panose="020B0503020204020204" pitchFamily="34" charset="-122"/>
              <a:ea typeface="微软雅黑" panose="020B0503020204020204" pitchFamily="34" charset="-122"/>
            </a:endParaRPr>
          </a:p>
        </p:txBody>
      </p:sp>
      <p:sp>
        <p:nvSpPr>
          <p:cNvPr id="3" name="Title 2"/>
          <p:cNvSpPr>
            <a:spLocks noGrp="1"/>
          </p:cNvSpPr>
          <p:nvPr>
            <p:ph type="title"/>
          </p:nvPr>
        </p:nvSpPr>
        <p:spPr/>
        <p:txBody>
          <a:bodyPr/>
          <a:lstStyle/>
          <a:p>
            <a:endParaRPr lang="en-US"/>
          </a:p>
        </p:txBody>
      </p:sp>
      <p:sp>
        <p:nvSpPr>
          <p:cNvPr id="26" name="Title 2"/>
          <p:cNvSpPr txBox="1">
            <a:spLocks/>
          </p:cNvSpPr>
          <p:nvPr/>
        </p:nvSpPr>
        <p:spPr>
          <a:xfrm>
            <a:off x="474552" y="332656"/>
            <a:ext cx="8201136" cy="504056"/>
          </a:xfrm>
          <a:prstGeom prst="rect">
            <a:avLst/>
          </a:prstGeom>
          <a:solidFill>
            <a:srgbClr val="203F76"/>
          </a:solidFill>
        </p:spPr>
        <p:style>
          <a:lnRef idx="1">
            <a:schemeClr val="accent1"/>
          </a:lnRef>
          <a:fillRef idx="3">
            <a:schemeClr val="accent1"/>
          </a:fillRef>
          <a:effectRef idx="2">
            <a:schemeClr val="accent1"/>
          </a:effectRef>
          <a:fontRef idx="minor">
            <a:schemeClr val="lt1"/>
          </a:fontRef>
        </p:style>
        <p:txBody>
          <a:bodyPr anchor="ctr" anchorCtr="0">
            <a:normAutofit lnSpcReduction="10000"/>
          </a:bodyPr>
          <a:lstStyle>
            <a:lvl1pPr algn="l" defTabSz="457200" rtl="0" eaLnBrk="0" fontAlgn="base" hangingPunct="0">
              <a:spcBef>
                <a:spcPct val="0"/>
              </a:spcBef>
              <a:spcAft>
                <a:spcPct val="0"/>
              </a:spcAft>
              <a:defRPr sz="4200" b="0" i="0" kern="1200" baseline="0">
                <a:solidFill>
                  <a:schemeClr val="bg1"/>
                </a:solidFill>
                <a:latin typeface="MHeiGB5-Xbold-U"/>
                <a:ea typeface="MHeiGB5-Xbold-U"/>
                <a:cs typeface="MHeiGB5-Xbold-U"/>
              </a:defRPr>
            </a:lvl1pPr>
            <a:lvl2pPr algn="ctr" defTabSz="457200" rtl="0" eaLnBrk="0" fontAlgn="base" hangingPunct="0">
              <a:spcBef>
                <a:spcPct val="0"/>
              </a:spcBef>
              <a:spcAft>
                <a:spcPct val="0"/>
              </a:spcAft>
              <a:defRPr sz="4400">
                <a:solidFill>
                  <a:schemeClr val="lt1"/>
                </a:solidFill>
                <a:latin typeface="+mn-lt"/>
                <a:ea typeface="+mn-ea"/>
                <a:cs typeface="+mn-cs"/>
              </a:defRPr>
            </a:lvl2pPr>
            <a:lvl3pPr algn="ctr" defTabSz="457200" rtl="0" eaLnBrk="0" fontAlgn="base" hangingPunct="0">
              <a:spcBef>
                <a:spcPct val="0"/>
              </a:spcBef>
              <a:spcAft>
                <a:spcPct val="0"/>
              </a:spcAft>
              <a:defRPr sz="4400">
                <a:solidFill>
                  <a:schemeClr val="lt1"/>
                </a:solidFill>
                <a:latin typeface="+mn-lt"/>
                <a:ea typeface="+mn-ea"/>
                <a:cs typeface="+mn-cs"/>
              </a:defRPr>
            </a:lvl3pPr>
            <a:lvl4pPr algn="ctr" defTabSz="457200" rtl="0" eaLnBrk="0" fontAlgn="base" hangingPunct="0">
              <a:spcBef>
                <a:spcPct val="0"/>
              </a:spcBef>
              <a:spcAft>
                <a:spcPct val="0"/>
              </a:spcAft>
              <a:defRPr sz="4400">
                <a:solidFill>
                  <a:schemeClr val="lt1"/>
                </a:solidFill>
                <a:latin typeface="+mn-lt"/>
                <a:ea typeface="+mn-ea"/>
                <a:cs typeface="+mn-cs"/>
              </a:defRPr>
            </a:lvl4pPr>
            <a:lvl5pPr algn="ctr" defTabSz="457200" rtl="0" eaLnBrk="0" fontAlgn="base" hangingPunct="0">
              <a:spcBef>
                <a:spcPct val="0"/>
              </a:spcBef>
              <a:spcAft>
                <a:spcPct val="0"/>
              </a:spcAft>
              <a:defRPr sz="4400">
                <a:solidFill>
                  <a:schemeClr val="lt1"/>
                </a:solidFill>
                <a:latin typeface="+mn-lt"/>
                <a:ea typeface="+mn-ea"/>
                <a:cs typeface="+mn-cs"/>
              </a:defRPr>
            </a:lvl5pPr>
            <a:lvl6pPr marL="457200" algn="ctr" defTabSz="457200" rtl="0" fontAlgn="base">
              <a:spcBef>
                <a:spcPct val="0"/>
              </a:spcBef>
              <a:spcAft>
                <a:spcPct val="0"/>
              </a:spcAft>
              <a:defRPr sz="4400">
                <a:solidFill>
                  <a:schemeClr val="lt1"/>
                </a:solidFill>
                <a:latin typeface="+mn-lt"/>
                <a:ea typeface="+mn-ea"/>
                <a:cs typeface="+mn-cs"/>
              </a:defRPr>
            </a:lvl6pPr>
            <a:lvl7pPr marL="914400" algn="ctr" defTabSz="457200" rtl="0" fontAlgn="base">
              <a:spcBef>
                <a:spcPct val="0"/>
              </a:spcBef>
              <a:spcAft>
                <a:spcPct val="0"/>
              </a:spcAft>
              <a:defRPr sz="4400">
                <a:solidFill>
                  <a:schemeClr val="lt1"/>
                </a:solidFill>
                <a:latin typeface="+mn-lt"/>
                <a:ea typeface="+mn-ea"/>
                <a:cs typeface="+mn-cs"/>
              </a:defRPr>
            </a:lvl7pPr>
            <a:lvl8pPr marL="1371600" algn="ctr" defTabSz="457200" rtl="0" fontAlgn="base">
              <a:spcBef>
                <a:spcPct val="0"/>
              </a:spcBef>
              <a:spcAft>
                <a:spcPct val="0"/>
              </a:spcAft>
              <a:defRPr sz="4400">
                <a:solidFill>
                  <a:schemeClr val="lt1"/>
                </a:solidFill>
                <a:latin typeface="+mn-lt"/>
                <a:ea typeface="+mn-ea"/>
                <a:cs typeface="+mn-cs"/>
              </a:defRPr>
            </a:lvl8pPr>
            <a:lvl9pPr marL="1828800" algn="ctr" defTabSz="457200" rtl="0" fontAlgn="base">
              <a:spcBef>
                <a:spcPct val="0"/>
              </a:spcBef>
              <a:spcAft>
                <a:spcPct val="0"/>
              </a:spcAft>
              <a:defRPr sz="4400">
                <a:solidFill>
                  <a:schemeClr val="lt1"/>
                </a:solidFill>
                <a:latin typeface="+mn-lt"/>
                <a:ea typeface="+mn-ea"/>
                <a:cs typeface="+mn-cs"/>
              </a:defRPr>
            </a:lvl9pPr>
          </a:lstStyle>
          <a:p>
            <a:pPr algn="r"/>
            <a:r>
              <a:rPr kumimoji="0" lang="en-US" altLang="zh-CN" sz="2800" dirty="0" smtClean="0">
                <a:solidFill>
                  <a:schemeClr val="bg1">
                    <a:lumMod val="95000"/>
                  </a:schemeClr>
                </a:solidFill>
                <a:latin typeface="黑体" panose="02010609060101010101" pitchFamily="49" charset="-122"/>
                <a:ea typeface="黑体" panose="02010609060101010101" pitchFamily="49" charset="-122"/>
              </a:rPr>
              <a:t>Disclaimer</a:t>
            </a:r>
            <a:endParaRPr kumimoji="0" lang="zh-CN" altLang="en-US" sz="2800" dirty="0">
              <a:solidFill>
                <a:schemeClr val="bg1">
                  <a:lumMod val="95000"/>
                </a:schemeClr>
              </a:solidFill>
              <a:latin typeface="黑体" panose="02010609060101010101" pitchFamily="49" charset="-122"/>
              <a:ea typeface="黑体" panose="02010609060101010101" pitchFamily="49" charset="-122"/>
            </a:endParaRPr>
          </a:p>
        </p:txBody>
      </p:sp>
      <p:sp>
        <p:nvSpPr>
          <p:cNvPr id="6" name="內容版面配置區 2"/>
          <p:cNvSpPr>
            <a:spLocks noGrp="1"/>
          </p:cNvSpPr>
          <p:nvPr>
            <p:ph idx="1"/>
          </p:nvPr>
        </p:nvSpPr>
        <p:spPr>
          <a:xfrm>
            <a:off x="571500" y="1212303"/>
            <a:ext cx="7673676" cy="4376937"/>
          </a:xfrm>
          <a:ln>
            <a:solidFill>
              <a:schemeClr val="tx1"/>
            </a:solidFill>
          </a:ln>
        </p:spPr>
        <p:txBody>
          <a:bodyPr/>
          <a:lstStyle/>
          <a:p>
            <a:pPr algn="just" defTabSz="957263" eaLnBrk="1" hangingPunct="1"/>
            <a:r>
              <a:rPr kumimoji="1" lang="en-US" altLang="zh-TW" sz="1200" dirty="0" smtClean="0">
                <a:cs typeface="Arial" pitchFamily="34" charset="0"/>
              </a:rPr>
              <a:t>This material has not been reviewed by SFC and is not for distribution to Hong Kong retail investors. </a:t>
            </a:r>
          </a:p>
          <a:p>
            <a:pPr algn="just" defTabSz="957263" eaLnBrk="1" hangingPunct="1"/>
            <a:r>
              <a:rPr kumimoji="1" lang="en-US" altLang="zh-TW" sz="1200" dirty="0" smtClean="0">
                <a:cs typeface="Arial" pitchFamily="34" charset="0"/>
              </a:rPr>
              <a:t>This document should not be regarded as solicitation, offering or recommendation to invest in any fund (with any entity under Haitong International Asset Management as manager or advisor), affiliated funds or any other securities.  Information in this document may be reasonably determined under a subjective assumption in some part. The future results may significantly differ, subject to various factors.  </a:t>
            </a:r>
          </a:p>
          <a:p>
            <a:pPr algn="just" defTabSz="957263" eaLnBrk="1" hangingPunct="1"/>
            <a:r>
              <a:rPr kumimoji="1" lang="en-US" altLang="zh-TW" sz="1200" dirty="0" smtClean="0">
                <a:cs typeface="Arial" pitchFamily="34" charset="0"/>
              </a:rPr>
              <a:t>In addition, information on companies and other information that is recorded in this document has been, in principle, obtained from publicly available information and other available sources.  No representation or warranty as to the accuracy or completeness of the information contained in this document is made or is to be implied.  Haitong International Asset Management (uses its best endeavors to ensure the information and sources used are reliable and that the views and opinions provided herein are given in good faith.</a:t>
            </a:r>
          </a:p>
          <a:p>
            <a:pPr algn="just" defTabSz="957263" eaLnBrk="1" hangingPunct="1"/>
            <a:r>
              <a:rPr kumimoji="1" lang="en-US" altLang="zh-TW" sz="1200" dirty="0" smtClean="0">
                <a:cs typeface="Arial" pitchFamily="34" charset="0"/>
              </a:rPr>
              <a:t>There is no guarantee that an investment will not result in a loss.  Past performance is not necessarily indicative of future results. </a:t>
            </a:r>
          </a:p>
          <a:p>
            <a:pPr algn="just" defTabSz="957263" eaLnBrk="1" hangingPunct="1"/>
            <a:r>
              <a:rPr kumimoji="1" lang="en-US" altLang="zh-TW" sz="1200" dirty="0" smtClean="0">
                <a:cs typeface="Arial" pitchFamily="34" charset="0"/>
              </a:rPr>
              <a:t>Copyrights and all the other rights of this document are reserved by Haitong International Asset Management.  No information contained in this document may be reproduced in whole or in part for distribution to third parties including but not limited to prospective business partners and clients of Citibank without prior consent from Haitong International Asset Management.</a:t>
            </a:r>
            <a:endParaRPr kumimoji="1" lang="en-US" altLang="zh-TW" sz="1200" dirty="0" smtClean="0"/>
          </a:p>
          <a:p>
            <a:pPr defTabSz="957263" eaLnBrk="1" hangingPunct="1"/>
            <a:endParaRPr lang="zh-TW" altLang="en-US" sz="1300" dirty="0" smtClean="0"/>
          </a:p>
        </p:txBody>
      </p:sp>
    </p:spTree>
    <p:extLst>
      <p:ext uri="{BB962C8B-B14F-4D97-AF65-F5344CB8AC3E}">
        <p14:creationId xmlns="" xmlns:p14="http://schemas.microsoft.com/office/powerpoint/2010/main" val="36840143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內容版面配置區 2"/>
          <p:cNvSpPr txBox="1">
            <a:spLocks/>
          </p:cNvSpPr>
          <p:nvPr/>
        </p:nvSpPr>
        <p:spPr>
          <a:xfrm>
            <a:off x="474552" y="1196752"/>
            <a:ext cx="8201136" cy="3960738"/>
          </a:xfrm>
          <a:prstGeom prst="rect">
            <a:avLst/>
          </a:prstGeom>
          <a:gradFill flip="none" rotWithShape="1">
            <a:gsLst>
              <a:gs pos="0">
                <a:schemeClr val="tx2">
                  <a:lumMod val="60000"/>
                  <a:lumOff val="40000"/>
                </a:schemeClr>
              </a:gs>
              <a:gs pos="50000">
                <a:srgbClr val="16356E">
                  <a:shade val="67500"/>
                  <a:satMod val="115000"/>
                </a:srgbClr>
              </a:gs>
              <a:gs pos="100000">
                <a:srgbClr val="16356E">
                  <a:shade val="100000"/>
                  <a:satMod val="115000"/>
                </a:srgbClr>
              </a:gs>
            </a:gsLst>
            <a:lin ang="8100000" scaled="1"/>
            <a:tileRect/>
          </a:gra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lstStyle/>
          <a:p>
            <a:pPr marL="457200" indent="-457200">
              <a:lnSpc>
                <a:spcPct val="200000"/>
              </a:lnSpc>
              <a:buFont typeface="Wingdings" panose="05000000000000000000" pitchFamily="2" charset="2"/>
              <a:buChar char="q"/>
            </a:pPr>
            <a:r>
              <a:rPr lang="zh-CN" altLang="en-US" sz="2000" dirty="0" smtClean="0">
                <a:solidFill>
                  <a:schemeClr val="bg1">
                    <a:lumMod val="95000"/>
                  </a:schemeClr>
                </a:solidFill>
                <a:latin typeface="黑体" panose="02010609060101010101" pitchFamily="49" charset="-122"/>
                <a:ea typeface="黑体" panose="02010609060101010101" pitchFamily="49" charset="-122"/>
              </a:rPr>
              <a:t>香港發展人民幣產品的優勢及人民幣業務的前景</a:t>
            </a:r>
          </a:p>
          <a:p>
            <a:pPr marL="457200" indent="-457200">
              <a:lnSpc>
                <a:spcPct val="200000"/>
              </a:lnSpc>
              <a:buFont typeface="Wingdings" panose="05000000000000000000" pitchFamily="2" charset="2"/>
              <a:buChar char="q"/>
            </a:pPr>
            <a:r>
              <a:rPr lang="zh-CN" altLang="en-US" sz="2000" dirty="0" smtClean="0">
                <a:solidFill>
                  <a:schemeClr val="bg1">
                    <a:lumMod val="95000"/>
                  </a:schemeClr>
                </a:solidFill>
                <a:latin typeface="黑体" panose="02010609060101010101" pitchFamily="49" charset="-122"/>
                <a:ea typeface="黑体" panose="02010609060101010101" pitchFamily="49" charset="-122"/>
              </a:rPr>
              <a:t>香港人民幣產品投資者的組成與特徵</a:t>
            </a:r>
          </a:p>
          <a:p>
            <a:pPr marL="457200" indent="-457200">
              <a:lnSpc>
                <a:spcPct val="200000"/>
              </a:lnSpc>
              <a:buFont typeface="Wingdings" panose="05000000000000000000" pitchFamily="2" charset="2"/>
              <a:buChar char="q"/>
            </a:pPr>
            <a:r>
              <a:rPr lang="zh-CN" altLang="en-US" sz="2000" dirty="0" smtClean="0">
                <a:solidFill>
                  <a:schemeClr val="bg1">
                    <a:lumMod val="95000"/>
                  </a:schemeClr>
                </a:solidFill>
                <a:latin typeface="黑体" panose="02010609060101010101" pitchFamily="49" charset="-122"/>
                <a:ea typeface="黑体" panose="02010609060101010101" pitchFamily="49" charset="-122"/>
              </a:rPr>
              <a:t>發展人民幣產品現存的問題</a:t>
            </a:r>
          </a:p>
          <a:p>
            <a:pPr marL="457200" indent="-457200">
              <a:lnSpc>
                <a:spcPct val="200000"/>
              </a:lnSpc>
              <a:buFont typeface="Wingdings" panose="05000000000000000000" pitchFamily="2" charset="2"/>
              <a:buChar char="q"/>
            </a:pPr>
            <a:r>
              <a:rPr lang="zh-CN" altLang="en-US" sz="2000" dirty="0" smtClean="0">
                <a:solidFill>
                  <a:schemeClr val="bg1">
                    <a:lumMod val="95000"/>
                  </a:schemeClr>
                </a:solidFill>
                <a:latin typeface="黑体" panose="02010609060101010101" pitchFamily="49" charset="-122"/>
                <a:ea typeface="黑体" panose="02010609060101010101" pitchFamily="49" charset="-122"/>
              </a:rPr>
              <a:t>對離岸人民幣投資的政策建議</a:t>
            </a:r>
          </a:p>
          <a:p>
            <a:pPr marL="457200" indent="-457200">
              <a:lnSpc>
                <a:spcPct val="200000"/>
              </a:lnSpc>
              <a:buFont typeface="Wingdings" panose="05000000000000000000" pitchFamily="2" charset="2"/>
              <a:buChar char="q"/>
            </a:pPr>
            <a:r>
              <a:rPr lang="zh-CN" altLang="en-US" sz="2000" dirty="0" smtClean="0">
                <a:solidFill>
                  <a:schemeClr val="bg1">
                    <a:lumMod val="95000"/>
                  </a:schemeClr>
                </a:solidFill>
                <a:latin typeface="黑体" panose="02010609060101010101" pitchFamily="49" charset="-122"/>
                <a:ea typeface="黑体" panose="02010609060101010101" pitchFamily="49" charset="-122"/>
              </a:rPr>
              <a:t>提問及意見</a:t>
            </a:r>
          </a:p>
          <a:p>
            <a:pPr marL="342900" marR="0" lvl="0" indent="-342900" algn="l" defTabSz="457200" rtl="0" eaLnBrk="1" fontAlgn="base" latinLnBrk="0" hangingPunct="1">
              <a:lnSpc>
                <a:spcPct val="100000"/>
              </a:lnSpc>
              <a:spcBef>
                <a:spcPct val="20000"/>
              </a:spcBef>
              <a:spcAft>
                <a:spcPct val="0"/>
              </a:spcAft>
              <a:buClrTx/>
              <a:buSzTx/>
              <a:tabLst/>
              <a:defRPr/>
            </a:pPr>
            <a:endParaRPr kumimoji="0" lang="zh-TW" altLang="en-US" sz="2800" i="0" u="none" strike="noStrike" kern="1200" cap="none" spc="0" normalizeH="0" baseline="0" noProof="0" dirty="0" smtClean="0">
              <a:ln>
                <a:noFill/>
              </a:ln>
              <a:solidFill>
                <a:schemeClr val="bg1">
                  <a:lumMod val="95000"/>
                </a:schemeClr>
              </a:solidFill>
              <a:effectLst/>
              <a:uLnTx/>
              <a:uFillTx/>
              <a:latin typeface="黑体" panose="02010609060101010101" pitchFamily="49" charset="-122"/>
              <a:ea typeface="黑体" panose="02010609060101010101" pitchFamily="49" charset="-122"/>
            </a:endParaRPr>
          </a:p>
        </p:txBody>
      </p:sp>
      <p:sp>
        <p:nvSpPr>
          <p:cNvPr id="3" name="Title 2"/>
          <p:cNvSpPr txBox="1">
            <a:spLocks/>
          </p:cNvSpPr>
          <p:nvPr/>
        </p:nvSpPr>
        <p:spPr>
          <a:xfrm>
            <a:off x="474552" y="332656"/>
            <a:ext cx="8201136" cy="504056"/>
          </a:xfrm>
          <a:prstGeom prst="rect">
            <a:avLst/>
          </a:prstGeom>
          <a:solidFill>
            <a:srgbClr val="203F76"/>
          </a:solidFill>
        </p:spPr>
        <p:style>
          <a:lnRef idx="1">
            <a:schemeClr val="accent1"/>
          </a:lnRef>
          <a:fillRef idx="3">
            <a:schemeClr val="accent1"/>
          </a:fillRef>
          <a:effectRef idx="2">
            <a:schemeClr val="accent1"/>
          </a:effectRef>
          <a:fontRef idx="minor">
            <a:schemeClr val="lt1"/>
          </a:fontRef>
        </p:style>
        <p:txBody>
          <a:bodyPr anchor="ctr" anchorCtr="0">
            <a:normAutofit lnSpcReduction="10000"/>
          </a:bodyPr>
          <a:lstStyle>
            <a:lvl1pPr algn="l" defTabSz="457200" rtl="0" eaLnBrk="0" fontAlgn="base" hangingPunct="0">
              <a:spcBef>
                <a:spcPct val="0"/>
              </a:spcBef>
              <a:spcAft>
                <a:spcPct val="0"/>
              </a:spcAft>
              <a:defRPr sz="4200" b="0" i="0" kern="1200" baseline="0">
                <a:solidFill>
                  <a:schemeClr val="bg1"/>
                </a:solidFill>
                <a:latin typeface="MHeiGB5-Xbold-U"/>
                <a:ea typeface="MHeiGB5-Xbold-U"/>
                <a:cs typeface="MHeiGB5-Xbold-U"/>
              </a:defRPr>
            </a:lvl1pPr>
            <a:lvl2pPr algn="ctr" defTabSz="457200" rtl="0" eaLnBrk="0" fontAlgn="base" hangingPunct="0">
              <a:spcBef>
                <a:spcPct val="0"/>
              </a:spcBef>
              <a:spcAft>
                <a:spcPct val="0"/>
              </a:spcAft>
              <a:defRPr sz="4400">
                <a:solidFill>
                  <a:schemeClr val="lt1"/>
                </a:solidFill>
                <a:latin typeface="+mn-lt"/>
                <a:ea typeface="+mn-ea"/>
                <a:cs typeface="+mn-cs"/>
              </a:defRPr>
            </a:lvl2pPr>
            <a:lvl3pPr algn="ctr" defTabSz="457200" rtl="0" eaLnBrk="0" fontAlgn="base" hangingPunct="0">
              <a:spcBef>
                <a:spcPct val="0"/>
              </a:spcBef>
              <a:spcAft>
                <a:spcPct val="0"/>
              </a:spcAft>
              <a:defRPr sz="4400">
                <a:solidFill>
                  <a:schemeClr val="lt1"/>
                </a:solidFill>
                <a:latin typeface="+mn-lt"/>
                <a:ea typeface="+mn-ea"/>
                <a:cs typeface="+mn-cs"/>
              </a:defRPr>
            </a:lvl3pPr>
            <a:lvl4pPr algn="ctr" defTabSz="457200" rtl="0" eaLnBrk="0" fontAlgn="base" hangingPunct="0">
              <a:spcBef>
                <a:spcPct val="0"/>
              </a:spcBef>
              <a:spcAft>
                <a:spcPct val="0"/>
              </a:spcAft>
              <a:defRPr sz="4400">
                <a:solidFill>
                  <a:schemeClr val="lt1"/>
                </a:solidFill>
                <a:latin typeface="+mn-lt"/>
                <a:ea typeface="+mn-ea"/>
                <a:cs typeface="+mn-cs"/>
              </a:defRPr>
            </a:lvl4pPr>
            <a:lvl5pPr algn="ctr" defTabSz="457200" rtl="0" eaLnBrk="0" fontAlgn="base" hangingPunct="0">
              <a:spcBef>
                <a:spcPct val="0"/>
              </a:spcBef>
              <a:spcAft>
                <a:spcPct val="0"/>
              </a:spcAft>
              <a:defRPr sz="4400">
                <a:solidFill>
                  <a:schemeClr val="lt1"/>
                </a:solidFill>
                <a:latin typeface="+mn-lt"/>
                <a:ea typeface="+mn-ea"/>
                <a:cs typeface="+mn-cs"/>
              </a:defRPr>
            </a:lvl5pPr>
            <a:lvl6pPr marL="457200" algn="ctr" defTabSz="457200" rtl="0" fontAlgn="base">
              <a:spcBef>
                <a:spcPct val="0"/>
              </a:spcBef>
              <a:spcAft>
                <a:spcPct val="0"/>
              </a:spcAft>
              <a:defRPr sz="4400">
                <a:solidFill>
                  <a:schemeClr val="lt1"/>
                </a:solidFill>
                <a:latin typeface="+mn-lt"/>
                <a:ea typeface="+mn-ea"/>
                <a:cs typeface="+mn-cs"/>
              </a:defRPr>
            </a:lvl6pPr>
            <a:lvl7pPr marL="914400" algn="ctr" defTabSz="457200" rtl="0" fontAlgn="base">
              <a:spcBef>
                <a:spcPct val="0"/>
              </a:spcBef>
              <a:spcAft>
                <a:spcPct val="0"/>
              </a:spcAft>
              <a:defRPr sz="4400">
                <a:solidFill>
                  <a:schemeClr val="lt1"/>
                </a:solidFill>
                <a:latin typeface="+mn-lt"/>
                <a:ea typeface="+mn-ea"/>
                <a:cs typeface="+mn-cs"/>
              </a:defRPr>
            </a:lvl7pPr>
            <a:lvl8pPr marL="1371600" algn="ctr" defTabSz="457200" rtl="0" fontAlgn="base">
              <a:spcBef>
                <a:spcPct val="0"/>
              </a:spcBef>
              <a:spcAft>
                <a:spcPct val="0"/>
              </a:spcAft>
              <a:defRPr sz="4400">
                <a:solidFill>
                  <a:schemeClr val="lt1"/>
                </a:solidFill>
                <a:latin typeface="+mn-lt"/>
                <a:ea typeface="+mn-ea"/>
                <a:cs typeface="+mn-cs"/>
              </a:defRPr>
            </a:lvl8pPr>
            <a:lvl9pPr marL="1828800" algn="ctr" defTabSz="457200" rtl="0" fontAlgn="base">
              <a:spcBef>
                <a:spcPct val="0"/>
              </a:spcBef>
              <a:spcAft>
                <a:spcPct val="0"/>
              </a:spcAft>
              <a:defRPr sz="4400">
                <a:solidFill>
                  <a:schemeClr val="lt1"/>
                </a:solidFill>
                <a:latin typeface="+mn-lt"/>
                <a:ea typeface="+mn-ea"/>
                <a:cs typeface="+mn-cs"/>
              </a:defRPr>
            </a:lvl9pPr>
          </a:lstStyle>
          <a:p>
            <a:pPr algn="r"/>
            <a:r>
              <a:rPr kumimoji="0" lang="zh-CN" altLang="en-US" sz="2800" dirty="0" smtClean="0">
                <a:solidFill>
                  <a:schemeClr val="bg1">
                    <a:lumMod val="95000"/>
                  </a:schemeClr>
                </a:solidFill>
                <a:latin typeface="黑体" panose="02010609060101010101" pitchFamily="49" charset="-122"/>
                <a:ea typeface="黑体" panose="02010609060101010101" pitchFamily="49" charset="-122"/>
              </a:rPr>
              <a:t>目錄</a:t>
            </a:r>
            <a:endParaRPr kumimoji="0" lang="zh-CN" altLang="en-US" sz="2800" dirty="0">
              <a:solidFill>
                <a:schemeClr val="bg1">
                  <a:lumMod val="95000"/>
                </a:schemeClr>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內容版面配置區 2"/>
          <p:cNvSpPr txBox="1">
            <a:spLocks/>
          </p:cNvSpPr>
          <p:nvPr/>
        </p:nvSpPr>
        <p:spPr>
          <a:xfrm>
            <a:off x="467544" y="1212304"/>
            <a:ext cx="8229600" cy="4953000"/>
          </a:xfrm>
          <a:prstGeom prst="rect">
            <a:avLst/>
          </a:prstGeom>
        </p:spPr>
        <p:txBody>
          <a:bodyPr/>
          <a:lstStyle/>
          <a:p>
            <a:pPr marL="457200" indent="-457200">
              <a:spcBef>
                <a:spcPts val="1000"/>
              </a:spcBef>
              <a:spcAft>
                <a:spcPts val="1000"/>
              </a:spcAft>
            </a:pPr>
            <a:r>
              <a:rPr lang="zh-CN" altLang="en-US" sz="2400" b="1" dirty="0" smtClean="0">
                <a:solidFill>
                  <a:srgbClr val="203F76"/>
                </a:solidFill>
                <a:latin typeface="微软雅黑" panose="020B0503020204020204" pitchFamily="34" charset="-122"/>
                <a:ea typeface="微软雅黑" panose="020B0503020204020204" pitchFamily="34" charset="-122"/>
              </a:rPr>
              <a:t>第九大交易貨幣</a:t>
            </a:r>
            <a:endParaRPr lang="zh-CN" altLang="en-US" sz="2400" b="1" dirty="0">
              <a:solidFill>
                <a:srgbClr val="203F76"/>
              </a:solidFill>
              <a:latin typeface="微软雅黑" panose="020B0503020204020204" pitchFamily="34" charset="-122"/>
              <a:ea typeface="微软雅黑" panose="020B0503020204020204" pitchFamily="34" charset="-122"/>
            </a:endParaRPr>
          </a:p>
          <a:p>
            <a:pPr marL="285750" indent="-285750">
              <a:lnSpc>
                <a:spcPct val="150000"/>
              </a:lnSpc>
              <a:spcBef>
                <a:spcPts val="1000"/>
              </a:spcBef>
              <a:spcAft>
                <a:spcPts val="1000"/>
              </a:spcAft>
              <a:buFont typeface="Wingdings" panose="05000000000000000000" pitchFamily="2" charset="2"/>
              <a:buChar char="§"/>
            </a:pPr>
            <a:r>
              <a:rPr lang="zh-CN" altLang="en-US" sz="1600" dirty="0" smtClean="0">
                <a:solidFill>
                  <a:srgbClr val="203F76"/>
                </a:solidFill>
                <a:latin typeface="微软雅黑" panose="020B0503020204020204" pitchFamily="34" charset="-122"/>
                <a:ea typeface="微软雅黑" panose="020B0503020204020204" pitchFamily="34" charset="-122"/>
              </a:rPr>
              <a:t>類似二戰後的美國，中國作為全球第二大經濟體、穩定的政治局面，離岸人民幣已經具備基礎條件充當國際貨幣媒介；人民幣國際化未來重點應發展作為協力廠商之間交易的媒介而不僅是資金回流的通道</a:t>
            </a:r>
          </a:p>
          <a:p>
            <a:pPr lvl="1">
              <a:lnSpc>
                <a:spcPct val="150000"/>
              </a:lnSpc>
              <a:spcBef>
                <a:spcPts val="1000"/>
              </a:spcBef>
              <a:spcAft>
                <a:spcPts val="1000"/>
              </a:spcAft>
            </a:pPr>
            <a:endParaRPr lang="zh-CN" altLang="en-US" sz="1400" dirty="0">
              <a:solidFill>
                <a:srgbClr val="203F76"/>
              </a:solidFill>
              <a:latin typeface="微软雅黑" panose="020B0503020204020204" pitchFamily="34" charset="-122"/>
              <a:ea typeface="微软雅黑" panose="020B0503020204020204" pitchFamily="34" charset="-122"/>
            </a:endParaRPr>
          </a:p>
        </p:txBody>
      </p:sp>
      <p:sp>
        <p:nvSpPr>
          <p:cNvPr id="3" name="Title 2"/>
          <p:cNvSpPr>
            <a:spLocks noGrp="1"/>
          </p:cNvSpPr>
          <p:nvPr>
            <p:ph type="title"/>
          </p:nvPr>
        </p:nvSpPr>
        <p:spPr/>
        <p:txBody>
          <a:bodyPr/>
          <a:lstStyle/>
          <a:p>
            <a:endParaRPr lang="en-US"/>
          </a:p>
        </p:txBody>
      </p:sp>
      <p:grpSp>
        <p:nvGrpSpPr>
          <p:cNvPr id="2" name="Group 1"/>
          <p:cNvGrpSpPr/>
          <p:nvPr/>
        </p:nvGrpSpPr>
        <p:grpSpPr>
          <a:xfrm>
            <a:off x="575556" y="3140968"/>
            <a:ext cx="7992888" cy="2321843"/>
            <a:chOff x="1113557" y="3429000"/>
            <a:chExt cx="7559675" cy="2087563"/>
          </a:xfrm>
        </p:grpSpPr>
        <p:graphicFrame>
          <p:nvGraphicFramePr>
            <p:cNvPr id="27" name="圖表 8"/>
            <p:cNvGraphicFramePr/>
            <p:nvPr>
              <p:extLst>
                <p:ext uri="{D42A27DB-BD31-4B8C-83A1-F6EECF244321}">
                  <p14:modId xmlns="" xmlns:p14="http://schemas.microsoft.com/office/powerpoint/2010/main" val="3856238154"/>
                </p:ext>
              </p:extLst>
            </p:nvPr>
          </p:nvGraphicFramePr>
          <p:xfrm>
            <a:off x="1113557" y="3429000"/>
            <a:ext cx="7559675" cy="2087563"/>
          </p:xfrm>
          <a:graphic>
            <a:graphicData uri="http://schemas.openxmlformats.org/drawingml/2006/chart">
              <c:chart xmlns:c="http://schemas.openxmlformats.org/drawingml/2006/chart" xmlns:r="http://schemas.openxmlformats.org/officeDocument/2006/relationships" r:id="rId3"/>
            </a:graphicData>
          </a:graphic>
        </p:graphicFrame>
        <p:sp>
          <p:nvSpPr>
            <p:cNvPr id="28" name="文字方塊 10"/>
            <p:cNvSpPr txBox="1"/>
            <p:nvPr/>
          </p:nvSpPr>
          <p:spPr>
            <a:xfrm>
              <a:off x="1116013" y="5301208"/>
              <a:ext cx="5112568" cy="193705"/>
            </a:xfrm>
            <a:prstGeom prst="rect">
              <a:avLst/>
            </a:prstGeom>
            <a:noFill/>
          </p:spPr>
          <p:txBody>
            <a:bodyPr wrap="square" rtlCol="0">
              <a:spAutoFit/>
            </a:bodyPr>
            <a:lstStyle/>
            <a:p>
              <a:r>
                <a:rPr lang="en-US" altLang="zh-TW" sz="800" i="1" dirty="0" smtClean="0">
                  <a:solidFill>
                    <a:schemeClr val="bg1">
                      <a:lumMod val="85000"/>
                    </a:schemeClr>
                  </a:solidFill>
                  <a:latin typeface="微软雅黑" panose="020B0503020204020204" pitchFamily="34" charset="-122"/>
                  <a:ea typeface="微软雅黑" panose="020B0503020204020204" pitchFamily="34" charset="-122"/>
                </a:rPr>
                <a:t>*</a:t>
              </a:r>
              <a:r>
                <a:rPr lang="zh-CN" altLang="en-US" sz="800" i="1" dirty="0" smtClean="0">
                  <a:solidFill>
                    <a:schemeClr val="bg1">
                      <a:lumMod val="85000"/>
                    </a:schemeClr>
                  </a:solidFill>
                  <a:latin typeface="微软雅黑" panose="020B0503020204020204" pitchFamily="34" charset="-122"/>
                  <a:ea typeface="微软雅黑" panose="020B0503020204020204" pitchFamily="34" charset="-122"/>
                </a:rPr>
                <a:t>數據</a:t>
              </a:r>
              <a:r>
                <a:rPr lang="en-US" altLang="zh-CN" sz="800" i="1" dirty="0" smtClean="0">
                  <a:solidFill>
                    <a:schemeClr val="bg1">
                      <a:lumMod val="85000"/>
                    </a:schemeClr>
                  </a:solidFill>
                  <a:latin typeface="微软雅黑" panose="020B0503020204020204" pitchFamily="34" charset="-122"/>
                  <a:ea typeface="微软雅黑" panose="020B0503020204020204" pitchFamily="34" charset="-122"/>
                </a:rPr>
                <a:t>l</a:t>
              </a:r>
              <a:r>
                <a:rPr lang="zh-CN" altLang="en-US" sz="800" i="1" dirty="0" smtClean="0">
                  <a:solidFill>
                    <a:schemeClr val="bg1">
                      <a:lumMod val="85000"/>
                    </a:schemeClr>
                  </a:solidFill>
                  <a:latin typeface="微软雅黑" panose="020B0503020204020204" pitchFamily="34" charset="-122"/>
                  <a:ea typeface="微软雅黑" panose="020B0503020204020204" pitchFamily="34" charset="-122"/>
                </a:rPr>
                <a:t>來源</a:t>
              </a:r>
              <a:r>
                <a:rPr lang="en-US" altLang="zh-CN" sz="800" i="1" dirty="0" smtClean="0">
                  <a:solidFill>
                    <a:schemeClr val="bg1">
                      <a:lumMod val="85000"/>
                    </a:schemeClr>
                  </a:solidFill>
                  <a:latin typeface="微软雅黑" panose="020B0503020204020204" pitchFamily="34" charset="-122"/>
                  <a:ea typeface="微软雅黑" panose="020B0503020204020204" pitchFamily="34" charset="-122"/>
                </a:rPr>
                <a:t>:</a:t>
              </a:r>
              <a:r>
                <a:rPr lang="zh-CN" altLang="en-US" sz="800" i="1" dirty="0" smtClean="0">
                  <a:solidFill>
                    <a:schemeClr val="bg1">
                      <a:lumMod val="85000"/>
                    </a:schemeClr>
                  </a:solidFill>
                  <a:latin typeface="微软雅黑" panose="020B0503020204020204" pitchFamily="34" charset="-122"/>
                  <a:ea typeface="微软雅黑" panose="020B0503020204020204" pitchFamily="34" charset="-122"/>
                </a:rPr>
                <a:t> 國際清算銀行</a:t>
              </a:r>
              <a:r>
                <a:rPr lang="en-US" altLang="zh-CN" sz="800" i="1" dirty="0" smtClean="0">
                  <a:solidFill>
                    <a:schemeClr val="bg1">
                      <a:lumMod val="85000"/>
                    </a:schemeClr>
                  </a:solidFill>
                  <a:latin typeface="微软雅黑" panose="020B0503020204020204" pitchFamily="34" charset="-122"/>
                  <a:ea typeface="微软雅黑" panose="020B0503020204020204" pitchFamily="34" charset="-122"/>
                </a:rPr>
                <a:t>,2013</a:t>
              </a:r>
              <a:r>
                <a:rPr lang="zh-CN" altLang="en-US" sz="800" i="1" dirty="0" smtClean="0">
                  <a:solidFill>
                    <a:schemeClr val="bg1">
                      <a:lumMod val="85000"/>
                    </a:schemeClr>
                  </a:solidFill>
                  <a:latin typeface="微软雅黑" panose="020B0503020204020204" pitchFamily="34" charset="-122"/>
                  <a:ea typeface="微软雅黑" panose="020B0503020204020204" pitchFamily="34" charset="-122"/>
                </a:rPr>
                <a:t>年</a:t>
              </a:r>
              <a:r>
                <a:rPr lang="en-US" altLang="zh-CN" sz="800" i="1" dirty="0" smtClean="0">
                  <a:solidFill>
                    <a:schemeClr val="bg1">
                      <a:lumMod val="85000"/>
                    </a:schemeClr>
                  </a:solidFill>
                  <a:latin typeface="微软雅黑" panose="020B0503020204020204" pitchFamily="34" charset="-122"/>
                  <a:ea typeface="微软雅黑" panose="020B0503020204020204" pitchFamily="34" charset="-122"/>
                </a:rPr>
                <a:t>9</a:t>
              </a:r>
              <a:r>
                <a:rPr lang="zh-CN" altLang="en-US" sz="800" i="1" dirty="0" smtClean="0">
                  <a:solidFill>
                    <a:schemeClr val="bg1">
                      <a:lumMod val="85000"/>
                    </a:schemeClr>
                  </a:solidFill>
                  <a:latin typeface="微软雅黑" panose="020B0503020204020204" pitchFamily="34" charset="-122"/>
                  <a:ea typeface="微软雅黑" panose="020B0503020204020204" pitchFamily="34" charset="-122"/>
                </a:rPr>
                <a:t>月</a:t>
              </a:r>
              <a:r>
                <a:rPr lang="en-US" altLang="zh-CN" sz="800" i="1" dirty="0" smtClean="0">
                  <a:solidFill>
                    <a:schemeClr val="bg1">
                      <a:lumMod val="85000"/>
                    </a:schemeClr>
                  </a:solidFill>
                  <a:latin typeface="微软雅黑" panose="020B0503020204020204" pitchFamily="34" charset="-122"/>
                  <a:ea typeface="微软雅黑" panose="020B0503020204020204" pitchFamily="34" charset="-122"/>
                </a:rPr>
                <a:t>5</a:t>
              </a:r>
              <a:r>
                <a:rPr lang="zh-CN" altLang="en-US" sz="800" i="1" dirty="0" smtClean="0">
                  <a:solidFill>
                    <a:schemeClr val="bg1">
                      <a:lumMod val="85000"/>
                    </a:schemeClr>
                  </a:solidFill>
                  <a:latin typeface="微软雅黑" panose="020B0503020204020204" pitchFamily="34" charset="-122"/>
                  <a:ea typeface="微软雅黑" panose="020B0503020204020204" pitchFamily="34" charset="-122"/>
                </a:rPr>
                <a:t>日</a:t>
              </a:r>
              <a:r>
                <a:rPr lang="en-US" altLang="zh-CN" sz="800" i="1" dirty="0" smtClean="0">
                  <a:solidFill>
                    <a:schemeClr val="bg1">
                      <a:lumMod val="85000"/>
                    </a:schemeClr>
                  </a:solidFill>
                  <a:latin typeface="微软雅黑" panose="020B0503020204020204" pitchFamily="34" charset="-122"/>
                  <a:ea typeface="微软雅黑" panose="020B0503020204020204" pitchFamily="34" charset="-122"/>
                </a:rPr>
                <a:t>; </a:t>
              </a:r>
              <a:r>
                <a:rPr lang="zh-CN" altLang="en-US" sz="800" i="1" dirty="0" smtClean="0">
                  <a:solidFill>
                    <a:schemeClr val="bg1">
                      <a:lumMod val="85000"/>
                    </a:schemeClr>
                  </a:solidFill>
                  <a:latin typeface="微软雅黑" panose="020B0503020204020204" pitchFamily="34" charset="-122"/>
                  <a:ea typeface="微软雅黑" panose="020B0503020204020204" pitchFamily="34" charset="-122"/>
                </a:rPr>
                <a:t>鑒於交易涉及兩種貨幣，日均交易份額</a:t>
              </a:r>
              <a:r>
                <a:rPr lang="zh-TW" altLang="en-US" sz="800" i="1" dirty="0" smtClean="0">
                  <a:solidFill>
                    <a:schemeClr val="bg1">
                      <a:lumMod val="85000"/>
                    </a:schemeClr>
                  </a:solidFill>
                  <a:latin typeface="微软雅黑" panose="020B0503020204020204" pitchFamily="34" charset="-122"/>
                  <a:ea typeface="微软雅黑" panose="020B0503020204020204" pitchFamily="34" charset="-122"/>
                </a:rPr>
                <a:t>總體份額為</a:t>
              </a:r>
              <a:r>
                <a:rPr lang="en-US" altLang="zh-TW" sz="800" i="1" dirty="0" smtClean="0">
                  <a:solidFill>
                    <a:schemeClr val="bg1">
                      <a:lumMod val="85000"/>
                    </a:schemeClr>
                  </a:solidFill>
                  <a:latin typeface="微软雅黑" panose="020B0503020204020204" pitchFamily="34" charset="-122"/>
                  <a:ea typeface="微软雅黑" panose="020B0503020204020204" pitchFamily="34" charset="-122"/>
                </a:rPr>
                <a:t>200%</a:t>
              </a:r>
              <a:endParaRPr lang="zh-TW" altLang="en-US" sz="800" i="1" dirty="0">
                <a:solidFill>
                  <a:schemeClr val="bg1">
                    <a:lumMod val="85000"/>
                  </a:schemeClr>
                </a:solidFill>
                <a:latin typeface="微软雅黑" panose="020B0503020204020204" pitchFamily="34" charset="-122"/>
                <a:ea typeface="微软雅黑" panose="020B0503020204020204" pitchFamily="34" charset="-122"/>
              </a:endParaRPr>
            </a:p>
          </p:txBody>
        </p:sp>
      </p:grpSp>
      <p:sp>
        <p:nvSpPr>
          <p:cNvPr id="30" name="Title 2"/>
          <p:cNvSpPr txBox="1">
            <a:spLocks/>
          </p:cNvSpPr>
          <p:nvPr/>
        </p:nvSpPr>
        <p:spPr>
          <a:xfrm>
            <a:off x="474552" y="332656"/>
            <a:ext cx="8201136" cy="504056"/>
          </a:xfrm>
          <a:prstGeom prst="rect">
            <a:avLst/>
          </a:prstGeom>
          <a:solidFill>
            <a:srgbClr val="203F76"/>
          </a:solidFill>
        </p:spPr>
        <p:style>
          <a:lnRef idx="1">
            <a:schemeClr val="accent1"/>
          </a:lnRef>
          <a:fillRef idx="3">
            <a:schemeClr val="accent1"/>
          </a:fillRef>
          <a:effectRef idx="2">
            <a:schemeClr val="accent1"/>
          </a:effectRef>
          <a:fontRef idx="minor">
            <a:schemeClr val="lt1"/>
          </a:fontRef>
        </p:style>
        <p:txBody>
          <a:bodyPr anchor="ctr" anchorCtr="0">
            <a:normAutofit lnSpcReduction="10000"/>
          </a:bodyPr>
          <a:lstStyle>
            <a:lvl1pPr algn="l" defTabSz="457200" rtl="0" eaLnBrk="0" fontAlgn="base" hangingPunct="0">
              <a:spcBef>
                <a:spcPct val="0"/>
              </a:spcBef>
              <a:spcAft>
                <a:spcPct val="0"/>
              </a:spcAft>
              <a:defRPr sz="4200" b="0" i="0" kern="1200" baseline="0">
                <a:solidFill>
                  <a:schemeClr val="bg1"/>
                </a:solidFill>
                <a:latin typeface="MHeiGB5-Xbold-U"/>
                <a:ea typeface="MHeiGB5-Xbold-U"/>
                <a:cs typeface="MHeiGB5-Xbold-U"/>
              </a:defRPr>
            </a:lvl1pPr>
            <a:lvl2pPr algn="ctr" defTabSz="457200" rtl="0" eaLnBrk="0" fontAlgn="base" hangingPunct="0">
              <a:spcBef>
                <a:spcPct val="0"/>
              </a:spcBef>
              <a:spcAft>
                <a:spcPct val="0"/>
              </a:spcAft>
              <a:defRPr sz="4400">
                <a:solidFill>
                  <a:schemeClr val="lt1"/>
                </a:solidFill>
                <a:latin typeface="+mn-lt"/>
                <a:ea typeface="+mn-ea"/>
                <a:cs typeface="+mn-cs"/>
              </a:defRPr>
            </a:lvl2pPr>
            <a:lvl3pPr algn="ctr" defTabSz="457200" rtl="0" eaLnBrk="0" fontAlgn="base" hangingPunct="0">
              <a:spcBef>
                <a:spcPct val="0"/>
              </a:spcBef>
              <a:spcAft>
                <a:spcPct val="0"/>
              </a:spcAft>
              <a:defRPr sz="4400">
                <a:solidFill>
                  <a:schemeClr val="lt1"/>
                </a:solidFill>
                <a:latin typeface="+mn-lt"/>
                <a:ea typeface="+mn-ea"/>
                <a:cs typeface="+mn-cs"/>
              </a:defRPr>
            </a:lvl3pPr>
            <a:lvl4pPr algn="ctr" defTabSz="457200" rtl="0" eaLnBrk="0" fontAlgn="base" hangingPunct="0">
              <a:spcBef>
                <a:spcPct val="0"/>
              </a:spcBef>
              <a:spcAft>
                <a:spcPct val="0"/>
              </a:spcAft>
              <a:defRPr sz="4400">
                <a:solidFill>
                  <a:schemeClr val="lt1"/>
                </a:solidFill>
                <a:latin typeface="+mn-lt"/>
                <a:ea typeface="+mn-ea"/>
                <a:cs typeface="+mn-cs"/>
              </a:defRPr>
            </a:lvl4pPr>
            <a:lvl5pPr algn="ctr" defTabSz="457200" rtl="0" eaLnBrk="0" fontAlgn="base" hangingPunct="0">
              <a:spcBef>
                <a:spcPct val="0"/>
              </a:spcBef>
              <a:spcAft>
                <a:spcPct val="0"/>
              </a:spcAft>
              <a:defRPr sz="4400">
                <a:solidFill>
                  <a:schemeClr val="lt1"/>
                </a:solidFill>
                <a:latin typeface="+mn-lt"/>
                <a:ea typeface="+mn-ea"/>
                <a:cs typeface="+mn-cs"/>
              </a:defRPr>
            </a:lvl5pPr>
            <a:lvl6pPr marL="457200" algn="ctr" defTabSz="457200" rtl="0" fontAlgn="base">
              <a:spcBef>
                <a:spcPct val="0"/>
              </a:spcBef>
              <a:spcAft>
                <a:spcPct val="0"/>
              </a:spcAft>
              <a:defRPr sz="4400">
                <a:solidFill>
                  <a:schemeClr val="lt1"/>
                </a:solidFill>
                <a:latin typeface="+mn-lt"/>
                <a:ea typeface="+mn-ea"/>
                <a:cs typeface="+mn-cs"/>
              </a:defRPr>
            </a:lvl6pPr>
            <a:lvl7pPr marL="914400" algn="ctr" defTabSz="457200" rtl="0" fontAlgn="base">
              <a:spcBef>
                <a:spcPct val="0"/>
              </a:spcBef>
              <a:spcAft>
                <a:spcPct val="0"/>
              </a:spcAft>
              <a:defRPr sz="4400">
                <a:solidFill>
                  <a:schemeClr val="lt1"/>
                </a:solidFill>
                <a:latin typeface="+mn-lt"/>
                <a:ea typeface="+mn-ea"/>
                <a:cs typeface="+mn-cs"/>
              </a:defRPr>
            </a:lvl7pPr>
            <a:lvl8pPr marL="1371600" algn="ctr" defTabSz="457200" rtl="0" fontAlgn="base">
              <a:spcBef>
                <a:spcPct val="0"/>
              </a:spcBef>
              <a:spcAft>
                <a:spcPct val="0"/>
              </a:spcAft>
              <a:defRPr sz="4400">
                <a:solidFill>
                  <a:schemeClr val="lt1"/>
                </a:solidFill>
                <a:latin typeface="+mn-lt"/>
                <a:ea typeface="+mn-ea"/>
                <a:cs typeface="+mn-cs"/>
              </a:defRPr>
            </a:lvl8pPr>
            <a:lvl9pPr marL="1828800" algn="ctr" defTabSz="457200" rtl="0" fontAlgn="base">
              <a:spcBef>
                <a:spcPct val="0"/>
              </a:spcBef>
              <a:spcAft>
                <a:spcPct val="0"/>
              </a:spcAft>
              <a:defRPr sz="4400">
                <a:solidFill>
                  <a:schemeClr val="lt1"/>
                </a:solidFill>
                <a:latin typeface="+mn-lt"/>
                <a:ea typeface="+mn-ea"/>
                <a:cs typeface="+mn-cs"/>
              </a:defRPr>
            </a:lvl9pPr>
          </a:lstStyle>
          <a:p>
            <a:pPr algn="r"/>
            <a:r>
              <a:rPr kumimoji="0" lang="zh-CN" altLang="en-US" sz="2800" dirty="0" smtClean="0">
                <a:solidFill>
                  <a:schemeClr val="bg1">
                    <a:lumMod val="95000"/>
                  </a:schemeClr>
                </a:solidFill>
                <a:latin typeface="黑体" panose="02010609060101010101" pitchFamily="49" charset="-122"/>
                <a:ea typeface="黑体" panose="02010609060101010101" pitchFamily="49" charset="-122"/>
              </a:rPr>
              <a:t>香港發展人民幣產品的優勢及人民幣業務的前景</a:t>
            </a:r>
            <a:endParaRPr kumimoji="0" lang="zh-CN" altLang="en-US" sz="2800" dirty="0">
              <a:solidFill>
                <a:schemeClr val="bg1">
                  <a:lumMod val="95000"/>
                </a:schemeClr>
              </a:solidFill>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18379178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內容版面配置區 2"/>
          <p:cNvSpPr txBox="1">
            <a:spLocks/>
          </p:cNvSpPr>
          <p:nvPr/>
        </p:nvSpPr>
        <p:spPr>
          <a:xfrm>
            <a:off x="467544" y="1212304"/>
            <a:ext cx="8229600" cy="4953000"/>
          </a:xfrm>
          <a:prstGeom prst="rect">
            <a:avLst/>
          </a:prstGeom>
        </p:spPr>
        <p:txBody>
          <a:bodyPr/>
          <a:lstStyle/>
          <a:p>
            <a:pPr>
              <a:spcBef>
                <a:spcPts val="1000"/>
              </a:spcBef>
              <a:spcAft>
                <a:spcPts val="1000"/>
              </a:spcAft>
            </a:pPr>
            <a:r>
              <a:rPr lang="zh-CN" altLang="en-US" sz="2400" b="1" dirty="0" smtClean="0">
                <a:solidFill>
                  <a:srgbClr val="203F76"/>
                </a:solidFill>
                <a:latin typeface="微软雅黑" panose="020B0503020204020204" pitchFamily="34" charset="-122"/>
                <a:ea typeface="微软雅黑" panose="020B0503020204020204" pitchFamily="34" charset="-122"/>
              </a:rPr>
              <a:t>香港：發展媲美倫敦離岸美元的離岸人民幣市場中心</a:t>
            </a:r>
            <a:endParaRPr lang="en-US" altLang="zh-CN" sz="2400" dirty="0" smtClean="0">
              <a:solidFill>
                <a:srgbClr val="203F76"/>
              </a:solidFill>
              <a:latin typeface="微软雅黑" panose="020B0503020204020204" pitchFamily="34" charset="-122"/>
              <a:ea typeface="微软雅黑" panose="020B0503020204020204" pitchFamily="34" charset="-122"/>
            </a:endParaRPr>
          </a:p>
          <a:p>
            <a:pPr marL="285750" indent="-285750">
              <a:lnSpc>
                <a:spcPct val="150000"/>
              </a:lnSpc>
              <a:spcBef>
                <a:spcPts val="1000"/>
              </a:spcBef>
              <a:spcAft>
                <a:spcPts val="1000"/>
              </a:spcAft>
              <a:buFont typeface="Wingdings" panose="05000000000000000000" pitchFamily="2" charset="2"/>
              <a:buChar char="§"/>
            </a:pPr>
            <a:r>
              <a:rPr lang="zh-CN" altLang="en-US" sz="1600" dirty="0" smtClean="0">
                <a:solidFill>
                  <a:srgbClr val="203F76"/>
                </a:solidFill>
                <a:latin typeface="微软雅黑" panose="020B0503020204020204" pitchFamily="34" charset="-122"/>
                <a:ea typeface="微软雅黑" panose="020B0503020204020204" pitchFamily="34" charset="-122"/>
              </a:rPr>
              <a:t>香港作為法治基礎完善成熟的金融市場，是中國經濟走向全球的門戶，具備優越條件發展一個成熟的離岸人民幣信貸資本市場</a:t>
            </a:r>
            <a:endParaRPr lang="en-US" altLang="zh-CN" sz="1600" dirty="0" smtClean="0">
              <a:solidFill>
                <a:srgbClr val="203F76"/>
              </a:solidFill>
              <a:latin typeface="微软雅黑" panose="020B0503020204020204" pitchFamily="34" charset="-122"/>
              <a:ea typeface="微软雅黑" panose="020B0503020204020204" pitchFamily="34" charset="-122"/>
            </a:endParaRPr>
          </a:p>
          <a:p>
            <a:pPr marL="285750" indent="-285750">
              <a:lnSpc>
                <a:spcPct val="150000"/>
              </a:lnSpc>
              <a:spcBef>
                <a:spcPts val="1000"/>
              </a:spcBef>
              <a:spcAft>
                <a:spcPts val="1000"/>
              </a:spcAft>
              <a:buFont typeface="Wingdings" panose="05000000000000000000" pitchFamily="2" charset="2"/>
              <a:buChar char="§"/>
            </a:pPr>
            <a:r>
              <a:rPr lang="zh-CN" altLang="en-US" sz="1600" dirty="0" smtClean="0">
                <a:solidFill>
                  <a:srgbClr val="203F76"/>
                </a:solidFill>
                <a:latin typeface="微软雅黑" panose="020B0503020204020204" pitchFamily="34" charset="-122"/>
                <a:ea typeface="微软雅黑" panose="020B0503020204020204" pitchFamily="34" charset="-122"/>
              </a:rPr>
              <a:t>香港作為中國的特別行政區，依託良好法治保障，大力發展離岸人民幣信貸市場，不僅具有落實金融服務於實體經濟、促進中國經濟轉向之意義，亦為未來發展成熟的在岸信貸市場起到良好示範作用的重要戰略意義</a:t>
            </a:r>
            <a:endParaRPr lang="en-US" altLang="zh-CN" sz="1600" dirty="0" smtClean="0">
              <a:solidFill>
                <a:srgbClr val="203F76"/>
              </a:solidFill>
              <a:latin typeface="微软雅黑" panose="020B0503020204020204" pitchFamily="34" charset="-122"/>
              <a:ea typeface="微软雅黑" panose="020B0503020204020204" pitchFamily="34" charset="-122"/>
            </a:endParaRPr>
          </a:p>
        </p:txBody>
      </p:sp>
      <p:sp>
        <p:nvSpPr>
          <p:cNvPr id="3" name="Title 2"/>
          <p:cNvSpPr>
            <a:spLocks noGrp="1"/>
          </p:cNvSpPr>
          <p:nvPr>
            <p:ph type="title"/>
          </p:nvPr>
        </p:nvSpPr>
        <p:spPr/>
        <p:txBody>
          <a:bodyPr/>
          <a:lstStyle/>
          <a:p>
            <a:endParaRPr lang="en-US"/>
          </a:p>
        </p:txBody>
      </p:sp>
      <p:sp>
        <p:nvSpPr>
          <p:cNvPr id="26" name="Title 2"/>
          <p:cNvSpPr txBox="1">
            <a:spLocks/>
          </p:cNvSpPr>
          <p:nvPr/>
        </p:nvSpPr>
        <p:spPr>
          <a:xfrm>
            <a:off x="474552" y="332656"/>
            <a:ext cx="8201136" cy="504056"/>
          </a:xfrm>
          <a:prstGeom prst="rect">
            <a:avLst/>
          </a:prstGeom>
          <a:solidFill>
            <a:srgbClr val="203F76"/>
          </a:solidFill>
        </p:spPr>
        <p:style>
          <a:lnRef idx="1">
            <a:schemeClr val="accent1"/>
          </a:lnRef>
          <a:fillRef idx="3">
            <a:schemeClr val="accent1"/>
          </a:fillRef>
          <a:effectRef idx="2">
            <a:schemeClr val="accent1"/>
          </a:effectRef>
          <a:fontRef idx="minor">
            <a:schemeClr val="lt1"/>
          </a:fontRef>
        </p:style>
        <p:txBody>
          <a:bodyPr anchor="ctr" anchorCtr="0">
            <a:normAutofit lnSpcReduction="10000"/>
          </a:bodyPr>
          <a:lstStyle>
            <a:lvl1pPr algn="l" defTabSz="457200" rtl="0" eaLnBrk="0" fontAlgn="base" hangingPunct="0">
              <a:spcBef>
                <a:spcPct val="0"/>
              </a:spcBef>
              <a:spcAft>
                <a:spcPct val="0"/>
              </a:spcAft>
              <a:defRPr sz="4200" b="0" i="0" kern="1200" baseline="0">
                <a:solidFill>
                  <a:schemeClr val="bg1"/>
                </a:solidFill>
                <a:latin typeface="MHeiGB5-Xbold-U"/>
                <a:ea typeface="MHeiGB5-Xbold-U"/>
                <a:cs typeface="MHeiGB5-Xbold-U"/>
              </a:defRPr>
            </a:lvl1pPr>
            <a:lvl2pPr algn="ctr" defTabSz="457200" rtl="0" eaLnBrk="0" fontAlgn="base" hangingPunct="0">
              <a:spcBef>
                <a:spcPct val="0"/>
              </a:spcBef>
              <a:spcAft>
                <a:spcPct val="0"/>
              </a:spcAft>
              <a:defRPr sz="4400">
                <a:solidFill>
                  <a:schemeClr val="lt1"/>
                </a:solidFill>
                <a:latin typeface="+mn-lt"/>
                <a:ea typeface="+mn-ea"/>
                <a:cs typeface="+mn-cs"/>
              </a:defRPr>
            </a:lvl2pPr>
            <a:lvl3pPr algn="ctr" defTabSz="457200" rtl="0" eaLnBrk="0" fontAlgn="base" hangingPunct="0">
              <a:spcBef>
                <a:spcPct val="0"/>
              </a:spcBef>
              <a:spcAft>
                <a:spcPct val="0"/>
              </a:spcAft>
              <a:defRPr sz="4400">
                <a:solidFill>
                  <a:schemeClr val="lt1"/>
                </a:solidFill>
                <a:latin typeface="+mn-lt"/>
                <a:ea typeface="+mn-ea"/>
                <a:cs typeface="+mn-cs"/>
              </a:defRPr>
            </a:lvl3pPr>
            <a:lvl4pPr algn="ctr" defTabSz="457200" rtl="0" eaLnBrk="0" fontAlgn="base" hangingPunct="0">
              <a:spcBef>
                <a:spcPct val="0"/>
              </a:spcBef>
              <a:spcAft>
                <a:spcPct val="0"/>
              </a:spcAft>
              <a:defRPr sz="4400">
                <a:solidFill>
                  <a:schemeClr val="lt1"/>
                </a:solidFill>
                <a:latin typeface="+mn-lt"/>
                <a:ea typeface="+mn-ea"/>
                <a:cs typeface="+mn-cs"/>
              </a:defRPr>
            </a:lvl4pPr>
            <a:lvl5pPr algn="ctr" defTabSz="457200" rtl="0" eaLnBrk="0" fontAlgn="base" hangingPunct="0">
              <a:spcBef>
                <a:spcPct val="0"/>
              </a:spcBef>
              <a:spcAft>
                <a:spcPct val="0"/>
              </a:spcAft>
              <a:defRPr sz="4400">
                <a:solidFill>
                  <a:schemeClr val="lt1"/>
                </a:solidFill>
                <a:latin typeface="+mn-lt"/>
                <a:ea typeface="+mn-ea"/>
                <a:cs typeface="+mn-cs"/>
              </a:defRPr>
            </a:lvl5pPr>
            <a:lvl6pPr marL="457200" algn="ctr" defTabSz="457200" rtl="0" fontAlgn="base">
              <a:spcBef>
                <a:spcPct val="0"/>
              </a:spcBef>
              <a:spcAft>
                <a:spcPct val="0"/>
              </a:spcAft>
              <a:defRPr sz="4400">
                <a:solidFill>
                  <a:schemeClr val="lt1"/>
                </a:solidFill>
                <a:latin typeface="+mn-lt"/>
                <a:ea typeface="+mn-ea"/>
                <a:cs typeface="+mn-cs"/>
              </a:defRPr>
            </a:lvl6pPr>
            <a:lvl7pPr marL="914400" algn="ctr" defTabSz="457200" rtl="0" fontAlgn="base">
              <a:spcBef>
                <a:spcPct val="0"/>
              </a:spcBef>
              <a:spcAft>
                <a:spcPct val="0"/>
              </a:spcAft>
              <a:defRPr sz="4400">
                <a:solidFill>
                  <a:schemeClr val="lt1"/>
                </a:solidFill>
                <a:latin typeface="+mn-lt"/>
                <a:ea typeface="+mn-ea"/>
                <a:cs typeface="+mn-cs"/>
              </a:defRPr>
            </a:lvl7pPr>
            <a:lvl8pPr marL="1371600" algn="ctr" defTabSz="457200" rtl="0" fontAlgn="base">
              <a:spcBef>
                <a:spcPct val="0"/>
              </a:spcBef>
              <a:spcAft>
                <a:spcPct val="0"/>
              </a:spcAft>
              <a:defRPr sz="4400">
                <a:solidFill>
                  <a:schemeClr val="lt1"/>
                </a:solidFill>
                <a:latin typeface="+mn-lt"/>
                <a:ea typeface="+mn-ea"/>
                <a:cs typeface="+mn-cs"/>
              </a:defRPr>
            </a:lvl8pPr>
            <a:lvl9pPr marL="1828800" algn="ctr" defTabSz="457200" rtl="0" fontAlgn="base">
              <a:spcBef>
                <a:spcPct val="0"/>
              </a:spcBef>
              <a:spcAft>
                <a:spcPct val="0"/>
              </a:spcAft>
              <a:defRPr sz="4400">
                <a:solidFill>
                  <a:schemeClr val="lt1"/>
                </a:solidFill>
                <a:latin typeface="+mn-lt"/>
                <a:ea typeface="+mn-ea"/>
                <a:cs typeface="+mn-cs"/>
              </a:defRPr>
            </a:lvl9pPr>
          </a:lstStyle>
          <a:p>
            <a:pPr algn="r"/>
            <a:r>
              <a:rPr kumimoji="0" lang="zh-CN" altLang="en-US" sz="2800" dirty="0" smtClean="0">
                <a:solidFill>
                  <a:schemeClr val="bg1">
                    <a:lumMod val="95000"/>
                  </a:schemeClr>
                </a:solidFill>
                <a:latin typeface="黑体" panose="02010609060101010101" pitchFamily="49" charset="-122"/>
                <a:ea typeface="黑体" panose="02010609060101010101" pitchFamily="49" charset="-122"/>
              </a:rPr>
              <a:t>香港發展人民幣產品的優勢及人民幣業務的前景</a:t>
            </a:r>
            <a:endParaRPr kumimoji="0" lang="zh-CN" altLang="en-US" sz="2800" dirty="0">
              <a:solidFill>
                <a:schemeClr val="bg1">
                  <a:lumMod val="95000"/>
                </a:schemeClr>
              </a:solidFill>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30472993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 xmlns:p14="http://schemas.microsoft.com/office/powerpoint/2010/main" val="4003696997"/>
              </p:ext>
            </p:extLst>
          </p:nvPr>
        </p:nvGraphicFramePr>
        <p:xfrm>
          <a:off x="487208" y="1052736"/>
          <a:ext cx="8169584" cy="4654296"/>
        </p:xfrm>
        <a:graphic>
          <a:graphicData uri="http://schemas.openxmlformats.org/drawingml/2006/table">
            <a:tbl>
              <a:tblPr firstRow="1" bandRow="1">
                <a:tableStyleId>{B301B821-A1FF-4177-AEE7-76D212191A09}</a:tableStyleId>
              </a:tblPr>
              <a:tblGrid>
                <a:gridCol w="4124804"/>
                <a:gridCol w="4044780"/>
              </a:tblGrid>
              <a:tr h="148748">
                <a:tc gridSpan="2">
                  <a:txBody>
                    <a:bodyPr/>
                    <a:lstStyle/>
                    <a:p>
                      <a:pPr algn="l"/>
                      <a:r>
                        <a:rPr lang="zh-TW" altLang="en-US" sz="1000" i="1" dirty="0" smtClean="0">
                          <a:solidFill>
                            <a:schemeClr val="bg1"/>
                          </a:solidFill>
                          <a:latin typeface="微软雅黑" panose="020B0503020204020204" pitchFamily="34" charset="-122"/>
                          <a:ea typeface="微软雅黑" panose="020B0503020204020204" pitchFamily="34" charset="-122"/>
                        </a:rPr>
                        <a:t>投資者按照資金規模由大到小排列</a:t>
                      </a:r>
                      <a:endParaRPr lang="en-US" sz="1000" i="1" dirty="0">
                        <a:solidFill>
                          <a:schemeClr val="bg1"/>
                        </a:solidFill>
                        <a:latin typeface="微软雅黑" panose="020B0503020204020204" pitchFamily="34" charset="-122"/>
                        <a:ea typeface="微软雅黑" panose="020B0503020204020204" pitchFamily="34" charset="-122"/>
                      </a:endParaRPr>
                    </a:p>
                  </a:txBody>
                  <a:tcPr anchor="ctr">
                    <a:solidFill>
                      <a:schemeClr val="tx2">
                        <a:lumMod val="40000"/>
                        <a:lumOff val="60000"/>
                      </a:schemeClr>
                    </a:solidFill>
                  </a:tcPr>
                </a:tc>
                <a:tc hMerge="1">
                  <a:txBody>
                    <a:bodyPr/>
                    <a:lstStyle/>
                    <a:p>
                      <a:pPr algn="ctr"/>
                      <a:endParaRPr lang="en-US" sz="1200" dirty="0">
                        <a:solidFill>
                          <a:srgbClr val="FFC000"/>
                        </a:solidFill>
                        <a:latin typeface="微软雅黑" panose="020B0503020204020204" pitchFamily="34" charset="-122"/>
                        <a:ea typeface="微软雅黑" panose="020B0503020204020204" pitchFamily="34" charset="-122"/>
                      </a:endParaRPr>
                    </a:p>
                  </a:txBody>
                  <a:tcPr anchor="ctr">
                    <a:gradFill flip="none" rotWithShape="1">
                      <a:gsLst>
                        <a:gs pos="0">
                          <a:srgbClr val="203F76">
                            <a:shade val="30000"/>
                            <a:satMod val="115000"/>
                          </a:srgbClr>
                        </a:gs>
                        <a:gs pos="50000">
                          <a:srgbClr val="203F76">
                            <a:shade val="67500"/>
                            <a:satMod val="115000"/>
                          </a:srgbClr>
                        </a:gs>
                        <a:gs pos="100000">
                          <a:srgbClr val="203F76">
                            <a:shade val="100000"/>
                            <a:satMod val="115000"/>
                          </a:srgbClr>
                        </a:gs>
                      </a:gsLst>
                      <a:lin ang="2700000" scaled="1"/>
                      <a:tileRect/>
                    </a:gradFill>
                  </a:tcPr>
                </a:tc>
              </a:tr>
              <a:tr h="148748">
                <a:tc>
                  <a:txBody>
                    <a:bodyPr/>
                    <a:lstStyle/>
                    <a:p>
                      <a:pPr algn="ctr"/>
                      <a:r>
                        <a:rPr lang="zh-TW" altLang="en-US" sz="1600" b="1" dirty="0" smtClean="0">
                          <a:solidFill>
                            <a:schemeClr val="bg1"/>
                          </a:solidFill>
                          <a:latin typeface="微软雅黑" panose="020B0503020204020204" pitchFamily="34" charset="-122"/>
                          <a:ea typeface="微软雅黑" panose="020B0503020204020204" pitchFamily="34" charset="-122"/>
                        </a:rPr>
                        <a:t>主要資金來源</a:t>
                      </a:r>
                      <a:endParaRPr lang="en-US" sz="1600" b="1" dirty="0">
                        <a:solidFill>
                          <a:schemeClr val="bg1"/>
                        </a:solidFill>
                        <a:latin typeface="微软雅黑" panose="020B0503020204020204" pitchFamily="34" charset="-122"/>
                        <a:ea typeface="微软雅黑" panose="020B0503020204020204" pitchFamily="34" charset="-122"/>
                      </a:endParaRPr>
                    </a:p>
                  </a:txBody>
                  <a:tcPr anchor="ctr">
                    <a:gradFill flip="none" rotWithShape="1">
                      <a:gsLst>
                        <a:gs pos="0">
                          <a:srgbClr val="203F76">
                            <a:shade val="30000"/>
                            <a:satMod val="115000"/>
                          </a:srgbClr>
                        </a:gs>
                        <a:gs pos="50000">
                          <a:srgbClr val="203F76">
                            <a:shade val="67500"/>
                            <a:satMod val="115000"/>
                          </a:srgbClr>
                        </a:gs>
                        <a:gs pos="100000">
                          <a:srgbClr val="203F76">
                            <a:shade val="100000"/>
                            <a:satMod val="115000"/>
                          </a:srgbClr>
                        </a:gs>
                      </a:gsLst>
                      <a:lin ang="2700000" scaled="1"/>
                      <a:tileRect/>
                    </a:gradFill>
                  </a:tcPr>
                </a:tc>
                <a:tc>
                  <a:txBody>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特徵</a:t>
                      </a:r>
                      <a:endParaRPr lang="en-US" sz="1600" b="1" dirty="0">
                        <a:solidFill>
                          <a:schemeClr val="bg1"/>
                        </a:solidFill>
                        <a:latin typeface="微软雅黑" panose="020B0503020204020204" pitchFamily="34" charset="-122"/>
                        <a:ea typeface="微软雅黑" panose="020B0503020204020204" pitchFamily="34" charset="-122"/>
                      </a:endParaRPr>
                    </a:p>
                  </a:txBody>
                  <a:tcPr anchor="ctr">
                    <a:gradFill flip="none" rotWithShape="1">
                      <a:gsLst>
                        <a:gs pos="0">
                          <a:srgbClr val="203F76">
                            <a:shade val="30000"/>
                            <a:satMod val="115000"/>
                          </a:srgbClr>
                        </a:gs>
                        <a:gs pos="50000">
                          <a:srgbClr val="203F76">
                            <a:shade val="67500"/>
                            <a:satMod val="115000"/>
                          </a:srgbClr>
                        </a:gs>
                        <a:gs pos="100000">
                          <a:srgbClr val="203F76">
                            <a:shade val="100000"/>
                            <a:satMod val="115000"/>
                          </a:srgbClr>
                        </a:gs>
                      </a:gsLst>
                      <a:lin ang="2700000" scaled="1"/>
                      <a:tileRect/>
                    </a:gradFill>
                  </a:tcPr>
                </a:tc>
              </a:tr>
              <a:tr h="297576">
                <a:tc>
                  <a:txBody>
                    <a:bodyPr/>
                    <a:lstStyle/>
                    <a:p>
                      <a:pPr algn="ctr"/>
                      <a:r>
                        <a:rPr lang="zh-TW" altLang="en-US" sz="1400" dirty="0" smtClean="0">
                          <a:solidFill>
                            <a:srgbClr val="203F76"/>
                          </a:solidFill>
                          <a:latin typeface="微软雅黑" panose="020B0503020204020204" pitchFamily="34" charset="-122"/>
                          <a:ea typeface="微软雅黑" panose="020B0503020204020204" pitchFamily="34" charset="-122"/>
                        </a:rPr>
                        <a:t>銀行</a:t>
                      </a:r>
                      <a:r>
                        <a:rPr lang="zh-CN" altLang="en-US" sz="1400" dirty="0" smtClean="0">
                          <a:solidFill>
                            <a:srgbClr val="203F76"/>
                          </a:solidFill>
                          <a:latin typeface="微软雅黑" panose="020B0503020204020204" pitchFamily="34" charset="-122"/>
                          <a:ea typeface="微软雅黑" panose="020B0503020204020204" pitchFamily="34" charset="-122"/>
                        </a:rPr>
                        <a:t>資金營運部</a:t>
                      </a:r>
                    </a:p>
                  </a:txBody>
                  <a:tcPr anchor="ctr"/>
                </a:tc>
                <a:tc>
                  <a:txBody>
                    <a:bodyPr/>
                    <a:lstStyle/>
                    <a:p>
                      <a:pPr marL="266700" indent="-266700" algn="l">
                        <a:lnSpc>
                          <a:spcPct val="120000"/>
                        </a:lnSpc>
                        <a:spcAft>
                          <a:spcPts val="500"/>
                        </a:spcAft>
                        <a:buFont typeface="Arial" pitchFamily="34" charset="0"/>
                        <a:buChar char="•"/>
                      </a:pPr>
                      <a:r>
                        <a:rPr lang="zh-TW" altLang="en-US" sz="1400" dirty="0" smtClean="0">
                          <a:solidFill>
                            <a:srgbClr val="203F76"/>
                          </a:solidFill>
                          <a:latin typeface="微软雅黑" panose="020B0503020204020204" pitchFamily="34" charset="-122"/>
                          <a:ea typeface="微软雅黑" panose="020B0503020204020204" pitchFamily="34" charset="-122"/>
                        </a:rPr>
                        <a:t>銀行</a:t>
                      </a:r>
                      <a:r>
                        <a:rPr lang="zh-CN" altLang="en-US" sz="1400" dirty="0" smtClean="0">
                          <a:solidFill>
                            <a:srgbClr val="203F76"/>
                          </a:solidFill>
                          <a:latin typeface="微软雅黑" panose="020B0503020204020204" pitchFamily="34" charset="-122"/>
                          <a:ea typeface="微软雅黑" panose="020B0503020204020204" pitchFamily="34" charset="-122"/>
                        </a:rPr>
                        <a:t>購買</a:t>
                      </a:r>
                      <a:r>
                        <a:rPr lang="zh-TW" altLang="en-US" sz="1400" dirty="0" smtClean="0">
                          <a:solidFill>
                            <a:srgbClr val="203F76"/>
                          </a:solidFill>
                          <a:latin typeface="微软雅黑" panose="020B0503020204020204" pitchFamily="34" charset="-122"/>
                          <a:ea typeface="微软雅黑" panose="020B0503020204020204" pitchFamily="34" charset="-122"/>
                        </a:rPr>
                        <a:t>債券放在其資金帳戶上</a:t>
                      </a:r>
                      <a:r>
                        <a:rPr lang="zh-CN" altLang="en-US" sz="1400" dirty="0" smtClean="0">
                          <a:solidFill>
                            <a:srgbClr val="203F76"/>
                          </a:solidFill>
                          <a:latin typeface="微软雅黑" panose="020B0503020204020204" pitchFamily="34" charset="-122"/>
                          <a:ea typeface="微软雅黑" panose="020B0503020204020204" pitchFamily="34" charset="-122"/>
                        </a:rPr>
                        <a:t>作為生息資產</a:t>
                      </a:r>
                      <a:r>
                        <a:rPr lang="zh-TW" altLang="en-US" sz="1400" dirty="0" smtClean="0">
                          <a:solidFill>
                            <a:srgbClr val="203F76"/>
                          </a:solidFill>
                          <a:latin typeface="微软雅黑" panose="020B0503020204020204" pitchFamily="34" charset="-122"/>
                          <a:ea typeface="微软雅黑" panose="020B0503020204020204" pitchFamily="34" charset="-122"/>
                        </a:rPr>
                        <a:t>，將另一部分出售給他們的客戶</a:t>
                      </a:r>
                      <a:endParaRPr lang="en-US" altLang="zh-TW" sz="1400" dirty="0" smtClean="0">
                        <a:solidFill>
                          <a:srgbClr val="203F76"/>
                        </a:solidFill>
                        <a:latin typeface="微软雅黑" panose="020B0503020204020204" pitchFamily="34" charset="-122"/>
                        <a:ea typeface="微软雅黑" panose="020B0503020204020204" pitchFamily="34" charset="-122"/>
                      </a:endParaRPr>
                    </a:p>
                    <a:p>
                      <a:pPr marL="266700" indent="-266700" algn="l">
                        <a:spcAft>
                          <a:spcPts val="500"/>
                        </a:spcAft>
                        <a:buFont typeface="Arial" pitchFamily="34" charset="0"/>
                        <a:buChar char="•"/>
                      </a:pPr>
                      <a:r>
                        <a:rPr lang="zh-CN" altLang="en-US" sz="1400" dirty="0" smtClean="0">
                          <a:solidFill>
                            <a:srgbClr val="203F76"/>
                          </a:solidFill>
                          <a:latin typeface="微软雅黑" panose="020B0503020204020204" pitchFamily="34" charset="-122"/>
                          <a:ea typeface="微软雅黑" panose="020B0503020204020204" pitchFamily="34" charset="-122"/>
                        </a:rPr>
                        <a:t>對資金安全要求較高</a:t>
                      </a:r>
                      <a:endParaRPr lang="en-US" sz="1400" dirty="0">
                        <a:solidFill>
                          <a:srgbClr val="203F76"/>
                        </a:solidFill>
                        <a:latin typeface="微软雅黑" panose="020B0503020204020204" pitchFamily="34" charset="-122"/>
                        <a:ea typeface="微软雅黑" panose="020B0503020204020204" pitchFamily="34" charset="-122"/>
                      </a:endParaRPr>
                    </a:p>
                  </a:txBody>
                  <a:tcPr anchor="ctr"/>
                </a:tc>
              </a:tr>
              <a:tr h="408950">
                <a:tc>
                  <a:txBody>
                    <a:bodyPr/>
                    <a:lstStyle/>
                    <a:p>
                      <a:pPr algn="ctr"/>
                      <a:r>
                        <a:rPr lang="zh-CN" altLang="en-US" sz="1400" dirty="0" smtClean="0">
                          <a:solidFill>
                            <a:srgbClr val="203F76"/>
                          </a:solidFill>
                          <a:latin typeface="微软雅黑" panose="020B0503020204020204" pitchFamily="34" charset="-122"/>
                          <a:ea typeface="微软雅黑" panose="020B0503020204020204" pitchFamily="34" charset="-122"/>
                        </a:rPr>
                        <a:t>私人銀行</a:t>
                      </a:r>
                    </a:p>
                  </a:txBody>
                  <a:tcPr anchor="ctr"/>
                </a:tc>
                <a:tc>
                  <a:txBody>
                    <a:bodyPr/>
                    <a:lstStyle/>
                    <a:p>
                      <a:pPr marL="266700" indent="-266700" algn="l">
                        <a:spcAft>
                          <a:spcPts val="500"/>
                        </a:spcAft>
                        <a:buFont typeface="Arial" pitchFamily="34" charset="0"/>
                        <a:buChar char="•"/>
                      </a:pPr>
                      <a:r>
                        <a:rPr lang="zh-TW" altLang="en-US" sz="1400" dirty="0" smtClean="0">
                          <a:solidFill>
                            <a:srgbClr val="203F76"/>
                          </a:solidFill>
                          <a:latin typeface="微软雅黑" panose="020B0503020204020204" pitchFamily="34" charset="-122"/>
                          <a:ea typeface="微软雅黑" panose="020B0503020204020204" pitchFamily="34" charset="-122"/>
                        </a:rPr>
                        <a:t>家族</a:t>
                      </a:r>
                      <a:r>
                        <a:rPr lang="zh-CN" altLang="en-US" sz="1400" dirty="0" smtClean="0">
                          <a:solidFill>
                            <a:srgbClr val="203F76"/>
                          </a:solidFill>
                          <a:latin typeface="微软雅黑" panose="020B0503020204020204" pitchFamily="34" charset="-122"/>
                          <a:ea typeface="微软雅黑" panose="020B0503020204020204" pitchFamily="34" charset="-122"/>
                        </a:rPr>
                        <a:t>辦公室及高端客戶為主</a:t>
                      </a:r>
                      <a:endParaRPr lang="en-US" altLang="zh-TW" sz="1400" dirty="0" smtClean="0">
                        <a:solidFill>
                          <a:srgbClr val="203F76"/>
                        </a:solidFill>
                        <a:latin typeface="微软雅黑" panose="020B0503020204020204" pitchFamily="34" charset="-122"/>
                        <a:ea typeface="微软雅黑" panose="020B0503020204020204" pitchFamily="34" charset="-122"/>
                      </a:endParaRPr>
                    </a:p>
                    <a:p>
                      <a:pPr marL="266700" indent="-266700" algn="l">
                        <a:spcAft>
                          <a:spcPts val="500"/>
                        </a:spcAft>
                        <a:buFont typeface="Arial" pitchFamily="34" charset="0"/>
                        <a:buChar char="•"/>
                      </a:pPr>
                      <a:r>
                        <a:rPr lang="zh-TW" altLang="en-US" sz="1400" dirty="0" smtClean="0">
                          <a:solidFill>
                            <a:srgbClr val="203F76"/>
                          </a:solidFill>
                          <a:latin typeface="微软雅黑" panose="020B0503020204020204" pitchFamily="34" charset="-122"/>
                          <a:ea typeface="微软雅黑" panose="020B0503020204020204" pitchFamily="34" charset="-122"/>
                        </a:rPr>
                        <a:t>對於新發行債券的參與在近年間迅速提升</a:t>
                      </a:r>
                      <a:endParaRPr lang="en-US" altLang="zh-TW" sz="1400" dirty="0" smtClean="0">
                        <a:solidFill>
                          <a:srgbClr val="203F76"/>
                        </a:solidFill>
                        <a:latin typeface="微软雅黑" panose="020B0503020204020204" pitchFamily="34" charset="-122"/>
                        <a:ea typeface="微软雅黑" panose="020B0503020204020204" pitchFamily="34" charset="-122"/>
                      </a:endParaRPr>
                    </a:p>
                    <a:p>
                      <a:pPr marL="266700" indent="-266700" algn="l">
                        <a:spcAft>
                          <a:spcPts val="500"/>
                        </a:spcAft>
                        <a:buFont typeface="Arial" pitchFamily="34" charset="0"/>
                        <a:buChar char="•"/>
                      </a:pPr>
                      <a:r>
                        <a:rPr lang="zh-CN" altLang="en-US" sz="1400" dirty="0" smtClean="0">
                          <a:solidFill>
                            <a:srgbClr val="203F76"/>
                          </a:solidFill>
                          <a:latin typeface="微软雅黑" panose="020B0503020204020204" pitchFamily="34" charset="-122"/>
                          <a:ea typeface="微软雅黑" panose="020B0503020204020204" pitchFamily="34" charset="-122"/>
                        </a:rPr>
                        <a:t>對風險有較強的研究及承受能力</a:t>
                      </a:r>
                      <a:endParaRPr lang="en-US" altLang="zh-CN" sz="1400" dirty="0" smtClean="0">
                        <a:solidFill>
                          <a:srgbClr val="203F76"/>
                        </a:solidFill>
                        <a:latin typeface="微软雅黑" panose="020B0503020204020204" pitchFamily="34" charset="-122"/>
                        <a:ea typeface="微软雅黑" panose="020B0503020204020204" pitchFamily="34" charset="-122"/>
                      </a:endParaRPr>
                    </a:p>
                    <a:p>
                      <a:pPr marL="266700" indent="-266700" algn="l">
                        <a:spcAft>
                          <a:spcPts val="500"/>
                        </a:spcAft>
                        <a:buFont typeface="Arial" pitchFamily="34" charset="0"/>
                        <a:buChar char="•"/>
                      </a:pPr>
                      <a:r>
                        <a:rPr lang="zh-CN" altLang="en-US" sz="1400" dirty="0" smtClean="0">
                          <a:solidFill>
                            <a:srgbClr val="203F76"/>
                          </a:solidFill>
                          <a:latin typeface="微软雅黑" panose="020B0503020204020204" pitchFamily="34" charset="-122"/>
                          <a:ea typeface="微软雅黑" panose="020B0503020204020204" pitchFamily="34" charset="-122"/>
                        </a:rPr>
                        <a:t>適合推出個性化、流動性較弱但高收益產品</a:t>
                      </a:r>
                      <a:endParaRPr lang="en-US" sz="1400" dirty="0">
                        <a:solidFill>
                          <a:srgbClr val="203F76"/>
                        </a:solidFill>
                        <a:latin typeface="微软雅黑" panose="020B0503020204020204" pitchFamily="34" charset="-122"/>
                        <a:ea typeface="微软雅黑" panose="020B0503020204020204" pitchFamily="34" charset="-122"/>
                      </a:endParaRPr>
                    </a:p>
                  </a:txBody>
                  <a:tcPr anchor="ctr"/>
                </a:tc>
              </a:tr>
              <a:tr h="420107">
                <a:tc>
                  <a:txBody>
                    <a:bodyPr/>
                    <a:lstStyle/>
                    <a:p>
                      <a:pPr algn="ctr"/>
                      <a:r>
                        <a:rPr lang="zh-CN" altLang="en-US" sz="1400" dirty="0" smtClean="0">
                          <a:solidFill>
                            <a:srgbClr val="203F76"/>
                          </a:solidFill>
                          <a:latin typeface="微软雅黑" panose="020B0503020204020204" pitchFamily="34" charset="-122"/>
                          <a:ea typeface="微软雅黑" panose="020B0503020204020204" pitchFamily="34" charset="-122"/>
                        </a:rPr>
                        <a:t>共同基金</a:t>
                      </a:r>
                    </a:p>
                  </a:txBody>
                  <a:tcPr anchor="ctr"/>
                </a:tc>
                <a:tc>
                  <a:txBody>
                    <a:bodyPr/>
                    <a:lstStyle/>
                    <a:p>
                      <a:pPr marL="266700" indent="-266700" algn="l">
                        <a:lnSpc>
                          <a:spcPct val="120000"/>
                        </a:lnSpc>
                        <a:spcAft>
                          <a:spcPts val="500"/>
                        </a:spcAft>
                        <a:buFont typeface="Arial" pitchFamily="34" charset="0"/>
                        <a:buChar char="•"/>
                      </a:pPr>
                      <a:r>
                        <a:rPr lang="zh-TW" altLang="en-US" sz="1400" dirty="0" smtClean="0">
                          <a:solidFill>
                            <a:srgbClr val="203F76"/>
                          </a:solidFill>
                          <a:latin typeface="微软雅黑" panose="020B0503020204020204" pitchFamily="34" charset="-122"/>
                          <a:ea typeface="微软雅黑" panose="020B0503020204020204" pitchFamily="34" charset="-122"/>
                        </a:rPr>
                        <a:t>擁有人民幣的外國共同基金、香港的保險公司和基金經理很可能成為主要參與者</a:t>
                      </a:r>
                      <a:endParaRPr lang="en-US" altLang="zh-TW" sz="1400" dirty="0" smtClean="0">
                        <a:solidFill>
                          <a:srgbClr val="203F76"/>
                        </a:solidFill>
                        <a:latin typeface="微软雅黑" panose="020B0503020204020204" pitchFamily="34" charset="-122"/>
                        <a:ea typeface="微软雅黑" panose="020B0503020204020204" pitchFamily="34" charset="-122"/>
                      </a:endParaRPr>
                    </a:p>
                    <a:p>
                      <a:pPr marL="266700" indent="-266700" algn="l">
                        <a:lnSpc>
                          <a:spcPct val="120000"/>
                        </a:lnSpc>
                        <a:spcAft>
                          <a:spcPts val="500"/>
                        </a:spcAft>
                        <a:buFont typeface="Arial" pitchFamily="34" charset="0"/>
                        <a:buChar char="•"/>
                      </a:pPr>
                      <a:r>
                        <a:rPr lang="zh-TW" altLang="en-US" sz="1400" dirty="0" smtClean="0">
                          <a:solidFill>
                            <a:srgbClr val="203F76"/>
                          </a:solidFill>
                          <a:latin typeface="微软雅黑" panose="020B0503020204020204" pitchFamily="34" charset="-122"/>
                          <a:ea typeface="微软雅黑" panose="020B0503020204020204" pitchFamily="34" charset="-122"/>
                        </a:rPr>
                        <a:t>一些缺乏足夠人民幣的基金也可能透過基於無本金交割</a:t>
                      </a:r>
                      <a:r>
                        <a:rPr lang="zh-CN" altLang="en-US" sz="1400" dirty="0" smtClean="0">
                          <a:solidFill>
                            <a:srgbClr val="203F76"/>
                          </a:solidFill>
                          <a:latin typeface="微软雅黑" panose="020B0503020204020204" pitchFamily="34" charset="-122"/>
                          <a:ea typeface="微软雅黑" panose="020B0503020204020204" pitchFamily="34" charset="-122"/>
                        </a:rPr>
                        <a:t>的產品</a:t>
                      </a:r>
                      <a:r>
                        <a:rPr lang="zh-TW" altLang="en-US" sz="1400" dirty="0" smtClean="0">
                          <a:solidFill>
                            <a:srgbClr val="203F76"/>
                          </a:solidFill>
                          <a:latin typeface="微软雅黑" panose="020B0503020204020204" pitchFamily="34" charset="-122"/>
                          <a:ea typeface="微软雅黑" panose="020B0503020204020204" pitchFamily="34" charset="-122"/>
                        </a:rPr>
                        <a:t>參與</a:t>
                      </a:r>
                      <a:endParaRPr lang="en-US" sz="1400" dirty="0">
                        <a:solidFill>
                          <a:srgbClr val="203F76"/>
                        </a:solidFill>
                        <a:latin typeface="微软雅黑" panose="020B0503020204020204" pitchFamily="34" charset="-122"/>
                        <a:ea typeface="微软雅黑" panose="020B0503020204020204" pitchFamily="34" charset="-122"/>
                      </a:endParaRPr>
                    </a:p>
                  </a:txBody>
                  <a:tcPr anchor="ctr"/>
                </a:tc>
              </a:tr>
              <a:tr h="736111">
                <a:tc>
                  <a:txBody>
                    <a:bodyPr/>
                    <a:lstStyle/>
                    <a:p>
                      <a:pPr algn="ctr"/>
                      <a:r>
                        <a:rPr lang="zh-CN" altLang="en-US" sz="1400" dirty="0" smtClean="0">
                          <a:solidFill>
                            <a:srgbClr val="203F76"/>
                          </a:solidFill>
                          <a:latin typeface="微软雅黑" panose="020B0503020204020204" pitchFamily="34" charset="-122"/>
                          <a:ea typeface="微软雅黑" panose="020B0503020204020204" pitchFamily="34" charset="-122"/>
                        </a:rPr>
                        <a:t>零售投資者</a:t>
                      </a:r>
                    </a:p>
                  </a:txBody>
                  <a:tcPr anchor="ctr"/>
                </a:tc>
                <a:tc>
                  <a:txBody>
                    <a:bodyPr/>
                    <a:lstStyle/>
                    <a:p>
                      <a:pPr marL="265113" indent="-265113" algn="l">
                        <a:spcAft>
                          <a:spcPts val="500"/>
                        </a:spcAft>
                        <a:buFont typeface="Arial" pitchFamily="34" charset="0"/>
                        <a:buChar char="•"/>
                      </a:pPr>
                      <a:r>
                        <a:rPr lang="zh-CN" altLang="en-US" sz="1400" dirty="0" smtClean="0">
                          <a:solidFill>
                            <a:srgbClr val="203F76"/>
                          </a:solidFill>
                          <a:latin typeface="微软雅黑" panose="020B0503020204020204" pitchFamily="34" charset="-122"/>
                          <a:ea typeface="微软雅黑" panose="020B0503020204020204" pitchFamily="34" charset="-122"/>
                        </a:rPr>
                        <a:t>仍以存款為主，金額較小、零散</a:t>
                      </a:r>
                      <a:endParaRPr lang="en-US" altLang="zh-CN" sz="1400" dirty="0" smtClean="0">
                        <a:solidFill>
                          <a:srgbClr val="203F76"/>
                        </a:solidFill>
                        <a:latin typeface="微软雅黑" panose="020B0503020204020204" pitchFamily="34" charset="-122"/>
                        <a:ea typeface="微软雅黑" panose="020B0503020204020204" pitchFamily="34" charset="-122"/>
                      </a:endParaRPr>
                    </a:p>
                    <a:p>
                      <a:pPr marL="265113" indent="-265113" algn="l">
                        <a:lnSpc>
                          <a:spcPct val="120000"/>
                        </a:lnSpc>
                        <a:spcAft>
                          <a:spcPts val="500"/>
                        </a:spcAft>
                        <a:buFont typeface="Arial" pitchFamily="34" charset="0"/>
                        <a:buChar char="•"/>
                      </a:pPr>
                      <a:r>
                        <a:rPr lang="zh-CN" altLang="en-US" sz="1400" dirty="0" smtClean="0">
                          <a:solidFill>
                            <a:srgbClr val="203F76"/>
                          </a:solidFill>
                          <a:latin typeface="微软雅黑" panose="020B0503020204020204" pitchFamily="34" charset="-122"/>
                          <a:ea typeface="微软雅黑" panose="020B0503020204020204" pitchFamily="34" charset="-122"/>
                        </a:rPr>
                        <a:t>對產品認識能力弱，仍以股票（或結構簡單、高評級債券）為主</a:t>
                      </a:r>
                      <a:endParaRPr lang="en-US" sz="1400" dirty="0" smtClean="0">
                        <a:solidFill>
                          <a:srgbClr val="203F76"/>
                        </a:solidFill>
                        <a:latin typeface="微软雅黑" panose="020B0503020204020204" pitchFamily="34" charset="-122"/>
                        <a:ea typeface="微软雅黑" panose="020B0503020204020204" pitchFamily="34" charset="-122"/>
                      </a:endParaRPr>
                    </a:p>
                  </a:txBody>
                  <a:tcPr anchor="ctr"/>
                </a:tc>
              </a:tr>
            </a:tbl>
          </a:graphicData>
        </a:graphic>
      </p:graphicFrame>
      <p:sp>
        <p:nvSpPr>
          <p:cNvPr id="14" name="Title 13"/>
          <p:cNvSpPr>
            <a:spLocks noGrp="1"/>
          </p:cNvSpPr>
          <p:nvPr>
            <p:ph type="title"/>
          </p:nvPr>
        </p:nvSpPr>
        <p:spPr/>
        <p:txBody>
          <a:bodyPr/>
          <a:lstStyle/>
          <a:p>
            <a:endParaRPr lang="en-US">
              <a:latin typeface="微软雅黑" panose="020B0503020204020204" pitchFamily="34" charset="-122"/>
              <a:ea typeface="微软雅黑" panose="020B0503020204020204" pitchFamily="34" charset="-122"/>
            </a:endParaRPr>
          </a:p>
        </p:txBody>
      </p:sp>
      <p:sp>
        <p:nvSpPr>
          <p:cNvPr id="15" name="Title 2"/>
          <p:cNvSpPr txBox="1">
            <a:spLocks/>
          </p:cNvSpPr>
          <p:nvPr/>
        </p:nvSpPr>
        <p:spPr>
          <a:xfrm>
            <a:off x="474552" y="332656"/>
            <a:ext cx="8201136" cy="504056"/>
          </a:xfrm>
          <a:prstGeom prst="rect">
            <a:avLst/>
          </a:prstGeom>
          <a:solidFill>
            <a:srgbClr val="203F76"/>
          </a:solidFill>
        </p:spPr>
        <p:style>
          <a:lnRef idx="1">
            <a:schemeClr val="accent1"/>
          </a:lnRef>
          <a:fillRef idx="3">
            <a:schemeClr val="accent1"/>
          </a:fillRef>
          <a:effectRef idx="2">
            <a:schemeClr val="accent1"/>
          </a:effectRef>
          <a:fontRef idx="minor">
            <a:schemeClr val="lt1"/>
          </a:fontRef>
        </p:style>
        <p:txBody>
          <a:bodyPr anchor="ctr" anchorCtr="0">
            <a:normAutofit lnSpcReduction="10000"/>
          </a:bodyPr>
          <a:lstStyle>
            <a:lvl1pPr algn="l" defTabSz="457200" rtl="0" eaLnBrk="0" fontAlgn="base" hangingPunct="0">
              <a:spcBef>
                <a:spcPct val="0"/>
              </a:spcBef>
              <a:spcAft>
                <a:spcPct val="0"/>
              </a:spcAft>
              <a:defRPr sz="4200" b="0" i="0" kern="1200" baseline="0">
                <a:solidFill>
                  <a:schemeClr val="bg1"/>
                </a:solidFill>
                <a:latin typeface="MHeiGB5-Xbold-U"/>
                <a:ea typeface="MHeiGB5-Xbold-U"/>
                <a:cs typeface="MHeiGB5-Xbold-U"/>
              </a:defRPr>
            </a:lvl1pPr>
            <a:lvl2pPr algn="ctr" defTabSz="457200" rtl="0" eaLnBrk="0" fontAlgn="base" hangingPunct="0">
              <a:spcBef>
                <a:spcPct val="0"/>
              </a:spcBef>
              <a:spcAft>
                <a:spcPct val="0"/>
              </a:spcAft>
              <a:defRPr sz="4400">
                <a:solidFill>
                  <a:schemeClr val="lt1"/>
                </a:solidFill>
                <a:latin typeface="+mn-lt"/>
                <a:ea typeface="+mn-ea"/>
                <a:cs typeface="+mn-cs"/>
              </a:defRPr>
            </a:lvl2pPr>
            <a:lvl3pPr algn="ctr" defTabSz="457200" rtl="0" eaLnBrk="0" fontAlgn="base" hangingPunct="0">
              <a:spcBef>
                <a:spcPct val="0"/>
              </a:spcBef>
              <a:spcAft>
                <a:spcPct val="0"/>
              </a:spcAft>
              <a:defRPr sz="4400">
                <a:solidFill>
                  <a:schemeClr val="lt1"/>
                </a:solidFill>
                <a:latin typeface="+mn-lt"/>
                <a:ea typeface="+mn-ea"/>
                <a:cs typeface="+mn-cs"/>
              </a:defRPr>
            </a:lvl3pPr>
            <a:lvl4pPr algn="ctr" defTabSz="457200" rtl="0" eaLnBrk="0" fontAlgn="base" hangingPunct="0">
              <a:spcBef>
                <a:spcPct val="0"/>
              </a:spcBef>
              <a:spcAft>
                <a:spcPct val="0"/>
              </a:spcAft>
              <a:defRPr sz="4400">
                <a:solidFill>
                  <a:schemeClr val="lt1"/>
                </a:solidFill>
                <a:latin typeface="+mn-lt"/>
                <a:ea typeface="+mn-ea"/>
                <a:cs typeface="+mn-cs"/>
              </a:defRPr>
            </a:lvl4pPr>
            <a:lvl5pPr algn="ctr" defTabSz="457200" rtl="0" eaLnBrk="0" fontAlgn="base" hangingPunct="0">
              <a:spcBef>
                <a:spcPct val="0"/>
              </a:spcBef>
              <a:spcAft>
                <a:spcPct val="0"/>
              </a:spcAft>
              <a:defRPr sz="4400">
                <a:solidFill>
                  <a:schemeClr val="lt1"/>
                </a:solidFill>
                <a:latin typeface="+mn-lt"/>
                <a:ea typeface="+mn-ea"/>
                <a:cs typeface="+mn-cs"/>
              </a:defRPr>
            </a:lvl5pPr>
            <a:lvl6pPr marL="457200" algn="ctr" defTabSz="457200" rtl="0" fontAlgn="base">
              <a:spcBef>
                <a:spcPct val="0"/>
              </a:spcBef>
              <a:spcAft>
                <a:spcPct val="0"/>
              </a:spcAft>
              <a:defRPr sz="4400">
                <a:solidFill>
                  <a:schemeClr val="lt1"/>
                </a:solidFill>
                <a:latin typeface="+mn-lt"/>
                <a:ea typeface="+mn-ea"/>
                <a:cs typeface="+mn-cs"/>
              </a:defRPr>
            </a:lvl6pPr>
            <a:lvl7pPr marL="914400" algn="ctr" defTabSz="457200" rtl="0" fontAlgn="base">
              <a:spcBef>
                <a:spcPct val="0"/>
              </a:spcBef>
              <a:spcAft>
                <a:spcPct val="0"/>
              </a:spcAft>
              <a:defRPr sz="4400">
                <a:solidFill>
                  <a:schemeClr val="lt1"/>
                </a:solidFill>
                <a:latin typeface="+mn-lt"/>
                <a:ea typeface="+mn-ea"/>
                <a:cs typeface="+mn-cs"/>
              </a:defRPr>
            </a:lvl7pPr>
            <a:lvl8pPr marL="1371600" algn="ctr" defTabSz="457200" rtl="0" fontAlgn="base">
              <a:spcBef>
                <a:spcPct val="0"/>
              </a:spcBef>
              <a:spcAft>
                <a:spcPct val="0"/>
              </a:spcAft>
              <a:defRPr sz="4400">
                <a:solidFill>
                  <a:schemeClr val="lt1"/>
                </a:solidFill>
                <a:latin typeface="+mn-lt"/>
                <a:ea typeface="+mn-ea"/>
                <a:cs typeface="+mn-cs"/>
              </a:defRPr>
            </a:lvl8pPr>
            <a:lvl9pPr marL="1828800" algn="ctr" defTabSz="457200" rtl="0" fontAlgn="base">
              <a:spcBef>
                <a:spcPct val="0"/>
              </a:spcBef>
              <a:spcAft>
                <a:spcPct val="0"/>
              </a:spcAft>
              <a:defRPr sz="4400">
                <a:solidFill>
                  <a:schemeClr val="lt1"/>
                </a:solidFill>
                <a:latin typeface="+mn-lt"/>
                <a:ea typeface="+mn-ea"/>
                <a:cs typeface="+mn-cs"/>
              </a:defRPr>
            </a:lvl9pPr>
          </a:lstStyle>
          <a:p>
            <a:pPr algn="r"/>
            <a:r>
              <a:rPr kumimoji="0" lang="zh-CN" altLang="en-US" sz="2800" dirty="0" smtClean="0">
                <a:solidFill>
                  <a:schemeClr val="bg1">
                    <a:lumMod val="95000"/>
                  </a:schemeClr>
                </a:solidFill>
                <a:latin typeface="黑体" panose="02010609060101010101" pitchFamily="49" charset="-122"/>
                <a:ea typeface="黑体" panose="02010609060101010101" pitchFamily="49" charset="-122"/>
              </a:rPr>
              <a:t>人民幣產品投資者的組成與特徵</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67544" y="1772817"/>
            <a:ext cx="8208144" cy="3815264"/>
            <a:chOff x="467544" y="1772817"/>
            <a:chExt cx="8208144" cy="3815264"/>
          </a:xfrm>
        </p:grpSpPr>
        <p:sp>
          <p:nvSpPr>
            <p:cNvPr id="4" name="Oval 3"/>
            <p:cNvSpPr/>
            <p:nvPr/>
          </p:nvSpPr>
          <p:spPr>
            <a:xfrm rot="19184075">
              <a:off x="1397111" y="2629619"/>
              <a:ext cx="5420417" cy="2241123"/>
            </a:xfrm>
            <a:prstGeom prst="ellipse">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graphicFrame>
          <p:nvGraphicFramePr>
            <p:cNvPr id="10" name="Diagramm 23"/>
            <p:cNvGraphicFramePr>
              <a:graphicFrameLocks/>
            </p:cNvGraphicFramePr>
            <p:nvPr>
              <p:extLst>
                <p:ext uri="{D42A27DB-BD31-4B8C-83A1-F6EECF244321}">
                  <p14:modId xmlns="" xmlns:p14="http://schemas.microsoft.com/office/powerpoint/2010/main" val="4115370271"/>
                </p:ext>
              </p:extLst>
            </p:nvPr>
          </p:nvGraphicFramePr>
          <p:xfrm>
            <a:off x="467544" y="1772817"/>
            <a:ext cx="8208144" cy="3815264"/>
          </p:xfrm>
          <a:graphic>
            <a:graphicData uri="http://schemas.openxmlformats.org/drawingml/2006/chart">
              <c:chart xmlns:c="http://schemas.openxmlformats.org/drawingml/2006/chart" xmlns:r="http://schemas.openxmlformats.org/officeDocument/2006/relationships" r:id="rId3"/>
            </a:graphicData>
          </a:graphic>
        </p:graphicFrame>
      </p:grpSp>
      <p:sp>
        <p:nvSpPr>
          <p:cNvPr id="23" name="內容版面配置區 2"/>
          <p:cNvSpPr txBox="1">
            <a:spLocks/>
          </p:cNvSpPr>
          <p:nvPr/>
        </p:nvSpPr>
        <p:spPr>
          <a:xfrm>
            <a:off x="467544" y="1212304"/>
            <a:ext cx="8229600" cy="4953000"/>
          </a:xfrm>
          <a:prstGeom prst="rect">
            <a:avLst/>
          </a:prstGeom>
        </p:spPr>
        <p:txBody>
          <a:bodyPr/>
          <a:lstStyle/>
          <a:p>
            <a:pPr>
              <a:spcBef>
                <a:spcPts val="1000"/>
              </a:spcBef>
              <a:spcAft>
                <a:spcPts val="1000"/>
              </a:spcAft>
            </a:pPr>
            <a:r>
              <a:rPr lang="zh-CN" altLang="en-US" sz="2400" b="1" dirty="0" smtClean="0">
                <a:solidFill>
                  <a:srgbClr val="203F76"/>
                </a:solidFill>
                <a:latin typeface="微软雅黑" panose="020B0503020204020204" pitchFamily="34" charset="-122"/>
                <a:ea typeface="微软雅黑" panose="020B0503020204020204" pitchFamily="34" charset="-122"/>
              </a:rPr>
              <a:t>離岸人民幣市場基礎資產及產品的</a:t>
            </a:r>
            <a:r>
              <a:rPr lang="zh-CN" altLang="en-US" sz="2400" b="1" dirty="0">
                <a:solidFill>
                  <a:srgbClr val="203F76"/>
                </a:solidFill>
                <a:latin typeface="微软雅黑" panose="020B0503020204020204" pitchFamily="34" charset="-122"/>
                <a:ea typeface="微软雅黑" panose="020B0503020204020204" pitchFamily="34" charset="-122"/>
              </a:rPr>
              <a:t>拓展</a:t>
            </a:r>
            <a:endParaRPr lang="en-US" altLang="zh-CN" sz="2400" b="1" dirty="0" smtClean="0">
              <a:solidFill>
                <a:srgbClr val="203F76"/>
              </a:solidFill>
              <a:latin typeface="微软雅黑" panose="020B0503020204020204" pitchFamily="34" charset="-122"/>
              <a:ea typeface="微软雅黑" panose="020B0503020204020204" pitchFamily="34" charset="-122"/>
            </a:endParaRPr>
          </a:p>
        </p:txBody>
      </p:sp>
      <p:sp>
        <p:nvSpPr>
          <p:cNvPr id="27" name="Title 2"/>
          <p:cNvSpPr txBox="1">
            <a:spLocks/>
          </p:cNvSpPr>
          <p:nvPr/>
        </p:nvSpPr>
        <p:spPr>
          <a:xfrm>
            <a:off x="474552" y="332656"/>
            <a:ext cx="8201136" cy="504056"/>
          </a:xfrm>
          <a:prstGeom prst="rect">
            <a:avLst/>
          </a:prstGeom>
          <a:solidFill>
            <a:srgbClr val="203F76"/>
          </a:solidFill>
        </p:spPr>
        <p:style>
          <a:lnRef idx="1">
            <a:schemeClr val="accent1"/>
          </a:lnRef>
          <a:fillRef idx="3">
            <a:schemeClr val="accent1"/>
          </a:fillRef>
          <a:effectRef idx="2">
            <a:schemeClr val="accent1"/>
          </a:effectRef>
          <a:fontRef idx="minor">
            <a:schemeClr val="lt1"/>
          </a:fontRef>
        </p:style>
        <p:txBody>
          <a:bodyPr anchor="ctr" anchorCtr="0">
            <a:normAutofit lnSpcReduction="10000"/>
          </a:bodyPr>
          <a:lstStyle>
            <a:lvl1pPr algn="l" defTabSz="457200" rtl="0" eaLnBrk="0" fontAlgn="base" hangingPunct="0">
              <a:spcBef>
                <a:spcPct val="0"/>
              </a:spcBef>
              <a:spcAft>
                <a:spcPct val="0"/>
              </a:spcAft>
              <a:defRPr sz="4200" b="0" i="0" kern="1200" baseline="0">
                <a:solidFill>
                  <a:schemeClr val="bg1"/>
                </a:solidFill>
                <a:latin typeface="MHeiGB5-Xbold-U"/>
                <a:ea typeface="MHeiGB5-Xbold-U"/>
                <a:cs typeface="MHeiGB5-Xbold-U"/>
              </a:defRPr>
            </a:lvl1pPr>
            <a:lvl2pPr algn="ctr" defTabSz="457200" rtl="0" eaLnBrk="0" fontAlgn="base" hangingPunct="0">
              <a:spcBef>
                <a:spcPct val="0"/>
              </a:spcBef>
              <a:spcAft>
                <a:spcPct val="0"/>
              </a:spcAft>
              <a:defRPr sz="4400">
                <a:solidFill>
                  <a:schemeClr val="lt1"/>
                </a:solidFill>
                <a:latin typeface="+mn-lt"/>
                <a:ea typeface="+mn-ea"/>
                <a:cs typeface="+mn-cs"/>
              </a:defRPr>
            </a:lvl2pPr>
            <a:lvl3pPr algn="ctr" defTabSz="457200" rtl="0" eaLnBrk="0" fontAlgn="base" hangingPunct="0">
              <a:spcBef>
                <a:spcPct val="0"/>
              </a:spcBef>
              <a:spcAft>
                <a:spcPct val="0"/>
              </a:spcAft>
              <a:defRPr sz="4400">
                <a:solidFill>
                  <a:schemeClr val="lt1"/>
                </a:solidFill>
                <a:latin typeface="+mn-lt"/>
                <a:ea typeface="+mn-ea"/>
                <a:cs typeface="+mn-cs"/>
              </a:defRPr>
            </a:lvl3pPr>
            <a:lvl4pPr algn="ctr" defTabSz="457200" rtl="0" eaLnBrk="0" fontAlgn="base" hangingPunct="0">
              <a:spcBef>
                <a:spcPct val="0"/>
              </a:spcBef>
              <a:spcAft>
                <a:spcPct val="0"/>
              </a:spcAft>
              <a:defRPr sz="4400">
                <a:solidFill>
                  <a:schemeClr val="lt1"/>
                </a:solidFill>
                <a:latin typeface="+mn-lt"/>
                <a:ea typeface="+mn-ea"/>
                <a:cs typeface="+mn-cs"/>
              </a:defRPr>
            </a:lvl4pPr>
            <a:lvl5pPr algn="ctr" defTabSz="457200" rtl="0" eaLnBrk="0" fontAlgn="base" hangingPunct="0">
              <a:spcBef>
                <a:spcPct val="0"/>
              </a:spcBef>
              <a:spcAft>
                <a:spcPct val="0"/>
              </a:spcAft>
              <a:defRPr sz="4400">
                <a:solidFill>
                  <a:schemeClr val="lt1"/>
                </a:solidFill>
                <a:latin typeface="+mn-lt"/>
                <a:ea typeface="+mn-ea"/>
                <a:cs typeface="+mn-cs"/>
              </a:defRPr>
            </a:lvl5pPr>
            <a:lvl6pPr marL="457200" algn="ctr" defTabSz="457200" rtl="0" fontAlgn="base">
              <a:spcBef>
                <a:spcPct val="0"/>
              </a:spcBef>
              <a:spcAft>
                <a:spcPct val="0"/>
              </a:spcAft>
              <a:defRPr sz="4400">
                <a:solidFill>
                  <a:schemeClr val="lt1"/>
                </a:solidFill>
                <a:latin typeface="+mn-lt"/>
                <a:ea typeface="+mn-ea"/>
                <a:cs typeface="+mn-cs"/>
              </a:defRPr>
            </a:lvl6pPr>
            <a:lvl7pPr marL="914400" algn="ctr" defTabSz="457200" rtl="0" fontAlgn="base">
              <a:spcBef>
                <a:spcPct val="0"/>
              </a:spcBef>
              <a:spcAft>
                <a:spcPct val="0"/>
              </a:spcAft>
              <a:defRPr sz="4400">
                <a:solidFill>
                  <a:schemeClr val="lt1"/>
                </a:solidFill>
                <a:latin typeface="+mn-lt"/>
                <a:ea typeface="+mn-ea"/>
                <a:cs typeface="+mn-cs"/>
              </a:defRPr>
            </a:lvl7pPr>
            <a:lvl8pPr marL="1371600" algn="ctr" defTabSz="457200" rtl="0" fontAlgn="base">
              <a:spcBef>
                <a:spcPct val="0"/>
              </a:spcBef>
              <a:spcAft>
                <a:spcPct val="0"/>
              </a:spcAft>
              <a:defRPr sz="4400">
                <a:solidFill>
                  <a:schemeClr val="lt1"/>
                </a:solidFill>
                <a:latin typeface="+mn-lt"/>
                <a:ea typeface="+mn-ea"/>
                <a:cs typeface="+mn-cs"/>
              </a:defRPr>
            </a:lvl8pPr>
            <a:lvl9pPr marL="1828800" algn="ctr" defTabSz="457200" rtl="0" fontAlgn="base">
              <a:spcBef>
                <a:spcPct val="0"/>
              </a:spcBef>
              <a:spcAft>
                <a:spcPct val="0"/>
              </a:spcAft>
              <a:defRPr sz="4400">
                <a:solidFill>
                  <a:schemeClr val="lt1"/>
                </a:solidFill>
                <a:latin typeface="+mn-lt"/>
                <a:ea typeface="+mn-ea"/>
                <a:cs typeface="+mn-cs"/>
              </a:defRPr>
            </a:lvl9pPr>
          </a:lstStyle>
          <a:p>
            <a:pPr algn="r"/>
            <a:r>
              <a:rPr kumimoji="0" lang="zh-CN" altLang="en-US" sz="2800" dirty="0" smtClean="0">
                <a:solidFill>
                  <a:schemeClr val="bg1">
                    <a:lumMod val="95000"/>
                  </a:schemeClr>
                </a:solidFill>
                <a:latin typeface="黑体" panose="02010609060101010101" pitchFamily="49" charset="-122"/>
                <a:ea typeface="黑体" panose="02010609060101010101" pitchFamily="49" charset="-122"/>
              </a:rPr>
              <a:t>離岸人民幣產品的現狀和拓展</a:t>
            </a:r>
            <a:endParaRPr kumimoji="0" lang="zh-CN" altLang="en-US" sz="2800" dirty="0">
              <a:solidFill>
                <a:schemeClr val="bg1">
                  <a:lumMod val="95000"/>
                </a:schemeClr>
              </a:solidFill>
              <a:latin typeface="黑体" panose="02010609060101010101" pitchFamily="49" charset="-122"/>
              <a:ea typeface="黑体" panose="02010609060101010101" pitchFamily="49" charset="-122"/>
            </a:endParaRPr>
          </a:p>
        </p:txBody>
      </p:sp>
      <p:sp>
        <p:nvSpPr>
          <p:cNvPr id="67" name="TextBox 66"/>
          <p:cNvSpPr txBox="1"/>
          <p:nvPr/>
        </p:nvSpPr>
        <p:spPr>
          <a:xfrm>
            <a:off x="1056606" y="2601778"/>
            <a:ext cx="1075749" cy="215444"/>
          </a:xfrm>
          <a:prstGeom prst="rect">
            <a:avLst/>
          </a:prstGeom>
          <a:noFill/>
        </p:spPr>
        <p:txBody>
          <a:bodyPr wrap="square" rtlCol="0">
            <a:spAutoFit/>
          </a:bodyPr>
          <a:lstStyle/>
          <a:p>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rPr>
              <a:t>杠杆</a:t>
            </a:r>
            <a:r>
              <a:rPr lang="en-US" altLang="zh-CN" sz="800" b="1" dirty="0" smtClean="0">
                <a:solidFill>
                  <a:schemeClr val="bg1">
                    <a:lumMod val="50000"/>
                  </a:schemeClr>
                </a:solidFill>
                <a:latin typeface="微软雅黑" panose="020B0503020204020204" pitchFamily="34" charset="-122"/>
                <a:ea typeface="微软雅黑" panose="020B0503020204020204" pitchFamily="34" charset="-122"/>
              </a:rPr>
              <a:t>: </a:t>
            </a:r>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rPr>
              <a:t>從低到高</a:t>
            </a:r>
            <a:endParaRPr lang="en-US" altLang="zh-CN" sz="800" b="1"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3203848" y="5527564"/>
            <a:ext cx="1147465" cy="215444"/>
          </a:xfrm>
          <a:prstGeom prst="rect">
            <a:avLst/>
          </a:prstGeom>
          <a:noFill/>
        </p:spPr>
        <p:txBody>
          <a:bodyPr wrap="square" rtlCol="0">
            <a:spAutoFit/>
          </a:bodyPr>
          <a:lstStyle/>
          <a:p>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rPr>
              <a:t>流動性</a:t>
            </a:r>
            <a:r>
              <a:rPr lang="en-US" altLang="zh-CN" sz="800" b="1" dirty="0" smtClean="0">
                <a:solidFill>
                  <a:schemeClr val="bg1">
                    <a:lumMod val="50000"/>
                  </a:schemeClr>
                </a:solidFill>
                <a:latin typeface="微软雅黑" panose="020B0503020204020204" pitchFamily="34" charset="-122"/>
                <a:ea typeface="微软雅黑" panose="020B0503020204020204" pitchFamily="34" charset="-122"/>
              </a:rPr>
              <a:t>: </a:t>
            </a:r>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rPr>
              <a:t>從高到低</a:t>
            </a:r>
            <a:endParaRPr lang="en-US" altLang="zh-CN" sz="800" b="1"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5485078" y="3881531"/>
            <a:ext cx="1147465" cy="215444"/>
          </a:xfrm>
          <a:prstGeom prst="rect">
            <a:avLst/>
          </a:prstGeom>
          <a:noFill/>
        </p:spPr>
        <p:txBody>
          <a:bodyPr wrap="square" rtlCol="0">
            <a:spAutoFit/>
          </a:bodyPr>
          <a:lstStyle/>
          <a:p>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rPr>
              <a:t>波動</a:t>
            </a:r>
            <a:r>
              <a:rPr lang="en-US" altLang="zh-CN" sz="800" b="1" dirty="0" smtClean="0">
                <a:solidFill>
                  <a:schemeClr val="bg1">
                    <a:lumMod val="50000"/>
                  </a:schemeClr>
                </a:solidFill>
                <a:latin typeface="微软雅黑" panose="020B0503020204020204" pitchFamily="34" charset="-122"/>
                <a:ea typeface="微软雅黑" panose="020B0503020204020204" pitchFamily="34" charset="-122"/>
              </a:rPr>
              <a:t>: </a:t>
            </a:r>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rPr>
              <a:t>從低到高</a:t>
            </a:r>
            <a:endParaRPr lang="en-US" altLang="zh-CN" sz="800" b="1"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Group 13"/>
          <p:cNvGrpSpPr/>
          <p:nvPr/>
        </p:nvGrpSpPr>
        <p:grpSpPr>
          <a:xfrm>
            <a:off x="7092280" y="4942909"/>
            <a:ext cx="1674553" cy="646331"/>
            <a:chOff x="7092280" y="5013176"/>
            <a:chExt cx="1674553" cy="646331"/>
          </a:xfrm>
        </p:grpSpPr>
        <p:sp>
          <p:nvSpPr>
            <p:cNvPr id="13" name="Oval 12"/>
            <p:cNvSpPr/>
            <p:nvPr/>
          </p:nvSpPr>
          <p:spPr>
            <a:xfrm rot="19748226">
              <a:off x="7175362" y="5478676"/>
              <a:ext cx="154076" cy="85703"/>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70" name="TextBox 69"/>
            <p:cNvSpPr txBox="1"/>
            <p:nvPr/>
          </p:nvSpPr>
          <p:spPr>
            <a:xfrm>
              <a:off x="7092280" y="5013176"/>
              <a:ext cx="1674553" cy="646331"/>
            </a:xfrm>
            <a:prstGeom prst="rect">
              <a:avLst/>
            </a:prstGeom>
            <a:noFill/>
            <a:ln w="3175">
              <a:solidFill>
                <a:srgbClr val="D9D9D9"/>
              </a:solidFill>
              <a:prstDash val="dash"/>
            </a:ln>
          </p:spPr>
          <p:txBody>
            <a:bodyPr wrap="square" rtlCol="0">
              <a:spAutoFit/>
            </a:bodyPr>
            <a:lstStyle/>
            <a:p>
              <a:pPr>
                <a:lnSpc>
                  <a:spcPct val="150000"/>
                </a:lnSpc>
              </a:pPr>
              <a:r>
                <a:rPr lang="zh-CN" altLang="en-US" sz="800" dirty="0" smtClean="0">
                  <a:solidFill>
                    <a:srgbClr val="C00000"/>
                  </a:solidFill>
                  <a:latin typeface="微软雅黑" panose="020B0503020204020204" pitchFamily="34" charset="-122"/>
                  <a:ea typeface="微软雅黑" panose="020B0503020204020204" pitchFamily="34" charset="-122"/>
                </a:rPr>
                <a:t>●</a:t>
              </a:r>
              <a:r>
                <a:rPr lang="en-US" altLang="zh-CN" sz="800" dirty="0">
                  <a:solidFill>
                    <a:srgbClr val="C00000"/>
                  </a:solidFill>
                  <a:latin typeface="微软雅黑" panose="020B0503020204020204" pitchFamily="34" charset="-122"/>
                  <a:ea typeface="微软雅黑" panose="020B0503020204020204" pitchFamily="34" charset="-122"/>
                </a:rPr>
                <a:t> </a:t>
              </a:r>
              <a:r>
                <a:rPr lang="en-US" altLang="zh-CN" sz="800" dirty="0" smtClean="0">
                  <a:solidFill>
                    <a:srgbClr val="C00000"/>
                  </a:solidFill>
                  <a:latin typeface="微软雅黑" panose="020B0503020204020204" pitchFamily="34" charset="-122"/>
                  <a:ea typeface="微软雅黑" panose="020B0503020204020204" pitchFamily="34" charset="-122"/>
                </a:rPr>
                <a:t>   </a:t>
              </a:r>
              <a:r>
                <a:rPr lang="zh-CN" altLang="en-US" sz="800" dirty="0" smtClean="0">
                  <a:solidFill>
                    <a:srgbClr val="C00000"/>
                  </a:solidFill>
                  <a:latin typeface="微软雅黑" panose="020B0503020204020204" pitchFamily="34" charset="-122"/>
                  <a:ea typeface="微软雅黑" panose="020B0503020204020204" pitchFamily="34" charset="-122"/>
                </a:rPr>
                <a:t>現有品種</a:t>
              </a:r>
              <a:r>
                <a:rPr lang="en-US" altLang="zh-CN" sz="800" dirty="0" smtClean="0">
                  <a:solidFill>
                    <a:srgbClr val="C00000"/>
                  </a:solidFill>
                  <a:latin typeface="微软雅黑" panose="020B0503020204020204" pitchFamily="34" charset="-122"/>
                  <a:ea typeface="微软雅黑" panose="020B0503020204020204" pitchFamily="34" charset="-122"/>
                </a:rPr>
                <a:t>,</a:t>
              </a:r>
              <a:r>
                <a:rPr lang="zh-CN" altLang="en-US" sz="800" dirty="0" smtClean="0">
                  <a:solidFill>
                    <a:srgbClr val="C00000"/>
                  </a:solidFill>
                  <a:latin typeface="微软雅黑" panose="020B0503020204020204" pitchFamily="34" charset="-122"/>
                  <a:ea typeface="微软雅黑" panose="020B0503020204020204" pitchFamily="34" charset="-122"/>
                </a:rPr>
                <a:t>點的大小代表規模</a:t>
              </a:r>
              <a:endParaRPr lang="en-US" altLang="zh-CN" sz="800"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800" dirty="0" smtClean="0">
                  <a:solidFill>
                    <a:srgbClr val="C00000"/>
                  </a:solidFill>
                  <a:latin typeface="微软雅黑" panose="020B0503020204020204" pitchFamily="34" charset="-122"/>
                  <a:ea typeface="微软雅黑" panose="020B0503020204020204" pitchFamily="34" charset="-122"/>
                </a:rPr>
                <a:t>▲   </a:t>
              </a:r>
              <a:r>
                <a:rPr lang="zh-CN" altLang="en-US" sz="800" dirty="0" smtClean="0">
                  <a:solidFill>
                    <a:srgbClr val="C00000"/>
                  </a:solidFill>
                  <a:latin typeface="微软雅黑" panose="020B0503020204020204" pitchFamily="34" charset="-122"/>
                  <a:ea typeface="微软雅黑" panose="020B0503020204020204" pitchFamily="34" charset="-122"/>
                </a:rPr>
                <a:t>基本未開發的品種</a:t>
              </a:r>
              <a:endParaRPr lang="en-US" altLang="zh-CN" sz="800"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800" dirty="0" smtClean="0">
                  <a:solidFill>
                    <a:srgbClr val="C00000"/>
                  </a:solidFill>
                  <a:latin typeface="微软雅黑" panose="020B0503020204020204" pitchFamily="34" charset="-122"/>
                  <a:ea typeface="微软雅黑" panose="020B0503020204020204" pitchFamily="34" charset="-122"/>
                </a:rPr>
                <a:t>       有待拓展的產品區域</a:t>
              </a:r>
              <a:endParaRPr lang="en-US" altLang="zh-CN" sz="800" dirty="0" smtClean="0">
                <a:solidFill>
                  <a:srgbClr val="C00000"/>
                </a:solidFill>
                <a:latin typeface="微软雅黑" panose="020B0503020204020204" pitchFamily="34" charset="-122"/>
                <a:ea typeface="微软雅黑" panose="020B0503020204020204" pitchFamily="34" charset="-122"/>
              </a:endParaRPr>
            </a:p>
          </p:txBody>
        </p:sp>
      </p:grpSp>
      <p:cxnSp>
        <p:nvCxnSpPr>
          <p:cNvPr id="11" name="直線接點 10"/>
          <p:cNvCxnSpPr/>
          <p:nvPr/>
        </p:nvCxnSpPr>
        <p:spPr>
          <a:xfrm>
            <a:off x="7320271" y="2924944"/>
            <a:ext cx="0" cy="2118467"/>
          </a:xfrm>
          <a:prstGeom prst="line">
            <a:avLst/>
          </a:prstGeom>
          <a:ln w="0">
            <a:solidFill>
              <a:schemeClr val="bg1">
                <a:lumMod val="75000"/>
              </a:schemeClr>
            </a:solidFill>
            <a:prstDash val="dash"/>
          </a:ln>
        </p:spPr>
        <p:style>
          <a:lnRef idx="2">
            <a:schemeClr val="accent1"/>
          </a:lnRef>
          <a:fillRef idx="0">
            <a:schemeClr val="accent1"/>
          </a:fillRef>
          <a:effectRef idx="1">
            <a:schemeClr val="accent1"/>
          </a:effectRef>
          <a:fontRef idx="minor">
            <a:schemeClr val="tx1"/>
          </a:fontRef>
        </p:style>
      </p:cxnSp>
      <p:sp>
        <p:nvSpPr>
          <p:cNvPr id="12" name="TextBox 66"/>
          <p:cNvSpPr txBox="1"/>
          <p:nvPr/>
        </p:nvSpPr>
        <p:spPr>
          <a:xfrm>
            <a:off x="7308304" y="3069540"/>
            <a:ext cx="1075749" cy="215444"/>
          </a:xfrm>
          <a:prstGeom prst="rect">
            <a:avLst/>
          </a:prstGeom>
          <a:noFill/>
        </p:spPr>
        <p:txBody>
          <a:bodyPr wrap="square" rtlCol="0">
            <a:spAutoFit/>
          </a:bodyPr>
          <a:lstStyle/>
          <a:p>
            <a:r>
              <a:rPr lang="zh-TW" altLang="en-US" sz="800" b="1" dirty="0" smtClean="0">
                <a:solidFill>
                  <a:schemeClr val="bg1">
                    <a:lumMod val="50000"/>
                  </a:schemeClr>
                </a:solidFill>
                <a:latin typeface="微软雅黑" panose="020B0503020204020204" pitchFamily="34" charset="-122"/>
                <a:ea typeface="微软雅黑" panose="020B0503020204020204" pitchFamily="34" charset="-122"/>
              </a:rPr>
              <a:t>風險</a:t>
            </a:r>
            <a:r>
              <a:rPr lang="en-US" altLang="zh-TW" sz="800" b="1" dirty="0" smtClean="0">
                <a:solidFill>
                  <a:schemeClr val="bg1">
                    <a:lumMod val="50000"/>
                  </a:schemeClr>
                </a:solidFill>
                <a:latin typeface="微软雅黑" panose="020B0503020204020204" pitchFamily="34" charset="-122"/>
                <a:ea typeface="微软雅黑" panose="020B0503020204020204" pitchFamily="34" charset="-122"/>
              </a:rPr>
              <a:t>﹕</a:t>
            </a:r>
            <a:r>
              <a:rPr lang="en-US" altLang="zh-CN" sz="800" b="1" dirty="0" smtClean="0">
                <a:solidFill>
                  <a:schemeClr val="bg1">
                    <a:lumMod val="50000"/>
                  </a:schemeClr>
                </a:solidFill>
                <a:latin typeface="微软雅黑" panose="020B0503020204020204" pitchFamily="34" charset="-122"/>
                <a:ea typeface="微软雅黑" panose="020B0503020204020204" pitchFamily="34" charset="-122"/>
              </a:rPr>
              <a:t> </a:t>
            </a:r>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rPr>
              <a:t>從低到高</a:t>
            </a:r>
            <a:endParaRPr lang="en-US" altLang="zh-CN" sz="800" b="1" dirty="0" smtClea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5" name="直線接點 10"/>
          <p:cNvCxnSpPr/>
          <p:nvPr/>
        </p:nvCxnSpPr>
        <p:spPr>
          <a:xfrm>
            <a:off x="1043608" y="4581128"/>
            <a:ext cx="6296904" cy="462283"/>
          </a:xfrm>
          <a:prstGeom prst="line">
            <a:avLst/>
          </a:prstGeom>
          <a:ln w="0">
            <a:solidFill>
              <a:schemeClr val="bg1">
                <a:lumMod val="75000"/>
              </a:schemeClr>
            </a:solidFill>
            <a:prstDash val="das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38528666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標題 1"/>
          <p:cNvSpPr txBox="1">
            <a:spLocks/>
          </p:cNvSpPr>
          <p:nvPr/>
        </p:nvSpPr>
        <p:spPr>
          <a:xfrm>
            <a:off x="457200" y="332582"/>
            <a:ext cx="8229600" cy="792162"/>
          </a:xfrm>
          <a:prstGeom prst="rect">
            <a:avLst/>
          </a:prstGeom>
        </p:spPr>
        <p:txBody>
          <a:bodyPr/>
          <a:lstStyle/>
          <a:p>
            <a:pPr algn="ctr">
              <a:defRPr/>
            </a:pPr>
            <a:r>
              <a:rPr kumimoji="0" lang="zh-TW" altLang="en-US" b="1" dirty="0" smtClean="0">
                <a:solidFill>
                  <a:schemeClr val="bg1"/>
                </a:solidFill>
                <a:latin typeface="微軟正黑體" pitchFamily="34" charset="-120"/>
                <a:ea typeface="微軟正黑體" pitchFamily="34" charset="-120"/>
                <a:cs typeface="Microsoft JhengHei"/>
              </a:rPr>
              <a:t>二</a:t>
            </a:r>
            <a:r>
              <a:rPr kumimoji="0" lang="en-US" altLang="zh-TW" b="1" dirty="0" smtClean="0">
                <a:solidFill>
                  <a:schemeClr val="bg1"/>
                </a:solidFill>
                <a:latin typeface="微軟正黑體" pitchFamily="34" charset="-120"/>
                <a:ea typeface="微軟正黑體" pitchFamily="34" charset="-120"/>
                <a:cs typeface="Microsoft JhengHei"/>
              </a:rPr>
              <a:t>. </a:t>
            </a:r>
            <a:r>
              <a:rPr kumimoji="0" lang="zh-CN" altLang="en-US" b="1" dirty="0" smtClean="0">
                <a:solidFill>
                  <a:schemeClr val="bg1"/>
                </a:solidFill>
                <a:latin typeface="微軟正黑體" pitchFamily="34" charset="-120"/>
                <a:ea typeface="微軟正黑體" pitchFamily="34" charset="-120"/>
                <a:cs typeface="Microsoft JhengHei"/>
              </a:rPr>
              <a:t>海通國際人民幣投資產品 </a:t>
            </a:r>
            <a:r>
              <a:rPr kumimoji="0" lang="en-US" altLang="zh-CN" b="1" dirty="0" smtClean="0">
                <a:solidFill>
                  <a:schemeClr val="bg1"/>
                </a:solidFill>
                <a:latin typeface="微軟正黑體" pitchFamily="34" charset="-120"/>
                <a:ea typeface="微軟正黑體" pitchFamily="34" charset="-120"/>
                <a:cs typeface="Microsoft JhengHei"/>
              </a:rPr>
              <a:t>(</a:t>
            </a:r>
            <a:r>
              <a:rPr kumimoji="0" lang="zh-TW" altLang="en-US" b="1" dirty="0" smtClean="0">
                <a:solidFill>
                  <a:schemeClr val="bg1"/>
                </a:solidFill>
                <a:latin typeface="微軟正黑體" pitchFamily="34" charset="-120"/>
                <a:ea typeface="微軟正黑體" pitchFamily="34" charset="-120"/>
                <a:cs typeface="Microsoft JhengHei"/>
              </a:rPr>
              <a:t>續</a:t>
            </a:r>
            <a:r>
              <a:rPr kumimoji="0" lang="en-US" altLang="zh-TW" b="1" dirty="0" smtClean="0">
                <a:solidFill>
                  <a:schemeClr val="bg1"/>
                </a:solidFill>
                <a:latin typeface="微軟正黑體" pitchFamily="34" charset="-120"/>
                <a:ea typeface="微軟正黑體" pitchFamily="34" charset="-120"/>
                <a:cs typeface="Microsoft JhengHei"/>
              </a:rPr>
              <a:t>2)</a:t>
            </a:r>
            <a:endParaRPr kumimoji="0" lang="zh-TW" altLang="en-US" b="1" dirty="0" smtClean="0">
              <a:solidFill>
                <a:schemeClr val="bg1"/>
              </a:solidFill>
              <a:latin typeface="微軟正黑體" pitchFamily="34" charset="-120"/>
              <a:ea typeface="微軟正黑體" pitchFamily="34" charset="-120"/>
              <a:cs typeface="Microsoft JhengHei"/>
            </a:endParaRPr>
          </a:p>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zh-TW" altLang="en-US" sz="3200" b="1" i="0" u="none" strike="noStrike" kern="1200" cap="none" spc="0" normalizeH="0" baseline="0" noProof="0" dirty="0" smtClean="0">
              <a:ln>
                <a:noFill/>
              </a:ln>
              <a:solidFill>
                <a:schemeClr val="bg1"/>
              </a:solidFill>
              <a:effectLst/>
              <a:uLnTx/>
              <a:uFillTx/>
              <a:latin typeface="微軟正黑體" pitchFamily="34" charset="-120"/>
              <a:ea typeface="微軟正黑體" pitchFamily="34" charset="-120"/>
              <a:cs typeface="Microsoft JhengHei"/>
            </a:endParaRPr>
          </a:p>
        </p:txBody>
      </p:sp>
      <p:sp>
        <p:nvSpPr>
          <p:cNvPr id="6" name="內容版面配置區 2"/>
          <p:cNvSpPr txBox="1">
            <a:spLocks/>
          </p:cNvSpPr>
          <p:nvPr/>
        </p:nvSpPr>
        <p:spPr>
          <a:xfrm>
            <a:off x="467544" y="1212304"/>
            <a:ext cx="8229600" cy="4953000"/>
          </a:xfrm>
          <a:prstGeom prst="rect">
            <a:avLst/>
          </a:prstGeom>
        </p:spPr>
        <p:txBody>
          <a:bodyPr/>
          <a:lstStyle/>
          <a:p>
            <a:pPr marL="0" lvl="1">
              <a:spcBef>
                <a:spcPts val="1000"/>
              </a:spcBef>
              <a:spcAft>
                <a:spcPts val="1000"/>
              </a:spcAft>
            </a:pPr>
            <a:r>
              <a:rPr lang="zh-CN" altLang="en-US" sz="2400" b="1" dirty="0" smtClean="0">
                <a:solidFill>
                  <a:srgbClr val="203F76"/>
                </a:solidFill>
                <a:latin typeface="微软雅黑" panose="020B0503020204020204" pitchFamily="34" charset="-122"/>
                <a:ea typeface="微软雅黑" panose="020B0503020204020204" pitchFamily="34" charset="-122"/>
              </a:rPr>
              <a:t>離岸人民幣市場基礎資產及產品現存的問題</a:t>
            </a:r>
            <a:endParaRPr lang="en-US" altLang="zh-CN" sz="2400" b="1" dirty="0">
              <a:solidFill>
                <a:srgbClr val="203F76"/>
              </a:solidFill>
              <a:latin typeface="微软雅黑" panose="020B0503020204020204" pitchFamily="34" charset="-122"/>
              <a:ea typeface="微软雅黑" panose="020B0503020204020204" pitchFamily="34" charset="-122"/>
            </a:endParaRPr>
          </a:p>
          <a:p>
            <a:pPr marL="285750" lvl="1" indent="-285750">
              <a:lnSpc>
                <a:spcPct val="150000"/>
              </a:lnSpc>
              <a:spcBef>
                <a:spcPts val="1000"/>
              </a:spcBef>
              <a:spcAft>
                <a:spcPts val="1000"/>
              </a:spcAft>
              <a:buFont typeface="Wingdings" panose="05000000000000000000" pitchFamily="2" charset="2"/>
              <a:buChar char="§"/>
            </a:pPr>
            <a:r>
              <a:rPr lang="zh-CN" altLang="en-US" sz="1600" dirty="0" smtClean="0">
                <a:solidFill>
                  <a:srgbClr val="203F76"/>
                </a:solidFill>
                <a:latin typeface="微软雅黑" panose="020B0503020204020204" pitchFamily="34" charset="-122"/>
                <a:ea typeface="微软雅黑" panose="020B0503020204020204" pitchFamily="34" charset="-122"/>
              </a:rPr>
              <a:t>以人民幣定價的利率掉期、交叉貨幣掉期、股票及大宗商品等基礎工具還沒有或流動性不好</a:t>
            </a:r>
            <a:endParaRPr lang="en-US" altLang="zh-CN" sz="1600" dirty="0" smtClean="0">
              <a:solidFill>
                <a:srgbClr val="203F76"/>
              </a:solidFill>
              <a:latin typeface="微软雅黑" panose="020B0503020204020204" pitchFamily="34" charset="-122"/>
              <a:ea typeface="微软雅黑" panose="020B0503020204020204" pitchFamily="34" charset="-122"/>
            </a:endParaRPr>
          </a:p>
          <a:p>
            <a:pPr marL="285750" lvl="1" indent="-285750">
              <a:lnSpc>
                <a:spcPct val="150000"/>
              </a:lnSpc>
              <a:spcBef>
                <a:spcPts val="1000"/>
              </a:spcBef>
              <a:spcAft>
                <a:spcPts val="1000"/>
              </a:spcAft>
              <a:buFont typeface="Wingdings" panose="05000000000000000000" pitchFamily="2" charset="2"/>
              <a:buChar char="§"/>
            </a:pPr>
            <a:r>
              <a:rPr lang="zh-CN" altLang="en-US" sz="1600" dirty="0" smtClean="0">
                <a:solidFill>
                  <a:srgbClr val="203F76"/>
                </a:solidFill>
                <a:latin typeface="微软雅黑" panose="020B0503020204020204" pitchFamily="34" charset="-122"/>
                <a:ea typeface="微软雅黑" panose="020B0503020204020204" pitchFamily="34" charset="-122"/>
              </a:rPr>
              <a:t>缺乏長久期固定收益產品</a:t>
            </a:r>
            <a:endParaRPr lang="en-US" altLang="zh-CN" sz="1600" dirty="0" smtClean="0">
              <a:solidFill>
                <a:srgbClr val="203F76"/>
              </a:solidFill>
              <a:latin typeface="微软雅黑" panose="020B0503020204020204" pitchFamily="34" charset="-122"/>
              <a:ea typeface="微软雅黑" panose="020B0503020204020204" pitchFamily="34" charset="-122"/>
            </a:endParaRPr>
          </a:p>
          <a:p>
            <a:pPr marL="285750" indent="-285750">
              <a:lnSpc>
                <a:spcPct val="150000"/>
              </a:lnSpc>
              <a:spcBef>
                <a:spcPts val="1000"/>
              </a:spcBef>
              <a:spcAft>
                <a:spcPts val="1000"/>
              </a:spcAft>
              <a:buFont typeface="Wingdings" panose="05000000000000000000" pitchFamily="2" charset="2"/>
              <a:buChar char="§"/>
            </a:pPr>
            <a:r>
              <a:rPr lang="zh-CN" altLang="en-US" sz="1600" dirty="0" smtClean="0">
                <a:solidFill>
                  <a:srgbClr val="203F76"/>
                </a:solidFill>
                <a:latin typeface="微软雅黑" panose="020B0503020204020204" pitchFamily="34" charset="-122"/>
                <a:ea typeface="微软雅黑" panose="020B0503020204020204" pitchFamily="34" charset="-122"/>
              </a:rPr>
              <a:t>基金產品、尤其是離岸市場內生性產品過少，各資產管理機構同質化嚴重</a:t>
            </a:r>
            <a:endParaRPr lang="en-US" altLang="zh-CN" sz="1600" dirty="0" smtClean="0">
              <a:solidFill>
                <a:srgbClr val="203F76"/>
              </a:solidFill>
              <a:latin typeface="微软雅黑" panose="020B0503020204020204" pitchFamily="34" charset="-122"/>
              <a:ea typeface="微软雅黑" panose="020B0503020204020204" pitchFamily="34" charset="-122"/>
            </a:endParaRPr>
          </a:p>
          <a:p>
            <a:pPr marL="285750" indent="-285750">
              <a:lnSpc>
                <a:spcPct val="150000"/>
              </a:lnSpc>
              <a:spcBef>
                <a:spcPts val="1000"/>
              </a:spcBef>
              <a:spcAft>
                <a:spcPts val="1000"/>
              </a:spcAft>
              <a:buFont typeface="Wingdings" panose="05000000000000000000" pitchFamily="2" charset="2"/>
              <a:buChar char="§"/>
            </a:pPr>
            <a:r>
              <a:rPr lang="zh-CN" altLang="en-US" sz="1600" dirty="0" smtClean="0">
                <a:solidFill>
                  <a:srgbClr val="203F76"/>
                </a:solidFill>
                <a:latin typeface="微软雅黑" panose="020B0503020204020204" pitchFamily="34" charset="-122"/>
                <a:ea typeface="微软雅黑" panose="020B0503020204020204" pitchFamily="34" charset="-122"/>
              </a:rPr>
              <a:t>投資者仍主要將各種人民幣產品僅看成人民幣單邊升值的套利交易工具，一旦單邊升值預期減弱，投資者離場現象明顯，譬如今年前三季度的情況</a:t>
            </a:r>
            <a:endParaRPr lang="en-US" altLang="zh-TW" sz="1800" kern="0" dirty="0" smtClean="0">
              <a:solidFill>
                <a:srgbClr val="203F76"/>
              </a:solidFill>
              <a:latin typeface="微软雅黑" panose="020B0503020204020204" pitchFamily="34" charset="-122"/>
              <a:ea typeface="微软雅黑" panose="020B0503020204020204" pitchFamily="34" charset="-122"/>
              <a:cs typeface="Arial" pitchFamily="34" charset="0"/>
            </a:endParaRPr>
          </a:p>
          <a:p>
            <a:pPr marL="457200" indent="-457200"/>
            <a:endParaRPr lang="en-US" altLang="zh-CN" sz="1800" dirty="0" smtClean="0">
              <a:solidFill>
                <a:srgbClr val="203F76"/>
              </a:solidFill>
              <a:latin typeface="微软雅黑" panose="020B0503020204020204" pitchFamily="34" charset="-122"/>
              <a:ea typeface="微软雅黑" panose="020B0503020204020204" pitchFamily="34" charset="-122"/>
            </a:endParaRPr>
          </a:p>
        </p:txBody>
      </p:sp>
      <p:sp>
        <p:nvSpPr>
          <p:cNvPr id="3" name="Title 2"/>
          <p:cNvSpPr>
            <a:spLocks noGrp="1"/>
          </p:cNvSpPr>
          <p:nvPr>
            <p:ph type="title"/>
          </p:nvPr>
        </p:nvSpPr>
        <p:spPr/>
        <p:txBody>
          <a:bodyPr/>
          <a:lstStyle/>
          <a:p>
            <a:endParaRPr lang="en-US"/>
          </a:p>
        </p:txBody>
      </p:sp>
      <p:sp>
        <p:nvSpPr>
          <p:cNvPr id="8" name="Title 2"/>
          <p:cNvSpPr txBox="1">
            <a:spLocks/>
          </p:cNvSpPr>
          <p:nvPr/>
        </p:nvSpPr>
        <p:spPr>
          <a:xfrm>
            <a:off x="474552" y="332656"/>
            <a:ext cx="8201136" cy="504056"/>
          </a:xfrm>
          <a:prstGeom prst="rect">
            <a:avLst/>
          </a:prstGeom>
          <a:solidFill>
            <a:srgbClr val="203F76"/>
          </a:solidFill>
        </p:spPr>
        <p:style>
          <a:lnRef idx="1">
            <a:schemeClr val="accent1"/>
          </a:lnRef>
          <a:fillRef idx="3">
            <a:schemeClr val="accent1"/>
          </a:fillRef>
          <a:effectRef idx="2">
            <a:schemeClr val="accent1"/>
          </a:effectRef>
          <a:fontRef idx="minor">
            <a:schemeClr val="lt1"/>
          </a:fontRef>
        </p:style>
        <p:txBody>
          <a:bodyPr anchor="ctr" anchorCtr="0">
            <a:normAutofit lnSpcReduction="10000"/>
          </a:bodyPr>
          <a:lstStyle>
            <a:lvl1pPr algn="l" defTabSz="457200" rtl="0" eaLnBrk="0" fontAlgn="base" hangingPunct="0">
              <a:spcBef>
                <a:spcPct val="0"/>
              </a:spcBef>
              <a:spcAft>
                <a:spcPct val="0"/>
              </a:spcAft>
              <a:defRPr sz="4200" b="0" i="0" kern="1200" baseline="0">
                <a:solidFill>
                  <a:schemeClr val="bg1"/>
                </a:solidFill>
                <a:latin typeface="MHeiGB5-Xbold-U"/>
                <a:ea typeface="MHeiGB5-Xbold-U"/>
                <a:cs typeface="MHeiGB5-Xbold-U"/>
              </a:defRPr>
            </a:lvl1pPr>
            <a:lvl2pPr algn="ctr" defTabSz="457200" rtl="0" eaLnBrk="0" fontAlgn="base" hangingPunct="0">
              <a:spcBef>
                <a:spcPct val="0"/>
              </a:spcBef>
              <a:spcAft>
                <a:spcPct val="0"/>
              </a:spcAft>
              <a:defRPr sz="4400">
                <a:solidFill>
                  <a:schemeClr val="lt1"/>
                </a:solidFill>
                <a:latin typeface="+mn-lt"/>
                <a:ea typeface="+mn-ea"/>
                <a:cs typeface="+mn-cs"/>
              </a:defRPr>
            </a:lvl2pPr>
            <a:lvl3pPr algn="ctr" defTabSz="457200" rtl="0" eaLnBrk="0" fontAlgn="base" hangingPunct="0">
              <a:spcBef>
                <a:spcPct val="0"/>
              </a:spcBef>
              <a:spcAft>
                <a:spcPct val="0"/>
              </a:spcAft>
              <a:defRPr sz="4400">
                <a:solidFill>
                  <a:schemeClr val="lt1"/>
                </a:solidFill>
                <a:latin typeface="+mn-lt"/>
                <a:ea typeface="+mn-ea"/>
                <a:cs typeface="+mn-cs"/>
              </a:defRPr>
            </a:lvl3pPr>
            <a:lvl4pPr algn="ctr" defTabSz="457200" rtl="0" eaLnBrk="0" fontAlgn="base" hangingPunct="0">
              <a:spcBef>
                <a:spcPct val="0"/>
              </a:spcBef>
              <a:spcAft>
                <a:spcPct val="0"/>
              </a:spcAft>
              <a:defRPr sz="4400">
                <a:solidFill>
                  <a:schemeClr val="lt1"/>
                </a:solidFill>
                <a:latin typeface="+mn-lt"/>
                <a:ea typeface="+mn-ea"/>
                <a:cs typeface="+mn-cs"/>
              </a:defRPr>
            </a:lvl4pPr>
            <a:lvl5pPr algn="ctr" defTabSz="457200" rtl="0" eaLnBrk="0" fontAlgn="base" hangingPunct="0">
              <a:spcBef>
                <a:spcPct val="0"/>
              </a:spcBef>
              <a:spcAft>
                <a:spcPct val="0"/>
              </a:spcAft>
              <a:defRPr sz="4400">
                <a:solidFill>
                  <a:schemeClr val="lt1"/>
                </a:solidFill>
                <a:latin typeface="+mn-lt"/>
                <a:ea typeface="+mn-ea"/>
                <a:cs typeface="+mn-cs"/>
              </a:defRPr>
            </a:lvl5pPr>
            <a:lvl6pPr marL="457200" algn="ctr" defTabSz="457200" rtl="0" fontAlgn="base">
              <a:spcBef>
                <a:spcPct val="0"/>
              </a:spcBef>
              <a:spcAft>
                <a:spcPct val="0"/>
              </a:spcAft>
              <a:defRPr sz="4400">
                <a:solidFill>
                  <a:schemeClr val="lt1"/>
                </a:solidFill>
                <a:latin typeface="+mn-lt"/>
                <a:ea typeface="+mn-ea"/>
                <a:cs typeface="+mn-cs"/>
              </a:defRPr>
            </a:lvl6pPr>
            <a:lvl7pPr marL="914400" algn="ctr" defTabSz="457200" rtl="0" fontAlgn="base">
              <a:spcBef>
                <a:spcPct val="0"/>
              </a:spcBef>
              <a:spcAft>
                <a:spcPct val="0"/>
              </a:spcAft>
              <a:defRPr sz="4400">
                <a:solidFill>
                  <a:schemeClr val="lt1"/>
                </a:solidFill>
                <a:latin typeface="+mn-lt"/>
                <a:ea typeface="+mn-ea"/>
                <a:cs typeface="+mn-cs"/>
              </a:defRPr>
            </a:lvl7pPr>
            <a:lvl8pPr marL="1371600" algn="ctr" defTabSz="457200" rtl="0" fontAlgn="base">
              <a:spcBef>
                <a:spcPct val="0"/>
              </a:spcBef>
              <a:spcAft>
                <a:spcPct val="0"/>
              </a:spcAft>
              <a:defRPr sz="4400">
                <a:solidFill>
                  <a:schemeClr val="lt1"/>
                </a:solidFill>
                <a:latin typeface="+mn-lt"/>
                <a:ea typeface="+mn-ea"/>
                <a:cs typeface="+mn-cs"/>
              </a:defRPr>
            </a:lvl8pPr>
            <a:lvl9pPr marL="1828800" algn="ctr" defTabSz="457200" rtl="0" fontAlgn="base">
              <a:spcBef>
                <a:spcPct val="0"/>
              </a:spcBef>
              <a:spcAft>
                <a:spcPct val="0"/>
              </a:spcAft>
              <a:defRPr sz="4400">
                <a:solidFill>
                  <a:schemeClr val="lt1"/>
                </a:solidFill>
                <a:latin typeface="+mn-lt"/>
                <a:ea typeface="+mn-ea"/>
                <a:cs typeface="+mn-cs"/>
              </a:defRPr>
            </a:lvl9pPr>
          </a:lstStyle>
          <a:p>
            <a:pPr algn="r"/>
            <a:r>
              <a:rPr kumimoji="0" lang="zh-CN" altLang="en-US" sz="2800" dirty="0" smtClean="0">
                <a:solidFill>
                  <a:schemeClr val="bg1">
                    <a:lumMod val="95000"/>
                  </a:schemeClr>
                </a:solidFill>
                <a:latin typeface="黑体" panose="02010609060101010101" pitchFamily="49" charset="-122"/>
                <a:ea typeface="黑体" panose="02010609060101010101" pitchFamily="49" charset="-122"/>
              </a:rPr>
              <a:t>離岸人民幣產品的現狀和拓展</a:t>
            </a:r>
            <a:endParaRPr kumimoji="0" lang="zh-CN" altLang="en-US" sz="2800" dirty="0">
              <a:solidFill>
                <a:schemeClr val="bg1">
                  <a:lumMod val="95000"/>
                </a:schemeClr>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內容版面配置區 2"/>
          <p:cNvSpPr txBox="1">
            <a:spLocks/>
          </p:cNvSpPr>
          <p:nvPr/>
        </p:nvSpPr>
        <p:spPr>
          <a:xfrm>
            <a:off x="446088" y="836712"/>
            <a:ext cx="8229600" cy="4953000"/>
          </a:xfrm>
          <a:prstGeom prst="rect">
            <a:avLst/>
          </a:prstGeom>
        </p:spPr>
        <p:txBody>
          <a:bodyPr/>
          <a:lstStyle/>
          <a:p>
            <a:pPr marL="457200" indent="-457200">
              <a:spcBef>
                <a:spcPts val="1000"/>
              </a:spcBef>
              <a:spcAft>
                <a:spcPts val="1000"/>
              </a:spcAft>
            </a:pPr>
            <a:r>
              <a:rPr lang="zh-CN" altLang="en-US" sz="2400" b="1" dirty="0" smtClean="0">
                <a:solidFill>
                  <a:srgbClr val="203F76"/>
                </a:solidFill>
                <a:latin typeface="微软雅黑" panose="020B0503020204020204" pitchFamily="34" charset="-122"/>
                <a:ea typeface="微软雅黑" panose="020B0503020204020204" pitchFamily="34" charset="-122"/>
              </a:rPr>
              <a:t>發掘和創造離岸人民幣的生息資產</a:t>
            </a:r>
          </a:p>
          <a:p>
            <a:pPr marL="285750" indent="-285750">
              <a:lnSpc>
                <a:spcPct val="150000"/>
              </a:lnSpc>
              <a:spcBef>
                <a:spcPts val="1000"/>
              </a:spcBef>
              <a:spcAft>
                <a:spcPts val="1000"/>
              </a:spcAft>
              <a:buFont typeface="Wingdings" panose="05000000000000000000" pitchFamily="2" charset="2"/>
              <a:buChar char="§"/>
            </a:pPr>
            <a:r>
              <a:rPr lang="zh-CN" altLang="en-US" sz="1600" b="1" dirty="0" smtClean="0">
                <a:solidFill>
                  <a:srgbClr val="203F76"/>
                </a:solidFill>
                <a:latin typeface="微软雅黑" panose="020B0503020204020204" pitchFamily="34" charset="-122"/>
                <a:ea typeface="微软雅黑" panose="020B0503020204020204" pitchFamily="34" charset="-122"/>
              </a:rPr>
              <a:t>離岸人民幣資本市場、其基礎建設以及其他產品發展的一些補充建議：</a:t>
            </a:r>
            <a:endParaRPr lang="en-US" altLang="zh-CN" sz="1600" b="1" dirty="0" smtClean="0">
              <a:solidFill>
                <a:srgbClr val="203F76"/>
              </a:solidFill>
              <a:latin typeface="微软雅黑" panose="020B0503020204020204" pitchFamily="34" charset="-122"/>
              <a:ea typeface="微软雅黑" panose="020B0503020204020204" pitchFamily="34" charset="-122"/>
            </a:endParaRPr>
          </a:p>
          <a:p>
            <a:pPr marL="742950" lvl="1" indent="-285750">
              <a:lnSpc>
                <a:spcPct val="150000"/>
              </a:lnSpc>
              <a:spcBef>
                <a:spcPts val="500"/>
              </a:spcBef>
              <a:spcAft>
                <a:spcPts val="500"/>
              </a:spcAft>
              <a:buFont typeface="Wingdings" panose="05000000000000000000" pitchFamily="2" charset="2"/>
              <a:buChar char="§"/>
            </a:pPr>
            <a:r>
              <a:rPr lang="zh-CN" altLang="en-US" sz="1400" dirty="0" smtClean="0">
                <a:solidFill>
                  <a:srgbClr val="203F76"/>
                </a:solidFill>
                <a:latin typeface="微软雅黑" panose="020B0503020204020204" pitchFamily="34" charset="-122"/>
                <a:ea typeface="微软雅黑" panose="020B0503020204020204" pitchFamily="34" charset="-122"/>
              </a:rPr>
              <a:t>離岸美元發展前期正處在利率掉期市場初生，</a:t>
            </a:r>
            <a:r>
              <a:rPr lang="en-US" altLang="zh-CN" sz="1400" dirty="0" smtClean="0">
                <a:solidFill>
                  <a:srgbClr val="203F76"/>
                </a:solidFill>
                <a:latin typeface="微软雅黑" panose="020B0503020204020204" pitchFamily="34" charset="-122"/>
                <a:ea typeface="微软雅黑" panose="020B0503020204020204" pitchFamily="34" charset="-122"/>
              </a:rPr>
              <a:t>CME</a:t>
            </a:r>
            <a:r>
              <a:rPr lang="zh-CN" altLang="en-US" sz="1400" dirty="0" smtClean="0">
                <a:solidFill>
                  <a:srgbClr val="203F76"/>
                </a:solidFill>
                <a:latin typeface="微软雅黑" panose="020B0503020204020204" pitchFamily="34" charset="-122"/>
                <a:ea typeface="微软雅黑" panose="020B0503020204020204" pitchFamily="34" charset="-122"/>
              </a:rPr>
              <a:t>適時推出離岸美元利率期貨使得各點間有了對沖和套利工具，間接促進利率曲線各點的流動性，可否考慮推出離岸人民幣利率期貨？</a:t>
            </a:r>
            <a:endParaRPr lang="zh-CN" altLang="en-US" sz="1400" dirty="0">
              <a:solidFill>
                <a:srgbClr val="203F76"/>
              </a:solidFill>
              <a:latin typeface="微软雅黑" panose="020B0503020204020204" pitchFamily="34" charset="-122"/>
              <a:ea typeface="微软雅黑" panose="020B0503020204020204" pitchFamily="34" charset="-122"/>
            </a:endParaRPr>
          </a:p>
          <a:p>
            <a:pPr marL="742950" lvl="1" indent="-285750">
              <a:lnSpc>
                <a:spcPct val="150000"/>
              </a:lnSpc>
              <a:spcBef>
                <a:spcPts val="500"/>
              </a:spcBef>
              <a:spcAft>
                <a:spcPts val="500"/>
              </a:spcAft>
              <a:buFont typeface="Wingdings" panose="05000000000000000000" pitchFamily="2" charset="2"/>
              <a:buChar char="§"/>
            </a:pPr>
            <a:r>
              <a:rPr lang="zh-CN" altLang="en-US" sz="1400" dirty="0" smtClean="0">
                <a:solidFill>
                  <a:srgbClr val="203F76"/>
                </a:solidFill>
                <a:latin typeface="微软雅黑" panose="020B0503020204020204" pitchFamily="34" charset="-122"/>
                <a:ea typeface="微软雅黑" panose="020B0503020204020204" pitchFamily="34" charset="-122"/>
              </a:rPr>
              <a:t>鼓勵更多金融機構加入</a:t>
            </a:r>
            <a:r>
              <a:rPr lang="en-US" altLang="zh-CN" sz="1400" dirty="0" smtClean="0">
                <a:solidFill>
                  <a:srgbClr val="203F76"/>
                </a:solidFill>
                <a:latin typeface="微软雅黑" panose="020B0503020204020204" pitchFamily="34" charset="-122"/>
                <a:ea typeface="微软雅黑" panose="020B0503020204020204" pitchFamily="34" charset="-122"/>
              </a:rPr>
              <a:t>CNH HIBOR</a:t>
            </a:r>
            <a:r>
              <a:rPr lang="zh-CN" altLang="en-US" sz="1400" dirty="0" smtClean="0">
                <a:solidFill>
                  <a:srgbClr val="203F76"/>
                </a:solidFill>
                <a:latin typeface="微软雅黑" panose="020B0503020204020204" pitchFamily="34" charset="-122"/>
                <a:ea typeface="微软雅黑" panose="020B0503020204020204" pitchFamily="34" charset="-122"/>
              </a:rPr>
              <a:t>報價以求進一步擴展利率曲線整體的流動性</a:t>
            </a:r>
            <a:endParaRPr lang="en-US" altLang="zh-CN" sz="1400" dirty="0" smtClean="0">
              <a:solidFill>
                <a:srgbClr val="203F76"/>
              </a:solidFill>
              <a:latin typeface="微软雅黑" panose="020B0503020204020204" pitchFamily="34" charset="-122"/>
              <a:ea typeface="微软雅黑" panose="020B0503020204020204" pitchFamily="34" charset="-122"/>
            </a:endParaRPr>
          </a:p>
          <a:p>
            <a:pPr marL="742950" lvl="1" indent="-285750">
              <a:lnSpc>
                <a:spcPct val="150000"/>
              </a:lnSpc>
              <a:spcBef>
                <a:spcPts val="500"/>
              </a:spcBef>
              <a:spcAft>
                <a:spcPts val="500"/>
              </a:spcAft>
              <a:buFont typeface="Wingdings" panose="05000000000000000000" pitchFamily="2" charset="2"/>
              <a:buChar char="§"/>
            </a:pPr>
            <a:r>
              <a:rPr lang="zh-CN" altLang="en-US" sz="1400" dirty="0" smtClean="0">
                <a:solidFill>
                  <a:srgbClr val="203F76"/>
                </a:solidFill>
                <a:latin typeface="微软雅黑" panose="020B0503020204020204" pitchFamily="34" charset="-122"/>
                <a:ea typeface="微软雅黑" panose="020B0503020204020204" pitchFamily="34" charset="-122"/>
              </a:rPr>
              <a:t>隨著</a:t>
            </a:r>
            <a:r>
              <a:rPr lang="en-US" altLang="zh-CN" sz="1400" dirty="0" smtClean="0">
                <a:solidFill>
                  <a:srgbClr val="203F76"/>
                </a:solidFill>
                <a:latin typeface="微软雅黑" panose="020B0503020204020204" pitchFamily="34" charset="-122"/>
                <a:ea typeface="微软雅黑" panose="020B0503020204020204" pitchFamily="34" charset="-122"/>
              </a:rPr>
              <a:t>CNH HIBOR</a:t>
            </a:r>
            <a:r>
              <a:rPr lang="zh-CN" altLang="en-US" sz="1400" dirty="0" smtClean="0">
                <a:solidFill>
                  <a:srgbClr val="203F76"/>
                </a:solidFill>
                <a:latin typeface="微软雅黑" panose="020B0503020204020204" pitchFamily="34" charset="-122"/>
                <a:ea typeface="微软雅黑" panose="020B0503020204020204" pitchFamily="34" charset="-122"/>
              </a:rPr>
              <a:t>的發展，鼓勵在國際法律框架下以人民幣定價的信用違約掉期及其他資產證券化產品的發展。這對於補充現時市場缺乏短端和長端、量身體裁、高評級要求的產品，促進離岸人民幣信貸市場進一步發展，加強離岸人民幣發揮投融資國際貨幣媒介作用以及鞏固香港作為離岸人民幣市場中心地位都具有重要</a:t>
            </a:r>
            <a:r>
              <a:rPr lang="zh-CN" altLang="en-US" sz="1400" dirty="0" smtClean="0">
                <a:solidFill>
                  <a:srgbClr val="203F76"/>
                </a:solidFill>
                <a:latin typeface="微软雅黑" panose="020B0503020204020204" pitchFamily="34" charset="-122"/>
                <a:ea typeface="微软雅黑" panose="020B0503020204020204" pitchFamily="34" charset="-122"/>
              </a:rPr>
              <a:t>作用</a:t>
            </a:r>
            <a:endParaRPr lang="en-US" altLang="zh-CN" sz="1400" dirty="0" smtClean="0">
              <a:solidFill>
                <a:srgbClr val="203F76"/>
              </a:solidFill>
              <a:latin typeface="微软雅黑" panose="020B0503020204020204" pitchFamily="34" charset="-122"/>
              <a:ea typeface="微软雅黑" panose="020B0503020204020204" pitchFamily="34" charset="-122"/>
            </a:endParaRPr>
          </a:p>
          <a:p>
            <a:pPr marL="1200150" lvl="2" indent="-285750">
              <a:lnSpc>
                <a:spcPct val="150000"/>
              </a:lnSpc>
              <a:spcBef>
                <a:spcPts val="500"/>
              </a:spcBef>
              <a:spcAft>
                <a:spcPts val="500"/>
              </a:spcAft>
              <a:buFont typeface="Wingdings" panose="05000000000000000000" pitchFamily="2" charset="2"/>
              <a:buChar char="§"/>
            </a:pPr>
            <a:endParaRPr lang="zh-CN" altLang="en-US" sz="1400" dirty="0">
              <a:solidFill>
                <a:srgbClr val="203F76"/>
              </a:solidFill>
              <a:latin typeface="微软雅黑" panose="020B0503020204020204" pitchFamily="34" charset="-122"/>
              <a:ea typeface="微软雅黑" panose="020B0503020204020204" pitchFamily="34" charset="-122"/>
            </a:endParaRPr>
          </a:p>
        </p:txBody>
      </p:sp>
      <p:sp>
        <p:nvSpPr>
          <p:cNvPr id="3" name="Title 2"/>
          <p:cNvSpPr>
            <a:spLocks noGrp="1"/>
          </p:cNvSpPr>
          <p:nvPr>
            <p:ph type="title"/>
          </p:nvPr>
        </p:nvSpPr>
        <p:spPr/>
        <p:txBody>
          <a:bodyPr/>
          <a:lstStyle/>
          <a:p>
            <a:endParaRPr lang="en-US"/>
          </a:p>
        </p:txBody>
      </p:sp>
      <p:sp>
        <p:nvSpPr>
          <p:cNvPr id="26" name="Title 2"/>
          <p:cNvSpPr txBox="1">
            <a:spLocks/>
          </p:cNvSpPr>
          <p:nvPr/>
        </p:nvSpPr>
        <p:spPr>
          <a:xfrm>
            <a:off x="474552" y="332656"/>
            <a:ext cx="8201136" cy="504056"/>
          </a:xfrm>
          <a:prstGeom prst="rect">
            <a:avLst/>
          </a:prstGeom>
          <a:solidFill>
            <a:srgbClr val="203F76"/>
          </a:solidFill>
        </p:spPr>
        <p:style>
          <a:lnRef idx="1">
            <a:schemeClr val="accent1"/>
          </a:lnRef>
          <a:fillRef idx="3">
            <a:schemeClr val="accent1"/>
          </a:fillRef>
          <a:effectRef idx="2">
            <a:schemeClr val="accent1"/>
          </a:effectRef>
          <a:fontRef idx="minor">
            <a:schemeClr val="lt1"/>
          </a:fontRef>
        </p:style>
        <p:txBody>
          <a:bodyPr anchor="ctr" anchorCtr="0">
            <a:normAutofit lnSpcReduction="10000"/>
          </a:bodyPr>
          <a:lstStyle>
            <a:lvl1pPr algn="l" defTabSz="457200" rtl="0" eaLnBrk="0" fontAlgn="base" hangingPunct="0">
              <a:spcBef>
                <a:spcPct val="0"/>
              </a:spcBef>
              <a:spcAft>
                <a:spcPct val="0"/>
              </a:spcAft>
              <a:defRPr sz="4200" b="0" i="0" kern="1200" baseline="0">
                <a:solidFill>
                  <a:schemeClr val="bg1"/>
                </a:solidFill>
                <a:latin typeface="MHeiGB5-Xbold-U"/>
                <a:ea typeface="MHeiGB5-Xbold-U"/>
                <a:cs typeface="MHeiGB5-Xbold-U"/>
              </a:defRPr>
            </a:lvl1pPr>
            <a:lvl2pPr algn="ctr" defTabSz="457200" rtl="0" eaLnBrk="0" fontAlgn="base" hangingPunct="0">
              <a:spcBef>
                <a:spcPct val="0"/>
              </a:spcBef>
              <a:spcAft>
                <a:spcPct val="0"/>
              </a:spcAft>
              <a:defRPr sz="4400">
                <a:solidFill>
                  <a:schemeClr val="lt1"/>
                </a:solidFill>
                <a:latin typeface="+mn-lt"/>
                <a:ea typeface="+mn-ea"/>
                <a:cs typeface="+mn-cs"/>
              </a:defRPr>
            </a:lvl2pPr>
            <a:lvl3pPr algn="ctr" defTabSz="457200" rtl="0" eaLnBrk="0" fontAlgn="base" hangingPunct="0">
              <a:spcBef>
                <a:spcPct val="0"/>
              </a:spcBef>
              <a:spcAft>
                <a:spcPct val="0"/>
              </a:spcAft>
              <a:defRPr sz="4400">
                <a:solidFill>
                  <a:schemeClr val="lt1"/>
                </a:solidFill>
                <a:latin typeface="+mn-lt"/>
                <a:ea typeface="+mn-ea"/>
                <a:cs typeface="+mn-cs"/>
              </a:defRPr>
            </a:lvl3pPr>
            <a:lvl4pPr algn="ctr" defTabSz="457200" rtl="0" eaLnBrk="0" fontAlgn="base" hangingPunct="0">
              <a:spcBef>
                <a:spcPct val="0"/>
              </a:spcBef>
              <a:spcAft>
                <a:spcPct val="0"/>
              </a:spcAft>
              <a:defRPr sz="4400">
                <a:solidFill>
                  <a:schemeClr val="lt1"/>
                </a:solidFill>
                <a:latin typeface="+mn-lt"/>
                <a:ea typeface="+mn-ea"/>
                <a:cs typeface="+mn-cs"/>
              </a:defRPr>
            </a:lvl4pPr>
            <a:lvl5pPr algn="ctr" defTabSz="457200" rtl="0" eaLnBrk="0" fontAlgn="base" hangingPunct="0">
              <a:spcBef>
                <a:spcPct val="0"/>
              </a:spcBef>
              <a:spcAft>
                <a:spcPct val="0"/>
              </a:spcAft>
              <a:defRPr sz="4400">
                <a:solidFill>
                  <a:schemeClr val="lt1"/>
                </a:solidFill>
                <a:latin typeface="+mn-lt"/>
                <a:ea typeface="+mn-ea"/>
                <a:cs typeface="+mn-cs"/>
              </a:defRPr>
            </a:lvl5pPr>
            <a:lvl6pPr marL="457200" algn="ctr" defTabSz="457200" rtl="0" fontAlgn="base">
              <a:spcBef>
                <a:spcPct val="0"/>
              </a:spcBef>
              <a:spcAft>
                <a:spcPct val="0"/>
              </a:spcAft>
              <a:defRPr sz="4400">
                <a:solidFill>
                  <a:schemeClr val="lt1"/>
                </a:solidFill>
                <a:latin typeface="+mn-lt"/>
                <a:ea typeface="+mn-ea"/>
                <a:cs typeface="+mn-cs"/>
              </a:defRPr>
            </a:lvl6pPr>
            <a:lvl7pPr marL="914400" algn="ctr" defTabSz="457200" rtl="0" fontAlgn="base">
              <a:spcBef>
                <a:spcPct val="0"/>
              </a:spcBef>
              <a:spcAft>
                <a:spcPct val="0"/>
              </a:spcAft>
              <a:defRPr sz="4400">
                <a:solidFill>
                  <a:schemeClr val="lt1"/>
                </a:solidFill>
                <a:latin typeface="+mn-lt"/>
                <a:ea typeface="+mn-ea"/>
                <a:cs typeface="+mn-cs"/>
              </a:defRPr>
            </a:lvl7pPr>
            <a:lvl8pPr marL="1371600" algn="ctr" defTabSz="457200" rtl="0" fontAlgn="base">
              <a:spcBef>
                <a:spcPct val="0"/>
              </a:spcBef>
              <a:spcAft>
                <a:spcPct val="0"/>
              </a:spcAft>
              <a:defRPr sz="4400">
                <a:solidFill>
                  <a:schemeClr val="lt1"/>
                </a:solidFill>
                <a:latin typeface="+mn-lt"/>
                <a:ea typeface="+mn-ea"/>
                <a:cs typeface="+mn-cs"/>
              </a:defRPr>
            </a:lvl8pPr>
            <a:lvl9pPr marL="1828800" algn="ctr" defTabSz="457200" rtl="0" fontAlgn="base">
              <a:spcBef>
                <a:spcPct val="0"/>
              </a:spcBef>
              <a:spcAft>
                <a:spcPct val="0"/>
              </a:spcAft>
              <a:defRPr sz="4400">
                <a:solidFill>
                  <a:schemeClr val="lt1"/>
                </a:solidFill>
                <a:latin typeface="+mn-lt"/>
                <a:ea typeface="+mn-ea"/>
                <a:cs typeface="+mn-cs"/>
              </a:defRPr>
            </a:lvl9pPr>
          </a:lstStyle>
          <a:p>
            <a:pPr algn="r"/>
            <a:r>
              <a:rPr kumimoji="0" lang="zh-CN" altLang="en-US" sz="2800" dirty="0" smtClean="0">
                <a:solidFill>
                  <a:schemeClr val="bg1">
                    <a:lumMod val="95000"/>
                  </a:schemeClr>
                </a:solidFill>
                <a:latin typeface="黑体" panose="02010609060101010101" pitchFamily="49" charset="-122"/>
                <a:ea typeface="黑体" panose="02010609060101010101" pitchFamily="49" charset="-122"/>
              </a:rPr>
              <a:t>對離岸人民幣投資的政策建議</a:t>
            </a:r>
            <a:endParaRPr kumimoji="0" lang="zh-CN" altLang="en-US" sz="2800" dirty="0">
              <a:solidFill>
                <a:schemeClr val="bg1">
                  <a:lumMod val="95000"/>
                </a:schemeClr>
              </a:solidFill>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42165428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內容版面配置區 2"/>
          <p:cNvSpPr txBox="1">
            <a:spLocks/>
          </p:cNvSpPr>
          <p:nvPr/>
        </p:nvSpPr>
        <p:spPr>
          <a:xfrm>
            <a:off x="827584" y="1628800"/>
            <a:ext cx="7869560" cy="4536504"/>
          </a:xfrm>
          <a:prstGeom prst="rect">
            <a:avLst/>
          </a:prstGeom>
        </p:spPr>
        <p:txBody>
          <a:bodyPr/>
          <a:lstStyle/>
          <a:p>
            <a:pPr>
              <a:spcBef>
                <a:spcPts val="1000"/>
              </a:spcBef>
              <a:spcAft>
                <a:spcPts val="1000"/>
              </a:spcAft>
            </a:pPr>
            <a:r>
              <a:rPr lang="en-US" altLang="zh-CN" sz="2400" b="1" dirty="0" smtClean="0">
                <a:solidFill>
                  <a:srgbClr val="203F76"/>
                </a:solidFill>
                <a:latin typeface="微软雅黑" panose="020B0503020204020204" pitchFamily="34" charset="-122"/>
                <a:ea typeface="微软雅黑" panose="020B0503020204020204" pitchFamily="34" charset="-122"/>
              </a:rPr>
              <a:t>QFII </a:t>
            </a:r>
            <a:r>
              <a:rPr lang="zh-CN" altLang="en-US" sz="2400" b="1" dirty="0" smtClean="0">
                <a:solidFill>
                  <a:srgbClr val="203F76"/>
                </a:solidFill>
                <a:latin typeface="微软雅黑" panose="020B0503020204020204" pitchFamily="34" charset="-122"/>
                <a:ea typeface="微软雅黑" panose="020B0503020204020204" pitchFamily="34" charset="-122"/>
              </a:rPr>
              <a:t>基金發展現狀</a:t>
            </a:r>
            <a:endParaRPr lang="en-US" altLang="zh-CN" sz="2400" b="1" dirty="0" smtClean="0">
              <a:solidFill>
                <a:srgbClr val="203F76"/>
              </a:solidFill>
              <a:latin typeface="微软雅黑" panose="020B0503020204020204" pitchFamily="34" charset="-122"/>
              <a:ea typeface="微软雅黑" panose="020B0503020204020204" pitchFamily="34" charset="-122"/>
            </a:endParaRPr>
          </a:p>
        </p:txBody>
      </p:sp>
      <p:sp>
        <p:nvSpPr>
          <p:cNvPr id="27" name="Title 2"/>
          <p:cNvSpPr txBox="1">
            <a:spLocks/>
          </p:cNvSpPr>
          <p:nvPr/>
        </p:nvSpPr>
        <p:spPr>
          <a:xfrm>
            <a:off x="474552" y="332656"/>
            <a:ext cx="8201136" cy="504056"/>
          </a:xfrm>
          <a:prstGeom prst="rect">
            <a:avLst/>
          </a:prstGeom>
          <a:solidFill>
            <a:srgbClr val="203F76"/>
          </a:solidFill>
        </p:spPr>
        <p:style>
          <a:lnRef idx="1">
            <a:schemeClr val="accent1"/>
          </a:lnRef>
          <a:fillRef idx="3">
            <a:schemeClr val="accent1"/>
          </a:fillRef>
          <a:effectRef idx="2">
            <a:schemeClr val="accent1"/>
          </a:effectRef>
          <a:fontRef idx="minor">
            <a:schemeClr val="lt1"/>
          </a:fontRef>
        </p:style>
        <p:txBody>
          <a:bodyPr anchor="ctr" anchorCtr="0">
            <a:normAutofit lnSpcReduction="10000"/>
          </a:bodyPr>
          <a:lstStyle>
            <a:lvl1pPr algn="l" defTabSz="457200" rtl="0" eaLnBrk="0" fontAlgn="base" hangingPunct="0">
              <a:spcBef>
                <a:spcPct val="0"/>
              </a:spcBef>
              <a:spcAft>
                <a:spcPct val="0"/>
              </a:spcAft>
              <a:defRPr sz="4200" b="0" i="0" kern="1200" baseline="0">
                <a:solidFill>
                  <a:schemeClr val="bg1"/>
                </a:solidFill>
                <a:latin typeface="MHeiGB5-Xbold-U"/>
                <a:ea typeface="MHeiGB5-Xbold-U"/>
                <a:cs typeface="MHeiGB5-Xbold-U"/>
              </a:defRPr>
            </a:lvl1pPr>
            <a:lvl2pPr algn="ctr" defTabSz="457200" rtl="0" eaLnBrk="0" fontAlgn="base" hangingPunct="0">
              <a:spcBef>
                <a:spcPct val="0"/>
              </a:spcBef>
              <a:spcAft>
                <a:spcPct val="0"/>
              </a:spcAft>
              <a:defRPr sz="4400">
                <a:solidFill>
                  <a:schemeClr val="lt1"/>
                </a:solidFill>
                <a:latin typeface="+mn-lt"/>
                <a:ea typeface="+mn-ea"/>
                <a:cs typeface="+mn-cs"/>
              </a:defRPr>
            </a:lvl2pPr>
            <a:lvl3pPr algn="ctr" defTabSz="457200" rtl="0" eaLnBrk="0" fontAlgn="base" hangingPunct="0">
              <a:spcBef>
                <a:spcPct val="0"/>
              </a:spcBef>
              <a:spcAft>
                <a:spcPct val="0"/>
              </a:spcAft>
              <a:defRPr sz="4400">
                <a:solidFill>
                  <a:schemeClr val="lt1"/>
                </a:solidFill>
                <a:latin typeface="+mn-lt"/>
                <a:ea typeface="+mn-ea"/>
                <a:cs typeface="+mn-cs"/>
              </a:defRPr>
            </a:lvl3pPr>
            <a:lvl4pPr algn="ctr" defTabSz="457200" rtl="0" eaLnBrk="0" fontAlgn="base" hangingPunct="0">
              <a:spcBef>
                <a:spcPct val="0"/>
              </a:spcBef>
              <a:spcAft>
                <a:spcPct val="0"/>
              </a:spcAft>
              <a:defRPr sz="4400">
                <a:solidFill>
                  <a:schemeClr val="lt1"/>
                </a:solidFill>
                <a:latin typeface="+mn-lt"/>
                <a:ea typeface="+mn-ea"/>
                <a:cs typeface="+mn-cs"/>
              </a:defRPr>
            </a:lvl4pPr>
            <a:lvl5pPr algn="ctr" defTabSz="457200" rtl="0" eaLnBrk="0" fontAlgn="base" hangingPunct="0">
              <a:spcBef>
                <a:spcPct val="0"/>
              </a:spcBef>
              <a:spcAft>
                <a:spcPct val="0"/>
              </a:spcAft>
              <a:defRPr sz="4400">
                <a:solidFill>
                  <a:schemeClr val="lt1"/>
                </a:solidFill>
                <a:latin typeface="+mn-lt"/>
                <a:ea typeface="+mn-ea"/>
                <a:cs typeface="+mn-cs"/>
              </a:defRPr>
            </a:lvl5pPr>
            <a:lvl6pPr marL="457200" algn="ctr" defTabSz="457200" rtl="0" fontAlgn="base">
              <a:spcBef>
                <a:spcPct val="0"/>
              </a:spcBef>
              <a:spcAft>
                <a:spcPct val="0"/>
              </a:spcAft>
              <a:defRPr sz="4400">
                <a:solidFill>
                  <a:schemeClr val="lt1"/>
                </a:solidFill>
                <a:latin typeface="+mn-lt"/>
                <a:ea typeface="+mn-ea"/>
                <a:cs typeface="+mn-cs"/>
              </a:defRPr>
            </a:lvl6pPr>
            <a:lvl7pPr marL="914400" algn="ctr" defTabSz="457200" rtl="0" fontAlgn="base">
              <a:spcBef>
                <a:spcPct val="0"/>
              </a:spcBef>
              <a:spcAft>
                <a:spcPct val="0"/>
              </a:spcAft>
              <a:defRPr sz="4400">
                <a:solidFill>
                  <a:schemeClr val="lt1"/>
                </a:solidFill>
                <a:latin typeface="+mn-lt"/>
                <a:ea typeface="+mn-ea"/>
                <a:cs typeface="+mn-cs"/>
              </a:defRPr>
            </a:lvl7pPr>
            <a:lvl8pPr marL="1371600" algn="ctr" defTabSz="457200" rtl="0" fontAlgn="base">
              <a:spcBef>
                <a:spcPct val="0"/>
              </a:spcBef>
              <a:spcAft>
                <a:spcPct val="0"/>
              </a:spcAft>
              <a:defRPr sz="4400">
                <a:solidFill>
                  <a:schemeClr val="lt1"/>
                </a:solidFill>
                <a:latin typeface="+mn-lt"/>
                <a:ea typeface="+mn-ea"/>
                <a:cs typeface="+mn-cs"/>
              </a:defRPr>
            </a:lvl8pPr>
            <a:lvl9pPr marL="1828800" algn="ctr" defTabSz="457200" rtl="0" fontAlgn="base">
              <a:spcBef>
                <a:spcPct val="0"/>
              </a:spcBef>
              <a:spcAft>
                <a:spcPct val="0"/>
              </a:spcAft>
              <a:defRPr sz="4400">
                <a:solidFill>
                  <a:schemeClr val="lt1"/>
                </a:solidFill>
                <a:latin typeface="+mn-lt"/>
                <a:ea typeface="+mn-ea"/>
                <a:cs typeface="+mn-cs"/>
              </a:defRPr>
            </a:lvl9pPr>
          </a:lstStyle>
          <a:p>
            <a:pPr algn="r"/>
            <a:r>
              <a:rPr kumimoji="0" lang="en-US" altLang="zh-CN" sz="2800" dirty="0" smtClean="0">
                <a:solidFill>
                  <a:schemeClr val="bg1">
                    <a:lumMod val="95000"/>
                  </a:schemeClr>
                </a:solidFill>
                <a:latin typeface="黑体" panose="02010609060101010101" pitchFamily="49" charset="-122"/>
                <a:ea typeface="黑体" panose="02010609060101010101" pitchFamily="49" charset="-122"/>
              </a:rPr>
              <a:t>QFII</a:t>
            </a:r>
            <a:r>
              <a:rPr kumimoji="0" lang="zh-CN" altLang="en-US" sz="2800" dirty="0" smtClean="0">
                <a:solidFill>
                  <a:schemeClr val="bg1">
                    <a:lumMod val="95000"/>
                  </a:schemeClr>
                </a:solidFill>
                <a:latin typeface="黑体" panose="02010609060101010101" pitchFamily="49" charset="-122"/>
                <a:ea typeface="黑体" panose="02010609060101010101" pitchFamily="49" charset="-122"/>
              </a:rPr>
              <a:t>基金現狀</a:t>
            </a:r>
            <a:endParaRPr kumimoji="0" lang="zh-CN" altLang="en-US" sz="2800" dirty="0">
              <a:solidFill>
                <a:schemeClr val="bg1">
                  <a:lumMod val="95000"/>
                </a:schemeClr>
              </a:solidFill>
              <a:latin typeface="黑体" panose="02010609060101010101" pitchFamily="49" charset="-122"/>
              <a:ea typeface="黑体" panose="02010609060101010101" pitchFamily="49" charset="-122"/>
            </a:endParaRPr>
          </a:p>
        </p:txBody>
      </p:sp>
      <p:grpSp>
        <p:nvGrpSpPr>
          <p:cNvPr id="8" name="组合 14"/>
          <p:cNvGrpSpPr/>
          <p:nvPr/>
        </p:nvGrpSpPr>
        <p:grpSpPr>
          <a:xfrm>
            <a:off x="585266" y="2996952"/>
            <a:ext cx="3847616" cy="2780470"/>
            <a:chOff x="5381628" y="642918"/>
            <a:chExt cx="4214842" cy="2571768"/>
          </a:xfrm>
        </p:grpSpPr>
        <p:graphicFrame>
          <p:nvGraphicFramePr>
            <p:cNvPr id="9" name="图表 8"/>
            <p:cNvGraphicFramePr/>
            <p:nvPr>
              <p:extLst>
                <p:ext uri="{D42A27DB-BD31-4B8C-83A1-F6EECF244321}">
                  <p14:modId xmlns="" xmlns:p14="http://schemas.microsoft.com/office/powerpoint/2010/main" val="3310964071"/>
                </p:ext>
              </p:extLst>
            </p:nvPr>
          </p:nvGraphicFramePr>
          <p:xfrm>
            <a:off x="5381628" y="1071546"/>
            <a:ext cx="4174876" cy="2143140"/>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11"/>
            <p:cNvSpPr txBox="1">
              <a:spLocks noChangeArrowheads="1"/>
            </p:cNvSpPr>
            <p:nvPr/>
          </p:nvSpPr>
          <p:spPr bwMode="auto">
            <a:xfrm>
              <a:off x="5453066" y="642918"/>
              <a:ext cx="3048000" cy="284675"/>
            </a:xfrm>
            <a:prstGeom prst="rect">
              <a:avLst/>
            </a:prstGeom>
            <a:noFill/>
            <a:ln w="9525">
              <a:noFill/>
              <a:miter lim="800000"/>
              <a:headEnd/>
              <a:tailEnd/>
            </a:ln>
          </p:spPr>
          <p:txBody>
            <a:bodyPr>
              <a:spAutoFit/>
            </a:bodyPr>
            <a:lstStyle/>
            <a:p>
              <a:r>
                <a:rPr lang="en-US" altLang="zh-CN" sz="1400" dirty="0" smtClean="0">
                  <a:latin typeface="+mn-ea"/>
                  <a:ea typeface="+mn-ea"/>
                </a:rPr>
                <a:t>QFII</a:t>
              </a:r>
              <a:r>
                <a:rPr lang="zh-CN" altLang="en-US" sz="1400" dirty="0">
                  <a:latin typeface="+mn-ea"/>
                  <a:ea typeface="+mn-ea"/>
                </a:rPr>
                <a:t>機</a:t>
              </a:r>
              <a:r>
                <a:rPr lang="zh-CN" altLang="en-US" sz="1400" dirty="0" smtClean="0">
                  <a:latin typeface="+mn-ea"/>
                  <a:ea typeface="+mn-ea"/>
                </a:rPr>
                <a:t>構額度合計</a:t>
              </a:r>
              <a:endParaRPr lang="zh-CN" altLang="en-US" sz="1400" dirty="0">
                <a:latin typeface="+mn-ea"/>
                <a:ea typeface="+mn-ea"/>
              </a:endParaRPr>
            </a:p>
          </p:txBody>
        </p:sp>
        <p:cxnSp>
          <p:nvCxnSpPr>
            <p:cNvPr id="11" name="直接连接符 10"/>
            <p:cNvCxnSpPr/>
            <p:nvPr/>
          </p:nvCxnSpPr>
          <p:spPr>
            <a:xfrm>
              <a:off x="5381628" y="1000108"/>
              <a:ext cx="4214842" cy="1588"/>
            </a:xfrm>
            <a:prstGeom prst="line">
              <a:avLst/>
            </a:prstGeom>
            <a:ln>
              <a:solidFill>
                <a:schemeClr val="accent2"/>
              </a:solidFill>
            </a:ln>
          </p:spPr>
          <p:style>
            <a:lnRef idx="2">
              <a:schemeClr val="dk1"/>
            </a:lnRef>
            <a:fillRef idx="0">
              <a:schemeClr val="dk1"/>
            </a:fillRef>
            <a:effectRef idx="1">
              <a:schemeClr val="dk1"/>
            </a:effectRef>
            <a:fontRef idx="minor">
              <a:schemeClr val="tx1"/>
            </a:fontRef>
          </p:style>
        </p:cxnSp>
      </p:grpSp>
      <p:grpSp>
        <p:nvGrpSpPr>
          <p:cNvPr id="2" name="组合 1"/>
          <p:cNvGrpSpPr/>
          <p:nvPr/>
        </p:nvGrpSpPr>
        <p:grpSpPr>
          <a:xfrm>
            <a:off x="4717005" y="2996952"/>
            <a:ext cx="3887443" cy="2780469"/>
            <a:chOff x="4901321" y="3762335"/>
            <a:chExt cx="3913286" cy="3901506"/>
          </a:xfrm>
        </p:grpSpPr>
        <p:graphicFrame>
          <p:nvGraphicFramePr>
            <p:cNvPr id="14" name="图表 13"/>
            <p:cNvGraphicFramePr/>
            <p:nvPr>
              <p:custDataLst>
                <p:tags r:id="rId1"/>
              </p:custDataLst>
              <p:extLst>
                <p:ext uri="{D42A27DB-BD31-4B8C-83A1-F6EECF244321}">
                  <p14:modId xmlns="" xmlns:p14="http://schemas.microsoft.com/office/powerpoint/2010/main" val="1650051766"/>
                </p:ext>
              </p:extLst>
            </p:nvPr>
          </p:nvGraphicFramePr>
          <p:xfrm>
            <a:off x="4901321" y="4315841"/>
            <a:ext cx="3688615" cy="3348000"/>
          </p:xfrm>
          <a:graphic>
            <a:graphicData uri="http://schemas.openxmlformats.org/drawingml/2006/chart">
              <c:chart xmlns:c="http://schemas.openxmlformats.org/drawingml/2006/chart" xmlns:r="http://schemas.openxmlformats.org/officeDocument/2006/relationships" r:id="rId5"/>
            </a:graphicData>
          </a:graphic>
        </p:graphicFrame>
        <p:sp>
          <p:nvSpPr>
            <p:cNvPr id="15" name="TextBox 11"/>
            <p:cNvSpPr txBox="1">
              <a:spLocks noChangeArrowheads="1"/>
            </p:cNvSpPr>
            <p:nvPr/>
          </p:nvSpPr>
          <p:spPr bwMode="auto">
            <a:xfrm>
              <a:off x="5004048" y="3762335"/>
              <a:ext cx="3297138" cy="431867"/>
            </a:xfrm>
            <a:prstGeom prst="rect">
              <a:avLst/>
            </a:prstGeom>
            <a:noFill/>
            <a:ln w="9525">
              <a:noFill/>
              <a:miter lim="800000"/>
              <a:headEnd/>
              <a:tailEnd/>
            </a:ln>
          </p:spPr>
          <p:txBody>
            <a:bodyPr wrap="square">
              <a:spAutoFit/>
            </a:bodyPr>
            <a:lstStyle/>
            <a:p>
              <a:r>
                <a:rPr lang="en-US" altLang="zh-CN" sz="1400" dirty="0" smtClean="0">
                  <a:latin typeface="+mn-ea"/>
                  <a:ea typeface="+mn-ea"/>
                </a:rPr>
                <a:t>QFII</a:t>
              </a:r>
              <a:r>
                <a:rPr lang="zh-CN" altLang="en-US" sz="1400" dirty="0">
                  <a:latin typeface="+mn-ea"/>
                  <a:ea typeface="+mn-ea"/>
                </a:rPr>
                <a:t>機</a:t>
              </a:r>
              <a:r>
                <a:rPr lang="zh-CN" altLang="en-US" sz="1400" dirty="0" smtClean="0">
                  <a:latin typeface="+mn-ea"/>
                  <a:ea typeface="+mn-ea"/>
                </a:rPr>
                <a:t>構類型細分</a:t>
              </a:r>
              <a:endParaRPr lang="zh-CN" altLang="en-US" sz="1400" dirty="0">
                <a:latin typeface="+mn-ea"/>
                <a:ea typeface="+mn-ea"/>
              </a:endParaRPr>
            </a:p>
          </p:txBody>
        </p:sp>
        <p:cxnSp>
          <p:nvCxnSpPr>
            <p:cNvPr id="16" name="直接连接符 15"/>
            <p:cNvCxnSpPr/>
            <p:nvPr/>
          </p:nvCxnSpPr>
          <p:spPr>
            <a:xfrm>
              <a:off x="4923984" y="4306010"/>
              <a:ext cx="3890623" cy="1588"/>
            </a:xfrm>
            <a:prstGeom prst="line">
              <a:avLst/>
            </a:prstGeom>
            <a:ln>
              <a:solidFill>
                <a:schemeClr val="accent2"/>
              </a:solidFill>
            </a:ln>
          </p:spPr>
          <p:style>
            <a:lnRef idx="2">
              <a:schemeClr val="dk1"/>
            </a:lnRef>
            <a:fillRef idx="0">
              <a:schemeClr val="dk1"/>
            </a:fillRef>
            <a:effectRef idx="1">
              <a:schemeClr val="dk1"/>
            </a:effectRef>
            <a:fontRef idx="minor">
              <a:schemeClr val="tx1"/>
            </a:fontRef>
          </p:style>
        </p:cxnSp>
      </p:grpSp>
      <p:sp>
        <p:nvSpPr>
          <p:cNvPr id="18" name="內容版面配置區 2"/>
          <p:cNvSpPr txBox="1">
            <a:spLocks/>
          </p:cNvSpPr>
          <p:nvPr/>
        </p:nvSpPr>
        <p:spPr>
          <a:xfrm>
            <a:off x="3851920" y="1212304"/>
            <a:ext cx="4386514" cy="1640631"/>
          </a:xfrm>
          <a:prstGeom prst="rect">
            <a:avLst/>
          </a:prstGeom>
        </p:spPr>
        <p:txBody>
          <a:bodyPr/>
          <a:lstStyle/>
          <a:p>
            <a:pPr marL="288000" lvl="1" indent="-285750">
              <a:lnSpc>
                <a:spcPct val="150000"/>
              </a:lnSpc>
              <a:spcBef>
                <a:spcPts val="500"/>
              </a:spcBef>
              <a:spcAft>
                <a:spcPts val="500"/>
              </a:spcAft>
              <a:buFont typeface="Wingdings" panose="05000000000000000000" pitchFamily="2" charset="2"/>
              <a:buChar char="§"/>
            </a:pPr>
            <a:r>
              <a:rPr lang="zh-CN" altLang="en-US" sz="1400" dirty="0" smtClean="0">
                <a:solidFill>
                  <a:srgbClr val="203F76"/>
                </a:solidFill>
                <a:latin typeface="微软雅黑" panose="020B0503020204020204" pitchFamily="34" charset="-122"/>
                <a:ea typeface="微软雅黑" panose="020B0503020204020204" pitchFamily="34" charset="-122"/>
              </a:rPr>
              <a:t>截止</a:t>
            </a:r>
            <a:r>
              <a:rPr lang="en-US" altLang="zh-CN" sz="1400" dirty="0" smtClean="0">
                <a:solidFill>
                  <a:srgbClr val="203F76"/>
                </a:solidFill>
                <a:latin typeface="微软雅黑" panose="020B0503020204020204" pitchFamily="34" charset="-122"/>
                <a:ea typeface="微软雅黑" panose="020B0503020204020204" pitchFamily="34" charset="-122"/>
              </a:rPr>
              <a:t>2013</a:t>
            </a:r>
            <a:r>
              <a:rPr lang="zh-CN" altLang="en-US" sz="1400" dirty="0" smtClean="0">
                <a:solidFill>
                  <a:srgbClr val="203F76"/>
                </a:solidFill>
                <a:latin typeface="微软雅黑" panose="020B0503020204020204" pitchFamily="34" charset="-122"/>
                <a:ea typeface="微软雅黑" panose="020B0503020204020204" pitchFamily="34" charset="-122"/>
              </a:rPr>
              <a:t>年</a:t>
            </a:r>
            <a:r>
              <a:rPr lang="en-US" altLang="zh-CN" sz="1400" dirty="0" smtClean="0">
                <a:solidFill>
                  <a:srgbClr val="203F76"/>
                </a:solidFill>
                <a:latin typeface="微软雅黑" panose="020B0503020204020204" pitchFamily="34" charset="-122"/>
                <a:ea typeface="微软雅黑" panose="020B0503020204020204" pitchFamily="34" charset="-122"/>
              </a:rPr>
              <a:t>8</a:t>
            </a:r>
            <a:r>
              <a:rPr lang="zh-CN" altLang="en-US" sz="1400" dirty="0" smtClean="0">
                <a:solidFill>
                  <a:srgbClr val="203F76"/>
                </a:solidFill>
                <a:latin typeface="微软雅黑" panose="020B0503020204020204" pitchFamily="34" charset="-122"/>
                <a:ea typeface="微软雅黑" panose="020B0503020204020204" pitchFamily="34" charset="-122"/>
              </a:rPr>
              <a:t>月，至今已經有</a:t>
            </a:r>
            <a:r>
              <a:rPr lang="en-US" altLang="zh-CN" sz="1400" dirty="0" smtClean="0">
                <a:solidFill>
                  <a:srgbClr val="203F76"/>
                </a:solidFill>
                <a:latin typeface="微软雅黑" panose="020B0503020204020204" pitchFamily="34" charset="-122"/>
                <a:ea typeface="微软雅黑" panose="020B0503020204020204" pitchFamily="34" charset="-122"/>
              </a:rPr>
              <a:t>238</a:t>
            </a:r>
            <a:r>
              <a:rPr lang="zh-CN" altLang="en-US" sz="1400" dirty="0" smtClean="0">
                <a:solidFill>
                  <a:srgbClr val="203F76"/>
                </a:solidFill>
                <a:latin typeface="微软雅黑" panose="020B0503020204020204" pitchFamily="34" charset="-122"/>
                <a:ea typeface="微软雅黑" panose="020B0503020204020204" pitchFamily="34" charset="-122"/>
              </a:rPr>
              <a:t>家機構，合共</a:t>
            </a:r>
            <a:r>
              <a:rPr lang="en-US" altLang="zh-CN" sz="1400" dirty="0" smtClean="0">
                <a:solidFill>
                  <a:srgbClr val="203F76"/>
                </a:solidFill>
                <a:latin typeface="微软雅黑" panose="020B0503020204020204" pitchFamily="34" charset="-122"/>
                <a:ea typeface="微软雅黑" panose="020B0503020204020204" pitchFamily="34" charset="-122"/>
              </a:rPr>
              <a:t>462.43</a:t>
            </a:r>
            <a:r>
              <a:rPr lang="zh-CN" altLang="en-US" sz="1400" dirty="0" smtClean="0">
                <a:solidFill>
                  <a:srgbClr val="203F76"/>
                </a:solidFill>
                <a:latin typeface="微软雅黑" panose="020B0503020204020204" pitchFamily="34" charset="-122"/>
                <a:ea typeface="微软雅黑" panose="020B0503020204020204" pitchFamily="34" charset="-122"/>
              </a:rPr>
              <a:t>億美元額度獲批</a:t>
            </a:r>
            <a:endParaRPr lang="en-US" altLang="zh-CN" sz="1400" dirty="0">
              <a:solidFill>
                <a:srgbClr val="203F76"/>
              </a:solidFill>
              <a:latin typeface="微软雅黑" panose="020B0503020204020204" pitchFamily="34" charset="-122"/>
              <a:ea typeface="微软雅黑" panose="020B0503020204020204" pitchFamily="34" charset="-122"/>
            </a:endParaRPr>
          </a:p>
          <a:p>
            <a:pPr marL="288000" lvl="1" indent="-285750">
              <a:lnSpc>
                <a:spcPct val="150000"/>
              </a:lnSpc>
              <a:spcBef>
                <a:spcPts val="500"/>
              </a:spcBef>
              <a:spcAft>
                <a:spcPts val="500"/>
              </a:spcAft>
              <a:buFont typeface="Wingdings" panose="05000000000000000000" pitchFamily="2" charset="2"/>
              <a:buChar char="§"/>
            </a:pPr>
            <a:r>
              <a:rPr lang="en-US" altLang="zh-CN" sz="1400" dirty="0" smtClean="0">
                <a:solidFill>
                  <a:srgbClr val="203F76"/>
                </a:solidFill>
                <a:latin typeface="微软雅黑" panose="020B0503020204020204" pitchFamily="34" charset="-122"/>
                <a:ea typeface="微软雅黑" panose="020B0503020204020204" pitchFamily="34" charset="-122"/>
              </a:rPr>
              <a:t>2013</a:t>
            </a:r>
            <a:r>
              <a:rPr lang="zh-CN" altLang="en-US" sz="1400" dirty="0" smtClean="0">
                <a:solidFill>
                  <a:srgbClr val="203F76"/>
                </a:solidFill>
                <a:latin typeface="微软雅黑" panose="020B0503020204020204" pitchFamily="34" charset="-122"/>
                <a:ea typeface="微软雅黑" panose="020B0503020204020204" pitchFamily="34" charset="-122"/>
              </a:rPr>
              <a:t>年</a:t>
            </a:r>
            <a:r>
              <a:rPr lang="en-US" altLang="zh-CN" sz="1400" dirty="0" smtClean="0">
                <a:solidFill>
                  <a:srgbClr val="203F76"/>
                </a:solidFill>
                <a:latin typeface="微软雅黑" panose="020B0503020204020204" pitchFamily="34" charset="-122"/>
                <a:ea typeface="微软雅黑" panose="020B0503020204020204" pitchFamily="34" charset="-122"/>
              </a:rPr>
              <a:t>7</a:t>
            </a:r>
            <a:r>
              <a:rPr lang="zh-CN" altLang="en-US" sz="1400" dirty="0" smtClean="0">
                <a:solidFill>
                  <a:srgbClr val="203F76"/>
                </a:solidFill>
                <a:latin typeface="微软雅黑" panose="020B0503020204020204" pitchFamily="34" charset="-122"/>
                <a:ea typeface="微软雅黑" panose="020B0503020204020204" pitchFamily="34" charset="-122"/>
              </a:rPr>
              <a:t>月，中國證監會、中國人民銀行及國家外匯管理局決定將</a:t>
            </a:r>
            <a:r>
              <a:rPr lang="en-US" altLang="zh-CN" sz="1400" dirty="0" smtClean="0">
                <a:solidFill>
                  <a:srgbClr val="203F76"/>
                </a:solidFill>
                <a:latin typeface="微软雅黑" panose="020B0503020204020204" pitchFamily="34" charset="-122"/>
                <a:ea typeface="微软雅黑" panose="020B0503020204020204" pitchFamily="34" charset="-122"/>
              </a:rPr>
              <a:t>QFII</a:t>
            </a:r>
            <a:r>
              <a:rPr lang="zh-CN" altLang="en-US" sz="1400" dirty="0" smtClean="0">
                <a:solidFill>
                  <a:srgbClr val="203F76"/>
                </a:solidFill>
                <a:latin typeface="微软雅黑" panose="020B0503020204020204" pitchFamily="34" charset="-122"/>
                <a:ea typeface="微软雅黑" panose="020B0503020204020204" pitchFamily="34" charset="-122"/>
              </a:rPr>
              <a:t>額度增加到</a:t>
            </a:r>
            <a:r>
              <a:rPr lang="en-US" altLang="zh-CN" sz="1400" dirty="0" smtClean="0">
                <a:solidFill>
                  <a:srgbClr val="203F76"/>
                </a:solidFill>
                <a:latin typeface="微软雅黑" panose="020B0503020204020204" pitchFamily="34" charset="-122"/>
                <a:ea typeface="微软雅黑" panose="020B0503020204020204" pitchFamily="34" charset="-122"/>
              </a:rPr>
              <a:t>1500</a:t>
            </a:r>
            <a:r>
              <a:rPr lang="zh-CN" altLang="en-US" sz="1400" dirty="0" smtClean="0">
                <a:solidFill>
                  <a:srgbClr val="203F76"/>
                </a:solidFill>
                <a:latin typeface="微软雅黑" panose="020B0503020204020204" pitchFamily="34" charset="-122"/>
                <a:ea typeface="微软雅黑" panose="020B0503020204020204" pitchFamily="34" charset="-122"/>
              </a:rPr>
              <a:t>億美元</a:t>
            </a:r>
            <a:endParaRPr lang="zh-CN" altLang="en-US" sz="1400" dirty="0">
              <a:solidFill>
                <a:srgbClr val="203F76"/>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1006177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Ybz3gDoJUkq0gUNF5.VNsQ"/>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Garamond-Trebuchet MS">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34123</TotalTime>
  <Words>2038</Words>
  <Application>Microsoft Office PowerPoint</Application>
  <PresentationFormat>全屏显示(4:3)</PresentationFormat>
  <Paragraphs>103</Paragraphs>
  <Slides>14</Slides>
  <Notes>13</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Office Theme</vt:lpstr>
      <vt:lpstr>人民幣投資和理財  </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dc:creator>
  <cp:lastModifiedBy>benzhang</cp:lastModifiedBy>
  <cp:revision>1404</cp:revision>
  <dcterms:created xsi:type="dcterms:W3CDTF">2010-10-04T09:24:17Z</dcterms:created>
  <dcterms:modified xsi:type="dcterms:W3CDTF">2013-09-27T00:36:02Z</dcterms:modified>
</cp:coreProperties>
</file>