
<file path=[Content_Types].xml><?xml version="1.0" encoding="utf-8"?>
<Types xmlns="http://schemas.openxmlformats.org/package/2006/content-types">
  <Override PartName="/ppt/notesSlides/notesSlide2.xml" ContentType="application/vnd.openxmlformats-officedocument.presentationml.notesSlide+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drawings/drawing2.xml" ContentType="application/vnd.openxmlformats-officedocument.drawingml.chartshapes+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tags/tag2.xml" ContentType="application/vnd.openxmlformats-officedocument.presentationml.tags+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tags/tag16.xml" ContentType="application/vnd.openxmlformats-officedocument.presentationml.tags+xml"/>
  <Override PartName="/ppt/tags/tag18.xml" ContentType="application/vnd.openxmlformats-officedocument.presentationml.tags+xml"/>
  <Override PartName="/ppt/notesSlides/notesSlide14.xml" ContentType="application/vnd.openxmlformats-officedocument.presentationml.notesSlide+xml"/>
  <Override PartName="/ppt/tags/tag14.xml" ContentType="application/vnd.openxmlformats-officedocument.presentationml.tag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tags/tag12.xml" ContentType="application/vnd.openxmlformats-officedocument.presentationml.tags+xml"/>
  <Override PartName="/ppt/notesSlides/notesSlide10.xml" ContentType="application/vnd.openxmlformats-officedocument.presentationml.notesSlide+xml"/>
  <Override PartName="/ppt/tags/tag23.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charts/chart1.xml" ContentType="application/vnd.openxmlformats-officedocument.drawingml.chart+xml"/>
  <Override PartName="/ppt/tags/tag21.xml" ContentType="application/vnd.openxmlformats-officedocument.presentationml.tags+xml"/>
  <Override PartName="/ppt/slideMasters/slideMaster2.xml" ContentType="application/vnd.openxmlformats-officedocument.presentationml.slideMaster+xml"/>
  <Override PartName="/ppt/slides/slide5.xml" ContentType="application/vnd.openxmlformats-officedocument.presentationml.slide+xml"/>
  <Default Extension="png" ContentType="image/png"/>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tags/tag7.xml" ContentType="application/vnd.openxmlformats-officedocument.presentationml.tags+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drawings/drawing1.xml" ContentType="application/vnd.openxmlformats-officedocument.drawingml.chartshape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Default Extension="emf" ContentType="image/x-emf"/>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tags/tag17.xml" ContentType="application/vnd.openxmlformats-officedocument.presentationml.tags+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tags/tag15.xml" ContentType="application/vnd.openxmlformats-officedocument.presentationml.tags+xml"/>
  <Override PartName="/ppt/notesSlides/notesSlide11.xml" ContentType="application/vnd.openxmlformats-officedocument.presentationml.notesSlide+xml"/>
  <Override PartName="/ppt/tags/tag24.xml" ContentType="application/vnd.openxmlformats-officedocument.presentationml.tags+xml"/>
  <Override PartName="/ppt/notesSlides/notesSlide6.xml" ContentType="application/vnd.openxmlformats-officedocument.presentationml.notesSlide+xml"/>
  <Override PartName="/ppt/tags/tag13.xml" ContentType="application/vnd.openxmlformats-officedocument.presentationml.tags+xml"/>
  <Override PartName="/ppt/tags/tag22.xml" ContentType="application/vnd.openxmlformats-officedocument.presentationml.tags+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tags/tag11.xml" ContentType="application/vnd.openxmlformats-officedocument.presentationml.tags+xml"/>
  <Override PartName="/ppt/charts/chart2.xml" ContentType="application/vnd.openxmlformats-officedocument.drawingml.chart+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2" r:id="rId1"/>
    <p:sldMasterId id="2147483668" r:id="rId2"/>
  </p:sldMasterIdLst>
  <p:notesMasterIdLst>
    <p:notesMasterId r:id="rId18"/>
  </p:notesMasterIdLst>
  <p:handoutMasterIdLst>
    <p:handoutMasterId r:id="rId19"/>
  </p:handoutMasterIdLst>
  <p:sldIdLst>
    <p:sldId id="260" r:id="rId3"/>
    <p:sldId id="503" r:id="rId4"/>
    <p:sldId id="591" r:id="rId5"/>
    <p:sldId id="593" r:id="rId6"/>
    <p:sldId id="601" r:id="rId7"/>
    <p:sldId id="595" r:id="rId8"/>
    <p:sldId id="594" r:id="rId9"/>
    <p:sldId id="602" r:id="rId10"/>
    <p:sldId id="597" r:id="rId11"/>
    <p:sldId id="600" r:id="rId12"/>
    <p:sldId id="605" r:id="rId13"/>
    <p:sldId id="598" r:id="rId14"/>
    <p:sldId id="603" r:id="rId15"/>
    <p:sldId id="599" r:id="rId16"/>
    <p:sldId id="604" r:id="rId17"/>
  </p:sldIdLst>
  <p:sldSz cx="9144000" cy="6858000" type="screen4x3"/>
  <p:notesSz cx="6797675" cy="9926638"/>
  <p:defaultTextStyle>
    <a:defPPr>
      <a:defRPr lang="es-ES_tradnl"/>
    </a:defPPr>
    <a:lvl1pPr algn="l" defTabSz="457200" rtl="0" fontAlgn="base">
      <a:spcBef>
        <a:spcPct val="0"/>
      </a:spcBef>
      <a:spcAft>
        <a:spcPct val="0"/>
      </a:spcAft>
      <a:defRPr b="1" u="sng"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b="1" u="sng"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b="1" u="sng"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b="1" u="sng"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b="1" u="sng" kern="1200">
        <a:solidFill>
          <a:schemeClr val="tx1"/>
        </a:solidFill>
        <a:latin typeface="Arial" charset="0"/>
        <a:ea typeface="ＭＳ Ｐゴシック" pitchFamily="34" charset="-128"/>
        <a:cs typeface="+mn-cs"/>
      </a:defRPr>
    </a:lvl5pPr>
    <a:lvl6pPr marL="2286000" algn="l" defTabSz="914400" rtl="0" eaLnBrk="1" latinLnBrk="0" hangingPunct="1">
      <a:defRPr b="1" u="sng" kern="1200">
        <a:solidFill>
          <a:schemeClr val="tx1"/>
        </a:solidFill>
        <a:latin typeface="Arial" charset="0"/>
        <a:ea typeface="ＭＳ Ｐゴシック" pitchFamily="34" charset="-128"/>
        <a:cs typeface="+mn-cs"/>
      </a:defRPr>
    </a:lvl6pPr>
    <a:lvl7pPr marL="2743200" algn="l" defTabSz="914400" rtl="0" eaLnBrk="1" latinLnBrk="0" hangingPunct="1">
      <a:defRPr b="1" u="sng" kern="1200">
        <a:solidFill>
          <a:schemeClr val="tx1"/>
        </a:solidFill>
        <a:latin typeface="Arial" charset="0"/>
        <a:ea typeface="ＭＳ Ｐゴシック" pitchFamily="34" charset="-128"/>
        <a:cs typeface="+mn-cs"/>
      </a:defRPr>
    </a:lvl7pPr>
    <a:lvl8pPr marL="3200400" algn="l" defTabSz="914400" rtl="0" eaLnBrk="1" latinLnBrk="0" hangingPunct="1">
      <a:defRPr b="1" u="sng" kern="1200">
        <a:solidFill>
          <a:schemeClr val="tx1"/>
        </a:solidFill>
        <a:latin typeface="Arial" charset="0"/>
        <a:ea typeface="ＭＳ Ｐゴシック" pitchFamily="34" charset="-128"/>
        <a:cs typeface="+mn-cs"/>
      </a:defRPr>
    </a:lvl8pPr>
    <a:lvl9pPr marL="3657600" algn="l" defTabSz="914400" rtl="0" eaLnBrk="1" latinLnBrk="0" hangingPunct="1">
      <a:defRPr b="1" u="sng" kern="1200">
        <a:solidFill>
          <a:schemeClr val="tx1"/>
        </a:solidFill>
        <a:latin typeface="Arial"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B7C204"/>
    <a:srgbClr val="C8175E"/>
    <a:srgbClr val="CC0099"/>
    <a:srgbClr val="009FE5"/>
    <a:srgbClr val="89D1F3"/>
    <a:srgbClr val="0D75F3"/>
    <a:srgbClr val="08438A"/>
    <a:srgbClr val="010913"/>
  </p:clrMru>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5808" autoAdjust="0"/>
    <p:restoredTop sz="99881" autoAdjust="0"/>
  </p:normalViewPr>
  <p:slideViewPr>
    <p:cSldViewPr snapToGrid="0">
      <p:cViewPr varScale="1">
        <p:scale>
          <a:sx n="98" d="100"/>
          <a:sy n="98" d="100"/>
        </p:scale>
        <p:origin x="-108" y="-204"/>
      </p:cViewPr>
      <p:guideLst>
        <p:guide orient="horz" pos="771"/>
        <p:guide orient="horz" pos="1552"/>
        <p:guide orient="horz" pos="149"/>
        <p:guide orient="horz" pos="3991"/>
        <p:guide orient="horz" pos="4156"/>
        <p:guide orient="horz" pos="1067"/>
        <p:guide pos="156"/>
        <p:guide pos="5583"/>
        <p:guide pos="860"/>
        <p:guide pos="284"/>
        <p:guide pos="2826"/>
        <p:guide pos="304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36868100" cy="368681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file:///C:\Documents%20and%20Settings\u550092\My%20Documents\bunching%20hk%20property.xlsx"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oleObject" Target="file:///C:\Documents%20and%20Settings\u550092\My%20Documents\bunching%20hk%20property.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3168750740963237"/>
          <c:y val="8.6956829415865217E-2"/>
          <c:w val="0.76749125412176644"/>
          <c:h val="0.76087225738882136"/>
        </c:manualLayout>
      </c:layout>
      <c:scatterChart>
        <c:scatterStyle val="lineMarker"/>
        <c:ser>
          <c:idx val="0"/>
          <c:order val="0"/>
          <c:tx>
            <c:v>Stamp Duty (Apr 1 1996-Mar 31 1997)</c:v>
          </c:tx>
          <c:spPr>
            <a:ln w="12700">
              <a:solidFill>
                <a:srgbClr val="000080"/>
              </a:solidFill>
              <a:prstDash val="solid"/>
            </a:ln>
          </c:spPr>
          <c:marker>
            <c:symbol val="diamond"/>
            <c:size val="5"/>
            <c:spPr>
              <a:solidFill>
                <a:srgbClr val="000080"/>
              </a:solidFill>
              <a:ln>
                <a:solidFill>
                  <a:srgbClr val="000080"/>
                </a:solidFill>
                <a:prstDash val="solid"/>
              </a:ln>
            </c:spPr>
          </c:marker>
          <c:xVal>
            <c:numRef>
              <c:f>Sheet1!$B$2:$B$11</c:f>
              <c:numCache>
                <c:formatCode>_(* #,##0_);_(* \(#,##0\);_(* "-"??_);_(@_)</c:formatCode>
                <c:ptCount val="10"/>
                <c:pt idx="0">
                  <c:v>0</c:v>
                </c:pt>
                <c:pt idx="1">
                  <c:v>750000</c:v>
                </c:pt>
                <c:pt idx="2">
                  <c:v>809730</c:v>
                </c:pt>
                <c:pt idx="3">
                  <c:v>1500000</c:v>
                </c:pt>
                <c:pt idx="4">
                  <c:v>1632350</c:v>
                </c:pt>
                <c:pt idx="5">
                  <c:v>2500000</c:v>
                </c:pt>
                <c:pt idx="6">
                  <c:v>2656250</c:v>
                </c:pt>
                <c:pt idx="7">
                  <c:v>3500000</c:v>
                </c:pt>
                <c:pt idx="8">
                  <c:v>3862080</c:v>
                </c:pt>
                <c:pt idx="9">
                  <c:v>8000000</c:v>
                </c:pt>
              </c:numCache>
            </c:numRef>
          </c:xVal>
          <c:yVal>
            <c:numRef>
              <c:f>Sheet1!$C$2:$C$11</c:f>
              <c:numCache>
                <c:formatCode>_(* #,##0_);_(* \(#,##0\);_(* "-"??_);_(@_)</c:formatCode>
                <c:ptCount val="10"/>
                <c:pt idx="0">
                  <c:v>100</c:v>
                </c:pt>
                <c:pt idx="1">
                  <c:v>100</c:v>
                </c:pt>
                <c:pt idx="2">
                  <c:v>6072.9749999999995</c:v>
                </c:pt>
                <c:pt idx="3">
                  <c:v>11250</c:v>
                </c:pt>
                <c:pt idx="4">
                  <c:v>24485.25</c:v>
                </c:pt>
                <c:pt idx="5">
                  <c:v>37500</c:v>
                </c:pt>
                <c:pt idx="6">
                  <c:v>53125</c:v>
                </c:pt>
                <c:pt idx="7">
                  <c:v>70000</c:v>
                </c:pt>
                <c:pt idx="8">
                  <c:v>106207.2</c:v>
                </c:pt>
                <c:pt idx="9">
                  <c:v>220000</c:v>
                </c:pt>
              </c:numCache>
            </c:numRef>
          </c:yVal>
        </c:ser>
        <c:axId val="158616960"/>
        <c:axId val="158866816"/>
      </c:scatterChart>
      <c:valAx>
        <c:axId val="158616960"/>
        <c:scaling>
          <c:orientation val="minMax"/>
          <c:max val="8000000"/>
        </c:scaling>
        <c:axPos val="b"/>
        <c:numFmt formatCode="_(* #,##0_);_(* \(#,##0\);_(* &quot;-&quot;??_);_(@_)" sourceLinked="1"/>
        <c:majorTickMark val="cross"/>
        <c:tickLblPos val="nextTo"/>
        <c:spPr>
          <a:ln w="3175">
            <a:solidFill>
              <a:srgbClr val="000000"/>
            </a:solidFill>
            <a:prstDash val="solid"/>
          </a:ln>
        </c:spPr>
        <c:txPr>
          <a:bodyPr rot="0" vert="horz"/>
          <a:lstStyle/>
          <a:p>
            <a:pPr>
              <a:defRPr sz="800" b="0" i="0" u="none" strike="noStrike" baseline="0">
                <a:solidFill>
                  <a:srgbClr val="000000"/>
                </a:solidFill>
                <a:latin typeface="新細明體"/>
                <a:ea typeface="新細明體"/>
                <a:cs typeface="新細明體"/>
              </a:defRPr>
            </a:pPr>
            <a:endParaRPr lang="en-US"/>
          </a:p>
        </c:txPr>
        <c:crossAx val="158866816"/>
        <c:crosses val="autoZero"/>
        <c:crossBetween val="midCat"/>
      </c:valAx>
      <c:valAx>
        <c:axId val="158866816"/>
        <c:scaling>
          <c:orientation val="minMax"/>
          <c:max val="350000"/>
        </c:scaling>
        <c:axPos val="l"/>
        <c:majorGridlines>
          <c:spPr>
            <a:ln w="3175">
              <a:solidFill>
                <a:srgbClr val="000000"/>
              </a:solidFill>
              <a:prstDash val="solid"/>
            </a:ln>
          </c:spPr>
        </c:majorGridlines>
        <c:numFmt formatCode="_(* #,##0_);_(* \(#,##0\);_(* &quot;-&quot;??_);_(@_)" sourceLinked="1"/>
        <c:majorTickMark val="cross"/>
        <c:tickLblPos val="nextTo"/>
        <c:spPr>
          <a:ln w="3175">
            <a:solidFill>
              <a:srgbClr val="000000"/>
            </a:solidFill>
            <a:prstDash val="solid"/>
          </a:ln>
        </c:spPr>
        <c:txPr>
          <a:bodyPr rot="0" vert="horz"/>
          <a:lstStyle/>
          <a:p>
            <a:pPr>
              <a:defRPr sz="800" b="0" i="0" u="none" strike="noStrike" baseline="0">
                <a:solidFill>
                  <a:srgbClr val="000000"/>
                </a:solidFill>
                <a:latin typeface="新細明體"/>
                <a:ea typeface="新細明體"/>
                <a:cs typeface="新細明體"/>
              </a:defRPr>
            </a:pPr>
            <a:endParaRPr lang="en-US"/>
          </a:p>
        </c:txPr>
        <c:crossAx val="158616960"/>
        <c:crosses val="autoZero"/>
        <c:crossBetween val="midCat"/>
      </c:valAx>
      <c:spPr>
        <a:solidFill>
          <a:srgbClr val="C0C0C0"/>
        </a:solidFill>
        <a:ln w="12700">
          <a:solidFill>
            <a:srgbClr val="808080"/>
          </a:solidFill>
          <a:prstDash val="solid"/>
        </a:ln>
      </c:spPr>
    </c:plotArea>
    <c:legend>
      <c:legendPos val="r"/>
      <c:layout>
        <c:manualLayout>
          <c:xMode val="edge"/>
          <c:yMode val="edge"/>
          <c:x val="0.23525442035794941"/>
          <c:y val="0.15096694434934807"/>
          <c:w val="0.32235982847823036"/>
          <c:h val="0.17632888280269368"/>
        </c:manualLayout>
      </c:layout>
      <c:spPr>
        <a:solidFill>
          <a:srgbClr val="FFFFFF"/>
        </a:solidFill>
        <a:ln w="3175">
          <a:solidFill>
            <a:srgbClr val="000000"/>
          </a:solidFill>
          <a:prstDash val="solid"/>
        </a:ln>
      </c:spPr>
      <c:txPr>
        <a:bodyPr/>
        <a:lstStyle/>
        <a:p>
          <a:pPr>
            <a:defRPr sz="1100" b="0" i="0" u="none" strike="noStrike" baseline="0">
              <a:solidFill>
                <a:srgbClr val="000000"/>
              </a:solidFill>
              <a:latin typeface="新細明體"/>
              <a:ea typeface="新細明體"/>
              <a:cs typeface="新細明體"/>
            </a:defRPr>
          </a:pPr>
          <a:endParaRPr lang="en-US"/>
        </a:p>
      </c:txPr>
    </c:legend>
    <c:plotVisOnly val="1"/>
    <c:dispBlanksAs val="gap"/>
  </c:chart>
  <c:spPr>
    <a:solidFill>
      <a:srgbClr val="FFFFFF"/>
    </a:solidFill>
    <a:ln w="3175">
      <a:solidFill>
        <a:srgbClr val="000000"/>
      </a:solidFill>
      <a:prstDash val="solid"/>
    </a:ln>
  </c:spPr>
  <c:txPr>
    <a:bodyPr/>
    <a:lstStyle/>
    <a:p>
      <a:pPr>
        <a:defRPr sz="1200" b="0" i="0" u="none" strike="noStrike" baseline="0">
          <a:solidFill>
            <a:srgbClr val="000000"/>
          </a:solidFill>
          <a:latin typeface="新細明體"/>
          <a:ea typeface="新細明體"/>
          <a:cs typeface="新細明體"/>
        </a:defRPr>
      </a:pPr>
      <a:endParaRPr lang="en-US"/>
    </a:p>
  </c:txPr>
  <c:externalData r:id="rId2"/>
  <c:userShapes r:id="rId3"/>
</c:chartSpace>
</file>

<file path=ppt/charts/chart2.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8.6071741032370933E-2"/>
          <c:y val="0.10695610965296004"/>
          <c:w val="0.88337270341207352"/>
          <c:h val="0.58124052201808141"/>
        </c:manualLayout>
      </c:layout>
      <c:barChart>
        <c:barDir val="col"/>
        <c:grouping val="clustered"/>
        <c:ser>
          <c:idx val="1"/>
          <c:order val="1"/>
          <c:spPr>
            <a:solidFill>
              <a:schemeClr val="tx2">
                <a:lumMod val="75000"/>
              </a:schemeClr>
            </a:solidFill>
          </c:spPr>
          <c:dPt>
            <c:idx val="27"/>
            <c:spPr>
              <a:solidFill>
                <a:schemeClr val="tx2">
                  <a:lumMod val="75000"/>
                </a:schemeClr>
              </a:solidFill>
              <a:ln w="25400">
                <a:solidFill>
                  <a:schemeClr val="tx1">
                    <a:lumMod val="95000"/>
                    <a:lumOff val="5000"/>
                  </a:schemeClr>
                </a:solidFill>
              </a:ln>
            </c:spPr>
          </c:dPt>
          <c:dPt>
            <c:idx val="51"/>
            <c:spPr>
              <a:solidFill>
                <a:srgbClr val="FF0000"/>
              </a:solidFill>
              <a:ln w="25400">
                <a:solidFill>
                  <a:srgbClr val="FF0000"/>
                </a:solidFill>
              </a:ln>
              <a:effectLst/>
            </c:spPr>
          </c:dPt>
          <c:dPt>
            <c:idx val="146"/>
            <c:spPr>
              <a:solidFill>
                <a:schemeClr val="tx2">
                  <a:lumMod val="75000"/>
                </a:schemeClr>
              </a:solidFill>
              <a:ln w="25400">
                <a:solidFill>
                  <a:prstClr val="black">
                    <a:lumMod val="95000"/>
                    <a:lumOff val="5000"/>
                  </a:prstClr>
                </a:solidFill>
              </a:ln>
            </c:spPr>
          </c:dPt>
          <c:dPt>
            <c:idx val="190"/>
            <c:spPr>
              <a:solidFill>
                <a:srgbClr val="FF0000"/>
              </a:solidFill>
              <a:ln w="25400">
                <a:solidFill>
                  <a:srgbClr val="FF0000"/>
                </a:solidFill>
              </a:ln>
            </c:spPr>
          </c:dPt>
          <c:dPt>
            <c:idx val="214"/>
            <c:spPr>
              <a:solidFill>
                <a:srgbClr val="FF0000"/>
              </a:solidFill>
              <a:ln w="25400">
                <a:solidFill>
                  <a:srgbClr val="FF0000"/>
                </a:solidFill>
              </a:ln>
            </c:spPr>
          </c:dPt>
          <c:dPt>
            <c:idx val="217"/>
            <c:spPr>
              <a:solidFill>
                <a:srgbClr val="FF0000"/>
              </a:solidFill>
              <a:ln w="25400">
                <a:solidFill>
                  <a:srgbClr val="FF0000"/>
                </a:solidFill>
              </a:ln>
            </c:spPr>
          </c:dPt>
          <c:cat>
            <c:numRef>
              <c:f>Sheet2!$B$10:$B$231</c:f>
              <c:numCache>
                <c:formatCode>yyyymm</c:formatCode>
                <c:ptCount val="222"/>
                <c:pt idx="0">
                  <c:v>34730</c:v>
                </c:pt>
                <c:pt idx="1">
                  <c:v>34758</c:v>
                </c:pt>
                <c:pt idx="2">
                  <c:v>34789</c:v>
                </c:pt>
                <c:pt idx="3">
                  <c:v>34819</c:v>
                </c:pt>
                <c:pt idx="4">
                  <c:v>34850</c:v>
                </c:pt>
                <c:pt idx="5">
                  <c:v>34880</c:v>
                </c:pt>
                <c:pt idx="6">
                  <c:v>34911</c:v>
                </c:pt>
                <c:pt idx="7">
                  <c:v>34942</c:v>
                </c:pt>
                <c:pt idx="8">
                  <c:v>34972</c:v>
                </c:pt>
                <c:pt idx="9">
                  <c:v>35003</c:v>
                </c:pt>
                <c:pt idx="10">
                  <c:v>35033</c:v>
                </c:pt>
                <c:pt idx="11">
                  <c:v>35064</c:v>
                </c:pt>
                <c:pt idx="12">
                  <c:v>35095</c:v>
                </c:pt>
                <c:pt idx="13">
                  <c:v>35124</c:v>
                </c:pt>
                <c:pt idx="14">
                  <c:v>35155</c:v>
                </c:pt>
                <c:pt idx="15">
                  <c:v>35185</c:v>
                </c:pt>
                <c:pt idx="16">
                  <c:v>35216</c:v>
                </c:pt>
                <c:pt idx="17">
                  <c:v>35246</c:v>
                </c:pt>
                <c:pt idx="18">
                  <c:v>35277</c:v>
                </c:pt>
                <c:pt idx="19">
                  <c:v>35308</c:v>
                </c:pt>
                <c:pt idx="20">
                  <c:v>35338</c:v>
                </c:pt>
                <c:pt idx="21">
                  <c:v>35369</c:v>
                </c:pt>
                <c:pt idx="22">
                  <c:v>35399</c:v>
                </c:pt>
                <c:pt idx="23">
                  <c:v>35430</c:v>
                </c:pt>
                <c:pt idx="24">
                  <c:v>35461</c:v>
                </c:pt>
                <c:pt idx="25">
                  <c:v>35489</c:v>
                </c:pt>
                <c:pt idx="26">
                  <c:v>35520</c:v>
                </c:pt>
                <c:pt idx="27">
                  <c:v>35550</c:v>
                </c:pt>
                <c:pt idx="28">
                  <c:v>35581</c:v>
                </c:pt>
                <c:pt idx="29">
                  <c:v>35611</c:v>
                </c:pt>
                <c:pt idx="30">
                  <c:v>35642</c:v>
                </c:pt>
                <c:pt idx="31">
                  <c:v>35673</c:v>
                </c:pt>
                <c:pt idx="32">
                  <c:v>35703</c:v>
                </c:pt>
                <c:pt idx="33">
                  <c:v>35734</c:v>
                </c:pt>
                <c:pt idx="34">
                  <c:v>35764</c:v>
                </c:pt>
                <c:pt idx="35">
                  <c:v>35795</c:v>
                </c:pt>
                <c:pt idx="36">
                  <c:v>35826</c:v>
                </c:pt>
                <c:pt idx="37">
                  <c:v>35854</c:v>
                </c:pt>
                <c:pt idx="38">
                  <c:v>35885</c:v>
                </c:pt>
                <c:pt idx="39">
                  <c:v>35915</c:v>
                </c:pt>
                <c:pt idx="40">
                  <c:v>35946</c:v>
                </c:pt>
                <c:pt idx="41">
                  <c:v>35976</c:v>
                </c:pt>
                <c:pt idx="42">
                  <c:v>36007</c:v>
                </c:pt>
                <c:pt idx="43">
                  <c:v>36038</c:v>
                </c:pt>
                <c:pt idx="44">
                  <c:v>36068</c:v>
                </c:pt>
                <c:pt idx="45">
                  <c:v>36099</c:v>
                </c:pt>
                <c:pt idx="46">
                  <c:v>36129</c:v>
                </c:pt>
                <c:pt idx="47">
                  <c:v>36160</c:v>
                </c:pt>
                <c:pt idx="48">
                  <c:v>36191</c:v>
                </c:pt>
                <c:pt idx="49">
                  <c:v>36219</c:v>
                </c:pt>
                <c:pt idx="50">
                  <c:v>36250</c:v>
                </c:pt>
                <c:pt idx="51">
                  <c:v>36280</c:v>
                </c:pt>
                <c:pt idx="52">
                  <c:v>36311</c:v>
                </c:pt>
                <c:pt idx="53">
                  <c:v>36341</c:v>
                </c:pt>
                <c:pt idx="54">
                  <c:v>36372</c:v>
                </c:pt>
                <c:pt idx="55">
                  <c:v>36403</c:v>
                </c:pt>
                <c:pt idx="56">
                  <c:v>36433</c:v>
                </c:pt>
                <c:pt idx="57">
                  <c:v>36464</c:v>
                </c:pt>
                <c:pt idx="58">
                  <c:v>36494</c:v>
                </c:pt>
                <c:pt idx="59">
                  <c:v>36525</c:v>
                </c:pt>
                <c:pt idx="60">
                  <c:v>36556</c:v>
                </c:pt>
                <c:pt idx="61">
                  <c:v>36585</c:v>
                </c:pt>
                <c:pt idx="62">
                  <c:v>36616</c:v>
                </c:pt>
                <c:pt idx="63">
                  <c:v>36646</c:v>
                </c:pt>
                <c:pt idx="64">
                  <c:v>36677</c:v>
                </c:pt>
                <c:pt idx="65">
                  <c:v>36707</c:v>
                </c:pt>
                <c:pt idx="66">
                  <c:v>36738</c:v>
                </c:pt>
                <c:pt idx="67">
                  <c:v>36769</c:v>
                </c:pt>
                <c:pt idx="68">
                  <c:v>36799</c:v>
                </c:pt>
                <c:pt idx="69">
                  <c:v>36830</c:v>
                </c:pt>
                <c:pt idx="70">
                  <c:v>36860</c:v>
                </c:pt>
                <c:pt idx="71">
                  <c:v>36891</c:v>
                </c:pt>
                <c:pt idx="72">
                  <c:v>36922</c:v>
                </c:pt>
                <c:pt idx="73">
                  <c:v>36950</c:v>
                </c:pt>
                <c:pt idx="74">
                  <c:v>36981</c:v>
                </c:pt>
                <c:pt idx="75">
                  <c:v>37011</c:v>
                </c:pt>
                <c:pt idx="76">
                  <c:v>37042</c:v>
                </c:pt>
                <c:pt idx="77">
                  <c:v>37072</c:v>
                </c:pt>
                <c:pt idx="78">
                  <c:v>37103</c:v>
                </c:pt>
                <c:pt idx="79">
                  <c:v>37134</c:v>
                </c:pt>
                <c:pt idx="80">
                  <c:v>37164</c:v>
                </c:pt>
                <c:pt idx="81">
                  <c:v>37195</c:v>
                </c:pt>
                <c:pt idx="82">
                  <c:v>37225</c:v>
                </c:pt>
                <c:pt idx="83">
                  <c:v>37256</c:v>
                </c:pt>
                <c:pt idx="84">
                  <c:v>37287</c:v>
                </c:pt>
                <c:pt idx="85">
                  <c:v>37315</c:v>
                </c:pt>
                <c:pt idx="86">
                  <c:v>37346</c:v>
                </c:pt>
                <c:pt idx="87">
                  <c:v>37376</c:v>
                </c:pt>
                <c:pt idx="88">
                  <c:v>37407</c:v>
                </c:pt>
                <c:pt idx="89">
                  <c:v>37437</c:v>
                </c:pt>
                <c:pt idx="90">
                  <c:v>37468</c:v>
                </c:pt>
                <c:pt idx="91">
                  <c:v>37499</c:v>
                </c:pt>
                <c:pt idx="92">
                  <c:v>37529</c:v>
                </c:pt>
                <c:pt idx="93">
                  <c:v>37560</c:v>
                </c:pt>
                <c:pt idx="94">
                  <c:v>37590</c:v>
                </c:pt>
                <c:pt idx="95">
                  <c:v>37621</c:v>
                </c:pt>
                <c:pt idx="96">
                  <c:v>37652</c:v>
                </c:pt>
                <c:pt idx="97">
                  <c:v>37680</c:v>
                </c:pt>
                <c:pt idx="98">
                  <c:v>37711</c:v>
                </c:pt>
                <c:pt idx="99">
                  <c:v>37741</c:v>
                </c:pt>
                <c:pt idx="100">
                  <c:v>37772</c:v>
                </c:pt>
                <c:pt idx="101">
                  <c:v>37802</c:v>
                </c:pt>
                <c:pt idx="102">
                  <c:v>37833</c:v>
                </c:pt>
                <c:pt idx="103">
                  <c:v>37864</c:v>
                </c:pt>
                <c:pt idx="104">
                  <c:v>37894</c:v>
                </c:pt>
                <c:pt idx="105">
                  <c:v>37925</c:v>
                </c:pt>
                <c:pt idx="106">
                  <c:v>37955</c:v>
                </c:pt>
                <c:pt idx="107">
                  <c:v>37986</c:v>
                </c:pt>
                <c:pt idx="108">
                  <c:v>38017</c:v>
                </c:pt>
                <c:pt idx="109">
                  <c:v>38046</c:v>
                </c:pt>
                <c:pt idx="110">
                  <c:v>38077</c:v>
                </c:pt>
                <c:pt idx="111">
                  <c:v>38107</c:v>
                </c:pt>
                <c:pt idx="112">
                  <c:v>38138</c:v>
                </c:pt>
                <c:pt idx="113">
                  <c:v>38168</c:v>
                </c:pt>
                <c:pt idx="114">
                  <c:v>38199</c:v>
                </c:pt>
                <c:pt idx="115">
                  <c:v>38230</c:v>
                </c:pt>
                <c:pt idx="116">
                  <c:v>38260</c:v>
                </c:pt>
                <c:pt idx="117">
                  <c:v>38291</c:v>
                </c:pt>
                <c:pt idx="118">
                  <c:v>38321</c:v>
                </c:pt>
                <c:pt idx="119">
                  <c:v>38352</c:v>
                </c:pt>
                <c:pt idx="120">
                  <c:v>38383</c:v>
                </c:pt>
                <c:pt idx="121">
                  <c:v>38411</c:v>
                </c:pt>
                <c:pt idx="122">
                  <c:v>38442</c:v>
                </c:pt>
                <c:pt idx="123">
                  <c:v>38472</c:v>
                </c:pt>
                <c:pt idx="124">
                  <c:v>38503</c:v>
                </c:pt>
                <c:pt idx="125">
                  <c:v>38533</c:v>
                </c:pt>
                <c:pt idx="126">
                  <c:v>38564</c:v>
                </c:pt>
                <c:pt idx="127">
                  <c:v>38595</c:v>
                </c:pt>
                <c:pt idx="128">
                  <c:v>38625</c:v>
                </c:pt>
                <c:pt idx="129">
                  <c:v>38656</c:v>
                </c:pt>
                <c:pt idx="130">
                  <c:v>38686</c:v>
                </c:pt>
                <c:pt idx="131">
                  <c:v>38717</c:v>
                </c:pt>
                <c:pt idx="132">
                  <c:v>38748</c:v>
                </c:pt>
                <c:pt idx="133">
                  <c:v>38776</c:v>
                </c:pt>
                <c:pt idx="134">
                  <c:v>38807</c:v>
                </c:pt>
                <c:pt idx="135">
                  <c:v>38837</c:v>
                </c:pt>
                <c:pt idx="136">
                  <c:v>38868</c:v>
                </c:pt>
                <c:pt idx="137">
                  <c:v>38898</c:v>
                </c:pt>
                <c:pt idx="138">
                  <c:v>38929</c:v>
                </c:pt>
                <c:pt idx="139">
                  <c:v>38960</c:v>
                </c:pt>
                <c:pt idx="140">
                  <c:v>38990</c:v>
                </c:pt>
                <c:pt idx="141">
                  <c:v>39021</c:v>
                </c:pt>
                <c:pt idx="142">
                  <c:v>39051</c:v>
                </c:pt>
                <c:pt idx="143">
                  <c:v>39082</c:v>
                </c:pt>
                <c:pt idx="144">
                  <c:v>39113</c:v>
                </c:pt>
                <c:pt idx="145">
                  <c:v>39141</c:v>
                </c:pt>
                <c:pt idx="146">
                  <c:v>39172</c:v>
                </c:pt>
                <c:pt idx="147">
                  <c:v>39202</c:v>
                </c:pt>
                <c:pt idx="148">
                  <c:v>39233</c:v>
                </c:pt>
                <c:pt idx="149">
                  <c:v>39263</c:v>
                </c:pt>
                <c:pt idx="150">
                  <c:v>39294</c:v>
                </c:pt>
                <c:pt idx="151">
                  <c:v>39325</c:v>
                </c:pt>
                <c:pt idx="152">
                  <c:v>39355</c:v>
                </c:pt>
                <c:pt idx="153">
                  <c:v>39386</c:v>
                </c:pt>
                <c:pt idx="154">
                  <c:v>39416</c:v>
                </c:pt>
                <c:pt idx="155">
                  <c:v>39447</c:v>
                </c:pt>
                <c:pt idx="156">
                  <c:v>39478</c:v>
                </c:pt>
                <c:pt idx="157">
                  <c:v>39507</c:v>
                </c:pt>
                <c:pt idx="158">
                  <c:v>39538</c:v>
                </c:pt>
                <c:pt idx="159">
                  <c:v>39568</c:v>
                </c:pt>
                <c:pt idx="160">
                  <c:v>39599</c:v>
                </c:pt>
                <c:pt idx="161">
                  <c:v>39629</c:v>
                </c:pt>
                <c:pt idx="162">
                  <c:v>39660</c:v>
                </c:pt>
                <c:pt idx="163">
                  <c:v>39691</c:v>
                </c:pt>
                <c:pt idx="164">
                  <c:v>39721</c:v>
                </c:pt>
                <c:pt idx="165">
                  <c:v>39752</c:v>
                </c:pt>
                <c:pt idx="166">
                  <c:v>39782</c:v>
                </c:pt>
                <c:pt idx="167">
                  <c:v>39813</c:v>
                </c:pt>
                <c:pt idx="168">
                  <c:v>39844</c:v>
                </c:pt>
                <c:pt idx="169">
                  <c:v>39872</c:v>
                </c:pt>
                <c:pt idx="170">
                  <c:v>39903</c:v>
                </c:pt>
                <c:pt idx="171">
                  <c:v>39933</c:v>
                </c:pt>
                <c:pt idx="172">
                  <c:v>39964</c:v>
                </c:pt>
                <c:pt idx="173">
                  <c:v>39994</c:v>
                </c:pt>
                <c:pt idx="174">
                  <c:v>40025</c:v>
                </c:pt>
                <c:pt idx="175">
                  <c:v>40056</c:v>
                </c:pt>
                <c:pt idx="176">
                  <c:v>40086</c:v>
                </c:pt>
                <c:pt idx="177">
                  <c:v>40117</c:v>
                </c:pt>
                <c:pt idx="178">
                  <c:v>40147</c:v>
                </c:pt>
                <c:pt idx="179">
                  <c:v>40178</c:v>
                </c:pt>
                <c:pt idx="180">
                  <c:v>40209</c:v>
                </c:pt>
                <c:pt idx="181">
                  <c:v>40237</c:v>
                </c:pt>
                <c:pt idx="182">
                  <c:v>40268</c:v>
                </c:pt>
                <c:pt idx="183">
                  <c:v>40298</c:v>
                </c:pt>
                <c:pt idx="184">
                  <c:v>40329</c:v>
                </c:pt>
                <c:pt idx="185">
                  <c:v>40359</c:v>
                </c:pt>
                <c:pt idx="186">
                  <c:v>40390</c:v>
                </c:pt>
                <c:pt idx="187">
                  <c:v>40421</c:v>
                </c:pt>
                <c:pt idx="188">
                  <c:v>40451</c:v>
                </c:pt>
                <c:pt idx="189">
                  <c:v>40482</c:v>
                </c:pt>
                <c:pt idx="190">
                  <c:v>40512</c:v>
                </c:pt>
                <c:pt idx="191">
                  <c:v>40543</c:v>
                </c:pt>
                <c:pt idx="192">
                  <c:v>40574</c:v>
                </c:pt>
                <c:pt idx="193">
                  <c:v>40602</c:v>
                </c:pt>
                <c:pt idx="194">
                  <c:v>40633</c:v>
                </c:pt>
                <c:pt idx="195">
                  <c:v>40663</c:v>
                </c:pt>
                <c:pt idx="196">
                  <c:v>40694</c:v>
                </c:pt>
                <c:pt idx="197">
                  <c:v>40724</c:v>
                </c:pt>
                <c:pt idx="198">
                  <c:v>40755</c:v>
                </c:pt>
                <c:pt idx="199">
                  <c:v>40786</c:v>
                </c:pt>
                <c:pt idx="200">
                  <c:v>40816</c:v>
                </c:pt>
                <c:pt idx="201">
                  <c:v>40847</c:v>
                </c:pt>
                <c:pt idx="202">
                  <c:v>40877</c:v>
                </c:pt>
                <c:pt idx="203">
                  <c:v>40908</c:v>
                </c:pt>
                <c:pt idx="204">
                  <c:v>40939</c:v>
                </c:pt>
                <c:pt idx="205">
                  <c:v>40968</c:v>
                </c:pt>
                <c:pt idx="206">
                  <c:v>40999</c:v>
                </c:pt>
                <c:pt idx="207">
                  <c:v>41029</c:v>
                </c:pt>
                <c:pt idx="208">
                  <c:v>41060</c:v>
                </c:pt>
                <c:pt idx="209">
                  <c:v>41090</c:v>
                </c:pt>
                <c:pt idx="210">
                  <c:v>41121</c:v>
                </c:pt>
                <c:pt idx="211">
                  <c:v>41152</c:v>
                </c:pt>
                <c:pt idx="212">
                  <c:v>41182</c:v>
                </c:pt>
                <c:pt idx="213">
                  <c:v>41213</c:v>
                </c:pt>
                <c:pt idx="214">
                  <c:v>41243</c:v>
                </c:pt>
                <c:pt idx="215">
                  <c:v>41274</c:v>
                </c:pt>
                <c:pt idx="216">
                  <c:v>41305</c:v>
                </c:pt>
                <c:pt idx="217">
                  <c:v>41333</c:v>
                </c:pt>
                <c:pt idx="218">
                  <c:v>41364</c:v>
                </c:pt>
                <c:pt idx="219">
                  <c:v>41394</c:v>
                </c:pt>
                <c:pt idx="220">
                  <c:v>41425</c:v>
                </c:pt>
                <c:pt idx="221">
                  <c:v>41455</c:v>
                </c:pt>
              </c:numCache>
            </c:numRef>
          </c:cat>
          <c:val>
            <c:numRef>
              <c:f>Sheet2!$D$10:$D$231</c:f>
              <c:numCache>
                <c:formatCode>General</c:formatCode>
                <c:ptCount val="222"/>
                <c:pt idx="27">
                  <c:v>500</c:v>
                </c:pt>
                <c:pt idx="51">
                  <c:v>500</c:v>
                </c:pt>
                <c:pt idx="146">
                  <c:v>500</c:v>
                </c:pt>
                <c:pt idx="190">
                  <c:v>500</c:v>
                </c:pt>
                <c:pt idx="214">
                  <c:v>500</c:v>
                </c:pt>
                <c:pt idx="217">
                  <c:v>500</c:v>
                </c:pt>
              </c:numCache>
            </c:numRef>
          </c:val>
        </c:ser>
        <c:axId val="161321344"/>
        <c:axId val="161322880"/>
      </c:barChart>
      <c:lineChart>
        <c:grouping val="standard"/>
        <c:ser>
          <c:idx val="0"/>
          <c:order val="0"/>
          <c:tx>
            <c:v>HK property mkt price index-private domestic (1999=100)</c:v>
          </c:tx>
          <c:marker>
            <c:symbol val="none"/>
          </c:marker>
          <c:cat>
            <c:numRef>
              <c:f>Sheet2!$B$10:$B$231</c:f>
              <c:numCache>
                <c:formatCode>yyyymm</c:formatCode>
                <c:ptCount val="222"/>
                <c:pt idx="0">
                  <c:v>34730</c:v>
                </c:pt>
                <c:pt idx="1">
                  <c:v>34758</c:v>
                </c:pt>
                <c:pt idx="2">
                  <c:v>34789</c:v>
                </c:pt>
                <c:pt idx="3">
                  <c:v>34819</c:v>
                </c:pt>
                <c:pt idx="4">
                  <c:v>34850</c:v>
                </c:pt>
                <c:pt idx="5">
                  <c:v>34880</c:v>
                </c:pt>
                <c:pt idx="6">
                  <c:v>34911</c:v>
                </c:pt>
                <c:pt idx="7">
                  <c:v>34942</c:v>
                </c:pt>
                <c:pt idx="8">
                  <c:v>34972</c:v>
                </c:pt>
                <c:pt idx="9">
                  <c:v>35003</c:v>
                </c:pt>
                <c:pt idx="10">
                  <c:v>35033</c:v>
                </c:pt>
                <c:pt idx="11">
                  <c:v>35064</c:v>
                </c:pt>
                <c:pt idx="12">
                  <c:v>35095</c:v>
                </c:pt>
                <c:pt idx="13">
                  <c:v>35124</c:v>
                </c:pt>
                <c:pt idx="14">
                  <c:v>35155</c:v>
                </c:pt>
                <c:pt idx="15">
                  <c:v>35185</c:v>
                </c:pt>
                <c:pt idx="16">
                  <c:v>35216</c:v>
                </c:pt>
                <c:pt idx="17">
                  <c:v>35246</c:v>
                </c:pt>
                <c:pt idx="18">
                  <c:v>35277</c:v>
                </c:pt>
                <c:pt idx="19">
                  <c:v>35308</c:v>
                </c:pt>
                <c:pt idx="20">
                  <c:v>35338</c:v>
                </c:pt>
                <c:pt idx="21">
                  <c:v>35369</c:v>
                </c:pt>
                <c:pt idx="22">
                  <c:v>35399</c:v>
                </c:pt>
                <c:pt idx="23">
                  <c:v>35430</c:v>
                </c:pt>
                <c:pt idx="24">
                  <c:v>35461</c:v>
                </c:pt>
                <c:pt idx="25">
                  <c:v>35489</c:v>
                </c:pt>
                <c:pt idx="26">
                  <c:v>35520</c:v>
                </c:pt>
                <c:pt idx="27">
                  <c:v>35550</c:v>
                </c:pt>
                <c:pt idx="28">
                  <c:v>35581</c:v>
                </c:pt>
                <c:pt idx="29">
                  <c:v>35611</c:v>
                </c:pt>
                <c:pt idx="30">
                  <c:v>35642</c:v>
                </c:pt>
                <c:pt idx="31">
                  <c:v>35673</c:v>
                </c:pt>
                <c:pt idx="32">
                  <c:v>35703</c:v>
                </c:pt>
                <c:pt idx="33">
                  <c:v>35734</c:v>
                </c:pt>
                <c:pt idx="34">
                  <c:v>35764</c:v>
                </c:pt>
                <c:pt idx="35">
                  <c:v>35795</c:v>
                </c:pt>
                <c:pt idx="36">
                  <c:v>35826</c:v>
                </c:pt>
                <c:pt idx="37">
                  <c:v>35854</c:v>
                </c:pt>
                <c:pt idx="38">
                  <c:v>35885</c:v>
                </c:pt>
                <c:pt idx="39">
                  <c:v>35915</c:v>
                </c:pt>
                <c:pt idx="40">
                  <c:v>35946</c:v>
                </c:pt>
                <c:pt idx="41">
                  <c:v>35976</c:v>
                </c:pt>
                <c:pt idx="42">
                  <c:v>36007</c:v>
                </c:pt>
                <c:pt idx="43">
                  <c:v>36038</c:v>
                </c:pt>
                <c:pt idx="44">
                  <c:v>36068</c:v>
                </c:pt>
                <c:pt idx="45">
                  <c:v>36099</c:v>
                </c:pt>
                <c:pt idx="46">
                  <c:v>36129</c:v>
                </c:pt>
                <c:pt idx="47">
                  <c:v>36160</c:v>
                </c:pt>
                <c:pt idx="48">
                  <c:v>36191</c:v>
                </c:pt>
                <c:pt idx="49">
                  <c:v>36219</c:v>
                </c:pt>
                <c:pt idx="50">
                  <c:v>36250</c:v>
                </c:pt>
                <c:pt idx="51">
                  <c:v>36280</c:v>
                </c:pt>
                <c:pt idx="52">
                  <c:v>36311</c:v>
                </c:pt>
                <c:pt idx="53">
                  <c:v>36341</c:v>
                </c:pt>
                <c:pt idx="54">
                  <c:v>36372</c:v>
                </c:pt>
                <c:pt idx="55">
                  <c:v>36403</c:v>
                </c:pt>
                <c:pt idx="56">
                  <c:v>36433</c:v>
                </c:pt>
                <c:pt idx="57">
                  <c:v>36464</c:v>
                </c:pt>
                <c:pt idx="58">
                  <c:v>36494</c:v>
                </c:pt>
                <c:pt idx="59">
                  <c:v>36525</c:v>
                </c:pt>
                <c:pt idx="60">
                  <c:v>36556</c:v>
                </c:pt>
                <c:pt idx="61">
                  <c:v>36585</c:v>
                </c:pt>
                <c:pt idx="62">
                  <c:v>36616</c:v>
                </c:pt>
                <c:pt idx="63">
                  <c:v>36646</c:v>
                </c:pt>
                <c:pt idx="64">
                  <c:v>36677</c:v>
                </c:pt>
                <c:pt idx="65">
                  <c:v>36707</c:v>
                </c:pt>
                <c:pt idx="66">
                  <c:v>36738</c:v>
                </c:pt>
                <c:pt idx="67">
                  <c:v>36769</c:v>
                </c:pt>
                <c:pt idx="68">
                  <c:v>36799</c:v>
                </c:pt>
                <c:pt idx="69">
                  <c:v>36830</c:v>
                </c:pt>
                <c:pt idx="70">
                  <c:v>36860</c:v>
                </c:pt>
                <c:pt idx="71">
                  <c:v>36891</c:v>
                </c:pt>
                <c:pt idx="72">
                  <c:v>36922</c:v>
                </c:pt>
                <c:pt idx="73">
                  <c:v>36950</c:v>
                </c:pt>
                <c:pt idx="74">
                  <c:v>36981</c:v>
                </c:pt>
                <c:pt idx="75">
                  <c:v>37011</c:v>
                </c:pt>
                <c:pt idx="76">
                  <c:v>37042</c:v>
                </c:pt>
                <c:pt idx="77">
                  <c:v>37072</c:v>
                </c:pt>
                <c:pt idx="78">
                  <c:v>37103</c:v>
                </c:pt>
                <c:pt idx="79">
                  <c:v>37134</c:v>
                </c:pt>
                <c:pt idx="80">
                  <c:v>37164</c:v>
                </c:pt>
                <c:pt idx="81">
                  <c:v>37195</c:v>
                </c:pt>
                <c:pt idx="82">
                  <c:v>37225</c:v>
                </c:pt>
                <c:pt idx="83">
                  <c:v>37256</c:v>
                </c:pt>
                <c:pt idx="84">
                  <c:v>37287</c:v>
                </c:pt>
                <c:pt idx="85">
                  <c:v>37315</c:v>
                </c:pt>
                <c:pt idx="86">
                  <c:v>37346</c:v>
                </c:pt>
                <c:pt idx="87">
                  <c:v>37376</c:v>
                </c:pt>
                <c:pt idx="88">
                  <c:v>37407</c:v>
                </c:pt>
                <c:pt idx="89">
                  <c:v>37437</c:v>
                </c:pt>
                <c:pt idx="90">
                  <c:v>37468</c:v>
                </c:pt>
                <c:pt idx="91">
                  <c:v>37499</c:v>
                </c:pt>
                <c:pt idx="92">
                  <c:v>37529</c:v>
                </c:pt>
                <c:pt idx="93">
                  <c:v>37560</c:v>
                </c:pt>
                <c:pt idx="94">
                  <c:v>37590</c:v>
                </c:pt>
                <c:pt idx="95">
                  <c:v>37621</c:v>
                </c:pt>
                <c:pt idx="96">
                  <c:v>37652</c:v>
                </c:pt>
                <c:pt idx="97">
                  <c:v>37680</c:v>
                </c:pt>
                <c:pt idx="98">
                  <c:v>37711</c:v>
                </c:pt>
                <c:pt idx="99">
                  <c:v>37741</c:v>
                </c:pt>
                <c:pt idx="100">
                  <c:v>37772</c:v>
                </c:pt>
                <c:pt idx="101">
                  <c:v>37802</c:v>
                </c:pt>
                <c:pt idx="102">
                  <c:v>37833</c:v>
                </c:pt>
                <c:pt idx="103">
                  <c:v>37864</c:v>
                </c:pt>
                <c:pt idx="104">
                  <c:v>37894</c:v>
                </c:pt>
                <c:pt idx="105">
                  <c:v>37925</c:v>
                </c:pt>
                <c:pt idx="106">
                  <c:v>37955</c:v>
                </c:pt>
                <c:pt idx="107">
                  <c:v>37986</c:v>
                </c:pt>
                <c:pt idx="108">
                  <c:v>38017</c:v>
                </c:pt>
                <c:pt idx="109">
                  <c:v>38046</c:v>
                </c:pt>
                <c:pt idx="110">
                  <c:v>38077</c:v>
                </c:pt>
                <c:pt idx="111">
                  <c:v>38107</c:v>
                </c:pt>
                <c:pt idx="112">
                  <c:v>38138</c:v>
                </c:pt>
                <c:pt idx="113">
                  <c:v>38168</c:v>
                </c:pt>
                <c:pt idx="114">
                  <c:v>38199</c:v>
                </c:pt>
                <c:pt idx="115">
                  <c:v>38230</c:v>
                </c:pt>
                <c:pt idx="116">
                  <c:v>38260</c:v>
                </c:pt>
                <c:pt idx="117">
                  <c:v>38291</c:v>
                </c:pt>
                <c:pt idx="118">
                  <c:v>38321</c:v>
                </c:pt>
                <c:pt idx="119">
                  <c:v>38352</c:v>
                </c:pt>
                <c:pt idx="120">
                  <c:v>38383</c:v>
                </c:pt>
                <c:pt idx="121">
                  <c:v>38411</c:v>
                </c:pt>
                <c:pt idx="122">
                  <c:v>38442</c:v>
                </c:pt>
                <c:pt idx="123">
                  <c:v>38472</c:v>
                </c:pt>
                <c:pt idx="124">
                  <c:v>38503</c:v>
                </c:pt>
                <c:pt idx="125">
                  <c:v>38533</c:v>
                </c:pt>
                <c:pt idx="126">
                  <c:v>38564</c:v>
                </c:pt>
                <c:pt idx="127">
                  <c:v>38595</c:v>
                </c:pt>
                <c:pt idx="128">
                  <c:v>38625</c:v>
                </c:pt>
                <c:pt idx="129">
                  <c:v>38656</c:v>
                </c:pt>
                <c:pt idx="130">
                  <c:v>38686</c:v>
                </c:pt>
                <c:pt idx="131">
                  <c:v>38717</c:v>
                </c:pt>
                <c:pt idx="132">
                  <c:v>38748</c:v>
                </c:pt>
                <c:pt idx="133">
                  <c:v>38776</c:v>
                </c:pt>
                <c:pt idx="134">
                  <c:v>38807</c:v>
                </c:pt>
                <c:pt idx="135">
                  <c:v>38837</c:v>
                </c:pt>
                <c:pt idx="136">
                  <c:v>38868</c:v>
                </c:pt>
                <c:pt idx="137">
                  <c:v>38898</c:v>
                </c:pt>
                <c:pt idx="138">
                  <c:v>38929</c:v>
                </c:pt>
                <c:pt idx="139">
                  <c:v>38960</c:v>
                </c:pt>
                <c:pt idx="140">
                  <c:v>38990</c:v>
                </c:pt>
                <c:pt idx="141">
                  <c:v>39021</c:v>
                </c:pt>
                <c:pt idx="142">
                  <c:v>39051</c:v>
                </c:pt>
                <c:pt idx="143">
                  <c:v>39082</c:v>
                </c:pt>
                <c:pt idx="144">
                  <c:v>39113</c:v>
                </c:pt>
                <c:pt idx="145">
                  <c:v>39141</c:v>
                </c:pt>
                <c:pt idx="146">
                  <c:v>39172</c:v>
                </c:pt>
                <c:pt idx="147">
                  <c:v>39202</c:v>
                </c:pt>
                <c:pt idx="148">
                  <c:v>39233</c:v>
                </c:pt>
                <c:pt idx="149">
                  <c:v>39263</c:v>
                </c:pt>
                <c:pt idx="150">
                  <c:v>39294</c:v>
                </c:pt>
                <c:pt idx="151">
                  <c:v>39325</c:v>
                </c:pt>
                <c:pt idx="152">
                  <c:v>39355</c:v>
                </c:pt>
                <c:pt idx="153">
                  <c:v>39386</c:v>
                </c:pt>
                <c:pt idx="154">
                  <c:v>39416</c:v>
                </c:pt>
                <c:pt idx="155">
                  <c:v>39447</c:v>
                </c:pt>
                <c:pt idx="156">
                  <c:v>39478</c:v>
                </c:pt>
                <c:pt idx="157">
                  <c:v>39507</c:v>
                </c:pt>
                <c:pt idx="158">
                  <c:v>39538</c:v>
                </c:pt>
                <c:pt idx="159">
                  <c:v>39568</c:v>
                </c:pt>
                <c:pt idx="160">
                  <c:v>39599</c:v>
                </c:pt>
                <c:pt idx="161">
                  <c:v>39629</c:v>
                </c:pt>
                <c:pt idx="162">
                  <c:v>39660</c:v>
                </c:pt>
                <c:pt idx="163">
                  <c:v>39691</c:v>
                </c:pt>
                <c:pt idx="164">
                  <c:v>39721</c:v>
                </c:pt>
                <c:pt idx="165">
                  <c:v>39752</c:v>
                </c:pt>
                <c:pt idx="166">
                  <c:v>39782</c:v>
                </c:pt>
                <c:pt idx="167">
                  <c:v>39813</c:v>
                </c:pt>
                <c:pt idx="168">
                  <c:v>39844</c:v>
                </c:pt>
                <c:pt idx="169">
                  <c:v>39872</c:v>
                </c:pt>
                <c:pt idx="170">
                  <c:v>39903</c:v>
                </c:pt>
                <c:pt idx="171">
                  <c:v>39933</c:v>
                </c:pt>
                <c:pt idx="172">
                  <c:v>39964</c:v>
                </c:pt>
                <c:pt idx="173">
                  <c:v>39994</c:v>
                </c:pt>
                <c:pt idx="174">
                  <c:v>40025</c:v>
                </c:pt>
                <c:pt idx="175">
                  <c:v>40056</c:v>
                </c:pt>
                <c:pt idx="176">
                  <c:v>40086</c:v>
                </c:pt>
                <c:pt idx="177">
                  <c:v>40117</c:v>
                </c:pt>
                <c:pt idx="178">
                  <c:v>40147</c:v>
                </c:pt>
                <c:pt idx="179">
                  <c:v>40178</c:v>
                </c:pt>
                <c:pt idx="180">
                  <c:v>40209</c:v>
                </c:pt>
                <c:pt idx="181">
                  <c:v>40237</c:v>
                </c:pt>
                <c:pt idx="182">
                  <c:v>40268</c:v>
                </c:pt>
                <c:pt idx="183">
                  <c:v>40298</c:v>
                </c:pt>
                <c:pt idx="184">
                  <c:v>40329</c:v>
                </c:pt>
                <c:pt idx="185">
                  <c:v>40359</c:v>
                </c:pt>
                <c:pt idx="186">
                  <c:v>40390</c:v>
                </c:pt>
                <c:pt idx="187">
                  <c:v>40421</c:v>
                </c:pt>
                <c:pt idx="188">
                  <c:v>40451</c:v>
                </c:pt>
                <c:pt idx="189">
                  <c:v>40482</c:v>
                </c:pt>
                <c:pt idx="190">
                  <c:v>40512</c:v>
                </c:pt>
                <c:pt idx="191">
                  <c:v>40543</c:v>
                </c:pt>
                <c:pt idx="192">
                  <c:v>40574</c:v>
                </c:pt>
                <c:pt idx="193">
                  <c:v>40602</c:v>
                </c:pt>
                <c:pt idx="194">
                  <c:v>40633</c:v>
                </c:pt>
                <c:pt idx="195">
                  <c:v>40663</c:v>
                </c:pt>
                <c:pt idx="196">
                  <c:v>40694</c:v>
                </c:pt>
                <c:pt idx="197">
                  <c:v>40724</c:v>
                </c:pt>
                <c:pt idx="198">
                  <c:v>40755</c:v>
                </c:pt>
                <c:pt idx="199">
                  <c:v>40786</c:v>
                </c:pt>
                <c:pt idx="200">
                  <c:v>40816</c:v>
                </c:pt>
                <c:pt idx="201">
                  <c:v>40847</c:v>
                </c:pt>
                <c:pt idx="202">
                  <c:v>40877</c:v>
                </c:pt>
                <c:pt idx="203">
                  <c:v>40908</c:v>
                </c:pt>
                <c:pt idx="204">
                  <c:v>40939</c:v>
                </c:pt>
                <c:pt idx="205">
                  <c:v>40968</c:v>
                </c:pt>
                <c:pt idx="206">
                  <c:v>40999</c:v>
                </c:pt>
                <c:pt idx="207">
                  <c:v>41029</c:v>
                </c:pt>
                <c:pt idx="208">
                  <c:v>41060</c:v>
                </c:pt>
                <c:pt idx="209">
                  <c:v>41090</c:v>
                </c:pt>
                <c:pt idx="210">
                  <c:v>41121</c:v>
                </c:pt>
                <c:pt idx="211">
                  <c:v>41152</c:v>
                </c:pt>
                <c:pt idx="212">
                  <c:v>41182</c:v>
                </c:pt>
                <c:pt idx="213">
                  <c:v>41213</c:v>
                </c:pt>
                <c:pt idx="214">
                  <c:v>41243</c:v>
                </c:pt>
                <c:pt idx="215">
                  <c:v>41274</c:v>
                </c:pt>
                <c:pt idx="216">
                  <c:v>41305</c:v>
                </c:pt>
                <c:pt idx="217">
                  <c:v>41333</c:v>
                </c:pt>
                <c:pt idx="218">
                  <c:v>41364</c:v>
                </c:pt>
                <c:pt idx="219">
                  <c:v>41394</c:v>
                </c:pt>
                <c:pt idx="220">
                  <c:v>41425</c:v>
                </c:pt>
                <c:pt idx="221">
                  <c:v>41455</c:v>
                </c:pt>
              </c:numCache>
            </c:numRef>
          </c:cat>
          <c:val>
            <c:numRef>
              <c:f>Sheet2!$C$10:$C$231</c:f>
              <c:numCache>
                <c:formatCode>0.0</c:formatCode>
                <c:ptCount val="222"/>
                <c:pt idx="0">
                  <c:v>110</c:v>
                </c:pt>
                <c:pt idx="1">
                  <c:v>112.4</c:v>
                </c:pt>
                <c:pt idx="2">
                  <c:v>113.3</c:v>
                </c:pt>
                <c:pt idx="3">
                  <c:v>112.7</c:v>
                </c:pt>
                <c:pt idx="4">
                  <c:v>110.1</c:v>
                </c:pt>
                <c:pt idx="5">
                  <c:v>108.2</c:v>
                </c:pt>
                <c:pt idx="6">
                  <c:v>106.4</c:v>
                </c:pt>
                <c:pt idx="7">
                  <c:v>105</c:v>
                </c:pt>
                <c:pt idx="8">
                  <c:v>101.6</c:v>
                </c:pt>
                <c:pt idx="9">
                  <c:v>100.8</c:v>
                </c:pt>
                <c:pt idx="10">
                  <c:v>103.2</c:v>
                </c:pt>
                <c:pt idx="11">
                  <c:v>103.9</c:v>
                </c:pt>
                <c:pt idx="12">
                  <c:v>105.2</c:v>
                </c:pt>
                <c:pt idx="13">
                  <c:v>108.5</c:v>
                </c:pt>
                <c:pt idx="14">
                  <c:v>112.8</c:v>
                </c:pt>
                <c:pt idx="15">
                  <c:v>112.1</c:v>
                </c:pt>
                <c:pt idx="16">
                  <c:v>113.5</c:v>
                </c:pt>
                <c:pt idx="17">
                  <c:v>115</c:v>
                </c:pt>
                <c:pt idx="18">
                  <c:v>114.6</c:v>
                </c:pt>
                <c:pt idx="19">
                  <c:v>117.4</c:v>
                </c:pt>
                <c:pt idx="20">
                  <c:v>118.2</c:v>
                </c:pt>
                <c:pt idx="21">
                  <c:v>123.1</c:v>
                </c:pt>
                <c:pt idx="22">
                  <c:v>128</c:v>
                </c:pt>
                <c:pt idx="23">
                  <c:v>134.5</c:v>
                </c:pt>
                <c:pt idx="24">
                  <c:v>142.69999999999999</c:v>
                </c:pt>
                <c:pt idx="25">
                  <c:v>154.30000000000001</c:v>
                </c:pt>
                <c:pt idx="26">
                  <c:v>162.19999999999999</c:v>
                </c:pt>
                <c:pt idx="27">
                  <c:v>157</c:v>
                </c:pt>
                <c:pt idx="28">
                  <c:v>172.3</c:v>
                </c:pt>
                <c:pt idx="29">
                  <c:v>172</c:v>
                </c:pt>
                <c:pt idx="30">
                  <c:v>167.2</c:v>
                </c:pt>
                <c:pt idx="31">
                  <c:v>171.1</c:v>
                </c:pt>
                <c:pt idx="32">
                  <c:v>170.3</c:v>
                </c:pt>
                <c:pt idx="33">
                  <c:v>172.9</c:v>
                </c:pt>
                <c:pt idx="34">
                  <c:v>160.5</c:v>
                </c:pt>
                <c:pt idx="35">
                  <c:v>155</c:v>
                </c:pt>
                <c:pt idx="36">
                  <c:v>143.69999999999999</c:v>
                </c:pt>
                <c:pt idx="37">
                  <c:v>136.6</c:v>
                </c:pt>
                <c:pt idx="38">
                  <c:v>138.69999999999999</c:v>
                </c:pt>
                <c:pt idx="39">
                  <c:v>134.30000000000001</c:v>
                </c:pt>
                <c:pt idx="40">
                  <c:v>127.6</c:v>
                </c:pt>
                <c:pt idx="41">
                  <c:v>112.5</c:v>
                </c:pt>
                <c:pt idx="42">
                  <c:v>108</c:v>
                </c:pt>
                <c:pt idx="43">
                  <c:v>104.5</c:v>
                </c:pt>
                <c:pt idx="44">
                  <c:v>98.5</c:v>
                </c:pt>
                <c:pt idx="45">
                  <c:v>95.6</c:v>
                </c:pt>
                <c:pt idx="46">
                  <c:v>100.3</c:v>
                </c:pt>
                <c:pt idx="47">
                  <c:v>104.6</c:v>
                </c:pt>
                <c:pt idx="48">
                  <c:v>103.8</c:v>
                </c:pt>
                <c:pt idx="49">
                  <c:v>102</c:v>
                </c:pt>
                <c:pt idx="50">
                  <c:v>101.7</c:v>
                </c:pt>
                <c:pt idx="51">
                  <c:v>102</c:v>
                </c:pt>
                <c:pt idx="52">
                  <c:v>102.9</c:v>
                </c:pt>
                <c:pt idx="53">
                  <c:v>102.3</c:v>
                </c:pt>
                <c:pt idx="54">
                  <c:v>101.6</c:v>
                </c:pt>
                <c:pt idx="55">
                  <c:v>100.5</c:v>
                </c:pt>
                <c:pt idx="56">
                  <c:v>97.1</c:v>
                </c:pt>
                <c:pt idx="57">
                  <c:v>95.8</c:v>
                </c:pt>
                <c:pt idx="58">
                  <c:v>94.3</c:v>
                </c:pt>
                <c:pt idx="59">
                  <c:v>95.7</c:v>
                </c:pt>
                <c:pt idx="60">
                  <c:v>97.5</c:v>
                </c:pt>
                <c:pt idx="61">
                  <c:v>97.5</c:v>
                </c:pt>
                <c:pt idx="62">
                  <c:v>95.3</c:v>
                </c:pt>
                <c:pt idx="63">
                  <c:v>93.9</c:v>
                </c:pt>
                <c:pt idx="64">
                  <c:v>90.3</c:v>
                </c:pt>
                <c:pt idx="65">
                  <c:v>86</c:v>
                </c:pt>
                <c:pt idx="66">
                  <c:v>86.6</c:v>
                </c:pt>
                <c:pt idx="67">
                  <c:v>87.2</c:v>
                </c:pt>
                <c:pt idx="68">
                  <c:v>88.2</c:v>
                </c:pt>
                <c:pt idx="69">
                  <c:v>87</c:v>
                </c:pt>
                <c:pt idx="70">
                  <c:v>83.7</c:v>
                </c:pt>
                <c:pt idx="71">
                  <c:v>81.8</c:v>
                </c:pt>
                <c:pt idx="72">
                  <c:v>80.7</c:v>
                </c:pt>
                <c:pt idx="73">
                  <c:v>80.2</c:v>
                </c:pt>
                <c:pt idx="74">
                  <c:v>82.1</c:v>
                </c:pt>
                <c:pt idx="75">
                  <c:v>82.2</c:v>
                </c:pt>
                <c:pt idx="76">
                  <c:v>80.5</c:v>
                </c:pt>
                <c:pt idx="77">
                  <c:v>80.900000000000006</c:v>
                </c:pt>
                <c:pt idx="78">
                  <c:v>80.2</c:v>
                </c:pt>
                <c:pt idx="79">
                  <c:v>78.5</c:v>
                </c:pt>
                <c:pt idx="80">
                  <c:v>77.2</c:v>
                </c:pt>
                <c:pt idx="81">
                  <c:v>74.099999999999994</c:v>
                </c:pt>
                <c:pt idx="82">
                  <c:v>73.599999999999994</c:v>
                </c:pt>
                <c:pt idx="83">
                  <c:v>73.8</c:v>
                </c:pt>
                <c:pt idx="84">
                  <c:v>74.099999999999994</c:v>
                </c:pt>
                <c:pt idx="85">
                  <c:v>73.900000000000006</c:v>
                </c:pt>
                <c:pt idx="86">
                  <c:v>73.3</c:v>
                </c:pt>
                <c:pt idx="87">
                  <c:v>72.3</c:v>
                </c:pt>
                <c:pt idx="88">
                  <c:v>72.400000000000006</c:v>
                </c:pt>
                <c:pt idx="89">
                  <c:v>71.900000000000006</c:v>
                </c:pt>
                <c:pt idx="90">
                  <c:v>70.900000000000006</c:v>
                </c:pt>
                <c:pt idx="91">
                  <c:v>68.3</c:v>
                </c:pt>
                <c:pt idx="92">
                  <c:v>66.7</c:v>
                </c:pt>
                <c:pt idx="93">
                  <c:v>65.400000000000006</c:v>
                </c:pt>
                <c:pt idx="94">
                  <c:v>65.099999999999994</c:v>
                </c:pt>
                <c:pt idx="95">
                  <c:v>64.8</c:v>
                </c:pt>
                <c:pt idx="96">
                  <c:v>63.6</c:v>
                </c:pt>
                <c:pt idx="97">
                  <c:v>63.4</c:v>
                </c:pt>
                <c:pt idx="98">
                  <c:v>61.2</c:v>
                </c:pt>
                <c:pt idx="99">
                  <c:v>60.5</c:v>
                </c:pt>
                <c:pt idx="100">
                  <c:v>59.7</c:v>
                </c:pt>
                <c:pt idx="101">
                  <c:v>59.3</c:v>
                </c:pt>
                <c:pt idx="102">
                  <c:v>58.4</c:v>
                </c:pt>
                <c:pt idx="103">
                  <c:v>58.6</c:v>
                </c:pt>
                <c:pt idx="104">
                  <c:v>60.9</c:v>
                </c:pt>
                <c:pt idx="105">
                  <c:v>63.4</c:v>
                </c:pt>
                <c:pt idx="106">
                  <c:v>64.3</c:v>
                </c:pt>
                <c:pt idx="107">
                  <c:v>65.400000000000006</c:v>
                </c:pt>
                <c:pt idx="108">
                  <c:v>69.5</c:v>
                </c:pt>
                <c:pt idx="109">
                  <c:v>73.2</c:v>
                </c:pt>
                <c:pt idx="110">
                  <c:v>78.099999999999994</c:v>
                </c:pt>
                <c:pt idx="111">
                  <c:v>79.400000000000006</c:v>
                </c:pt>
                <c:pt idx="112">
                  <c:v>77.5</c:v>
                </c:pt>
                <c:pt idx="113">
                  <c:v>74.7</c:v>
                </c:pt>
                <c:pt idx="114">
                  <c:v>74.900000000000006</c:v>
                </c:pt>
                <c:pt idx="115">
                  <c:v>77.599999999999994</c:v>
                </c:pt>
                <c:pt idx="116">
                  <c:v>80.900000000000006</c:v>
                </c:pt>
                <c:pt idx="117">
                  <c:v>84.1</c:v>
                </c:pt>
                <c:pt idx="118">
                  <c:v>82.7</c:v>
                </c:pt>
                <c:pt idx="119">
                  <c:v>83.3</c:v>
                </c:pt>
                <c:pt idx="120">
                  <c:v>85.7</c:v>
                </c:pt>
                <c:pt idx="121">
                  <c:v>89.4</c:v>
                </c:pt>
                <c:pt idx="122">
                  <c:v>94.6</c:v>
                </c:pt>
                <c:pt idx="123">
                  <c:v>95.4</c:v>
                </c:pt>
                <c:pt idx="124">
                  <c:v>95.3</c:v>
                </c:pt>
                <c:pt idx="125">
                  <c:v>92.9</c:v>
                </c:pt>
                <c:pt idx="126">
                  <c:v>92.8</c:v>
                </c:pt>
                <c:pt idx="127">
                  <c:v>93.9</c:v>
                </c:pt>
                <c:pt idx="128">
                  <c:v>94</c:v>
                </c:pt>
                <c:pt idx="129">
                  <c:v>91.8</c:v>
                </c:pt>
                <c:pt idx="130">
                  <c:v>88.5</c:v>
                </c:pt>
                <c:pt idx="131">
                  <c:v>90.1</c:v>
                </c:pt>
                <c:pt idx="132">
                  <c:v>90.8</c:v>
                </c:pt>
                <c:pt idx="133">
                  <c:v>91.1</c:v>
                </c:pt>
                <c:pt idx="134">
                  <c:v>92.6</c:v>
                </c:pt>
                <c:pt idx="135">
                  <c:v>93.4</c:v>
                </c:pt>
                <c:pt idx="136">
                  <c:v>94</c:v>
                </c:pt>
                <c:pt idx="137">
                  <c:v>92.3</c:v>
                </c:pt>
                <c:pt idx="138">
                  <c:v>91.9</c:v>
                </c:pt>
                <c:pt idx="139">
                  <c:v>93</c:v>
                </c:pt>
                <c:pt idx="140">
                  <c:v>93.3</c:v>
                </c:pt>
                <c:pt idx="141">
                  <c:v>93.1</c:v>
                </c:pt>
                <c:pt idx="142">
                  <c:v>93</c:v>
                </c:pt>
                <c:pt idx="143">
                  <c:v>93.8</c:v>
                </c:pt>
                <c:pt idx="144">
                  <c:v>95.2</c:v>
                </c:pt>
                <c:pt idx="145">
                  <c:v>96.6</c:v>
                </c:pt>
                <c:pt idx="146">
                  <c:v>97.9</c:v>
                </c:pt>
                <c:pt idx="147">
                  <c:v>98.7</c:v>
                </c:pt>
                <c:pt idx="148">
                  <c:v>100.5</c:v>
                </c:pt>
                <c:pt idx="149">
                  <c:v>101.6</c:v>
                </c:pt>
                <c:pt idx="150">
                  <c:v>102.8</c:v>
                </c:pt>
                <c:pt idx="151">
                  <c:v>104</c:v>
                </c:pt>
                <c:pt idx="152">
                  <c:v>105.3</c:v>
                </c:pt>
                <c:pt idx="153">
                  <c:v>108.5</c:v>
                </c:pt>
                <c:pt idx="154">
                  <c:v>113.3</c:v>
                </c:pt>
                <c:pt idx="155">
                  <c:v>117.9</c:v>
                </c:pt>
                <c:pt idx="156">
                  <c:v>123.2</c:v>
                </c:pt>
                <c:pt idx="157">
                  <c:v>125.5</c:v>
                </c:pt>
                <c:pt idx="158">
                  <c:v>126.4</c:v>
                </c:pt>
                <c:pt idx="159">
                  <c:v>124.7</c:v>
                </c:pt>
                <c:pt idx="160">
                  <c:v>126.4</c:v>
                </c:pt>
                <c:pt idx="161">
                  <c:v>126.6</c:v>
                </c:pt>
                <c:pt idx="162">
                  <c:v>124.9</c:v>
                </c:pt>
                <c:pt idx="163">
                  <c:v>122.9</c:v>
                </c:pt>
                <c:pt idx="164">
                  <c:v>121.9</c:v>
                </c:pt>
                <c:pt idx="165">
                  <c:v>114.3</c:v>
                </c:pt>
                <c:pt idx="166">
                  <c:v>104.9</c:v>
                </c:pt>
                <c:pt idx="167">
                  <c:v>104.8</c:v>
                </c:pt>
                <c:pt idx="168">
                  <c:v>107.1</c:v>
                </c:pt>
                <c:pt idx="169">
                  <c:v>107.8</c:v>
                </c:pt>
                <c:pt idx="170">
                  <c:v>109.2</c:v>
                </c:pt>
                <c:pt idx="171">
                  <c:v>113.4</c:v>
                </c:pt>
                <c:pt idx="172">
                  <c:v>116.7</c:v>
                </c:pt>
                <c:pt idx="173">
                  <c:v>121.1</c:v>
                </c:pt>
                <c:pt idx="174">
                  <c:v>124.1</c:v>
                </c:pt>
                <c:pt idx="175">
                  <c:v>127.4</c:v>
                </c:pt>
                <c:pt idx="176">
                  <c:v>129.9</c:v>
                </c:pt>
                <c:pt idx="177">
                  <c:v>131.69999999999999</c:v>
                </c:pt>
                <c:pt idx="178">
                  <c:v>132.30000000000001</c:v>
                </c:pt>
                <c:pt idx="179">
                  <c:v>134.69999999999999</c:v>
                </c:pt>
                <c:pt idx="180">
                  <c:v>138.30000000000001</c:v>
                </c:pt>
                <c:pt idx="181">
                  <c:v>140.69999999999999</c:v>
                </c:pt>
                <c:pt idx="182">
                  <c:v>143.4</c:v>
                </c:pt>
                <c:pt idx="183">
                  <c:v>146.6</c:v>
                </c:pt>
                <c:pt idx="184">
                  <c:v>145.80000000000001</c:v>
                </c:pt>
                <c:pt idx="185">
                  <c:v>146.9</c:v>
                </c:pt>
                <c:pt idx="186">
                  <c:v>151.30000000000001</c:v>
                </c:pt>
                <c:pt idx="187">
                  <c:v>154.9</c:v>
                </c:pt>
                <c:pt idx="188">
                  <c:v>156.1</c:v>
                </c:pt>
                <c:pt idx="189">
                  <c:v>160.19999999999999</c:v>
                </c:pt>
                <c:pt idx="190">
                  <c:v>163.69999999999999</c:v>
                </c:pt>
                <c:pt idx="191">
                  <c:v>163</c:v>
                </c:pt>
                <c:pt idx="192">
                  <c:v>169.5</c:v>
                </c:pt>
                <c:pt idx="193">
                  <c:v>176.4</c:v>
                </c:pt>
                <c:pt idx="194">
                  <c:v>179.5</c:v>
                </c:pt>
                <c:pt idx="195">
                  <c:v>183.3</c:v>
                </c:pt>
                <c:pt idx="196">
                  <c:v>185.9</c:v>
                </c:pt>
                <c:pt idx="197">
                  <c:v>188.1</c:v>
                </c:pt>
                <c:pt idx="198">
                  <c:v>185.5</c:v>
                </c:pt>
                <c:pt idx="199">
                  <c:v>184.5</c:v>
                </c:pt>
                <c:pt idx="200">
                  <c:v>185.6</c:v>
                </c:pt>
                <c:pt idx="201">
                  <c:v>183.2</c:v>
                </c:pt>
                <c:pt idx="202">
                  <c:v>182</c:v>
                </c:pt>
                <c:pt idx="203">
                  <c:v>181.1</c:v>
                </c:pt>
                <c:pt idx="204">
                  <c:v>179.8</c:v>
                </c:pt>
                <c:pt idx="205">
                  <c:v>183.8</c:v>
                </c:pt>
                <c:pt idx="206">
                  <c:v>192.2</c:v>
                </c:pt>
                <c:pt idx="207">
                  <c:v>198.5</c:v>
                </c:pt>
                <c:pt idx="208">
                  <c:v>203.2</c:v>
                </c:pt>
                <c:pt idx="209">
                  <c:v>205.1</c:v>
                </c:pt>
                <c:pt idx="210">
                  <c:v>206.1</c:v>
                </c:pt>
                <c:pt idx="211">
                  <c:v>210.8</c:v>
                </c:pt>
                <c:pt idx="212">
                  <c:v>217.8</c:v>
                </c:pt>
                <c:pt idx="213">
                  <c:v>223.7</c:v>
                </c:pt>
                <c:pt idx="214">
                  <c:v>225.9</c:v>
                </c:pt>
                <c:pt idx="215">
                  <c:v>227.6</c:v>
                </c:pt>
                <c:pt idx="216">
                  <c:v>232.5</c:v>
                </c:pt>
                <c:pt idx="217">
                  <c:v>240</c:v>
                </c:pt>
                <c:pt idx="218">
                  <c:v>239.9</c:v>
                </c:pt>
                <c:pt idx="219">
                  <c:v>239.2</c:v>
                </c:pt>
                <c:pt idx="220">
                  <c:v>240.5</c:v>
                </c:pt>
                <c:pt idx="221">
                  <c:v>242.9</c:v>
                </c:pt>
              </c:numCache>
            </c:numRef>
          </c:val>
        </c:ser>
        <c:marker val="1"/>
        <c:axId val="161321344"/>
        <c:axId val="161322880"/>
      </c:lineChart>
      <c:dateAx>
        <c:axId val="161321344"/>
        <c:scaling>
          <c:orientation val="minMax"/>
        </c:scaling>
        <c:axPos val="b"/>
        <c:numFmt formatCode="yyyymm" sourceLinked="1"/>
        <c:tickLblPos val="nextTo"/>
        <c:crossAx val="161322880"/>
        <c:crosses val="autoZero"/>
        <c:auto val="1"/>
        <c:lblOffset val="100"/>
        <c:majorUnit val="12"/>
        <c:majorTimeUnit val="months"/>
      </c:dateAx>
      <c:valAx>
        <c:axId val="161322880"/>
        <c:scaling>
          <c:orientation val="minMax"/>
          <c:max val="300"/>
        </c:scaling>
        <c:axPos val="l"/>
        <c:majorGridlines/>
        <c:numFmt formatCode="General" sourceLinked="1"/>
        <c:tickLblPos val="nextTo"/>
        <c:crossAx val="161321344"/>
        <c:crosses val="autoZero"/>
        <c:crossBetween val="between"/>
      </c:valAx>
    </c:plotArea>
    <c:legend>
      <c:legendPos val="b"/>
      <c:legendEntry>
        <c:idx val="0"/>
        <c:delete val="1"/>
      </c:legendEntry>
      <c:layout/>
    </c:legend>
    <c:plotVisOnly val="1"/>
    <c:dispBlanksAs val="gap"/>
  </c:chart>
  <c:externalData r:id="rId1"/>
  <c:userShapes r:id="rId2"/>
</c:chartSpace>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5.emf"/><Relationship Id="rId4" Type="http://schemas.openxmlformats.org/officeDocument/2006/relationships/image" Target="../media/image8.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5.emf"/></Relationships>
</file>

<file path=ppt/drawings/drawing1.xml><?xml version="1.0" encoding="utf-8"?>
<c:userShapes xmlns:c="http://schemas.openxmlformats.org/drawingml/2006/chart">
  <cdr:relSizeAnchor xmlns:cdr="http://schemas.openxmlformats.org/drawingml/2006/chartDrawing">
    <cdr:from>
      <cdr:x>0.17901</cdr:x>
      <cdr:y>0.78986</cdr:y>
    </cdr:from>
    <cdr:to>
      <cdr:x>0.23045</cdr:x>
      <cdr:y>0.86957</cdr:y>
    </cdr:to>
    <cdr:sp macro="" textlink="">
      <cdr:nvSpPr>
        <cdr:cNvPr id="2" name="Oval 1"/>
        <cdr:cNvSpPr/>
      </cdr:nvSpPr>
      <cdr:spPr>
        <a:xfrm xmlns:a="http://schemas.openxmlformats.org/drawingml/2006/main">
          <a:off x="828675" y="2076450"/>
          <a:ext cx="238125" cy="209550"/>
        </a:xfrm>
        <a:prstGeom xmlns:a="http://schemas.openxmlformats.org/drawingml/2006/main" prst="ellipse">
          <a:avLst/>
        </a:prstGeom>
        <a:solidFill xmlns:a="http://schemas.openxmlformats.org/drawingml/2006/main">
          <a:srgbClr val="4F81BD">
            <a:alpha val="20000"/>
          </a:srgbClr>
        </a:solidFill>
        <a:ln xmlns:a="http://schemas.openxmlformats.org/drawingml/2006/main" w="25400" cap="flat" cmpd="sng" algn="ctr">
          <a:solidFill>
            <a:srgbClr val="4F81BD">
              <a:shade val="50000"/>
            </a:srgbClr>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ysClr val="window" lastClr="FFFFFF"/>
              </a:solidFill>
              <a:latin typeface="Calibri"/>
            </a:defRPr>
          </a:lvl1pPr>
          <a:lvl2pPr marL="457200" indent="0">
            <a:defRPr sz="1100">
              <a:solidFill>
                <a:sysClr val="window" lastClr="FFFFFF"/>
              </a:solidFill>
              <a:latin typeface="Calibri"/>
            </a:defRPr>
          </a:lvl2pPr>
          <a:lvl3pPr marL="914400" indent="0">
            <a:defRPr sz="1100">
              <a:solidFill>
                <a:sysClr val="window" lastClr="FFFFFF"/>
              </a:solidFill>
              <a:latin typeface="Calibri"/>
            </a:defRPr>
          </a:lvl3pPr>
          <a:lvl4pPr marL="1371600" indent="0">
            <a:defRPr sz="1100">
              <a:solidFill>
                <a:sysClr val="window" lastClr="FFFFFF"/>
              </a:solidFill>
              <a:latin typeface="Calibri"/>
            </a:defRPr>
          </a:lvl4pPr>
          <a:lvl5pPr marL="1828800" indent="0">
            <a:defRPr sz="1100">
              <a:solidFill>
                <a:sysClr val="window" lastClr="FFFFFF"/>
              </a:solidFill>
              <a:latin typeface="Calibri"/>
            </a:defRPr>
          </a:lvl5pPr>
          <a:lvl6pPr marL="2286000" indent="0">
            <a:defRPr sz="1100">
              <a:solidFill>
                <a:sysClr val="window" lastClr="FFFFFF"/>
              </a:solidFill>
              <a:latin typeface="Calibri"/>
            </a:defRPr>
          </a:lvl6pPr>
          <a:lvl7pPr marL="2743200" indent="0">
            <a:defRPr sz="1100">
              <a:solidFill>
                <a:sysClr val="window" lastClr="FFFFFF"/>
              </a:solidFill>
              <a:latin typeface="Calibri"/>
            </a:defRPr>
          </a:lvl7pPr>
          <a:lvl8pPr marL="3200400" indent="0">
            <a:defRPr sz="1100">
              <a:solidFill>
                <a:sysClr val="window" lastClr="FFFFFF"/>
              </a:solidFill>
              <a:latin typeface="Calibri"/>
            </a:defRPr>
          </a:lvl8pPr>
          <a:lvl9pPr marL="3657600" indent="0">
            <a:defRPr sz="1100">
              <a:solidFill>
                <a:sysClr val="window" lastClr="FFFFFF"/>
              </a:solidFill>
              <a:latin typeface="Calibri"/>
            </a:defRPr>
          </a:lvl9pPr>
        </a:lstStyle>
        <a:p xmlns:a="http://schemas.openxmlformats.org/drawingml/2006/main">
          <a:pPr algn="ctr"/>
          <a:endParaRPr lang="en-US" sz="1100"/>
        </a:p>
      </cdr:txBody>
    </cdr:sp>
  </cdr:relSizeAnchor>
  <cdr:relSizeAnchor xmlns:cdr="http://schemas.openxmlformats.org/drawingml/2006/chartDrawing">
    <cdr:from>
      <cdr:x>0.25514</cdr:x>
      <cdr:y>0.76449</cdr:y>
    </cdr:from>
    <cdr:to>
      <cdr:x>0.30658</cdr:x>
      <cdr:y>0.8442</cdr:y>
    </cdr:to>
    <cdr:sp macro="" textlink="">
      <cdr:nvSpPr>
        <cdr:cNvPr id="3" name="Oval 2"/>
        <cdr:cNvSpPr/>
      </cdr:nvSpPr>
      <cdr:spPr>
        <a:xfrm xmlns:a="http://schemas.openxmlformats.org/drawingml/2006/main">
          <a:off x="1181100" y="2009775"/>
          <a:ext cx="238125" cy="209550"/>
        </a:xfrm>
        <a:prstGeom xmlns:a="http://schemas.openxmlformats.org/drawingml/2006/main" prst="ellipse">
          <a:avLst/>
        </a:prstGeom>
        <a:solidFill xmlns:a="http://schemas.openxmlformats.org/drawingml/2006/main">
          <a:srgbClr val="4F81BD">
            <a:alpha val="20000"/>
          </a:srgbClr>
        </a:solidFill>
        <a:ln xmlns:a="http://schemas.openxmlformats.org/drawingml/2006/main" w="25400" cap="flat" cmpd="sng" algn="ctr">
          <a:solidFill>
            <a:srgbClr val="4F81BD">
              <a:shade val="50000"/>
            </a:srgbClr>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ysClr val="window" lastClr="FFFFFF"/>
              </a:solidFill>
              <a:latin typeface="Calibri"/>
            </a:defRPr>
          </a:lvl1pPr>
          <a:lvl2pPr marL="457200" indent="0">
            <a:defRPr sz="1100">
              <a:solidFill>
                <a:sysClr val="window" lastClr="FFFFFF"/>
              </a:solidFill>
              <a:latin typeface="Calibri"/>
            </a:defRPr>
          </a:lvl2pPr>
          <a:lvl3pPr marL="914400" indent="0">
            <a:defRPr sz="1100">
              <a:solidFill>
                <a:sysClr val="window" lastClr="FFFFFF"/>
              </a:solidFill>
              <a:latin typeface="Calibri"/>
            </a:defRPr>
          </a:lvl3pPr>
          <a:lvl4pPr marL="1371600" indent="0">
            <a:defRPr sz="1100">
              <a:solidFill>
                <a:sysClr val="window" lastClr="FFFFFF"/>
              </a:solidFill>
              <a:latin typeface="Calibri"/>
            </a:defRPr>
          </a:lvl4pPr>
          <a:lvl5pPr marL="1828800" indent="0">
            <a:defRPr sz="1100">
              <a:solidFill>
                <a:sysClr val="window" lastClr="FFFFFF"/>
              </a:solidFill>
              <a:latin typeface="Calibri"/>
            </a:defRPr>
          </a:lvl5pPr>
          <a:lvl6pPr marL="2286000" indent="0">
            <a:defRPr sz="1100">
              <a:solidFill>
                <a:sysClr val="window" lastClr="FFFFFF"/>
              </a:solidFill>
              <a:latin typeface="Calibri"/>
            </a:defRPr>
          </a:lvl6pPr>
          <a:lvl7pPr marL="2743200" indent="0">
            <a:defRPr sz="1100">
              <a:solidFill>
                <a:sysClr val="window" lastClr="FFFFFF"/>
              </a:solidFill>
              <a:latin typeface="Calibri"/>
            </a:defRPr>
          </a:lvl7pPr>
          <a:lvl8pPr marL="3200400" indent="0">
            <a:defRPr sz="1100">
              <a:solidFill>
                <a:sysClr val="window" lastClr="FFFFFF"/>
              </a:solidFill>
              <a:latin typeface="Calibri"/>
            </a:defRPr>
          </a:lvl8pPr>
          <a:lvl9pPr marL="3657600" indent="0">
            <a:defRPr sz="1100">
              <a:solidFill>
                <a:sysClr val="window" lastClr="FFFFFF"/>
              </a:solidFill>
              <a:latin typeface="Calibri"/>
            </a:defRPr>
          </a:lvl9pPr>
        </a:lstStyle>
        <a:p xmlns:a="http://schemas.openxmlformats.org/drawingml/2006/main">
          <a:pPr algn="ctr"/>
          <a:endParaRPr lang="en-US" sz="1100"/>
        </a:p>
      </cdr:txBody>
    </cdr:sp>
  </cdr:relSizeAnchor>
  <cdr:relSizeAnchor xmlns:cdr="http://schemas.openxmlformats.org/drawingml/2006/chartDrawing">
    <cdr:from>
      <cdr:x>0.35185</cdr:x>
      <cdr:y>0.70652</cdr:y>
    </cdr:from>
    <cdr:to>
      <cdr:x>0.40329</cdr:x>
      <cdr:y>0.78623</cdr:y>
    </cdr:to>
    <cdr:sp macro="" textlink="">
      <cdr:nvSpPr>
        <cdr:cNvPr id="4" name="Oval 3"/>
        <cdr:cNvSpPr/>
      </cdr:nvSpPr>
      <cdr:spPr>
        <a:xfrm xmlns:a="http://schemas.openxmlformats.org/drawingml/2006/main">
          <a:off x="1628775" y="1857375"/>
          <a:ext cx="238125" cy="209550"/>
        </a:xfrm>
        <a:prstGeom xmlns:a="http://schemas.openxmlformats.org/drawingml/2006/main" prst="ellipse">
          <a:avLst/>
        </a:prstGeom>
        <a:solidFill xmlns:a="http://schemas.openxmlformats.org/drawingml/2006/main">
          <a:srgbClr val="4F81BD">
            <a:alpha val="20000"/>
          </a:srgbClr>
        </a:solidFill>
        <a:ln xmlns:a="http://schemas.openxmlformats.org/drawingml/2006/main" w="25400" cap="flat" cmpd="sng" algn="ctr">
          <a:solidFill>
            <a:srgbClr val="4F81BD">
              <a:shade val="50000"/>
            </a:srgbClr>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ysClr val="window" lastClr="FFFFFF"/>
              </a:solidFill>
              <a:latin typeface="Calibri"/>
            </a:defRPr>
          </a:lvl1pPr>
          <a:lvl2pPr marL="457200" indent="0">
            <a:defRPr sz="1100">
              <a:solidFill>
                <a:sysClr val="window" lastClr="FFFFFF"/>
              </a:solidFill>
              <a:latin typeface="Calibri"/>
            </a:defRPr>
          </a:lvl2pPr>
          <a:lvl3pPr marL="914400" indent="0">
            <a:defRPr sz="1100">
              <a:solidFill>
                <a:sysClr val="window" lastClr="FFFFFF"/>
              </a:solidFill>
              <a:latin typeface="Calibri"/>
            </a:defRPr>
          </a:lvl3pPr>
          <a:lvl4pPr marL="1371600" indent="0">
            <a:defRPr sz="1100">
              <a:solidFill>
                <a:sysClr val="window" lastClr="FFFFFF"/>
              </a:solidFill>
              <a:latin typeface="Calibri"/>
            </a:defRPr>
          </a:lvl4pPr>
          <a:lvl5pPr marL="1828800" indent="0">
            <a:defRPr sz="1100">
              <a:solidFill>
                <a:sysClr val="window" lastClr="FFFFFF"/>
              </a:solidFill>
              <a:latin typeface="Calibri"/>
            </a:defRPr>
          </a:lvl5pPr>
          <a:lvl6pPr marL="2286000" indent="0">
            <a:defRPr sz="1100">
              <a:solidFill>
                <a:sysClr val="window" lastClr="FFFFFF"/>
              </a:solidFill>
              <a:latin typeface="Calibri"/>
            </a:defRPr>
          </a:lvl6pPr>
          <a:lvl7pPr marL="2743200" indent="0">
            <a:defRPr sz="1100">
              <a:solidFill>
                <a:sysClr val="window" lastClr="FFFFFF"/>
              </a:solidFill>
              <a:latin typeface="Calibri"/>
            </a:defRPr>
          </a:lvl7pPr>
          <a:lvl8pPr marL="3200400" indent="0">
            <a:defRPr sz="1100">
              <a:solidFill>
                <a:sysClr val="window" lastClr="FFFFFF"/>
              </a:solidFill>
              <a:latin typeface="Calibri"/>
            </a:defRPr>
          </a:lvl8pPr>
          <a:lvl9pPr marL="3657600" indent="0">
            <a:defRPr sz="1100">
              <a:solidFill>
                <a:sysClr val="window" lastClr="FFFFFF"/>
              </a:solidFill>
              <a:latin typeface="Calibri"/>
            </a:defRPr>
          </a:lvl9pPr>
        </a:lstStyle>
        <a:p xmlns:a="http://schemas.openxmlformats.org/drawingml/2006/main">
          <a:pPr algn="ctr"/>
          <a:endParaRPr lang="en-US" sz="1100"/>
        </a:p>
      </cdr:txBody>
    </cdr:sp>
  </cdr:relSizeAnchor>
  <cdr:relSizeAnchor xmlns:cdr="http://schemas.openxmlformats.org/drawingml/2006/chartDrawing">
    <cdr:from>
      <cdr:x>0.44239</cdr:x>
      <cdr:y>0.58333</cdr:y>
    </cdr:from>
    <cdr:to>
      <cdr:x>0.52675</cdr:x>
      <cdr:y>0.73551</cdr:y>
    </cdr:to>
    <cdr:sp macro="" textlink="">
      <cdr:nvSpPr>
        <cdr:cNvPr id="5" name="Oval 4"/>
        <cdr:cNvSpPr/>
      </cdr:nvSpPr>
      <cdr:spPr>
        <a:xfrm xmlns:a="http://schemas.openxmlformats.org/drawingml/2006/main">
          <a:off x="2047875" y="1533525"/>
          <a:ext cx="390525" cy="400050"/>
        </a:xfrm>
        <a:prstGeom xmlns:a="http://schemas.openxmlformats.org/drawingml/2006/main" prst="ellipse">
          <a:avLst/>
        </a:prstGeom>
        <a:solidFill xmlns:a="http://schemas.openxmlformats.org/drawingml/2006/main">
          <a:srgbClr val="4F81BD">
            <a:alpha val="20000"/>
          </a:srgbClr>
        </a:solidFill>
        <a:ln xmlns:a="http://schemas.openxmlformats.org/drawingml/2006/main" w="25400" cap="flat" cmpd="sng" algn="ctr">
          <a:solidFill>
            <a:srgbClr val="4F81BD">
              <a:shade val="50000"/>
            </a:srgbClr>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ysClr val="window" lastClr="FFFFFF"/>
              </a:solidFill>
              <a:latin typeface="Calibri"/>
            </a:defRPr>
          </a:lvl1pPr>
          <a:lvl2pPr marL="457200" indent="0">
            <a:defRPr sz="1100">
              <a:solidFill>
                <a:sysClr val="window" lastClr="FFFFFF"/>
              </a:solidFill>
              <a:latin typeface="Calibri"/>
            </a:defRPr>
          </a:lvl2pPr>
          <a:lvl3pPr marL="914400" indent="0">
            <a:defRPr sz="1100">
              <a:solidFill>
                <a:sysClr val="window" lastClr="FFFFFF"/>
              </a:solidFill>
              <a:latin typeface="Calibri"/>
            </a:defRPr>
          </a:lvl3pPr>
          <a:lvl4pPr marL="1371600" indent="0">
            <a:defRPr sz="1100">
              <a:solidFill>
                <a:sysClr val="window" lastClr="FFFFFF"/>
              </a:solidFill>
              <a:latin typeface="Calibri"/>
            </a:defRPr>
          </a:lvl4pPr>
          <a:lvl5pPr marL="1828800" indent="0">
            <a:defRPr sz="1100">
              <a:solidFill>
                <a:sysClr val="window" lastClr="FFFFFF"/>
              </a:solidFill>
              <a:latin typeface="Calibri"/>
            </a:defRPr>
          </a:lvl5pPr>
          <a:lvl6pPr marL="2286000" indent="0">
            <a:defRPr sz="1100">
              <a:solidFill>
                <a:sysClr val="window" lastClr="FFFFFF"/>
              </a:solidFill>
              <a:latin typeface="Calibri"/>
            </a:defRPr>
          </a:lvl6pPr>
          <a:lvl7pPr marL="2743200" indent="0">
            <a:defRPr sz="1100">
              <a:solidFill>
                <a:sysClr val="window" lastClr="FFFFFF"/>
              </a:solidFill>
              <a:latin typeface="Calibri"/>
            </a:defRPr>
          </a:lvl7pPr>
          <a:lvl8pPr marL="3200400" indent="0">
            <a:defRPr sz="1100">
              <a:solidFill>
                <a:sysClr val="window" lastClr="FFFFFF"/>
              </a:solidFill>
              <a:latin typeface="Calibri"/>
            </a:defRPr>
          </a:lvl8pPr>
          <a:lvl9pPr marL="3657600" indent="0">
            <a:defRPr sz="1100">
              <a:solidFill>
                <a:sysClr val="window" lastClr="FFFFFF"/>
              </a:solidFill>
              <a:latin typeface="Calibri"/>
            </a:defRPr>
          </a:lvl9pPr>
        </a:lstStyle>
        <a:p xmlns:a="http://schemas.openxmlformats.org/drawingml/2006/main">
          <a:pPr algn="ctr"/>
          <a:endParaRPr lang="en-US" sz="1100"/>
        </a:p>
      </cdr:txBody>
    </cdr:sp>
  </cdr:relSizeAnchor>
  <cdr:relSizeAnchor xmlns:cdr="http://schemas.openxmlformats.org/drawingml/2006/chartDrawing">
    <cdr:from>
      <cdr:x>0.02372</cdr:x>
      <cdr:y>0.00454</cdr:y>
    </cdr:from>
    <cdr:to>
      <cdr:x>0.12879</cdr:x>
      <cdr:y>0.06745</cdr:y>
    </cdr:to>
    <cdr:sp macro="" textlink="">
      <cdr:nvSpPr>
        <cdr:cNvPr id="6" name="TextBox 5"/>
        <cdr:cNvSpPr txBox="1"/>
      </cdr:nvSpPr>
      <cdr:spPr>
        <a:xfrm xmlns:a="http://schemas.openxmlformats.org/drawingml/2006/main">
          <a:off x="109798" y="11942"/>
          <a:ext cx="486383" cy="16537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userShapes>
</file>

<file path=ppt/drawings/drawing2.xml><?xml version="1.0" encoding="utf-8"?>
<c:userShapes xmlns:c="http://schemas.openxmlformats.org/drawingml/2006/chart">
  <cdr:relSizeAnchor xmlns:cdr="http://schemas.openxmlformats.org/drawingml/2006/chartDrawing">
    <cdr:from>
      <cdr:x>0.01042</cdr:x>
      <cdr:y>0.00694</cdr:y>
    </cdr:from>
    <cdr:to>
      <cdr:x>0.19792</cdr:x>
      <cdr:y>0.09375</cdr:y>
    </cdr:to>
    <cdr:sp macro="" textlink="">
      <cdr:nvSpPr>
        <cdr:cNvPr id="2" name="TextBox 1"/>
        <cdr:cNvSpPr txBox="1"/>
      </cdr:nvSpPr>
      <cdr:spPr>
        <a:xfrm xmlns:a="http://schemas.openxmlformats.org/drawingml/2006/main">
          <a:off x="47625" y="19050"/>
          <a:ext cx="857249" cy="23812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l"/>
          <a:r>
            <a:rPr lang="en-US" sz="1100"/>
            <a:t>1999=100</a:t>
          </a:r>
        </a:p>
      </cdr:txBody>
    </cdr:sp>
  </cdr:relSizeAnchor>
  <cdr:relSizeAnchor xmlns:cdr="http://schemas.openxmlformats.org/drawingml/2006/chartDrawing">
    <cdr:from>
      <cdr:x>0.1375</cdr:x>
      <cdr:y>0.20833</cdr:y>
    </cdr:from>
    <cdr:to>
      <cdr:x>0.19792</cdr:x>
      <cdr:y>0.28125</cdr:y>
    </cdr:to>
    <cdr:sp macro="" textlink="">
      <cdr:nvSpPr>
        <cdr:cNvPr id="3" name="TextBox 2"/>
        <cdr:cNvSpPr txBox="1"/>
      </cdr:nvSpPr>
      <cdr:spPr>
        <a:xfrm xmlns:a="http://schemas.openxmlformats.org/drawingml/2006/main">
          <a:off x="628650" y="571500"/>
          <a:ext cx="276225" cy="20002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0.13125</cdr:x>
      <cdr:y>0.21181</cdr:y>
    </cdr:from>
    <cdr:to>
      <cdr:x>0.19583</cdr:x>
      <cdr:y>0.28125</cdr:y>
    </cdr:to>
    <cdr:sp macro="" textlink="">
      <cdr:nvSpPr>
        <cdr:cNvPr id="4" name="TextBox 3"/>
        <cdr:cNvSpPr txBox="1"/>
      </cdr:nvSpPr>
      <cdr:spPr>
        <a:xfrm xmlns:a="http://schemas.openxmlformats.org/drawingml/2006/main">
          <a:off x="600075" y="581025"/>
          <a:ext cx="295275" cy="1905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100"/>
            <a:t>I</a:t>
          </a:r>
        </a:p>
      </cdr:txBody>
    </cdr:sp>
  </cdr:relSizeAnchor>
  <cdr:relSizeAnchor xmlns:cdr="http://schemas.openxmlformats.org/drawingml/2006/chartDrawing">
    <cdr:from>
      <cdr:x>0.22708</cdr:x>
      <cdr:y>0.21528</cdr:y>
    </cdr:from>
    <cdr:to>
      <cdr:x>0.29167</cdr:x>
      <cdr:y>0.28472</cdr:y>
    </cdr:to>
    <cdr:sp macro="" textlink="">
      <cdr:nvSpPr>
        <cdr:cNvPr id="5" name="TextBox 1"/>
        <cdr:cNvSpPr txBox="1"/>
      </cdr:nvSpPr>
      <cdr:spPr>
        <a:xfrm xmlns:a="http://schemas.openxmlformats.org/drawingml/2006/main">
          <a:off x="1038225" y="590550"/>
          <a:ext cx="295275" cy="19050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100">
              <a:solidFill>
                <a:srgbClr val="FF0000"/>
              </a:solidFill>
            </a:rPr>
            <a:t>II</a:t>
          </a:r>
        </a:p>
      </cdr:txBody>
    </cdr:sp>
  </cdr:relSizeAnchor>
  <cdr:relSizeAnchor xmlns:cdr="http://schemas.openxmlformats.org/drawingml/2006/chartDrawing">
    <cdr:from>
      <cdr:x>0.59583</cdr:x>
      <cdr:y>0.31597</cdr:y>
    </cdr:from>
    <cdr:to>
      <cdr:x>0.66042</cdr:x>
      <cdr:y>0.38542</cdr:y>
    </cdr:to>
    <cdr:sp macro="" textlink="">
      <cdr:nvSpPr>
        <cdr:cNvPr id="6" name="TextBox 1"/>
        <cdr:cNvSpPr txBox="1"/>
      </cdr:nvSpPr>
      <cdr:spPr>
        <a:xfrm xmlns:a="http://schemas.openxmlformats.org/drawingml/2006/main">
          <a:off x="2724150" y="866775"/>
          <a:ext cx="295275" cy="19050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r>
            <a:rPr lang="en-US" sz="1100"/>
            <a:t>III</a:t>
          </a:r>
        </a:p>
      </cdr:txBody>
    </cdr:sp>
  </cdr:relSizeAnchor>
  <cdr:relSizeAnchor xmlns:cdr="http://schemas.openxmlformats.org/drawingml/2006/chartDrawing">
    <cdr:from>
      <cdr:x>0.73958</cdr:x>
      <cdr:y>0.20139</cdr:y>
    </cdr:from>
    <cdr:to>
      <cdr:x>0.86667</cdr:x>
      <cdr:y>0.29861</cdr:y>
    </cdr:to>
    <cdr:sp macro="" textlink="">
      <cdr:nvSpPr>
        <cdr:cNvPr id="7" name="TextBox 1"/>
        <cdr:cNvSpPr txBox="1"/>
      </cdr:nvSpPr>
      <cdr:spPr>
        <a:xfrm xmlns:a="http://schemas.openxmlformats.org/drawingml/2006/main">
          <a:off x="3381375" y="552449"/>
          <a:ext cx="581025" cy="266701"/>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r>
            <a:rPr lang="en-US" sz="1100">
              <a:solidFill>
                <a:srgbClr val="FF0000"/>
              </a:solidFill>
            </a:rPr>
            <a:t>IV: SST</a:t>
          </a:r>
        </a:p>
      </cdr:txBody>
    </cdr:sp>
  </cdr:relSizeAnchor>
  <cdr:relSizeAnchor xmlns:cdr="http://schemas.openxmlformats.org/drawingml/2006/chartDrawing">
    <cdr:from>
      <cdr:x>0.83958</cdr:x>
      <cdr:y>0.12153</cdr:y>
    </cdr:from>
    <cdr:to>
      <cdr:x>0.95833</cdr:x>
      <cdr:y>0.20833</cdr:y>
    </cdr:to>
    <cdr:sp macro="" textlink="">
      <cdr:nvSpPr>
        <cdr:cNvPr id="8" name="TextBox 1"/>
        <cdr:cNvSpPr txBox="1"/>
      </cdr:nvSpPr>
      <cdr:spPr>
        <a:xfrm xmlns:a="http://schemas.openxmlformats.org/drawingml/2006/main">
          <a:off x="3838575" y="333375"/>
          <a:ext cx="542925" cy="238125"/>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100">
              <a:solidFill>
                <a:srgbClr val="FF0000"/>
              </a:solidFill>
            </a:rPr>
            <a:t>V: BST</a:t>
          </a:r>
        </a:p>
      </cdr:txBody>
    </cdr:sp>
  </cdr:relSizeAnchor>
  <cdr:relSizeAnchor xmlns:cdr="http://schemas.openxmlformats.org/drawingml/2006/chartDrawing">
    <cdr:from>
      <cdr:x>0.31875</cdr:x>
      <cdr:y>0.12847</cdr:y>
    </cdr:from>
    <cdr:to>
      <cdr:x>0.65</cdr:x>
      <cdr:y>0.31597</cdr:y>
    </cdr:to>
    <cdr:sp macro="" textlink="">
      <cdr:nvSpPr>
        <cdr:cNvPr id="9" name="TextBox 8"/>
        <cdr:cNvSpPr txBox="1"/>
      </cdr:nvSpPr>
      <cdr:spPr>
        <a:xfrm xmlns:a="http://schemas.openxmlformats.org/drawingml/2006/main">
          <a:off x="1457325" y="352425"/>
          <a:ext cx="1514475" cy="514350"/>
        </a:xfrm>
        <a:prstGeom xmlns:a="http://schemas.openxmlformats.org/drawingml/2006/main" prst="rect">
          <a:avLst/>
        </a:prstGeom>
        <a:solidFill xmlns:a="http://schemas.openxmlformats.org/drawingml/2006/main">
          <a:schemeClr val="bg1"/>
        </a:solidFill>
        <a:ln xmlns:a="http://schemas.openxmlformats.org/drawingml/2006/main">
          <a:solidFill>
            <a:schemeClr val="accent1"/>
          </a:solidFill>
        </a:ln>
      </cdr:spPr>
      <cdr:txBody>
        <a:bodyPr xmlns:a="http://schemas.openxmlformats.org/drawingml/2006/main" vertOverflow="clip" wrap="square" rtlCol="0"/>
        <a:lstStyle xmlns:a="http://schemas.openxmlformats.org/drawingml/2006/main"/>
        <a:p xmlns:a="http://schemas.openxmlformats.org/drawingml/2006/main">
          <a:r>
            <a:rPr lang="en-US" sz="1100" dirty="0"/>
            <a:t>I, III: cut taxes</a:t>
          </a:r>
        </a:p>
        <a:p xmlns:a="http://schemas.openxmlformats.org/drawingml/2006/main">
          <a:r>
            <a:rPr lang="en-US" sz="1100" dirty="0">
              <a:solidFill>
                <a:srgbClr val="FF0000"/>
              </a:solidFill>
            </a:rPr>
            <a:t>II, IV, V, VI: raised taxes</a:t>
          </a:r>
        </a:p>
      </cdr:txBody>
    </cdr:sp>
  </cdr:relSizeAnchor>
  <cdr:relSizeAnchor xmlns:cdr="http://schemas.openxmlformats.org/drawingml/2006/chartDrawing">
    <cdr:from>
      <cdr:x>0.83663</cdr:x>
      <cdr:y>0.36806</cdr:y>
    </cdr:from>
    <cdr:to>
      <cdr:x>0.96813</cdr:x>
      <cdr:y>0.45462</cdr:y>
    </cdr:to>
    <cdr:sp macro="" textlink="">
      <cdr:nvSpPr>
        <cdr:cNvPr id="10" name="TextBox 1"/>
        <cdr:cNvSpPr txBox="1"/>
      </cdr:nvSpPr>
      <cdr:spPr>
        <a:xfrm xmlns:a="http://schemas.openxmlformats.org/drawingml/2006/main">
          <a:off x="3825089" y="1009662"/>
          <a:ext cx="601207" cy="237453"/>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100" dirty="0" smtClean="0">
              <a:solidFill>
                <a:srgbClr val="FF0000"/>
              </a:solidFill>
            </a:rPr>
            <a:t>VI: </a:t>
          </a:r>
          <a:r>
            <a:rPr lang="en-US" dirty="0">
              <a:solidFill>
                <a:srgbClr val="FF0000"/>
              </a:solidFill>
            </a:rPr>
            <a:t>D</a:t>
          </a:r>
          <a:r>
            <a:rPr lang="en-US" sz="1100" dirty="0" smtClean="0">
              <a:solidFill>
                <a:srgbClr val="FF0000"/>
              </a:solidFill>
            </a:rPr>
            <a:t>ST</a:t>
          </a:r>
          <a:endParaRPr lang="en-US" sz="1100" dirty="0">
            <a:solidFill>
              <a:srgbClr val="FF0000"/>
            </a:solidFill>
          </a:endParaRPr>
        </a:p>
      </cdr:txBody>
    </cdr:sp>
  </cdr:relSizeAnchor>
  <cdr:relSizeAnchor xmlns:cdr="http://schemas.openxmlformats.org/drawingml/2006/chartDrawing">
    <cdr:from>
      <cdr:x>0.89792</cdr:x>
      <cdr:y>0.44444</cdr:y>
    </cdr:from>
    <cdr:to>
      <cdr:x>0.95417</cdr:x>
      <cdr:y>0.46181</cdr:y>
    </cdr:to>
    <cdr:sp macro="" textlink="">
      <cdr:nvSpPr>
        <cdr:cNvPr id="12" name="Straight Arrow Connector 11"/>
        <cdr:cNvSpPr/>
      </cdr:nvSpPr>
      <cdr:spPr>
        <a:xfrm xmlns:a="http://schemas.openxmlformats.org/drawingml/2006/main">
          <a:off x="4105275" y="1219200"/>
          <a:ext cx="257175" cy="47625"/>
        </a:xfrm>
        <a:prstGeom xmlns:a="http://schemas.openxmlformats.org/drawingml/2006/main" prst="straightConnector1">
          <a:avLst/>
        </a:prstGeom>
        <a:ln xmlns:a="http://schemas.openxmlformats.org/drawingml/2006/main">
          <a:solidFill>
            <a:schemeClr val="tx1"/>
          </a:solidFill>
          <a:tailEnd type="arrow"/>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dr:relSizeAnchor xmlns:cdr="http://schemas.openxmlformats.org/drawingml/2006/chartDrawing">
    <cdr:from>
      <cdr:x>0.13861</cdr:x>
      <cdr:y>0.28383</cdr:y>
    </cdr:from>
    <cdr:to>
      <cdr:x>0.19486</cdr:x>
      <cdr:y>0.3012</cdr:y>
    </cdr:to>
    <cdr:sp macro="" textlink="">
      <cdr:nvSpPr>
        <cdr:cNvPr id="13" name="Straight Arrow Connector 12"/>
        <cdr:cNvSpPr/>
      </cdr:nvSpPr>
      <cdr:spPr>
        <a:xfrm xmlns:a="http://schemas.openxmlformats.org/drawingml/2006/main">
          <a:off x="633743" y="778598"/>
          <a:ext cx="257175" cy="47649"/>
        </a:xfrm>
        <a:prstGeom xmlns:a="http://schemas.openxmlformats.org/drawingml/2006/main" prst="straightConnector1">
          <a:avLst/>
        </a:prstGeom>
        <a:noFill xmlns:a="http://schemas.openxmlformats.org/drawingml/2006/main"/>
        <a:ln xmlns:a="http://schemas.openxmlformats.org/drawingml/2006/main" w="9525" cap="flat" cmpd="sng" algn="ctr">
          <a:solidFill>
            <a:srgbClr val="094FA4"/>
          </a:solidFill>
          <a:prstDash val="solid"/>
          <a:tailEnd type="arrow"/>
        </a:ln>
        <a:effectLst xmlns:a="http://schemas.openxmlformats.org/drawingml/2006/mai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a:lstStyle xmlns:a="http://schemas.openxmlformats.org/drawingml/2006/main">
          <a:lvl1pPr marL="0" indent="0">
            <a:defRPr sz="1100">
              <a:solidFill>
                <a:srgbClr val="094FA4"/>
              </a:solidFill>
              <a:latin typeface="Calibri"/>
            </a:defRPr>
          </a:lvl1pPr>
          <a:lvl2pPr marL="457200" indent="0">
            <a:defRPr sz="1100">
              <a:solidFill>
                <a:srgbClr val="094FA4"/>
              </a:solidFill>
              <a:latin typeface="Calibri"/>
            </a:defRPr>
          </a:lvl2pPr>
          <a:lvl3pPr marL="914400" indent="0">
            <a:defRPr sz="1100">
              <a:solidFill>
                <a:srgbClr val="094FA4"/>
              </a:solidFill>
              <a:latin typeface="Calibri"/>
            </a:defRPr>
          </a:lvl3pPr>
          <a:lvl4pPr marL="1371600" indent="0">
            <a:defRPr sz="1100">
              <a:solidFill>
                <a:srgbClr val="094FA4"/>
              </a:solidFill>
              <a:latin typeface="Calibri"/>
            </a:defRPr>
          </a:lvl4pPr>
          <a:lvl5pPr marL="1828800" indent="0">
            <a:defRPr sz="1100">
              <a:solidFill>
                <a:srgbClr val="094FA4"/>
              </a:solidFill>
              <a:latin typeface="Calibri"/>
            </a:defRPr>
          </a:lvl5pPr>
          <a:lvl6pPr marL="2286000" indent="0">
            <a:defRPr sz="1100">
              <a:solidFill>
                <a:srgbClr val="094FA4"/>
              </a:solidFill>
              <a:latin typeface="Calibri"/>
            </a:defRPr>
          </a:lvl6pPr>
          <a:lvl7pPr marL="2743200" indent="0">
            <a:defRPr sz="1100">
              <a:solidFill>
                <a:srgbClr val="094FA4"/>
              </a:solidFill>
              <a:latin typeface="Calibri"/>
            </a:defRPr>
          </a:lvl7pPr>
          <a:lvl8pPr marL="3200400" indent="0">
            <a:defRPr sz="1100">
              <a:solidFill>
                <a:srgbClr val="094FA4"/>
              </a:solidFill>
              <a:latin typeface="Calibri"/>
            </a:defRPr>
          </a:lvl8pPr>
          <a:lvl9pPr marL="3657600" indent="0">
            <a:defRPr sz="1100">
              <a:solidFill>
                <a:srgbClr val="094FA4"/>
              </a:solidFill>
              <a:latin typeface="Calibri"/>
            </a:defRPr>
          </a:lvl9pPr>
        </a:lstStyle>
        <a:p xmlns:a="http://schemas.openxmlformats.org/drawingml/2006/main">
          <a:endParaRPr lang="en-US"/>
        </a:p>
      </cdr:txBody>
    </cdr:sp>
  </cdr:relSizeAnchor>
  <cdr:relSizeAnchor xmlns:cdr="http://schemas.openxmlformats.org/drawingml/2006/chartDrawing">
    <cdr:from>
      <cdr:x>0.23564</cdr:x>
      <cdr:y>0.29703</cdr:y>
    </cdr:from>
    <cdr:to>
      <cdr:x>0.29189</cdr:x>
      <cdr:y>0.3144</cdr:y>
    </cdr:to>
    <cdr:sp macro="" textlink="">
      <cdr:nvSpPr>
        <cdr:cNvPr id="14" name="Straight Arrow Connector 13"/>
        <cdr:cNvSpPr/>
      </cdr:nvSpPr>
      <cdr:spPr>
        <a:xfrm xmlns:a="http://schemas.openxmlformats.org/drawingml/2006/main">
          <a:off x="1077363" y="814812"/>
          <a:ext cx="257175" cy="47649"/>
        </a:xfrm>
        <a:prstGeom xmlns:a="http://schemas.openxmlformats.org/drawingml/2006/main" prst="straightConnector1">
          <a:avLst/>
        </a:prstGeom>
        <a:noFill xmlns:a="http://schemas.openxmlformats.org/drawingml/2006/main"/>
        <a:ln xmlns:a="http://schemas.openxmlformats.org/drawingml/2006/main" w="9525" cap="flat" cmpd="sng" algn="ctr">
          <a:solidFill>
            <a:srgbClr val="094FA4"/>
          </a:solidFill>
          <a:prstDash val="solid"/>
          <a:tailEnd type="arrow"/>
        </a:ln>
        <a:effectLst xmlns:a="http://schemas.openxmlformats.org/drawingml/2006/mai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a:lstStyle xmlns:a="http://schemas.openxmlformats.org/drawingml/2006/main">
          <a:lvl1pPr marL="0" indent="0">
            <a:defRPr sz="1100">
              <a:solidFill>
                <a:srgbClr val="094FA4"/>
              </a:solidFill>
              <a:latin typeface="Calibri"/>
            </a:defRPr>
          </a:lvl1pPr>
          <a:lvl2pPr marL="457200" indent="0">
            <a:defRPr sz="1100">
              <a:solidFill>
                <a:srgbClr val="094FA4"/>
              </a:solidFill>
              <a:latin typeface="Calibri"/>
            </a:defRPr>
          </a:lvl2pPr>
          <a:lvl3pPr marL="914400" indent="0">
            <a:defRPr sz="1100">
              <a:solidFill>
                <a:srgbClr val="094FA4"/>
              </a:solidFill>
              <a:latin typeface="Calibri"/>
            </a:defRPr>
          </a:lvl3pPr>
          <a:lvl4pPr marL="1371600" indent="0">
            <a:defRPr sz="1100">
              <a:solidFill>
                <a:srgbClr val="094FA4"/>
              </a:solidFill>
              <a:latin typeface="Calibri"/>
            </a:defRPr>
          </a:lvl4pPr>
          <a:lvl5pPr marL="1828800" indent="0">
            <a:defRPr sz="1100">
              <a:solidFill>
                <a:srgbClr val="094FA4"/>
              </a:solidFill>
              <a:latin typeface="Calibri"/>
            </a:defRPr>
          </a:lvl5pPr>
          <a:lvl6pPr marL="2286000" indent="0">
            <a:defRPr sz="1100">
              <a:solidFill>
                <a:srgbClr val="094FA4"/>
              </a:solidFill>
              <a:latin typeface="Calibri"/>
            </a:defRPr>
          </a:lvl6pPr>
          <a:lvl7pPr marL="2743200" indent="0">
            <a:defRPr sz="1100">
              <a:solidFill>
                <a:srgbClr val="094FA4"/>
              </a:solidFill>
              <a:latin typeface="Calibri"/>
            </a:defRPr>
          </a:lvl7pPr>
          <a:lvl8pPr marL="3200400" indent="0">
            <a:defRPr sz="1100">
              <a:solidFill>
                <a:srgbClr val="094FA4"/>
              </a:solidFill>
              <a:latin typeface="Calibri"/>
            </a:defRPr>
          </a:lvl8pPr>
          <a:lvl9pPr marL="3657600" indent="0">
            <a:defRPr sz="1100">
              <a:solidFill>
                <a:srgbClr val="094FA4"/>
              </a:solidFill>
              <a:latin typeface="Calibri"/>
            </a:defRPr>
          </a:lvl9pPr>
        </a:lstStyle>
        <a:p xmlns:a="http://schemas.openxmlformats.org/drawingml/2006/main">
          <a:endParaRPr lang="en-US"/>
        </a:p>
      </cdr:txBody>
    </cdr:sp>
  </cdr:relSizeAnchor>
  <cdr:relSizeAnchor xmlns:cdr="http://schemas.openxmlformats.org/drawingml/2006/chartDrawing">
    <cdr:from>
      <cdr:x>0.61584</cdr:x>
      <cdr:y>0.39604</cdr:y>
    </cdr:from>
    <cdr:to>
      <cdr:x>0.67209</cdr:x>
      <cdr:y>0.41341</cdr:y>
    </cdr:to>
    <cdr:sp macro="" textlink="">
      <cdr:nvSpPr>
        <cdr:cNvPr id="15" name="Straight Arrow Connector 14"/>
        <cdr:cNvSpPr/>
      </cdr:nvSpPr>
      <cdr:spPr>
        <a:xfrm xmlns:a="http://schemas.openxmlformats.org/drawingml/2006/main">
          <a:off x="2815627" y="1086416"/>
          <a:ext cx="257175" cy="47649"/>
        </a:xfrm>
        <a:prstGeom xmlns:a="http://schemas.openxmlformats.org/drawingml/2006/main" prst="straightConnector1">
          <a:avLst/>
        </a:prstGeom>
        <a:noFill xmlns:a="http://schemas.openxmlformats.org/drawingml/2006/main"/>
        <a:ln xmlns:a="http://schemas.openxmlformats.org/drawingml/2006/main" w="9525" cap="flat" cmpd="sng" algn="ctr">
          <a:solidFill>
            <a:srgbClr val="094FA4"/>
          </a:solidFill>
          <a:prstDash val="solid"/>
          <a:tailEnd type="arrow"/>
        </a:ln>
        <a:effectLst xmlns:a="http://schemas.openxmlformats.org/drawingml/2006/mai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a:lstStyle xmlns:a="http://schemas.openxmlformats.org/drawingml/2006/main">
          <a:lvl1pPr marL="0" indent="0">
            <a:defRPr sz="1100">
              <a:solidFill>
                <a:srgbClr val="094FA4"/>
              </a:solidFill>
              <a:latin typeface="Calibri"/>
            </a:defRPr>
          </a:lvl1pPr>
          <a:lvl2pPr marL="457200" indent="0">
            <a:defRPr sz="1100">
              <a:solidFill>
                <a:srgbClr val="094FA4"/>
              </a:solidFill>
              <a:latin typeface="Calibri"/>
            </a:defRPr>
          </a:lvl2pPr>
          <a:lvl3pPr marL="914400" indent="0">
            <a:defRPr sz="1100">
              <a:solidFill>
                <a:srgbClr val="094FA4"/>
              </a:solidFill>
              <a:latin typeface="Calibri"/>
            </a:defRPr>
          </a:lvl3pPr>
          <a:lvl4pPr marL="1371600" indent="0">
            <a:defRPr sz="1100">
              <a:solidFill>
                <a:srgbClr val="094FA4"/>
              </a:solidFill>
              <a:latin typeface="Calibri"/>
            </a:defRPr>
          </a:lvl4pPr>
          <a:lvl5pPr marL="1828800" indent="0">
            <a:defRPr sz="1100">
              <a:solidFill>
                <a:srgbClr val="094FA4"/>
              </a:solidFill>
              <a:latin typeface="Calibri"/>
            </a:defRPr>
          </a:lvl5pPr>
          <a:lvl6pPr marL="2286000" indent="0">
            <a:defRPr sz="1100">
              <a:solidFill>
                <a:srgbClr val="094FA4"/>
              </a:solidFill>
              <a:latin typeface="Calibri"/>
            </a:defRPr>
          </a:lvl6pPr>
          <a:lvl7pPr marL="2743200" indent="0">
            <a:defRPr sz="1100">
              <a:solidFill>
                <a:srgbClr val="094FA4"/>
              </a:solidFill>
              <a:latin typeface="Calibri"/>
            </a:defRPr>
          </a:lvl7pPr>
          <a:lvl8pPr marL="3200400" indent="0">
            <a:defRPr sz="1100">
              <a:solidFill>
                <a:srgbClr val="094FA4"/>
              </a:solidFill>
              <a:latin typeface="Calibri"/>
            </a:defRPr>
          </a:lvl8pPr>
          <a:lvl9pPr marL="3657600" indent="0">
            <a:defRPr sz="1100">
              <a:solidFill>
                <a:srgbClr val="094FA4"/>
              </a:solidFill>
              <a:latin typeface="Calibri"/>
            </a:defRPr>
          </a:lvl9pPr>
        </a:lstStyle>
        <a:p xmlns:a="http://schemas.openxmlformats.org/drawingml/2006/main">
          <a:endParaRPr lang="en-US"/>
        </a:p>
      </cdr:txBody>
    </cdr:sp>
  </cdr:relSizeAnchor>
  <cdr:relSizeAnchor xmlns:cdr="http://schemas.openxmlformats.org/drawingml/2006/chartDrawing">
    <cdr:from>
      <cdr:x>0.77822</cdr:x>
      <cdr:y>0.28713</cdr:y>
    </cdr:from>
    <cdr:to>
      <cdr:x>0.83447</cdr:x>
      <cdr:y>0.3045</cdr:y>
    </cdr:to>
    <cdr:sp macro="" textlink="">
      <cdr:nvSpPr>
        <cdr:cNvPr id="16" name="Straight Arrow Connector 15"/>
        <cdr:cNvSpPr/>
      </cdr:nvSpPr>
      <cdr:spPr>
        <a:xfrm xmlns:a="http://schemas.openxmlformats.org/drawingml/2006/main">
          <a:off x="3558012" y="787651"/>
          <a:ext cx="257175" cy="47649"/>
        </a:xfrm>
        <a:prstGeom xmlns:a="http://schemas.openxmlformats.org/drawingml/2006/main" prst="straightConnector1">
          <a:avLst/>
        </a:prstGeom>
        <a:noFill xmlns:a="http://schemas.openxmlformats.org/drawingml/2006/main"/>
        <a:ln xmlns:a="http://schemas.openxmlformats.org/drawingml/2006/main" w="9525" cap="flat" cmpd="sng" algn="ctr">
          <a:solidFill>
            <a:srgbClr val="094FA4"/>
          </a:solidFill>
          <a:prstDash val="solid"/>
          <a:tailEnd type="arrow"/>
        </a:ln>
        <a:effectLst xmlns:a="http://schemas.openxmlformats.org/drawingml/2006/mai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a:lstStyle xmlns:a="http://schemas.openxmlformats.org/drawingml/2006/main">
          <a:lvl1pPr marL="0" indent="0">
            <a:defRPr sz="1100">
              <a:solidFill>
                <a:srgbClr val="094FA4"/>
              </a:solidFill>
              <a:latin typeface="Calibri"/>
            </a:defRPr>
          </a:lvl1pPr>
          <a:lvl2pPr marL="457200" indent="0">
            <a:defRPr sz="1100">
              <a:solidFill>
                <a:srgbClr val="094FA4"/>
              </a:solidFill>
              <a:latin typeface="Calibri"/>
            </a:defRPr>
          </a:lvl2pPr>
          <a:lvl3pPr marL="914400" indent="0">
            <a:defRPr sz="1100">
              <a:solidFill>
                <a:srgbClr val="094FA4"/>
              </a:solidFill>
              <a:latin typeface="Calibri"/>
            </a:defRPr>
          </a:lvl3pPr>
          <a:lvl4pPr marL="1371600" indent="0">
            <a:defRPr sz="1100">
              <a:solidFill>
                <a:srgbClr val="094FA4"/>
              </a:solidFill>
              <a:latin typeface="Calibri"/>
            </a:defRPr>
          </a:lvl4pPr>
          <a:lvl5pPr marL="1828800" indent="0">
            <a:defRPr sz="1100">
              <a:solidFill>
                <a:srgbClr val="094FA4"/>
              </a:solidFill>
              <a:latin typeface="Calibri"/>
            </a:defRPr>
          </a:lvl5pPr>
          <a:lvl6pPr marL="2286000" indent="0">
            <a:defRPr sz="1100">
              <a:solidFill>
                <a:srgbClr val="094FA4"/>
              </a:solidFill>
              <a:latin typeface="Calibri"/>
            </a:defRPr>
          </a:lvl6pPr>
          <a:lvl7pPr marL="2743200" indent="0">
            <a:defRPr sz="1100">
              <a:solidFill>
                <a:srgbClr val="094FA4"/>
              </a:solidFill>
              <a:latin typeface="Calibri"/>
            </a:defRPr>
          </a:lvl7pPr>
          <a:lvl8pPr marL="3200400" indent="0">
            <a:defRPr sz="1100">
              <a:solidFill>
                <a:srgbClr val="094FA4"/>
              </a:solidFill>
              <a:latin typeface="Calibri"/>
            </a:defRPr>
          </a:lvl8pPr>
          <a:lvl9pPr marL="3657600" indent="0">
            <a:defRPr sz="1100">
              <a:solidFill>
                <a:srgbClr val="094FA4"/>
              </a:solidFill>
              <a:latin typeface="Calibri"/>
            </a:defRPr>
          </a:lvl9pPr>
        </a:lstStyle>
        <a:p xmlns:a="http://schemas.openxmlformats.org/drawingml/2006/main">
          <a:endParaRPr lang="en-US"/>
        </a:p>
      </cdr:txBody>
    </cdr:sp>
  </cdr:relSizeAnchor>
  <cdr:relSizeAnchor xmlns:cdr="http://schemas.openxmlformats.org/drawingml/2006/chartDrawing">
    <cdr:from>
      <cdr:x>0.88317</cdr:x>
      <cdr:y>0.19142</cdr:y>
    </cdr:from>
    <cdr:to>
      <cdr:x>0.93942</cdr:x>
      <cdr:y>0.20879</cdr:y>
    </cdr:to>
    <cdr:sp macro="" textlink="">
      <cdr:nvSpPr>
        <cdr:cNvPr id="17" name="Straight Arrow Connector 16"/>
        <cdr:cNvSpPr/>
      </cdr:nvSpPr>
      <cdr:spPr>
        <a:xfrm xmlns:a="http://schemas.openxmlformats.org/drawingml/2006/main">
          <a:off x="4037846" y="525101"/>
          <a:ext cx="257175" cy="47649"/>
        </a:xfrm>
        <a:prstGeom xmlns:a="http://schemas.openxmlformats.org/drawingml/2006/main" prst="straightConnector1">
          <a:avLst/>
        </a:prstGeom>
        <a:noFill xmlns:a="http://schemas.openxmlformats.org/drawingml/2006/main"/>
        <a:ln xmlns:a="http://schemas.openxmlformats.org/drawingml/2006/main" w="9525" cap="flat" cmpd="sng" algn="ctr">
          <a:solidFill>
            <a:srgbClr val="094FA4"/>
          </a:solidFill>
          <a:prstDash val="solid"/>
          <a:tailEnd type="arrow"/>
        </a:ln>
        <a:effectLst xmlns:a="http://schemas.openxmlformats.org/drawingml/2006/mai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a:lstStyle xmlns:a="http://schemas.openxmlformats.org/drawingml/2006/main">
          <a:lvl1pPr marL="0" indent="0">
            <a:defRPr sz="1100">
              <a:solidFill>
                <a:srgbClr val="094FA4"/>
              </a:solidFill>
              <a:latin typeface="Calibri"/>
            </a:defRPr>
          </a:lvl1pPr>
          <a:lvl2pPr marL="457200" indent="0">
            <a:defRPr sz="1100">
              <a:solidFill>
                <a:srgbClr val="094FA4"/>
              </a:solidFill>
              <a:latin typeface="Calibri"/>
            </a:defRPr>
          </a:lvl2pPr>
          <a:lvl3pPr marL="914400" indent="0">
            <a:defRPr sz="1100">
              <a:solidFill>
                <a:srgbClr val="094FA4"/>
              </a:solidFill>
              <a:latin typeface="Calibri"/>
            </a:defRPr>
          </a:lvl3pPr>
          <a:lvl4pPr marL="1371600" indent="0">
            <a:defRPr sz="1100">
              <a:solidFill>
                <a:srgbClr val="094FA4"/>
              </a:solidFill>
              <a:latin typeface="Calibri"/>
            </a:defRPr>
          </a:lvl4pPr>
          <a:lvl5pPr marL="1828800" indent="0">
            <a:defRPr sz="1100">
              <a:solidFill>
                <a:srgbClr val="094FA4"/>
              </a:solidFill>
              <a:latin typeface="Calibri"/>
            </a:defRPr>
          </a:lvl5pPr>
          <a:lvl6pPr marL="2286000" indent="0">
            <a:defRPr sz="1100">
              <a:solidFill>
                <a:srgbClr val="094FA4"/>
              </a:solidFill>
              <a:latin typeface="Calibri"/>
            </a:defRPr>
          </a:lvl6pPr>
          <a:lvl7pPr marL="2743200" indent="0">
            <a:defRPr sz="1100">
              <a:solidFill>
                <a:srgbClr val="094FA4"/>
              </a:solidFill>
              <a:latin typeface="Calibri"/>
            </a:defRPr>
          </a:lvl7pPr>
          <a:lvl8pPr marL="3200400" indent="0">
            <a:defRPr sz="1100">
              <a:solidFill>
                <a:srgbClr val="094FA4"/>
              </a:solidFill>
              <a:latin typeface="Calibri"/>
            </a:defRPr>
          </a:lvl8pPr>
          <a:lvl9pPr marL="3657600" indent="0">
            <a:defRPr sz="1100">
              <a:solidFill>
                <a:srgbClr val="094FA4"/>
              </a:solidFill>
              <a:latin typeface="Calibri"/>
            </a:defRPr>
          </a:lvl9pPr>
        </a:lstStyle>
        <a:p xmlns:a="http://schemas.openxmlformats.org/drawingml/2006/main">
          <a:endParaRPr lang="en-US"/>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bwMode="auto">
          <a:xfrm>
            <a:off x="0" y="0"/>
            <a:ext cx="2946400" cy="495300"/>
          </a:xfrm>
          <a:prstGeom prst="rect">
            <a:avLst/>
          </a:prstGeom>
          <a:noFill/>
          <a:ln w="9525">
            <a:noFill/>
            <a:miter lim="800000"/>
            <a:headEnd/>
            <a:tailEnd/>
          </a:ln>
        </p:spPr>
        <p:txBody>
          <a:bodyPr vert="horz" wrap="square" lIns="92660" tIns="46331" rIns="92660" bIns="46331" numCol="1" anchor="t" anchorCtr="0" compatLnSpc="1">
            <a:prstTxWarp prst="textNoShape">
              <a:avLst/>
            </a:prstTxWarp>
          </a:bodyPr>
          <a:lstStyle>
            <a:lvl1pPr defTabSz="461963">
              <a:defRPr sz="1200" b="0" u="none">
                <a:latin typeface="Calibri" pitchFamily="34" charset="0"/>
              </a:defRPr>
            </a:lvl1pPr>
          </a:lstStyle>
          <a:p>
            <a:pPr>
              <a:defRPr/>
            </a:pPr>
            <a:endParaRPr lang="es-ES" altLang="zh-TW"/>
          </a:p>
        </p:txBody>
      </p:sp>
      <p:sp>
        <p:nvSpPr>
          <p:cNvPr id="3" name="Marcador de fecha 2"/>
          <p:cNvSpPr>
            <a:spLocks noGrp="1"/>
          </p:cNvSpPr>
          <p:nvPr>
            <p:ph type="dt" sz="quarter" idx="1"/>
          </p:nvPr>
        </p:nvSpPr>
        <p:spPr bwMode="auto">
          <a:xfrm>
            <a:off x="3849688" y="0"/>
            <a:ext cx="2946400" cy="495300"/>
          </a:xfrm>
          <a:prstGeom prst="rect">
            <a:avLst/>
          </a:prstGeom>
          <a:noFill/>
          <a:ln w="9525">
            <a:noFill/>
            <a:miter lim="800000"/>
            <a:headEnd/>
            <a:tailEnd/>
          </a:ln>
        </p:spPr>
        <p:txBody>
          <a:bodyPr vert="horz" wrap="square" lIns="92660" tIns="46331" rIns="92660" bIns="46331" numCol="1" anchor="t" anchorCtr="0" compatLnSpc="1">
            <a:prstTxWarp prst="textNoShape">
              <a:avLst/>
            </a:prstTxWarp>
          </a:bodyPr>
          <a:lstStyle>
            <a:lvl1pPr algn="r" defTabSz="461963">
              <a:defRPr sz="1200" b="0" u="none">
                <a:latin typeface="Calibri" pitchFamily="34" charset="0"/>
              </a:defRPr>
            </a:lvl1pPr>
          </a:lstStyle>
          <a:p>
            <a:pPr>
              <a:defRPr/>
            </a:pPr>
            <a:fld id="{5BE4D333-F024-4E46-9FDF-9F6912C93D36}" type="datetime1">
              <a:rPr lang="es-ES_tradnl" altLang="zh-TW"/>
              <a:pPr>
                <a:defRPr/>
              </a:pPr>
              <a:t>16/08/2013</a:t>
            </a:fld>
            <a:endParaRPr lang="es-ES_tradnl" altLang="zh-TW"/>
          </a:p>
        </p:txBody>
      </p:sp>
      <p:sp>
        <p:nvSpPr>
          <p:cNvPr id="4" name="Marcador de pie de página 3"/>
          <p:cNvSpPr>
            <a:spLocks noGrp="1"/>
          </p:cNvSpPr>
          <p:nvPr>
            <p:ph type="ftr" sz="quarter" idx="2"/>
          </p:nvPr>
        </p:nvSpPr>
        <p:spPr bwMode="auto">
          <a:xfrm>
            <a:off x="0" y="9429750"/>
            <a:ext cx="2946400" cy="495300"/>
          </a:xfrm>
          <a:prstGeom prst="rect">
            <a:avLst/>
          </a:prstGeom>
          <a:noFill/>
          <a:ln w="9525">
            <a:noFill/>
            <a:miter lim="800000"/>
            <a:headEnd/>
            <a:tailEnd/>
          </a:ln>
        </p:spPr>
        <p:txBody>
          <a:bodyPr vert="horz" wrap="square" lIns="92660" tIns="46331" rIns="92660" bIns="46331" numCol="1" anchor="b" anchorCtr="0" compatLnSpc="1">
            <a:prstTxWarp prst="textNoShape">
              <a:avLst/>
            </a:prstTxWarp>
          </a:bodyPr>
          <a:lstStyle>
            <a:lvl1pPr defTabSz="461963">
              <a:defRPr sz="1200" b="0" u="none">
                <a:latin typeface="Calibri" pitchFamily="34" charset="0"/>
              </a:defRPr>
            </a:lvl1pPr>
          </a:lstStyle>
          <a:p>
            <a:pPr>
              <a:defRPr/>
            </a:pPr>
            <a:endParaRPr lang="es-ES" altLang="zh-TW"/>
          </a:p>
        </p:txBody>
      </p:sp>
      <p:sp>
        <p:nvSpPr>
          <p:cNvPr id="5" name="Marcador de número de diapositiva 4"/>
          <p:cNvSpPr>
            <a:spLocks noGrp="1"/>
          </p:cNvSpPr>
          <p:nvPr>
            <p:ph type="sldNum" sz="quarter" idx="3"/>
          </p:nvPr>
        </p:nvSpPr>
        <p:spPr bwMode="auto">
          <a:xfrm>
            <a:off x="3849688" y="9429750"/>
            <a:ext cx="2946400" cy="495300"/>
          </a:xfrm>
          <a:prstGeom prst="rect">
            <a:avLst/>
          </a:prstGeom>
          <a:noFill/>
          <a:ln w="9525">
            <a:noFill/>
            <a:miter lim="800000"/>
            <a:headEnd/>
            <a:tailEnd/>
          </a:ln>
        </p:spPr>
        <p:txBody>
          <a:bodyPr vert="horz" wrap="square" lIns="92660" tIns="46331" rIns="92660" bIns="46331" numCol="1" anchor="b" anchorCtr="0" compatLnSpc="1">
            <a:prstTxWarp prst="textNoShape">
              <a:avLst/>
            </a:prstTxWarp>
          </a:bodyPr>
          <a:lstStyle>
            <a:lvl1pPr algn="r" defTabSz="461963">
              <a:defRPr sz="1200" b="0" u="none">
                <a:latin typeface="Calibri" pitchFamily="34" charset="0"/>
              </a:defRPr>
            </a:lvl1pPr>
          </a:lstStyle>
          <a:p>
            <a:pPr>
              <a:defRPr/>
            </a:pPr>
            <a:fld id="{83E1D9A0-72A5-4E0D-B055-E9498F8F393A}" type="slidenum">
              <a:rPr lang="es-ES_tradnl" altLang="zh-TW"/>
              <a:pPr>
                <a:defRPr/>
              </a:pPr>
              <a:t>‹#›</a:t>
            </a:fld>
            <a:endParaRPr lang="es-ES_tradnl" altLang="zh-TW"/>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bwMode="auto">
          <a:xfrm>
            <a:off x="0" y="0"/>
            <a:ext cx="2946400" cy="495300"/>
          </a:xfrm>
          <a:prstGeom prst="rect">
            <a:avLst/>
          </a:prstGeom>
          <a:noFill/>
          <a:ln w="9525">
            <a:noFill/>
            <a:miter lim="800000"/>
            <a:headEnd/>
            <a:tailEnd/>
          </a:ln>
        </p:spPr>
        <p:txBody>
          <a:bodyPr vert="horz" wrap="square" lIns="92660" tIns="46331" rIns="92660" bIns="46331" numCol="1" anchor="t" anchorCtr="0" compatLnSpc="1">
            <a:prstTxWarp prst="textNoShape">
              <a:avLst/>
            </a:prstTxWarp>
          </a:bodyPr>
          <a:lstStyle>
            <a:lvl1pPr defTabSz="461963">
              <a:defRPr sz="1200" b="0" u="none">
                <a:latin typeface="Calibri" pitchFamily="34" charset="0"/>
              </a:defRPr>
            </a:lvl1pPr>
          </a:lstStyle>
          <a:p>
            <a:pPr>
              <a:defRPr/>
            </a:pPr>
            <a:endParaRPr lang="es-ES" altLang="zh-TW"/>
          </a:p>
        </p:txBody>
      </p:sp>
      <p:sp>
        <p:nvSpPr>
          <p:cNvPr id="3" name="Marcador de fecha 2"/>
          <p:cNvSpPr>
            <a:spLocks noGrp="1"/>
          </p:cNvSpPr>
          <p:nvPr>
            <p:ph type="dt" idx="1"/>
          </p:nvPr>
        </p:nvSpPr>
        <p:spPr bwMode="auto">
          <a:xfrm>
            <a:off x="3849688" y="0"/>
            <a:ext cx="2946400" cy="495300"/>
          </a:xfrm>
          <a:prstGeom prst="rect">
            <a:avLst/>
          </a:prstGeom>
          <a:noFill/>
          <a:ln w="9525">
            <a:noFill/>
            <a:miter lim="800000"/>
            <a:headEnd/>
            <a:tailEnd/>
          </a:ln>
        </p:spPr>
        <p:txBody>
          <a:bodyPr vert="horz" wrap="square" lIns="92660" tIns="46331" rIns="92660" bIns="46331" numCol="1" anchor="t" anchorCtr="0" compatLnSpc="1">
            <a:prstTxWarp prst="textNoShape">
              <a:avLst/>
            </a:prstTxWarp>
          </a:bodyPr>
          <a:lstStyle>
            <a:lvl1pPr algn="r" defTabSz="461963">
              <a:defRPr sz="1200" b="0" u="none">
                <a:latin typeface="Calibri" pitchFamily="34" charset="0"/>
              </a:defRPr>
            </a:lvl1pPr>
          </a:lstStyle>
          <a:p>
            <a:pPr>
              <a:defRPr/>
            </a:pPr>
            <a:fld id="{97899532-8C5E-4335-9C01-64ED20EB6633}" type="datetime1">
              <a:rPr lang="es-ES_tradnl" altLang="zh-TW"/>
              <a:pPr>
                <a:defRPr/>
              </a:pPr>
              <a:t>16/08/2013</a:t>
            </a:fld>
            <a:endParaRPr lang="es-ES_tradnl" altLang="zh-TW"/>
          </a:p>
        </p:txBody>
      </p:sp>
      <p:sp>
        <p:nvSpPr>
          <p:cNvPr id="4" name="Marcador de imagen de diapositiva 3"/>
          <p:cNvSpPr>
            <a:spLocks noGrp="1" noRot="1" noChangeAspect="1"/>
          </p:cNvSpPr>
          <p:nvPr>
            <p:ph type="sldImg" idx="2"/>
          </p:nvPr>
        </p:nvSpPr>
        <p:spPr bwMode="auto">
          <a:xfrm>
            <a:off x="919163" y="746125"/>
            <a:ext cx="4960937" cy="3721100"/>
          </a:xfrm>
          <a:prstGeom prst="rect">
            <a:avLst/>
          </a:prstGeom>
          <a:noFill/>
          <a:ln w="12700">
            <a:solidFill>
              <a:srgbClr val="000000"/>
            </a:solidFill>
            <a:miter lim="800000"/>
            <a:headEnd/>
            <a:tailEnd/>
          </a:ln>
        </p:spPr>
        <p:txBody>
          <a:bodyPr vert="horz" wrap="square" lIns="92382" tIns="46191" rIns="92382" bIns="46191" numCol="1" anchor="ctr" anchorCtr="0" compatLnSpc="1">
            <a:prstTxWarp prst="textNoShape">
              <a:avLst/>
            </a:prstTxWarp>
          </a:bodyPr>
          <a:lstStyle/>
          <a:p>
            <a:pPr lvl="0"/>
            <a:endParaRPr lang="es-ES_tradnl" noProof="0" smtClean="0"/>
          </a:p>
        </p:txBody>
      </p:sp>
      <p:sp>
        <p:nvSpPr>
          <p:cNvPr id="5" name="Marcador de notas 4"/>
          <p:cNvSpPr>
            <a:spLocks noGrp="1"/>
          </p:cNvSpPr>
          <p:nvPr>
            <p:ph type="body" sz="quarter" idx="3"/>
          </p:nvPr>
        </p:nvSpPr>
        <p:spPr bwMode="auto">
          <a:xfrm>
            <a:off x="681038" y="4714875"/>
            <a:ext cx="5435600" cy="4465638"/>
          </a:xfrm>
          <a:prstGeom prst="rect">
            <a:avLst/>
          </a:prstGeom>
          <a:noFill/>
          <a:ln w="9525">
            <a:noFill/>
            <a:miter lim="800000"/>
            <a:headEnd/>
            <a:tailEnd/>
          </a:ln>
        </p:spPr>
        <p:txBody>
          <a:bodyPr vert="horz" wrap="square" lIns="92660" tIns="46331" rIns="92660" bIns="46331" numCol="1" anchor="t" anchorCtr="0" compatLnSpc="1">
            <a:prstTxWarp prst="textNoShape">
              <a:avLst/>
            </a:prstTxWarp>
          </a:bodyPr>
          <a:lstStyle/>
          <a:p>
            <a:pPr lvl="0"/>
            <a:r>
              <a:rPr lang="es-ES_tradnl" altLang="zh-TW" noProof="0" smtClean="0"/>
              <a:t>Haga clic para modificar el estilo de texto del patrón</a:t>
            </a:r>
          </a:p>
          <a:p>
            <a:pPr lvl="1"/>
            <a:r>
              <a:rPr lang="es-ES_tradnl" altLang="zh-TW" noProof="0" smtClean="0"/>
              <a:t>Segundo nivel</a:t>
            </a:r>
          </a:p>
          <a:p>
            <a:pPr lvl="2"/>
            <a:r>
              <a:rPr lang="es-ES_tradnl" altLang="zh-TW" noProof="0" smtClean="0"/>
              <a:t>Tercer nivel</a:t>
            </a:r>
          </a:p>
          <a:p>
            <a:pPr lvl="3"/>
            <a:r>
              <a:rPr lang="es-ES_tradnl" altLang="zh-TW" noProof="0" smtClean="0"/>
              <a:t>Cuarto nivel</a:t>
            </a:r>
          </a:p>
          <a:p>
            <a:pPr lvl="4"/>
            <a:r>
              <a:rPr lang="es-ES_tradnl" altLang="zh-TW" noProof="0" smtClean="0"/>
              <a:t>Quinto nivel</a:t>
            </a:r>
          </a:p>
        </p:txBody>
      </p:sp>
      <p:sp>
        <p:nvSpPr>
          <p:cNvPr id="6" name="Marcador de pie de página 5"/>
          <p:cNvSpPr>
            <a:spLocks noGrp="1"/>
          </p:cNvSpPr>
          <p:nvPr>
            <p:ph type="ftr" sz="quarter" idx="4"/>
          </p:nvPr>
        </p:nvSpPr>
        <p:spPr bwMode="auto">
          <a:xfrm>
            <a:off x="0" y="9429750"/>
            <a:ext cx="2946400" cy="495300"/>
          </a:xfrm>
          <a:prstGeom prst="rect">
            <a:avLst/>
          </a:prstGeom>
          <a:noFill/>
          <a:ln w="9525">
            <a:noFill/>
            <a:miter lim="800000"/>
            <a:headEnd/>
            <a:tailEnd/>
          </a:ln>
        </p:spPr>
        <p:txBody>
          <a:bodyPr vert="horz" wrap="square" lIns="92660" tIns="46331" rIns="92660" bIns="46331" numCol="1" anchor="b" anchorCtr="0" compatLnSpc="1">
            <a:prstTxWarp prst="textNoShape">
              <a:avLst/>
            </a:prstTxWarp>
          </a:bodyPr>
          <a:lstStyle>
            <a:lvl1pPr defTabSz="461963">
              <a:defRPr sz="1200" b="0" u="none">
                <a:latin typeface="Calibri" pitchFamily="34" charset="0"/>
              </a:defRPr>
            </a:lvl1pPr>
          </a:lstStyle>
          <a:p>
            <a:pPr>
              <a:defRPr/>
            </a:pPr>
            <a:endParaRPr lang="es-ES" altLang="zh-TW"/>
          </a:p>
        </p:txBody>
      </p:sp>
      <p:sp>
        <p:nvSpPr>
          <p:cNvPr id="7" name="Marcador de número de diapositiva 6"/>
          <p:cNvSpPr>
            <a:spLocks noGrp="1"/>
          </p:cNvSpPr>
          <p:nvPr>
            <p:ph type="sldNum" sz="quarter" idx="5"/>
          </p:nvPr>
        </p:nvSpPr>
        <p:spPr bwMode="auto">
          <a:xfrm>
            <a:off x="3849688" y="9429750"/>
            <a:ext cx="2946400" cy="495300"/>
          </a:xfrm>
          <a:prstGeom prst="rect">
            <a:avLst/>
          </a:prstGeom>
          <a:noFill/>
          <a:ln w="9525">
            <a:noFill/>
            <a:miter lim="800000"/>
            <a:headEnd/>
            <a:tailEnd/>
          </a:ln>
        </p:spPr>
        <p:txBody>
          <a:bodyPr vert="horz" wrap="square" lIns="92660" tIns="46331" rIns="92660" bIns="46331" numCol="1" anchor="b" anchorCtr="0" compatLnSpc="1">
            <a:prstTxWarp prst="textNoShape">
              <a:avLst/>
            </a:prstTxWarp>
          </a:bodyPr>
          <a:lstStyle>
            <a:lvl1pPr algn="r" defTabSz="461963">
              <a:defRPr sz="1200" b="0" u="none">
                <a:latin typeface="Calibri" pitchFamily="34" charset="0"/>
              </a:defRPr>
            </a:lvl1pPr>
          </a:lstStyle>
          <a:p>
            <a:pPr>
              <a:defRPr/>
            </a:pPr>
            <a:fld id="{7E3FD782-904D-49A9-9C8B-E7EF353ED2D0}" type="slidenum">
              <a:rPr lang="es-ES_tradnl" altLang="zh-TW"/>
              <a:pPr>
                <a:defRPr/>
              </a:pPr>
              <a:t>‹#›</a:t>
            </a:fld>
            <a:endParaRPr lang="es-ES_tradnl" altLang="zh-TW"/>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ＭＳ Ｐゴシック" charset="-128"/>
        <a:cs typeface="Arial" charset="0"/>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charset="-128"/>
        <a:cs typeface="Arial" charset="0"/>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charset="-128"/>
        <a:cs typeface="Arial" charset="0"/>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charset="-128"/>
        <a:cs typeface="Arial" charset="0"/>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charset="-128"/>
        <a:cs typeface="Arial"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TextEdit="1"/>
          </p:cNvSpPr>
          <p:nvPr>
            <p:ph type="sldImg"/>
          </p:nvPr>
        </p:nvSpPr>
        <p:spPr>
          <a:noFill/>
        </p:spPr>
      </p:sp>
      <p:sp>
        <p:nvSpPr>
          <p:cNvPr id="18435" name="Rectangle 3"/>
          <p:cNvSpPr>
            <a:spLocks noGrp="1"/>
          </p:cNvSpPr>
          <p:nvPr>
            <p:ph type="body" idx="1"/>
          </p:nvPr>
        </p:nvSpPr>
        <p:spPr>
          <a:noFill/>
          <a:ln/>
        </p:spPr>
        <p:txBody>
          <a:bodyPr/>
          <a:lstStyle/>
          <a:p>
            <a:pPr eaLnBrk="1" hangingPunct="1"/>
            <a:endParaRPr lang="es-ES" altLang="zh-TW" smtClean="0">
              <a:ea typeface="ＭＳ Ｐゴシック" pitchFamily="3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TextEdit="1"/>
          </p:cNvSpPr>
          <p:nvPr>
            <p:ph type="sldImg"/>
          </p:nvPr>
        </p:nvSpPr>
        <p:spPr>
          <a:xfrm>
            <a:off x="920750" y="747713"/>
            <a:ext cx="4960938" cy="3721100"/>
          </a:xfrm>
          <a:noFill/>
        </p:spPr>
      </p:sp>
      <p:sp>
        <p:nvSpPr>
          <p:cNvPr id="27651" name="Rectangle 3"/>
          <p:cNvSpPr>
            <a:spLocks noGrp="1"/>
          </p:cNvSpPr>
          <p:nvPr>
            <p:ph type="body" idx="1"/>
          </p:nvPr>
        </p:nvSpPr>
        <p:spPr>
          <a:xfrm>
            <a:off x="681038" y="4716463"/>
            <a:ext cx="5435600" cy="4464050"/>
          </a:xfrm>
          <a:noFill/>
          <a:ln/>
        </p:spPr>
        <p:txBody>
          <a:bodyPr lIns="89757" tIns="44880" rIns="89757" bIns="44880"/>
          <a:lstStyle/>
          <a:p>
            <a:pPr defTabSz="914400" eaLnBrk="1" hangingPunct="1"/>
            <a:endParaRPr lang="es-ES" altLang="zh-TW" smtClean="0">
              <a:ea typeface="ＭＳ Ｐゴシック" pitchFamily="34"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TextEdit="1"/>
          </p:cNvSpPr>
          <p:nvPr>
            <p:ph type="sldImg"/>
          </p:nvPr>
        </p:nvSpPr>
        <p:spPr>
          <a:xfrm>
            <a:off x="920750" y="747713"/>
            <a:ext cx="4960938" cy="3721100"/>
          </a:xfrm>
          <a:noFill/>
        </p:spPr>
      </p:sp>
      <p:sp>
        <p:nvSpPr>
          <p:cNvPr id="27651" name="Rectangle 3"/>
          <p:cNvSpPr>
            <a:spLocks noGrp="1"/>
          </p:cNvSpPr>
          <p:nvPr>
            <p:ph type="body" idx="1"/>
          </p:nvPr>
        </p:nvSpPr>
        <p:spPr>
          <a:xfrm>
            <a:off x="681038" y="4716463"/>
            <a:ext cx="5435600" cy="4464050"/>
          </a:xfrm>
          <a:noFill/>
          <a:ln/>
        </p:spPr>
        <p:txBody>
          <a:bodyPr lIns="89757" tIns="44880" rIns="89757" bIns="44880"/>
          <a:lstStyle/>
          <a:p>
            <a:pPr defTabSz="914400" eaLnBrk="1" hangingPunct="1"/>
            <a:endParaRPr lang="es-ES" altLang="zh-TW" smtClean="0">
              <a:ea typeface="ＭＳ Ｐゴシック" pitchFamily="34"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TextEdit="1"/>
          </p:cNvSpPr>
          <p:nvPr>
            <p:ph type="sldImg"/>
          </p:nvPr>
        </p:nvSpPr>
        <p:spPr>
          <a:xfrm>
            <a:off x="920750" y="747713"/>
            <a:ext cx="4960938" cy="3721100"/>
          </a:xfrm>
          <a:noFill/>
        </p:spPr>
      </p:sp>
      <p:sp>
        <p:nvSpPr>
          <p:cNvPr id="28675" name="Rectangle 3"/>
          <p:cNvSpPr>
            <a:spLocks noGrp="1"/>
          </p:cNvSpPr>
          <p:nvPr>
            <p:ph type="body" idx="1"/>
          </p:nvPr>
        </p:nvSpPr>
        <p:spPr>
          <a:xfrm>
            <a:off x="681038" y="4716463"/>
            <a:ext cx="5435600" cy="4464050"/>
          </a:xfrm>
          <a:noFill/>
          <a:ln/>
        </p:spPr>
        <p:txBody>
          <a:bodyPr lIns="89757" tIns="44880" rIns="89757" bIns="44880"/>
          <a:lstStyle/>
          <a:p>
            <a:pPr defTabSz="914400" eaLnBrk="1" hangingPunct="1"/>
            <a:endParaRPr lang="es-ES" altLang="zh-TW" smtClean="0">
              <a:ea typeface="ＭＳ Ｐゴシック" pitchFamily="34"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TextEdit="1"/>
          </p:cNvSpPr>
          <p:nvPr>
            <p:ph type="sldImg"/>
          </p:nvPr>
        </p:nvSpPr>
        <p:spPr>
          <a:xfrm>
            <a:off x="920750" y="747713"/>
            <a:ext cx="4960938" cy="3721100"/>
          </a:xfrm>
          <a:noFill/>
        </p:spPr>
      </p:sp>
      <p:sp>
        <p:nvSpPr>
          <p:cNvPr id="29699" name="Rectangle 3"/>
          <p:cNvSpPr>
            <a:spLocks noGrp="1"/>
          </p:cNvSpPr>
          <p:nvPr>
            <p:ph type="body" idx="1"/>
          </p:nvPr>
        </p:nvSpPr>
        <p:spPr>
          <a:xfrm>
            <a:off x="681038" y="4716463"/>
            <a:ext cx="5435600" cy="4464050"/>
          </a:xfrm>
          <a:noFill/>
          <a:ln/>
        </p:spPr>
        <p:txBody>
          <a:bodyPr lIns="89757" tIns="44880" rIns="89757" bIns="44880"/>
          <a:lstStyle/>
          <a:p>
            <a:pPr defTabSz="914400" eaLnBrk="1" hangingPunct="1"/>
            <a:endParaRPr lang="es-ES" altLang="zh-TW" smtClean="0">
              <a:ea typeface="ＭＳ Ｐゴシック" pitchFamily="34"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TextEdit="1"/>
          </p:cNvSpPr>
          <p:nvPr>
            <p:ph type="sldImg"/>
          </p:nvPr>
        </p:nvSpPr>
        <p:spPr>
          <a:xfrm>
            <a:off x="920750" y="747713"/>
            <a:ext cx="4960938" cy="3721100"/>
          </a:xfrm>
          <a:noFill/>
        </p:spPr>
      </p:sp>
      <p:sp>
        <p:nvSpPr>
          <p:cNvPr id="30723" name="Rectangle 3"/>
          <p:cNvSpPr>
            <a:spLocks noGrp="1"/>
          </p:cNvSpPr>
          <p:nvPr>
            <p:ph type="body" idx="1"/>
          </p:nvPr>
        </p:nvSpPr>
        <p:spPr>
          <a:xfrm>
            <a:off x="681038" y="4716463"/>
            <a:ext cx="5435600" cy="4464050"/>
          </a:xfrm>
          <a:noFill/>
          <a:ln/>
        </p:spPr>
        <p:txBody>
          <a:bodyPr lIns="89757" tIns="44880" rIns="89757" bIns="44880"/>
          <a:lstStyle/>
          <a:p>
            <a:pPr defTabSz="914400" eaLnBrk="1" hangingPunct="1"/>
            <a:endParaRPr lang="es-ES" altLang="zh-TW" smtClean="0">
              <a:ea typeface="ＭＳ Ｐゴシック" pitchFamily="34"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TextEdit="1"/>
          </p:cNvSpPr>
          <p:nvPr>
            <p:ph type="sldImg"/>
          </p:nvPr>
        </p:nvSpPr>
        <p:spPr>
          <a:xfrm>
            <a:off x="920750" y="747713"/>
            <a:ext cx="4960938" cy="3721100"/>
          </a:xfrm>
          <a:noFill/>
        </p:spPr>
      </p:sp>
      <p:sp>
        <p:nvSpPr>
          <p:cNvPr id="30723" name="Rectangle 3"/>
          <p:cNvSpPr>
            <a:spLocks noGrp="1"/>
          </p:cNvSpPr>
          <p:nvPr>
            <p:ph type="body" idx="1"/>
          </p:nvPr>
        </p:nvSpPr>
        <p:spPr>
          <a:xfrm>
            <a:off x="681038" y="4716463"/>
            <a:ext cx="5435600" cy="4464050"/>
          </a:xfrm>
          <a:noFill/>
          <a:ln/>
        </p:spPr>
        <p:txBody>
          <a:bodyPr lIns="89757" tIns="44880" rIns="89757" bIns="44880"/>
          <a:lstStyle/>
          <a:p>
            <a:pPr defTabSz="914400" eaLnBrk="1" hangingPunct="1"/>
            <a:endParaRPr lang="es-ES" altLang="zh-TW" smtClean="0">
              <a:ea typeface="ＭＳ Ｐゴシック"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TextEdit="1"/>
          </p:cNvSpPr>
          <p:nvPr>
            <p:ph type="sldImg"/>
          </p:nvPr>
        </p:nvSpPr>
        <p:spPr>
          <a:noFill/>
        </p:spPr>
      </p:sp>
      <p:sp>
        <p:nvSpPr>
          <p:cNvPr id="19459" name="Rectangle 3"/>
          <p:cNvSpPr>
            <a:spLocks noGrp="1"/>
          </p:cNvSpPr>
          <p:nvPr>
            <p:ph type="body" idx="1"/>
          </p:nvPr>
        </p:nvSpPr>
        <p:spPr>
          <a:noFill/>
          <a:ln/>
        </p:spPr>
        <p:txBody>
          <a:bodyPr/>
          <a:lstStyle/>
          <a:p>
            <a:pPr eaLnBrk="1" hangingPunct="1"/>
            <a:endParaRPr lang="es-ES" altLang="zh-TW" smtClean="0">
              <a:ea typeface="ＭＳ Ｐゴシック"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TextEdit="1"/>
          </p:cNvSpPr>
          <p:nvPr>
            <p:ph type="sldImg"/>
          </p:nvPr>
        </p:nvSpPr>
        <p:spPr>
          <a:xfrm>
            <a:off x="920750" y="747713"/>
            <a:ext cx="4960938" cy="3721100"/>
          </a:xfrm>
          <a:noFill/>
        </p:spPr>
      </p:sp>
      <p:sp>
        <p:nvSpPr>
          <p:cNvPr id="20483" name="Rectangle 3"/>
          <p:cNvSpPr>
            <a:spLocks noGrp="1"/>
          </p:cNvSpPr>
          <p:nvPr>
            <p:ph type="body" idx="1"/>
          </p:nvPr>
        </p:nvSpPr>
        <p:spPr>
          <a:xfrm>
            <a:off x="681038" y="4716463"/>
            <a:ext cx="5435600" cy="4464050"/>
          </a:xfrm>
          <a:noFill/>
          <a:ln/>
        </p:spPr>
        <p:txBody>
          <a:bodyPr lIns="89757" tIns="44880" rIns="89757" bIns="44880"/>
          <a:lstStyle/>
          <a:p>
            <a:pPr defTabSz="914400" eaLnBrk="1" hangingPunct="1"/>
            <a:endParaRPr lang="es-ES" altLang="zh-TW" smtClean="0">
              <a:ea typeface="ＭＳ Ｐゴシック"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TextEdit="1"/>
          </p:cNvSpPr>
          <p:nvPr>
            <p:ph type="sldImg"/>
          </p:nvPr>
        </p:nvSpPr>
        <p:spPr>
          <a:xfrm>
            <a:off x="920750" y="747713"/>
            <a:ext cx="4960938" cy="3721100"/>
          </a:xfrm>
          <a:noFill/>
        </p:spPr>
      </p:sp>
      <p:sp>
        <p:nvSpPr>
          <p:cNvPr id="21507" name="Rectangle 3"/>
          <p:cNvSpPr>
            <a:spLocks noGrp="1"/>
          </p:cNvSpPr>
          <p:nvPr>
            <p:ph type="body" idx="1"/>
          </p:nvPr>
        </p:nvSpPr>
        <p:spPr>
          <a:xfrm>
            <a:off x="681038" y="4716463"/>
            <a:ext cx="5435600" cy="4464050"/>
          </a:xfrm>
          <a:noFill/>
          <a:ln/>
        </p:spPr>
        <p:txBody>
          <a:bodyPr lIns="89757" tIns="44880" rIns="89757" bIns="44880"/>
          <a:lstStyle/>
          <a:p>
            <a:pPr defTabSz="914400" eaLnBrk="1" hangingPunct="1"/>
            <a:endParaRPr lang="es-ES" altLang="zh-TW" smtClean="0">
              <a:ea typeface="ＭＳ Ｐゴシック" pitchFamily="34"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TextEdit="1"/>
          </p:cNvSpPr>
          <p:nvPr>
            <p:ph type="sldImg"/>
          </p:nvPr>
        </p:nvSpPr>
        <p:spPr>
          <a:xfrm>
            <a:off x="920750" y="747713"/>
            <a:ext cx="4960938" cy="3721100"/>
          </a:xfrm>
          <a:noFill/>
        </p:spPr>
      </p:sp>
      <p:sp>
        <p:nvSpPr>
          <p:cNvPr id="22531" name="Rectangle 3"/>
          <p:cNvSpPr>
            <a:spLocks noGrp="1"/>
          </p:cNvSpPr>
          <p:nvPr>
            <p:ph type="body" idx="1"/>
          </p:nvPr>
        </p:nvSpPr>
        <p:spPr>
          <a:xfrm>
            <a:off x="681038" y="4716463"/>
            <a:ext cx="5435600" cy="4464050"/>
          </a:xfrm>
          <a:noFill/>
          <a:ln/>
        </p:spPr>
        <p:txBody>
          <a:bodyPr lIns="89757" tIns="44880" rIns="89757" bIns="44880"/>
          <a:lstStyle/>
          <a:p>
            <a:pPr defTabSz="914400" eaLnBrk="1" hangingPunct="1"/>
            <a:endParaRPr lang="es-ES" altLang="zh-TW" smtClean="0">
              <a:ea typeface="ＭＳ Ｐゴシック" pitchFamily="34"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TextEdit="1"/>
          </p:cNvSpPr>
          <p:nvPr>
            <p:ph type="sldImg"/>
          </p:nvPr>
        </p:nvSpPr>
        <p:spPr>
          <a:xfrm>
            <a:off x="920750" y="747713"/>
            <a:ext cx="4960938" cy="3721100"/>
          </a:xfrm>
          <a:noFill/>
        </p:spPr>
      </p:sp>
      <p:sp>
        <p:nvSpPr>
          <p:cNvPr id="23555" name="Rectangle 3"/>
          <p:cNvSpPr>
            <a:spLocks noGrp="1"/>
          </p:cNvSpPr>
          <p:nvPr>
            <p:ph type="body" idx="1"/>
          </p:nvPr>
        </p:nvSpPr>
        <p:spPr>
          <a:xfrm>
            <a:off x="681038" y="4716463"/>
            <a:ext cx="5435600" cy="4464050"/>
          </a:xfrm>
          <a:noFill/>
          <a:ln/>
        </p:spPr>
        <p:txBody>
          <a:bodyPr lIns="89757" tIns="44880" rIns="89757" bIns="44880"/>
          <a:lstStyle/>
          <a:p>
            <a:pPr defTabSz="914400" eaLnBrk="1" hangingPunct="1"/>
            <a:endParaRPr lang="es-ES" altLang="zh-TW" smtClean="0">
              <a:ea typeface="ＭＳ Ｐゴシック" pitchFamily="34"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TextEdit="1"/>
          </p:cNvSpPr>
          <p:nvPr>
            <p:ph type="sldImg"/>
          </p:nvPr>
        </p:nvSpPr>
        <p:spPr>
          <a:xfrm>
            <a:off x="920750" y="747713"/>
            <a:ext cx="4960938" cy="3721100"/>
          </a:xfrm>
          <a:noFill/>
        </p:spPr>
      </p:sp>
      <p:sp>
        <p:nvSpPr>
          <p:cNvPr id="24579" name="Rectangle 3"/>
          <p:cNvSpPr>
            <a:spLocks noGrp="1"/>
          </p:cNvSpPr>
          <p:nvPr>
            <p:ph type="body" idx="1"/>
          </p:nvPr>
        </p:nvSpPr>
        <p:spPr>
          <a:xfrm>
            <a:off x="681038" y="4716463"/>
            <a:ext cx="5435600" cy="4464050"/>
          </a:xfrm>
          <a:noFill/>
          <a:ln/>
        </p:spPr>
        <p:txBody>
          <a:bodyPr lIns="89757" tIns="44880" rIns="89757" bIns="44880"/>
          <a:lstStyle/>
          <a:p>
            <a:pPr defTabSz="914400" eaLnBrk="1" hangingPunct="1"/>
            <a:endParaRPr lang="es-ES" altLang="zh-TW" smtClean="0">
              <a:ea typeface="ＭＳ Ｐゴシック" pitchFamily="34"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TextEdit="1"/>
          </p:cNvSpPr>
          <p:nvPr>
            <p:ph type="sldImg"/>
          </p:nvPr>
        </p:nvSpPr>
        <p:spPr>
          <a:xfrm>
            <a:off x="920750" y="747713"/>
            <a:ext cx="4960938" cy="3721100"/>
          </a:xfrm>
          <a:noFill/>
        </p:spPr>
      </p:sp>
      <p:sp>
        <p:nvSpPr>
          <p:cNvPr id="25603" name="Rectangle 3"/>
          <p:cNvSpPr>
            <a:spLocks noGrp="1"/>
          </p:cNvSpPr>
          <p:nvPr>
            <p:ph type="body" idx="1"/>
          </p:nvPr>
        </p:nvSpPr>
        <p:spPr>
          <a:xfrm>
            <a:off x="681038" y="4716463"/>
            <a:ext cx="5435600" cy="4464050"/>
          </a:xfrm>
          <a:noFill/>
          <a:ln/>
        </p:spPr>
        <p:txBody>
          <a:bodyPr lIns="89757" tIns="44880" rIns="89757" bIns="44880"/>
          <a:lstStyle/>
          <a:p>
            <a:pPr defTabSz="914400" eaLnBrk="1" hangingPunct="1"/>
            <a:endParaRPr lang="es-ES" altLang="zh-TW" smtClean="0">
              <a:ea typeface="ＭＳ Ｐゴシック"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spect="1" noTextEdit="1"/>
          </p:cNvSpPr>
          <p:nvPr>
            <p:ph type="sldImg"/>
          </p:nvPr>
        </p:nvSpPr>
        <p:spPr>
          <a:xfrm>
            <a:off x="920750" y="747713"/>
            <a:ext cx="4960938" cy="3721100"/>
          </a:xfrm>
          <a:noFill/>
        </p:spPr>
      </p:sp>
      <p:sp>
        <p:nvSpPr>
          <p:cNvPr id="26627" name="Rectangle 3"/>
          <p:cNvSpPr>
            <a:spLocks noGrp="1"/>
          </p:cNvSpPr>
          <p:nvPr>
            <p:ph type="body" idx="1"/>
          </p:nvPr>
        </p:nvSpPr>
        <p:spPr>
          <a:xfrm>
            <a:off x="681038" y="4716463"/>
            <a:ext cx="5435600" cy="4464050"/>
          </a:xfrm>
          <a:noFill/>
          <a:ln/>
        </p:spPr>
        <p:txBody>
          <a:bodyPr lIns="89757" tIns="44880" rIns="89757" bIns="44880"/>
          <a:lstStyle/>
          <a:p>
            <a:pPr defTabSz="914400" eaLnBrk="1" hangingPunct="1"/>
            <a:endParaRPr lang="es-ES" altLang="zh-TW" smtClean="0">
              <a:ea typeface="ＭＳ Ｐゴシック"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2" name="Imagen 12" descr="5.jpg"/>
          <p:cNvPicPr>
            <a:picLocks noChangeAspect="1"/>
          </p:cNvPicPr>
          <p:nvPr/>
        </p:nvPicPr>
        <p:blipFill>
          <a:blip r:embed="rId2"/>
          <a:srcRect r="86555"/>
          <a:stretch>
            <a:fillRect/>
          </a:stretch>
        </p:blipFill>
        <p:spPr bwMode="gray">
          <a:xfrm>
            <a:off x="0" y="0"/>
            <a:ext cx="1228725" cy="6858000"/>
          </a:xfrm>
          <a:prstGeom prst="rect">
            <a:avLst/>
          </a:prstGeom>
          <a:noFill/>
          <a:ln w="9525">
            <a:noFill/>
            <a:miter lim="800000"/>
            <a:headEnd/>
            <a:tailEnd/>
          </a:ln>
        </p:spPr>
      </p:pic>
      <p:pic>
        <p:nvPicPr>
          <p:cNvPr id="3" name="Imagen 13"/>
          <p:cNvPicPr>
            <a:picLocks noChangeAspect="1"/>
          </p:cNvPicPr>
          <p:nvPr/>
        </p:nvPicPr>
        <p:blipFill>
          <a:blip r:embed="rId3"/>
          <a:srcRect/>
          <a:stretch>
            <a:fillRect/>
          </a:stretch>
        </p:blipFill>
        <p:spPr bwMode="gray">
          <a:xfrm>
            <a:off x="1373188" y="246063"/>
            <a:ext cx="787400" cy="241300"/>
          </a:xfrm>
          <a:prstGeom prst="rect">
            <a:avLst/>
          </a:prstGeom>
          <a:noFill/>
          <a:ln w="9525">
            <a:noFill/>
            <a:miter lim="800000"/>
            <a:headEnd/>
            <a:tailEnd/>
          </a:ln>
        </p:spPr>
      </p:pic>
      <p:pic>
        <p:nvPicPr>
          <p:cNvPr id="4" name="Picture 4"/>
          <p:cNvPicPr>
            <a:picLocks noChangeAspect="1" noChangeArrowheads="1"/>
          </p:cNvPicPr>
          <p:nvPr/>
        </p:nvPicPr>
        <p:blipFill>
          <a:blip r:embed="rId4"/>
          <a:srcRect/>
          <a:stretch>
            <a:fillRect/>
          </a:stretch>
        </p:blipFill>
        <p:spPr bwMode="gray">
          <a:xfrm>
            <a:off x="1365250" y="228600"/>
            <a:ext cx="2181225" cy="274638"/>
          </a:xfrm>
          <a:prstGeom prst="rect">
            <a:avLst/>
          </a:prstGeom>
          <a:noFill/>
          <a:ln w="9525">
            <a:noFill/>
            <a:miter lim="800000"/>
            <a:headEnd/>
            <a:tailEnd/>
          </a:ln>
        </p:spPr>
      </p:pic>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D66FAB4A-573A-4DBF-978E-0C16A31D1CAF}" type="datetime1">
              <a:rPr lang="en-US"/>
              <a:pPr>
                <a:defRPr/>
              </a:pPr>
              <a:t>16/08/2013</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1AEB2869-1487-4091-8AB6-A0CCBE0FA98C}"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B10ED245-7828-4882-8B18-A9E1CC5B50DC}" type="datetime1">
              <a:rPr lang="en-US"/>
              <a:pPr>
                <a:defRPr/>
              </a:pPr>
              <a:t>16/08/2013</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2F4DD874-52FC-4597-8855-D97C0B5D59E4}"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6FE5FA01-0F3D-45E3-96DD-19E0F95FE125}" type="datetime1">
              <a:rPr lang="en-US"/>
              <a:pPr>
                <a:defRPr/>
              </a:pPr>
              <a:t>16/08/2013</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99BABD4A-E592-4BF4-9867-65D08AB0DD13}"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B88F34BD-1EC4-44B3-AD72-ADBE952B0E92}" type="datetime1">
              <a:rPr lang="en-US"/>
              <a:pPr>
                <a:defRPr/>
              </a:pPr>
              <a:t>16/08/2013</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8975E4B-B43E-4CC5-8FBB-2BFE49177ABA}"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42C18760-0E27-4C7A-A911-3ACD8B181508}" type="datetime1">
              <a:rPr lang="en-US"/>
              <a:pPr>
                <a:defRPr/>
              </a:pPr>
              <a:t>16/08/2013</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53CBD92-87AB-4D3C-B668-C45A83664B77}"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60DC0593-865F-4300-B9D0-D154F6BB9655}" type="datetime1">
              <a:rPr lang="en-US"/>
              <a:pPr>
                <a:defRPr/>
              </a:pPr>
              <a:t>16/08/2013</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DCCCFB5-6FE9-4FBF-989A-091AFE267DF7}"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7780F47A-31F5-46A3-B5B6-4DF205843FF5}" type="datetime1">
              <a:rPr lang="en-US"/>
              <a:pPr>
                <a:defRPr/>
              </a:pPr>
              <a:t>16/08/2013</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6C95A4B-BCA0-4420-ABBF-CB1397F5CC89}"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Rectangle 10"/>
          <p:cNvSpPr>
            <a:spLocks noGrp="1" noChangeArrowheads="1"/>
          </p:cNvSpPr>
          <p:nvPr>
            <p:ph type="sldNum" sz="quarter" idx="10"/>
          </p:nvPr>
        </p:nvSpPr>
        <p:spPr>
          <a:ln/>
        </p:spPr>
        <p:txBody>
          <a:bodyPr/>
          <a:lstStyle>
            <a:lvl1pPr>
              <a:defRPr/>
            </a:lvl1pPr>
          </a:lstStyle>
          <a:p>
            <a:pPr>
              <a:defRPr/>
            </a:pPr>
            <a:fld id="{4088FB1D-DF94-489F-8BD7-D554E930AF2F}" type="slidenum">
              <a:rPr lang="es-ES"/>
              <a:pPr>
                <a:defRPr/>
              </a:pPr>
              <a:t>‹#›</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
          <p:cNvSpPr>
            <a:spLocks noGrp="1" noChangeArrowheads="1"/>
          </p:cNvSpPr>
          <p:nvPr>
            <p:ph type="sldNum" sz="quarter" idx="10"/>
          </p:nvPr>
        </p:nvSpPr>
        <p:spPr>
          <a:ln/>
        </p:spPr>
        <p:txBody>
          <a:bodyPr/>
          <a:lstStyle>
            <a:lvl1pPr>
              <a:defRPr/>
            </a:lvl1pPr>
          </a:lstStyle>
          <a:p>
            <a:pPr>
              <a:defRPr/>
            </a:pPr>
            <a:fld id="{33B31394-55BA-4669-907C-D0E326AD67D9}" type="slidenum">
              <a:rPr lang="es-ES"/>
              <a:pPr>
                <a:defRPr/>
              </a:pPr>
              <a:t>‹#›</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09575" y="398463"/>
            <a:ext cx="8405813" cy="1143000"/>
          </a:xfrm>
        </p:spPr>
        <p:txBody>
          <a:bodyPr/>
          <a:lstStyle/>
          <a:p>
            <a:r>
              <a:rPr lang="en-US" altLang="zh-TW" smtClean="0"/>
              <a:t>Click to edit Master title style</a:t>
            </a:r>
            <a:endParaRPr lang="zh-TW" altLang="en-US"/>
          </a:p>
        </p:txBody>
      </p:sp>
      <p:sp>
        <p:nvSpPr>
          <p:cNvPr id="3" name="Rectangle 10"/>
          <p:cNvSpPr>
            <a:spLocks noGrp="1" noChangeArrowheads="1"/>
          </p:cNvSpPr>
          <p:nvPr>
            <p:ph type="sldNum" sz="quarter" idx="10"/>
          </p:nvPr>
        </p:nvSpPr>
        <p:spPr>
          <a:ln/>
        </p:spPr>
        <p:txBody>
          <a:bodyPr/>
          <a:lstStyle>
            <a:lvl1pPr>
              <a:defRPr/>
            </a:lvl1pPr>
          </a:lstStyle>
          <a:p>
            <a:pPr>
              <a:defRPr/>
            </a:pPr>
            <a:fld id="{5FECBCBE-2B85-4C29-A63C-D817AF1E9496}" type="slidenum">
              <a:rPr lang="es-ES"/>
              <a:pPr>
                <a:defRPr/>
              </a:pPr>
              <a:t>‹#›</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09575" y="398463"/>
            <a:ext cx="8405813" cy="1143000"/>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0"/>
          <p:cNvSpPr>
            <a:spLocks noGrp="1" noChangeArrowheads="1"/>
          </p:cNvSpPr>
          <p:nvPr>
            <p:ph type="sldNum" sz="quarter" idx="10"/>
          </p:nvPr>
        </p:nvSpPr>
        <p:spPr>
          <a:ln/>
        </p:spPr>
        <p:txBody>
          <a:bodyPr/>
          <a:lstStyle>
            <a:lvl1pPr>
              <a:defRPr/>
            </a:lvl1pPr>
          </a:lstStyle>
          <a:p>
            <a:pPr>
              <a:defRPr/>
            </a:pPr>
            <a:fld id="{84B411D4-0C08-4AA3-BD65-B9A4DD7D26B8}" type="slidenum">
              <a:rPr lang="es-ES"/>
              <a:pPr>
                <a:defRPr/>
              </a:pPr>
              <a:t>‹#›</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F006908-9E00-49DB-9FA2-F96FCD547676}" type="datetime1">
              <a:rPr lang="en-US"/>
              <a:pPr>
                <a:defRPr/>
              </a:pPr>
              <a:t>16/08/2013</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365CB5E-4617-467A-8083-2B26169B7FB3}"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13941115-FA19-4F45-AC9C-BFA09E8E53E3}" type="datetime1">
              <a:rPr lang="en-US"/>
              <a:pPr>
                <a:defRPr/>
              </a:pPr>
              <a:t>16/08/2013</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9B73DA9-9FFC-4980-A7D3-66F629239CB4}"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6DA0999B-FA67-4430-83EE-2C8C7A6EC84A}" type="datetime1">
              <a:rPr lang="en-US"/>
              <a:pPr>
                <a:defRPr/>
              </a:pPr>
              <a:t>16/08/2013</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AFDA494-F871-4A7F-B5A6-83492CA9A1F5}"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AA69EAB1-3468-4423-9E59-F0BA74B90588}" type="datetime1">
              <a:rPr lang="en-US"/>
              <a:pPr>
                <a:defRPr/>
              </a:pPr>
              <a:t>16/08/2013</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DE598B5-C00E-43C8-98FE-8F6C73AE66E6}"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Marcador de pie de página 4"/>
          <p:cNvSpPr txBox="1">
            <a:spLocks/>
          </p:cNvSpPr>
          <p:nvPr/>
        </p:nvSpPr>
        <p:spPr>
          <a:xfrm>
            <a:off x="5967413" y="204788"/>
            <a:ext cx="2895600" cy="196850"/>
          </a:xfrm>
          <a:prstGeom prst="rect">
            <a:avLst/>
          </a:prstGeom>
        </p:spPr>
        <p:txBody>
          <a:bodyPr lIns="0" tIns="0" rIns="0" bIns="0"/>
          <a:lstStyle/>
          <a:p>
            <a:pPr algn="r">
              <a:defRPr/>
            </a:pPr>
            <a:endParaRPr lang="en-US" altLang="zh-TW" sz="1000" b="0" u="none">
              <a:solidFill>
                <a:srgbClr val="094FA4"/>
              </a:solidFill>
              <a:latin typeface="Stag Sans Light" pitchFamily="34" charset="0"/>
            </a:endParaRPr>
          </a:p>
        </p:txBody>
      </p:sp>
      <p:pic>
        <p:nvPicPr>
          <p:cNvPr id="12291" name="Imagen 9" descr="8.jpg"/>
          <p:cNvPicPr>
            <a:picLocks noChangeAspect="1"/>
          </p:cNvPicPr>
          <p:nvPr/>
        </p:nvPicPr>
        <p:blipFill>
          <a:blip r:embed="rId7"/>
          <a:srcRect r="94983" b="76889"/>
          <a:stretch>
            <a:fillRect/>
          </a:stretch>
        </p:blipFill>
        <p:spPr bwMode="auto">
          <a:xfrm>
            <a:off x="0" y="0"/>
            <a:ext cx="458788" cy="1584325"/>
          </a:xfrm>
          <a:prstGeom prst="rect">
            <a:avLst/>
          </a:prstGeom>
          <a:noFill/>
          <a:ln w="9525">
            <a:noFill/>
            <a:miter lim="800000"/>
            <a:headEnd/>
            <a:tailEnd/>
          </a:ln>
        </p:spPr>
      </p:pic>
      <p:pic>
        <p:nvPicPr>
          <p:cNvPr id="12292" name="Imagen 10"/>
          <p:cNvPicPr>
            <a:picLocks noChangeAspect="1"/>
          </p:cNvPicPr>
          <p:nvPr/>
        </p:nvPicPr>
        <p:blipFill>
          <a:blip r:embed="rId8"/>
          <a:srcRect/>
          <a:stretch>
            <a:fillRect/>
          </a:stretch>
        </p:blipFill>
        <p:spPr bwMode="auto">
          <a:xfrm>
            <a:off x="458788" y="246063"/>
            <a:ext cx="787400" cy="241300"/>
          </a:xfrm>
          <a:prstGeom prst="rect">
            <a:avLst/>
          </a:prstGeom>
          <a:noFill/>
          <a:ln w="9525">
            <a:noFill/>
            <a:miter lim="800000"/>
            <a:headEnd/>
            <a:tailEnd/>
          </a:ln>
        </p:spPr>
      </p:pic>
      <p:pic>
        <p:nvPicPr>
          <p:cNvPr id="12293" name="Picture 8"/>
          <p:cNvPicPr>
            <a:picLocks noChangeAspect="1" noChangeArrowheads="1"/>
          </p:cNvPicPr>
          <p:nvPr/>
        </p:nvPicPr>
        <p:blipFill>
          <a:blip r:embed="rId9"/>
          <a:srcRect/>
          <a:stretch>
            <a:fillRect/>
          </a:stretch>
        </p:blipFill>
        <p:spPr bwMode="auto">
          <a:xfrm>
            <a:off x="434975" y="225425"/>
            <a:ext cx="2181225" cy="274638"/>
          </a:xfrm>
          <a:prstGeom prst="rect">
            <a:avLst/>
          </a:prstGeom>
          <a:noFill/>
          <a:ln w="9525">
            <a:noFill/>
            <a:miter lim="800000"/>
            <a:headEnd/>
            <a:tailEnd/>
          </a:ln>
        </p:spPr>
      </p:pic>
      <p:sp>
        <p:nvSpPr>
          <p:cNvPr id="12294" name="Rectangle 9"/>
          <p:cNvSpPr>
            <a:spLocks noGrp="1" noChangeArrowheads="1"/>
          </p:cNvSpPr>
          <p:nvPr>
            <p:ph type="title"/>
          </p:nvPr>
        </p:nvSpPr>
        <p:spPr bwMode="auto">
          <a:xfrm>
            <a:off x="409575" y="398463"/>
            <a:ext cx="8405813" cy="1143000"/>
          </a:xfrm>
          <a:prstGeom prst="rect">
            <a:avLst/>
          </a:prstGeom>
          <a:noFill/>
          <a:ln w="9525" algn="ctr">
            <a:noFill/>
            <a:miter lim="800000"/>
            <a:headEnd/>
            <a:tailEnd/>
          </a:ln>
        </p:spPr>
        <p:txBody>
          <a:bodyPr vert="horz" wrap="square" lIns="0" tIns="0" rIns="0" bIns="0" numCol="1" anchor="b" anchorCtr="0" compatLnSpc="1">
            <a:prstTxWarp prst="textNoShape">
              <a:avLst/>
            </a:prstTxWarp>
          </a:bodyPr>
          <a:lstStyle/>
          <a:p>
            <a:pPr lvl="0"/>
            <a:r>
              <a:rPr lang="es-ES" altLang="zh-TW" smtClean="0"/>
              <a:t>Haga clic para cambiar el estilo de título	</a:t>
            </a:r>
          </a:p>
        </p:txBody>
      </p:sp>
      <p:sp>
        <p:nvSpPr>
          <p:cNvPr id="90122" name="Rectangle 10"/>
          <p:cNvSpPr>
            <a:spLocks noGrp="1" noChangeArrowheads="1"/>
          </p:cNvSpPr>
          <p:nvPr>
            <p:ph type="sldNum" sz="quarter" idx="4"/>
          </p:nvPr>
        </p:nvSpPr>
        <p:spPr bwMode="auto">
          <a:xfrm>
            <a:off x="6729413" y="6483350"/>
            <a:ext cx="2133600" cy="142875"/>
          </a:xfrm>
          <a:prstGeom prst="rect">
            <a:avLst/>
          </a:prstGeom>
          <a:noFill/>
          <a:ln w="9525" algn="ctr">
            <a:noFill/>
            <a:miter lim="800000"/>
            <a:headEnd/>
            <a:tailEnd/>
          </a:ln>
          <a:effectLst/>
        </p:spPr>
        <p:txBody>
          <a:bodyPr vert="horz" wrap="square" lIns="0" tIns="0" rIns="0" bIns="0" numCol="1" anchor="t" anchorCtr="0" compatLnSpc="1">
            <a:prstTxWarp prst="textNoShape">
              <a:avLst/>
            </a:prstTxWarp>
          </a:bodyPr>
          <a:lstStyle>
            <a:lvl1pPr algn="r">
              <a:defRPr sz="900" b="0" u="none">
                <a:solidFill>
                  <a:srgbClr val="094FA4"/>
                </a:solidFill>
                <a:latin typeface="Stag Sans Light" pitchFamily="34" charset="0"/>
              </a:defRPr>
            </a:lvl1pPr>
          </a:lstStyle>
          <a:p>
            <a:pPr>
              <a:defRPr/>
            </a:pPr>
            <a:fld id="{8C825FA3-D633-420A-8722-866B957F4BDC}" type="slidenum">
              <a:rPr lang="es-ES"/>
              <a:pPr>
                <a:defRPr/>
              </a:pPr>
              <a:t>‹#›</a:t>
            </a:fld>
            <a:endParaRPr lang="es-ES"/>
          </a:p>
        </p:txBody>
      </p:sp>
    </p:spTree>
  </p:cSld>
  <p:clrMap bg1="lt1" tx1="dk1" bg2="lt2" tx2="dk2" accent1="accent1" accent2="accent2" accent3="accent3" accent4="accent4" accent5="accent5" accent6="accent6" hlink="hlink" folHlink="folHlink"/>
  <p:sldLayoutIdLst>
    <p:sldLayoutId id="2147484143" r:id="rId1"/>
    <p:sldLayoutId id="2147484128" r:id="rId2"/>
    <p:sldLayoutId id="2147484129" r:id="rId3"/>
    <p:sldLayoutId id="2147484130" r:id="rId4"/>
    <p:sldLayoutId id="2147484131" r:id="rId5"/>
  </p:sldLayoutIdLst>
  <p:hf hdr="0" ftr="0" dt="0"/>
  <p:txStyles>
    <p:titleStyle>
      <a:lvl1pPr algn="l" defTabSz="457200" rtl="0" eaLnBrk="0" fontAlgn="base" hangingPunct="0">
        <a:lnSpc>
          <a:spcPct val="85000"/>
        </a:lnSpc>
        <a:spcBef>
          <a:spcPct val="0"/>
        </a:spcBef>
        <a:spcAft>
          <a:spcPct val="0"/>
        </a:spcAft>
        <a:defRPr sz="4200" kern="1200">
          <a:solidFill>
            <a:srgbClr val="009EE5"/>
          </a:solidFill>
          <a:latin typeface="Stag Sans Light" pitchFamily="34" charset="0"/>
          <a:ea typeface="ＭＳ Ｐゴシック" charset="-128"/>
          <a:cs typeface="ＭＳ Ｐゴシック" charset="-128"/>
        </a:defRPr>
      </a:lvl1pPr>
      <a:lvl2pPr algn="l" defTabSz="457200" rtl="0" eaLnBrk="0" fontAlgn="base" hangingPunct="0">
        <a:lnSpc>
          <a:spcPct val="85000"/>
        </a:lnSpc>
        <a:spcBef>
          <a:spcPct val="0"/>
        </a:spcBef>
        <a:spcAft>
          <a:spcPct val="0"/>
        </a:spcAft>
        <a:defRPr sz="4200">
          <a:solidFill>
            <a:srgbClr val="009EE5"/>
          </a:solidFill>
          <a:latin typeface="Stag Sans Light" pitchFamily="34" charset="0"/>
          <a:ea typeface="ＭＳ Ｐゴシック" charset="-128"/>
          <a:cs typeface="ＭＳ Ｐゴシック" charset="-128"/>
        </a:defRPr>
      </a:lvl2pPr>
      <a:lvl3pPr algn="l" defTabSz="457200" rtl="0" eaLnBrk="0" fontAlgn="base" hangingPunct="0">
        <a:lnSpc>
          <a:spcPct val="85000"/>
        </a:lnSpc>
        <a:spcBef>
          <a:spcPct val="0"/>
        </a:spcBef>
        <a:spcAft>
          <a:spcPct val="0"/>
        </a:spcAft>
        <a:defRPr sz="4200">
          <a:solidFill>
            <a:srgbClr val="009EE5"/>
          </a:solidFill>
          <a:latin typeface="Stag Sans Light" pitchFamily="34" charset="0"/>
          <a:ea typeface="ＭＳ Ｐゴシック" charset="-128"/>
          <a:cs typeface="ＭＳ Ｐゴシック" charset="-128"/>
        </a:defRPr>
      </a:lvl3pPr>
      <a:lvl4pPr algn="l" defTabSz="457200" rtl="0" eaLnBrk="0" fontAlgn="base" hangingPunct="0">
        <a:lnSpc>
          <a:spcPct val="85000"/>
        </a:lnSpc>
        <a:spcBef>
          <a:spcPct val="0"/>
        </a:spcBef>
        <a:spcAft>
          <a:spcPct val="0"/>
        </a:spcAft>
        <a:defRPr sz="4200">
          <a:solidFill>
            <a:srgbClr val="009EE5"/>
          </a:solidFill>
          <a:latin typeface="Stag Sans Light" pitchFamily="34" charset="0"/>
          <a:ea typeface="ＭＳ Ｐゴシック" charset="-128"/>
          <a:cs typeface="ＭＳ Ｐゴシック" charset="-128"/>
        </a:defRPr>
      </a:lvl4pPr>
      <a:lvl5pPr algn="l" defTabSz="457200" rtl="0" eaLnBrk="0" fontAlgn="base" hangingPunct="0">
        <a:lnSpc>
          <a:spcPct val="85000"/>
        </a:lnSpc>
        <a:spcBef>
          <a:spcPct val="0"/>
        </a:spcBef>
        <a:spcAft>
          <a:spcPct val="0"/>
        </a:spcAft>
        <a:defRPr sz="4200">
          <a:solidFill>
            <a:srgbClr val="009EE5"/>
          </a:solidFill>
          <a:latin typeface="Stag Sans Light" pitchFamily="34" charset="0"/>
          <a:ea typeface="ＭＳ Ｐゴシック" charset="-128"/>
          <a:cs typeface="ＭＳ Ｐゴシック" charset="-128"/>
        </a:defRPr>
      </a:lvl5pPr>
      <a:lvl6pPr marL="4572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_trad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3315"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7203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a:lvl1pPr>
          </a:lstStyle>
          <a:p>
            <a:pPr>
              <a:defRPr/>
            </a:pPr>
            <a:fld id="{81C18818-CF42-433E-8060-D0202BDF26D6}" type="datetime1">
              <a:rPr lang="en-US"/>
              <a:pPr>
                <a:defRPr/>
              </a:pPr>
              <a:t>16/08/2013</a:t>
            </a:fld>
            <a:endParaRPr lang="en-US"/>
          </a:p>
        </p:txBody>
      </p:sp>
      <p:sp>
        <p:nvSpPr>
          <p:cNvPr id="17203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lvl1pPr>
          </a:lstStyle>
          <a:p>
            <a:pPr>
              <a:defRPr/>
            </a:pPr>
            <a:endParaRPr lang="en-US"/>
          </a:p>
        </p:txBody>
      </p:sp>
      <p:sp>
        <p:nvSpPr>
          <p:cNvPr id="17203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a:lvl1pPr>
          </a:lstStyle>
          <a:p>
            <a:pPr>
              <a:defRPr/>
            </a:pPr>
            <a:fld id="{EB8631A2-F2EF-4C8B-81C8-5D92C5675D23}"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132" r:id="rId1"/>
    <p:sldLayoutId id="2147484133" r:id="rId2"/>
    <p:sldLayoutId id="2147484134" r:id="rId3"/>
    <p:sldLayoutId id="2147484135" r:id="rId4"/>
    <p:sldLayoutId id="2147484136" r:id="rId5"/>
    <p:sldLayoutId id="2147484137" r:id="rId6"/>
    <p:sldLayoutId id="2147484138" r:id="rId7"/>
    <p:sldLayoutId id="2147484139" r:id="rId8"/>
    <p:sldLayoutId id="2147484140" r:id="rId9"/>
    <p:sldLayoutId id="2147484141" r:id="rId10"/>
    <p:sldLayoutId id="2147484142" r:id="rId11"/>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chart" Target="../charts/chart1.xml"/><Relationship Id="rId3" Type="http://schemas.openxmlformats.org/officeDocument/2006/relationships/slideLayout" Target="../slideLayouts/slideLayout3.xml"/><Relationship Id="rId7" Type="http://schemas.openxmlformats.org/officeDocument/2006/relationships/image" Target="../media/image10.png"/><Relationship Id="rId2" Type="http://schemas.openxmlformats.org/officeDocument/2006/relationships/tags" Target="../tags/tag15.xml"/><Relationship Id="rId1" Type="http://schemas.openxmlformats.org/officeDocument/2006/relationships/vmlDrawing" Target="../drawings/vmlDrawing8.vml"/><Relationship Id="rId6" Type="http://schemas.openxmlformats.org/officeDocument/2006/relationships/image" Target="../media/image9.png"/><Relationship Id="rId5" Type="http://schemas.openxmlformats.org/officeDocument/2006/relationships/oleObject" Target="../embeddings/oleObject11.bin"/><Relationship Id="rId4" Type="http://schemas.openxmlformats.org/officeDocument/2006/relationships/notesSlide" Target="../notesSlides/notesSlide10.xml"/><Relationship Id="rId9"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6.xml"/><Relationship Id="rId1" Type="http://schemas.openxmlformats.org/officeDocument/2006/relationships/vmlDrawing" Target="../drawings/vmlDrawing9.vml"/><Relationship Id="rId6" Type="http://schemas.openxmlformats.org/officeDocument/2006/relationships/chart" Target="../charts/chart2.xml"/><Relationship Id="rId5" Type="http://schemas.openxmlformats.org/officeDocument/2006/relationships/oleObject" Target="../embeddings/oleObject12.bin"/><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vmlDrawing" Target="../drawings/vmlDrawing10.vml"/><Relationship Id="rId6" Type="http://schemas.openxmlformats.org/officeDocument/2006/relationships/oleObject" Target="../embeddings/oleObject13.bin"/><Relationship Id="rId5" Type="http://schemas.openxmlformats.org/officeDocument/2006/relationships/notesSlide" Target="../notesSlides/notesSlide12.xml"/><Relationship Id="rId4"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vmlDrawing" Target="../drawings/vmlDrawing11.vml"/><Relationship Id="rId6" Type="http://schemas.openxmlformats.org/officeDocument/2006/relationships/oleObject" Target="../embeddings/oleObject14.bin"/><Relationship Id="rId5" Type="http://schemas.openxmlformats.org/officeDocument/2006/relationships/notesSlide" Target="../notesSlides/notesSlide13.xml"/><Relationship Id="rId4"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vmlDrawing" Target="../drawings/vmlDrawing12.vml"/><Relationship Id="rId6" Type="http://schemas.openxmlformats.org/officeDocument/2006/relationships/oleObject" Target="../embeddings/oleObject15.bin"/><Relationship Id="rId5" Type="http://schemas.openxmlformats.org/officeDocument/2006/relationships/notesSlide" Target="../notesSlides/notesSlide14.xml"/><Relationship Id="rId4"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vmlDrawing" Target="../drawings/vmlDrawing13.vml"/><Relationship Id="rId6" Type="http://schemas.openxmlformats.org/officeDocument/2006/relationships/oleObject" Target="../embeddings/oleObject16.bin"/><Relationship Id="rId5" Type="http://schemas.openxmlformats.org/officeDocument/2006/relationships/notesSlide" Target="../notesSlides/notesSlide15.xml"/><Relationship Id="rId4"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notesSlide" Target="../notesSlides/notesSlide3.xml"/><Relationship Id="rId4"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notesSlide" Target="../notesSlides/notesSlide4.xml"/><Relationship Id="rId4"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notesSlide" Target="../notesSlides/notesSlide5.xml"/><Relationship Id="rId4"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tags" Target="../tags/tag8.xml"/><Relationship Id="rId7" Type="http://schemas.openxmlformats.org/officeDocument/2006/relationships/oleObject" Target="../embeddings/oleObject5.bin"/><Relationship Id="rId2" Type="http://schemas.openxmlformats.org/officeDocument/2006/relationships/tags" Target="../tags/tag7.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notesSlide" Target="../notesSlides/notesSlide6.xml"/><Relationship Id="rId4" Type="http://schemas.openxmlformats.org/officeDocument/2006/relationships/slideLayout" Target="../slideLayouts/slideLayout3.xml"/><Relationship Id="rId9" Type="http://schemas.openxmlformats.org/officeDocument/2006/relationships/oleObject" Target="../embeddings/oleObject7.bin"/></Relationships>
</file>

<file path=ppt/slides/_rels/slide7.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vmlDrawing" Target="../drawings/vmlDrawing5.vml"/><Relationship Id="rId6" Type="http://schemas.openxmlformats.org/officeDocument/2006/relationships/oleObject" Target="../embeddings/oleObject8.bin"/><Relationship Id="rId5" Type="http://schemas.openxmlformats.org/officeDocument/2006/relationships/notesSlide" Target="../notesSlides/notesSlide7.xml"/><Relationship Id="rId4"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vmlDrawing" Target="../drawings/vmlDrawing6.vml"/><Relationship Id="rId6" Type="http://schemas.openxmlformats.org/officeDocument/2006/relationships/oleObject" Target="../embeddings/oleObject9.bin"/><Relationship Id="rId5" Type="http://schemas.openxmlformats.org/officeDocument/2006/relationships/notesSlide" Target="../notesSlides/notesSlide8.xml"/><Relationship Id="rId4"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vmlDrawing" Target="../drawings/vmlDrawing7.vml"/><Relationship Id="rId6" Type="http://schemas.openxmlformats.org/officeDocument/2006/relationships/oleObject" Target="../embeddings/oleObject10.bin"/><Relationship Id="rId5" Type="http://schemas.openxmlformats.org/officeDocument/2006/relationships/notesSlide" Target="../notesSlides/notesSlide9.xml"/><Relationship Id="rId4"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7"/>
          <p:cNvSpPr txBox="1">
            <a:spLocks noChangeArrowheads="1"/>
          </p:cNvSpPr>
          <p:nvPr/>
        </p:nvSpPr>
        <p:spPr bwMode="gray">
          <a:xfrm>
            <a:off x="1189038" y="882650"/>
            <a:ext cx="7754937" cy="1225550"/>
          </a:xfrm>
          <a:prstGeom prst="rect">
            <a:avLst/>
          </a:prstGeom>
          <a:noFill/>
          <a:ln w="9525">
            <a:noFill/>
            <a:miter lim="800000"/>
            <a:headEnd/>
            <a:tailEnd/>
          </a:ln>
        </p:spPr>
        <p:txBody>
          <a:bodyPr lIns="0" tIns="0" rIns="0" bIns="0"/>
          <a:lstStyle/>
          <a:p>
            <a:pPr>
              <a:lnSpc>
                <a:spcPct val="80000"/>
              </a:lnSpc>
            </a:pPr>
            <a:r>
              <a:rPr lang="en-US" altLang="zh-CN" sz="1600" b="0" u="none" dirty="0">
                <a:solidFill>
                  <a:srgbClr val="009EE5"/>
                </a:solidFill>
                <a:latin typeface="Stag Sans Light" pitchFamily="34" charset="0"/>
                <a:cs typeface="Arial" charset="0"/>
              </a:rPr>
              <a:t>The 11th HKIMR Summer Workshop</a:t>
            </a:r>
          </a:p>
          <a:p>
            <a:pPr>
              <a:lnSpc>
                <a:spcPct val="80000"/>
              </a:lnSpc>
            </a:pPr>
            <a:r>
              <a:rPr lang="en-US" altLang="zh-CN" sz="2000" u="none" dirty="0" smtClean="0">
                <a:solidFill>
                  <a:srgbClr val="009EE5"/>
                </a:solidFill>
                <a:latin typeface="Stag Sans Light" pitchFamily="34" charset="0"/>
                <a:cs typeface="Arial" charset="0"/>
              </a:rPr>
              <a:t>CHRER-HKIMR Joint </a:t>
            </a:r>
            <a:r>
              <a:rPr lang="en-US" altLang="zh-CN" sz="2000" u="none" dirty="0">
                <a:solidFill>
                  <a:srgbClr val="009EE5"/>
                </a:solidFill>
                <a:latin typeface="Stag Sans Light" pitchFamily="34" charset="0"/>
                <a:cs typeface="Arial" charset="0"/>
              </a:rPr>
              <a:t>Conference on Property Markets </a:t>
            </a:r>
            <a:endParaRPr lang="en-US" altLang="zh-CN" sz="1600" b="0" u="none" dirty="0">
              <a:solidFill>
                <a:srgbClr val="009EE5"/>
              </a:solidFill>
              <a:latin typeface="Stag Sans Light" pitchFamily="34" charset="0"/>
              <a:cs typeface="Arial" charset="0"/>
            </a:endParaRPr>
          </a:p>
          <a:p>
            <a:pPr>
              <a:lnSpc>
                <a:spcPct val="80000"/>
              </a:lnSpc>
            </a:pPr>
            <a:r>
              <a:rPr lang="en-US" altLang="zh-CN" sz="1600" b="0" i="1" u="none" dirty="0">
                <a:solidFill>
                  <a:srgbClr val="009EE5"/>
                </a:solidFill>
                <a:latin typeface="Stag Sans Light" pitchFamily="34" charset="0"/>
                <a:cs typeface="Arial" charset="0"/>
              </a:rPr>
              <a:t>Center for Hospitality &amp; Real Estate Res</a:t>
            </a:r>
            <a:r>
              <a:rPr lang="en-US" altLang="zh-CN" sz="1600" b="0" u="none" dirty="0">
                <a:solidFill>
                  <a:srgbClr val="009EE5"/>
                </a:solidFill>
                <a:latin typeface="Stag Sans Light" pitchFamily="34" charset="0"/>
                <a:cs typeface="Arial" charset="0"/>
              </a:rPr>
              <a:t>earch (CHRER) of CUHK</a:t>
            </a:r>
          </a:p>
          <a:p>
            <a:pPr>
              <a:lnSpc>
                <a:spcPct val="80000"/>
              </a:lnSpc>
            </a:pPr>
            <a:r>
              <a:rPr lang="en-US" altLang="zh-CN" sz="1600" b="0" u="none" dirty="0">
                <a:solidFill>
                  <a:srgbClr val="009EE5"/>
                </a:solidFill>
                <a:latin typeface="Stag Sans Light" pitchFamily="34" charset="0"/>
                <a:cs typeface="Arial" charset="0"/>
              </a:rPr>
              <a:t> &amp; the Hong Kong Institute </a:t>
            </a:r>
            <a:r>
              <a:rPr lang="en-US" altLang="zh-CN" sz="1600" b="0" i="1" u="none" dirty="0">
                <a:solidFill>
                  <a:srgbClr val="009EE5"/>
                </a:solidFill>
                <a:latin typeface="Stag Sans Light" pitchFamily="34" charset="0"/>
                <a:cs typeface="Arial" charset="0"/>
              </a:rPr>
              <a:t>for Monetary Research (HKIMR) </a:t>
            </a:r>
          </a:p>
          <a:p>
            <a:pPr algn="ctr">
              <a:lnSpc>
                <a:spcPct val="80000"/>
              </a:lnSpc>
            </a:pPr>
            <a:endParaRPr lang="en-US" altLang="zh-CN" sz="1600" b="0" i="1" u="none" dirty="0">
              <a:solidFill>
                <a:srgbClr val="009EE5"/>
              </a:solidFill>
              <a:latin typeface="Stag Sans Light" pitchFamily="34" charset="0"/>
              <a:cs typeface="Arial" charset="0"/>
            </a:endParaRPr>
          </a:p>
          <a:p>
            <a:pPr algn="ctr">
              <a:lnSpc>
                <a:spcPct val="80000"/>
              </a:lnSpc>
            </a:pPr>
            <a:r>
              <a:rPr lang="en-US" altLang="zh-CN" sz="3600" b="0" u="none" dirty="0">
                <a:solidFill>
                  <a:srgbClr val="009EE5"/>
                </a:solidFill>
                <a:latin typeface="Stag Sans Light" pitchFamily="34" charset="0"/>
                <a:cs typeface="Arial" charset="0"/>
              </a:rPr>
              <a:t>“</a:t>
            </a:r>
            <a:r>
              <a:rPr lang="en-US" altLang="zh-CN" sz="3600" u="none" dirty="0">
                <a:solidFill>
                  <a:srgbClr val="009EE5"/>
                </a:solidFill>
                <a:latin typeface="Stag Sans Light" pitchFamily="34" charset="0"/>
                <a:cs typeface="Arial" charset="0"/>
              </a:rPr>
              <a:t>Bunching in the Hong Kong Housing Market</a:t>
            </a:r>
            <a:r>
              <a:rPr lang="en-US" altLang="zh-CN" sz="3600" b="0" u="none" dirty="0">
                <a:solidFill>
                  <a:srgbClr val="009EE5"/>
                </a:solidFill>
                <a:latin typeface="Stag Sans Light" pitchFamily="34" charset="0"/>
                <a:cs typeface="Arial" charset="0"/>
              </a:rPr>
              <a:t>” </a:t>
            </a:r>
          </a:p>
          <a:p>
            <a:pPr algn="ctr">
              <a:lnSpc>
                <a:spcPct val="80000"/>
              </a:lnSpc>
            </a:pPr>
            <a:r>
              <a:rPr lang="en-US" altLang="zh-CN" b="0" i="1" u="none" dirty="0">
                <a:solidFill>
                  <a:srgbClr val="009EE5"/>
                </a:solidFill>
                <a:latin typeface="Stag Sans Light" pitchFamily="34" charset="0"/>
                <a:cs typeface="Arial" charset="0"/>
              </a:rPr>
              <a:t>Charles Ka </a:t>
            </a:r>
            <a:r>
              <a:rPr lang="en-US" altLang="zh-CN" b="0" i="1" u="none" dirty="0" err="1">
                <a:solidFill>
                  <a:srgbClr val="009EE5"/>
                </a:solidFill>
                <a:latin typeface="Stag Sans Light" pitchFamily="34" charset="0"/>
                <a:cs typeface="Arial" charset="0"/>
              </a:rPr>
              <a:t>Yui</a:t>
            </a:r>
            <a:r>
              <a:rPr lang="en-US" altLang="zh-CN" b="0" i="1" u="none" dirty="0">
                <a:solidFill>
                  <a:srgbClr val="009EE5"/>
                </a:solidFill>
                <a:latin typeface="Stag Sans Light" pitchFamily="34" charset="0"/>
                <a:cs typeface="Arial" charset="0"/>
              </a:rPr>
              <a:t> Leung, CUHK </a:t>
            </a:r>
          </a:p>
          <a:p>
            <a:pPr algn="ctr">
              <a:lnSpc>
                <a:spcPct val="80000"/>
              </a:lnSpc>
            </a:pPr>
            <a:r>
              <a:rPr lang="en-US" altLang="zh-CN" b="0" i="1" u="none" dirty="0">
                <a:solidFill>
                  <a:srgbClr val="009EE5"/>
                </a:solidFill>
                <a:latin typeface="Stag Sans Light" pitchFamily="34" charset="0"/>
                <a:cs typeface="Arial" charset="0"/>
              </a:rPr>
              <a:t>Tin </a:t>
            </a:r>
            <a:r>
              <a:rPr lang="en-US" altLang="zh-CN" b="0" i="1" u="none" dirty="0" err="1">
                <a:solidFill>
                  <a:srgbClr val="009EE5"/>
                </a:solidFill>
                <a:latin typeface="Stag Sans Light" pitchFamily="34" charset="0"/>
                <a:cs typeface="Arial" charset="0"/>
              </a:rPr>
              <a:t>Cheuk</a:t>
            </a:r>
            <a:r>
              <a:rPr lang="en-US" altLang="zh-CN" b="0" i="1" u="none" dirty="0">
                <a:solidFill>
                  <a:srgbClr val="009EE5"/>
                </a:solidFill>
                <a:latin typeface="Stag Sans Light" pitchFamily="34" charset="0"/>
                <a:cs typeface="Arial" charset="0"/>
              </a:rPr>
              <a:t> Leung, CUHK</a:t>
            </a:r>
          </a:p>
          <a:p>
            <a:pPr algn="ctr">
              <a:lnSpc>
                <a:spcPct val="80000"/>
              </a:lnSpc>
            </a:pPr>
            <a:r>
              <a:rPr lang="en-US" altLang="zh-CN" b="0" i="1" u="none" dirty="0">
                <a:solidFill>
                  <a:srgbClr val="009EE5"/>
                </a:solidFill>
                <a:latin typeface="Stag Sans Light" pitchFamily="34" charset="0"/>
                <a:cs typeface="Arial" charset="0"/>
              </a:rPr>
              <a:t>Kwok Ping Tsang, Virginia Tech</a:t>
            </a:r>
          </a:p>
          <a:p>
            <a:pPr algn="ctr">
              <a:lnSpc>
                <a:spcPct val="80000"/>
              </a:lnSpc>
            </a:pPr>
            <a:endParaRPr lang="en-US" altLang="zh-CN" b="0" u="none" dirty="0" smtClean="0">
              <a:solidFill>
                <a:srgbClr val="009EE5"/>
              </a:solidFill>
              <a:latin typeface="Stag Sans Light" pitchFamily="34" charset="0"/>
              <a:cs typeface="Arial" charset="0"/>
            </a:endParaRPr>
          </a:p>
          <a:p>
            <a:pPr algn="ctr">
              <a:lnSpc>
                <a:spcPct val="80000"/>
              </a:lnSpc>
            </a:pPr>
            <a:endParaRPr lang="en-US" altLang="zh-CN" b="0" u="none" dirty="0">
              <a:solidFill>
                <a:srgbClr val="009EE5"/>
              </a:solidFill>
              <a:latin typeface="Stag Sans Light" pitchFamily="34" charset="0"/>
              <a:cs typeface="Arial" charset="0"/>
            </a:endParaRPr>
          </a:p>
          <a:p>
            <a:pPr algn="ctr">
              <a:lnSpc>
                <a:spcPct val="80000"/>
              </a:lnSpc>
            </a:pPr>
            <a:r>
              <a:rPr lang="en-US" altLang="zh-CN" sz="3600" u="none" dirty="0">
                <a:solidFill>
                  <a:srgbClr val="009EE5"/>
                </a:solidFill>
                <a:latin typeface="Stag Sans Light" pitchFamily="34" charset="0"/>
                <a:cs typeface="Arial" charset="0"/>
              </a:rPr>
              <a:t> A Discussion </a:t>
            </a:r>
          </a:p>
          <a:p>
            <a:pPr algn="ctr">
              <a:lnSpc>
                <a:spcPct val="80000"/>
              </a:lnSpc>
            </a:pPr>
            <a:r>
              <a:rPr lang="en-US" altLang="zh-CN" sz="1600" b="0" i="1" u="none" dirty="0">
                <a:solidFill>
                  <a:srgbClr val="009EE5"/>
                </a:solidFill>
                <a:latin typeface="Stag Sans Light" pitchFamily="34" charset="0"/>
                <a:cs typeface="Arial" charset="0"/>
              </a:rPr>
              <a:t>by</a:t>
            </a:r>
          </a:p>
          <a:p>
            <a:pPr algn="ctr"/>
            <a:r>
              <a:rPr lang="en-US" altLang="zh-CN" b="0" i="1" u="none" dirty="0">
                <a:solidFill>
                  <a:srgbClr val="009EE5"/>
                </a:solidFill>
                <a:latin typeface="Stag Sans Light" pitchFamily="34" charset="0"/>
                <a:cs typeface="Arial" charset="0"/>
              </a:rPr>
              <a:t>Fielding Shiyuan Chen, PhD</a:t>
            </a:r>
          </a:p>
          <a:p>
            <a:pPr algn="ctr"/>
            <a:r>
              <a:rPr lang="en-US" altLang="zh-CN" b="0" i="1" u="none" dirty="0">
                <a:solidFill>
                  <a:srgbClr val="009EE5"/>
                </a:solidFill>
                <a:latin typeface="Stag Sans Light" pitchFamily="34" charset="0"/>
                <a:cs typeface="Arial" charset="0"/>
              </a:rPr>
              <a:t>Senior Economist, </a:t>
            </a:r>
          </a:p>
          <a:p>
            <a:pPr algn="ctr"/>
            <a:r>
              <a:rPr lang="en-US" altLang="zh-CN" b="0" i="1" u="none" dirty="0">
                <a:solidFill>
                  <a:srgbClr val="009EE5"/>
                </a:solidFill>
                <a:latin typeface="Stag Sans Light" pitchFamily="34" charset="0"/>
                <a:cs typeface="Arial" charset="0"/>
              </a:rPr>
              <a:t>BBVA Asia Research Team</a:t>
            </a:r>
          </a:p>
          <a:p>
            <a:pPr algn="ctr"/>
            <a:r>
              <a:rPr lang="en-US" altLang="zh-CN" sz="1600" b="0" i="1" u="none" dirty="0">
                <a:solidFill>
                  <a:srgbClr val="009EE5"/>
                </a:solidFill>
                <a:latin typeface="Stag Sans Light" pitchFamily="34" charset="0"/>
                <a:cs typeface="Arial" charset="0"/>
              </a:rPr>
              <a:t>August 16, 2013</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194" name="Object 2" hidden="1"/>
          <p:cNvGraphicFramePr>
            <a:graphicFrameLocks noChangeAspect="1"/>
          </p:cNvGraphicFramePr>
          <p:nvPr/>
        </p:nvGraphicFramePr>
        <p:xfrm>
          <a:off x="0" y="0"/>
          <a:ext cx="158750" cy="158750"/>
        </p:xfrm>
        <a:graphic>
          <a:graphicData uri="http://schemas.openxmlformats.org/presentationml/2006/ole">
            <p:oleObj spid="_x0000_s8194" name="think-cell Slide" r:id="rId5" imgW="360" imgH="360" progId="">
              <p:embed/>
            </p:oleObj>
          </a:graphicData>
        </a:graphic>
      </p:graphicFrame>
      <p:sp>
        <p:nvSpPr>
          <p:cNvPr id="8195" name="Rectangle 6"/>
          <p:cNvSpPr>
            <a:spLocks noGrp="1" noChangeArrowheads="1"/>
          </p:cNvSpPr>
          <p:nvPr>
            <p:ph type="title" idx="4294967295"/>
            <p:custDataLst>
              <p:tags r:id="rId2"/>
            </p:custDataLst>
          </p:nvPr>
        </p:nvSpPr>
        <p:spPr bwMode="gray">
          <a:xfrm>
            <a:off x="404813" y="569913"/>
            <a:ext cx="8405812" cy="733425"/>
          </a:xfrm>
          <a:noFill/>
        </p:spPr>
        <p:txBody>
          <a:bodyPr/>
          <a:lstStyle/>
          <a:p>
            <a:pPr eaLnBrk="1" hangingPunct="1"/>
            <a:r>
              <a:rPr lang="es-ES_tradnl" altLang="zh-TW" sz="3600" dirty="0" smtClean="0">
                <a:ea typeface="ＭＳ Ｐゴシック" pitchFamily="34" charset="-128"/>
              </a:rPr>
              <a:t>Hong Kong </a:t>
            </a:r>
            <a:r>
              <a:rPr lang="es-ES_tradnl" altLang="zh-TW" sz="3600" dirty="0" err="1" smtClean="0">
                <a:ea typeface="ＭＳ Ｐゴシック" pitchFamily="34" charset="-128"/>
              </a:rPr>
              <a:t>Stamp</a:t>
            </a:r>
            <a:r>
              <a:rPr lang="es-ES_tradnl" altLang="zh-TW" sz="3600" dirty="0" smtClean="0">
                <a:ea typeface="ＭＳ Ｐゴシック" pitchFamily="34" charset="-128"/>
              </a:rPr>
              <a:t> </a:t>
            </a:r>
            <a:r>
              <a:rPr lang="es-ES_tradnl" altLang="zh-TW" sz="3600" dirty="0" err="1" smtClean="0">
                <a:ea typeface="ＭＳ Ｐゴシック" pitchFamily="34" charset="-128"/>
              </a:rPr>
              <a:t>Duty</a:t>
            </a:r>
            <a:r>
              <a:rPr lang="es-ES_tradnl" altLang="zh-TW" sz="3600" dirty="0" smtClean="0">
                <a:ea typeface="ＭＳ Ｐゴシック" pitchFamily="34" charset="-128"/>
              </a:rPr>
              <a:t> </a:t>
            </a:r>
            <a:r>
              <a:rPr lang="es-ES_tradnl" altLang="zh-TW" sz="3600" dirty="0" err="1" smtClean="0">
                <a:ea typeface="ＭＳ Ｐゴシック" pitchFamily="34" charset="-128"/>
              </a:rPr>
              <a:t>schemes</a:t>
            </a:r>
            <a:r>
              <a:rPr lang="es-ES_tradnl" altLang="zh-TW" sz="3600" dirty="0" smtClean="0">
                <a:ea typeface="ＭＳ Ｐゴシック" pitchFamily="34" charset="-128"/>
              </a:rPr>
              <a:t> 1</a:t>
            </a:r>
          </a:p>
        </p:txBody>
      </p:sp>
      <p:sp>
        <p:nvSpPr>
          <p:cNvPr id="8196" name="Slide Number Placeholder 2"/>
          <p:cNvSpPr txBox="1">
            <a:spLocks noGrp="1"/>
          </p:cNvSpPr>
          <p:nvPr/>
        </p:nvSpPr>
        <p:spPr bwMode="auto">
          <a:xfrm>
            <a:off x="6729413" y="6483350"/>
            <a:ext cx="2133600" cy="142875"/>
          </a:xfrm>
          <a:prstGeom prst="rect">
            <a:avLst/>
          </a:prstGeom>
          <a:noFill/>
          <a:ln w="9525" algn="ctr">
            <a:noFill/>
            <a:miter lim="800000"/>
            <a:headEnd/>
            <a:tailEnd/>
          </a:ln>
        </p:spPr>
        <p:txBody>
          <a:bodyPr lIns="0" tIns="0" rIns="0" bIns="0"/>
          <a:lstStyle/>
          <a:p>
            <a:pPr algn="r" defTabSz="914400"/>
            <a:fld id="{EE79373A-2D5F-40BE-81FA-A04E8FAE8ABF}" type="slidenum">
              <a:rPr lang="es-ES" altLang="zh-TW" sz="900" b="0" u="none">
                <a:solidFill>
                  <a:srgbClr val="094FA4"/>
                </a:solidFill>
                <a:latin typeface="Stag Sans Light" pitchFamily="34" charset="0"/>
              </a:rPr>
              <a:pPr algn="r" defTabSz="914400"/>
              <a:t>10</a:t>
            </a:fld>
            <a:endParaRPr lang="es-ES" altLang="zh-TW" sz="900" b="0" u="none">
              <a:solidFill>
                <a:srgbClr val="094FA4"/>
              </a:solidFill>
              <a:latin typeface="Stag Sans Light" pitchFamily="34" charset="0"/>
            </a:endParaRPr>
          </a:p>
        </p:txBody>
      </p:sp>
      <p:pic>
        <p:nvPicPr>
          <p:cNvPr id="8197" name="Picture 8"/>
          <p:cNvPicPr>
            <a:picLocks noChangeAspect="1" noChangeArrowheads="1"/>
          </p:cNvPicPr>
          <p:nvPr/>
        </p:nvPicPr>
        <p:blipFill>
          <a:blip r:embed="rId6"/>
          <a:srcRect/>
          <a:stretch>
            <a:fillRect/>
          </a:stretch>
        </p:blipFill>
        <p:spPr bwMode="auto">
          <a:xfrm>
            <a:off x="306388" y="4184650"/>
            <a:ext cx="4657725" cy="2657475"/>
          </a:xfrm>
          <a:prstGeom prst="rect">
            <a:avLst/>
          </a:prstGeom>
          <a:noFill/>
          <a:ln w="9525">
            <a:noFill/>
            <a:miter lim="800000"/>
            <a:headEnd/>
            <a:tailEnd/>
          </a:ln>
        </p:spPr>
      </p:pic>
      <p:pic>
        <p:nvPicPr>
          <p:cNvPr id="8198" name="Picture 10"/>
          <p:cNvPicPr>
            <a:picLocks noChangeAspect="1" noChangeArrowheads="1"/>
          </p:cNvPicPr>
          <p:nvPr/>
        </p:nvPicPr>
        <p:blipFill>
          <a:blip r:embed="rId7"/>
          <a:srcRect/>
          <a:stretch>
            <a:fillRect/>
          </a:stretch>
        </p:blipFill>
        <p:spPr bwMode="auto">
          <a:xfrm>
            <a:off x="4473575" y="4187825"/>
            <a:ext cx="4670425" cy="2670175"/>
          </a:xfrm>
          <a:prstGeom prst="rect">
            <a:avLst/>
          </a:prstGeom>
          <a:noFill/>
          <a:ln w="9525">
            <a:noFill/>
            <a:miter lim="800000"/>
            <a:headEnd/>
            <a:tailEnd/>
          </a:ln>
        </p:spPr>
      </p:pic>
      <p:graphicFrame>
        <p:nvGraphicFramePr>
          <p:cNvPr id="18" name="Chart 17"/>
          <p:cNvGraphicFramePr>
            <a:graphicFrameLocks/>
          </p:cNvGraphicFramePr>
          <p:nvPr/>
        </p:nvGraphicFramePr>
        <p:xfrm>
          <a:off x="298764" y="1554211"/>
          <a:ext cx="4629150" cy="2628900"/>
        </p:xfrm>
        <a:graphic>
          <a:graphicData uri="http://schemas.openxmlformats.org/drawingml/2006/chart">
            <c:chart xmlns:c="http://schemas.openxmlformats.org/drawingml/2006/chart" xmlns:r="http://schemas.openxmlformats.org/officeDocument/2006/relationships" r:id="rId8"/>
          </a:graphicData>
        </a:graphic>
      </p:graphicFrame>
      <p:pic>
        <p:nvPicPr>
          <p:cNvPr id="8200" name="Picture 9"/>
          <p:cNvPicPr>
            <a:picLocks noChangeAspect="1" noChangeArrowheads="1"/>
          </p:cNvPicPr>
          <p:nvPr/>
        </p:nvPicPr>
        <p:blipFill>
          <a:blip r:embed="rId9"/>
          <a:srcRect/>
          <a:stretch>
            <a:fillRect/>
          </a:stretch>
        </p:blipFill>
        <p:spPr bwMode="auto">
          <a:xfrm>
            <a:off x="4470400" y="1535113"/>
            <a:ext cx="4664075" cy="2670175"/>
          </a:xfrm>
          <a:prstGeom prst="rect">
            <a:avLst/>
          </a:prstGeom>
          <a:noFill/>
          <a:ln w="9525">
            <a:noFill/>
            <a:miter lim="800000"/>
            <a:headEnd/>
            <a:tailEnd/>
          </a:ln>
        </p:spPr>
      </p:pic>
      <p:sp>
        <p:nvSpPr>
          <p:cNvPr id="9" name="Rectangle 8"/>
          <p:cNvSpPr/>
          <p:nvPr/>
        </p:nvSpPr>
        <p:spPr>
          <a:xfrm>
            <a:off x="334978" y="0"/>
            <a:ext cx="2833735" cy="814812"/>
          </a:xfrm>
          <a:prstGeom prst="rect">
            <a:avLst/>
          </a:prstGeom>
          <a:solidFill>
            <a:schemeClr val="bg1"/>
          </a:solidFill>
          <a:ln>
            <a:noFill/>
          </a:ln>
          <a:effectLst>
            <a:outerShdw blurRad="40000" dist="23000" dir="5400000" rotWithShape="0">
              <a:schemeClr val="bg1">
                <a:alpha val="35000"/>
              </a:scheme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Down Arrow 9"/>
          <p:cNvSpPr/>
          <p:nvPr/>
        </p:nvSpPr>
        <p:spPr>
          <a:xfrm>
            <a:off x="1167318" y="4075891"/>
            <a:ext cx="719847" cy="359922"/>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u="none" dirty="0" smtClean="0">
                <a:solidFill>
                  <a:srgbClr val="FF0000"/>
                </a:solidFill>
              </a:rPr>
              <a:t>I</a:t>
            </a:r>
            <a:endParaRPr lang="en-US" sz="1600" u="none" dirty="0">
              <a:solidFill>
                <a:srgbClr val="FF0000"/>
              </a:solidFill>
            </a:endParaRPr>
          </a:p>
        </p:txBody>
      </p:sp>
      <p:sp>
        <p:nvSpPr>
          <p:cNvPr id="12" name="Bent Arrow 11"/>
          <p:cNvSpPr/>
          <p:nvPr/>
        </p:nvSpPr>
        <p:spPr>
          <a:xfrm>
            <a:off x="3939703" y="3774333"/>
            <a:ext cx="749030" cy="525294"/>
          </a:xfrm>
          <a:prstGeom prst="ben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u="none" dirty="0" smtClean="0">
                <a:solidFill>
                  <a:srgbClr val="FF0000"/>
                </a:solidFill>
              </a:rPr>
              <a:t>II</a:t>
            </a:r>
            <a:endParaRPr lang="en-US" sz="1600" u="none" dirty="0">
              <a:solidFill>
                <a:srgbClr val="FF0000"/>
              </a:solidFill>
            </a:endParaRPr>
          </a:p>
        </p:txBody>
      </p:sp>
      <p:sp>
        <p:nvSpPr>
          <p:cNvPr id="13" name="Down Arrow 12"/>
          <p:cNvSpPr/>
          <p:nvPr/>
        </p:nvSpPr>
        <p:spPr>
          <a:xfrm>
            <a:off x="6300280" y="4014282"/>
            <a:ext cx="732817" cy="402075"/>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u="none" dirty="0" smtClean="0">
                <a:solidFill>
                  <a:srgbClr val="FF0000"/>
                </a:solidFill>
              </a:rPr>
              <a:t>III</a:t>
            </a:r>
            <a:endParaRPr lang="en-US" sz="1600" u="none" dirty="0">
              <a:solidFill>
                <a:srgbClr val="FF0000"/>
              </a:solidFill>
            </a:endParaRPr>
          </a:p>
        </p:txBody>
      </p:sp>
      <p:sp>
        <p:nvSpPr>
          <p:cNvPr id="14" name="TextBox 13"/>
          <p:cNvSpPr txBox="1"/>
          <p:nvPr/>
        </p:nvSpPr>
        <p:spPr>
          <a:xfrm>
            <a:off x="1828800" y="4027252"/>
            <a:ext cx="2062263" cy="830997"/>
          </a:xfrm>
          <a:prstGeom prst="rect">
            <a:avLst/>
          </a:prstGeom>
          <a:noFill/>
        </p:spPr>
        <p:txBody>
          <a:bodyPr wrap="square" rtlCol="0">
            <a:spAutoFit/>
          </a:bodyPr>
          <a:lstStyle/>
          <a:p>
            <a:r>
              <a:rPr lang="en-US" sz="1600" u="none" dirty="0" smtClean="0"/>
              <a:t>Lowered tax burden via raising cutoff prices</a:t>
            </a:r>
            <a:endParaRPr lang="en-US" sz="1600" u="none" dirty="0"/>
          </a:p>
        </p:txBody>
      </p:sp>
      <p:sp>
        <p:nvSpPr>
          <p:cNvPr id="15" name="TextBox 14"/>
          <p:cNvSpPr txBox="1"/>
          <p:nvPr/>
        </p:nvSpPr>
        <p:spPr>
          <a:xfrm>
            <a:off x="4160195" y="4131013"/>
            <a:ext cx="2062263" cy="830997"/>
          </a:xfrm>
          <a:prstGeom prst="rect">
            <a:avLst/>
          </a:prstGeom>
          <a:noFill/>
        </p:spPr>
        <p:txBody>
          <a:bodyPr wrap="square" rtlCol="0">
            <a:spAutoFit/>
          </a:bodyPr>
          <a:lstStyle/>
          <a:p>
            <a:r>
              <a:rPr lang="en-US" sz="1600" u="none" dirty="0" smtClean="0"/>
              <a:t>Raised tax burden via raising tax rates</a:t>
            </a:r>
            <a:endParaRPr lang="en-US" sz="1600" u="none" dirty="0"/>
          </a:p>
        </p:txBody>
      </p:sp>
      <p:sp>
        <p:nvSpPr>
          <p:cNvPr id="16" name="TextBox 15"/>
          <p:cNvSpPr txBox="1"/>
          <p:nvPr/>
        </p:nvSpPr>
        <p:spPr>
          <a:xfrm>
            <a:off x="7081737" y="3952672"/>
            <a:ext cx="2062263" cy="830997"/>
          </a:xfrm>
          <a:prstGeom prst="rect">
            <a:avLst/>
          </a:prstGeom>
          <a:noFill/>
        </p:spPr>
        <p:txBody>
          <a:bodyPr wrap="square" rtlCol="0">
            <a:spAutoFit/>
          </a:bodyPr>
          <a:lstStyle/>
          <a:p>
            <a:r>
              <a:rPr lang="en-US" sz="1600" u="none" dirty="0" smtClean="0"/>
              <a:t>Lowered tax burden for low-end houses</a:t>
            </a:r>
            <a:endParaRPr lang="en-US" sz="1600" u="non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197"/>
                                        </p:tgtEl>
                                        <p:attrNameLst>
                                          <p:attrName>style.visibility</p:attrName>
                                        </p:attrNameLst>
                                      </p:cBhvr>
                                      <p:to>
                                        <p:strVal val="visible"/>
                                      </p:to>
                                    </p:set>
                                    <p:animEffect transition="in" filter="blinds(horizontal)">
                                      <p:cBhvr>
                                        <p:cTn id="12" dur="500"/>
                                        <p:tgtEl>
                                          <p:spTgt spid="819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xit" presetSubtype="10" fill="hold" grpId="1" nodeType="clickEffect">
                                  <p:stCondLst>
                                    <p:cond delay="0"/>
                                  </p:stCondLst>
                                  <p:childTnLst>
                                    <p:animEffect transition="out" filter="blinds(horizontal)">
                                      <p:cBhvr>
                                        <p:cTn id="26" dur="500"/>
                                        <p:tgtEl>
                                          <p:spTgt spid="18"/>
                                        </p:tgtEl>
                                      </p:cBhvr>
                                    </p:animEffect>
                                    <p:set>
                                      <p:cBhvr>
                                        <p:cTn id="27" dur="1" fill="hold">
                                          <p:stCondLst>
                                            <p:cond delay="499"/>
                                          </p:stCondLst>
                                        </p:cTn>
                                        <p:tgtEl>
                                          <p:spTgt spid="18"/>
                                        </p:tgtEl>
                                        <p:attrNameLst>
                                          <p:attrName>style.visibility</p:attrName>
                                        </p:attrNameLst>
                                      </p:cBhvr>
                                      <p:to>
                                        <p:strVal val="hidden"/>
                                      </p:to>
                                    </p:set>
                                  </p:childTnLst>
                                </p:cTn>
                              </p:par>
                              <p:par>
                                <p:cTn id="28" presetID="3" presetClass="exit" presetSubtype="10" fill="hold" grpId="1" nodeType="withEffect">
                                  <p:stCondLst>
                                    <p:cond delay="0"/>
                                  </p:stCondLst>
                                  <p:childTnLst>
                                    <p:animEffect transition="out" filter="blinds(horizontal)">
                                      <p:cBhvr>
                                        <p:cTn id="29" dur="500"/>
                                        <p:tgtEl>
                                          <p:spTgt spid="10"/>
                                        </p:tgtEl>
                                      </p:cBhvr>
                                    </p:animEffect>
                                    <p:set>
                                      <p:cBhvr>
                                        <p:cTn id="30" dur="1" fill="hold">
                                          <p:stCondLst>
                                            <p:cond delay="499"/>
                                          </p:stCondLst>
                                        </p:cTn>
                                        <p:tgtEl>
                                          <p:spTgt spid="10"/>
                                        </p:tgtEl>
                                        <p:attrNameLst>
                                          <p:attrName>style.visibility</p:attrName>
                                        </p:attrNameLst>
                                      </p:cBhvr>
                                      <p:to>
                                        <p:strVal val="hidden"/>
                                      </p:to>
                                    </p:set>
                                  </p:childTnLst>
                                </p:cTn>
                              </p:par>
                              <p:par>
                                <p:cTn id="31" presetID="3" presetClass="exit" presetSubtype="10" fill="hold" grpId="1" nodeType="withEffect">
                                  <p:stCondLst>
                                    <p:cond delay="0"/>
                                  </p:stCondLst>
                                  <p:childTnLst>
                                    <p:animEffect transition="out" filter="blinds(horizontal)">
                                      <p:cBhvr>
                                        <p:cTn id="32" dur="500"/>
                                        <p:tgtEl>
                                          <p:spTgt spid="14"/>
                                        </p:tgtEl>
                                      </p:cBhvr>
                                    </p:animEffect>
                                    <p:set>
                                      <p:cBhvr>
                                        <p:cTn id="33" dur="1" fill="hold">
                                          <p:stCondLst>
                                            <p:cond delay="499"/>
                                          </p:stCondLst>
                                        </p:cTn>
                                        <p:tgtEl>
                                          <p:spTgt spid="14"/>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8200"/>
                                        </p:tgtEl>
                                        <p:attrNameLst>
                                          <p:attrName>style.visibility</p:attrName>
                                        </p:attrNameLst>
                                      </p:cBhvr>
                                      <p:to>
                                        <p:strVal val="visible"/>
                                      </p:to>
                                    </p:set>
                                    <p:animEffect transition="in" filter="blinds(horizontal)">
                                      <p:cBhvr>
                                        <p:cTn id="38" dur="500"/>
                                        <p:tgtEl>
                                          <p:spTgt spid="8200"/>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linds(horizontal)">
                                      <p:cBhvr>
                                        <p:cTn id="43" dur="5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blinds(horizontal)">
                                      <p:cBhvr>
                                        <p:cTn id="48" dur="500"/>
                                        <p:tgtEl>
                                          <p:spTgt spid="15"/>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xit" presetSubtype="10" fill="hold" nodeType="clickEffect">
                                  <p:stCondLst>
                                    <p:cond delay="0"/>
                                  </p:stCondLst>
                                  <p:childTnLst>
                                    <p:animEffect transition="out" filter="blinds(horizontal)">
                                      <p:cBhvr>
                                        <p:cTn id="52" dur="500"/>
                                        <p:tgtEl>
                                          <p:spTgt spid="8197"/>
                                        </p:tgtEl>
                                      </p:cBhvr>
                                    </p:animEffect>
                                    <p:set>
                                      <p:cBhvr>
                                        <p:cTn id="53" dur="1" fill="hold">
                                          <p:stCondLst>
                                            <p:cond delay="499"/>
                                          </p:stCondLst>
                                        </p:cTn>
                                        <p:tgtEl>
                                          <p:spTgt spid="8197"/>
                                        </p:tgtEl>
                                        <p:attrNameLst>
                                          <p:attrName>style.visibility</p:attrName>
                                        </p:attrNameLst>
                                      </p:cBhvr>
                                      <p:to>
                                        <p:strVal val="hidden"/>
                                      </p:to>
                                    </p:set>
                                  </p:childTnLst>
                                </p:cTn>
                              </p:par>
                              <p:par>
                                <p:cTn id="54" presetID="3" presetClass="exit" presetSubtype="10" fill="hold" grpId="1" nodeType="withEffect">
                                  <p:stCondLst>
                                    <p:cond delay="0"/>
                                  </p:stCondLst>
                                  <p:childTnLst>
                                    <p:animEffect transition="out" filter="blinds(horizontal)">
                                      <p:cBhvr>
                                        <p:cTn id="55" dur="500"/>
                                        <p:tgtEl>
                                          <p:spTgt spid="12"/>
                                        </p:tgtEl>
                                      </p:cBhvr>
                                    </p:animEffect>
                                    <p:set>
                                      <p:cBhvr>
                                        <p:cTn id="56" dur="1" fill="hold">
                                          <p:stCondLst>
                                            <p:cond delay="499"/>
                                          </p:stCondLst>
                                        </p:cTn>
                                        <p:tgtEl>
                                          <p:spTgt spid="12"/>
                                        </p:tgtEl>
                                        <p:attrNameLst>
                                          <p:attrName>style.visibility</p:attrName>
                                        </p:attrNameLst>
                                      </p:cBhvr>
                                      <p:to>
                                        <p:strVal val="hidden"/>
                                      </p:to>
                                    </p:set>
                                  </p:childTnLst>
                                </p:cTn>
                              </p:par>
                              <p:par>
                                <p:cTn id="57" presetID="3" presetClass="exit" presetSubtype="10" fill="hold" grpId="1" nodeType="withEffect">
                                  <p:stCondLst>
                                    <p:cond delay="0"/>
                                  </p:stCondLst>
                                  <p:childTnLst>
                                    <p:animEffect transition="out" filter="blinds(horizontal)">
                                      <p:cBhvr>
                                        <p:cTn id="58" dur="500"/>
                                        <p:tgtEl>
                                          <p:spTgt spid="15"/>
                                        </p:tgtEl>
                                      </p:cBhvr>
                                    </p:animEffect>
                                    <p:set>
                                      <p:cBhvr>
                                        <p:cTn id="59" dur="1" fill="hold">
                                          <p:stCondLst>
                                            <p:cond delay="499"/>
                                          </p:stCondLst>
                                        </p:cTn>
                                        <p:tgtEl>
                                          <p:spTgt spid="15"/>
                                        </p:tgtEl>
                                        <p:attrNameLst>
                                          <p:attrName>style.visibility</p:attrName>
                                        </p:attrNameLst>
                                      </p:cBhvr>
                                      <p:to>
                                        <p:strVal val="hidden"/>
                                      </p:to>
                                    </p:set>
                                  </p:childTnLst>
                                </p:cTn>
                              </p:par>
                            </p:childTnLst>
                          </p:cTn>
                        </p:par>
                      </p:childTnLst>
                    </p:cTn>
                  </p:par>
                  <p:par>
                    <p:cTn id="60" fill="hold">
                      <p:stCondLst>
                        <p:cond delay="indefinite"/>
                      </p:stCondLst>
                      <p:childTnLst>
                        <p:par>
                          <p:cTn id="61" fill="hold">
                            <p:stCondLst>
                              <p:cond delay="0"/>
                            </p:stCondLst>
                            <p:childTnLst>
                              <p:par>
                                <p:cTn id="62" presetID="3" presetClass="entr" presetSubtype="10" fill="hold" nodeType="clickEffect">
                                  <p:stCondLst>
                                    <p:cond delay="0"/>
                                  </p:stCondLst>
                                  <p:childTnLst>
                                    <p:set>
                                      <p:cBhvr>
                                        <p:cTn id="63" dur="1" fill="hold">
                                          <p:stCondLst>
                                            <p:cond delay="0"/>
                                          </p:stCondLst>
                                        </p:cTn>
                                        <p:tgtEl>
                                          <p:spTgt spid="8198"/>
                                        </p:tgtEl>
                                        <p:attrNameLst>
                                          <p:attrName>style.visibility</p:attrName>
                                        </p:attrNameLst>
                                      </p:cBhvr>
                                      <p:to>
                                        <p:strVal val="visible"/>
                                      </p:to>
                                    </p:set>
                                    <p:animEffect transition="in" filter="blinds(horizontal)">
                                      <p:cBhvr>
                                        <p:cTn id="64" dur="500"/>
                                        <p:tgtEl>
                                          <p:spTgt spid="8198"/>
                                        </p:tgtEl>
                                      </p:cBhvr>
                                    </p:animEffect>
                                  </p:childTnLst>
                                </p:cTn>
                              </p:par>
                            </p:childTnLst>
                          </p:cTn>
                        </p:par>
                      </p:childTnLst>
                    </p:cTn>
                  </p:par>
                  <p:par>
                    <p:cTn id="65" fill="hold">
                      <p:stCondLst>
                        <p:cond delay="indefinite"/>
                      </p:stCondLst>
                      <p:childTnLst>
                        <p:par>
                          <p:cTn id="66" fill="hold">
                            <p:stCondLst>
                              <p:cond delay="0"/>
                            </p:stCondLst>
                            <p:childTnLst>
                              <p:par>
                                <p:cTn id="67" presetID="3" presetClass="entr" presetSubtype="10" fill="hold" grpId="0" nodeType="click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blinds(horizontal)">
                                      <p:cBhvr>
                                        <p:cTn id="69" dur="500"/>
                                        <p:tgtEl>
                                          <p:spTgt spid="13"/>
                                        </p:tgtEl>
                                      </p:cBhvr>
                                    </p:animEffect>
                                  </p:childTnLst>
                                </p:cTn>
                              </p:par>
                            </p:childTnLst>
                          </p:cTn>
                        </p:par>
                      </p:childTnLst>
                    </p:cTn>
                  </p:par>
                  <p:par>
                    <p:cTn id="70" fill="hold">
                      <p:stCondLst>
                        <p:cond delay="indefinite"/>
                      </p:stCondLst>
                      <p:childTnLst>
                        <p:par>
                          <p:cTn id="71" fill="hold">
                            <p:stCondLst>
                              <p:cond delay="0"/>
                            </p:stCondLst>
                            <p:childTnLst>
                              <p:par>
                                <p:cTn id="72" presetID="3" presetClass="entr" presetSubtype="10" fill="hold" grpId="0" nodeType="click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blinds(horizontal)">
                                      <p:cBhvr>
                                        <p:cTn id="74" dur="500"/>
                                        <p:tgtEl>
                                          <p:spTgt spid="16"/>
                                        </p:tgtEl>
                                      </p:cBhvr>
                                    </p:animEffect>
                                  </p:childTnLst>
                                </p:cTn>
                              </p:par>
                            </p:childTnLst>
                          </p:cTn>
                        </p:par>
                      </p:childTnLst>
                    </p:cTn>
                  </p:par>
                  <p:par>
                    <p:cTn id="75" fill="hold">
                      <p:stCondLst>
                        <p:cond delay="indefinite"/>
                      </p:stCondLst>
                      <p:childTnLst>
                        <p:par>
                          <p:cTn id="76" fill="hold">
                            <p:stCondLst>
                              <p:cond delay="0"/>
                            </p:stCondLst>
                            <p:childTnLst>
                              <p:par>
                                <p:cTn id="77" presetID="3" presetClass="exit" presetSubtype="10" fill="hold" grpId="1" nodeType="clickEffect">
                                  <p:stCondLst>
                                    <p:cond delay="0"/>
                                  </p:stCondLst>
                                  <p:childTnLst>
                                    <p:animEffect transition="out" filter="blinds(horizontal)">
                                      <p:cBhvr>
                                        <p:cTn id="78" dur="500"/>
                                        <p:tgtEl>
                                          <p:spTgt spid="13"/>
                                        </p:tgtEl>
                                      </p:cBhvr>
                                    </p:animEffect>
                                    <p:set>
                                      <p:cBhvr>
                                        <p:cTn id="79" dur="1" fill="hold">
                                          <p:stCondLst>
                                            <p:cond delay="499"/>
                                          </p:stCondLst>
                                        </p:cTn>
                                        <p:tgtEl>
                                          <p:spTgt spid="13"/>
                                        </p:tgtEl>
                                        <p:attrNameLst>
                                          <p:attrName>style.visibility</p:attrName>
                                        </p:attrNameLst>
                                      </p:cBhvr>
                                      <p:to>
                                        <p:strVal val="hidden"/>
                                      </p:to>
                                    </p:set>
                                  </p:childTnLst>
                                </p:cTn>
                              </p:par>
                              <p:par>
                                <p:cTn id="80" presetID="3" presetClass="exit" presetSubtype="10" fill="hold" grpId="1" nodeType="withEffect">
                                  <p:stCondLst>
                                    <p:cond delay="0"/>
                                  </p:stCondLst>
                                  <p:childTnLst>
                                    <p:animEffect transition="out" filter="blinds(horizontal)">
                                      <p:cBhvr>
                                        <p:cTn id="81" dur="500"/>
                                        <p:tgtEl>
                                          <p:spTgt spid="16"/>
                                        </p:tgtEl>
                                      </p:cBhvr>
                                    </p:animEffect>
                                    <p:set>
                                      <p:cBhvr>
                                        <p:cTn id="82" dur="1" fill="hold">
                                          <p:stCondLst>
                                            <p:cond delay="499"/>
                                          </p:stCondLst>
                                        </p:cTn>
                                        <p:tgtEl>
                                          <p:spTgt spid="16"/>
                                        </p:tgtEl>
                                        <p:attrNameLst>
                                          <p:attrName>style.visibility</p:attrName>
                                        </p:attrNameLst>
                                      </p:cBhvr>
                                      <p:to>
                                        <p:strVal val="hidden"/>
                                      </p:to>
                                    </p:set>
                                  </p:childTnLst>
                                </p:cTn>
                              </p:par>
                              <p:par>
                                <p:cTn id="83" presetID="3" presetClass="entr" presetSubtype="10" fill="hold" nodeType="withEffect">
                                  <p:stCondLst>
                                    <p:cond delay="0"/>
                                  </p:stCondLst>
                                  <p:childTnLst>
                                    <p:set>
                                      <p:cBhvr>
                                        <p:cTn id="84" dur="1" fill="hold">
                                          <p:stCondLst>
                                            <p:cond delay="0"/>
                                          </p:stCondLst>
                                        </p:cTn>
                                        <p:tgtEl>
                                          <p:spTgt spid="8197"/>
                                        </p:tgtEl>
                                        <p:attrNameLst>
                                          <p:attrName>style.visibility</p:attrName>
                                        </p:attrNameLst>
                                      </p:cBhvr>
                                      <p:to>
                                        <p:strVal val="visible"/>
                                      </p:to>
                                    </p:set>
                                    <p:animEffect transition="in" filter="blinds(horizontal)">
                                      <p:cBhvr>
                                        <p:cTn id="85" dur="500"/>
                                        <p:tgtEl>
                                          <p:spTgt spid="8197"/>
                                        </p:tgtEl>
                                      </p:cBhvr>
                                    </p:animEffect>
                                  </p:childTnLst>
                                </p:cTn>
                              </p:par>
                            </p:childTnLst>
                          </p:cTn>
                        </p:par>
                      </p:childTnLst>
                    </p:cTn>
                  </p:par>
                  <p:par>
                    <p:cTn id="86" fill="hold">
                      <p:stCondLst>
                        <p:cond delay="indefinite"/>
                      </p:stCondLst>
                      <p:childTnLst>
                        <p:par>
                          <p:cTn id="87" fill="hold">
                            <p:stCondLst>
                              <p:cond delay="0"/>
                            </p:stCondLst>
                            <p:childTnLst>
                              <p:par>
                                <p:cTn id="88" presetID="3" presetClass="entr" presetSubtype="10" fill="hold" grpId="2" nodeType="clickEffect">
                                  <p:stCondLst>
                                    <p:cond delay="0"/>
                                  </p:stCondLst>
                                  <p:childTnLst>
                                    <p:set>
                                      <p:cBhvr>
                                        <p:cTn id="89" dur="1" fill="hold">
                                          <p:stCondLst>
                                            <p:cond delay="0"/>
                                          </p:stCondLst>
                                        </p:cTn>
                                        <p:tgtEl>
                                          <p:spTgt spid="18"/>
                                        </p:tgtEl>
                                        <p:attrNameLst>
                                          <p:attrName>style.visibility</p:attrName>
                                        </p:attrNameLst>
                                      </p:cBhvr>
                                      <p:to>
                                        <p:strVal val="visible"/>
                                      </p:to>
                                    </p:set>
                                    <p:animEffect transition="in" filter="blinds(horizontal)">
                                      <p:cBhvr>
                                        <p:cTn id="90" dur="500"/>
                                        <p:tgtEl>
                                          <p:spTgt spid="18"/>
                                        </p:tgtEl>
                                      </p:cBhvr>
                                    </p:animEffect>
                                  </p:childTnLst>
                                </p:cTn>
                              </p:par>
                              <p:par>
                                <p:cTn id="91" presetID="3" presetClass="entr" presetSubtype="10" fill="hold" nodeType="withEffect">
                                  <p:stCondLst>
                                    <p:cond delay="0"/>
                                  </p:stCondLst>
                                  <p:childTnLst>
                                    <p:set>
                                      <p:cBhvr>
                                        <p:cTn id="92" dur="1" fill="hold">
                                          <p:stCondLst>
                                            <p:cond delay="0"/>
                                          </p:stCondLst>
                                        </p:cTn>
                                        <p:tgtEl>
                                          <p:spTgt spid="8197"/>
                                        </p:tgtEl>
                                        <p:attrNameLst>
                                          <p:attrName>style.visibility</p:attrName>
                                        </p:attrNameLst>
                                      </p:cBhvr>
                                      <p:to>
                                        <p:strVal val="visible"/>
                                      </p:to>
                                    </p:set>
                                    <p:animEffect transition="in" filter="blinds(horizontal)">
                                      <p:cBhvr>
                                        <p:cTn id="93" dur="500"/>
                                        <p:tgtEl>
                                          <p:spTgt spid="8197"/>
                                        </p:tgtEl>
                                      </p:cBhvr>
                                    </p:animEffect>
                                  </p:childTnLst>
                                </p:cTn>
                              </p:par>
                              <p:par>
                                <p:cTn id="94" presetID="3" presetClass="entr" presetSubtype="10" fill="hold" nodeType="withEffect">
                                  <p:stCondLst>
                                    <p:cond delay="0"/>
                                  </p:stCondLst>
                                  <p:childTnLst>
                                    <p:set>
                                      <p:cBhvr>
                                        <p:cTn id="95" dur="1" fill="hold">
                                          <p:stCondLst>
                                            <p:cond delay="0"/>
                                          </p:stCondLst>
                                        </p:cTn>
                                        <p:tgtEl>
                                          <p:spTgt spid="8200"/>
                                        </p:tgtEl>
                                        <p:attrNameLst>
                                          <p:attrName>style.visibility</p:attrName>
                                        </p:attrNameLst>
                                      </p:cBhvr>
                                      <p:to>
                                        <p:strVal val="visible"/>
                                      </p:to>
                                    </p:set>
                                    <p:animEffect transition="in" filter="blinds(horizontal)">
                                      <p:cBhvr>
                                        <p:cTn id="96" dur="500"/>
                                        <p:tgtEl>
                                          <p:spTgt spid="8200"/>
                                        </p:tgtEl>
                                      </p:cBhvr>
                                    </p:animEffect>
                                  </p:childTnLst>
                                </p:cTn>
                              </p:par>
                              <p:par>
                                <p:cTn id="97" presetID="3" presetClass="entr" presetSubtype="10" fill="hold" nodeType="withEffect">
                                  <p:stCondLst>
                                    <p:cond delay="0"/>
                                  </p:stCondLst>
                                  <p:childTnLst>
                                    <p:set>
                                      <p:cBhvr>
                                        <p:cTn id="98" dur="1" fill="hold">
                                          <p:stCondLst>
                                            <p:cond delay="0"/>
                                          </p:stCondLst>
                                        </p:cTn>
                                        <p:tgtEl>
                                          <p:spTgt spid="8198"/>
                                        </p:tgtEl>
                                        <p:attrNameLst>
                                          <p:attrName>style.visibility</p:attrName>
                                        </p:attrNameLst>
                                      </p:cBhvr>
                                      <p:to>
                                        <p:strVal val="visible"/>
                                      </p:to>
                                    </p:set>
                                    <p:animEffect transition="in" filter="blinds(horizontal)">
                                      <p:cBhvr>
                                        <p:cTn id="99" dur="500"/>
                                        <p:tgtEl>
                                          <p:spTgt spid="81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8" grpId="0">
        <p:bldAsOne/>
      </p:bldGraphic>
      <p:bldGraphic spid="18" grpId="1">
        <p:bldAsOne/>
      </p:bldGraphic>
      <p:bldGraphic spid="18" grpId="2">
        <p:bldAsOne/>
      </p:bldGraphic>
      <p:bldP spid="10" grpId="0" animBg="1"/>
      <p:bldP spid="10" grpId="1" animBg="1"/>
      <p:bldP spid="12" grpId="0" animBg="1"/>
      <p:bldP spid="12" grpId="1" animBg="1"/>
      <p:bldP spid="13" grpId="0" animBg="1"/>
      <p:bldP spid="13" grpId="1" animBg="1"/>
      <p:bldP spid="14" grpId="0"/>
      <p:bldP spid="14" grpId="1"/>
      <p:bldP spid="15" grpId="0"/>
      <p:bldP spid="15" grpId="1"/>
      <p:bldP spid="16" grpId="0"/>
      <p:bldP spid="16"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194" name="Object 2" hidden="1"/>
          <p:cNvGraphicFramePr>
            <a:graphicFrameLocks noChangeAspect="1"/>
          </p:cNvGraphicFramePr>
          <p:nvPr/>
        </p:nvGraphicFramePr>
        <p:xfrm>
          <a:off x="0" y="0"/>
          <a:ext cx="158750" cy="158750"/>
        </p:xfrm>
        <a:graphic>
          <a:graphicData uri="http://schemas.openxmlformats.org/presentationml/2006/ole">
            <p:oleObj spid="_x0000_s51202" name="think-cell Slide" r:id="rId5" imgW="360" imgH="360" progId="">
              <p:embed/>
            </p:oleObj>
          </a:graphicData>
        </a:graphic>
      </p:graphicFrame>
      <p:sp>
        <p:nvSpPr>
          <p:cNvPr id="8195" name="Rectangle 6"/>
          <p:cNvSpPr>
            <a:spLocks noGrp="1" noChangeArrowheads="1"/>
          </p:cNvSpPr>
          <p:nvPr>
            <p:ph type="title" idx="4294967295"/>
            <p:custDataLst>
              <p:tags r:id="rId2"/>
            </p:custDataLst>
          </p:nvPr>
        </p:nvSpPr>
        <p:spPr bwMode="gray">
          <a:xfrm>
            <a:off x="404813" y="569913"/>
            <a:ext cx="8405812" cy="733425"/>
          </a:xfrm>
          <a:noFill/>
        </p:spPr>
        <p:txBody>
          <a:bodyPr/>
          <a:lstStyle/>
          <a:p>
            <a:pPr eaLnBrk="1" hangingPunct="1"/>
            <a:r>
              <a:rPr lang="es-ES_tradnl" altLang="zh-TW" sz="3600" dirty="0" smtClean="0">
                <a:ea typeface="ＭＳ Ｐゴシック" pitchFamily="34" charset="-128"/>
              </a:rPr>
              <a:t>Hong Kong </a:t>
            </a:r>
            <a:r>
              <a:rPr lang="es-ES_tradnl" altLang="zh-TW" sz="3600" dirty="0" err="1" smtClean="0">
                <a:ea typeface="ＭＳ Ｐゴシック" pitchFamily="34" charset="-128"/>
              </a:rPr>
              <a:t>Stamp</a:t>
            </a:r>
            <a:r>
              <a:rPr lang="es-ES_tradnl" altLang="zh-TW" sz="3600" dirty="0" smtClean="0">
                <a:ea typeface="ＭＳ Ｐゴシック" pitchFamily="34" charset="-128"/>
              </a:rPr>
              <a:t> </a:t>
            </a:r>
            <a:r>
              <a:rPr lang="es-ES_tradnl" altLang="zh-TW" sz="3600" dirty="0" err="1" smtClean="0">
                <a:ea typeface="ＭＳ Ｐゴシック" pitchFamily="34" charset="-128"/>
              </a:rPr>
              <a:t>Duty</a:t>
            </a:r>
            <a:r>
              <a:rPr lang="es-ES_tradnl" altLang="zh-TW" sz="3600" dirty="0" smtClean="0">
                <a:ea typeface="ＭＳ Ｐゴシック" pitchFamily="34" charset="-128"/>
              </a:rPr>
              <a:t> </a:t>
            </a:r>
            <a:r>
              <a:rPr lang="es-ES_tradnl" altLang="zh-TW" sz="3600" dirty="0" err="1" smtClean="0">
                <a:ea typeface="ＭＳ Ｐゴシック" pitchFamily="34" charset="-128"/>
              </a:rPr>
              <a:t>schemes</a:t>
            </a:r>
            <a:r>
              <a:rPr lang="es-ES_tradnl" altLang="zh-TW" sz="3600" dirty="0" smtClean="0">
                <a:ea typeface="ＭＳ Ｐゴシック" pitchFamily="34" charset="-128"/>
              </a:rPr>
              <a:t> 2</a:t>
            </a:r>
          </a:p>
        </p:txBody>
      </p:sp>
      <p:sp>
        <p:nvSpPr>
          <p:cNvPr id="8196" name="Slide Number Placeholder 2"/>
          <p:cNvSpPr txBox="1">
            <a:spLocks noGrp="1"/>
          </p:cNvSpPr>
          <p:nvPr/>
        </p:nvSpPr>
        <p:spPr bwMode="auto">
          <a:xfrm>
            <a:off x="6729413" y="6483350"/>
            <a:ext cx="2133600" cy="142875"/>
          </a:xfrm>
          <a:prstGeom prst="rect">
            <a:avLst/>
          </a:prstGeom>
          <a:noFill/>
          <a:ln w="9525" algn="ctr">
            <a:noFill/>
            <a:miter lim="800000"/>
            <a:headEnd/>
            <a:tailEnd/>
          </a:ln>
        </p:spPr>
        <p:txBody>
          <a:bodyPr lIns="0" tIns="0" rIns="0" bIns="0"/>
          <a:lstStyle/>
          <a:p>
            <a:pPr algn="r" defTabSz="914400"/>
            <a:fld id="{EE79373A-2D5F-40BE-81FA-A04E8FAE8ABF}" type="slidenum">
              <a:rPr lang="es-ES" altLang="zh-TW" sz="900" b="0" u="none">
                <a:solidFill>
                  <a:srgbClr val="094FA4"/>
                </a:solidFill>
                <a:latin typeface="Stag Sans Light" pitchFamily="34" charset="0"/>
              </a:rPr>
              <a:pPr algn="r" defTabSz="914400"/>
              <a:t>11</a:t>
            </a:fld>
            <a:endParaRPr lang="es-ES" altLang="zh-TW" sz="900" b="0" u="none">
              <a:solidFill>
                <a:srgbClr val="094FA4"/>
              </a:solidFill>
              <a:latin typeface="Stag Sans Light" pitchFamily="34" charset="0"/>
            </a:endParaRPr>
          </a:p>
        </p:txBody>
      </p:sp>
      <p:sp>
        <p:nvSpPr>
          <p:cNvPr id="9" name="Rectangle 8"/>
          <p:cNvSpPr/>
          <p:nvPr/>
        </p:nvSpPr>
        <p:spPr>
          <a:xfrm>
            <a:off x="334978" y="0"/>
            <a:ext cx="2833735" cy="814812"/>
          </a:xfrm>
          <a:prstGeom prst="rect">
            <a:avLst/>
          </a:prstGeom>
          <a:solidFill>
            <a:schemeClr val="bg1"/>
          </a:solidFill>
          <a:ln>
            <a:noFill/>
          </a:ln>
          <a:effectLst>
            <a:outerShdw blurRad="40000" dist="23000" dir="5400000" rotWithShape="0">
              <a:schemeClr val="bg1">
                <a:alpha val="35000"/>
              </a:scheme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extBox 18"/>
          <p:cNvSpPr txBox="1"/>
          <p:nvPr/>
        </p:nvSpPr>
        <p:spPr>
          <a:xfrm>
            <a:off x="1267485" y="5323437"/>
            <a:ext cx="6545655" cy="923330"/>
          </a:xfrm>
          <a:prstGeom prst="rect">
            <a:avLst/>
          </a:prstGeom>
          <a:noFill/>
        </p:spPr>
        <p:txBody>
          <a:bodyPr wrap="square" rtlCol="0">
            <a:spAutoFit/>
          </a:bodyPr>
          <a:lstStyle/>
          <a:p>
            <a:pPr lvl="1">
              <a:buFont typeface="Arial" pitchFamily="34" charset="0"/>
              <a:buChar char="•"/>
            </a:pPr>
            <a:r>
              <a:rPr lang="en-US" u="none" dirty="0" smtClean="0"/>
              <a:t>Why changed the stamp duty schemes?</a:t>
            </a:r>
          </a:p>
          <a:p>
            <a:pPr lvl="1">
              <a:buFont typeface="Wingdings" pitchFamily="2" charset="2"/>
              <a:buChar char="ü"/>
            </a:pPr>
            <a:r>
              <a:rPr lang="en-US" u="none" dirty="0" smtClean="0"/>
              <a:t>To collect more revenues: 10% of HK </a:t>
            </a:r>
            <a:r>
              <a:rPr lang="en-US" u="none" dirty="0" err="1" smtClean="0"/>
              <a:t>govt</a:t>
            </a:r>
            <a:r>
              <a:rPr lang="en-US" u="none" dirty="0" smtClean="0"/>
              <a:t> revenue</a:t>
            </a:r>
          </a:p>
          <a:p>
            <a:pPr lvl="1">
              <a:buFont typeface="Wingdings" pitchFamily="2" charset="2"/>
              <a:buChar char="ü"/>
            </a:pPr>
            <a:r>
              <a:rPr lang="en-US" u="none" dirty="0" smtClean="0"/>
              <a:t>To prevent housing bubbles?</a:t>
            </a:r>
            <a:endParaRPr lang="en-US" u="none" dirty="0"/>
          </a:p>
        </p:txBody>
      </p:sp>
      <p:sp>
        <p:nvSpPr>
          <p:cNvPr id="21" name="TextBox 20"/>
          <p:cNvSpPr txBox="1"/>
          <p:nvPr/>
        </p:nvSpPr>
        <p:spPr>
          <a:xfrm>
            <a:off x="2136618" y="1729212"/>
            <a:ext cx="5857592" cy="369332"/>
          </a:xfrm>
          <a:prstGeom prst="rect">
            <a:avLst/>
          </a:prstGeom>
          <a:noFill/>
        </p:spPr>
        <p:txBody>
          <a:bodyPr wrap="square" rtlCol="0">
            <a:spAutoFit/>
          </a:bodyPr>
          <a:lstStyle/>
          <a:p>
            <a:r>
              <a:rPr lang="en-US" u="none" dirty="0" smtClean="0"/>
              <a:t>Chart: Changes in the Stamp Duty schemes</a:t>
            </a:r>
            <a:endParaRPr lang="en-US" u="none" dirty="0"/>
          </a:p>
        </p:txBody>
      </p:sp>
      <p:sp>
        <p:nvSpPr>
          <p:cNvPr id="22" name="TextBox 21"/>
          <p:cNvSpPr txBox="1"/>
          <p:nvPr/>
        </p:nvSpPr>
        <p:spPr>
          <a:xfrm>
            <a:off x="2381061" y="4771176"/>
            <a:ext cx="4454305" cy="276999"/>
          </a:xfrm>
          <a:prstGeom prst="rect">
            <a:avLst/>
          </a:prstGeom>
          <a:noFill/>
        </p:spPr>
        <p:txBody>
          <a:bodyPr wrap="square" rtlCol="0">
            <a:spAutoFit/>
          </a:bodyPr>
          <a:lstStyle/>
          <a:p>
            <a:r>
              <a:rPr lang="en-US" sz="1200" b="0" u="none" dirty="0" smtClean="0"/>
              <a:t>Data source: Hong Kong Rating and Valuation Department</a:t>
            </a:r>
          </a:p>
        </p:txBody>
      </p:sp>
      <p:graphicFrame>
        <p:nvGraphicFramePr>
          <p:cNvPr id="23" name="Chart 22"/>
          <p:cNvGraphicFramePr/>
          <p:nvPr/>
        </p:nvGraphicFramePr>
        <p:xfrm>
          <a:off x="2204519" y="2066453"/>
          <a:ext cx="4572000" cy="2743200"/>
        </p:xfrm>
        <a:graphic>
          <a:graphicData uri="http://schemas.openxmlformats.org/drawingml/2006/chart">
            <c:chart xmlns:c="http://schemas.openxmlformats.org/drawingml/2006/chart" xmlns:r="http://schemas.openxmlformats.org/officeDocument/2006/relationships" r:id="rId6"/>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blinds(horizontal)">
                                      <p:cBhvr>
                                        <p:cTn id="7" dur="500"/>
                                        <p:tgtEl>
                                          <p:spTgt spid="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9">
                                            <p:txEl>
                                              <p:pRg st="1" end="1"/>
                                            </p:txEl>
                                          </p:spTgt>
                                        </p:tgtEl>
                                        <p:attrNameLst>
                                          <p:attrName>style.visibility</p:attrName>
                                        </p:attrNameLst>
                                      </p:cBhvr>
                                      <p:to>
                                        <p:strVal val="visible"/>
                                      </p:to>
                                    </p:set>
                                    <p:animEffect transition="in" filter="blinds(horizontal)">
                                      <p:cBhvr>
                                        <p:cTn id="12" dur="500"/>
                                        <p:tgtEl>
                                          <p:spTgt spid="1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9">
                                            <p:txEl>
                                              <p:pRg st="2" end="2"/>
                                            </p:txEl>
                                          </p:spTgt>
                                        </p:tgtEl>
                                        <p:attrNameLst>
                                          <p:attrName>style.visibility</p:attrName>
                                        </p:attrNameLst>
                                      </p:cBhvr>
                                      <p:to>
                                        <p:strVal val="visible"/>
                                      </p:to>
                                    </p:set>
                                    <p:animEffect transition="in" filter="blinds(horizontal)">
                                      <p:cBhvr>
                                        <p:cTn id="17" dur="500"/>
                                        <p:tgtEl>
                                          <p:spTgt spid="1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218" name="Object 2" hidden="1"/>
          <p:cNvGraphicFramePr>
            <a:graphicFrameLocks noChangeAspect="1"/>
          </p:cNvGraphicFramePr>
          <p:nvPr/>
        </p:nvGraphicFramePr>
        <p:xfrm>
          <a:off x="0" y="0"/>
          <a:ext cx="158750" cy="158750"/>
        </p:xfrm>
        <a:graphic>
          <a:graphicData uri="http://schemas.openxmlformats.org/presentationml/2006/ole">
            <p:oleObj spid="_x0000_s9218" name="think-cell Slide" r:id="rId6" imgW="360" imgH="360" progId="">
              <p:embed/>
            </p:oleObj>
          </a:graphicData>
        </a:graphic>
      </p:graphicFrame>
      <p:sp>
        <p:nvSpPr>
          <p:cNvPr id="9219" name="Rectangle 6"/>
          <p:cNvSpPr>
            <a:spLocks noGrp="1" noChangeArrowheads="1"/>
          </p:cNvSpPr>
          <p:nvPr>
            <p:ph type="title" idx="4294967295"/>
            <p:custDataLst>
              <p:tags r:id="rId2"/>
            </p:custDataLst>
          </p:nvPr>
        </p:nvSpPr>
        <p:spPr bwMode="gray">
          <a:xfrm>
            <a:off x="404813" y="569913"/>
            <a:ext cx="8405812" cy="733425"/>
          </a:xfrm>
          <a:noFill/>
        </p:spPr>
        <p:txBody>
          <a:bodyPr/>
          <a:lstStyle/>
          <a:p>
            <a:pPr eaLnBrk="1" hangingPunct="1"/>
            <a:r>
              <a:rPr lang="es-ES_tradnl" altLang="zh-TW" sz="3600" smtClean="0">
                <a:ea typeface="ＭＳ Ｐゴシック" pitchFamily="34" charset="-128"/>
              </a:rPr>
              <a:t>Main comments/suggestions 1</a:t>
            </a:r>
          </a:p>
        </p:txBody>
      </p:sp>
      <p:sp>
        <p:nvSpPr>
          <p:cNvPr id="9220" name="Text Box 3"/>
          <p:cNvSpPr txBox="1">
            <a:spLocks noChangeArrowheads="1"/>
          </p:cNvSpPr>
          <p:nvPr>
            <p:custDataLst>
              <p:tags r:id="rId3"/>
            </p:custDataLst>
          </p:nvPr>
        </p:nvSpPr>
        <p:spPr bwMode="gray">
          <a:xfrm>
            <a:off x="314325" y="1576388"/>
            <a:ext cx="8439150" cy="1452562"/>
          </a:xfrm>
          <a:prstGeom prst="rect">
            <a:avLst/>
          </a:prstGeom>
          <a:noFill/>
          <a:ln w="6350" algn="ctr">
            <a:noFill/>
            <a:miter lim="800000"/>
            <a:headEnd/>
            <a:tailEnd/>
          </a:ln>
        </p:spPr>
        <p:txBody>
          <a:bodyPr lIns="0" tIns="0" rIns="0" bIns="0"/>
          <a:lstStyle/>
          <a:p>
            <a:pPr marL="344488" lvl="1" indent="-342900" defTabSz="1006475">
              <a:lnSpc>
                <a:spcPct val="90000"/>
              </a:lnSpc>
              <a:spcBef>
                <a:spcPct val="30000"/>
              </a:spcBef>
              <a:buFontTx/>
              <a:buAutoNum type="arabicPeriod"/>
            </a:pPr>
            <a:r>
              <a:rPr lang="en-US" altLang="zh-CN" sz="2400" b="0" u="none" dirty="0" smtClean="0">
                <a:solidFill>
                  <a:srgbClr val="094FA4"/>
                </a:solidFill>
                <a:latin typeface="Stag Sans Book" pitchFamily="34" charset="0"/>
              </a:rPr>
              <a:t>Further research </a:t>
            </a:r>
            <a:r>
              <a:rPr lang="en-US" altLang="zh-CN" sz="2400" b="0" u="none" dirty="0">
                <a:solidFill>
                  <a:srgbClr val="094FA4"/>
                </a:solidFill>
                <a:latin typeface="Stag Sans Book" pitchFamily="34" charset="0"/>
              </a:rPr>
              <a:t>on bunching</a:t>
            </a:r>
          </a:p>
          <a:p>
            <a:pPr marL="344488" lvl="1" indent="-342900" defTabSz="1006475">
              <a:lnSpc>
                <a:spcPct val="90000"/>
              </a:lnSpc>
              <a:spcBef>
                <a:spcPct val="30000"/>
              </a:spcBef>
              <a:buFont typeface="Wingdings" pitchFamily="2" charset="2"/>
              <a:buChar char="ü"/>
            </a:pPr>
            <a:r>
              <a:rPr lang="en-US" altLang="zh-CN" sz="1600" b="0" u="none" dirty="0">
                <a:solidFill>
                  <a:srgbClr val="094FA4"/>
                </a:solidFill>
                <a:latin typeface="Stag Sans Book" pitchFamily="34" charset="0"/>
              </a:rPr>
              <a:t>What’s the incentives for bunching?</a:t>
            </a:r>
          </a:p>
          <a:p>
            <a:pPr marL="344488" lvl="1" indent="-342900" defTabSz="1006475">
              <a:lnSpc>
                <a:spcPct val="90000"/>
              </a:lnSpc>
              <a:spcBef>
                <a:spcPct val="30000"/>
              </a:spcBef>
              <a:buFont typeface="Wingdings" pitchFamily="2" charset="2"/>
              <a:buChar char="ü"/>
            </a:pPr>
            <a:r>
              <a:rPr lang="en-US" altLang="zh-CN" sz="1600" b="0" u="none" dirty="0">
                <a:solidFill>
                  <a:srgbClr val="094FA4"/>
                </a:solidFill>
                <a:latin typeface="Stag Sans Book" pitchFamily="34" charset="0"/>
              </a:rPr>
              <a:t>Why the sellers want to accept lower prices? What explains the mispricing?</a:t>
            </a:r>
          </a:p>
          <a:p>
            <a:pPr marL="344488" lvl="1" indent="-342900" defTabSz="1006475">
              <a:lnSpc>
                <a:spcPct val="90000"/>
              </a:lnSpc>
              <a:spcBef>
                <a:spcPct val="30000"/>
              </a:spcBef>
              <a:buFont typeface="Wingdings" pitchFamily="2" charset="2"/>
              <a:buChar char="ü"/>
            </a:pPr>
            <a:r>
              <a:rPr lang="en-US" altLang="zh-CN" sz="1600" b="0" u="none" dirty="0">
                <a:solidFill>
                  <a:srgbClr val="094FA4"/>
                </a:solidFill>
                <a:latin typeface="Stag Sans Book" pitchFamily="34" charset="0"/>
              </a:rPr>
              <a:t>Any tax evasion </a:t>
            </a:r>
            <a:r>
              <a:rPr lang="en-US" altLang="zh-CN" sz="1600" b="0" u="none" dirty="0" err="1">
                <a:solidFill>
                  <a:srgbClr val="094FA4"/>
                </a:solidFill>
                <a:latin typeface="Stag Sans Book" pitchFamily="34" charset="0"/>
              </a:rPr>
              <a:t>vs</a:t>
            </a:r>
            <a:r>
              <a:rPr lang="en-US" altLang="zh-CN" sz="1600" b="0" u="none" dirty="0">
                <a:solidFill>
                  <a:srgbClr val="094FA4"/>
                </a:solidFill>
                <a:latin typeface="Stag Sans Book" pitchFamily="34" charset="0"/>
              </a:rPr>
              <a:t> tax avoidance?  </a:t>
            </a:r>
          </a:p>
          <a:p>
            <a:pPr marL="344488" lvl="1" indent="-342900" defTabSz="1006475">
              <a:lnSpc>
                <a:spcPct val="90000"/>
              </a:lnSpc>
              <a:spcBef>
                <a:spcPct val="30000"/>
              </a:spcBef>
              <a:buFont typeface="Wingdings" pitchFamily="2" charset="2"/>
              <a:buChar char="ü"/>
            </a:pPr>
            <a:r>
              <a:rPr lang="en-US" altLang="zh-CN" sz="1600" b="0" u="none" dirty="0">
                <a:solidFill>
                  <a:srgbClr val="094FA4"/>
                </a:solidFill>
                <a:latin typeface="Stag Sans Book" pitchFamily="34" charset="0"/>
              </a:rPr>
              <a:t>Non linearity in bunching?</a:t>
            </a:r>
          </a:p>
          <a:p>
            <a:pPr marL="344488" lvl="1" indent="-342900" defTabSz="1006475">
              <a:lnSpc>
                <a:spcPct val="90000"/>
              </a:lnSpc>
              <a:spcBef>
                <a:spcPct val="30000"/>
              </a:spcBef>
            </a:pPr>
            <a:r>
              <a:rPr lang="en-US" altLang="zh-CN" sz="2400" b="0" u="none" dirty="0">
                <a:solidFill>
                  <a:srgbClr val="094FA4"/>
                </a:solidFill>
                <a:latin typeface="Stag Sans Book" pitchFamily="34" charset="0"/>
              </a:rPr>
              <a:t>2.	Lack of a clear conclusion about the impact of the non-linear stamp duty scheme.</a:t>
            </a:r>
          </a:p>
          <a:p>
            <a:pPr marL="344488" lvl="1" indent="-342900" defTabSz="1006475">
              <a:lnSpc>
                <a:spcPct val="90000"/>
              </a:lnSpc>
              <a:spcBef>
                <a:spcPct val="30000"/>
              </a:spcBef>
            </a:pPr>
            <a:r>
              <a:rPr lang="en-US" altLang="zh-CN" sz="1600" b="0" u="none" dirty="0">
                <a:solidFill>
                  <a:srgbClr val="094FA4"/>
                </a:solidFill>
                <a:latin typeface="Stag Sans Book" pitchFamily="34" charset="0"/>
              </a:rPr>
              <a:t>	The paper has three interesting conclusions: bunching, weak evidence of </a:t>
            </a:r>
            <a:r>
              <a:rPr lang="en-US" altLang="zh-CN" sz="1600" b="0" u="none" dirty="0" err="1">
                <a:solidFill>
                  <a:srgbClr val="094FA4"/>
                </a:solidFill>
                <a:latin typeface="Stag Sans Book" pitchFamily="34" charset="0"/>
              </a:rPr>
              <a:t>underpricing</a:t>
            </a:r>
            <a:r>
              <a:rPr lang="en-US" altLang="zh-CN" sz="1600" b="0" u="none" dirty="0">
                <a:solidFill>
                  <a:srgbClr val="094FA4"/>
                </a:solidFill>
                <a:latin typeface="Stag Sans Book" pitchFamily="34" charset="0"/>
              </a:rPr>
              <a:t>, and potential tax evasion. </a:t>
            </a:r>
          </a:p>
          <a:p>
            <a:pPr marL="344488" lvl="1" indent="-342900" defTabSz="1006475">
              <a:lnSpc>
                <a:spcPct val="90000"/>
              </a:lnSpc>
              <a:spcBef>
                <a:spcPct val="30000"/>
              </a:spcBef>
            </a:pPr>
            <a:r>
              <a:rPr lang="en-US" altLang="zh-CN" sz="2400" b="0" u="none" dirty="0">
                <a:solidFill>
                  <a:srgbClr val="094FA4"/>
                </a:solidFill>
                <a:latin typeface="Stag Sans Book" pitchFamily="34" charset="0"/>
              </a:rPr>
              <a:t>3.	Incorporate the second change in the SD scheme</a:t>
            </a:r>
          </a:p>
          <a:p>
            <a:pPr marL="344488" lvl="1" indent="-342900" defTabSz="1006475">
              <a:lnSpc>
                <a:spcPct val="90000"/>
              </a:lnSpc>
              <a:spcBef>
                <a:spcPct val="30000"/>
              </a:spcBef>
            </a:pPr>
            <a:r>
              <a:rPr lang="en-US" altLang="zh-CN" sz="1600" b="0" u="none" dirty="0">
                <a:solidFill>
                  <a:srgbClr val="094FA4"/>
                </a:solidFill>
                <a:latin typeface="Stag Sans Book" pitchFamily="34" charset="0"/>
              </a:rPr>
              <a:t>	The second change of the SD scheme is not analyzed due to “only involves adding $6 million as a new cutoff price…”. However, the tax rates changed, which actually provides a good case study to examine the impact of </a:t>
            </a:r>
            <a:r>
              <a:rPr lang="en-US" altLang="zh-CN" sz="1600" u="none" dirty="0">
                <a:solidFill>
                  <a:srgbClr val="094FA4"/>
                </a:solidFill>
                <a:latin typeface="Stag Sans Book" pitchFamily="34" charset="0"/>
              </a:rPr>
              <a:t>tax rates </a:t>
            </a:r>
            <a:r>
              <a:rPr lang="en-US" altLang="zh-CN" sz="1600" b="0" u="none" dirty="0">
                <a:solidFill>
                  <a:srgbClr val="094FA4"/>
                </a:solidFill>
                <a:latin typeface="Stag Sans Book" pitchFamily="34" charset="0"/>
              </a:rPr>
              <a:t>on bunching/tax avoidance.</a:t>
            </a:r>
            <a:endParaRPr lang="en-US" altLang="zh-CN" sz="2400" b="0" u="none" dirty="0">
              <a:solidFill>
                <a:srgbClr val="094FA4"/>
              </a:solidFill>
              <a:latin typeface="Stag Sans Book" pitchFamily="34" charset="0"/>
            </a:endParaRPr>
          </a:p>
          <a:p>
            <a:pPr marL="344488" lvl="1" indent="-342900" defTabSz="1006475">
              <a:lnSpc>
                <a:spcPct val="90000"/>
              </a:lnSpc>
              <a:spcBef>
                <a:spcPct val="30000"/>
              </a:spcBef>
            </a:pPr>
            <a:endParaRPr lang="en-US" altLang="zh-CN" sz="1600" b="0" u="none" dirty="0">
              <a:solidFill>
                <a:srgbClr val="094FA4"/>
              </a:solidFill>
              <a:latin typeface="Stag Sans Book" pitchFamily="34" charset="0"/>
            </a:endParaRPr>
          </a:p>
          <a:p>
            <a:pPr marL="344488" lvl="1" indent="-342900" defTabSz="1006475">
              <a:lnSpc>
                <a:spcPct val="90000"/>
              </a:lnSpc>
              <a:spcBef>
                <a:spcPct val="30000"/>
              </a:spcBef>
              <a:buFontTx/>
              <a:buAutoNum type="arabicPeriod"/>
            </a:pPr>
            <a:endParaRPr lang="en-US" altLang="zh-CN" sz="1600" b="0" u="none" dirty="0">
              <a:solidFill>
                <a:srgbClr val="094FA4"/>
              </a:solidFill>
              <a:latin typeface="Stag Sans Book" pitchFamily="34" charset="0"/>
            </a:endParaRPr>
          </a:p>
          <a:p>
            <a:pPr marL="344488" lvl="1" indent="-342900" defTabSz="1006475">
              <a:lnSpc>
                <a:spcPct val="90000"/>
              </a:lnSpc>
              <a:spcBef>
                <a:spcPct val="30000"/>
              </a:spcBef>
              <a:buFontTx/>
              <a:buAutoNum type="arabicPeriod"/>
            </a:pPr>
            <a:endParaRPr lang="en-US" altLang="zh-CN" sz="1600" b="0" u="none" dirty="0">
              <a:solidFill>
                <a:srgbClr val="094FA4"/>
              </a:solidFill>
              <a:latin typeface="Stag Sans Book" pitchFamily="34" charset="0"/>
            </a:endParaRPr>
          </a:p>
          <a:p>
            <a:pPr marL="344488" lvl="1" indent="-342900" defTabSz="1006475">
              <a:lnSpc>
                <a:spcPct val="90000"/>
              </a:lnSpc>
              <a:spcBef>
                <a:spcPct val="30000"/>
              </a:spcBef>
              <a:buFontTx/>
              <a:buAutoNum type="arabicPeriod"/>
            </a:pPr>
            <a:endParaRPr lang="en-US" altLang="zh-CN" sz="1600" b="0" u="none" dirty="0">
              <a:solidFill>
                <a:srgbClr val="094FA4"/>
              </a:solidFill>
              <a:latin typeface="Stag Sans Book" pitchFamily="34" charset="0"/>
            </a:endParaRPr>
          </a:p>
          <a:p>
            <a:pPr marL="344488" lvl="1" indent="-342900" defTabSz="1006475">
              <a:lnSpc>
                <a:spcPct val="90000"/>
              </a:lnSpc>
              <a:spcBef>
                <a:spcPct val="30000"/>
              </a:spcBef>
              <a:buFontTx/>
              <a:buAutoNum type="arabicPeriod"/>
            </a:pPr>
            <a:endParaRPr lang="en-US" altLang="zh-CN" sz="1600" b="0" u="none" dirty="0">
              <a:solidFill>
                <a:srgbClr val="094FA4"/>
              </a:solidFill>
              <a:latin typeface="Stag Sans Book" pitchFamily="34" charset="0"/>
            </a:endParaRPr>
          </a:p>
          <a:p>
            <a:pPr marL="344488" lvl="1" indent="-342900" defTabSz="1006475">
              <a:lnSpc>
                <a:spcPct val="90000"/>
              </a:lnSpc>
              <a:spcBef>
                <a:spcPct val="30000"/>
              </a:spcBef>
              <a:buFontTx/>
              <a:buAutoNum type="arabicPeriod"/>
            </a:pPr>
            <a:endParaRPr lang="en-US" altLang="zh-CN" sz="1600" b="0" u="none" dirty="0">
              <a:solidFill>
                <a:srgbClr val="094FA4"/>
              </a:solidFill>
              <a:latin typeface="Stag Sans Book" pitchFamily="34" charset="0"/>
            </a:endParaRPr>
          </a:p>
          <a:p>
            <a:pPr marL="344488" lvl="1" indent="-342900" defTabSz="1006475">
              <a:lnSpc>
                <a:spcPct val="90000"/>
              </a:lnSpc>
              <a:spcBef>
                <a:spcPct val="30000"/>
              </a:spcBef>
              <a:buFontTx/>
              <a:buAutoNum type="arabicPeriod"/>
            </a:pPr>
            <a:endParaRPr lang="en-US" altLang="zh-CN" sz="1600" b="0" u="none" dirty="0">
              <a:solidFill>
                <a:srgbClr val="094FA4"/>
              </a:solidFill>
              <a:latin typeface="Stag Sans Book" pitchFamily="34" charset="0"/>
            </a:endParaRPr>
          </a:p>
        </p:txBody>
      </p:sp>
      <p:sp>
        <p:nvSpPr>
          <p:cNvPr id="9221" name="Slide Number Placeholder 2"/>
          <p:cNvSpPr txBox="1">
            <a:spLocks noGrp="1"/>
          </p:cNvSpPr>
          <p:nvPr/>
        </p:nvSpPr>
        <p:spPr bwMode="auto">
          <a:xfrm>
            <a:off x="6729413" y="6483350"/>
            <a:ext cx="2133600" cy="142875"/>
          </a:xfrm>
          <a:prstGeom prst="rect">
            <a:avLst/>
          </a:prstGeom>
          <a:noFill/>
          <a:ln w="9525" algn="ctr">
            <a:noFill/>
            <a:miter lim="800000"/>
            <a:headEnd/>
            <a:tailEnd/>
          </a:ln>
        </p:spPr>
        <p:txBody>
          <a:bodyPr lIns="0" tIns="0" rIns="0" bIns="0"/>
          <a:lstStyle/>
          <a:p>
            <a:pPr algn="r" defTabSz="914400"/>
            <a:fld id="{1E17B719-E31C-4F41-93E8-7855EAEDD527}" type="slidenum">
              <a:rPr lang="es-ES" altLang="zh-TW" sz="900" b="0" u="none">
                <a:solidFill>
                  <a:srgbClr val="094FA4"/>
                </a:solidFill>
                <a:latin typeface="Stag Sans Light" pitchFamily="34" charset="0"/>
              </a:rPr>
              <a:pPr algn="r" defTabSz="914400"/>
              <a:t>12</a:t>
            </a:fld>
            <a:endParaRPr lang="es-ES" altLang="zh-TW" sz="900" b="0" u="none">
              <a:solidFill>
                <a:srgbClr val="094FA4"/>
              </a:solidFill>
              <a:latin typeface="Stag Sans Light" pitchFamily="34" charset="0"/>
            </a:endParaRPr>
          </a:p>
        </p:txBody>
      </p:sp>
      <p:sp>
        <p:nvSpPr>
          <p:cNvPr id="6" name="Rectangle 5"/>
          <p:cNvSpPr/>
          <p:nvPr/>
        </p:nvSpPr>
        <p:spPr>
          <a:xfrm>
            <a:off x="334978" y="0"/>
            <a:ext cx="2833735" cy="814812"/>
          </a:xfrm>
          <a:prstGeom prst="rect">
            <a:avLst/>
          </a:prstGeom>
          <a:solidFill>
            <a:schemeClr val="bg1"/>
          </a:solidFill>
          <a:ln>
            <a:noFill/>
          </a:ln>
          <a:effectLst>
            <a:outerShdw blurRad="40000" dist="23000" dir="5400000" rotWithShape="0">
              <a:schemeClr val="bg1">
                <a:alpha val="35000"/>
              </a:scheme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20">
                                            <p:txEl>
                                              <p:pRg st="0" end="0"/>
                                            </p:txEl>
                                          </p:spTgt>
                                        </p:tgtEl>
                                        <p:attrNameLst>
                                          <p:attrName>style.visibility</p:attrName>
                                        </p:attrNameLst>
                                      </p:cBhvr>
                                      <p:to>
                                        <p:strVal val="visible"/>
                                      </p:to>
                                    </p:set>
                                    <p:animEffect transition="in" filter="blinds(horizontal)">
                                      <p:cBhvr>
                                        <p:cTn id="7" dur="500"/>
                                        <p:tgtEl>
                                          <p:spTgt spid="9220">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9220">
                                            <p:txEl>
                                              <p:pRg st="1" end="1"/>
                                            </p:txEl>
                                          </p:spTgt>
                                        </p:tgtEl>
                                        <p:attrNameLst>
                                          <p:attrName>style.visibility</p:attrName>
                                        </p:attrNameLst>
                                      </p:cBhvr>
                                      <p:to>
                                        <p:strVal val="visible"/>
                                      </p:to>
                                    </p:set>
                                    <p:animEffect transition="in" filter="blinds(horizontal)">
                                      <p:cBhvr>
                                        <p:cTn id="10" dur="500"/>
                                        <p:tgtEl>
                                          <p:spTgt spid="9220">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9220">
                                            <p:txEl>
                                              <p:pRg st="2" end="2"/>
                                            </p:txEl>
                                          </p:spTgt>
                                        </p:tgtEl>
                                        <p:attrNameLst>
                                          <p:attrName>style.visibility</p:attrName>
                                        </p:attrNameLst>
                                      </p:cBhvr>
                                      <p:to>
                                        <p:strVal val="visible"/>
                                      </p:to>
                                    </p:set>
                                    <p:animEffect transition="in" filter="blinds(horizontal)">
                                      <p:cBhvr>
                                        <p:cTn id="13" dur="500"/>
                                        <p:tgtEl>
                                          <p:spTgt spid="9220">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9220">
                                            <p:txEl>
                                              <p:pRg st="3" end="3"/>
                                            </p:txEl>
                                          </p:spTgt>
                                        </p:tgtEl>
                                        <p:attrNameLst>
                                          <p:attrName>style.visibility</p:attrName>
                                        </p:attrNameLst>
                                      </p:cBhvr>
                                      <p:to>
                                        <p:strVal val="visible"/>
                                      </p:to>
                                    </p:set>
                                    <p:animEffect transition="in" filter="blinds(horizontal)">
                                      <p:cBhvr>
                                        <p:cTn id="16" dur="500"/>
                                        <p:tgtEl>
                                          <p:spTgt spid="9220">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9220">
                                            <p:txEl>
                                              <p:pRg st="4" end="4"/>
                                            </p:txEl>
                                          </p:spTgt>
                                        </p:tgtEl>
                                        <p:attrNameLst>
                                          <p:attrName>style.visibility</p:attrName>
                                        </p:attrNameLst>
                                      </p:cBhvr>
                                      <p:to>
                                        <p:strVal val="visible"/>
                                      </p:to>
                                    </p:set>
                                    <p:animEffect transition="in" filter="blinds(horizontal)">
                                      <p:cBhvr>
                                        <p:cTn id="19" dur="500"/>
                                        <p:tgtEl>
                                          <p:spTgt spid="9220">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9220">
                                            <p:txEl>
                                              <p:pRg st="5" end="5"/>
                                            </p:txEl>
                                          </p:spTgt>
                                        </p:tgtEl>
                                        <p:attrNameLst>
                                          <p:attrName>style.visibility</p:attrName>
                                        </p:attrNameLst>
                                      </p:cBhvr>
                                      <p:to>
                                        <p:strVal val="visible"/>
                                      </p:to>
                                    </p:set>
                                    <p:animEffect transition="in" filter="blinds(horizontal)">
                                      <p:cBhvr>
                                        <p:cTn id="24" dur="500"/>
                                        <p:tgtEl>
                                          <p:spTgt spid="9220">
                                            <p:txEl>
                                              <p:pRg st="5" end="5"/>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9220">
                                            <p:txEl>
                                              <p:pRg st="6" end="6"/>
                                            </p:txEl>
                                          </p:spTgt>
                                        </p:tgtEl>
                                        <p:attrNameLst>
                                          <p:attrName>style.visibility</p:attrName>
                                        </p:attrNameLst>
                                      </p:cBhvr>
                                      <p:to>
                                        <p:strVal val="visible"/>
                                      </p:to>
                                    </p:set>
                                    <p:animEffect transition="in" filter="blinds(horizontal)">
                                      <p:cBhvr>
                                        <p:cTn id="27" dur="500"/>
                                        <p:tgtEl>
                                          <p:spTgt spid="9220">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9220">
                                            <p:txEl>
                                              <p:pRg st="7" end="7"/>
                                            </p:txEl>
                                          </p:spTgt>
                                        </p:tgtEl>
                                        <p:attrNameLst>
                                          <p:attrName>style.visibility</p:attrName>
                                        </p:attrNameLst>
                                      </p:cBhvr>
                                      <p:to>
                                        <p:strVal val="visible"/>
                                      </p:to>
                                    </p:set>
                                    <p:animEffect transition="in" filter="blinds(horizontal)">
                                      <p:cBhvr>
                                        <p:cTn id="32" dur="500"/>
                                        <p:tgtEl>
                                          <p:spTgt spid="9220">
                                            <p:txEl>
                                              <p:pRg st="7" end="7"/>
                                            </p:txEl>
                                          </p:spTgt>
                                        </p:tgtEl>
                                      </p:cBhvr>
                                    </p:animEffect>
                                  </p:childTnLst>
                                </p:cTn>
                              </p:par>
                              <p:par>
                                <p:cTn id="33" presetID="3" presetClass="entr" presetSubtype="10" fill="hold" nodeType="withEffect">
                                  <p:stCondLst>
                                    <p:cond delay="0"/>
                                  </p:stCondLst>
                                  <p:childTnLst>
                                    <p:set>
                                      <p:cBhvr>
                                        <p:cTn id="34" dur="1" fill="hold">
                                          <p:stCondLst>
                                            <p:cond delay="0"/>
                                          </p:stCondLst>
                                        </p:cTn>
                                        <p:tgtEl>
                                          <p:spTgt spid="9220">
                                            <p:txEl>
                                              <p:pRg st="8" end="8"/>
                                            </p:txEl>
                                          </p:spTgt>
                                        </p:tgtEl>
                                        <p:attrNameLst>
                                          <p:attrName>style.visibility</p:attrName>
                                        </p:attrNameLst>
                                      </p:cBhvr>
                                      <p:to>
                                        <p:strVal val="visible"/>
                                      </p:to>
                                    </p:set>
                                    <p:animEffect transition="in" filter="blinds(horizontal)">
                                      <p:cBhvr>
                                        <p:cTn id="35" dur="500"/>
                                        <p:tgtEl>
                                          <p:spTgt spid="9220">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42" name="Object 2" hidden="1"/>
          <p:cNvGraphicFramePr>
            <a:graphicFrameLocks noChangeAspect="1"/>
          </p:cNvGraphicFramePr>
          <p:nvPr/>
        </p:nvGraphicFramePr>
        <p:xfrm>
          <a:off x="0" y="0"/>
          <a:ext cx="158750" cy="158750"/>
        </p:xfrm>
        <a:graphic>
          <a:graphicData uri="http://schemas.openxmlformats.org/presentationml/2006/ole">
            <p:oleObj spid="_x0000_s10242" name="think-cell Slide" r:id="rId6" imgW="360" imgH="360" progId="">
              <p:embed/>
            </p:oleObj>
          </a:graphicData>
        </a:graphic>
      </p:graphicFrame>
      <p:sp>
        <p:nvSpPr>
          <p:cNvPr id="10243" name="Rectangle 6"/>
          <p:cNvSpPr>
            <a:spLocks noGrp="1" noChangeArrowheads="1"/>
          </p:cNvSpPr>
          <p:nvPr>
            <p:ph type="title" idx="4294967295"/>
            <p:custDataLst>
              <p:tags r:id="rId2"/>
            </p:custDataLst>
          </p:nvPr>
        </p:nvSpPr>
        <p:spPr bwMode="gray">
          <a:xfrm>
            <a:off x="404813" y="569913"/>
            <a:ext cx="8405812" cy="733425"/>
          </a:xfrm>
          <a:noFill/>
        </p:spPr>
        <p:txBody>
          <a:bodyPr/>
          <a:lstStyle/>
          <a:p>
            <a:pPr eaLnBrk="1" hangingPunct="1"/>
            <a:r>
              <a:rPr lang="es-ES_tradnl" altLang="zh-TW" sz="3600" smtClean="0">
                <a:ea typeface="ＭＳ Ｐゴシック" pitchFamily="34" charset="-128"/>
              </a:rPr>
              <a:t>Main comments/suggestions</a:t>
            </a:r>
          </a:p>
        </p:txBody>
      </p:sp>
      <p:sp>
        <p:nvSpPr>
          <p:cNvPr id="7172" name="Text Box 3"/>
          <p:cNvSpPr txBox="1">
            <a:spLocks noChangeArrowheads="1"/>
          </p:cNvSpPr>
          <p:nvPr>
            <p:custDataLst>
              <p:tags r:id="rId3"/>
            </p:custDataLst>
          </p:nvPr>
        </p:nvSpPr>
        <p:spPr bwMode="gray">
          <a:xfrm>
            <a:off x="314325" y="1576388"/>
            <a:ext cx="8439150" cy="1452562"/>
          </a:xfrm>
          <a:prstGeom prst="rect">
            <a:avLst/>
          </a:prstGeom>
          <a:noFill/>
          <a:ln w="6350" algn="ctr">
            <a:noFill/>
            <a:miter lim="800000"/>
            <a:headEnd/>
            <a:tailEnd/>
          </a:ln>
        </p:spPr>
        <p:txBody>
          <a:bodyPr lIns="0" tIns="0" rIns="0" bIns="0"/>
          <a:lstStyle/>
          <a:p>
            <a:pPr marL="458788" lvl="1" indent="-457200" defTabSz="1006475">
              <a:lnSpc>
                <a:spcPct val="90000"/>
              </a:lnSpc>
              <a:spcBef>
                <a:spcPct val="30000"/>
              </a:spcBef>
              <a:buFontTx/>
              <a:buAutoNum type="arabicPeriod" startAt="4"/>
              <a:defRPr/>
            </a:pPr>
            <a:r>
              <a:rPr lang="en-US" altLang="zh-CN" sz="2400" b="0" u="none" dirty="0">
                <a:solidFill>
                  <a:srgbClr val="094FA4"/>
                </a:solidFill>
                <a:latin typeface="Stag Sans Book" pitchFamily="34" charset="0"/>
              </a:rPr>
              <a:t>Expand analysis to most recent </a:t>
            </a:r>
            <a:r>
              <a:rPr lang="en-US" altLang="zh-CN" sz="2400" b="0" u="none" dirty="0" smtClean="0">
                <a:solidFill>
                  <a:srgbClr val="094FA4"/>
                </a:solidFill>
                <a:latin typeface="Stag Sans Book" pitchFamily="34" charset="0"/>
              </a:rPr>
              <a:t>data, making it more relevant to current policies. </a:t>
            </a:r>
            <a:r>
              <a:rPr lang="en-US" altLang="zh-CN" sz="2400" b="0" u="none" dirty="0">
                <a:solidFill>
                  <a:srgbClr val="094FA4"/>
                </a:solidFill>
                <a:latin typeface="Stag Sans Book" pitchFamily="34" charset="0"/>
              </a:rPr>
              <a:t>There are some interesting development in SD</a:t>
            </a:r>
          </a:p>
          <a:p>
            <a:pPr marL="458788" lvl="1" indent="-457200" defTabSz="1006475">
              <a:lnSpc>
                <a:spcPct val="90000"/>
              </a:lnSpc>
              <a:spcBef>
                <a:spcPct val="30000"/>
              </a:spcBef>
              <a:buFont typeface="Wingdings" pitchFamily="2" charset="2"/>
              <a:buChar char="ü"/>
              <a:defRPr/>
            </a:pPr>
            <a:r>
              <a:rPr lang="en-US" altLang="zh-CN" sz="1600" b="0" u="none" dirty="0">
                <a:solidFill>
                  <a:srgbClr val="094FA4"/>
                </a:solidFill>
                <a:latin typeface="Stag Sans Book" pitchFamily="34" charset="0"/>
              </a:rPr>
              <a:t>1 Apr. 2010  and 22 Feb 2013: changes in the SD scheme;</a:t>
            </a:r>
          </a:p>
          <a:p>
            <a:pPr marL="458788" lvl="1" indent="-457200" defTabSz="1006475">
              <a:lnSpc>
                <a:spcPct val="90000"/>
              </a:lnSpc>
              <a:spcBef>
                <a:spcPct val="30000"/>
              </a:spcBef>
              <a:buFont typeface="Wingdings" pitchFamily="2" charset="2"/>
              <a:buChar char="ü"/>
              <a:defRPr/>
            </a:pPr>
            <a:r>
              <a:rPr lang="en-US" altLang="zh-CN" sz="1600" b="0" u="none" dirty="0">
                <a:solidFill>
                  <a:srgbClr val="094FA4"/>
                </a:solidFill>
                <a:latin typeface="Stag Sans Book" pitchFamily="34" charset="0"/>
              </a:rPr>
              <a:t>20 Nov </a:t>
            </a:r>
            <a:r>
              <a:rPr lang="en-US" altLang="zh-CN" sz="1600" b="0" u="none" dirty="0" smtClean="0">
                <a:solidFill>
                  <a:srgbClr val="094FA4"/>
                </a:solidFill>
                <a:latin typeface="Stag Sans Book" pitchFamily="34" charset="0"/>
              </a:rPr>
              <a:t>2010, </a:t>
            </a:r>
            <a:r>
              <a:rPr lang="en-US" altLang="zh-CN" sz="1600" b="0" u="none" dirty="0">
                <a:solidFill>
                  <a:srgbClr val="094FA4"/>
                </a:solidFill>
                <a:latin typeface="Stag Sans Book" pitchFamily="34" charset="0"/>
              </a:rPr>
              <a:t>27 Oct 2012: introduction and change in Special Stamp Duty</a:t>
            </a:r>
          </a:p>
          <a:p>
            <a:pPr marL="458788" lvl="1" indent="-457200" defTabSz="1006475">
              <a:lnSpc>
                <a:spcPct val="90000"/>
              </a:lnSpc>
              <a:spcBef>
                <a:spcPct val="30000"/>
              </a:spcBef>
              <a:buFont typeface="Wingdings" pitchFamily="2" charset="2"/>
              <a:buChar char="ü"/>
              <a:defRPr/>
            </a:pPr>
            <a:r>
              <a:rPr lang="en-US" altLang="zh-CN" sz="1600" b="0" u="none" dirty="0">
                <a:solidFill>
                  <a:srgbClr val="094FA4"/>
                </a:solidFill>
                <a:latin typeface="Stag Sans Book" pitchFamily="34" charset="0"/>
              </a:rPr>
              <a:t>26 Oct 2012: introduced  Buyer's Stamp </a:t>
            </a:r>
            <a:r>
              <a:rPr lang="en-US" altLang="zh-CN" sz="1600" b="0" u="none" dirty="0" smtClean="0">
                <a:solidFill>
                  <a:srgbClr val="094FA4"/>
                </a:solidFill>
                <a:latin typeface="Stag Sans Book" pitchFamily="34" charset="0"/>
              </a:rPr>
              <a:t>Duty</a:t>
            </a:r>
          </a:p>
          <a:p>
            <a:pPr marL="458788" lvl="1" indent="-457200" defTabSz="1006475">
              <a:lnSpc>
                <a:spcPct val="90000"/>
              </a:lnSpc>
              <a:spcBef>
                <a:spcPct val="30000"/>
              </a:spcBef>
              <a:buFont typeface="Wingdings" pitchFamily="2" charset="2"/>
              <a:buChar char="ü"/>
              <a:defRPr/>
            </a:pPr>
            <a:r>
              <a:rPr lang="en-US" altLang="zh-CN" sz="1600" b="0" u="none" dirty="0" smtClean="0">
                <a:solidFill>
                  <a:srgbClr val="094FA4"/>
                </a:solidFill>
                <a:latin typeface="Stag Sans Book" pitchFamily="34" charset="0"/>
              </a:rPr>
              <a:t>22 Feb </a:t>
            </a:r>
            <a:r>
              <a:rPr lang="en-US" altLang="zh-CN" sz="1600" b="0" u="none" dirty="0" smtClean="0">
                <a:solidFill>
                  <a:srgbClr val="094FA4"/>
                </a:solidFill>
                <a:latin typeface="Stag Sans Book" pitchFamily="34" charset="0"/>
              </a:rPr>
              <a:t> 2013: introduced Doubled Stamp Duty</a:t>
            </a:r>
            <a:endParaRPr lang="en-US" altLang="zh-CN" sz="1600" b="0" u="none" dirty="0" smtClean="0">
              <a:solidFill>
                <a:srgbClr val="094FA4"/>
              </a:solidFill>
              <a:latin typeface="Stag Sans Book" pitchFamily="34" charset="0"/>
            </a:endParaRPr>
          </a:p>
          <a:p>
            <a:pPr marL="458788" lvl="1" indent="-457200" defTabSz="1006475">
              <a:lnSpc>
                <a:spcPct val="90000"/>
              </a:lnSpc>
              <a:spcBef>
                <a:spcPct val="30000"/>
              </a:spcBef>
              <a:buFont typeface="Wingdings" pitchFamily="2" charset="2"/>
              <a:buChar char="ü"/>
              <a:defRPr/>
            </a:pPr>
            <a:endParaRPr lang="en-US" altLang="zh-CN" sz="1600" b="0" u="none" dirty="0">
              <a:solidFill>
                <a:srgbClr val="094FA4"/>
              </a:solidFill>
              <a:latin typeface="Stag Sans Book" pitchFamily="34" charset="0"/>
            </a:endParaRPr>
          </a:p>
          <a:p>
            <a:pPr marL="458788" lvl="1" indent="-457200" defTabSz="1006475">
              <a:lnSpc>
                <a:spcPct val="90000"/>
              </a:lnSpc>
              <a:spcBef>
                <a:spcPct val="30000"/>
              </a:spcBef>
              <a:buFontTx/>
              <a:buAutoNum type="arabicPeriod" startAt="5"/>
              <a:defRPr/>
            </a:pPr>
            <a:r>
              <a:rPr lang="en-US" altLang="zh-CN" sz="2400" b="0" u="none" dirty="0">
                <a:solidFill>
                  <a:srgbClr val="094FA4"/>
                </a:solidFill>
                <a:latin typeface="Stag Sans Book" pitchFamily="34" charset="0"/>
              </a:rPr>
              <a:t>Policy implications: how to help the government to improve relevant policies?</a:t>
            </a:r>
          </a:p>
          <a:p>
            <a:pPr marL="458788" lvl="1" indent="-457200" defTabSz="1006475">
              <a:lnSpc>
                <a:spcPct val="90000"/>
              </a:lnSpc>
              <a:spcBef>
                <a:spcPct val="30000"/>
              </a:spcBef>
              <a:buFont typeface="Wingdings" pitchFamily="2" charset="2"/>
              <a:buChar char="ü"/>
              <a:defRPr/>
            </a:pPr>
            <a:r>
              <a:rPr lang="en-US" altLang="zh-CN" sz="1600" b="0" u="none" dirty="0">
                <a:solidFill>
                  <a:srgbClr val="094FA4"/>
                </a:solidFill>
                <a:latin typeface="Stag Sans Book" pitchFamily="34" charset="0"/>
              </a:rPr>
              <a:t>How to help to improve the non-linear SD scheme</a:t>
            </a:r>
          </a:p>
          <a:p>
            <a:pPr marL="458788" lvl="1" indent="-457200" defTabSz="1006475">
              <a:lnSpc>
                <a:spcPct val="90000"/>
              </a:lnSpc>
              <a:spcBef>
                <a:spcPct val="30000"/>
              </a:spcBef>
              <a:buFont typeface="Wingdings" pitchFamily="2" charset="2"/>
              <a:buChar char="ü"/>
              <a:defRPr/>
            </a:pPr>
            <a:r>
              <a:rPr lang="en-US" altLang="zh-CN" sz="1600" b="0" u="none" dirty="0">
                <a:solidFill>
                  <a:srgbClr val="094FA4"/>
                </a:solidFill>
                <a:latin typeface="Stag Sans Book" pitchFamily="34" charset="0"/>
              </a:rPr>
              <a:t>What’s the impact on tax revenues?</a:t>
            </a:r>
          </a:p>
          <a:p>
            <a:pPr marL="458788" lvl="1" indent="-457200" defTabSz="1006475">
              <a:lnSpc>
                <a:spcPct val="90000"/>
              </a:lnSpc>
              <a:spcBef>
                <a:spcPct val="30000"/>
              </a:spcBef>
              <a:buFont typeface="Wingdings" pitchFamily="2" charset="2"/>
              <a:buChar char="ü"/>
              <a:defRPr/>
            </a:pPr>
            <a:r>
              <a:rPr lang="en-US" altLang="zh-CN" sz="1600" b="0" u="none" dirty="0">
                <a:solidFill>
                  <a:srgbClr val="094FA4"/>
                </a:solidFill>
                <a:latin typeface="Stag Sans Book" pitchFamily="34" charset="0"/>
              </a:rPr>
              <a:t>What’s the impact on housing prices? Any distortion to housing price index? Any implication to HK’s macro-prudential housing policies?</a:t>
            </a:r>
          </a:p>
          <a:p>
            <a:pPr marL="458788" lvl="1" indent="-457200" defTabSz="1006475">
              <a:lnSpc>
                <a:spcPct val="90000"/>
              </a:lnSpc>
              <a:spcBef>
                <a:spcPct val="30000"/>
              </a:spcBef>
              <a:buFont typeface="Wingdings" pitchFamily="2" charset="2"/>
              <a:buChar char="ü"/>
              <a:defRPr/>
            </a:pPr>
            <a:r>
              <a:rPr lang="en-US" altLang="zh-CN" sz="1600" b="0" u="none" dirty="0">
                <a:solidFill>
                  <a:srgbClr val="094FA4"/>
                </a:solidFill>
                <a:latin typeface="Stag Sans Book" pitchFamily="34" charset="0"/>
              </a:rPr>
              <a:t>What’s the impact on the housing market?</a:t>
            </a:r>
          </a:p>
          <a:p>
            <a:pPr marL="458788" lvl="1" indent="-457200" defTabSz="1006475">
              <a:lnSpc>
                <a:spcPct val="90000"/>
              </a:lnSpc>
              <a:spcBef>
                <a:spcPct val="30000"/>
              </a:spcBef>
              <a:buFont typeface="Wingdings" pitchFamily="2" charset="2"/>
              <a:buChar char="ü"/>
              <a:defRPr/>
            </a:pPr>
            <a:r>
              <a:rPr lang="en-US" altLang="zh-CN" sz="1600" b="0" u="none" dirty="0">
                <a:solidFill>
                  <a:srgbClr val="094FA4"/>
                </a:solidFill>
                <a:latin typeface="Stag Sans Book" pitchFamily="34" charset="0"/>
              </a:rPr>
              <a:t>How much is the economic cost from bunching/tax avoidance?</a:t>
            </a:r>
          </a:p>
          <a:p>
            <a:pPr marL="458788" lvl="1" indent="-457200" defTabSz="1006475">
              <a:lnSpc>
                <a:spcPct val="90000"/>
              </a:lnSpc>
              <a:spcBef>
                <a:spcPct val="30000"/>
              </a:spcBef>
              <a:defRPr/>
            </a:pPr>
            <a:endParaRPr lang="en-US" altLang="zh-CN" sz="2400" b="0" u="none" dirty="0">
              <a:solidFill>
                <a:srgbClr val="094FA4"/>
              </a:solidFill>
              <a:latin typeface="Stag Sans Book" pitchFamily="34" charset="0"/>
            </a:endParaRPr>
          </a:p>
          <a:p>
            <a:pPr marL="344488" lvl="1" indent="-342900" defTabSz="1006475">
              <a:lnSpc>
                <a:spcPct val="90000"/>
              </a:lnSpc>
              <a:spcBef>
                <a:spcPct val="30000"/>
              </a:spcBef>
              <a:defRPr/>
            </a:pPr>
            <a:endParaRPr lang="en-US" altLang="zh-CN" sz="1600" b="0" u="none" dirty="0">
              <a:solidFill>
                <a:srgbClr val="094FA4"/>
              </a:solidFill>
              <a:latin typeface="Stag Sans Book" pitchFamily="34" charset="0"/>
            </a:endParaRPr>
          </a:p>
          <a:p>
            <a:pPr marL="344488" lvl="1" indent="-342900" defTabSz="1006475">
              <a:lnSpc>
                <a:spcPct val="90000"/>
              </a:lnSpc>
              <a:spcBef>
                <a:spcPct val="30000"/>
              </a:spcBef>
              <a:buFontTx/>
              <a:buAutoNum type="arabicPeriod"/>
              <a:defRPr/>
            </a:pPr>
            <a:endParaRPr lang="en-US" altLang="zh-CN" sz="1600" b="0" u="none" dirty="0">
              <a:solidFill>
                <a:srgbClr val="094FA4"/>
              </a:solidFill>
              <a:latin typeface="Stag Sans Book" pitchFamily="34" charset="0"/>
            </a:endParaRPr>
          </a:p>
          <a:p>
            <a:pPr marL="344488" lvl="1" indent="-342900" defTabSz="1006475">
              <a:lnSpc>
                <a:spcPct val="90000"/>
              </a:lnSpc>
              <a:spcBef>
                <a:spcPct val="30000"/>
              </a:spcBef>
              <a:buFontTx/>
              <a:buAutoNum type="arabicPeriod"/>
              <a:defRPr/>
            </a:pPr>
            <a:endParaRPr lang="en-US" altLang="zh-CN" sz="1600" b="0" u="none" dirty="0">
              <a:solidFill>
                <a:srgbClr val="094FA4"/>
              </a:solidFill>
              <a:latin typeface="Stag Sans Book" pitchFamily="34" charset="0"/>
            </a:endParaRPr>
          </a:p>
          <a:p>
            <a:pPr marL="344488" lvl="1" indent="-342900" defTabSz="1006475">
              <a:lnSpc>
                <a:spcPct val="90000"/>
              </a:lnSpc>
              <a:spcBef>
                <a:spcPct val="30000"/>
              </a:spcBef>
              <a:buFontTx/>
              <a:buAutoNum type="arabicPeriod"/>
              <a:defRPr/>
            </a:pPr>
            <a:endParaRPr lang="en-US" altLang="zh-CN" sz="1600" b="0" u="none" dirty="0">
              <a:solidFill>
                <a:srgbClr val="094FA4"/>
              </a:solidFill>
              <a:latin typeface="Stag Sans Book" pitchFamily="34" charset="0"/>
            </a:endParaRPr>
          </a:p>
          <a:p>
            <a:pPr marL="344488" lvl="1" indent="-342900" defTabSz="1006475">
              <a:lnSpc>
                <a:spcPct val="90000"/>
              </a:lnSpc>
              <a:spcBef>
                <a:spcPct val="30000"/>
              </a:spcBef>
              <a:buFontTx/>
              <a:buAutoNum type="arabicPeriod"/>
              <a:defRPr/>
            </a:pPr>
            <a:endParaRPr lang="en-US" altLang="zh-CN" sz="1600" b="0" u="none" dirty="0">
              <a:solidFill>
                <a:srgbClr val="094FA4"/>
              </a:solidFill>
              <a:latin typeface="Stag Sans Book" pitchFamily="34" charset="0"/>
            </a:endParaRPr>
          </a:p>
          <a:p>
            <a:pPr marL="344488" lvl="1" indent="-342900" defTabSz="1006475">
              <a:lnSpc>
                <a:spcPct val="90000"/>
              </a:lnSpc>
              <a:spcBef>
                <a:spcPct val="30000"/>
              </a:spcBef>
              <a:buFontTx/>
              <a:buAutoNum type="arabicPeriod"/>
              <a:defRPr/>
            </a:pPr>
            <a:endParaRPr lang="en-US" altLang="zh-CN" sz="1600" b="0" u="none" dirty="0">
              <a:solidFill>
                <a:srgbClr val="094FA4"/>
              </a:solidFill>
              <a:latin typeface="Stag Sans Book" pitchFamily="34" charset="0"/>
            </a:endParaRPr>
          </a:p>
          <a:p>
            <a:pPr marL="344488" lvl="1" indent="-342900" defTabSz="1006475">
              <a:lnSpc>
                <a:spcPct val="90000"/>
              </a:lnSpc>
              <a:spcBef>
                <a:spcPct val="30000"/>
              </a:spcBef>
              <a:buFontTx/>
              <a:buAutoNum type="arabicPeriod"/>
              <a:defRPr/>
            </a:pPr>
            <a:endParaRPr lang="en-US" altLang="zh-CN" sz="1600" b="0" u="none" dirty="0">
              <a:solidFill>
                <a:srgbClr val="094FA4"/>
              </a:solidFill>
              <a:latin typeface="Stag Sans Book" pitchFamily="34" charset="0"/>
            </a:endParaRPr>
          </a:p>
        </p:txBody>
      </p:sp>
      <p:sp>
        <p:nvSpPr>
          <p:cNvPr id="10245" name="Slide Number Placeholder 2"/>
          <p:cNvSpPr txBox="1">
            <a:spLocks noGrp="1"/>
          </p:cNvSpPr>
          <p:nvPr/>
        </p:nvSpPr>
        <p:spPr bwMode="auto">
          <a:xfrm>
            <a:off x="6729413" y="6483350"/>
            <a:ext cx="2133600" cy="142875"/>
          </a:xfrm>
          <a:prstGeom prst="rect">
            <a:avLst/>
          </a:prstGeom>
          <a:noFill/>
          <a:ln w="9525" algn="ctr">
            <a:noFill/>
            <a:miter lim="800000"/>
            <a:headEnd/>
            <a:tailEnd/>
          </a:ln>
        </p:spPr>
        <p:txBody>
          <a:bodyPr lIns="0" tIns="0" rIns="0" bIns="0"/>
          <a:lstStyle/>
          <a:p>
            <a:pPr algn="r" defTabSz="914400"/>
            <a:fld id="{1005F3D9-AD6A-49E5-BF98-B474AAFE109A}" type="slidenum">
              <a:rPr lang="es-ES" altLang="zh-TW" sz="900" b="0" u="none">
                <a:solidFill>
                  <a:srgbClr val="094FA4"/>
                </a:solidFill>
                <a:latin typeface="Stag Sans Light" pitchFamily="34" charset="0"/>
              </a:rPr>
              <a:pPr algn="r" defTabSz="914400"/>
              <a:t>13</a:t>
            </a:fld>
            <a:endParaRPr lang="es-ES" altLang="zh-TW" sz="900" b="0" u="none">
              <a:solidFill>
                <a:srgbClr val="094FA4"/>
              </a:solidFill>
              <a:latin typeface="Stag Sans Light" pitchFamily="34" charset="0"/>
            </a:endParaRPr>
          </a:p>
        </p:txBody>
      </p:sp>
      <p:sp>
        <p:nvSpPr>
          <p:cNvPr id="6" name="Rectangle 5"/>
          <p:cNvSpPr/>
          <p:nvPr/>
        </p:nvSpPr>
        <p:spPr>
          <a:xfrm>
            <a:off x="334978" y="0"/>
            <a:ext cx="2833735" cy="814812"/>
          </a:xfrm>
          <a:prstGeom prst="rect">
            <a:avLst/>
          </a:prstGeom>
          <a:solidFill>
            <a:schemeClr val="bg1"/>
          </a:solidFill>
          <a:ln>
            <a:noFill/>
          </a:ln>
          <a:effectLst>
            <a:outerShdw blurRad="40000" dist="23000" dir="5400000" rotWithShape="0">
              <a:schemeClr val="bg1">
                <a:alpha val="35000"/>
              </a:scheme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172">
                                            <p:txEl>
                                              <p:pRg st="0" end="0"/>
                                            </p:txEl>
                                          </p:spTgt>
                                        </p:tgtEl>
                                        <p:attrNameLst>
                                          <p:attrName>style.visibility</p:attrName>
                                        </p:attrNameLst>
                                      </p:cBhvr>
                                      <p:to>
                                        <p:strVal val="visible"/>
                                      </p:to>
                                    </p:set>
                                    <p:animEffect transition="in" filter="blinds(horizontal)">
                                      <p:cBhvr>
                                        <p:cTn id="7" dur="500"/>
                                        <p:tgtEl>
                                          <p:spTgt spid="7172">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7172">
                                            <p:txEl>
                                              <p:pRg st="1" end="1"/>
                                            </p:txEl>
                                          </p:spTgt>
                                        </p:tgtEl>
                                        <p:attrNameLst>
                                          <p:attrName>style.visibility</p:attrName>
                                        </p:attrNameLst>
                                      </p:cBhvr>
                                      <p:to>
                                        <p:strVal val="visible"/>
                                      </p:to>
                                    </p:set>
                                    <p:animEffect transition="in" filter="blinds(horizontal)">
                                      <p:cBhvr>
                                        <p:cTn id="10" dur="500"/>
                                        <p:tgtEl>
                                          <p:spTgt spid="7172">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7172">
                                            <p:txEl>
                                              <p:pRg st="2" end="2"/>
                                            </p:txEl>
                                          </p:spTgt>
                                        </p:tgtEl>
                                        <p:attrNameLst>
                                          <p:attrName>style.visibility</p:attrName>
                                        </p:attrNameLst>
                                      </p:cBhvr>
                                      <p:to>
                                        <p:strVal val="visible"/>
                                      </p:to>
                                    </p:set>
                                    <p:animEffect transition="in" filter="blinds(horizontal)">
                                      <p:cBhvr>
                                        <p:cTn id="13" dur="500"/>
                                        <p:tgtEl>
                                          <p:spTgt spid="7172">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7172">
                                            <p:txEl>
                                              <p:pRg st="3" end="3"/>
                                            </p:txEl>
                                          </p:spTgt>
                                        </p:tgtEl>
                                        <p:attrNameLst>
                                          <p:attrName>style.visibility</p:attrName>
                                        </p:attrNameLst>
                                      </p:cBhvr>
                                      <p:to>
                                        <p:strVal val="visible"/>
                                      </p:to>
                                    </p:set>
                                    <p:animEffect transition="in" filter="blinds(horizontal)">
                                      <p:cBhvr>
                                        <p:cTn id="16" dur="500"/>
                                        <p:tgtEl>
                                          <p:spTgt spid="7172">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7172">
                                            <p:txEl>
                                              <p:pRg st="4" end="4"/>
                                            </p:txEl>
                                          </p:spTgt>
                                        </p:tgtEl>
                                        <p:attrNameLst>
                                          <p:attrName>style.visibility</p:attrName>
                                        </p:attrNameLst>
                                      </p:cBhvr>
                                      <p:to>
                                        <p:strVal val="visible"/>
                                      </p:to>
                                    </p:set>
                                    <p:animEffect transition="in" filter="blinds(horizontal)">
                                      <p:cBhvr>
                                        <p:cTn id="19" dur="500"/>
                                        <p:tgtEl>
                                          <p:spTgt spid="7172">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7172">
                                            <p:txEl>
                                              <p:pRg st="6" end="6"/>
                                            </p:txEl>
                                          </p:spTgt>
                                        </p:tgtEl>
                                        <p:attrNameLst>
                                          <p:attrName>style.visibility</p:attrName>
                                        </p:attrNameLst>
                                      </p:cBhvr>
                                      <p:to>
                                        <p:strVal val="visible"/>
                                      </p:to>
                                    </p:set>
                                    <p:animEffect transition="in" filter="blinds(horizontal)">
                                      <p:cBhvr>
                                        <p:cTn id="24" dur="500"/>
                                        <p:tgtEl>
                                          <p:spTgt spid="7172">
                                            <p:txEl>
                                              <p:pRg st="6" end="6"/>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7172">
                                            <p:txEl>
                                              <p:pRg st="7" end="7"/>
                                            </p:txEl>
                                          </p:spTgt>
                                        </p:tgtEl>
                                        <p:attrNameLst>
                                          <p:attrName>style.visibility</p:attrName>
                                        </p:attrNameLst>
                                      </p:cBhvr>
                                      <p:to>
                                        <p:strVal val="visible"/>
                                      </p:to>
                                    </p:set>
                                    <p:animEffect transition="in" filter="blinds(horizontal)">
                                      <p:cBhvr>
                                        <p:cTn id="27" dur="500"/>
                                        <p:tgtEl>
                                          <p:spTgt spid="7172">
                                            <p:txEl>
                                              <p:pRg st="7" end="7"/>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7172">
                                            <p:txEl>
                                              <p:pRg st="8" end="8"/>
                                            </p:txEl>
                                          </p:spTgt>
                                        </p:tgtEl>
                                        <p:attrNameLst>
                                          <p:attrName>style.visibility</p:attrName>
                                        </p:attrNameLst>
                                      </p:cBhvr>
                                      <p:to>
                                        <p:strVal val="visible"/>
                                      </p:to>
                                    </p:set>
                                    <p:animEffect transition="in" filter="blinds(horizontal)">
                                      <p:cBhvr>
                                        <p:cTn id="30" dur="500"/>
                                        <p:tgtEl>
                                          <p:spTgt spid="7172">
                                            <p:txEl>
                                              <p:pRg st="8" end="8"/>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7172">
                                            <p:txEl>
                                              <p:pRg st="9" end="9"/>
                                            </p:txEl>
                                          </p:spTgt>
                                        </p:tgtEl>
                                        <p:attrNameLst>
                                          <p:attrName>style.visibility</p:attrName>
                                        </p:attrNameLst>
                                      </p:cBhvr>
                                      <p:to>
                                        <p:strVal val="visible"/>
                                      </p:to>
                                    </p:set>
                                    <p:animEffect transition="in" filter="blinds(horizontal)">
                                      <p:cBhvr>
                                        <p:cTn id="33" dur="500"/>
                                        <p:tgtEl>
                                          <p:spTgt spid="7172">
                                            <p:txEl>
                                              <p:pRg st="9" end="9"/>
                                            </p:txEl>
                                          </p:spTgt>
                                        </p:tgtEl>
                                      </p:cBhvr>
                                    </p:animEffect>
                                  </p:childTnLst>
                                </p:cTn>
                              </p:par>
                              <p:par>
                                <p:cTn id="34" presetID="3" presetClass="entr" presetSubtype="10" fill="hold" nodeType="withEffect">
                                  <p:stCondLst>
                                    <p:cond delay="0"/>
                                  </p:stCondLst>
                                  <p:childTnLst>
                                    <p:set>
                                      <p:cBhvr>
                                        <p:cTn id="35" dur="1" fill="hold">
                                          <p:stCondLst>
                                            <p:cond delay="0"/>
                                          </p:stCondLst>
                                        </p:cTn>
                                        <p:tgtEl>
                                          <p:spTgt spid="7172">
                                            <p:txEl>
                                              <p:pRg st="10" end="10"/>
                                            </p:txEl>
                                          </p:spTgt>
                                        </p:tgtEl>
                                        <p:attrNameLst>
                                          <p:attrName>style.visibility</p:attrName>
                                        </p:attrNameLst>
                                      </p:cBhvr>
                                      <p:to>
                                        <p:strVal val="visible"/>
                                      </p:to>
                                    </p:set>
                                    <p:animEffect transition="in" filter="blinds(horizontal)">
                                      <p:cBhvr>
                                        <p:cTn id="36" dur="500"/>
                                        <p:tgtEl>
                                          <p:spTgt spid="7172">
                                            <p:txEl>
                                              <p:pRg st="10" end="10"/>
                                            </p:txEl>
                                          </p:spTgt>
                                        </p:tgtEl>
                                      </p:cBhvr>
                                    </p:animEffect>
                                  </p:childTnLst>
                                </p:cTn>
                              </p:par>
                              <p:par>
                                <p:cTn id="37" presetID="3" presetClass="entr" presetSubtype="10" fill="hold" nodeType="withEffect">
                                  <p:stCondLst>
                                    <p:cond delay="0"/>
                                  </p:stCondLst>
                                  <p:childTnLst>
                                    <p:set>
                                      <p:cBhvr>
                                        <p:cTn id="38" dur="1" fill="hold">
                                          <p:stCondLst>
                                            <p:cond delay="0"/>
                                          </p:stCondLst>
                                        </p:cTn>
                                        <p:tgtEl>
                                          <p:spTgt spid="7172">
                                            <p:txEl>
                                              <p:pRg st="11" end="11"/>
                                            </p:txEl>
                                          </p:spTgt>
                                        </p:tgtEl>
                                        <p:attrNameLst>
                                          <p:attrName>style.visibility</p:attrName>
                                        </p:attrNameLst>
                                      </p:cBhvr>
                                      <p:to>
                                        <p:strVal val="visible"/>
                                      </p:to>
                                    </p:set>
                                    <p:animEffect transition="in" filter="blinds(horizontal)">
                                      <p:cBhvr>
                                        <p:cTn id="39" dur="500"/>
                                        <p:tgtEl>
                                          <p:spTgt spid="7172">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266" name="Object 2" hidden="1"/>
          <p:cNvGraphicFramePr>
            <a:graphicFrameLocks noChangeAspect="1"/>
          </p:cNvGraphicFramePr>
          <p:nvPr/>
        </p:nvGraphicFramePr>
        <p:xfrm>
          <a:off x="0" y="0"/>
          <a:ext cx="158750" cy="158750"/>
        </p:xfrm>
        <a:graphic>
          <a:graphicData uri="http://schemas.openxmlformats.org/presentationml/2006/ole">
            <p:oleObj spid="_x0000_s11266" name="think-cell Slide" r:id="rId6" imgW="360" imgH="360" progId="">
              <p:embed/>
            </p:oleObj>
          </a:graphicData>
        </a:graphic>
      </p:graphicFrame>
      <p:sp>
        <p:nvSpPr>
          <p:cNvPr id="11267" name="Rectangle 6"/>
          <p:cNvSpPr>
            <a:spLocks noGrp="1" noChangeArrowheads="1"/>
          </p:cNvSpPr>
          <p:nvPr>
            <p:ph type="title" idx="4294967295"/>
            <p:custDataLst>
              <p:tags r:id="rId2"/>
            </p:custDataLst>
          </p:nvPr>
        </p:nvSpPr>
        <p:spPr bwMode="gray">
          <a:xfrm>
            <a:off x="404813" y="569913"/>
            <a:ext cx="8405812" cy="733425"/>
          </a:xfrm>
          <a:noFill/>
        </p:spPr>
        <p:txBody>
          <a:bodyPr/>
          <a:lstStyle/>
          <a:p>
            <a:pPr eaLnBrk="1" hangingPunct="1"/>
            <a:r>
              <a:rPr lang="es-ES_tradnl" altLang="zh-TW" sz="3600" smtClean="0">
                <a:ea typeface="ＭＳ Ｐゴシック" pitchFamily="34" charset="-128"/>
              </a:rPr>
              <a:t>Minor comments/suggestions</a:t>
            </a:r>
          </a:p>
        </p:txBody>
      </p:sp>
      <p:sp>
        <p:nvSpPr>
          <p:cNvPr id="11268" name="Text Box 3"/>
          <p:cNvSpPr txBox="1">
            <a:spLocks noChangeArrowheads="1"/>
          </p:cNvSpPr>
          <p:nvPr>
            <p:custDataLst>
              <p:tags r:id="rId3"/>
            </p:custDataLst>
          </p:nvPr>
        </p:nvSpPr>
        <p:spPr bwMode="gray">
          <a:xfrm>
            <a:off x="314325" y="1576388"/>
            <a:ext cx="8439150" cy="1452562"/>
          </a:xfrm>
          <a:prstGeom prst="rect">
            <a:avLst/>
          </a:prstGeom>
          <a:noFill/>
          <a:ln w="6350" algn="ctr">
            <a:noFill/>
            <a:miter lim="800000"/>
            <a:headEnd/>
            <a:tailEnd/>
          </a:ln>
        </p:spPr>
        <p:txBody>
          <a:bodyPr lIns="0" tIns="0" rIns="0" bIns="0"/>
          <a:lstStyle/>
          <a:p>
            <a:pPr marL="344488" lvl="1" indent="-342900" defTabSz="1006475">
              <a:lnSpc>
                <a:spcPct val="90000"/>
              </a:lnSpc>
              <a:spcBef>
                <a:spcPct val="30000"/>
              </a:spcBef>
              <a:buFontTx/>
              <a:buAutoNum type="arabicPeriod"/>
            </a:pPr>
            <a:r>
              <a:rPr lang="en-US" altLang="zh-CN" sz="1600" b="0" u="none" dirty="0">
                <a:solidFill>
                  <a:srgbClr val="094FA4"/>
                </a:solidFill>
                <a:latin typeface="Stag Sans Book" pitchFamily="34" charset="0"/>
              </a:rPr>
              <a:t>The assumption that the tax scheme change is exogenous</a:t>
            </a:r>
          </a:p>
          <a:p>
            <a:pPr marL="344488" lvl="1" indent="-342900" defTabSz="1006475">
              <a:lnSpc>
                <a:spcPct val="90000"/>
              </a:lnSpc>
              <a:spcBef>
                <a:spcPct val="30000"/>
              </a:spcBef>
            </a:pPr>
            <a:r>
              <a:rPr lang="en-US" altLang="zh-CN" sz="1600" b="0" u="none" dirty="0">
                <a:solidFill>
                  <a:srgbClr val="094FA4"/>
                </a:solidFill>
                <a:latin typeface="Stag Sans Book" pitchFamily="34" charset="0"/>
              </a:rPr>
              <a:t>	</a:t>
            </a:r>
            <a:r>
              <a:rPr lang="en-US" altLang="zh-CN" sz="1200" b="0" u="none" dirty="0">
                <a:solidFill>
                  <a:srgbClr val="094FA4"/>
                </a:solidFill>
                <a:latin typeface="Stag Sans Book" pitchFamily="34" charset="0"/>
              </a:rPr>
              <a:t>Some literature if available may be useful to support the assumption here. A general question to be asked is why the government set the cutoff prices? What’s the aims of the SD in Hong Kong? To collect tax revenues or prevent from housing bubbles? Why they adjust the SD schemes three times in 10 years?</a:t>
            </a:r>
          </a:p>
          <a:p>
            <a:pPr marL="344488" lvl="1" indent="-342900" defTabSz="1006475">
              <a:lnSpc>
                <a:spcPct val="90000"/>
              </a:lnSpc>
              <a:spcBef>
                <a:spcPct val="30000"/>
              </a:spcBef>
            </a:pPr>
            <a:r>
              <a:rPr lang="en-US" altLang="zh-CN" sz="1600" b="0" u="none" dirty="0">
                <a:solidFill>
                  <a:srgbClr val="094FA4"/>
                </a:solidFill>
                <a:latin typeface="Stag Sans Book" pitchFamily="34" charset="0"/>
              </a:rPr>
              <a:t>2.	Data selection:  Any endogenous issue or missing information?</a:t>
            </a:r>
          </a:p>
          <a:p>
            <a:pPr marL="344488" lvl="1" indent="-342900" defTabSz="1006475">
              <a:lnSpc>
                <a:spcPct val="90000"/>
              </a:lnSpc>
              <a:spcBef>
                <a:spcPct val="30000"/>
              </a:spcBef>
            </a:pPr>
            <a:r>
              <a:rPr lang="en-US" altLang="zh-CN" sz="1600" b="0" u="none" dirty="0">
                <a:solidFill>
                  <a:srgbClr val="094FA4"/>
                </a:solidFill>
                <a:latin typeface="Stag Sans Book" pitchFamily="34" charset="0"/>
              </a:rPr>
              <a:t>	</a:t>
            </a:r>
            <a:r>
              <a:rPr lang="en-US" altLang="zh-CN" sz="1200" b="0" u="none" dirty="0">
                <a:solidFill>
                  <a:srgbClr val="094FA4"/>
                </a:solidFill>
                <a:latin typeface="Stag Sans Book" pitchFamily="34" charset="0"/>
              </a:rPr>
              <a:t>The authors acquire 2 million property transaction data from Economic Property Research Center (EPRC); then drop 403 thousand (20%) due to a zero or negative age (new or not yet completed properties), drop 858 thousand (43%) due to various types of transactions such as change of owner’s name, provisional agreement and others, and drop another 235 thousand (12%) due to missing age, floor, gross area, net area, and bay window area, or that property is new or not yet available in the market. Only 493 thousand (25%) are left. Due to the bulk dropped observations, it may be worthy to explore more into the dropped data in case that any important information may be lost. </a:t>
            </a:r>
            <a:r>
              <a:rPr lang="en-US" altLang="zh-CN" sz="1200" b="0" i="1" u="none" dirty="0">
                <a:solidFill>
                  <a:srgbClr val="094FA4"/>
                </a:solidFill>
                <a:latin typeface="Stag Sans Book" pitchFamily="34" charset="0"/>
              </a:rPr>
              <a:t>For example, observations with prices but not housing characteristics still can be processed in the bunching analysis. </a:t>
            </a:r>
          </a:p>
          <a:p>
            <a:pPr marL="344488" lvl="1" indent="-342900" defTabSz="1006475">
              <a:lnSpc>
                <a:spcPct val="90000"/>
              </a:lnSpc>
              <a:spcBef>
                <a:spcPct val="30000"/>
              </a:spcBef>
            </a:pPr>
            <a:r>
              <a:rPr lang="en-US" altLang="zh-CN" sz="1600" b="0" u="none" dirty="0">
                <a:solidFill>
                  <a:srgbClr val="094FA4"/>
                </a:solidFill>
                <a:latin typeface="Stag Sans Book" pitchFamily="34" charset="0"/>
              </a:rPr>
              <a:t>3.	In the hedonic regression the authors drop observations near the cutoff prices because the number is “</a:t>
            </a:r>
            <a:r>
              <a:rPr lang="en-US" altLang="zh-CN" sz="1600" b="0" i="1" u="none" dirty="0">
                <a:solidFill>
                  <a:srgbClr val="094FA4"/>
                </a:solidFill>
                <a:latin typeface="Stag Sans Book" pitchFamily="34" charset="0"/>
              </a:rPr>
              <a:t>small, the hedonic regression is not affect much by this procedure</a:t>
            </a:r>
            <a:r>
              <a:rPr lang="en-US" altLang="zh-CN" sz="1600" b="0" u="none" dirty="0">
                <a:solidFill>
                  <a:srgbClr val="094FA4"/>
                </a:solidFill>
                <a:latin typeface="Stag Sans Book" pitchFamily="34" charset="0"/>
              </a:rPr>
              <a:t>”.  It might be better to leave all the observation in the regression;  thereafter test the residuals.</a:t>
            </a:r>
          </a:p>
          <a:p>
            <a:pPr marL="344488" lvl="1" indent="-342900" defTabSz="1006475">
              <a:lnSpc>
                <a:spcPct val="90000"/>
              </a:lnSpc>
              <a:spcBef>
                <a:spcPct val="30000"/>
              </a:spcBef>
              <a:buFontTx/>
              <a:buAutoNum type="arabicPeriod" startAt="4"/>
            </a:pPr>
            <a:r>
              <a:rPr lang="en-US" altLang="zh-CN" sz="1600" b="0" u="none" dirty="0">
                <a:solidFill>
                  <a:srgbClr val="094FA4"/>
                </a:solidFill>
                <a:latin typeface="Stag Sans Book" pitchFamily="34" charset="0"/>
              </a:rPr>
              <a:t>In Chart 9b, we observe that persisting negative residuals at or near the non-cutoff round-number prices? Why?</a:t>
            </a:r>
          </a:p>
          <a:p>
            <a:pPr marL="344488" lvl="1" indent="-342900" defTabSz="1006475">
              <a:lnSpc>
                <a:spcPct val="90000"/>
              </a:lnSpc>
              <a:spcBef>
                <a:spcPct val="30000"/>
              </a:spcBef>
              <a:buFontTx/>
              <a:buAutoNum type="arabicPeriod" startAt="3"/>
            </a:pPr>
            <a:r>
              <a:rPr lang="en-US" altLang="zh-CN" sz="1600" b="0" u="none" dirty="0">
                <a:solidFill>
                  <a:srgbClr val="094FA4"/>
                </a:solidFill>
                <a:latin typeface="Stag Sans Book" pitchFamily="34" charset="0"/>
              </a:rPr>
              <a:t>Report regression results; test residuals for potential heterogeneity/time series pattern/endogenous issues? </a:t>
            </a:r>
          </a:p>
          <a:p>
            <a:pPr marL="344488" lvl="1" indent="-342900" defTabSz="1006475">
              <a:lnSpc>
                <a:spcPct val="90000"/>
              </a:lnSpc>
              <a:spcBef>
                <a:spcPct val="30000"/>
              </a:spcBef>
              <a:buFontTx/>
              <a:buAutoNum type="arabicPeriod" startAt="4"/>
            </a:pPr>
            <a:r>
              <a:rPr lang="en-US" altLang="zh-CN" sz="1600" b="0" u="none" dirty="0">
                <a:solidFill>
                  <a:srgbClr val="094FA4"/>
                </a:solidFill>
                <a:latin typeface="Stag Sans Book" pitchFamily="34" charset="0"/>
              </a:rPr>
              <a:t>Report all the results of all cutoff prices</a:t>
            </a:r>
          </a:p>
          <a:p>
            <a:pPr marL="344488" lvl="1" indent="-342900" defTabSz="1006475">
              <a:lnSpc>
                <a:spcPct val="90000"/>
              </a:lnSpc>
              <a:spcBef>
                <a:spcPct val="30000"/>
              </a:spcBef>
              <a:buFontTx/>
              <a:buAutoNum type="arabicPeriod" startAt="4"/>
            </a:pPr>
            <a:r>
              <a:rPr lang="en-US" altLang="zh-CN" sz="1600" b="0" u="none" dirty="0">
                <a:solidFill>
                  <a:srgbClr val="094FA4"/>
                </a:solidFill>
                <a:latin typeface="Stag Sans Book" pitchFamily="34" charset="0"/>
              </a:rPr>
              <a:t>Tax avoidance </a:t>
            </a:r>
            <a:r>
              <a:rPr lang="en-US" altLang="zh-CN" sz="1600" b="0" u="none" dirty="0" err="1">
                <a:solidFill>
                  <a:srgbClr val="094FA4"/>
                </a:solidFill>
                <a:latin typeface="Stag Sans Book" pitchFamily="34" charset="0"/>
              </a:rPr>
              <a:t>vs</a:t>
            </a:r>
            <a:r>
              <a:rPr lang="en-US" altLang="zh-CN" sz="1600" b="0" u="none" dirty="0">
                <a:solidFill>
                  <a:srgbClr val="094FA4"/>
                </a:solidFill>
                <a:latin typeface="Stag Sans Book" pitchFamily="34" charset="0"/>
              </a:rPr>
              <a:t> tax evasion: legal </a:t>
            </a:r>
            <a:r>
              <a:rPr lang="en-US" altLang="zh-CN" sz="1600" b="0" u="none" dirty="0" err="1">
                <a:solidFill>
                  <a:srgbClr val="094FA4"/>
                </a:solidFill>
                <a:latin typeface="Stag Sans Book" pitchFamily="34" charset="0"/>
              </a:rPr>
              <a:t>vs</a:t>
            </a:r>
            <a:r>
              <a:rPr lang="en-US" altLang="zh-CN" sz="1600" b="0" u="none" dirty="0">
                <a:solidFill>
                  <a:srgbClr val="094FA4"/>
                </a:solidFill>
                <a:latin typeface="Stag Sans Book" pitchFamily="34" charset="0"/>
              </a:rPr>
              <a:t> illegal</a:t>
            </a:r>
          </a:p>
          <a:p>
            <a:pPr marL="344488" lvl="1" indent="-342900" defTabSz="1006475">
              <a:lnSpc>
                <a:spcPct val="90000"/>
              </a:lnSpc>
              <a:spcBef>
                <a:spcPct val="30000"/>
              </a:spcBef>
            </a:pPr>
            <a:endParaRPr lang="en-US" altLang="zh-CN" sz="1600" b="0" u="none" dirty="0">
              <a:solidFill>
                <a:srgbClr val="094FA4"/>
              </a:solidFill>
              <a:latin typeface="Stag Sans Book" pitchFamily="34" charset="0"/>
            </a:endParaRPr>
          </a:p>
          <a:p>
            <a:pPr marL="344488" lvl="1" indent="-342900" defTabSz="1006475">
              <a:lnSpc>
                <a:spcPct val="90000"/>
              </a:lnSpc>
              <a:spcBef>
                <a:spcPct val="30000"/>
              </a:spcBef>
            </a:pPr>
            <a:endParaRPr lang="en-US" altLang="zh-CN" sz="1600" b="0" u="none" dirty="0">
              <a:solidFill>
                <a:srgbClr val="094FA4"/>
              </a:solidFill>
              <a:latin typeface="Stag Sans Book" pitchFamily="34" charset="0"/>
            </a:endParaRPr>
          </a:p>
        </p:txBody>
      </p:sp>
      <p:sp>
        <p:nvSpPr>
          <p:cNvPr id="11269" name="Slide Number Placeholder 2"/>
          <p:cNvSpPr txBox="1">
            <a:spLocks noGrp="1"/>
          </p:cNvSpPr>
          <p:nvPr/>
        </p:nvSpPr>
        <p:spPr bwMode="auto">
          <a:xfrm>
            <a:off x="6729413" y="6483350"/>
            <a:ext cx="2133600" cy="142875"/>
          </a:xfrm>
          <a:prstGeom prst="rect">
            <a:avLst/>
          </a:prstGeom>
          <a:noFill/>
          <a:ln w="9525" algn="ctr">
            <a:noFill/>
            <a:miter lim="800000"/>
            <a:headEnd/>
            <a:tailEnd/>
          </a:ln>
        </p:spPr>
        <p:txBody>
          <a:bodyPr lIns="0" tIns="0" rIns="0" bIns="0"/>
          <a:lstStyle/>
          <a:p>
            <a:pPr algn="r" defTabSz="914400"/>
            <a:fld id="{B1E5118F-9163-4C07-8102-8426EAF8FF47}" type="slidenum">
              <a:rPr lang="es-ES" altLang="zh-TW" sz="900" b="0" u="none">
                <a:solidFill>
                  <a:srgbClr val="094FA4"/>
                </a:solidFill>
                <a:latin typeface="Stag Sans Light" pitchFamily="34" charset="0"/>
              </a:rPr>
              <a:pPr algn="r" defTabSz="914400"/>
              <a:t>14</a:t>
            </a:fld>
            <a:endParaRPr lang="es-ES" altLang="zh-TW" sz="900" b="0" u="none">
              <a:solidFill>
                <a:srgbClr val="094FA4"/>
              </a:solidFill>
              <a:latin typeface="Stag Sans Light" pitchFamily="34" charset="0"/>
            </a:endParaRPr>
          </a:p>
        </p:txBody>
      </p:sp>
      <p:sp>
        <p:nvSpPr>
          <p:cNvPr id="6" name="Rectangle 5"/>
          <p:cNvSpPr/>
          <p:nvPr/>
        </p:nvSpPr>
        <p:spPr>
          <a:xfrm>
            <a:off x="334978" y="0"/>
            <a:ext cx="2833735" cy="814812"/>
          </a:xfrm>
          <a:prstGeom prst="rect">
            <a:avLst/>
          </a:prstGeom>
          <a:solidFill>
            <a:schemeClr val="bg1"/>
          </a:solidFill>
          <a:ln>
            <a:noFill/>
          </a:ln>
          <a:effectLst>
            <a:outerShdw blurRad="40000" dist="23000" dir="5400000" rotWithShape="0">
              <a:schemeClr val="bg1">
                <a:alpha val="35000"/>
              </a:scheme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266" name="Object 2" hidden="1"/>
          <p:cNvGraphicFramePr>
            <a:graphicFrameLocks noChangeAspect="1"/>
          </p:cNvGraphicFramePr>
          <p:nvPr/>
        </p:nvGraphicFramePr>
        <p:xfrm>
          <a:off x="0" y="0"/>
          <a:ext cx="158750" cy="158750"/>
        </p:xfrm>
        <a:graphic>
          <a:graphicData uri="http://schemas.openxmlformats.org/presentationml/2006/ole">
            <p:oleObj spid="_x0000_s49154" name="think-cell Slide" r:id="rId6" imgW="360" imgH="360" progId="">
              <p:embed/>
            </p:oleObj>
          </a:graphicData>
        </a:graphic>
      </p:graphicFrame>
      <p:sp>
        <p:nvSpPr>
          <p:cNvPr id="11267" name="Rectangle 6"/>
          <p:cNvSpPr>
            <a:spLocks noGrp="1" noChangeArrowheads="1"/>
          </p:cNvSpPr>
          <p:nvPr>
            <p:ph type="title" idx="4294967295"/>
            <p:custDataLst>
              <p:tags r:id="rId2"/>
            </p:custDataLst>
          </p:nvPr>
        </p:nvSpPr>
        <p:spPr bwMode="gray">
          <a:xfrm>
            <a:off x="404813" y="569913"/>
            <a:ext cx="8405812" cy="733425"/>
          </a:xfrm>
          <a:noFill/>
        </p:spPr>
        <p:txBody>
          <a:bodyPr/>
          <a:lstStyle/>
          <a:p>
            <a:pPr eaLnBrk="1" hangingPunct="1"/>
            <a:endParaRPr lang="es-ES_tradnl" altLang="zh-TW" sz="3600" dirty="0" smtClean="0">
              <a:ea typeface="ＭＳ Ｐゴシック" pitchFamily="34" charset="-128"/>
            </a:endParaRPr>
          </a:p>
        </p:txBody>
      </p:sp>
      <p:sp>
        <p:nvSpPr>
          <p:cNvPr id="11268" name="Text Box 3"/>
          <p:cNvSpPr txBox="1">
            <a:spLocks noChangeArrowheads="1"/>
          </p:cNvSpPr>
          <p:nvPr>
            <p:custDataLst>
              <p:tags r:id="rId3"/>
            </p:custDataLst>
          </p:nvPr>
        </p:nvSpPr>
        <p:spPr bwMode="gray">
          <a:xfrm>
            <a:off x="314325" y="1576388"/>
            <a:ext cx="8439150" cy="1452562"/>
          </a:xfrm>
          <a:prstGeom prst="rect">
            <a:avLst/>
          </a:prstGeom>
          <a:noFill/>
          <a:ln w="6350" algn="ctr">
            <a:noFill/>
            <a:miter lim="800000"/>
            <a:headEnd/>
            <a:tailEnd/>
          </a:ln>
        </p:spPr>
        <p:txBody>
          <a:bodyPr lIns="0" tIns="0" rIns="0" bIns="0"/>
          <a:lstStyle/>
          <a:p>
            <a:pPr marL="344488" lvl="1" indent="-342900" defTabSz="1006475">
              <a:lnSpc>
                <a:spcPct val="90000"/>
              </a:lnSpc>
              <a:spcBef>
                <a:spcPct val="30000"/>
              </a:spcBef>
            </a:pPr>
            <a:endParaRPr lang="en-US" altLang="zh-CN" sz="1600" b="0" u="none" dirty="0">
              <a:solidFill>
                <a:srgbClr val="094FA4"/>
              </a:solidFill>
              <a:latin typeface="Stag Sans Book" pitchFamily="34" charset="0"/>
            </a:endParaRPr>
          </a:p>
          <a:p>
            <a:pPr marL="344488" lvl="1" indent="-342900" defTabSz="1006475">
              <a:lnSpc>
                <a:spcPct val="90000"/>
              </a:lnSpc>
              <a:spcBef>
                <a:spcPct val="30000"/>
              </a:spcBef>
            </a:pPr>
            <a:endParaRPr lang="en-US" altLang="zh-CN" sz="1600" b="0" u="none" dirty="0">
              <a:solidFill>
                <a:srgbClr val="094FA4"/>
              </a:solidFill>
              <a:latin typeface="Stag Sans Book" pitchFamily="34" charset="0"/>
            </a:endParaRPr>
          </a:p>
        </p:txBody>
      </p:sp>
      <p:sp>
        <p:nvSpPr>
          <p:cNvPr id="11269" name="Slide Number Placeholder 2"/>
          <p:cNvSpPr txBox="1">
            <a:spLocks noGrp="1"/>
          </p:cNvSpPr>
          <p:nvPr/>
        </p:nvSpPr>
        <p:spPr bwMode="auto">
          <a:xfrm>
            <a:off x="6729413" y="6483350"/>
            <a:ext cx="2133600" cy="142875"/>
          </a:xfrm>
          <a:prstGeom prst="rect">
            <a:avLst/>
          </a:prstGeom>
          <a:noFill/>
          <a:ln w="9525" algn="ctr">
            <a:noFill/>
            <a:miter lim="800000"/>
            <a:headEnd/>
            <a:tailEnd/>
          </a:ln>
        </p:spPr>
        <p:txBody>
          <a:bodyPr lIns="0" tIns="0" rIns="0" bIns="0"/>
          <a:lstStyle/>
          <a:p>
            <a:pPr algn="r" defTabSz="914400"/>
            <a:fld id="{B1E5118F-9163-4C07-8102-8426EAF8FF47}" type="slidenum">
              <a:rPr lang="es-ES" altLang="zh-TW" sz="900" b="0" u="none">
                <a:solidFill>
                  <a:srgbClr val="094FA4"/>
                </a:solidFill>
                <a:latin typeface="Stag Sans Light" pitchFamily="34" charset="0"/>
              </a:rPr>
              <a:pPr algn="r" defTabSz="914400"/>
              <a:t>15</a:t>
            </a:fld>
            <a:endParaRPr lang="es-ES" altLang="zh-TW" sz="900" b="0" u="none">
              <a:solidFill>
                <a:srgbClr val="094FA4"/>
              </a:solidFill>
              <a:latin typeface="Stag Sans Light" pitchFamily="34" charset="0"/>
            </a:endParaRPr>
          </a:p>
        </p:txBody>
      </p:sp>
      <p:sp>
        <p:nvSpPr>
          <p:cNvPr id="6" name="Rectangle 5"/>
          <p:cNvSpPr/>
          <p:nvPr/>
        </p:nvSpPr>
        <p:spPr>
          <a:xfrm>
            <a:off x="334978" y="0"/>
            <a:ext cx="2833735" cy="814812"/>
          </a:xfrm>
          <a:prstGeom prst="rect">
            <a:avLst/>
          </a:prstGeom>
          <a:solidFill>
            <a:schemeClr val="bg1"/>
          </a:solidFill>
          <a:ln>
            <a:noFill/>
          </a:ln>
          <a:effectLst>
            <a:outerShdw blurRad="40000" dist="23000" dir="5400000" rotWithShape="0">
              <a:schemeClr val="bg1">
                <a:alpha val="35000"/>
              </a:scheme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1575303" y="2263366"/>
            <a:ext cx="5984341" cy="646331"/>
          </a:xfrm>
          <a:prstGeom prst="rect">
            <a:avLst/>
          </a:prstGeom>
          <a:noFill/>
        </p:spPr>
        <p:txBody>
          <a:bodyPr wrap="square" rtlCol="0">
            <a:spAutoFit/>
          </a:bodyPr>
          <a:lstStyle/>
          <a:p>
            <a:pPr algn="ctr"/>
            <a:r>
              <a:rPr lang="en-US" sz="3600" i="1" u="none" dirty="0" smtClean="0"/>
              <a:t>Thank you!</a:t>
            </a:r>
            <a:endParaRPr lang="en-US" sz="3600" i="1" u="none"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0"/>
          <p:cNvSpPr>
            <a:spLocks noGrp="1" noChangeArrowheads="1"/>
          </p:cNvSpPr>
          <p:nvPr>
            <p:ph type="sldNum" sz="quarter" idx="10"/>
          </p:nvPr>
        </p:nvSpPr>
        <p:spPr>
          <a:noFill/>
        </p:spPr>
        <p:txBody>
          <a:bodyPr/>
          <a:lstStyle/>
          <a:p>
            <a:fld id="{9167711C-BA06-473F-A695-EE7FEDA13687}" type="slidenum">
              <a:rPr lang="es-ES" smtClean="0"/>
              <a:pPr/>
              <a:t>2</a:t>
            </a:fld>
            <a:endParaRPr lang="es-ES" smtClean="0"/>
          </a:p>
        </p:txBody>
      </p:sp>
      <p:sp>
        <p:nvSpPr>
          <p:cNvPr id="16387" name="Slide Number Placeholder 2"/>
          <p:cNvSpPr txBox="1">
            <a:spLocks noGrp="1"/>
          </p:cNvSpPr>
          <p:nvPr/>
        </p:nvSpPr>
        <p:spPr bwMode="auto">
          <a:xfrm>
            <a:off x="6729413" y="6483350"/>
            <a:ext cx="2133600" cy="142875"/>
          </a:xfrm>
          <a:prstGeom prst="rect">
            <a:avLst/>
          </a:prstGeom>
          <a:noFill/>
          <a:ln w="9525" algn="ctr">
            <a:noFill/>
            <a:miter lim="800000"/>
            <a:headEnd/>
            <a:tailEnd/>
          </a:ln>
        </p:spPr>
        <p:txBody>
          <a:bodyPr lIns="0" tIns="0" rIns="0" bIns="0"/>
          <a:lstStyle/>
          <a:p>
            <a:pPr algn="r"/>
            <a:fld id="{4C32CEBB-CE09-4BCD-BF69-2CBC20E5181E}" type="slidenum">
              <a:rPr lang="es-ES" altLang="zh-TW" sz="900" b="0" u="none">
                <a:solidFill>
                  <a:srgbClr val="094FA4"/>
                </a:solidFill>
                <a:latin typeface="Stag Sans Light" pitchFamily="34" charset="0"/>
              </a:rPr>
              <a:pPr algn="r"/>
              <a:t>2</a:t>
            </a:fld>
            <a:endParaRPr lang="es-ES" altLang="zh-TW" sz="900" b="0" u="none">
              <a:solidFill>
                <a:srgbClr val="094FA4"/>
              </a:solidFill>
              <a:latin typeface="Stag Sans Light" pitchFamily="34" charset="0"/>
            </a:endParaRPr>
          </a:p>
        </p:txBody>
      </p:sp>
      <p:sp>
        <p:nvSpPr>
          <p:cNvPr id="16388" name="Rectangle 2"/>
          <p:cNvSpPr>
            <a:spLocks noGrp="1" noChangeArrowheads="1"/>
          </p:cNvSpPr>
          <p:nvPr>
            <p:ph type="title" idx="4294967295"/>
          </p:nvPr>
        </p:nvSpPr>
        <p:spPr bwMode="gray">
          <a:xfrm>
            <a:off x="414338" y="188913"/>
            <a:ext cx="8405812" cy="1143000"/>
          </a:xfrm>
          <a:noFill/>
        </p:spPr>
        <p:txBody>
          <a:bodyPr/>
          <a:lstStyle/>
          <a:p>
            <a:pPr eaLnBrk="1" hangingPunct="1"/>
            <a:r>
              <a:rPr lang="zh-CN" altLang="en-US" smtClean="0">
                <a:ea typeface="ＭＳ Ｐゴシック" pitchFamily="34" charset="-128"/>
              </a:rPr>
              <a:t>Ｃｏｎｔｅｎｔ</a:t>
            </a:r>
          </a:p>
        </p:txBody>
      </p:sp>
      <p:sp>
        <p:nvSpPr>
          <p:cNvPr id="16389" name="Rectángulo 4"/>
          <p:cNvSpPr>
            <a:spLocks noChangeArrowheads="1"/>
          </p:cNvSpPr>
          <p:nvPr/>
        </p:nvSpPr>
        <p:spPr bwMode="gray">
          <a:xfrm>
            <a:off x="438150" y="1970088"/>
            <a:ext cx="8405813" cy="4375150"/>
          </a:xfrm>
          <a:prstGeom prst="rect">
            <a:avLst/>
          </a:prstGeom>
          <a:noFill/>
          <a:ln w="9525">
            <a:noFill/>
            <a:miter lim="800000"/>
            <a:headEnd/>
            <a:tailEnd/>
          </a:ln>
        </p:spPr>
        <p:txBody>
          <a:bodyPr anchor="ctr"/>
          <a:lstStyle/>
          <a:p>
            <a:pPr algn="ctr"/>
            <a:endParaRPr lang="es-ES" altLang="zh-TW" sz="4000" b="0" u="none">
              <a:solidFill>
                <a:srgbClr val="FFFFFF"/>
              </a:solidFill>
              <a:cs typeface="Arial" charset="0"/>
            </a:endParaRPr>
          </a:p>
        </p:txBody>
      </p:sp>
      <p:sp>
        <p:nvSpPr>
          <p:cNvPr id="16390" name="TextBox 18"/>
          <p:cNvSpPr txBox="1">
            <a:spLocks noChangeArrowheads="1"/>
          </p:cNvSpPr>
          <p:nvPr/>
        </p:nvSpPr>
        <p:spPr bwMode="gray">
          <a:xfrm>
            <a:off x="1330325" y="1377950"/>
            <a:ext cx="7739063" cy="4524375"/>
          </a:xfrm>
          <a:prstGeom prst="rect">
            <a:avLst/>
          </a:prstGeom>
          <a:noFill/>
          <a:ln w="9525">
            <a:noFill/>
            <a:miter lim="800000"/>
            <a:headEnd/>
            <a:tailEnd/>
          </a:ln>
        </p:spPr>
        <p:txBody>
          <a:bodyPr lIns="0" tIns="0" rIns="0" bIns="0">
            <a:spAutoFit/>
          </a:bodyPr>
          <a:lstStyle/>
          <a:p>
            <a:pPr marL="184150" indent="-184150"/>
            <a:endParaRPr lang="en-US" altLang="zh-CN" sz="1200" u="none"/>
          </a:p>
          <a:p>
            <a:pPr marL="184150" indent="-184150">
              <a:buFont typeface="Wingdings" pitchFamily="2" charset="2"/>
              <a:buChar char="q"/>
            </a:pPr>
            <a:endParaRPr lang="en-US" altLang="zh-CN" sz="3600" u="none"/>
          </a:p>
          <a:p>
            <a:pPr marL="184150" indent="-184150">
              <a:spcAft>
                <a:spcPct val="50000"/>
              </a:spcAft>
              <a:buFont typeface="Wingdings" pitchFamily="2" charset="2"/>
              <a:buChar char="q"/>
            </a:pPr>
            <a:r>
              <a:rPr lang="en-US" altLang="zh-CN" sz="3600" u="none">
                <a:latin typeface="Stag Sans Book" pitchFamily="34" charset="0"/>
              </a:rPr>
              <a:t>Summary of the paper</a:t>
            </a:r>
          </a:p>
          <a:p>
            <a:pPr marL="184150" indent="-184150">
              <a:spcAft>
                <a:spcPct val="50000"/>
              </a:spcAft>
              <a:buFont typeface="Wingdings" pitchFamily="2" charset="2"/>
              <a:buChar char="q"/>
            </a:pPr>
            <a:r>
              <a:rPr lang="en-US" altLang="zh-CN" sz="3600" u="none">
                <a:latin typeface="Stag Sans Book" pitchFamily="34" charset="0"/>
              </a:rPr>
              <a:t>Contributions of the authors</a:t>
            </a:r>
          </a:p>
          <a:p>
            <a:pPr marL="184150" indent="-184150">
              <a:spcAft>
                <a:spcPct val="50000"/>
              </a:spcAft>
              <a:buFont typeface="Wingdings" pitchFamily="2" charset="2"/>
              <a:buChar char="q"/>
            </a:pPr>
            <a:r>
              <a:rPr lang="es-ES_tradnl" altLang="zh-TW" sz="3600" u="none"/>
              <a:t>Hong Kong Stamp Duty schemes</a:t>
            </a:r>
          </a:p>
          <a:p>
            <a:pPr marL="184150" indent="-184150">
              <a:spcAft>
                <a:spcPct val="50000"/>
              </a:spcAft>
              <a:buFont typeface="Wingdings" pitchFamily="2" charset="2"/>
              <a:buChar char="q"/>
            </a:pPr>
            <a:r>
              <a:rPr lang="es-ES_tradnl" altLang="zh-TW" sz="3600" u="none"/>
              <a:t>Main comments/suggestions</a:t>
            </a:r>
            <a:endParaRPr lang="en-US" altLang="zh-CN" sz="3600" u="none">
              <a:latin typeface="Stag Sans Book" pitchFamily="34" charset="0"/>
            </a:endParaRPr>
          </a:p>
          <a:p>
            <a:pPr marL="184150" indent="-184150">
              <a:spcAft>
                <a:spcPct val="50000"/>
              </a:spcAft>
              <a:buFontTx/>
              <a:buChar char="•"/>
            </a:pPr>
            <a:endParaRPr lang="en-US" altLang="zh-CN" sz="1200" u="none">
              <a:latin typeface="Stag Sans Book" pitchFamily="34" charset="0"/>
            </a:endParaRPr>
          </a:p>
          <a:p>
            <a:pPr marL="184150" indent="-184150">
              <a:spcAft>
                <a:spcPct val="50000"/>
              </a:spcAft>
              <a:buFontTx/>
              <a:buChar char="•"/>
            </a:pPr>
            <a:endParaRPr lang="en-US" altLang="zh-CN" sz="1200" b="0" u="none">
              <a:latin typeface="Stag Sans Book" pitchFamily="34" charset="0"/>
            </a:endParaRPr>
          </a:p>
        </p:txBody>
      </p:sp>
      <p:sp>
        <p:nvSpPr>
          <p:cNvPr id="7" name="Rectangle 6"/>
          <p:cNvSpPr/>
          <p:nvPr/>
        </p:nvSpPr>
        <p:spPr>
          <a:xfrm>
            <a:off x="334978" y="0"/>
            <a:ext cx="2833735" cy="814812"/>
          </a:xfrm>
          <a:prstGeom prst="rect">
            <a:avLst/>
          </a:prstGeom>
          <a:solidFill>
            <a:schemeClr val="bg1"/>
          </a:solidFill>
          <a:ln>
            <a:noFill/>
          </a:ln>
          <a:effectLst>
            <a:outerShdw blurRad="40000" dist="23000" dir="5400000" rotWithShape="0">
              <a:schemeClr val="bg1">
                <a:alpha val="35000"/>
              </a:scheme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2" hidden="1"/>
          <p:cNvGraphicFramePr>
            <a:graphicFrameLocks noChangeAspect="1"/>
          </p:cNvGraphicFramePr>
          <p:nvPr/>
        </p:nvGraphicFramePr>
        <p:xfrm>
          <a:off x="0" y="0"/>
          <a:ext cx="158750" cy="158750"/>
        </p:xfrm>
        <a:graphic>
          <a:graphicData uri="http://schemas.openxmlformats.org/presentationml/2006/ole">
            <p:oleObj spid="_x0000_s1026" name="think-cell Slide" r:id="rId6" imgW="360" imgH="360" progId="">
              <p:embed/>
            </p:oleObj>
          </a:graphicData>
        </a:graphic>
      </p:graphicFrame>
      <p:sp>
        <p:nvSpPr>
          <p:cNvPr id="1027" name="Rectangle 6"/>
          <p:cNvSpPr>
            <a:spLocks noGrp="1" noChangeArrowheads="1"/>
          </p:cNvSpPr>
          <p:nvPr>
            <p:ph type="title" idx="4294967295"/>
            <p:custDataLst>
              <p:tags r:id="rId2"/>
            </p:custDataLst>
          </p:nvPr>
        </p:nvSpPr>
        <p:spPr bwMode="gray">
          <a:xfrm>
            <a:off x="404813" y="569913"/>
            <a:ext cx="8405812" cy="733425"/>
          </a:xfrm>
          <a:noFill/>
        </p:spPr>
        <p:txBody>
          <a:bodyPr/>
          <a:lstStyle/>
          <a:p>
            <a:pPr eaLnBrk="1" hangingPunct="1"/>
            <a:r>
              <a:rPr lang="es-ES_tradnl" altLang="zh-TW" sz="3600" smtClean="0">
                <a:ea typeface="ＭＳ Ｐゴシック" pitchFamily="34" charset="-128"/>
              </a:rPr>
              <a:t>The paper’s motivations</a:t>
            </a:r>
          </a:p>
        </p:txBody>
      </p:sp>
      <p:sp>
        <p:nvSpPr>
          <p:cNvPr id="1028" name="Text Box 3"/>
          <p:cNvSpPr txBox="1">
            <a:spLocks noChangeArrowheads="1"/>
          </p:cNvSpPr>
          <p:nvPr>
            <p:custDataLst>
              <p:tags r:id="rId3"/>
            </p:custDataLst>
          </p:nvPr>
        </p:nvSpPr>
        <p:spPr bwMode="gray">
          <a:xfrm>
            <a:off x="314325" y="1576388"/>
            <a:ext cx="8439150" cy="1452562"/>
          </a:xfrm>
          <a:prstGeom prst="rect">
            <a:avLst/>
          </a:prstGeom>
          <a:noFill/>
          <a:ln w="6350" algn="ctr">
            <a:noFill/>
            <a:miter lim="800000"/>
            <a:headEnd/>
            <a:tailEnd/>
          </a:ln>
        </p:spPr>
        <p:txBody>
          <a:bodyPr lIns="0" tIns="0" rIns="0" bIns="0"/>
          <a:lstStyle/>
          <a:p>
            <a:pPr marL="171450" lvl="1" indent="-169863" defTabSz="1006475">
              <a:lnSpc>
                <a:spcPct val="90000"/>
              </a:lnSpc>
              <a:spcBef>
                <a:spcPct val="30000"/>
              </a:spcBef>
            </a:pPr>
            <a:r>
              <a:rPr lang="en-US" altLang="zh-CN" sz="3200" b="0" u="none" dirty="0">
                <a:solidFill>
                  <a:srgbClr val="094FA4"/>
                </a:solidFill>
                <a:latin typeface="Stag Sans Book" pitchFamily="34" charset="0"/>
              </a:rPr>
              <a:t>The authors explore two interesting questions of the stamp duty (SD) in HK:</a:t>
            </a:r>
          </a:p>
          <a:p>
            <a:pPr marL="171450" lvl="1" indent="-169863" defTabSz="1006475">
              <a:lnSpc>
                <a:spcPct val="90000"/>
              </a:lnSpc>
              <a:spcBef>
                <a:spcPct val="30000"/>
              </a:spcBef>
              <a:buFontTx/>
              <a:buChar char="•"/>
            </a:pPr>
            <a:r>
              <a:rPr lang="en-US" altLang="zh-CN" sz="2400" b="0" u="none" dirty="0">
                <a:solidFill>
                  <a:srgbClr val="094FA4"/>
                </a:solidFill>
                <a:latin typeface="Stag Sans Book" pitchFamily="34" charset="0"/>
              </a:rPr>
              <a:t>Bunching in the Hong Kong Housing Market? </a:t>
            </a:r>
          </a:p>
          <a:p>
            <a:pPr marL="171450" lvl="1" indent="-169863" defTabSz="1006475">
              <a:lnSpc>
                <a:spcPct val="90000"/>
              </a:lnSpc>
              <a:spcBef>
                <a:spcPct val="30000"/>
              </a:spcBef>
            </a:pPr>
            <a:r>
              <a:rPr lang="en-US" altLang="zh-CN" sz="2400" b="0" u="none" dirty="0">
                <a:solidFill>
                  <a:srgbClr val="094FA4"/>
                </a:solidFill>
                <a:latin typeface="Stag Sans Book" pitchFamily="34" charset="0"/>
              </a:rPr>
              <a:t>  </a:t>
            </a:r>
            <a:r>
              <a:rPr lang="en-US" altLang="zh-CN" sz="2400" b="0" u="none" dirty="0">
                <a:solidFill>
                  <a:srgbClr val="094FA4"/>
                </a:solidFill>
                <a:latin typeface="Stag Sans Book" pitchFamily="34" charset="0"/>
                <a:sym typeface="Wingdings" pitchFamily="2" charset="2"/>
              </a:rPr>
              <a:t></a:t>
            </a:r>
            <a:r>
              <a:rPr lang="en-US" altLang="zh-CN" sz="2400" b="0" u="none" dirty="0">
                <a:solidFill>
                  <a:srgbClr val="094FA4"/>
                </a:solidFill>
                <a:latin typeface="Stag Sans Book" pitchFamily="34" charset="0"/>
              </a:rPr>
              <a:t> YES</a:t>
            </a:r>
          </a:p>
          <a:p>
            <a:pPr marL="171450" lvl="1" indent="-169863" defTabSz="1006475">
              <a:lnSpc>
                <a:spcPct val="90000"/>
              </a:lnSpc>
              <a:spcBef>
                <a:spcPct val="30000"/>
              </a:spcBef>
              <a:buFontTx/>
              <a:buChar char="•"/>
            </a:pPr>
            <a:r>
              <a:rPr lang="en-US" altLang="zh-CN" sz="2400" b="0" u="none" dirty="0">
                <a:solidFill>
                  <a:srgbClr val="094FA4"/>
                </a:solidFill>
                <a:latin typeface="Stag Sans Book" pitchFamily="34" charset="0"/>
              </a:rPr>
              <a:t>Evidence of </a:t>
            </a:r>
            <a:r>
              <a:rPr lang="en-US" altLang="zh-CN" sz="2400" b="0" u="none" dirty="0" err="1">
                <a:solidFill>
                  <a:srgbClr val="094FA4"/>
                </a:solidFill>
                <a:latin typeface="Stag Sans Book" pitchFamily="34" charset="0"/>
              </a:rPr>
              <a:t>underpricing</a:t>
            </a:r>
            <a:r>
              <a:rPr lang="en-US" altLang="zh-CN" sz="2400" b="0" u="none" dirty="0">
                <a:solidFill>
                  <a:srgbClr val="094FA4"/>
                </a:solidFill>
                <a:latin typeface="Stag Sans Book" pitchFamily="34" charset="0"/>
              </a:rPr>
              <a:t> where a cutoff price is </a:t>
            </a:r>
            <a:r>
              <a:rPr lang="en-US" altLang="zh-CN" sz="2400" b="0" u="none" dirty="0" smtClean="0">
                <a:solidFill>
                  <a:srgbClr val="094FA4"/>
                </a:solidFill>
                <a:latin typeface="Stag Sans Book" pitchFamily="34" charset="0"/>
              </a:rPr>
              <a:t>introduced?</a:t>
            </a:r>
          </a:p>
          <a:p>
            <a:pPr marL="171450" lvl="1" indent="-169863" defTabSz="1006475">
              <a:lnSpc>
                <a:spcPct val="90000"/>
              </a:lnSpc>
              <a:spcBef>
                <a:spcPct val="30000"/>
              </a:spcBef>
            </a:pPr>
            <a:r>
              <a:rPr lang="en-US" altLang="zh-CN" sz="2400" b="0" u="none" dirty="0" smtClean="0">
                <a:solidFill>
                  <a:srgbClr val="094FA4"/>
                </a:solidFill>
                <a:latin typeface="Stag Sans Book" pitchFamily="34" charset="0"/>
              </a:rPr>
              <a:t> </a:t>
            </a:r>
            <a:r>
              <a:rPr lang="en-US" altLang="zh-CN" sz="2400" b="0" u="none" dirty="0">
                <a:solidFill>
                  <a:srgbClr val="094FA4"/>
                </a:solidFill>
                <a:latin typeface="Stag Sans Book" pitchFamily="34" charset="0"/>
                <a:sym typeface="Wingdings" pitchFamily="2" charset="2"/>
              </a:rPr>
              <a:t></a:t>
            </a:r>
            <a:r>
              <a:rPr lang="en-US" altLang="zh-CN" sz="2400" b="0" u="none" dirty="0">
                <a:solidFill>
                  <a:srgbClr val="094FA4"/>
                </a:solidFill>
                <a:latin typeface="Stag Sans Book" pitchFamily="34" charset="0"/>
              </a:rPr>
              <a:t>NO</a:t>
            </a:r>
          </a:p>
          <a:p>
            <a:pPr marL="171450" lvl="1" indent="-169863" defTabSz="1006475">
              <a:lnSpc>
                <a:spcPct val="90000"/>
              </a:lnSpc>
              <a:spcBef>
                <a:spcPct val="30000"/>
              </a:spcBef>
            </a:pPr>
            <a:endParaRPr lang="en-US" altLang="zh-CN" sz="2400" b="0" u="none" dirty="0">
              <a:solidFill>
                <a:srgbClr val="094FA4"/>
              </a:solidFill>
              <a:latin typeface="Stag Sans Book" pitchFamily="34" charset="0"/>
            </a:endParaRPr>
          </a:p>
        </p:txBody>
      </p:sp>
      <p:sp>
        <p:nvSpPr>
          <p:cNvPr id="1029" name="Slide Number Placeholder 2"/>
          <p:cNvSpPr txBox="1">
            <a:spLocks noGrp="1"/>
          </p:cNvSpPr>
          <p:nvPr/>
        </p:nvSpPr>
        <p:spPr bwMode="auto">
          <a:xfrm>
            <a:off x="6729413" y="6483350"/>
            <a:ext cx="2133600" cy="142875"/>
          </a:xfrm>
          <a:prstGeom prst="rect">
            <a:avLst/>
          </a:prstGeom>
          <a:noFill/>
          <a:ln w="9525" algn="ctr">
            <a:noFill/>
            <a:miter lim="800000"/>
            <a:headEnd/>
            <a:tailEnd/>
          </a:ln>
        </p:spPr>
        <p:txBody>
          <a:bodyPr lIns="0" tIns="0" rIns="0" bIns="0"/>
          <a:lstStyle/>
          <a:p>
            <a:pPr algn="r" defTabSz="914400"/>
            <a:fld id="{30C15211-4AC2-4DC2-8BE3-3A7A97BEC6F4}" type="slidenum">
              <a:rPr lang="es-ES" altLang="zh-TW" sz="900" b="0" u="none">
                <a:solidFill>
                  <a:srgbClr val="094FA4"/>
                </a:solidFill>
                <a:latin typeface="Stag Sans Light" pitchFamily="34" charset="0"/>
              </a:rPr>
              <a:pPr algn="r" defTabSz="914400"/>
              <a:t>3</a:t>
            </a:fld>
            <a:endParaRPr lang="es-ES" altLang="zh-TW" sz="900" b="0" u="none">
              <a:solidFill>
                <a:srgbClr val="094FA4"/>
              </a:solidFill>
              <a:latin typeface="Stag Sans Light" pitchFamily="34" charset="0"/>
            </a:endParaRPr>
          </a:p>
        </p:txBody>
      </p:sp>
      <p:sp>
        <p:nvSpPr>
          <p:cNvPr id="6" name="Rectangle 5"/>
          <p:cNvSpPr/>
          <p:nvPr/>
        </p:nvSpPr>
        <p:spPr>
          <a:xfrm>
            <a:off x="334978" y="0"/>
            <a:ext cx="2833735" cy="814812"/>
          </a:xfrm>
          <a:prstGeom prst="rect">
            <a:avLst/>
          </a:prstGeom>
          <a:solidFill>
            <a:schemeClr val="bg1"/>
          </a:solidFill>
          <a:ln>
            <a:noFill/>
          </a:ln>
          <a:effectLst>
            <a:outerShdw blurRad="40000" dist="23000" dir="5400000" rotWithShape="0">
              <a:schemeClr val="bg1">
                <a:alpha val="35000"/>
              </a:scheme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768486" y="4931924"/>
            <a:ext cx="7782127" cy="757130"/>
          </a:xfrm>
          <a:prstGeom prst="rect">
            <a:avLst/>
          </a:prstGeom>
          <a:noFill/>
        </p:spPr>
        <p:txBody>
          <a:bodyPr wrap="square" rtlCol="0">
            <a:spAutoFit/>
          </a:bodyPr>
          <a:lstStyle/>
          <a:p>
            <a:pPr marL="171450" lvl="1" indent="-169863" defTabSz="1006475">
              <a:lnSpc>
                <a:spcPct val="90000"/>
              </a:lnSpc>
              <a:spcBef>
                <a:spcPct val="30000"/>
              </a:spcBef>
            </a:pPr>
            <a:r>
              <a:rPr lang="en-US" altLang="zh-CN" sz="2400" b="0" dirty="0" smtClean="0">
                <a:solidFill>
                  <a:srgbClr val="094FA4"/>
                </a:solidFill>
                <a:latin typeface="Stag Sans Book" pitchFamily="34" charset="0"/>
                <a:sym typeface="Wingdings" pitchFamily="2" charset="2"/>
              </a:rPr>
              <a:t>The authors find evidence of tax avoidance in </a:t>
            </a:r>
            <a:r>
              <a:rPr lang="en-US" altLang="zh-CN" sz="2400" i="1" dirty="0" smtClean="0">
                <a:solidFill>
                  <a:srgbClr val="094FA4"/>
                </a:solidFill>
                <a:latin typeface="Stag Sans Book" pitchFamily="34" charset="0"/>
                <a:sym typeface="Wingdings" pitchFamily="2" charset="2"/>
              </a:rPr>
              <a:t>quantity</a:t>
            </a:r>
            <a:r>
              <a:rPr lang="en-US" altLang="zh-CN" sz="2400" b="0" dirty="0" smtClean="0">
                <a:solidFill>
                  <a:srgbClr val="094FA4"/>
                </a:solidFill>
                <a:latin typeface="Stag Sans Book" pitchFamily="34" charset="0"/>
                <a:sym typeface="Wingdings" pitchFamily="2" charset="2"/>
              </a:rPr>
              <a:t> (bunching), but weak evidence in </a:t>
            </a:r>
            <a:r>
              <a:rPr lang="en-US" altLang="zh-CN" sz="2400" i="1" dirty="0" smtClean="0">
                <a:solidFill>
                  <a:srgbClr val="094FA4"/>
                </a:solidFill>
                <a:latin typeface="Stag Sans Book" pitchFamily="34" charset="0"/>
                <a:sym typeface="Wingdings" pitchFamily="2" charset="2"/>
              </a:rPr>
              <a:t>price</a:t>
            </a:r>
            <a:r>
              <a:rPr lang="en-US" altLang="zh-CN" sz="2400" b="0" dirty="0" smtClean="0">
                <a:solidFill>
                  <a:srgbClr val="094FA4"/>
                </a:solidFill>
                <a:latin typeface="Stag Sans Book" pitchFamily="34" charset="0"/>
                <a:sym typeface="Wingdings" pitchFamily="2" charset="2"/>
              </a:rPr>
              <a:t> (</a:t>
            </a:r>
            <a:r>
              <a:rPr lang="en-US" altLang="zh-CN" sz="2400" b="0" dirty="0" err="1" smtClean="0">
                <a:solidFill>
                  <a:srgbClr val="094FA4"/>
                </a:solidFill>
                <a:latin typeface="Stag Sans Book" pitchFamily="34" charset="0"/>
                <a:sym typeface="Wingdings" pitchFamily="2" charset="2"/>
              </a:rPr>
              <a:t>underpricing</a:t>
            </a:r>
            <a:r>
              <a:rPr lang="en-US" altLang="zh-CN" sz="2400" b="0" dirty="0" smtClean="0">
                <a:solidFill>
                  <a:srgbClr val="094FA4"/>
                </a:solidFill>
                <a:latin typeface="Stag Sans Book" pitchFamily="34" charset="0"/>
                <a:sym typeface="Wingdings" pitchFamily="2" charset="2"/>
              </a:rPr>
              <a:t>).</a:t>
            </a:r>
            <a:endParaRPr lang="en-US" altLang="zh-CN" sz="2400" b="0" dirty="0">
              <a:solidFill>
                <a:srgbClr val="094FA4"/>
              </a:solidFill>
              <a:latin typeface="Stag Sans Book"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8">
                                            <p:txEl>
                                              <p:pRg st="1" end="1"/>
                                            </p:txEl>
                                          </p:spTgt>
                                        </p:tgtEl>
                                        <p:attrNameLst>
                                          <p:attrName>style.visibility</p:attrName>
                                        </p:attrNameLst>
                                      </p:cBhvr>
                                      <p:to>
                                        <p:strVal val="visible"/>
                                      </p:to>
                                    </p:set>
                                    <p:animEffect transition="in" filter="blinds(horizontal)">
                                      <p:cBhvr>
                                        <p:cTn id="7" dur="500"/>
                                        <p:tgtEl>
                                          <p:spTgt spid="102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28">
                                            <p:txEl>
                                              <p:pRg st="2" end="2"/>
                                            </p:txEl>
                                          </p:spTgt>
                                        </p:tgtEl>
                                        <p:attrNameLst>
                                          <p:attrName>style.visibility</p:attrName>
                                        </p:attrNameLst>
                                      </p:cBhvr>
                                      <p:to>
                                        <p:strVal val="visible"/>
                                      </p:to>
                                    </p:set>
                                    <p:animEffect transition="in" filter="blinds(horizontal)">
                                      <p:cBhvr>
                                        <p:cTn id="12" dur="500"/>
                                        <p:tgtEl>
                                          <p:spTgt spid="102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28">
                                            <p:txEl>
                                              <p:pRg st="3" end="3"/>
                                            </p:txEl>
                                          </p:spTgt>
                                        </p:tgtEl>
                                        <p:attrNameLst>
                                          <p:attrName>style.visibility</p:attrName>
                                        </p:attrNameLst>
                                      </p:cBhvr>
                                      <p:to>
                                        <p:strVal val="visible"/>
                                      </p:to>
                                    </p:set>
                                    <p:animEffect transition="in" filter="blinds(horizontal)">
                                      <p:cBhvr>
                                        <p:cTn id="17" dur="500"/>
                                        <p:tgtEl>
                                          <p:spTgt spid="1028">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028">
                                            <p:txEl>
                                              <p:pRg st="4" end="4"/>
                                            </p:txEl>
                                          </p:spTgt>
                                        </p:tgtEl>
                                        <p:attrNameLst>
                                          <p:attrName>style.visibility</p:attrName>
                                        </p:attrNameLst>
                                      </p:cBhvr>
                                      <p:to>
                                        <p:strVal val="visible"/>
                                      </p:to>
                                    </p:set>
                                    <p:animEffect transition="in" filter="blinds(horizontal)">
                                      <p:cBhvr>
                                        <p:cTn id="22" dur="500"/>
                                        <p:tgtEl>
                                          <p:spTgt spid="1028">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blinds(horizontal)">
                                      <p:cBhvr>
                                        <p:cTn id="2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2" hidden="1"/>
          <p:cNvGraphicFramePr>
            <a:graphicFrameLocks noChangeAspect="1"/>
          </p:cNvGraphicFramePr>
          <p:nvPr/>
        </p:nvGraphicFramePr>
        <p:xfrm>
          <a:off x="0" y="0"/>
          <a:ext cx="158750" cy="158750"/>
        </p:xfrm>
        <a:graphic>
          <a:graphicData uri="http://schemas.openxmlformats.org/presentationml/2006/ole">
            <p:oleObj spid="_x0000_s2050" name="think-cell Slide" r:id="rId6" imgW="360" imgH="360" progId="">
              <p:embed/>
            </p:oleObj>
          </a:graphicData>
        </a:graphic>
      </p:graphicFrame>
      <p:sp>
        <p:nvSpPr>
          <p:cNvPr id="2051" name="Rectangle 6"/>
          <p:cNvSpPr>
            <a:spLocks noGrp="1" noChangeArrowheads="1"/>
          </p:cNvSpPr>
          <p:nvPr>
            <p:ph type="title" idx="4294967295"/>
            <p:custDataLst>
              <p:tags r:id="rId2"/>
            </p:custDataLst>
          </p:nvPr>
        </p:nvSpPr>
        <p:spPr bwMode="gray">
          <a:xfrm>
            <a:off x="404813" y="569913"/>
            <a:ext cx="8405812" cy="733425"/>
          </a:xfrm>
          <a:noFill/>
        </p:spPr>
        <p:txBody>
          <a:bodyPr/>
          <a:lstStyle/>
          <a:p>
            <a:pPr eaLnBrk="1" hangingPunct="1"/>
            <a:r>
              <a:rPr lang="es-ES_tradnl" altLang="zh-TW" sz="3600" smtClean="0">
                <a:ea typeface="ＭＳ Ｐゴシック" pitchFamily="34" charset="-128"/>
              </a:rPr>
              <a:t>Literature of bunching-1</a:t>
            </a:r>
          </a:p>
        </p:txBody>
      </p:sp>
      <p:sp>
        <p:nvSpPr>
          <p:cNvPr id="2052" name="Text Box 3"/>
          <p:cNvSpPr txBox="1">
            <a:spLocks noChangeArrowheads="1"/>
          </p:cNvSpPr>
          <p:nvPr>
            <p:custDataLst>
              <p:tags r:id="rId3"/>
            </p:custDataLst>
          </p:nvPr>
        </p:nvSpPr>
        <p:spPr bwMode="gray">
          <a:xfrm>
            <a:off x="314325" y="1576388"/>
            <a:ext cx="8439150" cy="1452562"/>
          </a:xfrm>
          <a:prstGeom prst="rect">
            <a:avLst/>
          </a:prstGeom>
          <a:noFill/>
          <a:ln w="6350" algn="ctr">
            <a:noFill/>
            <a:miter lim="800000"/>
            <a:headEnd/>
            <a:tailEnd/>
          </a:ln>
        </p:spPr>
        <p:txBody>
          <a:bodyPr lIns="0" tIns="0" rIns="0" bIns="0"/>
          <a:lstStyle/>
          <a:p>
            <a:pPr marL="171450" lvl="1" indent="-169863" defTabSz="1006475">
              <a:lnSpc>
                <a:spcPct val="90000"/>
              </a:lnSpc>
              <a:spcBef>
                <a:spcPct val="30000"/>
              </a:spcBef>
              <a:buFont typeface="Arial" charset="0"/>
              <a:buChar char="•"/>
              <a:defRPr/>
            </a:pPr>
            <a:r>
              <a:rPr lang="en-US" altLang="zh-CN" sz="3200" b="0" u="none" dirty="0">
                <a:solidFill>
                  <a:srgbClr val="094FA4"/>
                </a:solidFill>
                <a:latin typeface="Stag Sans Book" pitchFamily="34" charset="0"/>
              </a:rPr>
              <a:t>Bunching at kink points created by nonlinear tax schedule:</a:t>
            </a:r>
          </a:p>
          <a:p>
            <a:pPr marL="344487" lvl="1" indent="-342900" defTabSz="1006475">
              <a:lnSpc>
                <a:spcPct val="90000"/>
              </a:lnSpc>
              <a:spcBef>
                <a:spcPct val="30000"/>
              </a:spcBef>
              <a:buFont typeface="Wingdings" pitchFamily="2" charset="2"/>
              <a:buChar char="ü"/>
              <a:defRPr/>
            </a:pPr>
            <a:r>
              <a:rPr lang="en-US" altLang="zh-CN" sz="1600" b="0" u="none" dirty="0" err="1">
                <a:solidFill>
                  <a:srgbClr val="094FA4"/>
                </a:solidFill>
                <a:latin typeface="Stag Sans Book" pitchFamily="34" charset="0"/>
              </a:rPr>
              <a:t>Burtless</a:t>
            </a:r>
            <a:r>
              <a:rPr lang="en-US" altLang="zh-CN" sz="1600" b="0" u="none" dirty="0">
                <a:solidFill>
                  <a:srgbClr val="094FA4"/>
                </a:solidFill>
                <a:latin typeface="Stag Sans Book" pitchFamily="34" charset="0"/>
              </a:rPr>
              <a:t> and Moffitt (1984), and Friedberg (2000): use the Current Population Survey data to document bunching of elderly individuals receiving </a:t>
            </a:r>
            <a:r>
              <a:rPr lang="en-US" altLang="zh-CN" sz="1600" i="1" dirty="0">
                <a:solidFill>
                  <a:srgbClr val="094FA4"/>
                </a:solidFill>
                <a:latin typeface="Stag Sans Book" pitchFamily="34" charset="0"/>
              </a:rPr>
              <a:t>Social Security benefits </a:t>
            </a:r>
            <a:r>
              <a:rPr lang="en-US" altLang="zh-CN" sz="1600" b="0" u="none" dirty="0">
                <a:solidFill>
                  <a:srgbClr val="094FA4"/>
                </a:solidFill>
                <a:latin typeface="Stag Sans Book" pitchFamily="34" charset="0"/>
              </a:rPr>
              <a:t>but still working and are subjected to the Social Security earnings test.</a:t>
            </a:r>
          </a:p>
          <a:p>
            <a:pPr marL="344487" lvl="1" indent="-342900" defTabSz="1006475">
              <a:lnSpc>
                <a:spcPct val="90000"/>
              </a:lnSpc>
              <a:spcBef>
                <a:spcPct val="30000"/>
              </a:spcBef>
              <a:buFont typeface="Wingdings" pitchFamily="2" charset="2"/>
              <a:buChar char="ü"/>
              <a:defRPr/>
            </a:pPr>
            <a:r>
              <a:rPr lang="en-US" altLang="zh-CN" sz="1600" b="0" u="none" dirty="0" err="1">
                <a:solidFill>
                  <a:srgbClr val="094FA4"/>
                </a:solidFill>
                <a:latin typeface="Stag Sans Book" pitchFamily="34" charset="0"/>
              </a:rPr>
              <a:t>Saez</a:t>
            </a:r>
            <a:r>
              <a:rPr lang="en-US" altLang="zh-CN" sz="1600" b="0" u="none" dirty="0">
                <a:solidFill>
                  <a:srgbClr val="094FA4"/>
                </a:solidFill>
                <a:latin typeface="Stag Sans Book" pitchFamily="34" charset="0"/>
              </a:rPr>
              <a:t> (2010): uses US tax return data to document bunching behavior of self-employed individuals around the first kink point of the </a:t>
            </a:r>
            <a:r>
              <a:rPr lang="en-US" altLang="zh-CN" sz="1600" i="1" dirty="0">
                <a:solidFill>
                  <a:srgbClr val="094FA4"/>
                </a:solidFill>
                <a:latin typeface="Stag Sans Book" pitchFamily="34" charset="0"/>
              </a:rPr>
              <a:t>Earned Income Tax Credit</a:t>
            </a:r>
          </a:p>
          <a:p>
            <a:pPr marL="344487" lvl="1" indent="-342900" defTabSz="1006475">
              <a:lnSpc>
                <a:spcPct val="90000"/>
              </a:lnSpc>
              <a:spcBef>
                <a:spcPct val="30000"/>
              </a:spcBef>
              <a:buFont typeface="Wingdings" pitchFamily="2" charset="2"/>
              <a:buChar char="ü"/>
              <a:defRPr/>
            </a:pPr>
            <a:r>
              <a:rPr lang="en-US" altLang="zh-CN" sz="1600" b="0" u="none" dirty="0" err="1">
                <a:solidFill>
                  <a:srgbClr val="094FA4"/>
                </a:solidFill>
                <a:latin typeface="Stag Sans Book" pitchFamily="34" charset="0"/>
              </a:rPr>
              <a:t>Chetty</a:t>
            </a:r>
            <a:r>
              <a:rPr lang="en-US" altLang="zh-CN" sz="1600" b="0" u="none" dirty="0">
                <a:solidFill>
                  <a:srgbClr val="094FA4"/>
                </a:solidFill>
                <a:latin typeface="Stag Sans Book" pitchFamily="34" charset="0"/>
              </a:rPr>
              <a:t> et. al. (2011) present evidence of bunching at kink points in using </a:t>
            </a:r>
            <a:r>
              <a:rPr lang="en-US" altLang="zh-CN" sz="1600" i="1" dirty="0">
                <a:solidFill>
                  <a:srgbClr val="094FA4"/>
                </a:solidFill>
                <a:latin typeface="Stag Sans Book" pitchFamily="34" charset="0"/>
              </a:rPr>
              <a:t>Danish tax records</a:t>
            </a:r>
            <a:r>
              <a:rPr lang="en-US" altLang="zh-CN" sz="1600" b="0" u="none" dirty="0">
                <a:solidFill>
                  <a:srgbClr val="094FA4"/>
                </a:solidFill>
                <a:latin typeface="Stag Sans Book" pitchFamily="34" charset="0"/>
              </a:rPr>
              <a:t>.</a:t>
            </a:r>
          </a:p>
          <a:p>
            <a:pPr marL="344487" lvl="1" indent="-342900" defTabSz="1006475">
              <a:lnSpc>
                <a:spcPct val="90000"/>
              </a:lnSpc>
              <a:spcBef>
                <a:spcPct val="30000"/>
              </a:spcBef>
              <a:buFont typeface="Wingdings" pitchFamily="2" charset="2"/>
              <a:buChar char="ü"/>
              <a:defRPr/>
            </a:pPr>
            <a:r>
              <a:rPr lang="en-US" altLang="zh-CN" sz="1600" b="0" u="none" dirty="0">
                <a:solidFill>
                  <a:srgbClr val="094FA4"/>
                </a:solidFill>
                <a:latin typeface="Stag Sans Book" pitchFamily="34" charset="0"/>
              </a:rPr>
              <a:t>Blundell and </a:t>
            </a:r>
            <a:r>
              <a:rPr lang="en-US" altLang="zh-CN" sz="1600" b="0" u="none" dirty="0" err="1">
                <a:solidFill>
                  <a:srgbClr val="094FA4"/>
                </a:solidFill>
                <a:latin typeface="Stag Sans Book" pitchFamily="34" charset="0"/>
              </a:rPr>
              <a:t>Hoynes</a:t>
            </a:r>
            <a:r>
              <a:rPr lang="en-US" altLang="zh-CN" sz="1600" b="0" u="none" dirty="0">
                <a:solidFill>
                  <a:srgbClr val="094FA4"/>
                </a:solidFill>
                <a:latin typeface="Stag Sans Book" pitchFamily="34" charset="0"/>
              </a:rPr>
              <a:t> (2004): find evidence that individuals likely to be eligible for </a:t>
            </a:r>
            <a:r>
              <a:rPr lang="en-US" altLang="zh-CN" sz="1600" i="1" dirty="0">
                <a:solidFill>
                  <a:srgbClr val="094FA4"/>
                </a:solidFill>
                <a:latin typeface="Stag Sans Book" pitchFamily="34" charset="0"/>
              </a:rPr>
              <a:t>the UK family credit</a:t>
            </a:r>
            <a:r>
              <a:rPr lang="en-US" altLang="zh-CN" sz="1600" b="0" u="none" dirty="0">
                <a:solidFill>
                  <a:srgbClr val="094FA4"/>
                </a:solidFill>
                <a:latin typeface="Stag Sans Book" pitchFamily="34" charset="0"/>
              </a:rPr>
              <a:t>, which has a 16 hour minimum working requirement, bunch at exactly 16 hours a week.</a:t>
            </a:r>
          </a:p>
        </p:txBody>
      </p:sp>
      <p:sp>
        <p:nvSpPr>
          <p:cNvPr id="2053" name="Slide Number Placeholder 2"/>
          <p:cNvSpPr txBox="1">
            <a:spLocks noGrp="1"/>
          </p:cNvSpPr>
          <p:nvPr/>
        </p:nvSpPr>
        <p:spPr bwMode="auto">
          <a:xfrm>
            <a:off x="6729413" y="6483350"/>
            <a:ext cx="2133600" cy="142875"/>
          </a:xfrm>
          <a:prstGeom prst="rect">
            <a:avLst/>
          </a:prstGeom>
          <a:noFill/>
          <a:ln w="9525" algn="ctr">
            <a:noFill/>
            <a:miter lim="800000"/>
            <a:headEnd/>
            <a:tailEnd/>
          </a:ln>
        </p:spPr>
        <p:txBody>
          <a:bodyPr lIns="0" tIns="0" rIns="0" bIns="0"/>
          <a:lstStyle/>
          <a:p>
            <a:pPr algn="r" defTabSz="914400"/>
            <a:fld id="{8FB8CDCB-455E-4521-9BF0-FCAFFF57EE1A}" type="slidenum">
              <a:rPr lang="es-ES" altLang="zh-TW" sz="900" b="0" u="none">
                <a:solidFill>
                  <a:srgbClr val="094FA4"/>
                </a:solidFill>
                <a:latin typeface="Stag Sans Light" pitchFamily="34" charset="0"/>
              </a:rPr>
              <a:pPr algn="r" defTabSz="914400"/>
              <a:t>4</a:t>
            </a:fld>
            <a:endParaRPr lang="es-ES" altLang="zh-TW" sz="900" b="0" u="none">
              <a:solidFill>
                <a:srgbClr val="094FA4"/>
              </a:solidFill>
              <a:latin typeface="Stag Sans Light" pitchFamily="34" charset="0"/>
            </a:endParaRPr>
          </a:p>
        </p:txBody>
      </p:sp>
      <p:sp>
        <p:nvSpPr>
          <p:cNvPr id="6" name="Rectangle 5"/>
          <p:cNvSpPr/>
          <p:nvPr/>
        </p:nvSpPr>
        <p:spPr>
          <a:xfrm>
            <a:off x="334978" y="0"/>
            <a:ext cx="2833735" cy="814812"/>
          </a:xfrm>
          <a:prstGeom prst="rect">
            <a:avLst/>
          </a:prstGeom>
          <a:solidFill>
            <a:schemeClr val="bg1"/>
          </a:solidFill>
          <a:ln>
            <a:noFill/>
          </a:ln>
          <a:effectLst>
            <a:outerShdw blurRad="40000" dist="23000" dir="5400000" rotWithShape="0">
              <a:schemeClr val="bg1">
                <a:alpha val="35000"/>
              </a:scheme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4" name="Object 2" hidden="1"/>
          <p:cNvGraphicFramePr>
            <a:graphicFrameLocks noChangeAspect="1"/>
          </p:cNvGraphicFramePr>
          <p:nvPr/>
        </p:nvGraphicFramePr>
        <p:xfrm>
          <a:off x="0" y="0"/>
          <a:ext cx="158750" cy="158750"/>
        </p:xfrm>
        <a:graphic>
          <a:graphicData uri="http://schemas.openxmlformats.org/presentationml/2006/ole">
            <p:oleObj spid="_x0000_s3074" name="think-cell Slide" r:id="rId6" imgW="360" imgH="360" progId="">
              <p:embed/>
            </p:oleObj>
          </a:graphicData>
        </a:graphic>
      </p:graphicFrame>
      <p:sp>
        <p:nvSpPr>
          <p:cNvPr id="3075" name="Rectangle 6"/>
          <p:cNvSpPr>
            <a:spLocks noGrp="1" noChangeArrowheads="1"/>
          </p:cNvSpPr>
          <p:nvPr>
            <p:ph type="title" idx="4294967295"/>
            <p:custDataLst>
              <p:tags r:id="rId2"/>
            </p:custDataLst>
          </p:nvPr>
        </p:nvSpPr>
        <p:spPr bwMode="gray">
          <a:xfrm>
            <a:off x="404813" y="569913"/>
            <a:ext cx="8405812" cy="733425"/>
          </a:xfrm>
          <a:noFill/>
        </p:spPr>
        <p:txBody>
          <a:bodyPr/>
          <a:lstStyle/>
          <a:p>
            <a:pPr eaLnBrk="1" hangingPunct="1"/>
            <a:r>
              <a:rPr lang="es-ES_tradnl" altLang="zh-TW" sz="3600" smtClean="0">
                <a:ea typeface="ＭＳ Ｐゴシック" pitchFamily="34" charset="-128"/>
              </a:rPr>
              <a:t>Literature of bunching-2</a:t>
            </a:r>
          </a:p>
        </p:txBody>
      </p:sp>
      <p:sp>
        <p:nvSpPr>
          <p:cNvPr id="2052" name="Text Box 3"/>
          <p:cNvSpPr txBox="1">
            <a:spLocks noChangeArrowheads="1"/>
          </p:cNvSpPr>
          <p:nvPr>
            <p:custDataLst>
              <p:tags r:id="rId3"/>
            </p:custDataLst>
          </p:nvPr>
        </p:nvSpPr>
        <p:spPr bwMode="gray">
          <a:xfrm>
            <a:off x="314325" y="1576388"/>
            <a:ext cx="8439150" cy="1452562"/>
          </a:xfrm>
          <a:prstGeom prst="rect">
            <a:avLst/>
          </a:prstGeom>
          <a:noFill/>
          <a:ln w="6350" algn="ctr">
            <a:noFill/>
            <a:miter lim="800000"/>
            <a:headEnd/>
            <a:tailEnd/>
          </a:ln>
        </p:spPr>
        <p:txBody>
          <a:bodyPr lIns="0" tIns="0" rIns="0" bIns="0"/>
          <a:lstStyle/>
          <a:p>
            <a:pPr marL="171450" lvl="1" indent="-169863" defTabSz="1006475">
              <a:lnSpc>
                <a:spcPct val="90000"/>
              </a:lnSpc>
              <a:spcBef>
                <a:spcPct val="30000"/>
              </a:spcBef>
              <a:buFont typeface="Arial" charset="0"/>
              <a:buChar char="•"/>
              <a:defRPr/>
            </a:pPr>
            <a:r>
              <a:rPr lang="en-US" altLang="zh-CN" sz="3200" b="0" u="none" dirty="0">
                <a:solidFill>
                  <a:srgbClr val="094FA4"/>
                </a:solidFill>
                <a:latin typeface="Stag Sans Book" pitchFamily="34" charset="0"/>
              </a:rPr>
              <a:t>The Effects of nonlinear SD schedule on the housing market.</a:t>
            </a:r>
          </a:p>
          <a:p>
            <a:pPr marL="344487" lvl="1" indent="-342900" defTabSz="1006475">
              <a:lnSpc>
                <a:spcPct val="90000"/>
              </a:lnSpc>
              <a:spcBef>
                <a:spcPct val="30000"/>
              </a:spcBef>
              <a:buFont typeface="Wingdings" pitchFamily="2" charset="2"/>
              <a:buChar char="ü"/>
              <a:defRPr/>
            </a:pPr>
            <a:r>
              <a:rPr lang="en-US" altLang="zh-CN" sz="1600" b="0" u="none" dirty="0" err="1">
                <a:solidFill>
                  <a:srgbClr val="094FA4"/>
                </a:solidFill>
                <a:latin typeface="Stag Sans Book" pitchFamily="34" charset="0"/>
              </a:rPr>
              <a:t>Kopczuk</a:t>
            </a:r>
            <a:r>
              <a:rPr lang="en-US" altLang="zh-CN" sz="1600" b="0" u="none" dirty="0">
                <a:solidFill>
                  <a:srgbClr val="094FA4"/>
                </a:solidFill>
                <a:latin typeface="Stag Sans Book" pitchFamily="34" charset="0"/>
              </a:rPr>
              <a:t> and Munroe (2012) study the impact of the 1% “</a:t>
            </a:r>
            <a:r>
              <a:rPr lang="en-US" altLang="zh-CN" sz="1600" i="1" dirty="0">
                <a:solidFill>
                  <a:srgbClr val="094FA4"/>
                </a:solidFill>
                <a:latin typeface="Stag Sans Book" pitchFamily="34" charset="0"/>
              </a:rPr>
              <a:t>mansion tax</a:t>
            </a:r>
            <a:r>
              <a:rPr lang="en-US" altLang="zh-CN" sz="1600" b="0" u="none" dirty="0">
                <a:solidFill>
                  <a:srgbClr val="094FA4"/>
                </a:solidFill>
                <a:latin typeface="Stag Sans Book" pitchFamily="34" charset="0"/>
              </a:rPr>
              <a:t>” imposed on properties in New York at prices above $1 million, providing evidence of bunching of transaction at $1 million and show that the incidence of this tax falls on sellers and may exceed 100% of the tax itself.</a:t>
            </a:r>
          </a:p>
        </p:txBody>
      </p:sp>
      <p:sp>
        <p:nvSpPr>
          <p:cNvPr id="3077" name="Slide Number Placeholder 2"/>
          <p:cNvSpPr txBox="1">
            <a:spLocks noGrp="1"/>
          </p:cNvSpPr>
          <p:nvPr/>
        </p:nvSpPr>
        <p:spPr bwMode="auto">
          <a:xfrm>
            <a:off x="6729413" y="6483350"/>
            <a:ext cx="2133600" cy="142875"/>
          </a:xfrm>
          <a:prstGeom prst="rect">
            <a:avLst/>
          </a:prstGeom>
          <a:noFill/>
          <a:ln w="9525" algn="ctr">
            <a:noFill/>
            <a:miter lim="800000"/>
            <a:headEnd/>
            <a:tailEnd/>
          </a:ln>
        </p:spPr>
        <p:txBody>
          <a:bodyPr lIns="0" tIns="0" rIns="0" bIns="0"/>
          <a:lstStyle/>
          <a:p>
            <a:pPr algn="r" defTabSz="914400"/>
            <a:fld id="{6529C9B1-8277-4E50-8AD8-BEC46B79F1CB}" type="slidenum">
              <a:rPr lang="es-ES" altLang="zh-TW" sz="900" b="0" u="none">
                <a:solidFill>
                  <a:srgbClr val="094FA4"/>
                </a:solidFill>
                <a:latin typeface="Stag Sans Light" pitchFamily="34" charset="0"/>
              </a:rPr>
              <a:pPr algn="r" defTabSz="914400"/>
              <a:t>5</a:t>
            </a:fld>
            <a:endParaRPr lang="es-ES" altLang="zh-TW" sz="900" b="0" u="none">
              <a:solidFill>
                <a:srgbClr val="094FA4"/>
              </a:solidFill>
              <a:latin typeface="Stag Sans Light" pitchFamily="34" charset="0"/>
            </a:endParaRPr>
          </a:p>
        </p:txBody>
      </p:sp>
      <p:sp>
        <p:nvSpPr>
          <p:cNvPr id="6" name="Rectangle 5"/>
          <p:cNvSpPr/>
          <p:nvPr/>
        </p:nvSpPr>
        <p:spPr>
          <a:xfrm>
            <a:off x="334978" y="0"/>
            <a:ext cx="2833735" cy="814812"/>
          </a:xfrm>
          <a:prstGeom prst="rect">
            <a:avLst/>
          </a:prstGeom>
          <a:solidFill>
            <a:schemeClr val="bg1"/>
          </a:solidFill>
          <a:ln>
            <a:noFill/>
          </a:ln>
          <a:effectLst>
            <a:outerShdw blurRad="40000" dist="23000" dir="5400000" rotWithShape="0">
              <a:schemeClr val="bg1">
                <a:alpha val="35000"/>
              </a:scheme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98" name="Object 2" hidden="1"/>
          <p:cNvGraphicFramePr>
            <a:graphicFrameLocks noChangeAspect="1"/>
          </p:cNvGraphicFramePr>
          <p:nvPr/>
        </p:nvGraphicFramePr>
        <p:xfrm>
          <a:off x="0" y="0"/>
          <a:ext cx="158750" cy="158750"/>
        </p:xfrm>
        <a:graphic>
          <a:graphicData uri="http://schemas.openxmlformats.org/presentationml/2006/ole">
            <p:oleObj spid="_x0000_s4098" name="think-cell Slide" r:id="rId6" imgW="360" imgH="360" progId="">
              <p:embed/>
            </p:oleObj>
          </a:graphicData>
        </a:graphic>
      </p:graphicFrame>
      <p:sp>
        <p:nvSpPr>
          <p:cNvPr id="4102" name="Rectangle 6"/>
          <p:cNvSpPr>
            <a:spLocks noGrp="1" noChangeArrowheads="1"/>
          </p:cNvSpPr>
          <p:nvPr>
            <p:ph type="title" idx="4294967295"/>
            <p:custDataLst>
              <p:tags r:id="rId2"/>
            </p:custDataLst>
          </p:nvPr>
        </p:nvSpPr>
        <p:spPr bwMode="gray">
          <a:xfrm>
            <a:off x="404813" y="569913"/>
            <a:ext cx="8405812" cy="733425"/>
          </a:xfrm>
          <a:noFill/>
        </p:spPr>
        <p:txBody>
          <a:bodyPr/>
          <a:lstStyle/>
          <a:p>
            <a:pPr eaLnBrk="1" hangingPunct="1"/>
            <a:r>
              <a:rPr lang="es-ES_tradnl" altLang="zh-TW" sz="3600" smtClean="0">
                <a:ea typeface="ＭＳ Ｐゴシック" pitchFamily="34" charset="-128"/>
              </a:rPr>
              <a:t>Main contribution 1: bunching evidence</a:t>
            </a:r>
          </a:p>
        </p:txBody>
      </p:sp>
      <p:sp>
        <p:nvSpPr>
          <p:cNvPr id="4103" name="Text Box 3"/>
          <p:cNvSpPr txBox="1">
            <a:spLocks noChangeArrowheads="1"/>
          </p:cNvSpPr>
          <p:nvPr>
            <p:custDataLst>
              <p:tags r:id="rId3"/>
            </p:custDataLst>
          </p:nvPr>
        </p:nvSpPr>
        <p:spPr bwMode="gray">
          <a:xfrm>
            <a:off x="314325" y="1576388"/>
            <a:ext cx="8439150" cy="1452562"/>
          </a:xfrm>
          <a:prstGeom prst="rect">
            <a:avLst/>
          </a:prstGeom>
          <a:noFill/>
          <a:ln w="6350" algn="ctr">
            <a:noFill/>
            <a:miter lim="800000"/>
            <a:headEnd/>
            <a:tailEnd/>
          </a:ln>
        </p:spPr>
        <p:txBody>
          <a:bodyPr lIns="0" tIns="0" rIns="0" bIns="0"/>
          <a:lstStyle/>
          <a:p>
            <a:pPr marL="171450" lvl="1" indent="-169863" defTabSz="1006475">
              <a:lnSpc>
                <a:spcPct val="90000"/>
              </a:lnSpc>
              <a:spcBef>
                <a:spcPct val="30000"/>
              </a:spcBef>
            </a:pPr>
            <a:r>
              <a:rPr lang="en-US" altLang="zh-CN" sz="2400" b="0" u="none" dirty="0" err="1">
                <a:solidFill>
                  <a:srgbClr val="094FA4"/>
                </a:solidFill>
                <a:latin typeface="Stag Sans Book" pitchFamily="34" charset="0"/>
              </a:rPr>
              <a:t>Chetty</a:t>
            </a:r>
            <a:r>
              <a:rPr lang="en-US" altLang="zh-CN" sz="2400" b="0" u="none" dirty="0">
                <a:solidFill>
                  <a:srgbClr val="094FA4"/>
                </a:solidFill>
                <a:latin typeface="Stag Sans Book" pitchFamily="34" charset="0"/>
              </a:rPr>
              <a:t> et al (2011), and </a:t>
            </a:r>
            <a:r>
              <a:rPr lang="en-US" altLang="zh-CN" sz="2400" b="0" u="none" dirty="0" err="1">
                <a:solidFill>
                  <a:srgbClr val="094FA4"/>
                </a:solidFill>
                <a:latin typeface="Stag Sans Book" pitchFamily="34" charset="0"/>
              </a:rPr>
              <a:t>Kleven</a:t>
            </a:r>
            <a:r>
              <a:rPr lang="en-US" altLang="zh-CN" sz="2400" b="0" u="none" dirty="0">
                <a:solidFill>
                  <a:srgbClr val="094FA4"/>
                </a:solidFill>
                <a:latin typeface="Stag Sans Book" pitchFamily="34" charset="0"/>
              </a:rPr>
              <a:t> and </a:t>
            </a:r>
            <a:r>
              <a:rPr lang="en-US" altLang="zh-CN" sz="2400" b="0" u="none" dirty="0" err="1">
                <a:solidFill>
                  <a:srgbClr val="094FA4"/>
                </a:solidFill>
                <a:latin typeface="Stag Sans Book" pitchFamily="34" charset="0"/>
              </a:rPr>
              <a:t>Waseem</a:t>
            </a:r>
            <a:r>
              <a:rPr lang="en-US" altLang="zh-CN" sz="2400" b="0" u="none" dirty="0">
                <a:solidFill>
                  <a:srgbClr val="094FA4"/>
                </a:solidFill>
                <a:latin typeface="Stag Sans Book" pitchFamily="34" charset="0"/>
              </a:rPr>
              <a:t> (2013):</a:t>
            </a:r>
          </a:p>
          <a:p>
            <a:pPr marL="171450" lvl="1" indent="-169863" defTabSz="1006475">
              <a:lnSpc>
                <a:spcPct val="90000"/>
              </a:lnSpc>
              <a:spcBef>
                <a:spcPct val="30000"/>
              </a:spcBef>
            </a:pPr>
            <a:endParaRPr lang="en-US" altLang="zh-CN" sz="2400" b="0" u="none" dirty="0">
              <a:solidFill>
                <a:srgbClr val="094FA4"/>
              </a:solidFill>
              <a:latin typeface="Stag Sans Book" pitchFamily="34" charset="0"/>
            </a:endParaRPr>
          </a:p>
          <a:p>
            <a:pPr marL="171450" lvl="1" indent="-169863" defTabSz="1006475">
              <a:lnSpc>
                <a:spcPct val="90000"/>
              </a:lnSpc>
              <a:spcBef>
                <a:spcPct val="30000"/>
              </a:spcBef>
            </a:pPr>
            <a:endParaRPr lang="en-US" altLang="zh-CN" sz="2400" b="0" u="none" dirty="0">
              <a:solidFill>
                <a:srgbClr val="094FA4"/>
              </a:solidFill>
              <a:latin typeface="Stag Sans Book" pitchFamily="34" charset="0"/>
            </a:endParaRPr>
          </a:p>
          <a:p>
            <a:pPr marL="171450" lvl="1" indent="-169863" defTabSz="1006475">
              <a:lnSpc>
                <a:spcPct val="90000"/>
              </a:lnSpc>
              <a:spcBef>
                <a:spcPct val="30000"/>
              </a:spcBef>
            </a:pPr>
            <a:r>
              <a:rPr lang="en-US" altLang="zh-CN" sz="2400" b="0" u="none" dirty="0" smtClean="0">
                <a:solidFill>
                  <a:srgbClr val="094FA4"/>
                </a:solidFill>
                <a:latin typeface="Stag Sans Book" pitchFamily="34" charset="0"/>
              </a:rPr>
              <a:t>Leung, Leung, and Tsang </a:t>
            </a:r>
            <a:r>
              <a:rPr lang="en-US" altLang="zh-CN" b="0" u="none" dirty="0" smtClean="0">
                <a:solidFill>
                  <a:srgbClr val="094FA4"/>
                </a:solidFill>
                <a:latin typeface="Stag Sans Book" pitchFamily="34" charset="0"/>
              </a:rPr>
              <a:t>estimated </a:t>
            </a:r>
            <a:r>
              <a:rPr lang="en-US" altLang="zh-CN" b="0" u="none" dirty="0">
                <a:solidFill>
                  <a:srgbClr val="094FA4"/>
                </a:solidFill>
                <a:latin typeface="Stag Sans Book" pitchFamily="34" charset="0"/>
              </a:rPr>
              <a:t>the model by nonlinear least squares with bootstrapped standard errors (2000 times), and </a:t>
            </a:r>
            <a:r>
              <a:rPr lang="en-US" altLang="zh-CN" dirty="0">
                <a:solidFill>
                  <a:srgbClr val="094FA4"/>
                </a:solidFill>
                <a:latin typeface="Stag Sans Book" pitchFamily="34" charset="0"/>
              </a:rPr>
              <a:t>find evidence of bunching</a:t>
            </a:r>
            <a:r>
              <a:rPr lang="en-US" altLang="zh-CN" b="0" u="none" dirty="0">
                <a:solidFill>
                  <a:srgbClr val="094FA4"/>
                </a:solidFill>
                <a:latin typeface="Stag Sans Book" pitchFamily="34" charset="0"/>
              </a:rPr>
              <a:t>!</a:t>
            </a:r>
          </a:p>
          <a:p>
            <a:pPr marL="171450" lvl="1" indent="-169863" defTabSz="1006475">
              <a:lnSpc>
                <a:spcPct val="90000"/>
              </a:lnSpc>
              <a:spcBef>
                <a:spcPct val="30000"/>
              </a:spcBef>
            </a:pPr>
            <a:endParaRPr lang="en-US" altLang="zh-CN" sz="2400" b="0" u="none" dirty="0">
              <a:solidFill>
                <a:srgbClr val="094FA4"/>
              </a:solidFill>
              <a:latin typeface="Stag Sans Book" pitchFamily="34" charset="0"/>
            </a:endParaRPr>
          </a:p>
          <a:p>
            <a:pPr marL="171450" lvl="1" indent="-169863" defTabSz="1006475">
              <a:lnSpc>
                <a:spcPct val="90000"/>
              </a:lnSpc>
              <a:spcBef>
                <a:spcPct val="30000"/>
              </a:spcBef>
            </a:pPr>
            <a:endParaRPr lang="en-US" altLang="zh-CN" sz="2400" b="0" u="none" dirty="0">
              <a:solidFill>
                <a:srgbClr val="094FA4"/>
              </a:solidFill>
              <a:latin typeface="Stag Sans Book" pitchFamily="34" charset="0"/>
            </a:endParaRPr>
          </a:p>
          <a:p>
            <a:pPr marL="171450" lvl="1" indent="-169863" defTabSz="1006475">
              <a:lnSpc>
                <a:spcPct val="90000"/>
              </a:lnSpc>
              <a:spcBef>
                <a:spcPct val="30000"/>
              </a:spcBef>
            </a:pPr>
            <a:endParaRPr lang="en-US" altLang="zh-CN" sz="1600" b="0" u="none" dirty="0">
              <a:solidFill>
                <a:srgbClr val="094FA4"/>
              </a:solidFill>
              <a:latin typeface="Stag Sans Book" pitchFamily="34" charset="0"/>
            </a:endParaRPr>
          </a:p>
        </p:txBody>
      </p:sp>
      <p:sp>
        <p:nvSpPr>
          <p:cNvPr id="4104" name="Slide Number Placeholder 2"/>
          <p:cNvSpPr txBox="1">
            <a:spLocks noGrp="1"/>
          </p:cNvSpPr>
          <p:nvPr/>
        </p:nvSpPr>
        <p:spPr bwMode="auto">
          <a:xfrm>
            <a:off x="6729413" y="6483350"/>
            <a:ext cx="2133600" cy="142875"/>
          </a:xfrm>
          <a:prstGeom prst="rect">
            <a:avLst/>
          </a:prstGeom>
          <a:noFill/>
          <a:ln w="9525" algn="ctr">
            <a:noFill/>
            <a:miter lim="800000"/>
            <a:headEnd/>
            <a:tailEnd/>
          </a:ln>
        </p:spPr>
        <p:txBody>
          <a:bodyPr lIns="0" tIns="0" rIns="0" bIns="0"/>
          <a:lstStyle/>
          <a:p>
            <a:pPr algn="r" defTabSz="914400"/>
            <a:fld id="{7F27E126-A6C9-4595-B6E8-D977A8AF3F51}" type="slidenum">
              <a:rPr lang="es-ES" altLang="zh-TW" sz="900" b="0" u="none">
                <a:solidFill>
                  <a:srgbClr val="094FA4"/>
                </a:solidFill>
                <a:latin typeface="Stag Sans Light" pitchFamily="34" charset="0"/>
              </a:rPr>
              <a:pPr algn="r" defTabSz="914400"/>
              <a:t>6</a:t>
            </a:fld>
            <a:endParaRPr lang="es-ES" altLang="zh-TW" sz="900" b="0" u="none">
              <a:solidFill>
                <a:srgbClr val="094FA4"/>
              </a:solidFill>
              <a:latin typeface="Stag Sans Light" pitchFamily="34" charset="0"/>
            </a:endParaRPr>
          </a:p>
        </p:txBody>
      </p:sp>
      <p:graphicFrame>
        <p:nvGraphicFramePr>
          <p:cNvPr id="4099" name="Object 6"/>
          <p:cNvGraphicFramePr>
            <a:graphicFrameLocks noChangeAspect="1"/>
          </p:cNvGraphicFramePr>
          <p:nvPr/>
        </p:nvGraphicFramePr>
        <p:xfrm>
          <a:off x="384175" y="1931988"/>
          <a:ext cx="7251700" cy="984250"/>
        </p:xfrm>
        <a:graphic>
          <a:graphicData uri="http://schemas.openxmlformats.org/presentationml/2006/ole">
            <p:oleObj spid="_x0000_s4099" name="Equation" r:id="rId7" imgW="3555720" imgH="482400" progId="Equation.3">
              <p:embed/>
            </p:oleObj>
          </a:graphicData>
        </a:graphic>
      </p:graphicFrame>
      <p:sp>
        <p:nvSpPr>
          <p:cNvPr id="4105" name="AutoShape 7"/>
          <p:cNvSpPr>
            <a:spLocks noChangeArrowheads="1"/>
          </p:cNvSpPr>
          <p:nvPr/>
        </p:nvSpPr>
        <p:spPr bwMode="auto">
          <a:xfrm>
            <a:off x="1606550" y="3508375"/>
            <a:ext cx="287338" cy="576263"/>
          </a:xfrm>
          <a:prstGeom prst="downArrow">
            <a:avLst>
              <a:gd name="adj1" fmla="val 50000"/>
              <a:gd name="adj2" fmla="val 50138"/>
            </a:avLst>
          </a:prstGeom>
          <a:solidFill>
            <a:schemeClr val="accent1"/>
          </a:solidFill>
          <a:ln w="9525">
            <a:solidFill>
              <a:schemeClr val="tx1"/>
            </a:solidFill>
            <a:miter lim="800000"/>
            <a:headEnd/>
            <a:tailEnd/>
          </a:ln>
        </p:spPr>
        <p:txBody>
          <a:bodyPr vert="eaVert" wrap="none" anchor="ctr"/>
          <a:lstStyle/>
          <a:p>
            <a:endParaRPr lang="en-US"/>
          </a:p>
        </p:txBody>
      </p:sp>
      <p:sp>
        <p:nvSpPr>
          <p:cNvPr id="4106" name="Text Box 8"/>
          <p:cNvSpPr txBox="1">
            <a:spLocks noChangeArrowheads="1"/>
          </p:cNvSpPr>
          <p:nvPr/>
        </p:nvSpPr>
        <p:spPr bwMode="auto">
          <a:xfrm>
            <a:off x="939800" y="3995738"/>
            <a:ext cx="1890713" cy="639762"/>
          </a:xfrm>
          <a:prstGeom prst="rect">
            <a:avLst/>
          </a:prstGeom>
          <a:noFill/>
          <a:ln w="9525">
            <a:noFill/>
            <a:miter lim="800000"/>
            <a:headEnd/>
            <a:tailEnd/>
          </a:ln>
        </p:spPr>
        <p:txBody>
          <a:bodyPr>
            <a:spAutoFit/>
          </a:bodyPr>
          <a:lstStyle/>
          <a:p>
            <a:pPr>
              <a:spcBef>
                <a:spcPct val="50000"/>
              </a:spcBef>
            </a:pPr>
            <a:r>
              <a:rPr lang="en-US" altLang="zh-TW" sz="1200" b="0" u="none" dirty="0"/>
              <a:t>the impact of the distance from the cutoff price</a:t>
            </a:r>
          </a:p>
        </p:txBody>
      </p:sp>
      <p:sp>
        <p:nvSpPr>
          <p:cNvPr id="4107" name="AutoShape 9"/>
          <p:cNvSpPr>
            <a:spLocks noChangeArrowheads="1"/>
          </p:cNvSpPr>
          <p:nvPr/>
        </p:nvSpPr>
        <p:spPr bwMode="auto">
          <a:xfrm>
            <a:off x="3878263" y="3511550"/>
            <a:ext cx="287337" cy="576263"/>
          </a:xfrm>
          <a:prstGeom prst="downArrow">
            <a:avLst>
              <a:gd name="adj1" fmla="val 50000"/>
              <a:gd name="adj2" fmla="val 50138"/>
            </a:avLst>
          </a:prstGeom>
          <a:solidFill>
            <a:schemeClr val="accent1"/>
          </a:solidFill>
          <a:ln w="9525">
            <a:solidFill>
              <a:schemeClr val="tx1"/>
            </a:solidFill>
            <a:miter lim="800000"/>
            <a:headEnd/>
            <a:tailEnd/>
          </a:ln>
        </p:spPr>
        <p:txBody>
          <a:bodyPr vert="eaVert" wrap="none" anchor="ctr"/>
          <a:lstStyle/>
          <a:p>
            <a:endParaRPr lang="en-US"/>
          </a:p>
        </p:txBody>
      </p:sp>
      <p:sp>
        <p:nvSpPr>
          <p:cNvPr id="4108" name="Text Box 10"/>
          <p:cNvSpPr txBox="1">
            <a:spLocks noChangeArrowheads="1"/>
          </p:cNvSpPr>
          <p:nvPr/>
        </p:nvSpPr>
        <p:spPr bwMode="auto">
          <a:xfrm>
            <a:off x="3311525" y="4037013"/>
            <a:ext cx="1890713" cy="639762"/>
          </a:xfrm>
          <a:prstGeom prst="rect">
            <a:avLst/>
          </a:prstGeom>
          <a:noFill/>
          <a:ln w="9525">
            <a:noFill/>
            <a:miter lim="800000"/>
            <a:headEnd/>
            <a:tailEnd/>
          </a:ln>
        </p:spPr>
        <p:txBody>
          <a:bodyPr>
            <a:spAutoFit/>
          </a:bodyPr>
          <a:lstStyle/>
          <a:p>
            <a:pPr>
              <a:spcBef>
                <a:spcPct val="50000"/>
              </a:spcBef>
            </a:pPr>
            <a:r>
              <a:rPr lang="en-US" altLang="zh-TW" sz="1200" b="0" u="none" dirty="0"/>
              <a:t>The fixed effects of round numbers and lucky numbers</a:t>
            </a:r>
          </a:p>
        </p:txBody>
      </p:sp>
      <p:sp>
        <p:nvSpPr>
          <p:cNvPr id="4109" name="AutoShape 11"/>
          <p:cNvSpPr>
            <a:spLocks noChangeArrowheads="1"/>
          </p:cNvSpPr>
          <p:nvPr/>
        </p:nvSpPr>
        <p:spPr bwMode="auto">
          <a:xfrm>
            <a:off x="6251292" y="3457701"/>
            <a:ext cx="287338" cy="576263"/>
          </a:xfrm>
          <a:prstGeom prst="downArrow">
            <a:avLst>
              <a:gd name="adj1" fmla="val 50000"/>
              <a:gd name="adj2" fmla="val 50138"/>
            </a:avLst>
          </a:prstGeom>
          <a:solidFill>
            <a:schemeClr val="accent1"/>
          </a:solidFill>
          <a:ln w="9525">
            <a:solidFill>
              <a:schemeClr val="tx1"/>
            </a:solidFill>
            <a:miter lim="800000"/>
            <a:headEnd/>
            <a:tailEnd/>
          </a:ln>
        </p:spPr>
        <p:txBody>
          <a:bodyPr vert="eaVert" wrap="none" anchor="ctr"/>
          <a:lstStyle/>
          <a:p>
            <a:endParaRPr lang="en-US"/>
          </a:p>
        </p:txBody>
      </p:sp>
      <p:sp>
        <p:nvSpPr>
          <p:cNvPr id="4110" name="Text Box 12"/>
          <p:cNvSpPr txBox="1">
            <a:spLocks noChangeArrowheads="1"/>
          </p:cNvSpPr>
          <p:nvPr/>
        </p:nvSpPr>
        <p:spPr bwMode="auto">
          <a:xfrm>
            <a:off x="5803271" y="4019739"/>
            <a:ext cx="1955549" cy="646331"/>
          </a:xfrm>
          <a:prstGeom prst="rect">
            <a:avLst/>
          </a:prstGeom>
          <a:noFill/>
          <a:ln w="9525">
            <a:noFill/>
            <a:miter lim="800000"/>
            <a:headEnd/>
            <a:tailEnd/>
          </a:ln>
        </p:spPr>
        <p:txBody>
          <a:bodyPr wrap="square">
            <a:spAutoFit/>
          </a:bodyPr>
          <a:lstStyle/>
          <a:p>
            <a:pPr>
              <a:spcBef>
                <a:spcPct val="50000"/>
              </a:spcBef>
            </a:pPr>
            <a:r>
              <a:rPr lang="en-US" altLang="zh-TW" sz="1200" b="0" u="none" dirty="0"/>
              <a:t>The fixed effects near the cutoff price (within +/-$20,000)</a:t>
            </a:r>
          </a:p>
        </p:txBody>
      </p:sp>
      <p:sp>
        <p:nvSpPr>
          <p:cNvPr id="4111" name="Line 13"/>
          <p:cNvSpPr>
            <a:spLocks noChangeShapeType="1"/>
          </p:cNvSpPr>
          <p:nvPr/>
        </p:nvSpPr>
        <p:spPr bwMode="auto">
          <a:xfrm>
            <a:off x="1916113" y="4772025"/>
            <a:ext cx="614362" cy="427038"/>
          </a:xfrm>
          <a:prstGeom prst="line">
            <a:avLst/>
          </a:prstGeom>
          <a:noFill/>
          <a:ln w="9525">
            <a:solidFill>
              <a:schemeClr val="tx1"/>
            </a:solidFill>
            <a:round/>
            <a:headEnd/>
            <a:tailEnd type="triangle" w="med" len="med"/>
          </a:ln>
        </p:spPr>
        <p:txBody>
          <a:bodyPr/>
          <a:lstStyle/>
          <a:p>
            <a:endParaRPr lang="en-US"/>
          </a:p>
        </p:txBody>
      </p:sp>
      <p:sp>
        <p:nvSpPr>
          <p:cNvPr id="4112" name="Line 14"/>
          <p:cNvSpPr>
            <a:spLocks noChangeShapeType="1"/>
          </p:cNvSpPr>
          <p:nvPr/>
        </p:nvSpPr>
        <p:spPr bwMode="auto">
          <a:xfrm flipH="1">
            <a:off x="3106738" y="4835525"/>
            <a:ext cx="550862" cy="400050"/>
          </a:xfrm>
          <a:prstGeom prst="line">
            <a:avLst/>
          </a:prstGeom>
          <a:noFill/>
          <a:ln w="9525">
            <a:solidFill>
              <a:schemeClr val="tx1"/>
            </a:solidFill>
            <a:round/>
            <a:headEnd/>
            <a:tailEnd type="triangle" w="med" len="med"/>
          </a:ln>
        </p:spPr>
        <p:txBody>
          <a:bodyPr/>
          <a:lstStyle/>
          <a:p>
            <a:endParaRPr lang="en-US"/>
          </a:p>
        </p:txBody>
      </p:sp>
      <p:graphicFrame>
        <p:nvGraphicFramePr>
          <p:cNvPr id="4100" name="Object 15"/>
          <p:cNvGraphicFramePr>
            <a:graphicFrameLocks noChangeAspect="1"/>
          </p:cNvGraphicFramePr>
          <p:nvPr/>
        </p:nvGraphicFramePr>
        <p:xfrm>
          <a:off x="2686050" y="5278438"/>
          <a:ext cx="311150" cy="466725"/>
        </p:xfrm>
        <a:graphic>
          <a:graphicData uri="http://schemas.openxmlformats.org/presentationml/2006/ole">
            <p:oleObj spid="_x0000_s4100" name="Equation" r:id="rId8" imgW="152280" imgH="228600" progId="Equation.3">
              <p:embed/>
            </p:oleObj>
          </a:graphicData>
        </a:graphic>
      </p:graphicFrame>
      <p:sp>
        <p:nvSpPr>
          <p:cNvPr id="4113" name="Text Box 16"/>
          <p:cNvSpPr txBox="1">
            <a:spLocks noChangeArrowheads="1"/>
          </p:cNvSpPr>
          <p:nvPr/>
        </p:nvSpPr>
        <p:spPr bwMode="auto">
          <a:xfrm>
            <a:off x="3019425" y="5310188"/>
            <a:ext cx="1390650" cy="457200"/>
          </a:xfrm>
          <a:prstGeom prst="rect">
            <a:avLst/>
          </a:prstGeom>
          <a:noFill/>
          <a:ln w="9525">
            <a:noFill/>
            <a:miter lim="800000"/>
            <a:headEnd/>
            <a:tailEnd/>
          </a:ln>
        </p:spPr>
        <p:txBody>
          <a:bodyPr>
            <a:spAutoFit/>
          </a:bodyPr>
          <a:lstStyle/>
          <a:p>
            <a:pPr>
              <a:spcBef>
                <a:spcPct val="50000"/>
              </a:spcBef>
            </a:pPr>
            <a:r>
              <a:rPr lang="en-US" altLang="zh-TW" sz="1200" b="0" u="none"/>
              <a:t>Counterfactual distribution</a:t>
            </a:r>
          </a:p>
        </p:txBody>
      </p:sp>
      <p:graphicFrame>
        <p:nvGraphicFramePr>
          <p:cNvPr id="4101" name="Object 17"/>
          <p:cNvGraphicFramePr>
            <a:graphicFrameLocks noChangeAspect="1"/>
          </p:cNvGraphicFramePr>
          <p:nvPr/>
        </p:nvGraphicFramePr>
        <p:xfrm>
          <a:off x="5200650" y="4759325"/>
          <a:ext cx="2928938" cy="1866900"/>
        </p:xfrm>
        <a:graphic>
          <a:graphicData uri="http://schemas.openxmlformats.org/presentationml/2006/ole">
            <p:oleObj spid="_x0000_s4101" name="Equation" r:id="rId9" imgW="1434960" imgH="914400" progId="Equation.3">
              <p:embed/>
            </p:oleObj>
          </a:graphicData>
        </a:graphic>
      </p:graphicFrame>
      <p:sp>
        <p:nvSpPr>
          <p:cNvPr id="4114" name="Line 18"/>
          <p:cNvSpPr>
            <a:spLocks noChangeShapeType="1"/>
          </p:cNvSpPr>
          <p:nvPr/>
        </p:nvSpPr>
        <p:spPr bwMode="auto">
          <a:xfrm>
            <a:off x="4459288" y="5586413"/>
            <a:ext cx="788987" cy="0"/>
          </a:xfrm>
          <a:prstGeom prst="line">
            <a:avLst/>
          </a:prstGeom>
          <a:noFill/>
          <a:ln w="9525">
            <a:solidFill>
              <a:schemeClr val="tx1"/>
            </a:solidFill>
            <a:round/>
            <a:headEnd/>
            <a:tailEnd type="triangle" w="med" len="med"/>
          </a:ln>
        </p:spPr>
        <p:txBody>
          <a:bodyPr/>
          <a:lstStyle/>
          <a:p>
            <a:endParaRPr lang="en-US"/>
          </a:p>
        </p:txBody>
      </p:sp>
      <p:sp>
        <p:nvSpPr>
          <p:cNvPr id="4115" name="Line 19"/>
          <p:cNvSpPr>
            <a:spLocks noChangeShapeType="1"/>
          </p:cNvSpPr>
          <p:nvPr/>
        </p:nvSpPr>
        <p:spPr bwMode="auto">
          <a:xfrm flipH="1">
            <a:off x="5648325" y="4283075"/>
            <a:ext cx="212725" cy="665163"/>
          </a:xfrm>
          <a:prstGeom prst="line">
            <a:avLst/>
          </a:prstGeom>
          <a:noFill/>
          <a:ln w="9525">
            <a:solidFill>
              <a:schemeClr val="tx1"/>
            </a:solidFill>
            <a:round/>
            <a:headEnd/>
            <a:tailEnd type="triangle" w="med" len="med"/>
          </a:ln>
        </p:spPr>
        <p:txBody>
          <a:bodyPr/>
          <a:lstStyle/>
          <a:p>
            <a:endParaRPr lang="en-US"/>
          </a:p>
        </p:txBody>
      </p:sp>
      <p:sp>
        <p:nvSpPr>
          <p:cNvPr id="20" name="Rectangle 19"/>
          <p:cNvSpPr/>
          <p:nvPr/>
        </p:nvSpPr>
        <p:spPr>
          <a:xfrm>
            <a:off x="334978" y="0"/>
            <a:ext cx="2833735" cy="814812"/>
          </a:xfrm>
          <a:prstGeom prst="rect">
            <a:avLst/>
          </a:prstGeom>
          <a:solidFill>
            <a:schemeClr val="bg1"/>
          </a:solidFill>
          <a:ln>
            <a:noFill/>
          </a:ln>
          <a:effectLst>
            <a:outerShdw blurRad="40000" dist="23000" dir="5400000" rotWithShape="0">
              <a:schemeClr val="bg1">
                <a:alpha val="35000"/>
              </a:scheme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103">
                                            <p:txEl>
                                              <p:pRg st="3" end="3"/>
                                            </p:txEl>
                                          </p:spTgt>
                                        </p:tgtEl>
                                        <p:attrNameLst>
                                          <p:attrName>style.visibility</p:attrName>
                                        </p:attrNameLst>
                                      </p:cBhvr>
                                      <p:to>
                                        <p:strVal val="visible"/>
                                      </p:to>
                                    </p:set>
                                    <p:animEffect transition="in" filter="blinds(horizontal)">
                                      <p:cBhvr>
                                        <p:cTn id="7" dur="500"/>
                                        <p:tgtEl>
                                          <p:spTgt spid="410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105"/>
                                        </p:tgtEl>
                                        <p:attrNameLst>
                                          <p:attrName>style.visibility</p:attrName>
                                        </p:attrNameLst>
                                      </p:cBhvr>
                                      <p:to>
                                        <p:strVal val="visible"/>
                                      </p:to>
                                    </p:set>
                                    <p:animEffect transition="in" filter="blinds(horizontal)">
                                      <p:cBhvr>
                                        <p:cTn id="12" dur="500"/>
                                        <p:tgtEl>
                                          <p:spTgt spid="410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106"/>
                                        </p:tgtEl>
                                        <p:attrNameLst>
                                          <p:attrName>style.visibility</p:attrName>
                                        </p:attrNameLst>
                                      </p:cBhvr>
                                      <p:to>
                                        <p:strVal val="visible"/>
                                      </p:to>
                                    </p:set>
                                    <p:animEffect transition="in" filter="blinds(horizontal)">
                                      <p:cBhvr>
                                        <p:cTn id="17" dur="500"/>
                                        <p:tgtEl>
                                          <p:spTgt spid="410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107"/>
                                        </p:tgtEl>
                                        <p:attrNameLst>
                                          <p:attrName>style.visibility</p:attrName>
                                        </p:attrNameLst>
                                      </p:cBhvr>
                                      <p:to>
                                        <p:strVal val="visible"/>
                                      </p:to>
                                    </p:set>
                                    <p:animEffect transition="in" filter="blinds(horizontal)">
                                      <p:cBhvr>
                                        <p:cTn id="22" dur="500"/>
                                        <p:tgtEl>
                                          <p:spTgt spid="410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108"/>
                                        </p:tgtEl>
                                        <p:attrNameLst>
                                          <p:attrName>style.visibility</p:attrName>
                                        </p:attrNameLst>
                                      </p:cBhvr>
                                      <p:to>
                                        <p:strVal val="visible"/>
                                      </p:to>
                                    </p:set>
                                    <p:animEffect transition="in" filter="blinds(horizontal)">
                                      <p:cBhvr>
                                        <p:cTn id="27" dur="500"/>
                                        <p:tgtEl>
                                          <p:spTgt spid="410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4109"/>
                                        </p:tgtEl>
                                        <p:attrNameLst>
                                          <p:attrName>style.visibility</p:attrName>
                                        </p:attrNameLst>
                                      </p:cBhvr>
                                      <p:to>
                                        <p:strVal val="visible"/>
                                      </p:to>
                                    </p:set>
                                    <p:animEffect transition="in" filter="blinds(horizontal)">
                                      <p:cBhvr>
                                        <p:cTn id="32" dur="500"/>
                                        <p:tgtEl>
                                          <p:spTgt spid="410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4110"/>
                                        </p:tgtEl>
                                        <p:attrNameLst>
                                          <p:attrName>style.visibility</p:attrName>
                                        </p:attrNameLst>
                                      </p:cBhvr>
                                      <p:to>
                                        <p:strVal val="visible"/>
                                      </p:to>
                                    </p:set>
                                    <p:animEffect transition="in" filter="blinds(horizontal)">
                                      <p:cBhvr>
                                        <p:cTn id="37" dur="500"/>
                                        <p:tgtEl>
                                          <p:spTgt spid="411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4111"/>
                                        </p:tgtEl>
                                        <p:attrNameLst>
                                          <p:attrName>style.visibility</p:attrName>
                                        </p:attrNameLst>
                                      </p:cBhvr>
                                      <p:to>
                                        <p:strVal val="visible"/>
                                      </p:to>
                                    </p:set>
                                    <p:animEffect transition="in" filter="blinds(horizontal)">
                                      <p:cBhvr>
                                        <p:cTn id="42" dur="500"/>
                                        <p:tgtEl>
                                          <p:spTgt spid="4111"/>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4112"/>
                                        </p:tgtEl>
                                        <p:attrNameLst>
                                          <p:attrName>style.visibility</p:attrName>
                                        </p:attrNameLst>
                                      </p:cBhvr>
                                      <p:to>
                                        <p:strVal val="visible"/>
                                      </p:to>
                                    </p:set>
                                    <p:animEffect transition="in" filter="blinds(horizontal)">
                                      <p:cBhvr>
                                        <p:cTn id="45" dur="500"/>
                                        <p:tgtEl>
                                          <p:spTgt spid="4112"/>
                                        </p:tgtEl>
                                      </p:cBhvr>
                                    </p:animEffect>
                                  </p:childTnLst>
                                </p:cTn>
                              </p:par>
                              <p:par>
                                <p:cTn id="46" presetID="3" presetClass="entr" presetSubtype="10" fill="hold" grpId="0" nodeType="withEffect">
                                  <p:stCondLst>
                                    <p:cond delay="0"/>
                                  </p:stCondLst>
                                  <p:childTnLst>
                                    <p:set>
                                      <p:cBhvr>
                                        <p:cTn id="47" dur="1" fill="hold">
                                          <p:stCondLst>
                                            <p:cond delay="0"/>
                                          </p:stCondLst>
                                        </p:cTn>
                                        <p:tgtEl>
                                          <p:spTgt spid="4113"/>
                                        </p:tgtEl>
                                        <p:attrNameLst>
                                          <p:attrName>style.visibility</p:attrName>
                                        </p:attrNameLst>
                                      </p:cBhvr>
                                      <p:to>
                                        <p:strVal val="visible"/>
                                      </p:to>
                                    </p:set>
                                    <p:animEffect transition="in" filter="blinds(horizontal)">
                                      <p:cBhvr>
                                        <p:cTn id="48" dur="500"/>
                                        <p:tgtEl>
                                          <p:spTgt spid="4113"/>
                                        </p:tgtEl>
                                      </p:cBhvr>
                                    </p:animEffect>
                                  </p:childTnLst>
                                </p:cTn>
                              </p:par>
                              <p:par>
                                <p:cTn id="49" presetID="3" presetClass="entr" presetSubtype="10" fill="hold" nodeType="withEffect">
                                  <p:stCondLst>
                                    <p:cond delay="0"/>
                                  </p:stCondLst>
                                  <p:childTnLst>
                                    <p:set>
                                      <p:cBhvr>
                                        <p:cTn id="50" dur="1" fill="hold">
                                          <p:stCondLst>
                                            <p:cond delay="0"/>
                                          </p:stCondLst>
                                        </p:cTn>
                                        <p:tgtEl>
                                          <p:spTgt spid="4100"/>
                                        </p:tgtEl>
                                        <p:attrNameLst>
                                          <p:attrName>style.visibility</p:attrName>
                                        </p:attrNameLst>
                                      </p:cBhvr>
                                      <p:to>
                                        <p:strVal val="visible"/>
                                      </p:to>
                                    </p:set>
                                    <p:animEffect transition="in" filter="blinds(horizontal)">
                                      <p:cBhvr>
                                        <p:cTn id="51" dur="500"/>
                                        <p:tgtEl>
                                          <p:spTgt spid="4100"/>
                                        </p:tgtEl>
                                      </p:cBhvr>
                                    </p:animEffect>
                                  </p:childTnLst>
                                </p:cTn>
                              </p:par>
                            </p:childTnLst>
                          </p:cTn>
                        </p:par>
                      </p:childTnLst>
                    </p:cTn>
                  </p:par>
                  <p:par>
                    <p:cTn id="52" fill="hold">
                      <p:stCondLst>
                        <p:cond delay="indefinite"/>
                      </p:stCondLst>
                      <p:childTnLst>
                        <p:par>
                          <p:cTn id="53" fill="hold">
                            <p:stCondLst>
                              <p:cond delay="0"/>
                            </p:stCondLst>
                            <p:childTnLst>
                              <p:par>
                                <p:cTn id="54" presetID="3" presetClass="entr" presetSubtype="10" fill="hold" grpId="0" nodeType="clickEffect">
                                  <p:stCondLst>
                                    <p:cond delay="0"/>
                                  </p:stCondLst>
                                  <p:childTnLst>
                                    <p:set>
                                      <p:cBhvr>
                                        <p:cTn id="55" dur="1" fill="hold">
                                          <p:stCondLst>
                                            <p:cond delay="0"/>
                                          </p:stCondLst>
                                        </p:cTn>
                                        <p:tgtEl>
                                          <p:spTgt spid="4115"/>
                                        </p:tgtEl>
                                        <p:attrNameLst>
                                          <p:attrName>style.visibility</p:attrName>
                                        </p:attrNameLst>
                                      </p:cBhvr>
                                      <p:to>
                                        <p:strVal val="visible"/>
                                      </p:to>
                                    </p:set>
                                    <p:animEffect transition="in" filter="blinds(horizontal)">
                                      <p:cBhvr>
                                        <p:cTn id="56" dur="500"/>
                                        <p:tgtEl>
                                          <p:spTgt spid="4115"/>
                                        </p:tgtEl>
                                      </p:cBhvr>
                                    </p:animEffect>
                                  </p:childTnLst>
                                </p:cTn>
                              </p:par>
                              <p:par>
                                <p:cTn id="57" presetID="3" presetClass="entr" presetSubtype="10" fill="hold" grpId="0" nodeType="withEffect">
                                  <p:stCondLst>
                                    <p:cond delay="0"/>
                                  </p:stCondLst>
                                  <p:childTnLst>
                                    <p:set>
                                      <p:cBhvr>
                                        <p:cTn id="58" dur="1" fill="hold">
                                          <p:stCondLst>
                                            <p:cond delay="0"/>
                                          </p:stCondLst>
                                        </p:cTn>
                                        <p:tgtEl>
                                          <p:spTgt spid="4114"/>
                                        </p:tgtEl>
                                        <p:attrNameLst>
                                          <p:attrName>style.visibility</p:attrName>
                                        </p:attrNameLst>
                                      </p:cBhvr>
                                      <p:to>
                                        <p:strVal val="visible"/>
                                      </p:to>
                                    </p:set>
                                    <p:animEffect transition="in" filter="blinds(horizontal)">
                                      <p:cBhvr>
                                        <p:cTn id="59" dur="500"/>
                                        <p:tgtEl>
                                          <p:spTgt spid="4114"/>
                                        </p:tgtEl>
                                      </p:cBhvr>
                                    </p:animEffect>
                                  </p:childTnLst>
                                </p:cTn>
                              </p:par>
                              <p:par>
                                <p:cTn id="60" presetID="3" presetClass="entr" presetSubtype="10" fill="hold" nodeType="withEffect">
                                  <p:stCondLst>
                                    <p:cond delay="0"/>
                                  </p:stCondLst>
                                  <p:childTnLst>
                                    <p:set>
                                      <p:cBhvr>
                                        <p:cTn id="61" dur="1" fill="hold">
                                          <p:stCondLst>
                                            <p:cond delay="0"/>
                                          </p:stCondLst>
                                        </p:cTn>
                                        <p:tgtEl>
                                          <p:spTgt spid="4101"/>
                                        </p:tgtEl>
                                        <p:attrNameLst>
                                          <p:attrName>style.visibility</p:attrName>
                                        </p:attrNameLst>
                                      </p:cBhvr>
                                      <p:to>
                                        <p:strVal val="visible"/>
                                      </p:to>
                                    </p:set>
                                    <p:animEffect transition="in" filter="blinds(horizontal)">
                                      <p:cBhvr>
                                        <p:cTn id="62" dur="500"/>
                                        <p:tgtEl>
                                          <p:spTgt spid="4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5" grpId="0" animBg="1"/>
      <p:bldP spid="4106" grpId="0"/>
      <p:bldP spid="4107" grpId="0" animBg="1"/>
      <p:bldP spid="4108" grpId="0"/>
      <p:bldP spid="4109" grpId="0" animBg="1"/>
      <p:bldP spid="4110" grpId="0"/>
      <p:bldP spid="4111" grpId="0" animBg="1"/>
      <p:bldP spid="4112" grpId="0" animBg="1"/>
      <p:bldP spid="4113" grpId="0"/>
      <p:bldP spid="4114" grpId="0" animBg="1"/>
      <p:bldP spid="41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122" name="Object 2" hidden="1"/>
          <p:cNvGraphicFramePr>
            <a:graphicFrameLocks noChangeAspect="1"/>
          </p:cNvGraphicFramePr>
          <p:nvPr/>
        </p:nvGraphicFramePr>
        <p:xfrm>
          <a:off x="0" y="0"/>
          <a:ext cx="158750" cy="158750"/>
        </p:xfrm>
        <a:graphic>
          <a:graphicData uri="http://schemas.openxmlformats.org/presentationml/2006/ole">
            <p:oleObj spid="_x0000_s5122" name="think-cell Slide" r:id="rId6" imgW="360" imgH="360" progId="">
              <p:embed/>
            </p:oleObj>
          </a:graphicData>
        </a:graphic>
      </p:graphicFrame>
      <p:sp>
        <p:nvSpPr>
          <p:cNvPr id="5123" name="Rectangle 6"/>
          <p:cNvSpPr>
            <a:spLocks noGrp="1" noChangeArrowheads="1"/>
          </p:cNvSpPr>
          <p:nvPr>
            <p:ph type="title" idx="4294967295"/>
            <p:custDataLst>
              <p:tags r:id="rId2"/>
            </p:custDataLst>
          </p:nvPr>
        </p:nvSpPr>
        <p:spPr bwMode="gray">
          <a:xfrm>
            <a:off x="331788" y="714375"/>
            <a:ext cx="8405812" cy="733425"/>
          </a:xfrm>
          <a:noFill/>
        </p:spPr>
        <p:txBody>
          <a:bodyPr/>
          <a:lstStyle/>
          <a:p>
            <a:pPr eaLnBrk="1" hangingPunct="1"/>
            <a:r>
              <a:rPr lang="es-ES_tradnl" altLang="zh-TW" sz="3600" smtClean="0">
                <a:ea typeface="ＭＳ Ｐゴシック" pitchFamily="34" charset="-128"/>
              </a:rPr>
              <a:t>Main contribution 2: weak underpricing evidence (1)</a:t>
            </a:r>
          </a:p>
        </p:txBody>
      </p:sp>
      <p:sp>
        <p:nvSpPr>
          <p:cNvPr id="5124" name="Text Box 3"/>
          <p:cNvSpPr txBox="1">
            <a:spLocks noChangeArrowheads="1"/>
          </p:cNvSpPr>
          <p:nvPr>
            <p:custDataLst>
              <p:tags r:id="rId3"/>
            </p:custDataLst>
          </p:nvPr>
        </p:nvSpPr>
        <p:spPr bwMode="gray">
          <a:xfrm>
            <a:off x="314325" y="1576388"/>
            <a:ext cx="8439150" cy="1452562"/>
          </a:xfrm>
          <a:prstGeom prst="rect">
            <a:avLst/>
          </a:prstGeom>
          <a:noFill/>
          <a:ln w="6350" algn="ctr">
            <a:noFill/>
            <a:miter lim="800000"/>
            <a:headEnd/>
            <a:tailEnd/>
          </a:ln>
        </p:spPr>
        <p:txBody>
          <a:bodyPr lIns="0" tIns="0" rIns="0" bIns="0"/>
          <a:lstStyle/>
          <a:p>
            <a:pPr marL="171450" lvl="1" indent="-169863" defTabSz="1006475">
              <a:lnSpc>
                <a:spcPct val="90000"/>
              </a:lnSpc>
              <a:spcBef>
                <a:spcPct val="30000"/>
              </a:spcBef>
            </a:pPr>
            <a:r>
              <a:rPr lang="en-US" altLang="zh-CN" sz="3200" b="0" u="none" dirty="0">
                <a:solidFill>
                  <a:srgbClr val="094FA4"/>
                </a:solidFill>
                <a:latin typeface="Stag Sans Book" pitchFamily="34" charset="0"/>
              </a:rPr>
              <a:t>The authors apply hedonic regression to estimate </a:t>
            </a:r>
            <a:r>
              <a:rPr lang="en-US" altLang="zh-CN" sz="3200" b="0" u="none" dirty="0" err="1">
                <a:solidFill>
                  <a:srgbClr val="094FA4"/>
                </a:solidFill>
                <a:latin typeface="Stag Sans Book" pitchFamily="34" charset="0"/>
              </a:rPr>
              <a:t>underpricing</a:t>
            </a:r>
            <a:r>
              <a:rPr lang="en-US" altLang="zh-CN" sz="3200" b="0" u="none" dirty="0">
                <a:solidFill>
                  <a:srgbClr val="094FA4"/>
                </a:solidFill>
                <a:latin typeface="Stag Sans Book" pitchFamily="34" charset="0"/>
              </a:rPr>
              <a:t>/overpricing in the housing market of HK.</a:t>
            </a:r>
          </a:p>
          <a:p>
            <a:pPr marL="171450" lvl="1" indent="-169863" defTabSz="1006475">
              <a:lnSpc>
                <a:spcPct val="90000"/>
              </a:lnSpc>
              <a:spcBef>
                <a:spcPct val="30000"/>
              </a:spcBef>
              <a:buFont typeface="Arial" charset="0"/>
              <a:buChar char="•"/>
            </a:pPr>
            <a:r>
              <a:rPr lang="en-US" altLang="zh-CN" sz="1600" b="0" u="none" dirty="0">
                <a:solidFill>
                  <a:srgbClr val="094FA4"/>
                </a:solidFill>
                <a:latin typeface="Stag Sans Book" pitchFamily="34" charset="0"/>
              </a:rPr>
              <a:t>Dependent variable: log housing price (deflated by composite CPI, at May 2005 value)</a:t>
            </a:r>
          </a:p>
          <a:p>
            <a:pPr marL="171450" lvl="1" indent="-169863" defTabSz="1006475">
              <a:lnSpc>
                <a:spcPct val="90000"/>
              </a:lnSpc>
              <a:spcBef>
                <a:spcPct val="30000"/>
              </a:spcBef>
              <a:buFont typeface="Arial" charset="0"/>
              <a:buChar char="•"/>
            </a:pPr>
            <a:r>
              <a:rPr lang="en-US" altLang="zh-CN" sz="1600" b="0" u="none" dirty="0">
                <a:solidFill>
                  <a:srgbClr val="094FA4"/>
                </a:solidFill>
                <a:latin typeface="Stag Sans Book" pitchFamily="34" charset="0"/>
              </a:rPr>
              <a:t>Explanatory variables: floor, age and its squared, gross area, and its squared, net-gross area ratio and its squared, dummy for clubhouse, bay window size, dummy for swimming pool, and 59 district dummies.</a:t>
            </a:r>
          </a:p>
          <a:p>
            <a:pPr marL="171450" lvl="1" indent="-169863" defTabSz="1006475">
              <a:lnSpc>
                <a:spcPct val="90000"/>
              </a:lnSpc>
              <a:spcBef>
                <a:spcPct val="30000"/>
              </a:spcBef>
              <a:buFont typeface="Arial" charset="0"/>
              <a:buChar char="•"/>
            </a:pPr>
            <a:r>
              <a:rPr lang="en-US" altLang="zh-CN" sz="1600" u="none" dirty="0">
                <a:solidFill>
                  <a:srgbClr val="094FA4"/>
                </a:solidFill>
                <a:latin typeface="Stag Sans Book" pitchFamily="34" charset="0"/>
              </a:rPr>
              <a:t>The regression is estimated for each month from March 1996 to December 2007, the average adjusted R-square is 0.9.</a:t>
            </a:r>
          </a:p>
          <a:p>
            <a:pPr marL="171450" lvl="1" indent="-169863" defTabSz="1006475">
              <a:lnSpc>
                <a:spcPct val="90000"/>
              </a:lnSpc>
              <a:spcBef>
                <a:spcPct val="30000"/>
              </a:spcBef>
              <a:buFont typeface="Arial" charset="0"/>
              <a:buChar char="•"/>
            </a:pPr>
            <a:r>
              <a:rPr lang="en-US" altLang="zh-CN" sz="1600" i="1" u="none" dirty="0">
                <a:solidFill>
                  <a:srgbClr val="094FA4"/>
                </a:solidFill>
                <a:latin typeface="Stag Sans Book" pitchFamily="34" charset="0"/>
              </a:rPr>
              <a:t>Underpriced/overpriced</a:t>
            </a:r>
            <a:r>
              <a:rPr lang="en-US" altLang="zh-CN" sz="1600" b="0" u="none" dirty="0">
                <a:solidFill>
                  <a:srgbClr val="094FA4"/>
                </a:solidFill>
                <a:latin typeface="Stag Sans Book" pitchFamily="34" charset="0"/>
              </a:rPr>
              <a:t> is </a:t>
            </a:r>
            <a:r>
              <a:rPr lang="en-US" altLang="zh-CN" sz="1600" b="0" u="none" dirty="0" err="1">
                <a:solidFill>
                  <a:srgbClr val="094FA4"/>
                </a:solidFill>
                <a:latin typeface="Stag Sans Book" pitchFamily="34" charset="0"/>
              </a:rPr>
              <a:t>proxied</a:t>
            </a:r>
            <a:r>
              <a:rPr lang="en-US" altLang="zh-CN" sz="1600" b="0" u="none" dirty="0">
                <a:solidFill>
                  <a:srgbClr val="094FA4"/>
                </a:solidFill>
                <a:latin typeface="Stag Sans Book" pitchFamily="34" charset="0"/>
              </a:rPr>
              <a:t> by relatively more </a:t>
            </a:r>
            <a:r>
              <a:rPr lang="en-US" altLang="zh-CN" sz="1600" i="1" u="none" dirty="0">
                <a:solidFill>
                  <a:srgbClr val="094FA4"/>
                </a:solidFill>
                <a:latin typeface="Stag Sans Book" pitchFamily="34" charset="0"/>
              </a:rPr>
              <a:t>negative/positive residuals</a:t>
            </a:r>
            <a:r>
              <a:rPr lang="en-US" altLang="zh-CN" sz="1600" b="0" u="none" dirty="0">
                <a:solidFill>
                  <a:srgbClr val="094FA4"/>
                </a:solidFill>
                <a:latin typeface="Stag Sans Book" pitchFamily="34" charset="0"/>
              </a:rPr>
              <a:t>: drop observations at or within 0.02 million below 2, 3, 4, and 6 million HKD, then calculate the residuals of the dropped observations for those properties. </a:t>
            </a:r>
            <a:endParaRPr lang="en-US" altLang="zh-CN" sz="2400" b="0" u="none" dirty="0">
              <a:solidFill>
                <a:srgbClr val="094FA4"/>
              </a:solidFill>
              <a:latin typeface="Stag Sans Book" pitchFamily="34" charset="0"/>
            </a:endParaRPr>
          </a:p>
          <a:p>
            <a:pPr marL="171450" lvl="1" indent="-169863" defTabSz="1006475">
              <a:lnSpc>
                <a:spcPct val="90000"/>
              </a:lnSpc>
              <a:spcBef>
                <a:spcPct val="30000"/>
              </a:spcBef>
            </a:pPr>
            <a:endParaRPr lang="en-US" altLang="zh-CN" sz="2400" b="0" u="none" dirty="0">
              <a:solidFill>
                <a:srgbClr val="094FA4"/>
              </a:solidFill>
              <a:latin typeface="Stag Sans Book" pitchFamily="34" charset="0"/>
            </a:endParaRPr>
          </a:p>
          <a:p>
            <a:pPr marL="171450" lvl="1" indent="-169863" defTabSz="1006475">
              <a:lnSpc>
                <a:spcPct val="90000"/>
              </a:lnSpc>
              <a:spcBef>
                <a:spcPct val="30000"/>
              </a:spcBef>
            </a:pPr>
            <a:endParaRPr lang="en-US" altLang="zh-CN" sz="1600" b="0" u="none" dirty="0">
              <a:solidFill>
                <a:srgbClr val="094FA4"/>
              </a:solidFill>
              <a:latin typeface="Stag Sans Book" pitchFamily="34" charset="0"/>
            </a:endParaRPr>
          </a:p>
        </p:txBody>
      </p:sp>
      <p:sp>
        <p:nvSpPr>
          <p:cNvPr id="5125" name="Slide Number Placeholder 2"/>
          <p:cNvSpPr txBox="1">
            <a:spLocks noGrp="1"/>
          </p:cNvSpPr>
          <p:nvPr/>
        </p:nvSpPr>
        <p:spPr bwMode="auto">
          <a:xfrm>
            <a:off x="6729413" y="6483350"/>
            <a:ext cx="2133600" cy="142875"/>
          </a:xfrm>
          <a:prstGeom prst="rect">
            <a:avLst/>
          </a:prstGeom>
          <a:noFill/>
          <a:ln w="9525" algn="ctr">
            <a:noFill/>
            <a:miter lim="800000"/>
            <a:headEnd/>
            <a:tailEnd/>
          </a:ln>
        </p:spPr>
        <p:txBody>
          <a:bodyPr lIns="0" tIns="0" rIns="0" bIns="0"/>
          <a:lstStyle/>
          <a:p>
            <a:pPr algn="r" defTabSz="914400"/>
            <a:fld id="{8156C328-FB5D-493B-9DD4-CE82C4D5D643}" type="slidenum">
              <a:rPr lang="es-ES" altLang="zh-TW" sz="900" b="0" u="none">
                <a:solidFill>
                  <a:srgbClr val="094FA4"/>
                </a:solidFill>
                <a:latin typeface="Stag Sans Light" pitchFamily="34" charset="0"/>
              </a:rPr>
              <a:pPr algn="r" defTabSz="914400"/>
              <a:t>7</a:t>
            </a:fld>
            <a:endParaRPr lang="es-ES" altLang="zh-TW" sz="900" b="0" u="none">
              <a:solidFill>
                <a:srgbClr val="094FA4"/>
              </a:solidFill>
              <a:latin typeface="Stag Sans Light" pitchFamily="34" charset="0"/>
            </a:endParaRPr>
          </a:p>
        </p:txBody>
      </p:sp>
      <p:sp>
        <p:nvSpPr>
          <p:cNvPr id="6" name="Rectangle 5"/>
          <p:cNvSpPr/>
          <p:nvPr/>
        </p:nvSpPr>
        <p:spPr>
          <a:xfrm>
            <a:off x="334978" y="0"/>
            <a:ext cx="2833735" cy="516048"/>
          </a:xfrm>
          <a:prstGeom prst="rect">
            <a:avLst/>
          </a:prstGeom>
          <a:solidFill>
            <a:schemeClr val="bg1"/>
          </a:solidFill>
          <a:ln>
            <a:noFill/>
          </a:ln>
          <a:effectLst>
            <a:outerShdw blurRad="40000" dist="23000" dir="5400000" rotWithShape="0">
              <a:schemeClr val="bg1">
                <a:alpha val="35000"/>
              </a:scheme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124">
                                            <p:txEl>
                                              <p:pRg st="1" end="1"/>
                                            </p:txEl>
                                          </p:spTgt>
                                        </p:tgtEl>
                                        <p:attrNameLst>
                                          <p:attrName>style.visibility</p:attrName>
                                        </p:attrNameLst>
                                      </p:cBhvr>
                                      <p:to>
                                        <p:strVal val="visible"/>
                                      </p:to>
                                    </p:set>
                                    <p:animEffect transition="in" filter="blinds(horizontal)">
                                      <p:cBhvr>
                                        <p:cTn id="7" dur="500"/>
                                        <p:tgtEl>
                                          <p:spTgt spid="512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124">
                                            <p:txEl>
                                              <p:pRg st="2" end="2"/>
                                            </p:txEl>
                                          </p:spTgt>
                                        </p:tgtEl>
                                        <p:attrNameLst>
                                          <p:attrName>style.visibility</p:attrName>
                                        </p:attrNameLst>
                                      </p:cBhvr>
                                      <p:to>
                                        <p:strVal val="visible"/>
                                      </p:to>
                                    </p:set>
                                    <p:animEffect transition="in" filter="blinds(horizontal)">
                                      <p:cBhvr>
                                        <p:cTn id="12" dur="500"/>
                                        <p:tgtEl>
                                          <p:spTgt spid="512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124">
                                            <p:txEl>
                                              <p:pRg st="3" end="3"/>
                                            </p:txEl>
                                          </p:spTgt>
                                        </p:tgtEl>
                                        <p:attrNameLst>
                                          <p:attrName>style.visibility</p:attrName>
                                        </p:attrNameLst>
                                      </p:cBhvr>
                                      <p:to>
                                        <p:strVal val="visible"/>
                                      </p:to>
                                    </p:set>
                                    <p:animEffect transition="in" filter="blinds(horizontal)">
                                      <p:cBhvr>
                                        <p:cTn id="17" dur="500"/>
                                        <p:tgtEl>
                                          <p:spTgt spid="512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124">
                                            <p:txEl>
                                              <p:pRg st="4" end="4"/>
                                            </p:txEl>
                                          </p:spTgt>
                                        </p:tgtEl>
                                        <p:attrNameLst>
                                          <p:attrName>style.visibility</p:attrName>
                                        </p:attrNameLst>
                                      </p:cBhvr>
                                      <p:to>
                                        <p:strVal val="visible"/>
                                      </p:to>
                                    </p:set>
                                    <p:animEffect transition="in" filter="blinds(horizontal)">
                                      <p:cBhvr>
                                        <p:cTn id="22" dur="500"/>
                                        <p:tgtEl>
                                          <p:spTgt spid="512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146" name="Object 2" hidden="1"/>
          <p:cNvGraphicFramePr>
            <a:graphicFrameLocks noChangeAspect="1"/>
          </p:cNvGraphicFramePr>
          <p:nvPr/>
        </p:nvGraphicFramePr>
        <p:xfrm>
          <a:off x="0" y="0"/>
          <a:ext cx="158750" cy="158750"/>
        </p:xfrm>
        <a:graphic>
          <a:graphicData uri="http://schemas.openxmlformats.org/presentationml/2006/ole">
            <p:oleObj spid="_x0000_s6146" name="think-cell Slide" r:id="rId6" imgW="360" imgH="360" progId="">
              <p:embed/>
            </p:oleObj>
          </a:graphicData>
        </a:graphic>
      </p:graphicFrame>
      <p:sp>
        <p:nvSpPr>
          <p:cNvPr id="6147" name="Rectangle 6"/>
          <p:cNvSpPr>
            <a:spLocks noGrp="1" noChangeArrowheads="1"/>
          </p:cNvSpPr>
          <p:nvPr>
            <p:ph type="title" idx="4294967295"/>
            <p:custDataLst>
              <p:tags r:id="rId2"/>
            </p:custDataLst>
          </p:nvPr>
        </p:nvSpPr>
        <p:spPr bwMode="gray">
          <a:xfrm>
            <a:off x="331788" y="714375"/>
            <a:ext cx="8405812" cy="733425"/>
          </a:xfrm>
          <a:noFill/>
        </p:spPr>
        <p:txBody>
          <a:bodyPr/>
          <a:lstStyle/>
          <a:p>
            <a:pPr eaLnBrk="1" hangingPunct="1"/>
            <a:r>
              <a:rPr lang="es-ES_tradnl" altLang="zh-TW" sz="3600" smtClean="0">
                <a:ea typeface="ＭＳ Ｐゴシック" pitchFamily="34" charset="-128"/>
              </a:rPr>
              <a:t>Main contribution 2: weak underpricing evidence (2)</a:t>
            </a:r>
          </a:p>
        </p:txBody>
      </p:sp>
      <p:sp>
        <p:nvSpPr>
          <p:cNvPr id="6148" name="Text Box 3"/>
          <p:cNvSpPr txBox="1">
            <a:spLocks noChangeArrowheads="1"/>
          </p:cNvSpPr>
          <p:nvPr>
            <p:custDataLst>
              <p:tags r:id="rId3"/>
            </p:custDataLst>
          </p:nvPr>
        </p:nvSpPr>
        <p:spPr bwMode="gray">
          <a:xfrm>
            <a:off x="314325" y="1576388"/>
            <a:ext cx="8439150" cy="1452562"/>
          </a:xfrm>
          <a:prstGeom prst="rect">
            <a:avLst/>
          </a:prstGeom>
          <a:noFill/>
          <a:ln w="6350" algn="ctr">
            <a:noFill/>
            <a:miter lim="800000"/>
            <a:headEnd/>
            <a:tailEnd/>
          </a:ln>
        </p:spPr>
        <p:txBody>
          <a:bodyPr lIns="0" tIns="0" rIns="0" bIns="0"/>
          <a:lstStyle/>
          <a:p>
            <a:pPr marL="171450" lvl="1" indent="-169863" defTabSz="1006475">
              <a:lnSpc>
                <a:spcPct val="90000"/>
              </a:lnSpc>
              <a:spcBef>
                <a:spcPct val="30000"/>
              </a:spcBef>
              <a:buFont typeface="Arial" charset="0"/>
              <a:buChar char="•"/>
            </a:pPr>
            <a:endParaRPr lang="en-US" altLang="zh-CN" sz="1600" u="none" dirty="0">
              <a:solidFill>
                <a:srgbClr val="094FA4"/>
              </a:solidFill>
              <a:latin typeface="Stag Sans Book" pitchFamily="34" charset="0"/>
              <a:sym typeface="Wingdings" pitchFamily="2" charset="2"/>
            </a:endParaRPr>
          </a:p>
          <a:p>
            <a:pPr marL="171450" lvl="1" indent="-169863" defTabSz="1006475">
              <a:lnSpc>
                <a:spcPct val="90000"/>
              </a:lnSpc>
              <a:spcBef>
                <a:spcPct val="30000"/>
              </a:spcBef>
            </a:pPr>
            <a:r>
              <a:rPr lang="en-US" altLang="zh-CN" sz="3200" b="0" u="none" dirty="0">
                <a:solidFill>
                  <a:srgbClr val="094FA4"/>
                </a:solidFill>
                <a:latin typeface="Stag Sans Book" pitchFamily="34" charset="0"/>
                <a:sym typeface="Wingdings" pitchFamily="2" charset="2"/>
              </a:rPr>
              <a:t>The authors find little evidence of </a:t>
            </a:r>
            <a:r>
              <a:rPr lang="en-US" altLang="zh-CN" sz="3200" b="0" u="none" dirty="0" err="1">
                <a:solidFill>
                  <a:srgbClr val="094FA4"/>
                </a:solidFill>
                <a:latin typeface="Stag Sans Book" pitchFamily="34" charset="0"/>
                <a:sym typeface="Wingdings" pitchFamily="2" charset="2"/>
              </a:rPr>
              <a:t>underpricing</a:t>
            </a:r>
            <a:r>
              <a:rPr lang="en-US" altLang="zh-CN" sz="2000" u="none" dirty="0">
                <a:solidFill>
                  <a:srgbClr val="094FA4"/>
                </a:solidFill>
                <a:latin typeface="Stag Sans Book" pitchFamily="34" charset="0"/>
                <a:sym typeface="Wingdings" pitchFamily="2" charset="2"/>
              </a:rPr>
              <a:t>, </a:t>
            </a:r>
            <a:r>
              <a:rPr lang="en-US" altLang="zh-CN" sz="2000" b="0" u="none" dirty="0">
                <a:solidFill>
                  <a:srgbClr val="094FA4"/>
                </a:solidFill>
                <a:latin typeface="Stag Sans Book" pitchFamily="34" charset="0"/>
              </a:rPr>
              <a:t>but t</a:t>
            </a:r>
            <a:r>
              <a:rPr lang="en-US" altLang="zh-CN" sz="2000" b="0" u="none" dirty="0">
                <a:solidFill>
                  <a:srgbClr val="094FA4"/>
                </a:solidFill>
                <a:latin typeface="Stag Sans Book" pitchFamily="34" charset="0"/>
                <a:sym typeface="Wingdings" pitchFamily="2" charset="2"/>
              </a:rPr>
              <a:t>entative signs of potential tax evasion.</a:t>
            </a:r>
          </a:p>
          <a:p>
            <a:pPr marL="171450" lvl="1" indent="-169863" defTabSz="1006475">
              <a:lnSpc>
                <a:spcPct val="90000"/>
              </a:lnSpc>
              <a:spcBef>
                <a:spcPct val="30000"/>
              </a:spcBef>
            </a:pPr>
            <a:r>
              <a:rPr lang="en-US" altLang="zh-CN" sz="1400" b="0" u="none" dirty="0" smtClean="0">
                <a:solidFill>
                  <a:srgbClr val="094FA4"/>
                </a:solidFill>
                <a:latin typeface="Stag Sans Book" pitchFamily="34" charset="0"/>
                <a:sym typeface="Wingdings" pitchFamily="2" charset="2"/>
              </a:rPr>
              <a:t>(</a:t>
            </a:r>
            <a:r>
              <a:rPr lang="en-US" altLang="zh-CN" sz="1400" b="0" u="none" dirty="0" err="1" smtClean="0">
                <a:solidFill>
                  <a:srgbClr val="094FA4"/>
                </a:solidFill>
                <a:latin typeface="Stag Sans Book" pitchFamily="34" charset="0"/>
                <a:sym typeface="Wingdings" pitchFamily="2" charset="2"/>
              </a:rPr>
              <a:t>Underpricing</a:t>
            </a:r>
            <a:r>
              <a:rPr lang="en-US" altLang="zh-CN" sz="1400" b="0" u="none" dirty="0" smtClean="0">
                <a:solidFill>
                  <a:srgbClr val="094FA4"/>
                </a:solidFill>
                <a:latin typeface="Stag Sans Book" pitchFamily="34" charset="0"/>
                <a:sym typeface="Wingdings" pitchFamily="2" charset="2"/>
              </a:rPr>
              <a:t>: via </a:t>
            </a:r>
            <a:r>
              <a:rPr lang="en-US" altLang="zh-CN" sz="1400" b="0" u="none" dirty="0">
                <a:solidFill>
                  <a:srgbClr val="094FA4"/>
                </a:solidFill>
                <a:latin typeface="Stag Sans Book" pitchFamily="34" charset="0"/>
                <a:sym typeface="Wingdings" pitchFamily="2" charset="2"/>
              </a:rPr>
              <a:t>r</a:t>
            </a:r>
            <a:r>
              <a:rPr lang="en-US" altLang="zh-CN" sz="1400" b="0" u="none" dirty="0">
                <a:solidFill>
                  <a:srgbClr val="094FA4"/>
                </a:solidFill>
                <a:latin typeface="Stag Sans Book" pitchFamily="34" charset="0"/>
              </a:rPr>
              <a:t>egress residuals on the dummy for the period covered by the </a:t>
            </a:r>
            <a:r>
              <a:rPr lang="en-US" altLang="zh-CN" sz="1400" b="0" u="none" dirty="0" smtClean="0">
                <a:solidFill>
                  <a:srgbClr val="094FA4"/>
                </a:solidFill>
                <a:latin typeface="Stag Sans Book" pitchFamily="34" charset="0"/>
              </a:rPr>
              <a:t>SD</a:t>
            </a:r>
          </a:p>
          <a:p>
            <a:pPr marL="171450" lvl="1" indent="-169863" defTabSz="1006475">
              <a:lnSpc>
                <a:spcPct val="90000"/>
              </a:lnSpc>
              <a:spcBef>
                <a:spcPct val="30000"/>
              </a:spcBef>
            </a:pPr>
            <a:r>
              <a:rPr lang="en-US" altLang="zh-CN" sz="1400" b="0" u="none" dirty="0" smtClean="0">
                <a:solidFill>
                  <a:srgbClr val="094FA4"/>
                </a:solidFill>
                <a:latin typeface="Stag Sans Book" pitchFamily="34" charset="0"/>
                <a:sym typeface="Wingdings" pitchFamily="2" charset="2"/>
              </a:rPr>
              <a:t>Potential tax evasion: plot </a:t>
            </a:r>
            <a:r>
              <a:rPr lang="en-US" altLang="zh-CN" sz="1400" b="0" u="none" dirty="0">
                <a:solidFill>
                  <a:srgbClr val="094FA4"/>
                </a:solidFill>
                <a:latin typeface="Stag Sans Book" pitchFamily="34" charset="0"/>
                <a:sym typeface="Wingdings" pitchFamily="2" charset="2"/>
              </a:rPr>
              <a:t>residuals at the cutoff prices against the residuals at prices not near the cutoff prices)</a:t>
            </a:r>
          </a:p>
          <a:p>
            <a:pPr marL="171450" lvl="1" indent="-169863" defTabSz="1006475">
              <a:lnSpc>
                <a:spcPct val="90000"/>
              </a:lnSpc>
              <a:spcBef>
                <a:spcPct val="30000"/>
              </a:spcBef>
            </a:pPr>
            <a:endParaRPr lang="en-US" altLang="zh-CN" sz="2400" b="0" u="none" dirty="0">
              <a:solidFill>
                <a:srgbClr val="094FA4"/>
              </a:solidFill>
              <a:latin typeface="Stag Sans Book" pitchFamily="34" charset="0"/>
            </a:endParaRPr>
          </a:p>
          <a:p>
            <a:pPr marL="171450" lvl="1" indent="-169863" defTabSz="1006475">
              <a:lnSpc>
                <a:spcPct val="90000"/>
              </a:lnSpc>
              <a:spcBef>
                <a:spcPct val="30000"/>
              </a:spcBef>
            </a:pPr>
            <a:endParaRPr lang="en-US" altLang="zh-CN" sz="2400" b="0" u="none" dirty="0">
              <a:solidFill>
                <a:srgbClr val="094FA4"/>
              </a:solidFill>
              <a:latin typeface="Stag Sans Book" pitchFamily="34" charset="0"/>
            </a:endParaRPr>
          </a:p>
          <a:p>
            <a:pPr marL="171450" lvl="1" indent="-169863" defTabSz="1006475">
              <a:lnSpc>
                <a:spcPct val="90000"/>
              </a:lnSpc>
              <a:spcBef>
                <a:spcPct val="30000"/>
              </a:spcBef>
            </a:pPr>
            <a:endParaRPr lang="en-US" altLang="zh-CN" sz="1600" b="0" u="none" dirty="0">
              <a:solidFill>
                <a:srgbClr val="094FA4"/>
              </a:solidFill>
              <a:latin typeface="Stag Sans Book" pitchFamily="34" charset="0"/>
            </a:endParaRPr>
          </a:p>
        </p:txBody>
      </p:sp>
      <p:sp>
        <p:nvSpPr>
          <p:cNvPr id="6149" name="Slide Number Placeholder 2"/>
          <p:cNvSpPr txBox="1">
            <a:spLocks noGrp="1"/>
          </p:cNvSpPr>
          <p:nvPr/>
        </p:nvSpPr>
        <p:spPr bwMode="auto">
          <a:xfrm>
            <a:off x="6729413" y="6483350"/>
            <a:ext cx="2133600" cy="142875"/>
          </a:xfrm>
          <a:prstGeom prst="rect">
            <a:avLst/>
          </a:prstGeom>
          <a:noFill/>
          <a:ln w="9525" algn="ctr">
            <a:noFill/>
            <a:miter lim="800000"/>
            <a:headEnd/>
            <a:tailEnd/>
          </a:ln>
        </p:spPr>
        <p:txBody>
          <a:bodyPr lIns="0" tIns="0" rIns="0" bIns="0"/>
          <a:lstStyle/>
          <a:p>
            <a:pPr algn="r" defTabSz="914400"/>
            <a:fld id="{8B29228E-7330-41F3-8FAF-260645718028}" type="slidenum">
              <a:rPr lang="es-ES" altLang="zh-TW" sz="900" b="0" u="none">
                <a:solidFill>
                  <a:srgbClr val="094FA4"/>
                </a:solidFill>
                <a:latin typeface="Stag Sans Light" pitchFamily="34" charset="0"/>
              </a:rPr>
              <a:pPr algn="r" defTabSz="914400"/>
              <a:t>8</a:t>
            </a:fld>
            <a:endParaRPr lang="es-ES" altLang="zh-TW" sz="900" b="0" u="none">
              <a:solidFill>
                <a:srgbClr val="094FA4"/>
              </a:solidFill>
              <a:latin typeface="Stag Sans Light" pitchFamily="34" charset="0"/>
            </a:endParaRPr>
          </a:p>
        </p:txBody>
      </p:sp>
      <p:sp>
        <p:nvSpPr>
          <p:cNvPr id="6" name="Rectangle 5"/>
          <p:cNvSpPr/>
          <p:nvPr/>
        </p:nvSpPr>
        <p:spPr>
          <a:xfrm>
            <a:off x="334978" y="0"/>
            <a:ext cx="2833735" cy="525101"/>
          </a:xfrm>
          <a:prstGeom prst="rect">
            <a:avLst/>
          </a:prstGeom>
          <a:solidFill>
            <a:schemeClr val="bg1"/>
          </a:solidFill>
          <a:ln>
            <a:noFill/>
          </a:ln>
          <a:effectLst>
            <a:outerShdw blurRad="40000" dist="23000" dir="5400000" rotWithShape="0">
              <a:schemeClr val="bg1">
                <a:alpha val="35000"/>
              </a:scheme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170" name="Object 2" hidden="1"/>
          <p:cNvGraphicFramePr>
            <a:graphicFrameLocks noChangeAspect="1"/>
          </p:cNvGraphicFramePr>
          <p:nvPr/>
        </p:nvGraphicFramePr>
        <p:xfrm>
          <a:off x="0" y="0"/>
          <a:ext cx="158750" cy="158750"/>
        </p:xfrm>
        <a:graphic>
          <a:graphicData uri="http://schemas.openxmlformats.org/presentationml/2006/ole">
            <p:oleObj spid="_x0000_s7170" name="think-cell Slide" r:id="rId6" imgW="360" imgH="360" progId="">
              <p:embed/>
            </p:oleObj>
          </a:graphicData>
        </a:graphic>
      </p:graphicFrame>
      <p:sp>
        <p:nvSpPr>
          <p:cNvPr id="7171" name="Rectangle 6"/>
          <p:cNvSpPr>
            <a:spLocks noGrp="1" noChangeArrowheads="1"/>
          </p:cNvSpPr>
          <p:nvPr>
            <p:ph type="title" idx="4294967295"/>
            <p:custDataLst>
              <p:tags r:id="rId2"/>
            </p:custDataLst>
          </p:nvPr>
        </p:nvSpPr>
        <p:spPr bwMode="gray">
          <a:xfrm>
            <a:off x="404813" y="569913"/>
            <a:ext cx="8405812" cy="733425"/>
          </a:xfrm>
          <a:noFill/>
        </p:spPr>
        <p:txBody>
          <a:bodyPr/>
          <a:lstStyle/>
          <a:p>
            <a:pPr eaLnBrk="1" hangingPunct="1"/>
            <a:r>
              <a:rPr lang="es-ES_tradnl" altLang="zh-TW" sz="3600" smtClean="0">
                <a:ea typeface="ＭＳ Ｐゴシック" pitchFamily="34" charset="-128"/>
              </a:rPr>
              <a:t>Summary of Contributions of the paper:</a:t>
            </a:r>
          </a:p>
        </p:txBody>
      </p:sp>
      <p:sp>
        <p:nvSpPr>
          <p:cNvPr id="7172" name="Text Box 3"/>
          <p:cNvSpPr txBox="1">
            <a:spLocks noChangeArrowheads="1"/>
          </p:cNvSpPr>
          <p:nvPr>
            <p:custDataLst>
              <p:tags r:id="rId3"/>
            </p:custDataLst>
          </p:nvPr>
        </p:nvSpPr>
        <p:spPr bwMode="gray">
          <a:xfrm>
            <a:off x="314325" y="1576388"/>
            <a:ext cx="8439150" cy="1452562"/>
          </a:xfrm>
          <a:prstGeom prst="rect">
            <a:avLst/>
          </a:prstGeom>
          <a:noFill/>
          <a:ln w="6350" algn="ctr">
            <a:noFill/>
            <a:miter lim="800000"/>
            <a:headEnd/>
            <a:tailEnd/>
          </a:ln>
        </p:spPr>
        <p:txBody>
          <a:bodyPr lIns="0" tIns="0" rIns="0" bIns="0"/>
          <a:lstStyle/>
          <a:p>
            <a:pPr marL="344488" lvl="1" indent="-342900" defTabSz="1006475">
              <a:lnSpc>
                <a:spcPct val="90000"/>
              </a:lnSpc>
              <a:spcBef>
                <a:spcPct val="30000"/>
              </a:spcBef>
            </a:pPr>
            <a:r>
              <a:rPr lang="en-US" altLang="zh-CN" sz="3200" b="0" u="none" dirty="0">
                <a:solidFill>
                  <a:srgbClr val="094FA4"/>
                </a:solidFill>
                <a:latin typeface="Stag Sans Book" pitchFamily="34" charset="0"/>
              </a:rPr>
              <a:t>The paper is an important contribution to HK’s real estate research</a:t>
            </a:r>
          </a:p>
          <a:p>
            <a:pPr marL="344488" lvl="1" indent="-342900" defTabSz="1006475">
              <a:lnSpc>
                <a:spcPct val="90000"/>
              </a:lnSpc>
              <a:spcBef>
                <a:spcPct val="30000"/>
              </a:spcBef>
              <a:buFontTx/>
              <a:buChar char="•"/>
            </a:pPr>
            <a:r>
              <a:rPr lang="en-US" altLang="zh-CN" sz="2400" b="0" u="none" dirty="0">
                <a:solidFill>
                  <a:srgbClr val="094FA4"/>
                </a:solidFill>
                <a:latin typeface="Stag Sans Book" pitchFamily="34" charset="0"/>
              </a:rPr>
              <a:t>Explores the interesting question of whether there is a bunching, and find strong evidence</a:t>
            </a:r>
          </a:p>
          <a:p>
            <a:pPr marL="344488" lvl="1" indent="-342900" defTabSz="1006475">
              <a:lnSpc>
                <a:spcPct val="90000"/>
              </a:lnSpc>
              <a:spcBef>
                <a:spcPct val="30000"/>
              </a:spcBef>
              <a:buFontTx/>
              <a:buChar char="•"/>
            </a:pPr>
            <a:r>
              <a:rPr lang="en-US" altLang="zh-CN" sz="2400" b="0" u="none" dirty="0">
                <a:solidFill>
                  <a:srgbClr val="094FA4"/>
                </a:solidFill>
                <a:latin typeface="Stag Sans Book" pitchFamily="34" charset="0"/>
              </a:rPr>
              <a:t>Explores the </a:t>
            </a:r>
            <a:r>
              <a:rPr lang="en-US" altLang="zh-CN" sz="2400" b="0" u="none" dirty="0" err="1">
                <a:solidFill>
                  <a:srgbClr val="094FA4"/>
                </a:solidFill>
                <a:latin typeface="Stag Sans Book" pitchFamily="34" charset="0"/>
              </a:rPr>
              <a:t>underpricing</a:t>
            </a:r>
            <a:r>
              <a:rPr lang="en-US" altLang="zh-CN" sz="2400" b="0" u="none" dirty="0">
                <a:solidFill>
                  <a:srgbClr val="094FA4"/>
                </a:solidFill>
                <a:latin typeface="Stag Sans Book" pitchFamily="34" charset="0"/>
              </a:rPr>
              <a:t> due to the nonlinear stamp duty scheme, and find weak evidence</a:t>
            </a:r>
          </a:p>
          <a:p>
            <a:pPr marL="344488" lvl="1" indent="-342900" defTabSz="1006475">
              <a:lnSpc>
                <a:spcPct val="90000"/>
              </a:lnSpc>
              <a:spcBef>
                <a:spcPct val="30000"/>
              </a:spcBef>
              <a:buFontTx/>
              <a:buChar char="•"/>
            </a:pPr>
            <a:r>
              <a:rPr lang="en-US" altLang="zh-CN" sz="2400" b="0" u="none" dirty="0">
                <a:solidFill>
                  <a:srgbClr val="094FA4"/>
                </a:solidFill>
                <a:latin typeface="Stag Sans Book" pitchFamily="34" charset="0"/>
              </a:rPr>
              <a:t>The paper may have important policy implications: it can help the HK government optimize its non-linear SD scheme, in order to best avoid bunching/tax avoidance behavior</a:t>
            </a:r>
          </a:p>
          <a:p>
            <a:pPr marL="344488" lvl="1" indent="-342900" defTabSz="1006475">
              <a:lnSpc>
                <a:spcPct val="90000"/>
              </a:lnSpc>
              <a:spcBef>
                <a:spcPct val="30000"/>
              </a:spcBef>
              <a:buFontTx/>
              <a:buChar char="•"/>
            </a:pPr>
            <a:endParaRPr lang="en-US" altLang="zh-CN" sz="1600" b="0" u="none" dirty="0">
              <a:solidFill>
                <a:srgbClr val="094FA4"/>
              </a:solidFill>
              <a:latin typeface="Stag Sans Book" pitchFamily="34" charset="0"/>
            </a:endParaRPr>
          </a:p>
        </p:txBody>
      </p:sp>
      <p:sp>
        <p:nvSpPr>
          <p:cNvPr id="7173" name="Slide Number Placeholder 2"/>
          <p:cNvSpPr txBox="1">
            <a:spLocks noGrp="1"/>
          </p:cNvSpPr>
          <p:nvPr/>
        </p:nvSpPr>
        <p:spPr bwMode="auto">
          <a:xfrm>
            <a:off x="6729413" y="6483350"/>
            <a:ext cx="2133600" cy="142875"/>
          </a:xfrm>
          <a:prstGeom prst="rect">
            <a:avLst/>
          </a:prstGeom>
          <a:noFill/>
          <a:ln w="9525" algn="ctr">
            <a:noFill/>
            <a:miter lim="800000"/>
            <a:headEnd/>
            <a:tailEnd/>
          </a:ln>
        </p:spPr>
        <p:txBody>
          <a:bodyPr lIns="0" tIns="0" rIns="0" bIns="0"/>
          <a:lstStyle/>
          <a:p>
            <a:pPr algn="r" defTabSz="914400"/>
            <a:fld id="{B09A877F-BB9E-4627-A6B4-D4582A621199}" type="slidenum">
              <a:rPr lang="es-ES" altLang="zh-TW" sz="900" b="0" u="none">
                <a:solidFill>
                  <a:srgbClr val="094FA4"/>
                </a:solidFill>
                <a:latin typeface="Stag Sans Light" pitchFamily="34" charset="0"/>
              </a:rPr>
              <a:pPr algn="r" defTabSz="914400"/>
              <a:t>9</a:t>
            </a:fld>
            <a:endParaRPr lang="es-ES" altLang="zh-TW" sz="900" b="0" u="none">
              <a:solidFill>
                <a:srgbClr val="094FA4"/>
              </a:solidFill>
              <a:latin typeface="Stag Sans Light" pitchFamily="34" charset="0"/>
            </a:endParaRPr>
          </a:p>
        </p:txBody>
      </p:sp>
      <p:sp>
        <p:nvSpPr>
          <p:cNvPr id="6" name="Rectangle 5"/>
          <p:cNvSpPr/>
          <p:nvPr/>
        </p:nvSpPr>
        <p:spPr>
          <a:xfrm>
            <a:off x="334978" y="0"/>
            <a:ext cx="2833735" cy="814812"/>
          </a:xfrm>
          <a:prstGeom prst="rect">
            <a:avLst/>
          </a:prstGeom>
          <a:solidFill>
            <a:schemeClr val="bg1"/>
          </a:solidFill>
          <a:ln>
            <a:noFill/>
          </a:ln>
          <a:effectLst>
            <a:outerShdw blurRad="40000" dist="23000" dir="5400000" rotWithShape="0">
              <a:schemeClr val="bg1">
                <a:alpha val="35000"/>
              </a:scheme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172">
                                            <p:txEl>
                                              <p:pRg st="1" end="1"/>
                                            </p:txEl>
                                          </p:spTgt>
                                        </p:tgtEl>
                                        <p:attrNameLst>
                                          <p:attrName>style.visibility</p:attrName>
                                        </p:attrNameLst>
                                      </p:cBhvr>
                                      <p:to>
                                        <p:strVal val="visible"/>
                                      </p:to>
                                    </p:set>
                                    <p:animEffect transition="in" filter="blinds(horizontal)">
                                      <p:cBhvr>
                                        <p:cTn id="7" dur="500"/>
                                        <p:tgtEl>
                                          <p:spTgt spid="717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172">
                                            <p:txEl>
                                              <p:pRg st="2" end="2"/>
                                            </p:txEl>
                                          </p:spTgt>
                                        </p:tgtEl>
                                        <p:attrNameLst>
                                          <p:attrName>style.visibility</p:attrName>
                                        </p:attrNameLst>
                                      </p:cBhvr>
                                      <p:to>
                                        <p:strVal val="visible"/>
                                      </p:to>
                                    </p:set>
                                    <p:animEffect transition="in" filter="blinds(horizontal)">
                                      <p:cBhvr>
                                        <p:cTn id="12" dur="500"/>
                                        <p:tgtEl>
                                          <p:spTgt spid="717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172">
                                            <p:txEl>
                                              <p:pRg st="3" end="3"/>
                                            </p:txEl>
                                          </p:spTgt>
                                        </p:tgtEl>
                                        <p:attrNameLst>
                                          <p:attrName>style.visibility</p:attrName>
                                        </p:attrNameLst>
                                      </p:cBhvr>
                                      <p:to>
                                        <p:strVal val="visible"/>
                                      </p:to>
                                    </p:set>
                                    <p:animEffect transition="in" filter="blinds(horizontal)">
                                      <p:cBhvr>
                                        <p:cTn id="17" dur="500"/>
                                        <p:tgtEl>
                                          <p:spTgt spid="717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QugnJQEEAUGN1Z0Uo6CaQw"/>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pMducrSNDUOgXUY_qan2qw"/>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QugnJQEEAUGN1Z0Uo6CaQw"/>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pMducrSNDUOgXUY_qan2qw"/>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QugnJQEEAUGN1Z0Uo6CaQw"/>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pMducrSNDUOgXUY_qan2qw"/>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QugnJQEEAUGN1Z0Uo6CaQw"/>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QugnJQEEAUGN1Z0Uo6CaQw"/>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QugnJQEEAUGN1Z0Uo6CaQw"/>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pMducrSNDUOgXUY_qan2qw"/>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QugnJQEEAUGN1Z0Uo6CaQ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pMducrSNDUOgXUY_qan2qw"/>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pMducrSNDUOgXUY_qan2qw"/>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QugnJQEEAUGN1Z0Uo6CaQw"/>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pMducrSNDUOgXUY_qan2qw"/>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QugnJQEEAUGN1Z0Uo6CaQw"/>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pMducrSNDUOgXUY_qan2q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QugnJQEEAUGN1Z0Uo6CaQw"/>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pMducrSNDUOgXUY_qan2q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QugnJQEEAUGN1Z0Uo6CaQw"/>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pMducrSNDUOgXUY_qan2qw"/>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QugnJQEEAUGN1Z0Uo6CaQw"/>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pMducrSNDUOgXUY_qan2qw"/>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QugnJQEEAUGN1Z0Uo6CaQw"/>
</p:tagLst>
</file>

<file path=ppt/theme/theme1.xml><?xml version="1.0" encoding="utf-8"?>
<a:theme xmlns:a="http://schemas.openxmlformats.org/drawingml/2006/main" name="2_Tema de Office">
  <a:themeElements>
    <a:clrScheme name="2_Tema de Office 1">
      <a:dk1>
        <a:srgbClr val="094FA4"/>
      </a:dk1>
      <a:lt1>
        <a:srgbClr val="FFFFFF"/>
      </a:lt1>
      <a:dk2>
        <a:srgbClr val="89D1F2"/>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3EB6B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2_Tema d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2_Tema de Office 2">
        <a:dk1>
          <a:srgbClr val="094FA4"/>
        </a:dk1>
        <a:lt1>
          <a:srgbClr val="FFFFFF"/>
        </a:lt1>
        <a:dk2>
          <a:srgbClr val="89D1F3"/>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C8175E"/>
        </a:folHlink>
      </a:clrScheme>
      <a:clrMap bg1="lt1" tx1="dk1" bg2="lt2" tx2="dk2" accent1="accent1" accent2="accent2" accent3="accent3" accent4="accent4" accent5="accent5" accent6="accent6" hlink="hlink" folHlink="folHlink"/>
    </a:extraClrScheme>
    <a:extraClrScheme>
      <a:clrScheme name="2_Tema d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2_Tema de Office 2">
        <a:dk1>
          <a:srgbClr val="094FA4"/>
        </a:dk1>
        <a:lt1>
          <a:srgbClr val="FFFFFF"/>
        </a:lt1>
        <a:dk2>
          <a:srgbClr val="89D1F3"/>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C8175E"/>
        </a:folHlink>
      </a:clrScheme>
      <a:clrMap bg1="lt1" tx1="dk1" bg2="lt2" tx2="dk2" accent1="accent1" accent2="accent2" accent3="accent3" accent4="accent4" accent5="accent5" accent6="accent6" hlink="hlink" folHlink="folHlink"/>
    </a:extraClrScheme>
    <a:extraClrScheme>
      <a:clrScheme name="2_Tema de Office 3">
        <a:dk1>
          <a:srgbClr val="094FA4"/>
        </a:dk1>
        <a:lt1>
          <a:srgbClr val="FFFFFF"/>
        </a:lt1>
        <a:dk2>
          <a:srgbClr val="88D1F2"/>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3EB6BB"/>
        </a:folHlink>
      </a:clrScheme>
      <a:clrMap bg1="lt1" tx1="dk1" bg2="lt2" tx2="dk2" accent1="accent1" accent2="accent2" accent3="accent3" accent4="accent4" accent5="accent5" accent6="accent6" hlink="hlink" folHlink="folHlink"/>
    </a:extraClrScheme>
    <a:extraClrScheme>
      <a:clrScheme name="2_Tema de Office 1">
        <a:dk1>
          <a:srgbClr val="094FA4"/>
        </a:dk1>
        <a:lt1>
          <a:srgbClr val="FFFFFF"/>
        </a:lt1>
        <a:dk2>
          <a:srgbClr val="89D1F2"/>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3EB6B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2_Tema de Office 1">
    <a:dk1>
      <a:srgbClr val="094FA4"/>
    </a:dk1>
    <a:lt1>
      <a:srgbClr val="FFFFFF"/>
    </a:lt1>
    <a:dk2>
      <a:srgbClr val="89D1F2"/>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3EB6B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28452</TotalTime>
  <Words>1048</Words>
  <Application>Microsoft Office PowerPoint</Application>
  <PresentationFormat>On-screen Show (4:3)</PresentationFormat>
  <Paragraphs>149</Paragraphs>
  <Slides>15</Slides>
  <Notes>15</Notes>
  <HiddenSlides>0</HiddenSlides>
  <MMClips>0</MMClips>
  <ScaleCrop>false</ScaleCrop>
  <HeadingPairs>
    <vt:vector size="6" baseType="variant">
      <vt:variant>
        <vt:lpstr>Theme</vt:lpstr>
      </vt:variant>
      <vt:variant>
        <vt:i4>2</vt:i4>
      </vt:variant>
      <vt:variant>
        <vt:lpstr>Embedded OLE Servers</vt:lpstr>
      </vt:variant>
      <vt:variant>
        <vt:i4>2</vt:i4>
      </vt:variant>
      <vt:variant>
        <vt:lpstr>Slide Titles</vt:lpstr>
      </vt:variant>
      <vt:variant>
        <vt:i4>15</vt:i4>
      </vt:variant>
    </vt:vector>
  </HeadingPairs>
  <TitlesOfParts>
    <vt:vector size="19" baseType="lpstr">
      <vt:lpstr>2_Tema de Office</vt:lpstr>
      <vt:lpstr>Custom Design</vt:lpstr>
      <vt:lpstr>think-cell Slide</vt:lpstr>
      <vt:lpstr>Equation</vt:lpstr>
      <vt:lpstr>Slide 1</vt:lpstr>
      <vt:lpstr>Ｃｏｎｔｅｎｔ</vt:lpstr>
      <vt:lpstr>The paper’s motivations</vt:lpstr>
      <vt:lpstr>Literature of bunching-1</vt:lpstr>
      <vt:lpstr>Literature of bunching-2</vt:lpstr>
      <vt:lpstr>Main contribution 1: bunching evidence</vt:lpstr>
      <vt:lpstr>Main contribution 2: weak underpricing evidence (1)</vt:lpstr>
      <vt:lpstr>Main contribution 2: weak underpricing evidence (2)</vt:lpstr>
      <vt:lpstr>Summary of Contributions of the paper:</vt:lpstr>
      <vt:lpstr>Hong Kong Stamp Duty schemes 1</vt:lpstr>
      <vt:lpstr>Hong Kong Stamp Duty schemes 2</vt:lpstr>
      <vt:lpstr>Main comments/suggestions 1</vt:lpstr>
      <vt:lpstr>Main comments/suggestions</vt:lpstr>
      <vt:lpstr>Minor comments/suggestions</vt:lpstr>
      <vt:lpstr>Slide 15</vt:lpstr>
    </vt:vector>
  </TitlesOfParts>
  <Company>The Brand Union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Matt</dc:creator>
  <cp:lastModifiedBy>u550092</cp:lastModifiedBy>
  <cp:revision>1759</cp:revision>
  <cp:lastPrinted>2010-11-17T08:51:16Z</cp:lastPrinted>
  <dcterms:created xsi:type="dcterms:W3CDTF">2010-11-17T13:49:13Z</dcterms:created>
  <dcterms:modified xsi:type="dcterms:W3CDTF">2013-08-15T23:39:02Z</dcterms:modified>
</cp:coreProperties>
</file>