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7"/>
  </p:notesMasterIdLst>
  <p:handoutMasterIdLst>
    <p:handoutMasterId r:id="rId28"/>
  </p:handoutMasterIdLst>
  <p:sldIdLst>
    <p:sldId id="283" r:id="rId2"/>
    <p:sldId id="305" r:id="rId3"/>
    <p:sldId id="308" r:id="rId4"/>
    <p:sldId id="256" r:id="rId5"/>
    <p:sldId id="310" r:id="rId6"/>
    <p:sldId id="306" r:id="rId7"/>
    <p:sldId id="284" r:id="rId8"/>
    <p:sldId id="300" r:id="rId9"/>
    <p:sldId id="266" r:id="rId10"/>
    <p:sldId id="271" r:id="rId11"/>
    <p:sldId id="285" r:id="rId12"/>
    <p:sldId id="286" r:id="rId13"/>
    <p:sldId id="301" r:id="rId14"/>
    <p:sldId id="299" r:id="rId15"/>
    <p:sldId id="272" r:id="rId16"/>
    <p:sldId id="287" r:id="rId17"/>
    <p:sldId id="289" r:id="rId18"/>
    <p:sldId id="290" r:id="rId19"/>
    <p:sldId id="302" r:id="rId20"/>
    <p:sldId id="303" r:id="rId21"/>
    <p:sldId id="304" r:id="rId22"/>
    <p:sldId id="293" r:id="rId23"/>
    <p:sldId id="294" r:id="rId24"/>
    <p:sldId id="296" r:id="rId25"/>
    <p:sldId id="298" r:id="rId2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bizdean" initials="b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2" scaleToFitPaper="1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272" autoAdjust="0"/>
    <p:restoredTop sz="81608" autoAdjust="0"/>
  </p:normalViewPr>
  <p:slideViewPr>
    <p:cSldViewPr>
      <p:cViewPr>
        <p:scale>
          <a:sx n="70" d="100"/>
          <a:sy n="70" d="100"/>
        </p:scale>
        <p:origin x="-1733" y="-115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309" d="100"/>
        <a:sy n="309" d="100"/>
      </p:scale>
      <p:origin x="0" y="803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bizqw\AppData\Local\Microsoft\Windows\Temporary%20Internet%20Files\Content.Outlook\2EUUX532\rawsample%20(3)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SG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Sheet3!$C$2</c:f>
              <c:strCache>
                <c:ptCount val="1"/>
                <c:pt idx="0">
                  <c:v>Project-specific flipper purchase level</c:v>
                </c:pt>
              </c:strCache>
            </c:strRef>
          </c:tx>
          <c:cat>
            <c:numRef>
              <c:f>Sheet3!$A$3:$A$15</c:f>
              <c:numCache>
                <c:formatCode>General</c:formatCode>
                <c:ptCount val="13"/>
                <c:pt idx="0">
                  <c:v>1995</c:v>
                </c:pt>
                <c:pt idx="1">
                  <c:v>1996</c:v>
                </c:pt>
                <c:pt idx="2">
                  <c:v>1997</c:v>
                </c:pt>
                <c:pt idx="3">
                  <c:v>1998</c:v>
                </c:pt>
                <c:pt idx="4">
                  <c:v>1999</c:v>
                </c:pt>
                <c:pt idx="5">
                  <c:v>2000</c:v>
                </c:pt>
                <c:pt idx="6">
                  <c:v>2001</c:v>
                </c:pt>
                <c:pt idx="7">
                  <c:v>2002</c:v>
                </c:pt>
                <c:pt idx="8">
                  <c:v>2003</c:v>
                </c:pt>
                <c:pt idx="9">
                  <c:v>2004</c:v>
                </c:pt>
                <c:pt idx="10">
                  <c:v>2005</c:v>
                </c:pt>
                <c:pt idx="11">
                  <c:v>2006</c:v>
                </c:pt>
                <c:pt idx="12">
                  <c:v>2007</c:v>
                </c:pt>
              </c:numCache>
            </c:numRef>
          </c:cat>
          <c:val>
            <c:numRef>
              <c:f>Sheet3!$C$3:$C$15</c:f>
              <c:numCache>
                <c:formatCode>0%</c:formatCode>
                <c:ptCount val="13"/>
                <c:pt idx="0">
                  <c:v>0.03</c:v>
                </c:pt>
                <c:pt idx="1">
                  <c:v>0.03</c:v>
                </c:pt>
                <c:pt idx="2">
                  <c:v>0.01</c:v>
                </c:pt>
                <c:pt idx="3">
                  <c:v>0.01</c:v>
                </c:pt>
                <c:pt idx="4">
                  <c:v>0.02</c:v>
                </c:pt>
                <c:pt idx="5">
                  <c:v>0</c:v>
                </c:pt>
                <c:pt idx="6">
                  <c:v>0</c:v>
                </c:pt>
                <c:pt idx="7">
                  <c:v>0.01</c:v>
                </c:pt>
                <c:pt idx="8">
                  <c:v>0.02</c:v>
                </c:pt>
                <c:pt idx="9">
                  <c:v>0.03</c:v>
                </c:pt>
                <c:pt idx="10">
                  <c:v>7.0000000000000007E-2</c:v>
                </c:pt>
                <c:pt idx="11">
                  <c:v>0.12</c:v>
                </c:pt>
                <c:pt idx="12">
                  <c:v>0.12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Sheet3!$D$2</c:f>
              <c:strCache>
                <c:ptCount val="1"/>
                <c:pt idx="0">
                  <c:v>Project turnover</c:v>
                </c:pt>
              </c:strCache>
            </c:strRef>
          </c:tx>
          <c:spPr>
            <a:ln>
              <a:solidFill>
                <a:srgbClr val="002060"/>
              </a:solidFill>
            </a:ln>
          </c:spPr>
          <c:marker>
            <c:symbol val="square"/>
            <c:size val="7"/>
            <c:spPr>
              <a:solidFill>
                <a:srgbClr val="002060"/>
              </a:solidFill>
              <a:ln>
                <a:solidFill>
                  <a:srgbClr val="002060"/>
                </a:solidFill>
              </a:ln>
            </c:spPr>
          </c:marker>
          <c:cat>
            <c:numRef>
              <c:f>Sheet3!$A$3:$A$15</c:f>
              <c:numCache>
                <c:formatCode>General</c:formatCode>
                <c:ptCount val="13"/>
                <c:pt idx="0">
                  <c:v>1995</c:v>
                </c:pt>
                <c:pt idx="1">
                  <c:v>1996</c:v>
                </c:pt>
                <c:pt idx="2">
                  <c:v>1997</c:v>
                </c:pt>
                <c:pt idx="3">
                  <c:v>1998</c:v>
                </c:pt>
                <c:pt idx="4">
                  <c:v>1999</c:v>
                </c:pt>
                <c:pt idx="5">
                  <c:v>2000</c:v>
                </c:pt>
                <c:pt idx="6">
                  <c:v>2001</c:v>
                </c:pt>
                <c:pt idx="7">
                  <c:v>2002</c:v>
                </c:pt>
                <c:pt idx="8">
                  <c:v>2003</c:v>
                </c:pt>
                <c:pt idx="9">
                  <c:v>2004</c:v>
                </c:pt>
                <c:pt idx="10">
                  <c:v>2005</c:v>
                </c:pt>
                <c:pt idx="11">
                  <c:v>2006</c:v>
                </c:pt>
                <c:pt idx="12">
                  <c:v>2007</c:v>
                </c:pt>
              </c:numCache>
            </c:numRef>
          </c:cat>
          <c:val>
            <c:numRef>
              <c:f>Sheet3!$D$3:$D$15</c:f>
              <c:numCache>
                <c:formatCode>0%</c:formatCode>
                <c:ptCount val="13"/>
                <c:pt idx="0">
                  <c:v>0.11</c:v>
                </c:pt>
                <c:pt idx="1">
                  <c:v>0.14000000000000001</c:v>
                </c:pt>
                <c:pt idx="2">
                  <c:v>0.08</c:v>
                </c:pt>
                <c:pt idx="3">
                  <c:v>0.08</c:v>
                </c:pt>
                <c:pt idx="4">
                  <c:v>0.16</c:v>
                </c:pt>
                <c:pt idx="5">
                  <c:v>0.08</c:v>
                </c:pt>
                <c:pt idx="6">
                  <c:v>7.0000000000000007E-2</c:v>
                </c:pt>
                <c:pt idx="7">
                  <c:v>0.11</c:v>
                </c:pt>
                <c:pt idx="8">
                  <c:v>0.06</c:v>
                </c:pt>
                <c:pt idx="9">
                  <c:v>7.0000000000000007E-2</c:v>
                </c:pt>
                <c:pt idx="10">
                  <c:v>0.09</c:v>
                </c:pt>
                <c:pt idx="11">
                  <c:v>0.14000000000000001</c:v>
                </c:pt>
                <c:pt idx="12">
                  <c:v>0.19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45610240"/>
        <c:axId val="48880960"/>
      </c:lineChart>
      <c:catAx>
        <c:axId val="14561024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48880960"/>
        <c:crosses val="autoZero"/>
        <c:auto val="1"/>
        <c:lblAlgn val="ctr"/>
        <c:lblOffset val="100"/>
        <c:noMultiLvlLbl val="0"/>
      </c:catAx>
      <c:valAx>
        <c:axId val="48880960"/>
        <c:scaling>
          <c:orientation val="minMax"/>
        </c:scaling>
        <c:delete val="0"/>
        <c:axPos val="l"/>
        <c:majorGridlines>
          <c:spPr>
            <a:ln>
              <a:noFill/>
            </a:ln>
          </c:spPr>
        </c:majorGridlines>
        <c:numFmt formatCode="0%" sourceLinked="1"/>
        <c:majorTickMark val="out"/>
        <c:minorTickMark val="none"/>
        <c:tickLblPos val="nextTo"/>
        <c:crossAx val="145610240"/>
        <c:crosses val="autoZero"/>
        <c:crossBetween val="between"/>
      </c:valAx>
    </c:plotArea>
    <c:legend>
      <c:legendPos val="b"/>
      <c:overlay val="0"/>
    </c:legend>
    <c:plotVisOnly val="1"/>
    <c:dispBlanksAs val="gap"/>
    <c:showDLblsOverMax val="0"/>
  </c:chart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091A3D-FD74-F646-A5F3-8BCEBD087763}" type="datetimeFigureOut">
              <a:rPr lang="en-US" smtClean="0"/>
              <a:pPr/>
              <a:t>8/16/2013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38A807-A0FE-BF4D-A373-5AF9A2DC4FC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425551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SG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41D210-FAAF-4AB5-AFEC-BD9272F0DDF4}" type="datetimeFigureOut">
              <a:rPr lang="en-SG" smtClean="0"/>
              <a:pPr/>
              <a:t>16/8/2013</a:t>
            </a:fld>
            <a:endParaRPr lang="en-SG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SG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S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SG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B63C4E-6F0F-42D5-810A-80C39DA65C94}" type="slidenum">
              <a:rPr lang="en-SG" smtClean="0"/>
              <a:pPr/>
              <a:t>‹#›</a:t>
            </a:fld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201078339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B63C4E-6F0F-42D5-810A-80C39DA65C94}" type="slidenum">
              <a:rPr lang="en-SG" smtClean="0"/>
              <a:pPr/>
              <a:t>3</a:t>
            </a:fld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35793753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B63C4E-6F0F-42D5-810A-80C39DA65C94}" type="slidenum">
              <a:rPr lang="en-SG" smtClean="0"/>
              <a:pPr/>
              <a:t>5</a:t>
            </a:fld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38620831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Emphasize</a:t>
            </a:r>
            <a:r>
              <a:rPr lang="en-US" baseline="0" dirty="0" smtClean="0"/>
              <a:t> on the fact that the policy mostly affects short term speculators </a:t>
            </a:r>
            <a:r>
              <a:rPr lang="en-US" baseline="0" smtClean="0"/>
              <a:t>by design</a:t>
            </a:r>
            <a:endParaRPr lang="en-S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B63C4E-6F0F-42D5-810A-80C39DA65C94}" type="slidenum">
              <a:rPr lang="en-SG" smtClean="0"/>
              <a:pPr/>
              <a:t>6</a:t>
            </a:fld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38556884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Brief on </a:t>
            </a:r>
            <a:r>
              <a:rPr lang="en-US" dirty="0" err="1" smtClean="0"/>
              <a:t>hdb</a:t>
            </a:r>
            <a:r>
              <a:rPr lang="en-US" dirty="0" smtClean="0"/>
              <a:t>, focus on private</a:t>
            </a:r>
            <a:endParaRPr lang="en-S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B63C4E-6F0F-42D5-810A-80C39DA65C94}" type="slidenum">
              <a:rPr lang="en-SG" smtClean="0"/>
              <a:pPr/>
              <a:t>7</a:t>
            </a:fld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19006202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>
              <a:lnSpc>
                <a:spcPct val="120000"/>
              </a:lnSpc>
              <a:buFont typeface="Wingdings" pitchFamily="2" charset="2"/>
              <a:buChar char="Ø"/>
            </a:pPr>
            <a:r>
              <a:rPr lang="en-US" sz="2900" u="sng" kern="1200" dirty="0" smtClean="0">
                <a:solidFill>
                  <a:schemeClr val="tx1"/>
                </a:solidFill>
                <a:latin typeface="+mn-lt"/>
                <a:ea typeface="+mn-ea"/>
                <a:cs typeface="Times New Roman" pitchFamily="18" charset="0"/>
              </a:rPr>
              <a:t>Turnover</a:t>
            </a:r>
            <a:r>
              <a:rPr lang="en-US" sz="2900" kern="1200" dirty="0" smtClean="0">
                <a:solidFill>
                  <a:schemeClr val="tx1"/>
                </a:solidFill>
                <a:latin typeface="+mn-lt"/>
                <a:ea typeface="+mn-ea"/>
                <a:cs typeface="Times New Roman" pitchFamily="18" charset="0"/>
              </a:rPr>
              <a:t>: monthly number of transactions divided by the project size</a:t>
            </a:r>
          </a:p>
          <a:p>
            <a:pPr algn="just">
              <a:lnSpc>
                <a:spcPct val="120000"/>
              </a:lnSpc>
              <a:buFont typeface="Wingdings" pitchFamily="2" charset="2"/>
              <a:buChar char="Ø"/>
            </a:pPr>
            <a:r>
              <a:rPr lang="en-US" sz="2900" u="sng" kern="1200" dirty="0" smtClean="0">
                <a:solidFill>
                  <a:schemeClr val="tx1"/>
                </a:solidFill>
                <a:latin typeface="+mn-lt"/>
                <a:ea typeface="+mn-ea"/>
                <a:cs typeface="Times New Roman" pitchFamily="18" charset="0"/>
              </a:rPr>
              <a:t>Flipper Turnover</a:t>
            </a:r>
            <a:r>
              <a:rPr lang="en-US" sz="2900" kern="1200" dirty="0" smtClean="0">
                <a:solidFill>
                  <a:schemeClr val="tx1"/>
                </a:solidFill>
                <a:latin typeface="+mn-lt"/>
                <a:ea typeface="+mn-ea"/>
                <a:cs typeface="Times New Roman" pitchFamily="18" charset="0"/>
              </a:rPr>
              <a:t>: monthly number of purchases by flippers divided by the project size</a:t>
            </a:r>
          </a:p>
          <a:p>
            <a:pPr algn="just">
              <a:lnSpc>
                <a:spcPct val="120000"/>
              </a:lnSpc>
              <a:buFont typeface="Wingdings" pitchFamily="2" charset="2"/>
              <a:buChar char="Ø"/>
            </a:pPr>
            <a:r>
              <a:rPr lang="en-US" sz="2900" u="sng" kern="1200" dirty="0" smtClean="0">
                <a:solidFill>
                  <a:schemeClr val="tx1"/>
                </a:solidFill>
                <a:latin typeface="+mn-lt"/>
                <a:ea typeface="+mn-ea"/>
                <a:cs typeface="Times New Roman" pitchFamily="18" charset="0"/>
              </a:rPr>
              <a:t>Volatility</a:t>
            </a:r>
          </a:p>
          <a:p>
            <a:pPr lvl="1" algn="just">
              <a:lnSpc>
                <a:spcPct val="120000"/>
              </a:lnSpc>
              <a:buFont typeface="Wingdings" pitchFamily="2" charset="2"/>
              <a:buChar char="Ø"/>
            </a:pPr>
            <a:r>
              <a:rPr lang="en-US" sz="2900" u="sng" kern="1200" dirty="0" smtClean="0">
                <a:solidFill>
                  <a:schemeClr val="tx1"/>
                </a:solidFill>
                <a:latin typeface="+mn-lt"/>
                <a:ea typeface="+mn-ea"/>
                <a:cs typeface="Times New Roman" pitchFamily="18" charset="0"/>
              </a:rPr>
              <a:t>Price volatility</a:t>
            </a:r>
            <a:r>
              <a:rPr lang="en-US" sz="2900" kern="1200" dirty="0" smtClean="0">
                <a:solidFill>
                  <a:schemeClr val="tx1"/>
                </a:solidFill>
                <a:latin typeface="+mn-lt"/>
                <a:ea typeface="+mn-ea"/>
                <a:cs typeface="Times New Roman" pitchFamily="18" charset="0"/>
              </a:rPr>
              <a:t>: the difference between the highest log transaction price and the lowest log transaction price (per square foot, in real terms) for a project in each month</a:t>
            </a:r>
          </a:p>
          <a:p>
            <a:pPr lvl="2" algn="just">
              <a:lnSpc>
                <a:spcPct val="120000"/>
              </a:lnSpc>
              <a:buFont typeface="Wingdings" pitchFamily="2" charset="2"/>
              <a:buChar char="Ø"/>
            </a:pPr>
            <a:r>
              <a:rPr lang="en-US" sz="2900" kern="1200" dirty="0" smtClean="0">
                <a:solidFill>
                  <a:schemeClr val="tx1"/>
                </a:solidFill>
                <a:latin typeface="+mn-lt"/>
                <a:ea typeface="+mn-ea"/>
                <a:cs typeface="Times New Roman" pitchFamily="18" charset="0"/>
              </a:rPr>
              <a:t>Control for the effect of transaction numbers on measurement bias in the price volatility regression</a:t>
            </a:r>
          </a:p>
          <a:p>
            <a:pPr algn="just">
              <a:lnSpc>
                <a:spcPct val="120000"/>
              </a:lnSpc>
              <a:buFont typeface="Wingdings" pitchFamily="2" charset="2"/>
              <a:buChar char="Ø"/>
            </a:pPr>
            <a:r>
              <a:rPr lang="en-US" sz="2900" u="sng" kern="1200" dirty="0" smtClean="0">
                <a:solidFill>
                  <a:schemeClr val="tx1"/>
                </a:solidFill>
                <a:latin typeface="+mn-lt"/>
                <a:ea typeface="+mn-ea"/>
                <a:cs typeface="Times New Roman" pitchFamily="18" charset="0"/>
              </a:rPr>
              <a:t>Underpricing dummy</a:t>
            </a:r>
            <a:r>
              <a:rPr lang="en-US" sz="2900" kern="1200" dirty="0" smtClean="0">
                <a:solidFill>
                  <a:schemeClr val="tx1"/>
                </a:solidFill>
                <a:latin typeface="+mn-lt"/>
                <a:ea typeface="+mn-ea"/>
                <a:cs typeface="Times New Roman" pitchFamily="18" charset="0"/>
              </a:rPr>
              <a:t>: =1 for presale projects in the bottom 30% in the cross-section of the project average market- and hedonics-adjusted price in any of the three months (2006:09-2006:11) prior to the policy intervention. </a:t>
            </a:r>
          </a:p>
          <a:p>
            <a:pPr algn="just">
              <a:lnSpc>
                <a:spcPct val="120000"/>
              </a:lnSpc>
              <a:buFont typeface="Wingdings" pitchFamily="2" charset="2"/>
              <a:buChar char="Ø"/>
            </a:pPr>
            <a:r>
              <a:rPr lang="en-US" sz="2900" u="sng" kern="1200" dirty="0" smtClean="0">
                <a:solidFill>
                  <a:schemeClr val="tx1"/>
                </a:solidFill>
                <a:latin typeface="+mn-lt"/>
                <a:ea typeface="+mn-ea"/>
                <a:cs typeface="Times New Roman" pitchFamily="18" charset="0"/>
              </a:rPr>
              <a:t>Pre-policy Flipper Turnover</a:t>
            </a:r>
            <a:r>
              <a:rPr lang="en-US" sz="2900" kern="1200" dirty="0" smtClean="0">
                <a:solidFill>
                  <a:schemeClr val="tx1"/>
                </a:solidFill>
                <a:latin typeface="+mn-lt"/>
                <a:ea typeface="+mn-ea"/>
                <a:cs typeface="Times New Roman" pitchFamily="18" charset="0"/>
              </a:rPr>
              <a:t>: the average flipper turnover in the three months prior to the policy intervention (2006:09-2006:11) </a:t>
            </a:r>
          </a:p>
          <a:p>
            <a:pPr algn="just">
              <a:lnSpc>
                <a:spcPct val="120000"/>
              </a:lnSpc>
              <a:buFont typeface="Wingdings" pitchFamily="2" charset="2"/>
              <a:buChar char="Ø"/>
            </a:pPr>
            <a:r>
              <a:rPr lang="en-US" sz="2900" kern="1200" dirty="0" smtClean="0">
                <a:solidFill>
                  <a:schemeClr val="tx1"/>
                </a:solidFill>
                <a:latin typeface="+mn-lt"/>
                <a:ea typeface="+mn-ea"/>
                <a:cs typeface="Times New Roman" pitchFamily="18" charset="0"/>
              </a:rPr>
              <a:t>Other controls in the volatility regression also include: lagged Turnover, Flipper turnover.</a:t>
            </a:r>
          </a:p>
          <a:p>
            <a:pPr algn="just">
              <a:lnSpc>
                <a:spcPct val="120000"/>
              </a:lnSpc>
              <a:buFont typeface="Wingdings" pitchFamily="2" charset="2"/>
              <a:buChar char="Ø"/>
            </a:pPr>
            <a:r>
              <a:rPr lang="en-US" sz="2900" kern="1200" dirty="0" smtClean="0">
                <a:solidFill>
                  <a:schemeClr val="tx1"/>
                </a:solidFill>
                <a:latin typeface="+mn-lt"/>
                <a:ea typeface="+mn-ea"/>
                <a:cs typeface="Times New Roman" pitchFamily="18" charset="0"/>
              </a:rPr>
              <a:t>In all regressions, we exclude the policy month (2006:12) for cleaner identification.</a:t>
            </a:r>
          </a:p>
          <a:p>
            <a:endParaRPr lang="en-S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B63C4E-6F0F-42D5-810A-80C39DA65C94}" type="slidenum">
              <a:rPr lang="en-SG" smtClean="0"/>
              <a:pPr/>
              <a:t>15</a:t>
            </a:fld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40743405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algn="just">
              <a:buFont typeface="Wingdings" pitchFamily="2" charset="2"/>
              <a:buChar char="Ø"/>
            </a:pP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Table 1 shows that presale turnover drops more (relative to the spot market) following the policy change. </a:t>
            </a:r>
          </a:p>
          <a:p>
            <a:pPr lvl="0" algn="just">
              <a:buFont typeface="Wingdings" pitchFamily="2" charset="2"/>
              <a:buChar char="Ø"/>
            </a:pPr>
            <a:endParaRPr lang="en-US" sz="22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>
              <a:buFont typeface="Wingdings" pitchFamily="2" charset="2"/>
              <a:buChar char="Ø"/>
            </a:pP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Furthermore, the drop in presale turnover is primarily due to the response of flippers, </a:t>
            </a:r>
          </a:p>
          <a:p>
            <a:pPr lvl="1" algn="just">
              <a:buFont typeface="Wingdings" pitchFamily="2" charset="2"/>
              <a:buChar char="Ø"/>
            </a:pP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the coefficient on BSD x presale becomes insignificant after we control for the flipper turnover change around BSD.</a:t>
            </a:r>
          </a:p>
          <a:p>
            <a:pPr lvl="1" algn="just">
              <a:buFont typeface="Wingdings" pitchFamily="2" charset="2"/>
              <a:buChar char="Ø"/>
            </a:pP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Implications: higher transaction tax deter </a:t>
            </a:r>
            <a:r>
              <a:rPr lang="en-US" sz="1800" i="1" dirty="0" smtClean="0">
                <a:latin typeface="Times New Roman" pitchFamily="18" charset="0"/>
                <a:cs typeface="Times New Roman" pitchFamily="18" charset="0"/>
              </a:rPr>
              <a:t>primarily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short-term speculation</a:t>
            </a:r>
            <a:endParaRPr lang="en-SG" dirty="0" smtClean="0"/>
          </a:p>
          <a:p>
            <a:endParaRPr lang="en-S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B63C4E-6F0F-42D5-810A-80C39DA65C94}" type="slidenum">
              <a:rPr lang="en-SG" smtClean="0"/>
              <a:pPr/>
              <a:t>16</a:t>
            </a:fld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27079427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B63C4E-6F0F-42D5-810A-80C39DA65C94}" type="slidenum">
              <a:rPr lang="en-SG" smtClean="0"/>
              <a:pPr/>
              <a:t>18</a:t>
            </a:fld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26586778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6841D5-C107-498C-BD1F-40128593FA80}" type="datetime1">
              <a:rPr lang="en-SG" smtClean="0"/>
              <a:t>16/8/2013</a:t>
            </a:fld>
            <a:endParaRPr lang="en-SG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42639-68C4-49D8-A784-D6DDDDE4D14F}" type="slidenum">
              <a:rPr lang="en-SG" smtClean="0"/>
              <a:pPr/>
              <a:t>‹#›</a:t>
            </a:fld>
            <a:endParaRPr lang="en-SG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60F08F-807B-4365-AB1B-1157B533BCF8}" type="datetime1">
              <a:rPr lang="en-SG" smtClean="0"/>
              <a:t>16/8/2013</a:t>
            </a:fld>
            <a:endParaRPr lang="en-SG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42639-68C4-49D8-A784-D6DDDDE4D14F}" type="slidenum">
              <a:rPr lang="en-SG" smtClean="0"/>
              <a:pPr/>
              <a:t>‹#›</a:t>
            </a:fld>
            <a:endParaRPr lang="en-SG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7A8B3-C3FC-4277-AA83-D568DB7E5F49}" type="datetime1">
              <a:rPr lang="en-SG" smtClean="0"/>
              <a:t>16/8/2013</a:t>
            </a:fld>
            <a:endParaRPr lang="en-SG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42639-68C4-49D8-A784-D6DDDDE4D14F}" type="slidenum">
              <a:rPr lang="en-SG" smtClean="0"/>
              <a:pPr/>
              <a:t>‹#›</a:t>
            </a:fld>
            <a:endParaRPr lang="en-SG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D4EBF-5A0C-4860-94DD-A5805BDDD26B}" type="datetime1">
              <a:rPr lang="en-SG" smtClean="0"/>
              <a:t>16/8/2013</a:t>
            </a:fld>
            <a:endParaRPr lang="en-SG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42639-68C4-49D8-A784-D6DDDDE4D14F}" type="slidenum">
              <a:rPr lang="en-SG" smtClean="0"/>
              <a:pPr/>
              <a:t>‹#›</a:t>
            </a:fld>
            <a:endParaRPr lang="en-SG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EB8F39-E28E-4749-B5FF-8C43B80B703D}" type="datetime1">
              <a:rPr lang="en-SG" smtClean="0"/>
              <a:t>16/8/2013</a:t>
            </a:fld>
            <a:endParaRPr lang="en-SG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42639-68C4-49D8-A784-D6DDDDE4D14F}" type="slidenum">
              <a:rPr lang="en-SG" smtClean="0"/>
              <a:pPr/>
              <a:t>‹#›</a:t>
            </a:fld>
            <a:endParaRPr lang="en-SG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C4F2D-639F-403E-A902-C95215C4DB88}" type="datetime1">
              <a:rPr lang="en-SG" smtClean="0"/>
              <a:t>16/8/2013</a:t>
            </a:fld>
            <a:endParaRPr lang="en-SG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42639-68C4-49D8-A784-D6DDDDE4D14F}" type="slidenum">
              <a:rPr lang="en-SG" smtClean="0"/>
              <a:pPr/>
              <a:t>‹#›</a:t>
            </a:fld>
            <a:endParaRPr lang="en-SG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83560-6DB1-425E-B476-D97513C4FA6C}" type="datetime1">
              <a:rPr lang="en-SG" smtClean="0"/>
              <a:t>16/8/2013</a:t>
            </a:fld>
            <a:endParaRPr lang="en-SG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42639-68C4-49D8-A784-D6DDDDE4D14F}" type="slidenum">
              <a:rPr lang="en-SG" smtClean="0"/>
              <a:pPr/>
              <a:t>‹#›</a:t>
            </a:fld>
            <a:endParaRPr lang="en-SG" dirty="0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C52C5-60BC-4B86-9CE9-053A3DE37CB5}" type="datetime1">
              <a:rPr lang="en-SG" smtClean="0"/>
              <a:t>16/8/2013</a:t>
            </a:fld>
            <a:endParaRPr lang="en-SG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42639-68C4-49D8-A784-D6DDDDE4D14F}" type="slidenum">
              <a:rPr lang="en-SG" smtClean="0"/>
              <a:pPr/>
              <a:t>‹#›</a:t>
            </a:fld>
            <a:endParaRPr lang="en-SG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2122C-C010-4F46-8C82-81176CD2D7B3}" type="datetime1">
              <a:rPr lang="en-SG" smtClean="0"/>
              <a:t>16/8/2013</a:t>
            </a:fld>
            <a:endParaRPr lang="en-SG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42639-68C4-49D8-A784-D6DDDDE4D14F}" type="slidenum">
              <a:rPr lang="en-SG" smtClean="0"/>
              <a:pPr/>
              <a:t>‹#›</a:t>
            </a:fld>
            <a:endParaRPr lang="en-SG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9604F-F6DC-4CAF-9199-278D3D375EA2}" type="datetime1">
              <a:rPr lang="en-SG" smtClean="0"/>
              <a:t>16/8/2013</a:t>
            </a:fld>
            <a:endParaRPr lang="en-SG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42639-68C4-49D8-A784-D6DDDDE4D14F}" type="slidenum">
              <a:rPr lang="en-SG" smtClean="0"/>
              <a:pPr/>
              <a:t>‹#›</a:t>
            </a:fld>
            <a:endParaRPr lang="en-SG" dirty="0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4513AC-ADCB-4A60-B623-4EE64B49C5F3}" type="datetime1">
              <a:rPr lang="en-SG" smtClean="0"/>
              <a:t>16/8/2013</a:t>
            </a:fld>
            <a:endParaRPr lang="en-SG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42639-68C4-49D8-A784-D6DDDDE4D14F}" type="slidenum">
              <a:rPr lang="en-SG" smtClean="0"/>
              <a:pPr/>
              <a:t>‹#›</a:t>
            </a:fld>
            <a:endParaRPr lang="en-SG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DEFF3081-62A4-4017-A596-AB0A144B82E8}" type="datetime1">
              <a:rPr lang="en-SG" smtClean="0"/>
              <a:t>16/8/2013</a:t>
            </a:fld>
            <a:endParaRPr lang="en-SG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en-SG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10942639-68C4-49D8-A784-D6DDDDE4D14F}" type="slidenum">
              <a:rPr lang="en-SG" smtClean="0"/>
              <a:pPr/>
              <a:t>‹#›</a:t>
            </a:fld>
            <a:endParaRPr lang="en-SG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3000" b="1" dirty="0" smtClean="0"/>
              <a:t>Speculative investors and </a:t>
            </a:r>
            <a:r>
              <a:rPr lang="en-US" sz="3000" b="1" dirty="0" err="1" smtClean="0"/>
              <a:t>tobin’s</a:t>
            </a:r>
            <a:r>
              <a:rPr lang="en-US" sz="3000" b="1" dirty="0" smtClean="0"/>
              <a:t> tax in </a:t>
            </a:r>
            <a:r>
              <a:rPr lang="en-US" sz="3000" b="1" smtClean="0"/>
              <a:t>the housing market</a:t>
            </a:r>
            <a:endParaRPr lang="en-US" sz="3000" b="1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7846640" cy="1752600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tx2"/>
                </a:solidFill>
              </a:rPr>
              <a:t>Yuming Fu, Wenlan Qian and Bernard Yeung</a:t>
            </a:r>
          </a:p>
          <a:p>
            <a:r>
              <a:rPr lang="en-US" sz="2200" dirty="0" smtClean="0">
                <a:solidFill>
                  <a:schemeClr val="tx2"/>
                </a:solidFill>
              </a:rPr>
              <a:t>National University of Singapore</a:t>
            </a:r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42639-68C4-49D8-A784-D6DDDDE4D14F}" type="slidenum">
              <a:rPr lang="en-SG" smtClean="0"/>
              <a:pPr/>
              <a:t>1</a:t>
            </a:fld>
            <a:endParaRPr lang="en-SG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985986"/>
            <a:ext cx="1296144" cy="666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12" descr="chosenlogo4c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7" y="5812395"/>
            <a:ext cx="1210245" cy="6480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11751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3400" b="1" dirty="0" smtClean="0">
                <a:latin typeface="Times New Roman" pitchFamily="18" charset="0"/>
                <a:cs typeface="Times New Roman" pitchFamily="18" charset="0"/>
              </a:rPr>
              <a:t>Identification of Short-term Speculators</a:t>
            </a:r>
            <a:endParaRPr lang="en-SG" sz="3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556792"/>
            <a:ext cx="8229600" cy="4785395"/>
          </a:xfrm>
        </p:spPr>
        <p:txBody>
          <a:bodyPr>
            <a:normAutofit fontScale="92500"/>
          </a:bodyPr>
          <a:lstStyle/>
          <a:p>
            <a:pPr algn="just">
              <a:lnSpc>
                <a:spcPct val="110000"/>
              </a:lnSpc>
              <a:buFont typeface="Wingdings" pitchFamily="2" charset="2"/>
              <a:buChar char="Ø"/>
            </a:pPr>
            <a:r>
              <a:rPr lang="en-US" sz="2200" u="sng" dirty="0" smtClean="0">
                <a:latin typeface="+mj-lt"/>
                <a:cs typeface="Times New Roman" pitchFamily="18" charset="0"/>
              </a:rPr>
              <a:t>Presale purchase by flippers </a:t>
            </a:r>
            <a:r>
              <a:rPr lang="en-US" sz="2200" dirty="0" smtClean="0">
                <a:latin typeface="+mj-lt"/>
                <a:cs typeface="Times New Roman" pitchFamily="18" charset="0"/>
              </a:rPr>
              <a:t>= purchases subsequently sold before completion</a:t>
            </a:r>
          </a:p>
          <a:p>
            <a:pPr lvl="1" algn="just">
              <a:lnSpc>
                <a:spcPct val="110000"/>
              </a:lnSpc>
              <a:spcBef>
                <a:spcPts val="1224"/>
              </a:spcBef>
              <a:buFont typeface="Wingdings" pitchFamily="2" charset="2"/>
              <a:buChar char="Ø"/>
            </a:pPr>
            <a:r>
              <a:rPr lang="en-US" sz="2200" dirty="0" smtClean="0">
                <a:latin typeface="+mj-lt"/>
                <a:cs typeface="Times New Roman" pitchFamily="18" charset="0"/>
              </a:rPr>
              <a:t>Resale of uncompleted properties is a conventional indicator of speculative sentiment among market participants</a:t>
            </a:r>
          </a:p>
          <a:p>
            <a:pPr lvl="1" algn="just">
              <a:lnSpc>
                <a:spcPct val="110000"/>
              </a:lnSpc>
              <a:spcBef>
                <a:spcPts val="1224"/>
              </a:spcBef>
              <a:buFont typeface="Wingdings" pitchFamily="2" charset="2"/>
              <a:buChar char="Ø"/>
            </a:pPr>
            <a:r>
              <a:rPr lang="en-US" sz="2200" dirty="0" smtClean="0">
                <a:latin typeface="+mj-lt"/>
                <a:cs typeface="Times New Roman" pitchFamily="18" charset="0"/>
              </a:rPr>
              <a:t>Potential measurement bias: this measure of speculative activity could be influenced by the market condition at the time of TOP </a:t>
            </a:r>
          </a:p>
          <a:p>
            <a:pPr lvl="2" algn="just">
              <a:lnSpc>
                <a:spcPct val="110000"/>
              </a:lnSpc>
              <a:spcBef>
                <a:spcPts val="1224"/>
              </a:spcBef>
              <a:buFont typeface="Wingdings" pitchFamily="2" charset="2"/>
              <a:buChar char="Ø"/>
            </a:pPr>
            <a:r>
              <a:rPr lang="en-US" dirty="0" smtClean="0">
                <a:latin typeface="+mj-lt"/>
                <a:cs typeface="Times New Roman" pitchFamily="18" charset="0"/>
              </a:rPr>
              <a:t>more presale buyers would choose to exit the market early, hence show up as flippers, when the market turned more buoyant around completion time.</a:t>
            </a:r>
          </a:p>
          <a:p>
            <a:pPr lvl="2" algn="just">
              <a:lnSpc>
                <a:spcPct val="110000"/>
              </a:lnSpc>
              <a:spcBef>
                <a:spcPts val="1224"/>
              </a:spcBef>
              <a:buFont typeface="Wingdings" pitchFamily="2" charset="2"/>
              <a:buChar char="Ø"/>
            </a:pPr>
            <a:r>
              <a:rPr lang="en-US" dirty="0" smtClean="0">
                <a:latin typeface="+mj-lt"/>
                <a:cs typeface="Times New Roman" pitchFamily="18" charset="0"/>
              </a:rPr>
              <a:t>Fewer speculators would choose to exit the market when market turned more pessimistic at the time of completion</a:t>
            </a:r>
          </a:p>
          <a:p>
            <a:pPr lvl="1" algn="just">
              <a:lnSpc>
                <a:spcPct val="110000"/>
              </a:lnSpc>
              <a:buFont typeface="Wingdings" pitchFamily="2" charset="2"/>
              <a:buChar char="Ø"/>
            </a:pPr>
            <a:r>
              <a:rPr lang="en-US" dirty="0" smtClean="0">
                <a:latin typeface="+mj-lt"/>
                <a:cs typeface="Times New Roman" pitchFamily="18" charset="0"/>
              </a:rPr>
              <a:t>Robustness check by differentiating the different market conditions before completion across projects</a:t>
            </a:r>
          </a:p>
          <a:p>
            <a:pPr algn="just">
              <a:lnSpc>
                <a:spcPct val="110000"/>
              </a:lnSpc>
              <a:buFont typeface="Wingdings" pitchFamily="2" charset="2"/>
              <a:buChar char="Ø"/>
            </a:pPr>
            <a:endParaRPr lang="en-SG" sz="2200" dirty="0">
              <a:latin typeface="+mj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42639-68C4-49D8-A784-D6DDDDE4D14F}" type="slidenum">
              <a:rPr lang="en-SG" smtClean="0"/>
              <a:pPr/>
              <a:t>10</a:t>
            </a:fld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1173538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600" b="1" dirty="0" smtClean="0"/>
              <a:t>Flipper Trading Over Time in Singapore Condo Market</a:t>
            </a:r>
            <a:endParaRPr lang="en-US" sz="2600" b="1" dirty="0"/>
          </a:p>
        </p:txBody>
      </p:sp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5311346"/>
              </p:ext>
            </p:extLst>
          </p:nvPr>
        </p:nvGraphicFramePr>
        <p:xfrm>
          <a:off x="539552" y="1628800"/>
          <a:ext cx="8064896" cy="4680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42639-68C4-49D8-A784-D6DDDDE4D14F}" type="slidenum">
              <a:rPr lang="en-SG" smtClean="0"/>
              <a:pPr/>
              <a:t>11</a:t>
            </a:fld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808874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548680"/>
            <a:ext cx="8229600" cy="990600"/>
          </a:xfrm>
        </p:spPr>
        <p:txBody>
          <a:bodyPr/>
          <a:lstStyle/>
          <a:p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Times New Roman" pitchFamily="18" charset="0"/>
              </a:rPr>
              <a:t>Empirical </a:t>
            </a:r>
            <a:r>
              <a:rPr 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Times New Roman" pitchFamily="18" charset="0"/>
              </a:rPr>
              <a:t>Methodology—D-in-D</a:t>
            </a:r>
            <a:endParaRPr lang="zh-CN" altLang="en-US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>
              <a:xfrm>
                <a:off x="323528" y="1556792"/>
                <a:ext cx="8208912" cy="4876800"/>
              </a:xfrm>
            </p:spPr>
            <p:txBody>
              <a:bodyPr>
                <a:normAutofit fontScale="85000" lnSpcReduction="10000"/>
              </a:bodyPr>
              <a:lstStyle/>
              <a:p>
                <a:pPr algn="just">
                  <a:buFont typeface="Wingdings" pitchFamily="2" charset="2"/>
                  <a:buChar char="Ø"/>
                </a:pPr>
                <a:r>
                  <a:rPr lang="en-US" altLang="zh-CN" sz="2900" dirty="0" smtClean="0">
                    <a:cs typeface="Times New Roman" pitchFamily="18" charset="0"/>
                  </a:rPr>
                  <a:t>The impact of the policy on the change in market liquidity in the presale market relative to the spot market</a:t>
                </a:r>
              </a:p>
              <a:p>
                <a:pPr marL="0" indent="0" algn="just">
                  <a:buNone/>
                </a:pPr>
                <a:endParaRPr lang="en-US" altLang="zh-CN" i="1" dirty="0" smtClean="0">
                  <a:latin typeface="Cambria Math"/>
                  <a:cs typeface="Times New Roman" pitchFamily="18" charset="0"/>
                </a:endParaRPr>
              </a:p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eqArr>
                        <m:eqArrPr>
                          <m:ctrlPr>
                            <a:rPr lang="en-US" altLang="zh-CN" i="1">
                              <a:latin typeface="Cambria Math"/>
                              <a:cs typeface="Times New Roman" pitchFamily="18" charset="0"/>
                            </a:rPr>
                          </m:ctrlPr>
                        </m:eqArrPr>
                        <m:e>
                          <m:r>
                            <a:rPr lang="en-US" altLang="zh-CN" i="1">
                              <a:latin typeface="Cambria Math"/>
                              <a:cs typeface="Times New Roman" pitchFamily="18" charset="0"/>
                            </a:rPr>
                            <m:t>𝑃𝑟𝑜𝑗𝑒𝑐𝑡</m:t>
                          </m:r>
                        </m:e>
                        <m:e>
                          <m:r>
                            <a:rPr lang="en-US" altLang="zh-CN" i="1">
                              <a:latin typeface="Cambria Math"/>
                              <a:cs typeface="Times New Roman" pitchFamily="18" charset="0"/>
                            </a:rPr>
                            <m:t>𝑇𝑢𝑟𝑛𝑜𝑣𝑒</m:t>
                          </m:r>
                          <m:sSub>
                            <m:sSubPr>
                              <m:ctrlPr>
                                <a:rPr lang="en-US" altLang="zh-CN" i="1">
                                  <a:latin typeface="Cambria Math"/>
                                  <a:cs typeface="Times New Roman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CN" i="1">
                                  <a:latin typeface="Cambria Math"/>
                                  <a:cs typeface="Times New Roman" pitchFamily="18" charset="0"/>
                                </a:rPr>
                                <m:t>𝑟</m:t>
                              </m:r>
                            </m:e>
                            <m:sub>
                              <m:r>
                                <a:rPr lang="en-US" altLang="zh-CN" b="0" i="1" smtClean="0">
                                  <a:latin typeface="Cambria Math"/>
                                  <a:cs typeface="Times New Roman" pitchFamily="18" charset="0"/>
                                </a:rPr>
                                <m:t>𝑖</m:t>
                              </m:r>
                              <m:r>
                                <a:rPr lang="en-US" altLang="zh-CN" i="1">
                                  <a:latin typeface="Cambria Math"/>
                                  <a:cs typeface="Times New Roman" pitchFamily="18" charset="0"/>
                                </a:rPr>
                                <m:t>𝑡</m:t>
                              </m:r>
                            </m:sub>
                          </m:sSub>
                        </m:e>
                      </m:eqArr>
                      <m:r>
                        <m:rPr>
                          <m:nor/>
                        </m:rPr>
                        <a:rPr lang="en-US" altLang="zh-CN" b="0" i="0" smtClean="0">
                          <a:latin typeface="+mj-lt"/>
                          <a:cs typeface="Times New Roman" pitchFamily="18" charset="0"/>
                        </a:rPr>
                        <m:t>= </m:t>
                      </m:r>
                      <m:sSub>
                        <m:sSubPr>
                          <m:ctrlPr>
                            <a:rPr lang="en-US" altLang="zh-CN" b="0" i="1" smtClean="0">
                              <a:latin typeface="Cambria Math"/>
                              <a:cs typeface="Times New Roman" pitchFamily="18" charset="0"/>
                            </a:rPr>
                          </m:ctrlPr>
                        </m:sSubPr>
                        <m:e>
                          <m:r>
                            <a:rPr lang="en-US" altLang="zh-CN" b="0" i="1" smtClean="0">
                              <a:latin typeface="Cambria Math"/>
                              <a:cs typeface="Times New Roman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altLang="zh-CN" b="0" i="1" smtClean="0">
                              <a:latin typeface="Cambria Math"/>
                              <a:cs typeface="Times New Roman" pitchFamily="18" charset="0"/>
                            </a:rPr>
                            <m:t>1</m:t>
                          </m:r>
                        </m:sub>
                      </m:sSub>
                      <m:sSub>
                        <m:sSubPr>
                          <m:ctrlPr>
                            <a:rPr lang="en-US" altLang="zh-CN" b="0" i="1" smtClean="0">
                              <a:latin typeface="Cambria Math"/>
                              <a:cs typeface="Times New Roman" pitchFamily="18" charset="0"/>
                            </a:rPr>
                          </m:ctrlPr>
                        </m:sSubPr>
                        <m:e>
                          <m:r>
                            <a:rPr lang="en-US" altLang="zh-CN" b="0" i="1" smtClean="0">
                              <a:latin typeface="Cambria Math"/>
                              <a:cs typeface="Times New Roman" pitchFamily="18" charset="0"/>
                            </a:rPr>
                            <m:t>𝐷</m:t>
                          </m:r>
                        </m:e>
                        <m:sub>
                          <m:r>
                            <a:rPr lang="en-US" altLang="zh-CN" b="0" i="1" smtClean="0">
                              <a:latin typeface="Cambria Math"/>
                              <a:cs typeface="Times New Roman" pitchFamily="18" charset="0"/>
                            </a:rPr>
                            <m:t>𝑊𝐷</m:t>
                          </m:r>
                        </m:sub>
                      </m:sSub>
                      <m:r>
                        <a:rPr lang="en-US" altLang="zh-CN" b="0" i="1" smtClean="0">
                          <a:latin typeface="Cambria Math"/>
                          <a:cs typeface="Times New Roman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altLang="zh-CN" b="0" i="1" smtClean="0">
                              <a:latin typeface="Cambria Math"/>
                              <a:cs typeface="Times New Roman" pitchFamily="18" charset="0"/>
                            </a:rPr>
                          </m:ctrlPr>
                        </m:sSubPr>
                        <m:e>
                          <m:r>
                            <a:rPr lang="en-US" altLang="zh-CN" b="0" i="1" smtClean="0">
                              <a:latin typeface="Cambria Math"/>
                              <a:cs typeface="Times New Roman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altLang="zh-CN" b="0" i="1" smtClean="0">
                              <a:latin typeface="Cambria Math"/>
                              <a:cs typeface="Times New Roman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altLang="zh-CN" b="0" i="1" smtClean="0">
                          <a:latin typeface="Cambria Math"/>
                          <a:cs typeface="Times New Roman" pitchFamily="18" charset="0"/>
                        </a:rPr>
                        <m:t>𝑃𝑟𝑒𝑠𝑎𝑙</m:t>
                      </m:r>
                      <m:sSub>
                        <m:sSubPr>
                          <m:ctrlPr>
                            <a:rPr lang="en-US" altLang="zh-CN" b="0" i="1" smtClean="0">
                              <a:latin typeface="Cambria Math"/>
                              <a:cs typeface="Times New Roman" pitchFamily="18" charset="0"/>
                            </a:rPr>
                          </m:ctrlPr>
                        </m:sSubPr>
                        <m:e>
                          <m:r>
                            <a:rPr lang="en-US" altLang="zh-CN" b="0" i="1" smtClean="0">
                              <a:latin typeface="Cambria Math"/>
                              <a:cs typeface="Times New Roman" pitchFamily="18" charset="0"/>
                            </a:rPr>
                            <m:t>𝑒</m:t>
                          </m:r>
                        </m:e>
                        <m:sub>
                          <m:r>
                            <a:rPr lang="en-US" altLang="zh-CN" b="0" i="1" smtClean="0">
                              <a:latin typeface="Cambria Math"/>
                              <a:cs typeface="Times New Roman" pitchFamily="18" charset="0"/>
                            </a:rPr>
                            <m:t>𝑖𝑡</m:t>
                          </m:r>
                        </m:sub>
                      </m:sSub>
                      <m:r>
                        <a:rPr lang="en-US" altLang="zh-CN" b="0" i="1" smtClean="0">
                          <a:latin typeface="Cambria Math"/>
                          <a:cs typeface="Times New Roman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altLang="zh-CN" b="0" i="1" smtClean="0">
                              <a:latin typeface="Cambria Math"/>
                              <a:cs typeface="Times New Roman" pitchFamily="18" charset="0"/>
                            </a:rPr>
                          </m:ctrlPr>
                        </m:sSubPr>
                        <m:e>
                          <m:r>
                            <a:rPr lang="en-US" altLang="zh-CN" b="0" i="1" smtClean="0">
                              <a:latin typeface="Cambria Math"/>
                              <a:cs typeface="Times New Roman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altLang="zh-CN" b="0" i="1" smtClean="0">
                              <a:latin typeface="Cambria Math"/>
                              <a:cs typeface="Times New Roman" pitchFamily="18" charset="0"/>
                            </a:rPr>
                            <m:t>3</m:t>
                          </m:r>
                        </m:sub>
                      </m:sSub>
                      <m:sSub>
                        <m:sSubPr>
                          <m:ctrlPr>
                            <a:rPr lang="en-US" altLang="zh-CN" b="0" i="1" smtClean="0">
                              <a:latin typeface="Cambria Math"/>
                              <a:cs typeface="Times New Roman" pitchFamily="18" charset="0"/>
                            </a:rPr>
                          </m:ctrlPr>
                        </m:sSubPr>
                        <m:e>
                          <m:r>
                            <a:rPr lang="en-US" altLang="zh-CN" b="0" i="1" smtClean="0">
                              <a:latin typeface="Cambria Math"/>
                              <a:cs typeface="Times New Roman" pitchFamily="18" charset="0"/>
                            </a:rPr>
                            <m:t>𝐷</m:t>
                          </m:r>
                        </m:e>
                        <m:sub>
                          <m:r>
                            <a:rPr lang="en-US" altLang="zh-CN" b="0" i="1" smtClean="0">
                              <a:latin typeface="Cambria Math"/>
                              <a:cs typeface="Times New Roman" pitchFamily="18" charset="0"/>
                            </a:rPr>
                            <m:t>𝑊𝐷</m:t>
                          </m:r>
                        </m:sub>
                      </m:sSub>
                      <m:r>
                        <a:rPr lang="en-US" altLang="zh-CN" b="0" i="1" smtClean="0">
                          <a:latin typeface="Cambria Math"/>
                          <a:cs typeface="Times New Roman" pitchFamily="18" charset="0"/>
                        </a:rPr>
                        <m:t>×</m:t>
                      </m:r>
                      <m:r>
                        <a:rPr lang="en-US" altLang="zh-CN" b="0" i="1" smtClean="0">
                          <a:latin typeface="Cambria Math"/>
                          <a:cs typeface="Times New Roman" pitchFamily="18" charset="0"/>
                        </a:rPr>
                        <m:t>𝑃𝑟𝑒𝑠𝑎𝑙</m:t>
                      </m:r>
                      <m:sSub>
                        <m:sSubPr>
                          <m:ctrlPr>
                            <a:rPr lang="en-US" altLang="zh-CN" b="0" i="1" smtClean="0">
                              <a:latin typeface="Cambria Math"/>
                              <a:cs typeface="Times New Roman" pitchFamily="18" charset="0"/>
                            </a:rPr>
                          </m:ctrlPr>
                        </m:sSubPr>
                        <m:e>
                          <m:r>
                            <a:rPr lang="en-US" altLang="zh-CN" b="0" i="1" smtClean="0">
                              <a:latin typeface="Cambria Math"/>
                              <a:cs typeface="Times New Roman" pitchFamily="18" charset="0"/>
                            </a:rPr>
                            <m:t>𝑒</m:t>
                          </m:r>
                        </m:e>
                        <m:sub>
                          <m:r>
                            <a:rPr lang="en-US" altLang="zh-CN" b="0" i="1" smtClean="0">
                              <a:latin typeface="Cambria Math"/>
                              <a:cs typeface="Times New Roman" pitchFamily="18" charset="0"/>
                            </a:rPr>
                            <m:t>𝑖𝑡</m:t>
                          </m:r>
                        </m:sub>
                      </m:sSub>
                      <m:r>
                        <a:rPr lang="en-US" altLang="zh-CN" b="0" i="1" smtClean="0">
                          <a:latin typeface="Cambria Math"/>
                          <a:cs typeface="Times New Roman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altLang="zh-CN" b="0" i="1" smtClean="0">
                              <a:latin typeface="Cambria Math"/>
                              <a:cs typeface="Times New Roman" pitchFamily="18" charset="0"/>
                            </a:rPr>
                          </m:ctrlPr>
                        </m:sSubPr>
                        <m:e>
                          <m:r>
                            <a:rPr lang="en-US" altLang="zh-CN" b="0" i="1" smtClean="0">
                              <a:latin typeface="Cambria Math"/>
                              <a:cs typeface="Times New Roman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altLang="zh-CN" b="0" i="1" smtClean="0">
                              <a:latin typeface="Cambria Math"/>
                              <a:cs typeface="Times New Roman" pitchFamily="18" charset="0"/>
                            </a:rPr>
                            <m:t>3</m:t>
                          </m:r>
                        </m:sub>
                      </m:sSub>
                      <m:r>
                        <a:rPr lang="en-US" altLang="zh-CN" b="0" i="1" smtClean="0">
                          <a:latin typeface="Cambria Math"/>
                          <a:cs typeface="Times New Roman" pitchFamily="18" charset="0"/>
                        </a:rPr>
                        <m:t>𝑐𝑜𝑛𝑡𝑟𝑜𝑙</m:t>
                      </m:r>
                      <m:sSub>
                        <m:sSubPr>
                          <m:ctrlPr>
                            <a:rPr lang="en-US" altLang="zh-CN" b="0" i="1" smtClean="0">
                              <a:latin typeface="Cambria Math"/>
                              <a:cs typeface="Times New Roman" pitchFamily="18" charset="0"/>
                            </a:rPr>
                          </m:ctrlPr>
                        </m:sSubPr>
                        <m:e>
                          <m:r>
                            <a:rPr lang="en-US" altLang="zh-CN" b="0" i="1" smtClean="0">
                              <a:latin typeface="Cambria Math"/>
                              <a:cs typeface="Times New Roman" pitchFamily="18" charset="0"/>
                            </a:rPr>
                            <m:t>𝑠</m:t>
                          </m:r>
                        </m:e>
                        <m:sub>
                          <m:r>
                            <a:rPr lang="en-US" altLang="zh-CN" b="0" i="1" smtClean="0">
                              <a:latin typeface="Cambria Math"/>
                              <a:cs typeface="Times New Roman" pitchFamily="18" charset="0"/>
                            </a:rPr>
                            <m:t>𝑖𝑡</m:t>
                          </m:r>
                        </m:sub>
                      </m:sSub>
                      <m:r>
                        <a:rPr lang="en-US" altLang="zh-CN" b="0" i="1" smtClean="0">
                          <a:latin typeface="Cambria Math"/>
                          <a:cs typeface="Times New Roman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altLang="zh-CN" b="0" i="1" smtClean="0">
                              <a:latin typeface="Cambria Math"/>
                              <a:cs typeface="Times New Roman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altLang="zh-CN" b="0" i="1" smtClean="0">
                              <a:latin typeface="Cambria Math"/>
                              <a:cs typeface="Times New Roman" pitchFamily="18" charset="0"/>
                            </a:rPr>
                            <m:t>ϵ</m:t>
                          </m:r>
                        </m:e>
                        <m:sub>
                          <m:r>
                            <a:rPr lang="en-US" altLang="zh-CN" b="0" i="1" smtClean="0">
                              <a:latin typeface="Cambria Math"/>
                              <a:cs typeface="Times New Roman" pitchFamily="18" charset="0"/>
                            </a:rPr>
                            <m:t>𝑖𝑡</m:t>
                          </m:r>
                        </m:sub>
                      </m:sSub>
                    </m:oMath>
                  </m:oMathPara>
                </a14:m>
                <a:endParaRPr lang="en-US" altLang="zh-CN" dirty="0" smtClean="0">
                  <a:latin typeface="+mj-lt"/>
                  <a:cs typeface="Times New Roman" pitchFamily="18" charset="0"/>
                </a:endParaRPr>
              </a:p>
              <a:p>
                <a:pPr marL="0" indent="0" algn="just">
                  <a:buNone/>
                </a:pPr>
                <a:endParaRPr lang="en-US" altLang="zh-CN" sz="2200" dirty="0" smtClean="0">
                  <a:cs typeface="Times New Roman" pitchFamily="18" charset="0"/>
                </a:endParaRPr>
              </a:p>
              <a:p>
                <a:pPr algn="just">
                  <a:spcBef>
                    <a:spcPts val="600"/>
                  </a:spcBef>
                  <a:buFont typeface="Wingdings" pitchFamily="2" charset="2"/>
                  <a:buChar char="Ø"/>
                </a:pPr>
                <a:r>
                  <a:rPr lang="en-US" altLang="zh-CN" sz="2900" dirty="0" smtClean="0">
                    <a:cs typeface="Times New Roman" pitchFamily="18" charset="0"/>
                  </a:rPr>
                  <a:t>The impact </a:t>
                </a:r>
                <a:r>
                  <a:rPr lang="en-US" altLang="zh-CN" sz="2900" dirty="0">
                    <a:cs typeface="Times New Roman" pitchFamily="18" charset="0"/>
                  </a:rPr>
                  <a:t>of the policy on the change in price volatility in the presale market relative to the spot </a:t>
                </a:r>
                <a:r>
                  <a:rPr lang="en-US" altLang="zh-CN" sz="2900" dirty="0" smtClean="0">
                    <a:cs typeface="Times New Roman" pitchFamily="18" charset="0"/>
                  </a:rPr>
                  <a:t>market</a:t>
                </a:r>
              </a:p>
              <a:p>
                <a:pPr algn="just">
                  <a:spcBef>
                    <a:spcPts val="600"/>
                  </a:spcBef>
                  <a:buFont typeface="Wingdings" pitchFamily="2" charset="2"/>
                  <a:buChar char="Ø"/>
                </a:pPr>
                <a:endParaRPr lang="en-US" altLang="zh-CN" i="1" dirty="0" smtClean="0">
                  <a:latin typeface="Cambria Math"/>
                  <a:cs typeface="Times New Roman" pitchFamily="18" charset="0"/>
                </a:endParaRPr>
              </a:p>
              <a:p>
                <a:pPr marL="0" indent="0" algn="just">
                  <a:spcBef>
                    <a:spcPts val="60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eqArr>
                        <m:eqArrPr>
                          <m:ctrlPr>
                            <a:rPr lang="en-US" altLang="zh-CN" i="1" smtClean="0">
                              <a:latin typeface="Cambria Math"/>
                              <a:cs typeface="Times New Roman" pitchFamily="18" charset="0"/>
                            </a:rPr>
                          </m:ctrlPr>
                        </m:eqArrPr>
                        <m:e>
                          <m:r>
                            <a:rPr lang="en-US" altLang="zh-CN" i="1">
                              <a:latin typeface="Cambria Math"/>
                              <a:cs typeface="Times New Roman" pitchFamily="18" charset="0"/>
                            </a:rPr>
                            <m:t>𝑃𝑟𝑜𝑗𝑒𝑐𝑡</m:t>
                          </m:r>
                        </m:e>
                        <m:e>
                          <m:r>
                            <a:rPr lang="en-US" altLang="zh-CN" b="0" i="1" smtClean="0">
                              <a:latin typeface="Cambria Math"/>
                              <a:cs typeface="Times New Roman" pitchFamily="18" charset="0"/>
                            </a:rPr>
                            <m:t>𝑉𝑜𝑙𝑎𝑡𝑖𝑙𝑖𝑡</m:t>
                          </m:r>
                          <m:sSub>
                            <m:sSubPr>
                              <m:ctrlPr>
                                <a:rPr lang="en-US" altLang="zh-CN" b="0" i="1" smtClean="0">
                                  <a:latin typeface="Cambria Math"/>
                                  <a:cs typeface="Times New Roman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CN" b="0" i="1" smtClean="0">
                                  <a:latin typeface="Cambria Math"/>
                                  <a:cs typeface="Times New Roman" pitchFamily="18" charset="0"/>
                                </a:rPr>
                                <m:t>𝑦</m:t>
                              </m:r>
                            </m:e>
                            <m:sub>
                              <m:r>
                                <a:rPr lang="en-US" altLang="zh-CN" b="0" i="1" smtClean="0">
                                  <a:latin typeface="Cambria Math"/>
                                  <a:cs typeface="Times New Roman" pitchFamily="18" charset="0"/>
                                </a:rPr>
                                <m:t>𝑖𝑡</m:t>
                              </m:r>
                            </m:sub>
                          </m:sSub>
                        </m:e>
                      </m:eqArr>
                      <m:r>
                        <m:rPr>
                          <m:nor/>
                        </m:rPr>
                        <a:rPr lang="en-US" altLang="zh-CN">
                          <a:cs typeface="Times New Roman" pitchFamily="18" charset="0"/>
                        </a:rPr>
                        <m:t>= </m:t>
                      </m:r>
                      <m:sSub>
                        <m:sSubPr>
                          <m:ctrlPr>
                            <a:rPr lang="en-US" altLang="zh-CN" i="1">
                              <a:latin typeface="Cambria Math"/>
                              <a:cs typeface="Times New Roman" pitchFamily="18" charset="0"/>
                            </a:rPr>
                          </m:ctrlPr>
                        </m:sSubPr>
                        <m:e>
                          <m:r>
                            <a:rPr lang="en-US" altLang="zh-CN" i="1">
                              <a:latin typeface="Cambria Math"/>
                              <a:cs typeface="Times New Roman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altLang="zh-CN" i="1">
                              <a:latin typeface="Cambria Math"/>
                              <a:cs typeface="Times New Roman" pitchFamily="18" charset="0"/>
                            </a:rPr>
                            <m:t>1</m:t>
                          </m:r>
                        </m:sub>
                      </m:sSub>
                      <m:sSub>
                        <m:sSubPr>
                          <m:ctrlPr>
                            <a:rPr lang="en-US" altLang="zh-CN" i="1">
                              <a:latin typeface="Cambria Math"/>
                              <a:cs typeface="Times New Roman" pitchFamily="18" charset="0"/>
                            </a:rPr>
                          </m:ctrlPr>
                        </m:sSubPr>
                        <m:e>
                          <m:r>
                            <a:rPr lang="en-US" altLang="zh-CN" i="1">
                              <a:latin typeface="Cambria Math"/>
                              <a:cs typeface="Times New Roman" pitchFamily="18" charset="0"/>
                            </a:rPr>
                            <m:t>𝐷</m:t>
                          </m:r>
                        </m:e>
                        <m:sub>
                          <m:r>
                            <a:rPr lang="en-US" altLang="zh-CN" i="1">
                              <a:latin typeface="Cambria Math"/>
                              <a:cs typeface="Times New Roman" pitchFamily="18" charset="0"/>
                            </a:rPr>
                            <m:t>𝑊𝐷</m:t>
                          </m:r>
                        </m:sub>
                      </m:sSub>
                      <m:r>
                        <a:rPr lang="en-US" altLang="zh-CN" i="1">
                          <a:latin typeface="Cambria Math"/>
                          <a:cs typeface="Times New Roman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altLang="zh-CN" i="1">
                              <a:latin typeface="Cambria Math"/>
                              <a:cs typeface="Times New Roman" pitchFamily="18" charset="0"/>
                            </a:rPr>
                          </m:ctrlPr>
                        </m:sSubPr>
                        <m:e>
                          <m:r>
                            <a:rPr lang="en-US" altLang="zh-CN" i="1">
                              <a:latin typeface="Cambria Math"/>
                              <a:cs typeface="Times New Roman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altLang="zh-CN" i="1">
                              <a:latin typeface="Cambria Math"/>
                              <a:cs typeface="Times New Roman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altLang="zh-CN" i="1">
                          <a:latin typeface="Cambria Math"/>
                          <a:cs typeface="Times New Roman" pitchFamily="18" charset="0"/>
                        </a:rPr>
                        <m:t>𝑃𝑟𝑒𝑠𝑎𝑙</m:t>
                      </m:r>
                      <m:sSub>
                        <m:sSubPr>
                          <m:ctrlPr>
                            <a:rPr lang="en-US" altLang="zh-CN" i="1">
                              <a:latin typeface="Cambria Math"/>
                              <a:cs typeface="Times New Roman" pitchFamily="18" charset="0"/>
                            </a:rPr>
                          </m:ctrlPr>
                        </m:sSubPr>
                        <m:e>
                          <m:r>
                            <a:rPr lang="en-US" altLang="zh-CN" i="1">
                              <a:latin typeface="Cambria Math"/>
                              <a:cs typeface="Times New Roman" pitchFamily="18" charset="0"/>
                            </a:rPr>
                            <m:t>𝑒</m:t>
                          </m:r>
                        </m:e>
                        <m:sub>
                          <m:r>
                            <a:rPr lang="en-US" altLang="zh-CN" b="0" i="1" smtClean="0">
                              <a:latin typeface="Cambria Math"/>
                              <a:cs typeface="Times New Roman" pitchFamily="18" charset="0"/>
                            </a:rPr>
                            <m:t>𝑖</m:t>
                          </m:r>
                          <m:r>
                            <a:rPr lang="en-US" altLang="zh-CN" i="1">
                              <a:latin typeface="Cambria Math"/>
                              <a:cs typeface="Times New Roman" pitchFamily="18" charset="0"/>
                            </a:rPr>
                            <m:t>𝑡</m:t>
                          </m:r>
                        </m:sub>
                      </m:sSub>
                      <m:r>
                        <a:rPr lang="en-US" altLang="zh-CN" i="1">
                          <a:latin typeface="Cambria Math"/>
                          <a:cs typeface="Times New Roman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altLang="zh-CN" i="1">
                              <a:latin typeface="Cambria Math"/>
                              <a:cs typeface="Times New Roman" pitchFamily="18" charset="0"/>
                            </a:rPr>
                          </m:ctrlPr>
                        </m:sSubPr>
                        <m:e>
                          <m:r>
                            <a:rPr lang="en-US" altLang="zh-CN" i="1">
                              <a:latin typeface="Cambria Math"/>
                              <a:cs typeface="Times New Roman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altLang="zh-CN" i="1">
                              <a:latin typeface="Cambria Math"/>
                              <a:cs typeface="Times New Roman" pitchFamily="18" charset="0"/>
                            </a:rPr>
                            <m:t>3</m:t>
                          </m:r>
                        </m:sub>
                      </m:sSub>
                      <m:sSub>
                        <m:sSubPr>
                          <m:ctrlPr>
                            <a:rPr lang="en-US" altLang="zh-CN" i="1">
                              <a:latin typeface="Cambria Math"/>
                              <a:cs typeface="Times New Roman" pitchFamily="18" charset="0"/>
                            </a:rPr>
                          </m:ctrlPr>
                        </m:sSubPr>
                        <m:e>
                          <m:r>
                            <a:rPr lang="en-US" altLang="zh-CN" i="1">
                              <a:latin typeface="Cambria Math"/>
                              <a:cs typeface="Times New Roman" pitchFamily="18" charset="0"/>
                            </a:rPr>
                            <m:t>𝐷</m:t>
                          </m:r>
                        </m:e>
                        <m:sub>
                          <m:r>
                            <a:rPr lang="en-US" altLang="zh-CN" i="1">
                              <a:latin typeface="Cambria Math"/>
                              <a:cs typeface="Times New Roman" pitchFamily="18" charset="0"/>
                            </a:rPr>
                            <m:t>𝑊𝐷</m:t>
                          </m:r>
                        </m:sub>
                      </m:sSub>
                      <m:r>
                        <a:rPr lang="en-US" altLang="zh-CN" i="1">
                          <a:latin typeface="Cambria Math"/>
                          <a:cs typeface="Times New Roman" pitchFamily="18" charset="0"/>
                        </a:rPr>
                        <m:t>×</m:t>
                      </m:r>
                      <m:r>
                        <a:rPr lang="en-US" altLang="zh-CN" i="1">
                          <a:latin typeface="Cambria Math"/>
                          <a:cs typeface="Times New Roman" pitchFamily="18" charset="0"/>
                        </a:rPr>
                        <m:t>𝑃𝑟𝑒𝑠𝑎𝑙</m:t>
                      </m:r>
                      <m:sSub>
                        <m:sSubPr>
                          <m:ctrlPr>
                            <a:rPr lang="en-US" altLang="zh-CN" i="1">
                              <a:latin typeface="Cambria Math"/>
                              <a:cs typeface="Times New Roman" pitchFamily="18" charset="0"/>
                            </a:rPr>
                          </m:ctrlPr>
                        </m:sSubPr>
                        <m:e>
                          <m:r>
                            <a:rPr lang="en-US" altLang="zh-CN" i="1">
                              <a:latin typeface="Cambria Math"/>
                              <a:cs typeface="Times New Roman" pitchFamily="18" charset="0"/>
                            </a:rPr>
                            <m:t>𝑒</m:t>
                          </m:r>
                        </m:e>
                        <m:sub>
                          <m:r>
                            <a:rPr lang="en-US" altLang="zh-CN" b="0" i="1" smtClean="0">
                              <a:latin typeface="Cambria Math"/>
                              <a:cs typeface="Times New Roman" pitchFamily="18" charset="0"/>
                            </a:rPr>
                            <m:t>𝑖</m:t>
                          </m:r>
                          <m:r>
                            <a:rPr lang="en-US" altLang="zh-CN" i="1">
                              <a:latin typeface="Cambria Math"/>
                              <a:cs typeface="Times New Roman" pitchFamily="18" charset="0"/>
                            </a:rPr>
                            <m:t>𝑡</m:t>
                          </m:r>
                        </m:sub>
                      </m:sSub>
                      <m:r>
                        <a:rPr lang="en-US" altLang="zh-CN" i="1">
                          <a:latin typeface="Cambria Math"/>
                          <a:cs typeface="Times New Roman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altLang="zh-CN" i="1">
                              <a:latin typeface="Cambria Math"/>
                              <a:cs typeface="Times New Roman" pitchFamily="18" charset="0"/>
                            </a:rPr>
                          </m:ctrlPr>
                        </m:sSubPr>
                        <m:e>
                          <m:r>
                            <a:rPr lang="en-US" altLang="zh-CN" i="1">
                              <a:latin typeface="Cambria Math"/>
                              <a:cs typeface="Times New Roman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altLang="zh-CN" i="1">
                              <a:latin typeface="Cambria Math"/>
                              <a:cs typeface="Times New Roman" pitchFamily="18" charset="0"/>
                            </a:rPr>
                            <m:t>3</m:t>
                          </m:r>
                        </m:sub>
                      </m:sSub>
                      <m:r>
                        <a:rPr lang="en-US" altLang="zh-CN" i="1">
                          <a:latin typeface="Cambria Math"/>
                          <a:cs typeface="Times New Roman" pitchFamily="18" charset="0"/>
                        </a:rPr>
                        <m:t>𝑐𝑜𝑛𝑡𝑟𝑜𝑙</m:t>
                      </m:r>
                      <m:sSub>
                        <m:sSubPr>
                          <m:ctrlPr>
                            <a:rPr lang="en-US" altLang="zh-CN" i="1">
                              <a:latin typeface="Cambria Math"/>
                              <a:cs typeface="Times New Roman" pitchFamily="18" charset="0"/>
                            </a:rPr>
                          </m:ctrlPr>
                        </m:sSubPr>
                        <m:e>
                          <m:r>
                            <a:rPr lang="en-US" altLang="zh-CN" i="1">
                              <a:latin typeface="Cambria Math"/>
                              <a:cs typeface="Times New Roman" pitchFamily="18" charset="0"/>
                            </a:rPr>
                            <m:t>𝑠</m:t>
                          </m:r>
                        </m:e>
                        <m:sub>
                          <m:r>
                            <a:rPr lang="en-US" altLang="zh-CN" b="0" i="1" smtClean="0">
                              <a:latin typeface="Cambria Math"/>
                              <a:cs typeface="Times New Roman" pitchFamily="18" charset="0"/>
                            </a:rPr>
                            <m:t>𝑖</m:t>
                          </m:r>
                          <m:r>
                            <a:rPr lang="en-US" altLang="zh-CN" i="1">
                              <a:latin typeface="Cambria Math"/>
                              <a:cs typeface="Times New Roman" pitchFamily="18" charset="0"/>
                            </a:rPr>
                            <m:t>𝑡</m:t>
                          </m:r>
                        </m:sub>
                      </m:sSub>
                      <m:r>
                        <a:rPr lang="en-US" altLang="zh-CN" i="1">
                          <a:latin typeface="Cambria Math"/>
                          <a:cs typeface="Times New Roman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altLang="zh-CN" i="1">
                              <a:latin typeface="Cambria Math"/>
                              <a:cs typeface="Times New Roman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altLang="zh-CN" i="1">
                              <a:latin typeface="Cambria Math"/>
                              <a:cs typeface="Times New Roman" pitchFamily="18" charset="0"/>
                            </a:rPr>
                            <m:t>ϵ</m:t>
                          </m:r>
                        </m:e>
                        <m:sub>
                          <m:r>
                            <a:rPr lang="en-US" altLang="zh-CN" i="1">
                              <a:latin typeface="Cambria Math"/>
                              <a:cs typeface="Times New Roman" pitchFamily="18" charset="0"/>
                            </a:rPr>
                            <m:t>𝑖𝑡</m:t>
                          </m:r>
                        </m:sub>
                      </m:sSub>
                    </m:oMath>
                  </m:oMathPara>
                </a14:m>
                <a:endParaRPr lang="en-US" altLang="zh-CN" dirty="0" smtClean="0">
                  <a:cs typeface="Times New Roman" pitchFamily="18" charset="0"/>
                </a:endParaRPr>
              </a:p>
              <a:p>
                <a:pPr algn="just">
                  <a:spcBef>
                    <a:spcPts val="600"/>
                  </a:spcBef>
                  <a:buFont typeface="Wingdings" pitchFamily="2" charset="2"/>
                  <a:buChar char="Ø"/>
                </a:pPr>
                <a:endParaRPr lang="en-US" altLang="zh-CN" sz="2900" dirty="0">
                  <a:cs typeface="Times New Roman" pitchFamily="18" charset="0"/>
                </a:endParaRPr>
              </a:p>
              <a:p>
                <a:pPr marL="0" indent="0" algn="just">
                  <a:spcBef>
                    <a:spcPts val="600"/>
                  </a:spcBef>
                  <a:buNone/>
                </a:pPr>
                <a:endParaRPr lang="en-US" altLang="zh-CN" sz="2800" dirty="0">
                  <a:cs typeface="Times New Roman" pitchFamily="18" charset="0"/>
                </a:endParaRPr>
              </a:p>
              <a:p>
                <a:pPr marL="0" indent="0" algn="just">
                  <a:spcBef>
                    <a:spcPts val="600"/>
                  </a:spcBef>
                  <a:buNone/>
                </a:pPr>
                <a:endParaRPr lang="en-US" altLang="zh-CN" sz="2900" dirty="0" smtClean="0"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3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23528" y="1556792"/>
                <a:ext cx="8208912" cy="4876800"/>
              </a:xfrm>
              <a:blipFill rotWithShape="1">
                <a:blip r:embed="rId2"/>
                <a:stretch>
                  <a:fillRect l="-668" t="-1750" r="-1188"/>
                </a:stretch>
              </a:blipFill>
            </p:spPr>
            <p:txBody>
              <a:bodyPr/>
              <a:lstStyle/>
              <a:p>
                <a:r>
                  <a:rPr lang="en-SG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42639-68C4-49D8-A784-D6DDDDE4D14F}" type="slidenum">
              <a:rPr lang="en-SG" smtClean="0"/>
              <a:pPr/>
              <a:t>12</a:t>
            </a:fld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2898968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000" b="1" dirty="0"/>
              <a:t>Comparability of Treatment and Control Group</a:t>
            </a:r>
            <a:endParaRPr lang="en-US" sz="30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42639-68C4-49D8-A784-D6DDDDE4D14F}" type="slidenum">
              <a:rPr lang="en-SG" smtClean="0"/>
              <a:pPr/>
              <a:t>13</a:t>
            </a:fld>
            <a:endParaRPr lang="en-SG" dirty="0"/>
          </a:p>
        </p:txBody>
      </p:sp>
      <p:sp>
        <p:nvSpPr>
          <p:cNvPr id="4" name="内容占位符 2"/>
          <p:cNvSpPr txBox="1">
            <a:spLocks/>
          </p:cNvSpPr>
          <p:nvPr/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/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itchFamily="2" charset="2"/>
              <a:buChar char="Ø"/>
            </a:pPr>
            <a:r>
              <a:rPr lang="en-US" altLang="zh-CN" sz="2000" dirty="0" smtClean="0"/>
              <a:t>They are very similar on other aspects</a:t>
            </a:r>
          </a:p>
          <a:p>
            <a:pPr>
              <a:buFont typeface="Wingdings" pitchFamily="2" charset="2"/>
              <a:buChar char="Ø"/>
            </a:pPr>
            <a:r>
              <a:rPr lang="en-US" altLang="zh-CN" sz="2000" dirty="0" smtClean="0"/>
              <a:t>Comparison of some summary statistics (1995-2010)</a:t>
            </a:r>
          </a:p>
          <a:p>
            <a:pPr lvl="1"/>
            <a:endParaRPr lang="zh-CN" altLang="en-US" dirty="0"/>
          </a:p>
        </p:txBody>
      </p:sp>
      <p:graphicFrame>
        <p:nvGraphicFramePr>
          <p:cNvPr id="6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9684084"/>
              </p:ext>
            </p:extLst>
          </p:nvPr>
        </p:nvGraphicFramePr>
        <p:xfrm>
          <a:off x="755577" y="2852936"/>
          <a:ext cx="6120680" cy="302433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20279"/>
                <a:gridCol w="1944216"/>
                <a:gridCol w="1656185"/>
              </a:tblGrid>
              <a:tr h="612202"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Presale </a:t>
                      </a:r>
                    </a:p>
                    <a:p>
                      <a:pPr algn="ctr"/>
                      <a:r>
                        <a:rPr lang="en-US" altLang="zh-CN" sz="1600" dirty="0" smtClean="0"/>
                        <a:t>(Treatment)</a:t>
                      </a:r>
                      <a:endParaRPr lang="zh-CN" altLang="en-US" sz="1600" dirty="0"/>
                    </a:p>
                  </a:txBody>
                  <a:tcPr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Spot</a:t>
                      </a:r>
                    </a:p>
                    <a:p>
                      <a:pPr algn="ctr"/>
                      <a:r>
                        <a:rPr lang="en-US" altLang="zh-CN" sz="1600" dirty="0" smtClean="0"/>
                        <a:t>(Control)</a:t>
                      </a:r>
                      <a:endParaRPr lang="zh-CN" altLang="en-US" sz="1600" dirty="0"/>
                    </a:p>
                  </a:txBody>
                  <a:tcPr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3762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600" dirty="0" smtClean="0"/>
                        <a:t>Real price per </a:t>
                      </a:r>
                      <a:r>
                        <a:rPr lang="en-US" altLang="zh-CN" sz="1600" dirty="0" err="1" smtClean="0"/>
                        <a:t>sq</a:t>
                      </a:r>
                      <a:r>
                        <a:rPr lang="en-US" altLang="zh-CN" sz="1600" dirty="0" smtClean="0"/>
                        <a:t> </a:t>
                      </a:r>
                      <a:r>
                        <a:rPr lang="en-US" altLang="zh-CN" sz="1600" dirty="0" err="1" smtClean="0"/>
                        <a:t>ft</a:t>
                      </a:r>
                      <a:r>
                        <a:rPr lang="en-US" altLang="zh-CN" sz="1600" dirty="0" smtClean="0"/>
                        <a:t> (US$)</a:t>
                      </a:r>
                      <a:endParaRPr lang="zh-CN" altLang="en-US" sz="1600" dirty="0"/>
                    </a:p>
                  </a:txBody>
                  <a:tcPr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600" dirty="0">
                          <a:effectLst/>
                          <a:latin typeface="Times New Roman"/>
                          <a:ea typeface="SimSun"/>
                          <a:cs typeface="Times New Roman"/>
                        </a:rPr>
                        <a:t>505</a:t>
                      </a:r>
                    </a:p>
                  </a:txBody>
                  <a:tcPr marL="68580" marR="68580" marT="0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600">
                          <a:effectLst/>
                          <a:latin typeface="Times New Roman"/>
                          <a:ea typeface="SimSun"/>
                          <a:cs typeface="Times New Roman"/>
                        </a:rPr>
                        <a:t>565</a:t>
                      </a:r>
                    </a:p>
                  </a:txBody>
                  <a:tcPr marL="68580" marR="68580" marT="0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612202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600" dirty="0" smtClean="0"/>
                        <a:t>Unit area</a:t>
                      </a:r>
                      <a:endParaRPr lang="zh-CN" altLang="en-US" sz="1600" dirty="0"/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600" dirty="0">
                          <a:effectLst/>
                          <a:latin typeface="Times New Roman"/>
                          <a:ea typeface="SimSun"/>
                          <a:cs typeface="Times New Roman"/>
                        </a:rPr>
                        <a:t>1,471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600" dirty="0">
                          <a:effectLst/>
                          <a:latin typeface="Times New Roman"/>
                          <a:ea typeface="SimSun"/>
                          <a:cs typeface="Times New Roman"/>
                        </a:rPr>
                        <a:t>1,302</a:t>
                      </a:r>
                    </a:p>
                  </a:txBody>
                  <a:tcPr marL="68580" marR="68580" marT="0" marB="0" anchor="b"/>
                </a:tc>
              </a:tr>
              <a:tr h="612202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600" dirty="0" smtClean="0"/>
                        <a:t>Size</a:t>
                      </a:r>
                      <a:endParaRPr lang="zh-CN" altLang="en-US" sz="1600" dirty="0"/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600">
                          <a:effectLst/>
                          <a:latin typeface="Times New Roman"/>
                          <a:ea typeface="SimSun"/>
                          <a:cs typeface="Times New Roman"/>
                        </a:rPr>
                        <a:t>149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600" dirty="0">
                          <a:effectLst/>
                          <a:latin typeface="Times New Roman"/>
                          <a:ea typeface="SimSun"/>
                          <a:cs typeface="Times New Roman"/>
                        </a:rPr>
                        <a:t>204</a:t>
                      </a:r>
                    </a:p>
                  </a:txBody>
                  <a:tcPr marL="68580" marR="68580" marT="0" marB="0" anchor="b"/>
                </a:tc>
              </a:tr>
              <a:tr h="493970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600" dirty="0" smtClean="0"/>
                        <a:t>Floor</a:t>
                      </a:r>
                      <a:r>
                        <a:rPr lang="en-US" altLang="zh-CN" sz="1600" baseline="0" dirty="0" smtClean="0"/>
                        <a:t> Level</a:t>
                      </a:r>
                      <a:endParaRPr lang="zh-CN" altLang="en-US" sz="1600" dirty="0"/>
                    </a:p>
                  </a:txBody>
                  <a:tcPr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600" dirty="0">
                          <a:effectLst/>
                          <a:latin typeface="Times New Roman"/>
                          <a:ea typeface="SimSun"/>
                          <a:cs typeface="Times New Roman"/>
                        </a:rPr>
                        <a:t>8</a:t>
                      </a:r>
                    </a:p>
                  </a:txBody>
                  <a:tcPr marL="68580" marR="68580" marT="0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600" dirty="0">
                          <a:effectLst/>
                          <a:latin typeface="Times New Roman"/>
                          <a:ea typeface="SimSun"/>
                          <a:cs typeface="Times New Roman"/>
                        </a:rPr>
                        <a:t>9</a:t>
                      </a:r>
                    </a:p>
                  </a:txBody>
                  <a:tcPr marL="68580" marR="68580" marT="0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4617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000" b="1" dirty="0" smtClean="0"/>
              <a:t>Comparability of Treatment and Control Group before Policy</a:t>
            </a:r>
            <a:endParaRPr lang="en-SG" sz="3000" b="1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42639-68C4-49D8-A784-D6DDDDE4D14F}" type="slidenum">
              <a:rPr lang="en-SG" smtClean="0"/>
              <a:pPr/>
              <a:t>14</a:t>
            </a:fld>
            <a:endParaRPr lang="en-SG" dirty="0"/>
          </a:p>
        </p:txBody>
      </p:sp>
      <p:pic>
        <p:nvPicPr>
          <p:cNvPr id="8" name="Picture 7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484784"/>
            <a:ext cx="3528392" cy="2372995"/>
          </a:xfrm>
          <a:prstGeom prst="rect">
            <a:avLst/>
          </a:prstGeom>
        </p:spPr>
      </p:pic>
      <p:pic>
        <p:nvPicPr>
          <p:cNvPr id="9" name="Picture 8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999" y="1484784"/>
            <a:ext cx="3666103" cy="2353310"/>
          </a:xfrm>
          <a:prstGeom prst="rect">
            <a:avLst/>
          </a:prstGeom>
        </p:spPr>
      </p:pic>
      <p:pic>
        <p:nvPicPr>
          <p:cNvPr id="10" name="Picture 9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3988766"/>
            <a:ext cx="3528392" cy="2536577"/>
          </a:xfrm>
          <a:prstGeom prst="rect">
            <a:avLst/>
          </a:prstGeom>
        </p:spPr>
      </p:pic>
      <p:pic>
        <p:nvPicPr>
          <p:cNvPr id="11" name="Picture 10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988766"/>
            <a:ext cx="3666102" cy="2420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0873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692696"/>
            <a:ext cx="8229600" cy="850106"/>
          </a:xfrm>
        </p:spPr>
        <p:txBody>
          <a:bodyPr>
            <a:noAutofit/>
          </a:bodyPr>
          <a:lstStyle/>
          <a:p>
            <a:pPr algn="l"/>
            <a:r>
              <a:rPr lang="en-US" sz="3000" b="1" dirty="0" smtClean="0">
                <a:cs typeface="Times New Roman" pitchFamily="18" charset="0"/>
              </a:rPr>
              <a:t>Table II. Summary Statistics of Trading Around the Policy Event</a:t>
            </a:r>
            <a:endParaRPr lang="en-SG" sz="3000" b="1" dirty="0"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42639-68C4-49D8-A784-D6DDDDE4D14F}" type="slidenum">
              <a:rPr lang="en-SG" smtClean="0"/>
              <a:pPr/>
              <a:t>15</a:t>
            </a:fld>
            <a:endParaRPr lang="en-SG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465272"/>
              </p:ext>
            </p:extLst>
          </p:nvPr>
        </p:nvGraphicFramePr>
        <p:xfrm>
          <a:off x="611560" y="1862067"/>
          <a:ext cx="7416824" cy="4345359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2952328"/>
                <a:gridCol w="1512168"/>
                <a:gridCol w="1440160"/>
                <a:gridCol w="1512168"/>
              </a:tblGrid>
              <a:tr h="344957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400" dirty="0">
                          <a:effectLst/>
                        </a:rPr>
                        <a:t>Panel A</a:t>
                      </a:r>
                      <a:endParaRPr lang="en-SG" sz="1400" b="1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SG" sz="14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SG" sz="14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SG" sz="14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344957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400" u="sng" dirty="0">
                          <a:effectLst/>
                        </a:rPr>
                        <a:t>Spot Market (controlled sample)</a:t>
                      </a:r>
                      <a:endParaRPr lang="en-SG" sz="14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SG" sz="14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SG" sz="14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SG" sz="14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495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SG" sz="14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400" dirty="0">
                          <a:effectLst/>
                        </a:rPr>
                        <a:t>Nov-06</a:t>
                      </a:r>
                      <a:endParaRPr lang="en-SG" sz="14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400" dirty="0">
                          <a:effectLst/>
                        </a:rPr>
                        <a:t>Jan-07</a:t>
                      </a:r>
                      <a:endParaRPr lang="en-SG" sz="14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400" dirty="0">
                          <a:effectLst/>
                        </a:rPr>
                        <a:t>Difference</a:t>
                      </a:r>
                      <a:endParaRPr lang="en-SG" sz="14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34495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SG" sz="14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400">
                          <a:effectLst/>
                        </a:rPr>
                        <a:t>mean</a:t>
                      </a:r>
                      <a:endParaRPr lang="en-SG" sz="14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400" dirty="0">
                          <a:effectLst/>
                        </a:rPr>
                        <a:t>mean</a:t>
                      </a:r>
                      <a:endParaRPr lang="en-SG" sz="14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400">
                          <a:effectLst/>
                        </a:rPr>
                        <a:t>mean</a:t>
                      </a:r>
                      <a:endParaRPr lang="en-SG" sz="14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344957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400" dirty="0">
                          <a:effectLst/>
                        </a:rPr>
                        <a:t>Monthly Project Turnover</a:t>
                      </a:r>
                      <a:endParaRPr lang="en-SG" sz="14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400">
                          <a:effectLst/>
                        </a:rPr>
                        <a:t>0.77%</a:t>
                      </a:r>
                      <a:endParaRPr lang="en-SG" sz="14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400">
                          <a:effectLst/>
                        </a:rPr>
                        <a:t>0.71%</a:t>
                      </a:r>
                      <a:endParaRPr lang="en-SG" sz="14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400" dirty="0">
                          <a:effectLst/>
                        </a:rPr>
                        <a:t>-0.07%</a:t>
                      </a:r>
                      <a:endParaRPr lang="en-SG" sz="14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344957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400" dirty="0">
                          <a:effectLst/>
                        </a:rPr>
                        <a:t> </a:t>
                      </a:r>
                      <a:endParaRPr lang="en-SG" sz="14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400" dirty="0">
                          <a:effectLst/>
                        </a:rPr>
                        <a:t> </a:t>
                      </a:r>
                      <a:endParaRPr lang="en-SG" sz="14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400">
                          <a:effectLst/>
                        </a:rPr>
                        <a:t> </a:t>
                      </a:r>
                      <a:endParaRPr lang="en-SG" sz="14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400">
                          <a:effectLst/>
                        </a:rPr>
                        <a:t> </a:t>
                      </a:r>
                      <a:endParaRPr lang="en-SG" sz="14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344957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400" dirty="0">
                          <a:effectLst/>
                        </a:rPr>
                        <a:t>Panel B</a:t>
                      </a:r>
                      <a:endParaRPr lang="en-SG" sz="1400" b="1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SG" sz="14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SG" sz="14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SG" sz="14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550832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400" u="sng" dirty="0">
                          <a:effectLst/>
                        </a:rPr>
                        <a:t>Presale Market (treatment sample)</a:t>
                      </a:r>
                      <a:endParaRPr lang="en-SG" sz="14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400" u="none" strike="noStrike" dirty="0">
                          <a:effectLst/>
                        </a:rPr>
                        <a:t> </a:t>
                      </a:r>
                      <a:endParaRPr lang="en-SG" sz="14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SG" sz="14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SG" sz="14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495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SG" sz="14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400" dirty="0">
                          <a:effectLst/>
                        </a:rPr>
                        <a:t>Nov-06</a:t>
                      </a:r>
                      <a:endParaRPr lang="en-SG" sz="14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400" dirty="0">
                          <a:effectLst/>
                        </a:rPr>
                        <a:t>Jan-07</a:t>
                      </a:r>
                      <a:endParaRPr lang="en-SG" sz="14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400" dirty="0">
                          <a:effectLst/>
                        </a:rPr>
                        <a:t>Difference</a:t>
                      </a:r>
                      <a:endParaRPr lang="en-SG" sz="14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34495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SG" sz="14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400" dirty="0">
                          <a:effectLst/>
                        </a:rPr>
                        <a:t>mean</a:t>
                      </a:r>
                      <a:endParaRPr lang="en-SG" sz="14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400">
                          <a:effectLst/>
                        </a:rPr>
                        <a:t>mean</a:t>
                      </a:r>
                      <a:endParaRPr lang="en-SG" sz="14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400">
                          <a:effectLst/>
                        </a:rPr>
                        <a:t>mean</a:t>
                      </a:r>
                      <a:endParaRPr lang="en-SG" sz="14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344957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400">
                          <a:effectLst/>
                        </a:rPr>
                        <a:t>Monthly Project Turnover</a:t>
                      </a:r>
                      <a:endParaRPr lang="en-SG" sz="14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400" dirty="0" smtClean="0">
                          <a:effectLst/>
                        </a:rPr>
                        <a:t>6.90%</a:t>
                      </a:r>
                      <a:endParaRPr lang="en-SG" sz="14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400" dirty="0" smtClean="0">
                          <a:effectLst/>
                        </a:rPr>
                        <a:t>2.61%</a:t>
                      </a:r>
                      <a:endParaRPr lang="en-SG" sz="14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400" dirty="0">
                          <a:effectLst/>
                        </a:rPr>
                        <a:t>-4.30</a:t>
                      </a:r>
                      <a:r>
                        <a:rPr lang="en-SG" sz="1400" dirty="0" smtClean="0">
                          <a:effectLst/>
                        </a:rPr>
                        <a:t>%***</a:t>
                      </a:r>
                      <a:endParaRPr lang="en-SG" sz="14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344957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400">
                          <a:effectLst/>
                        </a:rPr>
                        <a:t>Monthly Flipper Turnover</a:t>
                      </a:r>
                      <a:endParaRPr lang="en-SG" sz="14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400" dirty="0" smtClean="0">
                          <a:effectLst/>
                        </a:rPr>
                        <a:t>2.40%</a:t>
                      </a:r>
                      <a:endParaRPr lang="en-SG" sz="14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400" dirty="0" smtClean="0">
                          <a:effectLst/>
                        </a:rPr>
                        <a:t>0.74%</a:t>
                      </a:r>
                      <a:endParaRPr lang="en-SG" sz="14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400" dirty="0">
                          <a:effectLst/>
                        </a:rPr>
                        <a:t>-1.66</a:t>
                      </a:r>
                      <a:r>
                        <a:rPr lang="en-SG" sz="1400" dirty="0" smtClean="0">
                          <a:effectLst/>
                        </a:rPr>
                        <a:t>%***</a:t>
                      </a:r>
                      <a:endParaRPr lang="en-SG" sz="14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Rounded Rectangle 5"/>
          <p:cNvSpPr/>
          <p:nvPr/>
        </p:nvSpPr>
        <p:spPr>
          <a:xfrm>
            <a:off x="6771952" y="2492896"/>
            <a:ext cx="936104" cy="381642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60544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210344" y="548680"/>
            <a:ext cx="8579296" cy="990600"/>
          </a:xfrm>
        </p:spPr>
        <p:txBody>
          <a:bodyPr>
            <a:noAutofit/>
          </a:bodyPr>
          <a:lstStyle/>
          <a:p>
            <a:r>
              <a:rPr lang="en-SG" sz="3000" b="1" dirty="0"/>
              <a:t>Table III: Policy impact on (speculative) turnover </a:t>
            </a:r>
            <a:endParaRPr lang="en-US" sz="3000" dirty="0"/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9411313"/>
              </p:ext>
            </p:extLst>
          </p:nvPr>
        </p:nvGraphicFramePr>
        <p:xfrm>
          <a:off x="323925" y="2276872"/>
          <a:ext cx="8568952" cy="416052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879143"/>
                <a:gridCol w="1011847"/>
                <a:gridCol w="1156396"/>
                <a:gridCol w="1156396"/>
                <a:gridCol w="1300946"/>
                <a:gridCol w="1084122"/>
                <a:gridCol w="980102"/>
              </a:tblGrid>
              <a:tr h="28800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300" dirty="0">
                          <a:effectLst/>
                          <a:latin typeface="+mj-lt"/>
                          <a:ea typeface="SimSun"/>
                          <a:cs typeface="Times New Roman"/>
                        </a:rPr>
                        <a:t> </a:t>
                      </a:r>
                    </a:p>
                  </a:txBody>
                  <a:tcPr marL="47625" marR="47625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300" b="1">
                          <a:effectLst/>
                          <a:latin typeface="+mj-lt"/>
                          <a:ea typeface="SimSun"/>
                          <a:cs typeface="Times New Roman"/>
                        </a:rPr>
                        <a:t>6 months after the policy (2006:11-2007:06)</a:t>
                      </a:r>
                      <a:endParaRPr lang="en-SG" sz="1300">
                        <a:effectLst/>
                        <a:latin typeface="+mj-lt"/>
                        <a:ea typeface="SimSun"/>
                        <a:cs typeface="Times New Roman"/>
                      </a:endParaRPr>
                    </a:p>
                  </a:txBody>
                  <a:tcPr marL="47625" marR="47625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300" b="1">
                          <a:effectLst/>
                          <a:latin typeface="+mj-lt"/>
                          <a:ea typeface="SimSun"/>
                          <a:cs typeface="Times New Roman"/>
                        </a:rPr>
                        <a:t>12 months after the policy (2006:11-2007:12)</a:t>
                      </a:r>
                      <a:endParaRPr lang="en-SG" sz="1300">
                        <a:effectLst/>
                        <a:latin typeface="+mj-lt"/>
                        <a:ea typeface="SimSun"/>
                        <a:cs typeface="Times New Roman"/>
                      </a:endParaRPr>
                    </a:p>
                  </a:txBody>
                  <a:tcPr marL="47625" marR="47625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</a:tr>
              <a:tr h="28800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300">
                          <a:effectLst/>
                          <a:latin typeface="+mj-lt"/>
                          <a:ea typeface="SimSun"/>
                          <a:cs typeface="Times New Roman"/>
                        </a:rPr>
                        <a:t> </a:t>
                      </a: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300">
                          <a:effectLst/>
                          <a:latin typeface="+mj-lt"/>
                          <a:ea typeface="SimSun"/>
                          <a:cs typeface="Times New Roman"/>
                        </a:rPr>
                        <a:t>(1)</a:t>
                      </a: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300">
                          <a:effectLst/>
                          <a:latin typeface="+mj-lt"/>
                          <a:ea typeface="SimSun"/>
                          <a:cs typeface="Times New Roman"/>
                        </a:rPr>
                        <a:t>(2)</a:t>
                      </a: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300">
                          <a:effectLst/>
                          <a:latin typeface="+mj-lt"/>
                          <a:ea typeface="SimSun"/>
                          <a:cs typeface="Times New Roman"/>
                        </a:rPr>
                        <a:t>(3)</a:t>
                      </a: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300">
                          <a:effectLst/>
                          <a:latin typeface="+mj-lt"/>
                          <a:ea typeface="SimSun"/>
                          <a:cs typeface="Times New Roman"/>
                        </a:rPr>
                        <a:t>(4)</a:t>
                      </a: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300">
                          <a:effectLst/>
                          <a:latin typeface="+mj-lt"/>
                          <a:ea typeface="SimSun"/>
                          <a:cs typeface="Times New Roman"/>
                        </a:rPr>
                        <a:t>(5)</a:t>
                      </a: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300">
                          <a:effectLst/>
                          <a:latin typeface="+mj-lt"/>
                          <a:ea typeface="SimSun"/>
                          <a:cs typeface="Times New Roman"/>
                        </a:rPr>
                        <a:t>(6)</a:t>
                      </a: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8800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300" dirty="0">
                          <a:effectLst/>
                          <a:latin typeface="+mj-lt"/>
                          <a:ea typeface="SimSun"/>
                          <a:cs typeface="Times New Roman"/>
                        </a:rPr>
                        <a:t>VARIABLES</a:t>
                      </a:r>
                    </a:p>
                  </a:txBody>
                  <a:tcPr marL="47625" marR="47625" marT="0" marB="0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300" b="1">
                          <a:effectLst/>
                          <a:latin typeface="+mj-lt"/>
                          <a:ea typeface="SimSun"/>
                          <a:cs typeface="Times New Roman"/>
                        </a:rPr>
                        <a:t>Turnover</a:t>
                      </a:r>
                      <a:endParaRPr lang="en-SG" sz="1300">
                        <a:effectLst/>
                        <a:latin typeface="+mj-lt"/>
                        <a:ea typeface="SimSun"/>
                        <a:cs typeface="Times New Roman"/>
                      </a:endParaRPr>
                    </a:p>
                  </a:txBody>
                  <a:tcPr marL="47625" marR="47625" marT="0" marB="0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300" b="1">
                          <a:effectLst/>
                          <a:latin typeface="+mj-lt"/>
                          <a:ea typeface="SimSun"/>
                          <a:cs typeface="Times New Roman"/>
                        </a:rPr>
                        <a:t>Turnover*</a:t>
                      </a:r>
                      <a:endParaRPr lang="en-SG" sz="1300">
                        <a:effectLst/>
                        <a:latin typeface="+mj-lt"/>
                        <a:ea typeface="SimSun"/>
                        <a:cs typeface="Times New Roman"/>
                      </a:endParaRPr>
                    </a:p>
                  </a:txBody>
                  <a:tcPr marL="47625" marR="47625" marT="0" marB="0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300" b="1">
                          <a:effectLst/>
                          <a:latin typeface="+mj-lt"/>
                          <a:ea typeface="SimSun"/>
                          <a:cs typeface="Times New Roman"/>
                        </a:rPr>
                        <a:t>Turnover</a:t>
                      </a:r>
                      <a:endParaRPr lang="en-SG" sz="1300">
                        <a:effectLst/>
                        <a:latin typeface="+mj-lt"/>
                        <a:ea typeface="SimSun"/>
                        <a:cs typeface="Times New Roman"/>
                      </a:endParaRPr>
                    </a:p>
                  </a:txBody>
                  <a:tcPr marL="47625" marR="47625" marT="0" marB="0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300" b="1">
                          <a:effectLst/>
                          <a:latin typeface="+mj-lt"/>
                          <a:ea typeface="SimSun"/>
                          <a:cs typeface="Times New Roman"/>
                        </a:rPr>
                        <a:t>Turnover</a:t>
                      </a:r>
                      <a:endParaRPr lang="en-SG" sz="1300">
                        <a:effectLst/>
                        <a:latin typeface="+mj-lt"/>
                        <a:ea typeface="SimSun"/>
                        <a:cs typeface="Times New Roman"/>
                      </a:endParaRPr>
                    </a:p>
                  </a:txBody>
                  <a:tcPr marL="47625" marR="47625" marT="0" marB="0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300" b="1">
                          <a:effectLst/>
                          <a:latin typeface="+mj-lt"/>
                          <a:ea typeface="SimSun"/>
                          <a:cs typeface="Times New Roman"/>
                        </a:rPr>
                        <a:t>Turnover*</a:t>
                      </a:r>
                      <a:endParaRPr lang="en-SG" sz="1300">
                        <a:effectLst/>
                        <a:latin typeface="+mj-lt"/>
                        <a:ea typeface="SimSun"/>
                        <a:cs typeface="Times New Roman"/>
                      </a:endParaRPr>
                    </a:p>
                  </a:txBody>
                  <a:tcPr marL="47625" marR="47625" marT="0" marB="0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300" b="1">
                          <a:effectLst/>
                          <a:latin typeface="+mj-lt"/>
                          <a:ea typeface="SimSun"/>
                          <a:cs typeface="Times New Roman"/>
                        </a:rPr>
                        <a:t>Turnover</a:t>
                      </a:r>
                      <a:endParaRPr lang="en-SG" sz="1300">
                        <a:effectLst/>
                        <a:latin typeface="+mj-lt"/>
                        <a:ea typeface="SimSun"/>
                        <a:cs typeface="Times New Roman"/>
                      </a:endParaRPr>
                    </a:p>
                  </a:txBody>
                  <a:tcPr marL="47625" marR="47625" marT="0" marB="0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0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SG" sz="1300" i="1" dirty="0">
                          <a:effectLst/>
                          <a:latin typeface="+mj-lt"/>
                          <a:ea typeface="SimSun"/>
                          <a:cs typeface="Times New Roman"/>
                        </a:rPr>
                        <a:t>WD</a:t>
                      </a:r>
                      <a:endParaRPr lang="en-SG" sz="1300" dirty="0">
                        <a:effectLst/>
                        <a:latin typeface="+mj-lt"/>
                        <a:ea typeface="SimSun"/>
                        <a:cs typeface="Times New Roman"/>
                      </a:endParaRPr>
                    </a:p>
                  </a:txBody>
                  <a:tcPr marL="47625" marR="47625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SG" sz="1300" dirty="0">
                          <a:effectLst/>
                          <a:latin typeface="+mj-lt"/>
                          <a:ea typeface="SimSun"/>
                          <a:cs typeface="Times New Roman"/>
                        </a:rPr>
                        <a:t>0.004***</a:t>
                      </a:r>
                    </a:p>
                  </a:txBody>
                  <a:tcPr marL="47625" marR="47625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SG" sz="1300" dirty="0">
                          <a:effectLst/>
                          <a:latin typeface="+mj-lt"/>
                          <a:ea typeface="SimSun"/>
                          <a:cs typeface="Times New Roman"/>
                        </a:rPr>
                        <a:t>0.004***</a:t>
                      </a:r>
                    </a:p>
                  </a:txBody>
                  <a:tcPr marL="47625" marR="47625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SG" sz="1300">
                          <a:effectLst/>
                          <a:latin typeface="+mj-lt"/>
                          <a:ea typeface="SimSun"/>
                          <a:cs typeface="Times New Roman"/>
                        </a:rPr>
                        <a:t>0.002</a:t>
                      </a:r>
                    </a:p>
                  </a:txBody>
                  <a:tcPr marL="47625" marR="47625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SG" sz="1300">
                          <a:effectLst/>
                          <a:latin typeface="+mj-lt"/>
                          <a:ea typeface="SimSun"/>
                          <a:cs typeface="Times New Roman"/>
                        </a:rPr>
                        <a:t>0.002</a:t>
                      </a:r>
                    </a:p>
                  </a:txBody>
                  <a:tcPr marL="47625" marR="47625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SG" sz="1300">
                          <a:effectLst/>
                          <a:latin typeface="+mj-lt"/>
                          <a:ea typeface="SimSun"/>
                          <a:cs typeface="Times New Roman"/>
                        </a:rPr>
                        <a:t>0.002</a:t>
                      </a:r>
                    </a:p>
                  </a:txBody>
                  <a:tcPr marL="47625" marR="47625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SG" sz="1300">
                          <a:effectLst/>
                          <a:latin typeface="+mj-lt"/>
                          <a:ea typeface="SimSun"/>
                          <a:cs typeface="Times New Roman"/>
                        </a:rPr>
                        <a:t>0.000</a:t>
                      </a:r>
                    </a:p>
                  </a:txBody>
                  <a:tcPr marL="47625" marR="47625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28800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300">
                          <a:effectLst/>
                          <a:latin typeface="+mj-lt"/>
                          <a:ea typeface="SimSun"/>
                          <a:cs typeface="Times New Roman"/>
                        </a:rPr>
                        <a:t> </a:t>
                      </a:r>
                    </a:p>
                  </a:txBody>
                  <a:tcPr marL="47625" marR="476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300">
                          <a:effectLst/>
                          <a:latin typeface="+mj-lt"/>
                          <a:ea typeface="SimSun"/>
                          <a:cs typeface="Times New Roman"/>
                        </a:rPr>
                        <a:t>(0.00)</a:t>
                      </a:r>
                    </a:p>
                  </a:txBody>
                  <a:tcPr marL="47625" marR="476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300" dirty="0">
                          <a:effectLst/>
                          <a:latin typeface="+mj-lt"/>
                          <a:ea typeface="SimSun"/>
                          <a:cs typeface="Times New Roman"/>
                        </a:rPr>
                        <a:t>(0.00)</a:t>
                      </a:r>
                    </a:p>
                  </a:txBody>
                  <a:tcPr marL="47625" marR="476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300" dirty="0">
                          <a:effectLst/>
                          <a:latin typeface="+mj-lt"/>
                          <a:ea typeface="SimSun"/>
                          <a:cs typeface="Times New Roman"/>
                        </a:rPr>
                        <a:t>(0.00)</a:t>
                      </a:r>
                    </a:p>
                  </a:txBody>
                  <a:tcPr marL="47625" marR="476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300" dirty="0">
                          <a:effectLst/>
                          <a:latin typeface="+mj-lt"/>
                          <a:ea typeface="SimSun"/>
                          <a:cs typeface="Times New Roman"/>
                        </a:rPr>
                        <a:t>(0.00)</a:t>
                      </a:r>
                    </a:p>
                  </a:txBody>
                  <a:tcPr marL="47625" marR="476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300">
                          <a:effectLst/>
                          <a:latin typeface="+mj-lt"/>
                          <a:ea typeface="SimSun"/>
                          <a:cs typeface="Times New Roman"/>
                        </a:rPr>
                        <a:t>(0.00)</a:t>
                      </a:r>
                    </a:p>
                  </a:txBody>
                  <a:tcPr marL="47625" marR="476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300">
                          <a:effectLst/>
                          <a:latin typeface="+mj-lt"/>
                          <a:ea typeface="SimSun"/>
                          <a:cs typeface="Times New Roman"/>
                        </a:rPr>
                        <a:t>(0.00)</a:t>
                      </a:r>
                    </a:p>
                  </a:txBody>
                  <a:tcPr marL="47625" marR="47625" marT="0" marB="0"/>
                </a:tc>
              </a:tr>
              <a:tr h="28800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SG" sz="1300" i="1">
                          <a:effectLst/>
                          <a:latin typeface="+mj-lt"/>
                          <a:ea typeface="SimSun"/>
                          <a:cs typeface="Times New Roman"/>
                        </a:rPr>
                        <a:t>Presale</a:t>
                      </a:r>
                      <a:endParaRPr lang="en-SG" sz="1300">
                        <a:effectLst/>
                        <a:latin typeface="+mj-lt"/>
                        <a:ea typeface="SimSun"/>
                        <a:cs typeface="Times New Roman"/>
                      </a:endParaRPr>
                    </a:p>
                  </a:txBody>
                  <a:tcPr marL="47625" marR="476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SG" sz="1300">
                          <a:effectLst/>
                          <a:latin typeface="+mj-lt"/>
                          <a:ea typeface="SimSun"/>
                          <a:cs typeface="Times New Roman"/>
                        </a:rPr>
                        <a:t>0.055***</a:t>
                      </a:r>
                    </a:p>
                  </a:txBody>
                  <a:tcPr marL="47625" marR="476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SG" sz="1300">
                          <a:effectLst/>
                          <a:latin typeface="+mj-lt"/>
                          <a:ea typeface="SimSun"/>
                          <a:cs typeface="Times New Roman"/>
                        </a:rPr>
                        <a:t>0.012***</a:t>
                      </a:r>
                    </a:p>
                  </a:txBody>
                  <a:tcPr marL="47625" marR="476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SG" sz="1300">
                          <a:effectLst/>
                          <a:latin typeface="+mj-lt"/>
                          <a:ea typeface="SimSun"/>
                          <a:cs typeface="Times New Roman"/>
                        </a:rPr>
                        <a:t> </a:t>
                      </a:r>
                    </a:p>
                  </a:txBody>
                  <a:tcPr marL="47625" marR="476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SG" sz="1300" dirty="0">
                          <a:effectLst/>
                          <a:latin typeface="+mj-lt"/>
                          <a:ea typeface="SimSun"/>
                          <a:cs typeface="Times New Roman"/>
                        </a:rPr>
                        <a:t>0.057***</a:t>
                      </a:r>
                    </a:p>
                  </a:txBody>
                  <a:tcPr marL="47625" marR="476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SG" sz="1300">
                          <a:effectLst/>
                          <a:latin typeface="+mj-lt"/>
                          <a:ea typeface="SimSun"/>
                          <a:cs typeface="Times New Roman"/>
                        </a:rPr>
                        <a:t>0.013***</a:t>
                      </a:r>
                    </a:p>
                  </a:txBody>
                  <a:tcPr marL="47625" marR="476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SG" sz="1300">
                          <a:effectLst/>
                          <a:latin typeface="+mj-lt"/>
                          <a:ea typeface="SimSun"/>
                          <a:cs typeface="Times New Roman"/>
                        </a:rPr>
                        <a:t> </a:t>
                      </a:r>
                    </a:p>
                  </a:txBody>
                  <a:tcPr marL="47625" marR="47625" marT="0" marB="0"/>
                </a:tc>
              </a:tr>
              <a:tr h="28800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300">
                          <a:effectLst/>
                          <a:latin typeface="+mj-lt"/>
                          <a:ea typeface="SimSun"/>
                          <a:cs typeface="Times New Roman"/>
                        </a:rPr>
                        <a:t> </a:t>
                      </a:r>
                    </a:p>
                  </a:txBody>
                  <a:tcPr marL="47625" marR="476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300">
                          <a:effectLst/>
                          <a:latin typeface="+mj-lt"/>
                          <a:ea typeface="SimSun"/>
                          <a:cs typeface="Times New Roman"/>
                        </a:rPr>
                        <a:t>(0.00)</a:t>
                      </a:r>
                    </a:p>
                  </a:txBody>
                  <a:tcPr marL="47625" marR="476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300">
                          <a:effectLst/>
                          <a:latin typeface="+mj-lt"/>
                          <a:ea typeface="SimSun"/>
                          <a:cs typeface="Times New Roman"/>
                        </a:rPr>
                        <a:t>(0.00)</a:t>
                      </a:r>
                    </a:p>
                  </a:txBody>
                  <a:tcPr marL="47625" marR="476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300" dirty="0">
                          <a:effectLst/>
                          <a:latin typeface="+mj-lt"/>
                          <a:ea typeface="SimSun"/>
                          <a:cs typeface="Times New Roman"/>
                        </a:rPr>
                        <a:t> </a:t>
                      </a:r>
                    </a:p>
                  </a:txBody>
                  <a:tcPr marL="47625" marR="476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300">
                          <a:effectLst/>
                          <a:latin typeface="+mj-lt"/>
                          <a:ea typeface="SimSun"/>
                          <a:cs typeface="Times New Roman"/>
                        </a:rPr>
                        <a:t>(0.00)</a:t>
                      </a:r>
                    </a:p>
                  </a:txBody>
                  <a:tcPr marL="47625" marR="476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300">
                          <a:effectLst/>
                          <a:latin typeface="+mj-lt"/>
                          <a:ea typeface="SimSun"/>
                          <a:cs typeface="Times New Roman"/>
                        </a:rPr>
                        <a:t>(0.00)</a:t>
                      </a:r>
                    </a:p>
                  </a:txBody>
                  <a:tcPr marL="47625" marR="476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300">
                          <a:effectLst/>
                          <a:latin typeface="+mj-lt"/>
                          <a:ea typeface="SimSun"/>
                          <a:cs typeface="Times New Roman"/>
                        </a:rPr>
                        <a:t> </a:t>
                      </a:r>
                    </a:p>
                  </a:txBody>
                  <a:tcPr marL="47625" marR="47625" marT="0" marB="0"/>
                </a:tc>
              </a:tr>
              <a:tr h="28800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SG" sz="1300" i="1">
                          <a:effectLst/>
                          <a:latin typeface="+mj-lt"/>
                          <a:ea typeface="SimSun"/>
                          <a:cs typeface="Times New Roman"/>
                        </a:rPr>
                        <a:t>WD </a:t>
                      </a:r>
                      <a:r>
                        <a:rPr lang="en-SG" sz="1300">
                          <a:effectLst/>
                          <a:latin typeface="+mj-lt"/>
                          <a:ea typeface="SimSun"/>
                          <a:cs typeface="Times New Roman"/>
                        </a:rPr>
                        <a:t>× </a:t>
                      </a:r>
                      <a:r>
                        <a:rPr lang="en-SG" sz="1300" i="1">
                          <a:effectLst/>
                          <a:latin typeface="+mj-lt"/>
                          <a:ea typeface="SimSun"/>
                          <a:cs typeface="Times New Roman"/>
                        </a:rPr>
                        <a:t>Presale</a:t>
                      </a:r>
                      <a:endParaRPr lang="en-SG" sz="1300">
                        <a:effectLst/>
                        <a:latin typeface="+mj-lt"/>
                        <a:ea typeface="SimSun"/>
                        <a:cs typeface="Times New Roman"/>
                      </a:endParaRPr>
                    </a:p>
                  </a:txBody>
                  <a:tcPr marL="47625" marR="476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SG" sz="1300">
                          <a:effectLst/>
                          <a:latin typeface="+mj-lt"/>
                          <a:ea typeface="SimSun"/>
                          <a:cs typeface="Times New Roman"/>
                        </a:rPr>
                        <a:t>-0.035***</a:t>
                      </a:r>
                    </a:p>
                  </a:txBody>
                  <a:tcPr marL="47625" marR="476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SG" sz="1300">
                          <a:effectLst/>
                          <a:latin typeface="+mj-lt"/>
                          <a:ea typeface="SimSun"/>
                          <a:cs typeface="Times New Roman"/>
                        </a:rPr>
                        <a:t>-0.016***</a:t>
                      </a:r>
                    </a:p>
                  </a:txBody>
                  <a:tcPr marL="47625" marR="476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SG" sz="1300" dirty="0">
                          <a:effectLst/>
                          <a:latin typeface="+mj-lt"/>
                          <a:ea typeface="SimSun"/>
                          <a:cs typeface="Times New Roman"/>
                        </a:rPr>
                        <a:t> </a:t>
                      </a:r>
                    </a:p>
                  </a:txBody>
                  <a:tcPr marL="47625" marR="476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SG" sz="1300">
                          <a:effectLst/>
                          <a:latin typeface="+mj-lt"/>
                          <a:ea typeface="SimSun"/>
                          <a:cs typeface="Times New Roman"/>
                        </a:rPr>
                        <a:t>-0.042***</a:t>
                      </a:r>
                    </a:p>
                  </a:txBody>
                  <a:tcPr marL="47625" marR="476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SG" sz="1300">
                          <a:effectLst/>
                          <a:latin typeface="+mj-lt"/>
                          <a:ea typeface="SimSun"/>
                          <a:cs typeface="Times New Roman"/>
                        </a:rPr>
                        <a:t>-0.018***</a:t>
                      </a:r>
                    </a:p>
                  </a:txBody>
                  <a:tcPr marL="47625" marR="476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SG" sz="1300">
                          <a:effectLst/>
                          <a:latin typeface="+mj-lt"/>
                          <a:ea typeface="SimSun"/>
                          <a:cs typeface="Times New Roman"/>
                        </a:rPr>
                        <a:t> </a:t>
                      </a:r>
                    </a:p>
                  </a:txBody>
                  <a:tcPr marL="47625" marR="47625" marT="0" marB="0"/>
                </a:tc>
              </a:tr>
              <a:tr h="28800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300">
                          <a:effectLst/>
                          <a:latin typeface="+mj-lt"/>
                          <a:ea typeface="SimSun"/>
                          <a:cs typeface="Times New Roman"/>
                        </a:rPr>
                        <a:t> </a:t>
                      </a:r>
                    </a:p>
                  </a:txBody>
                  <a:tcPr marL="47625" marR="476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300">
                          <a:effectLst/>
                          <a:latin typeface="+mj-lt"/>
                          <a:ea typeface="SimSun"/>
                          <a:cs typeface="Times New Roman"/>
                        </a:rPr>
                        <a:t>(0.01)</a:t>
                      </a:r>
                    </a:p>
                  </a:txBody>
                  <a:tcPr marL="47625" marR="476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300">
                          <a:effectLst/>
                          <a:latin typeface="+mj-lt"/>
                          <a:ea typeface="SimSun"/>
                          <a:cs typeface="Times New Roman"/>
                        </a:rPr>
                        <a:t>(0.00)</a:t>
                      </a:r>
                    </a:p>
                  </a:txBody>
                  <a:tcPr marL="47625" marR="476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300" dirty="0">
                          <a:effectLst/>
                          <a:latin typeface="+mj-lt"/>
                          <a:ea typeface="SimSun"/>
                          <a:cs typeface="Times New Roman"/>
                        </a:rPr>
                        <a:t> </a:t>
                      </a:r>
                    </a:p>
                  </a:txBody>
                  <a:tcPr marL="47625" marR="476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300">
                          <a:effectLst/>
                          <a:latin typeface="+mj-lt"/>
                          <a:ea typeface="SimSun"/>
                          <a:cs typeface="Times New Roman"/>
                        </a:rPr>
                        <a:t>(0.01)</a:t>
                      </a:r>
                    </a:p>
                  </a:txBody>
                  <a:tcPr marL="47625" marR="476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300">
                          <a:effectLst/>
                          <a:latin typeface="+mj-lt"/>
                          <a:ea typeface="SimSun"/>
                          <a:cs typeface="Times New Roman"/>
                        </a:rPr>
                        <a:t>(0.00)</a:t>
                      </a:r>
                    </a:p>
                  </a:txBody>
                  <a:tcPr marL="47625" marR="476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300">
                          <a:effectLst/>
                          <a:latin typeface="+mj-lt"/>
                          <a:ea typeface="SimSun"/>
                          <a:cs typeface="Times New Roman"/>
                        </a:rPr>
                        <a:t> </a:t>
                      </a:r>
                    </a:p>
                  </a:txBody>
                  <a:tcPr marL="47625" marR="47625" marT="0" marB="0"/>
                </a:tc>
              </a:tr>
              <a:tr h="28800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300" i="1" dirty="0">
                          <a:effectLst/>
                          <a:latin typeface="+mj-lt"/>
                          <a:ea typeface="SimSun"/>
                          <a:cs typeface="Times New Roman"/>
                        </a:rPr>
                        <a:t>Pre-Policy</a:t>
                      </a:r>
                      <a:r>
                        <a:rPr lang="en-SG" sz="1300" dirty="0">
                          <a:effectLst/>
                          <a:latin typeface="+mj-lt"/>
                          <a:ea typeface="SimSun"/>
                          <a:cs typeface="Times New Roman"/>
                        </a:rPr>
                        <a:t> </a:t>
                      </a:r>
                      <a:r>
                        <a:rPr lang="en-SG" sz="1300" i="1" dirty="0" smtClean="0">
                          <a:effectLst/>
                          <a:latin typeface="+mj-lt"/>
                          <a:ea typeface="SimSun"/>
                          <a:cs typeface="Times New Roman"/>
                        </a:rPr>
                        <a:t>Speculative</a:t>
                      </a:r>
                      <a:endParaRPr lang="en-SG" sz="1300" dirty="0">
                        <a:effectLst/>
                        <a:latin typeface="+mj-lt"/>
                        <a:ea typeface="SimSun"/>
                        <a:cs typeface="Times New Roman"/>
                      </a:endParaRPr>
                    </a:p>
                  </a:txBody>
                  <a:tcPr marL="47625" marR="476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300">
                          <a:effectLst/>
                          <a:latin typeface="+mj-lt"/>
                          <a:ea typeface="SimSun"/>
                          <a:cs typeface="Times New Roman"/>
                        </a:rPr>
                        <a:t> </a:t>
                      </a:r>
                    </a:p>
                  </a:txBody>
                  <a:tcPr marL="47625" marR="476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300">
                          <a:effectLst/>
                          <a:latin typeface="+mj-lt"/>
                          <a:ea typeface="SimSun"/>
                          <a:cs typeface="Times New Roman"/>
                        </a:rPr>
                        <a:t> </a:t>
                      </a:r>
                    </a:p>
                  </a:txBody>
                  <a:tcPr marL="47625" marR="476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300" dirty="0">
                          <a:effectLst/>
                          <a:latin typeface="+mj-lt"/>
                          <a:ea typeface="SimSun"/>
                          <a:cs typeface="Times New Roman"/>
                        </a:rPr>
                        <a:t>0.171**</a:t>
                      </a:r>
                    </a:p>
                  </a:txBody>
                  <a:tcPr marL="47625" marR="476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300">
                          <a:effectLst/>
                          <a:latin typeface="+mj-lt"/>
                          <a:ea typeface="SimSun"/>
                          <a:cs typeface="Times New Roman"/>
                        </a:rPr>
                        <a:t> </a:t>
                      </a:r>
                    </a:p>
                  </a:txBody>
                  <a:tcPr marL="47625" marR="476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300">
                          <a:effectLst/>
                          <a:latin typeface="+mj-lt"/>
                          <a:ea typeface="SimSun"/>
                          <a:cs typeface="Times New Roman"/>
                        </a:rPr>
                        <a:t> </a:t>
                      </a:r>
                    </a:p>
                  </a:txBody>
                  <a:tcPr marL="47625" marR="476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300">
                          <a:effectLst/>
                          <a:latin typeface="+mj-lt"/>
                          <a:ea typeface="SimSun"/>
                          <a:cs typeface="Times New Roman"/>
                        </a:rPr>
                        <a:t>0.241***</a:t>
                      </a:r>
                    </a:p>
                  </a:txBody>
                  <a:tcPr marL="47625" marR="47625" marT="0" marB="0"/>
                </a:tc>
              </a:tr>
              <a:tr h="28800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SG" sz="1300" dirty="0">
                          <a:effectLst/>
                          <a:latin typeface="+mj-lt"/>
                          <a:ea typeface="SimSun"/>
                          <a:cs typeface="Times New Roman"/>
                        </a:rPr>
                        <a:t> </a:t>
                      </a:r>
                      <a:r>
                        <a:rPr lang="en-SG" sz="1300" dirty="0" smtClean="0">
                          <a:effectLst/>
                          <a:latin typeface="+mj-lt"/>
                          <a:ea typeface="SimSun"/>
                          <a:cs typeface="Times New Roman"/>
                        </a:rPr>
                        <a:t>  </a:t>
                      </a:r>
                      <a:r>
                        <a:rPr lang="en-SG" sz="1300" i="1" dirty="0" smtClean="0">
                          <a:effectLst/>
                          <a:latin typeface="+mj-lt"/>
                          <a:ea typeface="SimSun"/>
                          <a:cs typeface="Times New Roman"/>
                        </a:rPr>
                        <a:t>Trading</a:t>
                      </a:r>
                      <a:endParaRPr lang="en-SG" sz="1300" dirty="0" smtClean="0">
                        <a:effectLst/>
                        <a:latin typeface="+mj-lt"/>
                        <a:ea typeface="SimSun"/>
                        <a:cs typeface="Times New Roman"/>
                      </a:endParaRPr>
                    </a:p>
                  </a:txBody>
                  <a:tcPr marL="47625" marR="476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300">
                          <a:effectLst/>
                          <a:latin typeface="+mj-lt"/>
                          <a:ea typeface="SimSun"/>
                          <a:cs typeface="Times New Roman"/>
                        </a:rPr>
                        <a:t> </a:t>
                      </a:r>
                    </a:p>
                  </a:txBody>
                  <a:tcPr marL="47625" marR="476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300">
                          <a:effectLst/>
                          <a:latin typeface="+mj-lt"/>
                          <a:ea typeface="SimSun"/>
                          <a:cs typeface="Times New Roman"/>
                        </a:rPr>
                        <a:t> </a:t>
                      </a:r>
                    </a:p>
                  </a:txBody>
                  <a:tcPr marL="47625" marR="476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300">
                          <a:effectLst/>
                          <a:latin typeface="+mj-lt"/>
                          <a:ea typeface="SimSun"/>
                          <a:cs typeface="Times New Roman"/>
                        </a:rPr>
                        <a:t>(0.07)</a:t>
                      </a:r>
                    </a:p>
                  </a:txBody>
                  <a:tcPr marL="47625" marR="476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300">
                          <a:effectLst/>
                          <a:latin typeface="+mj-lt"/>
                          <a:ea typeface="SimSun"/>
                          <a:cs typeface="Times New Roman"/>
                        </a:rPr>
                        <a:t> </a:t>
                      </a:r>
                    </a:p>
                  </a:txBody>
                  <a:tcPr marL="47625" marR="476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300">
                          <a:effectLst/>
                          <a:latin typeface="+mj-lt"/>
                          <a:ea typeface="SimSun"/>
                          <a:cs typeface="Times New Roman"/>
                        </a:rPr>
                        <a:t> </a:t>
                      </a:r>
                    </a:p>
                  </a:txBody>
                  <a:tcPr marL="47625" marR="476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300">
                          <a:effectLst/>
                          <a:latin typeface="+mj-lt"/>
                          <a:ea typeface="SimSun"/>
                          <a:cs typeface="Times New Roman"/>
                        </a:rPr>
                        <a:t>(0.04)</a:t>
                      </a:r>
                    </a:p>
                  </a:txBody>
                  <a:tcPr marL="47625" marR="47625" marT="0" marB="0"/>
                </a:tc>
              </a:tr>
              <a:tr h="28800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300" i="1" dirty="0">
                          <a:effectLst/>
                          <a:latin typeface="+mj-lt"/>
                          <a:ea typeface="SimSun"/>
                          <a:cs typeface="Times New Roman"/>
                        </a:rPr>
                        <a:t>WD </a:t>
                      </a:r>
                      <a:r>
                        <a:rPr lang="en-SG" sz="1300" dirty="0">
                          <a:effectLst/>
                          <a:latin typeface="+mj-lt"/>
                          <a:ea typeface="SimSun"/>
                          <a:cs typeface="Times New Roman"/>
                        </a:rPr>
                        <a:t>× </a:t>
                      </a:r>
                      <a:r>
                        <a:rPr lang="en-SG" sz="1300" i="1" dirty="0" smtClean="0">
                          <a:effectLst/>
                          <a:latin typeface="+mj-lt"/>
                          <a:ea typeface="SimSun"/>
                          <a:cs typeface="Times New Roman"/>
                        </a:rPr>
                        <a:t>Pre-Policy</a:t>
                      </a:r>
                      <a:endParaRPr lang="en-SG" sz="1300" dirty="0">
                        <a:effectLst/>
                        <a:latin typeface="+mj-lt"/>
                        <a:ea typeface="SimSun"/>
                        <a:cs typeface="Times New Roman"/>
                      </a:endParaRPr>
                    </a:p>
                  </a:txBody>
                  <a:tcPr marL="47625" marR="476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300">
                          <a:effectLst/>
                          <a:latin typeface="+mj-lt"/>
                          <a:ea typeface="SimSun"/>
                          <a:cs typeface="Times New Roman"/>
                        </a:rPr>
                        <a:t> </a:t>
                      </a:r>
                    </a:p>
                  </a:txBody>
                  <a:tcPr marL="47625" marR="476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300">
                          <a:effectLst/>
                          <a:latin typeface="+mj-lt"/>
                          <a:ea typeface="SimSun"/>
                          <a:cs typeface="Times New Roman"/>
                        </a:rPr>
                        <a:t> </a:t>
                      </a:r>
                    </a:p>
                  </a:txBody>
                  <a:tcPr marL="47625" marR="476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300">
                          <a:effectLst/>
                          <a:latin typeface="+mj-lt"/>
                          <a:ea typeface="SimSun"/>
                          <a:cs typeface="Times New Roman"/>
                        </a:rPr>
                        <a:t>-0.342***</a:t>
                      </a:r>
                    </a:p>
                  </a:txBody>
                  <a:tcPr marL="47625" marR="476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300">
                          <a:effectLst/>
                          <a:latin typeface="+mj-lt"/>
                          <a:ea typeface="SimSun"/>
                          <a:cs typeface="Times New Roman"/>
                        </a:rPr>
                        <a:t> </a:t>
                      </a:r>
                    </a:p>
                  </a:txBody>
                  <a:tcPr marL="47625" marR="476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300">
                          <a:effectLst/>
                          <a:latin typeface="+mj-lt"/>
                          <a:ea typeface="SimSun"/>
                          <a:cs typeface="Times New Roman"/>
                        </a:rPr>
                        <a:t> </a:t>
                      </a:r>
                    </a:p>
                  </a:txBody>
                  <a:tcPr marL="47625" marR="476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300">
                          <a:effectLst/>
                          <a:latin typeface="+mj-lt"/>
                          <a:ea typeface="SimSun"/>
                          <a:cs typeface="Times New Roman"/>
                        </a:rPr>
                        <a:t>-0.377***</a:t>
                      </a:r>
                    </a:p>
                  </a:txBody>
                  <a:tcPr marL="47625" marR="47625" marT="0" marB="0"/>
                </a:tc>
              </a:tr>
              <a:tr h="28800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SG" sz="1300" dirty="0">
                          <a:effectLst/>
                          <a:latin typeface="+mj-lt"/>
                          <a:ea typeface="SimSun"/>
                          <a:cs typeface="Times New Roman"/>
                        </a:rPr>
                        <a:t> </a:t>
                      </a:r>
                      <a:r>
                        <a:rPr lang="en-SG" sz="1300" dirty="0" smtClean="0">
                          <a:effectLst/>
                          <a:latin typeface="+mj-lt"/>
                          <a:ea typeface="SimSun"/>
                          <a:cs typeface="Times New Roman"/>
                        </a:rPr>
                        <a:t>  </a:t>
                      </a:r>
                      <a:r>
                        <a:rPr lang="en-SG" sz="1300" i="1" dirty="0" smtClean="0">
                          <a:effectLst/>
                          <a:latin typeface="+mj-lt"/>
                          <a:ea typeface="SimSun"/>
                          <a:cs typeface="Times New Roman"/>
                        </a:rPr>
                        <a:t>Speculative Trading</a:t>
                      </a:r>
                      <a:endParaRPr lang="en-SG" sz="1300" dirty="0" smtClean="0">
                        <a:effectLst/>
                        <a:latin typeface="+mj-lt"/>
                        <a:ea typeface="SimSun"/>
                        <a:cs typeface="Times New Roman"/>
                      </a:endParaRPr>
                    </a:p>
                  </a:txBody>
                  <a:tcPr marL="47625" marR="47625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300">
                          <a:effectLst/>
                          <a:latin typeface="+mj-lt"/>
                          <a:ea typeface="SimSun"/>
                          <a:cs typeface="Times New Roman"/>
                        </a:rPr>
                        <a:t> </a:t>
                      </a:r>
                    </a:p>
                  </a:txBody>
                  <a:tcPr marL="47625" marR="47625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300">
                          <a:effectLst/>
                          <a:latin typeface="+mj-lt"/>
                          <a:ea typeface="SimSun"/>
                          <a:cs typeface="Times New Roman"/>
                        </a:rPr>
                        <a:t> </a:t>
                      </a:r>
                    </a:p>
                  </a:txBody>
                  <a:tcPr marL="47625" marR="47625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300">
                          <a:effectLst/>
                          <a:latin typeface="+mj-lt"/>
                          <a:ea typeface="SimSun"/>
                          <a:cs typeface="Times New Roman"/>
                        </a:rPr>
                        <a:t>(0.03)</a:t>
                      </a:r>
                    </a:p>
                  </a:txBody>
                  <a:tcPr marL="47625" marR="47625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300">
                          <a:effectLst/>
                          <a:latin typeface="+mj-lt"/>
                          <a:ea typeface="SimSun"/>
                          <a:cs typeface="Times New Roman"/>
                        </a:rPr>
                        <a:t> </a:t>
                      </a:r>
                    </a:p>
                  </a:txBody>
                  <a:tcPr marL="47625" marR="47625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300">
                          <a:effectLst/>
                          <a:latin typeface="+mj-lt"/>
                          <a:ea typeface="SimSun"/>
                          <a:cs typeface="Times New Roman"/>
                        </a:rPr>
                        <a:t> </a:t>
                      </a:r>
                    </a:p>
                  </a:txBody>
                  <a:tcPr marL="47625" marR="47625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300" dirty="0">
                          <a:effectLst/>
                          <a:latin typeface="+mj-lt"/>
                          <a:ea typeface="SimSun"/>
                          <a:cs typeface="Times New Roman"/>
                        </a:rPr>
                        <a:t>(0.03)</a:t>
                      </a:r>
                    </a:p>
                  </a:txBody>
                  <a:tcPr marL="47625" marR="47625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251520" y="1320822"/>
            <a:ext cx="7920880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Clr>
                <a:srgbClr val="FF0000"/>
              </a:buClr>
              <a:buFont typeface="Wingdings" pitchFamily="2" charset="2"/>
              <a:buChar char="Ø"/>
            </a:pPr>
            <a:r>
              <a:rPr lang="en-US" altLang="zh-CN" sz="1500" dirty="0">
                <a:cs typeface="Times New Roman" pitchFamily="18" charset="0"/>
              </a:rPr>
              <a:t>T</a:t>
            </a:r>
            <a:r>
              <a:rPr lang="en-US" altLang="zh-CN" sz="1500" dirty="0" smtClean="0">
                <a:cs typeface="Times New Roman" pitchFamily="18" charset="0"/>
              </a:rPr>
              <a:t>urnover: </a:t>
            </a:r>
            <a:r>
              <a:rPr lang="en-US" altLang="zh-CN" sz="1500" dirty="0">
                <a:cs typeface="Times New Roman" pitchFamily="18" charset="0"/>
              </a:rPr>
              <a:t>the number of monthly transactions in a project divided by its size (number of units</a:t>
            </a:r>
            <a:r>
              <a:rPr lang="en-US" altLang="zh-CN" sz="1500" dirty="0" smtClean="0">
                <a:cs typeface="Times New Roman" pitchFamily="18" charset="0"/>
              </a:rPr>
              <a:t>)</a:t>
            </a:r>
          </a:p>
          <a:p>
            <a:pPr algn="just">
              <a:buClr>
                <a:srgbClr val="FF0000"/>
              </a:buClr>
              <a:buFont typeface="Wingdings" pitchFamily="2" charset="2"/>
              <a:buChar char="Ø"/>
            </a:pPr>
            <a:r>
              <a:rPr lang="en-US" altLang="zh-CN" sz="1500" dirty="0" smtClean="0">
                <a:cs typeface="Times New Roman" pitchFamily="18" charset="0"/>
              </a:rPr>
              <a:t>Turnover*: the number of speculative purchases in a project divided by its size for presale</a:t>
            </a:r>
          </a:p>
          <a:p>
            <a:pPr algn="just">
              <a:buClr>
                <a:srgbClr val="FF0000"/>
              </a:buClr>
              <a:buFont typeface="Wingdings" pitchFamily="2" charset="2"/>
              <a:buChar char="Ø"/>
            </a:pPr>
            <a:endParaRPr lang="en-US" altLang="zh-CN" sz="1600" dirty="0" smtClean="0">
              <a:cs typeface="Times New Roman" pitchFamily="18" charset="0"/>
            </a:endParaRPr>
          </a:p>
          <a:p>
            <a:pPr algn="just">
              <a:buClr>
                <a:srgbClr val="FF0000"/>
              </a:buClr>
              <a:buFont typeface="Wingdings" pitchFamily="2" charset="2"/>
              <a:buChar char="Ø"/>
            </a:pPr>
            <a:endParaRPr lang="en-US" altLang="zh-CN" sz="2100" dirty="0">
              <a:cs typeface="Times New Roman" pitchFamily="18" charset="0"/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2267744" y="4701615"/>
            <a:ext cx="6624736" cy="57606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729434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990600"/>
          </a:xfrm>
        </p:spPr>
        <p:txBody>
          <a:bodyPr/>
          <a:lstStyle/>
          <a:p>
            <a:r>
              <a:rPr lang="en-US" altLang="zh-CN" b="1" dirty="0" smtClean="0"/>
              <a:t>Volatility Measure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772816"/>
            <a:ext cx="8229600" cy="4876800"/>
          </a:xfrm>
        </p:spPr>
        <p:txBody>
          <a:bodyPr>
            <a:normAutofit/>
          </a:bodyPr>
          <a:lstStyle/>
          <a:p>
            <a:pPr marL="0" indent="-274320" algn="just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Ø"/>
            </a:pPr>
            <a:r>
              <a:rPr lang="en-US" altLang="zh-CN" dirty="0">
                <a:cs typeface="Times New Roman" pitchFamily="18" charset="0"/>
              </a:rPr>
              <a:t>Main volatility measure: </a:t>
            </a:r>
            <a:r>
              <a:rPr lang="en-US" altLang="zh-CN" dirty="0" smtClean="0">
                <a:cs typeface="Times New Roman" pitchFamily="18" charset="0"/>
              </a:rPr>
              <a:t>Price Volatility</a:t>
            </a:r>
            <a:endParaRPr lang="en-SG" altLang="zh-CN" dirty="0" smtClean="0"/>
          </a:p>
          <a:p>
            <a:pPr lvl="1" algn="just">
              <a:buFont typeface="Wingdings" pitchFamily="2" charset="2"/>
              <a:buChar char="Ø"/>
            </a:pPr>
            <a:r>
              <a:rPr lang="en-SG" altLang="zh-CN" sz="1800" dirty="0" smtClean="0"/>
              <a:t>Range estimate: the difference between the highest and lowest (log) transaction price for each project in a month (Parkinson, 1980) </a:t>
            </a:r>
          </a:p>
          <a:p>
            <a:pPr lvl="1" algn="just">
              <a:buFont typeface="Wingdings" pitchFamily="2" charset="2"/>
              <a:buChar char="Ø"/>
            </a:pPr>
            <a:r>
              <a:rPr lang="en-SG" altLang="zh-CN" sz="1800" dirty="0" smtClean="0"/>
              <a:t>Hedonic </a:t>
            </a:r>
            <a:r>
              <a:rPr lang="en-SG" altLang="zh-CN" sz="1800" dirty="0"/>
              <a:t>pricing </a:t>
            </a:r>
            <a:r>
              <a:rPr lang="en-SG" altLang="zh-CN" sz="1800" dirty="0" smtClean="0"/>
              <a:t>model (using the entire sample data in 1995-2010) </a:t>
            </a:r>
            <a:r>
              <a:rPr lang="en-SG" altLang="zh-CN" sz="1800" dirty="0"/>
              <a:t>to adjust for </a:t>
            </a:r>
            <a:r>
              <a:rPr lang="en-SG" altLang="zh-CN" sz="1800" dirty="0" smtClean="0"/>
              <a:t>the market trend </a:t>
            </a:r>
            <a:r>
              <a:rPr lang="en-SG" altLang="zh-CN" sz="1800" dirty="0"/>
              <a:t>and building and unit </a:t>
            </a:r>
            <a:r>
              <a:rPr lang="en-SG" altLang="zh-CN" sz="1800" dirty="0" smtClean="0"/>
              <a:t>attributes</a:t>
            </a:r>
          </a:p>
          <a:p>
            <a:pPr lvl="1" algn="just">
              <a:buFont typeface="Wingdings" pitchFamily="2" charset="2"/>
              <a:buChar char="Ø"/>
            </a:pPr>
            <a:r>
              <a:rPr lang="en-SG" altLang="zh-CN" sz="1800" dirty="0" smtClean="0"/>
              <a:t>Requires </a:t>
            </a:r>
            <a:r>
              <a:rPr lang="en-SG" altLang="zh-CN" sz="1800" dirty="0"/>
              <a:t>at least two transactions for each project at any </a:t>
            </a:r>
            <a:r>
              <a:rPr lang="en-SG" altLang="zh-CN" sz="1800" dirty="0" smtClean="0"/>
              <a:t>month</a:t>
            </a:r>
          </a:p>
          <a:p>
            <a:pPr lvl="1" algn="just">
              <a:buFont typeface="Wingdings" pitchFamily="2" charset="2"/>
              <a:buChar char="Ø"/>
            </a:pPr>
            <a:r>
              <a:rPr lang="en-SG" altLang="zh-CN" sz="1800" dirty="0" smtClean="0"/>
              <a:t>The </a:t>
            </a:r>
            <a:r>
              <a:rPr lang="en-SG" altLang="zh-CN" sz="1800" dirty="0"/>
              <a:t>number of transactions in the project-month is used to control </a:t>
            </a:r>
            <a:r>
              <a:rPr lang="en-SG" altLang="zh-CN" sz="1800" dirty="0" smtClean="0"/>
              <a:t>for </a:t>
            </a:r>
            <a:r>
              <a:rPr lang="en-SG" altLang="zh-CN" sz="1800" dirty="0"/>
              <a:t>the small sample bias introduced in calculating the price volatility </a:t>
            </a:r>
            <a:r>
              <a:rPr lang="en-SG" altLang="zh-CN" sz="1800" dirty="0" smtClean="0"/>
              <a:t>measure</a:t>
            </a:r>
          </a:p>
          <a:p>
            <a:pPr lvl="2" algn="just">
              <a:buFont typeface="Wingdings" pitchFamily="2" charset="2"/>
              <a:buChar char="Ø"/>
            </a:pPr>
            <a:r>
              <a:rPr lang="en-SG" altLang="zh-CN" dirty="0" smtClean="0"/>
              <a:t>Downward bias of volatility due to thin trading (Marsh and Rosenfeld, 1986)</a:t>
            </a:r>
            <a:endParaRPr lang="en-SG" altLang="zh-CN" dirty="0"/>
          </a:p>
          <a:p>
            <a:pPr marL="0" lvl="2" indent="-274320" algn="just">
              <a:spcBef>
                <a:spcPts val="600"/>
              </a:spcBef>
              <a:buSzPct val="85000"/>
              <a:buFont typeface="Wingdings" pitchFamily="2" charset="2"/>
              <a:buChar char="Ø"/>
            </a:pPr>
            <a:r>
              <a:rPr lang="en-US" altLang="zh-CN" sz="2400" dirty="0" smtClean="0">
                <a:cs typeface="Times New Roman" pitchFamily="18" charset="0"/>
              </a:rPr>
              <a:t>Robustness </a:t>
            </a:r>
            <a:r>
              <a:rPr lang="en-US" altLang="zh-CN" sz="2400" dirty="0">
                <a:cs typeface="Times New Roman" pitchFamily="18" charset="0"/>
              </a:rPr>
              <a:t>of volatility </a:t>
            </a:r>
            <a:r>
              <a:rPr lang="en-US" altLang="zh-CN" sz="2400" dirty="0" smtClean="0">
                <a:cs typeface="Times New Roman" pitchFamily="18" charset="0"/>
              </a:rPr>
              <a:t>measures: discussed later</a:t>
            </a:r>
            <a:endParaRPr lang="en-US" altLang="zh-CN" sz="2400" dirty="0">
              <a:cs typeface="Times New Roman" pitchFamily="18" charset="0"/>
            </a:endParaRPr>
          </a:p>
          <a:p>
            <a:pPr marL="0" indent="-274320" algn="just">
              <a:spcBef>
                <a:spcPts val="600"/>
              </a:spcBef>
              <a:buFont typeface="Wingdings" pitchFamily="2" charset="2"/>
              <a:buChar char="Ø"/>
            </a:pPr>
            <a:endParaRPr lang="en-US" altLang="zh-CN" dirty="0">
              <a:cs typeface="Times New Roman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42639-68C4-49D8-A784-D6DDDDE4D14F}" type="slidenum">
              <a:rPr lang="en-SG" smtClean="0"/>
              <a:pPr/>
              <a:t>17</a:t>
            </a:fld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1461441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504056"/>
          </a:xfrm>
        </p:spPr>
        <p:txBody>
          <a:bodyPr>
            <a:noAutofit/>
          </a:bodyPr>
          <a:lstStyle/>
          <a:p>
            <a:pPr lvl="0" algn="l"/>
            <a:r>
              <a:rPr kumimoji="0" lang="en-US" sz="30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ea typeface="SimSun" pitchFamily="2" charset="-122"/>
                <a:cs typeface="Times New Roman" pitchFamily="18" charset="0"/>
              </a:rPr>
              <a:t>Table </a:t>
            </a:r>
            <a:r>
              <a:rPr lang="en-US" sz="3000" b="1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SimSun" pitchFamily="2" charset="-122"/>
                <a:cs typeface="Times New Roman" pitchFamily="18" charset="0"/>
              </a:rPr>
              <a:t>IV</a:t>
            </a:r>
            <a:r>
              <a:rPr kumimoji="0" lang="en-US" sz="30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ea typeface="SimSun" pitchFamily="2" charset="-122"/>
                <a:cs typeface="Times New Roman" pitchFamily="18" charset="0"/>
              </a:rPr>
              <a:t>. Impact on Price Volatility</a:t>
            </a:r>
            <a:endParaRPr lang="en-SG" sz="3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42639-68C4-49D8-A784-D6DDDDE4D14F}" type="slidenum">
              <a:rPr lang="en-SG" smtClean="0"/>
              <a:pPr/>
              <a:t>18</a:t>
            </a:fld>
            <a:endParaRPr lang="en-SG" dirty="0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371600" y="550861"/>
            <a:ext cx="1846142" cy="22923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112" tIns="914112" rIns="914112" bIns="914112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/>
            </a:r>
            <a:br>
              <a:rPr kumimoji="0" lang="en-US" altLang="zh-CN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</a:br>
            <a:endParaRPr kumimoji="0" lang="en-US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7612095"/>
              </p:ext>
            </p:extLst>
          </p:nvPr>
        </p:nvGraphicFramePr>
        <p:xfrm>
          <a:off x="457200" y="1484780"/>
          <a:ext cx="8229601" cy="449895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3025201"/>
                <a:gridCol w="1301923"/>
                <a:gridCol w="1301923"/>
                <a:gridCol w="1301923"/>
                <a:gridCol w="1298631"/>
              </a:tblGrid>
              <a:tr h="60261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300" u="none" strike="noStrike" dirty="0">
                          <a:effectLst/>
                        </a:rPr>
                        <a:t> </a:t>
                      </a:r>
                      <a:endParaRPr lang="en-SG" sz="1300" dirty="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47625" marR="47625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300" b="1" dirty="0">
                          <a:effectLst/>
                        </a:rPr>
                        <a:t>6 months after the policy</a:t>
                      </a:r>
                      <a:endParaRPr lang="en-SG" sz="1300" b="1" dirty="0">
                        <a:effectLst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300" b="1" dirty="0">
                          <a:effectLst/>
                        </a:rPr>
                        <a:t> (2006:11-2007:06)</a:t>
                      </a:r>
                      <a:endParaRPr lang="en-SG" sz="1300" b="1" dirty="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47625" marR="47625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300" b="1" dirty="0">
                          <a:effectLst/>
                        </a:rPr>
                        <a:t>12 months after the policy</a:t>
                      </a:r>
                      <a:endParaRPr lang="en-SG" sz="1300" b="1" dirty="0">
                        <a:effectLst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300" b="1" dirty="0">
                          <a:effectLst/>
                        </a:rPr>
                        <a:t> (2006:11-2007:12)</a:t>
                      </a:r>
                      <a:endParaRPr lang="en-SG" sz="1300" b="1" dirty="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47625" marR="47625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SG" dirty="0"/>
                    </a:p>
                  </a:txBody>
                  <a:tcPr/>
                </a:tc>
              </a:tr>
              <a:tr h="30130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</a:rPr>
                        <a:t> </a:t>
                      </a:r>
                      <a:endParaRPr lang="en-SG" sz="1300" dirty="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47625" marR="476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300">
                          <a:effectLst/>
                        </a:rPr>
                        <a:t>(1)</a:t>
                      </a:r>
                      <a:endParaRPr lang="en-SG" sz="130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47625" marR="476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300">
                          <a:effectLst/>
                        </a:rPr>
                        <a:t>(2)</a:t>
                      </a:r>
                      <a:endParaRPr lang="en-SG" sz="130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47625" marR="476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300" dirty="0">
                          <a:effectLst/>
                        </a:rPr>
                        <a:t>(3)</a:t>
                      </a:r>
                      <a:endParaRPr lang="en-SG" sz="1300" dirty="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47625" marR="476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300" dirty="0">
                          <a:effectLst/>
                        </a:rPr>
                        <a:t>(4)</a:t>
                      </a:r>
                      <a:endParaRPr lang="en-SG" sz="1300" dirty="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47625" marR="47625" marT="0" marB="0"/>
                </a:tc>
              </a:tr>
              <a:tr h="30130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</a:rPr>
                        <a:t>Variable</a:t>
                      </a:r>
                      <a:endParaRPr lang="en-SG" sz="1300" dirty="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47625" marR="47625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300" b="1" dirty="0">
                          <a:effectLst/>
                        </a:rPr>
                        <a:t>Price volatility</a:t>
                      </a:r>
                      <a:endParaRPr lang="en-SG" sz="1300" b="1" dirty="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47625" marR="47625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300" b="1" dirty="0">
                          <a:effectLst/>
                        </a:rPr>
                        <a:t>Price volatility</a:t>
                      </a:r>
                      <a:endParaRPr lang="en-SG" sz="1300" b="1" dirty="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47625" marR="47625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300" b="1" dirty="0">
                          <a:effectLst/>
                        </a:rPr>
                        <a:t>Price volatility</a:t>
                      </a:r>
                      <a:endParaRPr lang="en-SG" sz="1300" b="1" dirty="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47625" marR="47625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300" b="1" dirty="0">
                          <a:effectLst/>
                        </a:rPr>
                        <a:t>Price volatility</a:t>
                      </a:r>
                      <a:endParaRPr lang="en-SG" sz="1300" b="1" dirty="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47625" marR="47625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130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300">
                          <a:effectLst/>
                        </a:rPr>
                        <a:t> </a:t>
                      </a:r>
                      <a:endParaRPr lang="en-SG" sz="130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47625" marR="47625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300" dirty="0">
                          <a:effectLst/>
                        </a:rPr>
                        <a:t> </a:t>
                      </a:r>
                      <a:endParaRPr lang="en-SG" sz="1300" dirty="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47625" marR="47625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300">
                          <a:effectLst/>
                        </a:rPr>
                        <a:t> </a:t>
                      </a:r>
                      <a:endParaRPr lang="en-SG" sz="130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47625" marR="47625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300" dirty="0">
                          <a:effectLst/>
                        </a:rPr>
                        <a:t> </a:t>
                      </a:r>
                      <a:endParaRPr lang="en-SG" sz="1300" dirty="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47625" marR="47625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300">
                          <a:effectLst/>
                        </a:rPr>
                        <a:t> </a:t>
                      </a:r>
                      <a:endParaRPr lang="en-SG" sz="130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47625" marR="47625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30130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300" b="1" dirty="0">
                          <a:effectLst/>
                        </a:rPr>
                        <a:t>WD</a:t>
                      </a:r>
                      <a:endParaRPr lang="en-SG" sz="1300" b="1" dirty="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47625" marR="476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300" dirty="0">
                          <a:effectLst/>
                          <a:latin typeface="+mj-lt"/>
                          <a:ea typeface="SimSun"/>
                          <a:cs typeface="Times New Roman"/>
                        </a:rPr>
                        <a:t>0.038***</a:t>
                      </a:r>
                    </a:p>
                  </a:txBody>
                  <a:tcPr marL="47625" marR="476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300">
                          <a:effectLst/>
                          <a:latin typeface="+mj-lt"/>
                          <a:ea typeface="SimSun"/>
                          <a:cs typeface="Times New Roman"/>
                        </a:rPr>
                        <a:t>0.039***</a:t>
                      </a:r>
                    </a:p>
                  </a:txBody>
                  <a:tcPr marL="47625" marR="476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300">
                          <a:effectLst/>
                          <a:latin typeface="+mj-lt"/>
                          <a:ea typeface="SimSun"/>
                          <a:cs typeface="Times New Roman"/>
                        </a:rPr>
                        <a:t>0.031***</a:t>
                      </a:r>
                    </a:p>
                  </a:txBody>
                  <a:tcPr marL="47625" marR="476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300">
                          <a:effectLst/>
                          <a:latin typeface="+mj-lt"/>
                          <a:ea typeface="SimSun"/>
                          <a:cs typeface="Times New Roman"/>
                        </a:rPr>
                        <a:t>0.036***</a:t>
                      </a:r>
                    </a:p>
                  </a:txBody>
                  <a:tcPr marL="47625" marR="47625" marT="0" marB="0"/>
                </a:tc>
              </a:tr>
              <a:tr h="273914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300" b="1" dirty="0">
                          <a:effectLst/>
                        </a:rPr>
                        <a:t> </a:t>
                      </a:r>
                      <a:endParaRPr lang="en-SG" sz="1300" b="1" dirty="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47625" marR="476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300" dirty="0">
                          <a:effectLst/>
                          <a:latin typeface="+mj-lt"/>
                          <a:ea typeface="SimSun"/>
                          <a:cs typeface="Times New Roman"/>
                        </a:rPr>
                        <a:t>(0.01)</a:t>
                      </a:r>
                    </a:p>
                  </a:txBody>
                  <a:tcPr marL="47625" marR="476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300">
                          <a:effectLst/>
                          <a:latin typeface="+mj-lt"/>
                          <a:ea typeface="SimSun"/>
                          <a:cs typeface="Times New Roman"/>
                        </a:rPr>
                        <a:t>(0.01)</a:t>
                      </a:r>
                    </a:p>
                  </a:txBody>
                  <a:tcPr marL="47625" marR="476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300">
                          <a:effectLst/>
                          <a:latin typeface="+mj-lt"/>
                          <a:ea typeface="SimSun"/>
                          <a:cs typeface="Times New Roman"/>
                        </a:rPr>
                        <a:t>(0.01)</a:t>
                      </a:r>
                    </a:p>
                  </a:txBody>
                  <a:tcPr marL="47625" marR="476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300">
                          <a:effectLst/>
                          <a:latin typeface="+mj-lt"/>
                          <a:ea typeface="SimSun"/>
                          <a:cs typeface="Times New Roman"/>
                        </a:rPr>
                        <a:t>(0.01)</a:t>
                      </a:r>
                    </a:p>
                  </a:txBody>
                  <a:tcPr marL="47625" marR="47625" marT="0" marB="0"/>
                </a:tc>
              </a:tr>
              <a:tr h="30130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SG" sz="1300" b="1" dirty="0">
                          <a:effectLst/>
                        </a:rPr>
                        <a:t>Presale</a:t>
                      </a:r>
                      <a:endParaRPr lang="en-SG" sz="1300" b="1" dirty="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47625" marR="476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SG" sz="1300" dirty="0">
                          <a:effectLst/>
                          <a:latin typeface="+mj-lt"/>
                          <a:ea typeface="SimSun"/>
                          <a:cs typeface="Times New Roman"/>
                        </a:rPr>
                        <a:t>-0.012</a:t>
                      </a:r>
                    </a:p>
                  </a:txBody>
                  <a:tcPr marL="47625" marR="476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SG" sz="1300" dirty="0">
                          <a:effectLst/>
                          <a:latin typeface="+mj-lt"/>
                          <a:ea typeface="SimSun"/>
                          <a:cs typeface="Times New Roman"/>
                        </a:rPr>
                        <a:t> </a:t>
                      </a:r>
                    </a:p>
                  </a:txBody>
                  <a:tcPr marL="47625" marR="476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SG" sz="1300">
                          <a:effectLst/>
                          <a:latin typeface="+mj-lt"/>
                          <a:ea typeface="SimSun"/>
                          <a:cs typeface="Times New Roman"/>
                        </a:rPr>
                        <a:t>-0.016</a:t>
                      </a:r>
                    </a:p>
                  </a:txBody>
                  <a:tcPr marL="47625" marR="476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SG" sz="1300">
                          <a:effectLst/>
                          <a:latin typeface="+mj-lt"/>
                          <a:ea typeface="SimSun"/>
                          <a:cs typeface="Times New Roman"/>
                        </a:rPr>
                        <a:t> </a:t>
                      </a:r>
                    </a:p>
                  </a:txBody>
                  <a:tcPr marL="47625" marR="47625" marT="0" marB="0"/>
                </a:tc>
              </a:tr>
              <a:tr h="273914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300" b="1" dirty="0">
                          <a:effectLst/>
                        </a:rPr>
                        <a:t> </a:t>
                      </a:r>
                      <a:endParaRPr lang="en-SG" sz="1300" b="1" dirty="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47625" marR="476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300">
                          <a:effectLst/>
                          <a:latin typeface="+mj-lt"/>
                          <a:ea typeface="SimSun"/>
                          <a:cs typeface="Times New Roman"/>
                        </a:rPr>
                        <a:t>(0.02)</a:t>
                      </a:r>
                    </a:p>
                  </a:txBody>
                  <a:tcPr marL="47625" marR="476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300" dirty="0">
                          <a:effectLst/>
                          <a:latin typeface="+mj-lt"/>
                          <a:ea typeface="SimSun"/>
                          <a:cs typeface="Times New Roman"/>
                        </a:rPr>
                        <a:t> </a:t>
                      </a:r>
                    </a:p>
                  </a:txBody>
                  <a:tcPr marL="47625" marR="476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300">
                          <a:effectLst/>
                          <a:latin typeface="+mj-lt"/>
                          <a:ea typeface="SimSun"/>
                          <a:cs typeface="Times New Roman"/>
                        </a:rPr>
                        <a:t>(0.01)</a:t>
                      </a:r>
                    </a:p>
                  </a:txBody>
                  <a:tcPr marL="47625" marR="476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300">
                          <a:effectLst/>
                          <a:latin typeface="+mj-lt"/>
                          <a:ea typeface="SimSun"/>
                          <a:cs typeface="Times New Roman"/>
                        </a:rPr>
                        <a:t> </a:t>
                      </a:r>
                    </a:p>
                  </a:txBody>
                  <a:tcPr marL="47625" marR="47625" marT="0" marB="0"/>
                </a:tc>
              </a:tr>
              <a:tr h="30130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SG" sz="1300" b="1" dirty="0">
                          <a:effectLst/>
                        </a:rPr>
                        <a:t>WD × Presale</a:t>
                      </a:r>
                      <a:endParaRPr lang="en-SG" sz="1300" b="1" dirty="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47625" marR="476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SG" sz="1300">
                          <a:effectLst/>
                          <a:latin typeface="+mj-lt"/>
                          <a:ea typeface="SimSun"/>
                          <a:cs typeface="Times New Roman"/>
                        </a:rPr>
                        <a:t>0.002</a:t>
                      </a:r>
                    </a:p>
                  </a:txBody>
                  <a:tcPr marL="47625" marR="476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SG" sz="1300" dirty="0">
                          <a:effectLst/>
                          <a:latin typeface="+mj-lt"/>
                          <a:ea typeface="SimSun"/>
                          <a:cs typeface="Times New Roman"/>
                        </a:rPr>
                        <a:t> </a:t>
                      </a:r>
                    </a:p>
                  </a:txBody>
                  <a:tcPr marL="47625" marR="476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SG" sz="1300" dirty="0">
                          <a:effectLst/>
                          <a:latin typeface="+mj-lt"/>
                          <a:ea typeface="SimSun"/>
                          <a:cs typeface="Times New Roman"/>
                        </a:rPr>
                        <a:t>0.027*</a:t>
                      </a:r>
                    </a:p>
                  </a:txBody>
                  <a:tcPr marL="47625" marR="476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SG" sz="1300">
                          <a:effectLst/>
                          <a:latin typeface="+mj-lt"/>
                          <a:ea typeface="SimSun"/>
                          <a:cs typeface="Times New Roman"/>
                        </a:rPr>
                        <a:t> </a:t>
                      </a:r>
                    </a:p>
                  </a:txBody>
                  <a:tcPr marL="47625" marR="47625" marT="0" marB="0"/>
                </a:tc>
              </a:tr>
              <a:tr h="273914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300" b="1" dirty="0">
                          <a:effectLst/>
                        </a:rPr>
                        <a:t> </a:t>
                      </a:r>
                      <a:endParaRPr lang="en-SG" sz="1300" b="1" dirty="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47625" marR="476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300">
                          <a:effectLst/>
                          <a:latin typeface="+mj-lt"/>
                          <a:ea typeface="SimSun"/>
                          <a:cs typeface="Times New Roman"/>
                        </a:rPr>
                        <a:t>(0.02)</a:t>
                      </a:r>
                    </a:p>
                  </a:txBody>
                  <a:tcPr marL="47625" marR="476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300">
                          <a:effectLst/>
                          <a:latin typeface="+mj-lt"/>
                          <a:ea typeface="SimSun"/>
                          <a:cs typeface="Times New Roman"/>
                        </a:rPr>
                        <a:t> </a:t>
                      </a:r>
                    </a:p>
                  </a:txBody>
                  <a:tcPr marL="47625" marR="476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300" dirty="0">
                          <a:effectLst/>
                          <a:latin typeface="+mj-lt"/>
                          <a:ea typeface="SimSun"/>
                          <a:cs typeface="Times New Roman"/>
                        </a:rPr>
                        <a:t>(0.02)</a:t>
                      </a:r>
                    </a:p>
                  </a:txBody>
                  <a:tcPr marL="47625" marR="476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300">
                          <a:effectLst/>
                          <a:latin typeface="+mj-lt"/>
                          <a:ea typeface="SimSun"/>
                          <a:cs typeface="Times New Roman"/>
                        </a:rPr>
                        <a:t> </a:t>
                      </a:r>
                    </a:p>
                  </a:txBody>
                  <a:tcPr marL="47625" marR="47625" marT="0" marB="0"/>
                </a:tc>
              </a:tr>
              <a:tr h="30130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300" b="1" dirty="0">
                          <a:effectLst/>
                        </a:rPr>
                        <a:t>Pre-policy speculative  trading</a:t>
                      </a:r>
                      <a:endParaRPr lang="en-SG" sz="1300" b="1" dirty="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47625" marR="476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300">
                          <a:effectLst/>
                          <a:latin typeface="+mj-lt"/>
                          <a:ea typeface="SimSun"/>
                          <a:cs typeface="Times New Roman"/>
                        </a:rPr>
                        <a:t> </a:t>
                      </a:r>
                    </a:p>
                  </a:txBody>
                  <a:tcPr marL="47625" marR="476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300">
                          <a:effectLst/>
                          <a:latin typeface="+mj-lt"/>
                          <a:ea typeface="SimSun"/>
                          <a:cs typeface="Times New Roman"/>
                        </a:rPr>
                        <a:t>-0.614**</a:t>
                      </a:r>
                    </a:p>
                  </a:txBody>
                  <a:tcPr marL="47625" marR="476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300" dirty="0">
                          <a:effectLst/>
                          <a:latin typeface="+mj-lt"/>
                          <a:ea typeface="SimSun"/>
                          <a:cs typeface="Times New Roman"/>
                        </a:rPr>
                        <a:t> </a:t>
                      </a:r>
                    </a:p>
                  </a:txBody>
                  <a:tcPr marL="47625" marR="476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300">
                          <a:effectLst/>
                          <a:latin typeface="+mj-lt"/>
                          <a:ea typeface="SimSun"/>
                          <a:cs typeface="Times New Roman"/>
                        </a:rPr>
                        <a:t>-0.545**</a:t>
                      </a:r>
                    </a:p>
                  </a:txBody>
                  <a:tcPr marL="47625" marR="47625" marT="0" marB="0"/>
                </a:tc>
              </a:tr>
              <a:tr h="273914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300" b="1" dirty="0">
                          <a:effectLst/>
                        </a:rPr>
                        <a:t> </a:t>
                      </a:r>
                      <a:endParaRPr lang="en-SG" sz="1300" b="1" dirty="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47625" marR="476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300">
                          <a:effectLst/>
                          <a:latin typeface="+mj-lt"/>
                          <a:ea typeface="SimSun"/>
                          <a:cs typeface="Times New Roman"/>
                        </a:rPr>
                        <a:t> </a:t>
                      </a:r>
                    </a:p>
                  </a:txBody>
                  <a:tcPr marL="47625" marR="476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300">
                          <a:effectLst/>
                          <a:latin typeface="+mj-lt"/>
                          <a:ea typeface="SimSun"/>
                          <a:cs typeface="Times New Roman"/>
                        </a:rPr>
                        <a:t>(0.26)</a:t>
                      </a:r>
                    </a:p>
                  </a:txBody>
                  <a:tcPr marL="47625" marR="476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300" dirty="0">
                          <a:effectLst/>
                          <a:latin typeface="+mj-lt"/>
                          <a:ea typeface="SimSun"/>
                          <a:cs typeface="Times New Roman"/>
                        </a:rPr>
                        <a:t> </a:t>
                      </a:r>
                    </a:p>
                  </a:txBody>
                  <a:tcPr marL="47625" marR="476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300">
                          <a:effectLst/>
                          <a:latin typeface="+mj-lt"/>
                          <a:ea typeface="SimSun"/>
                          <a:cs typeface="Times New Roman"/>
                        </a:rPr>
                        <a:t>(0.25)</a:t>
                      </a:r>
                    </a:p>
                  </a:txBody>
                  <a:tcPr marL="47625" marR="47625" marT="0" marB="0"/>
                </a:tc>
              </a:tr>
              <a:tr h="30130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300" b="1" dirty="0">
                          <a:effectLst/>
                        </a:rPr>
                        <a:t>WD × Pre-policy speculative trading</a:t>
                      </a:r>
                      <a:endParaRPr lang="en-SG" sz="1300" b="1" dirty="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47625" marR="476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300">
                          <a:effectLst/>
                          <a:latin typeface="+mj-lt"/>
                          <a:ea typeface="SimSun"/>
                          <a:cs typeface="Times New Roman"/>
                        </a:rPr>
                        <a:t> </a:t>
                      </a:r>
                    </a:p>
                  </a:txBody>
                  <a:tcPr marL="47625" marR="476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300">
                          <a:effectLst/>
                          <a:latin typeface="+mj-lt"/>
                          <a:ea typeface="SimSun"/>
                          <a:cs typeface="Times New Roman"/>
                        </a:rPr>
                        <a:t>0.140</a:t>
                      </a:r>
                    </a:p>
                  </a:txBody>
                  <a:tcPr marL="47625" marR="476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300" dirty="0">
                          <a:effectLst/>
                          <a:latin typeface="+mj-lt"/>
                          <a:ea typeface="SimSun"/>
                          <a:cs typeface="Times New Roman"/>
                        </a:rPr>
                        <a:t> </a:t>
                      </a:r>
                    </a:p>
                  </a:txBody>
                  <a:tcPr marL="47625" marR="476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300" dirty="0">
                          <a:effectLst/>
                          <a:latin typeface="+mj-lt"/>
                          <a:ea typeface="SimSun"/>
                          <a:cs typeface="Times New Roman"/>
                        </a:rPr>
                        <a:t>0.395*</a:t>
                      </a:r>
                    </a:p>
                  </a:txBody>
                  <a:tcPr marL="47625" marR="47625" marT="0" marB="0"/>
                </a:tc>
              </a:tr>
              <a:tr h="273914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300" dirty="0">
                          <a:effectLst/>
                        </a:rPr>
                        <a:t>  </a:t>
                      </a:r>
                      <a:endParaRPr lang="en-SG" sz="1300" dirty="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47625" marR="47625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300">
                          <a:effectLst/>
                          <a:latin typeface="+mj-lt"/>
                          <a:ea typeface="SimSun"/>
                          <a:cs typeface="Times New Roman"/>
                        </a:rPr>
                        <a:t> </a:t>
                      </a:r>
                    </a:p>
                  </a:txBody>
                  <a:tcPr marL="47625" marR="47625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300">
                          <a:effectLst/>
                          <a:latin typeface="+mj-lt"/>
                          <a:ea typeface="SimSun"/>
                          <a:cs typeface="Times New Roman"/>
                        </a:rPr>
                        <a:t>(0.23)</a:t>
                      </a:r>
                    </a:p>
                  </a:txBody>
                  <a:tcPr marL="47625" marR="47625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300" dirty="0">
                          <a:effectLst/>
                          <a:latin typeface="+mj-lt"/>
                          <a:ea typeface="SimSun"/>
                          <a:cs typeface="Times New Roman"/>
                        </a:rPr>
                        <a:t> </a:t>
                      </a:r>
                    </a:p>
                  </a:txBody>
                  <a:tcPr marL="47625" marR="47625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300" dirty="0">
                          <a:effectLst/>
                          <a:latin typeface="+mj-lt"/>
                          <a:ea typeface="SimSun"/>
                          <a:cs typeface="Times New Roman"/>
                        </a:rPr>
                        <a:t>(0.22)</a:t>
                      </a:r>
                    </a:p>
                  </a:txBody>
                  <a:tcPr marL="47625" marR="47625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Rounded Rectangle 5"/>
          <p:cNvSpPr/>
          <p:nvPr/>
        </p:nvSpPr>
        <p:spPr>
          <a:xfrm>
            <a:off x="3491880" y="4221088"/>
            <a:ext cx="4968552" cy="57606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922301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200" b="1" dirty="0" smtClean="0"/>
              <a:t>Mechanism:  which type of speculators are affected (noise vs. informed)?</a:t>
            </a:r>
            <a:endParaRPr lang="en-US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700808"/>
            <a:ext cx="8229600" cy="506916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en-US" dirty="0" smtClean="0"/>
              <a:t>Exploit the cross-sectional difference in the presence of informed arbitrageurs in our sample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 smtClean="0"/>
              <a:t>The difference between under- and over-priced</a:t>
            </a:r>
          </a:p>
          <a:p>
            <a:pPr lvl="2">
              <a:buFont typeface="Wingdings" pitchFamily="2" charset="2"/>
              <a:buChar char="Ø"/>
            </a:pPr>
            <a:r>
              <a:rPr lang="en-US" dirty="0" smtClean="0"/>
              <a:t>Underpriced = attract informed speculator</a:t>
            </a:r>
          </a:p>
          <a:p>
            <a:pPr lvl="3">
              <a:buFont typeface="Wingdings" pitchFamily="2" charset="2"/>
              <a:buChar char="Ø"/>
            </a:pPr>
            <a:r>
              <a:rPr lang="en-US" dirty="0"/>
              <a:t>Defined to be underpriced projects if the average trend- and characteristics-adjusted project-specific price is in the bottom tercile in the cross section of presale projects in October 2006 </a:t>
            </a:r>
          </a:p>
          <a:p>
            <a:pPr lvl="4">
              <a:buFont typeface="Wingdings" pitchFamily="2" charset="2"/>
              <a:buChar char="Ø"/>
            </a:pPr>
            <a:r>
              <a:rPr lang="en-US" dirty="0"/>
              <a:t>Larger presale projects, early in the presale period</a:t>
            </a:r>
          </a:p>
          <a:p>
            <a:pPr lvl="3">
              <a:buFont typeface="Wingdings" pitchFamily="2" charset="2"/>
              <a:buChar char="Ø"/>
            </a:pPr>
            <a:r>
              <a:rPr lang="en-US" dirty="0"/>
              <a:t>Underpriced projects are more likely to be followed by speculators, after which the prices converge faster to the market trend.</a:t>
            </a:r>
          </a:p>
          <a:p>
            <a:pPr lvl="3">
              <a:buFont typeface="Wingdings" pitchFamily="2" charset="2"/>
              <a:buChar char="Ø"/>
            </a:pPr>
            <a:endParaRPr lang="en-US" dirty="0" smtClean="0"/>
          </a:p>
          <a:p>
            <a:pPr lvl="2">
              <a:buFont typeface="Wingdings" pitchFamily="2" charset="2"/>
              <a:buChar char="Ø"/>
            </a:pPr>
            <a:r>
              <a:rPr lang="en-US" dirty="0" smtClean="0"/>
              <a:t>Overpriced = does not appeal to informed speculators because of short sales constraint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42639-68C4-49D8-A784-D6DDDDE4D14F}" type="slidenum">
              <a:rPr lang="en-SG" smtClean="0"/>
              <a:pPr/>
              <a:t>19</a:t>
            </a:fld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1411198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Background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en-US" dirty="0" smtClean="0"/>
              <a:t>The recent housing crisis raised the question about the role of speculators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 smtClean="0"/>
              <a:t>Bayer, </a:t>
            </a:r>
            <a:r>
              <a:rPr lang="en-US" dirty="0" err="1" smtClean="0"/>
              <a:t>Geissler</a:t>
            </a:r>
            <a:r>
              <a:rPr lang="en-US" dirty="0" smtClean="0"/>
              <a:t> and Roberts (2011)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 smtClean="0"/>
              <a:t>Cheng, Rainer, and </a:t>
            </a:r>
            <a:r>
              <a:rPr lang="en-US" dirty="0" err="1" smtClean="0"/>
              <a:t>Xiong</a:t>
            </a:r>
            <a:r>
              <a:rPr lang="en-US" dirty="0" smtClean="0"/>
              <a:t> (2013)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 smtClean="0"/>
              <a:t>Fu and </a:t>
            </a:r>
            <a:r>
              <a:rPr lang="en-US" dirty="0" err="1" smtClean="0"/>
              <a:t>Qian</a:t>
            </a:r>
            <a:r>
              <a:rPr lang="en-US" dirty="0" smtClean="0"/>
              <a:t> (2013)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 err="1" smtClean="0"/>
              <a:t>Haughwout</a:t>
            </a:r>
            <a:r>
              <a:rPr lang="en-US" dirty="0" smtClean="0"/>
              <a:t> Lee </a:t>
            </a:r>
            <a:r>
              <a:rPr lang="en-US" dirty="0" err="1" smtClean="0"/>
              <a:t>Trach</a:t>
            </a:r>
            <a:r>
              <a:rPr lang="en-US" dirty="0" smtClean="0"/>
              <a:t> and </a:t>
            </a:r>
            <a:r>
              <a:rPr lang="en-US" dirty="0" err="1" smtClean="0"/>
              <a:t>Klaauw</a:t>
            </a:r>
            <a:r>
              <a:rPr lang="en-US" dirty="0" smtClean="0"/>
              <a:t>  (2012)</a:t>
            </a:r>
          </a:p>
          <a:p>
            <a:pPr lvl="1">
              <a:buFont typeface="Wingdings" pitchFamily="2" charset="2"/>
              <a:buChar char="Ø"/>
            </a:pPr>
            <a:endParaRPr lang="en-US" dirty="0">
              <a:solidFill>
                <a:srgbClr val="FF0000"/>
              </a:solidFill>
            </a:endParaRPr>
          </a:p>
          <a:p>
            <a:pPr algn="just">
              <a:buFont typeface="Wingdings" pitchFamily="2" charset="2"/>
              <a:buChar char="Ø"/>
            </a:pPr>
            <a:r>
              <a:rPr lang="en-US" dirty="0" smtClean="0">
                <a:cs typeface="Times New Roman" pitchFamily="18" charset="0"/>
              </a:rPr>
              <a:t>It seems necessary to ex ante curb/dissuade speculators</a:t>
            </a:r>
          </a:p>
          <a:p>
            <a:pPr algn="just">
              <a:buFont typeface="Wingdings" pitchFamily="2" charset="2"/>
              <a:buChar char="Ø"/>
            </a:pPr>
            <a:r>
              <a:rPr lang="en-US" dirty="0" smtClean="0">
                <a:cs typeface="Times New Roman" pitchFamily="18" charset="0"/>
              </a:rPr>
              <a:t>Several governments have imposed measures to reduce speculative activity in the housing market</a:t>
            </a:r>
          </a:p>
          <a:p>
            <a:pPr marL="274320" lvl="1" indent="0" algn="just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42639-68C4-49D8-A784-D6DDDDE4D14F}" type="slidenum">
              <a:rPr lang="en-SG" smtClean="0"/>
              <a:pPr/>
              <a:t>2</a:t>
            </a:fld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3936218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363272" cy="990600"/>
          </a:xfrm>
        </p:spPr>
        <p:txBody>
          <a:bodyPr>
            <a:noAutofit/>
          </a:bodyPr>
          <a:lstStyle/>
          <a:p>
            <a:r>
              <a:rPr lang="en-SG" sz="3000" b="1" dirty="0" smtClean="0">
                <a:ea typeface="SimSun"/>
                <a:cs typeface="Times New Roman"/>
              </a:rPr>
              <a:t>Trading </a:t>
            </a:r>
            <a:r>
              <a:rPr lang="en-SG" sz="3000" b="1" dirty="0">
                <a:ea typeface="SimSun"/>
                <a:cs typeface="Times New Roman"/>
              </a:rPr>
              <a:t>effect in U</a:t>
            </a:r>
            <a:r>
              <a:rPr lang="en-SG" sz="3000" b="1" dirty="0" smtClean="0">
                <a:ea typeface="SimSun"/>
                <a:cs typeface="Times New Roman"/>
              </a:rPr>
              <a:t>nder- vs. </a:t>
            </a:r>
            <a:r>
              <a:rPr lang="en-SG" sz="3000" b="1" dirty="0">
                <a:ea typeface="SimSun"/>
                <a:cs typeface="Times New Roman"/>
              </a:rPr>
              <a:t>O</a:t>
            </a:r>
            <a:r>
              <a:rPr lang="en-SG" sz="3000" b="1" dirty="0" smtClean="0">
                <a:ea typeface="SimSun"/>
                <a:cs typeface="Times New Roman"/>
              </a:rPr>
              <a:t>ver- projects</a:t>
            </a:r>
            <a:endParaRPr lang="en-US" sz="3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42639-68C4-49D8-A784-D6DDDDE4D14F}" type="slidenum">
              <a:rPr lang="en-SG" smtClean="0"/>
              <a:pPr/>
              <a:t>20</a:t>
            </a:fld>
            <a:endParaRPr lang="en-SG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6145219"/>
              </p:ext>
            </p:extLst>
          </p:nvPr>
        </p:nvGraphicFramePr>
        <p:xfrm>
          <a:off x="467544" y="1498456"/>
          <a:ext cx="8229600" cy="475488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3238864"/>
                <a:gridCol w="2496679"/>
                <a:gridCol w="2494057"/>
              </a:tblGrid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600" dirty="0">
                          <a:effectLst/>
                        </a:rPr>
                        <a:t> </a:t>
                      </a:r>
                      <a:endParaRPr lang="en-SG" sz="1600" dirty="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47625" marR="47625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600">
                          <a:effectLst/>
                        </a:rPr>
                        <a:t>(1)</a:t>
                      </a:r>
                      <a:endParaRPr lang="en-SG" sz="160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47625" marR="47625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600" dirty="0">
                          <a:effectLst/>
                        </a:rPr>
                        <a:t>(2)</a:t>
                      </a:r>
                      <a:endParaRPr lang="en-SG" sz="1600" dirty="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47625" marR="47625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600" dirty="0">
                          <a:effectLst/>
                        </a:rPr>
                        <a:t>VARIABLES</a:t>
                      </a:r>
                      <a:endParaRPr lang="en-SG" sz="1600" dirty="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47625" marR="47625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600" b="1" dirty="0">
                          <a:effectLst/>
                        </a:rPr>
                        <a:t>Turnover*</a:t>
                      </a:r>
                      <a:endParaRPr lang="en-SG" sz="1600" b="1" dirty="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47625" marR="47625" marT="0" marB="0"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600" dirty="0">
                          <a:effectLst/>
                        </a:rPr>
                        <a:t> </a:t>
                      </a:r>
                      <a:endParaRPr lang="en-SG" sz="1600" dirty="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47625" marR="47625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300" b="1">
                          <a:effectLst/>
                          <a:latin typeface="+mj-lt"/>
                          <a:ea typeface="SimSun"/>
                          <a:cs typeface="Times New Roman"/>
                        </a:rPr>
                        <a:t>6 months</a:t>
                      </a:r>
                      <a:endParaRPr lang="en-SG" sz="1300">
                        <a:effectLst/>
                        <a:latin typeface="+mj-lt"/>
                        <a:ea typeface="SimSun"/>
                        <a:cs typeface="Times New Roman"/>
                      </a:endParaRPr>
                    </a:p>
                  </a:txBody>
                  <a:tcPr marL="47625" marR="47625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300" b="1">
                          <a:effectLst/>
                          <a:latin typeface="+mj-lt"/>
                          <a:ea typeface="SimSun"/>
                          <a:cs typeface="Times New Roman"/>
                        </a:rPr>
                        <a:t>12 months</a:t>
                      </a:r>
                      <a:endParaRPr lang="en-SG" sz="1300">
                        <a:effectLst/>
                        <a:latin typeface="+mj-lt"/>
                        <a:ea typeface="SimSun"/>
                        <a:cs typeface="Times New Roman"/>
                      </a:endParaRPr>
                    </a:p>
                  </a:txBody>
                  <a:tcPr marL="47625" marR="47625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SG" sz="1600" b="1" dirty="0">
                          <a:effectLst/>
                        </a:rPr>
                        <a:t>WD</a:t>
                      </a:r>
                      <a:endParaRPr lang="en-SG" sz="1600" b="1" dirty="0">
                        <a:effectLst/>
                        <a:latin typeface="Calibri"/>
                      </a:endParaRPr>
                    </a:p>
                  </a:txBody>
                  <a:tcPr marL="47625" marR="47625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600" dirty="0">
                          <a:effectLst/>
                          <a:latin typeface="+mj-lt"/>
                          <a:ea typeface="SimSun"/>
                          <a:cs typeface="Times New Roman"/>
                        </a:rPr>
                        <a:t>0.003***</a:t>
                      </a:r>
                    </a:p>
                  </a:txBody>
                  <a:tcPr marL="47625" marR="47625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600">
                          <a:effectLst/>
                          <a:latin typeface="+mj-lt"/>
                          <a:ea typeface="SimSun"/>
                          <a:cs typeface="Times New Roman"/>
                        </a:rPr>
                        <a:t>0.001</a:t>
                      </a:r>
                    </a:p>
                  </a:txBody>
                  <a:tcPr marL="47625" marR="47625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SG" sz="1600" b="1" dirty="0">
                          <a:effectLst/>
                        </a:rPr>
                        <a:t> </a:t>
                      </a:r>
                      <a:endParaRPr lang="en-SG" sz="1600" b="1" dirty="0">
                        <a:effectLst/>
                        <a:latin typeface="Calibri"/>
                      </a:endParaRPr>
                    </a:p>
                  </a:txBody>
                  <a:tcPr marL="47625" marR="476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600" dirty="0">
                          <a:effectLst/>
                          <a:latin typeface="+mj-lt"/>
                          <a:ea typeface="SimSun"/>
                          <a:cs typeface="Times New Roman"/>
                        </a:rPr>
                        <a:t>(0.00)</a:t>
                      </a:r>
                    </a:p>
                  </a:txBody>
                  <a:tcPr marL="47625" marR="476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600">
                          <a:effectLst/>
                          <a:latin typeface="+mj-lt"/>
                          <a:ea typeface="SimSun"/>
                          <a:cs typeface="Times New Roman"/>
                        </a:rPr>
                        <a:t>(0.00)</a:t>
                      </a:r>
                    </a:p>
                  </a:txBody>
                  <a:tcPr marL="47625" marR="47625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SG" sz="1600" b="1" dirty="0" err="1">
                          <a:effectLst/>
                        </a:rPr>
                        <a:t>Underpricing</a:t>
                      </a:r>
                      <a:r>
                        <a:rPr lang="en-SG" sz="1600" b="1" dirty="0">
                          <a:effectLst/>
                        </a:rPr>
                        <a:t> Dummy</a:t>
                      </a:r>
                      <a:endParaRPr lang="en-SG" sz="1600" b="1" dirty="0">
                        <a:effectLst/>
                        <a:latin typeface="Calibri"/>
                      </a:endParaRPr>
                    </a:p>
                  </a:txBody>
                  <a:tcPr marL="47625" marR="476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600" dirty="0">
                          <a:effectLst/>
                          <a:latin typeface="+mj-lt"/>
                          <a:ea typeface="SimSun"/>
                          <a:cs typeface="Times New Roman"/>
                        </a:rPr>
                        <a:t>0.017***</a:t>
                      </a:r>
                    </a:p>
                  </a:txBody>
                  <a:tcPr marL="47625" marR="476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600">
                          <a:effectLst/>
                          <a:latin typeface="+mj-lt"/>
                          <a:ea typeface="SimSun"/>
                          <a:cs typeface="Times New Roman"/>
                        </a:rPr>
                        <a:t>0.018***</a:t>
                      </a:r>
                    </a:p>
                  </a:txBody>
                  <a:tcPr marL="47625" marR="47625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SG" sz="1600" b="1" dirty="0">
                          <a:effectLst/>
                        </a:rPr>
                        <a:t> </a:t>
                      </a:r>
                      <a:endParaRPr lang="en-SG" sz="1600" b="1" dirty="0">
                        <a:effectLst/>
                        <a:latin typeface="Calibri"/>
                      </a:endParaRPr>
                    </a:p>
                  </a:txBody>
                  <a:tcPr marL="47625" marR="476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600" dirty="0">
                          <a:effectLst/>
                          <a:latin typeface="+mj-lt"/>
                          <a:ea typeface="SimSun"/>
                          <a:cs typeface="Times New Roman"/>
                        </a:rPr>
                        <a:t>(0.00)</a:t>
                      </a:r>
                    </a:p>
                  </a:txBody>
                  <a:tcPr marL="47625" marR="476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600">
                          <a:effectLst/>
                          <a:latin typeface="+mj-lt"/>
                          <a:ea typeface="SimSun"/>
                          <a:cs typeface="Times New Roman"/>
                        </a:rPr>
                        <a:t>(0.00)</a:t>
                      </a:r>
                    </a:p>
                  </a:txBody>
                  <a:tcPr marL="47625" marR="47625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SG" sz="1600" b="1" dirty="0">
                          <a:effectLst/>
                        </a:rPr>
                        <a:t>WD x </a:t>
                      </a:r>
                      <a:r>
                        <a:rPr lang="en-SG" sz="1600" b="1" dirty="0" err="1">
                          <a:effectLst/>
                        </a:rPr>
                        <a:t>Underpricing</a:t>
                      </a:r>
                      <a:r>
                        <a:rPr lang="en-SG" sz="1600" b="1" dirty="0">
                          <a:effectLst/>
                        </a:rPr>
                        <a:t> Dummy</a:t>
                      </a:r>
                      <a:endParaRPr lang="en-SG" sz="1600" b="1" dirty="0">
                        <a:effectLst/>
                        <a:latin typeface="Calibri"/>
                      </a:endParaRPr>
                    </a:p>
                  </a:txBody>
                  <a:tcPr marL="47625" marR="476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600" dirty="0">
                          <a:effectLst/>
                          <a:latin typeface="+mj-lt"/>
                          <a:ea typeface="SimSun"/>
                          <a:cs typeface="Times New Roman"/>
                        </a:rPr>
                        <a:t>-0.020***</a:t>
                      </a:r>
                    </a:p>
                  </a:txBody>
                  <a:tcPr marL="47625" marR="476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600">
                          <a:effectLst/>
                          <a:latin typeface="+mj-lt"/>
                          <a:ea typeface="SimSun"/>
                          <a:cs typeface="Times New Roman"/>
                        </a:rPr>
                        <a:t>-0.021***</a:t>
                      </a:r>
                    </a:p>
                  </a:txBody>
                  <a:tcPr marL="47625" marR="47625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600" b="1" dirty="0">
                          <a:effectLst/>
                        </a:rPr>
                        <a:t> </a:t>
                      </a:r>
                      <a:endParaRPr lang="en-SG" sz="1600" b="1" dirty="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47625" marR="476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600" dirty="0">
                          <a:effectLst/>
                          <a:latin typeface="+mj-lt"/>
                          <a:ea typeface="SimSun"/>
                          <a:cs typeface="Times New Roman"/>
                        </a:rPr>
                        <a:t>(0.00)</a:t>
                      </a:r>
                    </a:p>
                  </a:txBody>
                  <a:tcPr marL="47625" marR="476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600">
                          <a:effectLst/>
                          <a:latin typeface="+mj-lt"/>
                          <a:ea typeface="SimSun"/>
                          <a:cs typeface="Times New Roman"/>
                        </a:rPr>
                        <a:t>(0.00)</a:t>
                      </a:r>
                    </a:p>
                  </a:txBody>
                  <a:tcPr marL="47625" marR="47625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600" b="1" dirty="0">
                          <a:effectLst/>
                        </a:rPr>
                        <a:t>Overpricing Dummy</a:t>
                      </a:r>
                      <a:endParaRPr lang="en-SG" sz="1600" b="1" dirty="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47625" marR="476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600" dirty="0">
                          <a:effectLst/>
                          <a:latin typeface="+mj-lt"/>
                          <a:ea typeface="SimSun"/>
                          <a:cs typeface="Times New Roman"/>
                        </a:rPr>
                        <a:t>0.006*</a:t>
                      </a:r>
                    </a:p>
                  </a:txBody>
                  <a:tcPr marL="47625" marR="476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600">
                          <a:effectLst/>
                          <a:latin typeface="+mj-lt"/>
                          <a:ea typeface="SimSun"/>
                          <a:cs typeface="Times New Roman"/>
                        </a:rPr>
                        <a:t>0.009**</a:t>
                      </a:r>
                    </a:p>
                  </a:txBody>
                  <a:tcPr marL="47625" marR="47625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600" b="1" dirty="0">
                          <a:effectLst/>
                        </a:rPr>
                        <a:t> </a:t>
                      </a:r>
                      <a:endParaRPr lang="en-SG" sz="1600" b="1" dirty="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47625" marR="476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600" dirty="0">
                          <a:effectLst/>
                          <a:latin typeface="+mj-lt"/>
                          <a:ea typeface="SimSun"/>
                          <a:cs typeface="Times New Roman"/>
                        </a:rPr>
                        <a:t>(0.00)</a:t>
                      </a:r>
                    </a:p>
                  </a:txBody>
                  <a:tcPr marL="47625" marR="476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600" dirty="0">
                          <a:effectLst/>
                          <a:latin typeface="+mj-lt"/>
                          <a:ea typeface="SimSun"/>
                          <a:cs typeface="Times New Roman"/>
                        </a:rPr>
                        <a:t>(0.00)</a:t>
                      </a:r>
                    </a:p>
                  </a:txBody>
                  <a:tcPr marL="47625" marR="47625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600" b="1" dirty="0">
                          <a:effectLst/>
                        </a:rPr>
                        <a:t>WD x Overpricing Dummy</a:t>
                      </a:r>
                      <a:endParaRPr lang="en-SG" sz="1600" b="1" dirty="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47625" marR="476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600">
                          <a:effectLst/>
                          <a:latin typeface="+mj-lt"/>
                          <a:ea typeface="SimSun"/>
                          <a:cs typeface="Times New Roman"/>
                        </a:rPr>
                        <a:t>-0.009**</a:t>
                      </a:r>
                    </a:p>
                  </a:txBody>
                  <a:tcPr marL="47625" marR="476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600" dirty="0">
                          <a:effectLst/>
                          <a:latin typeface="+mj-lt"/>
                          <a:ea typeface="SimSun"/>
                          <a:cs typeface="Times New Roman"/>
                        </a:rPr>
                        <a:t>-0.013***</a:t>
                      </a:r>
                    </a:p>
                  </a:txBody>
                  <a:tcPr marL="47625" marR="47625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600" dirty="0">
                          <a:effectLst/>
                        </a:rPr>
                        <a:t> </a:t>
                      </a:r>
                      <a:endParaRPr lang="en-SG" sz="1600" dirty="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47625" marR="47625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600">
                          <a:effectLst/>
                          <a:latin typeface="+mj-lt"/>
                          <a:ea typeface="SimSun"/>
                          <a:cs typeface="Times New Roman"/>
                        </a:rPr>
                        <a:t>(0.00)</a:t>
                      </a:r>
                    </a:p>
                  </a:txBody>
                  <a:tcPr marL="47625" marR="47625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600" dirty="0">
                          <a:effectLst/>
                          <a:latin typeface="+mj-lt"/>
                          <a:ea typeface="SimSun"/>
                          <a:cs typeface="Times New Roman"/>
                        </a:rPr>
                        <a:t>(0.00)</a:t>
                      </a:r>
                    </a:p>
                  </a:txBody>
                  <a:tcPr marL="47625" marR="47625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Rounded Rectangle 4"/>
          <p:cNvSpPr/>
          <p:nvPr/>
        </p:nvSpPr>
        <p:spPr>
          <a:xfrm>
            <a:off x="4454691" y="4077072"/>
            <a:ext cx="3600400" cy="64807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8" name="Rounded Rectangle 7"/>
          <p:cNvSpPr/>
          <p:nvPr/>
        </p:nvSpPr>
        <p:spPr>
          <a:xfrm>
            <a:off x="4486203" y="5517232"/>
            <a:ext cx="3600400" cy="72008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165641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435280" cy="990600"/>
          </a:xfrm>
        </p:spPr>
        <p:txBody>
          <a:bodyPr>
            <a:noAutofit/>
          </a:bodyPr>
          <a:lstStyle/>
          <a:p>
            <a:r>
              <a:rPr lang="en-SG" sz="3000" b="1" dirty="0" smtClean="0">
                <a:ea typeface="SimSun"/>
                <a:cs typeface="Times New Roman"/>
              </a:rPr>
              <a:t>Volatility </a:t>
            </a:r>
            <a:r>
              <a:rPr lang="en-SG" sz="3000" b="1" dirty="0">
                <a:ea typeface="SimSun"/>
                <a:cs typeface="Times New Roman"/>
              </a:rPr>
              <a:t>R</a:t>
            </a:r>
            <a:r>
              <a:rPr lang="en-SG" sz="3000" b="1" dirty="0" smtClean="0">
                <a:ea typeface="SimSun"/>
                <a:cs typeface="Times New Roman"/>
              </a:rPr>
              <a:t>esponse in Under- vs. Over-priced </a:t>
            </a:r>
            <a:r>
              <a:rPr lang="en-SG" sz="3000" b="1" dirty="0">
                <a:ea typeface="SimSun"/>
                <a:cs typeface="Times New Roman"/>
              </a:rPr>
              <a:t>projects</a:t>
            </a:r>
            <a:endParaRPr lang="en-US" sz="3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42639-68C4-49D8-A784-D6DDDDE4D14F}" type="slidenum">
              <a:rPr lang="en-SG" smtClean="0"/>
              <a:pPr/>
              <a:t>21</a:t>
            </a:fld>
            <a:endParaRPr lang="en-SG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217162"/>
              </p:ext>
            </p:extLst>
          </p:nvPr>
        </p:nvGraphicFramePr>
        <p:xfrm>
          <a:off x="457200" y="1844040"/>
          <a:ext cx="8229600" cy="475488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3238864"/>
                <a:gridCol w="2496679"/>
                <a:gridCol w="2494057"/>
              </a:tblGrid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600" dirty="0">
                          <a:effectLst/>
                        </a:rPr>
                        <a:t> </a:t>
                      </a:r>
                      <a:endParaRPr lang="en-SG" sz="1600" dirty="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47625" marR="47625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600">
                          <a:effectLst/>
                        </a:rPr>
                        <a:t>(3)</a:t>
                      </a:r>
                      <a:endParaRPr lang="en-SG" sz="160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47625" marR="47625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600">
                          <a:effectLst/>
                        </a:rPr>
                        <a:t>(4)</a:t>
                      </a:r>
                      <a:endParaRPr lang="en-SG" sz="160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47625" marR="47625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600" dirty="0">
                          <a:effectLst/>
                        </a:rPr>
                        <a:t>VARIABLES</a:t>
                      </a:r>
                      <a:endParaRPr lang="en-SG" sz="1600" dirty="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47625" marR="47625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600" b="1" dirty="0">
                          <a:effectLst/>
                        </a:rPr>
                        <a:t>Price volatility</a:t>
                      </a:r>
                      <a:endParaRPr lang="en-SG" sz="1600" b="1" dirty="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47625" marR="47625" marT="0" marB="0"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600" dirty="0">
                          <a:effectLst/>
                        </a:rPr>
                        <a:t> </a:t>
                      </a:r>
                      <a:endParaRPr lang="en-SG" sz="1600" dirty="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47625" marR="47625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600" dirty="0">
                          <a:effectLst/>
                        </a:rPr>
                        <a:t>6 months</a:t>
                      </a:r>
                      <a:endParaRPr lang="en-SG" sz="1600" dirty="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47625" marR="47625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600" dirty="0">
                          <a:effectLst/>
                        </a:rPr>
                        <a:t>12 months</a:t>
                      </a:r>
                      <a:endParaRPr lang="en-SG" sz="1600" dirty="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47625" marR="47625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SG" sz="1600" b="1" dirty="0">
                          <a:effectLst/>
                        </a:rPr>
                        <a:t>WD</a:t>
                      </a:r>
                      <a:endParaRPr lang="en-SG" sz="1600" b="1" dirty="0">
                        <a:effectLst/>
                        <a:latin typeface="Calibri"/>
                      </a:endParaRPr>
                    </a:p>
                  </a:txBody>
                  <a:tcPr marL="47625" marR="47625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600">
                          <a:effectLst/>
                          <a:latin typeface="+mj-lt"/>
                          <a:ea typeface="SimSun"/>
                          <a:cs typeface="Times New Roman"/>
                        </a:rPr>
                        <a:t>0.034***</a:t>
                      </a:r>
                    </a:p>
                  </a:txBody>
                  <a:tcPr marL="47625" marR="47625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600">
                          <a:effectLst/>
                          <a:latin typeface="+mj-lt"/>
                          <a:ea typeface="SimSun"/>
                          <a:cs typeface="Times New Roman"/>
                        </a:rPr>
                        <a:t>0.029***</a:t>
                      </a:r>
                    </a:p>
                  </a:txBody>
                  <a:tcPr marL="47625" marR="47625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SG" sz="1600" b="1" dirty="0">
                          <a:effectLst/>
                        </a:rPr>
                        <a:t> </a:t>
                      </a:r>
                      <a:endParaRPr lang="en-SG" sz="1600" b="1" dirty="0">
                        <a:effectLst/>
                        <a:latin typeface="Calibri"/>
                      </a:endParaRPr>
                    </a:p>
                  </a:txBody>
                  <a:tcPr marL="47625" marR="476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600">
                          <a:effectLst/>
                          <a:latin typeface="+mj-lt"/>
                          <a:ea typeface="SimSun"/>
                          <a:cs typeface="Times New Roman"/>
                        </a:rPr>
                        <a:t>(0.01)</a:t>
                      </a:r>
                    </a:p>
                  </a:txBody>
                  <a:tcPr marL="47625" marR="476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600">
                          <a:effectLst/>
                          <a:latin typeface="+mj-lt"/>
                          <a:ea typeface="SimSun"/>
                          <a:cs typeface="Times New Roman"/>
                        </a:rPr>
                        <a:t>(0.01)</a:t>
                      </a:r>
                    </a:p>
                  </a:txBody>
                  <a:tcPr marL="47625" marR="47625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SG" sz="1600" b="1" dirty="0" err="1">
                          <a:effectLst/>
                        </a:rPr>
                        <a:t>Underpricing</a:t>
                      </a:r>
                      <a:r>
                        <a:rPr lang="en-SG" sz="1600" b="1" dirty="0">
                          <a:effectLst/>
                        </a:rPr>
                        <a:t> Dummy</a:t>
                      </a:r>
                      <a:endParaRPr lang="en-SG" sz="1600" b="1" dirty="0">
                        <a:effectLst/>
                        <a:latin typeface="Calibri"/>
                      </a:endParaRPr>
                    </a:p>
                  </a:txBody>
                  <a:tcPr marL="47625" marR="476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600">
                          <a:effectLst/>
                          <a:latin typeface="+mj-lt"/>
                          <a:ea typeface="SimSun"/>
                          <a:cs typeface="Times New Roman"/>
                        </a:rPr>
                        <a:t>-0.061***</a:t>
                      </a:r>
                    </a:p>
                  </a:txBody>
                  <a:tcPr marL="47625" marR="476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600">
                          <a:effectLst/>
                          <a:latin typeface="+mj-lt"/>
                          <a:ea typeface="SimSun"/>
                          <a:cs typeface="Times New Roman"/>
                        </a:rPr>
                        <a:t>-0.049**</a:t>
                      </a:r>
                    </a:p>
                  </a:txBody>
                  <a:tcPr marL="47625" marR="47625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SG" sz="1600" b="1" dirty="0">
                          <a:effectLst/>
                        </a:rPr>
                        <a:t> </a:t>
                      </a:r>
                      <a:endParaRPr lang="en-SG" sz="1600" b="1" dirty="0">
                        <a:effectLst/>
                        <a:latin typeface="Calibri"/>
                      </a:endParaRPr>
                    </a:p>
                  </a:txBody>
                  <a:tcPr marL="47625" marR="476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600">
                          <a:effectLst/>
                          <a:latin typeface="+mj-lt"/>
                          <a:ea typeface="SimSun"/>
                          <a:cs typeface="Times New Roman"/>
                        </a:rPr>
                        <a:t>(0.02)</a:t>
                      </a:r>
                    </a:p>
                  </a:txBody>
                  <a:tcPr marL="47625" marR="476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600">
                          <a:effectLst/>
                          <a:latin typeface="+mj-lt"/>
                          <a:ea typeface="SimSun"/>
                          <a:cs typeface="Times New Roman"/>
                        </a:rPr>
                        <a:t>(0.02)</a:t>
                      </a:r>
                    </a:p>
                  </a:txBody>
                  <a:tcPr marL="47625" marR="47625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SG" sz="1600" b="1" dirty="0">
                          <a:effectLst/>
                        </a:rPr>
                        <a:t>WD x </a:t>
                      </a:r>
                      <a:r>
                        <a:rPr lang="en-SG" sz="1600" b="1" dirty="0" err="1">
                          <a:effectLst/>
                        </a:rPr>
                        <a:t>Underpricing</a:t>
                      </a:r>
                      <a:r>
                        <a:rPr lang="en-SG" sz="1600" b="1" dirty="0">
                          <a:effectLst/>
                        </a:rPr>
                        <a:t> Dummy</a:t>
                      </a:r>
                      <a:endParaRPr lang="en-SG" sz="1600" b="1" dirty="0">
                        <a:effectLst/>
                        <a:latin typeface="Calibri"/>
                      </a:endParaRPr>
                    </a:p>
                  </a:txBody>
                  <a:tcPr marL="47625" marR="476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600">
                          <a:effectLst/>
                          <a:latin typeface="+mj-lt"/>
                          <a:ea typeface="SimSun"/>
                          <a:cs typeface="Times New Roman"/>
                        </a:rPr>
                        <a:t>0.065***</a:t>
                      </a:r>
                    </a:p>
                  </a:txBody>
                  <a:tcPr marL="47625" marR="476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600">
                          <a:effectLst/>
                          <a:latin typeface="+mj-lt"/>
                          <a:ea typeface="SimSun"/>
                          <a:cs typeface="Times New Roman"/>
                        </a:rPr>
                        <a:t>0.089***</a:t>
                      </a:r>
                    </a:p>
                  </a:txBody>
                  <a:tcPr marL="47625" marR="47625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600" b="1" dirty="0">
                          <a:effectLst/>
                        </a:rPr>
                        <a:t> </a:t>
                      </a:r>
                      <a:endParaRPr lang="en-SG" sz="1600" b="1" dirty="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47625" marR="476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600">
                          <a:effectLst/>
                          <a:latin typeface="+mj-lt"/>
                          <a:ea typeface="SimSun"/>
                          <a:cs typeface="Times New Roman"/>
                        </a:rPr>
                        <a:t>(0.02)</a:t>
                      </a:r>
                    </a:p>
                  </a:txBody>
                  <a:tcPr marL="47625" marR="476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600">
                          <a:effectLst/>
                          <a:latin typeface="+mj-lt"/>
                          <a:ea typeface="SimSun"/>
                          <a:cs typeface="Times New Roman"/>
                        </a:rPr>
                        <a:t>(0.03)</a:t>
                      </a:r>
                    </a:p>
                  </a:txBody>
                  <a:tcPr marL="47625" marR="47625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600" b="1" dirty="0">
                          <a:effectLst/>
                        </a:rPr>
                        <a:t>Overpricing Dummy</a:t>
                      </a:r>
                      <a:endParaRPr lang="en-SG" sz="1600" b="1" dirty="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47625" marR="476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600">
                          <a:effectLst/>
                          <a:latin typeface="+mj-lt"/>
                          <a:ea typeface="SimSun"/>
                          <a:cs typeface="Times New Roman"/>
                        </a:rPr>
                        <a:t>0.036***</a:t>
                      </a:r>
                    </a:p>
                  </a:txBody>
                  <a:tcPr marL="47625" marR="476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600">
                          <a:effectLst/>
                          <a:latin typeface="+mj-lt"/>
                          <a:ea typeface="SimSun"/>
                          <a:cs typeface="Times New Roman"/>
                        </a:rPr>
                        <a:t>0.040***</a:t>
                      </a:r>
                    </a:p>
                  </a:txBody>
                  <a:tcPr marL="47625" marR="47625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600" b="1" dirty="0">
                          <a:effectLst/>
                        </a:rPr>
                        <a:t> </a:t>
                      </a:r>
                      <a:endParaRPr lang="en-SG" sz="1600" b="1" dirty="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47625" marR="476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600" dirty="0">
                          <a:effectLst/>
                          <a:latin typeface="+mj-lt"/>
                          <a:ea typeface="SimSun"/>
                          <a:cs typeface="Times New Roman"/>
                        </a:rPr>
                        <a:t>(0.01)</a:t>
                      </a:r>
                    </a:p>
                  </a:txBody>
                  <a:tcPr marL="47625" marR="476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600">
                          <a:effectLst/>
                          <a:latin typeface="+mj-lt"/>
                          <a:ea typeface="SimSun"/>
                          <a:cs typeface="Times New Roman"/>
                        </a:rPr>
                        <a:t>(0.01)</a:t>
                      </a:r>
                    </a:p>
                  </a:txBody>
                  <a:tcPr marL="47625" marR="47625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600" b="1" dirty="0">
                          <a:effectLst/>
                        </a:rPr>
                        <a:t>WD x Overpricing Dummy</a:t>
                      </a:r>
                      <a:endParaRPr lang="en-SG" sz="1600" b="1" dirty="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47625" marR="476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600" dirty="0">
                          <a:effectLst/>
                          <a:latin typeface="+mj-lt"/>
                          <a:ea typeface="SimSun"/>
                          <a:cs typeface="Times New Roman"/>
                        </a:rPr>
                        <a:t>-0.050***</a:t>
                      </a:r>
                    </a:p>
                  </a:txBody>
                  <a:tcPr marL="47625" marR="476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600" dirty="0">
                          <a:effectLst/>
                          <a:latin typeface="+mj-lt"/>
                          <a:ea typeface="SimSun"/>
                          <a:cs typeface="Times New Roman"/>
                        </a:rPr>
                        <a:t>-0.029**</a:t>
                      </a:r>
                    </a:p>
                  </a:txBody>
                  <a:tcPr marL="47625" marR="47625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600">
                          <a:effectLst/>
                        </a:rPr>
                        <a:t> </a:t>
                      </a:r>
                      <a:endParaRPr lang="en-SG" sz="160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47625" marR="47625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600">
                          <a:effectLst/>
                          <a:latin typeface="+mj-lt"/>
                          <a:ea typeface="SimSun"/>
                          <a:cs typeface="Times New Roman"/>
                        </a:rPr>
                        <a:t>(0.02)</a:t>
                      </a:r>
                    </a:p>
                  </a:txBody>
                  <a:tcPr marL="47625" marR="47625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SG" sz="1600" dirty="0">
                          <a:effectLst/>
                          <a:latin typeface="+mj-lt"/>
                          <a:ea typeface="SimSun"/>
                          <a:cs typeface="Times New Roman"/>
                        </a:rPr>
                        <a:t>(0.01)</a:t>
                      </a:r>
                    </a:p>
                  </a:txBody>
                  <a:tcPr marL="47625" marR="47625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Rounded Rectangle 6"/>
          <p:cNvSpPr/>
          <p:nvPr/>
        </p:nvSpPr>
        <p:spPr>
          <a:xfrm>
            <a:off x="4499758" y="4437112"/>
            <a:ext cx="3384376" cy="64807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8" name="Rounded Rectangle 7"/>
          <p:cNvSpPr/>
          <p:nvPr/>
        </p:nvSpPr>
        <p:spPr>
          <a:xfrm>
            <a:off x="4499758" y="5877272"/>
            <a:ext cx="3384376" cy="64807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965507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548680"/>
            <a:ext cx="8229600" cy="990600"/>
          </a:xfrm>
        </p:spPr>
        <p:txBody>
          <a:bodyPr/>
          <a:lstStyle/>
          <a:p>
            <a:r>
              <a:rPr lang="en-US" b="1" dirty="0" smtClean="0"/>
              <a:t>Price </a:t>
            </a:r>
            <a:r>
              <a:rPr lang="en-US" b="1" dirty="0" err="1" smtClean="0"/>
              <a:t>Informativeness</a:t>
            </a:r>
            <a:endParaRPr lang="en-SG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556792"/>
            <a:ext cx="8229600" cy="4876800"/>
          </a:xfrm>
        </p:spPr>
        <p:txBody>
          <a:bodyPr>
            <a:normAutofit fontScale="92500" lnSpcReduction="10000"/>
          </a:bodyPr>
          <a:lstStyle/>
          <a:p>
            <a:pPr algn="just">
              <a:spcAft>
                <a:spcPts val="600"/>
              </a:spcAft>
              <a:buFont typeface="Wingdings" pitchFamily="2" charset="2"/>
              <a:buChar char="Ø"/>
            </a:pPr>
            <a:r>
              <a:rPr lang="en-US" dirty="0" smtClean="0"/>
              <a:t>Could price become </a:t>
            </a:r>
            <a:r>
              <a:rPr lang="en-US" dirty="0"/>
              <a:t>less informative in the presale market </a:t>
            </a:r>
            <a:r>
              <a:rPr lang="en-US" dirty="0" smtClean="0"/>
              <a:t>because the police disproportionately discourages informed speculators’ trading?</a:t>
            </a:r>
          </a:p>
          <a:p>
            <a:pPr lvl="1" algn="just">
              <a:spcAft>
                <a:spcPts val="600"/>
              </a:spcAft>
              <a:buFont typeface="Wingdings" pitchFamily="2" charset="2"/>
              <a:buChar char="Ø"/>
            </a:pPr>
            <a:r>
              <a:rPr lang="en-SG" dirty="0"/>
              <a:t>a higher level of information asymmetry implies a greater impact of trades on </a:t>
            </a:r>
            <a:r>
              <a:rPr lang="en-SG" dirty="0" smtClean="0"/>
              <a:t>prices</a:t>
            </a:r>
            <a:r>
              <a:rPr lang="en-SG" dirty="0"/>
              <a:t> </a:t>
            </a:r>
            <a:r>
              <a:rPr lang="en-SG" dirty="0" smtClean="0"/>
              <a:t>(Kyle, 1985)</a:t>
            </a:r>
          </a:p>
          <a:p>
            <a:pPr lvl="2" algn="just">
              <a:buFont typeface="Wingdings" pitchFamily="2" charset="2"/>
              <a:buChar char="Ø"/>
            </a:pPr>
            <a:r>
              <a:rPr lang="en-SG" dirty="0"/>
              <a:t>T</a:t>
            </a:r>
            <a:r>
              <a:rPr lang="en-SG" dirty="0" smtClean="0"/>
              <a:t>he </a:t>
            </a:r>
            <a:r>
              <a:rPr lang="en-SG" dirty="0"/>
              <a:t>withdrawal of informed speculators </a:t>
            </a:r>
            <a:r>
              <a:rPr lang="en-SG" dirty="0" smtClean="0">
                <a:sym typeface="Wingdings" pitchFamily="2" charset="2"/>
              </a:rPr>
              <a:t> </a:t>
            </a:r>
            <a:r>
              <a:rPr lang="en-SG" dirty="0" smtClean="0"/>
              <a:t>greater </a:t>
            </a:r>
            <a:r>
              <a:rPr lang="en-SG" dirty="0"/>
              <a:t>information </a:t>
            </a:r>
            <a:r>
              <a:rPr lang="en-SG" dirty="0" smtClean="0"/>
              <a:t>asymmetry</a:t>
            </a:r>
            <a:endParaRPr lang="en-US" dirty="0" smtClean="0"/>
          </a:p>
          <a:p>
            <a:pPr algn="just">
              <a:buFont typeface="Wingdings" pitchFamily="2" charset="2"/>
              <a:buChar char="Ø"/>
            </a:pPr>
            <a:endParaRPr lang="en-US" dirty="0" smtClean="0"/>
          </a:p>
          <a:p>
            <a:pPr algn="just">
              <a:spcAft>
                <a:spcPts val="600"/>
              </a:spcAft>
              <a:buFont typeface="Wingdings" pitchFamily="2" charset="2"/>
              <a:buChar char="Ø"/>
            </a:pPr>
            <a:r>
              <a:rPr lang="en-US" dirty="0" smtClean="0"/>
              <a:t>Use </a:t>
            </a:r>
            <a:r>
              <a:rPr lang="en-US" dirty="0"/>
              <a:t>the </a:t>
            </a:r>
            <a:r>
              <a:rPr lang="en-US" dirty="0" smtClean="0"/>
              <a:t>absolute monthly </a:t>
            </a:r>
            <a:r>
              <a:rPr lang="en-US" dirty="0"/>
              <a:t>project return divided by the monthly project turnover as the dependent variable</a:t>
            </a:r>
          </a:p>
          <a:p>
            <a:pPr lvl="1" algn="just">
              <a:spcAft>
                <a:spcPts val="600"/>
              </a:spcAft>
              <a:buFont typeface="Wingdings" pitchFamily="2" charset="2"/>
              <a:buChar char="Ø"/>
            </a:pPr>
            <a:r>
              <a:rPr lang="en-US" dirty="0" smtClean="0"/>
              <a:t>A higher </a:t>
            </a:r>
            <a:r>
              <a:rPr lang="en-US" dirty="0"/>
              <a:t>value implies a higher “price impact</a:t>
            </a:r>
            <a:r>
              <a:rPr lang="en-US" dirty="0" smtClean="0"/>
              <a:t>”: prices are less informative and move more given the same level of trading</a:t>
            </a:r>
          </a:p>
          <a:p>
            <a:pPr lvl="2" algn="just">
              <a:spcAft>
                <a:spcPts val="600"/>
              </a:spcAft>
              <a:buFont typeface="Wingdings" pitchFamily="2" charset="2"/>
              <a:buChar char="Ø"/>
            </a:pPr>
            <a:r>
              <a:rPr lang="en-US" dirty="0" smtClean="0"/>
              <a:t>In unreported results we find: average </a:t>
            </a:r>
            <a:r>
              <a:rPr lang="en-US" dirty="0"/>
              <a:t>price informativeness of a project is strongly positively correlated with the </a:t>
            </a:r>
            <a:r>
              <a:rPr lang="en-US" dirty="0" smtClean="0"/>
              <a:t>proportion </a:t>
            </a:r>
            <a:r>
              <a:rPr lang="en-US" dirty="0"/>
              <a:t>of flipper </a:t>
            </a:r>
            <a:r>
              <a:rPr lang="en-US" dirty="0" smtClean="0"/>
              <a:t>trade in </a:t>
            </a:r>
            <a:r>
              <a:rPr lang="en-US" dirty="0"/>
              <a:t>that project.</a:t>
            </a:r>
          </a:p>
          <a:p>
            <a:pPr lvl="3" algn="just">
              <a:buFont typeface="Wingdings" pitchFamily="2" charset="2"/>
              <a:buChar char="Ø"/>
            </a:pPr>
            <a:r>
              <a:rPr lang="en-US" dirty="0" smtClean="0"/>
              <a:t>Speculators </a:t>
            </a:r>
            <a:r>
              <a:rPr lang="en-US" dirty="0"/>
              <a:t>(particularly informed investors) promote informational </a:t>
            </a:r>
            <a:r>
              <a:rPr lang="en-US" dirty="0" smtClean="0"/>
              <a:t>efficiency</a:t>
            </a:r>
          </a:p>
          <a:p>
            <a:pPr lvl="3" algn="just">
              <a:buFont typeface="Wingdings" pitchFamily="2" charset="2"/>
              <a:buChar char="Ø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42639-68C4-49D8-A784-D6DDDDE4D14F}" type="slidenum">
              <a:rPr lang="en-SG" smtClean="0"/>
              <a:pPr/>
              <a:t>22</a:t>
            </a:fld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305020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363272" cy="864096"/>
          </a:xfrm>
        </p:spPr>
        <p:txBody>
          <a:bodyPr>
            <a:noAutofit/>
          </a:bodyPr>
          <a:lstStyle/>
          <a:p>
            <a:pPr lvl="0" algn="l"/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ea typeface="SimSun" pitchFamily="2" charset="-122"/>
                <a:cs typeface="Times New Roman" pitchFamily="18" charset="0"/>
              </a:rPr>
              <a:t>Table </a:t>
            </a:r>
            <a:r>
              <a:rPr 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SimSun" pitchFamily="2" charset="-122"/>
                <a:cs typeface="Times New Roman" pitchFamily="18" charset="0"/>
              </a:rPr>
              <a:t>VI.</a:t>
            </a:r>
            <a:r>
              <a:rPr kumimoji="0" lang="en-US" sz="2800" b="1" i="0" u="none" strike="noStrike" cap="none" normalizeH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ea typeface="SimSun" pitchFamily="2" charset="-122"/>
                <a:cs typeface="Times New Roman" pitchFamily="18" charset="0"/>
              </a:rPr>
              <a:t> </a:t>
            </a:r>
            <a:r>
              <a:rPr 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SimSun" pitchFamily="2" charset="-122"/>
                <a:cs typeface="Times New Roman" pitchFamily="18" charset="0"/>
              </a:rPr>
              <a:t>Policy Impact on the Price Informativeness</a:t>
            </a:r>
            <a:endParaRPr lang="en-SG" sz="2800" b="1" dirty="0">
              <a:solidFill>
                <a:schemeClr val="tx1">
                  <a:lumMod val="65000"/>
                  <a:lumOff val="3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42639-68C4-49D8-A784-D6DDDDE4D14F}" type="slidenum">
              <a:rPr lang="en-SG" smtClean="0"/>
              <a:pPr/>
              <a:t>23</a:t>
            </a:fld>
            <a:endParaRPr lang="en-SG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9932155"/>
              </p:ext>
            </p:extLst>
          </p:nvPr>
        </p:nvGraphicFramePr>
        <p:xfrm>
          <a:off x="683568" y="1556792"/>
          <a:ext cx="7920880" cy="4328160"/>
        </p:xfrm>
        <a:graphic>
          <a:graphicData uri="http://schemas.openxmlformats.org/drawingml/2006/table">
            <a:tbl>
              <a:tblPr/>
              <a:tblGrid>
                <a:gridCol w="2520280"/>
                <a:gridCol w="2945621"/>
                <a:gridCol w="2454979"/>
              </a:tblGrid>
              <a:tr h="0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SG" sz="1600" b="1" dirty="0">
                          <a:effectLst/>
                          <a:latin typeface="+mj-lt"/>
                          <a:ea typeface="SimSun"/>
                          <a:cs typeface="Times New Roman"/>
                        </a:rPr>
                        <a:t> </a:t>
                      </a:r>
                      <a:endParaRPr lang="en-SG" sz="1600" b="1" dirty="0" smtClean="0">
                        <a:effectLst/>
                        <a:latin typeface="+mj-lt"/>
                        <a:ea typeface="SimSun"/>
                        <a:cs typeface="Times New Roman"/>
                      </a:endParaRPr>
                    </a:p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endParaRPr lang="en-US" sz="1600" b="1" dirty="0" smtClean="0">
                        <a:effectLst/>
                        <a:latin typeface="+mj-lt"/>
                        <a:ea typeface="SimSun"/>
                        <a:cs typeface="Times New Roman"/>
                      </a:endParaRPr>
                    </a:p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endParaRPr lang="en-US" sz="1600" dirty="0">
                        <a:effectLst/>
                        <a:latin typeface="+mj-lt"/>
                        <a:ea typeface="SimSun"/>
                        <a:cs typeface="Times New Roman"/>
                      </a:endParaRPr>
                    </a:p>
                  </a:txBody>
                  <a:tcPr marL="47625" marR="4762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+mj-lt"/>
                          <a:ea typeface="SimSun"/>
                          <a:cs typeface="Times New Roman"/>
                        </a:rPr>
                        <a:t>6 Months after the policy  </a:t>
                      </a:r>
                      <a:r>
                        <a:rPr lang="en-US" sz="1600" b="1" dirty="0" smtClean="0">
                          <a:effectLst/>
                          <a:latin typeface="+mj-lt"/>
                          <a:ea typeface="SimSun"/>
                          <a:cs typeface="Times New Roman"/>
                        </a:rPr>
                        <a:t>(</a:t>
                      </a:r>
                      <a:r>
                        <a:rPr lang="en-US" sz="1600" b="1" dirty="0">
                          <a:effectLst/>
                          <a:latin typeface="+mj-lt"/>
                          <a:ea typeface="SimSun"/>
                          <a:cs typeface="Times New Roman"/>
                        </a:rPr>
                        <a:t>2006:11-2007:06)</a:t>
                      </a:r>
                      <a:endParaRPr lang="en-US" sz="1600" dirty="0">
                        <a:effectLst/>
                        <a:latin typeface="+mj-lt"/>
                        <a:ea typeface="SimSun"/>
                        <a:cs typeface="Times New Roman"/>
                      </a:endParaRPr>
                    </a:p>
                  </a:txBody>
                  <a:tcPr marL="47625" marR="4762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+mj-lt"/>
                          <a:ea typeface="SimSun"/>
                          <a:cs typeface="Times New Roman"/>
                        </a:rPr>
                        <a:t>12 Months after policy     </a:t>
                      </a:r>
                      <a:r>
                        <a:rPr lang="en-US" sz="1600" b="1" dirty="0" smtClean="0">
                          <a:effectLst/>
                          <a:latin typeface="+mj-lt"/>
                          <a:ea typeface="SimSun"/>
                          <a:cs typeface="Times New Roman"/>
                        </a:rPr>
                        <a:t>(</a:t>
                      </a:r>
                      <a:r>
                        <a:rPr lang="en-US" sz="1600" b="1" dirty="0">
                          <a:effectLst/>
                          <a:latin typeface="+mj-lt"/>
                          <a:ea typeface="SimSun"/>
                          <a:cs typeface="Times New Roman"/>
                        </a:rPr>
                        <a:t>2006:11-2007:12)</a:t>
                      </a:r>
                      <a:endParaRPr lang="en-US" sz="1600" dirty="0">
                        <a:effectLst/>
                        <a:latin typeface="+mj-lt"/>
                        <a:ea typeface="SimSun"/>
                        <a:cs typeface="Times New Roman"/>
                      </a:endParaRPr>
                    </a:p>
                  </a:txBody>
                  <a:tcPr marL="47625" marR="4762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SG" sz="1600">
                          <a:effectLst/>
                          <a:latin typeface="+mj-lt"/>
                          <a:ea typeface="SimSun"/>
                          <a:cs typeface="Times New Roman"/>
                        </a:rPr>
                        <a:t> </a:t>
                      </a:r>
                      <a:endParaRPr lang="en-US" sz="1600">
                        <a:effectLst/>
                        <a:latin typeface="+mj-lt"/>
                        <a:ea typeface="SimSun"/>
                        <a:cs typeface="Times New Roman"/>
                      </a:endParaRP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SG" sz="1600">
                          <a:effectLst/>
                          <a:latin typeface="+mj-lt"/>
                          <a:ea typeface="SimSun"/>
                          <a:cs typeface="Times New Roman"/>
                        </a:rPr>
                        <a:t>(1)</a:t>
                      </a:r>
                      <a:endParaRPr lang="en-US" sz="1600">
                        <a:effectLst/>
                        <a:latin typeface="+mj-lt"/>
                        <a:ea typeface="SimSun"/>
                        <a:cs typeface="Times New Roman"/>
                      </a:endParaRP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SG" sz="1600" dirty="0">
                          <a:effectLst/>
                          <a:latin typeface="+mj-lt"/>
                          <a:ea typeface="SimSun"/>
                          <a:cs typeface="Times New Roman"/>
                        </a:rPr>
                        <a:t>(2)</a:t>
                      </a:r>
                      <a:endParaRPr lang="en-US" sz="1600" dirty="0">
                        <a:effectLst/>
                        <a:latin typeface="+mj-lt"/>
                        <a:ea typeface="SimSun"/>
                        <a:cs typeface="Times New Roman"/>
                      </a:endParaRP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SG" sz="1600">
                          <a:effectLst/>
                          <a:latin typeface="+mj-lt"/>
                          <a:ea typeface="SimSun"/>
                          <a:cs typeface="Times New Roman"/>
                        </a:rPr>
                        <a:t>Variable</a:t>
                      </a:r>
                      <a:endParaRPr lang="en-US" sz="1600">
                        <a:effectLst/>
                        <a:latin typeface="+mj-lt"/>
                        <a:ea typeface="SimSun"/>
                        <a:cs typeface="Times New Roman"/>
                      </a:endParaRP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SG" sz="1600" b="1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SimSun"/>
                          <a:cs typeface="Times New Roman"/>
                        </a:rPr>
                        <a:t>Amihud</a:t>
                      </a:r>
                      <a:endParaRPr lang="en-US" sz="1600" b="1" dirty="0">
                        <a:solidFill>
                          <a:schemeClr val="tx1"/>
                        </a:solidFill>
                        <a:effectLst/>
                        <a:latin typeface="+mj-lt"/>
                        <a:ea typeface="SimSun"/>
                        <a:cs typeface="Times New Roman"/>
                      </a:endParaRP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SG" sz="1600" b="1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SimSun"/>
                          <a:cs typeface="Times New Roman"/>
                        </a:rPr>
                        <a:t>Amihud</a:t>
                      </a:r>
                      <a:endParaRPr lang="en-US" sz="1600" b="1" dirty="0">
                        <a:solidFill>
                          <a:schemeClr val="tx1"/>
                        </a:solidFill>
                        <a:effectLst/>
                        <a:latin typeface="+mj-lt"/>
                        <a:ea typeface="SimSun"/>
                        <a:cs typeface="Times New Roman"/>
                      </a:endParaRP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SG" sz="1600" b="1" i="1" dirty="0">
                          <a:effectLst/>
                          <a:latin typeface="+mj-lt"/>
                          <a:ea typeface="SimSun"/>
                          <a:cs typeface="Times New Roman"/>
                        </a:rPr>
                        <a:t>WD</a:t>
                      </a:r>
                      <a:endParaRPr lang="en-US" sz="1600" b="1" dirty="0">
                        <a:effectLst/>
                        <a:latin typeface="+mj-lt"/>
                        <a:ea typeface="SimSun"/>
                        <a:cs typeface="Times New Roman"/>
                      </a:endParaRP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SG" sz="1600" dirty="0">
                          <a:effectLst/>
                          <a:latin typeface="+mj-lt"/>
                          <a:ea typeface="SimSun"/>
                          <a:cs typeface="Times New Roman"/>
                        </a:rPr>
                        <a:t>-1.251**</a:t>
                      </a:r>
                      <a:endParaRPr lang="en-US" sz="1600" dirty="0">
                        <a:effectLst/>
                        <a:latin typeface="+mj-lt"/>
                        <a:ea typeface="SimSun"/>
                        <a:cs typeface="Times New Roman"/>
                      </a:endParaRP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SG" sz="1600" dirty="0">
                          <a:effectLst/>
                          <a:latin typeface="+mj-lt"/>
                          <a:ea typeface="SimSun"/>
                          <a:cs typeface="Times New Roman"/>
                        </a:rPr>
                        <a:t>-0.210</a:t>
                      </a:r>
                      <a:endParaRPr lang="en-US" sz="1600" dirty="0">
                        <a:effectLst/>
                        <a:latin typeface="+mj-lt"/>
                        <a:ea typeface="SimSun"/>
                        <a:cs typeface="Times New Roman"/>
                      </a:endParaRP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SG" sz="1600" b="1" i="1" dirty="0">
                          <a:effectLst/>
                          <a:latin typeface="+mj-lt"/>
                          <a:ea typeface="SimSun"/>
                          <a:cs typeface="Times New Roman"/>
                        </a:rPr>
                        <a:t> </a:t>
                      </a:r>
                      <a:endParaRPr lang="en-US" sz="1600" b="1" dirty="0">
                        <a:effectLst/>
                        <a:latin typeface="+mj-lt"/>
                        <a:ea typeface="SimSun"/>
                        <a:cs typeface="Times New Roman"/>
                      </a:endParaRP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SG" sz="1600">
                          <a:effectLst/>
                          <a:latin typeface="+mj-lt"/>
                          <a:ea typeface="SimSun"/>
                          <a:cs typeface="Times New Roman"/>
                        </a:rPr>
                        <a:t>(-2.77)</a:t>
                      </a:r>
                      <a:endParaRPr lang="en-US" sz="1600">
                        <a:effectLst/>
                        <a:latin typeface="+mj-lt"/>
                        <a:ea typeface="SimSun"/>
                        <a:cs typeface="Times New Roman"/>
                      </a:endParaRP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SG" sz="1600" dirty="0">
                          <a:effectLst/>
                          <a:latin typeface="+mj-lt"/>
                          <a:ea typeface="SimSun"/>
                          <a:cs typeface="Times New Roman"/>
                        </a:rPr>
                        <a:t>(-0.34)</a:t>
                      </a:r>
                      <a:endParaRPr lang="en-US" sz="1600" dirty="0">
                        <a:effectLst/>
                        <a:latin typeface="+mj-lt"/>
                        <a:ea typeface="SimSun"/>
                        <a:cs typeface="Times New Roman"/>
                      </a:endParaRP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SG" sz="1600" b="1" i="1" dirty="0">
                          <a:effectLst/>
                          <a:latin typeface="+mj-lt"/>
                          <a:ea typeface="SimSun"/>
                          <a:cs typeface="Times New Roman"/>
                        </a:rPr>
                        <a:t>Presale</a:t>
                      </a:r>
                      <a:endParaRPr lang="en-US" sz="1600" b="1" dirty="0">
                        <a:effectLst/>
                        <a:latin typeface="+mj-lt"/>
                        <a:ea typeface="SimSun"/>
                        <a:cs typeface="Times New Roman"/>
                      </a:endParaRP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SG" sz="1600">
                          <a:effectLst/>
                          <a:latin typeface="+mj-lt"/>
                          <a:ea typeface="SimSun"/>
                          <a:cs typeface="Times New Roman"/>
                        </a:rPr>
                        <a:t>-5.493***</a:t>
                      </a:r>
                      <a:endParaRPr lang="en-US" sz="1600">
                        <a:effectLst/>
                        <a:latin typeface="+mj-lt"/>
                        <a:ea typeface="SimSun"/>
                        <a:cs typeface="Times New Roman"/>
                      </a:endParaRP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SG" sz="1600" dirty="0">
                          <a:effectLst/>
                          <a:latin typeface="+mj-lt"/>
                          <a:ea typeface="SimSun"/>
                          <a:cs typeface="Times New Roman"/>
                        </a:rPr>
                        <a:t>-5.672***</a:t>
                      </a:r>
                      <a:endParaRPr lang="en-US" sz="1600" dirty="0">
                        <a:effectLst/>
                        <a:latin typeface="+mj-lt"/>
                        <a:ea typeface="SimSun"/>
                        <a:cs typeface="Times New Roman"/>
                      </a:endParaRP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SG" sz="1600" b="1" dirty="0">
                          <a:effectLst/>
                          <a:latin typeface="+mj-lt"/>
                          <a:ea typeface="SimSun"/>
                          <a:cs typeface="Times New Roman"/>
                        </a:rPr>
                        <a:t> </a:t>
                      </a:r>
                      <a:endParaRPr lang="en-US" sz="1600" b="1" dirty="0">
                        <a:effectLst/>
                        <a:latin typeface="+mj-lt"/>
                        <a:ea typeface="SimSun"/>
                        <a:cs typeface="Times New Roman"/>
                      </a:endParaRP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SG" sz="1600" dirty="0">
                          <a:effectLst/>
                          <a:latin typeface="+mj-lt"/>
                          <a:ea typeface="SimSun"/>
                          <a:cs typeface="Times New Roman"/>
                        </a:rPr>
                        <a:t>(-29.21)</a:t>
                      </a:r>
                      <a:endParaRPr lang="en-US" sz="1600" dirty="0">
                        <a:effectLst/>
                        <a:latin typeface="+mj-lt"/>
                        <a:ea typeface="SimSun"/>
                        <a:cs typeface="Times New Roman"/>
                      </a:endParaRP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SG" sz="1600" dirty="0">
                          <a:effectLst/>
                          <a:latin typeface="+mj-lt"/>
                          <a:ea typeface="SimSun"/>
                          <a:cs typeface="Times New Roman"/>
                        </a:rPr>
                        <a:t>(-34.59)</a:t>
                      </a:r>
                      <a:endParaRPr lang="en-US" sz="1600" dirty="0">
                        <a:effectLst/>
                        <a:latin typeface="+mj-lt"/>
                        <a:ea typeface="SimSun"/>
                        <a:cs typeface="Times New Roman"/>
                      </a:endParaRP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SG" sz="1600" b="1" i="1" dirty="0" err="1">
                          <a:effectLst/>
                          <a:latin typeface="+mj-lt"/>
                          <a:ea typeface="SimSun"/>
                          <a:cs typeface="Times New Roman"/>
                        </a:rPr>
                        <a:t>WD</a:t>
                      </a:r>
                      <a:r>
                        <a:rPr lang="en-SG" sz="1600" b="1" dirty="0" err="1">
                          <a:effectLst/>
                          <a:latin typeface="+mj-lt"/>
                          <a:ea typeface="SimSun"/>
                          <a:cs typeface="Times New Roman"/>
                        </a:rPr>
                        <a:t>×</a:t>
                      </a:r>
                      <a:r>
                        <a:rPr lang="en-SG" sz="1600" b="1" i="1" dirty="0" err="1">
                          <a:effectLst/>
                          <a:latin typeface="+mj-lt"/>
                          <a:ea typeface="SimSun"/>
                          <a:cs typeface="Times New Roman"/>
                        </a:rPr>
                        <a:t>Presale</a:t>
                      </a:r>
                      <a:endParaRPr lang="en-US" sz="1600" b="1" dirty="0">
                        <a:effectLst/>
                        <a:latin typeface="+mj-lt"/>
                        <a:ea typeface="SimSun"/>
                        <a:cs typeface="Times New Roman"/>
                      </a:endParaRP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SG" sz="1600">
                          <a:effectLst/>
                          <a:latin typeface="+mj-lt"/>
                          <a:ea typeface="SimSun"/>
                          <a:cs typeface="Times New Roman"/>
                        </a:rPr>
                        <a:t>2.342***</a:t>
                      </a:r>
                      <a:endParaRPr lang="en-US" sz="1600">
                        <a:effectLst/>
                        <a:latin typeface="+mj-lt"/>
                        <a:ea typeface="SimSun"/>
                        <a:cs typeface="Times New Roman"/>
                      </a:endParaRP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SG" sz="1600" dirty="0">
                          <a:effectLst/>
                          <a:latin typeface="+mj-lt"/>
                          <a:ea typeface="SimSun"/>
                          <a:cs typeface="Times New Roman"/>
                        </a:rPr>
                        <a:t>3.132***</a:t>
                      </a:r>
                      <a:endParaRPr lang="en-US" sz="1600" dirty="0">
                        <a:effectLst/>
                        <a:latin typeface="+mj-lt"/>
                        <a:ea typeface="SimSun"/>
                        <a:cs typeface="Times New Roman"/>
                      </a:endParaRP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SG" sz="1600" b="1" dirty="0">
                          <a:effectLst/>
                          <a:latin typeface="+mj-lt"/>
                          <a:ea typeface="SimSun"/>
                          <a:cs typeface="Times New Roman"/>
                        </a:rPr>
                        <a:t> </a:t>
                      </a:r>
                      <a:endParaRPr lang="en-US" sz="1600" b="1" dirty="0">
                        <a:effectLst/>
                        <a:latin typeface="+mj-lt"/>
                        <a:ea typeface="SimSun"/>
                        <a:cs typeface="Times New Roman"/>
                      </a:endParaRP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SG" sz="1600" dirty="0">
                          <a:effectLst/>
                          <a:latin typeface="+mj-lt"/>
                          <a:ea typeface="SimSun"/>
                          <a:cs typeface="Times New Roman"/>
                        </a:rPr>
                        <a:t>(13.11)</a:t>
                      </a:r>
                      <a:endParaRPr lang="en-US" sz="1600" dirty="0">
                        <a:effectLst/>
                        <a:latin typeface="+mj-lt"/>
                        <a:ea typeface="SimSun"/>
                        <a:cs typeface="Times New Roman"/>
                      </a:endParaRP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SG" sz="1600" dirty="0">
                          <a:effectLst/>
                          <a:latin typeface="+mj-lt"/>
                          <a:ea typeface="SimSun"/>
                          <a:cs typeface="Times New Roman"/>
                        </a:rPr>
                        <a:t>(8.68)</a:t>
                      </a:r>
                      <a:endParaRPr lang="en-US" sz="1600" dirty="0">
                        <a:effectLst/>
                        <a:latin typeface="+mj-lt"/>
                        <a:ea typeface="SimSun"/>
                        <a:cs typeface="Times New Roman"/>
                      </a:endParaRP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Rounded Rectangle 5"/>
          <p:cNvSpPr/>
          <p:nvPr/>
        </p:nvSpPr>
        <p:spPr>
          <a:xfrm>
            <a:off x="4083833" y="5085184"/>
            <a:ext cx="4176464" cy="792088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0973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Robustness Checks</a:t>
            </a:r>
            <a:endParaRPr lang="en-SG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en-US" dirty="0" smtClean="0"/>
              <a:t>Identification of short term speculators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en-US" dirty="0" smtClean="0"/>
              <a:t>Robustness of volatility measures</a:t>
            </a:r>
          </a:p>
          <a:p>
            <a:pPr lvl="1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en-US" dirty="0" smtClean="0"/>
              <a:t>Weighted least squares</a:t>
            </a:r>
          </a:p>
          <a:p>
            <a:pPr lvl="1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en-US" dirty="0" smtClean="0"/>
              <a:t>Rolling volatility measures</a:t>
            </a:r>
          </a:p>
          <a:p>
            <a:pPr lvl="1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en-US" dirty="0" smtClean="0"/>
              <a:t>Subsample analysis by project size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en-US" dirty="0" smtClean="0"/>
              <a:t>Underpricing vs. Overpricing definitions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en-US" dirty="0"/>
              <a:t>Seasonality/Cyclicality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en-US" dirty="0" smtClean="0"/>
              <a:t>Robustness of pricing model specification</a:t>
            </a:r>
          </a:p>
          <a:p>
            <a:pPr lvl="1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en-US" dirty="0" smtClean="0"/>
              <a:t>High R-squares of our pricing model</a:t>
            </a:r>
          </a:p>
          <a:p>
            <a:pPr lvl="1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en-US" dirty="0" smtClean="0"/>
              <a:t>Remove spot projects &gt; 20 years old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en-US" dirty="0" err="1" smtClean="0"/>
              <a:t>Exogeneity</a:t>
            </a:r>
            <a:r>
              <a:rPr lang="en-US" dirty="0" smtClean="0"/>
              <a:t> of the policy intervention</a:t>
            </a:r>
          </a:p>
          <a:p>
            <a:pPr algn="just">
              <a:buFont typeface="Wingdings" pitchFamily="2" charset="2"/>
              <a:buChar char="Ø"/>
            </a:pPr>
            <a:endParaRPr lang="en-S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42639-68C4-49D8-A784-D6DDDDE4D14F}" type="slidenum">
              <a:rPr lang="en-SG" smtClean="0"/>
              <a:pPr/>
              <a:t>24</a:t>
            </a:fld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4082821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Concluding Remarks	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algn="just">
              <a:spcAft>
                <a:spcPts val="600"/>
              </a:spcAft>
              <a:buFont typeface="Wingdings" pitchFamily="2" charset="2"/>
              <a:buChar char="Ø"/>
            </a:pPr>
            <a:r>
              <a:rPr lang="en-US" dirty="0" smtClean="0"/>
              <a:t>Transaction tax</a:t>
            </a:r>
          </a:p>
          <a:p>
            <a:pPr lvl="1" algn="just">
              <a:spcAft>
                <a:spcPts val="600"/>
              </a:spcAft>
              <a:buFont typeface="Wingdings" pitchFamily="2" charset="2"/>
              <a:buChar char="Ø"/>
            </a:pPr>
            <a:r>
              <a:rPr lang="en-US" dirty="0" smtClean="0"/>
              <a:t>Impedes short-term speculators in the housing market</a:t>
            </a:r>
          </a:p>
          <a:p>
            <a:pPr lvl="1" algn="just">
              <a:spcAft>
                <a:spcPts val="600"/>
              </a:spcAft>
              <a:buFont typeface="Wingdings" pitchFamily="2" charset="2"/>
              <a:buChar char="Ø"/>
            </a:pPr>
            <a:r>
              <a:rPr lang="en-US" dirty="0" smtClean="0"/>
              <a:t>Impedes more informed arbitrageurs</a:t>
            </a:r>
          </a:p>
          <a:p>
            <a:pPr lvl="2" algn="just">
              <a:spcAft>
                <a:spcPts val="1200"/>
              </a:spcAft>
              <a:buFont typeface="Wingdings" pitchFamily="2" charset="2"/>
              <a:buChar char="Ø"/>
            </a:pPr>
            <a:r>
              <a:rPr lang="en-US" dirty="0" smtClean="0"/>
              <a:t>Thus, price volatility increases and price </a:t>
            </a:r>
            <a:r>
              <a:rPr lang="en-US" dirty="0" err="1" smtClean="0"/>
              <a:t>informativeness</a:t>
            </a:r>
            <a:r>
              <a:rPr lang="en-US" dirty="0" smtClean="0"/>
              <a:t> decreases</a:t>
            </a:r>
          </a:p>
          <a:p>
            <a:pPr algn="just">
              <a:spcAft>
                <a:spcPts val="600"/>
              </a:spcAft>
              <a:buFont typeface="Wingdings" pitchFamily="2" charset="2"/>
              <a:buChar char="Ø"/>
            </a:pPr>
            <a:r>
              <a:rPr lang="en-SG" dirty="0"/>
              <a:t>Our result </a:t>
            </a:r>
            <a:r>
              <a:rPr lang="en-SG" dirty="0">
                <a:sym typeface="Wingdings" pitchFamily="2" charset="2"/>
              </a:rPr>
              <a:t> beware of </a:t>
            </a:r>
            <a:r>
              <a:rPr lang="en-US" dirty="0"/>
              <a:t>unintended consequences of such a tax</a:t>
            </a:r>
          </a:p>
          <a:p>
            <a:pPr>
              <a:spcAft>
                <a:spcPts val="600"/>
              </a:spcAft>
              <a:buFont typeface="Wingdings" pitchFamily="2" charset="2"/>
              <a:buChar char="Ø"/>
            </a:pPr>
            <a:r>
              <a:rPr lang="en-US" dirty="0" smtClean="0"/>
              <a:t>Proposals </a:t>
            </a:r>
            <a:r>
              <a:rPr lang="en-US" dirty="0"/>
              <a:t>of transaction tax after the financial crisis</a:t>
            </a:r>
          </a:p>
          <a:p>
            <a:pPr lvl="1" algn="just">
              <a:spcAft>
                <a:spcPts val="600"/>
              </a:spcAft>
              <a:buFont typeface="Wingdings" pitchFamily="2" charset="2"/>
              <a:buChar char="Ø"/>
            </a:pPr>
            <a:r>
              <a:rPr lang="en-SG" dirty="0"/>
              <a:t>“European Union leaders urged the International Monetary Fund on Friday to consider a global tax on financial transactions in spite of opposition from the US and doubts at the IMF itself”.</a:t>
            </a:r>
          </a:p>
          <a:p>
            <a:pPr marL="274320" lvl="1" indent="0" algn="just">
              <a:spcAft>
                <a:spcPts val="600"/>
              </a:spcAft>
              <a:buNone/>
            </a:pPr>
            <a:r>
              <a:rPr lang="en-SG" dirty="0"/>
              <a:t>                                                --Financial Times, December 11, 2009</a:t>
            </a:r>
          </a:p>
          <a:p>
            <a:pPr lvl="1" algn="just">
              <a:spcAft>
                <a:spcPts val="600"/>
              </a:spcAft>
              <a:buFont typeface="Wingdings" pitchFamily="2" charset="2"/>
              <a:buChar char="Ø"/>
            </a:pPr>
            <a:r>
              <a:rPr lang="en-SG" dirty="0"/>
              <a:t>France becomes the first European country to impose a transaction tax on August 1</a:t>
            </a:r>
            <a:r>
              <a:rPr lang="en-SG" baseline="30000" dirty="0"/>
              <a:t>st</a:t>
            </a:r>
            <a:r>
              <a:rPr lang="en-SG" dirty="0"/>
              <a:t> 2012. </a:t>
            </a:r>
            <a:endParaRPr lang="en-US" dirty="0"/>
          </a:p>
          <a:p>
            <a:pPr lvl="1" algn="just">
              <a:spcAft>
                <a:spcPts val="600"/>
              </a:spcAft>
              <a:buFont typeface="Wingdings" pitchFamily="2" charset="2"/>
              <a:buChar char="Ø"/>
            </a:pPr>
            <a:r>
              <a:rPr lang="en-SG" dirty="0"/>
              <a:t>US politicians also propose bills to impose transaction tax in November </a:t>
            </a:r>
            <a:r>
              <a:rPr lang="en-SG" dirty="0" smtClean="0"/>
              <a:t>2011.</a:t>
            </a:r>
          </a:p>
          <a:p>
            <a:pPr lvl="1" algn="just">
              <a:spcAft>
                <a:spcPts val="600"/>
              </a:spcAft>
              <a:buFont typeface="Wingdings" pitchFamily="2" charset="2"/>
              <a:buChar char="Ø"/>
            </a:pPr>
            <a:endParaRPr lang="en-S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42639-68C4-49D8-A784-D6DDDDE4D14F}" type="slidenum">
              <a:rPr lang="en-SG" smtClean="0"/>
              <a:pPr/>
              <a:t>25</a:t>
            </a:fld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2817854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Transaction Tax (Tobin’s Tax)</a:t>
            </a:r>
            <a:endParaRPr lang="en-SG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82880" lvl="1">
              <a:buFont typeface="Wingdings" pitchFamily="2" charset="2"/>
              <a:buChar char="Ø"/>
            </a:pPr>
            <a:r>
              <a:rPr lang="en-US" u="sng" dirty="0" smtClean="0"/>
              <a:t>December, 2006</a:t>
            </a:r>
            <a:r>
              <a:rPr lang="en-US" dirty="0" smtClean="0"/>
              <a:t>: </a:t>
            </a:r>
            <a:r>
              <a:rPr lang="en-US" dirty="0" smtClean="0">
                <a:cs typeface="Times New Roman" pitchFamily="18" charset="0"/>
              </a:rPr>
              <a:t>Singapore government (re)imposes stamp duties (transaction tax) for presale buyers (of not yet completed properties)</a:t>
            </a:r>
            <a:endParaRPr lang="en-US" dirty="0" smtClean="0"/>
          </a:p>
          <a:p>
            <a:pPr>
              <a:buFont typeface="Wingdings" pitchFamily="2" charset="2"/>
              <a:buChar char="Ø"/>
            </a:pPr>
            <a:r>
              <a:rPr lang="en-US" sz="2000" u="sng" dirty="0" smtClean="0"/>
              <a:t>August, 2010</a:t>
            </a:r>
            <a:r>
              <a:rPr lang="en-US" sz="2000" dirty="0" smtClean="0"/>
              <a:t>: imposes 3% stamp duties to owners of the private housing market who sell within one year of purchase.</a:t>
            </a:r>
          </a:p>
          <a:p>
            <a:pPr>
              <a:buFont typeface="Wingdings" pitchFamily="2" charset="2"/>
              <a:buChar char="Ø"/>
            </a:pPr>
            <a:r>
              <a:rPr lang="en-US" sz="2000" u="sng" dirty="0" smtClean="0"/>
              <a:t>January, 2011</a:t>
            </a:r>
            <a:r>
              <a:rPr lang="en-US" sz="2000" dirty="0" smtClean="0"/>
              <a:t>: </a:t>
            </a:r>
            <a:r>
              <a:rPr lang="en-US" sz="2000" dirty="0"/>
              <a:t>MAS substantially raised Seller’s Stamp Duty (SSD) to 16%, 12%, 8% and 4% for residential properties which are bought on or after 2011:01:14, and are sold in the first, second, third, and fourth year of purchase </a:t>
            </a:r>
            <a:r>
              <a:rPr lang="en-US" sz="2000" dirty="0" smtClean="0"/>
              <a:t>respectively</a:t>
            </a:r>
          </a:p>
          <a:p>
            <a:pPr>
              <a:buFont typeface="Wingdings" pitchFamily="2" charset="2"/>
              <a:buChar char="Ø"/>
            </a:pPr>
            <a:r>
              <a:rPr lang="en-US" sz="2000" u="sng" dirty="0" smtClean="0"/>
              <a:t>December, 2011</a:t>
            </a:r>
            <a:r>
              <a:rPr lang="en-US" sz="2000" dirty="0" smtClean="0"/>
              <a:t>: </a:t>
            </a:r>
            <a:r>
              <a:rPr lang="en-US" sz="2000" dirty="0"/>
              <a:t>A</a:t>
            </a:r>
            <a:r>
              <a:rPr lang="en-US" sz="2000" dirty="0" smtClean="0"/>
              <a:t>dditional </a:t>
            </a:r>
            <a:r>
              <a:rPr lang="en-US" sz="2000" dirty="0"/>
              <a:t>B</a:t>
            </a:r>
            <a:r>
              <a:rPr lang="en-US" sz="2000" dirty="0" smtClean="0"/>
              <a:t>uyer Stamp Duty (ABSD) </a:t>
            </a:r>
            <a:r>
              <a:rPr lang="en-SG" sz="2000" dirty="0"/>
              <a:t>to be paid by certain groups </a:t>
            </a:r>
            <a:r>
              <a:rPr lang="en-SG" sz="2000" dirty="0" smtClean="0"/>
              <a:t>(mainly foreigners)</a:t>
            </a:r>
          </a:p>
          <a:p>
            <a:pPr>
              <a:buFont typeface="Wingdings" pitchFamily="2" charset="2"/>
              <a:buChar char="Ø"/>
            </a:pPr>
            <a:r>
              <a:rPr lang="en-US" sz="2000" u="sng" dirty="0" smtClean="0"/>
              <a:t>January, 2013</a:t>
            </a:r>
            <a:r>
              <a:rPr lang="en-US" sz="2000" dirty="0" smtClean="0"/>
              <a:t>: revised (increased) rates for ABSD</a:t>
            </a:r>
          </a:p>
          <a:p>
            <a:pPr>
              <a:buFont typeface="Wingdings" pitchFamily="2" charset="2"/>
              <a:buChar char="Ø"/>
            </a:pPr>
            <a:endParaRPr lang="en-US" sz="2000" dirty="0"/>
          </a:p>
          <a:p>
            <a:pPr>
              <a:buFont typeface="Wingdings" pitchFamily="2" charset="2"/>
              <a:buChar char="Ø"/>
            </a:pPr>
            <a:r>
              <a:rPr lang="en-US" sz="2000" dirty="0" smtClean="0"/>
              <a:t>Similar measures are imposed in other countries such as Hong Kong and China </a:t>
            </a:r>
            <a:endParaRPr lang="en-SG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42639-68C4-49D8-A784-D6DDDDE4D14F}" type="slidenum">
              <a:rPr lang="en-SG" smtClean="0"/>
              <a:pPr/>
              <a:t>3</a:t>
            </a:fld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1954596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 smtClean="0">
                <a:cs typeface="Times New Roman" pitchFamily="18" charset="0"/>
              </a:rPr>
              <a:t>Theoretically motivated</a:t>
            </a:r>
            <a:endParaRPr lang="en-SG" b="1" dirty="0">
              <a:cs typeface="Times New Roman" pitchFamily="18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040560"/>
          </a:xfrm>
        </p:spPr>
        <p:txBody>
          <a:bodyPr>
            <a:normAutofit/>
          </a:bodyPr>
          <a:lstStyle/>
          <a:p>
            <a:pPr marL="182880" lvl="1" indent="0" algn="just">
              <a:buNone/>
            </a:pPr>
            <a:r>
              <a:rPr lang="en-SG" i="1" dirty="0" smtClean="0"/>
              <a:t>“</a:t>
            </a:r>
            <a:r>
              <a:rPr lang="en-SG" i="1" dirty="0"/>
              <a:t>The introduction of a substantial government transfer tax on all </a:t>
            </a:r>
            <a:r>
              <a:rPr lang="en-SG" i="1" dirty="0" smtClean="0"/>
              <a:t>transactions </a:t>
            </a:r>
            <a:r>
              <a:rPr lang="en-SG" i="1" dirty="0"/>
              <a:t>might prove the most serviceable reform available, </a:t>
            </a:r>
            <a:r>
              <a:rPr lang="en-SG" i="1" dirty="0" smtClean="0"/>
              <a:t>with </a:t>
            </a:r>
            <a:r>
              <a:rPr lang="en-SG" i="1" dirty="0"/>
              <a:t>a view to mitigating the predominance of speculation over </a:t>
            </a:r>
            <a:r>
              <a:rPr lang="en-SG" i="1" dirty="0" smtClean="0"/>
              <a:t>enterprise </a:t>
            </a:r>
            <a:r>
              <a:rPr lang="en-SG" i="1" dirty="0"/>
              <a:t>in the United States.” </a:t>
            </a:r>
            <a:r>
              <a:rPr lang="en-SG" i="1" dirty="0" smtClean="0"/>
              <a:t>         --Keynes, 1936</a:t>
            </a:r>
          </a:p>
          <a:p>
            <a:pPr marL="182880" lvl="1" indent="0" algn="just">
              <a:buNone/>
            </a:pPr>
            <a:endParaRPr lang="en-US" dirty="0" smtClean="0"/>
          </a:p>
          <a:p>
            <a:pPr>
              <a:buFont typeface="Wingdings" pitchFamily="2" charset="2"/>
              <a:buChar char="Ø"/>
            </a:pPr>
            <a:r>
              <a:rPr lang="en-US" dirty="0" smtClean="0">
                <a:latin typeface="Arial "/>
                <a:cs typeface="Times New Roman" pitchFamily="18" charset="0"/>
              </a:rPr>
              <a:t>Tobin proposed transaction tax on currency transactions in 1970s to “dissuade speculators”</a:t>
            </a:r>
          </a:p>
          <a:p>
            <a:pPr marL="0" indent="0">
              <a:buNone/>
            </a:pPr>
            <a:endParaRPr lang="en-US" dirty="0" smtClean="0">
              <a:latin typeface="Arial 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en-US" dirty="0" smtClean="0">
                <a:latin typeface="Arial "/>
                <a:cs typeface="Times New Roman" pitchFamily="18" charset="0"/>
              </a:rPr>
              <a:t>The </a:t>
            </a:r>
            <a:r>
              <a:rPr lang="en-US" dirty="0">
                <a:latin typeface="Arial "/>
                <a:cs typeface="Times New Roman" pitchFamily="18" charset="0"/>
              </a:rPr>
              <a:t>role of noise traders: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>
                <a:latin typeface="Arial "/>
                <a:cs typeface="Times New Roman" pitchFamily="18" charset="0"/>
              </a:rPr>
              <a:t>Cutler et al. (</a:t>
            </a:r>
            <a:r>
              <a:rPr lang="en-US" dirty="0" smtClean="0">
                <a:latin typeface="Arial "/>
                <a:cs typeface="Times New Roman" pitchFamily="18" charset="0"/>
              </a:rPr>
              <a:t>1990), De </a:t>
            </a:r>
            <a:r>
              <a:rPr lang="en-US" dirty="0">
                <a:latin typeface="Arial "/>
                <a:cs typeface="Times New Roman" pitchFamily="18" charset="0"/>
              </a:rPr>
              <a:t>Long et al. (1990a, 1990b</a:t>
            </a:r>
            <a:r>
              <a:rPr lang="en-US" dirty="0" smtClean="0">
                <a:latin typeface="Arial "/>
                <a:cs typeface="Times New Roman" pitchFamily="18" charset="0"/>
              </a:rPr>
              <a:t>)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 smtClean="0">
                <a:latin typeface="Arial "/>
                <a:cs typeface="Times New Roman" pitchFamily="18" charset="0"/>
              </a:rPr>
              <a:t>Stiglitz (1989), Summers </a:t>
            </a:r>
            <a:r>
              <a:rPr lang="en-US" dirty="0">
                <a:latin typeface="Arial "/>
                <a:cs typeface="Times New Roman" pitchFamily="18" charset="0"/>
              </a:rPr>
              <a:t>and Summers (1989</a:t>
            </a:r>
            <a:r>
              <a:rPr lang="en-US" dirty="0" smtClean="0">
                <a:latin typeface="Arial "/>
                <a:cs typeface="Times New Roman" pitchFamily="18" charset="0"/>
              </a:rPr>
              <a:t>)</a:t>
            </a:r>
          </a:p>
          <a:p>
            <a:pPr lvl="1">
              <a:buFont typeface="Wingdings" pitchFamily="2" charset="2"/>
              <a:buChar char="Ø"/>
            </a:pPr>
            <a:endParaRPr lang="en-US" dirty="0">
              <a:latin typeface="Arial "/>
              <a:cs typeface="Times New Roman" pitchFamily="18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42639-68C4-49D8-A784-D6DDDDE4D14F}" type="slidenum">
              <a:rPr lang="en-SG" smtClean="0"/>
              <a:pPr/>
              <a:t>4</a:t>
            </a:fld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2004569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Counter Argument</a:t>
            </a:r>
            <a:endParaRPr lang="en-SG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Font typeface="Wingdings" pitchFamily="2" charset="2"/>
              <a:buChar char="Ø"/>
            </a:pPr>
            <a:r>
              <a:rPr lang="en-US" dirty="0" smtClean="0"/>
              <a:t>Speculators are not necessarily bad</a:t>
            </a:r>
          </a:p>
          <a:p>
            <a:pPr lvl="1">
              <a:buFont typeface="Wingdings" pitchFamily="2" charset="2"/>
              <a:buChar char="Ø"/>
            </a:pPr>
            <a:r>
              <a:rPr lang="en-SG" dirty="0"/>
              <a:t>Friedman (1953) </a:t>
            </a:r>
            <a:r>
              <a:rPr lang="en-SG" dirty="0" smtClean="0"/>
              <a:t>: rational </a:t>
            </a:r>
            <a:r>
              <a:rPr lang="en-SG" dirty="0"/>
              <a:t>speculators help stabilize </a:t>
            </a:r>
            <a:r>
              <a:rPr lang="en-SG" dirty="0" smtClean="0"/>
              <a:t>prices</a:t>
            </a:r>
            <a:endParaRPr lang="en-SG" dirty="0"/>
          </a:p>
          <a:p>
            <a:pPr lvl="1">
              <a:buFont typeface="Wingdings" pitchFamily="2" charset="2"/>
              <a:buChar char="Ø"/>
            </a:pPr>
            <a:r>
              <a:rPr lang="en-SG" dirty="0" err="1"/>
              <a:t>Schwert</a:t>
            </a:r>
            <a:r>
              <a:rPr lang="en-SG" dirty="0"/>
              <a:t> and Jones (1993</a:t>
            </a:r>
            <a:r>
              <a:rPr lang="en-SG" dirty="0" smtClean="0"/>
              <a:t>): a </a:t>
            </a:r>
            <a:r>
              <a:rPr lang="en-SG" dirty="0"/>
              <a:t>transaction tax can deter informed </a:t>
            </a:r>
            <a:r>
              <a:rPr lang="en-SG" dirty="0" smtClean="0"/>
              <a:t>traders</a:t>
            </a:r>
          </a:p>
          <a:p>
            <a:pPr lvl="1">
              <a:buFont typeface="Wingdings" pitchFamily="2" charset="2"/>
              <a:buChar char="Ø"/>
            </a:pPr>
            <a:r>
              <a:rPr lang="en-SG" dirty="0" err="1"/>
              <a:t>Subrahmanyam</a:t>
            </a:r>
            <a:r>
              <a:rPr lang="en-SG" dirty="0"/>
              <a:t> (1998</a:t>
            </a:r>
            <a:r>
              <a:rPr lang="en-SG" dirty="0" smtClean="0"/>
              <a:t>): </a:t>
            </a:r>
            <a:r>
              <a:rPr lang="en-SG" dirty="0"/>
              <a:t>a transaction tax can increase stock price volatility by discouraging informed traders from acquiring information. </a:t>
            </a:r>
            <a:endParaRPr lang="en-SG" dirty="0" smtClean="0"/>
          </a:p>
          <a:p>
            <a:pPr lvl="1">
              <a:buFont typeface="Wingdings" pitchFamily="2" charset="2"/>
              <a:buChar char="Ø"/>
            </a:pPr>
            <a:endParaRPr lang="en-SG" dirty="0" smtClean="0"/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Empirical Evidence: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/>
              <a:t> N</a:t>
            </a:r>
            <a:r>
              <a:rPr lang="en-US" dirty="0" smtClean="0"/>
              <a:t>one for housing market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/>
              <a:t> </a:t>
            </a:r>
            <a:r>
              <a:rPr lang="en-US" dirty="0" smtClean="0"/>
              <a:t>Other financial markets: limited insight</a:t>
            </a:r>
          </a:p>
          <a:p>
            <a:pPr lvl="2">
              <a:buFont typeface="Wingdings" pitchFamily="2" charset="2"/>
              <a:buChar char="Ø"/>
            </a:pPr>
            <a:r>
              <a:rPr lang="en-US" dirty="0">
                <a:latin typeface="Arial "/>
                <a:cs typeface="Times New Roman" pitchFamily="18" charset="0"/>
              </a:rPr>
              <a:t>Roll (1989), </a:t>
            </a:r>
            <a:r>
              <a:rPr lang="en-US" dirty="0" err="1">
                <a:latin typeface="Arial "/>
                <a:cs typeface="Times New Roman" pitchFamily="18" charset="0"/>
              </a:rPr>
              <a:t>Umlauf</a:t>
            </a:r>
            <a:r>
              <a:rPr lang="en-US" dirty="0">
                <a:latin typeface="Arial "/>
                <a:cs typeface="Times New Roman" pitchFamily="18" charset="0"/>
              </a:rPr>
              <a:t> (1993), Jones and Seguin (1997), </a:t>
            </a:r>
            <a:r>
              <a:rPr lang="en-US" dirty="0" err="1">
                <a:latin typeface="Arial "/>
                <a:cs typeface="Times New Roman" pitchFamily="18" charset="0"/>
              </a:rPr>
              <a:t>Hau</a:t>
            </a:r>
            <a:r>
              <a:rPr lang="en-US" dirty="0">
                <a:latin typeface="Arial "/>
                <a:cs typeface="Times New Roman" pitchFamily="18" charset="0"/>
              </a:rPr>
              <a:t> (2006)</a:t>
            </a:r>
          </a:p>
          <a:p>
            <a:pPr lvl="2">
              <a:buFont typeface="Wingdings" pitchFamily="2" charset="2"/>
              <a:buChar char="Ø"/>
            </a:pPr>
            <a:r>
              <a:rPr lang="en-US" dirty="0">
                <a:latin typeface="Arial "/>
                <a:cs typeface="Times New Roman" pitchFamily="18" charset="0"/>
              </a:rPr>
              <a:t>Bloomfield, O’Hara and Saar (2009</a:t>
            </a:r>
            <a:r>
              <a:rPr lang="en-US" dirty="0" smtClean="0">
                <a:latin typeface="Arial "/>
                <a:cs typeface="Times New Roman" pitchFamily="18" charset="0"/>
              </a:rPr>
              <a:t>)</a:t>
            </a:r>
          </a:p>
          <a:p>
            <a:pPr>
              <a:buFont typeface="Wingdings" pitchFamily="2" charset="2"/>
              <a:buChar char="Ø"/>
            </a:pPr>
            <a:endParaRPr lang="en-US" dirty="0">
              <a:latin typeface="Arial 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en-US" dirty="0" smtClean="0">
                <a:latin typeface="Arial "/>
                <a:cs typeface="Times New Roman" pitchFamily="18" charset="0"/>
              </a:rPr>
              <a:t>An empirical setting that allows us to shed light</a:t>
            </a:r>
          </a:p>
          <a:p>
            <a:pPr lvl="1"/>
            <a:endParaRPr lang="en-SG" dirty="0"/>
          </a:p>
          <a:p>
            <a:endParaRPr lang="en-S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42639-68C4-49D8-A784-D6DDDDE4D14F}" type="slidenum">
              <a:rPr lang="en-SG" smtClean="0"/>
              <a:pPr/>
              <a:t>5</a:t>
            </a:fld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644652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Objective 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rmAutofit lnSpcReduction="10000"/>
          </a:bodyPr>
          <a:lstStyle/>
          <a:p>
            <a:pPr algn="just">
              <a:lnSpc>
                <a:spcPct val="120000"/>
              </a:lnSpc>
              <a:buFont typeface="Wingdings" pitchFamily="2" charset="2"/>
              <a:buChar char="Ø"/>
            </a:pPr>
            <a:r>
              <a:rPr lang="en-US" dirty="0">
                <a:cs typeface="Times New Roman" pitchFamily="18" charset="0"/>
              </a:rPr>
              <a:t>Existing empirical </a:t>
            </a:r>
            <a:r>
              <a:rPr lang="en-US" dirty="0" smtClean="0">
                <a:cs typeface="Times New Roman" pitchFamily="18" charset="0"/>
              </a:rPr>
              <a:t>findings:</a:t>
            </a:r>
          </a:p>
          <a:p>
            <a:pPr lvl="1" algn="just">
              <a:lnSpc>
                <a:spcPct val="120000"/>
              </a:lnSpc>
              <a:buFont typeface="Wingdings" pitchFamily="2" charset="2"/>
              <a:buChar char="Ø"/>
            </a:pPr>
            <a:r>
              <a:rPr lang="en-US" dirty="0">
                <a:cs typeface="Times New Roman" pitchFamily="18" charset="0"/>
              </a:rPr>
              <a:t>T</a:t>
            </a:r>
            <a:r>
              <a:rPr lang="en-US" dirty="0" smtClean="0">
                <a:cs typeface="Times New Roman" pitchFamily="18" charset="0"/>
              </a:rPr>
              <a:t>ransaction </a:t>
            </a:r>
            <a:r>
              <a:rPr lang="en-US" dirty="0">
                <a:cs typeface="Times New Roman" pitchFamily="18" charset="0"/>
              </a:rPr>
              <a:t>tax reduces </a:t>
            </a:r>
            <a:r>
              <a:rPr lang="en-US" dirty="0" smtClean="0">
                <a:cs typeface="Times New Roman" pitchFamily="18" charset="0"/>
              </a:rPr>
              <a:t>the overall trading activity </a:t>
            </a:r>
          </a:p>
          <a:p>
            <a:pPr lvl="2" algn="just">
              <a:lnSpc>
                <a:spcPct val="120000"/>
              </a:lnSpc>
              <a:buFont typeface="Wingdings" pitchFamily="2" charset="2"/>
              <a:buChar char="Ø"/>
            </a:pPr>
            <a:r>
              <a:rPr lang="en-US" dirty="0" smtClean="0">
                <a:cs typeface="Times New Roman" pitchFamily="18" charset="0"/>
              </a:rPr>
              <a:t>Deter both short term speculators and </a:t>
            </a:r>
            <a:r>
              <a:rPr lang="en-US" dirty="0">
                <a:cs typeface="Times New Roman" pitchFamily="18" charset="0"/>
              </a:rPr>
              <a:t>long term </a:t>
            </a:r>
            <a:r>
              <a:rPr lang="en-US" dirty="0" smtClean="0">
                <a:cs typeface="Times New Roman" pitchFamily="18" charset="0"/>
              </a:rPr>
              <a:t>traders?</a:t>
            </a:r>
          </a:p>
          <a:p>
            <a:pPr lvl="1" algn="just">
              <a:lnSpc>
                <a:spcPct val="120000"/>
              </a:lnSpc>
              <a:buFont typeface="Wingdings" pitchFamily="2" charset="2"/>
              <a:buChar char="Ø"/>
            </a:pPr>
            <a:r>
              <a:rPr lang="en-US" dirty="0" smtClean="0">
                <a:cs typeface="Times New Roman" pitchFamily="18" charset="0"/>
              </a:rPr>
              <a:t>Transaction tax does not reduce price volatility</a:t>
            </a:r>
          </a:p>
          <a:p>
            <a:pPr lvl="2" algn="just">
              <a:lnSpc>
                <a:spcPct val="120000"/>
              </a:lnSpc>
              <a:buFont typeface="Wingdings" pitchFamily="2" charset="2"/>
              <a:buChar char="Ø"/>
            </a:pPr>
            <a:r>
              <a:rPr lang="en-US" dirty="0" smtClean="0">
                <a:cs typeface="Times New Roman" pitchFamily="18" charset="0"/>
              </a:rPr>
              <a:t>Cannot differentiate </a:t>
            </a:r>
            <a:r>
              <a:rPr lang="en-US" dirty="0">
                <a:cs typeface="Times New Roman" pitchFamily="18" charset="0"/>
              </a:rPr>
              <a:t>the </a:t>
            </a:r>
            <a:r>
              <a:rPr lang="en-US" dirty="0" smtClean="0">
                <a:cs typeface="Times New Roman" pitchFamily="18" charset="0"/>
              </a:rPr>
              <a:t>deterrent effect on noise vs</a:t>
            </a:r>
            <a:r>
              <a:rPr lang="en-US" dirty="0">
                <a:cs typeface="Times New Roman" pitchFamily="18" charset="0"/>
              </a:rPr>
              <a:t>. informed </a:t>
            </a:r>
            <a:r>
              <a:rPr lang="en-US" dirty="0" smtClean="0">
                <a:cs typeface="Times New Roman" pitchFamily="18" charset="0"/>
              </a:rPr>
              <a:t>traders</a:t>
            </a:r>
          </a:p>
          <a:p>
            <a:pPr lvl="2" algn="just">
              <a:lnSpc>
                <a:spcPct val="120000"/>
              </a:lnSpc>
              <a:buFont typeface="Wingdings" pitchFamily="2" charset="2"/>
              <a:buChar char="Ø"/>
            </a:pPr>
            <a:endParaRPr lang="en-US" dirty="0">
              <a:cs typeface="Times New Roman" pitchFamily="18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en-US" dirty="0" smtClean="0">
                <a:cs typeface="Times New Roman" pitchFamily="18" charset="0"/>
              </a:rPr>
              <a:t>This paper exploits an increase in transaction tax in Singapore’s housing market</a:t>
            </a:r>
          </a:p>
          <a:p>
            <a:pPr lvl="2" algn="just">
              <a:buFont typeface="Wingdings" pitchFamily="2" charset="2"/>
              <a:buChar char="Ø"/>
            </a:pPr>
            <a:r>
              <a:rPr lang="en-US" sz="2000" dirty="0">
                <a:cs typeface="Times New Roman" pitchFamily="18" charset="0"/>
              </a:rPr>
              <a:t>Policy change applied only to </a:t>
            </a:r>
            <a:r>
              <a:rPr lang="en-US" sz="2000" dirty="0" smtClean="0">
                <a:cs typeface="Times New Roman" pitchFamily="18" charset="0"/>
              </a:rPr>
              <a:t>speculators’ submarket </a:t>
            </a:r>
          </a:p>
          <a:p>
            <a:pPr lvl="3" algn="just">
              <a:buFont typeface="Wingdings" pitchFamily="2" charset="2"/>
              <a:buChar char="Ø"/>
            </a:pPr>
            <a:r>
              <a:rPr lang="en-US" sz="1800" dirty="0" smtClean="0">
                <a:cs typeface="Times New Roman" pitchFamily="18" charset="0"/>
              </a:rPr>
              <a:t>Difference-in-difference </a:t>
            </a:r>
            <a:r>
              <a:rPr lang="en-US" sz="1800" dirty="0">
                <a:cs typeface="Times New Roman" pitchFamily="18" charset="0"/>
              </a:rPr>
              <a:t>approach</a:t>
            </a:r>
          </a:p>
          <a:p>
            <a:pPr lvl="4" algn="just">
              <a:buFont typeface="Wingdings" pitchFamily="2" charset="2"/>
              <a:buChar char="Ø"/>
            </a:pPr>
            <a:r>
              <a:rPr lang="en-US" sz="1600" dirty="0" smtClean="0">
                <a:cs typeface="Times New Roman" pitchFamily="18" charset="0"/>
              </a:rPr>
              <a:t>Sub-market in which speculators are affected = treatment group</a:t>
            </a:r>
          </a:p>
          <a:p>
            <a:pPr lvl="5" algn="just">
              <a:buFont typeface="Wingdings" pitchFamily="2" charset="2"/>
              <a:buChar char="Ø"/>
            </a:pPr>
            <a:r>
              <a:rPr lang="en-US" sz="1600" dirty="0" smtClean="0">
                <a:cs typeface="Times New Roman" pitchFamily="18" charset="0"/>
              </a:rPr>
              <a:t>Further exploit cross-sectional difference in the relative presence of informed speculators in the treatment group</a:t>
            </a:r>
            <a:endParaRPr lang="en-US" sz="1600" dirty="0">
              <a:cs typeface="Times New Roman" pitchFamily="18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42639-68C4-49D8-A784-D6DDDDE4D14F}" type="slidenum">
              <a:rPr lang="en-SG" smtClean="0"/>
              <a:pPr/>
              <a:t>6</a:t>
            </a:fld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2082244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8229600" cy="1066800"/>
          </a:xfrm>
        </p:spPr>
        <p:txBody>
          <a:bodyPr>
            <a:normAutofit/>
          </a:bodyPr>
          <a:lstStyle/>
          <a:p>
            <a:r>
              <a:rPr lang="en-US" sz="3200" b="1" dirty="0" smtClean="0"/>
              <a:t>Singapore </a:t>
            </a:r>
            <a:r>
              <a:rPr lang="en-US" sz="3200" b="1" dirty="0"/>
              <a:t>R</a:t>
            </a:r>
            <a:r>
              <a:rPr lang="en-US" sz="3200" b="1" dirty="0" smtClean="0"/>
              <a:t>esidential Market</a:t>
            </a:r>
            <a:endParaRPr lang="en-SG" sz="3200" b="1" dirty="0"/>
          </a:p>
        </p:txBody>
      </p:sp>
      <p:sp>
        <p:nvSpPr>
          <p:cNvPr id="4" name="Content Placeholder 2"/>
          <p:cNvSpPr>
            <a:spLocks noGrp="1"/>
          </p:cNvSpPr>
          <p:nvPr>
            <p:ph sz="quarter" idx="1"/>
          </p:nvPr>
        </p:nvSpPr>
        <p:spPr>
          <a:xfrm>
            <a:off x="428596" y="1643050"/>
            <a:ext cx="8229600" cy="4645734"/>
          </a:xfrm>
        </p:spPr>
        <p:txBody>
          <a:bodyPr>
            <a:normAutofit fontScale="92500" lnSpcReduction="20000"/>
          </a:bodyPr>
          <a:lstStyle/>
          <a:p>
            <a:pPr algn="just">
              <a:buFont typeface="Wingdings" pitchFamily="2" charset="2"/>
              <a:buChar char="Ø"/>
            </a:pPr>
            <a:r>
              <a:rPr lang="en-US" sz="2400" dirty="0" smtClean="0"/>
              <a:t>Segment by property types</a:t>
            </a:r>
          </a:p>
          <a:p>
            <a:pPr lvl="1" algn="just">
              <a:buFont typeface="Wingdings" pitchFamily="2" charset="2"/>
              <a:buChar char="Ø"/>
            </a:pPr>
            <a:r>
              <a:rPr lang="en-US" sz="2200" dirty="0" smtClean="0"/>
              <a:t>HDB blocks </a:t>
            </a:r>
          </a:p>
          <a:p>
            <a:pPr lvl="2" algn="just">
              <a:buFont typeface="Wingdings" pitchFamily="2" charset="2"/>
              <a:buChar char="Ø"/>
            </a:pPr>
            <a:r>
              <a:rPr lang="en-US" dirty="0" smtClean="0"/>
              <a:t>Subsidized, for Singapore nationals below an income ceiling, about 70% of homes</a:t>
            </a:r>
          </a:p>
          <a:p>
            <a:pPr lvl="1" algn="just">
              <a:buFont typeface="Wingdings" pitchFamily="2" charset="2"/>
              <a:buChar char="Ø"/>
            </a:pPr>
            <a:r>
              <a:rPr lang="en-US" sz="2200" dirty="0" smtClean="0"/>
              <a:t>Private residential</a:t>
            </a:r>
          </a:p>
          <a:p>
            <a:pPr lvl="2" algn="just">
              <a:buFont typeface="Wingdings" pitchFamily="2" charset="2"/>
              <a:buChar char="Ø"/>
            </a:pPr>
            <a:r>
              <a:rPr lang="en-US" dirty="0" smtClean="0"/>
              <a:t>Landed properties, for Singapore nationals, 5% of homes </a:t>
            </a:r>
          </a:p>
          <a:p>
            <a:pPr lvl="2" algn="just">
              <a:buFont typeface="Wingdings" pitchFamily="2" charset="2"/>
              <a:buChar char="Ø"/>
            </a:pPr>
            <a:r>
              <a:rPr lang="en-US" sz="2100" dirty="0" smtClean="0"/>
              <a:t>Non-landed (condominium) properties, 25% of homes</a:t>
            </a:r>
          </a:p>
          <a:p>
            <a:pPr lvl="3" algn="just">
              <a:buFont typeface="Wingdings" pitchFamily="2" charset="2"/>
              <a:buChar char="Ø"/>
            </a:pPr>
            <a:r>
              <a:rPr lang="en-US" sz="2000" dirty="0" smtClean="0"/>
              <a:t>Can be owned by locals as well as foreigners</a:t>
            </a:r>
          </a:p>
          <a:p>
            <a:pPr lvl="3" algn="just">
              <a:buFont typeface="Wingdings" pitchFamily="2" charset="2"/>
              <a:buChar char="Ø"/>
            </a:pPr>
            <a:r>
              <a:rPr lang="en-US" sz="2000" dirty="0" smtClean="0"/>
              <a:t>Popular investment property / large tenant pool</a:t>
            </a:r>
          </a:p>
          <a:p>
            <a:pPr lvl="3" algn="just">
              <a:buFont typeface="Wingdings" pitchFamily="2" charset="2"/>
              <a:buChar char="Ø"/>
            </a:pPr>
            <a:r>
              <a:rPr lang="en-US" sz="2000" dirty="0" smtClean="0"/>
              <a:t>Project size ranges from a dozen dwelling units to thousand units</a:t>
            </a:r>
          </a:p>
          <a:p>
            <a:pPr lvl="3" algn="just">
              <a:buFont typeface="Wingdings" pitchFamily="2" charset="2"/>
              <a:buChar char="Ø"/>
            </a:pPr>
            <a:r>
              <a:rPr lang="en-US" sz="2000" dirty="0" smtClean="0"/>
              <a:t>Active presale market</a:t>
            </a:r>
          </a:p>
          <a:p>
            <a:pPr lvl="3" algn="just">
              <a:buFont typeface="Wingdings" pitchFamily="2" charset="2"/>
              <a:buChar char="Ø"/>
            </a:pPr>
            <a:r>
              <a:rPr lang="en-US" sz="2000" dirty="0" smtClean="0"/>
              <a:t>In our sample (1995-2010), US$538 per square foot and 1377 </a:t>
            </a:r>
            <a:r>
              <a:rPr lang="en-US" sz="2000" dirty="0" err="1" smtClean="0"/>
              <a:t>sq</a:t>
            </a:r>
            <a:r>
              <a:rPr lang="en-US" sz="2000" dirty="0" smtClean="0"/>
              <a:t> </a:t>
            </a:r>
            <a:r>
              <a:rPr lang="en-US" sz="2000" dirty="0" err="1" smtClean="0"/>
              <a:t>ft</a:t>
            </a:r>
            <a:r>
              <a:rPr lang="en-US" sz="2000" dirty="0" smtClean="0"/>
              <a:t> in size</a:t>
            </a:r>
          </a:p>
          <a:p>
            <a:pPr lvl="3" algn="just">
              <a:lnSpc>
                <a:spcPct val="110000"/>
              </a:lnSpc>
              <a:buFont typeface="Wingdings" pitchFamily="2" charset="2"/>
              <a:buChar char="Ø"/>
            </a:pPr>
            <a:r>
              <a:rPr lang="en-US" sz="1900" dirty="0">
                <a:cs typeface="Times New Roman" pitchFamily="18" charset="0"/>
              </a:rPr>
              <a:t>Parallel markets: active </a:t>
            </a:r>
            <a:r>
              <a:rPr lang="en-US" sz="1900" b="1" u="sng" dirty="0">
                <a:cs typeface="Times New Roman" pitchFamily="18" charset="0"/>
              </a:rPr>
              <a:t>Presale market </a:t>
            </a:r>
            <a:r>
              <a:rPr lang="en-US" sz="1900" dirty="0">
                <a:cs typeface="Times New Roman" pitchFamily="18" charset="0"/>
              </a:rPr>
              <a:t>versus </a:t>
            </a:r>
            <a:r>
              <a:rPr lang="en-US" sz="1900" b="1" u="sng" dirty="0" smtClean="0">
                <a:cs typeface="Times New Roman" pitchFamily="18" charset="0"/>
              </a:rPr>
              <a:t>Spot market</a:t>
            </a:r>
            <a:endParaRPr lang="en-US" sz="1900" b="1" u="sng" dirty="0">
              <a:cs typeface="Times New Roman" pitchFamily="18" charset="0"/>
            </a:endParaRPr>
          </a:p>
          <a:p>
            <a:pPr lvl="4" algn="just">
              <a:lnSpc>
                <a:spcPct val="110000"/>
              </a:lnSpc>
              <a:buFont typeface="Wingdings" pitchFamily="2" charset="2"/>
              <a:buChar char="Ø"/>
            </a:pPr>
            <a:r>
              <a:rPr lang="en-US" sz="1900" dirty="0">
                <a:cs typeface="Times New Roman" pitchFamily="18" charset="0"/>
              </a:rPr>
              <a:t>presale transactions refer to buying and selling housing units before </a:t>
            </a:r>
            <a:r>
              <a:rPr lang="en-US" sz="1900" dirty="0" smtClean="0">
                <a:cs typeface="Times New Roman" pitchFamily="18" charset="0"/>
              </a:rPr>
              <a:t>completion</a:t>
            </a:r>
            <a:endParaRPr lang="en-US" sz="1900" dirty="0">
              <a:cs typeface="Times New Roman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020292" y="3338572"/>
            <a:ext cx="7728171" cy="289874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42639-68C4-49D8-A784-D6DDDDE4D14F}" type="slidenum">
              <a:rPr lang="en-SG" smtClean="0"/>
              <a:pPr/>
              <a:t>7</a:t>
            </a:fld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863936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3400" b="1" dirty="0" smtClean="0">
                <a:cs typeface="Times New Roman" pitchFamily="18" charset="0"/>
              </a:rPr>
              <a:t>The Policy Intervention</a:t>
            </a:r>
            <a:endParaRPr lang="en-SG" sz="3400" b="1" dirty="0"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184576"/>
          </a:xfrm>
        </p:spPr>
        <p:txBody>
          <a:bodyPr>
            <a:normAutofit fontScale="85000" lnSpcReduction="10000"/>
          </a:bodyPr>
          <a:lstStyle/>
          <a:p>
            <a:pPr algn="just">
              <a:lnSpc>
                <a:spcPct val="120000"/>
              </a:lnSpc>
              <a:buFont typeface="Wingdings" pitchFamily="2" charset="2"/>
              <a:buChar char="Ø"/>
            </a:pPr>
            <a:r>
              <a:rPr lang="en-US" dirty="0" smtClean="0">
                <a:latin typeface="+mj-lt"/>
                <a:cs typeface="Times New Roman" pitchFamily="18" charset="0"/>
              </a:rPr>
              <a:t>Criteria for identifying policy intervention events as policy experiments for this study:</a:t>
            </a:r>
          </a:p>
          <a:p>
            <a:pPr lvl="1" algn="just">
              <a:lnSpc>
                <a:spcPct val="120000"/>
              </a:lnSpc>
              <a:buFont typeface="Wingdings" pitchFamily="2" charset="2"/>
              <a:buChar char="Ø"/>
            </a:pPr>
            <a:r>
              <a:rPr lang="en-US" dirty="0" smtClean="0">
                <a:latin typeface="+mj-lt"/>
                <a:cs typeface="Times New Roman" pitchFamily="18" charset="0"/>
              </a:rPr>
              <a:t>Interventions having the effect of altering transaction tax/cost</a:t>
            </a:r>
          </a:p>
          <a:p>
            <a:pPr lvl="1" algn="just">
              <a:lnSpc>
                <a:spcPct val="120000"/>
              </a:lnSpc>
              <a:buFont typeface="Wingdings" pitchFamily="2" charset="2"/>
              <a:buChar char="Ø"/>
            </a:pPr>
            <a:r>
              <a:rPr lang="en-US" dirty="0" smtClean="0">
                <a:latin typeface="+mj-lt"/>
                <a:cs typeface="Times New Roman" pitchFamily="18" charset="0"/>
              </a:rPr>
              <a:t>Interventions untangled by other contemporaneous policy changes</a:t>
            </a:r>
          </a:p>
          <a:p>
            <a:pPr lvl="1" algn="just">
              <a:lnSpc>
                <a:spcPct val="120000"/>
              </a:lnSpc>
              <a:buFont typeface="Wingdings" pitchFamily="2" charset="2"/>
              <a:buChar char="Ø"/>
            </a:pPr>
            <a:r>
              <a:rPr lang="en-US" dirty="0" smtClean="0">
                <a:latin typeface="+mj-lt"/>
                <a:cs typeface="Times New Roman" pitchFamily="18" charset="0"/>
              </a:rPr>
              <a:t>Interventions during market booms (hence presence of speculative sentiment).</a:t>
            </a:r>
          </a:p>
          <a:p>
            <a:pPr algn="just">
              <a:lnSpc>
                <a:spcPct val="120000"/>
              </a:lnSpc>
              <a:spcBef>
                <a:spcPts val="1200"/>
              </a:spcBef>
              <a:buFont typeface="Wingdings" pitchFamily="2" charset="2"/>
              <a:buChar char="Ø"/>
            </a:pPr>
            <a:r>
              <a:rPr lang="en-US" u="sng" dirty="0" smtClean="0">
                <a:latin typeface="+mj-lt"/>
                <a:cs typeface="Times New Roman" pitchFamily="18" charset="0"/>
              </a:rPr>
              <a:t>The event selected for this study: withdrawal of Buyer Stamp Duty Deferral</a:t>
            </a:r>
          </a:p>
          <a:p>
            <a:pPr lvl="1" algn="just">
              <a:lnSpc>
                <a:spcPct val="120000"/>
              </a:lnSpc>
              <a:buFont typeface="Wingdings" pitchFamily="2" charset="2"/>
              <a:buChar char="Ø"/>
            </a:pPr>
            <a:r>
              <a:rPr lang="en-US" dirty="0" smtClean="0">
                <a:latin typeface="+mj-lt"/>
                <a:cs typeface="Times New Roman" pitchFamily="18" charset="0"/>
              </a:rPr>
              <a:t>June 1998: the stamp duties for presale buyers (of not yet completed properties) were allowed to be deferred until project completion (or until the property is sold, whichever is earlier).</a:t>
            </a:r>
          </a:p>
          <a:p>
            <a:pPr lvl="1" algn="just">
              <a:lnSpc>
                <a:spcPct val="120000"/>
              </a:lnSpc>
              <a:buFont typeface="Wingdings" pitchFamily="2" charset="2"/>
              <a:buChar char="Ø"/>
            </a:pPr>
            <a:r>
              <a:rPr lang="en-US" dirty="0" smtClean="0">
                <a:latin typeface="+mj-lt"/>
                <a:cs typeface="Times New Roman" pitchFamily="18" charset="0"/>
              </a:rPr>
              <a:t>December 2006: the concession was withdrawn</a:t>
            </a:r>
          </a:p>
          <a:p>
            <a:pPr lvl="2" algn="just">
              <a:lnSpc>
                <a:spcPct val="120000"/>
              </a:lnSpc>
              <a:buFont typeface="Wingdings" pitchFamily="2" charset="2"/>
              <a:buChar char="Ø"/>
            </a:pPr>
            <a:r>
              <a:rPr lang="en-US" dirty="0">
                <a:cs typeface="Times New Roman" pitchFamily="18" charset="0"/>
              </a:rPr>
              <a:t>The withdrawal affects only presales; hence the spot transactions provide a good control group (i.e., difference-in-difference analysis</a:t>
            </a:r>
            <a:r>
              <a:rPr lang="en-US" dirty="0" smtClean="0">
                <a:cs typeface="Times New Roman" pitchFamily="18" charset="0"/>
              </a:rPr>
              <a:t>)</a:t>
            </a:r>
            <a:endParaRPr lang="en-US" dirty="0">
              <a:cs typeface="Times New Roman" pitchFamily="18" charset="0"/>
            </a:endParaRPr>
          </a:p>
          <a:p>
            <a:pPr lvl="2" algn="just">
              <a:lnSpc>
                <a:spcPct val="120000"/>
              </a:lnSpc>
              <a:buFont typeface="Wingdings" pitchFamily="2" charset="2"/>
              <a:buChar char="Ø"/>
            </a:pPr>
            <a:r>
              <a:rPr lang="en-US" dirty="0" smtClean="0">
                <a:cs typeface="Times New Roman" pitchFamily="18" charset="0"/>
              </a:rPr>
              <a:t>The </a:t>
            </a:r>
            <a:r>
              <a:rPr lang="en-US" dirty="0">
                <a:cs typeface="Times New Roman" pitchFamily="18" charset="0"/>
              </a:rPr>
              <a:t>impact of the concession withdrawal effectively raises the transaction cost, </a:t>
            </a:r>
            <a:r>
              <a:rPr lang="en-US" i="1" dirty="0">
                <a:cs typeface="Times New Roman" pitchFamily="18" charset="0"/>
              </a:rPr>
              <a:t>especially </a:t>
            </a:r>
            <a:r>
              <a:rPr lang="en-US" dirty="0">
                <a:cs typeface="Times New Roman" pitchFamily="18" charset="0"/>
              </a:rPr>
              <a:t>for speculators who intend to bet on short-term price </a:t>
            </a:r>
            <a:r>
              <a:rPr lang="en-US" dirty="0" smtClean="0">
                <a:cs typeface="Times New Roman" pitchFamily="18" charset="0"/>
              </a:rPr>
              <a:t>appreciation</a:t>
            </a:r>
            <a:endParaRPr lang="en-US" dirty="0"/>
          </a:p>
          <a:p>
            <a:pPr algn="just">
              <a:lnSpc>
                <a:spcPct val="120000"/>
              </a:lnSpc>
            </a:pPr>
            <a:endParaRPr lang="en-US" dirty="0" smtClean="0">
              <a:latin typeface="+mj-lt"/>
            </a:endParaRPr>
          </a:p>
          <a:p>
            <a:pPr algn="just">
              <a:lnSpc>
                <a:spcPct val="120000"/>
              </a:lnSpc>
            </a:pPr>
            <a:endParaRPr lang="en-SG" dirty="0">
              <a:latin typeface="+mj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42639-68C4-49D8-A784-D6DDDDE4D14F}" type="slidenum">
              <a:rPr lang="en-SG" smtClean="0"/>
              <a:pPr/>
              <a:t>8</a:t>
            </a:fld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453413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304800" y="404664"/>
            <a:ext cx="8458200" cy="757396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Operations</a:t>
            </a:r>
            <a:r>
              <a:rPr kumimoji="0" lang="en-US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of the Presale </a:t>
            </a:r>
            <a:r>
              <a:rPr lang="en-US" sz="3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M</a:t>
            </a:r>
            <a:r>
              <a:rPr kumimoji="0" lang="en-US" sz="30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arket</a:t>
            </a:r>
            <a:r>
              <a:rPr kumimoji="0" lang="en-US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in Singapore</a:t>
            </a:r>
            <a:endParaRPr kumimoji="0" lang="en-US" sz="3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1520" y="1438870"/>
            <a:ext cx="2047860" cy="64633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lvl="1">
              <a:buNone/>
            </a:pPr>
            <a:r>
              <a:rPr lang="en-US" dirty="0" smtClean="0"/>
              <a:t>Project approved for construction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65078" y="2420888"/>
            <a:ext cx="1890698" cy="64633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lvl="1">
              <a:buNone/>
            </a:pPr>
            <a:r>
              <a:rPr lang="en-US" dirty="0" smtClean="0"/>
              <a:t>Project launched for sale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915816" y="1196752"/>
            <a:ext cx="3544416" cy="92333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lvl="1">
              <a:buNone/>
            </a:pPr>
            <a:r>
              <a:rPr lang="en-US" dirty="0" smtClean="0"/>
              <a:t>New sale of forward contracts by developers  &amp; </a:t>
            </a:r>
            <a:r>
              <a:rPr lang="en-US" dirty="0" err="1" smtClean="0"/>
              <a:t>subsale</a:t>
            </a:r>
            <a:r>
              <a:rPr lang="en-US" dirty="0" smtClean="0"/>
              <a:t> (resale of these contracts) by flippers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151606" y="2420888"/>
            <a:ext cx="3452842" cy="64633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lvl="1">
              <a:buNone/>
            </a:pPr>
            <a:r>
              <a:rPr lang="en-US" dirty="0" smtClean="0"/>
              <a:t>Project completion /Temporary Occupancy Permit (</a:t>
            </a:r>
            <a:r>
              <a:rPr lang="en-US" b="1" dirty="0" smtClean="0"/>
              <a:t>TOP</a:t>
            </a:r>
            <a:r>
              <a:rPr lang="en-US" dirty="0" smtClean="0"/>
              <a:t>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156648" y="1428736"/>
            <a:ext cx="1447800" cy="64633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lvl="1">
              <a:buNone/>
            </a:pPr>
            <a:r>
              <a:rPr lang="en-US" dirty="0" smtClean="0"/>
              <a:t>Spot market transactions</a:t>
            </a:r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611560" y="2204864"/>
            <a:ext cx="8284760" cy="9690"/>
          </a:xfrm>
          <a:prstGeom prst="straightConnector1">
            <a:avLst/>
          </a:prstGeom>
          <a:ln>
            <a:solidFill>
              <a:srgbClr val="FF3333"/>
            </a:solidFill>
            <a:headEnd type="oval" w="lg" len="med"/>
            <a:tailEnd type="arrow" w="lg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rot="5400000">
            <a:off x="1432967" y="2318767"/>
            <a:ext cx="228600" cy="794"/>
          </a:xfrm>
          <a:prstGeom prst="line">
            <a:avLst/>
          </a:prstGeom>
          <a:ln>
            <a:solidFill>
              <a:srgbClr val="FF333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rot="5400000">
            <a:off x="6761559" y="2328457"/>
            <a:ext cx="228600" cy="794"/>
          </a:xfrm>
          <a:prstGeom prst="line">
            <a:avLst/>
          </a:prstGeom>
          <a:ln>
            <a:solidFill>
              <a:srgbClr val="FF333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2915816" y="2204864"/>
            <a:ext cx="19442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Presale market: 2~4 years</a:t>
            </a:r>
            <a:endParaRPr lang="en-US" dirty="0"/>
          </a:p>
        </p:txBody>
      </p:sp>
      <p:sp>
        <p:nvSpPr>
          <p:cNvPr id="14" name="Content Placeholder 41"/>
          <p:cNvSpPr txBox="1">
            <a:spLocks/>
          </p:cNvSpPr>
          <p:nvPr/>
        </p:nvSpPr>
        <p:spPr bwMode="auto">
          <a:xfrm>
            <a:off x="107504" y="3337520"/>
            <a:ext cx="4555232" cy="31158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tabLst/>
              <a:defRPr/>
            </a:pPr>
            <a:r>
              <a:rPr kumimoji="0" lang="en-US" sz="2400" b="0" i="0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</a:t>
            </a:r>
            <a:r>
              <a:rPr kumimoji="0" lang="en-US" sz="2400" b="0" i="0" u="sng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(Presale) synthetic ownership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Tx/>
              <a:buChar char="–"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+mn-cs"/>
              </a:rPr>
              <a:t>Deferred payment</a:t>
            </a:r>
          </a:p>
          <a:p>
            <a:pPr marL="1143000" marR="0" lvl="2" indent="-228600" algn="l" defTabSz="914400" rtl="0" eaLnBrk="0" fontAlgn="base" latinLnBrk="0" hangingPunc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+mn-cs"/>
              </a:rPr>
              <a:t>Progressive payment, or</a:t>
            </a:r>
          </a:p>
          <a:p>
            <a:pPr marL="1143000" marR="0" lvl="2" indent="-228600" algn="l" defTabSz="914400" rtl="0" eaLnBrk="0" fontAlgn="base" latinLnBrk="0" hangingPunc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+mn-cs"/>
              </a:rPr>
              <a:t>Deferred payment scheme available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Tx/>
              <a:buChar char="–"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+mn-cs"/>
              </a:rPr>
              <a:t>Lower ownership cost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Tx/>
              <a:buChar char="–"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+mn-cs"/>
              </a:rPr>
              <a:t>Thicker market (USD 7 billion annual trading volume)</a:t>
            </a:r>
          </a:p>
        </p:txBody>
      </p:sp>
      <p:sp>
        <p:nvSpPr>
          <p:cNvPr id="15" name="Content Placeholder 41"/>
          <p:cNvSpPr txBox="1">
            <a:spLocks/>
          </p:cNvSpPr>
          <p:nvPr/>
        </p:nvSpPr>
        <p:spPr>
          <a:xfrm>
            <a:off x="4714876" y="3352962"/>
            <a:ext cx="4114800" cy="3244390"/>
          </a:xfrm>
          <a:prstGeom prst="rect">
            <a:avLst/>
          </a:prstGeom>
        </p:spPr>
        <p:txBody>
          <a:bodyPr/>
          <a:lstStyle/>
          <a:p>
            <a:pPr marL="109728" marR="0" lvl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3"/>
              </a:buClr>
              <a:buSzTx/>
              <a:tabLst/>
              <a:defRPr/>
            </a:pPr>
            <a:r>
              <a:rPr kumimoji="0" lang="en-US" sz="2400" b="0" i="0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  <a:r>
              <a:rPr kumimoji="0" lang="en-US" sz="24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(Spot) real ownership</a:t>
            </a:r>
          </a:p>
          <a:p>
            <a:pPr marL="658368" marR="0" lvl="1" indent="-246888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2"/>
              </a:buClr>
              <a:buSzTx/>
              <a:buFont typeface="Georgia"/>
              <a:buChar char="▫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Full financing requirement (higher leverage cost)</a:t>
            </a:r>
          </a:p>
          <a:p>
            <a:pPr marL="658368" marR="0" lvl="1" indent="-246888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2"/>
              </a:buClr>
              <a:buSzTx/>
              <a:buFont typeface="Georgia"/>
              <a:buChar char="▫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Higher ownership (operating) cost: maintenance rates and management fees, leasing</a:t>
            </a:r>
          </a:p>
          <a:p>
            <a:pPr marL="658368" marR="0" lvl="1" indent="-246888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2"/>
              </a:buClr>
              <a:buSzTx/>
              <a:buFont typeface="Georgia"/>
              <a:buChar char="▫"/>
              <a:tabLst/>
              <a:defRPr/>
            </a:pPr>
            <a:r>
              <a:rPr lang="en-US" sz="2000" dirty="0" smtClean="0"/>
              <a:t>In general less liquid </a:t>
            </a: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58368" marR="0" lvl="1" indent="-246888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2"/>
              </a:buClr>
              <a:buSzTx/>
              <a:tabLst/>
              <a:defRPr/>
            </a:pPr>
            <a:r>
              <a:rPr lang="en-US" sz="2000" dirty="0" smtClean="0"/>
              <a:t>	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42639-68C4-49D8-A784-D6DDDDE4D14F}" type="slidenum">
              <a:rPr lang="en-SG" smtClean="0"/>
              <a:pPr/>
              <a:t>9</a:t>
            </a:fld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174358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lar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14496</TotalTime>
  <Words>2615</Words>
  <Application>Microsoft Office PowerPoint</Application>
  <PresentationFormat>On-screen Show (4:3)</PresentationFormat>
  <Paragraphs>530</Paragraphs>
  <Slides>25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Clarity</vt:lpstr>
      <vt:lpstr>Speculative investors and tobin’s tax in the housing market</vt:lpstr>
      <vt:lpstr>Background</vt:lpstr>
      <vt:lpstr>Transaction Tax (Tobin’s Tax)</vt:lpstr>
      <vt:lpstr>Theoretically motivated</vt:lpstr>
      <vt:lpstr>Counter Argument</vt:lpstr>
      <vt:lpstr>Objective </vt:lpstr>
      <vt:lpstr>Singapore Residential Market</vt:lpstr>
      <vt:lpstr>The Policy Intervention</vt:lpstr>
      <vt:lpstr>PowerPoint Presentation</vt:lpstr>
      <vt:lpstr>Identification of Short-term Speculators</vt:lpstr>
      <vt:lpstr>Flipper Trading Over Time in Singapore Condo Market</vt:lpstr>
      <vt:lpstr>Empirical Methodology—D-in-D</vt:lpstr>
      <vt:lpstr>Comparability of Treatment and Control Group</vt:lpstr>
      <vt:lpstr>Comparability of Treatment and Control Group before Policy</vt:lpstr>
      <vt:lpstr>Table II. Summary Statistics of Trading Around the Policy Event</vt:lpstr>
      <vt:lpstr>Table III: Policy impact on (speculative) turnover </vt:lpstr>
      <vt:lpstr>Volatility Measure</vt:lpstr>
      <vt:lpstr>Table IV. Impact on Price Volatility</vt:lpstr>
      <vt:lpstr>Mechanism:  which type of speculators are affected (noise vs. informed)?</vt:lpstr>
      <vt:lpstr>Trading effect in Under- vs. Over- projects</vt:lpstr>
      <vt:lpstr>Volatility Response in Under- vs. Over-priced projects</vt:lpstr>
      <vt:lpstr>Price Informativeness</vt:lpstr>
      <vt:lpstr>Table VI. Policy Impact on the Price Informativeness</vt:lpstr>
      <vt:lpstr>Robustness Checks</vt:lpstr>
      <vt:lpstr>Concluding Remarks </vt:lpstr>
    </vt:vector>
  </TitlesOfParts>
  <Company>National University of Singapore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</dc:title>
  <dc:creator>Qian Wenlan</dc:creator>
  <cp:lastModifiedBy>Wenlan</cp:lastModifiedBy>
  <cp:revision>453</cp:revision>
  <cp:lastPrinted>2011-12-06T00:56:57Z</cp:lastPrinted>
  <dcterms:created xsi:type="dcterms:W3CDTF">2011-12-05T01:26:52Z</dcterms:created>
  <dcterms:modified xsi:type="dcterms:W3CDTF">2013-08-15T17:40:16Z</dcterms:modified>
</cp:coreProperties>
</file>