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737" r:id="rId2"/>
    <p:sldId id="722" r:id="rId3"/>
    <p:sldId id="732" r:id="rId4"/>
    <p:sldId id="731" r:id="rId5"/>
    <p:sldId id="733" r:id="rId6"/>
    <p:sldId id="729" r:id="rId7"/>
    <p:sldId id="734" r:id="rId8"/>
    <p:sldId id="735" r:id="rId9"/>
    <p:sldId id="730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FF"/>
    <a:srgbClr val="FFCC66"/>
    <a:srgbClr val="6699FF"/>
    <a:srgbClr val="FF9900"/>
    <a:srgbClr val="969696"/>
    <a:srgbClr val="CC00FF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89806" autoAdjust="0"/>
  </p:normalViewPr>
  <p:slideViewPr>
    <p:cSldViewPr>
      <p:cViewPr>
        <p:scale>
          <a:sx n="60" d="100"/>
          <a:sy n="60" d="100"/>
        </p:scale>
        <p:origin x="-1596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393" cy="46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4" tIns="48313" rIns="96624" bIns="48313" numCol="1" anchor="t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991" y="1"/>
            <a:ext cx="2972392" cy="46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4" tIns="48313" rIns="96624" bIns="48313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711"/>
            <a:ext cx="2972393" cy="46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4" tIns="48313" rIns="96624" bIns="48313" numCol="1" anchor="b" anchorCtr="0" compatLnSpc="1">
            <a:prstTxWarp prst="textNoShape">
              <a:avLst/>
            </a:prstTxWarp>
          </a:bodyPr>
          <a:lstStyle>
            <a:lvl1pPr defTabSz="9667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991" y="8829711"/>
            <a:ext cx="2972392" cy="46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4" tIns="48313" rIns="96624" bIns="48313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3D847D-AAD4-4A22-98BD-BB8A57789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2393" cy="46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>
            <a:lvl1pPr defTabSz="94615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991" y="1"/>
            <a:ext cx="2972392" cy="465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16" y="4415603"/>
            <a:ext cx="5487370" cy="4183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711"/>
            <a:ext cx="2972393" cy="46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b" anchorCtr="0" compatLnSpc="1">
            <a:prstTxWarp prst="textNoShape">
              <a:avLst/>
            </a:prstTxWarp>
          </a:bodyPr>
          <a:lstStyle>
            <a:lvl1pPr defTabSz="94615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6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991" y="8829711"/>
            <a:ext cx="2972392" cy="465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28701BE-16B9-45C3-A6E8-EC6B0B74A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95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4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9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20" algn="l" defTabSz="91438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41FEFA-5874-4EE8-B2CA-644855718216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8701BE-16B9-45C3-A6E8-EC6B0B74A40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8701BE-16B9-45C3-A6E8-EC6B0B74A40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8701BE-16B9-45C3-A6E8-EC6B0B74A40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90" indent="0" algn="ctr">
              <a:buNone/>
              <a:defRPr/>
            </a:lvl2pPr>
            <a:lvl3pPr marL="914380" indent="0" algn="ctr">
              <a:buNone/>
              <a:defRPr/>
            </a:lvl3pPr>
            <a:lvl4pPr marL="1371570" indent="0" algn="ctr">
              <a:buNone/>
              <a:defRPr/>
            </a:lvl4pPr>
            <a:lvl5pPr marL="1828760" indent="0" algn="ctr">
              <a:buNone/>
              <a:defRPr/>
            </a:lvl5pPr>
            <a:lvl6pPr marL="2285950" indent="0" algn="ctr">
              <a:buNone/>
              <a:defRPr/>
            </a:lvl6pPr>
            <a:lvl7pPr marL="2743140" indent="0" algn="ctr">
              <a:buNone/>
              <a:defRPr/>
            </a:lvl7pPr>
            <a:lvl8pPr marL="3200329" indent="0" algn="ctr">
              <a:buNone/>
              <a:defRPr/>
            </a:lvl8pPr>
            <a:lvl9pPr marL="36575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48077-B0AE-4F27-9D41-1CAE21FD3A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170CE-161D-4D21-BD2B-A9E55E72E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402518-C516-469A-AB19-60A196C6B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F790D-F831-4253-9987-EAF445C99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9C2B0-975C-4644-B62A-34A55E166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0" indent="0">
              <a:buNone/>
              <a:defRPr sz="1800"/>
            </a:lvl2pPr>
            <a:lvl3pPr marL="914380" indent="0">
              <a:buNone/>
              <a:defRPr sz="1600"/>
            </a:lvl3pPr>
            <a:lvl4pPr marL="1371570" indent="0">
              <a:buNone/>
              <a:defRPr sz="1400"/>
            </a:lvl4pPr>
            <a:lvl5pPr marL="1828760" indent="0">
              <a:buNone/>
              <a:defRPr sz="1400"/>
            </a:lvl5pPr>
            <a:lvl6pPr marL="2285950" indent="0">
              <a:buNone/>
              <a:defRPr sz="1400"/>
            </a:lvl6pPr>
            <a:lvl7pPr marL="2743140" indent="0">
              <a:buNone/>
              <a:defRPr sz="1400"/>
            </a:lvl7pPr>
            <a:lvl8pPr marL="3200329" indent="0">
              <a:buNone/>
              <a:defRPr sz="1400"/>
            </a:lvl8pPr>
            <a:lvl9pPr marL="365752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39B22-9701-4762-A01D-20A1DCBF8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02D0F-671A-4043-B92A-89BADA4176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0" indent="0">
              <a:buNone/>
              <a:defRPr sz="2000" b="1"/>
            </a:lvl2pPr>
            <a:lvl3pPr marL="914380" indent="0">
              <a:buNone/>
              <a:defRPr sz="1800" b="1"/>
            </a:lvl3pPr>
            <a:lvl4pPr marL="1371570" indent="0">
              <a:buNone/>
              <a:defRPr sz="1600" b="1"/>
            </a:lvl4pPr>
            <a:lvl5pPr marL="1828760" indent="0">
              <a:buNone/>
              <a:defRPr sz="1600" b="1"/>
            </a:lvl5pPr>
            <a:lvl6pPr marL="2285950" indent="0">
              <a:buNone/>
              <a:defRPr sz="1600" b="1"/>
            </a:lvl6pPr>
            <a:lvl7pPr marL="2743140" indent="0">
              <a:buNone/>
              <a:defRPr sz="1600" b="1"/>
            </a:lvl7pPr>
            <a:lvl8pPr marL="3200329" indent="0">
              <a:buNone/>
              <a:defRPr sz="1600" b="1"/>
            </a:lvl8pPr>
            <a:lvl9pPr marL="36575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0" indent="0">
              <a:buNone/>
              <a:defRPr sz="2000" b="1"/>
            </a:lvl2pPr>
            <a:lvl3pPr marL="914380" indent="0">
              <a:buNone/>
              <a:defRPr sz="1800" b="1"/>
            </a:lvl3pPr>
            <a:lvl4pPr marL="1371570" indent="0">
              <a:buNone/>
              <a:defRPr sz="1600" b="1"/>
            </a:lvl4pPr>
            <a:lvl5pPr marL="1828760" indent="0">
              <a:buNone/>
              <a:defRPr sz="1600" b="1"/>
            </a:lvl5pPr>
            <a:lvl6pPr marL="2285950" indent="0">
              <a:buNone/>
              <a:defRPr sz="1600" b="1"/>
            </a:lvl6pPr>
            <a:lvl7pPr marL="2743140" indent="0">
              <a:buNone/>
              <a:defRPr sz="1600" b="1"/>
            </a:lvl7pPr>
            <a:lvl8pPr marL="3200329" indent="0">
              <a:buNone/>
              <a:defRPr sz="1600" b="1"/>
            </a:lvl8pPr>
            <a:lvl9pPr marL="365752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92C96-F253-4FA4-8FB6-AE2F72BAD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1414D-0B7F-454F-9FEB-C840E78CE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97536-E21F-4A6F-A8D7-CFB53A29F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0" indent="0">
              <a:buNone/>
              <a:defRPr sz="1200"/>
            </a:lvl2pPr>
            <a:lvl3pPr marL="914380" indent="0">
              <a:buNone/>
              <a:defRPr sz="1000"/>
            </a:lvl3pPr>
            <a:lvl4pPr marL="1371570" indent="0">
              <a:buNone/>
              <a:defRPr sz="900"/>
            </a:lvl4pPr>
            <a:lvl5pPr marL="1828760" indent="0">
              <a:buNone/>
              <a:defRPr sz="900"/>
            </a:lvl5pPr>
            <a:lvl6pPr marL="2285950" indent="0">
              <a:buNone/>
              <a:defRPr sz="900"/>
            </a:lvl6pPr>
            <a:lvl7pPr marL="2743140" indent="0">
              <a:buNone/>
              <a:defRPr sz="900"/>
            </a:lvl7pPr>
            <a:lvl8pPr marL="3200329" indent="0">
              <a:buNone/>
              <a:defRPr sz="900"/>
            </a:lvl8pPr>
            <a:lvl9pPr marL="36575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F669D-3D5E-44AA-A2A9-3E2DB677F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0" indent="0">
              <a:buNone/>
              <a:defRPr sz="2800"/>
            </a:lvl2pPr>
            <a:lvl3pPr marL="914380" indent="0">
              <a:buNone/>
              <a:defRPr sz="2400"/>
            </a:lvl3pPr>
            <a:lvl4pPr marL="1371570" indent="0">
              <a:buNone/>
              <a:defRPr sz="2000"/>
            </a:lvl4pPr>
            <a:lvl5pPr marL="1828760" indent="0">
              <a:buNone/>
              <a:defRPr sz="2000"/>
            </a:lvl5pPr>
            <a:lvl6pPr marL="2285950" indent="0">
              <a:buNone/>
              <a:defRPr sz="2000"/>
            </a:lvl6pPr>
            <a:lvl7pPr marL="2743140" indent="0">
              <a:buNone/>
              <a:defRPr sz="2000"/>
            </a:lvl7pPr>
            <a:lvl8pPr marL="3200329" indent="0">
              <a:buNone/>
              <a:defRPr sz="2000"/>
            </a:lvl8pPr>
            <a:lvl9pPr marL="365752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0" indent="0">
              <a:buNone/>
              <a:defRPr sz="1200"/>
            </a:lvl2pPr>
            <a:lvl3pPr marL="914380" indent="0">
              <a:buNone/>
              <a:defRPr sz="1000"/>
            </a:lvl3pPr>
            <a:lvl4pPr marL="1371570" indent="0">
              <a:buNone/>
              <a:defRPr sz="900"/>
            </a:lvl4pPr>
            <a:lvl5pPr marL="1828760" indent="0">
              <a:buNone/>
              <a:defRPr sz="900"/>
            </a:lvl5pPr>
            <a:lvl6pPr marL="2285950" indent="0">
              <a:buNone/>
              <a:defRPr sz="900"/>
            </a:lvl6pPr>
            <a:lvl7pPr marL="2743140" indent="0">
              <a:buNone/>
              <a:defRPr sz="900"/>
            </a:lvl7pPr>
            <a:lvl8pPr marL="3200329" indent="0">
              <a:buNone/>
              <a:defRPr sz="900"/>
            </a:lvl8pPr>
            <a:lvl9pPr marL="365752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F5023-439E-4FCB-845E-15BB2DAFC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F48D16-427F-4670-B93A-2545F19E6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19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38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57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76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545" indent="-2285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735" indent="-2285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925" indent="-2285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115" indent="-22859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6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5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4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9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20" algn="l" defTabSz="9143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447800"/>
            <a:ext cx="8305800" cy="2133600"/>
          </a:xfrm>
        </p:spPr>
        <p:txBody>
          <a:bodyPr/>
          <a:lstStyle/>
          <a:p>
            <a:r>
              <a:rPr lang="en-US" sz="3200" dirty="0" smtClean="0"/>
              <a:t>Panel on The Way Forward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Comments on Dollar Currency Risk in Asia</a:t>
            </a:r>
            <a:br>
              <a:rPr lang="en-US" sz="3200" dirty="0" smtClean="0"/>
            </a:br>
            <a:r>
              <a:rPr lang="en-US" sz="3200" dirty="0" smtClean="0"/>
              <a:t>by</a:t>
            </a:r>
            <a:endParaRPr lang="en-US" sz="32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505200"/>
            <a:ext cx="8229600" cy="2819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dirty="0" smtClean="0"/>
              <a:t>R. Sean Craig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en-US" sz="2800" dirty="0" smtClean="0"/>
              <a:t>IMF Resident Representative in Hong Kong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en-US" sz="2400" dirty="0" smtClean="0"/>
              <a:t>HKIMR Conference on Currency Internationalization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r>
              <a:rPr lang="en-US" sz="2400" dirty="0" smtClean="0"/>
              <a:t>Hong Kong, December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2012</a:t>
            </a:r>
          </a:p>
          <a:p>
            <a:pPr algn="l">
              <a:lnSpc>
                <a:spcPct val="80000"/>
              </a:lnSpc>
            </a:pPr>
            <a:endParaRPr lang="en-US" altLang="zh-TW" sz="2400" dirty="0" smtClean="0"/>
          </a:p>
          <a:p>
            <a:pPr algn="l" eaLnBrk="1" hangingPunct="1">
              <a:spcBef>
                <a:spcPts val="600"/>
              </a:spcBef>
              <a:spcAft>
                <a:spcPts val="1800"/>
              </a:spcAft>
            </a:pPr>
            <a:endParaRPr lang="en-US" sz="1000" dirty="0" smtClean="0"/>
          </a:p>
          <a:p>
            <a:pPr eaLnBrk="1" hangingPunct="1">
              <a:spcBef>
                <a:spcPts val="600"/>
              </a:spcBef>
              <a:spcAft>
                <a:spcPts val="1800"/>
              </a:spcAft>
            </a:pPr>
            <a:endParaRPr lang="en-US" sz="2400" dirty="0" smtClean="0"/>
          </a:p>
          <a:p>
            <a:pPr eaLnBrk="1" hangingPunct="1"/>
            <a:endParaRPr lang="en-US" sz="3000" dirty="0" smtClean="0"/>
          </a:p>
          <a:p>
            <a:pPr eaLnBrk="1" hangingPunct="1"/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pPr>
              <a:defRPr/>
            </a:pPr>
            <a:r>
              <a:rPr lang="en-US" sz="3200" i="1" kern="1200" dirty="0" smtClean="0">
                <a:sym typeface="Copperplate" charset="0"/>
              </a:rPr>
              <a:t>Reliance </a:t>
            </a:r>
            <a:r>
              <a:rPr lang="en-US" sz="3200" i="1" kern="1200" dirty="0" smtClean="0">
                <a:sym typeface="Copperplate" charset="0"/>
              </a:rPr>
              <a:t>on dollar credit in Asia makes banks vulnerable to tighter dollar funding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8536556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1295400"/>
          </a:xfrm>
        </p:spPr>
        <p:txBody>
          <a:bodyPr/>
          <a:lstStyle/>
          <a:p>
            <a:pPr>
              <a:defRPr/>
            </a:pPr>
            <a:r>
              <a:rPr lang="en-US" sz="3200" i="1" kern="1200" dirty="0" smtClean="0">
                <a:sym typeface="Copperplate" charset="0"/>
              </a:rPr>
              <a:t>Japanese banks face less funding pressure and expanded syndicated lending rapidly in Asia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35311"/>
            <a:ext cx="8458200" cy="5622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pPr>
              <a:defRPr/>
            </a:pPr>
            <a:r>
              <a:rPr lang="en-US" sz="3200" i="1" kern="1200" dirty="0" smtClean="0">
                <a:sym typeface="Copperplate" charset="0"/>
              </a:rPr>
              <a:t>Asian banks now lead in global long term finance (project, aircraft, shipping credit)…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1219201"/>
            <a:ext cx="8264871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en-US" sz="3200" i="1" kern="1200" dirty="0" smtClean="0">
                <a:sym typeface="Copperplate" charset="0"/>
              </a:rPr>
              <a:t>…but US banks still dominate overall global syndicated lending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1"/>
            <a:ext cx="8610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066800"/>
          </a:xfrm>
        </p:spPr>
        <p:txBody>
          <a:bodyPr/>
          <a:lstStyle/>
          <a:p>
            <a:pPr>
              <a:defRPr/>
            </a:pPr>
            <a:r>
              <a:rPr lang="en-US" sz="3300" i="1" kern="1200" dirty="0" smtClean="0">
                <a:sym typeface="Copperplate" charset="0"/>
              </a:rPr>
              <a:t>As Euroarea banks deleverage, Asian banks step in but face heightened dollar funding risk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" y="1600200"/>
            <a:ext cx="8763000" cy="2862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8" tIns="45719" rIns="91438" bIns="45719">
            <a:spAutoFit/>
          </a:bodyPr>
          <a:lstStyle/>
          <a:p>
            <a:pPr marL="392113" indent="-392113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Asian international credit (for trade, supply chain, project finance) is in dollars, requiring dollar funding</a:t>
            </a:r>
          </a:p>
          <a:p>
            <a:pPr marL="392113" indent="-392113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	… and, thus, vulnerable to dollar liquidity shocks (e.g. cross-currency swaps loose liquidity)</a:t>
            </a:r>
          </a:p>
          <a:p>
            <a:pPr marL="392113" indent="-392113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Especially long term forms of dollar credit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066800"/>
          </a:xfrm>
        </p:spPr>
        <p:txBody>
          <a:bodyPr/>
          <a:lstStyle/>
          <a:p>
            <a:pPr>
              <a:defRPr/>
            </a:pPr>
            <a:r>
              <a:rPr lang="en-US" sz="3300" i="1" kern="1200" dirty="0" smtClean="0">
                <a:sym typeface="Copperplate" charset="0"/>
              </a:rPr>
              <a:t>Asian dollar bond issuance dollar is growing fast but the capacity of the market is limited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371600"/>
            <a:ext cx="7972547" cy="5149072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sz="3300" i="1" kern="1200" dirty="0" smtClean="0">
                <a:sym typeface="Copperplate" charset="0"/>
              </a:rPr>
              <a:t>…and spreads compress on capital inflows, raising concerns of under-pricing of credit risk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066800"/>
          </a:xfrm>
        </p:spPr>
        <p:txBody>
          <a:bodyPr/>
          <a:lstStyle/>
          <a:p>
            <a:pPr>
              <a:defRPr/>
            </a:pPr>
            <a:r>
              <a:rPr lang="en-US" sz="3300" i="1" kern="1200" dirty="0" smtClean="0">
                <a:sym typeface="Copperplate" charset="0"/>
              </a:rPr>
              <a:t>Policy frameworks need to adapt to increased dollar liquidity risk in Asian </a:t>
            </a:r>
            <a:r>
              <a:rPr lang="en-US" sz="3300" i="1" kern="1200" dirty="0" smtClean="0">
                <a:sym typeface="Copperplate" charset="0"/>
              </a:rPr>
              <a:t>financial systems</a:t>
            </a:r>
            <a:endParaRPr lang="en-US" sz="3300" i="1" kern="1200" dirty="0" smtClean="0">
              <a:sym typeface="Copperplate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04800" y="1447800"/>
            <a:ext cx="8610600" cy="5016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8" tIns="45719" rIns="91438" bIns="45719">
            <a:spAutoFit/>
          </a:bodyPr>
          <a:lstStyle/>
          <a:p>
            <a:pPr marL="392113" indent="-3921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Strengthen framework for central bank cooperation to manage dollar liquidity shocks to Asian bank</a:t>
            </a:r>
          </a:p>
          <a:p>
            <a:pPr marL="847726" lvl="1" indent="-3921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Clarify role of FX swaps arrangements among Asia central bank and with Fed, ECB, and IMF</a:t>
            </a:r>
          </a:p>
          <a:p>
            <a:pPr marL="392113" indent="-3921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ECAs and IFIs provide more long-term dollar funding to support long term project finance </a:t>
            </a:r>
          </a:p>
          <a:p>
            <a:pPr marL="392113" indent="-3921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Develop the role of regional capital markets as an alternative source of private long term finance</a:t>
            </a:r>
          </a:p>
          <a:p>
            <a:pPr marL="392113" indent="-392113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/>
              <a:t>In the long run, foster a shift from a dollar-based to a more multi-currency financial system in Asia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26960</TotalTime>
  <Words>245</Words>
  <Application>Microsoft Office PowerPoint</Application>
  <PresentationFormat>On-screen Show (4:3)</PresentationFormat>
  <Paragraphs>28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Panel on The Way Forward Comments on Dollar Currency Risk in Asia by</vt:lpstr>
      <vt:lpstr>Reliance on dollar credit in Asia makes banks vulnerable to tighter dollar funding</vt:lpstr>
      <vt:lpstr>Japanese banks face less funding pressure and expanded syndicated lending rapidly in Asia </vt:lpstr>
      <vt:lpstr>Asian banks now lead in global long term finance (project, aircraft, shipping credit)…</vt:lpstr>
      <vt:lpstr>…but US banks still dominate overall global syndicated lending</vt:lpstr>
      <vt:lpstr>As Euroarea banks deleverage, Asian banks step in but face heightened dollar funding risk</vt:lpstr>
      <vt:lpstr>Asian dollar bond issuance dollar is growing fast but the capacity of the market is limited</vt:lpstr>
      <vt:lpstr>…and spreads compress on capital inflows, raising concerns of under-pricing of credit risk</vt:lpstr>
      <vt:lpstr>Policy frameworks need to adapt to increased dollar liquidity risk in Asian financial systems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jbebee</dc:creator>
  <cp:lastModifiedBy>RCraig</cp:lastModifiedBy>
  <cp:revision>1277</cp:revision>
  <dcterms:created xsi:type="dcterms:W3CDTF">2006-10-24T19:25:44Z</dcterms:created>
  <dcterms:modified xsi:type="dcterms:W3CDTF">2012-12-11T03:15:46Z</dcterms:modified>
</cp:coreProperties>
</file>